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99" r:id="rId4"/>
    <p:sldId id="259" r:id="rId5"/>
    <p:sldId id="260" r:id="rId6"/>
    <p:sldId id="298" r:id="rId7"/>
    <p:sldId id="300" r:id="rId8"/>
    <p:sldId id="269" r:id="rId9"/>
    <p:sldId id="270" r:id="rId10"/>
    <p:sldId id="271" r:id="rId11"/>
    <p:sldId id="272" r:id="rId12"/>
    <p:sldId id="261" r:id="rId13"/>
    <p:sldId id="273" r:id="rId14"/>
    <p:sldId id="262" r:id="rId15"/>
    <p:sldId id="263" r:id="rId16"/>
    <p:sldId id="274" r:id="rId17"/>
    <p:sldId id="264" r:id="rId18"/>
    <p:sldId id="275" r:id="rId19"/>
    <p:sldId id="265" r:id="rId20"/>
    <p:sldId id="301" r:id="rId21"/>
    <p:sldId id="266" r:id="rId22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87D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784" autoAdjust="0"/>
    <p:restoredTop sz="94709" autoAdjust="0"/>
  </p:normalViewPr>
  <p:slideViewPr>
    <p:cSldViewPr>
      <p:cViewPr varScale="1">
        <p:scale>
          <a:sx n="87" d="100"/>
          <a:sy n="87" d="100"/>
        </p:scale>
        <p:origin x="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25‏/8‏/1443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US" sz="6000" dirty="0">
                <a:solidFill>
                  <a:srgbClr val="C00000"/>
                </a:solidFill>
              </a:rPr>
              <a:t>Transcription of Genes 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00034" y="5013176"/>
            <a:ext cx="8643966" cy="1609724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85E87-4D49-0F40-9FE0-F5B631CC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708920"/>
            <a:ext cx="4327128" cy="1886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27965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5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Small regulatory RNAs: short RNAs with average size of 21-27 including small interfering RNA </a:t>
            </a:r>
            <a:r>
              <a:rPr lang="en-GB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(siRNA)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and  microRNA </a:t>
            </a:r>
            <a:r>
              <a:rPr lang="en-GB" sz="2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(miRNA</a:t>
            </a:r>
            <a:r>
              <a:rPr lang="en-GB" sz="25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have a role in gene silencing and regulation of gene expression by base-pairing with complementary sequence of target mRNA molecules.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B6F9B-0F29-4943-9A70-AB434E369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5398245" y="4011279"/>
            <a:ext cx="3471695" cy="2730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F829F-5B04-B44A-A42F-E329BCC1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848939"/>
            <a:ext cx="4362131" cy="28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Polymerase Enzyme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A7DA29-64C2-DF4F-9BC7-3D2F6382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8392"/>
            <a:ext cx="8615394" cy="585904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RNA polymerase: </a:t>
            </a:r>
            <a:r>
              <a:rPr lang="en-GB" dirty="0"/>
              <a:t>is an enzyme which synthesizes RNA from DNA template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Three classes of RNA polymerases in Eukaryotic cells: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dirty="0"/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0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585B9F-6E0A-6D4D-BD71-0891600D4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65805"/>
              </p:ext>
            </p:extLst>
          </p:nvPr>
        </p:nvGraphicFramePr>
        <p:xfrm>
          <a:off x="1547664" y="3717032"/>
          <a:ext cx="7056784" cy="2579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359554095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033207558"/>
                    </a:ext>
                  </a:extLst>
                </a:gridCol>
              </a:tblGrid>
              <a:tr h="51466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dirty="0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dirty="0"/>
                        <a:t>Product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506312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rRNAs except 5S rRNA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921104"/>
                  </a:ext>
                </a:extLst>
              </a:tr>
              <a:tr h="800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mRNAs, miRNAs, some snRNAs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399924"/>
                  </a:ext>
                </a:extLst>
              </a:tr>
              <a:tr h="800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RNA Polymerase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dirty="0"/>
                        <a:t>All </a:t>
                      </a:r>
                      <a:r>
                        <a:rPr lang="en-GB" dirty="0" err="1"/>
                        <a:t>tRNAs</a:t>
                      </a:r>
                      <a:r>
                        <a:rPr lang="en-GB" dirty="0"/>
                        <a:t>, 5S rRNA, other small 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15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3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Stages of Transcription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DFF68B5-9BFB-5745-B3B2-E43ECB82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615394" cy="604867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Gene transcription in eukaryotes is more complex compared to prokaryotes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Stages of transcription: initiation,            elongation and termination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079C88-3FAA-FA4B-BA5D-1C4DD2698EA7}"/>
              </a:ext>
            </a:extLst>
          </p:cNvPr>
          <p:cNvSpPr/>
          <p:nvPr/>
        </p:nvSpPr>
        <p:spPr>
          <a:xfrm>
            <a:off x="3347864" y="479715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08D9D0-8244-5D49-9C53-5E3AF31E0036}"/>
              </a:ext>
            </a:extLst>
          </p:cNvPr>
          <p:cNvGrpSpPr/>
          <p:nvPr/>
        </p:nvGrpSpPr>
        <p:grpSpPr>
          <a:xfrm>
            <a:off x="5886766" y="2944678"/>
            <a:ext cx="1373602" cy="3868698"/>
            <a:chOff x="6871074" y="2450058"/>
            <a:chExt cx="1445342" cy="43163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24CA310-B7B3-924F-8577-72DF9CFE1125}"/>
                </a:ext>
              </a:extLst>
            </p:cNvPr>
            <p:cNvGrpSpPr/>
            <p:nvPr/>
          </p:nvGrpSpPr>
          <p:grpSpPr>
            <a:xfrm>
              <a:off x="6871074" y="2450058"/>
              <a:ext cx="1445342" cy="4316326"/>
              <a:chOff x="6871074" y="2450058"/>
              <a:chExt cx="1445342" cy="431632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82B4F40-1D74-5041-94B0-6E0B5D523ACD}"/>
                  </a:ext>
                </a:extLst>
              </p:cNvPr>
              <p:cNvGrpSpPr/>
              <p:nvPr/>
            </p:nvGrpSpPr>
            <p:grpSpPr>
              <a:xfrm>
                <a:off x="6871074" y="2450058"/>
                <a:ext cx="1445342" cy="4316326"/>
                <a:chOff x="6871074" y="2450058"/>
                <a:chExt cx="1445342" cy="4316326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9E0D48A-BB84-7045-8991-C5C5864EC374}"/>
                    </a:ext>
                  </a:extLst>
                </p:cNvPr>
                <p:cNvGrpSpPr/>
                <p:nvPr/>
              </p:nvGrpSpPr>
              <p:grpSpPr>
                <a:xfrm>
                  <a:off x="6871074" y="2450058"/>
                  <a:ext cx="1445342" cy="4316326"/>
                  <a:chOff x="6871074" y="2450058"/>
                  <a:chExt cx="1445342" cy="4316326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3FFBCFF6-9830-EB4F-BA37-D57B1C9E1F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650" t="9204" r="29758" b="11801"/>
                  <a:stretch/>
                </p:blipFill>
                <p:spPr>
                  <a:xfrm>
                    <a:off x="6885376" y="4509120"/>
                    <a:ext cx="1089354" cy="225726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6CD8AA17-FFC9-5B41-BE06-1112B25EBA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59" r="22220" b="28811"/>
                  <a:stretch/>
                </p:blipFill>
                <p:spPr>
                  <a:xfrm>
                    <a:off x="6928780" y="2450058"/>
                    <a:ext cx="1387636" cy="203422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BE3811B1-B99F-3149-AD7D-79ABBAD7C3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58" r="20706" b="28811"/>
                  <a:stretch/>
                </p:blipFill>
                <p:spPr>
                  <a:xfrm>
                    <a:off x="6871074" y="2475143"/>
                    <a:ext cx="1445342" cy="20342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CF3A83A-8E02-1748-857C-988AD12DB76E}"/>
                    </a:ext>
                  </a:extLst>
                </p:cNvPr>
                <p:cNvSpPr/>
                <p:nvPr/>
              </p:nvSpPr>
              <p:spPr>
                <a:xfrm>
                  <a:off x="7884368" y="4689140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GB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4A64C3F-D69D-1444-B2F1-FD6A0A266058}"/>
                    </a:ext>
                  </a:extLst>
                </p:cNvPr>
                <p:cNvSpPr/>
                <p:nvPr/>
              </p:nvSpPr>
              <p:spPr>
                <a:xfrm>
                  <a:off x="7871010" y="5696765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GB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D43EBE-4F48-5246-B535-A7AEADC53CCF}"/>
                  </a:ext>
                </a:extLst>
              </p:cNvPr>
              <p:cNvSpPr txBox="1"/>
              <p:nvPr/>
            </p:nvSpPr>
            <p:spPr>
              <a:xfrm>
                <a:off x="7814811" y="472514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/>
                  <a:t>3</a:t>
                </a:r>
                <a:endParaRPr lang="en-GB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32E621-1A09-3F42-86D4-6ADF6F4FD75E}"/>
                </a:ext>
              </a:extLst>
            </p:cNvPr>
            <p:cNvSpPr txBox="1"/>
            <p:nvPr/>
          </p:nvSpPr>
          <p:spPr>
            <a:xfrm>
              <a:off x="7808399" y="5704749"/>
              <a:ext cx="22955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dirty="0"/>
                <a:t>4</a:t>
              </a:r>
              <a:endParaRPr lang="en-GB" sz="1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433ECD-C1F2-2D4C-B1DB-4F545FD1E286}"/>
              </a:ext>
            </a:extLst>
          </p:cNvPr>
          <p:cNvGrpSpPr/>
          <p:nvPr/>
        </p:nvGrpSpPr>
        <p:grpSpPr>
          <a:xfrm>
            <a:off x="827584" y="3757558"/>
            <a:ext cx="5072844" cy="2839775"/>
            <a:chOff x="827584" y="3757558"/>
            <a:chExt cx="5072844" cy="28397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5DF0B8-0BC6-BD40-8267-379F4E27B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069" b="11801"/>
            <a:stretch/>
          </p:blipFill>
          <p:spPr>
            <a:xfrm>
              <a:off x="4454579" y="3757558"/>
              <a:ext cx="1445849" cy="2258912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F64A4B2-C5EA-814B-A14E-1403B8623988}"/>
                </a:ext>
              </a:extLst>
            </p:cNvPr>
            <p:cNvGrpSpPr/>
            <p:nvPr/>
          </p:nvGrpSpPr>
          <p:grpSpPr>
            <a:xfrm>
              <a:off x="827584" y="4289346"/>
              <a:ext cx="3928133" cy="2307987"/>
              <a:chOff x="1187624" y="3643544"/>
              <a:chExt cx="4133289" cy="257503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776D6FB-215C-8946-80E0-B450FA2C6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550" t="438" r="261" b="38319"/>
              <a:stretch/>
            </p:blipFill>
            <p:spPr>
              <a:xfrm rot="16200000">
                <a:off x="1410859" y="3487041"/>
                <a:ext cx="2508301" cy="295477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A9C8A4C-E033-0F42-A974-DC2710F0D2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834" t="41563" r="52850" b="13570"/>
              <a:stretch/>
            </p:blipFill>
            <p:spPr>
              <a:xfrm rot="3763699">
                <a:off x="4295553" y="3372760"/>
                <a:ext cx="754576" cy="1296144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F72DEA-D2CA-364E-9DFF-F9C0397143C4}"/>
              </a:ext>
            </a:extLst>
          </p:cNvPr>
          <p:cNvGrpSpPr/>
          <p:nvPr/>
        </p:nvGrpSpPr>
        <p:grpSpPr>
          <a:xfrm>
            <a:off x="7209739" y="2492896"/>
            <a:ext cx="1862855" cy="3429910"/>
            <a:chOff x="7209739" y="2492896"/>
            <a:chExt cx="1862855" cy="342991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884BF8-5A19-614D-8F08-B92343261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016" t="9074" r="24268" b="48313"/>
            <a:stretch/>
          </p:blipFill>
          <p:spPr>
            <a:xfrm rot="16200000">
              <a:off x="5896485" y="3806150"/>
              <a:ext cx="3429910" cy="80340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148973-6EB4-CC4C-BBC0-6F03A2315AB9}"/>
                </a:ext>
              </a:extLst>
            </p:cNvPr>
            <p:cNvSpPr txBox="1"/>
            <p:nvPr/>
          </p:nvSpPr>
          <p:spPr>
            <a:xfrm>
              <a:off x="7763285" y="4525222"/>
              <a:ext cx="1309309" cy="4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1200" b="1" dirty="0"/>
                <a:t>Transcription initiation site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0454EC-D725-054D-A1EF-28573EC9F2E2}"/>
                </a:ext>
              </a:extLst>
            </p:cNvPr>
            <p:cNvSpPr txBox="1"/>
            <p:nvPr/>
          </p:nvSpPr>
          <p:spPr>
            <a:xfrm>
              <a:off x="7593472" y="2751057"/>
              <a:ext cx="1309309" cy="579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/>
              <a:r>
                <a:rPr lang="en-GB" sz="1200" b="1" dirty="0"/>
                <a:t>Transcription termination</a:t>
              </a:r>
            </a:p>
            <a:p>
              <a:pPr marL="0" algn="ctr" defTabSz="914400" rtl="0" eaLnBrk="1" latinLnBrk="0" hangingPunct="1"/>
              <a:r>
                <a:rPr lang="en-GB" sz="1200" b="1" dirty="0"/>
                <a:t> 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7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Stages of Transcription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143D58-9F19-2D4A-ADBA-37F6FDFF1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331640"/>
            <a:ext cx="7281069" cy="5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6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90" y="1331640"/>
            <a:ext cx="8615394" cy="5279654"/>
          </a:xfrm>
        </p:spPr>
        <p:txBody>
          <a:bodyPr>
            <a:normAutofit/>
          </a:bodyPr>
          <a:lstStyle/>
          <a:p>
            <a:pPr algn="l" rtl="0"/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Promoter: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is a stretch of DNA sequence (non-coding DNA) where RNA polymerase can bind to start the transcription. Promoters are located upstream the genes that they regulate 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Promotors are found in Eukaryotes and Prokaryotes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Eukaryotic promoter is a short DNA sequence (~100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) which consists of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consensus sequences such as TATA box, BRE, INR and DPE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34697C-00E7-8A49-9519-58482569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079826"/>
            <a:ext cx="62960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12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81312"/>
            <a:ext cx="8579484" cy="543206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General transcription factors </a:t>
            </a:r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(GTFs):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are DNA-binding proteins which recognise specific regions in promoter and correctly position the RNA polymerase II at the transcription start site (TSS) 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five types of GTFs: TFIIB, TFIID (TBP and TAFs subunits), TFIIE, TFIIF and TFIIH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A299-B90E-5A41-906E-9BAEBF92C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/>
          <a:stretch/>
        </p:blipFill>
        <p:spPr>
          <a:xfrm>
            <a:off x="886486" y="4097344"/>
            <a:ext cx="7535732" cy="26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4660454" cy="5616624"/>
          </a:xfrm>
        </p:spPr>
        <p:txBody>
          <a:bodyPr>
            <a:normAutofit/>
          </a:bodyPr>
          <a:lstStyle/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Pre-initiation complex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(PIC) 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formation: is the assembly of GTFs along with RNA polymerase II at the promoter region. It is an important step in the transcription initiation process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TFIID initially binds TATA box region via its TBP subunit. TFIIB subsequently binds BRE region of the promoter </a:t>
            </a: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CD0CB-22B5-2F4B-89B2-3DD14132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64" y="1196752"/>
            <a:ext cx="3312368" cy="5385202"/>
          </a:xfrm>
          <a:prstGeom prst="rect">
            <a:avLst/>
          </a:prstGeom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F4B0FB-83E7-8C4A-B883-E1D62AA7A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/>
          <a:stretch/>
        </p:blipFill>
        <p:spPr>
          <a:xfrm>
            <a:off x="5724128" y="1628800"/>
            <a:ext cx="3373760" cy="463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Initiation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5499861" cy="5784949"/>
          </a:xfrm>
        </p:spPr>
        <p:txBody>
          <a:bodyPr>
            <a:normAutofit fontScale="92500"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TFIIH can perform several enzymatic steps required for the transcription elongation.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unwinds (unzips) the double helix at the transcription start site (TSS) via its helicase activity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phosphorylates Ser5 located at the tail of RNA polymerase II called CTD (C-terminal domain) via its kinase activity. The CTD tail consists of 52 tandem repeats of 7-amino acids sequence (Ser2, Ser5). This event is important for RNA polymerase II to escape the promoter and start elongation 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6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Elongation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773BB-F27D-5D41-9CED-45028D2CD811}"/>
              </a:ext>
            </a:extLst>
          </p:cNvPr>
          <p:cNvGrpSpPr/>
          <p:nvPr/>
        </p:nvGrpSpPr>
        <p:grpSpPr>
          <a:xfrm>
            <a:off x="2627784" y="4600706"/>
            <a:ext cx="6171203" cy="2212669"/>
            <a:chOff x="3009309" y="4600706"/>
            <a:chExt cx="6171203" cy="2212669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7DA83BC0-336D-864C-8024-738AB90C3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0"/>
            <a:stretch/>
          </p:blipFill>
          <p:spPr>
            <a:xfrm>
              <a:off x="3336936" y="4600706"/>
              <a:ext cx="5843576" cy="22126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F628A1-DCCA-F745-8018-B20B8F3DC56B}"/>
                </a:ext>
              </a:extLst>
            </p:cNvPr>
            <p:cNvSpPr txBox="1"/>
            <p:nvPr/>
          </p:nvSpPr>
          <p:spPr>
            <a:xfrm>
              <a:off x="3009310" y="541560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+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51BBD7-10BC-4D4A-B527-FF1CCDFB25AF}"/>
                </a:ext>
              </a:extLst>
            </p:cNvPr>
            <p:cNvSpPr txBox="1"/>
            <p:nvPr/>
          </p:nvSpPr>
          <p:spPr>
            <a:xfrm>
              <a:off x="3009309" y="5085184"/>
              <a:ext cx="338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_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BED81-5AE4-7C47-A01A-6423C8A5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4" y="1242368"/>
            <a:ext cx="8615394" cy="5282976"/>
          </a:xfrm>
        </p:spPr>
        <p:txBody>
          <a:bodyPr/>
          <a:lstStyle/>
          <a:p>
            <a:pPr algn="l" rtl="0"/>
            <a:r>
              <a:rPr lang="en-GB" sz="2800" dirty="0"/>
              <a:t>Elongation: the extension of the newly synthesized transcript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/>
              <a:t>The template strand (antisense strand,   ): 3’-5’ strand which is used to synthesize the RNA molecule. It is complementary to RNA or transcript strand </a:t>
            </a:r>
          </a:p>
          <a:p>
            <a:pPr algn="l" rtl="0"/>
            <a:r>
              <a:rPr lang="en-GB" sz="2800" dirty="0"/>
              <a:t>The coding strand (sense strand, </a:t>
            </a:r>
            <a:r>
              <a:rPr lang="en-GB" sz="2800" b="1" dirty="0">
                <a:solidFill>
                  <a:srgbClr val="C00000"/>
                </a:solidFill>
              </a:rPr>
              <a:t>+</a:t>
            </a:r>
            <a:r>
              <a:rPr lang="en-GB" sz="2800" dirty="0"/>
              <a:t>):5’-3’ strand which resembles the RNA strand except T is replaced with U and deoxyribose                                                                    is changed                                                                              to ribose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4CCE8-98F8-7E4B-879A-36ED3B3BEEBF}"/>
              </a:ext>
            </a:extLst>
          </p:cNvPr>
          <p:cNvSpPr txBox="1"/>
          <p:nvPr/>
        </p:nvSpPr>
        <p:spPr>
          <a:xfrm>
            <a:off x="6372200" y="206084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_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Elongation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C37F39-363A-B74C-9480-89186D09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15616"/>
            <a:ext cx="8615394" cy="5409728"/>
          </a:xfrm>
        </p:spPr>
        <p:txBody>
          <a:bodyPr/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RNA polymerase II can only read 3’-5’ DNA strand and elongate the growing RNA strand in the 5’-3’ direction (add only to free 3’end)</a:t>
            </a:r>
          </a:p>
          <a:p>
            <a:pPr algn="l" rtl="0"/>
            <a:r>
              <a:rPr lang="en-GB" sz="3000" dirty="0"/>
              <a:t>A polymerase II unwinds/ unzips the helical DNA and creates a bubble that exposes the single strands of DNA during the elongation process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Transcription bubble: is a region (10-20 nucleotides) where the two single strands of DNA are separated and exposed 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667FA-8055-B641-8941-CB6BD8749D5C}"/>
              </a:ext>
            </a:extLst>
          </p:cNvPr>
          <p:cNvGrpSpPr/>
          <p:nvPr/>
        </p:nvGrpSpPr>
        <p:grpSpPr>
          <a:xfrm>
            <a:off x="4067944" y="4941168"/>
            <a:ext cx="4403416" cy="1850143"/>
            <a:chOff x="2555776" y="4891225"/>
            <a:chExt cx="4403416" cy="1850143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188C84BE-7FE4-464C-B6B5-1453B7111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0"/>
            <a:stretch/>
          </p:blipFill>
          <p:spPr>
            <a:xfrm>
              <a:off x="2555776" y="5074015"/>
              <a:ext cx="4403416" cy="166735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980061-726E-6B4B-9D8F-ABCF1C2A8707}"/>
                </a:ext>
              </a:extLst>
            </p:cNvPr>
            <p:cNvGrpSpPr/>
            <p:nvPr/>
          </p:nvGrpSpPr>
          <p:grpSpPr>
            <a:xfrm>
              <a:off x="4633664" y="4891225"/>
              <a:ext cx="2242592" cy="842030"/>
              <a:chOff x="4705672" y="4067266"/>
              <a:chExt cx="3402477" cy="1305950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B97791E-51E4-1F49-BAD3-C8C797C4BCF4}"/>
                  </a:ext>
                </a:extLst>
              </p:cNvPr>
              <p:cNvCxnSpPr/>
              <p:nvPr/>
            </p:nvCxnSpPr>
            <p:spPr>
              <a:xfrm flipH="1">
                <a:off x="4705672" y="4509120"/>
                <a:ext cx="1944216" cy="864096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BC615-9EBE-C446-8F4B-45BACE9CF873}"/>
                  </a:ext>
                </a:extLst>
              </p:cNvPr>
              <p:cNvSpPr txBox="1"/>
              <p:nvPr/>
            </p:nvSpPr>
            <p:spPr>
              <a:xfrm>
                <a:off x="6348484" y="4067266"/>
                <a:ext cx="1759665" cy="859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Transcription</a:t>
                </a:r>
              </a:p>
              <a:p>
                <a:pPr algn="ctr"/>
                <a:r>
                  <a:rPr lang="en-GB" sz="1600" b="1" dirty="0"/>
                  <a:t> </a:t>
                </a:r>
                <a:r>
                  <a:rPr lang="en-GB" sz="1400" b="1" dirty="0"/>
                  <a:t>bubble</a:t>
                </a:r>
                <a:endParaRPr lang="en-GB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56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The Central Dogma of Molecular Biology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22" y="4077072"/>
            <a:ext cx="8615394" cy="278095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Central dogma describes the flow of genetic information in living organisms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Gene expression: is the process by which information from a gene is used in the synthesis of functional gene products (proteins or functional RNAs)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Transcription is the first step in gene expression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5E12F-747A-6849-878E-6B7AF049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5" y="1589570"/>
            <a:ext cx="1979709" cy="2415494"/>
          </a:xfrm>
          <a:prstGeom prst="rect">
            <a:avLst/>
          </a:prstGeom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DNA &amp; RNA polymerases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C37F39-363A-B74C-9480-89186D09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03648"/>
            <a:ext cx="8615394" cy="5409728"/>
          </a:xfrm>
        </p:spPr>
        <p:txBody>
          <a:bodyPr/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000" dirty="0"/>
              <a:t>What are the differences between DNA polymerase and RNA polymerase enzymes?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AABDF7-7FB8-2042-ACB1-C2589A535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7" t="51415"/>
          <a:stretch/>
        </p:blipFill>
        <p:spPr>
          <a:xfrm>
            <a:off x="545245" y="2426966"/>
            <a:ext cx="5072169" cy="23733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A79485A-D6AD-E34A-9314-B03178BEAE75}"/>
              </a:ext>
            </a:extLst>
          </p:cNvPr>
          <p:cNvGrpSpPr/>
          <p:nvPr/>
        </p:nvGrpSpPr>
        <p:grpSpPr>
          <a:xfrm>
            <a:off x="4146127" y="4206362"/>
            <a:ext cx="4837319" cy="2607014"/>
            <a:chOff x="5001782" y="4581128"/>
            <a:chExt cx="3927430" cy="17656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6CD997-0047-FD4A-BB9E-3365B288E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13" b="50702"/>
            <a:stretch/>
          </p:blipFill>
          <p:spPr>
            <a:xfrm>
              <a:off x="5083500" y="4581128"/>
              <a:ext cx="3845712" cy="1765616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5BEC67F-7D4F-AB44-9559-C8259008AF91}"/>
                </a:ext>
              </a:extLst>
            </p:cNvPr>
            <p:cNvSpPr/>
            <p:nvPr/>
          </p:nvSpPr>
          <p:spPr>
            <a:xfrm>
              <a:off x="5001782" y="4581128"/>
              <a:ext cx="218290" cy="6480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25334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Termination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27965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Transcription termination: in eukaryotes is not well understood. RNA polymerase II meets a termination signal and knows that it is the end of transcription so will stop at that point.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RNA polymerase II detaches from the template strand to initiate another round of transcription.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To reinitiate transcription, soluble phosphatases remove the phosphates on CTD tail of RNA polymerase II 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mature mRNA will leave to cytoplasm to start the second step in gene expression: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The Central Dogma of Molecular Biology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22" y="4077072"/>
            <a:ext cx="8615394" cy="278095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first one who used the term Central Dogma is the British molecular biologists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“Crick, 1957”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and he said that: DNA makes RNA which makes protein </a:t>
            </a:r>
            <a:r>
              <a:rPr lang="en-GB" sz="28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once protein is synthesized, it can’t flow back to nucleic acids</a:t>
            </a:r>
            <a:r>
              <a:rPr lang="en-GB" sz="2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5E12F-747A-6849-878E-6B7AF049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5" y="1589570"/>
            <a:ext cx="1979709" cy="2415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58051-28B1-1742-A38C-EB6E2B19F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56" y="1589570"/>
            <a:ext cx="4743832" cy="2415494"/>
          </a:xfrm>
          <a:prstGeom prst="rect">
            <a:avLst/>
          </a:prstGeom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1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Classes of information transfer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98" y="4653136"/>
            <a:ext cx="8615394" cy="252028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General transfer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Specific transfer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Unknown transfer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16286C-F8A9-544C-B474-29953F671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884526"/>
              </p:ext>
            </p:extLst>
          </p:nvPr>
        </p:nvGraphicFramePr>
        <p:xfrm>
          <a:off x="971600" y="1916832"/>
          <a:ext cx="7352628" cy="23762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50876">
                  <a:extLst>
                    <a:ext uri="{9D8B030D-6E8A-4147-A177-3AD203B41FA5}">
                      <a16:colId xmlns:a16="http://schemas.microsoft.com/office/drawing/2014/main" val="1330359314"/>
                    </a:ext>
                  </a:extLst>
                </a:gridCol>
                <a:gridCol w="2450876">
                  <a:extLst>
                    <a:ext uri="{9D8B030D-6E8A-4147-A177-3AD203B41FA5}">
                      <a16:colId xmlns:a16="http://schemas.microsoft.com/office/drawing/2014/main" val="4089250131"/>
                    </a:ext>
                  </a:extLst>
                </a:gridCol>
                <a:gridCol w="2450876">
                  <a:extLst>
                    <a:ext uri="{9D8B030D-6E8A-4147-A177-3AD203B41FA5}">
                      <a16:colId xmlns:a16="http://schemas.microsoft.com/office/drawing/2014/main" val="2629384474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Special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Unknown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98202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DNA → 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RNA → 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DNA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1093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DNA → 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RNA → 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RNA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46925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RNA → protein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DNA → protein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protein → protein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3671814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4A491859-4755-4842-ABA3-79FCA721DA84}"/>
              </a:ext>
            </a:extLst>
          </p:cNvPr>
          <p:cNvGrpSpPr/>
          <p:nvPr/>
        </p:nvGrpSpPr>
        <p:grpSpPr>
          <a:xfrm>
            <a:off x="4788024" y="4887421"/>
            <a:ext cx="3245346" cy="1604316"/>
            <a:chOff x="4568322" y="4796801"/>
            <a:chExt cx="3245346" cy="160431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1ABD5E-232B-9E45-AA93-E4FAB0740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57"/>
            <a:stretch/>
          </p:blipFill>
          <p:spPr>
            <a:xfrm>
              <a:off x="4568322" y="4796801"/>
              <a:ext cx="3245346" cy="16043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1BD144-0500-DF4C-A1BD-265A11015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305" t="82743" r="14725" b="549"/>
            <a:stretch/>
          </p:blipFill>
          <p:spPr>
            <a:xfrm>
              <a:off x="5321320" y="5517232"/>
              <a:ext cx="690840" cy="3290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3EDE0C-7ECE-F04A-8A6D-FBA2E36E25A2}"/>
              </a:ext>
            </a:extLst>
          </p:cNvPr>
          <p:cNvGrpSpPr/>
          <p:nvPr/>
        </p:nvGrpSpPr>
        <p:grpSpPr>
          <a:xfrm>
            <a:off x="5871823" y="5920060"/>
            <a:ext cx="1072765" cy="605284"/>
            <a:chOff x="5652120" y="5055964"/>
            <a:chExt cx="1072765" cy="60528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0A81B45-6BC6-694F-A6A8-BD9D26CA3B19}"/>
                </a:ext>
              </a:extLst>
            </p:cNvPr>
            <p:cNvGrpSpPr/>
            <p:nvPr/>
          </p:nvGrpSpPr>
          <p:grpSpPr>
            <a:xfrm>
              <a:off x="5652120" y="5220019"/>
              <a:ext cx="1072765" cy="441229"/>
              <a:chOff x="3266733" y="6192710"/>
              <a:chExt cx="1072765" cy="44122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8AEE239-FBFD-0049-8ACD-66BE289DC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6422" r="66945"/>
              <a:stretch/>
            </p:blipFill>
            <p:spPr>
              <a:xfrm>
                <a:off x="3266733" y="6201348"/>
                <a:ext cx="1072765" cy="43259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E57C608-1B8C-8040-863C-A0C2CE03A1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305" t="82743" r="14725" b="549"/>
              <a:stretch/>
            </p:blipFill>
            <p:spPr>
              <a:xfrm>
                <a:off x="3473991" y="6192710"/>
                <a:ext cx="530356" cy="208733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4C5B28-207E-3E47-BD39-D8D199D5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73" b="13258"/>
            <a:stretch/>
          </p:blipFill>
          <p:spPr>
            <a:xfrm>
              <a:off x="6012159" y="5055964"/>
              <a:ext cx="277281" cy="31947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D7BE7E8-7E34-FB44-9601-B0114EC16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3" t="49611" r="56254" b="31706"/>
          <a:stretch/>
        </p:blipFill>
        <p:spPr>
          <a:xfrm>
            <a:off x="5497782" y="5574270"/>
            <a:ext cx="720080" cy="34277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AFEC145-48C3-AE4B-B193-F74C669E82C4}"/>
              </a:ext>
            </a:extLst>
          </p:cNvPr>
          <p:cNvCxnSpPr/>
          <p:nvPr/>
        </p:nvCxnSpPr>
        <p:spPr>
          <a:xfrm>
            <a:off x="4796408" y="6533728"/>
            <a:ext cx="3093975" cy="0"/>
          </a:xfrm>
          <a:prstGeom prst="straightConnector1">
            <a:avLst/>
          </a:prstGeom>
          <a:ln w="412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8615394" cy="5977398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There are different types of RNA molecules: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Messenger RNA </a:t>
            </a:r>
            <a:r>
              <a:rPr lang="en-GB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it is produced from the transcription of protein-coding genes. In eukaryotic cells, pre-mRNA (primary transcript) is modified to mature mRNA. In prokaryotes,                                         single mRNA (bicistronic /                          polycistronic transcript) codes                                   for different proteins </a:t>
            </a:r>
            <a:endParaRPr lang="en-GB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514350" algn="l" rtl="0">
              <a:buFont typeface="+mj-lt"/>
              <a:buAutoNum type="arabicPeriod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Ribosomal RNA </a:t>
            </a:r>
            <a:r>
              <a:rPr lang="en-GB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are specialized RNA molecules synthesized in the nucleolus.                   In the cytoplasm, they bind proteins                          to form ribosomes (the machinery                             to synthesize proteins)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06923-978E-FD49-AB92-975DC3BE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14" r="59014"/>
          <a:stretch/>
        </p:blipFill>
        <p:spPr>
          <a:xfrm>
            <a:off x="5942531" y="2852936"/>
            <a:ext cx="3130063" cy="1349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842E3-E490-B449-8C6F-70DF2CB48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1" t="10133" r="29604"/>
          <a:stretch/>
        </p:blipFill>
        <p:spPr>
          <a:xfrm>
            <a:off x="7438485" y="4883121"/>
            <a:ext cx="1409471" cy="16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185310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Ribosome consists of small and large subunits. In eukaryotes (80S) the small subunit (40S) consists of 18S rRNA and 33 proteins while the large subunit (60S) contains: 5S rRNA, 5.8S rRNA, 28S rRNA and 50 proteins</a:t>
            </a:r>
          </a:p>
          <a:p>
            <a:pPr algn="l" rtl="0"/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C1B94-1F20-B746-9622-7573EACA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81" r="3157"/>
          <a:stretch/>
        </p:blipFill>
        <p:spPr>
          <a:xfrm>
            <a:off x="3203848" y="4149080"/>
            <a:ext cx="5733517" cy="21602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0F831C8-02F7-E848-94FC-57C929D048B3}"/>
              </a:ext>
            </a:extLst>
          </p:cNvPr>
          <p:cNvSpPr/>
          <p:nvPr/>
        </p:nvSpPr>
        <p:spPr>
          <a:xfrm>
            <a:off x="1043608" y="4221088"/>
            <a:ext cx="1944216" cy="187220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GB" sz="2000" b="1" u="sng" dirty="0">
                <a:solidFill>
                  <a:srgbClr val="C00000"/>
                </a:solidFill>
              </a:rPr>
              <a:t>S</a:t>
            </a:r>
            <a:r>
              <a:rPr lang="en-GB" sz="2000" b="1" dirty="0">
                <a:solidFill>
                  <a:schemeClr val="tx1"/>
                </a:solidFill>
              </a:rPr>
              <a:t>  stands for Svedberg unit</a:t>
            </a:r>
          </a:p>
          <a:p>
            <a:pPr marL="0" algn="ctr" defTabSz="914400" rtl="0" eaLnBrk="1" latinLnBrk="0" hangingPunct="1"/>
            <a:r>
              <a:rPr lang="en-GB" dirty="0">
                <a:solidFill>
                  <a:schemeClr val="tx1"/>
                </a:solidFill>
              </a:rPr>
              <a:t>(a measure of sedimentation rate depending on particle size)</a:t>
            </a:r>
          </a:p>
        </p:txBody>
      </p:sp>
    </p:spTree>
    <p:extLst>
      <p:ext uri="{BB962C8B-B14F-4D97-AF65-F5344CB8AC3E}">
        <p14:creationId xmlns:p14="http://schemas.microsoft.com/office/powerpoint/2010/main" val="35857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977398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 prokaryotes like bacteria, the ribosome (70S) consists of the small subunit (30S) and the large subunit (50S)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447BE-4E99-AD4C-B8CD-D4E76C760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02147"/>
            <a:ext cx="6840760" cy="28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84050"/>
            <a:ext cx="8615394" cy="527965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3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Transfer RNA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are specialized          molecules (adaptors) that collect the proper        amino acid, bring it to the ribosome and              attach it to the growing polypeptide chain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D787A-7970-6849-897B-EEEC3E131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87" y="4077072"/>
            <a:ext cx="3960440" cy="253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5B341-1271-544C-9FE1-950AF321E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78" t="14047"/>
          <a:stretch/>
        </p:blipFill>
        <p:spPr>
          <a:xfrm>
            <a:off x="7629189" y="1988840"/>
            <a:ext cx="1479315" cy="17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CF046C-7B89-7049-B12B-0B73F4D8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84" y="2708920"/>
            <a:ext cx="3989820" cy="3624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Function of different RNA Molecules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471378" cy="5589264"/>
          </a:xfrm>
        </p:spPr>
        <p:txBody>
          <a:bodyPr>
            <a:normAutofit/>
          </a:bodyPr>
          <a:lstStyle/>
          <a:p>
            <a:pPr marL="914400" lvl="1" indent="-514350" algn="l" rtl="0">
              <a:buFont typeface="+mj-lt"/>
              <a:buAutoNum type="arabicPeriod" startAt="4"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Small nuclear RNA </a:t>
            </a:r>
            <a:r>
              <a:rPr lang="en-GB" sz="25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(snRNA):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is a class of small RNA molecules (150 nucleotides) which play an important role in pre-mRNA processing by removing introns (RNA splicing). snRNAs                                                 are main components of                                  spliceosome (a large                                                   protein-RNA complex) which                                             consists of 5 types snRNAs                                     (U1,U2,U4,U5 and U6) and                                       over 150 proteins.                                                    The RNA-protein complex                                          is known as snRNPs or                                      “</a:t>
            </a:r>
            <a:r>
              <a:rPr lang="en-GB" sz="2500" dirty="0" err="1">
                <a:latin typeface="Arial" panose="020B0604020202020204" pitchFamily="34" charset="0"/>
                <a:cs typeface="Arial" panose="020B0604020202020204" pitchFamily="34" charset="0"/>
              </a:rPr>
              <a:t>snurps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n-GB" sz="25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E2D91F2CB2F747A9E77CBF348ECA69" ma:contentTypeVersion="2" ma:contentTypeDescription="Create a new document." ma:contentTypeScope="" ma:versionID="8432602e01aa32fbb45a8d88ad0a6c5c">
  <xsd:schema xmlns:xsd="http://www.w3.org/2001/XMLSchema" xmlns:xs="http://www.w3.org/2001/XMLSchema" xmlns:p="http://schemas.microsoft.com/office/2006/metadata/properties" xmlns:ns2="2df2b54b-141c-46c7-925a-80d12c93714a" targetNamespace="http://schemas.microsoft.com/office/2006/metadata/properties" ma:root="true" ma:fieldsID="7f171fe6211141f74039ba919dac22ed" ns2:_="">
    <xsd:import namespace="2df2b54b-141c-46c7-925a-80d12c9371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2b54b-141c-46c7-925a-80d12c937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E955A4-078E-4798-A876-2C79000BE5D5}"/>
</file>

<file path=customXml/itemProps2.xml><?xml version="1.0" encoding="utf-8"?>
<ds:datastoreItem xmlns:ds="http://schemas.openxmlformats.org/officeDocument/2006/customXml" ds:itemID="{5F69766D-FEA4-43C7-943D-A20D44E04B76}"/>
</file>

<file path=customXml/itemProps3.xml><?xml version="1.0" encoding="utf-8"?>
<ds:datastoreItem xmlns:ds="http://schemas.openxmlformats.org/officeDocument/2006/customXml" ds:itemID="{81CD71B8-8445-4E0F-83F6-C680677CD687}"/>
</file>

<file path=docProps/app.xml><?xml version="1.0" encoding="utf-8"?>
<Properties xmlns="http://schemas.openxmlformats.org/officeDocument/2006/extended-properties" xmlns:vt="http://schemas.openxmlformats.org/officeDocument/2006/docPropsVTypes">
  <TotalTime>30423</TotalTime>
  <Words>1119</Words>
  <Application>Microsoft Macintosh PowerPoint</Application>
  <PresentationFormat>On-screen Show (4:3)</PresentationFormat>
  <Paragraphs>101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سمة Office</vt:lpstr>
      <vt:lpstr>Transcription of Genes </vt:lpstr>
      <vt:lpstr>The Central Dogma of Molecular Biology </vt:lpstr>
      <vt:lpstr>The Central Dogma of Molecular Biology </vt:lpstr>
      <vt:lpstr>Classes of information transfer</vt:lpstr>
      <vt:lpstr>Function of different RNA Molecules </vt:lpstr>
      <vt:lpstr>Function of different RNA Molecules </vt:lpstr>
      <vt:lpstr>Function of different RNA Molecules </vt:lpstr>
      <vt:lpstr>Function of different RNA Molecules </vt:lpstr>
      <vt:lpstr>Function of different RNA Molecules </vt:lpstr>
      <vt:lpstr>Function of different RNA Molecules </vt:lpstr>
      <vt:lpstr>RNA Polymerase Enzyme</vt:lpstr>
      <vt:lpstr>Stages of Transcription</vt:lpstr>
      <vt:lpstr>Stages of Transcription</vt:lpstr>
      <vt:lpstr>Transcription Initiation </vt:lpstr>
      <vt:lpstr>Transcription Initiation </vt:lpstr>
      <vt:lpstr>Transcription Initiation </vt:lpstr>
      <vt:lpstr>Transcription Initiation </vt:lpstr>
      <vt:lpstr>Transcription Elongation </vt:lpstr>
      <vt:lpstr>Transcription Elongation </vt:lpstr>
      <vt:lpstr>DNA &amp; RNA polymerases</vt:lpstr>
      <vt:lpstr>Transcription Termination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Nesrin Mwafi</cp:lastModifiedBy>
  <cp:revision>591</cp:revision>
  <dcterms:created xsi:type="dcterms:W3CDTF">2014-10-12T07:45:16Z</dcterms:created>
  <dcterms:modified xsi:type="dcterms:W3CDTF">2022-03-29T09:05:47Z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0x01010049E2D91F2CB2F747A9E77CBF348ECA69</vt:lpwstr>
  </property>
</Properties>
</file>