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15" r:id="rId2"/>
    <p:sldMasterId id="2147483832" r:id="rId3"/>
    <p:sldMasterId id="2147483844" r:id="rId4"/>
  </p:sldMasterIdLst>
  <p:notesMasterIdLst>
    <p:notesMasterId r:id="rId39"/>
  </p:notesMasterIdLst>
  <p:sldIdLst>
    <p:sldId id="704" r:id="rId5"/>
    <p:sldId id="698" r:id="rId6"/>
    <p:sldId id="697" r:id="rId7"/>
    <p:sldId id="700" r:id="rId8"/>
    <p:sldId id="702" r:id="rId9"/>
    <p:sldId id="699" r:id="rId10"/>
    <p:sldId id="701" r:id="rId11"/>
    <p:sldId id="675" r:id="rId12"/>
    <p:sldId id="690" r:id="rId13"/>
    <p:sldId id="677" r:id="rId14"/>
    <p:sldId id="680" r:id="rId15"/>
    <p:sldId id="682" r:id="rId16"/>
    <p:sldId id="681" r:id="rId17"/>
    <p:sldId id="687" r:id="rId18"/>
    <p:sldId id="689" r:id="rId19"/>
    <p:sldId id="692" r:id="rId20"/>
    <p:sldId id="693" r:id="rId21"/>
    <p:sldId id="696" r:id="rId22"/>
    <p:sldId id="641" r:id="rId23"/>
    <p:sldId id="601" r:id="rId24"/>
    <p:sldId id="658" r:id="rId25"/>
    <p:sldId id="646" r:id="rId26"/>
    <p:sldId id="659" r:id="rId27"/>
    <p:sldId id="703" r:id="rId28"/>
    <p:sldId id="648" r:id="rId29"/>
    <p:sldId id="650" r:id="rId30"/>
    <p:sldId id="661" r:id="rId31"/>
    <p:sldId id="662" r:id="rId32"/>
    <p:sldId id="657" r:id="rId33"/>
    <p:sldId id="656" r:id="rId34"/>
    <p:sldId id="667" r:id="rId35"/>
    <p:sldId id="644" r:id="rId36"/>
    <p:sldId id="524" r:id="rId37"/>
    <p:sldId id="663" r:id="rId38"/>
  </p:sldIdLst>
  <p:sldSz cx="9144000" cy="6858000" type="screen4x3"/>
  <p:notesSz cx="6858000" cy="9144000"/>
  <p:defaultTextStyle>
    <a:defPPr>
      <a:defRPr lang="ar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D5FAF9"/>
    <a:srgbClr val="E3FBFD"/>
    <a:srgbClr val="92414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ustomXml" Target="../customXml/item3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E2293-CF36-42CD-84EF-1537ED2794DF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39BFC66-C2E8-42D7-96D2-53482EB3ECC5}">
      <dgm:prSet phldrT="[Text]" custT="1"/>
      <dgm:spPr/>
      <dgm:t>
        <a:bodyPr/>
        <a:lstStyle/>
        <a:p>
          <a:r>
            <a:rPr lang="en-US" alt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Karyokinesis</a:t>
          </a:r>
          <a:endParaRPr lang="en-US" sz="3200" dirty="0"/>
        </a:p>
      </dgm:t>
    </dgm:pt>
    <dgm:pt modelId="{72DD17B5-393B-4D9A-9945-994C6BB7A168}" type="parTrans" cxnId="{CC46C47B-ADBB-45AA-B8A3-1E76CD782BEC}">
      <dgm:prSet/>
      <dgm:spPr/>
      <dgm:t>
        <a:bodyPr/>
        <a:lstStyle/>
        <a:p>
          <a:endParaRPr lang="en-US"/>
        </a:p>
      </dgm:t>
    </dgm:pt>
    <dgm:pt modelId="{CAD76F49-3982-407C-8C11-8527E5644C6A}" type="sibTrans" cxnId="{CC46C47B-ADBB-45AA-B8A3-1E76CD782BEC}">
      <dgm:prSet/>
      <dgm:spPr/>
      <dgm:t>
        <a:bodyPr/>
        <a:lstStyle/>
        <a:p>
          <a:endParaRPr lang="en-US"/>
        </a:p>
      </dgm:t>
    </dgm:pt>
    <dgm:pt modelId="{FA86F79B-37D7-43BC-A0EF-9FD2E7662E17}">
      <dgm:prSet phldrT="[Text]" custT="1"/>
      <dgm:spPr/>
      <dgm:t>
        <a:bodyPr/>
        <a:lstStyle/>
        <a:p>
          <a:r>
            <a: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Division of the </a:t>
          </a:r>
          <a:r>
            <a:rPr lang="en-US" altLang="en-US" sz="2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nuclear material</a:t>
          </a:r>
          <a:endParaRPr lang="en-US" sz="2400" b="0" u="none" dirty="0"/>
        </a:p>
      </dgm:t>
    </dgm:pt>
    <dgm:pt modelId="{FB321BE1-2E70-4692-8591-8B06B05198DB}" type="parTrans" cxnId="{E4E38C68-A3C8-4631-8A04-DD64A7C73FCC}">
      <dgm:prSet/>
      <dgm:spPr/>
      <dgm:t>
        <a:bodyPr/>
        <a:lstStyle/>
        <a:p>
          <a:endParaRPr lang="en-US"/>
        </a:p>
      </dgm:t>
    </dgm:pt>
    <dgm:pt modelId="{7A6248B3-80AB-436E-91C8-0699EA8800D7}" type="sibTrans" cxnId="{E4E38C68-A3C8-4631-8A04-DD64A7C73FCC}">
      <dgm:prSet/>
      <dgm:spPr/>
      <dgm:t>
        <a:bodyPr/>
        <a:lstStyle/>
        <a:p>
          <a:endParaRPr lang="en-US"/>
        </a:p>
      </dgm:t>
    </dgm:pt>
    <dgm:pt modelId="{057E30DF-3385-49EB-B805-97AE89601C25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Cytokinesis</a:t>
          </a:r>
          <a:endParaRPr lang="en-US" sz="3200" dirty="0"/>
        </a:p>
      </dgm:t>
    </dgm:pt>
    <dgm:pt modelId="{58C9AF6B-59AE-45C8-812E-7745D1A50CEA}" type="parTrans" cxnId="{E07D8783-0A3D-4FDE-9DEF-C6C895102CBD}">
      <dgm:prSet/>
      <dgm:spPr/>
      <dgm:t>
        <a:bodyPr/>
        <a:lstStyle/>
        <a:p>
          <a:endParaRPr lang="en-US"/>
        </a:p>
      </dgm:t>
    </dgm:pt>
    <dgm:pt modelId="{9264E549-2CA8-4D4D-92EE-C62AF2F3CC17}" type="sibTrans" cxnId="{E07D8783-0A3D-4FDE-9DEF-C6C895102CBD}">
      <dgm:prSet/>
      <dgm:spPr/>
      <dgm:t>
        <a:bodyPr/>
        <a:lstStyle/>
        <a:p>
          <a:endParaRPr lang="en-US"/>
        </a:p>
      </dgm:t>
    </dgm:pt>
    <dgm:pt modelId="{16D46DCE-4AB3-4205-9960-6F34844E9AEA}">
      <dgm:prSet phldrT="[Text]" custT="1"/>
      <dgm:spPr/>
      <dgm:t>
        <a:bodyPr/>
        <a:lstStyle/>
        <a:p>
          <a:r>
            <a: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Division of the </a:t>
          </a:r>
          <a:r>
            <a:rPr lang="en-US" altLang="en-US" sz="2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cytoplasm</a:t>
          </a:r>
          <a:endParaRPr lang="en-US" sz="2400" b="0" u="none" dirty="0"/>
        </a:p>
      </dgm:t>
    </dgm:pt>
    <dgm:pt modelId="{B512C24C-2562-472E-A70D-BAA5A8A2F341}" type="parTrans" cxnId="{94CDA5E7-3087-4D1E-9EC5-81A5B9FA9572}">
      <dgm:prSet/>
      <dgm:spPr/>
      <dgm:t>
        <a:bodyPr/>
        <a:lstStyle/>
        <a:p>
          <a:endParaRPr lang="en-US"/>
        </a:p>
      </dgm:t>
    </dgm:pt>
    <dgm:pt modelId="{681B501D-EC7A-4F7F-A356-B1238F1695F4}" type="sibTrans" cxnId="{94CDA5E7-3087-4D1E-9EC5-81A5B9FA9572}">
      <dgm:prSet/>
      <dgm:spPr/>
      <dgm:t>
        <a:bodyPr/>
        <a:lstStyle/>
        <a:p>
          <a:endParaRPr lang="en-US"/>
        </a:p>
      </dgm:t>
    </dgm:pt>
    <dgm:pt modelId="{987C575F-45C1-413D-929A-44232F088FEA}" type="pres">
      <dgm:prSet presAssocID="{54BE2293-CF36-42CD-84EF-1537ED2794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19C384B-EEE8-4E0C-BE42-9AA55724928F}" type="pres">
      <dgm:prSet presAssocID="{039BFC66-C2E8-42D7-96D2-53482EB3ECC5}" presName="parentText" presStyleLbl="node1" presStyleIdx="0" presStyleCnt="2" custLinFactNeighborX="-269" custLinFactNeighborY="185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285E96-7092-460C-8251-544457805BBD}" type="pres">
      <dgm:prSet presAssocID="{039BFC66-C2E8-42D7-96D2-53482EB3ECC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1ADCDD-A2D5-4B29-8047-A31F2C0DE5E1}" type="pres">
      <dgm:prSet presAssocID="{057E30DF-3385-49EB-B805-97AE89601C2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7B196C-8147-4F75-8CF3-84F6A0AC484C}" type="pres">
      <dgm:prSet presAssocID="{057E30DF-3385-49EB-B805-97AE89601C2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953CEC8-AC8C-4F41-BE44-3AD57E05AB23}" type="presOf" srcId="{54BE2293-CF36-42CD-84EF-1537ED2794DF}" destId="{987C575F-45C1-413D-929A-44232F088FEA}" srcOrd="0" destOrd="0" presId="urn:microsoft.com/office/officeart/2005/8/layout/vList2"/>
    <dgm:cxn modelId="{94CDA5E7-3087-4D1E-9EC5-81A5B9FA9572}" srcId="{057E30DF-3385-49EB-B805-97AE89601C25}" destId="{16D46DCE-4AB3-4205-9960-6F34844E9AEA}" srcOrd="0" destOrd="0" parTransId="{B512C24C-2562-472E-A70D-BAA5A8A2F341}" sibTransId="{681B501D-EC7A-4F7F-A356-B1238F1695F4}"/>
    <dgm:cxn modelId="{E4E38C68-A3C8-4631-8A04-DD64A7C73FCC}" srcId="{039BFC66-C2E8-42D7-96D2-53482EB3ECC5}" destId="{FA86F79B-37D7-43BC-A0EF-9FD2E7662E17}" srcOrd="0" destOrd="0" parTransId="{FB321BE1-2E70-4692-8591-8B06B05198DB}" sibTransId="{7A6248B3-80AB-436E-91C8-0699EA8800D7}"/>
    <dgm:cxn modelId="{CC46C47B-ADBB-45AA-B8A3-1E76CD782BEC}" srcId="{54BE2293-CF36-42CD-84EF-1537ED2794DF}" destId="{039BFC66-C2E8-42D7-96D2-53482EB3ECC5}" srcOrd="0" destOrd="0" parTransId="{72DD17B5-393B-4D9A-9945-994C6BB7A168}" sibTransId="{CAD76F49-3982-407C-8C11-8527E5644C6A}"/>
    <dgm:cxn modelId="{E07D8783-0A3D-4FDE-9DEF-C6C895102CBD}" srcId="{54BE2293-CF36-42CD-84EF-1537ED2794DF}" destId="{057E30DF-3385-49EB-B805-97AE89601C25}" srcOrd="1" destOrd="0" parTransId="{58C9AF6B-59AE-45C8-812E-7745D1A50CEA}" sibTransId="{9264E549-2CA8-4D4D-92EE-C62AF2F3CC17}"/>
    <dgm:cxn modelId="{DABBF43A-3B42-42AA-A73E-C2E0746CF6D2}" type="presOf" srcId="{057E30DF-3385-49EB-B805-97AE89601C25}" destId="{9E1ADCDD-A2D5-4B29-8047-A31F2C0DE5E1}" srcOrd="0" destOrd="0" presId="urn:microsoft.com/office/officeart/2005/8/layout/vList2"/>
    <dgm:cxn modelId="{7C5B4BBB-0336-41DF-90EE-E6E8F61C9EF6}" type="presOf" srcId="{16D46DCE-4AB3-4205-9960-6F34844E9AEA}" destId="{647B196C-8147-4F75-8CF3-84F6A0AC484C}" srcOrd="0" destOrd="0" presId="urn:microsoft.com/office/officeart/2005/8/layout/vList2"/>
    <dgm:cxn modelId="{83DC957B-CEE7-44C0-B5C4-214D855BB92E}" type="presOf" srcId="{039BFC66-C2E8-42D7-96D2-53482EB3ECC5}" destId="{819C384B-EEE8-4E0C-BE42-9AA55724928F}" srcOrd="0" destOrd="0" presId="urn:microsoft.com/office/officeart/2005/8/layout/vList2"/>
    <dgm:cxn modelId="{D4B6521D-8B60-427C-83F4-F13544C6B7BC}" type="presOf" srcId="{FA86F79B-37D7-43BC-A0EF-9FD2E7662E17}" destId="{66285E96-7092-460C-8251-544457805BBD}" srcOrd="0" destOrd="0" presId="urn:microsoft.com/office/officeart/2005/8/layout/vList2"/>
    <dgm:cxn modelId="{9D42D7D4-2D77-4A11-A62B-B4659471517B}" type="presParOf" srcId="{987C575F-45C1-413D-929A-44232F088FEA}" destId="{819C384B-EEE8-4E0C-BE42-9AA55724928F}" srcOrd="0" destOrd="0" presId="urn:microsoft.com/office/officeart/2005/8/layout/vList2"/>
    <dgm:cxn modelId="{457311C2-D67B-443B-91D5-F88E23E895F2}" type="presParOf" srcId="{987C575F-45C1-413D-929A-44232F088FEA}" destId="{66285E96-7092-460C-8251-544457805BBD}" srcOrd="1" destOrd="0" presId="urn:microsoft.com/office/officeart/2005/8/layout/vList2"/>
    <dgm:cxn modelId="{922373F0-D6CD-4021-B087-5AC86C0E3564}" type="presParOf" srcId="{987C575F-45C1-413D-929A-44232F088FEA}" destId="{9E1ADCDD-A2D5-4B29-8047-A31F2C0DE5E1}" srcOrd="2" destOrd="0" presId="urn:microsoft.com/office/officeart/2005/8/layout/vList2"/>
    <dgm:cxn modelId="{C37A16B5-7059-4D15-B143-0AE3F5FCBCBF}" type="presParOf" srcId="{987C575F-45C1-413D-929A-44232F088FEA}" destId="{647B196C-8147-4F75-8CF3-84F6A0AC484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1846EE9-5448-47AD-B235-914C30732392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FC54AB7-7604-4A82-9342-238404C1FAE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0781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xmlns="" id="{0950EE21-ADF6-4BDB-A9CB-D90210EF1F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9D56E04-0720-41C2-91C9-CF07B5D2163C}" type="slidenum">
              <a:rPr lang="en-US" altLang="ar-EG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ar-EG">
              <a:solidFill>
                <a:srgbClr val="000000"/>
              </a:solidFill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46CBF1EA-5955-4272-98EA-A956C148A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xmlns="" id="{B5D7F159-8336-4A2D-BCD3-216656349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ar-EG" dirty="0"/>
          </a:p>
        </p:txBody>
      </p:sp>
    </p:spTree>
    <p:extLst>
      <p:ext uri="{BB962C8B-B14F-4D97-AF65-F5344CB8AC3E}">
        <p14:creationId xmlns:p14="http://schemas.microsoft.com/office/powerpoint/2010/main" val="145764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4DCB0-BBF4-4E1A-BEEE-9371AF1A5DB5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58028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154BB-D88C-4585-A521-D16B1DFC1C4B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405335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D20D-39B4-4815-BF09-723F216E7591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271032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8CBB9-14BB-4E82-8A2D-9607D1726B26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142350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8484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1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705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2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78650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947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199AC-5496-4556-8D87-875AC0B328BC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683102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82207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97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03805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2879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89590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0732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20605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91323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66189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C2B6B1-C618-4485-84BB-C50FB844389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63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D939-1F33-4610-AD93-78AED884E864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758222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01EFCD-B161-4417-9614-9164DA0BBC16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6169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6DEF4-6DF4-46C8-9CB3-9FA271CAA44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5178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60BDBC-1C6A-4F46-8F4D-48BFCCFD8E00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585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ABF5E6-228B-4A3B-804E-BD1663D4798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7823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1298DF-B29B-4906-9F0C-8304878FB16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3916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33DBB1-47AF-486D-A6BE-7E809D949B39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7618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284271-F347-439D-A223-C11791BD3AA1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936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F8066-AB45-40F8-A0AC-0A7D6E26A4E4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3184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C7029B-2BCE-496D-B101-8F60F0E58AFF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9695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ACCFA-76EB-48C5-BC4D-AB7AEBA4D95A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0346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F89-858A-4F64-8279-C2E34184AA71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95463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CCAA-D0D0-4F79-AC13-13E50891C3D5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18936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721-21E2-405B-8789-30398FD0036A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97891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26A3-4684-4AD5-BE05-7A33B3414F52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53262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C1E2-D0BE-441E-B628-EBEECE8E4CD0}" type="slidenum">
              <a:rPr lang="en-US" altLang="ar-EG" smtClean="0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55871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1930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A4A2E-8558-814D-A183-6EE28B926267}" type="datetimeFigureOut">
              <a:rPr lang="en-US" smtClean="0"/>
              <a:pPr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B4CA6F1-41CB-DA42-8B1E-F37B1D116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201B0-F042-4DC2-B5A9-6295FF2C7604}" type="datetimeFigureOut">
              <a:rPr lang="ar-EG" smtClean="0"/>
              <a:t>14/06/1445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ABCF8-2EAD-457C-8544-6B788BE98D4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1732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6F9D8-4BAA-4624-A9AF-C6DA1CF3E92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 flipV="1">
            <a:off x="1657350" y="3316333"/>
            <a:ext cx="5516166" cy="5511"/>
          </a:xfrm>
          <a:prstGeom prst="line">
            <a:avLst/>
          </a:prstGeom>
          <a:ln w="28575">
            <a:solidFill>
              <a:srgbClr val="998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Title 1"/>
          <p:cNvSpPr txBox="1">
            <a:spLocks/>
          </p:cNvSpPr>
          <p:nvPr/>
        </p:nvSpPr>
        <p:spPr bwMode="auto">
          <a:xfrm>
            <a:off x="1840111" y="1352360"/>
            <a:ext cx="454937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2025">
              <a:solidFill>
                <a:srgbClr val="003469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81486" y="1404120"/>
            <a:ext cx="5821805" cy="462590"/>
          </a:xfrm>
        </p:spPr>
        <p:txBody>
          <a:bodyPr>
            <a:noAutofit/>
          </a:bodyPr>
          <a:lstStyle/>
          <a:p>
            <a:pPr algn="ctr"/>
            <a:r>
              <a:rPr lang="en-US" sz="8000" b="1" i="1" u="sng" dirty="0">
                <a:solidFill>
                  <a:srgbClr val="0070C0"/>
                </a:solidFill>
              </a:rPr>
              <a:t>Cell </a:t>
            </a:r>
            <a:r>
              <a:rPr lang="en-US" sz="8000" b="1" i="1" u="sng" dirty="0" smtClean="0">
                <a:solidFill>
                  <a:srgbClr val="0070C0"/>
                </a:solidFill>
              </a:rPr>
              <a:t>cycle</a:t>
            </a:r>
            <a:endParaRPr lang="en-US" sz="8000" b="1" i="1" u="sng" dirty="0">
              <a:solidFill>
                <a:srgbClr val="0070C0"/>
              </a:solidFill>
            </a:endParaRPr>
          </a:p>
        </p:txBody>
      </p:sp>
      <p:pic>
        <p:nvPicPr>
          <p:cNvPr id="308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72196"/>
            <a:ext cx="9144000" cy="52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3663" y="2854668"/>
            <a:ext cx="6623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Ass. Prof Dr. </a:t>
            </a:r>
            <a:r>
              <a:rPr lang="en-US" altLang="en-US" sz="2400" b="1" dirty="0" err="1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Heba</a:t>
            </a:r>
            <a:r>
              <a:rPr lang="en-US" altLang="en-US" sz="2400" b="1" dirty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400" b="1" dirty="0" smtClean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Hassan </a:t>
            </a:r>
            <a:r>
              <a:rPr lang="en-US" altLang="en-US" sz="2400" b="1" dirty="0" err="1" smtClean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Abd</a:t>
            </a:r>
            <a:r>
              <a:rPr lang="en-US" altLang="en-US" sz="2400" b="1" dirty="0" smtClean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 El-</a:t>
            </a:r>
            <a:r>
              <a:rPr lang="en-US" altLang="en-US" sz="2400" b="1" dirty="0" err="1" smtClean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</a:rPr>
              <a:t>Gawad</a:t>
            </a:r>
            <a:endParaRPr lang="en-US" altLang="en-US" sz="2400" b="1" dirty="0">
              <a:solidFill>
                <a:srgbClr val="FFC000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0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8EF9BAEB-FEDA-471A-951F-E48513BB8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732" y="0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ar-EG" sz="4000" b="1" dirty="0"/>
              <a:t>INTERPHASE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F70AF962-A10C-43A4-99CB-4A82D2832D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75862"/>
            <a:ext cx="8980227" cy="3505200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is subdivided into t</a:t>
            </a:r>
            <a:r>
              <a:rPr lang="en-US" altLang="ar-EG" sz="2400" b="1" u="sng" dirty="0"/>
              <a:t>hree </a:t>
            </a:r>
            <a:r>
              <a:rPr lang="en-US" altLang="ar-EG" sz="2400" b="1" u="sng" dirty="0" smtClean="0"/>
              <a:t>phases</a:t>
            </a:r>
            <a:r>
              <a:rPr lang="en-US" altLang="ar-EG" sz="2400" b="1" u="sng" dirty="0"/>
              <a:t>:</a:t>
            </a:r>
            <a:endParaRPr lang="en-US" altLang="ar-EG" sz="2400" b="1" i="1" u="sng" dirty="0"/>
          </a:p>
          <a:p>
            <a:pPr algn="just" eaLnBrk="1" hangingPunct="1"/>
            <a:r>
              <a:rPr lang="en-US" altLang="ar-EG" sz="2400" b="1" i="1" dirty="0" smtClean="0"/>
              <a:t>G1 </a:t>
            </a:r>
            <a:r>
              <a:rPr lang="en-US" altLang="ar-EG" sz="2400" b="1" i="1" dirty="0"/>
              <a:t>(gap1):</a:t>
            </a:r>
            <a:r>
              <a:rPr lang="en-US" altLang="ar-EG" sz="2400" dirty="0"/>
              <a:t> cell prepare for DNA duplication. </a:t>
            </a:r>
            <a:endParaRPr lang="en-US" altLang="ar-EG" sz="2400" b="1" i="1" dirty="0"/>
          </a:p>
          <a:p>
            <a:pPr algn="just" eaLnBrk="1" hangingPunct="1"/>
            <a:r>
              <a:rPr lang="en-US" altLang="ar-EG" sz="2400" b="1" i="1" dirty="0" smtClean="0"/>
              <a:t>S </a:t>
            </a:r>
            <a:r>
              <a:rPr lang="en-US" altLang="ar-EG" sz="2400" b="1" i="1" dirty="0"/>
              <a:t>(synthetic):</a:t>
            </a:r>
            <a:r>
              <a:rPr lang="en-US" altLang="ar-EG" sz="2400" dirty="0"/>
              <a:t> DNA </a:t>
            </a:r>
            <a:r>
              <a:rPr lang="en-US" altLang="ar-EG" sz="2400" dirty="0" err="1"/>
              <a:t>duplicatation</a:t>
            </a:r>
            <a:r>
              <a:rPr lang="en-US" altLang="ar-EG" sz="2400" dirty="0"/>
              <a:t>.</a:t>
            </a:r>
            <a:endParaRPr lang="en-US" altLang="ar-EG" sz="2400" b="1" i="1" dirty="0"/>
          </a:p>
          <a:p>
            <a:pPr algn="just" eaLnBrk="1" hangingPunct="1"/>
            <a:r>
              <a:rPr lang="en-US" altLang="ar-EG" sz="2400" b="1" i="1" dirty="0" smtClean="0"/>
              <a:t>G2 </a:t>
            </a:r>
            <a:r>
              <a:rPr lang="en-US" altLang="ar-EG" sz="2400" b="1" i="1" dirty="0"/>
              <a:t>(gap2):</a:t>
            </a:r>
            <a:r>
              <a:rPr lang="en-US" altLang="ar-EG" sz="2400" dirty="0"/>
              <a:t> cell prepare for mitosis.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AE90496A-FE11-458B-9798-9597665A9C0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44704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ar-EG" sz="4000" b="1" dirty="0" smtClean="0">
                <a:solidFill>
                  <a:srgbClr val="FF0000"/>
                </a:solidFill>
              </a:rPr>
              <a:t>G1 phase (pre-duplication)</a:t>
            </a:r>
            <a:endParaRPr lang="en-US" altLang="ar-EG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7CD3CB7E-CA5A-403C-929C-D6758B55F270}"/>
              </a:ext>
            </a:extLst>
          </p:cNvPr>
          <p:cNvSpPr txBox="1">
            <a:spLocks noChangeArrowheads="1"/>
          </p:cNvSpPr>
          <p:nvPr/>
        </p:nvSpPr>
        <p:spPr>
          <a:xfrm>
            <a:off x="9438" y="3468982"/>
            <a:ext cx="8970789" cy="3748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/>
            <a:r>
              <a:rPr lang="en-US" sz="2700" dirty="0" smtClean="0"/>
              <a:t>It is the period between the end of mitosis and the beginning of S- phase.</a:t>
            </a:r>
            <a:r>
              <a:rPr lang="en-US" sz="3000" dirty="0"/>
              <a:t> </a:t>
            </a:r>
            <a:r>
              <a:rPr lang="en-US" sz="3000" dirty="0" smtClean="0"/>
              <a:t>It takes </a:t>
            </a:r>
            <a:r>
              <a:rPr lang="en-US" altLang="ar-EG" sz="2700" dirty="0" smtClean="0"/>
              <a:t>8 hours.</a:t>
            </a:r>
          </a:p>
          <a:p>
            <a:pPr marL="457200" indent="-457200" algn="just"/>
            <a:r>
              <a:rPr lang="en-US" b="1" dirty="0" smtClean="0"/>
              <a:t>During this phase:</a:t>
            </a:r>
          </a:p>
          <a:p>
            <a:pPr lvl="4"/>
            <a:r>
              <a:rPr lang="en-US" sz="2100" b="1" dirty="0" smtClean="0"/>
              <a:t>The cell increases in size.</a:t>
            </a:r>
            <a:endParaRPr lang="en-US" b="1" dirty="0" smtClean="0"/>
          </a:p>
          <a:p>
            <a:pPr lvl="4"/>
            <a:r>
              <a:rPr lang="en-US" sz="2100" b="1" dirty="0" smtClean="0"/>
              <a:t>Starts to synthesize RNA and protein to build themselves</a:t>
            </a:r>
          </a:p>
          <a:p>
            <a:pPr lvl="4"/>
            <a:r>
              <a:rPr lang="en-US" sz="2100" b="1" dirty="0" smtClean="0"/>
              <a:t>The cell contains 46 s-chromosomes (diploid number) = 2n (amount of DNA). </a:t>
            </a:r>
            <a:endParaRPr lang="en-US" b="1" dirty="0" smtClean="0"/>
          </a:p>
          <a:p>
            <a:pPr marL="757238" lvl="1" indent="-457200" algn="just"/>
            <a:endParaRPr lang="en-US" altLang="ar-EG" dirty="0"/>
          </a:p>
        </p:txBody>
      </p:sp>
    </p:spTree>
    <p:extLst>
      <p:ext uri="{BB962C8B-B14F-4D97-AF65-F5344CB8AC3E}">
        <p14:creationId xmlns:p14="http://schemas.microsoft.com/office/powerpoint/2010/main" val="323709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AE90496A-FE11-458B-9798-9597665A9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EG" b="1" dirty="0"/>
              <a:t>G1 phase</a:t>
            </a:r>
            <a:r>
              <a:rPr lang="en-US" altLang="ar-EG" dirty="0"/>
              <a:t> </a:t>
            </a:r>
            <a:r>
              <a:rPr lang="en-US" altLang="ar-EG" b="1" dirty="0"/>
              <a:t>(pre-duplication)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7CD3CB7E-CA5A-403C-929C-D6758B55F2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13573"/>
            <a:ext cx="5663820" cy="3594497"/>
          </a:xfrm>
        </p:spPr>
        <p:txBody>
          <a:bodyPr/>
          <a:lstStyle/>
          <a:p>
            <a:pPr marL="3429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The duration of G1 phase may vary from one cell to another according to the main function of the cell :</a:t>
            </a:r>
          </a:p>
          <a:p>
            <a:pPr marL="342900" lvl="1" indent="0">
              <a:buNone/>
            </a:pPr>
            <a:endParaRPr lang="en-US" sz="2400" dirty="0"/>
          </a:p>
          <a:p>
            <a:pPr marL="342900" lvl="1" indent="0" algn="ctr">
              <a:buNone/>
            </a:pPr>
            <a:r>
              <a:rPr lang="en-US" sz="2400" dirty="0"/>
              <a:t>	</a:t>
            </a:r>
            <a:r>
              <a:rPr lang="en-US" sz="3200" b="1" dirty="0">
                <a:solidFill>
                  <a:srgbClr val="FF0000"/>
                </a:solidFill>
              </a:rPr>
              <a:t>Highly proliferated cells:</a:t>
            </a:r>
          </a:p>
          <a:p>
            <a:pPr marL="342900" lvl="1" indent="0" algn="just">
              <a:buNone/>
            </a:pPr>
            <a:r>
              <a:rPr lang="en-US" sz="2400" dirty="0"/>
              <a:t> </a:t>
            </a:r>
            <a:r>
              <a:rPr lang="en-US" sz="2800" dirty="0"/>
              <a:t>have </a:t>
            </a:r>
            <a:r>
              <a:rPr lang="en-US" sz="2800" u="dbl" dirty="0"/>
              <a:t>short G</a:t>
            </a:r>
            <a:r>
              <a:rPr lang="en-US" sz="2800" u="dbl" baseline="-25000" dirty="0"/>
              <a:t>1 </a:t>
            </a:r>
            <a:r>
              <a:rPr lang="en-US" sz="2800" u="dbl" dirty="0"/>
              <a:t>phase</a:t>
            </a:r>
            <a:r>
              <a:rPr lang="en-US" sz="2800" dirty="0"/>
              <a:t> e.g. stem cells of bone marrow and germinal </a:t>
            </a:r>
            <a:r>
              <a:rPr lang="en-US" sz="2800" dirty="0" smtClean="0"/>
              <a:t>epithelium</a:t>
            </a:r>
            <a:endParaRPr lang="en-US" sz="2800" dirty="0"/>
          </a:p>
          <a:p>
            <a:pPr marL="457200" indent="-457200" algn="just"/>
            <a:endParaRPr lang="en-US" altLang="ar-EG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85021-42C4-4679-9A03-7D129B871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58" y="2078549"/>
            <a:ext cx="2693194" cy="20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AE90496A-FE11-458B-9798-9597665A9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EG" b="1" dirty="0"/>
              <a:t>G1 phase</a:t>
            </a:r>
            <a:r>
              <a:rPr lang="en-US" altLang="ar-EG" dirty="0"/>
              <a:t> </a:t>
            </a:r>
            <a:r>
              <a:rPr lang="en-US" altLang="ar-EG" b="1" dirty="0"/>
              <a:t>(pre-duplication)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7CD3CB7E-CA5A-403C-929C-D6758B55F2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3352" y="1733549"/>
            <a:ext cx="8860524" cy="4721841"/>
          </a:xfrm>
        </p:spPr>
        <p:txBody>
          <a:bodyPr/>
          <a:lstStyle/>
          <a:p>
            <a:pPr marL="342900" lvl="1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Highly differentiated cells:</a:t>
            </a:r>
          </a:p>
          <a:p>
            <a:pPr marL="342900" lvl="1" indent="0">
              <a:buNone/>
            </a:pPr>
            <a:r>
              <a:rPr lang="en-US" sz="2400" dirty="0"/>
              <a:t> </a:t>
            </a:r>
            <a:r>
              <a:rPr lang="en-US" dirty="0"/>
              <a:t>after the last mitosis may </a:t>
            </a:r>
            <a:r>
              <a:rPr lang="en-US" sz="2400" dirty="0"/>
              <a:t>leave the cell cycle at G</a:t>
            </a:r>
            <a:r>
              <a:rPr lang="en-US" sz="2400" baseline="-25000" dirty="0"/>
              <a:t>1 </a:t>
            </a:r>
            <a:r>
              <a:rPr lang="en-US" dirty="0"/>
              <a:t>phase either: 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b="1" i="1" dirty="0"/>
              <a:t>T</a:t>
            </a:r>
            <a:r>
              <a:rPr lang="en-US" b="1" i="1" u="sng" dirty="0"/>
              <a:t>emporarily</a:t>
            </a:r>
            <a:r>
              <a:rPr lang="en-US" b="1" u="sng" dirty="0"/>
              <a:t> </a:t>
            </a:r>
            <a:r>
              <a:rPr lang="en-US" dirty="0"/>
              <a:t>(e.g. </a:t>
            </a:r>
            <a:r>
              <a:rPr lang="en-US" smtClean="0"/>
              <a:t>hepatocyte): </a:t>
            </a:r>
            <a:r>
              <a:rPr lang="en-US" dirty="0" smtClean="0"/>
              <a:t>The </a:t>
            </a:r>
            <a:r>
              <a:rPr lang="en-US" dirty="0"/>
              <a:t>cells perform their specific functions and some of them may enter the cycle again to repair and regenerate damaged cells (</a:t>
            </a:r>
            <a:r>
              <a:rPr lang="en-US" u="dbl" dirty="0"/>
              <a:t>Prolonged G</a:t>
            </a:r>
            <a:r>
              <a:rPr lang="en-US" u="dbl" baseline="-25000" dirty="0"/>
              <a:t>1 </a:t>
            </a:r>
            <a:r>
              <a:rPr lang="en-US" u="dbl" dirty="0"/>
              <a:t>phase</a:t>
            </a:r>
            <a:r>
              <a:rPr lang="en-US" dirty="0"/>
              <a:t>).  </a:t>
            </a:r>
            <a:endParaRPr lang="en-US" dirty="0" smtClean="0"/>
          </a:p>
          <a:p>
            <a:pPr marL="728663" lvl="1" indent="-385763">
              <a:buFont typeface="+mj-lt"/>
              <a:buAutoNum type="arabicPeriod"/>
            </a:pPr>
            <a:endParaRPr lang="en-US" dirty="0" smtClean="0"/>
          </a:p>
          <a:p>
            <a:pPr marL="342900" lvl="1" indent="0" algn="just">
              <a:buNone/>
            </a:pP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i="1" u="sng" dirty="0">
                <a:solidFill>
                  <a:prstClr val="black"/>
                </a:solidFill>
              </a:rPr>
              <a:t>.</a:t>
            </a:r>
            <a:r>
              <a:rPr lang="en-US" b="1" i="1" dirty="0"/>
              <a:t> Permanently </a:t>
            </a:r>
            <a:r>
              <a:rPr lang="en-US" dirty="0"/>
              <a:t>(e.g. nerve cells and cardiac muscle); there is no repair if the cells are damaged, these cells are said to be in resting stage, the G0  phase. 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457200" indent="-457200" algn="just"/>
            <a:endParaRPr lang="en-US" altLang="ar-EG" sz="2700" dirty="0"/>
          </a:p>
        </p:txBody>
      </p:sp>
    </p:spTree>
    <p:extLst>
      <p:ext uri="{BB962C8B-B14F-4D97-AF65-F5344CB8AC3E}">
        <p14:creationId xmlns:p14="http://schemas.microsoft.com/office/powerpoint/2010/main" val="10708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EED2BF-A602-4292-BED1-16C24E9AB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5" y="150125"/>
            <a:ext cx="9071675" cy="66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ED4C2701-A296-45C6-8FC2-9D44258AA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683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ar-EG" sz="4000" b="1" dirty="0">
                <a:solidFill>
                  <a:srgbClr val="FF0000"/>
                </a:solidFill>
              </a:rPr>
              <a:t>S-Phase (DNA synthesis)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B00FAA62-1DAD-4CE5-9432-84F3481FE8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077" y="1690689"/>
            <a:ext cx="8369490" cy="3774281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Definition: </a:t>
            </a:r>
            <a:r>
              <a:rPr lang="en-US" dirty="0"/>
              <a:t>The period that follows G1 phase</a:t>
            </a:r>
          </a:p>
          <a:p>
            <a:pPr lvl="0"/>
            <a:r>
              <a:rPr lang="en-US" b="1" dirty="0"/>
              <a:t>Duration:</a:t>
            </a:r>
            <a:r>
              <a:rPr lang="en-US" dirty="0"/>
              <a:t> It takes 8 hours</a:t>
            </a:r>
            <a:r>
              <a:rPr lang="en-US" dirty="0" smtClean="0"/>
              <a:t>.</a:t>
            </a:r>
          </a:p>
          <a:p>
            <a:pPr lvl="0"/>
            <a:r>
              <a:rPr lang="en-GB" dirty="0" smtClean="0"/>
              <a:t>-During </a:t>
            </a:r>
            <a:r>
              <a:rPr lang="en-GB" dirty="0"/>
              <a:t>this phase: </a:t>
            </a:r>
            <a:endParaRPr lang="en-GB" dirty="0" smtClean="0"/>
          </a:p>
          <a:p>
            <a:pPr marL="0" lvl="0" indent="0" algn="just">
              <a:buNone/>
            </a:pPr>
            <a:r>
              <a:rPr lang="en-GB" dirty="0" smtClean="0"/>
              <a:t>a</a:t>
            </a:r>
            <a:r>
              <a:rPr lang="en-GB" dirty="0"/>
              <a:t>. DNA is duplicated (DNA replication). Thus, each somatic cell having 46 s-</a:t>
            </a:r>
            <a:r>
              <a:rPr lang="en-GB" dirty="0" err="1"/>
              <a:t>chromosme</a:t>
            </a:r>
            <a:r>
              <a:rPr lang="en-GB" dirty="0"/>
              <a:t> and 2n DNA after duplication will contain 46 d-chromosomes and double the amount of DNA (4n). </a:t>
            </a:r>
            <a:endParaRPr lang="en-GB" dirty="0" smtClean="0"/>
          </a:p>
          <a:p>
            <a:pPr marL="0" lvl="0" indent="0" algn="just">
              <a:buNone/>
            </a:pPr>
            <a:r>
              <a:rPr lang="en-GB" dirty="0" smtClean="0"/>
              <a:t>b</a:t>
            </a:r>
            <a:r>
              <a:rPr lang="en-GB" dirty="0"/>
              <a:t>. Duplication of the 2 centrioles into 2 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1369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E68CC-0D85-44F1-9182-96B3E44A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A1F98003-CB20-4C15-894F-67BFD0EB7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" y="265810"/>
            <a:ext cx="8326680" cy="6492294"/>
          </a:xfrm>
        </p:spPr>
      </p:pic>
    </p:spTree>
    <p:extLst>
      <p:ext uri="{BB962C8B-B14F-4D97-AF65-F5344CB8AC3E}">
        <p14:creationId xmlns:p14="http://schemas.microsoft.com/office/powerpoint/2010/main" val="20281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854AD0F5-3D8D-4186-B1F9-1A0C9ACBB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865" y="0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EG" sz="4000" b="1" dirty="0">
                <a:solidFill>
                  <a:srgbClr val="FF0000"/>
                </a:solidFill>
              </a:rPr>
              <a:t>G2 Phase (post-DNA duplication)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8DC7E452-0EA3-4BFC-A018-812773BBF6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25563"/>
            <a:ext cx="8939284" cy="4878088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Definition: </a:t>
            </a:r>
            <a:r>
              <a:rPr lang="en-US" dirty="0"/>
              <a:t>It is the period between S-phase and the beginning of the next mitosis.</a:t>
            </a:r>
          </a:p>
          <a:p>
            <a:pPr lvl="0"/>
            <a:r>
              <a:rPr lang="en-US" b="1" dirty="0" smtClean="0"/>
              <a:t>Duration</a:t>
            </a:r>
            <a:r>
              <a:rPr lang="en-US" b="1" dirty="0"/>
              <a:t>: </a:t>
            </a:r>
            <a:r>
              <a:rPr lang="en-US" dirty="0"/>
              <a:t>It takes 4 hours</a:t>
            </a:r>
            <a:r>
              <a:rPr lang="en-US" dirty="0" smtClean="0"/>
              <a:t>.</a:t>
            </a:r>
            <a:r>
              <a:rPr lang="en-GB" dirty="0"/>
              <a:t> </a:t>
            </a:r>
            <a:endParaRPr lang="en-GB" dirty="0" smtClean="0"/>
          </a:p>
          <a:p>
            <a:pPr lvl="0"/>
            <a:r>
              <a:rPr lang="en-GB" b="1" dirty="0" smtClean="0"/>
              <a:t>During </a:t>
            </a:r>
            <a:r>
              <a:rPr lang="en-GB" b="1" dirty="0"/>
              <a:t>this phase</a:t>
            </a:r>
            <a:r>
              <a:rPr lang="en-GB" dirty="0"/>
              <a:t>: the cell prepares itself for mitosis by:</a:t>
            </a:r>
            <a:endParaRPr lang="en-US" dirty="0" smtClean="0"/>
          </a:p>
          <a:p>
            <a:pPr marL="0" lvl="0" indent="0">
              <a:buNone/>
            </a:pPr>
            <a:r>
              <a:rPr lang="en-GB" dirty="0"/>
              <a:t>a. Synthesis of RNA and proteins essential to cell.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b</a:t>
            </a:r>
            <a:r>
              <a:rPr lang="en-GB" dirty="0"/>
              <a:t>. Storage of energy for mitosis</a:t>
            </a:r>
            <a:r>
              <a:rPr lang="en-GB" dirty="0" smtClean="0"/>
              <a:t>.</a:t>
            </a:r>
          </a:p>
          <a:p>
            <a:pPr marL="0" lvl="0" indent="0">
              <a:buNone/>
            </a:pPr>
            <a:r>
              <a:rPr lang="en-GB" dirty="0" smtClean="0"/>
              <a:t>c</a:t>
            </a:r>
            <a:r>
              <a:rPr lang="en-GB" dirty="0"/>
              <a:t>. Synthesis of tubulin that is essential for formation of microtubules required for the mitotic spindle.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854AD0F5-3D8D-4186-B1F9-1A0C9ACBB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12014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ar-EG" sz="3000" b="1" dirty="0"/>
              <a:t>G2 Phase (post-DNA duplication)</a:t>
            </a:r>
            <a:endParaRPr lang="en-US" altLang="ar-EG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5BD042-6551-4DB4-B1B2-38CCB4FC9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87" t="15185" r="24063" b="6111"/>
          <a:stretch/>
        </p:blipFill>
        <p:spPr>
          <a:xfrm>
            <a:off x="5429250" y="286604"/>
            <a:ext cx="3086100" cy="6086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91" y="1984036"/>
            <a:ext cx="5001359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7">
            <a:extLst>
              <a:ext uri="{FF2B5EF4-FFF2-40B4-BE49-F238E27FC236}">
                <a16:creationId xmlns:a16="http://schemas.microsoft.com/office/drawing/2014/main" xmlns="" id="{A34A6804-C8DE-4CA3-AE79-FD769D09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xmlns="" id="{D8C9FA6E-3E86-4F84-AE4F-A929F1D26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73206" y="1159013"/>
            <a:ext cx="9144000" cy="3780234"/>
          </a:xfrm>
        </p:spPr>
        <p:txBody>
          <a:bodyPr>
            <a:normAutofit/>
          </a:bodyPr>
          <a:lstStyle/>
          <a:p>
            <a:pPr marL="685800" lvl="2" indent="0" algn="just" rtl="0">
              <a:lnSpc>
                <a:spcPct val="150000"/>
              </a:lnSpc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the process by </a:t>
            </a:r>
            <a:r>
              <a:rPr lang="en-US" alt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cytoplasm &amp; nucleus of somatic cell are divided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equally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two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daughter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cells, each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having the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chromosomes (46 = 23 pairs) s chromosome as the parent cell. </a:t>
            </a:r>
          </a:p>
          <a:p>
            <a:pPr marL="685800" lvl="2" indent="0" algn="just" rtl="0">
              <a:lnSpc>
                <a:spcPct val="150000"/>
              </a:lnSpc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Duration: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1- 2</a:t>
            </a:r>
            <a:r>
              <a:rPr lang="en-US" altLang="en-US" sz="2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hours.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18" y="140147"/>
            <a:ext cx="27174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lgerian" panose="04020705040A02060702" pitchFamily="82" charset="0"/>
              </a:rPr>
              <a:t>MITOSIS</a:t>
            </a:r>
            <a:endParaRPr lang="en-GB" dirty="0">
              <a:latin typeface="Algerian" panose="04020705040A02060702" pitchFamily="8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DABFF70-D00F-4FA5-973E-C257942B2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772033"/>
              </p:ext>
            </p:extLst>
          </p:nvPr>
        </p:nvGraphicFramePr>
        <p:xfrm>
          <a:off x="4024953" y="4080681"/>
          <a:ext cx="4805149" cy="2519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Bevel 2"/>
          <p:cNvSpPr/>
          <p:nvPr/>
        </p:nvSpPr>
        <p:spPr>
          <a:xfrm>
            <a:off x="236218" y="4202270"/>
            <a:ext cx="3179929" cy="1965277"/>
          </a:xfrm>
          <a:prstGeom prst="bevel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Phases</a:t>
            </a:r>
            <a:endParaRPr lang="en-US" altLang="en-US" sz="3200" dirty="0">
              <a:solidFill>
                <a:prstClr val="black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Chemical (Molecular) structure of chromatin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069" y="1825625"/>
            <a:ext cx="4666681" cy="4351338"/>
          </a:xfrm>
        </p:spPr>
        <p:txBody>
          <a:bodyPr>
            <a:normAutofit fontScale="85000" lnSpcReduction="10000"/>
          </a:bodyPr>
          <a:lstStyle/>
          <a:p>
            <a:pPr algn="justLow"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Chromatin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composed  mainly of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DNA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(2nm) combined with basic proteins known as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histones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There are five types of histones which are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A,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B,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They are packaged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together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special manner named order of condensation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1620044"/>
            <a:ext cx="428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8CA337-21AC-4882-B34A-2BB9919D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742" y="481937"/>
            <a:ext cx="6447501" cy="494071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b="1" u="sng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Karyokinesis</a:t>
            </a:r>
            <a:endParaRPr lang="ar-EG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4BAA9FA7-8767-4980-B7FC-AD379C914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8" y="1264198"/>
            <a:ext cx="8600162" cy="3990190"/>
          </a:xfrm>
        </p:spPr>
      </p:pic>
    </p:spTree>
    <p:extLst>
      <p:ext uri="{BB962C8B-B14F-4D97-AF65-F5344CB8AC3E}">
        <p14:creationId xmlns:p14="http://schemas.microsoft.com/office/powerpoint/2010/main" val="2720571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5BE89-5A7B-40D0-8FF0-DBDC29D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13004"/>
            <a:ext cx="9144001" cy="5344996"/>
          </a:xfrm>
        </p:spPr>
        <p:txBody>
          <a:bodyPr>
            <a:normAutofit/>
          </a:bodyPr>
          <a:lstStyle/>
          <a:p>
            <a:pPr marL="202883" indent="-171450" algn="just" rtl="0">
              <a:lnSpc>
                <a:spcPct val="150000"/>
              </a:lnSpc>
              <a:tabLst>
                <a:tab pos="3915728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 is characterized by:-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342900" algn="l"/>
                <a:tab pos="3915728" algn="l"/>
              </a:tabLst>
            </a:pPr>
            <a:r>
              <a:rPr lang="en-GB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1.Disappearance of the nucleolus. </a:t>
            </a:r>
          </a:p>
          <a:p>
            <a:pPr marL="0" indent="0" algn="just">
              <a:lnSpc>
                <a:spcPct val="150000"/>
              </a:lnSpc>
              <a:buNone/>
              <a:tabLst>
                <a:tab pos="342900" algn="l"/>
                <a:tab pos="3915728" algn="l"/>
              </a:tabLst>
            </a:pPr>
            <a:r>
              <a:rPr lang="en-GB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2.The chromosomes are condensed and become visible with L/M.</a:t>
            </a:r>
          </a:p>
          <a:p>
            <a:pPr marL="0" indent="0" algn="just">
              <a:lnSpc>
                <a:spcPct val="150000"/>
              </a:lnSpc>
              <a:buNone/>
              <a:tabLst>
                <a:tab pos="342900" algn="l"/>
                <a:tab pos="3915728" algn="l"/>
              </a:tabLst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GB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.The nuclear envelope remains intact until late in this phase, and then starts to disappear. </a:t>
            </a:r>
            <a:endParaRPr lang="en-US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53D15F-C50E-40EF-927E-7ED818C3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39" y="201122"/>
            <a:ext cx="4061121" cy="2269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388" y="10284"/>
            <a:ext cx="7886700" cy="1325563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Prophase</a:t>
            </a:r>
            <a:endParaRPr lang="en-GB" sz="44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427635EC-732C-446B-9164-BDD87ACE0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08" y="3782454"/>
            <a:ext cx="5800298" cy="29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9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5BE89-5A7B-40D0-8FF0-DBDC29D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8" y="1212753"/>
            <a:ext cx="4902851" cy="5133456"/>
          </a:xfrm>
        </p:spPr>
        <p:txBody>
          <a:bodyPr>
            <a:normAutofit fontScale="62500" lnSpcReduction="20000"/>
          </a:bodyPr>
          <a:lstStyle/>
          <a:p>
            <a:pPr marL="202883" indent="-171450" algn="just" rtl="0">
              <a:lnSpc>
                <a:spcPct val="150000"/>
              </a:lnSpc>
              <a:tabLst>
                <a:tab pos="3915728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 is characterized by:- </a:t>
            </a:r>
            <a:endParaRPr lang="en-US" sz="2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rtl="0">
              <a:lnSpc>
                <a:spcPct val="150000"/>
              </a:lnSpc>
              <a:buNone/>
              <a:tabLst>
                <a:tab pos="342900" algn="l"/>
                <a:tab pos="3915728" algn="l"/>
              </a:tabLst>
            </a:pPr>
            <a:r>
              <a:rPr lang="en-US" sz="3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4. Each </a:t>
            </a: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</a:rPr>
              <a:t>chromosome consists of two sister chromatids joined together by centromere. </a:t>
            </a:r>
            <a:endParaRPr lang="en-US" sz="34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 rtl="0">
              <a:lnSpc>
                <a:spcPct val="150000"/>
              </a:lnSpc>
              <a:buNone/>
              <a:tabLst>
                <a:tab pos="342900" algn="l"/>
                <a:tab pos="3915728" algn="l"/>
              </a:tabLst>
            </a:pPr>
            <a:r>
              <a:rPr lang="en-US" sz="3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5. At </a:t>
            </a: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</a:rPr>
              <a:t>the centromere region of each chromatid the kinetochore develops which is a microtubule-organizing center (MTOC). </a:t>
            </a:r>
            <a:endParaRPr lang="en-US" sz="34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 rtl="0">
              <a:lnSpc>
                <a:spcPct val="150000"/>
              </a:lnSpc>
              <a:buNone/>
              <a:tabLst>
                <a:tab pos="342900" algn="l"/>
                <a:tab pos="3915728" algn="l"/>
              </a:tabLst>
            </a:pPr>
            <a:r>
              <a:rPr lang="en-US" sz="3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6. Each </a:t>
            </a: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</a:rPr>
              <a:t>pair of centrioles moves towards one pole of the cell to form mitotic spindle.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7AA12DC3-A2C8-4447-9C38-A601B2613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00" y="3173931"/>
            <a:ext cx="3760839" cy="3448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379053-C5FE-4534-B15C-94E5AC565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98718" y="91298"/>
            <a:ext cx="2979173" cy="2983849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088DD485-EBA2-4D07-9004-002FC6A95536}"/>
              </a:ext>
            </a:extLst>
          </p:cNvPr>
          <p:cNvSpPr/>
          <p:nvPr/>
        </p:nvSpPr>
        <p:spPr>
          <a:xfrm>
            <a:off x="5176684" y="4898308"/>
            <a:ext cx="184355" cy="162233"/>
          </a:xfrm>
          <a:prstGeom prst="flowChartConnector">
            <a:avLst/>
          </a:prstGeom>
          <a:solidFill>
            <a:srgbClr val="E3FBFD"/>
          </a:solidFill>
          <a:ln>
            <a:solidFill>
              <a:srgbClr val="D5F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96388" y="1028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smtClean="0">
                <a:solidFill>
                  <a:srgbClr val="FF0000"/>
                </a:solidFill>
                <a:latin typeface="Algerian" panose="04020705040A02060702" pitchFamily="82" charset="0"/>
              </a:rPr>
              <a:t>Prophase</a:t>
            </a:r>
            <a:endParaRPr lang="en-GB" sz="4400" b="1" dirty="0" smtClean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7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5BE89-5A7B-40D0-8FF0-DBDC29D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9" y="1289905"/>
            <a:ext cx="4265542" cy="3424892"/>
          </a:xfrm>
        </p:spPr>
        <p:txBody>
          <a:bodyPr>
            <a:normAutofit/>
          </a:bodyPr>
          <a:lstStyle/>
          <a:p>
            <a:pPr marL="202883" indent="-171450" algn="just" rtl="0">
              <a:lnSpc>
                <a:spcPct val="150000"/>
              </a:lnSpc>
              <a:tabLst>
                <a:tab pos="3915728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 is characterized by:- </a:t>
            </a: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Complete </a:t>
            </a: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disappearance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 of nuclear </a:t>
            </a: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envelope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Migration of chromosomes to </a:t>
            </a: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equatorial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 plane of the cell.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Diagram, pie chart&#10;&#10;Description automatically generated">
            <a:extLst>
              <a:ext uri="{FF2B5EF4-FFF2-40B4-BE49-F238E27FC236}">
                <a16:creationId xmlns:a16="http://schemas.microsoft.com/office/drawing/2014/main" xmlns="" id="{D328D7BE-1E34-44C2-817C-C49681D63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43" y="120701"/>
            <a:ext cx="2430291" cy="2430291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96388" y="1028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Metaphase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85" y="2743200"/>
            <a:ext cx="4382269" cy="32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2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iagram, radar chart&#10;&#10;Description automatically generated">
            <a:extLst>
              <a:ext uri="{FF2B5EF4-FFF2-40B4-BE49-F238E27FC236}">
                <a16:creationId xmlns:a16="http://schemas.microsoft.com/office/drawing/2014/main" xmlns="" id="{4CE0F62B-E75E-4446-BA9D-CEEC8CC8F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3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5BE89-5A7B-40D0-8FF0-DBDC29D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7" y="1033460"/>
            <a:ext cx="8883839" cy="5148976"/>
          </a:xfrm>
        </p:spPr>
        <p:txBody>
          <a:bodyPr>
            <a:normAutofit/>
          </a:bodyPr>
          <a:lstStyle/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Mitotic spindle at this stage consist of :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lphaLcPeriod"/>
              <a:tabLst>
                <a:tab pos="491014" algn="l"/>
                <a:tab pos="514350" algn="l"/>
                <a:tab pos="3915728" algn="l"/>
              </a:tabLst>
            </a:pPr>
            <a:r>
              <a:rPr lang="en-US" sz="1800" b="1" u="sng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Chromosomal microtubules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that become attached to kinetochores. They assist in migration of each set of chromatids to one pole of the cell.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lphaLcPeriod"/>
              <a:tabLst>
                <a:tab pos="491014" algn="l"/>
                <a:tab pos="514350" algn="l"/>
                <a:tab pos="3915728" algn="l"/>
              </a:tabLst>
            </a:pPr>
            <a:r>
              <a:rPr lang="en-US" sz="1800" b="1" u="sng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Polar microtubules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are not attached to kinetochores and extend between the two pairs of centrioles. They are responsible for maintaining the spacing between the two poles during mitotic events.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lphaLcPeriod"/>
              <a:tabLst>
                <a:tab pos="491014" algn="l"/>
                <a:tab pos="514350" algn="l"/>
                <a:tab pos="3915728" algn="l"/>
              </a:tabLst>
            </a:pPr>
            <a:r>
              <a:rPr lang="en-US" sz="1800" b="1" u="sng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Astral microtubules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are originating from the 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centrosome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and organized into radial arrays around it and are not connected to a </a:t>
            </a:r>
            <a:r>
              <a:rPr lang="en-US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kinetochores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96388" y="1028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Metaphase</a:t>
            </a:r>
          </a:p>
        </p:txBody>
      </p:sp>
    </p:spTree>
    <p:extLst>
      <p:ext uri="{BB962C8B-B14F-4D97-AF65-F5344CB8AC3E}">
        <p14:creationId xmlns:p14="http://schemas.microsoft.com/office/powerpoint/2010/main" val="550431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5BE89-5A7B-40D0-8FF0-DBDC29D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7" y="982639"/>
            <a:ext cx="5234232" cy="5513695"/>
          </a:xfrm>
        </p:spPr>
        <p:txBody>
          <a:bodyPr>
            <a:normAutofit/>
          </a:bodyPr>
          <a:lstStyle/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1454468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It begins when sister chromatids separate from each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other. Now the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cell contains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92 chromatids    (s-chromosomes).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They begin to migrate, so that 46 chromatids move to one pole of the cell and the other 46 chromatids move to the other pole. 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1454468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In late anaphase a cleavage furrow begins to form at cell membrane.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17077631-1319-4D98-9012-75EF1455F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9" y="194468"/>
            <a:ext cx="3813380" cy="2786701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96388" y="1028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Anaphase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58" y="3171365"/>
            <a:ext cx="3577901" cy="33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5BE89-5A7B-40D0-8FF0-DBDC29D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7" y="1335847"/>
            <a:ext cx="4434669" cy="5522153"/>
          </a:xfrm>
        </p:spPr>
        <p:txBody>
          <a:bodyPr>
            <a:normAutofit fontScale="92500"/>
          </a:bodyPr>
          <a:lstStyle/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Each set of chromosomes has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</a:rPr>
              <a:t>reached</a:t>
            </a: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 its respective pole. </a:t>
            </a:r>
            <a:endParaRPr lang="en-US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Reappearance of </a:t>
            </a:r>
            <a:r>
              <a:rPr lang="en-US" b="1" dirty="0">
                <a:latin typeface="Arial" panose="020B0604020202020204" pitchFamily="34" charset="0"/>
              </a:rPr>
              <a:t>nuclei</a:t>
            </a: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 in the daughter cells.</a:t>
            </a:r>
            <a:endParaRPr lang="en-US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The chromosomes </a:t>
            </a:r>
            <a:r>
              <a:rPr lang="en-US" b="1" dirty="0">
                <a:latin typeface="Arial" panose="020B0604020202020204" pitchFamily="34" charset="0"/>
              </a:rPr>
              <a:t>uncoil</a:t>
            </a: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 and become organized into heterochromatin and euchromatin of the interphase cell.</a:t>
            </a:r>
            <a:endParaRPr lang="en-US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Nuclear </a:t>
            </a:r>
            <a:r>
              <a:rPr lang="en-US" b="1" dirty="0">
                <a:latin typeface="Arial" panose="020B0604020202020204" pitchFamily="34" charset="0"/>
              </a:rPr>
              <a:t>envelope</a:t>
            </a:r>
            <a:r>
              <a:rPr lang="en-US" sz="2300" dirty="0">
                <a:latin typeface="Arial" panose="020B0604020202020204" pitchFamily="34" charset="0"/>
                <a:ea typeface="Times New Roman" panose="02020603050405020304" pitchFamily="18" charset="0"/>
              </a:rPr>
              <a:t> is reconstituted.</a:t>
            </a:r>
            <a:endParaRPr lang="en-US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96388" y="1028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telophase</a:t>
            </a:r>
            <a:endParaRPr lang="en-GB" sz="4400" b="1" dirty="0" smtClean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C060396B-3DD1-4A96-B064-18E48BAA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r="-1005"/>
          <a:stretch/>
        </p:blipFill>
        <p:spPr>
          <a:xfrm>
            <a:off x="5090612" y="27428"/>
            <a:ext cx="3889613" cy="4055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187" y="3944203"/>
            <a:ext cx="4125038" cy="27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02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C4C06-450E-41B0-A332-FD473D44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u="sng" dirty="0">
                <a:latin typeface="Arial" panose="020B0604020202020204" pitchFamily="34" charset="0"/>
                <a:ea typeface="Times New Roman" panose="02020603050405020304" pitchFamily="18" charset="0"/>
              </a:rPr>
              <a:t>Cytokinesis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5FA84-BAB2-45AE-879C-69D9DEC3E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8653"/>
            <a:ext cx="4954137" cy="5393216"/>
          </a:xfrm>
        </p:spPr>
        <p:txBody>
          <a:bodyPr>
            <a:normAutofit fontScale="92500"/>
          </a:bodyPr>
          <a:lstStyle/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The cleavage furrow continues to deepen until the mid body.</a:t>
            </a: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Mid body is a small bridge of cytoplasm connecting the two daughter cells together. It is formed of polar microtubules and surrounded by contractile ring.  </a:t>
            </a: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Contractile ring is composed of actin and myosin filaments.</a:t>
            </a:r>
          </a:p>
          <a:p>
            <a:pPr algn="just" rtl="0">
              <a:lnSpc>
                <a:spcPct val="150000"/>
              </a:lnSpc>
              <a:buFont typeface="+mj-lt"/>
              <a:buAutoNum type="arabicPeriod"/>
              <a:tabLst>
                <a:tab pos="342900" algn="l"/>
                <a:tab pos="3915728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Constriction of the ring is followed by separation of the two daughter cells. Each cell contains 46 s-chromosomes.</a:t>
            </a:r>
          </a:p>
          <a:p>
            <a:pPr algn="l" rtl="0"/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1C51C1-DB63-4434-9955-472823314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05" y="1578078"/>
            <a:ext cx="3701845" cy="37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52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62DF455F-4D04-455D-BD16-23892498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1" y="204716"/>
            <a:ext cx="8868685" cy="64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506" y="1375248"/>
            <a:ext cx="8692771" cy="609007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1-</a:t>
            </a:r>
            <a:r>
              <a:rPr lang="en-US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Nucleosom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the basic structural unit of chromatin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DNA filament is wrapped twice around a core of eight histones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octamer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The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octamer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formed of two molecules of the 4 histones ;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A,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B,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The segment of  DNA between two successive nucleosomes is known as linker DNA which is attached to histones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2-Nucleosomes and linker DNA constitute what is known as 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Beads-on-a string form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chromatin, which is </a:t>
            </a:r>
            <a:r>
              <a:rPr lang="en-US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10-11 nm in diameter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805218" y="0"/>
            <a:ext cx="7929349" cy="126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Packaging of DNA into chromatin &amp;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chromosome</a:t>
            </a:r>
          </a:p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(Order of condensation)</a:t>
            </a:r>
            <a:endParaRPr lang="en-GB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50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D197E4A-86B6-4A6D-ABD5-69D82DB3C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55" t="16530" r="5129" b="6969"/>
          <a:stretch/>
        </p:blipFill>
        <p:spPr>
          <a:xfrm>
            <a:off x="0" y="116410"/>
            <a:ext cx="9144000" cy="6270741"/>
          </a:xfrm>
        </p:spPr>
      </p:pic>
    </p:spTree>
    <p:extLst>
      <p:ext uri="{BB962C8B-B14F-4D97-AF65-F5344CB8AC3E}">
        <p14:creationId xmlns:p14="http://schemas.microsoft.com/office/powerpoint/2010/main" val="1915349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850900"/>
            <a:ext cx="9144000" cy="5149850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47BD7A7-0C02-4109-9A89-0C3F47F4D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016" y="1224417"/>
            <a:ext cx="6540857" cy="43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37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26049-363C-4245-A189-70B048CC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D27B1C3-18E9-4AEC-B628-86030D26B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70349" y="-305099"/>
            <a:ext cx="5138807" cy="7463504"/>
          </a:xfrm>
        </p:spPr>
      </p:pic>
    </p:spTree>
    <p:extLst>
      <p:ext uri="{BB962C8B-B14F-4D97-AF65-F5344CB8AC3E}">
        <p14:creationId xmlns:p14="http://schemas.microsoft.com/office/powerpoint/2010/main" val="2888916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وان 1">
            <a:extLst>
              <a:ext uri="{FF2B5EF4-FFF2-40B4-BE49-F238E27FC236}">
                <a16:creationId xmlns:a16="http://schemas.microsoft.com/office/drawing/2014/main" xmlns="" id="{E97E3595-FE78-47F8-AD81-82ED7721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69" y="2537802"/>
            <a:ext cx="6447501" cy="427703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Mitotic figures</a:t>
            </a:r>
            <a:endParaRPr lang="ar-SA" altLang="en-US" b="1" dirty="0">
              <a:solidFill>
                <a:schemeClr val="accent2"/>
              </a:solidFill>
            </a:endParaRPr>
          </a:p>
        </p:txBody>
      </p:sp>
      <p:sp>
        <p:nvSpPr>
          <p:cNvPr id="96259" name="عنصر نائب للمحتوى 2">
            <a:extLst>
              <a:ext uri="{FF2B5EF4-FFF2-40B4-BE49-F238E27FC236}">
                <a16:creationId xmlns:a16="http://schemas.microsoft.com/office/drawing/2014/main" xmlns="" id="{08976923-C137-4BB2-8784-F1DFEF7EF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16" y="3074971"/>
            <a:ext cx="8051298" cy="1425178"/>
          </a:xfrm>
        </p:spPr>
        <p:txBody>
          <a:bodyPr>
            <a:normAutofit/>
          </a:bodyPr>
          <a:lstStyle/>
          <a:p>
            <a:pPr algn="l" rtl="0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 in mitosis</a:t>
            </a:r>
          </a:p>
          <a:p>
            <a:pPr algn="l" rtl="0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 in rapidly growing tissues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epithelium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algn="l" rtl="0">
              <a:buNone/>
              <a:defRPr/>
            </a:pPr>
            <a:endParaRPr 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8C80475-5E9F-4E32-9E2A-A4B03A67E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377" y="4543586"/>
            <a:ext cx="64462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-Increased number of mitotic figures &amp; abnormal mitosis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tumors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important to distinguish malignant from benign tumors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-Mitotic figures are important also in prognosis of tumors.</a:t>
            </a:r>
            <a:endParaRPr lang="ar-SA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59383CFF-68F3-411F-9C46-353FCE3C508A}"/>
              </a:ext>
            </a:extLst>
          </p:cNvPr>
          <p:cNvGrpSpPr>
            <a:grpSpLocks/>
          </p:cNvGrpSpPr>
          <p:nvPr/>
        </p:nvGrpSpPr>
        <p:grpSpPr bwMode="auto">
          <a:xfrm>
            <a:off x="506729" y="4543586"/>
            <a:ext cx="1576462" cy="1816909"/>
            <a:chOff x="160620" y="4399245"/>
            <a:chExt cx="1468155" cy="2422472"/>
          </a:xfrm>
        </p:grpSpPr>
        <p:pic>
          <p:nvPicPr>
            <p:cNvPr id="38918" name="Picture 2">
              <a:extLst>
                <a:ext uri="{FF2B5EF4-FFF2-40B4-BE49-F238E27FC236}">
                  <a16:creationId xmlns:a16="http://schemas.microsoft.com/office/drawing/2014/main" xmlns="" id="{92E14262-1A8D-472A-8A09-A9367D973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20" y="4399245"/>
              <a:ext cx="1468155" cy="1468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xmlns="" id="{9FC11018-567B-434F-BF8F-16A2DE980E02}"/>
                </a:ext>
              </a:extLst>
            </p:cNvPr>
            <p:cNvSpPr txBox="1"/>
            <p:nvPr/>
          </p:nvSpPr>
          <p:spPr>
            <a:xfrm>
              <a:off x="228870" y="5867638"/>
              <a:ext cx="1399905" cy="95407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D2D8A"/>
              </a:solidFill>
              <a:prstDash val="solid"/>
            </a:ln>
            <a:effectLst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en-US" sz="1350" b="1" kern="0" dirty="0">
                  <a:solidFill>
                    <a:srgbClr val="000000"/>
                  </a:solidFill>
                  <a:latin typeface="Arial"/>
                  <a:cs typeface="Arial"/>
                </a:rPr>
                <a:t>Clinical application</a:t>
              </a:r>
              <a:endParaRPr lang="ar-SA" sz="1350" b="1" kern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2116" y="229389"/>
            <a:ext cx="866446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Google Sans"/>
              </a:rPr>
              <a:t>A genome </a:t>
            </a:r>
            <a:r>
              <a:rPr lang="en-GB" dirty="0">
                <a:solidFill>
                  <a:srgbClr val="1F1F1F"/>
                </a:solidFill>
                <a:latin typeface="Google Sans"/>
              </a:rPr>
              <a:t>is </a:t>
            </a:r>
            <a:r>
              <a:rPr lang="en-GB" dirty="0">
                <a:solidFill>
                  <a:srgbClr val="040C28"/>
                </a:solidFill>
                <a:latin typeface="Google Sans"/>
              </a:rPr>
              <a:t>the complete set of genetic information in an organism</a:t>
            </a:r>
            <a:r>
              <a:rPr lang="en-GB" dirty="0">
                <a:solidFill>
                  <a:srgbClr val="1F1F1F"/>
                </a:solidFill>
                <a:latin typeface="Google Sans"/>
              </a:rPr>
              <a:t>. It provides all of the information the organism requires to </a:t>
            </a:r>
            <a:r>
              <a:rPr lang="en-GB" dirty="0" smtClean="0">
                <a:solidFill>
                  <a:srgbClr val="1F1F1F"/>
                </a:solidFill>
                <a:latin typeface="Google Sans"/>
              </a:rPr>
              <a:t>function.</a:t>
            </a:r>
          </a:p>
          <a:p>
            <a:pPr algn="just"/>
            <a:endParaRPr lang="en-GB" sz="2000" b="1" dirty="0" smtClean="0">
              <a:solidFill>
                <a:srgbClr val="FF0000"/>
              </a:solidFill>
              <a:latin typeface="Google Sans"/>
            </a:endParaRPr>
          </a:p>
          <a:p>
            <a:pPr algn="just"/>
            <a:r>
              <a:rPr lang="en-GB" sz="2000" b="1" dirty="0" smtClean="0">
                <a:solidFill>
                  <a:srgbClr val="FF0000"/>
                </a:solidFill>
                <a:latin typeface="Google Sans"/>
              </a:rPr>
              <a:t>Gene</a:t>
            </a:r>
            <a:r>
              <a:rPr lang="en-GB" sz="2000" b="1" dirty="0">
                <a:solidFill>
                  <a:srgbClr val="FF0000"/>
                </a:solidFill>
                <a:latin typeface="Google Sans"/>
              </a:rPr>
              <a:t>: </a:t>
            </a:r>
            <a:r>
              <a:rPr lang="en-GB" dirty="0"/>
              <a:t>Segment of chromosomal DNA which controls the production </a:t>
            </a:r>
            <a:r>
              <a:rPr lang="en-GB" dirty="0" smtClean="0"/>
              <a:t>of </a:t>
            </a:r>
            <a:r>
              <a:rPr lang="en-GB" dirty="0"/>
              <a:t>a particular polypeptide chain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F43206-8168-41C9-989F-1350C75D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BC40FF-D6CF-477F-ACE5-D344F451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56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922" y="0"/>
            <a:ext cx="861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2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716" y="150126"/>
            <a:ext cx="8761863" cy="63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216" y="324370"/>
            <a:ext cx="8692771" cy="6090077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en-US" b="1" dirty="0"/>
              <a:t>3-Solenoid or 30 nm fibers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/>
              <a:t>It is the next higher order of organization of chromatin. In this structure, nucleosomes become coiled around an axis, with six nucleosomes per turn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19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dirty="0" smtClean="0"/>
              <a:t>4- </a:t>
            </a:r>
            <a:r>
              <a:rPr lang="en-US" b="1" dirty="0"/>
              <a:t>Looped domain of chromatin (300nm) </a:t>
            </a:r>
            <a:r>
              <a:rPr lang="en-US" dirty="0"/>
              <a:t>is formed due to further coiling of the 30 nm fiber forming series of loops</a:t>
            </a:r>
            <a:r>
              <a:rPr lang="en-US" b="1" dirty="0"/>
              <a:t>.</a:t>
            </a:r>
            <a:endParaRPr lang="en-GB" dirty="0"/>
          </a:p>
          <a:p>
            <a:pPr marL="0" indent="0" algn="just">
              <a:buNone/>
            </a:pPr>
            <a:r>
              <a:rPr lang="en-US" b="1" dirty="0"/>
              <a:t>5-</a:t>
            </a:r>
            <a:r>
              <a:rPr lang="en-US" b="1" u="sng" dirty="0"/>
              <a:t> Heterochromatin (700nm)</a:t>
            </a:r>
            <a:r>
              <a:rPr lang="en-US" dirty="0"/>
              <a:t> and </a:t>
            </a:r>
            <a:r>
              <a:rPr lang="en-US" b="1" u="sng" dirty="0"/>
              <a:t>metaphase chromosomes (1400) </a:t>
            </a:r>
            <a:r>
              <a:rPr lang="en-US" dirty="0"/>
              <a:t>are formed during mitosis due to further coiling and </a:t>
            </a:r>
            <a:r>
              <a:rPr lang="en-US" dirty="0" smtClean="0"/>
              <a:t>condensation </a:t>
            </a:r>
            <a:r>
              <a:rPr lang="en-US" dirty="0"/>
              <a:t>of the looped domains.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24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934" y="-1"/>
            <a:ext cx="4237701" cy="6714699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476467" y="349610"/>
            <a:ext cx="4061302" cy="6221095"/>
            <a:chOff x="1418" y="1799"/>
            <a:chExt cx="2833" cy="9797"/>
          </a:xfrm>
        </p:grpSpPr>
        <p:sp>
          <p:nvSpPr>
            <p:cNvPr id="7" name="Text Box 478"/>
            <p:cNvSpPr txBox="1">
              <a:spLocks/>
            </p:cNvSpPr>
            <p:nvPr/>
          </p:nvSpPr>
          <p:spPr bwMode="auto">
            <a:xfrm>
              <a:off x="1418" y="1799"/>
              <a:ext cx="2380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1">
                <a:spcAft>
                  <a:spcPts val="0"/>
                </a:spcAft>
              </a:pPr>
              <a:r>
                <a:rPr lang="en-US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DNA Double Helix 2 nm</a:t>
              </a:r>
              <a:endPara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Text Box 479"/>
            <p:cNvSpPr txBox="1">
              <a:spLocks/>
            </p:cNvSpPr>
            <p:nvPr/>
          </p:nvSpPr>
          <p:spPr bwMode="auto">
            <a:xfrm>
              <a:off x="1418" y="3622"/>
              <a:ext cx="2380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1">
                <a:spcAft>
                  <a:spcPts val="0"/>
                </a:spcAft>
              </a:pPr>
              <a:r>
                <a:rPr lang="en-US" sz="1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Beads-on- a-string form of chromatin 11nm (nucleosome)</a:t>
              </a:r>
              <a:endPara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Text Box 480"/>
            <p:cNvSpPr txBox="1">
              <a:spLocks/>
            </p:cNvSpPr>
            <p:nvPr/>
          </p:nvSpPr>
          <p:spPr bwMode="auto">
            <a:xfrm>
              <a:off x="1501" y="5351"/>
              <a:ext cx="2660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0">
                <a:spcAft>
                  <a:spcPts val="0"/>
                </a:spcAft>
              </a:pP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30nm chromatin fiber of packed nucleosomes   (Solenoid)</a:t>
              </a:r>
              <a:endPara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 Box 481"/>
            <p:cNvSpPr txBox="1">
              <a:spLocks/>
            </p:cNvSpPr>
            <p:nvPr/>
          </p:nvSpPr>
          <p:spPr bwMode="auto">
            <a:xfrm>
              <a:off x="1591" y="10453"/>
              <a:ext cx="2660" cy="1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1">
                <a:spcAft>
                  <a:spcPts val="0"/>
                </a:spcAft>
              </a:pPr>
              <a:r>
                <a:rPr lang="en-US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Metaphase chromosome 1400nm</a:t>
              </a:r>
              <a:endPara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 Box 482"/>
            <p:cNvSpPr txBox="1">
              <a:spLocks/>
            </p:cNvSpPr>
            <p:nvPr/>
          </p:nvSpPr>
          <p:spPr bwMode="auto">
            <a:xfrm>
              <a:off x="1451" y="8724"/>
              <a:ext cx="2800" cy="1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1">
                <a:spcAft>
                  <a:spcPts val="0"/>
                </a:spcAft>
              </a:pPr>
              <a:r>
                <a:rPr lang="en-US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Prophase chromosome 700nm </a:t>
              </a:r>
              <a:endPara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 Box 483"/>
            <p:cNvSpPr txBox="1">
              <a:spLocks/>
            </p:cNvSpPr>
            <p:nvPr/>
          </p:nvSpPr>
          <p:spPr bwMode="auto">
            <a:xfrm>
              <a:off x="1501" y="7174"/>
              <a:ext cx="2380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 rtl="1">
                <a:spcAft>
                  <a:spcPts val="0"/>
                </a:spcAft>
              </a:pPr>
              <a:r>
                <a:rPr lang="en-US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Looped domain (300nm )</a:t>
              </a:r>
              <a:endPara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0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07E28BE1-EB11-40DA-8EAA-E5044792E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153" y="0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ar-EG" sz="4500" b="1" dirty="0">
                <a:solidFill>
                  <a:srgbClr val="FF0000"/>
                </a:solidFill>
              </a:rPr>
              <a:t>CELL CYCLE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8CEA1918-749A-426B-B70B-302F342A4B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23" y="746398"/>
            <a:ext cx="8853559" cy="453532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ar-EG" sz="2700" dirty="0">
                <a:solidFill>
                  <a:schemeClr val="bg1"/>
                </a:solidFill>
              </a:rPr>
              <a:t>Two major events: 7 phases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GB" sz="2700" dirty="0"/>
              <a:t>1- Mitosis: is the short period of time (1- 2 1 /2 hour) during which the cell divides its nucleus and cytoplasm giving rise to two daughter cells.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GB" sz="2700" dirty="0"/>
              <a:t>2- Interphase, a longer+ period of time (20 hours) between two successive divisions, during which the cell increases its size and content and replicates its genetic material.</a:t>
            </a:r>
            <a:endParaRPr lang="en-US" altLang="ar-EG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31" y="3570709"/>
            <a:ext cx="4017587" cy="30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xmlns="" id="{A0A3B943-EC83-4098-A4A2-57B4D5DF6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39238"/>
            <a:ext cx="6172200" cy="641478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ar-EG" b="1" dirty="0"/>
              <a:t>Haploid number:</a:t>
            </a:r>
          </a:p>
          <a:p>
            <a:pPr lvl="1">
              <a:lnSpc>
                <a:spcPct val="80000"/>
              </a:lnSpc>
            </a:pPr>
            <a:r>
              <a:rPr lang="en-US" altLang="ar-EG" sz="2400" b="1" dirty="0"/>
              <a:t>23 s-chromosomes = 23 </a:t>
            </a:r>
            <a:r>
              <a:rPr lang="en-US" altLang="ar-EG" sz="2400" b="1" dirty="0" smtClean="0"/>
              <a:t>chromatids</a:t>
            </a:r>
            <a:r>
              <a:rPr lang="en-US" altLang="ar-EG" b="1" dirty="0"/>
              <a:t> (ovum &amp; sperm) </a:t>
            </a:r>
          </a:p>
          <a:p>
            <a:pPr eaLnBrk="1" hangingPunct="1">
              <a:lnSpc>
                <a:spcPct val="80000"/>
              </a:lnSpc>
            </a:pPr>
            <a:endParaRPr lang="en-US" altLang="ar-EG" b="1" dirty="0"/>
          </a:p>
          <a:p>
            <a:pPr eaLnBrk="1" hangingPunct="1">
              <a:lnSpc>
                <a:spcPct val="80000"/>
              </a:lnSpc>
            </a:pPr>
            <a:r>
              <a:rPr lang="en-US" altLang="ar-EG" b="1" dirty="0"/>
              <a:t>Diploid number: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ar-EG" sz="2400" b="1" dirty="0"/>
              <a:t>46 s-chromosomes = 46 chromatids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ar-EG" sz="2400" b="1" dirty="0"/>
              <a:t>46 d-chromosomes = 92 chromatids</a:t>
            </a:r>
          </a:p>
          <a:p>
            <a:pPr eaLnBrk="1" hangingPunct="1">
              <a:lnSpc>
                <a:spcPct val="80000"/>
              </a:lnSpc>
            </a:pPr>
            <a:endParaRPr lang="en-US" altLang="ar-EG" b="1" dirty="0"/>
          </a:p>
          <a:p>
            <a:pPr eaLnBrk="1" hangingPunct="1">
              <a:lnSpc>
                <a:spcPct val="80000"/>
              </a:lnSpc>
            </a:pPr>
            <a:r>
              <a:rPr lang="en-US" altLang="ar-EG" b="1" dirty="0"/>
              <a:t>Amount of DNA=n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ar-EG" sz="2400" b="1" dirty="0"/>
              <a:t>1n: in germ cells </a:t>
            </a:r>
            <a:r>
              <a:rPr lang="en-US" altLang="ar-EG" b="1" dirty="0"/>
              <a:t>(ovum &amp; sperm) </a:t>
            </a:r>
            <a:endParaRPr lang="en-US" altLang="ar-EG" sz="2400" b="1" dirty="0"/>
          </a:p>
          <a:p>
            <a:pPr lvl="1" eaLnBrk="1" hangingPunct="1">
              <a:lnSpc>
                <a:spcPct val="80000"/>
              </a:lnSpc>
            </a:pPr>
            <a:r>
              <a:rPr lang="en-US" altLang="ar-EG" sz="2400" b="1" dirty="0"/>
              <a:t>2n: in somatic cells </a:t>
            </a:r>
            <a:r>
              <a:rPr lang="en-US" altLang="ar-EG" sz="2400" b="1" dirty="0" smtClean="0"/>
              <a:t>(46s) </a:t>
            </a:r>
            <a:endParaRPr lang="en-US" altLang="ar-EG" sz="2400" b="1" dirty="0"/>
          </a:p>
          <a:p>
            <a:pPr lvl="1" eaLnBrk="1" hangingPunct="1">
              <a:lnSpc>
                <a:spcPct val="80000"/>
              </a:lnSpc>
            </a:pPr>
            <a:r>
              <a:rPr lang="en-US" altLang="ar-EG" sz="2400" b="1" dirty="0"/>
              <a:t>4n: in </a:t>
            </a:r>
            <a:r>
              <a:rPr lang="en-US" altLang="ar-EG" sz="2400" b="1" dirty="0" smtClean="0"/>
              <a:t>S-phase (46 d)</a:t>
            </a:r>
            <a:endParaRPr lang="en-US" altLang="ar-EG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468" y="3339284"/>
            <a:ext cx="3671759" cy="3518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68" y="-68973"/>
            <a:ext cx="3835532" cy="34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2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6EFF53B3B62E48A03AC71B234F5107" ma:contentTypeVersion="8" ma:contentTypeDescription="Create a new document." ma:contentTypeScope="" ma:versionID="4b9e95990a16abd6f2c461b348032b3b">
  <xsd:schema xmlns:xsd="http://www.w3.org/2001/XMLSchema" xmlns:xs="http://www.w3.org/2001/XMLSchema" xmlns:p="http://schemas.microsoft.com/office/2006/metadata/properties" xmlns:ns2="09baec0e-e115-4593-98af-83310c672561" targetNamespace="http://schemas.microsoft.com/office/2006/metadata/properties" ma:root="true" ma:fieldsID="f5d5cb1ef735eeac20a0b772476f5b1f" ns2:_="">
    <xsd:import namespace="09baec0e-e115-4593-98af-83310c6725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aec0e-e115-4593-98af-83310c672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FC9E30-6075-45E2-BEC3-26D1CCAAC64A}"/>
</file>

<file path=customXml/itemProps2.xml><?xml version="1.0" encoding="utf-8"?>
<ds:datastoreItem xmlns:ds="http://schemas.openxmlformats.org/officeDocument/2006/customXml" ds:itemID="{0E5356F8-7428-4FCF-BF9B-2DDC51972563}"/>
</file>

<file path=customXml/itemProps3.xml><?xml version="1.0" encoding="utf-8"?>
<ds:datastoreItem xmlns:ds="http://schemas.openxmlformats.org/officeDocument/2006/customXml" ds:itemID="{61E36D3C-787E-44AD-AB95-E6205AED895C}"/>
</file>

<file path=docProps/app.xml><?xml version="1.0" encoding="utf-8"?>
<Properties xmlns="http://schemas.openxmlformats.org/officeDocument/2006/extended-properties" xmlns:vt="http://schemas.openxmlformats.org/officeDocument/2006/docPropsVTypes">
  <TotalTime>4074</TotalTime>
  <Words>1264</Words>
  <Application>Microsoft Office PowerPoint</Application>
  <PresentationFormat>On-screen Show (4:3)</PresentationFormat>
  <Paragraphs>119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Garamond</vt:lpstr>
      <vt:lpstr>Google Sans</vt:lpstr>
      <vt:lpstr>Tahoma</vt:lpstr>
      <vt:lpstr>Times New Roman</vt:lpstr>
      <vt:lpstr>Trebuchet MS</vt:lpstr>
      <vt:lpstr>Wingdings 3</vt:lpstr>
      <vt:lpstr>Office Theme</vt:lpstr>
      <vt:lpstr>1_Facet</vt:lpstr>
      <vt:lpstr>1_Office Theme</vt:lpstr>
      <vt:lpstr>2_Office Theme</vt:lpstr>
      <vt:lpstr>Cell cycle</vt:lpstr>
      <vt:lpstr>Chemical (Molecular) structure of chromatin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CYCLE</vt:lpstr>
      <vt:lpstr>PowerPoint Presentation</vt:lpstr>
      <vt:lpstr>INTERPHASE</vt:lpstr>
      <vt:lpstr>G1 phase (pre-duplication)</vt:lpstr>
      <vt:lpstr>G1 phase (pre-duplication)</vt:lpstr>
      <vt:lpstr>PowerPoint Presentation</vt:lpstr>
      <vt:lpstr>S-Phase (DNA synthesis) </vt:lpstr>
      <vt:lpstr>PowerPoint Presentation</vt:lpstr>
      <vt:lpstr>G2 Phase (post-DNA duplication)</vt:lpstr>
      <vt:lpstr>G2 Phase (post-DNA duplication)</vt:lpstr>
      <vt:lpstr>PowerPoint Presentation</vt:lpstr>
      <vt:lpstr>PowerPoint Presentation</vt:lpstr>
      <vt:lpstr>Karyokinesis</vt:lpstr>
      <vt:lpstr>Prophase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Cytokinesis </vt:lpstr>
      <vt:lpstr>PowerPoint Presentation</vt:lpstr>
      <vt:lpstr>PowerPoint Presentation</vt:lpstr>
      <vt:lpstr>PowerPoint Presentation</vt:lpstr>
      <vt:lpstr>PowerPoint Presentation</vt:lpstr>
      <vt:lpstr>Mitotic figures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amal1531Staff</dc:creator>
  <cp:lastModifiedBy>CompuStore</cp:lastModifiedBy>
  <cp:revision>128</cp:revision>
  <dcterms:created xsi:type="dcterms:W3CDTF">2020-02-07T21:08:25Z</dcterms:created>
  <dcterms:modified xsi:type="dcterms:W3CDTF">2023-12-26T13:12:39Z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0x010100BA6EFF53B3B62E48A03AC71B234F5107</vt:lpwstr>
  </property>
</Properties>
</file>