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4" r:id="rId1"/>
    <p:sldMasterId id="2147483691" r:id="rId2"/>
  </p:sldMasterIdLst>
  <p:notesMasterIdLst>
    <p:notesMasterId r:id="rId52"/>
  </p:notesMasterIdLst>
  <p:sldIdLst>
    <p:sldId id="384" r:id="rId3"/>
    <p:sldId id="611" r:id="rId4"/>
    <p:sldId id="830" r:id="rId5"/>
    <p:sldId id="613" r:id="rId6"/>
    <p:sldId id="828" r:id="rId7"/>
    <p:sldId id="607" r:id="rId8"/>
    <p:sldId id="608" r:id="rId9"/>
    <p:sldId id="333" r:id="rId10"/>
    <p:sldId id="914" r:id="rId11"/>
    <p:sldId id="913" r:id="rId12"/>
    <p:sldId id="916" r:id="rId13"/>
    <p:sldId id="915" r:id="rId14"/>
    <p:sldId id="616" r:id="rId15"/>
    <p:sldId id="398" r:id="rId16"/>
    <p:sldId id="404" r:id="rId17"/>
    <p:sldId id="406" r:id="rId18"/>
    <p:sldId id="893" r:id="rId19"/>
    <p:sldId id="895" r:id="rId20"/>
    <p:sldId id="889" r:id="rId21"/>
    <p:sldId id="891" r:id="rId22"/>
    <p:sldId id="917" r:id="rId23"/>
    <p:sldId id="414" r:id="rId24"/>
    <p:sldId id="517" r:id="rId25"/>
    <p:sldId id="842" r:id="rId26"/>
    <p:sldId id="843" r:id="rId27"/>
    <p:sldId id="846" r:id="rId28"/>
    <p:sldId id="850" r:id="rId29"/>
    <p:sldId id="853" r:id="rId30"/>
    <p:sldId id="854" r:id="rId31"/>
    <p:sldId id="855" r:id="rId32"/>
    <p:sldId id="856" r:id="rId33"/>
    <p:sldId id="857" r:id="rId34"/>
    <p:sldId id="858" r:id="rId35"/>
    <p:sldId id="859" r:id="rId36"/>
    <p:sldId id="860" r:id="rId37"/>
    <p:sldId id="861" r:id="rId38"/>
    <p:sldId id="864" r:id="rId39"/>
    <p:sldId id="865" r:id="rId40"/>
    <p:sldId id="867" r:id="rId41"/>
    <p:sldId id="871" r:id="rId42"/>
    <p:sldId id="875" r:id="rId43"/>
    <p:sldId id="877" r:id="rId44"/>
    <p:sldId id="878" r:id="rId45"/>
    <p:sldId id="879" r:id="rId46"/>
    <p:sldId id="883" r:id="rId47"/>
    <p:sldId id="884" r:id="rId48"/>
    <p:sldId id="885" r:id="rId49"/>
    <p:sldId id="887" r:id="rId50"/>
    <p:sldId id="840" r:id="rId51"/>
  </p:sldIdLst>
  <p:sldSz cx="9144000" cy="6858000" type="screen4x3"/>
  <p:notesSz cx="6858000" cy="9144000"/>
  <p:defaultTextStyle>
    <a:defPPr>
      <a:defRPr lang="ar-SA"/>
    </a:defPPr>
    <a:lvl1pPr algn="ctr" rtl="1" fontAlgn="base">
      <a:spcBef>
        <a:spcPct val="0"/>
      </a:spcBef>
      <a:spcAft>
        <a:spcPct val="0"/>
      </a:spcAft>
      <a:defRPr kern="1200">
        <a:solidFill>
          <a:schemeClr val="tx1"/>
        </a:solidFill>
        <a:latin typeface="Arial" pitchFamily="34" charset="0"/>
        <a:ea typeface="+mn-ea"/>
        <a:cs typeface="Arial" pitchFamily="34" charset="0"/>
      </a:defRPr>
    </a:lvl1pPr>
    <a:lvl2pPr marL="457200" algn="ctr" rtl="1" fontAlgn="base">
      <a:spcBef>
        <a:spcPct val="0"/>
      </a:spcBef>
      <a:spcAft>
        <a:spcPct val="0"/>
      </a:spcAft>
      <a:defRPr kern="1200">
        <a:solidFill>
          <a:schemeClr val="tx1"/>
        </a:solidFill>
        <a:latin typeface="Arial" pitchFamily="34" charset="0"/>
        <a:ea typeface="+mn-ea"/>
        <a:cs typeface="Arial" pitchFamily="34" charset="0"/>
      </a:defRPr>
    </a:lvl2pPr>
    <a:lvl3pPr marL="914400" algn="ctr" rtl="1" fontAlgn="base">
      <a:spcBef>
        <a:spcPct val="0"/>
      </a:spcBef>
      <a:spcAft>
        <a:spcPct val="0"/>
      </a:spcAft>
      <a:defRPr kern="1200">
        <a:solidFill>
          <a:schemeClr val="tx1"/>
        </a:solidFill>
        <a:latin typeface="Arial" pitchFamily="34" charset="0"/>
        <a:ea typeface="+mn-ea"/>
        <a:cs typeface="Arial" pitchFamily="34" charset="0"/>
      </a:defRPr>
    </a:lvl3pPr>
    <a:lvl4pPr marL="1371600" algn="ctr" rtl="1" fontAlgn="base">
      <a:spcBef>
        <a:spcPct val="0"/>
      </a:spcBef>
      <a:spcAft>
        <a:spcPct val="0"/>
      </a:spcAft>
      <a:defRPr kern="1200">
        <a:solidFill>
          <a:schemeClr val="tx1"/>
        </a:solidFill>
        <a:latin typeface="Arial" pitchFamily="34" charset="0"/>
        <a:ea typeface="+mn-ea"/>
        <a:cs typeface="Arial" pitchFamily="34" charset="0"/>
      </a:defRPr>
    </a:lvl4pPr>
    <a:lvl5pPr marL="1828800" algn="ct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CC33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380"/>
    <p:restoredTop sz="94660"/>
  </p:normalViewPr>
  <p:slideViewPr>
    <p:cSldViewPr>
      <p:cViewPr>
        <p:scale>
          <a:sx n="55" d="100"/>
          <a:sy n="55" d="100"/>
        </p:scale>
        <p:origin x="-1806" y="-4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88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endParaRPr lang="en-US"/>
          </a:p>
        </p:txBody>
      </p:sp>
      <p:sp>
        <p:nvSpPr>
          <p:cNvPr id="8488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8489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8489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489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en-US"/>
          </a:p>
        </p:txBody>
      </p:sp>
      <p:sp>
        <p:nvSpPr>
          <p:cNvPr id="8489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C1B6FE0-2B8D-4470-B635-66A421BCE9FA}" type="slidenum">
              <a:rPr lang="en-US"/>
              <a:pPr/>
              <a:t>‹#›</a:t>
            </a:fld>
            <a:endParaRPr lang="en-US"/>
          </a:p>
        </p:txBody>
      </p:sp>
    </p:spTree>
    <p:extLst>
      <p:ext uri="{BB962C8B-B14F-4D97-AF65-F5344CB8AC3E}">
        <p14:creationId xmlns:p14="http://schemas.microsoft.com/office/powerpoint/2010/main" val="2176349582"/>
      </p:ext>
    </p:extLst>
  </p:cSld>
  <p:clrMap bg1="lt1" tx1="dk1" bg2="lt2" tx2="dk2" accent1="accent1" accent2="accent2" accent3="accent3" accent4="accent4" accent5="accent5" accent6="accent6" hlink="hlink" folHlink="folHlink"/>
  <p:notesStyle>
    <a:lvl1pPr algn="r" rtl="1" fontAlgn="base">
      <a:spcBef>
        <a:spcPct val="30000"/>
      </a:spcBef>
      <a:spcAft>
        <a:spcPct val="0"/>
      </a:spcAft>
      <a:defRPr sz="1200" kern="1200">
        <a:solidFill>
          <a:schemeClr val="tx1"/>
        </a:solidFill>
        <a:latin typeface="Arial" pitchFamily="34" charset="0"/>
        <a:ea typeface="+mn-ea"/>
        <a:cs typeface="Arial" pitchFamily="34" charset="0"/>
      </a:defRPr>
    </a:lvl1pPr>
    <a:lvl2pPr marL="457200" algn="r" rtl="1" fontAlgn="base">
      <a:spcBef>
        <a:spcPct val="30000"/>
      </a:spcBef>
      <a:spcAft>
        <a:spcPct val="0"/>
      </a:spcAft>
      <a:defRPr sz="1200" kern="1200">
        <a:solidFill>
          <a:schemeClr val="tx1"/>
        </a:solidFill>
        <a:latin typeface="Arial" pitchFamily="34" charset="0"/>
        <a:ea typeface="+mn-ea"/>
        <a:cs typeface="Arial" pitchFamily="34" charset="0"/>
      </a:defRPr>
    </a:lvl2pPr>
    <a:lvl3pPr marL="914400" algn="r" rtl="1" fontAlgn="base">
      <a:spcBef>
        <a:spcPct val="30000"/>
      </a:spcBef>
      <a:spcAft>
        <a:spcPct val="0"/>
      </a:spcAft>
      <a:defRPr sz="1200" kern="1200">
        <a:solidFill>
          <a:schemeClr val="tx1"/>
        </a:solidFill>
        <a:latin typeface="Arial" pitchFamily="34" charset="0"/>
        <a:ea typeface="+mn-ea"/>
        <a:cs typeface="Arial" pitchFamily="34" charset="0"/>
      </a:defRPr>
    </a:lvl3pPr>
    <a:lvl4pPr marL="1371600" algn="r" rtl="1" fontAlgn="base">
      <a:spcBef>
        <a:spcPct val="30000"/>
      </a:spcBef>
      <a:spcAft>
        <a:spcPct val="0"/>
      </a:spcAft>
      <a:defRPr sz="1200" kern="1200">
        <a:solidFill>
          <a:schemeClr val="tx1"/>
        </a:solidFill>
        <a:latin typeface="Arial" pitchFamily="34" charset="0"/>
        <a:ea typeface="+mn-ea"/>
        <a:cs typeface="Arial" pitchFamily="34" charset="0"/>
      </a:defRPr>
    </a:lvl4pPr>
    <a:lvl5pPr marL="1828800" algn="r" rtl="1" fontAlgn="base">
      <a:spcBef>
        <a:spcPct val="30000"/>
      </a:spcBef>
      <a:spcAft>
        <a:spcPct val="0"/>
      </a:spcAft>
      <a:defRPr sz="1200" kern="1200">
        <a:solidFill>
          <a:schemeClr val="tx1"/>
        </a:solidFill>
        <a:latin typeface="Arial" pitchFamily="34" charset="0"/>
        <a:ea typeface="+mn-ea"/>
        <a:cs typeface="Arial" pitchFamily="34"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1D3E56-22F6-4BA0-A3AD-DF6EAC6F0009}" type="slidenum">
              <a:rPr lang="en-US"/>
              <a:pPr/>
              <a:t>1</a:t>
            </a:fld>
            <a:endParaRPr lang="en-US"/>
          </a:p>
        </p:txBody>
      </p:sp>
      <p:sp>
        <p:nvSpPr>
          <p:cNvPr id="849922" name="Rectangle 2"/>
          <p:cNvSpPr>
            <a:spLocks noGrp="1" noRot="1" noChangeAspect="1" noChangeArrowheads="1" noTextEdit="1"/>
          </p:cNvSpPr>
          <p:nvPr>
            <p:ph type="sldImg"/>
          </p:nvPr>
        </p:nvSpPr>
        <p:spPr>
          <a:ln/>
        </p:spPr>
      </p:sp>
      <p:sp>
        <p:nvSpPr>
          <p:cNvPr id="849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8D56A1-525B-4C03-BAD5-585448A41A6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0142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1EB56C-D51A-4ECC-B785-5D8C3920719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4153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F2D592-DBC1-428E-B63E-F0B2135085E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0250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BD92F8-362B-4AE1-AB0E-4E6073D1CEB4}" type="slidenum">
              <a:rPr lang="en-US"/>
              <a:pPr/>
              <a:t>13</a:t>
            </a:fld>
            <a:endParaRPr lang="en-US"/>
          </a:p>
        </p:txBody>
      </p:sp>
      <p:sp>
        <p:nvSpPr>
          <p:cNvPr id="881666" name="Rectangle 2"/>
          <p:cNvSpPr>
            <a:spLocks noGrp="1" noRot="1" noChangeAspect="1" noChangeArrowheads="1" noTextEdit="1"/>
          </p:cNvSpPr>
          <p:nvPr>
            <p:ph type="sldImg"/>
          </p:nvPr>
        </p:nvSpPr>
        <p:spPr>
          <a:ln/>
        </p:spPr>
      </p:sp>
      <p:sp>
        <p:nvSpPr>
          <p:cNvPr id="881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4DDC0E-065A-45F6-AEE9-7458333AFFA3}" type="slidenum">
              <a:rPr lang="en-US"/>
              <a:pPr/>
              <a:t>14</a:t>
            </a:fld>
            <a:endParaRPr lang="en-US"/>
          </a:p>
        </p:txBody>
      </p:sp>
      <p:sp>
        <p:nvSpPr>
          <p:cNvPr id="882690" name="Rectangle 2"/>
          <p:cNvSpPr>
            <a:spLocks noGrp="1" noRot="1" noChangeAspect="1" noChangeArrowheads="1" noTextEdit="1"/>
          </p:cNvSpPr>
          <p:nvPr>
            <p:ph type="sldImg"/>
          </p:nvPr>
        </p:nvSpPr>
        <p:spPr>
          <a:ln/>
        </p:spPr>
      </p:sp>
      <p:sp>
        <p:nvSpPr>
          <p:cNvPr id="882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FE55B4-AE74-46B0-9357-5ACB4816B868}" type="slidenum">
              <a:rPr lang="en-US"/>
              <a:pPr/>
              <a:t>15</a:t>
            </a:fld>
            <a:endParaRPr lang="en-US"/>
          </a:p>
        </p:txBody>
      </p:sp>
      <p:sp>
        <p:nvSpPr>
          <p:cNvPr id="887810" name="Rectangle 2"/>
          <p:cNvSpPr>
            <a:spLocks noGrp="1" noRot="1" noChangeAspect="1" noChangeArrowheads="1" noTextEdit="1"/>
          </p:cNvSpPr>
          <p:nvPr>
            <p:ph type="sldImg"/>
          </p:nvPr>
        </p:nvSpPr>
        <p:spPr>
          <a:ln/>
        </p:spPr>
      </p:sp>
      <p:sp>
        <p:nvSpPr>
          <p:cNvPr id="887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867DD0-BB01-4C47-BD2D-9F8EE2B6022F}" type="slidenum">
              <a:rPr lang="en-US"/>
              <a:pPr/>
              <a:t>16</a:t>
            </a:fld>
            <a:endParaRPr lang="en-US"/>
          </a:p>
        </p:txBody>
      </p:sp>
      <p:sp>
        <p:nvSpPr>
          <p:cNvPr id="894978" name="Rectangle 2"/>
          <p:cNvSpPr>
            <a:spLocks noGrp="1" noRot="1" noChangeAspect="1" noChangeArrowheads="1" noTextEdit="1"/>
          </p:cNvSpPr>
          <p:nvPr>
            <p:ph type="sldImg"/>
          </p:nvPr>
        </p:nvSpPr>
        <p:spPr>
          <a:ln/>
        </p:spPr>
      </p:sp>
      <p:sp>
        <p:nvSpPr>
          <p:cNvPr id="894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77306C-D7B8-42E4-B898-D5CF4607DE1D}" type="slidenum">
              <a:rPr lang="en-US"/>
              <a:pPr/>
              <a:t>17</a:t>
            </a:fld>
            <a:endParaRPr lang="en-US"/>
          </a:p>
        </p:txBody>
      </p:sp>
      <p:sp>
        <p:nvSpPr>
          <p:cNvPr id="1035266" name="Rectangle 2"/>
          <p:cNvSpPr>
            <a:spLocks noGrp="1" noRot="1" noChangeAspect="1" noChangeArrowheads="1" noTextEdit="1"/>
          </p:cNvSpPr>
          <p:nvPr>
            <p:ph type="sldImg"/>
          </p:nvPr>
        </p:nvSpPr>
        <p:spPr>
          <a:ln/>
        </p:spPr>
      </p:sp>
      <p:sp>
        <p:nvSpPr>
          <p:cNvPr id="1035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C2960A-4794-45FE-8D15-C4EF13CA2A83}" type="slidenum">
              <a:rPr lang="en-US"/>
              <a:pPr/>
              <a:t>18</a:t>
            </a:fld>
            <a:endParaRPr lang="en-US"/>
          </a:p>
        </p:txBody>
      </p:sp>
      <p:sp>
        <p:nvSpPr>
          <p:cNvPr id="1038338" name="Rectangle 2"/>
          <p:cNvSpPr>
            <a:spLocks noGrp="1" noRot="1" noChangeAspect="1" noChangeArrowheads="1" noTextEdit="1"/>
          </p:cNvSpPr>
          <p:nvPr>
            <p:ph type="sldImg"/>
          </p:nvPr>
        </p:nvSpPr>
        <p:spPr>
          <a:ln/>
        </p:spPr>
      </p:sp>
      <p:sp>
        <p:nvSpPr>
          <p:cNvPr id="1038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570296-29E2-407B-95FD-08D6004CD8C2}" type="slidenum">
              <a:rPr lang="en-US"/>
              <a:pPr/>
              <a:t>19</a:t>
            </a:fld>
            <a:endParaRPr lang="en-US"/>
          </a:p>
        </p:txBody>
      </p:sp>
      <p:sp>
        <p:nvSpPr>
          <p:cNvPr id="1022978" name="Rectangle 2"/>
          <p:cNvSpPr>
            <a:spLocks noGrp="1" noRot="1" noChangeAspect="1" noChangeArrowheads="1" noTextEdit="1"/>
          </p:cNvSpPr>
          <p:nvPr>
            <p:ph type="sldImg"/>
          </p:nvPr>
        </p:nvSpPr>
        <p:spPr>
          <a:ln/>
        </p:spPr>
      </p:sp>
      <p:sp>
        <p:nvSpPr>
          <p:cNvPr id="1022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8F5DAA-344C-4336-8EE7-B514940BC250}" type="slidenum">
              <a:rPr lang="en-US"/>
              <a:pPr/>
              <a:t>2</a:t>
            </a:fld>
            <a:endParaRPr lang="en-US"/>
          </a:p>
        </p:txBody>
      </p:sp>
      <p:sp>
        <p:nvSpPr>
          <p:cNvPr id="852994" name="Rectangle 2"/>
          <p:cNvSpPr>
            <a:spLocks noGrp="1" noRot="1" noChangeAspect="1" noChangeArrowheads="1" noTextEdit="1"/>
          </p:cNvSpPr>
          <p:nvPr>
            <p:ph type="sldImg"/>
          </p:nvPr>
        </p:nvSpPr>
        <p:spPr>
          <a:ln/>
        </p:spPr>
      </p:sp>
      <p:sp>
        <p:nvSpPr>
          <p:cNvPr id="85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D15002-CC0D-4C61-A45C-3D1135ED480A}" type="slidenum">
              <a:rPr lang="en-US"/>
              <a:pPr/>
              <a:t>20</a:t>
            </a:fld>
            <a:endParaRPr lang="en-US"/>
          </a:p>
        </p:txBody>
      </p:sp>
      <p:sp>
        <p:nvSpPr>
          <p:cNvPr id="1026050" name="Rectangle 2"/>
          <p:cNvSpPr>
            <a:spLocks noGrp="1" noRot="1" noChangeAspect="1" noChangeArrowheads="1" noTextEdit="1"/>
          </p:cNvSpPr>
          <p:nvPr>
            <p:ph type="sldImg"/>
          </p:nvPr>
        </p:nvSpPr>
        <p:spPr>
          <a:ln/>
        </p:spPr>
      </p:sp>
      <p:sp>
        <p:nvSpPr>
          <p:cNvPr id="1026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10E62C-05BF-435B-8044-862DFC8FE91B}" type="slidenum">
              <a:rPr lang="en-US"/>
              <a:pPr/>
              <a:t>22</a:t>
            </a:fld>
            <a:endParaRPr lang="en-US"/>
          </a:p>
        </p:txBody>
      </p:sp>
      <p:sp>
        <p:nvSpPr>
          <p:cNvPr id="911362" name="Rectangle 2"/>
          <p:cNvSpPr>
            <a:spLocks noGrp="1" noRot="1" noChangeAspect="1" noChangeArrowheads="1" noTextEdit="1"/>
          </p:cNvSpPr>
          <p:nvPr>
            <p:ph type="sldImg"/>
          </p:nvPr>
        </p:nvSpPr>
        <p:spPr>
          <a:ln/>
        </p:spPr>
      </p:sp>
      <p:sp>
        <p:nvSpPr>
          <p:cNvPr id="911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23276D-2978-4FE7-97B3-A0562E741B88}" type="slidenum">
              <a:rPr lang="en-US"/>
              <a:pPr/>
              <a:t>23</a:t>
            </a:fld>
            <a:endParaRPr lang="en-US"/>
          </a:p>
        </p:txBody>
      </p:sp>
      <p:sp>
        <p:nvSpPr>
          <p:cNvPr id="916482" name="Rectangle 2"/>
          <p:cNvSpPr>
            <a:spLocks noGrp="1" noRot="1" noChangeAspect="1" noChangeArrowheads="1" noTextEdit="1"/>
          </p:cNvSpPr>
          <p:nvPr>
            <p:ph type="sldImg"/>
          </p:nvPr>
        </p:nvSpPr>
        <p:spPr>
          <a:ln/>
        </p:spPr>
      </p:sp>
      <p:sp>
        <p:nvSpPr>
          <p:cNvPr id="916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7E3D73-828E-44D4-A278-24977A5F08AC}" type="slidenum">
              <a:rPr lang="en-US"/>
              <a:pPr/>
              <a:t>24</a:t>
            </a:fld>
            <a:endParaRPr lang="en-US"/>
          </a:p>
        </p:txBody>
      </p:sp>
      <p:sp>
        <p:nvSpPr>
          <p:cNvPr id="927746" name="Rectangle 2"/>
          <p:cNvSpPr>
            <a:spLocks noGrp="1" noRot="1" noChangeAspect="1" noChangeArrowheads="1" noTextEdit="1"/>
          </p:cNvSpPr>
          <p:nvPr>
            <p:ph type="sldImg"/>
          </p:nvPr>
        </p:nvSpPr>
        <p:spPr>
          <a:ln/>
        </p:spPr>
      </p:sp>
      <p:sp>
        <p:nvSpPr>
          <p:cNvPr id="927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0B95C2-ABFE-4CA3-BD98-25AA373F892D}" type="slidenum">
              <a:rPr lang="en-US"/>
              <a:pPr/>
              <a:t>25</a:t>
            </a:fld>
            <a:endParaRPr lang="en-US"/>
          </a:p>
        </p:txBody>
      </p:sp>
      <p:sp>
        <p:nvSpPr>
          <p:cNvPr id="929794" name="Rectangle 2"/>
          <p:cNvSpPr>
            <a:spLocks noGrp="1" noRot="1" noChangeAspect="1" noChangeArrowheads="1" noTextEdit="1"/>
          </p:cNvSpPr>
          <p:nvPr>
            <p:ph type="sldImg"/>
          </p:nvPr>
        </p:nvSpPr>
        <p:spPr>
          <a:ln/>
        </p:spPr>
      </p:sp>
      <p:sp>
        <p:nvSpPr>
          <p:cNvPr id="929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38E13D-6DB5-49A9-B4A1-789759A859D3}" type="slidenum">
              <a:rPr lang="en-US"/>
              <a:pPr/>
              <a:t>26</a:t>
            </a:fld>
            <a:endParaRPr lang="en-US"/>
          </a:p>
        </p:txBody>
      </p:sp>
      <p:sp>
        <p:nvSpPr>
          <p:cNvPr id="935938" name="Rectangle 2"/>
          <p:cNvSpPr>
            <a:spLocks noGrp="1" noRot="1" noChangeAspect="1" noChangeArrowheads="1" noTextEdit="1"/>
          </p:cNvSpPr>
          <p:nvPr>
            <p:ph type="sldImg"/>
          </p:nvPr>
        </p:nvSpPr>
        <p:spPr>
          <a:ln/>
        </p:spPr>
      </p:sp>
      <p:sp>
        <p:nvSpPr>
          <p:cNvPr id="935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978D4A-AC34-420C-B9CB-C6F4A14277F7}" type="slidenum">
              <a:rPr lang="en-US"/>
              <a:pPr/>
              <a:t>27</a:t>
            </a:fld>
            <a:endParaRPr lang="en-US"/>
          </a:p>
        </p:txBody>
      </p:sp>
      <p:sp>
        <p:nvSpPr>
          <p:cNvPr id="944130" name="Rectangle 2"/>
          <p:cNvSpPr>
            <a:spLocks noGrp="1" noRot="1" noChangeAspect="1" noChangeArrowheads="1" noTextEdit="1"/>
          </p:cNvSpPr>
          <p:nvPr>
            <p:ph type="sldImg"/>
          </p:nvPr>
        </p:nvSpPr>
        <p:spPr>
          <a:ln/>
        </p:spPr>
      </p:sp>
      <p:sp>
        <p:nvSpPr>
          <p:cNvPr id="944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46B86F-69C7-44B8-A0D7-DA59C6E052F5}" type="slidenum">
              <a:rPr lang="en-US"/>
              <a:pPr/>
              <a:t>28</a:t>
            </a:fld>
            <a:endParaRPr lang="en-US"/>
          </a:p>
        </p:txBody>
      </p:sp>
      <p:sp>
        <p:nvSpPr>
          <p:cNvPr id="950274" name="Rectangle 2"/>
          <p:cNvSpPr>
            <a:spLocks noGrp="1" noRot="1" noChangeAspect="1" noChangeArrowheads="1" noTextEdit="1"/>
          </p:cNvSpPr>
          <p:nvPr>
            <p:ph type="sldImg"/>
          </p:nvPr>
        </p:nvSpPr>
        <p:spPr>
          <a:ln/>
        </p:spPr>
      </p:sp>
      <p:sp>
        <p:nvSpPr>
          <p:cNvPr id="950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431AD1-3A59-4FA0-A0C3-FDF23629CD64}" type="slidenum">
              <a:rPr lang="en-US"/>
              <a:pPr/>
              <a:t>29</a:t>
            </a:fld>
            <a:endParaRPr lang="en-US"/>
          </a:p>
        </p:txBody>
      </p:sp>
      <p:sp>
        <p:nvSpPr>
          <p:cNvPr id="952322" name="Rectangle 2"/>
          <p:cNvSpPr>
            <a:spLocks noGrp="1" noRot="1" noChangeAspect="1" noChangeArrowheads="1" noTextEdit="1"/>
          </p:cNvSpPr>
          <p:nvPr>
            <p:ph type="sldImg"/>
          </p:nvPr>
        </p:nvSpPr>
        <p:spPr>
          <a:ln/>
        </p:spPr>
      </p:sp>
      <p:sp>
        <p:nvSpPr>
          <p:cNvPr id="952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3809C5-641C-4D99-ACB3-6137A9B1556A}" type="slidenum">
              <a:rPr lang="en-US"/>
              <a:pPr/>
              <a:t>30</a:t>
            </a:fld>
            <a:endParaRPr lang="en-US"/>
          </a:p>
        </p:txBody>
      </p:sp>
      <p:sp>
        <p:nvSpPr>
          <p:cNvPr id="954370" name="Rectangle 2"/>
          <p:cNvSpPr>
            <a:spLocks noGrp="1" noRot="1" noChangeAspect="1" noChangeArrowheads="1" noTextEdit="1"/>
          </p:cNvSpPr>
          <p:nvPr>
            <p:ph type="sldImg"/>
          </p:nvPr>
        </p:nvSpPr>
        <p:spPr>
          <a:ln/>
        </p:spPr>
      </p:sp>
      <p:sp>
        <p:nvSpPr>
          <p:cNvPr id="954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18624A-6CC2-4344-9084-900D3634EFEA}" type="slidenum">
              <a:rPr lang="en-US"/>
              <a:pPr/>
              <a:t>3</a:t>
            </a:fld>
            <a:endParaRPr lang="en-US"/>
          </a:p>
        </p:txBody>
      </p:sp>
      <p:sp>
        <p:nvSpPr>
          <p:cNvPr id="855042" name="Rectangle 2"/>
          <p:cNvSpPr>
            <a:spLocks noGrp="1" noRot="1" noChangeAspect="1" noChangeArrowheads="1" noTextEdit="1"/>
          </p:cNvSpPr>
          <p:nvPr>
            <p:ph type="sldImg"/>
          </p:nvPr>
        </p:nvSpPr>
        <p:spPr>
          <a:ln/>
        </p:spPr>
      </p:sp>
      <p:sp>
        <p:nvSpPr>
          <p:cNvPr id="855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C32A0E-4D96-41AF-92C1-4EC28469B2C5}" type="slidenum">
              <a:rPr lang="en-US"/>
              <a:pPr/>
              <a:t>31</a:t>
            </a:fld>
            <a:endParaRPr lang="en-US"/>
          </a:p>
        </p:txBody>
      </p:sp>
      <p:sp>
        <p:nvSpPr>
          <p:cNvPr id="956418" name="Rectangle 2"/>
          <p:cNvSpPr>
            <a:spLocks noGrp="1" noRot="1" noChangeAspect="1" noChangeArrowheads="1" noTextEdit="1"/>
          </p:cNvSpPr>
          <p:nvPr>
            <p:ph type="sldImg"/>
          </p:nvPr>
        </p:nvSpPr>
        <p:spPr>
          <a:ln/>
        </p:spPr>
      </p:sp>
      <p:sp>
        <p:nvSpPr>
          <p:cNvPr id="956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6ACA8E-FF3F-4127-9B03-7010BEB5C23D}" type="slidenum">
              <a:rPr lang="en-US"/>
              <a:pPr/>
              <a:t>32</a:t>
            </a:fld>
            <a:endParaRPr lang="en-US"/>
          </a:p>
        </p:txBody>
      </p:sp>
      <p:sp>
        <p:nvSpPr>
          <p:cNvPr id="958466" name="Rectangle 2"/>
          <p:cNvSpPr>
            <a:spLocks noGrp="1" noRot="1" noChangeAspect="1" noChangeArrowheads="1" noTextEdit="1"/>
          </p:cNvSpPr>
          <p:nvPr>
            <p:ph type="sldImg"/>
          </p:nvPr>
        </p:nvSpPr>
        <p:spPr>
          <a:ln/>
        </p:spPr>
      </p:sp>
      <p:sp>
        <p:nvSpPr>
          <p:cNvPr id="958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C96AFE-FD10-44AF-A002-663B1B8AB913}" type="slidenum">
              <a:rPr lang="en-US"/>
              <a:pPr/>
              <a:t>33</a:t>
            </a:fld>
            <a:endParaRPr lang="en-US"/>
          </a:p>
        </p:txBody>
      </p:sp>
      <p:sp>
        <p:nvSpPr>
          <p:cNvPr id="960514" name="Rectangle 2"/>
          <p:cNvSpPr>
            <a:spLocks noGrp="1" noRot="1" noChangeAspect="1" noChangeArrowheads="1" noTextEdit="1"/>
          </p:cNvSpPr>
          <p:nvPr>
            <p:ph type="sldImg"/>
          </p:nvPr>
        </p:nvSpPr>
        <p:spPr>
          <a:ln/>
        </p:spPr>
      </p:sp>
      <p:sp>
        <p:nvSpPr>
          <p:cNvPr id="960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4A1D9B-9816-48F8-AA0A-668361A31404}" type="slidenum">
              <a:rPr lang="en-US"/>
              <a:pPr/>
              <a:t>34</a:t>
            </a:fld>
            <a:endParaRPr lang="en-US"/>
          </a:p>
        </p:txBody>
      </p:sp>
      <p:sp>
        <p:nvSpPr>
          <p:cNvPr id="962562" name="Rectangle 2"/>
          <p:cNvSpPr>
            <a:spLocks noGrp="1" noRot="1" noChangeAspect="1" noChangeArrowheads="1" noTextEdit="1"/>
          </p:cNvSpPr>
          <p:nvPr>
            <p:ph type="sldImg"/>
          </p:nvPr>
        </p:nvSpPr>
        <p:spPr>
          <a:ln/>
        </p:spPr>
      </p:sp>
      <p:sp>
        <p:nvSpPr>
          <p:cNvPr id="962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C87344-BE4B-4FDC-9E6C-918FF1156EC6}" type="slidenum">
              <a:rPr lang="en-US"/>
              <a:pPr/>
              <a:t>35</a:t>
            </a:fld>
            <a:endParaRPr lang="en-US"/>
          </a:p>
        </p:txBody>
      </p:sp>
      <p:sp>
        <p:nvSpPr>
          <p:cNvPr id="964610" name="Rectangle 2"/>
          <p:cNvSpPr>
            <a:spLocks noGrp="1" noRot="1" noChangeAspect="1" noChangeArrowheads="1" noTextEdit="1"/>
          </p:cNvSpPr>
          <p:nvPr>
            <p:ph type="sldImg"/>
          </p:nvPr>
        </p:nvSpPr>
        <p:spPr>
          <a:ln/>
        </p:spPr>
      </p:sp>
      <p:sp>
        <p:nvSpPr>
          <p:cNvPr id="964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EE4FE9-7F60-41B6-80BF-C1B2E808E429}" type="slidenum">
              <a:rPr lang="en-US"/>
              <a:pPr/>
              <a:t>36</a:t>
            </a:fld>
            <a:endParaRPr lang="en-US"/>
          </a:p>
        </p:txBody>
      </p:sp>
      <p:sp>
        <p:nvSpPr>
          <p:cNvPr id="966658" name="Rectangle 2"/>
          <p:cNvSpPr>
            <a:spLocks noGrp="1" noRot="1" noChangeAspect="1" noChangeArrowheads="1" noTextEdit="1"/>
          </p:cNvSpPr>
          <p:nvPr>
            <p:ph type="sldImg"/>
          </p:nvPr>
        </p:nvSpPr>
        <p:spPr>
          <a:ln/>
        </p:spPr>
      </p:sp>
      <p:sp>
        <p:nvSpPr>
          <p:cNvPr id="966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3B2DA0-76F5-4040-9054-725AA34306C5}" type="slidenum">
              <a:rPr lang="en-US"/>
              <a:pPr/>
              <a:t>37</a:t>
            </a:fld>
            <a:endParaRPr lang="en-US"/>
          </a:p>
        </p:txBody>
      </p:sp>
      <p:sp>
        <p:nvSpPr>
          <p:cNvPr id="972802" name="Rectangle 2"/>
          <p:cNvSpPr>
            <a:spLocks noGrp="1" noRot="1" noChangeAspect="1" noChangeArrowheads="1" noTextEdit="1"/>
          </p:cNvSpPr>
          <p:nvPr>
            <p:ph type="sldImg"/>
          </p:nvPr>
        </p:nvSpPr>
        <p:spPr>
          <a:ln/>
        </p:spPr>
      </p:sp>
      <p:sp>
        <p:nvSpPr>
          <p:cNvPr id="972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987647-9DD2-4B8D-9FC2-65B469884417}" type="slidenum">
              <a:rPr lang="en-US"/>
              <a:pPr/>
              <a:t>38</a:t>
            </a:fld>
            <a:endParaRPr lang="en-US"/>
          </a:p>
        </p:txBody>
      </p:sp>
      <p:sp>
        <p:nvSpPr>
          <p:cNvPr id="974850" name="Rectangle 2"/>
          <p:cNvSpPr>
            <a:spLocks noGrp="1" noRot="1" noChangeAspect="1" noChangeArrowheads="1" noTextEdit="1"/>
          </p:cNvSpPr>
          <p:nvPr>
            <p:ph type="sldImg"/>
          </p:nvPr>
        </p:nvSpPr>
        <p:spPr>
          <a:ln/>
        </p:spPr>
      </p:sp>
      <p:sp>
        <p:nvSpPr>
          <p:cNvPr id="974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D429DF-35CE-4B7D-8A8D-7C93481DAAA5}" type="slidenum">
              <a:rPr lang="en-US"/>
              <a:pPr/>
              <a:t>39</a:t>
            </a:fld>
            <a:endParaRPr lang="en-US"/>
          </a:p>
        </p:txBody>
      </p:sp>
      <p:sp>
        <p:nvSpPr>
          <p:cNvPr id="978946" name="Rectangle 2"/>
          <p:cNvSpPr>
            <a:spLocks noGrp="1" noRot="1" noChangeAspect="1" noChangeArrowheads="1" noTextEdit="1"/>
          </p:cNvSpPr>
          <p:nvPr>
            <p:ph type="sldImg"/>
          </p:nvPr>
        </p:nvSpPr>
        <p:spPr>
          <a:ln/>
        </p:spPr>
      </p:sp>
      <p:sp>
        <p:nvSpPr>
          <p:cNvPr id="978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A8DF46-4814-4D75-A4C7-42B8901E2C9B}" type="slidenum">
              <a:rPr lang="en-US"/>
              <a:pPr/>
              <a:t>40</a:t>
            </a:fld>
            <a:endParaRPr lang="en-US"/>
          </a:p>
        </p:txBody>
      </p:sp>
      <p:sp>
        <p:nvSpPr>
          <p:cNvPr id="987138" name="Rectangle 2"/>
          <p:cNvSpPr>
            <a:spLocks noGrp="1" noRot="1" noChangeAspect="1" noChangeArrowheads="1" noTextEdit="1"/>
          </p:cNvSpPr>
          <p:nvPr>
            <p:ph type="sldImg"/>
          </p:nvPr>
        </p:nvSpPr>
        <p:spPr>
          <a:ln/>
        </p:spPr>
      </p:sp>
      <p:sp>
        <p:nvSpPr>
          <p:cNvPr id="987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5702E5-B1DB-437B-951E-5F2B07300D90}" type="slidenum">
              <a:rPr lang="en-US"/>
              <a:pPr/>
              <a:t>4</a:t>
            </a:fld>
            <a:endParaRPr lang="en-US"/>
          </a:p>
        </p:txBody>
      </p:sp>
      <p:sp>
        <p:nvSpPr>
          <p:cNvPr id="858114" name="Rectangle 2"/>
          <p:cNvSpPr>
            <a:spLocks noGrp="1" noRot="1" noChangeAspect="1" noChangeArrowheads="1" noTextEdit="1"/>
          </p:cNvSpPr>
          <p:nvPr>
            <p:ph type="sldImg"/>
          </p:nvPr>
        </p:nvSpPr>
        <p:spPr>
          <a:ln/>
        </p:spPr>
      </p:sp>
      <p:sp>
        <p:nvSpPr>
          <p:cNvPr id="858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5A24CC-B881-434D-97F6-AE88ED586FE5}" type="slidenum">
              <a:rPr lang="en-US"/>
              <a:pPr/>
              <a:t>41</a:t>
            </a:fld>
            <a:endParaRPr lang="en-US"/>
          </a:p>
        </p:txBody>
      </p:sp>
      <p:sp>
        <p:nvSpPr>
          <p:cNvPr id="995330" name="Rectangle 2"/>
          <p:cNvSpPr>
            <a:spLocks noGrp="1" noRot="1" noChangeAspect="1" noChangeArrowheads="1" noTextEdit="1"/>
          </p:cNvSpPr>
          <p:nvPr>
            <p:ph type="sldImg"/>
          </p:nvPr>
        </p:nvSpPr>
        <p:spPr>
          <a:ln/>
        </p:spPr>
      </p:sp>
      <p:sp>
        <p:nvSpPr>
          <p:cNvPr id="995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ACF034-2F1E-45A9-86D5-12AC5C4AB61D}" type="slidenum">
              <a:rPr lang="en-US"/>
              <a:pPr/>
              <a:t>42</a:t>
            </a:fld>
            <a:endParaRPr lang="en-US"/>
          </a:p>
        </p:txBody>
      </p:sp>
      <p:sp>
        <p:nvSpPr>
          <p:cNvPr id="999426" name="Rectangle 2"/>
          <p:cNvSpPr>
            <a:spLocks noGrp="1" noRot="1" noChangeAspect="1" noChangeArrowheads="1" noTextEdit="1"/>
          </p:cNvSpPr>
          <p:nvPr>
            <p:ph type="sldImg"/>
          </p:nvPr>
        </p:nvSpPr>
        <p:spPr>
          <a:ln/>
        </p:spPr>
      </p:sp>
      <p:sp>
        <p:nvSpPr>
          <p:cNvPr id="999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BA4291-4EC2-4DF1-9639-92F6C5DCEB47}" type="slidenum">
              <a:rPr lang="en-US"/>
              <a:pPr/>
              <a:t>43</a:t>
            </a:fld>
            <a:endParaRPr lang="en-US"/>
          </a:p>
        </p:txBody>
      </p:sp>
      <p:sp>
        <p:nvSpPr>
          <p:cNvPr id="1001474" name="Rectangle 2"/>
          <p:cNvSpPr>
            <a:spLocks noGrp="1" noRot="1" noChangeAspect="1" noChangeArrowheads="1" noTextEdit="1"/>
          </p:cNvSpPr>
          <p:nvPr>
            <p:ph type="sldImg"/>
          </p:nvPr>
        </p:nvSpPr>
        <p:spPr>
          <a:ln/>
        </p:spPr>
      </p:sp>
      <p:sp>
        <p:nvSpPr>
          <p:cNvPr id="1001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1513F4-290D-4EAA-A450-9B9C06FA9695}" type="slidenum">
              <a:rPr lang="en-US"/>
              <a:pPr/>
              <a:t>44</a:t>
            </a:fld>
            <a:endParaRPr lang="en-US"/>
          </a:p>
        </p:txBody>
      </p:sp>
      <p:sp>
        <p:nvSpPr>
          <p:cNvPr id="1003522" name="Rectangle 2"/>
          <p:cNvSpPr>
            <a:spLocks noGrp="1" noRot="1" noChangeAspect="1" noChangeArrowheads="1" noTextEdit="1"/>
          </p:cNvSpPr>
          <p:nvPr>
            <p:ph type="sldImg"/>
          </p:nvPr>
        </p:nvSpPr>
        <p:spPr>
          <a:ln/>
        </p:spPr>
      </p:sp>
      <p:sp>
        <p:nvSpPr>
          <p:cNvPr id="1003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8124F4-220E-4B8E-B109-A9AB4FF9A299}" type="slidenum">
              <a:rPr lang="en-US"/>
              <a:pPr/>
              <a:t>45</a:t>
            </a:fld>
            <a:endParaRPr lang="en-US"/>
          </a:p>
        </p:txBody>
      </p:sp>
      <p:sp>
        <p:nvSpPr>
          <p:cNvPr id="1011714" name="Rectangle 2"/>
          <p:cNvSpPr>
            <a:spLocks noGrp="1" noRot="1" noChangeAspect="1" noChangeArrowheads="1" noTextEdit="1"/>
          </p:cNvSpPr>
          <p:nvPr>
            <p:ph type="sldImg"/>
          </p:nvPr>
        </p:nvSpPr>
        <p:spPr>
          <a:ln/>
        </p:spPr>
      </p:sp>
      <p:sp>
        <p:nvSpPr>
          <p:cNvPr id="1011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5F2AB6-AD81-46BF-8FD3-60A80BCC68ED}" type="slidenum">
              <a:rPr lang="en-US"/>
              <a:pPr/>
              <a:t>46</a:t>
            </a:fld>
            <a:endParaRPr lang="en-US"/>
          </a:p>
        </p:txBody>
      </p:sp>
      <p:sp>
        <p:nvSpPr>
          <p:cNvPr id="1013762" name="Rectangle 2"/>
          <p:cNvSpPr>
            <a:spLocks noGrp="1" noRot="1" noChangeAspect="1" noChangeArrowheads="1" noTextEdit="1"/>
          </p:cNvSpPr>
          <p:nvPr>
            <p:ph type="sldImg"/>
          </p:nvPr>
        </p:nvSpPr>
        <p:spPr>
          <a:ln/>
        </p:spPr>
      </p:sp>
      <p:sp>
        <p:nvSpPr>
          <p:cNvPr id="1013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18999B-629D-4D1F-9C88-A0B8F4210A9C}" type="slidenum">
              <a:rPr lang="en-US"/>
              <a:pPr/>
              <a:t>47</a:t>
            </a:fld>
            <a:endParaRPr lang="en-US"/>
          </a:p>
        </p:txBody>
      </p:sp>
      <p:sp>
        <p:nvSpPr>
          <p:cNvPr id="1015810" name="Rectangle 2"/>
          <p:cNvSpPr>
            <a:spLocks noGrp="1" noRot="1" noChangeAspect="1" noChangeArrowheads="1" noTextEdit="1"/>
          </p:cNvSpPr>
          <p:nvPr>
            <p:ph type="sldImg"/>
          </p:nvPr>
        </p:nvSpPr>
        <p:spPr>
          <a:ln/>
        </p:spPr>
      </p:sp>
      <p:sp>
        <p:nvSpPr>
          <p:cNvPr id="1015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01F513-F54F-4114-8618-6F4046FB9DF2}" type="slidenum">
              <a:rPr lang="en-US"/>
              <a:pPr/>
              <a:t>48</a:t>
            </a:fld>
            <a:endParaRPr lang="en-US"/>
          </a:p>
        </p:txBody>
      </p:sp>
      <p:sp>
        <p:nvSpPr>
          <p:cNvPr id="1019906" name="Rectangle 2"/>
          <p:cNvSpPr>
            <a:spLocks noGrp="1" noRot="1" noChangeAspect="1" noChangeArrowheads="1" noTextEdit="1"/>
          </p:cNvSpPr>
          <p:nvPr>
            <p:ph type="sldImg"/>
          </p:nvPr>
        </p:nvSpPr>
        <p:spPr>
          <a:ln/>
        </p:spPr>
      </p:sp>
      <p:sp>
        <p:nvSpPr>
          <p:cNvPr id="1019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AB881C-F433-4D4A-86BD-7B44ACCE7FAB}" type="slidenum">
              <a:rPr lang="en-US"/>
              <a:pPr/>
              <a:t>49</a:t>
            </a:fld>
            <a:endParaRPr lang="en-US"/>
          </a:p>
        </p:txBody>
      </p:sp>
      <p:sp>
        <p:nvSpPr>
          <p:cNvPr id="918530" name="Rectangle 2"/>
          <p:cNvSpPr>
            <a:spLocks noGrp="1" noRot="1" noChangeAspect="1" noChangeArrowheads="1" noTextEdit="1"/>
          </p:cNvSpPr>
          <p:nvPr>
            <p:ph type="sldImg"/>
          </p:nvPr>
        </p:nvSpPr>
        <p:spPr>
          <a:ln/>
        </p:spPr>
      </p:sp>
      <p:sp>
        <p:nvSpPr>
          <p:cNvPr id="918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E18EFD-5AC3-46A6-B6EF-3F7F037FB394}" type="slidenum">
              <a:rPr lang="en-US"/>
              <a:pPr/>
              <a:t>5</a:t>
            </a:fld>
            <a:endParaRPr lang="en-US"/>
          </a:p>
        </p:txBody>
      </p:sp>
      <p:sp>
        <p:nvSpPr>
          <p:cNvPr id="865282" name="Rectangle 2"/>
          <p:cNvSpPr>
            <a:spLocks noGrp="1" noRot="1" noChangeAspect="1" noChangeArrowheads="1" noTextEdit="1"/>
          </p:cNvSpPr>
          <p:nvPr>
            <p:ph type="sldImg"/>
          </p:nvPr>
        </p:nvSpPr>
        <p:spPr>
          <a:ln/>
        </p:spPr>
      </p:sp>
      <p:sp>
        <p:nvSpPr>
          <p:cNvPr id="865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14C38E-2280-477C-AFE4-C2CD54DE58F3}" type="slidenum">
              <a:rPr lang="en-US"/>
              <a:pPr/>
              <a:t>6</a:t>
            </a:fld>
            <a:endParaRPr lang="en-US"/>
          </a:p>
        </p:txBody>
      </p:sp>
      <p:sp>
        <p:nvSpPr>
          <p:cNvPr id="866306" name="Rectangle 2"/>
          <p:cNvSpPr>
            <a:spLocks noGrp="1" noRot="1" noChangeAspect="1" noChangeArrowheads="1" noTextEdit="1"/>
          </p:cNvSpPr>
          <p:nvPr>
            <p:ph type="sldImg"/>
          </p:nvPr>
        </p:nvSpPr>
        <p:spPr>
          <a:ln/>
        </p:spPr>
      </p:sp>
      <p:sp>
        <p:nvSpPr>
          <p:cNvPr id="866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34FB0E-2ECD-492D-9464-721CAE3911F4}" type="slidenum">
              <a:rPr lang="en-US"/>
              <a:pPr/>
              <a:t>7</a:t>
            </a:fld>
            <a:endParaRPr lang="en-US"/>
          </a:p>
        </p:txBody>
      </p:sp>
      <p:sp>
        <p:nvSpPr>
          <p:cNvPr id="868354" name="Rectangle 2"/>
          <p:cNvSpPr>
            <a:spLocks noGrp="1" noRot="1" noChangeAspect="1" noChangeArrowheads="1" noTextEdit="1"/>
          </p:cNvSpPr>
          <p:nvPr>
            <p:ph type="sldImg"/>
          </p:nvPr>
        </p:nvSpPr>
        <p:spPr>
          <a:ln/>
        </p:spPr>
      </p:sp>
      <p:sp>
        <p:nvSpPr>
          <p:cNvPr id="868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20DFF5-7FBB-4371-A9B5-02793A015B97}" type="slidenum">
              <a:rPr lang="en-US"/>
              <a:pPr/>
              <a:t>8</a:t>
            </a:fld>
            <a:endParaRPr lang="en-US"/>
          </a:p>
        </p:txBody>
      </p:sp>
      <p:sp>
        <p:nvSpPr>
          <p:cNvPr id="870402" name="Rectangle 2"/>
          <p:cNvSpPr>
            <a:spLocks noGrp="1" noRot="1" noChangeAspect="1" noChangeArrowheads="1" noTextEdit="1"/>
          </p:cNvSpPr>
          <p:nvPr>
            <p:ph type="sldImg"/>
          </p:nvPr>
        </p:nvSpPr>
        <p:spPr>
          <a:ln/>
        </p:spPr>
      </p:sp>
      <p:sp>
        <p:nvSpPr>
          <p:cNvPr id="870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D94CF4-EDF7-4B30-8254-0D393F822F9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4748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609802-1AA7-4D75-88B3-538EE984030F}"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351752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7885637-10CA-4E98-B555-3155BEBAF9E8}"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2110784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7885637-10CA-4E98-B555-3155BEBAF9E8}"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endParaRP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640570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7885637-10CA-4E98-B555-3155BEBAF9E8}"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335284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7885637-10CA-4E98-B555-3155BEBAF9E8}"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endParaRP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59000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7885637-10CA-4E98-B555-3155BEBAF9E8}"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160053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7745CB-71CB-401C-AA59-82C63A90A403}"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549861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BD4A46-245C-4564-9678-3DE961A9E91B}"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878535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E4E8D1-B6B8-4852-937F-948EA13911DB}" type="slidenum">
              <a:rPr lang="ar-JO" smtClean="0"/>
              <a:pPr/>
              <a:t>‹#›</a:t>
            </a:fld>
            <a:endParaRPr lang="en-US"/>
          </a:p>
        </p:txBody>
      </p:sp>
    </p:spTree>
    <p:extLst>
      <p:ext uri="{BB962C8B-B14F-4D97-AF65-F5344CB8AC3E}">
        <p14:creationId xmlns:p14="http://schemas.microsoft.com/office/powerpoint/2010/main" val="1703611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E4E8D1-B6B8-4852-937F-948EA13911DB}" type="slidenum">
              <a:rPr lang="ar-JO" smtClean="0"/>
              <a:pPr/>
              <a:t>‹#›</a:t>
            </a:fld>
            <a:endParaRPr lang="en-US"/>
          </a:p>
        </p:txBody>
      </p:sp>
    </p:spTree>
    <p:extLst>
      <p:ext uri="{BB962C8B-B14F-4D97-AF65-F5344CB8AC3E}">
        <p14:creationId xmlns:p14="http://schemas.microsoft.com/office/powerpoint/2010/main" val="42676491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E4E8D1-B6B8-4852-937F-948EA13911DB}" type="slidenum">
              <a:rPr lang="ar-JO" smtClean="0"/>
              <a:pPr/>
              <a:t>‹#›</a:t>
            </a:fld>
            <a:endParaRPr lang="en-US"/>
          </a:p>
        </p:txBody>
      </p:sp>
    </p:spTree>
    <p:extLst>
      <p:ext uri="{BB962C8B-B14F-4D97-AF65-F5344CB8AC3E}">
        <p14:creationId xmlns:p14="http://schemas.microsoft.com/office/powerpoint/2010/main" val="559609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E9EADE-1FA1-4389-BC19-005B2457617A}"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0024713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E4E8D1-B6B8-4852-937F-948EA13911DB}" type="slidenum">
              <a:rPr lang="ar-JO" smtClean="0"/>
              <a:pPr/>
              <a:t>‹#›</a:t>
            </a:fld>
            <a:endParaRPr lang="en-US"/>
          </a:p>
        </p:txBody>
      </p:sp>
    </p:spTree>
    <p:extLst>
      <p:ext uri="{BB962C8B-B14F-4D97-AF65-F5344CB8AC3E}">
        <p14:creationId xmlns:p14="http://schemas.microsoft.com/office/powerpoint/2010/main" val="11365433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E4E8D1-B6B8-4852-937F-948EA13911DB}" type="slidenum">
              <a:rPr lang="ar-JO" smtClean="0"/>
              <a:pPr/>
              <a:t>‹#›</a:t>
            </a:fld>
            <a:endParaRPr lang="en-US"/>
          </a:p>
        </p:txBody>
      </p:sp>
    </p:spTree>
    <p:extLst>
      <p:ext uri="{BB962C8B-B14F-4D97-AF65-F5344CB8AC3E}">
        <p14:creationId xmlns:p14="http://schemas.microsoft.com/office/powerpoint/2010/main" val="30412777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E4E8D1-B6B8-4852-937F-948EA13911DB}" type="slidenum">
              <a:rPr lang="ar-JO" smtClean="0"/>
              <a:pPr/>
              <a:t>‹#›</a:t>
            </a:fld>
            <a:endParaRPr lang="en-US"/>
          </a:p>
        </p:txBody>
      </p:sp>
    </p:spTree>
    <p:extLst>
      <p:ext uri="{BB962C8B-B14F-4D97-AF65-F5344CB8AC3E}">
        <p14:creationId xmlns:p14="http://schemas.microsoft.com/office/powerpoint/2010/main" val="8796802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E4E8D1-B6B8-4852-937F-948EA13911DB}" type="slidenum">
              <a:rPr lang="ar-JO" smtClean="0"/>
              <a:pPr/>
              <a:t>‹#›</a:t>
            </a:fld>
            <a:endParaRPr lang="en-US"/>
          </a:p>
        </p:txBody>
      </p:sp>
    </p:spTree>
    <p:extLst>
      <p:ext uri="{BB962C8B-B14F-4D97-AF65-F5344CB8AC3E}">
        <p14:creationId xmlns:p14="http://schemas.microsoft.com/office/powerpoint/2010/main" val="31717920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E4E8D1-B6B8-4852-937F-948EA13911DB}" type="slidenum">
              <a:rPr lang="ar-JO" smtClean="0"/>
              <a:pPr/>
              <a:t>‹#›</a:t>
            </a:fld>
            <a:endParaRPr lang="en-US"/>
          </a:p>
        </p:txBody>
      </p:sp>
    </p:spTree>
    <p:extLst>
      <p:ext uri="{BB962C8B-B14F-4D97-AF65-F5344CB8AC3E}">
        <p14:creationId xmlns:p14="http://schemas.microsoft.com/office/powerpoint/2010/main" val="22650535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E4E8D1-B6B8-4852-937F-948EA13911DB}" type="slidenum">
              <a:rPr lang="ar-JO" smtClean="0"/>
              <a:pPr/>
              <a:t>‹#›</a:t>
            </a:fld>
            <a:endParaRPr lang="en-US"/>
          </a:p>
        </p:txBody>
      </p:sp>
    </p:spTree>
    <p:extLst>
      <p:ext uri="{BB962C8B-B14F-4D97-AF65-F5344CB8AC3E}">
        <p14:creationId xmlns:p14="http://schemas.microsoft.com/office/powerpoint/2010/main" val="7816050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E4E8D1-B6B8-4852-937F-948EA13911DB}" type="slidenum">
              <a:rPr lang="ar-JO" smtClean="0"/>
              <a:pPr/>
              <a:t>‹#›</a:t>
            </a:fld>
            <a:endParaRPr lang="en-US"/>
          </a:p>
        </p:txBody>
      </p:sp>
    </p:spTree>
    <p:extLst>
      <p:ext uri="{BB962C8B-B14F-4D97-AF65-F5344CB8AC3E}">
        <p14:creationId xmlns:p14="http://schemas.microsoft.com/office/powerpoint/2010/main" val="17006190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E4E8D1-B6B8-4852-937F-948EA13911DB}" type="slidenum">
              <a:rPr lang="ar-JO"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160148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E4E8D1-B6B8-4852-937F-948EA13911DB}" type="slidenum">
              <a:rPr lang="ar-JO" smtClean="0"/>
              <a:pPr/>
              <a:t>‹#›</a:t>
            </a:fld>
            <a:endParaRPr lang="en-US"/>
          </a:p>
        </p:txBody>
      </p:sp>
    </p:spTree>
    <p:extLst>
      <p:ext uri="{BB962C8B-B14F-4D97-AF65-F5344CB8AC3E}">
        <p14:creationId xmlns:p14="http://schemas.microsoft.com/office/powerpoint/2010/main" val="12609830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E4E8D1-B6B8-4852-937F-948EA13911DB}" type="slidenum">
              <a:rPr lang="ar-JO"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7206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charset="0"/>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F139707-AA41-4B11-8B2A-5600281B5F29}"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8437009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E4E8D1-B6B8-4852-937F-948EA13911DB}" type="slidenum">
              <a:rPr lang="ar-JO" smtClean="0"/>
              <a:pPr/>
              <a:t>‹#›</a:t>
            </a:fld>
            <a:endParaRPr lang="en-US"/>
          </a:p>
        </p:txBody>
      </p:sp>
    </p:spTree>
    <p:extLst>
      <p:ext uri="{BB962C8B-B14F-4D97-AF65-F5344CB8AC3E}">
        <p14:creationId xmlns:p14="http://schemas.microsoft.com/office/powerpoint/2010/main" val="17384845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E4E8D1-B6B8-4852-937F-948EA13911DB}" type="slidenum">
              <a:rPr lang="ar-JO" smtClean="0"/>
              <a:pPr/>
              <a:t>‹#›</a:t>
            </a:fld>
            <a:endParaRPr lang="en-US"/>
          </a:p>
        </p:txBody>
      </p:sp>
    </p:spTree>
    <p:extLst>
      <p:ext uri="{BB962C8B-B14F-4D97-AF65-F5344CB8AC3E}">
        <p14:creationId xmlns:p14="http://schemas.microsoft.com/office/powerpoint/2010/main" val="39547080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E4E8D1-B6B8-4852-937F-948EA13911DB}" type="slidenum">
              <a:rPr lang="ar-JO" smtClean="0"/>
              <a:pPr/>
              <a:t>‹#›</a:t>
            </a:fld>
            <a:endParaRPr lang="en-US"/>
          </a:p>
        </p:txBody>
      </p:sp>
    </p:spTree>
    <p:extLst>
      <p:ext uri="{BB962C8B-B14F-4D97-AF65-F5344CB8AC3E}">
        <p14:creationId xmlns:p14="http://schemas.microsoft.com/office/powerpoint/2010/main" val="20853067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cSld name="محتوى">
    <p:spTree>
      <p:nvGrpSpPr>
        <p:cNvPr id="1" name=""/>
        <p:cNvGrpSpPr/>
        <p:nvPr/>
      </p:nvGrpSpPr>
      <p:grpSpPr>
        <a:xfrm>
          <a:off x="0" y="0"/>
          <a:ext cx="0" cy="0"/>
          <a:chOff x="0" y="0"/>
          <a:chExt cx="0" cy="0"/>
        </a:xfrm>
      </p:grpSpPr>
      <p:sp>
        <p:nvSpPr>
          <p:cNvPr id="2" name="عنصر نائب للمحتوى 1"/>
          <p:cNvSpPr>
            <a:spLocks noGrp="1"/>
          </p:cNvSpPr>
          <p:nvPr>
            <p:ph/>
          </p:nvPr>
        </p:nvSpPr>
        <p:spPr>
          <a:xfrm>
            <a:off x="1676400" y="457200"/>
            <a:ext cx="7010400" cy="5638800"/>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JO"/>
          </a:p>
        </p:txBody>
      </p:sp>
      <p:sp>
        <p:nvSpPr>
          <p:cNvPr id="3" name="عنصر نائب للتذييل 2"/>
          <p:cNvSpPr>
            <a:spLocks noGrp="1"/>
          </p:cNvSpPr>
          <p:nvPr>
            <p:ph type="ftr" sz="quarter" idx="10"/>
          </p:nvPr>
        </p:nvSpPr>
        <p:spPr>
          <a:xfrm>
            <a:off x="3124200" y="6248400"/>
            <a:ext cx="2895600" cy="457200"/>
          </a:xfrm>
        </p:spPr>
        <p:txBody>
          <a:bodyPr/>
          <a:lstStyle>
            <a:lvl1pPr>
              <a:defRPr/>
            </a:lvl1pPr>
          </a:lstStyle>
          <a:p>
            <a:endParaRPr lang="en-US"/>
          </a:p>
        </p:txBody>
      </p:sp>
      <p:sp>
        <p:nvSpPr>
          <p:cNvPr id="4" name="عنصر نائب لرقم الشريحة 3"/>
          <p:cNvSpPr>
            <a:spLocks noGrp="1"/>
          </p:cNvSpPr>
          <p:nvPr>
            <p:ph type="sldNum" sz="quarter" idx="11"/>
          </p:nvPr>
        </p:nvSpPr>
        <p:spPr>
          <a:xfrm>
            <a:off x="6553200" y="6248400"/>
            <a:ext cx="2133600" cy="457200"/>
          </a:xfrm>
        </p:spPr>
        <p:txBody>
          <a:bodyPr/>
          <a:lstStyle>
            <a:lvl1pPr>
              <a:defRPr/>
            </a:lvl1pPr>
          </a:lstStyle>
          <a:p>
            <a:fld id="{BC641011-BD60-4F46-8F46-953991E52387}" type="slidenum">
              <a:rPr lang="ar-JO"/>
              <a:pPr/>
              <a:t>‹#›</a:t>
            </a:fld>
            <a:endParaRPr lang="en-US"/>
          </a:p>
        </p:txBody>
      </p:sp>
      <p:sp>
        <p:nvSpPr>
          <p:cNvPr id="5" name="عنصر نائب للتاريخ 4"/>
          <p:cNvSpPr>
            <a:spLocks noGrp="1"/>
          </p:cNvSpPr>
          <p:nvPr>
            <p:ph type="dt" sz="half" idx="12"/>
          </p:nvPr>
        </p:nvSpPr>
        <p:spPr>
          <a:xfrm>
            <a:off x="457200" y="6245225"/>
            <a:ext cx="2133600" cy="476250"/>
          </a:xfrm>
        </p:spPr>
        <p:txBody>
          <a:bodyPr/>
          <a:lstStyle>
            <a:lvl1pPr>
              <a:defRPr/>
            </a:lvl1pPr>
          </a:lstStyle>
          <a:p>
            <a:endParaRPr lang="en-US"/>
          </a:p>
        </p:txBody>
      </p:sp>
    </p:spTree>
    <p:extLst>
      <p:ext uri="{BB962C8B-B14F-4D97-AF65-F5344CB8AC3E}">
        <p14:creationId xmlns:p14="http://schemas.microsoft.com/office/powerpoint/2010/main" val="2000799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charset="0"/>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CA8BD5-37C5-455B-9C9D-9E5EF3598BC2}"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626061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charset="0"/>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charset="0"/>
            </a:endParaRPr>
          </a:p>
        </p:txBody>
      </p:sp>
      <p:sp>
        <p:nvSpPr>
          <p:cNvPr id="9" name="Slide Number Placehold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359B7F-95F9-4C77-AA2B-830E699EC32F}"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534098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charset="0"/>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48B1D5-C87D-40FA-A36C-639726A1E31D}"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798873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charset="0"/>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5FEFF21-CCC5-4003-A694-CFBD17F05921}"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846712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charset="0"/>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DAC1AD8-D72A-4984-8A16-38E068B0A7B5}"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68764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charset="0"/>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F87CF1-9409-4C85-AF3F-CCFB7CB32300}" type="slidenum">
              <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721466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AEE4E8D1-B6B8-4852-937F-948EA13911DB}" type="slidenum">
              <a:rPr lang="ar-JO" smtClean="0"/>
              <a:pPr/>
              <a:t>‹#›</a:t>
            </a:fld>
            <a:endParaRPr lang="en-US"/>
          </a:p>
        </p:txBody>
      </p:sp>
    </p:spTree>
    <p:extLst>
      <p:ext uri="{BB962C8B-B14F-4D97-AF65-F5344CB8AC3E}">
        <p14:creationId xmlns:p14="http://schemas.microsoft.com/office/powerpoint/2010/main" val="309687930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AEE4E8D1-B6B8-4852-937F-948EA13911DB}" type="slidenum">
              <a:rPr lang="ar-JO" smtClean="0"/>
              <a:pPr/>
              <a:t>‹#›</a:t>
            </a:fld>
            <a:endParaRPr lang="en-US"/>
          </a:p>
        </p:txBody>
      </p:sp>
    </p:spTree>
    <p:extLst>
      <p:ext uri="{BB962C8B-B14F-4D97-AF65-F5344CB8AC3E}">
        <p14:creationId xmlns:p14="http://schemas.microsoft.com/office/powerpoint/2010/main" val="328311190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wmf"/><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12.wmf"/><Relationship Id="rId5" Type="http://schemas.openxmlformats.org/officeDocument/2006/relationships/image" Target="../media/image11.wmf"/><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18.xml"/><Relationship Id="rId4" Type="http://schemas.openxmlformats.org/officeDocument/2006/relationships/image" Target="../media/image39.jpeg"/></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18.xml"/><Relationship Id="rId4" Type="http://schemas.openxmlformats.org/officeDocument/2006/relationships/image" Target="../media/image42.gif"/></Relationships>
</file>

<file path=ppt/slides/_rels/slide47.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46.xml"/><Relationship Id="rId1" Type="http://schemas.openxmlformats.org/officeDocument/2006/relationships/slideLayout" Target="../slideLayouts/slideLayout18.xml"/><Relationship Id="rId4" Type="http://schemas.openxmlformats.org/officeDocument/2006/relationships/image" Target="../media/image44.jpeg"/></Relationships>
</file>

<file path=ppt/slides/_rels/slide48.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image" Target="../media/image45.png"/><Relationship Id="rId7" Type="http://schemas.openxmlformats.org/officeDocument/2006/relationships/image" Target="../media/image48.gif"/><Relationship Id="rId2" Type="http://schemas.openxmlformats.org/officeDocument/2006/relationships/notesSlide" Target="../notesSlides/notesSlide47.xml"/><Relationship Id="rId1" Type="http://schemas.openxmlformats.org/officeDocument/2006/relationships/slideLayout" Target="../slideLayouts/slideLayout18.xml"/><Relationship Id="rId6" Type="http://schemas.openxmlformats.org/officeDocument/2006/relationships/image" Target="../media/image47.gif"/><Relationship Id="rId5" Type="http://schemas.openxmlformats.org/officeDocument/2006/relationships/image" Target="../media/image46.gif"/><Relationship Id="rId4" Type="http://schemas.openxmlformats.org/officeDocument/2006/relationships/hyperlink" Target="http://www.elliskaiser.com/doughnuts/ndr2.html"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ctrTitle"/>
          </p:nvPr>
        </p:nvSpPr>
        <p:spPr>
          <a:xfrm>
            <a:off x="-1620688" y="2599002"/>
            <a:ext cx="5826719" cy="1646302"/>
          </a:xfrm>
        </p:spPr>
        <p:txBody>
          <a:bodyPr/>
          <a:lstStyle/>
          <a:p>
            <a:r>
              <a:rPr lang="en-GB" dirty="0"/>
              <a:t>  Childhood epilepsy   </a:t>
            </a:r>
            <a:br>
              <a:rPr lang="en-GB" dirty="0"/>
            </a:br>
            <a:r>
              <a:rPr lang="en-GB" dirty="0"/>
              <a:t>                  AREVIEW</a:t>
            </a:r>
            <a:endParaRPr lang="en-US" dirty="0"/>
          </a:p>
        </p:txBody>
      </p:sp>
      <p:sp>
        <p:nvSpPr>
          <p:cNvPr id="151555" name="Rectangle 3"/>
          <p:cNvSpPr>
            <a:spLocks noGrp="1" noChangeArrowheads="1"/>
          </p:cNvSpPr>
          <p:nvPr>
            <p:ph type="subTitle" idx="1"/>
          </p:nvPr>
        </p:nvSpPr>
        <p:spPr>
          <a:xfrm>
            <a:off x="33830" y="4653136"/>
            <a:ext cx="5791200" cy="1512887"/>
          </a:xfrm>
        </p:spPr>
        <p:txBody>
          <a:bodyPr/>
          <a:lstStyle/>
          <a:p>
            <a:pPr algn="ctr"/>
            <a:r>
              <a:rPr lang="en-GB" dirty="0"/>
              <a:t>DR OMAR ALI   NAFI  </a:t>
            </a:r>
          </a:p>
          <a:p>
            <a:pPr algn="ctr"/>
            <a:r>
              <a:rPr lang="en-GB" dirty="0"/>
              <a:t> MRCP</a:t>
            </a:r>
          </a:p>
          <a:p>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32656"/>
            <a:ext cx="4355976" cy="48828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ربع نص 1"/>
          <p:cNvSpPr txBox="1"/>
          <p:nvPr/>
        </p:nvSpPr>
        <p:spPr>
          <a:xfrm>
            <a:off x="4966370" y="5373216"/>
            <a:ext cx="3807042" cy="1323439"/>
          </a:xfrm>
          <a:prstGeom prst="rect">
            <a:avLst/>
          </a:prstGeom>
          <a:solidFill>
            <a:schemeClr val="bg1"/>
          </a:solidFill>
          <a:ln>
            <a:solidFill>
              <a:schemeClr val="tx1"/>
            </a:solidFill>
          </a:ln>
        </p:spPr>
        <p:txBody>
          <a:bodyPr wrap="square" rtlCol="1">
            <a:spAutoFit/>
          </a:bodyPr>
          <a:lstStyle/>
          <a:p>
            <a:r>
              <a:rPr lang="ar-SA" sz="2000" u="sng" dirty="0" smtClean="0">
                <a:solidFill>
                  <a:srgbClr val="FF0000"/>
                </a:solidFill>
              </a:rPr>
              <a:t>تبييض </a:t>
            </a:r>
            <a:r>
              <a:rPr lang="ar-SA" sz="2000" u="sng" dirty="0">
                <a:solidFill>
                  <a:srgbClr val="FF0000"/>
                </a:solidFill>
              </a:rPr>
              <a:t> رؤى الزواهرة</a:t>
            </a:r>
          </a:p>
          <a:p>
            <a:r>
              <a:rPr lang="ar-SA" sz="2000" u="sng" dirty="0" smtClean="0">
                <a:solidFill>
                  <a:srgbClr val="FF0000"/>
                </a:solidFill>
              </a:rPr>
              <a:t>(</a:t>
            </a:r>
            <a:r>
              <a:rPr lang="ar-SA" sz="2000" u="sng" dirty="0" smtClean="0">
                <a:solidFill>
                  <a:srgbClr val="FF0000"/>
                </a:solidFill>
              </a:rPr>
              <a:t>نبض قروب 1)</a:t>
            </a:r>
          </a:p>
          <a:p>
            <a:pPr algn="r"/>
            <a:endParaRPr lang="ar-SA" sz="2000" u="sng" dirty="0">
              <a:solidFill>
                <a:srgbClr val="FF0000"/>
              </a:solidFill>
            </a:endParaRPr>
          </a:p>
          <a:p>
            <a:pPr algn="r"/>
            <a:r>
              <a:rPr lang="ar-SA" sz="2000" u="sng" dirty="0" smtClean="0">
                <a:solidFill>
                  <a:srgbClr val="FF0000"/>
                </a:solidFill>
              </a:rPr>
              <a:t>كلام الدكتور باللون الاحمر و تحته خط</a:t>
            </a:r>
            <a:endParaRPr lang="ar-SA" sz="2000" u="sng" dirty="0">
              <a:solidFill>
                <a:srgbClr val="FF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228600"/>
            <a:ext cx="8244408" cy="1143000"/>
          </a:xfrm>
        </p:spPr>
        <p:txBody>
          <a:bodyPr/>
          <a:lstStyle/>
          <a:p>
            <a:pPr algn="l" eaLnBrk="1" hangingPunct="1">
              <a:defRPr/>
            </a:pPr>
            <a:r>
              <a:rPr lang="en-US" sz="2800" b="0" dirty="0" smtClean="0"/>
              <a:t>Epileptic Syndromes</a:t>
            </a:r>
            <a:br>
              <a:rPr lang="en-US" sz="2800" b="0" dirty="0" smtClean="0"/>
            </a:br>
            <a:r>
              <a:rPr lang="en-GB" sz="2800" b="1" dirty="0" smtClean="0">
                <a:solidFill>
                  <a:schemeClr val="tx1"/>
                </a:solidFill>
              </a:rPr>
              <a:t>West syndrome</a:t>
            </a:r>
            <a:endParaRPr lang="en-US" sz="2800" b="1" dirty="0" smtClean="0">
              <a:solidFill>
                <a:schemeClr val="tx1"/>
              </a:solidFill>
            </a:endParaRPr>
          </a:p>
        </p:txBody>
      </p:sp>
      <p:sp>
        <p:nvSpPr>
          <p:cNvPr id="60419" name="Rectangle 3"/>
          <p:cNvSpPr>
            <a:spLocks noGrp="1" noChangeArrowheads="1"/>
          </p:cNvSpPr>
          <p:nvPr>
            <p:ph sz="half" idx="1"/>
          </p:nvPr>
        </p:nvSpPr>
        <p:spPr>
          <a:xfrm>
            <a:off x="0" y="1600200"/>
            <a:ext cx="4495800" cy="5257800"/>
          </a:xfrm>
        </p:spPr>
        <p:txBody>
          <a:bodyPr/>
          <a:lstStyle/>
          <a:p>
            <a:pPr eaLnBrk="1" hangingPunct="1">
              <a:defRPr/>
            </a:pPr>
            <a:r>
              <a:rPr lang="en-GB" sz="2000" dirty="0" smtClean="0"/>
              <a:t>Infantile spasm</a:t>
            </a:r>
          </a:p>
          <a:p>
            <a:pPr eaLnBrk="1" hangingPunct="1">
              <a:defRPr/>
            </a:pPr>
            <a:r>
              <a:rPr lang="en-GB" sz="2000" dirty="0" smtClean="0"/>
              <a:t>Described&gt;170 </a:t>
            </a:r>
            <a:r>
              <a:rPr lang="en-GB" sz="2000" dirty="0" err="1" smtClean="0"/>
              <a:t>yr</a:t>
            </a:r>
            <a:r>
              <a:rPr lang="en-GB" sz="2000" dirty="0" smtClean="0"/>
              <a:t> ago</a:t>
            </a:r>
          </a:p>
          <a:p>
            <a:pPr eaLnBrk="1" hangingPunct="1">
              <a:defRPr/>
            </a:pPr>
            <a:r>
              <a:rPr lang="en-GB" sz="2000" dirty="0" smtClean="0"/>
              <a:t>Triad of: </a:t>
            </a:r>
          </a:p>
          <a:p>
            <a:pPr eaLnBrk="1" hangingPunct="1">
              <a:buFont typeface="Wingdings" panose="05000000000000000000" pitchFamily="2" charset="2"/>
              <a:buNone/>
              <a:defRPr/>
            </a:pPr>
            <a:r>
              <a:rPr lang="en-GB" sz="2000" dirty="0" smtClean="0"/>
              <a:t>- Infantile spasm   flexor  extensor   mixed </a:t>
            </a:r>
            <a:r>
              <a:rPr lang="en-GB" sz="2000" u="sng" dirty="0" smtClean="0">
                <a:solidFill>
                  <a:srgbClr val="FF0000"/>
                </a:solidFill>
              </a:rPr>
              <a:t>(startle reflex)</a:t>
            </a:r>
          </a:p>
          <a:p>
            <a:pPr eaLnBrk="1" hangingPunct="1">
              <a:buFont typeface="Wingdings" panose="05000000000000000000" pitchFamily="2" charset="2"/>
              <a:buNone/>
              <a:defRPr/>
            </a:pPr>
            <a:r>
              <a:rPr lang="en-GB" sz="2000" dirty="0" smtClean="0"/>
              <a:t>- Arrest  psychomotor development</a:t>
            </a:r>
          </a:p>
          <a:p>
            <a:pPr eaLnBrk="1" hangingPunct="1">
              <a:buFont typeface="Wingdings" panose="05000000000000000000" pitchFamily="2" charset="2"/>
              <a:buNone/>
              <a:defRPr/>
            </a:pPr>
            <a:r>
              <a:rPr lang="en-GB" sz="2000" dirty="0" smtClean="0"/>
              <a:t>- </a:t>
            </a:r>
            <a:r>
              <a:rPr lang="en-GB" sz="2000" dirty="0" err="1" smtClean="0"/>
              <a:t>Hypsarrythmia</a:t>
            </a:r>
            <a:r>
              <a:rPr lang="en-GB" sz="2000" dirty="0" smtClean="0"/>
              <a:t> </a:t>
            </a:r>
          </a:p>
          <a:p>
            <a:pPr eaLnBrk="1" hangingPunct="1">
              <a:defRPr/>
            </a:pPr>
            <a:r>
              <a:rPr lang="en-GB" sz="2000" dirty="0" smtClean="0"/>
              <a:t>Onset   peak 4-7 months</a:t>
            </a:r>
          </a:p>
          <a:p>
            <a:pPr eaLnBrk="1" hangingPunct="1">
              <a:defRPr/>
            </a:pPr>
            <a:r>
              <a:rPr lang="en-GB" sz="2000" dirty="0" err="1" smtClean="0"/>
              <a:t>Alwayas</a:t>
            </a:r>
            <a:r>
              <a:rPr lang="en-GB" sz="2000" dirty="0" smtClean="0"/>
              <a:t> before 1yr age     </a:t>
            </a:r>
          </a:p>
          <a:p>
            <a:pPr eaLnBrk="1" hangingPunct="1">
              <a:defRPr/>
            </a:pPr>
            <a:r>
              <a:rPr lang="en-GB" sz="2000" dirty="0" smtClean="0"/>
              <a:t>Treatment :</a:t>
            </a:r>
          </a:p>
          <a:p>
            <a:pPr eaLnBrk="1" hangingPunct="1">
              <a:buFont typeface="Wingdings" panose="05000000000000000000" pitchFamily="2" charset="2"/>
              <a:buNone/>
              <a:defRPr/>
            </a:pPr>
            <a:r>
              <a:rPr lang="en-GB" sz="2000" dirty="0" smtClean="0"/>
              <a:t>	-  ACTH</a:t>
            </a:r>
          </a:p>
          <a:p>
            <a:pPr eaLnBrk="1" hangingPunct="1">
              <a:buFont typeface="Wingdings" panose="05000000000000000000" pitchFamily="2" charset="2"/>
              <a:buNone/>
              <a:defRPr/>
            </a:pPr>
            <a:r>
              <a:rPr lang="en-GB" sz="2000" dirty="0" smtClean="0"/>
              <a:t>	-  VIGABATRIN </a:t>
            </a:r>
          </a:p>
          <a:p>
            <a:pPr eaLnBrk="1" hangingPunct="1">
              <a:buFont typeface="Wingdings" panose="05000000000000000000" pitchFamily="2" charset="2"/>
              <a:buNone/>
              <a:defRPr/>
            </a:pPr>
            <a:endParaRPr lang="en-US" sz="2000" dirty="0" smtClean="0"/>
          </a:p>
        </p:txBody>
      </p:sp>
      <p:pic>
        <p:nvPicPr>
          <p:cNvPr id="60421" name="Picture 5"/>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33714" y="1623203"/>
            <a:ext cx="3350654" cy="3628483"/>
          </a:xfrm>
          <a:solidFill>
            <a:srgbClr val="FFFFCC"/>
          </a:solidFill>
          <a:ln w="76200">
            <a:solidFill>
              <a:schemeClr val="tx1"/>
            </a:solidFill>
          </a:ln>
        </p:spPr>
      </p:pic>
      <p:sp>
        <p:nvSpPr>
          <p:cNvPr id="60422" name="Text Box 6"/>
          <p:cNvSpPr txBox="1">
            <a:spLocks noChangeArrowheads="1"/>
          </p:cNvSpPr>
          <p:nvPr/>
        </p:nvSpPr>
        <p:spPr bwMode="auto">
          <a:xfrm>
            <a:off x="4114800" y="152400"/>
            <a:ext cx="4757738" cy="762000"/>
          </a:xfrm>
          <a:prstGeom prst="rect">
            <a:avLst/>
          </a:prstGeom>
          <a:solidFill>
            <a:schemeClr val="bg1"/>
          </a:solidFill>
          <a:ln w="12700">
            <a:noFill/>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err="1">
                <a:ln>
                  <a:noFill/>
                </a:ln>
                <a:solidFill>
                  <a:srgbClr val="FEEC94"/>
                </a:solidFill>
                <a:effectLst>
                  <a:outerShdw blurRad="38100" dist="38100" dir="2700000" algn="tl">
                    <a:srgbClr val="000000"/>
                  </a:outerShdw>
                </a:effectLst>
                <a:uLnTx/>
                <a:uFillTx/>
                <a:latin typeface="Times New Roman" panose="02020603050405020304" pitchFamily="18" charset="0"/>
                <a:ea typeface="+mn-ea"/>
                <a:cs typeface="Arial" charset="0"/>
              </a:rPr>
              <a:t>Hypsarrhythmia</a:t>
            </a:r>
            <a:r>
              <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charset="0"/>
              </a:rPr>
              <a:t> </a:t>
            </a:r>
            <a:r>
              <a:rPr kumimoji="0" lang="en-US" sz="20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charset="0"/>
              </a:rPr>
              <a:t>Electrodecremental</a:t>
            </a: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charset="0"/>
              </a:rPr>
              <a:t>Seizure</a:t>
            </a:r>
          </a:p>
        </p:txBody>
      </p:sp>
      <p:sp>
        <p:nvSpPr>
          <p:cNvPr id="60423" name="Line 7"/>
          <p:cNvSpPr>
            <a:spLocks noChangeShapeType="1"/>
          </p:cNvSpPr>
          <p:nvPr/>
        </p:nvSpPr>
        <p:spPr bwMode="auto">
          <a:xfrm>
            <a:off x="6489355" y="1066800"/>
            <a:ext cx="4313" cy="562000"/>
          </a:xfrm>
          <a:prstGeom prst="line">
            <a:avLst/>
          </a:prstGeom>
          <a:noFill/>
          <a:ln w="76200">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Arial" panose="020B0604020202020204" pitchFamily="34" charset="0"/>
            </a:endParaRPr>
          </a:p>
        </p:txBody>
      </p:sp>
      <p:sp>
        <p:nvSpPr>
          <p:cNvPr id="2" name="مربع نص 1"/>
          <p:cNvSpPr txBox="1"/>
          <p:nvPr/>
        </p:nvSpPr>
        <p:spPr>
          <a:xfrm>
            <a:off x="5668690" y="5934670"/>
            <a:ext cx="3203848" cy="923330"/>
          </a:xfrm>
          <a:prstGeom prst="rect">
            <a:avLst/>
          </a:prstGeom>
          <a:solidFill>
            <a:schemeClr val="bg1"/>
          </a:solidFill>
          <a:ln>
            <a:solidFill>
              <a:schemeClr val="tx1"/>
            </a:solidFill>
          </a:ln>
        </p:spPr>
        <p:txBody>
          <a:bodyPr wrap="square" rtlCol="1">
            <a:spAutoFit/>
          </a:bodyPr>
          <a:lstStyle/>
          <a:p>
            <a:pPr algn="l"/>
            <a:r>
              <a:rPr lang="en-US" u="sng" dirty="0" smtClean="0">
                <a:solidFill>
                  <a:srgbClr val="FF0000"/>
                </a:solidFill>
              </a:rPr>
              <a:t>Completely rule out west syndrome with normal development </a:t>
            </a:r>
            <a:endParaRPr lang="ar-SA" u="sng" dirty="0">
              <a:solidFill>
                <a:srgbClr val="FF0000"/>
              </a:solidFill>
            </a:endParaRPr>
          </a:p>
        </p:txBody>
      </p:sp>
    </p:spTree>
    <p:extLst>
      <p:ext uri="{BB962C8B-B14F-4D97-AF65-F5344CB8AC3E}">
        <p14:creationId xmlns:p14="http://schemas.microsoft.com/office/powerpoint/2010/main" val="20407343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42" fill="hold" nodeType="clickEffect">
                                  <p:stCondLst>
                                    <p:cond delay="0"/>
                                  </p:stCondLst>
                                  <p:childTnLst>
                                    <p:set>
                                      <p:cBhvr>
                                        <p:cTn id="6" dur="1" fill="hold">
                                          <p:stCondLst>
                                            <p:cond delay="0"/>
                                          </p:stCondLst>
                                        </p:cTn>
                                        <p:tgtEl>
                                          <p:spTgt spid="60421"/>
                                        </p:tgtEl>
                                        <p:attrNameLst>
                                          <p:attrName>style.visibility</p:attrName>
                                        </p:attrNameLst>
                                      </p:cBhvr>
                                      <p:to>
                                        <p:strVal val="visible"/>
                                      </p:to>
                                    </p:set>
                                    <p:animEffect transition="in" filter="barn(outHorizontal)">
                                      <p:cBhvr>
                                        <p:cTn id="7" dur="500"/>
                                        <p:tgtEl>
                                          <p:spTgt spid="604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60422"/>
                                        </p:tgtEl>
                                        <p:attrNameLst>
                                          <p:attrName>style.visibility</p:attrName>
                                        </p:attrNameLst>
                                      </p:cBhvr>
                                      <p:to>
                                        <p:strVal val="visible"/>
                                      </p:to>
                                    </p:set>
                                    <p:anim calcmode="lin" valueType="num">
                                      <p:cBhvr additive="base">
                                        <p:cTn id="12" dur="500" fill="hold"/>
                                        <p:tgtEl>
                                          <p:spTgt spid="60422"/>
                                        </p:tgtEl>
                                        <p:attrNameLst>
                                          <p:attrName>ppt_x</p:attrName>
                                        </p:attrNameLst>
                                      </p:cBhvr>
                                      <p:tavLst>
                                        <p:tav tm="0">
                                          <p:val>
                                            <p:strVal val="#ppt_x"/>
                                          </p:val>
                                        </p:tav>
                                        <p:tav tm="100000">
                                          <p:val>
                                            <p:strVal val="#ppt_x"/>
                                          </p:val>
                                        </p:tav>
                                      </p:tavLst>
                                    </p:anim>
                                    <p:anim calcmode="lin" valueType="num">
                                      <p:cBhvr additive="base">
                                        <p:cTn id="13" dur="500" fill="hold"/>
                                        <p:tgtEl>
                                          <p:spTgt spid="60422"/>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 fill="hold" nodeType="clickEffect">
                                  <p:stCondLst>
                                    <p:cond delay="0"/>
                                  </p:stCondLst>
                                  <p:childTnLst>
                                    <p:set>
                                      <p:cBhvr>
                                        <p:cTn id="17" dur="1" fill="hold">
                                          <p:stCondLst>
                                            <p:cond delay="0"/>
                                          </p:stCondLst>
                                        </p:cTn>
                                        <p:tgtEl>
                                          <p:spTgt spid="60423"/>
                                        </p:tgtEl>
                                        <p:attrNameLst>
                                          <p:attrName>style.visibility</p:attrName>
                                        </p:attrNameLst>
                                      </p:cBhvr>
                                      <p:to>
                                        <p:strVal val="visible"/>
                                      </p:to>
                                    </p:set>
                                    <p:anim calcmode="lin" valueType="num">
                                      <p:cBhvr additive="base">
                                        <p:cTn id="18" dur="500" fill="hold"/>
                                        <p:tgtEl>
                                          <p:spTgt spid="60423"/>
                                        </p:tgtEl>
                                        <p:attrNameLst>
                                          <p:attrName>ppt_x</p:attrName>
                                        </p:attrNameLst>
                                      </p:cBhvr>
                                      <p:tavLst>
                                        <p:tav tm="0">
                                          <p:val>
                                            <p:strVal val="#ppt_x"/>
                                          </p:val>
                                        </p:tav>
                                        <p:tav tm="100000">
                                          <p:val>
                                            <p:strVal val="#ppt_x"/>
                                          </p:val>
                                        </p:tav>
                                      </p:tavLst>
                                    </p:anim>
                                    <p:anim calcmode="lin" valueType="num">
                                      <p:cBhvr additive="base">
                                        <p:cTn id="19" dur="500" fill="hold"/>
                                        <p:tgtEl>
                                          <p:spTgt spid="604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2"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defRPr/>
            </a:pPr>
            <a:r>
              <a:rPr lang="en-US" b="0" smtClean="0"/>
              <a:t>Juvenile Myoclonic Epilepsy</a:t>
            </a:r>
          </a:p>
        </p:txBody>
      </p:sp>
      <p:sp>
        <p:nvSpPr>
          <p:cNvPr id="78851" name="Rectangle 3"/>
          <p:cNvSpPr>
            <a:spLocks noGrp="1" noChangeArrowheads="1"/>
          </p:cNvSpPr>
          <p:nvPr>
            <p:ph sz="half" idx="1"/>
          </p:nvPr>
        </p:nvSpPr>
        <p:spPr>
          <a:xfrm>
            <a:off x="0" y="1600200"/>
            <a:ext cx="4495800" cy="4530725"/>
          </a:xfrm>
        </p:spPr>
        <p:txBody>
          <a:bodyPr>
            <a:normAutofit fontScale="92500" lnSpcReduction="20000"/>
          </a:bodyPr>
          <a:lstStyle/>
          <a:p>
            <a:pPr eaLnBrk="1" hangingPunct="1">
              <a:lnSpc>
                <a:spcPct val="90000"/>
              </a:lnSpc>
              <a:defRPr/>
            </a:pPr>
            <a:r>
              <a:rPr lang="en-US" sz="2000" b="1" smtClean="0"/>
              <a:t>Seizure type</a:t>
            </a:r>
            <a:r>
              <a:rPr lang="en-US" sz="2000" smtClean="0"/>
              <a:t>: early morning myoclonic seizures (single or multiple myoclonic jerks). absence seizures. generalized tonic-clonic seizures.</a:t>
            </a:r>
            <a:endParaRPr lang="en-US" sz="2000" b="1" smtClean="0"/>
          </a:p>
          <a:p>
            <a:pPr eaLnBrk="1" hangingPunct="1">
              <a:lnSpc>
                <a:spcPct val="90000"/>
              </a:lnSpc>
              <a:defRPr/>
            </a:pPr>
            <a:r>
              <a:rPr lang="en-US" sz="2000" b="1" smtClean="0"/>
              <a:t>Etiology:</a:t>
            </a:r>
            <a:r>
              <a:rPr lang="en-US" sz="2000" smtClean="0"/>
              <a:t> unknown (idiopathic). often familial. presumed ion channel?</a:t>
            </a:r>
            <a:endParaRPr lang="en-US" sz="2000" b="1" smtClean="0"/>
          </a:p>
          <a:p>
            <a:pPr eaLnBrk="1" hangingPunct="1">
              <a:lnSpc>
                <a:spcPct val="90000"/>
              </a:lnSpc>
              <a:defRPr/>
            </a:pPr>
            <a:r>
              <a:rPr lang="en-US" sz="2000" b="1" smtClean="0"/>
              <a:t>Age</a:t>
            </a:r>
            <a:r>
              <a:rPr lang="en-US" sz="2000" smtClean="0"/>
              <a:t>: childhood (10-16years); female predominance.</a:t>
            </a:r>
            <a:endParaRPr lang="en-US" sz="2000" b="1" smtClean="0"/>
          </a:p>
          <a:p>
            <a:pPr eaLnBrk="1" hangingPunct="1">
              <a:lnSpc>
                <a:spcPct val="90000"/>
              </a:lnSpc>
              <a:defRPr/>
            </a:pPr>
            <a:r>
              <a:rPr lang="en-US" sz="2000" b="1" smtClean="0"/>
              <a:t>EEG</a:t>
            </a:r>
            <a:r>
              <a:rPr lang="en-US" sz="2000" smtClean="0"/>
              <a:t>: generalized fast spike and wave discharges (4 to 6 cycles/sec) often with photosensitivity.</a:t>
            </a:r>
            <a:endParaRPr lang="en-US" sz="2000" b="1" smtClean="0"/>
          </a:p>
          <a:p>
            <a:pPr eaLnBrk="1" hangingPunct="1">
              <a:lnSpc>
                <a:spcPct val="90000"/>
              </a:lnSpc>
              <a:defRPr/>
            </a:pPr>
            <a:r>
              <a:rPr lang="en-US" sz="2000" b="1" smtClean="0"/>
              <a:t>Treatment:</a:t>
            </a:r>
            <a:r>
              <a:rPr lang="en-US" sz="2000" smtClean="0"/>
              <a:t> valproic acid.</a:t>
            </a:r>
            <a:endParaRPr lang="en-US" sz="2000" b="1" smtClean="0"/>
          </a:p>
          <a:p>
            <a:pPr eaLnBrk="1" hangingPunct="1">
              <a:lnSpc>
                <a:spcPct val="90000"/>
              </a:lnSpc>
              <a:defRPr/>
            </a:pPr>
            <a:r>
              <a:rPr lang="en-US" sz="2000" b="1" smtClean="0"/>
              <a:t>Prognosis:</a:t>
            </a:r>
            <a:r>
              <a:rPr lang="en-US" sz="2000" smtClean="0"/>
              <a:t> generally excellent seizure control possible but remission is rare</a:t>
            </a:r>
          </a:p>
        </p:txBody>
      </p:sp>
      <p:sp>
        <p:nvSpPr>
          <p:cNvPr id="78852" name="Rectangle 4"/>
          <p:cNvSpPr>
            <a:spLocks noGrp="1" noChangeArrowheads="1"/>
          </p:cNvSpPr>
          <p:nvPr>
            <p:ph sz="half" idx="2"/>
          </p:nvPr>
        </p:nvSpPr>
        <p:spPr>
          <a:xfrm>
            <a:off x="4648200" y="1524000"/>
            <a:ext cx="4038600" cy="4724400"/>
          </a:xfrm>
        </p:spPr>
        <p:txBody>
          <a:bodyPr>
            <a:normAutofit fontScale="92500" lnSpcReduction="20000"/>
          </a:bodyPr>
          <a:lstStyle/>
          <a:p>
            <a:pPr eaLnBrk="1" hangingPunct="1">
              <a:lnSpc>
                <a:spcPct val="90000"/>
              </a:lnSpc>
              <a:defRPr/>
            </a:pPr>
            <a:endParaRPr lang="en-US" sz="2000" smtClean="0"/>
          </a:p>
        </p:txBody>
      </p:sp>
      <p:pic>
        <p:nvPicPr>
          <p:cNvPr id="12293" name="Picture 6" descr="1134815-1138154-38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524000"/>
            <a:ext cx="4495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مربع نص 1"/>
          <p:cNvSpPr txBox="1"/>
          <p:nvPr/>
        </p:nvSpPr>
        <p:spPr>
          <a:xfrm>
            <a:off x="0" y="188640"/>
            <a:ext cx="6444208" cy="369332"/>
          </a:xfrm>
          <a:prstGeom prst="rect">
            <a:avLst/>
          </a:prstGeom>
          <a:solidFill>
            <a:schemeClr val="bg1"/>
          </a:solidFill>
          <a:ln>
            <a:solidFill>
              <a:schemeClr val="tx1"/>
            </a:solidFill>
          </a:ln>
        </p:spPr>
        <p:txBody>
          <a:bodyPr wrap="square" rtlCol="1">
            <a:spAutoFit/>
          </a:bodyPr>
          <a:lstStyle/>
          <a:p>
            <a:pPr algn="l"/>
            <a:r>
              <a:rPr lang="en-US" u="sng" dirty="0" smtClean="0">
                <a:solidFill>
                  <a:srgbClr val="FF0000"/>
                </a:solidFill>
              </a:rPr>
              <a:t>Common factor that cause seizures : lack of sleep &amp; sleep </a:t>
            </a:r>
            <a:endParaRPr lang="ar-SA" u="sng" dirty="0">
              <a:solidFill>
                <a:srgbClr val="FF0000"/>
              </a:solidFill>
            </a:endParaRPr>
          </a:p>
        </p:txBody>
      </p:sp>
    </p:spTree>
    <p:extLst>
      <p:ext uri="{BB962C8B-B14F-4D97-AF65-F5344CB8AC3E}">
        <p14:creationId xmlns:p14="http://schemas.microsoft.com/office/powerpoint/2010/main" val="39633973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defRPr/>
            </a:pPr>
            <a:r>
              <a:rPr lang="en-US" sz="4000" b="0" smtClean="0"/>
              <a:t>        Rolandic   Epilepsy </a:t>
            </a:r>
          </a:p>
        </p:txBody>
      </p:sp>
      <p:sp>
        <p:nvSpPr>
          <p:cNvPr id="73731" name="Rectangle 3"/>
          <p:cNvSpPr>
            <a:spLocks noGrp="1" noChangeArrowheads="1"/>
          </p:cNvSpPr>
          <p:nvPr>
            <p:ph sz="half" idx="1"/>
          </p:nvPr>
        </p:nvSpPr>
        <p:spPr>
          <a:xfrm>
            <a:off x="0" y="1600200"/>
            <a:ext cx="5436096" cy="5257800"/>
          </a:xfrm>
        </p:spPr>
        <p:txBody>
          <a:bodyPr>
            <a:normAutofit lnSpcReduction="10000"/>
          </a:bodyPr>
          <a:lstStyle/>
          <a:p>
            <a:pPr eaLnBrk="1" hangingPunct="1">
              <a:lnSpc>
                <a:spcPct val="80000"/>
              </a:lnSpc>
              <a:defRPr/>
            </a:pPr>
            <a:r>
              <a:rPr lang="en-US" sz="1600" dirty="0" smtClean="0"/>
              <a:t>The most common seizure disorder of childhood.</a:t>
            </a:r>
          </a:p>
          <a:p>
            <a:pPr eaLnBrk="1" hangingPunct="1">
              <a:lnSpc>
                <a:spcPct val="80000"/>
              </a:lnSpc>
              <a:buFont typeface="Wingdings" panose="05000000000000000000" pitchFamily="2" charset="2"/>
              <a:buNone/>
              <a:defRPr/>
            </a:pPr>
            <a:endParaRPr lang="en-US" sz="1600" b="1" dirty="0" smtClean="0"/>
          </a:p>
          <a:p>
            <a:pPr eaLnBrk="1" hangingPunct="1">
              <a:lnSpc>
                <a:spcPct val="80000"/>
              </a:lnSpc>
              <a:defRPr/>
            </a:pPr>
            <a:r>
              <a:rPr lang="en-US" sz="1600" b="1" dirty="0" smtClean="0"/>
              <a:t>Seizure type</a:t>
            </a:r>
            <a:r>
              <a:rPr lang="en-US" sz="1600" dirty="0" smtClean="0"/>
              <a:t>: partial or secondarily generalized sensory-motor seizures occurring at the transitions between wakefulness and sleep. usually affect oral-motor function particularly. infrequent (weekly or less)</a:t>
            </a:r>
          </a:p>
          <a:p>
            <a:pPr eaLnBrk="1" hangingPunct="1">
              <a:lnSpc>
                <a:spcPct val="80000"/>
              </a:lnSpc>
              <a:buFont typeface="Wingdings" panose="05000000000000000000" pitchFamily="2" charset="2"/>
              <a:buNone/>
              <a:defRPr/>
            </a:pPr>
            <a:endParaRPr lang="en-US" sz="1600" b="1" dirty="0" smtClean="0"/>
          </a:p>
          <a:p>
            <a:pPr eaLnBrk="1" hangingPunct="1">
              <a:lnSpc>
                <a:spcPct val="80000"/>
              </a:lnSpc>
              <a:defRPr/>
            </a:pPr>
            <a:r>
              <a:rPr lang="en-US" sz="1600" b="1" dirty="0" smtClean="0"/>
              <a:t>Etiology:</a:t>
            </a:r>
            <a:r>
              <a:rPr lang="en-US" sz="1600" dirty="0" smtClean="0"/>
              <a:t> unknown (idiopathic). often familial. presumed ion channel?.</a:t>
            </a:r>
          </a:p>
          <a:p>
            <a:pPr eaLnBrk="1" hangingPunct="1">
              <a:lnSpc>
                <a:spcPct val="80000"/>
              </a:lnSpc>
              <a:buFont typeface="Wingdings" panose="05000000000000000000" pitchFamily="2" charset="2"/>
              <a:buNone/>
              <a:defRPr/>
            </a:pPr>
            <a:endParaRPr lang="en-US" sz="1600" b="1" dirty="0" smtClean="0"/>
          </a:p>
          <a:p>
            <a:pPr eaLnBrk="1" hangingPunct="1">
              <a:lnSpc>
                <a:spcPct val="80000"/>
              </a:lnSpc>
              <a:defRPr/>
            </a:pPr>
            <a:r>
              <a:rPr lang="en-US" sz="1600" b="1" dirty="0" smtClean="0"/>
              <a:t>Age</a:t>
            </a:r>
            <a:r>
              <a:rPr lang="en-US" sz="1600" dirty="0" smtClean="0"/>
              <a:t>: childhood (5-12years)</a:t>
            </a:r>
          </a:p>
          <a:p>
            <a:pPr eaLnBrk="1" hangingPunct="1">
              <a:lnSpc>
                <a:spcPct val="80000"/>
              </a:lnSpc>
              <a:buFont typeface="Wingdings" panose="05000000000000000000" pitchFamily="2" charset="2"/>
              <a:buNone/>
              <a:defRPr/>
            </a:pPr>
            <a:endParaRPr lang="en-US" sz="1600" b="1" dirty="0" smtClean="0"/>
          </a:p>
          <a:p>
            <a:pPr eaLnBrk="1" hangingPunct="1">
              <a:lnSpc>
                <a:spcPct val="80000"/>
              </a:lnSpc>
              <a:defRPr/>
            </a:pPr>
            <a:r>
              <a:rPr lang="en-US" sz="1600" b="1" dirty="0" smtClean="0"/>
              <a:t>EEG</a:t>
            </a:r>
            <a:r>
              <a:rPr lang="en-US" sz="1600" dirty="0" smtClean="0"/>
              <a:t>: focal, </a:t>
            </a:r>
            <a:r>
              <a:rPr lang="en-US" sz="1600" dirty="0" err="1" smtClean="0"/>
              <a:t>centrotemporal</a:t>
            </a:r>
            <a:r>
              <a:rPr lang="en-US" sz="1600" dirty="0" smtClean="0"/>
              <a:t> (</a:t>
            </a:r>
            <a:r>
              <a:rPr lang="en-US" sz="1600" dirty="0" err="1" smtClean="0"/>
              <a:t>Rolandic</a:t>
            </a:r>
            <a:r>
              <a:rPr lang="en-US" sz="1600" dirty="0" smtClean="0"/>
              <a:t>) spikes.</a:t>
            </a:r>
          </a:p>
          <a:p>
            <a:pPr eaLnBrk="1" hangingPunct="1">
              <a:lnSpc>
                <a:spcPct val="80000"/>
              </a:lnSpc>
              <a:buFont typeface="Wingdings" panose="05000000000000000000" pitchFamily="2" charset="2"/>
              <a:buNone/>
              <a:defRPr/>
            </a:pPr>
            <a:r>
              <a:rPr lang="en-US" sz="1600" dirty="0" smtClean="0"/>
              <a:t> </a:t>
            </a:r>
          </a:p>
          <a:p>
            <a:pPr eaLnBrk="1" hangingPunct="1">
              <a:lnSpc>
                <a:spcPct val="80000"/>
              </a:lnSpc>
              <a:defRPr/>
            </a:pPr>
            <a:r>
              <a:rPr lang="en-US" sz="1600" b="1" dirty="0" smtClean="0"/>
              <a:t>Treatment:</a:t>
            </a:r>
            <a:r>
              <a:rPr lang="en-US" sz="1600" dirty="0" smtClean="0"/>
              <a:t> no treatment or carbamazepine.</a:t>
            </a:r>
          </a:p>
          <a:p>
            <a:pPr eaLnBrk="1" hangingPunct="1">
              <a:lnSpc>
                <a:spcPct val="80000"/>
              </a:lnSpc>
              <a:buFont typeface="Wingdings" panose="05000000000000000000" pitchFamily="2" charset="2"/>
              <a:buNone/>
              <a:defRPr/>
            </a:pPr>
            <a:endParaRPr lang="en-US" sz="1600" b="1" dirty="0" smtClean="0"/>
          </a:p>
          <a:p>
            <a:pPr eaLnBrk="1" hangingPunct="1">
              <a:lnSpc>
                <a:spcPct val="80000"/>
              </a:lnSpc>
              <a:defRPr/>
            </a:pPr>
            <a:r>
              <a:rPr lang="en-US" sz="1600" b="1" dirty="0" smtClean="0"/>
              <a:t>Prognosis:</a:t>
            </a:r>
            <a:r>
              <a:rPr lang="en-US" sz="1600" dirty="0" smtClean="0"/>
              <a:t> excellent. easy seizure control. remission in 95%. no long term </a:t>
            </a:r>
            <a:r>
              <a:rPr lang="en-US" sz="1600" dirty="0" err="1" smtClean="0"/>
              <a:t>sequellae</a:t>
            </a:r>
            <a:r>
              <a:rPr lang="en-US" sz="1600" dirty="0" smtClean="0"/>
              <a:t>.</a:t>
            </a:r>
          </a:p>
        </p:txBody>
      </p:sp>
      <p:pic>
        <p:nvPicPr>
          <p:cNvPr id="11268" name="Picture 5" descr="F1"/>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508104" y="2564904"/>
            <a:ext cx="3089275" cy="2256887"/>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1271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Grp="1" noChangeArrowheads="1"/>
          </p:cNvSpPr>
          <p:nvPr>
            <p:ph type="title"/>
          </p:nvPr>
        </p:nvSpPr>
        <p:spPr/>
        <p:txBody>
          <a:bodyPr/>
          <a:lstStyle/>
          <a:p>
            <a:pPr algn="ctr"/>
            <a:r>
              <a:rPr lang="en-US"/>
              <a:t>EVALUATION</a:t>
            </a:r>
          </a:p>
        </p:txBody>
      </p:sp>
      <p:sp>
        <p:nvSpPr>
          <p:cNvPr id="450563" name="Rectangle 3"/>
          <p:cNvSpPr>
            <a:spLocks noGrp="1" noChangeArrowheads="1"/>
          </p:cNvSpPr>
          <p:nvPr>
            <p:ph idx="1"/>
          </p:nvPr>
        </p:nvSpPr>
        <p:spPr>
          <a:xfrm>
            <a:off x="1676400" y="1981200"/>
            <a:ext cx="7010400" cy="4876800"/>
          </a:xfrm>
        </p:spPr>
        <p:txBody>
          <a:bodyPr/>
          <a:lstStyle/>
          <a:p>
            <a:pPr algn="l" rtl="0"/>
            <a:r>
              <a:rPr lang="en-US"/>
              <a:t>Detailed history</a:t>
            </a:r>
          </a:p>
          <a:p>
            <a:pPr algn="l" rtl="0"/>
            <a:r>
              <a:rPr lang="en-US"/>
              <a:t>Physical examination</a:t>
            </a:r>
          </a:p>
          <a:p>
            <a:pPr algn="l" rtl="0"/>
            <a:r>
              <a:rPr lang="en-US"/>
              <a:t>EEG</a:t>
            </a:r>
          </a:p>
          <a:p>
            <a:pPr algn="l" rtl="0"/>
            <a:r>
              <a:rPr lang="en-US"/>
              <a:t>Labs</a:t>
            </a:r>
          </a:p>
          <a:p>
            <a:pPr algn="l" rtl="0"/>
            <a:r>
              <a:rPr lang="en-US"/>
              <a:t>Imaging technique</a:t>
            </a:r>
          </a:p>
        </p:txBody>
      </p:sp>
      <p:pic>
        <p:nvPicPr>
          <p:cNvPr id="450564" name="Picture 4" descr="EPIDAURE"/>
          <p:cNvPicPr>
            <a:picLocks noChangeAspect="1" noChangeArrowheads="1"/>
          </p:cNvPicPr>
          <p:nvPr/>
        </p:nvPicPr>
        <p:blipFill>
          <a:blip r:embed="rId3" cstate="print"/>
          <a:srcRect/>
          <a:stretch>
            <a:fillRect/>
          </a:stretch>
        </p:blipFill>
        <p:spPr bwMode="auto">
          <a:xfrm>
            <a:off x="6559550" y="3644900"/>
            <a:ext cx="2584450" cy="1697038"/>
          </a:xfrm>
          <a:prstGeom prst="rect">
            <a:avLst/>
          </a:prstGeom>
          <a:noFill/>
        </p:spPr>
      </p:pic>
      <p:pic>
        <p:nvPicPr>
          <p:cNvPr id="450565" name="Picture 5" descr="nsc42"/>
          <p:cNvPicPr>
            <a:picLocks noChangeAspect="1" noChangeArrowheads="1"/>
          </p:cNvPicPr>
          <p:nvPr/>
        </p:nvPicPr>
        <p:blipFill>
          <a:blip r:embed="rId4" cstate="print"/>
          <a:srcRect/>
          <a:stretch>
            <a:fillRect/>
          </a:stretch>
        </p:blipFill>
        <p:spPr bwMode="auto">
          <a:xfrm>
            <a:off x="1331913" y="4800600"/>
            <a:ext cx="2743200" cy="2057400"/>
          </a:xfrm>
          <a:prstGeom prst="rect">
            <a:avLst/>
          </a:prstGeom>
          <a:noFill/>
        </p:spPr>
      </p:pic>
      <p:pic>
        <p:nvPicPr>
          <p:cNvPr id="450566" name="Picture 6" descr="pe01460_"/>
          <p:cNvPicPr>
            <a:picLocks noChangeAspect="1" noChangeArrowheads="1"/>
          </p:cNvPicPr>
          <p:nvPr/>
        </p:nvPicPr>
        <p:blipFill>
          <a:blip r:embed="rId5" cstate="print"/>
          <a:srcRect/>
          <a:stretch>
            <a:fillRect/>
          </a:stretch>
        </p:blipFill>
        <p:spPr bwMode="auto">
          <a:xfrm>
            <a:off x="6948488" y="1268413"/>
            <a:ext cx="1533525" cy="1905000"/>
          </a:xfrm>
          <a:prstGeom prst="rect">
            <a:avLst/>
          </a:prstGeom>
          <a:noFill/>
        </p:spPr>
      </p:pic>
      <p:pic>
        <p:nvPicPr>
          <p:cNvPr id="450567" name="Picture 7" descr="hm00361_"/>
          <p:cNvPicPr>
            <a:picLocks noChangeAspect="1" noChangeArrowheads="1"/>
          </p:cNvPicPr>
          <p:nvPr/>
        </p:nvPicPr>
        <p:blipFill>
          <a:blip r:embed="rId6" cstate="print"/>
          <a:srcRect/>
          <a:stretch>
            <a:fillRect/>
          </a:stretch>
        </p:blipFill>
        <p:spPr bwMode="auto">
          <a:xfrm>
            <a:off x="4500563" y="4797425"/>
            <a:ext cx="1524000" cy="1374775"/>
          </a:xfrm>
          <a:prstGeom prst="rect">
            <a:avLst/>
          </a:prstGeom>
          <a:noFill/>
        </p:spPr>
      </p:pic>
      <p:pic>
        <p:nvPicPr>
          <p:cNvPr id="450568" name="Picture 8" descr="hm00163_"/>
          <p:cNvPicPr>
            <a:picLocks noChangeAspect="1" noChangeArrowheads="1"/>
          </p:cNvPicPr>
          <p:nvPr/>
        </p:nvPicPr>
        <p:blipFill>
          <a:blip r:embed="rId7" cstate="print"/>
          <a:srcRect/>
          <a:stretch>
            <a:fillRect/>
          </a:stretch>
        </p:blipFill>
        <p:spPr bwMode="auto">
          <a:xfrm>
            <a:off x="4643438" y="3933825"/>
            <a:ext cx="1495425" cy="1055688"/>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r>
              <a:rPr lang="en-GB"/>
              <a:t>HISTORY</a:t>
            </a:r>
            <a:endParaRPr lang="en-US"/>
          </a:p>
        </p:txBody>
      </p:sp>
      <p:sp>
        <p:nvSpPr>
          <p:cNvPr id="166915" name="Rectangle 3"/>
          <p:cNvSpPr>
            <a:spLocks noGrp="1" noChangeArrowheads="1"/>
          </p:cNvSpPr>
          <p:nvPr>
            <p:ph idx="1"/>
          </p:nvPr>
        </p:nvSpPr>
        <p:spPr/>
        <p:txBody>
          <a:bodyPr/>
          <a:lstStyle/>
          <a:p>
            <a:pPr algn="l" rtl="0"/>
            <a:r>
              <a:rPr lang="en-GB"/>
              <a:t>Carefull detailed history  corner stone for accurate diagnosis</a:t>
            </a:r>
          </a:p>
          <a:p>
            <a:pPr algn="l" rtl="0"/>
            <a:r>
              <a:rPr lang="en-GB"/>
              <a:t>Video tape the event   diagnostic</a:t>
            </a:r>
          </a:p>
          <a:p>
            <a:pPr algn="l" rtl="0"/>
            <a:r>
              <a:rPr lang="en-GB"/>
              <a:t>Ask parents to mimic the event</a:t>
            </a:r>
          </a:p>
          <a:p>
            <a:pPr algn="l" rtl="0"/>
            <a:r>
              <a:rPr lang="en-GB"/>
              <a:t>Physician may mimic different seizure type to find a match with the child event</a:t>
            </a: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r>
              <a:rPr lang="en-GB"/>
              <a:t>Phisical examination</a:t>
            </a:r>
            <a:endParaRPr lang="en-US"/>
          </a:p>
        </p:txBody>
      </p:sp>
      <p:sp>
        <p:nvSpPr>
          <p:cNvPr id="174083" name="Rectangle 3"/>
          <p:cNvSpPr>
            <a:spLocks noGrp="1" noChangeArrowheads="1"/>
          </p:cNvSpPr>
          <p:nvPr>
            <p:ph idx="1"/>
          </p:nvPr>
        </p:nvSpPr>
        <p:spPr/>
        <p:txBody>
          <a:bodyPr>
            <a:normAutofit fontScale="92500"/>
          </a:bodyPr>
          <a:lstStyle/>
          <a:p>
            <a:pPr algn="l" rtl="0">
              <a:lnSpc>
                <a:spcPct val="90000"/>
              </a:lnSpc>
            </a:pPr>
            <a:r>
              <a:rPr lang="en-GB" sz="2400"/>
              <a:t>Anthroprometric parameteres measured and plotted</a:t>
            </a:r>
          </a:p>
          <a:p>
            <a:pPr algn="l" rtl="0">
              <a:lnSpc>
                <a:spcPct val="90000"/>
              </a:lnSpc>
            </a:pPr>
            <a:r>
              <a:rPr lang="en-GB" sz="2400"/>
              <a:t>Vital signs    </a:t>
            </a:r>
          </a:p>
          <a:p>
            <a:pPr algn="l" rtl="0">
              <a:lnSpc>
                <a:spcPct val="90000"/>
              </a:lnSpc>
              <a:buFont typeface="Wingdings" pitchFamily="2" charset="2"/>
              <a:buNone/>
            </a:pPr>
            <a:r>
              <a:rPr lang="en-GB" sz="2400"/>
              <a:t>     fever---hypothermia</a:t>
            </a:r>
          </a:p>
          <a:p>
            <a:pPr algn="l" rtl="0">
              <a:lnSpc>
                <a:spcPct val="90000"/>
              </a:lnSpc>
              <a:buFont typeface="Wingdings" pitchFamily="2" charset="2"/>
              <a:buNone/>
            </a:pPr>
            <a:r>
              <a:rPr lang="en-GB" sz="2400"/>
              <a:t>     BlP  bradicardia   alt concious   ICP</a:t>
            </a:r>
          </a:p>
          <a:p>
            <a:pPr algn="l" rtl="0">
              <a:lnSpc>
                <a:spcPct val="90000"/>
              </a:lnSpc>
            </a:pPr>
            <a:r>
              <a:rPr lang="en-GB" sz="2400"/>
              <a:t>Meningeal signs</a:t>
            </a:r>
          </a:p>
          <a:p>
            <a:pPr algn="l" rtl="0">
              <a:lnSpc>
                <a:spcPct val="90000"/>
              </a:lnSpc>
              <a:buFont typeface="Wingdings" pitchFamily="2" charset="2"/>
              <a:buNone/>
            </a:pPr>
            <a:r>
              <a:rPr lang="en-GB" sz="2400"/>
              <a:t>   neck stiffiness   meningencephalities</a:t>
            </a:r>
          </a:p>
          <a:p>
            <a:pPr algn="l" rtl="0">
              <a:lnSpc>
                <a:spcPct val="90000"/>
              </a:lnSpc>
              <a:buFont typeface="Wingdings" pitchFamily="2" charset="2"/>
              <a:buNone/>
            </a:pPr>
            <a:r>
              <a:rPr lang="en-GB" sz="2400"/>
              <a:t>                             subarachnoide hemorrage</a:t>
            </a:r>
          </a:p>
          <a:p>
            <a:pPr algn="l" rtl="0">
              <a:lnSpc>
                <a:spcPct val="90000"/>
              </a:lnSpc>
              <a:buFont typeface="Wingdings" pitchFamily="2" charset="2"/>
              <a:buNone/>
            </a:pPr>
            <a:r>
              <a:rPr lang="en-GB" sz="2400"/>
              <a:t>                              cerebellar herniation</a:t>
            </a:r>
            <a:endParaRPr lang="en-US" sz="240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en-GB"/>
              <a:t>Physical exam     cont</a:t>
            </a:r>
            <a:endParaRPr lang="en-US"/>
          </a:p>
        </p:txBody>
      </p:sp>
      <p:sp>
        <p:nvSpPr>
          <p:cNvPr id="176131" name="Rectangle 3"/>
          <p:cNvSpPr>
            <a:spLocks noGrp="1" noChangeArrowheads="1"/>
          </p:cNvSpPr>
          <p:nvPr>
            <p:ph idx="1"/>
          </p:nvPr>
        </p:nvSpPr>
        <p:spPr/>
        <p:txBody>
          <a:bodyPr>
            <a:normAutofit/>
          </a:bodyPr>
          <a:lstStyle/>
          <a:p>
            <a:pPr algn="l" rtl="0"/>
            <a:r>
              <a:rPr lang="en-GB" sz="2400" dirty="0"/>
              <a:t>Examination of </a:t>
            </a:r>
            <a:r>
              <a:rPr lang="en-GB" sz="2400" dirty="0" smtClean="0"/>
              <a:t>skull  (3 S)</a:t>
            </a:r>
            <a:endParaRPr lang="en-GB" sz="2400" dirty="0"/>
          </a:p>
          <a:p>
            <a:pPr algn="l" rtl="0">
              <a:buFont typeface="Wingdings" pitchFamily="2" charset="2"/>
              <a:buNone/>
            </a:pPr>
            <a:r>
              <a:rPr lang="en-GB" sz="2400" dirty="0"/>
              <a:t>           </a:t>
            </a:r>
            <a:r>
              <a:rPr lang="en-GB" sz="2400" dirty="0" smtClean="0"/>
              <a:t>-</a:t>
            </a:r>
            <a:r>
              <a:rPr lang="en-GB" sz="2400" u="sng" dirty="0" smtClean="0"/>
              <a:t>shape</a:t>
            </a:r>
            <a:endParaRPr lang="en-GB" sz="2400" u="sng" dirty="0"/>
          </a:p>
          <a:p>
            <a:pPr algn="l" rtl="0">
              <a:buFont typeface="Wingdings" pitchFamily="2" charset="2"/>
              <a:buNone/>
            </a:pPr>
            <a:r>
              <a:rPr lang="en-GB" sz="2400" dirty="0"/>
              <a:t>           </a:t>
            </a:r>
            <a:r>
              <a:rPr lang="en-GB" sz="2400" dirty="0" smtClean="0"/>
              <a:t>- </a:t>
            </a:r>
            <a:r>
              <a:rPr lang="en-GB" sz="2400" dirty="0" err="1"/>
              <a:t>fontanelle</a:t>
            </a:r>
            <a:r>
              <a:rPr lang="en-GB" sz="2400" dirty="0"/>
              <a:t>     </a:t>
            </a:r>
            <a:r>
              <a:rPr lang="en-GB" sz="2400" u="sng" dirty="0"/>
              <a:t>size </a:t>
            </a:r>
            <a:r>
              <a:rPr lang="en-GB" sz="2400" dirty="0"/>
              <a:t>  tension</a:t>
            </a:r>
          </a:p>
          <a:p>
            <a:pPr algn="l" rtl="0">
              <a:buFont typeface="Wingdings" pitchFamily="2" charset="2"/>
              <a:buNone/>
            </a:pPr>
            <a:r>
              <a:rPr lang="en-GB" sz="2400" dirty="0"/>
              <a:t>           </a:t>
            </a:r>
            <a:r>
              <a:rPr lang="en-GB" sz="2400" dirty="0" smtClean="0"/>
              <a:t>- </a:t>
            </a:r>
            <a:r>
              <a:rPr lang="en-GB" sz="2400" u="sng" dirty="0" err="1"/>
              <a:t>sututre</a:t>
            </a:r>
            <a:r>
              <a:rPr lang="en-GB" sz="2400" u="sng" dirty="0"/>
              <a:t> </a:t>
            </a:r>
            <a:r>
              <a:rPr lang="en-GB" sz="2400" dirty="0"/>
              <a:t> </a:t>
            </a:r>
            <a:r>
              <a:rPr lang="en-GB" sz="2400" dirty="0" err="1"/>
              <a:t>prem</a:t>
            </a:r>
            <a:r>
              <a:rPr lang="en-GB" sz="2400" dirty="0"/>
              <a:t> closure</a:t>
            </a:r>
          </a:p>
          <a:p>
            <a:pPr algn="l" rtl="0">
              <a:buFont typeface="Wingdings" pitchFamily="2" charset="2"/>
              <a:buNone/>
            </a:pPr>
            <a:r>
              <a:rPr lang="en-GB" sz="2400" dirty="0"/>
              <a:t>                         wide separation</a:t>
            </a:r>
            <a:endParaRPr lang="ar-SA" sz="2400" dirty="0"/>
          </a:p>
          <a:p>
            <a:pPr algn="l" rtl="0">
              <a:buFont typeface="Wingdings" pitchFamily="2" charset="2"/>
              <a:buNone/>
            </a:pPr>
            <a:r>
              <a:rPr lang="ar-SA" sz="2400" dirty="0"/>
              <a:t>         </a:t>
            </a:r>
            <a:endParaRPr lang="en-US" sz="2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2" name="Rectangle 2"/>
          <p:cNvSpPr>
            <a:spLocks noGrp="1" noChangeArrowheads="1"/>
          </p:cNvSpPr>
          <p:nvPr>
            <p:ph type="title"/>
          </p:nvPr>
        </p:nvSpPr>
        <p:spPr/>
        <p:txBody>
          <a:bodyPr/>
          <a:lstStyle/>
          <a:p>
            <a:r>
              <a:rPr lang="en-GB"/>
              <a:t>Physical examination    cont</a:t>
            </a:r>
            <a:endParaRPr lang="en-US"/>
          </a:p>
        </p:txBody>
      </p:sp>
      <p:sp>
        <p:nvSpPr>
          <p:cNvPr id="1034243" name="Rectangle 3"/>
          <p:cNvSpPr>
            <a:spLocks noGrp="1" noChangeArrowheads="1"/>
          </p:cNvSpPr>
          <p:nvPr>
            <p:ph idx="1"/>
          </p:nvPr>
        </p:nvSpPr>
        <p:spPr/>
        <p:txBody>
          <a:bodyPr>
            <a:normAutofit/>
          </a:bodyPr>
          <a:lstStyle/>
          <a:p>
            <a:pPr algn="l" rtl="0"/>
            <a:r>
              <a:rPr lang="en-GB" sz="2400" dirty="0"/>
              <a:t>Ophthalmic examination</a:t>
            </a:r>
          </a:p>
          <a:p>
            <a:pPr algn="l" rtl="0">
              <a:buFont typeface="Wingdings" pitchFamily="2" charset="2"/>
              <a:buNone/>
            </a:pPr>
            <a:r>
              <a:rPr lang="ar-SA" sz="2400" dirty="0"/>
              <a:t> </a:t>
            </a:r>
            <a:r>
              <a:rPr lang="en-GB" sz="2400" dirty="0"/>
              <a:t>      </a:t>
            </a:r>
            <a:r>
              <a:rPr lang="en-GB" sz="2400" dirty="0" err="1"/>
              <a:t>lisch</a:t>
            </a:r>
            <a:r>
              <a:rPr lang="en-GB" sz="2400" dirty="0"/>
              <a:t> nodule</a:t>
            </a:r>
          </a:p>
          <a:p>
            <a:pPr algn="l" rtl="0">
              <a:buFont typeface="Wingdings" pitchFamily="2" charset="2"/>
              <a:buNone/>
            </a:pPr>
            <a:r>
              <a:rPr lang="en-GB" sz="2400" dirty="0"/>
              <a:t>       retinitis </a:t>
            </a:r>
            <a:r>
              <a:rPr lang="en-GB" sz="2400" dirty="0" err="1"/>
              <a:t>pigmentosa</a:t>
            </a:r>
            <a:endParaRPr lang="en-GB" sz="2400" dirty="0"/>
          </a:p>
          <a:p>
            <a:pPr algn="l" rtl="0">
              <a:buFont typeface="Wingdings" pitchFamily="2" charset="2"/>
              <a:buNone/>
            </a:pPr>
            <a:r>
              <a:rPr lang="en-GB" sz="2400" dirty="0"/>
              <a:t>       cherry red  spots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4" name="Rectangle 2"/>
          <p:cNvSpPr>
            <a:spLocks noGrp="1" noChangeArrowheads="1"/>
          </p:cNvSpPr>
          <p:nvPr>
            <p:ph type="title"/>
          </p:nvPr>
        </p:nvSpPr>
        <p:spPr/>
        <p:txBody>
          <a:bodyPr/>
          <a:lstStyle/>
          <a:p>
            <a:endParaRPr lang="en-US"/>
          </a:p>
        </p:txBody>
      </p:sp>
      <p:pic>
        <p:nvPicPr>
          <p:cNvPr id="1037315" name="Picture 3" descr="lisch"/>
          <p:cNvPicPr>
            <a:picLocks noGrp="1" noChangeAspect="1" noChangeArrowheads="1"/>
          </p:cNvPicPr>
          <p:nvPr>
            <p:ph sz="half" idx="1"/>
          </p:nvPr>
        </p:nvPicPr>
        <p:blipFill>
          <a:blip r:embed="rId3" cstate="print"/>
          <a:srcRect/>
          <a:stretch>
            <a:fillRect/>
          </a:stretch>
        </p:blipFill>
        <p:spPr>
          <a:xfrm>
            <a:off x="179388" y="333375"/>
            <a:ext cx="2808287" cy="2303463"/>
          </a:xfrm>
          <a:noFill/>
          <a:ln/>
        </p:spPr>
      </p:pic>
      <p:pic>
        <p:nvPicPr>
          <p:cNvPr id="1037316" name="Picture 4" descr="lisch 03"/>
          <p:cNvPicPr>
            <a:picLocks noGrp="1" noChangeAspect="1" noChangeArrowheads="1"/>
          </p:cNvPicPr>
          <p:nvPr>
            <p:ph sz="half" idx="2"/>
          </p:nvPr>
        </p:nvPicPr>
        <p:blipFill>
          <a:blip r:embed="rId4" cstate="print"/>
          <a:srcRect/>
          <a:stretch>
            <a:fillRect/>
          </a:stretch>
        </p:blipFill>
        <p:spPr>
          <a:xfrm>
            <a:off x="3059113" y="476250"/>
            <a:ext cx="3386137" cy="2232025"/>
          </a:xfrm>
          <a:noFill/>
          <a:ln/>
        </p:spPr>
      </p:pic>
      <p:pic>
        <p:nvPicPr>
          <p:cNvPr id="1037317" name="Picture 5" descr="retinitis pigmentosa"/>
          <p:cNvPicPr>
            <a:picLocks noChangeAspect="1" noChangeArrowheads="1"/>
          </p:cNvPicPr>
          <p:nvPr/>
        </p:nvPicPr>
        <p:blipFill>
          <a:blip r:embed="rId5" cstate="print"/>
          <a:srcRect/>
          <a:stretch>
            <a:fillRect/>
          </a:stretch>
        </p:blipFill>
        <p:spPr bwMode="auto">
          <a:xfrm>
            <a:off x="611188" y="3716338"/>
            <a:ext cx="2808287" cy="1944687"/>
          </a:xfrm>
          <a:prstGeom prst="rect">
            <a:avLst/>
          </a:prstGeom>
          <a:noFill/>
          <a:ln w="9525">
            <a:noFill/>
            <a:miter lim="800000"/>
            <a:headEnd/>
            <a:tailEnd/>
          </a:ln>
        </p:spPr>
      </p:pic>
      <p:pic>
        <p:nvPicPr>
          <p:cNvPr id="1037318" name="Picture 6" descr="retinitis pigm02"/>
          <p:cNvPicPr>
            <a:picLocks noChangeAspect="1" noChangeArrowheads="1"/>
          </p:cNvPicPr>
          <p:nvPr/>
        </p:nvPicPr>
        <p:blipFill>
          <a:blip r:embed="rId6" cstate="print"/>
          <a:srcRect/>
          <a:stretch>
            <a:fillRect/>
          </a:stretch>
        </p:blipFill>
        <p:spPr bwMode="auto">
          <a:xfrm>
            <a:off x="6732588" y="3716338"/>
            <a:ext cx="2232025" cy="1793875"/>
          </a:xfrm>
          <a:prstGeom prst="rect">
            <a:avLst/>
          </a:prstGeom>
          <a:noFill/>
          <a:ln w="9525">
            <a:noFill/>
            <a:miter lim="800000"/>
            <a:headEnd/>
            <a:tailEnd/>
          </a:ln>
        </p:spPr>
      </p:pic>
      <p:pic>
        <p:nvPicPr>
          <p:cNvPr id="1037319" name="Picture 7" descr="retinitis pigm 03"/>
          <p:cNvPicPr>
            <a:picLocks noChangeAspect="1" noChangeArrowheads="1"/>
          </p:cNvPicPr>
          <p:nvPr/>
        </p:nvPicPr>
        <p:blipFill>
          <a:blip r:embed="rId7" cstate="print"/>
          <a:srcRect/>
          <a:stretch>
            <a:fillRect/>
          </a:stretch>
        </p:blipFill>
        <p:spPr bwMode="auto">
          <a:xfrm>
            <a:off x="3924300" y="3716338"/>
            <a:ext cx="2305050" cy="1901825"/>
          </a:xfrm>
          <a:prstGeom prst="rect">
            <a:avLst/>
          </a:prstGeom>
          <a:noFill/>
          <a:ln w="9525">
            <a:noFill/>
            <a:miter lim="800000"/>
            <a:headEnd/>
            <a:tailEnd/>
          </a:ln>
        </p:spPr>
      </p:pic>
      <p:pic>
        <p:nvPicPr>
          <p:cNvPr id="1037320" name="Picture 8" descr="0605"/>
          <p:cNvPicPr>
            <a:picLocks noChangeAspect="1" noChangeArrowheads="1"/>
          </p:cNvPicPr>
          <p:nvPr/>
        </p:nvPicPr>
        <p:blipFill>
          <a:blip r:embed="rId8" cstate="print"/>
          <a:srcRect/>
          <a:stretch>
            <a:fillRect/>
          </a:stretch>
        </p:blipFill>
        <p:spPr bwMode="auto">
          <a:xfrm>
            <a:off x="6300788" y="333375"/>
            <a:ext cx="3024187" cy="2374900"/>
          </a:xfrm>
          <a:prstGeom prst="rect">
            <a:avLst/>
          </a:prstGeom>
          <a:noFill/>
          <a:ln w="9525">
            <a:noFill/>
            <a:miter lim="800000"/>
            <a:headEnd/>
            <a:tailEnd/>
          </a:ln>
        </p:spPr>
      </p:pic>
      <p:sp>
        <p:nvSpPr>
          <p:cNvPr id="9" name="Rectangle 8"/>
          <p:cNvSpPr/>
          <p:nvPr/>
        </p:nvSpPr>
        <p:spPr>
          <a:xfrm>
            <a:off x="611188" y="2721283"/>
            <a:ext cx="1967205" cy="369332"/>
          </a:xfrm>
          <a:prstGeom prst="rect">
            <a:avLst/>
          </a:prstGeom>
        </p:spPr>
        <p:txBody>
          <a:bodyPr wrap="none">
            <a:spAutoFit/>
          </a:bodyPr>
          <a:lstStyle/>
          <a:p>
            <a:r>
              <a:rPr lang="en-GB" dirty="0" smtClean="0"/>
              <a:t> </a:t>
            </a:r>
            <a:r>
              <a:rPr lang="en-GB" dirty="0" err="1" smtClean="0"/>
              <a:t>lisch</a:t>
            </a:r>
            <a:r>
              <a:rPr lang="en-GB" dirty="0" smtClean="0"/>
              <a:t> nodule NF1</a:t>
            </a:r>
            <a:endParaRPr lang="ar-JO" dirty="0"/>
          </a:p>
        </p:txBody>
      </p:sp>
      <p:sp>
        <p:nvSpPr>
          <p:cNvPr id="11" name="Rectangle 9"/>
          <p:cNvSpPr/>
          <p:nvPr/>
        </p:nvSpPr>
        <p:spPr>
          <a:xfrm>
            <a:off x="6516216" y="2780928"/>
            <a:ext cx="1967205" cy="369332"/>
          </a:xfrm>
          <a:prstGeom prst="rect">
            <a:avLst/>
          </a:prstGeom>
          <a:solidFill>
            <a:schemeClr val="bg1"/>
          </a:solidFill>
        </p:spPr>
        <p:txBody>
          <a:bodyPr wrap="none">
            <a:spAutoFit/>
          </a:bodyPr>
          <a:lstStyle/>
          <a:p>
            <a:r>
              <a:rPr lang="en-GB" dirty="0" smtClean="0"/>
              <a:t> cherry red  spots</a:t>
            </a:r>
            <a:endParaRPr lang="ar-JO" dirty="0"/>
          </a:p>
        </p:txBody>
      </p:sp>
      <p:sp>
        <p:nvSpPr>
          <p:cNvPr id="13" name="Rectangle 11"/>
          <p:cNvSpPr/>
          <p:nvPr/>
        </p:nvSpPr>
        <p:spPr>
          <a:xfrm>
            <a:off x="683568" y="5805264"/>
            <a:ext cx="2236510" cy="369332"/>
          </a:xfrm>
          <a:prstGeom prst="rect">
            <a:avLst/>
          </a:prstGeom>
        </p:spPr>
        <p:txBody>
          <a:bodyPr wrap="none">
            <a:spAutoFit/>
          </a:bodyPr>
          <a:lstStyle/>
          <a:p>
            <a:r>
              <a:rPr lang="en-GB" dirty="0" smtClean="0"/>
              <a:t> retinitis </a:t>
            </a:r>
            <a:r>
              <a:rPr lang="en-GB" dirty="0" err="1" smtClean="0"/>
              <a:t>pigmentosa</a:t>
            </a:r>
            <a:endParaRPr lang="ar-JO" dirty="0"/>
          </a:p>
        </p:txBody>
      </p:sp>
      <p:sp>
        <p:nvSpPr>
          <p:cNvPr id="14" name="TextBox 12"/>
          <p:cNvSpPr txBox="1"/>
          <p:nvPr/>
        </p:nvSpPr>
        <p:spPr>
          <a:xfrm>
            <a:off x="6119664" y="5845914"/>
            <a:ext cx="3024336" cy="369332"/>
          </a:xfrm>
          <a:prstGeom prst="rect">
            <a:avLst/>
          </a:prstGeom>
          <a:solidFill>
            <a:schemeClr val="bg1"/>
          </a:solidFill>
        </p:spPr>
        <p:txBody>
          <a:bodyPr wrap="square" rtlCol="1">
            <a:spAutoFit/>
          </a:bodyPr>
          <a:lstStyle/>
          <a:p>
            <a:r>
              <a:rPr lang="en-US" dirty="0" smtClean="0"/>
              <a:t>Restriction of visual </a:t>
            </a:r>
            <a:r>
              <a:rPr lang="en-US" dirty="0" err="1" smtClean="0"/>
              <a:t>feiled</a:t>
            </a:r>
            <a:r>
              <a:rPr lang="en-US" dirty="0" smtClean="0"/>
              <a:t> </a:t>
            </a:r>
            <a:endParaRPr lang="ar-JO" dirty="0"/>
          </a:p>
        </p:txBody>
      </p:sp>
      <p:cxnSp>
        <p:nvCxnSpPr>
          <p:cNvPr id="3" name="رابط كسهم مستقيم 2"/>
          <p:cNvCxnSpPr>
            <a:stCxn id="13" idx="3"/>
          </p:cNvCxnSpPr>
          <p:nvPr/>
        </p:nvCxnSpPr>
        <p:spPr>
          <a:xfrm>
            <a:off x="2920078" y="5989930"/>
            <a:ext cx="319958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4" name="Rectangle 2"/>
          <p:cNvSpPr>
            <a:spLocks noGrp="1" noChangeArrowheads="1"/>
          </p:cNvSpPr>
          <p:nvPr>
            <p:ph type="title"/>
          </p:nvPr>
        </p:nvSpPr>
        <p:spPr/>
        <p:txBody>
          <a:bodyPr/>
          <a:lstStyle/>
          <a:p>
            <a:r>
              <a:rPr lang="en-GB"/>
              <a:t>Physical examination cont</a:t>
            </a:r>
            <a:endParaRPr lang="en-US"/>
          </a:p>
        </p:txBody>
      </p:sp>
      <p:sp>
        <p:nvSpPr>
          <p:cNvPr id="1021955" name="Rectangle 3"/>
          <p:cNvSpPr>
            <a:spLocks noGrp="1" noChangeArrowheads="1"/>
          </p:cNvSpPr>
          <p:nvPr>
            <p:ph idx="1"/>
          </p:nvPr>
        </p:nvSpPr>
        <p:spPr/>
        <p:txBody>
          <a:bodyPr/>
          <a:lstStyle/>
          <a:p>
            <a:pPr algn="l" rtl="0">
              <a:buFont typeface="Wingdings" pitchFamily="2" charset="2"/>
              <a:buNone/>
            </a:pPr>
            <a:r>
              <a:rPr lang="en-GB" dirty="0"/>
              <a:t>Skin examination</a:t>
            </a:r>
          </a:p>
          <a:p>
            <a:pPr algn="l" rtl="0">
              <a:buFont typeface="Wingdings" pitchFamily="2" charset="2"/>
              <a:buNone/>
            </a:pPr>
            <a:r>
              <a:rPr lang="en-GB" dirty="0"/>
              <a:t>    ash leaf spots</a:t>
            </a:r>
          </a:p>
          <a:p>
            <a:pPr algn="l" rtl="0">
              <a:buFont typeface="Wingdings" pitchFamily="2" charset="2"/>
              <a:buNone/>
            </a:pPr>
            <a:r>
              <a:rPr lang="en-GB" dirty="0"/>
              <a:t>     facial </a:t>
            </a:r>
            <a:r>
              <a:rPr lang="en-GB" dirty="0" err="1"/>
              <a:t>angioma</a:t>
            </a:r>
            <a:endParaRPr lang="en-GB" dirty="0"/>
          </a:p>
          <a:p>
            <a:pPr algn="l" rtl="0">
              <a:buFont typeface="Wingdings" pitchFamily="2" charset="2"/>
              <a:buNone/>
            </a:pPr>
            <a:r>
              <a:rPr lang="en-GB" dirty="0"/>
              <a:t>     café au </a:t>
            </a:r>
            <a:r>
              <a:rPr lang="en-GB" dirty="0" err="1"/>
              <a:t>lait</a:t>
            </a:r>
            <a:r>
              <a:rPr lang="en-GB" dirty="0"/>
              <a:t> spot</a:t>
            </a:r>
          </a:p>
          <a:p>
            <a:pPr algn="l" rtl="0">
              <a:buFont typeface="Wingdings" pitchFamily="2" charset="2"/>
              <a:buNone/>
            </a:pPr>
            <a:r>
              <a:rPr lang="en-GB" dirty="0"/>
              <a:t>    </a:t>
            </a:r>
          </a:p>
          <a:p>
            <a:pPr algn="l" rtl="0">
              <a:buFont typeface="Wingdings" pitchFamily="2" charset="2"/>
              <a:buNone/>
            </a:pP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p:txBody>
          <a:bodyPr/>
          <a:lstStyle/>
          <a:p>
            <a:r>
              <a:rPr lang="en-US" dirty="0"/>
              <a:t>EPILEPSY  DEFINITION </a:t>
            </a:r>
          </a:p>
        </p:txBody>
      </p:sp>
      <p:sp>
        <p:nvSpPr>
          <p:cNvPr id="445443" name="Rectangle 3"/>
          <p:cNvSpPr>
            <a:spLocks noGrp="1" noChangeArrowheads="1"/>
          </p:cNvSpPr>
          <p:nvPr>
            <p:ph idx="1"/>
          </p:nvPr>
        </p:nvSpPr>
        <p:spPr>
          <a:xfrm>
            <a:off x="108446" y="1700808"/>
            <a:ext cx="8640018" cy="4824536"/>
          </a:xfrm>
        </p:spPr>
        <p:txBody>
          <a:bodyPr>
            <a:normAutofit/>
          </a:bodyPr>
          <a:lstStyle/>
          <a:p>
            <a:r>
              <a:rPr lang="en-US" dirty="0" smtClean="0"/>
              <a:t>Seizure       Disturbance </a:t>
            </a:r>
            <a:r>
              <a:rPr lang="en-US" dirty="0"/>
              <a:t>in the electrical activity of the </a:t>
            </a:r>
            <a:r>
              <a:rPr lang="en-US" dirty="0" smtClean="0"/>
              <a:t>brain </a:t>
            </a:r>
            <a:r>
              <a:rPr lang="en-US" u="sng" dirty="0" smtClean="0">
                <a:solidFill>
                  <a:srgbClr val="FF0000"/>
                </a:solidFill>
              </a:rPr>
              <a:t>(combine with neurological disorders )</a:t>
            </a:r>
          </a:p>
          <a:p>
            <a:r>
              <a:rPr lang="en-US" dirty="0"/>
              <a:t>Epilepsy   Is recurrent (2 or more) unprovoked </a:t>
            </a:r>
            <a:r>
              <a:rPr lang="en-US" dirty="0" smtClean="0"/>
              <a:t>seizures</a:t>
            </a:r>
          </a:p>
          <a:p>
            <a:r>
              <a:rPr lang="en-US" dirty="0"/>
              <a:t>Transient provoked seizures caused </a:t>
            </a:r>
            <a:r>
              <a:rPr lang="en-US" dirty="0" smtClean="0"/>
              <a:t>by          </a:t>
            </a:r>
          </a:p>
          <a:p>
            <a:pPr marL="0" indent="0">
              <a:buNone/>
            </a:pPr>
            <a:r>
              <a:rPr lang="en-US" dirty="0" smtClean="0"/>
              <a:t>   fever</a:t>
            </a:r>
          </a:p>
          <a:p>
            <a:pPr marL="0" indent="0">
              <a:buNone/>
            </a:pPr>
            <a:r>
              <a:rPr lang="en-US" dirty="0" smtClean="0"/>
              <a:t>  electrolyte imbalance</a:t>
            </a:r>
          </a:p>
          <a:p>
            <a:pPr marL="0" indent="0">
              <a:buNone/>
            </a:pPr>
            <a:r>
              <a:rPr lang="en-US" dirty="0"/>
              <a:t> </a:t>
            </a:r>
            <a:r>
              <a:rPr lang="en-US" dirty="0" smtClean="0"/>
              <a:t> </a:t>
            </a:r>
            <a:r>
              <a:rPr lang="en-US" dirty="0"/>
              <a:t>toxic </a:t>
            </a:r>
            <a:r>
              <a:rPr lang="en-US" dirty="0" smtClean="0"/>
              <a:t>expos</a:t>
            </a:r>
          </a:p>
          <a:p>
            <a:pPr marL="0" indent="0">
              <a:buNone/>
            </a:pPr>
            <a:r>
              <a:rPr lang="en-US" dirty="0" smtClean="0"/>
              <a:t> head </a:t>
            </a:r>
            <a:r>
              <a:rPr lang="en-US" dirty="0"/>
              <a:t>injury</a:t>
            </a:r>
          </a:p>
          <a:p>
            <a:pPr marL="0" indent="0">
              <a:buNone/>
            </a:pPr>
            <a:r>
              <a:rPr lang="en-US" dirty="0"/>
              <a:t>Are not classified as </a:t>
            </a:r>
            <a:r>
              <a:rPr lang="en-US" dirty="0" smtClean="0"/>
              <a:t>epilepsy</a:t>
            </a:r>
          </a:p>
          <a:p>
            <a:pPr marL="0" indent="0">
              <a:buNone/>
            </a:pPr>
            <a:endParaRPr lang="en-US" dirty="0"/>
          </a:p>
          <a:p>
            <a:pPr marL="0" indent="0">
              <a:buNone/>
            </a:pPr>
            <a:endParaRPr lang="en-US" dirty="0" smtClean="0"/>
          </a:p>
          <a:p>
            <a:pPr marL="0" indent="0">
              <a:buNone/>
            </a:pPr>
            <a:r>
              <a:rPr lang="en-US" dirty="0" smtClean="0"/>
              <a:t>        </a:t>
            </a:r>
            <a:r>
              <a:rPr lang="en-US" u="sng" dirty="0" smtClean="0">
                <a:solidFill>
                  <a:srgbClr val="FF0000"/>
                </a:solidFill>
              </a:rPr>
              <a:t>* True epilepsy is primary &amp; symptomatic .</a:t>
            </a:r>
          </a:p>
          <a:p>
            <a:pPr marL="0" indent="0">
              <a:buNone/>
            </a:pPr>
            <a:endParaRPr lang="en-US" dirty="0"/>
          </a:p>
          <a:p>
            <a:endParaRPr lang="en-US" dirty="0"/>
          </a:p>
          <a:p>
            <a:endParaRPr lang="en-US" dirty="0" smtClean="0"/>
          </a:p>
          <a:p>
            <a:endParaRPr lang="en-US" dirty="0"/>
          </a:p>
        </p:txBody>
      </p:sp>
      <p:pic>
        <p:nvPicPr>
          <p:cNvPr id="445445" name="Picture 5" descr="SeizureGraphic"/>
          <p:cNvPicPr>
            <a:picLocks noChangeAspect="1" noChangeArrowheads="1" noCrop="1"/>
          </p:cNvPicPr>
          <p:nvPr/>
        </p:nvPicPr>
        <p:blipFill>
          <a:blip r:embed="rId3" cstate="print"/>
          <a:srcRect/>
          <a:stretch>
            <a:fillRect/>
          </a:stretch>
        </p:blipFill>
        <p:spPr bwMode="auto">
          <a:xfrm>
            <a:off x="6300192" y="4005064"/>
            <a:ext cx="2593975" cy="2651125"/>
          </a:xfrm>
          <a:prstGeom prst="rect">
            <a:avLst/>
          </a:prstGeom>
          <a:noFill/>
        </p:spPr>
      </p:pic>
      <p:sp>
        <p:nvSpPr>
          <p:cNvPr id="2" name="قوس كبير أيمن 1"/>
          <p:cNvSpPr/>
          <p:nvPr/>
        </p:nvSpPr>
        <p:spPr>
          <a:xfrm>
            <a:off x="3419872" y="3165837"/>
            <a:ext cx="864096" cy="2448272"/>
          </a:xfrm>
          <a:prstGeom prst="rightBrace">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sp>
        <p:nvSpPr>
          <p:cNvPr id="3" name="مربع نص 2"/>
          <p:cNvSpPr txBox="1"/>
          <p:nvPr/>
        </p:nvSpPr>
        <p:spPr>
          <a:xfrm>
            <a:off x="4427984" y="3789040"/>
            <a:ext cx="1728192" cy="923330"/>
          </a:xfrm>
          <a:prstGeom prst="rect">
            <a:avLst/>
          </a:prstGeom>
          <a:noFill/>
          <a:ln>
            <a:solidFill>
              <a:schemeClr val="tx1"/>
            </a:solidFill>
          </a:ln>
        </p:spPr>
        <p:txBody>
          <a:bodyPr wrap="square" rtlCol="1">
            <a:spAutoFit/>
          </a:bodyPr>
          <a:lstStyle/>
          <a:p>
            <a:pPr algn="l"/>
            <a:r>
              <a:rPr lang="en-US" u="sng" dirty="0" smtClean="0">
                <a:solidFill>
                  <a:srgbClr val="FF0000"/>
                </a:solidFill>
              </a:rPr>
              <a:t>Secondary or symptomatic epilepsy</a:t>
            </a:r>
            <a:endParaRPr lang="ar-SA" u="sng" dirty="0">
              <a:solidFill>
                <a:srgbClr val="FF0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26" name="Rectangle 2"/>
          <p:cNvSpPr>
            <a:spLocks noGrp="1" noChangeArrowheads="1"/>
          </p:cNvSpPr>
          <p:nvPr>
            <p:ph type="title"/>
          </p:nvPr>
        </p:nvSpPr>
        <p:spPr/>
        <p:txBody>
          <a:bodyPr/>
          <a:lstStyle/>
          <a:p>
            <a:endParaRPr lang="en-US"/>
          </a:p>
        </p:txBody>
      </p:sp>
      <p:pic>
        <p:nvPicPr>
          <p:cNvPr id="1025029" name="Picture 5" descr="4444"/>
          <p:cNvPicPr>
            <a:picLocks noGrp="1" noChangeAspect="1" noChangeArrowheads="1"/>
          </p:cNvPicPr>
          <p:nvPr>
            <p:ph idx="1"/>
          </p:nvPr>
        </p:nvPicPr>
        <p:blipFill>
          <a:blip r:embed="rId3" cstate="print"/>
          <a:srcRect/>
          <a:stretch>
            <a:fillRect/>
          </a:stretch>
        </p:blipFill>
        <p:spPr>
          <a:xfrm>
            <a:off x="3851275" y="0"/>
            <a:ext cx="2449513" cy="3644900"/>
          </a:xfrm>
          <a:noFill/>
          <a:ln/>
        </p:spPr>
      </p:pic>
      <p:pic>
        <p:nvPicPr>
          <p:cNvPr id="1025028" name="Picture 4" descr="1111"/>
          <p:cNvPicPr>
            <a:picLocks noChangeAspect="1" noChangeArrowheads="1"/>
          </p:cNvPicPr>
          <p:nvPr/>
        </p:nvPicPr>
        <p:blipFill>
          <a:blip r:embed="rId4" cstate="print"/>
          <a:srcRect/>
          <a:stretch>
            <a:fillRect/>
          </a:stretch>
        </p:blipFill>
        <p:spPr bwMode="auto">
          <a:xfrm>
            <a:off x="250825" y="0"/>
            <a:ext cx="3503613" cy="3671888"/>
          </a:xfrm>
          <a:prstGeom prst="rect">
            <a:avLst/>
          </a:prstGeom>
          <a:noFill/>
        </p:spPr>
      </p:pic>
      <p:pic>
        <p:nvPicPr>
          <p:cNvPr id="1025030" name="Picture 6" descr="ashleaf2"/>
          <p:cNvPicPr>
            <a:picLocks noChangeAspect="1" noChangeArrowheads="1"/>
          </p:cNvPicPr>
          <p:nvPr/>
        </p:nvPicPr>
        <p:blipFill>
          <a:blip r:embed="rId5" cstate="print"/>
          <a:srcRect/>
          <a:stretch>
            <a:fillRect/>
          </a:stretch>
        </p:blipFill>
        <p:spPr bwMode="auto">
          <a:xfrm>
            <a:off x="6372225" y="0"/>
            <a:ext cx="2771775" cy="3573463"/>
          </a:xfrm>
          <a:prstGeom prst="rect">
            <a:avLst/>
          </a:prstGeom>
          <a:noFill/>
          <a:ln w="9525">
            <a:noFill/>
            <a:miter lim="800000"/>
            <a:headEnd/>
            <a:tailEnd/>
          </a:ln>
        </p:spPr>
      </p:pic>
      <p:pic>
        <p:nvPicPr>
          <p:cNvPr id="1025031" name="Picture 7" descr="cafeaulait"/>
          <p:cNvPicPr>
            <a:picLocks noChangeAspect="1" noChangeArrowheads="1"/>
          </p:cNvPicPr>
          <p:nvPr/>
        </p:nvPicPr>
        <p:blipFill>
          <a:blip r:embed="rId6" cstate="print"/>
          <a:srcRect/>
          <a:stretch>
            <a:fillRect/>
          </a:stretch>
        </p:blipFill>
        <p:spPr bwMode="auto">
          <a:xfrm>
            <a:off x="1259632" y="3912171"/>
            <a:ext cx="2736850" cy="2924175"/>
          </a:xfrm>
          <a:prstGeom prst="rect">
            <a:avLst/>
          </a:prstGeom>
          <a:noFill/>
          <a:ln w="9525">
            <a:noFill/>
            <a:miter lim="800000"/>
            <a:headEnd/>
            <a:tailEnd/>
          </a:ln>
        </p:spPr>
      </p:pic>
      <p:pic>
        <p:nvPicPr>
          <p:cNvPr id="1025032" name="Picture 8" descr="11226_112211221122df2a"/>
          <p:cNvPicPr>
            <a:picLocks noChangeAspect="1" noChangeArrowheads="1"/>
          </p:cNvPicPr>
          <p:nvPr/>
        </p:nvPicPr>
        <p:blipFill>
          <a:blip r:embed="rId7" cstate="print"/>
          <a:srcRect/>
          <a:stretch>
            <a:fillRect/>
          </a:stretch>
        </p:blipFill>
        <p:spPr bwMode="auto">
          <a:xfrm>
            <a:off x="6426199" y="3912171"/>
            <a:ext cx="2663825" cy="2924175"/>
          </a:xfrm>
          <a:prstGeom prst="rect">
            <a:avLst/>
          </a:prstGeom>
          <a:noFill/>
          <a:ln w="9525">
            <a:noFill/>
            <a:miter lim="800000"/>
            <a:headEnd/>
            <a:tailEnd/>
          </a:ln>
        </p:spPr>
      </p:pic>
      <p:sp>
        <p:nvSpPr>
          <p:cNvPr id="2" name="مستطيل 1"/>
          <p:cNvSpPr/>
          <p:nvPr/>
        </p:nvSpPr>
        <p:spPr>
          <a:xfrm>
            <a:off x="856148" y="3170427"/>
            <a:ext cx="1672253" cy="369332"/>
          </a:xfrm>
          <a:prstGeom prst="rect">
            <a:avLst/>
          </a:prstGeom>
          <a:solidFill>
            <a:schemeClr val="bg1"/>
          </a:solidFill>
        </p:spPr>
        <p:txBody>
          <a:bodyPr wrap="none">
            <a:spAutoFit/>
          </a:bodyPr>
          <a:lstStyle/>
          <a:p>
            <a:r>
              <a:rPr lang="en-GB" dirty="0"/>
              <a:t>facial </a:t>
            </a:r>
            <a:r>
              <a:rPr lang="en-GB" dirty="0" err="1"/>
              <a:t>angioma</a:t>
            </a:r>
            <a:endParaRPr lang="ar-SA" dirty="0"/>
          </a:p>
        </p:txBody>
      </p:sp>
      <p:sp>
        <p:nvSpPr>
          <p:cNvPr id="3" name="مستطيل 2"/>
          <p:cNvSpPr/>
          <p:nvPr/>
        </p:nvSpPr>
        <p:spPr>
          <a:xfrm>
            <a:off x="6954045" y="3539759"/>
            <a:ext cx="1608133" cy="369332"/>
          </a:xfrm>
          <a:prstGeom prst="rect">
            <a:avLst/>
          </a:prstGeom>
          <a:solidFill>
            <a:schemeClr val="bg1"/>
          </a:solidFill>
        </p:spPr>
        <p:txBody>
          <a:bodyPr wrap="none">
            <a:spAutoFit/>
          </a:bodyPr>
          <a:lstStyle/>
          <a:p>
            <a:r>
              <a:rPr lang="en-US" dirty="0"/>
              <a:t>ash leaf spots</a:t>
            </a:r>
          </a:p>
        </p:txBody>
      </p:sp>
      <p:sp>
        <p:nvSpPr>
          <p:cNvPr id="4" name="مستطيل 3"/>
          <p:cNvSpPr/>
          <p:nvPr/>
        </p:nvSpPr>
        <p:spPr>
          <a:xfrm>
            <a:off x="1716247" y="6309320"/>
            <a:ext cx="1864613" cy="369332"/>
          </a:xfrm>
          <a:prstGeom prst="rect">
            <a:avLst/>
          </a:prstGeom>
          <a:solidFill>
            <a:schemeClr val="bg1"/>
          </a:solidFill>
        </p:spPr>
        <p:txBody>
          <a:bodyPr wrap="none">
            <a:spAutoFit/>
          </a:bodyPr>
          <a:lstStyle/>
          <a:p>
            <a:r>
              <a:rPr lang="en-US" dirty="0"/>
              <a:t> café au </a:t>
            </a:r>
            <a:r>
              <a:rPr lang="en-US" dirty="0" err="1"/>
              <a:t>lait</a:t>
            </a:r>
            <a:r>
              <a:rPr lang="en-US" dirty="0"/>
              <a:t> spot</a:t>
            </a:r>
            <a:endParaRPr lang="ar-SA"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Investigation</a:t>
            </a:r>
          </a:p>
        </p:txBody>
      </p:sp>
      <p:sp>
        <p:nvSpPr>
          <p:cNvPr id="3" name="Content Placeholder 2"/>
          <p:cNvSpPr>
            <a:spLocks noGrp="1"/>
          </p:cNvSpPr>
          <p:nvPr>
            <p:ph sz="half" idx="1"/>
          </p:nvPr>
        </p:nvSpPr>
        <p:spPr>
          <a:xfrm>
            <a:off x="179512" y="1556792"/>
            <a:ext cx="3962400" cy="5112568"/>
          </a:xfrm>
        </p:spPr>
        <p:txBody>
          <a:bodyPr>
            <a:normAutofit/>
          </a:bodyPr>
          <a:lstStyle/>
          <a:p>
            <a:r>
              <a:rPr lang="en-US" dirty="0"/>
              <a:t>Laboratory </a:t>
            </a:r>
            <a:r>
              <a:rPr lang="en-US" dirty="0" smtClean="0"/>
              <a:t>testing         electrolytes</a:t>
            </a:r>
          </a:p>
          <a:p>
            <a:pPr marL="0" indent="0">
              <a:buNone/>
            </a:pPr>
            <a:r>
              <a:rPr lang="en-US" dirty="0" smtClean="0"/>
              <a:t>     ca   </a:t>
            </a:r>
            <a:r>
              <a:rPr lang="en-US" dirty="0"/>
              <a:t>po4    </a:t>
            </a:r>
            <a:r>
              <a:rPr lang="en-US" dirty="0" smtClean="0"/>
              <a:t>alp     mg ,  glucose</a:t>
            </a:r>
          </a:p>
          <a:p>
            <a:pPr marL="0" indent="0">
              <a:buNone/>
            </a:pPr>
            <a:r>
              <a:rPr lang="en-US" dirty="0" smtClean="0"/>
              <a:t>Finding:</a:t>
            </a:r>
            <a:endParaRPr lang="en-US" dirty="0"/>
          </a:p>
          <a:p>
            <a:r>
              <a:rPr lang="en-US" u="sng" dirty="0">
                <a:solidFill>
                  <a:srgbClr val="FF0000"/>
                </a:solidFill>
              </a:rPr>
              <a:t>Hypo and </a:t>
            </a:r>
            <a:r>
              <a:rPr lang="en-US" u="sng" dirty="0" smtClean="0">
                <a:solidFill>
                  <a:srgbClr val="FF0000"/>
                </a:solidFill>
              </a:rPr>
              <a:t>Hypernatremia</a:t>
            </a:r>
            <a:endParaRPr lang="en-US" u="sng" dirty="0">
              <a:solidFill>
                <a:srgbClr val="FF0000"/>
              </a:solidFill>
            </a:endParaRPr>
          </a:p>
          <a:p>
            <a:pPr marL="0" indent="0">
              <a:buNone/>
            </a:pPr>
            <a:endParaRPr lang="en-US" u="sng" dirty="0">
              <a:solidFill>
                <a:srgbClr val="FF0000"/>
              </a:solidFill>
            </a:endParaRPr>
          </a:p>
          <a:p>
            <a:r>
              <a:rPr lang="en-US" u="sng" dirty="0" err="1">
                <a:solidFill>
                  <a:srgbClr val="FF0000"/>
                </a:solidFill>
              </a:rPr>
              <a:t>Hypocalcemia</a:t>
            </a:r>
            <a:r>
              <a:rPr lang="en-US" u="sng" dirty="0">
                <a:solidFill>
                  <a:srgbClr val="FF0000"/>
                </a:solidFill>
              </a:rPr>
              <a:t> : </a:t>
            </a:r>
            <a:r>
              <a:rPr lang="en-US" u="sng" dirty="0" err="1">
                <a:solidFill>
                  <a:srgbClr val="FF0000"/>
                </a:solidFill>
              </a:rPr>
              <a:t>dosent</a:t>
            </a:r>
            <a:r>
              <a:rPr lang="en-US" u="sng" dirty="0">
                <a:solidFill>
                  <a:srgbClr val="FF0000"/>
                </a:solidFill>
              </a:rPr>
              <a:t> cause brain damage </a:t>
            </a:r>
          </a:p>
          <a:p>
            <a:r>
              <a:rPr lang="en-US" u="sng" dirty="0" err="1">
                <a:solidFill>
                  <a:srgbClr val="FF0000"/>
                </a:solidFill>
              </a:rPr>
              <a:t>Hypomagnesmia</a:t>
            </a:r>
            <a:endParaRPr lang="en-US" u="sng" dirty="0">
              <a:solidFill>
                <a:srgbClr val="FF0000"/>
              </a:solidFill>
            </a:endParaRPr>
          </a:p>
          <a:p>
            <a:endParaRPr lang="en-US" u="sng" dirty="0">
              <a:solidFill>
                <a:srgbClr val="FF0000"/>
              </a:solidFill>
            </a:endParaRPr>
          </a:p>
          <a:p>
            <a:r>
              <a:rPr lang="en-US" u="sng" dirty="0" smtClean="0">
                <a:solidFill>
                  <a:srgbClr val="FF0000"/>
                </a:solidFill>
              </a:rPr>
              <a:t>Hypoglycemia </a:t>
            </a:r>
            <a:r>
              <a:rPr lang="en-US" u="sng" dirty="0">
                <a:solidFill>
                  <a:srgbClr val="FF0000"/>
                </a:solidFill>
              </a:rPr>
              <a:t>:may cause brain </a:t>
            </a:r>
            <a:r>
              <a:rPr lang="en-US" u="sng" dirty="0" smtClean="0">
                <a:solidFill>
                  <a:srgbClr val="FF0000"/>
                </a:solidFill>
              </a:rPr>
              <a:t>damage</a:t>
            </a:r>
          </a:p>
          <a:p>
            <a:r>
              <a:rPr lang="en-US" u="sng" dirty="0" smtClean="0">
                <a:solidFill>
                  <a:srgbClr val="FF0000"/>
                </a:solidFill>
              </a:rPr>
              <a:t>hypophosphatemia</a:t>
            </a:r>
            <a:endParaRPr lang="en-US" u="sng" dirty="0">
              <a:solidFill>
                <a:srgbClr val="FF0000"/>
              </a:solidFill>
            </a:endParaRPr>
          </a:p>
        </p:txBody>
      </p:sp>
      <p:sp>
        <p:nvSpPr>
          <p:cNvPr id="4" name="Content Placeholder 3"/>
          <p:cNvSpPr>
            <a:spLocks noGrp="1"/>
          </p:cNvSpPr>
          <p:nvPr>
            <p:ph sz="half" idx="2"/>
          </p:nvPr>
        </p:nvSpPr>
        <p:spPr>
          <a:xfrm>
            <a:off x="4355976" y="1484784"/>
            <a:ext cx="3088110" cy="3880773"/>
          </a:xfrm>
        </p:spPr>
        <p:txBody>
          <a:bodyPr>
            <a:normAutofit/>
          </a:bodyPr>
          <a:lstStyle/>
          <a:p>
            <a:r>
              <a:rPr lang="en-US" dirty="0"/>
              <a:t>Febrile  </a:t>
            </a:r>
            <a:r>
              <a:rPr lang="en-US" dirty="0" smtClean="0"/>
              <a:t>child        </a:t>
            </a:r>
          </a:p>
          <a:p>
            <a:pPr marL="0" indent="0">
              <a:buNone/>
            </a:pPr>
            <a:r>
              <a:rPr lang="en-US" dirty="0" smtClean="0"/>
              <a:t>CBC</a:t>
            </a:r>
          </a:p>
          <a:p>
            <a:pPr marL="0" indent="0">
              <a:buNone/>
            </a:pPr>
            <a:r>
              <a:rPr lang="en-US" dirty="0" smtClean="0"/>
              <a:t>blood </a:t>
            </a:r>
            <a:r>
              <a:rPr lang="en-US" dirty="0"/>
              <a:t>and urine culture</a:t>
            </a:r>
          </a:p>
          <a:p>
            <a:r>
              <a:rPr lang="en-US" dirty="0"/>
              <a:t>Lumbar </a:t>
            </a:r>
            <a:r>
              <a:rPr lang="en-US" dirty="0" smtClean="0"/>
              <a:t>puncture   </a:t>
            </a:r>
            <a:r>
              <a:rPr lang="en-US" dirty="0"/>
              <a:t>strongly    12 </a:t>
            </a:r>
            <a:r>
              <a:rPr lang="en-US" dirty="0" err="1"/>
              <a:t>mo</a:t>
            </a:r>
            <a:r>
              <a:rPr lang="en-US" dirty="0"/>
              <a:t>   or  if previous antibiotics</a:t>
            </a:r>
          </a:p>
          <a:p>
            <a:pPr marL="0" indent="0">
              <a:buNone/>
            </a:pPr>
            <a:r>
              <a:rPr lang="en-US" dirty="0" smtClean="0"/>
              <a:t>    </a:t>
            </a:r>
            <a:r>
              <a:rPr lang="en-US" dirty="0"/>
              <a:t>considered 12-18 </a:t>
            </a:r>
            <a:r>
              <a:rPr lang="en-US" dirty="0" err="1"/>
              <a:t>mo</a:t>
            </a:r>
            <a:r>
              <a:rPr lang="en-US" dirty="0"/>
              <a:t>                         </a:t>
            </a:r>
          </a:p>
          <a:p>
            <a:pPr marL="0" indent="0">
              <a:buNone/>
            </a:pPr>
            <a:r>
              <a:rPr lang="en-US" dirty="0" smtClean="0"/>
              <a:t>     indication    </a:t>
            </a:r>
            <a:r>
              <a:rPr lang="en-US" dirty="0"/>
              <a:t>more 18</a:t>
            </a:r>
          </a:p>
        </p:txBody>
      </p:sp>
    </p:spTree>
    <p:extLst>
      <p:ext uri="{BB962C8B-B14F-4D97-AF65-F5344CB8AC3E}">
        <p14:creationId xmlns:p14="http://schemas.microsoft.com/office/powerpoint/2010/main" val="137891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r>
              <a:rPr lang="en-GB"/>
              <a:t>electroencephalogaphy</a:t>
            </a:r>
            <a:endParaRPr lang="en-US"/>
          </a:p>
        </p:txBody>
      </p:sp>
      <p:sp>
        <p:nvSpPr>
          <p:cNvPr id="184323" name="Rectangle 3"/>
          <p:cNvSpPr>
            <a:spLocks noGrp="1" noChangeArrowheads="1"/>
          </p:cNvSpPr>
          <p:nvPr>
            <p:ph idx="1"/>
          </p:nvPr>
        </p:nvSpPr>
        <p:spPr/>
        <p:txBody>
          <a:bodyPr/>
          <a:lstStyle/>
          <a:p>
            <a:pPr algn="l" rtl="0"/>
            <a:r>
              <a:rPr lang="en-GB"/>
              <a:t>EEG</a:t>
            </a:r>
          </a:p>
          <a:p>
            <a:pPr algn="l" rtl="0">
              <a:buFont typeface="Wingdings" pitchFamily="2" charset="2"/>
              <a:buNone/>
            </a:pPr>
            <a:r>
              <a:rPr lang="en-GB"/>
              <a:t>  56% abnormal in newly dx epileptics repeat  additional  11%</a:t>
            </a:r>
          </a:p>
          <a:p>
            <a:pPr algn="l" rtl="0">
              <a:buFont typeface="Wingdings" pitchFamily="2" charset="2"/>
              <a:buNone/>
            </a:pPr>
            <a:r>
              <a:rPr lang="en-GB"/>
              <a:t> 20% of  epileptics</a:t>
            </a:r>
            <a:r>
              <a:rPr lang="ar-SA"/>
              <a:t> </a:t>
            </a:r>
            <a:r>
              <a:rPr lang="en-GB"/>
              <a:t>repeatedly normal EEG</a:t>
            </a:r>
          </a:p>
          <a:p>
            <a:pPr algn="l" rtl="0">
              <a:buFont typeface="Wingdings" pitchFamily="2" charset="2"/>
              <a:buNone/>
            </a:pPr>
            <a:r>
              <a:rPr lang="en-GB"/>
              <a:t> 5% of</a:t>
            </a:r>
            <a:r>
              <a:rPr lang="ar-SA"/>
              <a:t>  </a:t>
            </a:r>
            <a:r>
              <a:rPr lang="en-GB"/>
              <a:t> normal children epileptiformeactivity</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p:txBody>
          <a:bodyPr/>
          <a:lstStyle/>
          <a:p>
            <a:r>
              <a:rPr lang="en-GB" dirty="0"/>
              <a:t>Neuroimaging  </a:t>
            </a:r>
            <a:r>
              <a:rPr lang="en-GB" dirty="0" err="1"/>
              <a:t>cont</a:t>
            </a:r>
            <a:endParaRPr lang="en-US" dirty="0"/>
          </a:p>
        </p:txBody>
      </p:sp>
      <p:sp>
        <p:nvSpPr>
          <p:cNvPr id="327683" name="Rectangle 3"/>
          <p:cNvSpPr>
            <a:spLocks noGrp="1" noChangeArrowheads="1"/>
          </p:cNvSpPr>
          <p:nvPr>
            <p:ph idx="1"/>
          </p:nvPr>
        </p:nvSpPr>
        <p:spPr>
          <a:xfrm>
            <a:off x="609598" y="2160590"/>
            <a:ext cx="7346777" cy="3880773"/>
          </a:xfrm>
        </p:spPr>
        <p:txBody>
          <a:bodyPr/>
          <a:lstStyle/>
          <a:p>
            <a:pPr algn="l" rtl="0">
              <a:lnSpc>
                <a:spcPct val="90000"/>
              </a:lnSpc>
              <a:buFont typeface="Wingdings" pitchFamily="2" charset="2"/>
              <a:buNone/>
            </a:pPr>
            <a:r>
              <a:rPr lang="en-GB" dirty="0"/>
              <a:t>Indications</a:t>
            </a:r>
          </a:p>
          <a:p>
            <a:pPr>
              <a:lnSpc>
                <a:spcPct val="90000"/>
              </a:lnSpc>
            </a:pPr>
            <a:r>
              <a:rPr lang="en-GB" dirty="0"/>
              <a:t>       partial onset seizure </a:t>
            </a:r>
            <a:r>
              <a:rPr lang="en-GB" u="sng" dirty="0">
                <a:solidFill>
                  <a:srgbClr val="FF0000"/>
                </a:solidFill>
              </a:rPr>
              <a:t>(may indicate underlying lesion </a:t>
            </a:r>
          </a:p>
          <a:p>
            <a:pPr>
              <a:lnSpc>
                <a:spcPct val="90000"/>
              </a:lnSpc>
            </a:pPr>
            <a:r>
              <a:rPr lang="en-GB" dirty="0"/>
              <a:t>       focal or new focal deficit</a:t>
            </a:r>
          </a:p>
          <a:p>
            <a:pPr>
              <a:lnSpc>
                <a:spcPct val="90000"/>
              </a:lnSpc>
            </a:pPr>
            <a:r>
              <a:rPr lang="en-GB" dirty="0"/>
              <a:t>       neonatal</a:t>
            </a:r>
          </a:p>
          <a:p>
            <a:pPr>
              <a:lnSpc>
                <a:spcPct val="90000"/>
              </a:lnSpc>
            </a:pPr>
            <a:r>
              <a:rPr lang="en-GB" dirty="0"/>
              <a:t>       persistent altered mental </a:t>
            </a:r>
            <a:r>
              <a:rPr lang="en-GB" dirty="0" smtClean="0"/>
              <a:t>status  </a:t>
            </a:r>
            <a:r>
              <a:rPr lang="en-GB" u="sng" dirty="0" smtClean="0">
                <a:solidFill>
                  <a:srgbClr val="FF0000"/>
                </a:solidFill>
              </a:rPr>
              <a:t>(after trauma)</a:t>
            </a:r>
            <a:endParaRPr lang="en-GB" u="sng" dirty="0">
              <a:solidFill>
                <a:srgbClr val="FF0000"/>
              </a:solidFill>
            </a:endParaRPr>
          </a:p>
          <a:p>
            <a:pPr>
              <a:lnSpc>
                <a:spcPct val="90000"/>
              </a:lnSpc>
            </a:pPr>
            <a:r>
              <a:rPr lang="en-GB" dirty="0"/>
              <a:t>       HX of </a:t>
            </a:r>
            <a:r>
              <a:rPr lang="en-GB" dirty="0" err="1" smtClean="0"/>
              <a:t>anticouagulation</a:t>
            </a:r>
            <a:r>
              <a:rPr lang="en-GB" dirty="0" smtClean="0"/>
              <a:t>  </a:t>
            </a:r>
            <a:r>
              <a:rPr lang="en-GB" u="sng" dirty="0" smtClean="0">
                <a:solidFill>
                  <a:srgbClr val="FF0000"/>
                </a:solidFill>
              </a:rPr>
              <a:t>(brain haemorrhage)</a:t>
            </a:r>
            <a:endParaRPr lang="en-GB" u="sng" dirty="0">
              <a:solidFill>
                <a:srgbClr val="FF0000"/>
              </a:solidFill>
            </a:endParaRPr>
          </a:p>
          <a:p>
            <a:pPr>
              <a:lnSpc>
                <a:spcPct val="90000"/>
              </a:lnSpc>
            </a:pPr>
            <a:r>
              <a:rPr lang="en-GB" dirty="0"/>
              <a:t>       HX  of  cancer </a:t>
            </a:r>
            <a:r>
              <a:rPr lang="en-GB" dirty="0" smtClean="0"/>
              <a:t>(</a:t>
            </a:r>
            <a:r>
              <a:rPr lang="en-GB" u="sng" dirty="0" smtClean="0">
                <a:solidFill>
                  <a:srgbClr val="FF0000"/>
                </a:solidFill>
              </a:rPr>
              <a:t>may </a:t>
            </a:r>
            <a:r>
              <a:rPr lang="en-GB" u="sng" dirty="0">
                <a:solidFill>
                  <a:srgbClr val="FF0000"/>
                </a:solidFill>
              </a:rPr>
              <a:t>indicates </a:t>
            </a:r>
            <a:r>
              <a:rPr lang="en-GB" u="sng" dirty="0" err="1">
                <a:solidFill>
                  <a:srgbClr val="FF0000"/>
                </a:solidFill>
              </a:rPr>
              <a:t>metz</a:t>
            </a:r>
            <a:r>
              <a:rPr lang="en-GB" u="sng" dirty="0">
                <a:solidFill>
                  <a:srgbClr val="FF0000"/>
                </a:solidFill>
              </a:rPr>
              <a:t> to brain )</a:t>
            </a:r>
          </a:p>
          <a:p>
            <a:pPr marL="0" indent="0">
              <a:lnSpc>
                <a:spcPct val="90000"/>
              </a:lnSpc>
              <a:buNone/>
            </a:pP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p:txBody>
          <a:bodyPr/>
          <a:lstStyle/>
          <a:p>
            <a:r>
              <a:rPr lang="en-US"/>
              <a:t>Differential diagnosis  cont</a:t>
            </a:r>
          </a:p>
        </p:txBody>
      </p:sp>
      <p:sp>
        <p:nvSpPr>
          <p:cNvPr id="926723" name="Rectangle 3"/>
          <p:cNvSpPr>
            <a:spLocks noGrp="1" noChangeArrowheads="1"/>
          </p:cNvSpPr>
          <p:nvPr>
            <p:ph idx="1"/>
          </p:nvPr>
        </p:nvSpPr>
        <p:spPr>
          <a:xfrm>
            <a:off x="611560" y="1700808"/>
            <a:ext cx="7634809" cy="4697410"/>
          </a:xfrm>
        </p:spPr>
        <p:txBody>
          <a:bodyPr>
            <a:normAutofit/>
          </a:bodyPr>
          <a:lstStyle/>
          <a:p>
            <a:pPr algn="l" rtl="0">
              <a:lnSpc>
                <a:spcPct val="80000"/>
              </a:lnSpc>
            </a:pPr>
            <a:r>
              <a:rPr lang="en-US" sz="2400" dirty="0"/>
              <a:t>BREATH HOLDING SPELLS</a:t>
            </a:r>
          </a:p>
          <a:p>
            <a:pPr algn="ctr" rtl="0">
              <a:lnSpc>
                <a:spcPct val="80000"/>
              </a:lnSpc>
              <a:buFont typeface="Wingdings" pitchFamily="2" charset="2"/>
              <a:buNone/>
            </a:pPr>
            <a:r>
              <a:rPr lang="en-US" sz="2400" dirty="0"/>
              <a:t>           cyanotic spells</a:t>
            </a:r>
          </a:p>
          <a:p>
            <a:pPr algn="l" rtl="0">
              <a:lnSpc>
                <a:spcPct val="80000"/>
              </a:lnSpc>
              <a:buFont typeface="Wingdings" pitchFamily="2" charset="2"/>
              <a:buNone/>
            </a:pPr>
            <a:r>
              <a:rPr lang="en-US" sz="2400" dirty="0"/>
              <a:t>Always </a:t>
            </a:r>
            <a:r>
              <a:rPr lang="en-US" sz="2400" dirty="0" err="1"/>
              <a:t>provocated</a:t>
            </a:r>
            <a:endParaRPr lang="en-US" sz="2400" dirty="0"/>
          </a:p>
          <a:p>
            <a:pPr algn="l" rtl="0">
              <a:lnSpc>
                <a:spcPct val="80000"/>
              </a:lnSpc>
              <a:buFont typeface="Wingdings" pitchFamily="2" charset="2"/>
              <a:buNone/>
            </a:pPr>
            <a:r>
              <a:rPr lang="en-US" sz="2400" dirty="0"/>
              <a:t>Cry-apnea-</a:t>
            </a:r>
            <a:r>
              <a:rPr lang="en-US" sz="2400" u="sng" dirty="0"/>
              <a:t>cyanosi</a:t>
            </a:r>
            <a:r>
              <a:rPr lang="en-US" sz="2400" dirty="0"/>
              <a:t>s-</a:t>
            </a:r>
            <a:r>
              <a:rPr lang="en-US" sz="2400" dirty="0" err="1"/>
              <a:t>loc</a:t>
            </a:r>
            <a:r>
              <a:rPr lang="en-US" sz="2400" dirty="0"/>
              <a:t>-myoclonic</a:t>
            </a:r>
          </a:p>
          <a:p>
            <a:pPr algn="l" rtl="0">
              <a:lnSpc>
                <a:spcPct val="80000"/>
              </a:lnSpc>
              <a:buFont typeface="Wingdings" pitchFamily="2" charset="2"/>
              <a:buNone/>
            </a:pPr>
            <a:r>
              <a:rPr lang="en-US" sz="2400" dirty="0"/>
              <a:t>Onset 6 </a:t>
            </a:r>
            <a:r>
              <a:rPr lang="en-US" sz="2400" dirty="0" err="1"/>
              <a:t>mo</a:t>
            </a:r>
            <a:r>
              <a:rPr lang="en-US" sz="2400" dirty="0"/>
              <a:t>---peak 2yr</a:t>
            </a:r>
            <a:r>
              <a:rPr lang="ar-SA" sz="2400" dirty="0"/>
              <a:t>      </a:t>
            </a:r>
            <a:r>
              <a:rPr lang="en-GB" sz="2400" dirty="0"/>
              <a:t>abate 5 </a:t>
            </a:r>
            <a:r>
              <a:rPr lang="en-GB" sz="2400" dirty="0" err="1"/>
              <a:t>yr</a:t>
            </a:r>
            <a:endParaRPr lang="en-GB" sz="2400" dirty="0"/>
          </a:p>
          <a:p>
            <a:pPr algn="l" rtl="0">
              <a:lnSpc>
                <a:spcPct val="80000"/>
              </a:lnSpc>
              <a:buFont typeface="Wingdings" pitchFamily="2" charset="2"/>
              <a:buNone/>
            </a:pPr>
            <a:r>
              <a:rPr lang="en-GB" sz="2400" dirty="0"/>
              <a:t>EEG  normal</a:t>
            </a:r>
          </a:p>
          <a:p>
            <a:pPr algn="l" rtl="0">
              <a:lnSpc>
                <a:spcPct val="80000"/>
              </a:lnSpc>
              <a:buFont typeface="Wingdings" pitchFamily="2" charset="2"/>
              <a:buNone/>
            </a:pPr>
            <a:r>
              <a:rPr lang="en-GB" sz="2400" dirty="0"/>
              <a:t>           </a:t>
            </a:r>
            <a:endParaRPr lang="en-GB" sz="2400" dirty="0" smtClean="0"/>
          </a:p>
          <a:p>
            <a:pPr algn="ctr" rtl="0">
              <a:lnSpc>
                <a:spcPct val="80000"/>
              </a:lnSpc>
              <a:buFont typeface="Wingdings" pitchFamily="2" charset="2"/>
              <a:buNone/>
            </a:pPr>
            <a:r>
              <a:rPr lang="en-GB" sz="2400" dirty="0" smtClean="0"/>
              <a:t> </a:t>
            </a:r>
            <a:r>
              <a:rPr lang="en-GB" sz="2400" dirty="0"/>
              <a:t>pallid spells</a:t>
            </a:r>
          </a:p>
          <a:p>
            <a:pPr algn="l" rtl="0">
              <a:lnSpc>
                <a:spcPct val="80000"/>
              </a:lnSpc>
              <a:buFont typeface="Wingdings" pitchFamily="2" charset="2"/>
              <a:buNone/>
            </a:pPr>
            <a:r>
              <a:rPr lang="en-GB" sz="2400" dirty="0"/>
              <a:t>Trauma to the back of head or startle</a:t>
            </a:r>
          </a:p>
          <a:p>
            <a:pPr algn="l" rtl="0">
              <a:lnSpc>
                <a:spcPct val="80000"/>
              </a:lnSpc>
              <a:buFont typeface="Wingdings" pitchFamily="2" charset="2"/>
              <a:buNone/>
            </a:pPr>
            <a:r>
              <a:rPr lang="en-GB" sz="2400" dirty="0" err="1"/>
              <a:t>Apnea</a:t>
            </a:r>
            <a:r>
              <a:rPr lang="en-GB" sz="2400" dirty="0"/>
              <a:t>—</a:t>
            </a:r>
            <a:r>
              <a:rPr lang="en-GB" sz="2400" dirty="0" err="1"/>
              <a:t>loc</a:t>
            </a:r>
            <a:r>
              <a:rPr lang="en-GB" sz="2400" dirty="0"/>
              <a:t>—</a:t>
            </a:r>
            <a:r>
              <a:rPr lang="en-GB" sz="2400" u="sng" dirty="0"/>
              <a:t>pallor</a:t>
            </a:r>
            <a:r>
              <a:rPr lang="en-GB" sz="2400" dirty="0"/>
              <a:t>---</a:t>
            </a:r>
            <a:r>
              <a:rPr lang="en-GB" sz="2400" dirty="0" err="1"/>
              <a:t>hypotonia</a:t>
            </a:r>
            <a:r>
              <a:rPr lang="en-GB" sz="2400" dirty="0"/>
              <a:t>—tonic</a:t>
            </a:r>
          </a:p>
          <a:p>
            <a:pPr algn="l" rtl="0">
              <a:lnSpc>
                <a:spcPct val="80000"/>
              </a:lnSpc>
              <a:buFont typeface="Wingdings" pitchFamily="2" charset="2"/>
              <a:buNone/>
            </a:pPr>
            <a:r>
              <a:rPr lang="en-GB" sz="2400" dirty="0"/>
              <a:t>EEG   normal</a:t>
            </a:r>
            <a:r>
              <a:rPr lang="ar-SA" sz="2400" dirty="0"/>
              <a:t>  </a:t>
            </a:r>
            <a:endParaRPr lang="en-US" sz="2400" dirty="0"/>
          </a:p>
        </p:txBody>
      </p:sp>
      <p:sp>
        <p:nvSpPr>
          <p:cNvPr id="4" name="TextBox 4"/>
          <p:cNvSpPr txBox="1"/>
          <p:nvPr/>
        </p:nvSpPr>
        <p:spPr>
          <a:xfrm>
            <a:off x="6948264" y="260648"/>
            <a:ext cx="1979712" cy="2308324"/>
          </a:xfrm>
          <a:prstGeom prst="rect">
            <a:avLst/>
          </a:prstGeom>
          <a:solidFill>
            <a:schemeClr val="bg1"/>
          </a:solidFill>
          <a:ln>
            <a:solidFill>
              <a:schemeClr val="tx1"/>
            </a:solidFill>
          </a:ln>
        </p:spPr>
        <p:txBody>
          <a:bodyPr wrap="square" rtlCol="1">
            <a:spAutoFit/>
          </a:bodyPr>
          <a:lstStyle/>
          <a:p>
            <a:pPr algn="r"/>
            <a:r>
              <a:rPr lang="ar-JO" dirty="0" smtClean="0"/>
              <a:t>اول ما بتسال الام اذا بتجي نوبة الصرع لحالها ولا  بعد ما حد يزعله او يصرخ عليه ,اذا قالت اه ما بتجي لحالها لازم حد يزعله او ياكل ضربة فبتقول التشخيص ليس صرع وانما هذا </a:t>
            </a:r>
            <a:endParaRPr lang="ar-JO" dirty="0"/>
          </a:p>
        </p:txBody>
      </p:sp>
      <p:sp>
        <p:nvSpPr>
          <p:cNvPr id="5" name="TextBox 3"/>
          <p:cNvSpPr txBox="1"/>
          <p:nvPr/>
        </p:nvSpPr>
        <p:spPr>
          <a:xfrm>
            <a:off x="7308304" y="3789040"/>
            <a:ext cx="1735552" cy="646331"/>
          </a:xfrm>
          <a:prstGeom prst="rect">
            <a:avLst/>
          </a:prstGeom>
          <a:solidFill>
            <a:schemeClr val="bg1"/>
          </a:solidFill>
        </p:spPr>
        <p:txBody>
          <a:bodyPr wrap="square" rtlCol="1">
            <a:spAutoFit/>
          </a:bodyPr>
          <a:lstStyle/>
          <a:p>
            <a:pPr algn="r"/>
            <a:r>
              <a:rPr lang="ar-JO" dirty="0" smtClean="0"/>
              <a:t>على عمر 6 سنوات بتروح لحالها </a:t>
            </a:r>
            <a:endParaRPr lang="ar-JO"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770" name="Rectangle 2"/>
          <p:cNvSpPr>
            <a:spLocks noGrp="1" noChangeArrowheads="1"/>
          </p:cNvSpPr>
          <p:nvPr>
            <p:ph type="title"/>
          </p:nvPr>
        </p:nvSpPr>
        <p:spPr/>
        <p:txBody>
          <a:bodyPr/>
          <a:lstStyle/>
          <a:p>
            <a:r>
              <a:rPr lang="en-GB"/>
              <a:t>Differential diagnosis cnt</a:t>
            </a:r>
            <a:endParaRPr lang="en-US"/>
          </a:p>
        </p:txBody>
      </p:sp>
      <p:sp>
        <p:nvSpPr>
          <p:cNvPr id="928771" name="Rectangle 3"/>
          <p:cNvSpPr>
            <a:spLocks noGrp="1" noChangeArrowheads="1"/>
          </p:cNvSpPr>
          <p:nvPr>
            <p:ph idx="1"/>
          </p:nvPr>
        </p:nvSpPr>
        <p:spPr/>
        <p:txBody>
          <a:bodyPr>
            <a:normAutofit/>
          </a:bodyPr>
          <a:lstStyle/>
          <a:p>
            <a:pPr algn="l" rtl="0">
              <a:buFont typeface="Wingdings" pitchFamily="2" charset="2"/>
              <a:buNone/>
            </a:pPr>
            <a:r>
              <a:rPr lang="en-GB" sz="2000"/>
              <a:t>      SYNCOPE</a:t>
            </a:r>
          </a:p>
          <a:p>
            <a:pPr algn="l" rtl="0">
              <a:buFont typeface="Wingdings" pitchFamily="2" charset="2"/>
              <a:buNone/>
            </a:pPr>
            <a:r>
              <a:rPr lang="en-GB" sz="2000"/>
              <a:t>Decrease blood flow----hypotension</a:t>
            </a:r>
          </a:p>
          <a:p>
            <a:pPr algn="l" rtl="0">
              <a:buFont typeface="Wingdings" pitchFamily="2" charset="2"/>
              <a:buNone/>
            </a:pPr>
            <a:r>
              <a:rPr lang="en-GB" sz="2000"/>
              <a:t>Loss of conciousness—deviation of eyes</a:t>
            </a:r>
          </a:p>
          <a:p>
            <a:pPr algn="l" rtl="0">
              <a:buFont typeface="Wingdings" pitchFamily="2" charset="2"/>
              <a:buNone/>
            </a:pPr>
            <a:r>
              <a:rPr lang="en-GB" sz="2000"/>
              <a:t>Provoked by   pain   fear   excitement</a:t>
            </a:r>
          </a:p>
          <a:p>
            <a:pPr algn="l" rtl="0">
              <a:buFont typeface="Wingdings" pitchFamily="2" charset="2"/>
              <a:buNone/>
            </a:pPr>
            <a:r>
              <a:rPr lang="en-GB" sz="2000"/>
              <a:t>Rare before 10-12 years</a:t>
            </a:r>
          </a:p>
          <a:p>
            <a:pPr algn="l" rtl="0">
              <a:buFont typeface="Wingdings" pitchFamily="2" charset="2"/>
              <a:buNone/>
            </a:pPr>
            <a:r>
              <a:rPr lang="en-GB" sz="2000"/>
              <a:t>More in females</a:t>
            </a:r>
            <a:endParaRPr lang="ar-SA" sz="2000"/>
          </a:p>
          <a:p>
            <a:pPr algn="l" rtl="0">
              <a:buFont typeface="Wingdings" pitchFamily="2" charset="2"/>
              <a:buNone/>
            </a:pPr>
            <a:endParaRPr lang="en-US" sz="200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ChangeArrowheads="1"/>
          </p:cNvSpPr>
          <p:nvPr>
            <p:ph type="title"/>
          </p:nvPr>
        </p:nvSpPr>
        <p:spPr/>
        <p:txBody>
          <a:bodyPr/>
          <a:lstStyle/>
          <a:p>
            <a:r>
              <a:rPr lang="en-GB"/>
              <a:t>Differential diagnosis   cont</a:t>
            </a:r>
            <a:endParaRPr lang="en-US"/>
          </a:p>
        </p:txBody>
      </p:sp>
      <p:sp>
        <p:nvSpPr>
          <p:cNvPr id="934915" name="Rectangle 3"/>
          <p:cNvSpPr>
            <a:spLocks noGrp="1" noChangeArrowheads="1"/>
          </p:cNvSpPr>
          <p:nvPr>
            <p:ph idx="1"/>
          </p:nvPr>
        </p:nvSpPr>
        <p:spPr/>
        <p:txBody>
          <a:bodyPr/>
          <a:lstStyle/>
          <a:p>
            <a:pPr algn="l" rtl="0">
              <a:lnSpc>
                <a:spcPct val="80000"/>
              </a:lnSpc>
            </a:pPr>
            <a:r>
              <a:rPr lang="en-GB" sz="2400"/>
              <a:t>Prolonged Q-T syndrome</a:t>
            </a:r>
          </a:p>
          <a:p>
            <a:pPr algn="l" rtl="0">
              <a:lnSpc>
                <a:spcPct val="80000"/>
              </a:lnSpc>
              <a:buFont typeface="Wingdings" pitchFamily="2" charset="2"/>
              <a:buNone/>
            </a:pPr>
            <a:r>
              <a:rPr lang="en-GB" sz="2400"/>
              <a:t>      sudden LOC during exercise or                            emotional</a:t>
            </a:r>
            <a:r>
              <a:rPr lang="ar-SA" sz="2400"/>
              <a:t>   </a:t>
            </a:r>
            <a:r>
              <a:rPr lang="en-GB" sz="2400"/>
              <a:t>orstressfull experience</a:t>
            </a:r>
          </a:p>
          <a:p>
            <a:pPr algn="l" rtl="0">
              <a:lnSpc>
                <a:spcPct val="80000"/>
              </a:lnSpc>
              <a:buFont typeface="Wingdings" pitchFamily="2" charset="2"/>
              <a:buNone/>
            </a:pPr>
            <a:r>
              <a:rPr lang="en-GB" sz="2400"/>
              <a:t>       Onset  late childhood or adolescence</a:t>
            </a:r>
          </a:p>
          <a:p>
            <a:pPr algn="l" rtl="0">
              <a:lnSpc>
                <a:spcPct val="80000"/>
              </a:lnSpc>
              <a:buFont typeface="Wingdings" pitchFamily="2" charset="2"/>
              <a:buNone/>
            </a:pPr>
            <a:r>
              <a:rPr lang="en-GB" sz="2400"/>
              <a:t>    during event  recover or die</a:t>
            </a:r>
          </a:p>
          <a:p>
            <a:pPr algn="ctr" rtl="0">
              <a:lnSpc>
                <a:spcPct val="80000"/>
              </a:lnSpc>
              <a:buFont typeface="Wingdings" pitchFamily="2" charset="2"/>
              <a:buNone/>
            </a:pPr>
            <a:endParaRPr lang="en-GB" sz="2400"/>
          </a:p>
        </p:txBody>
      </p:sp>
      <p:sp>
        <p:nvSpPr>
          <p:cNvPr id="2" name="مربع نص 1"/>
          <p:cNvSpPr txBox="1"/>
          <p:nvPr/>
        </p:nvSpPr>
        <p:spPr>
          <a:xfrm>
            <a:off x="6863542" y="4545994"/>
            <a:ext cx="2304256" cy="646331"/>
          </a:xfrm>
          <a:prstGeom prst="rect">
            <a:avLst/>
          </a:prstGeom>
          <a:solidFill>
            <a:schemeClr val="bg1"/>
          </a:solidFill>
          <a:ln>
            <a:solidFill>
              <a:schemeClr val="tx1"/>
            </a:solidFill>
          </a:ln>
        </p:spPr>
        <p:txBody>
          <a:bodyPr wrap="square" rtlCol="1">
            <a:spAutoFit/>
          </a:bodyPr>
          <a:lstStyle/>
          <a:p>
            <a:pPr algn="r"/>
            <a:r>
              <a:rPr lang="ar-SA" dirty="0" smtClean="0"/>
              <a:t>المميز فيها انه الطفل يفقد وعيه و هو يلعب </a:t>
            </a:r>
            <a:endParaRPr lang="ar-SA"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6" name="Rectangle 2"/>
          <p:cNvSpPr>
            <a:spLocks noGrp="1" noChangeArrowheads="1"/>
          </p:cNvSpPr>
          <p:nvPr>
            <p:ph type="title"/>
          </p:nvPr>
        </p:nvSpPr>
        <p:spPr/>
        <p:txBody>
          <a:bodyPr/>
          <a:lstStyle/>
          <a:p>
            <a:r>
              <a:rPr lang="en-US"/>
              <a:t>Treatment</a:t>
            </a:r>
          </a:p>
        </p:txBody>
      </p:sp>
      <p:sp>
        <p:nvSpPr>
          <p:cNvPr id="943107" name="Rectangle 3"/>
          <p:cNvSpPr>
            <a:spLocks noGrp="1" noChangeArrowheads="1"/>
          </p:cNvSpPr>
          <p:nvPr>
            <p:ph idx="1"/>
          </p:nvPr>
        </p:nvSpPr>
        <p:spPr/>
        <p:txBody>
          <a:bodyPr/>
          <a:lstStyle/>
          <a:p>
            <a:pPr algn="l" rtl="0"/>
            <a:r>
              <a:rPr lang="en-US"/>
              <a:t>Medication</a:t>
            </a:r>
          </a:p>
          <a:p>
            <a:pPr algn="l" rtl="0"/>
            <a:r>
              <a:rPr lang="en-US"/>
              <a:t>Vagus Nerve stimulator</a:t>
            </a:r>
          </a:p>
          <a:p>
            <a:pPr algn="l" rtl="0"/>
            <a:r>
              <a:rPr lang="en-US"/>
              <a:t>Surgical</a:t>
            </a:r>
          </a:p>
          <a:p>
            <a:pPr algn="l" rtl="0"/>
            <a:r>
              <a:rPr lang="en-US"/>
              <a:t>Dietary</a:t>
            </a:r>
          </a:p>
        </p:txBody>
      </p:sp>
      <p:grpSp>
        <p:nvGrpSpPr>
          <p:cNvPr id="943108" name="Group 4"/>
          <p:cNvGrpSpPr>
            <a:grpSpLocks/>
          </p:cNvGrpSpPr>
          <p:nvPr/>
        </p:nvGrpSpPr>
        <p:grpSpPr bwMode="auto">
          <a:xfrm>
            <a:off x="3067050" y="2239963"/>
            <a:ext cx="3009900" cy="2317750"/>
            <a:chOff x="0" y="0"/>
            <a:chExt cx="1896" cy="1460"/>
          </a:xfrm>
        </p:grpSpPr>
        <p:sp>
          <p:nvSpPr>
            <p:cNvPr id="943109" name="Rectangle 5"/>
            <p:cNvSpPr>
              <a:spLocks noChangeArrowheads="1"/>
            </p:cNvSpPr>
            <p:nvPr/>
          </p:nvSpPr>
          <p:spPr bwMode="auto">
            <a:xfrm>
              <a:off x="0" y="0"/>
              <a:ext cx="0" cy="0"/>
            </a:xfrm>
            <a:prstGeom prst="rect">
              <a:avLst/>
            </a:prstGeom>
            <a:noFill/>
            <a:ln w="12700" cap="sq">
              <a:noFill/>
              <a:miter lim="800000"/>
              <a:headEnd type="none" w="sm" len="sm"/>
              <a:tailEnd type="none" w="sm" len="sm"/>
            </a:ln>
            <a:effectLst/>
          </p:spPr>
          <p:txBody>
            <a:bodyPr>
              <a:spAutoFit/>
            </a:bodyPr>
            <a:lstStyle/>
            <a:p>
              <a:endParaRPr lang="ar-JO"/>
            </a:p>
          </p:txBody>
        </p:sp>
        <p:sp>
          <p:nvSpPr>
            <p:cNvPr id="943110" name="Rectangle 6"/>
            <p:cNvSpPr>
              <a:spLocks noChangeArrowheads="1"/>
            </p:cNvSpPr>
            <p:nvPr/>
          </p:nvSpPr>
          <p:spPr bwMode="auto">
            <a:xfrm>
              <a:off x="0" y="0"/>
              <a:ext cx="1896" cy="1460"/>
            </a:xfrm>
            <a:prstGeom prst="rect">
              <a:avLst/>
            </a:prstGeom>
            <a:noFill/>
            <a:ln w="12700" cap="sq">
              <a:noFill/>
              <a:miter lim="800000"/>
              <a:headEnd type="none" w="sm" len="sm"/>
              <a:tailEnd type="none" w="sm" len="sm"/>
            </a:ln>
            <a:effectLst/>
          </p:spPr>
          <p:txBody>
            <a:bodyPr/>
            <a:lstStyle/>
            <a:p>
              <a:pPr algn="l" rtl="0"/>
              <a:r>
                <a:rPr lang="en-US" sz="2400">
                  <a:latin typeface="Times New Roman" pitchFamily="18" charset="0"/>
                </a:rPr>
                <a:t>  </a:t>
              </a:r>
              <a:r>
                <a:rPr lang="en-US" sz="14600">
                  <a:latin typeface="Times New Roman" pitchFamily="18" charset="0"/>
                </a:rPr>
                <a:t> </a:t>
              </a:r>
              <a:r>
                <a:rPr lang="en-US" sz="2400">
                  <a:latin typeface="Times New Roman" pitchFamily="18" charset="0"/>
                </a:rPr>
                <a:t>                             </a:t>
              </a:r>
            </a:p>
          </p:txBody>
        </p:sp>
      </p:grpSp>
      <p:pic>
        <p:nvPicPr>
          <p:cNvPr id="943111" name="Picture 7" descr="Illustration of implant"/>
          <p:cNvPicPr>
            <a:picLocks noChangeAspect="1" noChangeArrowheads="1"/>
          </p:cNvPicPr>
          <p:nvPr/>
        </p:nvPicPr>
        <p:blipFill>
          <a:blip r:embed="rId3" cstate="print"/>
          <a:srcRect/>
          <a:stretch>
            <a:fillRect/>
          </a:stretch>
        </p:blipFill>
        <p:spPr bwMode="auto">
          <a:xfrm>
            <a:off x="6804025" y="2565400"/>
            <a:ext cx="1792288" cy="18288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50" name="Rectangle 2"/>
          <p:cNvSpPr>
            <a:spLocks noGrp="1" noChangeArrowheads="1"/>
          </p:cNvSpPr>
          <p:nvPr>
            <p:ph type="title"/>
          </p:nvPr>
        </p:nvSpPr>
        <p:spPr/>
        <p:txBody>
          <a:bodyPr/>
          <a:lstStyle/>
          <a:p>
            <a:r>
              <a:rPr lang="en-US"/>
              <a:t>Medication</a:t>
            </a:r>
          </a:p>
        </p:txBody>
      </p:sp>
      <p:sp>
        <p:nvSpPr>
          <p:cNvPr id="949251" name="Rectangle 3"/>
          <p:cNvSpPr>
            <a:spLocks noGrp="1" noChangeArrowheads="1"/>
          </p:cNvSpPr>
          <p:nvPr>
            <p:ph idx="1"/>
          </p:nvPr>
        </p:nvSpPr>
        <p:spPr>
          <a:xfrm>
            <a:off x="1692275" y="1989138"/>
            <a:ext cx="7010400" cy="4114800"/>
          </a:xfrm>
        </p:spPr>
        <p:txBody>
          <a:bodyPr/>
          <a:lstStyle/>
          <a:p>
            <a:endParaRPr lang="en-US"/>
          </a:p>
        </p:txBody>
      </p:sp>
      <p:pic>
        <p:nvPicPr>
          <p:cNvPr id="949252" name="Picture 4" descr="azt"/>
          <p:cNvPicPr>
            <a:picLocks noChangeAspect="1" noChangeArrowheads="1"/>
          </p:cNvPicPr>
          <p:nvPr/>
        </p:nvPicPr>
        <p:blipFill>
          <a:blip r:embed="rId3" cstate="print"/>
          <a:srcRect/>
          <a:stretch>
            <a:fillRect/>
          </a:stretch>
        </p:blipFill>
        <p:spPr bwMode="auto">
          <a:xfrm>
            <a:off x="5364163" y="3141663"/>
            <a:ext cx="2971800" cy="1905000"/>
          </a:xfrm>
          <a:prstGeom prst="rect">
            <a:avLst/>
          </a:prstGeom>
          <a:noFill/>
        </p:spPr>
      </p:pic>
      <p:pic>
        <p:nvPicPr>
          <p:cNvPr id="949253" name="Picture 5" descr="pills"/>
          <p:cNvPicPr>
            <a:picLocks noChangeAspect="1" noChangeArrowheads="1"/>
          </p:cNvPicPr>
          <p:nvPr/>
        </p:nvPicPr>
        <p:blipFill>
          <a:blip r:embed="rId4" cstate="print"/>
          <a:srcRect/>
          <a:stretch>
            <a:fillRect/>
          </a:stretch>
        </p:blipFill>
        <p:spPr bwMode="auto">
          <a:xfrm>
            <a:off x="2051050" y="3213100"/>
            <a:ext cx="2971800" cy="1895475"/>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298" name="Text Box 2"/>
          <p:cNvSpPr txBox="1">
            <a:spLocks noChangeArrowheads="1"/>
          </p:cNvSpPr>
          <p:nvPr/>
        </p:nvSpPr>
        <p:spPr bwMode="auto">
          <a:xfrm>
            <a:off x="2438400" y="838200"/>
            <a:ext cx="4451350" cy="5934075"/>
          </a:xfrm>
          <a:prstGeom prst="rect">
            <a:avLst/>
          </a:prstGeom>
          <a:noFill/>
          <a:ln w="9525">
            <a:noFill/>
            <a:miter lim="800000"/>
            <a:headEnd/>
            <a:tailEnd/>
          </a:ln>
          <a:effectLst/>
        </p:spPr>
        <p:txBody>
          <a:bodyPr wrap="none">
            <a:spAutoFit/>
          </a:bodyPr>
          <a:lstStyle/>
          <a:p>
            <a:pPr algn="l" rtl="0">
              <a:buFontTx/>
              <a:buChar char="•"/>
            </a:pPr>
            <a:r>
              <a:rPr lang="en-US" sz="2400">
                <a:latin typeface="Times New Roman" pitchFamily="18" charset="0"/>
              </a:rPr>
              <a:t>  Zonisamide 		-	2000</a:t>
            </a:r>
          </a:p>
          <a:p>
            <a:pPr algn="l" rtl="0">
              <a:buFontTx/>
              <a:buChar char="•"/>
            </a:pPr>
            <a:r>
              <a:rPr lang="en-US" sz="2400">
                <a:latin typeface="Times New Roman" pitchFamily="18" charset="0"/>
              </a:rPr>
              <a:t>  Leveteracetam	-	1999</a:t>
            </a:r>
          </a:p>
          <a:p>
            <a:pPr algn="l" rtl="0">
              <a:buFontTx/>
              <a:buChar char="•"/>
            </a:pPr>
            <a:r>
              <a:rPr lang="en-US" sz="2400">
                <a:latin typeface="Times New Roman" pitchFamily="18" charset="0"/>
              </a:rPr>
              <a:t>  Tagabine		-	1998</a:t>
            </a:r>
          </a:p>
          <a:p>
            <a:pPr algn="l" rtl="0">
              <a:buFontTx/>
              <a:buChar char="•"/>
            </a:pPr>
            <a:r>
              <a:rPr lang="en-US" sz="2400">
                <a:latin typeface="Times New Roman" pitchFamily="18" charset="0"/>
              </a:rPr>
              <a:t>  Topiramate		-	1996</a:t>
            </a:r>
          </a:p>
          <a:p>
            <a:pPr algn="l" rtl="0">
              <a:buFontTx/>
              <a:buChar char="•"/>
            </a:pPr>
            <a:r>
              <a:rPr lang="en-US" sz="2400">
                <a:latin typeface="Times New Roman" pitchFamily="18" charset="0"/>
              </a:rPr>
              <a:t>  Lamotrigine		-	1994</a:t>
            </a:r>
          </a:p>
          <a:p>
            <a:pPr algn="l" rtl="0">
              <a:buFontTx/>
              <a:buChar char="•"/>
            </a:pPr>
            <a:r>
              <a:rPr lang="en-US" sz="2400">
                <a:latin typeface="Times New Roman" pitchFamily="18" charset="0"/>
              </a:rPr>
              <a:t>  Felbamate		-	1993</a:t>
            </a:r>
          </a:p>
          <a:p>
            <a:pPr algn="l" rtl="0">
              <a:buFontTx/>
              <a:buChar char="•"/>
            </a:pPr>
            <a:r>
              <a:rPr lang="en-US" sz="2400">
                <a:latin typeface="Times New Roman" pitchFamily="18" charset="0"/>
              </a:rPr>
              <a:t>  Gabapentin		-	1993</a:t>
            </a:r>
          </a:p>
          <a:p>
            <a:pPr algn="l" rtl="0">
              <a:buFontTx/>
              <a:buChar char="•"/>
            </a:pPr>
            <a:r>
              <a:rPr lang="en-US" sz="2400">
                <a:latin typeface="Times New Roman" pitchFamily="18" charset="0"/>
              </a:rPr>
              <a:t>  Vigabatrin		-	1992</a:t>
            </a:r>
          </a:p>
          <a:p>
            <a:pPr algn="l" rtl="0"/>
            <a:endParaRPr lang="en-US" sz="2400">
              <a:latin typeface="Times New Roman" pitchFamily="18" charset="0"/>
            </a:endParaRPr>
          </a:p>
          <a:p>
            <a:pPr algn="l" rtl="0"/>
            <a:endParaRPr lang="en-US" sz="2400">
              <a:latin typeface="Times New Roman" pitchFamily="18" charset="0"/>
            </a:endParaRPr>
          </a:p>
          <a:p>
            <a:pPr algn="l" rtl="0">
              <a:buFontTx/>
              <a:buChar char="•"/>
            </a:pPr>
            <a:r>
              <a:rPr lang="en-US" sz="2400">
                <a:latin typeface="Times New Roman" pitchFamily="18" charset="0"/>
              </a:rPr>
              <a:t>  Valproic Acid	-	1973</a:t>
            </a:r>
          </a:p>
          <a:p>
            <a:pPr algn="l" rtl="0">
              <a:buFontTx/>
              <a:buChar char="•"/>
            </a:pPr>
            <a:r>
              <a:rPr lang="en-US" sz="2400">
                <a:latin typeface="Times New Roman" pitchFamily="18" charset="0"/>
              </a:rPr>
              <a:t>  Carbamazepine	-	1965</a:t>
            </a:r>
          </a:p>
          <a:p>
            <a:pPr algn="l" rtl="0">
              <a:buFontTx/>
              <a:buChar char="•"/>
            </a:pPr>
            <a:r>
              <a:rPr lang="en-US" sz="2400">
                <a:latin typeface="Times New Roman" pitchFamily="18" charset="0"/>
              </a:rPr>
              <a:t>  Ethosuximide	-	1955</a:t>
            </a:r>
          </a:p>
          <a:p>
            <a:pPr algn="l" rtl="0">
              <a:buFontTx/>
              <a:buChar char="•"/>
            </a:pPr>
            <a:r>
              <a:rPr lang="en-US" sz="2400">
                <a:latin typeface="Times New Roman" pitchFamily="18" charset="0"/>
              </a:rPr>
              <a:t>  Primidone		-	1950</a:t>
            </a:r>
          </a:p>
          <a:p>
            <a:pPr algn="l" rtl="0">
              <a:buFontTx/>
              <a:buChar char="•"/>
            </a:pPr>
            <a:r>
              <a:rPr lang="en-US" sz="2400">
                <a:latin typeface="Times New Roman" pitchFamily="18" charset="0"/>
              </a:rPr>
              <a:t>  Phenytoin 		-	1938</a:t>
            </a:r>
          </a:p>
          <a:p>
            <a:pPr algn="l" rtl="0">
              <a:buFontTx/>
              <a:buChar char="•"/>
            </a:pPr>
            <a:r>
              <a:rPr lang="en-US" sz="2400">
                <a:latin typeface="Times New Roman" pitchFamily="18" charset="0"/>
              </a:rPr>
              <a:t>  Phenobarbitone	-	1912</a:t>
            </a:r>
          </a:p>
        </p:txBody>
      </p:sp>
      <p:grpSp>
        <p:nvGrpSpPr>
          <p:cNvPr id="951299" name="Group 3"/>
          <p:cNvGrpSpPr>
            <a:grpSpLocks/>
          </p:cNvGrpSpPr>
          <p:nvPr/>
        </p:nvGrpSpPr>
        <p:grpSpPr bwMode="auto">
          <a:xfrm>
            <a:off x="1447800" y="228600"/>
            <a:ext cx="7467600" cy="762000"/>
            <a:chOff x="528" y="480"/>
            <a:chExt cx="4704" cy="480"/>
          </a:xfrm>
        </p:grpSpPr>
        <p:sp>
          <p:nvSpPr>
            <p:cNvPr id="951300" name="Text Box 4"/>
            <p:cNvSpPr txBox="1">
              <a:spLocks noChangeArrowheads="1"/>
            </p:cNvSpPr>
            <p:nvPr/>
          </p:nvSpPr>
          <p:spPr bwMode="auto">
            <a:xfrm>
              <a:off x="1152" y="528"/>
              <a:ext cx="1424" cy="288"/>
            </a:xfrm>
            <a:prstGeom prst="rect">
              <a:avLst/>
            </a:prstGeom>
            <a:noFill/>
            <a:ln w="9525">
              <a:noFill/>
              <a:miter lim="800000"/>
              <a:headEnd/>
              <a:tailEnd/>
            </a:ln>
            <a:effectLst/>
          </p:spPr>
          <p:txBody>
            <a:bodyPr wrap="none">
              <a:spAutoFit/>
            </a:bodyPr>
            <a:lstStyle/>
            <a:p>
              <a:pPr algn="l"/>
              <a:r>
                <a:rPr lang="en-US" sz="2400" b="1">
                  <a:latin typeface="Times New Roman" pitchFamily="18" charset="0"/>
                </a:rPr>
                <a:t>DRUGS NAME</a:t>
              </a:r>
            </a:p>
          </p:txBody>
        </p:sp>
        <p:sp>
          <p:nvSpPr>
            <p:cNvPr id="951301" name="Line 5"/>
            <p:cNvSpPr>
              <a:spLocks noChangeShapeType="1"/>
            </p:cNvSpPr>
            <p:nvPr/>
          </p:nvSpPr>
          <p:spPr bwMode="auto">
            <a:xfrm>
              <a:off x="528" y="864"/>
              <a:ext cx="4704" cy="0"/>
            </a:xfrm>
            <a:prstGeom prst="line">
              <a:avLst/>
            </a:prstGeom>
            <a:noFill/>
            <a:ln w="9525">
              <a:solidFill>
                <a:schemeClr val="tx1"/>
              </a:solidFill>
              <a:round/>
              <a:headEnd/>
              <a:tailEnd/>
            </a:ln>
            <a:effectLst/>
          </p:spPr>
          <p:txBody>
            <a:bodyPr/>
            <a:lstStyle/>
            <a:p>
              <a:endParaRPr lang="ar-JO"/>
            </a:p>
          </p:txBody>
        </p:sp>
        <p:sp>
          <p:nvSpPr>
            <p:cNvPr id="951302" name="Line 6"/>
            <p:cNvSpPr>
              <a:spLocks noChangeShapeType="1"/>
            </p:cNvSpPr>
            <p:nvPr/>
          </p:nvSpPr>
          <p:spPr bwMode="auto">
            <a:xfrm>
              <a:off x="2976" y="480"/>
              <a:ext cx="0" cy="480"/>
            </a:xfrm>
            <a:prstGeom prst="line">
              <a:avLst/>
            </a:prstGeom>
            <a:noFill/>
            <a:ln w="9525">
              <a:solidFill>
                <a:schemeClr val="tx1"/>
              </a:solidFill>
              <a:round/>
              <a:headEnd/>
              <a:tailEnd/>
            </a:ln>
            <a:effectLst/>
          </p:spPr>
          <p:txBody>
            <a:bodyPr/>
            <a:lstStyle/>
            <a:p>
              <a:endParaRPr lang="ar-JO"/>
            </a:p>
          </p:txBody>
        </p:sp>
        <p:sp>
          <p:nvSpPr>
            <p:cNvPr id="951303" name="Text Box 7"/>
            <p:cNvSpPr txBox="1">
              <a:spLocks noChangeArrowheads="1"/>
            </p:cNvSpPr>
            <p:nvPr/>
          </p:nvSpPr>
          <p:spPr bwMode="auto">
            <a:xfrm>
              <a:off x="3360" y="528"/>
              <a:ext cx="661" cy="288"/>
            </a:xfrm>
            <a:prstGeom prst="rect">
              <a:avLst/>
            </a:prstGeom>
            <a:noFill/>
            <a:ln w="9525">
              <a:noFill/>
              <a:miter lim="800000"/>
              <a:headEnd/>
              <a:tailEnd/>
            </a:ln>
            <a:effectLst/>
          </p:spPr>
          <p:txBody>
            <a:bodyPr wrap="none">
              <a:spAutoFit/>
            </a:bodyPr>
            <a:lstStyle/>
            <a:p>
              <a:pPr algn="l"/>
              <a:r>
                <a:rPr lang="en-US" sz="2400" b="1">
                  <a:latin typeface="Times New Roman" pitchFamily="18" charset="0"/>
                </a:rPr>
                <a:t>YEAR</a:t>
              </a:r>
            </a:p>
          </p:txBody>
        </p:sp>
      </p:grpSp>
      <p:sp>
        <p:nvSpPr>
          <p:cNvPr id="2" name="قوس كبير أيسر 1"/>
          <p:cNvSpPr/>
          <p:nvPr/>
        </p:nvSpPr>
        <p:spPr>
          <a:xfrm>
            <a:off x="1763688" y="4365104"/>
            <a:ext cx="674712" cy="2407171"/>
          </a:xfrm>
          <a:prstGeom prst="leftBrace">
            <a:avLst/>
          </a:prstGeom>
        </p:spPr>
        <p:style>
          <a:lnRef idx="1">
            <a:schemeClr val="accent1"/>
          </a:lnRef>
          <a:fillRef idx="0">
            <a:schemeClr val="accent1"/>
          </a:fillRef>
          <a:effectRef idx="0">
            <a:schemeClr val="accent1"/>
          </a:effectRef>
          <a:fontRef idx="minor">
            <a:schemeClr val="tx1"/>
          </a:fontRef>
        </p:style>
        <p:txBody>
          <a:bodyPr rtlCol="1" anchor="ctr"/>
          <a:lstStyle/>
          <a:p>
            <a:pPr algn="ctr"/>
            <a:endParaRPr lang="ar-SA"/>
          </a:p>
        </p:txBody>
      </p:sp>
      <p:sp>
        <p:nvSpPr>
          <p:cNvPr id="3" name="مربع نص 2"/>
          <p:cNvSpPr txBox="1"/>
          <p:nvPr/>
        </p:nvSpPr>
        <p:spPr>
          <a:xfrm>
            <a:off x="395536" y="5157192"/>
            <a:ext cx="1368152" cy="1200329"/>
          </a:xfrm>
          <a:prstGeom prst="rect">
            <a:avLst/>
          </a:prstGeom>
          <a:noFill/>
          <a:ln>
            <a:solidFill>
              <a:schemeClr val="tx1"/>
            </a:solidFill>
          </a:ln>
        </p:spPr>
        <p:txBody>
          <a:bodyPr wrap="square" rtlCol="1">
            <a:spAutoFit/>
          </a:bodyPr>
          <a:lstStyle/>
          <a:p>
            <a:r>
              <a:rPr lang="en-US" sz="2400" u="sng" dirty="0" smtClean="0">
                <a:solidFill>
                  <a:srgbClr val="FF0000"/>
                </a:solidFill>
              </a:rPr>
              <a:t>Old anti epileptic drug </a:t>
            </a:r>
            <a:endParaRPr lang="ar-SA" sz="2400" u="sng" dirty="0">
              <a:solidFill>
                <a:srgbClr val="FF0000"/>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6" name="Rectangle 2"/>
          <p:cNvSpPr>
            <a:spLocks noGrp="1" noChangeArrowheads="1"/>
          </p:cNvSpPr>
          <p:nvPr>
            <p:ph type="title"/>
          </p:nvPr>
        </p:nvSpPr>
        <p:spPr/>
        <p:txBody>
          <a:bodyPr/>
          <a:lstStyle/>
          <a:p>
            <a:r>
              <a:rPr lang="en-US">
                <a:solidFill>
                  <a:schemeClr val="tx1"/>
                </a:solidFill>
              </a:rPr>
              <a:t>Status epilepticus</a:t>
            </a:r>
            <a:r>
              <a:rPr lang="en-US"/>
              <a:t> </a:t>
            </a:r>
          </a:p>
        </p:txBody>
      </p:sp>
      <p:sp>
        <p:nvSpPr>
          <p:cNvPr id="763907" name="Rectangle 3"/>
          <p:cNvSpPr>
            <a:spLocks noGrp="1" noChangeArrowheads="1"/>
          </p:cNvSpPr>
          <p:nvPr>
            <p:ph idx="1"/>
          </p:nvPr>
        </p:nvSpPr>
        <p:spPr/>
        <p:txBody>
          <a:bodyPr>
            <a:normAutofit/>
          </a:bodyPr>
          <a:lstStyle/>
          <a:p>
            <a:pPr algn="l" rtl="0"/>
            <a:endParaRPr lang="en-US" sz="2400" dirty="0"/>
          </a:p>
          <a:p>
            <a:pPr algn="l" rtl="0"/>
            <a:r>
              <a:rPr lang="en-US" sz="2400" dirty="0"/>
              <a:t>Continuous seizures </a:t>
            </a:r>
            <a:r>
              <a:rPr lang="en-US" sz="2400" u="sng" dirty="0" smtClean="0">
                <a:solidFill>
                  <a:srgbClr val="FF0000"/>
                </a:solidFill>
              </a:rPr>
              <a:t>&gt;</a:t>
            </a:r>
            <a:r>
              <a:rPr lang="en-US" sz="2400" dirty="0" smtClean="0">
                <a:solidFill>
                  <a:srgbClr val="FF0000"/>
                </a:solidFill>
              </a:rPr>
              <a:t>5</a:t>
            </a:r>
            <a:r>
              <a:rPr lang="en-US" sz="2400" dirty="0" smtClean="0"/>
              <a:t> </a:t>
            </a:r>
            <a:r>
              <a:rPr lang="en-US" sz="2400" dirty="0"/>
              <a:t>minutes , generalized or focal , during which the patient remains unconscious or has 2 or more sequential seizures without full recovery of consciousness between seizures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3346" name="Picture 2"/>
          <p:cNvPicPr>
            <a:picLocks noGrp="1" noChangeAspect="1" noChangeArrowheads="1"/>
          </p:cNvPicPr>
          <p:nvPr>
            <p:ph/>
          </p:nvPr>
        </p:nvPicPr>
        <p:blipFill>
          <a:blip r:embed="rId3" cstate="print"/>
          <a:srcRect/>
          <a:stretch>
            <a:fillRect/>
          </a:stretch>
        </p:blipFill>
        <p:spPr>
          <a:xfrm>
            <a:off x="35497" y="1759851"/>
            <a:ext cx="3384376" cy="3935412"/>
          </a:xfrm>
        </p:spPr>
      </p:pic>
      <p:sp>
        <p:nvSpPr>
          <p:cNvPr id="953348" name="Text Box 4"/>
          <p:cNvSpPr txBox="1">
            <a:spLocks noChangeArrowheads="1"/>
          </p:cNvSpPr>
          <p:nvPr/>
        </p:nvSpPr>
        <p:spPr bwMode="auto">
          <a:xfrm>
            <a:off x="5364163" y="1989138"/>
            <a:ext cx="290512" cy="457200"/>
          </a:xfrm>
          <a:prstGeom prst="rect">
            <a:avLst/>
          </a:prstGeom>
          <a:noFill/>
          <a:ln w="9525">
            <a:noFill/>
            <a:miter lim="800000"/>
            <a:headEnd/>
            <a:tailEnd/>
          </a:ln>
          <a:effectLst/>
        </p:spPr>
        <p:txBody>
          <a:bodyPr wrap="none">
            <a:spAutoFit/>
          </a:bodyPr>
          <a:lstStyle/>
          <a:p>
            <a:pPr algn="l" rtl="0">
              <a:buFontTx/>
              <a:buChar char="•"/>
            </a:pPr>
            <a:endParaRPr lang="en-US" sz="2400">
              <a:latin typeface="Times New Roman" pitchFamily="18" charset="0"/>
            </a:endParaRPr>
          </a:p>
        </p:txBody>
      </p:sp>
      <p:sp>
        <p:nvSpPr>
          <p:cNvPr id="953349" name="Rectangle 5"/>
          <p:cNvSpPr>
            <a:spLocks noChangeArrowheads="1"/>
          </p:cNvSpPr>
          <p:nvPr/>
        </p:nvSpPr>
        <p:spPr bwMode="auto">
          <a:xfrm>
            <a:off x="1676400" y="457200"/>
            <a:ext cx="7010400" cy="1295400"/>
          </a:xfrm>
          <a:prstGeom prst="rect">
            <a:avLst/>
          </a:prstGeom>
          <a:noFill/>
          <a:ln w="9525">
            <a:noFill/>
            <a:miter lim="800000"/>
            <a:headEnd/>
            <a:tailEnd/>
          </a:ln>
          <a:effectLst/>
        </p:spPr>
        <p:txBody>
          <a:bodyPr anchor="ctr"/>
          <a:lstStyle/>
          <a:p>
            <a:pPr algn="l"/>
            <a:r>
              <a:rPr lang="en-US" sz="3900">
                <a:solidFill>
                  <a:schemeClr val="tx2"/>
                </a:solidFill>
              </a:rPr>
              <a:t>Phenobarbitone (Luminal)</a:t>
            </a:r>
          </a:p>
        </p:txBody>
      </p:sp>
      <p:sp>
        <p:nvSpPr>
          <p:cNvPr id="953350" name="Text Box 6"/>
          <p:cNvSpPr txBox="1">
            <a:spLocks noChangeArrowheads="1"/>
          </p:cNvSpPr>
          <p:nvPr/>
        </p:nvSpPr>
        <p:spPr bwMode="auto">
          <a:xfrm>
            <a:off x="4499992" y="1759851"/>
            <a:ext cx="2736850" cy="4491037"/>
          </a:xfrm>
          <a:prstGeom prst="rect">
            <a:avLst/>
          </a:prstGeom>
          <a:noFill/>
          <a:ln w="9525">
            <a:noFill/>
            <a:miter lim="800000"/>
            <a:headEnd/>
            <a:tailEnd/>
          </a:ln>
          <a:effectLst/>
        </p:spPr>
        <p:txBody>
          <a:bodyPr>
            <a:spAutoFit/>
          </a:bodyPr>
          <a:lstStyle/>
          <a:p>
            <a:pPr algn="l" rtl="0">
              <a:spcBef>
                <a:spcPct val="50000"/>
              </a:spcBef>
              <a:buFontTx/>
              <a:buChar char="•"/>
            </a:pPr>
            <a:r>
              <a:rPr lang="en-US" dirty="0"/>
              <a:t> Used for all types and all ages.</a:t>
            </a:r>
          </a:p>
          <a:p>
            <a:pPr algn="l" rtl="0">
              <a:spcBef>
                <a:spcPct val="50000"/>
              </a:spcBef>
              <a:buFontTx/>
              <a:buChar char="•"/>
            </a:pPr>
            <a:r>
              <a:rPr lang="en-US" dirty="0"/>
              <a:t> Nowadays also used for treatment of </a:t>
            </a:r>
            <a:r>
              <a:rPr lang="en-US" b="1" u="sng" dirty="0">
                <a:solidFill>
                  <a:schemeClr val="folHlink"/>
                </a:solidFill>
              </a:rPr>
              <a:t>neonatal seizures</a:t>
            </a:r>
            <a:r>
              <a:rPr lang="en-US" dirty="0"/>
              <a:t>, and </a:t>
            </a:r>
            <a:r>
              <a:rPr lang="en-US" b="1" u="sng" dirty="0">
                <a:solidFill>
                  <a:schemeClr val="folHlink"/>
                </a:solidFill>
              </a:rPr>
              <a:t>status epilepticus</a:t>
            </a:r>
          </a:p>
          <a:p>
            <a:pPr algn="l" rtl="0">
              <a:spcBef>
                <a:spcPct val="50000"/>
              </a:spcBef>
              <a:buFontTx/>
              <a:buChar char="•"/>
            </a:pPr>
            <a:r>
              <a:rPr lang="en-US" dirty="0"/>
              <a:t> Side effects:</a:t>
            </a:r>
          </a:p>
          <a:p>
            <a:pPr algn="l" rtl="0">
              <a:spcBef>
                <a:spcPct val="50000"/>
              </a:spcBef>
              <a:buFontTx/>
              <a:buChar char="•"/>
            </a:pPr>
            <a:r>
              <a:rPr lang="en-US" dirty="0"/>
              <a:t>1)In children </a:t>
            </a:r>
            <a:r>
              <a:rPr lang="en-US" dirty="0">
                <a:sym typeface="Wingdings" pitchFamily="2" charset="2"/>
              </a:rPr>
              <a:t> Hyperactivity, cognitive impairment.</a:t>
            </a:r>
          </a:p>
          <a:p>
            <a:pPr algn="l" rtl="0">
              <a:spcBef>
                <a:spcPct val="50000"/>
              </a:spcBef>
              <a:buFontTx/>
              <a:buChar char="•"/>
            </a:pPr>
            <a:r>
              <a:rPr lang="en-US" dirty="0">
                <a:sym typeface="Wingdings" pitchFamily="2" charset="2"/>
              </a:rPr>
              <a:t>2)In adults </a:t>
            </a:r>
          </a:p>
          <a:p>
            <a:pPr algn="l" rtl="0">
              <a:spcBef>
                <a:spcPct val="50000"/>
              </a:spcBef>
              <a:buFontTx/>
              <a:buChar char="•"/>
            </a:pPr>
            <a:r>
              <a:rPr lang="en-US" dirty="0">
                <a:sym typeface="Wingdings" pitchFamily="2" charset="2"/>
              </a:rPr>
              <a:t>Sedation</a:t>
            </a:r>
          </a:p>
          <a:p>
            <a:pPr algn="l" rtl="0">
              <a:spcBef>
                <a:spcPct val="50000"/>
              </a:spcBef>
              <a:buFontTx/>
              <a:buChar char="•"/>
            </a:pPr>
            <a:endParaRPr lang="en-US"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5394" name="Picture 2"/>
          <p:cNvPicPr>
            <a:picLocks noGrp="1" noChangeAspect="1" noChangeArrowheads="1"/>
          </p:cNvPicPr>
          <p:nvPr>
            <p:ph/>
          </p:nvPr>
        </p:nvPicPr>
        <p:blipFill>
          <a:blip r:embed="rId3" cstate="print"/>
          <a:srcRect/>
          <a:stretch>
            <a:fillRect/>
          </a:stretch>
        </p:blipFill>
        <p:spPr>
          <a:xfrm>
            <a:off x="0" y="1844675"/>
            <a:ext cx="2627784" cy="4032250"/>
          </a:xfrm>
        </p:spPr>
      </p:pic>
      <p:sp>
        <p:nvSpPr>
          <p:cNvPr id="955395" name="Rectangle 3"/>
          <p:cNvSpPr>
            <a:spLocks noChangeArrowheads="1"/>
          </p:cNvSpPr>
          <p:nvPr/>
        </p:nvSpPr>
        <p:spPr bwMode="auto">
          <a:xfrm>
            <a:off x="1676400" y="457200"/>
            <a:ext cx="7010400" cy="1295400"/>
          </a:xfrm>
          <a:prstGeom prst="rect">
            <a:avLst/>
          </a:prstGeom>
          <a:noFill/>
          <a:ln w="9525">
            <a:noFill/>
            <a:miter lim="800000"/>
            <a:headEnd/>
            <a:tailEnd/>
          </a:ln>
          <a:effectLst/>
        </p:spPr>
        <p:txBody>
          <a:bodyPr anchor="ctr"/>
          <a:lstStyle/>
          <a:p>
            <a:pPr algn="l"/>
            <a:r>
              <a:rPr lang="en-US" sz="3900">
                <a:solidFill>
                  <a:schemeClr val="tx2"/>
                </a:solidFill>
              </a:rPr>
              <a:t>Phenytoin (Epanuten)</a:t>
            </a:r>
          </a:p>
        </p:txBody>
      </p:sp>
      <p:sp>
        <p:nvSpPr>
          <p:cNvPr id="955396" name="Text Box 4"/>
          <p:cNvSpPr txBox="1">
            <a:spLocks noChangeArrowheads="1"/>
          </p:cNvSpPr>
          <p:nvPr/>
        </p:nvSpPr>
        <p:spPr bwMode="auto">
          <a:xfrm>
            <a:off x="2987824" y="1752600"/>
            <a:ext cx="4608512" cy="4939814"/>
          </a:xfrm>
          <a:prstGeom prst="rect">
            <a:avLst/>
          </a:prstGeom>
          <a:noFill/>
          <a:ln w="9525">
            <a:noFill/>
            <a:miter lim="800000"/>
            <a:headEnd/>
            <a:tailEnd/>
          </a:ln>
          <a:effectLst/>
        </p:spPr>
        <p:txBody>
          <a:bodyPr wrap="square">
            <a:spAutoFit/>
          </a:bodyPr>
          <a:lstStyle/>
          <a:p>
            <a:pPr algn="l" rtl="0">
              <a:spcBef>
                <a:spcPct val="50000"/>
              </a:spcBef>
              <a:buFontTx/>
              <a:buChar char="•"/>
            </a:pPr>
            <a:r>
              <a:rPr lang="en-US" dirty="0"/>
              <a:t> Broad spectrum</a:t>
            </a:r>
          </a:p>
          <a:p>
            <a:pPr algn="l" rtl="0">
              <a:spcBef>
                <a:spcPct val="50000"/>
              </a:spcBef>
              <a:buFontTx/>
              <a:buChar char="•"/>
            </a:pPr>
            <a:r>
              <a:rPr lang="en-US" dirty="0"/>
              <a:t>The drug of choice in </a:t>
            </a:r>
            <a:r>
              <a:rPr lang="en-US" b="1" u="sng" dirty="0">
                <a:solidFill>
                  <a:schemeClr val="folHlink"/>
                </a:solidFill>
              </a:rPr>
              <a:t>Status epilepticus</a:t>
            </a:r>
          </a:p>
          <a:p>
            <a:pPr algn="l" rtl="0">
              <a:spcBef>
                <a:spcPct val="50000"/>
              </a:spcBef>
              <a:buFontTx/>
              <a:buChar char="•"/>
            </a:pPr>
            <a:r>
              <a:rPr lang="en-US" dirty="0"/>
              <a:t>Follows Zero-order pharmacokinetics</a:t>
            </a:r>
          </a:p>
          <a:p>
            <a:pPr algn="l" rtl="0">
              <a:spcBef>
                <a:spcPct val="50000"/>
              </a:spcBef>
              <a:buFontTx/>
              <a:buChar char="•"/>
            </a:pPr>
            <a:r>
              <a:rPr lang="en-US" dirty="0"/>
              <a:t>Side effects:</a:t>
            </a:r>
          </a:p>
          <a:p>
            <a:pPr algn="l" rtl="0">
              <a:spcBef>
                <a:spcPct val="50000"/>
              </a:spcBef>
              <a:buFontTx/>
              <a:buChar char="•"/>
            </a:pPr>
            <a:r>
              <a:rPr lang="en-US" dirty="0"/>
              <a:t>1)May reach toxic levels</a:t>
            </a:r>
          </a:p>
          <a:p>
            <a:pPr algn="l" rtl="0">
              <a:spcBef>
                <a:spcPct val="50000"/>
              </a:spcBef>
              <a:buFontTx/>
              <a:buChar char="•"/>
            </a:pPr>
            <a:r>
              <a:rPr lang="en-US" dirty="0"/>
              <a:t>2)Hirsutism</a:t>
            </a:r>
          </a:p>
          <a:p>
            <a:pPr algn="l" rtl="0">
              <a:spcBef>
                <a:spcPct val="50000"/>
              </a:spcBef>
              <a:buFontTx/>
              <a:buChar char="•"/>
            </a:pPr>
            <a:r>
              <a:rPr lang="en-US" dirty="0"/>
              <a:t>3)Coarse features</a:t>
            </a:r>
          </a:p>
          <a:p>
            <a:pPr algn="l" rtl="0">
              <a:spcBef>
                <a:spcPct val="50000"/>
              </a:spcBef>
              <a:buFontTx/>
              <a:buChar char="•"/>
            </a:pPr>
            <a:r>
              <a:rPr lang="en-US" dirty="0"/>
              <a:t>4)Hypertrophic </a:t>
            </a:r>
            <a:r>
              <a:rPr lang="en-US" dirty="0" smtClean="0"/>
              <a:t>gums</a:t>
            </a:r>
          </a:p>
          <a:p>
            <a:pPr algn="l" rtl="0">
              <a:spcBef>
                <a:spcPct val="50000"/>
              </a:spcBef>
              <a:buFontTx/>
              <a:buChar char="•"/>
            </a:pPr>
            <a:r>
              <a:rPr lang="en-US" u="sng" dirty="0">
                <a:solidFill>
                  <a:srgbClr val="FF0000"/>
                </a:solidFill>
              </a:rPr>
              <a:t>5)</a:t>
            </a:r>
            <a:r>
              <a:rPr lang="en-US" u="sng" dirty="0" err="1">
                <a:solidFill>
                  <a:srgbClr val="FF0000"/>
                </a:solidFill>
              </a:rPr>
              <a:t>Nystagmus</a:t>
            </a:r>
            <a:r>
              <a:rPr lang="en-US" u="sng" dirty="0">
                <a:solidFill>
                  <a:srgbClr val="FF0000"/>
                </a:solidFill>
              </a:rPr>
              <a:t> (   dose)</a:t>
            </a:r>
          </a:p>
          <a:p>
            <a:pPr algn="l" rtl="0">
              <a:spcBef>
                <a:spcPct val="50000"/>
              </a:spcBef>
              <a:buFontTx/>
              <a:buChar char="•"/>
            </a:pPr>
            <a:r>
              <a:rPr lang="en-US" u="sng" dirty="0">
                <a:solidFill>
                  <a:srgbClr val="FF0000"/>
                </a:solidFill>
              </a:rPr>
              <a:t>6)Ataxia  (   dose)</a:t>
            </a:r>
          </a:p>
          <a:p>
            <a:pPr algn="l" rtl="0">
              <a:spcBef>
                <a:spcPct val="50000"/>
              </a:spcBef>
              <a:buFontTx/>
              <a:buChar char="•"/>
            </a:pPr>
            <a:r>
              <a:rPr lang="en-US" u="sng" dirty="0">
                <a:solidFill>
                  <a:srgbClr val="FF0000"/>
                </a:solidFill>
              </a:rPr>
              <a:t>7)Coma  (       dose)</a:t>
            </a:r>
          </a:p>
          <a:p>
            <a:pPr algn="l" rtl="0">
              <a:spcBef>
                <a:spcPct val="50000"/>
              </a:spcBef>
              <a:buFontTx/>
              <a:buChar char="•"/>
            </a:pPr>
            <a:endParaRPr lang="en-US" dirty="0"/>
          </a:p>
        </p:txBody>
      </p:sp>
      <p:cxnSp>
        <p:nvCxnSpPr>
          <p:cNvPr id="3" name="رابط كسهم مستقيم 2"/>
          <p:cNvCxnSpPr/>
          <p:nvPr/>
        </p:nvCxnSpPr>
        <p:spPr>
          <a:xfrm>
            <a:off x="4716016" y="5085184"/>
            <a:ext cx="0" cy="2880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رابط كسهم مستقيم 4"/>
          <p:cNvCxnSpPr/>
          <p:nvPr/>
        </p:nvCxnSpPr>
        <p:spPr>
          <a:xfrm flipV="1">
            <a:off x="4355976" y="5517232"/>
            <a:ext cx="0" cy="21602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رابط كسهم مستقيم 6"/>
          <p:cNvCxnSpPr/>
          <p:nvPr/>
        </p:nvCxnSpPr>
        <p:spPr>
          <a:xfrm flipV="1">
            <a:off x="4355976" y="5877272"/>
            <a:ext cx="0" cy="2880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7442" name="Picture 2"/>
          <p:cNvPicPr>
            <a:picLocks noGrp="1" noChangeAspect="1" noChangeArrowheads="1"/>
          </p:cNvPicPr>
          <p:nvPr>
            <p:ph/>
          </p:nvPr>
        </p:nvPicPr>
        <p:blipFill>
          <a:blip r:embed="rId3" cstate="print"/>
          <a:srcRect/>
          <a:stretch>
            <a:fillRect/>
          </a:stretch>
        </p:blipFill>
        <p:spPr>
          <a:xfrm>
            <a:off x="107504" y="1773238"/>
            <a:ext cx="3816424" cy="3994150"/>
          </a:xfrm>
        </p:spPr>
      </p:pic>
      <p:sp>
        <p:nvSpPr>
          <p:cNvPr id="957443" name="Rectangle 3"/>
          <p:cNvSpPr>
            <a:spLocks noChangeArrowheads="1"/>
          </p:cNvSpPr>
          <p:nvPr/>
        </p:nvSpPr>
        <p:spPr bwMode="auto">
          <a:xfrm>
            <a:off x="1676400" y="457200"/>
            <a:ext cx="7010400" cy="1295400"/>
          </a:xfrm>
          <a:prstGeom prst="rect">
            <a:avLst/>
          </a:prstGeom>
          <a:noFill/>
          <a:ln w="9525">
            <a:noFill/>
            <a:miter lim="800000"/>
            <a:headEnd/>
            <a:tailEnd/>
          </a:ln>
          <a:effectLst/>
        </p:spPr>
        <p:txBody>
          <a:bodyPr anchor="ctr"/>
          <a:lstStyle/>
          <a:p>
            <a:pPr algn="l"/>
            <a:r>
              <a:rPr lang="en-US" sz="3900">
                <a:solidFill>
                  <a:schemeClr val="tx2"/>
                </a:solidFill>
              </a:rPr>
              <a:t>Ethusoximide (Zarontin)</a:t>
            </a:r>
          </a:p>
        </p:txBody>
      </p:sp>
      <p:sp>
        <p:nvSpPr>
          <p:cNvPr id="957444" name="Text Box 4"/>
          <p:cNvSpPr txBox="1">
            <a:spLocks noChangeArrowheads="1"/>
          </p:cNvSpPr>
          <p:nvPr/>
        </p:nvSpPr>
        <p:spPr bwMode="auto">
          <a:xfrm>
            <a:off x="4067944" y="1844824"/>
            <a:ext cx="2767693" cy="3117850"/>
          </a:xfrm>
          <a:prstGeom prst="rect">
            <a:avLst/>
          </a:prstGeom>
          <a:noFill/>
          <a:ln w="9525">
            <a:noFill/>
            <a:miter lim="800000"/>
            <a:headEnd/>
            <a:tailEnd/>
          </a:ln>
          <a:effectLst/>
        </p:spPr>
        <p:txBody>
          <a:bodyPr wrap="square">
            <a:spAutoFit/>
          </a:bodyPr>
          <a:lstStyle/>
          <a:p>
            <a:pPr algn="l" rtl="0">
              <a:spcBef>
                <a:spcPct val="50000"/>
              </a:spcBef>
              <a:buFontTx/>
              <a:buChar char="•"/>
            </a:pPr>
            <a:r>
              <a:rPr lang="en-US" dirty="0"/>
              <a:t> Narrow spectrum</a:t>
            </a:r>
          </a:p>
          <a:p>
            <a:pPr algn="l" rtl="0">
              <a:spcBef>
                <a:spcPct val="50000"/>
              </a:spcBef>
              <a:buFontTx/>
              <a:buChar char="•"/>
            </a:pPr>
            <a:r>
              <a:rPr lang="en-US" dirty="0"/>
              <a:t>The drug of choice in </a:t>
            </a:r>
            <a:r>
              <a:rPr lang="en-US" b="1" u="sng" dirty="0">
                <a:solidFill>
                  <a:schemeClr val="folHlink"/>
                </a:solidFill>
              </a:rPr>
              <a:t>Absence epilepsy</a:t>
            </a:r>
          </a:p>
          <a:p>
            <a:pPr algn="l" rtl="0">
              <a:spcBef>
                <a:spcPct val="50000"/>
              </a:spcBef>
              <a:buFontTx/>
              <a:buChar char="•"/>
            </a:pPr>
            <a:endParaRPr lang="en-US" dirty="0">
              <a:solidFill>
                <a:schemeClr val="folHlink"/>
              </a:solidFill>
            </a:endParaRPr>
          </a:p>
          <a:p>
            <a:pPr algn="l" rtl="0">
              <a:spcBef>
                <a:spcPct val="50000"/>
              </a:spcBef>
              <a:buFontTx/>
              <a:buChar char="•"/>
            </a:pPr>
            <a:r>
              <a:rPr lang="en-US" dirty="0"/>
              <a:t>Side effects:</a:t>
            </a:r>
          </a:p>
          <a:p>
            <a:pPr algn="l" rtl="0">
              <a:spcBef>
                <a:spcPct val="50000"/>
              </a:spcBef>
              <a:buFontTx/>
              <a:buChar char="•"/>
            </a:pPr>
            <a:r>
              <a:rPr lang="en-US" dirty="0"/>
              <a:t>1) Skin rash</a:t>
            </a:r>
          </a:p>
          <a:p>
            <a:pPr algn="l" rtl="0">
              <a:spcBef>
                <a:spcPct val="50000"/>
              </a:spcBef>
              <a:buFontTx/>
              <a:buChar char="•"/>
            </a:pPr>
            <a:r>
              <a:rPr lang="en-US" dirty="0"/>
              <a:t>2)Agranulocytosis</a:t>
            </a:r>
          </a:p>
          <a:p>
            <a:pPr algn="l" rtl="0">
              <a:spcBef>
                <a:spcPct val="50000"/>
              </a:spcBef>
            </a:pPr>
            <a:endParaRPr lang="en-US" dirty="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Rectangle 2"/>
          <p:cNvSpPr>
            <a:spLocks noGrp="1" noChangeArrowheads="1"/>
          </p:cNvSpPr>
          <p:nvPr>
            <p:ph type="title"/>
          </p:nvPr>
        </p:nvSpPr>
        <p:spPr/>
        <p:txBody>
          <a:bodyPr/>
          <a:lstStyle/>
          <a:p>
            <a:r>
              <a:rPr lang="en-US"/>
              <a:t>Carbamazipine (Tegretol)</a:t>
            </a:r>
          </a:p>
        </p:txBody>
      </p:sp>
      <p:pic>
        <p:nvPicPr>
          <p:cNvPr id="959491" name="Picture 3"/>
          <p:cNvPicPr>
            <a:picLocks noGrp="1" noChangeAspect="1" noChangeArrowheads="1"/>
          </p:cNvPicPr>
          <p:nvPr>
            <p:ph idx="4294967295"/>
          </p:nvPr>
        </p:nvPicPr>
        <p:blipFill>
          <a:blip r:embed="rId3" cstate="print"/>
          <a:srcRect/>
          <a:stretch>
            <a:fillRect/>
          </a:stretch>
        </p:blipFill>
        <p:spPr>
          <a:xfrm>
            <a:off x="0" y="1916113"/>
            <a:ext cx="3594100" cy="4013200"/>
          </a:xfrm>
        </p:spPr>
      </p:pic>
      <p:sp>
        <p:nvSpPr>
          <p:cNvPr id="959492" name="Text Box 4"/>
          <p:cNvSpPr txBox="1">
            <a:spLocks noChangeArrowheads="1"/>
          </p:cNvSpPr>
          <p:nvPr/>
        </p:nvSpPr>
        <p:spPr bwMode="auto">
          <a:xfrm>
            <a:off x="4067944" y="1556792"/>
            <a:ext cx="3240360" cy="4385816"/>
          </a:xfrm>
          <a:prstGeom prst="rect">
            <a:avLst/>
          </a:prstGeom>
          <a:noFill/>
          <a:ln w="9525">
            <a:noFill/>
            <a:miter lim="800000"/>
            <a:headEnd/>
            <a:tailEnd/>
          </a:ln>
          <a:effectLst/>
        </p:spPr>
        <p:txBody>
          <a:bodyPr wrap="square">
            <a:spAutoFit/>
          </a:bodyPr>
          <a:lstStyle/>
          <a:p>
            <a:pPr algn="l" rtl="0">
              <a:spcBef>
                <a:spcPct val="50000"/>
              </a:spcBef>
            </a:pPr>
            <a:endParaRPr lang="en-US" dirty="0"/>
          </a:p>
          <a:p>
            <a:pPr algn="l" rtl="0">
              <a:spcBef>
                <a:spcPct val="50000"/>
              </a:spcBef>
              <a:buFontTx/>
              <a:buChar char="•"/>
            </a:pPr>
            <a:r>
              <a:rPr lang="en-US" dirty="0"/>
              <a:t> The drug of choice in </a:t>
            </a:r>
            <a:r>
              <a:rPr lang="en-US" b="1" u="sng" dirty="0">
                <a:solidFill>
                  <a:schemeClr val="folHlink"/>
                </a:solidFill>
              </a:rPr>
              <a:t>Partial seizures, also used in complex seizures, and secondary generalization.</a:t>
            </a:r>
          </a:p>
          <a:p>
            <a:pPr algn="l" rtl="0">
              <a:spcBef>
                <a:spcPct val="50000"/>
              </a:spcBef>
              <a:buFontTx/>
              <a:buChar char="•"/>
            </a:pPr>
            <a:r>
              <a:rPr lang="en-US" dirty="0"/>
              <a:t> Also used in treatment of </a:t>
            </a:r>
            <a:r>
              <a:rPr lang="en-US" b="1" u="sng" dirty="0">
                <a:solidFill>
                  <a:schemeClr val="folHlink"/>
                </a:solidFill>
              </a:rPr>
              <a:t>trigeminal neuralgia.</a:t>
            </a:r>
          </a:p>
          <a:p>
            <a:pPr algn="l" rtl="0">
              <a:spcBef>
                <a:spcPct val="50000"/>
              </a:spcBef>
              <a:buFontTx/>
              <a:buChar char="•"/>
            </a:pPr>
            <a:r>
              <a:rPr lang="en-US" dirty="0"/>
              <a:t> Side effects:</a:t>
            </a:r>
          </a:p>
          <a:p>
            <a:pPr algn="l" rtl="0">
              <a:spcBef>
                <a:spcPct val="50000"/>
              </a:spcBef>
              <a:buFontTx/>
              <a:buChar char="•"/>
            </a:pPr>
            <a:r>
              <a:rPr lang="en-US" dirty="0"/>
              <a:t>1) Skin rash</a:t>
            </a:r>
          </a:p>
          <a:p>
            <a:pPr algn="l" rtl="0">
              <a:spcBef>
                <a:spcPct val="50000"/>
              </a:spcBef>
              <a:buFontTx/>
              <a:buChar char="•"/>
            </a:pPr>
            <a:r>
              <a:rPr lang="en-US" dirty="0"/>
              <a:t>2) Agranulocytosis</a:t>
            </a:r>
          </a:p>
          <a:p>
            <a:pPr algn="l" rtl="0">
              <a:spcBef>
                <a:spcPct val="50000"/>
              </a:spcBef>
              <a:buFontTx/>
              <a:buChar char="•"/>
            </a:pPr>
            <a:r>
              <a:rPr lang="en-US" dirty="0"/>
              <a:t>3) Hyponatremia</a:t>
            </a:r>
          </a:p>
          <a:p>
            <a:pPr algn="l" rtl="0">
              <a:spcBef>
                <a:spcPct val="50000"/>
              </a:spcBef>
            </a:pPr>
            <a:endParaRPr lang="en-US" dirty="0"/>
          </a:p>
        </p:txBody>
      </p:sp>
      <p:sp>
        <p:nvSpPr>
          <p:cNvPr id="5" name="TextBox 4"/>
          <p:cNvSpPr txBox="1"/>
          <p:nvPr/>
        </p:nvSpPr>
        <p:spPr>
          <a:xfrm>
            <a:off x="1428728" y="6286520"/>
            <a:ext cx="4000528" cy="369332"/>
          </a:xfrm>
          <a:prstGeom prst="rect">
            <a:avLst/>
          </a:prstGeom>
          <a:solidFill>
            <a:schemeClr val="bg1"/>
          </a:solidFill>
        </p:spPr>
        <p:txBody>
          <a:bodyPr wrap="square" rtlCol="1">
            <a:spAutoFit/>
          </a:bodyPr>
          <a:lstStyle/>
          <a:p>
            <a:pPr algn="l"/>
            <a:r>
              <a:rPr lang="en-US" u="sng" dirty="0" smtClean="0">
                <a:solidFill>
                  <a:srgbClr val="FF0000"/>
                </a:solidFill>
              </a:rPr>
              <a:t>Contraindicated for pregnant</a:t>
            </a:r>
            <a:endParaRPr lang="ar-JO" u="sng" dirty="0">
              <a:solidFill>
                <a:srgbClr val="FF0000"/>
              </a:solidFill>
            </a:endParaRPr>
          </a:p>
        </p:txBody>
      </p:sp>
      <p:sp>
        <p:nvSpPr>
          <p:cNvPr id="2" name="مربع نص 1"/>
          <p:cNvSpPr txBox="1"/>
          <p:nvPr/>
        </p:nvSpPr>
        <p:spPr>
          <a:xfrm>
            <a:off x="7020272" y="3501008"/>
            <a:ext cx="2016224" cy="646331"/>
          </a:xfrm>
          <a:prstGeom prst="rect">
            <a:avLst/>
          </a:prstGeom>
          <a:solidFill>
            <a:schemeClr val="bg1"/>
          </a:solidFill>
          <a:ln>
            <a:solidFill>
              <a:schemeClr val="tx1"/>
            </a:solidFill>
          </a:ln>
        </p:spPr>
        <p:txBody>
          <a:bodyPr wrap="square" rtlCol="1">
            <a:spAutoFit/>
          </a:bodyPr>
          <a:lstStyle/>
          <a:p>
            <a:pPr algn="l"/>
            <a:r>
              <a:rPr lang="en-US" u="sng" dirty="0" smtClean="0">
                <a:solidFill>
                  <a:srgbClr val="FF0000"/>
                </a:solidFill>
              </a:rPr>
              <a:t>For neuropathic pain</a:t>
            </a:r>
            <a:endParaRPr lang="ar-SA" u="sng" dirty="0">
              <a:solidFill>
                <a:srgbClr val="FF0000"/>
              </a:solidFill>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1538" name="Picture 2"/>
          <p:cNvPicPr>
            <a:picLocks noGrp="1" noChangeAspect="1" noChangeArrowheads="1"/>
          </p:cNvPicPr>
          <p:nvPr>
            <p:ph/>
          </p:nvPr>
        </p:nvPicPr>
        <p:blipFill>
          <a:blip r:embed="rId3" cstate="print"/>
          <a:srcRect/>
          <a:stretch>
            <a:fillRect/>
          </a:stretch>
        </p:blipFill>
        <p:spPr>
          <a:xfrm>
            <a:off x="-108520" y="1924050"/>
            <a:ext cx="4032250" cy="4024313"/>
          </a:xfrm>
        </p:spPr>
      </p:pic>
      <p:sp>
        <p:nvSpPr>
          <p:cNvPr id="961539" name="Rectangle 3"/>
          <p:cNvSpPr>
            <a:spLocks noChangeArrowheads="1"/>
          </p:cNvSpPr>
          <p:nvPr/>
        </p:nvSpPr>
        <p:spPr bwMode="auto">
          <a:xfrm>
            <a:off x="1676400" y="457200"/>
            <a:ext cx="7010400" cy="1295400"/>
          </a:xfrm>
          <a:prstGeom prst="rect">
            <a:avLst/>
          </a:prstGeom>
          <a:noFill/>
          <a:ln w="9525">
            <a:noFill/>
            <a:miter lim="800000"/>
            <a:headEnd/>
            <a:tailEnd/>
          </a:ln>
          <a:effectLst/>
        </p:spPr>
        <p:txBody>
          <a:bodyPr anchor="ctr"/>
          <a:lstStyle/>
          <a:p>
            <a:pPr algn="l"/>
            <a:r>
              <a:rPr lang="en-US" sz="3900">
                <a:solidFill>
                  <a:schemeClr val="tx2"/>
                </a:solidFill>
              </a:rPr>
              <a:t>Valproic acid (Depakine)</a:t>
            </a:r>
          </a:p>
        </p:txBody>
      </p:sp>
      <p:sp>
        <p:nvSpPr>
          <p:cNvPr id="961540" name="Text Box 4"/>
          <p:cNvSpPr txBox="1">
            <a:spLocks noChangeArrowheads="1"/>
          </p:cNvSpPr>
          <p:nvPr/>
        </p:nvSpPr>
        <p:spPr bwMode="auto">
          <a:xfrm>
            <a:off x="5364163" y="1773238"/>
            <a:ext cx="2736850" cy="366712"/>
          </a:xfrm>
          <a:prstGeom prst="rect">
            <a:avLst/>
          </a:prstGeom>
          <a:noFill/>
          <a:ln w="9525">
            <a:noFill/>
            <a:miter lim="800000"/>
            <a:headEnd/>
            <a:tailEnd/>
          </a:ln>
          <a:effectLst/>
        </p:spPr>
        <p:txBody>
          <a:bodyPr>
            <a:spAutoFit/>
          </a:bodyPr>
          <a:lstStyle/>
          <a:p>
            <a:pPr algn="l" rtl="0">
              <a:spcBef>
                <a:spcPct val="50000"/>
              </a:spcBef>
            </a:pPr>
            <a:endParaRPr lang="en-US"/>
          </a:p>
        </p:txBody>
      </p:sp>
      <p:sp>
        <p:nvSpPr>
          <p:cNvPr id="961541" name="Text Box 5"/>
          <p:cNvSpPr txBox="1">
            <a:spLocks noChangeArrowheads="1"/>
          </p:cNvSpPr>
          <p:nvPr/>
        </p:nvSpPr>
        <p:spPr bwMode="auto">
          <a:xfrm>
            <a:off x="4499992" y="1690687"/>
            <a:ext cx="3240088" cy="5355312"/>
          </a:xfrm>
          <a:prstGeom prst="rect">
            <a:avLst/>
          </a:prstGeom>
          <a:noFill/>
          <a:ln w="9525">
            <a:noFill/>
            <a:miter lim="800000"/>
            <a:headEnd/>
            <a:tailEnd/>
          </a:ln>
          <a:effectLst/>
        </p:spPr>
        <p:txBody>
          <a:bodyPr>
            <a:spAutoFit/>
          </a:bodyPr>
          <a:lstStyle/>
          <a:p>
            <a:pPr algn="l" rtl="0">
              <a:spcBef>
                <a:spcPct val="50000"/>
              </a:spcBef>
              <a:buFontTx/>
              <a:buChar char="•"/>
            </a:pPr>
            <a:r>
              <a:rPr lang="en-US" dirty="0"/>
              <a:t> Broad spectrum</a:t>
            </a:r>
          </a:p>
          <a:p>
            <a:pPr algn="l" rtl="0">
              <a:spcBef>
                <a:spcPct val="50000"/>
              </a:spcBef>
              <a:buFontTx/>
              <a:buChar char="•"/>
            </a:pPr>
            <a:r>
              <a:rPr lang="en-US" dirty="0"/>
              <a:t> A component in all anti-epileptic regimens.</a:t>
            </a:r>
          </a:p>
          <a:p>
            <a:pPr algn="l" rtl="0">
              <a:spcBef>
                <a:spcPct val="50000"/>
              </a:spcBef>
              <a:buFontTx/>
              <a:buChar char="•"/>
            </a:pPr>
            <a:r>
              <a:rPr lang="en-US" dirty="0"/>
              <a:t> When given with Lamotrigine, the dose should be lowered to (1/10 </a:t>
            </a:r>
            <a:r>
              <a:rPr lang="en-US" dirty="0" err="1"/>
              <a:t>th</a:t>
            </a:r>
            <a:r>
              <a:rPr lang="en-US" dirty="0"/>
              <a:t>) of the usual dose, since </a:t>
            </a:r>
            <a:r>
              <a:rPr lang="en-US" dirty="0" err="1"/>
              <a:t>Valproic</a:t>
            </a:r>
            <a:r>
              <a:rPr lang="en-US" dirty="0"/>
              <a:t> acid increases the half life of Lamotrigine</a:t>
            </a:r>
            <a:r>
              <a:rPr lang="en-US" dirty="0" smtClean="0"/>
              <a:t>.</a:t>
            </a:r>
          </a:p>
          <a:p>
            <a:pPr algn="l" rtl="0">
              <a:spcBef>
                <a:spcPct val="50000"/>
              </a:spcBef>
              <a:buFontTx/>
              <a:buChar char="•"/>
            </a:pPr>
            <a:r>
              <a:rPr lang="en-US" dirty="0" smtClean="0"/>
              <a:t>Side </a:t>
            </a:r>
            <a:r>
              <a:rPr lang="en-US" dirty="0"/>
              <a:t>effects:</a:t>
            </a:r>
          </a:p>
          <a:p>
            <a:pPr algn="l" rtl="0">
              <a:spcBef>
                <a:spcPct val="50000"/>
              </a:spcBef>
            </a:pPr>
            <a:r>
              <a:rPr lang="en-US" dirty="0"/>
              <a:t>1)Hepatotoxic</a:t>
            </a:r>
          </a:p>
          <a:p>
            <a:pPr algn="l" rtl="0">
              <a:spcBef>
                <a:spcPct val="50000"/>
              </a:spcBef>
            </a:pPr>
            <a:r>
              <a:rPr lang="en-US" dirty="0"/>
              <a:t>2)Transient hair loss</a:t>
            </a:r>
          </a:p>
          <a:p>
            <a:pPr algn="l" rtl="0">
              <a:spcBef>
                <a:spcPct val="50000"/>
              </a:spcBef>
            </a:pPr>
            <a:r>
              <a:rPr lang="en-US" dirty="0"/>
              <a:t>3)Weight </a:t>
            </a:r>
            <a:r>
              <a:rPr lang="en-US" dirty="0" smtClean="0"/>
              <a:t>gain</a:t>
            </a:r>
          </a:p>
          <a:p>
            <a:pPr algn="l" rtl="0">
              <a:spcBef>
                <a:spcPct val="50000"/>
              </a:spcBef>
            </a:pPr>
            <a:r>
              <a:rPr lang="en-US" dirty="0" smtClean="0"/>
              <a:t>4)Mood  </a:t>
            </a:r>
            <a:r>
              <a:rPr lang="en-US" dirty="0"/>
              <a:t>stabilizer</a:t>
            </a:r>
          </a:p>
          <a:p>
            <a:pPr algn="l" rtl="0">
              <a:spcBef>
                <a:spcPct val="50000"/>
              </a:spcBef>
            </a:pPr>
            <a:endParaRPr lang="en-US" dirty="0"/>
          </a:p>
        </p:txBody>
      </p:sp>
      <p:sp>
        <p:nvSpPr>
          <p:cNvPr id="6" name="TextBox 5"/>
          <p:cNvSpPr txBox="1"/>
          <p:nvPr/>
        </p:nvSpPr>
        <p:spPr>
          <a:xfrm>
            <a:off x="0" y="6258504"/>
            <a:ext cx="4000528" cy="369332"/>
          </a:xfrm>
          <a:prstGeom prst="rect">
            <a:avLst/>
          </a:prstGeom>
          <a:noFill/>
          <a:ln>
            <a:solidFill>
              <a:schemeClr val="tx1"/>
            </a:solidFill>
          </a:ln>
        </p:spPr>
        <p:txBody>
          <a:bodyPr wrap="square" rtlCol="1">
            <a:spAutoFit/>
          </a:bodyPr>
          <a:lstStyle/>
          <a:p>
            <a:pPr algn="l"/>
            <a:r>
              <a:rPr lang="en-US" u="sng" dirty="0" smtClean="0">
                <a:solidFill>
                  <a:srgbClr val="FF0000"/>
                </a:solidFill>
              </a:rPr>
              <a:t>Contraindicated for pregnant</a:t>
            </a:r>
            <a:endParaRPr lang="ar-JO" u="sng" dirty="0">
              <a:solidFill>
                <a:srgbClr val="FF0000"/>
              </a:solidFill>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3586" name="Picture 2"/>
          <p:cNvPicPr>
            <a:picLocks noGrp="1" noChangeAspect="1" noChangeArrowheads="1"/>
          </p:cNvPicPr>
          <p:nvPr>
            <p:ph/>
          </p:nvPr>
        </p:nvPicPr>
        <p:blipFill>
          <a:blip r:embed="rId3" cstate="print"/>
          <a:srcRect/>
          <a:stretch>
            <a:fillRect/>
          </a:stretch>
        </p:blipFill>
        <p:spPr>
          <a:xfrm>
            <a:off x="179511" y="1628800"/>
            <a:ext cx="3315369" cy="3902075"/>
          </a:xfrm>
        </p:spPr>
      </p:pic>
      <p:sp>
        <p:nvSpPr>
          <p:cNvPr id="963587" name="Rectangle 3"/>
          <p:cNvSpPr>
            <a:spLocks noChangeArrowheads="1"/>
          </p:cNvSpPr>
          <p:nvPr/>
        </p:nvSpPr>
        <p:spPr bwMode="auto">
          <a:xfrm>
            <a:off x="1692275" y="476250"/>
            <a:ext cx="7010400" cy="1295400"/>
          </a:xfrm>
          <a:prstGeom prst="rect">
            <a:avLst/>
          </a:prstGeom>
          <a:noFill/>
          <a:ln w="9525">
            <a:noFill/>
            <a:miter lim="800000"/>
            <a:headEnd/>
            <a:tailEnd/>
          </a:ln>
          <a:effectLst/>
        </p:spPr>
        <p:txBody>
          <a:bodyPr anchor="ctr"/>
          <a:lstStyle/>
          <a:p>
            <a:pPr algn="l"/>
            <a:r>
              <a:rPr lang="en-US" sz="3900">
                <a:solidFill>
                  <a:schemeClr val="tx2"/>
                </a:solidFill>
              </a:rPr>
              <a:t>Vigabatrin (Sabril)</a:t>
            </a:r>
          </a:p>
        </p:txBody>
      </p:sp>
      <p:sp>
        <p:nvSpPr>
          <p:cNvPr id="963588" name="Text Box 4"/>
          <p:cNvSpPr txBox="1">
            <a:spLocks noChangeArrowheads="1"/>
          </p:cNvSpPr>
          <p:nvPr/>
        </p:nvSpPr>
        <p:spPr bwMode="auto">
          <a:xfrm>
            <a:off x="5435600" y="1916113"/>
            <a:ext cx="3240088" cy="366712"/>
          </a:xfrm>
          <a:prstGeom prst="rect">
            <a:avLst/>
          </a:prstGeom>
          <a:noFill/>
          <a:ln w="9525">
            <a:noFill/>
            <a:miter lim="800000"/>
            <a:headEnd/>
            <a:tailEnd/>
          </a:ln>
          <a:effectLst/>
        </p:spPr>
        <p:txBody>
          <a:bodyPr>
            <a:spAutoFit/>
          </a:bodyPr>
          <a:lstStyle/>
          <a:p>
            <a:pPr algn="l">
              <a:spcBef>
                <a:spcPct val="50000"/>
              </a:spcBef>
            </a:pPr>
            <a:endParaRPr lang="en-US"/>
          </a:p>
        </p:txBody>
      </p:sp>
      <p:sp>
        <p:nvSpPr>
          <p:cNvPr id="963589" name="Text Box 5"/>
          <p:cNvSpPr txBox="1">
            <a:spLocks noChangeArrowheads="1"/>
          </p:cNvSpPr>
          <p:nvPr/>
        </p:nvSpPr>
        <p:spPr bwMode="auto">
          <a:xfrm>
            <a:off x="4341019" y="2067827"/>
            <a:ext cx="2663825" cy="3116262"/>
          </a:xfrm>
          <a:prstGeom prst="rect">
            <a:avLst/>
          </a:prstGeom>
          <a:noFill/>
          <a:ln w="9525">
            <a:noFill/>
            <a:miter lim="800000"/>
            <a:headEnd/>
            <a:tailEnd/>
          </a:ln>
          <a:effectLst/>
        </p:spPr>
        <p:txBody>
          <a:bodyPr>
            <a:spAutoFit/>
          </a:bodyPr>
          <a:lstStyle/>
          <a:p>
            <a:pPr algn="l" rtl="0">
              <a:spcBef>
                <a:spcPct val="50000"/>
              </a:spcBef>
              <a:buFontTx/>
              <a:buChar char="•"/>
            </a:pPr>
            <a:r>
              <a:rPr lang="en-US" dirty="0"/>
              <a:t> New generation anti-</a:t>
            </a:r>
            <a:r>
              <a:rPr lang="en-US" dirty="0" err="1"/>
              <a:t>eplipletic</a:t>
            </a:r>
            <a:r>
              <a:rPr lang="en-US" dirty="0"/>
              <a:t> drugs</a:t>
            </a:r>
          </a:p>
          <a:p>
            <a:pPr algn="l" rtl="0">
              <a:spcBef>
                <a:spcPct val="50000"/>
              </a:spcBef>
              <a:buFontTx/>
              <a:buChar char="•"/>
            </a:pPr>
            <a:r>
              <a:rPr lang="en-US" dirty="0"/>
              <a:t> The drug of choice in </a:t>
            </a:r>
            <a:r>
              <a:rPr lang="en-US" b="1" u="sng" dirty="0">
                <a:solidFill>
                  <a:schemeClr val="folHlink"/>
                </a:solidFill>
              </a:rPr>
              <a:t>West syndrome</a:t>
            </a:r>
            <a:r>
              <a:rPr lang="en-US" dirty="0"/>
              <a:t>( which results from tuberculous sclerosis)</a:t>
            </a:r>
          </a:p>
          <a:p>
            <a:pPr algn="l" rtl="0">
              <a:spcBef>
                <a:spcPct val="50000"/>
              </a:spcBef>
              <a:buFontTx/>
              <a:buChar char="•"/>
            </a:pPr>
            <a:r>
              <a:rPr lang="en-US" dirty="0"/>
              <a:t> Side effects:</a:t>
            </a:r>
          </a:p>
          <a:p>
            <a:pPr algn="l" rtl="0">
              <a:spcBef>
                <a:spcPct val="50000"/>
              </a:spcBef>
            </a:pPr>
            <a:r>
              <a:rPr lang="en-US" dirty="0">
                <a:solidFill>
                  <a:srgbClr val="FF0000"/>
                </a:solidFill>
              </a:rPr>
              <a:t>1)Visual field defects</a:t>
            </a:r>
          </a:p>
          <a:p>
            <a:pPr algn="l" rtl="0">
              <a:spcBef>
                <a:spcPct val="50000"/>
              </a:spcBef>
            </a:pPr>
            <a:endParaRPr lang="en-US" dirty="0">
              <a:solidFill>
                <a:srgbClr val="FF0000"/>
              </a:solidFill>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5634" name="Picture 2"/>
          <p:cNvPicPr>
            <a:picLocks noGrp="1" noChangeAspect="1" noChangeArrowheads="1"/>
          </p:cNvPicPr>
          <p:nvPr>
            <p:ph/>
          </p:nvPr>
        </p:nvPicPr>
        <p:blipFill>
          <a:blip r:embed="rId3" cstate="print"/>
          <a:srcRect/>
          <a:stretch>
            <a:fillRect/>
          </a:stretch>
        </p:blipFill>
        <p:spPr>
          <a:xfrm>
            <a:off x="107504" y="1771650"/>
            <a:ext cx="3954462" cy="4140200"/>
          </a:xfrm>
        </p:spPr>
      </p:pic>
      <p:sp>
        <p:nvSpPr>
          <p:cNvPr id="965635" name="Rectangle 3"/>
          <p:cNvSpPr>
            <a:spLocks noChangeArrowheads="1"/>
          </p:cNvSpPr>
          <p:nvPr/>
        </p:nvSpPr>
        <p:spPr bwMode="auto">
          <a:xfrm>
            <a:off x="1692275" y="476250"/>
            <a:ext cx="7010400" cy="1295400"/>
          </a:xfrm>
          <a:prstGeom prst="rect">
            <a:avLst/>
          </a:prstGeom>
          <a:noFill/>
          <a:ln w="9525">
            <a:noFill/>
            <a:miter lim="800000"/>
            <a:headEnd/>
            <a:tailEnd/>
          </a:ln>
          <a:effectLst/>
        </p:spPr>
        <p:txBody>
          <a:bodyPr anchor="ctr"/>
          <a:lstStyle/>
          <a:p>
            <a:pPr algn="l"/>
            <a:r>
              <a:rPr lang="en-US" sz="3900">
                <a:solidFill>
                  <a:schemeClr val="tx2"/>
                </a:solidFill>
              </a:rPr>
              <a:t>Gabapentin (Neurontin)</a:t>
            </a:r>
          </a:p>
        </p:txBody>
      </p:sp>
      <p:sp>
        <p:nvSpPr>
          <p:cNvPr id="965636" name="Text Box 4"/>
          <p:cNvSpPr txBox="1">
            <a:spLocks noChangeArrowheads="1"/>
          </p:cNvSpPr>
          <p:nvPr/>
        </p:nvSpPr>
        <p:spPr bwMode="auto">
          <a:xfrm>
            <a:off x="4788024" y="2060848"/>
            <a:ext cx="2663825" cy="2703513"/>
          </a:xfrm>
          <a:prstGeom prst="rect">
            <a:avLst/>
          </a:prstGeom>
          <a:noFill/>
          <a:ln w="9525">
            <a:noFill/>
            <a:miter lim="800000"/>
            <a:headEnd/>
            <a:tailEnd/>
          </a:ln>
          <a:effectLst/>
        </p:spPr>
        <p:txBody>
          <a:bodyPr>
            <a:spAutoFit/>
          </a:bodyPr>
          <a:lstStyle/>
          <a:p>
            <a:pPr algn="l" rtl="0">
              <a:spcBef>
                <a:spcPct val="50000"/>
              </a:spcBef>
              <a:buFontTx/>
              <a:buChar char="•"/>
            </a:pPr>
            <a:r>
              <a:rPr lang="en-US" dirty="0"/>
              <a:t> Broad spectrum</a:t>
            </a:r>
          </a:p>
          <a:p>
            <a:pPr algn="l" rtl="0">
              <a:spcBef>
                <a:spcPct val="50000"/>
              </a:spcBef>
              <a:buFontTx/>
              <a:buChar char="•"/>
            </a:pPr>
            <a:r>
              <a:rPr lang="en-US" dirty="0"/>
              <a:t> Has no interactions with other drugs</a:t>
            </a:r>
          </a:p>
          <a:p>
            <a:pPr algn="l" rtl="0">
              <a:spcBef>
                <a:spcPct val="50000"/>
              </a:spcBef>
              <a:buFontTx/>
              <a:buChar char="•"/>
            </a:pPr>
            <a:r>
              <a:rPr lang="en-US" dirty="0"/>
              <a:t> Safe to be used in organ failure( Liver or </a:t>
            </a:r>
            <a:br>
              <a:rPr lang="en-US" dirty="0"/>
            </a:br>
            <a:r>
              <a:rPr lang="en-US" dirty="0"/>
              <a:t>renal failure)</a:t>
            </a:r>
          </a:p>
          <a:p>
            <a:pPr algn="l" rtl="0">
              <a:spcBef>
                <a:spcPct val="50000"/>
              </a:spcBef>
              <a:buFontTx/>
              <a:buChar char="•"/>
            </a:pPr>
            <a:r>
              <a:rPr lang="en-US" dirty="0"/>
              <a:t> Used in treatment of </a:t>
            </a:r>
            <a:r>
              <a:rPr lang="en-US" b="1" u="sng" dirty="0">
                <a:solidFill>
                  <a:schemeClr val="folHlink"/>
                </a:solidFill>
              </a:rPr>
              <a:t>neuropathic pain</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1778" name="Picture 2"/>
          <p:cNvPicPr>
            <a:picLocks noGrp="1" noChangeAspect="1" noChangeArrowheads="1"/>
          </p:cNvPicPr>
          <p:nvPr>
            <p:ph/>
          </p:nvPr>
        </p:nvPicPr>
        <p:blipFill>
          <a:blip r:embed="rId3" cstate="print"/>
          <a:srcRect/>
          <a:stretch>
            <a:fillRect/>
          </a:stretch>
        </p:blipFill>
        <p:spPr>
          <a:xfrm>
            <a:off x="251520" y="1771650"/>
            <a:ext cx="3825875" cy="4011612"/>
          </a:xfrm>
        </p:spPr>
      </p:pic>
      <p:sp>
        <p:nvSpPr>
          <p:cNvPr id="971779" name="Rectangle 3"/>
          <p:cNvSpPr>
            <a:spLocks noChangeArrowheads="1"/>
          </p:cNvSpPr>
          <p:nvPr/>
        </p:nvSpPr>
        <p:spPr bwMode="auto">
          <a:xfrm>
            <a:off x="1692275" y="476250"/>
            <a:ext cx="7010400" cy="1295400"/>
          </a:xfrm>
          <a:prstGeom prst="rect">
            <a:avLst/>
          </a:prstGeom>
          <a:noFill/>
          <a:ln w="9525">
            <a:noFill/>
            <a:miter lim="800000"/>
            <a:headEnd/>
            <a:tailEnd/>
          </a:ln>
          <a:effectLst/>
        </p:spPr>
        <p:txBody>
          <a:bodyPr anchor="ctr"/>
          <a:lstStyle/>
          <a:p>
            <a:pPr algn="l"/>
            <a:r>
              <a:rPr lang="en-US" sz="3900">
                <a:solidFill>
                  <a:schemeClr val="tx2"/>
                </a:solidFill>
              </a:rPr>
              <a:t>Lamotrigine (Lamictal)</a:t>
            </a:r>
          </a:p>
        </p:txBody>
      </p:sp>
      <p:sp>
        <p:nvSpPr>
          <p:cNvPr id="971780" name="Text Box 4"/>
          <p:cNvSpPr txBox="1">
            <a:spLocks noChangeArrowheads="1"/>
          </p:cNvSpPr>
          <p:nvPr/>
        </p:nvSpPr>
        <p:spPr bwMode="auto">
          <a:xfrm>
            <a:off x="4572000" y="2060848"/>
            <a:ext cx="2663825" cy="2169825"/>
          </a:xfrm>
          <a:prstGeom prst="rect">
            <a:avLst/>
          </a:prstGeom>
          <a:noFill/>
          <a:ln w="9525">
            <a:noFill/>
            <a:miter lim="800000"/>
            <a:headEnd/>
            <a:tailEnd/>
          </a:ln>
          <a:effectLst/>
        </p:spPr>
        <p:txBody>
          <a:bodyPr>
            <a:spAutoFit/>
          </a:bodyPr>
          <a:lstStyle/>
          <a:p>
            <a:pPr algn="l" rtl="0">
              <a:spcBef>
                <a:spcPct val="50000"/>
              </a:spcBef>
              <a:buFontTx/>
              <a:buChar char="•"/>
            </a:pPr>
            <a:r>
              <a:rPr lang="en-US" dirty="0"/>
              <a:t> Broad spectrum</a:t>
            </a:r>
          </a:p>
          <a:p>
            <a:pPr algn="l" rtl="0">
              <a:spcBef>
                <a:spcPct val="50000"/>
              </a:spcBef>
              <a:buFontTx/>
              <a:buChar char="•"/>
            </a:pPr>
            <a:r>
              <a:rPr lang="en-US" dirty="0"/>
              <a:t> Side effects:</a:t>
            </a:r>
          </a:p>
          <a:p>
            <a:pPr algn="l" rtl="0">
              <a:spcBef>
                <a:spcPct val="50000"/>
              </a:spcBef>
              <a:buFontTx/>
              <a:buChar char="•"/>
            </a:pPr>
            <a:r>
              <a:rPr lang="en-US" dirty="0"/>
              <a:t>1) </a:t>
            </a:r>
            <a:r>
              <a:rPr lang="en-US" dirty="0" err="1"/>
              <a:t>Measeles</a:t>
            </a:r>
            <a:r>
              <a:rPr lang="en-US" dirty="0"/>
              <a:t> like rash</a:t>
            </a:r>
          </a:p>
          <a:p>
            <a:pPr algn="l" rtl="0">
              <a:spcBef>
                <a:spcPct val="50000"/>
              </a:spcBef>
              <a:buFontTx/>
              <a:buChar char="•"/>
            </a:pPr>
            <a:r>
              <a:rPr lang="en-US" dirty="0"/>
              <a:t>2) Stevens Johnson </a:t>
            </a:r>
            <a:r>
              <a:rPr lang="en-US" dirty="0" smtClean="0"/>
              <a:t>syndrome </a:t>
            </a:r>
            <a:r>
              <a:rPr lang="en-US" u="sng" dirty="0" smtClean="0">
                <a:solidFill>
                  <a:srgbClr val="FF0000"/>
                </a:solidFill>
              </a:rPr>
              <a:t>(common in pediatric)</a:t>
            </a:r>
            <a:endParaRPr lang="en-US" dirty="0"/>
          </a:p>
        </p:txBody>
      </p:sp>
      <p:sp>
        <p:nvSpPr>
          <p:cNvPr id="2" name="مستطيل 1"/>
          <p:cNvSpPr/>
          <p:nvPr/>
        </p:nvSpPr>
        <p:spPr>
          <a:xfrm>
            <a:off x="4130675" y="4941168"/>
            <a:ext cx="2961605" cy="923330"/>
          </a:xfrm>
          <a:prstGeom prst="rect">
            <a:avLst/>
          </a:prstGeom>
          <a:solidFill>
            <a:schemeClr val="bg1"/>
          </a:solidFill>
          <a:ln>
            <a:solidFill>
              <a:schemeClr val="tx1"/>
            </a:solidFill>
          </a:ln>
        </p:spPr>
        <p:txBody>
          <a:bodyPr wrap="square">
            <a:spAutoFit/>
          </a:bodyPr>
          <a:lstStyle/>
          <a:p>
            <a:pPr algn="l"/>
            <a:r>
              <a:rPr lang="en-US" u="sng" dirty="0">
                <a:solidFill>
                  <a:srgbClr val="FF0000"/>
                </a:solidFill>
              </a:rPr>
              <a:t>safe in  pregnancy (the only one can be </a:t>
            </a:r>
            <a:r>
              <a:rPr lang="en-US" u="sng" dirty="0" smtClean="0">
                <a:solidFill>
                  <a:srgbClr val="FF0000"/>
                </a:solidFill>
              </a:rPr>
              <a:t>given </a:t>
            </a:r>
            <a:r>
              <a:rPr lang="en-US" u="sng" dirty="0">
                <a:solidFill>
                  <a:srgbClr val="FF0000"/>
                </a:solidFill>
              </a:rPr>
              <a:t>in pregnancy)</a:t>
            </a:r>
            <a:endParaRPr lang="ar-JO" u="sng" dirty="0">
              <a:solidFill>
                <a:srgbClr val="FF0000"/>
              </a:solidFill>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3826" name="Picture 2"/>
          <p:cNvPicPr>
            <a:picLocks noGrp="1" noChangeAspect="1" noChangeArrowheads="1"/>
          </p:cNvPicPr>
          <p:nvPr>
            <p:ph/>
          </p:nvPr>
        </p:nvPicPr>
        <p:blipFill>
          <a:blip r:embed="rId3" cstate="print"/>
          <a:srcRect/>
          <a:stretch>
            <a:fillRect/>
          </a:stretch>
        </p:blipFill>
        <p:spPr>
          <a:xfrm>
            <a:off x="251521" y="1855788"/>
            <a:ext cx="3312368" cy="3733800"/>
          </a:xfrm>
        </p:spPr>
      </p:pic>
      <p:sp>
        <p:nvSpPr>
          <p:cNvPr id="973827" name="Rectangle 3"/>
          <p:cNvSpPr>
            <a:spLocks noChangeArrowheads="1"/>
          </p:cNvSpPr>
          <p:nvPr/>
        </p:nvSpPr>
        <p:spPr bwMode="auto">
          <a:xfrm>
            <a:off x="1692275" y="476250"/>
            <a:ext cx="7010400" cy="1295400"/>
          </a:xfrm>
          <a:prstGeom prst="rect">
            <a:avLst/>
          </a:prstGeom>
          <a:noFill/>
          <a:ln w="9525">
            <a:noFill/>
            <a:miter lim="800000"/>
            <a:headEnd/>
            <a:tailEnd/>
          </a:ln>
          <a:effectLst/>
        </p:spPr>
        <p:txBody>
          <a:bodyPr anchor="ctr"/>
          <a:lstStyle/>
          <a:p>
            <a:pPr algn="l"/>
            <a:r>
              <a:rPr lang="en-US" sz="3900">
                <a:solidFill>
                  <a:schemeClr val="tx2"/>
                </a:solidFill>
              </a:rPr>
              <a:t>Topiramate (Topamax)</a:t>
            </a:r>
          </a:p>
        </p:txBody>
      </p:sp>
      <p:sp>
        <p:nvSpPr>
          <p:cNvPr id="973828" name="Text Box 4"/>
          <p:cNvSpPr txBox="1">
            <a:spLocks noChangeArrowheads="1"/>
          </p:cNvSpPr>
          <p:nvPr/>
        </p:nvSpPr>
        <p:spPr bwMode="auto">
          <a:xfrm>
            <a:off x="4283968" y="1855788"/>
            <a:ext cx="3311525" cy="3529013"/>
          </a:xfrm>
          <a:prstGeom prst="rect">
            <a:avLst/>
          </a:prstGeom>
          <a:noFill/>
          <a:ln w="9525">
            <a:noFill/>
            <a:miter lim="800000"/>
            <a:headEnd/>
            <a:tailEnd/>
          </a:ln>
          <a:effectLst/>
        </p:spPr>
        <p:txBody>
          <a:bodyPr>
            <a:spAutoFit/>
          </a:bodyPr>
          <a:lstStyle/>
          <a:p>
            <a:pPr algn="l" rtl="0">
              <a:spcBef>
                <a:spcPct val="50000"/>
              </a:spcBef>
              <a:buFontTx/>
              <a:buChar char="•"/>
            </a:pPr>
            <a:r>
              <a:rPr lang="en-US" dirty="0"/>
              <a:t> Broad spectrum</a:t>
            </a:r>
          </a:p>
          <a:p>
            <a:pPr algn="l" rtl="0">
              <a:spcBef>
                <a:spcPct val="50000"/>
              </a:spcBef>
              <a:buFontTx/>
              <a:buChar char="•"/>
            </a:pPr>
            <a:r>
              <a:rPr lang="en-US" dirty="0"/>
              <a:t> Used for </a:t>
            </a:r>
            <a:r>
              <a:rPr lang="en-US" b="1" u="sng" dirty="0">
                <a:solidFill>
                  <a:schemeClr val="folHlink"/>
                </a:solidFill>
              </a:rPr>
              <a:t>intractable partial complex seizures</a:t>
            </a:r>
            <a:r>
              <a:rPr lang="en-US" dirty="0"/>
              <a:t> especially in combination with </a:t>
            </a:r>
            <a:r>
              <a:rPr lang="en-US" dirty="0" err="1"/>
              <a:t>tegretol</a:t>
            </a:r>
            <a:endParaRPr lang="en-US" dirty="0"/>
          </a:p>
          <a:p>
            <a:pPr algn="l" rtl="0">
              <a:spcBef>
                <a:spcPct val="50000"/>
              </a:spcBef>
              <a:buFontTx/>
              <a:buChar char="•"/>
            </a:pPr>
            <a:r>
              <a:rPr lang="en-US" dirty="0"/>
              <a:t>Also used in prophylaxis of migraine</a:t>
            </a:r>
          </a:p>
          <a:p>
            <a:pPr algn="l" rtl="0">
              <a:spcBef>
                <a:spcPct val="50000"/>
              </a:spcBef>
              <a:buFontTx/>
              <a:buChar char="•"/>
            </a:pPr>
            <a:r>
              <a:rPr lang="en-US" dirty="0"/>
              <a:t>Side effects:</a:t>
            </a:r>
          </a:p>
          <a:p>
            <a:pPr algn="l" rtl="0">
              <a:spcBef>
                <a:spcPct val="50000"/>
              </a:spcBef>
              <a:buFontTx/>
              <a:buChar char="•"/>
            </a:pPr>
            <a:r>
              <a:rPr lang="en-US" dirty="0"/>
              <a:t>1)Renal stones</a:t>
            </a:r>
          </a:p>
          <a:p>
            <a:pPr algn="l" rtl="0">
              <a:spcBef>
                <a:spcPct val="50000"/>
              </a:spcBef>
              <a:buFontTx/>
              <a:buChar char="•"/>
            </a:pPr>
            <a:r>
              <a:rPr lang="en-US" dirty="0"/>
              <a:t>2)Decreases attention and ability to concentrate</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7922" name="Picture 2" descr="sonn"/>
          <p:cNvPicPr>
            <a:picLocks noChangeAspect="1" noChangeArrowheads="1"/>
          </p:cNvPicPr>
          <p:nvPr/>
        </p:nvPicPr>
        <p:blipFill>
          <a:blip r:embed="rId3" cstate="print"/>
          <a:srcRect/>
          <a:stretch>
            <a:fillRect/>
          </a:stretch>
        </p:blipFill>
        <p:spPr bwMode="auto">
          <a:xfrm>
            <a:off x="251520" y="1771650"/>
            <a:ext cx="3311525" cy="4033837"/>
          </a:xfrm>
          <a:prstGeom prst="rect">
            <a:avLst/>
          </a:prstGeom>
          <a:noFill/>
          <a:ln w="38100">
            <a:solidFill>
              <a:srgbClr val="FF0000"/>
            </a:solidFill>
            <a:miter lim="800000"/>
            <a:headEnd/>
            <a:tailEnd/>
          </a:ln>
        </p:spPr>
      </p:pic>
      <p:sp>
        <p:nvSpPr>
          <p:cNvPr id="977923" name="Rectangle 3"/>
          <p:cNvSpPr>
            <a:spLocks noChangeArrowheads="1"/>
          </p:cNvSpPr>
          <p:nvPr/>
        </p:nvSpPr>
        <p:spPr bwMode="auto">
          <a:xfrm>
            <a:off x="1692275" y="476250"/>
            <a:ext cx="7010400" cy="1295400"/>
          </a:xfrm>
          <a:prstGeom prst="rect">
            <a:avLst/>
          </a:prstGeom>
          <a:noFill/>
          <a:ln w="9525">
            <a:noFill/>
            <a:miter lim="800000"/>
            <a:headEnd/>
            <a:tailEnd/>
          </a:ln>
          <a:effectLst/>
        </p:spPr>
        <p:txBody>
          <a:bodyPr anchor="ctr"/>
          <a:lstStyle/>
          <a:p>
            <a:pPr algn="l"/>
            <a:r>
              <a:rPr lang="en-US" sz="3900">
                <a:solidFill>
                  <a:schemeClr val="tx2"/>
                </a:solidFill>
              </a:rPr>
              <a:t>Levetiracetam (Keppra)</a:t>
            </a:r>
          </a:p>
        </p:txBody>
      </p:sp>
      <p:sp>
        <p:nvSpPr>
          <p:cNvPr id="977924" name="Text Box 4"/>
          <p:cNvSpPr txBox="1">
            <a:spLocks noChangeArrowheads="1"/>
          </p:cNvSpPr>
          <p:nvPr/>
        </p:nvSpPr>
        <p:spPr bwMode="auto">
          <a:xfrm>
            <a:off x="4211960" y="2132856"/>
            <a:ext cx="3311525" cy="1477328"/>
          </a:xfrm>
          <a:prstGeom prst="rect">
            <a:avLst/>
          </a:prstGeom>
          <a:noFill/>
          <a:ln w="9525">
            <a:noFill/>
            <a:miter lim="800000"/>
            <a:headEnd/>
            <a:tailEnd/>
          </a:ln>
          <a:effectLst/>
        </p:spPr>
        <p:txBody>
          <a:bodyPr>
            <a:spAutoFit/>
          </a:bodyPr>
          <a:lstStyle/>
          <a:p>
            <a:pPr algn="l" rtl="0">
              <a:spcBef>
                <a:spcPct val="50000"/>
              </a:spcBef>
              <a:buFontTx/>
              <a:buChar char="•"/>
            </a:pPr>
            <a:r>
              <a:rPr lang="en-US" dirty="0"/>
              <a:t> Used for children and neonate age group</a:t>
            </a:r>
          </a:p>
          <a:p>
            <a:pPr algn="l" rtl="0">
              <a:spcBef>
                <a:spcPct val="50000"/>
              </a:spcBef>
              <a:buFontTx/>
              <a:buChar char="•"/>
            </a:pPr>
            <a:r>
              <a:rPr lang="en-US" dirty="0" smtClean="0"/>
              <a:t>  &gt;16 years </a:t>
            </a:r>
            <a:endParaRPr lang="en-US" dirty="0"/>
          </a:p>
          <a:p>
            <a:pPr algn="l" rtl="0">
              <a:spcBef>
                <a:spcPct val="50000"/>
              </a:spcBef>
              <a:buFontTx/>
              <a:buChar char="•"/>
            </a:pPr>
            <a:r>
              <a:rPr lang="en-US" dirty="0"/>
              <a:t>Used as </a:t>
            </a:r>
            <a:r>
              <a:rPr lang="en-US" dirty="0" smtClean="0"/>
              <a:t>a </a:t>
            </a:r>
            <a:r>
              <a:rPr lang="en-US" dirty="0"/>
              <a:t>primary drug.</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title"/>
          </p:nvPr>
        </p:nvSpPr>
        <p:spPr/>
        <p:txBody>
          <a:bodyPr/>
          <a:lstStyle/>
          <a:p>
            <a:r>
              <a:rPr lang="en-US"/>
              <a:t>Etiology</a:t>
            </a:r>
          </a:p>
        </p:txBody>
      </p:sp>
      <p:sp>
        <p:nvSpPr>
          <p:cNvPr id="447491" name="Rectangle 3"/>
          <p:cNvSpPr>
            <a:spLocks noGrp="1" noChangeArrowheads="1"/>
          </p:cNvSpPr>
          <p:nvPr>
            <p:ph idx="1"/>
          </p:nvPr>
        </p:nvSpPr>
        <p:spPr/>
        <p:txBody>
          <a:bodyPr/>
          <a:lstStyle/>
          <a:p>
            <a:pPr algn="l" rtl="0"/>
            <a:r>
              <a:rPr lang="en-US" dirty="0"/>
              <a:t>70% Unknown </a:t>
            </a:r>
            <a:r>
              <a:rPr lang="en-US" dirty="0" smtClean="0"/>
              <a:t>cause  </a:t>
            </a:r>
            <a:r>
              <a:rPr lang="en-US" u="sng" dirty="0" smtClean="0">
                <a:solidFill>
                  <a:srgbClr val="FF0000"/>
                </a:solidFill>
              </a:rPr>
              <a:t>(Idiopathic)</a:t>
            </a:r>
            <a:endParaRPr lang="en-US" u="sng" dirty="0">
              <a:solidFill>
                <a:srgbClr val="FF0000"/>
              </a:solidFill>
            </a:endParaRPr>
          </a:p>
          <a:p>
            <a:r>
              <a:rPr lang="en-US" dirty="0"/>
              <a:t>30% are due to the following</a:t>
            </a:r>
            <a:r>
              <a:rPr lang="en-US" dirty="0" smtClean="0"/>
              <a:t>: </a:t>
            </a:r>
            <a:r>
              <a:rPr lang="en-US" u="sng" dirty="0" smtClean="0">
                <a:solidFill>
                  <a:srgbClr val="FF0000"/>
                </a:solidFill>
              </a:rPr>
              <a:t>(</a:t>
            </a:r>
            <a:r>
              <a:rPr lang="en-US" u="sng" dirty="0">
                <a:solidFill>
                  <a:srgbClr val="FF0000"/>
                </a:solidFill>
              </a:rPr>
              <a:t>Secondary</a:t>
            </a:r>
            <a:r>
              <a:rPr lang="en-US" u="sng" dirty="0" smtClean="0">
                <a:solidFill>
                  <a:srgbClr val="FF0000"/>
                </a:solidFill>
              </a:rPr>
              <a:t>)</a:t>
            </a:r>
            <a:endParaRPr lang="en-US" u="sng" dirty="0">
              <a:solidFill>
                <a:srgbClr val="FF0000"/>
              </a:solidFill>
            </a:endParaRPr>
          </a:p>
          <a:p>
            <a:pPr lvl="1" algn="l" rtl="0"/>
            <a:r>
              <a:rPr lang="en-US" dirty="0"/>
              <a:t>Head trauma</a:t>
            </a:r>
          </a:p>
          <a:p>
            <a:pPr lvl="1" algn="l" rtl="0"/>
            <a:r>
              <a:rPr lang="en-US" dirty="0"/>
              <a:t>Poisoning</a:t>
            </a:r>
          </a:p>
          <a:p>
            <a:pPr lvl="1" algn="l" rtl="0"/>
            <a:r>
              <a:rPr lang="en-US" dirty="0"/>
              <a:t>Infection</a:t>
            </a:r>
          </a:p>
          <a:p>
            <a:pPr lvl="1" algn="l" rtl="0"/>
            <a:r>
              <a:rPr lang="en-US" dirty="0"/>
              <a:t>Maternal injury</a:t>
            </a:r>
          </a:p>
          <a:p>
            <a:pPr lvl="1" algn="l" rtl="0"/>
            <a:r>
              <a:rPr lang="en-US" dirty="0"/>
              <a:t>Brain tumor and CVA</a:t>
            </a:r>
          </a:p>
        </p:txBody>
      </p:sp>
      <p:pic>
        <p:nvPicPr>
          <p:cNvPr id="447492" name="Picture 4" descr="Neurosurgery"/>
          <p:cNvPicPr>
            <a:picLocks noChangeAspect="1" noChangeArrowheads="1"/>
          </p:cNvPicPr>
          <p:nvPr/>
        </p:nvPicPr>
        <p:blipFill>
          <a:blip r:embed="rId3" cstate="print"/>
          <a:srcRect/>
          <a:stretch>
            <a:fillRect/>
          </a:stretch>
        </p:blipFill>
        <p:spPr bwMode="auto">
          <a:xfrm>
            <a:off x="7740650" y="1700213"/>
            <a:ext cx="874713" cy="914400"/>
          </a:xfrm>
          <a:prstGeom prst="rect">
            <a:avLst/>
          </a:prstGeom>
          <a:noFill/>
        </p:spPr>
      </p:pic>
      <p:pic>
        <p:nvPicPr>
          <p:cNvPr id="447493" name="Picture 5" descr="Tumor-MRI"/>
          <p:cNvPicPr>
            <a:picLocks noChangeAspect="1" noChangeArrowheads="1"/>
          </p:cNvPicPr>
          <p:nvPr/>
        </p:nvPicPr>
        <p:blipFill>
          <a:blip r:embed="rId4" cstate="print"/>
          <a:srcRect/>
          <a:stretch>
            <a:fillRect/>
          </a:stretch>
        </p:blipFill>
        <p:spPr bwMode="auto">
          <a:xfrm>
            <a:off x="6443663" y="3284538"/>
            <a:ext cx="2301875" cy="2301875"/>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4" name="Rectangle 2"/>
          <p:cNvSpPr>
            <a:spLocks noGrp="1" noChangeArrowheads="1"/>
          </p:cNvSpPr>
          <p:nvPr>
            <p:ph type="title"/>
          </p:nvPr>
        </p:nvSpPr>
        <p:spPr>
          <a:xfrm>
            <a:off x="609599" y="260648"/>
            <a:ext cx="6347713" cy="720080"/>
          </a:xfrm>
        </p:spPr>
        <p:txBody>
          <a:bodyPr>
            <a:normAutofit/>
          </a:bodyPr>
          <a:lstStyle/>
          <a:p>
            <a:pPr algn="ctr"/>
            <a:r>
              <a:rPr lang="en-US" dirty="0"/>
              <a:t>Treatment  </a:t>
            </a:r>
          </a:p>
        </p:txBody>
      </p:sp>
      <p:sp>
        <p:nvSpPr>
          <p:cNvPr id="986115" name="Rectangle 3"/>
          <p:cNvSpPr>
            <a:spLocks noGrp="1" noChangeArrowheads="1"/>
          </p:cNvSpPr>
          <p:nvPr>
            <p:ph idx="1"/>
          </p:nvPr>
        </p:nvSpPr>
        <p:spPr>
          <a:xfrm>
            <a:off x="683568" y="1052736"/>
            <a:ext cx="7740351" cy="5328592"/>
          </a:xfrm>
        </p:spPr>
        <p:txBody>
          <a:bodyPr>
            <a:noAutofit/>
          </a:bodyPr>
          <a:lstStyle/>
          <a:p>
            <a:pPr algn="l" rtl="0"/>
            <a:endParaRPr lang="en-US" sz="1100" dirty="0" smtClean="0"/>
          </a:p>
          <a:p>
            <a:pPr algn="l" rtl="0"/>
            <a:r>
              <a:rPr lang="en-US" dirty="0" smtClean="0"/>
              <a:t>Primary </a:t>
            </a:r>
            <a:r>
              <a:rPr lang="en-US" dirty="0"/>
              <a:t>generalized</a:t>
            </a:r>
          </a:p>
          <a:p>
            <a:pPr>
              <a:buNone/>
            </a:pPr>
            <a:r>
              <a:rPr lang="en-US" dirty="0"/>
              <a:t>       </a:t>
            </a:r>
            <a:r>
              <a:rPr lang="en-US" dirty="0" err="1"/>
              <a:t>valproic</a:t>
            </a:r>
            <a:r>
              <a:rPr lang="en-US" dirty="0"/>
              <a:t> </a:t>
            </a:r>
            <a:r>
              <a:rPr lang="en-US" dirty="0" smtClean="0"/>
              <a:t>acid</a:t>
            </a:r>
          </a:p>
          <a:p>
            <a:pPr>
              <a:buNone/>
            </a:pPr>
            <a:endParaRPr lang="en-US" dirty="0" smtClean="0"/>
          </a:p>
          <a:p>
            <a:r>
              <a:rPr lang="en-US" dirty="0" smtClean="0"/>
              <a:t>Infantile </a:t>
            </a:r>
            <a:r>
              <a:rPr lang="en-US" dirty="0"/>
              <a:t>spasm</a:t>
            </a:r>
          </a:p>
          <a:p>
            <a:pPr>
              <a:buNone/>
            </a:pPr>
            <a:r>
              <a:rPr lang="en-US" dirty="0"/>
              <a:t>     steroids</a:t>
            </a:r>
          </a:p>
          <a:p>
            <a:pPr>
              <a:buNone/>
            </a:pPr>
            <a:r>
              <a:rPr lang="en-US" dirty="0"/>
              <a:t>     </a:t>
            </a:r>
            <a:r>
              <a:rPr lang="en-US" dirty="0" err="1"/>
              <a:t>vigabatrin</a:t>
            </a:r>
            <a:r>
              <a:rPr lang="en-US" dirty="0"/>
              <a:t> </a:t>
            </a:r>
            <a:endParaRPr lang="en-US" dirty="0" smtClean="0"/>
          </a:p>
          <a:p>
            <a:pPr>
              <a:buNone/>
            </a:pPr>
            <a:endParaRPr lang="en-US" dirty="0" smtClean="0"/>
          </a:p>
          <a:p>
            <a:r>
              <a:rPr lang="en-US" dirty="0"/>
              <a:t>Partial seizures</a:t>
            </a:r>
          </a:p>
          <a:p>
            <a:pPr>
              <a:buNone/>
            </a:pPr>
            <a:r>
              <a:rPr lang="en-US" dirty="0"/>
              <a:t>     </a:t>
            </a:r>
            <a:r>
              <a:rPr lang="en-US" dirty="0" smtClean="0"/>
              <a:t>carbamazepine</a:t>
            </a:r>
          </a:p>
          <a:p>
            <a:pPr>
              <a:buNone/>
            </a:pPr>
            <a:endParaRPr lang="en-US" dirty="0" smtClean="0"/>
          </a:p>
          <a:p>
            <a:r>
              <a:rPr lang="en-US" dirty="0"/>
              <a:t>ABSENCE  EPILEPSY</a:t>
            </a:r>
          </a:p>
          <a:p>
            <a:pPr>
              <a:buNone/>
            </a:pPr>
            <a:r>
              <a:rPr lang="en-US" dirty="0"/>
              <a:t>          </a:t>
            </a:r>
            <a:r>
              <a:rPr lang="en-US" dirty="0" err="1"/>
              <a:t>ethosuxamide</a:t>
            </a:r>
            <a:endParaRPr lang="en-US" dirty="0"/>
          </a:p>
          <a:p>
            <a:pPr>
              <a:buNone/>
            </a:pPr>
            <a:r>
              <a:rPr lang="en-US" dirty="0"/>
              <a:t>          </a:t>
            </a:r>
            <a:r>
              <a:rPr lang="en-US" dirty="0" err="1"/>
              <a:t>valproic</a:t>
            </a:r>
            <a:r>
              <a:rPr lang="en-US" dirty="0"/>
              <a:t> acid</a:t>
            </a:r>
          </a:p>
          <a:p>
            <a:pPr>
              <a:buNone/>
            </a:pPr>
            <a:r>
              <a:rPr lang="en-US" dirty="0"/>
              <a:t>          </a:t>
            </a:r>
            <a:r>
              <a:rPr lang="en-US" dirty="0" smtClean="0"/>
              <a:t>lamotrigine</a:t>
            </a:r>
          </a:p>
          <a:p>
            <a:pPr>
              <a:buNone/>
            </a:pPr>
            <a:endParaRPr lang="en-US" sz="900" dirty="0"/>
          </a:p>
          <a:p>
            <a:pPr>
              <a:buNone/>
            </a:pPr>
            <a:endParaRPr lang="en-US" sz="900" dirty="0"/>
          </a:p>
          <a:p>
            <a:pPr>
              <a:buNone/>
            </a:pPr>
            <a:endParaRPr lang="en-US" sz="900" dirty="0" smtClean="0"/>
          </a:p>
          <a:p>
            <a:pPr>
              <a:buNone/>
            </a:pPr>
            <a:endParaRPr lang="en-US" sz="900" dirty="0"/>
          </a:p>
          <a:p>
            <a:pPr algn="l" rtl="0">
              <a:buFont typeface="Wingdings" pitchFamily="2" charset="2"/>
              <a:buNone/>
            </a:pPr>
            <a:r>
              <a:rPr lang="en-US" sz="900" dirty="0"/>
              <a:t>       </a:t>
            </a:r>
            <a:r>
              <a:rPr lang="ar-SA" sz="900" dirty="0" smtClean="0"/>
              <a:t>       </a:t>
            </a:r>
            <a:endParaRPr lang="en-US" sz="9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6" name="Rectangle 2"/>
          <p:cNvSpPr>
            <a:spLocks noGrp="1" noChangeArrowheads="1"/>
          </p:cNvSpPr>
          <p:nvPr>
            <p:ph type="title"/>
          </p:nvPr>
        </p:nvSpPr>
        <p:spPr/>
        <p:txBody>
          <a:bodyPr/>
          <a:lstStyle/>
          <a:p>
            <a:pPr algn="ctr"/>
            <a:r>
              <a:rPr lang="en-US"/>
              <a:t>Treatment    </a:t>
            </a:r>
          </a:p>
        </p:txBody>
      </p:sp>
      <p:sp>
        <p:nvSpPr>
          <p:cNvPr id="994307" name="Rectangle 3"/>
          <p:cNvSpPr>
            <a:spLocks noGrp="1" noChangeArrowheads="1"/>
          </p:cNvSpPr>
          <p:nvPr>
            <p:ph idx="1"/>
          </p:nvPr>
        </p:nvSpPr>
        <p:spPr/>
        <p:txBody>
          <a:bodyPr>
            <a:normAutofit fontScale="92500" lnSpcReduction="10000"/>
          </a:bodyPr>
          <a:lstStyle/>
          <a:p>
            <a:pPr algn="l" rtl="0">
              <a:lnSpc>
                <a:spcPct val="90000"/>
              </a:lnSpc>
            </a:pPr>
            <a:r>
              <a:rPr lang="en-US" sz="2400"/>
              <a:t>MOST OF AEDs</a:t>
            </a:r>
          </a:p>
          <a:p>
            <a:pPr algn="l" rtl="0">
              <a:lnSpc>
                <a:spcPct val="90000"/>
              </a:lnSpc>
              <a:buFont typeface="Wingdings" pitchFamily="2" charset="2"/>
              <a:buNone/>
            </a:pPr>
            <a:r>
              <a:rPr lang="en-US" sz="2400"/>
              <a:t>   start small dose then increase</a:t>
            </a:r>
          </a:p>
          <a:p>
            <a:pPr algn="l" rtl="0">
              <a:lnSpc>
                <a:spcPct val="90000"/>
              </a:lnSpc>
              <a:buFont typeface="Wingdings" pitchFamily="2" charset="2"/>
              <a:buNone/>
            </a:pPr>
            <a:r>
              <a:rPr lang="en-US" sz="2400"/>
              <a:t>    if max dose reached    no response  serum level</a:t>
            </a:r>
          </a:p>
          <a:p>
            <a:pPr algn="l" rtl="0">
              <a:lnSpc>
                <a:spcPct val="90000"/>
              </a:lnSpc>
              <a:buFont typeface="Wingdings" pitchFamily="2" charset="2"/>
              <a:buNone/>
            </a:pPr>
            <a:r>
              <a:rPr lang="en-US" sz="2400"/>
              <a:t>    routine drug level  discouraged</a:t>
            </a:r>
          </a:p>
          <a:p>
            <a:pPr algn="l" rtl="0">
              <a:lnSpc>
                <a:spcPct val="90000"/>
              </a:lnSpc>
            </a:pPr>
            <a:r>
              <a:rPr lang="en-US" sz="2400"/>
              <a:t>MONOTHERAPY</a:t>
            </a:r>
          </a:p>
          <a:p>
            <a:pPr algn="l" rtl="0">
              <a:lnSpc>
                <a:spcPct val="90000"/>
              </a:lnSpc>
              <a:buFont typeface="Wingdings" pitchFamily="2" charset="2"/>
              <a:buNone/>
            </a:pPr>
            <a:r>
              <a:rPr lang="en-US" sz="2400"/>
              <a:t>      avoide interaction</a:t>
            </a:r>
          </a:p>
          <a:p>
            <a:pPr algn="l" rtl="0">
              <a:lnSpc>
                <a:spcPct val="90000"/>
              </a:lnSpc>
              <a:buFont typeface="Wingdings" pitchFamily="2" charset="2"/>
              <a:buNone/>
            </a:pPr>
            <a:r>
              <a:rPr lang="en-US" sz="2400"/>
              <a:t>       better compliance</a:t>
            </a:r>
          </a:p>
          <a:p>
            <a:pPr algn="l" rtl="0">
              <a:lnSpc>
                <a:spcPct val="90000"/>
              </a:lnSpc>
            </a:pPr>
            <a:r>
              <a:rPr lang="en-US" sz="2400"/>
              <a:t>BEFORE switching </a:t>
            </a:r>
            <a:r>
              <a:rPr lang="en-GB" sz="2400"/>
              <a:t>to another drug reconsider DX  </a:t>
            </a:r>
            <a:endParaRPr lang="en-US" sz="240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2" name="Rectangle 2"/>
          <p:cNvSpPr>
            <a:spLocks noGrp="1" noChangeArrowheads="1"/>
          </p:cNvSpPr>
          <p:nvPr>
            <p:ph type="title"/>
          </p:nvPr>
        </p:nvSpPr>
        <p:spPr/>
        <p:txBody>
          <a:bodyPr/>
          <a:lstStyle/>
          <a:p>
            <a:pPr algn="ctr"/>
            <a:r>
              <a:rPr lang="en-GB"/>
              <a:t>Treatment  </a:t>
            </a:r>
            <a:endParaRPr lang="en-US"/>
          </a:p>
        </p:txBody>
      </p:sp>
      <p:sp>
        <p:nvSpPr>
          <p:cNvPr id="998403" name="Rectangle 3"/>
          <p:cNvSpPr>
            <a:spLocks noGrp="1" noChangeArrowheads="1"/>
          </p:cNvSpPr>
          <p:nvPr>
            <p:ph idx="1"/>
          </p:nvPr>
        </p:nvSpPr>
        <p:spPr/>
        <p:txBody>
          <a:bodyPr/>
          <a:lstStyle/>
          <a:p>
            <a:pPr algn="l" rtl="0">
              <a:buFont typeface="Wingdings" pitchFamily="2" charset="2"/>
              <a:buNone/>
            </a:pPr>
            <a:r>
              <a:rPr lang="en-GB"/>
              <a:t>SIDE EFFECT</a:t>
            </a:r>
          </a:p>
          <a:p>
            <a:pPr algn="l" rtl="0"/>
            <a:r>
              <a:rPr lang="en-GB"/>
              <a:t>Most are idiosyncratic</a:t>
            </a:r>
          </a:p>
          <a:p>
            <a:pPr algn="l" rtl="0"/>
            <a:r>
              <a:rPr lang="en-GB"/>
              <a:t>Skin rash</a:t>
            </a:r>
          </a:p>
          <a:p>
            <a:pPr algn="l" rtl="0"/>
            <a:r>
              <a:rPr lang="en-GB"/>
              <a:t>Steven johonson syndrome</a:t>
            </a:r>
          </a:p>
          <a:p>
            <a:pPr algn="l" rtl="0"/>
            <a:r>
              <a:rPr lang="en-GB"/>
              <a:t>Hepatotoxicity</a:t>
            </a:r>
          </a:p>
          <a:p>
            <a:pPr algn="l" rtl="0"/>
            <a:r>
              <a:rPr lang="en-GB"/>
              <a:t>pancreatitis</a:t>
            </a:r>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50" name="Rectangle 2"/>
          <p:cNvSpPr>
            <a:spLocks noGrp="1" noChangeArrowheads="1"/>
          </p:cNvSpPr>
          <p:nvPr>
            <p:ph type="title"/>
          </p:nvPr>
        </p:nvSpPr>
        <p:spPr/>
        <p:txBody>
          <a:bodyPr/>
          <a:lstStyle/>
          <a:p>
            <a:r>
              <a:rPr lang="en-US"/>
              <a:t>Medication</a:t>
            </a:r>
          </a:p>
        </p:txBody>
      </p:sp>
      <p:sp>
        <p:nvSpPr>
          <p:cNvPr id="1000451" name="Rectangle 3"/>
          <p:cNvSpPr>
            <a:spLocks noGrp="1" noChangeArrowheads="1"/>
          </p:cNvSpPr>
          <p:nvPr>
            <p:ph idx="1"/>
          </p:nvPr>
        </p:nvSpPr>
        <p:spPr/>
        <p:txBody>
          <a:bodyPr/>
          <a:lstStyle/>
          <a:p>
            <a:pPr algn="l" rtl="0">
              <a:buFont typeface="Wingdings" pitchFamily="2" charset="2"/>
              <a:buNone/>
            </a:pPr>
            <a:r>
              <a:rPr lang="en-US"/>
              <a:t>Phenytoin (Dilantin)</a:t>
            </a:r>
          </a:p>
          <a:p>
            <a:pPr lvl="1" algn="l" rtl="0"/>
            <a:r>
              <a:rPr lang="en-US"/>
              <a:t>Gingival hyperplasia occuring in approximately 20% of patients.</a:t>
            </a:r>
          </a:p>
        </p:txBody>
      </p:sp>
      <p:pic>
        <p:nvPicPr>
          <p:cNvPr id="1000452" name="Picture 4" descr="CSA-hyperplasia2_2"/>
          <p:cNvPicPr>
            <a:picLocks noChangeAspect="1" noChangeArrowheads="1"/>
          </p:cNvPicPr>
          <p:nvPr/>
        </p:nvPicPr>
        <p:blipFill>
          <a:blip r:embed="rId3" cstate="print"/>
          <a:srcRect/>
          <a:stretch>
            <a:fillRect/>
          </a:stretch>
        </p:blipFill>
        <p:spPr bwMode="auto">
          <a:xfrm>
            <a:off x="1403350" y="3789363"/>
            <a:ext cx="3352800" cy="2155825"/>
          </a:xfrm>
          <a:prstGeom prst="rect">
            <a:avLst/>
          </a:prstGeom>
          <a:noFill/>
        </p:spPr>
      </p:pic>
      <p:pic>
        <p:nvPicPr>
          <p:cNvPr id="1000453" name="Picture 5" descr="CSA-hyperplasia2_6"/>
          <p:cNvPicPr>
            <a:picLocks noChangeAspect="1" noChangeArrowheads="1"/>
          </p:cNvPicPr>
          <p:nvPr/>
        </p:nvPicPr>
        <p:blipFill>
          <a:blip r:embed="rId4" cstate="print"/>
          <a:srcRect/>
          <a:stretch>
            <a:fillRect/>
          </a:stretch>
        </p:blipFill>
        <p:spPr bwMode="auto">
          <a:xfrm>
            <a:off x="5364163" y="3860800"/>
            <a:ext cx="3352800" cy="2160588"/>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98" name="Rectangle 2"/>
          <p:cNvSpPr>
            <a:spLocks noGrp="1" noChangeArrowheads="1"/>
          </p:cNvSpPr>
          <p:nvPr>
            <p:ph type="title"/>
          </p:nvPr>
        </p:nvSpPr>
        <p:spPr/>
        <p:txBody>
          <a:bodyPr/>
          <a:lstStyle/>
          <a:p>
            <a:endParaRPr lang="en-US"/>
          </a:p>
        </p:txBody>
      </p:sp>
      <p:pic>
        <p:nvPicPr>
          <p:cNvPr id="1002499" name="Picture 3" descr="steven"/>
          <p:cNvPicPr>
            <a:picLocks noGrp="1" noChangeAspect="1" noChangeArrowheads="1"/>
          </p:cNvPicPr>
          <p:nvPr>
            <p:ph idx="1"/>
          </p:nvPr>
        </p:nvPicPr>
        <p:blipFill>
          <a:blip r:embed="rId3" cstate="print"/>
          <a:srcRect/>
          <a:stretch>
            <a:fillRect/>
          </a:stretch>
        </p:blipFill>
        <p:spPr>
          <a:xfrm>
            <a:off x="0" y="476250"/>
            <a:ext cx="9144000" cy="6381750"/>
          </a:xfrm>
          <a:noFill/>
          <a:ln/>
        </p:spPr>
      </p:pic>
      <p:sp>
        <p:nvSpPr>
          <p:cNvPr id="5" name="Rectangle 3"/>
          <p:cNvSpPr/>
          <p:nvPr/>
        </p:nvSpPr>
        <p:spPr>
          <a:xfrm>
            <a:off x="6695728" y="476672"/>
            <a:ext cx="2448272" cy="1477328"/>
          </a:xfrm>
          <a:prstGeom prst="rect">
            <a:avLst/>
          </a:prstGeom>
          <a:solidFill>
            <a:schemeClr val="bg1"/>
          </a:solidFill>
        </p:spPr>
        <p:txBody>
          <a:bodyPr wrap="square">
            <a:spAutoFit/>
          </a:bodyPr>
          <a:lstStyle/>
          <a:p>
            <a:pPr algn="l" rtl="0"/>
            <a:r>
              <a:rPr lang="en-GB" dirty="0" err="1" smtClean="0"/>
              <a:t>Lamotrigine</a:t>
            </a:r>
            <a:r>
              <a:rPr lang="en-GB" dirty="0" smtClean="0"/>
              <a:t>:</a:t>
            </a:r>
          </a:p>
          <a:p>
            <a:pPr algn="l" rtl="0"/>
            <a:r>
              <a:rPr lang="en-GB" dirty="0" smtClean="0"/>
              <a:t>Steven </a:t>
            </a:r>
            <a:r>
              <a:rPr lang="en-GB" dirty="0" err="1" smtClean="0"/>
              <a:t>johonson</a:t>
            </a:r>
            <a:r>
              <a:rPr lang="en-GB" dirty="0" smtClean="0"/>
              <a:t> syndrome : more  than 3 mucus membranes </a:t>
            </a:r>
            <a:endParaRPr lang="en-GB"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690" name="Rectangle 2"/>
          <p:cNvSpPr>
            <a:spLocks noGrp="1" noChangeArrowheads="1"/>
          </p:cNvSpPr>
          <p:nvPr>
            <p:ph type="title"/>
          </p:nvPr>
        </p:nvSpPr>
        <p:spPr/>
        <p:txBody>
          <a:bodyPr/>
          <a:lstStyle/>
          <a:p>
            <a:r>
              <a:rPr lang="en-US" sz="3500"/>
              <a:t>Guidelines for discontinuation AEDs</a:t>
            </a:r>
          </a:p>
        </p:txBody>
      </p:sp>
      <p:sp>
        <p:nvSpPr>
          <p:cNvPr id="1010691" name="Rectangle 3"/>
          <p:cNvSpPr>
            <a:spLocks noGrp="1" noChangeArrowheads="1"/>
          </p:cNvSpPr>
          <p:nvPr>
            <p:ph idx="1"/>
          </p:nvPr>
        </p:nvSpPr>
        <p:spPr/>
        <p:txBody>
          <a:bodyPr/>
          <a:lstStyle/>
          <a:p>
            <a:pPr algn="l" rtl="0"/>
            <a:r>
              <a:rPr lang="en-US"/>
              <a:t> seizure free 2-5 years on AEDs mean 3.5 years</a:t>
            </a:r>
          </a:p>
          <a:p>
            <a:pPr algn="l" rtl="0"/>
            <a:r>
              <a:rPr lang="en-US"/>
              <a:t> single type of partial generalized seizures</a:t>
            </a:r>
          </a:p>
          <a:p>
            <a:pPr algn="l" rtl="0"/>
            <a:r>
              <a:rPr lang="en-US"/>
              <a:t>normal neurological and IQ examination</a:t>
            </a:r>
          </a:p>
          <a:p>
            <a:pPr algn="l" rtl="0"/>
            <a:r>
              <a:rPr lang="en-US"/>
              <a:t>  EEG  normalized with treatment </a:t>
            </a:r>
          </a:p>
        </p:txBody>
      </p:sp>
      <p:sp>
        <p:nvSpPr>
          <p:cNvPr id="4" name="TextBox 3"/>
          <p:cNvSpPr txBox="1"/>
          <p:nvPr/>
        </p:nvSpPr>
        <p:spPr>
          <a:xfrm>
            <a:off x="323528" y="4067780"/>
            <a:ext cx="3780420" cy="369332"/>
          </a:xfrm>
          <a:prstGeom prst="rect">
            <a:avLst/>
          </a:prstGeom>
          <a:solidFill>
            <a:schemeClr val="bg1"/>
          </a:solidFill>
          <a:ln>
            <a:solidFill>
              <a:schemeClr val="tx1"/>
            </a:solidFill>
          </a:ln>
        </p:spPr>
        <p:txBody>
          <a:bodyPr wrap="square" rtlCol="1">
            <a:spAutoFit/>
          </a:bodyPr>
          <a:lstStyle/>
          <a:p>
            <a:pPr algn="l"/>
            <a:r>
              <a:rPr lang="en-US" u="sng" dirty="0" smtClean="0">
                <a:solidFill>
                  <a:srgbClr val="FF0000"/>
                </a:solidFill>
              </a:rPr>
              <a:t>Dose end should be tapered </a:t>
            </a:r>
            <a:endParaRPr lang="ar-JO" u="sng" dirty="0">
              <a:solidFill>
                <a:srgbClr val="FF0000"/>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738" name="Rectangle 2"/>
          <p:cNvSpPr>
            <a:spLocks noGrp="1" noChangeArrowheads="1"/>
          </p:cNvSpPr>
          <p:nvPr>
            <p:ph type="title"/>
          </p:nvPr>
        </p:nvSpPr>
        <p:spPr/>
        <p:txBody>
          <a:bodyPr/>
          <a:lstStyle/>
          <a:p>
            <a:r>
              <a:rPr lang="en-US"/>
              <a:t>Vagus Nerve Stimulator</a:t>
            </a:r>
          </a:p>
        </p:txBody>
      </p:sp>
      <p:sp>
        <p:nvSpPr>
          <p:cNvPr id="1012739" name="Rectangle 3"/>
          <p:cNvSpPr>
            <a:spLocks noGrp="1" noChangeArrowheads="1"/>
          </p:cNvSpPr>
          <p:nvPr>
            <p:ph idx="1"/>
          </p:nvPr>
        </p:nvSpPr>
        <p:spPr/>
        <p:txBody>
          <a:bodyPr/>
          <a:lstStyle/>
          <a:p>
            <a:pPr algn="l" rtl="0"/>
            <a:r>
              <a:rPr lang="en-US"/>
              <a:t>Limited for localization related epilepsy</a:t>
            </a:r>
          </a:p>
          <a:p>
            <a:pPr algn="l" rtl="0"/>
            <a:r>
              <a:rPr lang="en-US"/>
              <a:t>Implanted device</a:t>
            </a:r>
          </a:p>
          <a:p>
            <a:pPr algn="l" rtl="0"/>
            <a:r>
              <a:rPr lang="en-US"/>
              <a:t>Stimulates the left vagus nerve for 30 seconds every five minutes</a:t>
            </a:r>
          </a:p>
          <a:p>
            <a:pPr algn="l" rtl="0"/>
            <a:r>
              <a:rPr lang="en-US"/>
              <a:t>30% experiences 50% reduction in seizure activity</a:t>
            </a:r>
          </a:p>
        </p:txBody>
      </p:sp>
      <p:pic>
        <p:nvPicPr>
          <p:cNvPr id="1012740" name="Picture 4" descr="vagusnervestim"/>
          <p:cNvPicPr>
            <a:picLocks noChangeAspect="1" noChangeArrowheads="1"/>
          </p:cNvPicPr>
          <p:nvPr/>
        </p:nvPicPr>
        <p:blipFill>
          <a:blip r:embed="rId3" cstate="print"/>
          <a:srcRect/>
          <a:stretch>
            <a:fillRect/>
          </a:stretch>
        </p:blipFill>
        <p:spPr bwMode="auto">
          <a:xfrm>
            <a:off x="7451725" y="692150"/>
            <a:ext cx="1068388" cy="1295400"/>
          </a:xfrm>
          <a:prstGeom prst="rect">
            <a:avLst/>
          </a:prstGeom>
          <a:noFill/>
        </p:spPr>
      </p:pic>
      <p:pic>
        <p:nvPicPr>
          <p:cNvPr id="1012741" name="Picture 5" descr="Animation"/>
          <p:cNvPicPr>
            <a:picLocks noChangeAspect="1" noChangeArrowheads="1" noCrop="1"/>
          </p:cNvPicPr>
          <p:nvPr/>
        </p:nvPicPr>
        <p:blipFill>
          <a:blip r:embed="rId4" cstate="print"/>
          <a:srcRect/>
          <a:stretch>
            <a:fillRect/>
          </a:stretch>
        </p:blipFill>
        <p:spPr bwMode="auto">
          <a:xfrm>
            <a:off x="7164388" y="4437063"/>
            <a:ext cx="1731962" cy="1828800"/>
          </a:xfrm>
          <a:prstGeom prst="rect">
            <a:avLst/>
          </a:prstGeom>
          <a:noFill/>
        </p:spPr>
      </p:pic>
      <p:sp>
        <p:nvSpPr>
          <p:cNvPr id="2" name="مربع نص 1"/>
          <p:cNvSpPr txBox="1"/>
          <p:nvPr/>
        </p:nvSpPr>
        <p:spPr>
          <a:xfrm>
            <a:off x="7490309" y="322818"/>
            <a:ext cx="1080120" cy="369332"/>
          </a:xfrm>
          <a:prstGeom prst="rect">
            <a:avLst/>
          </a:prstGeom>
          <a:solidFill>
            <a:schemeClr val="bg1"/>
          </a:solidFill>
        </p:spPr>
        <p:txBody>
          <a:bodyPr wrap="square" rtlCol="1">
            <a:spAutoFit/>
          </a:bodyPr>
          <a:lstStyle/>
          <a:p>
            <a:r>
              <a:rPr lang="en-US" dirty="0" err="1" smtClean="0"/>
              <a:t>osce</a:t>
            </a:r>
            <a:endParaRPr lang="ar-SA"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786" name="Rectangle 2"/>
          <p:cNvSpPr>
            <a:spLocks noGrp="1" noChangeArrowheads="1"/>
          </p:cNvSpPr>
          <p:nvPr>
            <p:ph type="title"/>
          </p:nvPr>
        </p:nvSpPr>
        <p:spPr/>
        <p:txBody>
          <a:bodyPr/>
          <a:lstStyle/>
          <a:p>
            <a:pPr algn="ctr"/>
            <a:r>
              <a:rPr lang="en-US"/>
              <a:t>Surgical</a:t>
            </a:r>
          </a:p>
        </p:txBody>
      </p:sp>
      <p:sp>
        <p:nvSpPr>
          <p:cNvPr id="1014787" name="Rectangle 3"/>
          <p:cNvSpPr>
            <a:spLocks noGrp="1" noChangeArrowheads="1"/>
          </p:cNvSpPr>
          <p:nvPr>
            <p:ph idx="1"/>
          </p:nvPr>
        </p:nvSpPr>
        <p:spPr/>
        <p:txBody>
          <a:bodyPr/>
          <a:lstStyle/>
          <a:p>
            <a:pPr algn="l" rtl="0"/>
            <a:r>
              <a:rPr lang="en-US" dirty="0"/>
              <a:t>First surgery in 1886</a:t>
            </a:r>
          </a:p>
          <a:p>
            <a:pPr algn="l" rtl="0"/>
            <a:r>
              <a:rPr lang="en-US" dirty="0"/>
              <a:t>Only utilized when medication cannot achieve satisfactory </a:t>
            </a:r>
            <a:r>
              <a:rPr lang="en-US" dirty="0" smtClean="0"/>
              <a:t>control</a:t>
            </a:r>
          </a:p>
          <a:p>
            <a:r>
              <a:rPr lang="en-US" dirty="0"/>
              <a:t>INDICATIONS:</a:t>
            </a:r>
          </a:p>
          <a:p>
            <a:r>
              <a:rPr lang="en-US" dirty="0"/>
              <a:t>   intractable partial seizures</a:t>
            </a:r>
          </a:p>
          <a:p>
            <a:r>
              <a:rPr lang="en-US" dirty="0"/>
              <a:t>   intractable </a:t>
            </a:r>
            <a:r>
              <a:rPr lang="en-US" dirty="0" err="1"/>
              <a:t>hemiepilepsy</a:t>
            </a:r>
            <a:endParaRPr lang="en-US" dirty="0"/>
          </a:p>
          <a:p>
            <a:r>
              <a:rPr lang="en-US" dirty="0"/>
              <a:t>   Mesial temporal sclerosis</a:t>
            </a:r>
          </a:p>
          <a:p>
            <a:pPr algn="l" rtl="0"/>
            <a:endParaRPr lang="en-US" dirty="0"/>
          </a:p>
        </p:txBody>
      </p:sp>
      <p:pic>
        <p:nvPicPr>
          <p:cNvPr id="1014788" name="Picture 4" descr="pe01023_"/>
          <p:cNvPicPr>
            <a:picLocks noChangeAspect="1" noChangeArrowheads="1"/>
          </p:cNvPicPr>
          <p:nvPr/>
        </p:nvPicPr>
        <p:blipFill>
          <a:blip r:embed="rId3" cstate="print"/>
          <a:srcRect/>
          <a:stretch>
            <a:fillRect/>
          </a:stretch>
        </p:blipFill>
        <p:spPr bwMode="auto">
          <a:xfrm>
            <a:off x="5364088" y="3776149"/>
            <a:ext cx="1330325" cy="2089150"/>
          </a:xfrm>
          <a:prstGeom prst="rect">
            <a:avLst/>
          </a:prstGeom>
          <a:noFill/>
        </p:spPr>
      </p:pic>
      <p:pic>
        <p:nvPicPr>
          <p:cNvPr id="1014789" name="Picture 5" descr="probe1s"/>
          <p:cNvPicPr>
            <a:picLocks noChangeAspect="1" noChangeArrowheads="1"/>
          </p:cNvPicPr>
          <p:nvPr/>
        </p:nvPicPr>
        <p:blipFill>
          <a:blip r:embed="rId4" cstate="print"/>
          <a:srcRect/>
          <a:stretch>
            <a:fillRect/>
          </a:stretch>
        </p:blipFill>
        <p:spPr bwMode="auto">
          <a:xfrm>
            <a:off x="6804248" y="3429000"/>
            <a:ext cx="2339751" cy="242570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882" name="Rectangle 2"/>
          <p:cNvSpPr>
            <a:spLocks noGrp="1" noChangeArrowheads="1"/>
          </p:cNvSpPr>
          <p:nvPr>
            <p:ph type="title"/>
          </p:nvPr>
        </p:nvSpPr>
        <p:spPr>
          <a:xfrm>
            <a:off x="1676400" y="620713"/>
            <a:ext cx="7010400" cy="935037"/>
          </a:xfrm>
        </p:spPr>
        <p:txBody>
          <a:bodyPr/>
          <a:lstStyle/>
          <a:p>
            <a:pPr algn="ctr"/>
            <a:r>
              <a:rPr lang="en-US"/>
              <a:t>Dietary</a:t>
            </a:r>
          </a:p>
        </p:txBody>
      </p:sp>
      <p:sp>
        <p:nvSpPr>
          <p:cNvPr id="1018883" name="Rectangle 3"/>
          <p:cNvSpPr>
            <a:spLocks noGrp="1" noChangeArrowheads="1"/>
          </p:cNvSpPr>
          <p:nvPr>
            <p:ph idx="1"/>
          </p:nvPr>
        </p:nvSpPr>
        <p:spPr>
          <a:xfrm>
            <a:off x="179388" y="1981200"/>
            <a:ext cx="8964612" cy="4114800"/>
          </a:xfrm>
        </p:spPr>
        <p:txBody>
          <a:bodyPr/>
          <a:lstStyle/>
          <a:p>
            <a:pPr algn="l" rtl="0">
              <a:buFont typeface="Wingdings" pitchFamily="2" charset="2"/>
              <a:buNone/>
            </a:pPr>
            <a:r>
              <a:rPr lang="en-US"/>
              <a:t>Ketogenic diet (Metabolic shift-Ketosis state)</a:t>
            </a:r>
          </a:p>
          <a:p>
            <a:pPr lvl="1" algn="l" rtl="0"/>
            <a:r>
              <a:rPr lang="en-US"/>
              <a:t>High fat and oils</a:t>
            </a:r>
          </a:p>
          <a:p>
            <a:pPr lvl="1" algn="l" rtl="0"/>
            <a:r>
              <a:rPr lang="en-US"/>
              <a:t>High calorie</a:t>
            </a:r>
          </a:p>
          <a:p>
            <a:pPr lvl="1" algn="l" rtl="0"/>
            <a:r>
              <a:rPr lang="en-US"/>
              <a:t>Low in proteins</a:t>
            </a:r>
          </a:p>
          <a:p>
            <a:pPr lvl="1" algn="l" rtl="0"/>
            <a:r>
              <a:rPr lang="en-US"/>
              <a:t>Low in carbohydrates</a:t>
            </a:r>
          </a:p>
        </p:txBody>
      </p:sp>
      <p:pic>
        <p:nvPicPr>
          <p:cNvPr id="1018884" name="Picture 4" descr="pmap1"/>
          <p:cNvPicPr>
            <a:picLocks noChangeAspect="1" noChangeArrowheads="1"/>
          </p:cNvPicPr>
          <p:nvPr/>
        </p:nvPicPr>
        <p:blipFill>
          <a:blip r:embed="rId3" cstate="print"/>
          <a:srcRect/>
          <a:stretch>
            <a:fillRect/>
          </a:stretch>
        </p:blipFill>
        <p:spPr bwMode="auto">
          <a:xfrm>
            <a:off x="2339975" y="4365625"/>
            <a:ext cx="2952750" cy="1812925"/>
          </a:xfrm>
          <a:prstGeom prst="rect">
            <a:avLst/>
          </a:prstGeom>
          <a:noFill/>
        </p:spPr>
      </p:pic>
      <p:sp>
        <p:nvSpPr>
          <p:cNvPr id="1018885" name="Rectangle 5"/>
          <p:cNvSpPr>
            <a:spLocks noChangeArrowheads="1"/>
          </p:cNvSpPr>
          <p:nvPr/>
        </p:nvSpPr>
        <p:spPr bwMode="auto">
          <a:xfrm>
            <a:off x="0" y="2773363"/>
            <a:ext cx="3571875" cy="0"/>
          </a:xfrm>
          <a:prstGeom prst="rect">
            <a:avLst/>
          </a:prstGeom>
          <a:noFill/>
          <a:ln w="12700" cap="sq">
            <a:noFill/>
            <a:miter lim="800000"/>
            <a:headEnd type="none" w="sm" len="sm"/>
            <a:tailEnd type="none" w="sm" len="sm"/>
          </a:ln>
          <a:effectLst/>
        </p:spPr>
        <p:txBody>
          <a:bodyPr>
            <a:spAutoFit/>
          </a:bodyPr>
          <a:lstStyle/>
          <a:p>
            <a:endParaRPr lang="ar-JO"/>
          </a:p>
        </p:txBody>
      </p:sp>
      <p:pic>
        <p:nvPicPr>
          <p:cNvPr id="1018886" name="Picture 6" descr="Click me!">
            <a:hlinkClick r:id="rId4"/>
          </p:cNvPr>
          <p:cNvPicPr>
            <a:picLocks noChangeAspect="1" noChangeArrowheads="1" noCrop="1"/>
          </p:cNvPicPr>
          <p:nvPr/>
        </p:nvPicPr>
        <p:blipFill>
          <a:blip r:embed="rId5" cstate="print"/>
          <a:srcRect/>
          <a:stretch>
            <a:fillRect/>
          </a:stretch>
        </p:blipFill>
        <p:spPr bwMode="auto">
          <a:xfrm>
            <a:off x="8101013" y="4652963"/>
            <a:ext cx="457200" cy="401637"/>
          </a:xfrm>
          <a:prstGeom prst="rect">
            <a:avLst/>
          </a:prstGeom>
          <a:noFill/>
        </p:spPr>
      </p:pic>
      <p:pic>
        <p:nvPicPr>
          <p:cNvPr id="1018887" name="Picture 7" descr="1200 donut machine"/>
          <p:cNvPicPr>
            <a:picLocks noChangeAspect="1" noChangeArrowheads="1" noCrop="1"/>
          </p:cNvPicPr>
          <p:nvPr/>
        </p:nvPicPr>
        <p:blipFill>
          <a:blip r:embed="rId6" cstate="print"/>
          <a:srcRect/>
          <a:stretch>
            <a:fillRect/>
          </a:stretch>
        </p:blipFill>
        <p:spPr bwMode="auto">
          <a:xfrm>
            <a:off x="5508625" y="2852738"/>
            <a:ext cx="2570163" cy="2492375"/>
          </a:xfrm>
          <a:prstGeom prst="rect">
            <a:avLst/>
          </a:prstGeom>
          <a:noFill/>
        </p:spPr>
      </p:pic>
      <p:pic>
        <p:nvPicPr>
          <p:cNvPr id="1018888" name="Picture 8" descr="Click me!">
            <a:hlinkClick r:id="rId4"/>
          </p:cNvPr>
          <p:cNvPicPr>
            <a:picLocks noChangeAspect="1" noChangeArrowheads="1" noCrop="1"/>
          </p:cNvPicPr>
          <p:nvPr/>
        </p:nvPicPr>
        <p:blipFill>
          <a:blip r:embed="rId7" cstate="print"/>
          <a:srcRect/>
          <a:stretch>
            <a:fillRect/>
          </a:stretch>
        </p:blipFill>
        <p:spPr bwMode="auto">
          <a:xfrm>
            <a:off x="8243888" y="4797425"/>
            <a:ext cx="304800" cy="268288"/>
          </a:xfrm>
          <a:prstGeom prst="rect">
            <a:avLst/>
          </a:prstGeom>
          <a:noFill/>
        </p:spPr>
      </p:pic>
      <p:pic>
        <p:nvPicPr>
          <p:cNvPr id="1018889" name="Picture 9" descr="Click me!">
            <a:hlinkClick r:id="rId4"/>
          </p:cNvPr>
          <p:cNvPicPr>
            <a:picLocks noChangeAspect="1" noChangeArrowheads="1" noCrop="1"/>
          </p:cNvPicPr>
          <p:nvPr/>
        </p:nvPicPr>
        <p:blipFill>
          <a:blip r:embed="rId8" cstate="print"/>
          <a:srcRect/>
          <a:stretch>
            <a:fillRect/>
          </a:stretch>
        </p:blipFill>
        <p:spPr bwMode="auto">
          <a:xfrm>
            <a:off x="8101013" y="4868863"/>
            <a:ext cx="228600" cy="201612"/>
          </a:xfrm>
          <a:prstGeom prst="rect">
            <a:avLst/>
          </a:prstGeom>
          <a:noFill/>
        </p:spPr>
      </p:pic>
      <p:sp>
        <p:nvSpPr>
          <p:cNvPr id="10" name="TextBox 9"/>
          <p:cNvSpPr txBox="1"/>
          <p:nvPr/>
        </p:nvSpPr>
        <p:spPr>
          <a:xfrm>
            <a:off x="275399" y="116632"/>
            <a:ext cx="1512168" cy="1200329"/>
          </a:xfrm>
          <a:prstGeom prst="rect">
            <a:avLst/>
          </a:prstGeom>
          <a:solidFill>
            <a:schemeClr val="bg1"/>
          </a:solidFill>
          <a:ln>
            <a:solidFill>
              <a:schemeClr val="tx1"/>
            </a:solidFill>
          </a:ln>
        </p:spPr>
        <p:txBody>
          <a:bodyPr wrap="square" rtlCol="1">
            <a:spAutoFit/>
          </a:bodyPr>
          <a:lstStyle/>
          <a:p>
            <a:r>
              <a:rPr lang="en-US" u="sng" dirty="0" smtClean="0">
                <a:solidFill>
                  <a:srgbClr val="FF0000"/>
                </a:solidFill>
              </a:rPr>
              <a:t>Acid blood thought to be </a:t>
            </a:r>
            <a:r>
              <a:rPr lang="en-US" u="sng" dirty="0" err="1" smtClean="0">
                <a:solidFill>
                  <a:srgbClr val="FF0000"/>
                </a:solidFill>
              </a:rPr>
              <a:t>stabilzer</a:t>
            </a:r>
            <a:r>
              <a:rPr lang="en-US" u="sng" dirty="0" smtClean="0">
                <a:solidFill>
                  <a:srgbClr val="FF0000"/>
                </a:solidFill>
              </a:rPr>
              <a:t> for neurons</a:t>
            </a:r>
            <a:endParaRPr lang="ar-JO" u="sng" dirty="0">
              <a:solidFill>
                <a:srgbClr val="FF0000"/>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p:txBody>
          <a:bodyPr/>
          <a:lstStyle/>
          <a:p>
            <a:endParaRPr lang="en-US"/>
          </a:p>
        </p:txBody>
      </p:sp>
      <p:sp>
        <p:nvSpPr>
          <p:cNvPr id="787459" name="Rectangle 3"/>
          <p:cNvSpPr>
            <a:spLocks noGrp="1" noChangeArrowheads="1"/>
          </p:cNvSpPr>
          <p:nvPr>
            <p:ph idx="1"/>
          </p:nvPr>
        </p:nvSpPr>
        <p:spPr/>
        <p:txBody>
          <a:bodyPr/>
          <a:lstStyle/>
          <a:p>
            <a:pPr algn="ctr" rtl="0"/>
            <a:r>
              <a:rPr lang="en-US" sz="6600" b="1" i="1"/>
              <a:t>THANK YOU</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8" name="Rectangle 2"/>
          <p:cNvSpPr>
            <a:spLocks noGrp="1" noChangeArrowheads="1"/>
          </p:cNvSpPr>
          <p:nvPr>
            <p:ph type="title"/>
          </p:nvPr>
        </p:nvSpPr>
        <p:spPr/>
        <p:txBody>
          <a:bodyPr/>
          <a:lstStyle/>
          <a:p>
            <a:r>
              <a:rPr lang="en-US"/>
              <a:t>Classification of epilepsy</a:t>
            </a:r>
          </a:p>
        </p:txBody>
      </p:sp>
      <p:sp>
        <p:nvSpPr>
          <p:cNvPr id="761859" name="Rectangle 3"/>
          <p:cNvSpPr>
            <a:spLocks noGrp="1" noChangeArrowheads="1"/>
          </p:cNvSpPr>
          <p:nvPr>
            <p:ph idx="1"/>
          </p:nvPr>
        </p:nvSpPr>
        <p:spPr>
          <a:xfrm>
            <a:off x="251520" y="1556792"/>
            <a:ext cx="9363001" cy="4824536"/>
          </a:xfrm>
        </p:spPr>
        <p:txBody>
          <a:bodyPr>
            <a:normAutofit/>
          </a:bodyPr>
          <a:lstStyle/>
          <a:p>
            <a:pPr marL="0" indent="0" algn="l" rtl="0">
              <a:lnSpc>
                <a:spcPct val="90000"/>
              </a:lnSpc>
              <a:buNone/>
            </a:pPr>
            <a:r>
              <a:rPr lang="en-US" sz="2000" dirty="0" smtClean="0"/>
              <a:t>3 classifications  </a:t>
            </a:r>
            <a:endParaRPr lang="en-US" sz="2000" dirty="0"/>
          </a:p>
          <a:p>
            <a:pPr algn="l" rtl="0">
              <a:lnSpc>
                <a:spcPct val="90000"/>
              </a:lnSpc>
            </a:pPr>
            <a:r>
              <a:rPr lang="en-US" sz="2000" dirty="0"/>
              <a:t>1- </a:t>
            </a:r>
            <a:r>
              <a:rPr lang="en-US" sz="2000" dirty="0" err="1"/>
              <a:t>accordind</a:t>
            </a:r>
            <a:r>
              <a:rPr lang="en-US" sz="2000" dirty="0"/>
              <a:t> to semiology :</a:t>
            </a:r>
          </a:p>
          <a:p>
            <a:pPr algn="l" rtl="0">
              <a:lnSpc>
                <a:spcPct val="90000"/>
              </a:lnSpc>
              <a:buFont typeface="Wingdings" pitchFamily="2" charset="2"/>
              <a:buNone/>
            </a:pPr>
            <a:r>
              <a:rPr lang="en-US" sz="2000" dirty="0"/>
              <a:t>                               </a:t>
            </a:r>
            <a:r>
              <a:rPr lang="en-US" sz="2000" dirty="0" smtClean="0"/>
              <a:t>- </a:t>
            </a:r>
            <a:r>
              <a:rPr lang="en-US" sz="2000" dirty="0"/>
              <a:t>generalized</a:t>
            </a:r>
          </a:p>
          <a:p>
            <a:pPr algn="l" rtl="0">
              <a:lnSpc>
                <a:spcPct val="90000"/>
              </a:lnSpc>
              <a:buFont typeface="Wingdings" pitchFamily="2" charset="2"/>
              <a:buNone/>
            </a:pPr>
            <a:r>
              <a:rPr lang="en-US" sz="2000" dirty="0"/>
              <a:t>                                 </a:t>
            </a:r>
            <a:r>
              <a:rPr lang="en-US" sz="2000" dirty="0" smtClean="0"/>
              <a:t>-partial </a:t>
            </a:r>
            <a:r>
              <a:rPr lang="en-US" sz="2000" dirty="0"/>
              <a:t>:simple ,</a:t>
            </a:r>
            <a:r>
              <a:rPr lang="en-US" sz="2000" dirty="0" smtClean="0"/>
              <a:t>complex</a:t>
            </a:r>
          </a:p>
          <a:p>
            <a:pPr algn="l" rtl="0">
              <a:lnSpc>
                <a:spcPct val="90000"/>
              </a:lnSpc>
              <a:buFont typeface="Wingdings" pitchFamily="2" charset="2"/>
              <a:buNone/>
            </a:pPr>
            <a:endParaRPr lang="en-US" sz="2000" dirty="0"/>
          </a:p>
          <a:p>
            <a:pPr algn="l" rtl="0">
              <a:lnSpc>
                <a:spcPct val="90000"/>
              </a:lnSpc>
            </a:pPr>
            <a:r>
              <a:rPr lang="en-US" sz="2000" dirty="0"/>
              <a:t>2-according to cause : </a:t>
            </a:r>
          </a:p>
          <a:p>
            <a:pPr algn="l" rtl="0">
              <a:lnSpc>
                <a:spcPct val="90000"/>
              </a:lnSpc>
              <a:buFont typeface="Wingdings" pitchFamily="2" charset="2"/>
              <a:buNone/>
            </a:pPr>
            <a:r>
              <a:rPr lang="en-US" sz="2000" dirty="0"/>
              <a:t>                             </a:t>
            </a:r>
            <a:r>
              <a:rPr lang="en-US" sz="2000" dirty="0" smtClean="0"/>
              <a:t>-  idiopathic  </a:t>
            </a:r>
            <a:r>
              <a:rPr lang="en-US" sz="2000" u="sng" dirty="0" smtClean="0">
                <a:solidFill>
                  <a:srgbClr val="FF0000"/>
                </a:solidFill>
              </a:rPr>
              <a:t>(patient is developmentally normal)</a:t>
            </a:r>
            <a:endParaRPr lang="en-US" sz="2000" u="sng" dirty="0">
              <a:solidFill>
                <a:srgbClr val="FF0000"/>
              </a:solidFill>
            </a:endParaRPr>
          </a:p>
          <a:p>
            <a:pPr algn="l" rtl="0">
              <a:lnSpc>
                <a:spcPct val="90000"/>
              </a:lnSpc>
              <a:buFont typeface="Wingdings" pitchFamily="2" charset="2"/>
              <a:buNone/>
            </a:pPr>
            <a:r>
              <a:rPr lang="en-US" sz="2000" dirty="0"/>
              <a:t>                              </a:t>
            </a:r>
            <a:r>
              <a:rPr lang="en-US" sz="2000" dirty="0" smtClean="0"/>
              <a:t>- </a:t>
            </a:r>
            <a:r>
              <a:rPr lang="en-US" sz="2000" dirty="0" err="1"/>
              <a:t>sypmtomatic</a:t>
            </a:r>
            <a:r>
              <a:rPr lang="en-US" sz="2000" dirty="0"/>
              <a:t> </a:t>
            </a:r>
          </a:p>
          <a:p>
            <a:pPr>
              <a:lnSpc>
                <a:spcPct val="90000"/>
              </a:lnSpc>
              <a:buNone/>
            </a:pPr>
            <a:r>
              <a:rPr lang="en-US" sz="2000" dirty="0"/>
              <a:t>                              - cryptogenic  </a:t>
            </a:r>
            <a:r>
              <a:rPr lang="en-US" sz="2000" u="sng" dirty="0">
                <a:solidFill>
                  <a:srgbClr val="FF0000"/>
                </a:solidFill>
              </a:rPr>
              <a:t>(patient is developmentally </a:t>
            </a:r>
            <a:r>
              <a:rPr lang="en-US" sz="2000" u="sng" dirty="0" smtClean="0">
                <a:solidFill>
                  <a:srgbClr val="FF0000"/>
                </a:solidFill>
              </a:rPr>
              <a:t>abnormal)</a:t>
            </a:r>
          </a:p>
          <a:p>
            <a:pPr>
              <a:lnSpc>
                <a:spcPct val="90000"/>
              </a:lnSpc>
              <a:buNone/>
            </a:pPr>
            <a:endParaRPr lang="en-US" sz="2000" u="sng" dirty="0">
              <a:solidFill>
                <a:srgbClr val="FF0000"/>
              </a:solidFill>
            </a:endParaRPr>
          </a:p>
          <a:p>
            <a:pPr algn="l" rtl="0">
              <a:lnSpc>
                <a:spcPct val="90000"/>
              </a:lnSpc>
              <a:buFont typeface="Wingdings" pitchFamily="2" charset="2"/>
              <a:buNone/>
            </a:pPr>
            <a:r>
              <a:rPr lang="en-US" sz="2000" dirty="0"/>
              <a:t>3-according to clinical + EEG + age : syndromic classification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a:xfrm>
            <a:off x="914400" y="188913"/>
            <a:ext cx="8229600" cy="1371600"/>
          </a:xfrm>
        </p:spPr>
        <p:txBody>
          <a:bodyPr/>
          <a:lstStyle/>
          <a:p>
            <a:r>
              <a:rPr lang="en-US"/>
              <a:t/>
            </a:r>
            <a:br>
              <a:rPr lang="en-US"/>
            </a:br>
            <a:endParaRPr lang="en-US"/>
          </a:p>
        </p:txBody>
      </p:sp>
      <p:sp>
        <p:nvSpPr>
          <p:cNvPr id="441347" name="Rectangle 3"/>
          <p:cNvSpPr>
            <a:spLocks noGrp="1" noChangeArrowheads="1"/>
          </p:cNvSpPr>
          <p:nvPr>
            <p:ph idx="1"/>
          </p:nvPr>
        </p:nvSpPr>
        <p:spPr>
          <a:xfrm>
            <a:off x="-25518" y="476672"/>
            <a:ext cx="8815388" cy="5400675"/>
          </a:xfrm>
        </p:spPr>
        <p:txBody>
          <a:bodyPr/>
          <a:lstStyle/>
          <a:p>
            <a:pPr algn="l" rtl="0">
              <a:lnSpc>
                <a:spcPct val="90000"/>
              </a:lnSpc>
              <a:buFont typeface="Wingdings" pitchFamily="2" charset="2"/>
              <a:buNone/>
            </a:pPr>
            <a:endParaRPr lang="en-US" sz="2400" dirty="0"/>
          </a:p>
          <a:p>
            <a:pPr algn="l" rtl="0">
              <a:lnSpc>
                <a:spcPct val="90000"/>
              </a:lnSpc>
              <a:buClr>
                <a:schemeClr val="tx1"/>
              </a:buClr>
              <a:buFontTx/>
              <a:buNone/>
            </a:pPr>
            <a:r>
              <a:rPr lang="en-US" sz="2400" dirty="0"/>
              <a:t>                    </a:t>
            </a:r>
            <a:r>
              <a:rPr lang="en-US" sz="3600" dirty="0"/>
              <a:t>PARTIAL SEIZURES</a:t>
            </a:r>
            <a:endParaRPr lang="en-US" sz="2400" dirty="0"/>
          </a:p>
          <a:p>
            <a:pPr algn="l" rtl="0">
              <a:lnSpc>
                <a:spcPct val="90000"/>
              </a:lnSpc>
              <a:buFont typeface="Wingdings" pitchFamily="2" charset="2"/>
              <a:buNone/>
            </a:pPr>
            <a:r>
              <a:rPr lang="en-US" sz="2400" dirty="0"/>
              <a:t>  </a:t>
            </a:r>
          </a:p>
          <a:p>
            <a:pPr algn="l" rtl="0">
              <a:lnSpc>
                <a:spcPct val="90000"/>
              </a:lnSpc>
            </a:pPr>
            <a:r>
              <a:rPr lang="en-US" sz="2400" dirty="0"/>
              <a:t>a. Simple partial (no impairment of consciousness)   		- motor/sensory/autonomic/psychic</a:t>
            </a:r>
          </a:p>
          <a:p>
            <a:pPr algn="l" rtl="0">
              <a:lnSpc>
                <a:spcPct val="90000"/>
              </a:lnSpc>
            </a:pPr>
            <a:r>
              <a:rPr lang="en-US" sz="2400" dirty="0"/>
              <a:t>b. Complex partial (impairment of consciousness) </a:t>
            </a:r>
          </a:p>
          <a:p>
            <a:pPr algn="l" rtl="0">
              <a:lnSpc>
                <a:spcPct val="90000"/>
              </a:lnSpc>
              <a:buFont typeface="Wingdings" pitchFamily="2" charset="2"/>
              <a:buNone/>
            </a:pPr>
            <a:r>
              <a:rPr lang="en-US" sz="2400" dirty="0"/>
              <a:t>			- simple evolving to complex</a:t>
            </a:r>
          </a:p>
          <a:p>
            <a:pPr lvl="1" algn="l" rtl="0">
              <a:lnSpc>
                <a:spcPct val="90000"/>
              </a:lnSpc>
              <a:buFont typeface="Wingdings" pitchFamily="2" charset="2"/>
              <a:buNone/>
            </a:pPr>
            <a:r>
              <a:rPr lang="en-US" sz="2400" dirty="0"/>
              <a:t>            - complex from outset</a:t>
            </a:r>
          </a:p>
          <a:p>
            <a:pPr algn="l" rtl="0">
              <a:lnSpc>
                <a:spcPct val="90000"/>
              </a:lnSpc>
            </a:pPr>
            <a:r>
              <a:rPr lang="en-US" sz="2400" dirty="0"/>
              <a:t>c. Partial seizures evolving to secondary GTCS</a:t>
            </a:r>
          </a:p>
          <a:p>
            <a:pPr>
              <a:lnSpc>
                <a:spcPct val="90000"/>
              </a:lnSpc>
            </a:pPr>
            <a:endParaRPr lang="en-US" sz="2400" dirty="0"/>
          </a:p>
        </p:txBody>
      </p:sp>
      <p:sp>
        <p:nvSpPr>
          <p:cNvPr id="2" name="مربع نص 1"/>
          <p:cNvSpPr txBox="1"/>
          <p:nvPr/>
        </p:nvSpPr>
        <p:spPr>
          <a:xfrm>
            <a:off x="7020272" y="277005"/>
            <a:ext cx="2123728" cy="923330"/>
          </a:xfrm>
          <a:prstGeom prst="rect">
            <a:avLst/>
          </a:prstGeom>
          <a:solidFill>
            <a:schemeClr val="bg1"/>
          </a:solidFill>
          <a:ln>
            <a:solidFill>
              <a:schemeClr val="tx1"/>
            </a:solidFill>
          </a:ln>
        </p:spPr>
        <p:txBody>
          <a:bodyPr wrap="square" rtlCol="1">
            <a:spAutoFit/>
          </a:bodyPr>
          <a:lstStyle/>
          <a:p>
            <a:pPr algn="l"/>
            <a:r>
              <a:rPr lang="en-US" u="sng" dirty="0" smtClean="0">
                <a:solidFill>
                  <a:srgbClr val="FF0000"/>
                </a:solidFill>
              </a:rPr>
              <a:t>In one hemisphere that affect on one half of body </a:t>
            </a:r>
            <a:endParaRPr lang="ar-SA" u="sng" dirty="0">
              <a:solidFill>
                <a:srgbClr val="FF0000"/>
              </a:solidFill>
            </a:endParaRPr>
          </a:p>
        </p:txBody>
      </p:sp>
    </p:spTree>
  </p:cSld>
  <p:clrMapOvr>
    <a:masterClrMapping/>
  </p:clrMapOvr>
  <p:transition spd="med">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2"/>
          <p:cNvSpPr>
            <a:spLocks noGrp="1" noChangeArrowheads="1"/>
          </p:cNvSpPr>
          <p:nvPr>
            <p:ph idx="1"/>
          </p:nvPr>
        </p:nvSpPr>
        <p:spPr>
          <a:xfrm>
            <a:off x="539552" y="476672"/>
            <a:ext cx="8229600" cy="6021388"/>
          </a:xfrm>
        </p:spPr>
        <p:txBody>
          <a:bodyPr>
            <a:normAutofit/>
          </a:bodyPr>
          <a:lstStyle/>
          <a:p>
            <a:pPr algn="ctr" rtl="0">
              <a:buFont typeface="Wingdings" pitchFamily="2" charset="2"/>
              <a:buNone/>
            </a:pPr>
            <a:r>
              <a:rPr lang="en-US" sz="3200" dirty="0"/>
              <a:t>GENERALIZED SEIZURES </a:t>
            </a:r>
            <a:endParaRPr lang="en-US" sz="3200" dirty="0" smtClean="0"/>
          </a:p>
          <a:p>
            <a:pPr algn="ctr" rtl="0">
              <a:buFont typeface="Wingdings" pitchFamily="2" charset="2"/>
              <a:buNone/>
            </a:pPr>
            <a:endParaRPr lang="en-US" sz="3200" dirty="0"/>
          </a:p>
          <a:p>
            <a:pPr algn="l" rtl="0">
              <a:buFont typeface="Wingdings" pitchFamily="2" charset="2"/>
              <a:buNone/>
            </a:pPr>
            <a:r>
              <a:rPr lang="en-US" dirty="0"/>
              <a:t> The first clinical and EEG changes indicate involvement of both cerebral hemispheres.</a:t>
            </a:r>
          </a:p>
          <a:p>
            <a:pPr algn="l" rtl="0"/>
            <a:r>
              <a:rPr lang="en-US" sz="2600" dirty="0"/>
              <a:t>a.  Absence</a:t>
            </a:r>
          </a:p>
          <a:p>
            <a:pPr algn="l" rtl="0"/>
            <a:r>
              <a:rPr lang="en-US" sz="2600" dirty="0"/>
              <a:t>b.  Myoclonic</a:t>
            </a:r>
          </a:p>
          <a:p>
            <a:r>
              <a:rPr lang="en-US" sz="2600" dirty="0"/>
              <a:t>c.  </a:t>
            </a:r>
            <a:r>
              <a:rPr lang="en-US" sz="2600" dirty="0" err="1" smtClean="0"/>
              <a:t>Clonic</a:t>
            </a:r>
            <a:r>
              <a:rPr lang="en-US" sz="2600" dirty="0" smtClean="0"/>
              <a:t>   </a:t>
            </a:r>
            <a:r>
              <a:rPr lang="en-US" sz="2800" u="sng" dirty="0">
                <a:solidFill>
                  <a:srgbClr val="FF0000"/>
                </a:solidFill>
              </a:rPr>
              <a:t>(jerking</a:t>
            </a:r>
            <a:r>
              <a:rPr lang="en-US" sz="2800" u="sng" dirty="0" smtClean="0">
                <a:solidFill>
                  <a:srgbClr val="FF0000"/>
                </a:solidFill>
              </a:rPr>
              <a:t>)</a:t>
            </a:r>
            <a:endParaRPr lang="en-US" sz="2600" u="sng" dirty="0">
              <a:solidFill>
                <a:srgbClr val="FF0000"/>
              </a:solidFill>
            </a:endParaRPr>
          </a:p>
          <a:p>
            <a:pPr algn="l" rtl="0"/>
            <a:r>
              <a:rPr lang="en-US" sz="2600" dirty="0"/>
              <a:t>d.  </a:t>
            </a:r>
            <a:r>
              <a:rPr lang="en-US" sz="2600" dirty="0" smtClean="0"/>
              <a:t>Tonic </a:t>
            </a:r>
            <a:r>
              <a:rPr lang="en-US" sz="2000" u="sng" dirty="0" smtClean="0">
                <a:solidFill>
                  <a:srgbClr val="FF0000"/>
                </a:solidFill>
              </a:rPr>
              <a:t>(increased tone in the extension muscles)</a:t>
            </a:r>
            <a:endParaRPr lang="en-US" sz="2600" dirty="0"/>
          </a:p>
          <a:p>
            <a:pPr algn="l" rtl="0"/>
            <a:r>
              <a:rPr lang="en-US" sz="2600" dirty="0"/>
              <a:t>e.  Tonic-</a:t>
            </a:r>
            <a:r>
              <a:rPr lang="en-US" sz="2600" dirty="0" err="1"/>
              <a:t>clonic</a:t>
            </a:r>
            <a:endParaRPr lang="en-US" sz="2600" dirty="0"/>
          </a:p>
          <a:p>
            <a:pPr algn="l" rtl="0"/>
            <a:r>
              <a:rPr lang="en-US" sz="2600" dirty="0"/>
              <a:t>f.  </a:t>
            </a:r>
            <a:r>
              <a:rPr lang="en-US" sz="2600" dirty="0" smtClean="0"/>
              <a:t>Atonic   </a:t>
            </a:r>
            <a:r>
              <a:rPr lang="en-US" sz="2000" u="sng" dirty="0" smtClean="0">
                <a:solidFill>
                  <a:srgbClr val="FF0000"/>
                </a:solidFill>
              </a:rPr>
              <a:t>(</a:t>
            </a:r>
            <a:r>
              <a:rPr lang="en-US" sz="2000" u="sng" dirty="0" err="1" smtClean="0">
                <a:solidFill>
                  <a:srgbClr val="FF0000"/>
                </a:solidFill>
              </a:rPr>
              <a:t>drope</a:t>
            </a:r>
            <a:r>
              <a:rPr lang="en-US" sz="2000" u="sng" dirty="0" smtClean="0">
                <a:solidFill>
                  <a:srgbClr val="FF0000"/>
                </a:solidFill>
              </a:rPr>
              <a:t> </a:t>
            </a:r>
            <a:r>
              <a:rPr lang="en-US" sz="2000" u="sng" dirty="0" err="1" smtClean="0">
                <a:solidFill>
                  <a:srgbClr val="FF0000"/>
                </a:solidFill>
              </a:rPr>
              <a:t>attackes</a:t>
            </a:r>
            <a:r>
              <a:rPr lang="en-US" sz="2000" u="sng" dirty="0" smtClean="0">
                <a:solidFill>
                  <a:srgbClr val="FF0000"/>
                </a:solidFill>
              </a:rPr>
              <a:t> &amp; sudden loss of muscle tone )</a:t>
            </a:r>
            <a:endParaRPr lang="en-US" sz="2600" u="sng" dirty="0">
              <a:solidFill>
                <a:srgbClr val="FF0000"/>
              </a:solidFill>
            </a:endParaRPr>
          </a:p>
        </p:txBody>
      </p:sp>
    </p:spTree>
  </p:cSld>
  <p:clrMapOvr>
    <a:masterClrMapping/>
  </p:clrMapOvr>
  <p:transition spd="med">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179512" y="260648"/>
            <a:ext cx="7418785" cy="1320800"/>
          </a:xfrm>
        </p:spPr>
        <p:txBody>
          <a:bodyPr>
            <a:normAutofit/>
          </a:bodyPr>
          <a:lstStyle/>
          <a:p>
            <a:pPr rtl="0"/>
            <a:r>
              <a:rPr lang="en-US" sz="3500" b="1" i="1" dirty="0"/>
              <a:t>Generalized convulsive</a:t>
            </a:r>
            <a:r>
              <a:rPr lang="en-US" sz="3500" b="1" dirty="0"/>
              <a:t> (</a:t>
            </a:r>
            <a:r>
              <a:rPr lang="en-US" sz="3500" dirty="0"/>
              <a:t>grand mal) </a:t>
            </a:r>
            <a:r>
              <a:rPr lang="arn-CL" sz="3500" dirty="0"/>
              <a:t> or generalized tonic-clonic</a:t>
            </a:r>
            <a:r>
              <a:rPr lang="en-US" sz="3500" dirty="0"/>
              <a:t> </a:t>
            </a:r>
          </a:p>
        </p:txBody>
      </p:sp>
      <p:sp>
        <p:nvSpPr>
          <p:cNvPr id="99331" name="Rectangle 3"/>
          <p:cNvSpPr>
            <a:spLocks noGrp="1" noChangeArrowheads="1"/>
          </p:cNvSpPr>
          <p:nvPr>
            <p:ph idx="1"/>
          </p:nvPr>
        </p:nvSpPr>
        <p:spPr/>
        <p:txBody>
          <a:bodyPr>
            <a:normAutofit fontScale="92500"/>
          </a:bodyPr>
          <a:lstStyle/>
          <a:p>
            <a:pPr algn="l" rtl="0">
              <a:lnSpc>
                <a:spcPct val="90000"/>
              </a:lnSpc>
            </a:pPr>
            <a:r>
              <a:rPr lang="en-US" sz="2400"/>
              <a:t>sudden, immediate loss of consciousness without warning </a:t>
            </a:r>
            <a:endParaRPr lang="ar-JO" sz="2400"/>
          </a:p>
          <a:p>
            <a:pPr algn="l" rtl="0">
              <a:lnSpc>
                <a:spcPct val="90000"/>
              </a:lnSpc>
            </a:pPr>
            <a:r>
              <a:rPr lang="arn-CL" sz="2400"/>
              <a:t>initial generalized tonic contraction and posture (causing fall and epileptic cry) </a:t>
            </a:r>
          </a:p>
          <a:p>
            <a:pPr algn="l" rtl="0">
              <a:lnSpc>
                <a:spcPct val="90000"/>
              </a:lnSpc>
            </a:pPr>
            <a:r>
              <a:rPr lang="arn-CL" sz="2400"/>
              <a:t>then, generalized, bisynchronous rhythmic forceful jerking movements </a:t>
            </a:r>
          </a:p>
          <a:p>
            <a:pPr algn="l" rtl="0">
              <a:lnSpc>
                <a:spcPct val="90000"/>
              </a:lnSpc>
            </a:pPr>
            <a:r>
              <a:rPr lang="arn-CL" sz="2400"/>
              <a:t>slowing of the frequency of the convulsive movements </a:t>
            </a:r>
          </a:p>
          <a:p>
            <a:pPr algn="l" rtl="0">
              <a:lnSpc>
                <a:spcPct val="90000"/>
              </a:lnSpc>
            </a:pPr>
            <a:r>
              <a:rPr lang="en-US" sz="2400"/>
              <a:t>Typically last 1-3 minutes    </a:t>
            </a:r>
            <a:endParaRPr lang="ar-JO" sz="2400"/>
          </a:p>
          <a:p>
            <a:pPr algn="l" rtl="0">
              <a:lnSpc>
                <a:spcPct val="90000"/>
              </a:lnSpc>
            </a:pPr>
            <a:r>
              <a:rPr lang="arn-CL" sz="2400"/>
              <a:t>post-ictal exhaustion, sleep, disorientation </a:t>
            </a:r>
            <a:endParaRPr lang="en-US" sz="240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277813"/>
            <a:ext cx="8229600" cy="842962"/>
          </a:xfrm>
        </p:spPr>
        <p:txBody>
          <a:bodyPr/>
          <a:lstStyle/>
          <a:p>
            <a:pPr eaLnBrk="1" hangingPunct="1">
              <a:defRPr/>
            </a:pPr>
            <a:r>
              <a:rPr lang="en-US" u="sng" smtClean="0"/>
              <a:t>Childhood Absence Epilepsy</a:t>
            </a:r>
            <a:endParaRPr lang="en-US" smtClean="0"/>
          </a:p>
        </p:txBody>
      </p:sp>
      <p:sp>
        <p:nvSpPr>
          <p:cNvPr id="84995" name="Rectangle 3"/>
          <p:cNvSpPr>
            <a:spLocks noGrp="1" noChangeArrowheads="1"/>
          </p:cNvSpPr>
          <p:nvPr>
            <p:ph idx="1"/>
          </p:nvPr>
        </p:nvSpPr>
        <p:spPr>
          <a:xfrm>
            <a:off x="152400" y="1219200"/>
            <a:ext cx="3886200" cy="4981575"/>
          </a:xfrm>
        </p:spPr>
        <p:txBody>
          <a:bodyPr>
            <a:normAutofit lnSpcReduction="10000"/>
          </a:bodyPr>
          <a:lstStyle/>
          <a:p>
            <a:pPr eaLnBrk="1" hangingPunct="1">
              <a:lnSpc>
                <a:spcPct val="90000"/>
              </a:lnSpc>
              <a:defRPr/>
            </a:pPr>
            <a:r>
              <a:rPr lang="en-US" sz="2000" b="1" smtClean="0"/>
              <a:t>Seizure type</a:t>
            </a:r>
            <a:r>
              <a:rPr lang="en-US" sz="2000" smtClean="0"/>
              <a:t>: simple absence seizures. 1/3 or less will also have at least one generalized tonic-clonic seizure. Often frequent (many per day).</a:t>
            </a:r>
            <a:endParaRPr lang="en-US" sz="2000" b="1" smtClean="0"/>
          </a:p>
          <a:p>
            <a:pPr eaLnBrk="1" hangingPunct="1">
              <a:lnSpc>
                <a:spcPct val="90000"/>
              </a:lnSpc>
              <a:defRPr/>
            </a:pPr>
            <a:r>
              <a:rPr lang="en-US" sz="2000" b="1" smtClean="0"/>
              <a:t>Etiology:</a:t>
            </a:r>
            <a:r>
              <a:rPr lang="en-US" sz="2000" smtClean="0"/>
              <a:t> unknown (idiopathic). often familial. </a:t>
            </a:r>
            <a:endParaRPr lang="en-US" sz="2000" b="1" smtClean="0"/>
          </a:p>
          <a:p>
            <a:pPr eaLnBrk="1" hangingPunct="1">
              <a:lnSpc>
                <a:spcPct val="90000"/>
              </a:lnSpc>
              <a:defRPr/>
            </a:pPr>
            <a:r>
              <a:rPr lang="en-US" sz="2000" b="1" smtClean="0"/>
              <a:t>Age</a:t>
            </a:r>
            <a:r>
              <a:rPr lang="en-US" sz="2000" smtClean="0"/>
              <a:t>: childhood (5-12years)</a:t>
            </a:r>
            <a:endParaRPr lang="en-US" sz="2000" b="1" smtClean="0"/>
          </a:p>
          <a:p>
            <a:pPr eaLnBrk="1" hangingPunct="1">
              <a:lnSpc>
                <a:spcPct val="90000"/>
              </a:lnSpc>
              <a:defRPr/>
            </a:pPr>
            <a:r>
              <a:rPr lang="en-US" sz="2000" b="1" smtClean="0"/>
              <a:t>EEG</a:t>
            </a:r>
            <a:r>
              <a:rPr lang="en-US" sz="2000" smtClean="0"/>
              <a:t>: generalized 3/sec spike and wave discharges.</a:t>
            </a:r>
            <a:endParaRPr lang="en-US" sz="2000" b="1" smtClean="0"/>
          </a:p>
          <a:p>
            <a:pPr eaLnBrk="1" hangingPunct="1">
              <a:lnSpc>
                <a:spcPct val="90000"/>
              </a:lnSpc>
              <a:defRPr/>
            </a:pPr>
            <a:r>
              <a:rPr lang="en-US" sz="2000" b="1" smtClean="0"/>
              <a:t>Treatment:</a:t>
            </a:r>
            <a:r>
              <a:rPr lang="en-US" sz="2000" smtClean="0"/>
              <a:t> ethosuximide or valproic acid.</a:t>
            </a:r>
            <a:endParaRPr lang="en-US" sz="2000" b="1" smtClean="0"/>
          </a:p>
          <a:p>
            <a:pPr eaLnBrk="1" hangingPunct="1">
              <a:lnSpc>
                <a:spcPct val="90000"/>
              </a:lnSpc>
              <a:defRPr/>
            </a:pPr>
            <a:r>
              <a:rPr lang="en-US" sz="2000" b="1" smtClean="0"/>
              <a:t>Prognosis:</a:t>
            </a:r>
            <a:r>
              <a:rPr lang="en-US" sz="2000" smtClean="0"/>
              <a:t> excellent. easy seizure control. remission in 70% or more. few with long term sequellae</a:t>
            </a:r>
          </a:p>
        </p:txBody>
      </p:sp>
      <p:pic>
        <p:nvPicPr>
          <p:cNvPr id="10244" name="Picture 4" descr="SW_pat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143000"/>
            <a:ext cx="4343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Rectangle 5"/>
          <p:cNvSpPr>
            <a:spLocks noChangeArrowheads="1"/>
          </p:cNvSpPr>
          <p:nvPr/>
        </p:nvSpPr>
        <p:spPr bwMode="auto">
          <a:xfrm>
            <a:off x="4724400" y="5334000"/>
            <a:ext cx="4191000" cy="1323439"/>
          </a:xfrm>
          <a:prstGeom prst="rect">
            <a:avLst/>
          </a:prstGeom>
          <a:noFill/>
          <a:ln w="9525">
            <a:noFill/>
            <a:miter lim="800000"/>
            <a:headEnd/>
            <a:tailEnd/>
          </a:ln>
          <a:effectLst/>
        </p:spPr>
        <p:txBody>
          <a:bodyPr>
            <a:spAutoFit/>
          </a:bodyPr>
          <a:lstStyle/>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uLnTx/>
                <a:uFillTx/>
                <a:latin typeface="Times New Roman" panose="02020603050405020304" pitchFamily="18" charset="0"/>
                <a:ea typeface="+mn-ea"/>
                <a:cs typeface="Arial" charset="0"/>
              </a:rPr>
              <a:t>No aura</a:t>
            </a: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uLnTx/>
                <a:uFillTx/>
                <a:latin typeface="Times New Roman" panose="02020603050405020304" pitchFamily="18" charset="0"/>
                <a:ea typeface="+mn-ea"/>
                <a:cs typeface="Arial" charset="0"/>
              </a:rPr>
              <a:t>Abrupt onset</a:t>
            </a: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uLnTx/>
                <a:uFillTx/>
                <a:latin typeface="Times New Roman" panose="02020603050405020304" pitchFamily="18" charset="0"/>
                <a:ea typeface="+mn-ea"/>
                <a:cs typeface="Arial" charset="0"/>
              </a:rPr>
              <a:t>Brief duration</a:t>
            </a:r>
          </a:p>
          <a:p>
            <a:pPr marL="285750" marR="0" lvl="0" indent="-285750" algn="l" defTabSz="914400" rtl="0" eaLnBrk="1" fontAlgn="base" latinLnBrk="0" hangingPunct="1">
              <a:lnSpc>
                <a:spcPct val="100000"/>
              </a:lnSpc>
              <a:spcBef>
                <a:spcPct val="0"/>
              </a:spcBef>
              <a:spcAft>
                <a:spcPct val="0"/>
              </a:spcAft>
              <a:buClrTx/>
              <a:buSzTx/>
              <a:buFont typeface="Arial" pitchFamily="34" charset="0"/>
              <a:buChar char="•"/>
              <a:tabLst/>
              <a:defRPr/>
            </a:pPr>
            <a:r>
              <a:rPr kumimoji="0" lang="en-US" sz="2000" b="1" i="0" u="none" strike="noStrike" kern="1200" cap="none" spc="0" normalizeH="0" baseline="0" noProof="0" dirty="0">
                <a:ln>
                  <a:noFill/>
                </a:ln>
                <a:uLnTx/>
                <a:uFillTx/>
                <a:latin typeface="Times New Roman" panose="02020603050405020304" pitchFamily="18" charset="0"/>
                <a:ea typeface="+mn-ea"/>
                <a:cs typeface="Arial" charset="0"/>
              </a:rPr>
              <a:t>Prompt recovery</a:t>
            </a:r>
          </a:p>
        </p:txBody>
      </p:sp>
      <p:sp>
        <p:nvSpPr>
          <p:cNvPr id="2" name="مربع نص 1"/>
          <p:cNvSpPr txBox="1"/>
          <p:nvPr/>
        </p:nvSpPr>
        <p:spPr>
          <a:xfrm>
            <a:off x="7034892" y="727612"/>
            <a:ext cx="1979712" cy="400110"/>
          </a:xfrm>
          <a:prstGeom prst="rect">
            <a:avLst/>
          </a:prstGeom>
          <a:solidFill>
            <a:schemeClr val="bg1"/>
          </a:solidFill>
          <a:ln>
            <a:solidFill>
              <a:schemeClr val="tx1"/>
            </a:solidFill>
          </a:ln>
        </p:spPr>
        <p:txBody>
          <a:bodyPr wrap="square" rtlCol="1">
            <a:spAutoFit/>
          </a:bodyPr>
          <a:lstStyle/>
          <a:p>
            <a:pPr algn="r"/>
            <a:r>
              <a:rPr lang="ar-SA" sz="2000" dirty="0" smtClean="0">
                <a:solidFill>
                  <a:srgbClr val="FF0000"/>
                </a:solidFill>
              </a:rPr>
              <a:t>صفنة  مدتها 30 ثانية </a:t>
            </a:r>
            <a:endParaRPr lang="ar-SA" sz="2000" dirty="0">
              <a:solidFill>
                <a:srgbClr val="FF0000"/>
              </a:solidFill>
            </a:endParaRPr>
          </a:p>
        </p:txBody>
      </p:sp>
    </p:spTree>
    <p:extLst>
      <p:ext uri="{BB962C8B-B14F-4D97-AF65-F5344CB8AC3E}">
        <p14:creationId xmlns:p14="http://schemas.microsoft.com/office/powerpoint/2010/main" val="1435394648"/>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3.xml><?xml version="1.0" encoding="utf-8"?>
<a:theme xmlns:a="http://schemas.openxmlformats.org/drawingml/2006/main" name="سمة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4826</TotalTime>
  <Words>1762</Words>
  <Application>Microsoft Office PowerPoint</Application>
  <PresentationFormat>عرض على الشاشة (3:4)‏</PresentationFormat>
  <Paragraphs>438</Paragraphs>
  <Slides>49</Slides>
  <Notes>48</Notes>
  <HiddenSlides>0</HiddenSlides>
  <MMClips>0</MMClips>
  <ScaleCrop>false</ScaleCrop>
  <HeadingPairs>
    <vt:vector size="4" baseType="variant">
      <vt:variant>
        <vt:lpstr>نسق</vt:lpstr>
      </vt:variant>
      <vt:variant>
        <vt:i4>2</vt:i4>
      </vt:variant>
      <vt:variant>
        <vt:lpstr>عناوين الشرائح</vt:lpstr>
      </vt:variant>
      <vt:variant>
        <vt:i4>49</vt:i4>
      </vt:variant>
    </vt:vector>
  </HeadingPairs>
  <TitlesOfParts>
    <vt:vector size="51" baseType="lpstr">
      <vt:lpstr>Facet</vt:lpstr>
      <vt:lpstr>1_Facet</vt:lpstr>
      <vt:lpstr>  Childhood epilepsy                      AREVIEW</vt:lpstr>
      <vt:lpstr>EPILEPSY  DEFINITION </vt:lpstr>
      <vt:lpstr>Status epilepticus </vt:lpstr>
      <vt:lpstr>Etiology</vt:lpstr>
      <vt:lpstr>Classification of epilepsy</vt:lpstr>
      <vt:lpstr> </vt:lpstr>
      <vt:lpstr>عرض تقديمي في PowerPoint</vt:lpstr>
      <vt:lpstr>Generalized convulsive (grand mal)  or generalized tonic-clonic </vt:lpstr>
      <vt:lpstr>Childhood Absence Epilepsy</vt:lpstr>
      <vt:lpstr>Epileptic Syndromes West syndrome</vt:lpstr>
      <vt:lpstr>Juvenile Myoclonic Epilepsy</vt:lpstr>
      <vt:lpstr>        Rolandic   Epilepsy </vt:lpstr>
      <vt:lpstr>EVALUATION</vt:lpstr>
      <vt:lpstr>HISTORY</vt:lpstr>
      <vt:lpstr>Phisical examination</vt:lpstr>
      <vt:lpstr>Physical exam     cont</vt:lpstr>
      <vt:lpstr>Physical examination    cont</vt:lpstr>
      <vt:lpstr>عرض تقديمي في PowerPoint</vt:lpstr>
      <vt:lpstr>Physical examination cont</vt:lpstr>
      <vt:lpstr>عرض تقديمي في PowerPoint</vt:lpstr>
      <vt:lpstr>Investigation</vt:lpstr>
      <vt:lpstr>electroencephalogaphy</vt:lpstr>
      <vt:lpstr>Neuroimaging  cont</vt:lpstr>
      <vt:lpstr>Differential diagnosis  cont</vt:lpstr>
      <vt:lpstr>Differential diagnosis cnt</vt:lpstr>
      <vt:lpstr>Differential diagnosis   cont</vt:lpstr>
      <vt:lpstr>Treatment</vt:lpstr>
      <vt:lpstr>Medication</vt:lpstr>
      <vt:lpstr>عرض تقديمي في PowerPoint</vt:lpstr>
      <vt:lpstr>عرض تقديمي في PowerPoint</vt:lpstr>
      <vt:lpstr>عرض تقديمي في PowerPoint</vt:lpstr>
      <vt:lpstr>عرض تقديمي في PowerPoint</vt:lpstr>
      <vt:lpstr>Carbamazipine (Tegretol)</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Treatment  </vt:lpstr>
      <vt:lpstr>Treatment    </vt:lpstr>
      <vt:lpstr>Treatment  </vt:lpstr>
      <vt:lpstr>Medication</vt:lpstr>
      <vt:lpstr>عرض تقديمي في PowerPoint</vt:lpstr>
      <vt:lpstr>Guidelines for discontinuation AEDs</vt:lpstr>
      <vt:lpstr>Vagus Nerve Stimulator</vt:lpstr>
      <vt:lpstr>Surgical</vt:lpstr>
      <vt:lpstr>Dietary</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الشريحة 1</dc:title>
  <dc:creator>onafi</dc:creator>
  <cp:lastModifiedBy>psd</cp:lastModifiedBy>
  <cp:revision>113</cp:revision>
  <dcterms:created xsi:type="dcterms:W3CDTF">2006-01-29T18:19:47Z</dcterms:created>
  <dcterms:modified xsi:type="dcterms:W3CDTF">2023-08-01T18:39:40Z</dcterms:modified>
</cp:coreProperties>
</file>