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12192000"/>
  <p:notesSz cx="6858000" cy="9144000"/>
  <p:embeddedFontLst>
    <p:embeddedFont>
      <p:font typeface="Constantia"/>
      <p:regular r:id="rId41"/>
      <p:bold r:id="rId42"/>
      <p:italic r:id="rId43"/>
      <p:boldItalic r:id="rId44"/>
    </p:embeddedFont>
    <p:embeddedFont>
      <p:font typeface="Century Schoolbook"/>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9" roundtripDataSignature="AMtx7mhedysXLz5HXdxpgKcita7hJniv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373608D-2C4E-4AF1-852B-6403F7299FFB}">
  <a:tblStyle styleId="{D373608D-2C4E-4AF1-852B-6403F7299FF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Constantia-bold.fntdata"/><Relationship Id="rId41" Type="http://schemas.openxmlformats.org/officeDocument/2006/relationships/font" Target="fonts/Constantia-regular.fntdata"/><Relationship Id="rId44" Type="http://schemas.openxmlformats.org/officeDocument/2006/relationships/font" Target="fonts/Constantia-boldItalic.fntdata"/><Relationship Id="rId43" Type="http://schemas.openxmlformats.org/officeDocument/2006/relationships/font" Target="fonts/Constantia-italic.fntdata"/><Relationship Id="rId46" Type="http://schemas.openxmlformats.org/officeDocument/2006/relationships/font" Target="fonts/CenturySchoolbook-bold.fntdata"/><Relationship Id="rId45" Type="http://schemas.openxmlformats.org/officeDocument/2006/relationships/font" Target="fonts/CenturySchoolbook-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enturySchoolbook-boldItalic.fntdata"/><Relationship Id="rId47" Type="http://schemas.openxmlformats.org/officeDocument/2006/relationships/font" Target="fonts/CenturySchoolbook-italic.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40" Type="http://schemas.openxmlformats.org/officeDocument/2006/relationships/hyperlink" Target="https://medcraveonline.com/GHOA/pancreatic-and-gastrointestinal-hydatidosis.html" TargetMode="External"/><Relationship Id="rId20" Type="http://schemas.openxmlformats.org/officeDocument/2006/relationships/hyperlink" Target="https://medcraveonline.com/GHOA/pancreatic-and-gastrointestinal-hydatidosis.html" TargetMode="External"/><Relationship Id="rId42" Type="http://schemas.openxmlformats.org/officeDocument/2006/relationships/hyperlink" Target="https://medcraveonline.com/GHOA/pancreatic-and-gastrointestinal-hydatidosis.html" TargetMode="External"/><Relationship Id="rId41" Type="http://schemas.openxmlformats.org/officeDocument/2006/relationships/hyperlink" Target="https://medcraveonline.com/GHOA/pancreatic-and-gastrointestinal-hydatidosis.html" TargetMode="External"/><Relationship Id="rId22" Type="http://schemas.openxmlformats.org/officeDocument/2006/relationships/hyperlink" Target="https://medcraveonline.com/GHOA/pancreatic-and-gastrointestinal-hydatidosis.html" TargetMode="External"/><Relationship Id="rId21" Type="http://schemas.openxmlformats.org/officeDocument/2006/relationships/hyperlink" Target="https://medcraveonline.com/GHOA/pancreatic-and-gastrointestinal-hydatidosis.html" TargetMode="External"/><Relationship Id="rId24" Type="http://schemas.openxmlformats.org/officeDocument/2006/relationships/hyperlink" Target="https://medcraveonline.com/GHOA/pancreatic-and-gastrointestinal-hydatidosis.html" TargetMode="External"/><Relationship Id="rId23" Type="http://schemas.openxmlformats.org/officeDocument/2006/relationships/hyperlink" Target="https://medcraveonline.com/GHOA/pancreatic-and-gastrointestinal-hydatidosis.html" TargetMode="External"/><Relationship Id="rId1" Type="http://schemas.openxmlformats.org/officeDocument/2006/relationships/notesMaster" Target="../notesMasters/notesMaster1.xml"/><Relationship Id="rId2" Type="http://schemas.openxmlformats.org/officeDocument/2006/relationships/hyperlink" Target="https://medcraveonline.com/GHOA/pancreatic-and-gastrointestinal-hydatidosis.html" TargetMode="External"/><Relationship Id="rId3" Type="http://schemas.openxmlformats.org/officeDocument/2006/relationships/hyperlink" Target="https://medcraveonline.com/GHOA/pancreatic-and-gastrointestinal-hydatidosis.html" TargetMode="External"/><Relationship Id="rId4" Type="http://schemas.openxmlformats.org/officeDocument/2006/relationships/hyperlink" Target="https://medcraveonline.com/GHOA/pancreatic-and-gastrointestinal-hydatidosis.html" TargetMode="External"/><Relationship Id="rId9" Type="http://schemas.openxmlformats.org/officeDocument/2006/relationships/hyperlink" Target="https://medcraveonline.com/GHOA/pancreatic-and-gastrointestinal-hydatidosis.html" TargetMode="External"/><Relationship Id="rId26" Type="http://schemas.openxmlformats.org/officeDocument/2006/relationships/hyperlink" Target="https://medcraveonline.com/GHOA/pancreatic-and-gastrointestinal-hydatidosis.html" TargetMode="External"/><Relationship Id="rId25" Type="http://schemas.openxmlformats.org/officeDocument/2006/relationships/hyperlink" Target="https://medcraveonline.com/GHOA/pancreatic-and-gastrointestinal-hydatidosis.html" TargetMode="External"/><Relationship Id="rId28" Type="http://schemas.openxmlformats.org/officeDocument/2006/relationships/hyperlink" Target="https://medcraveonline.com/GHOA/pancreatic-and-gastrointestinal-hydatidosis.html" TargetMode="External"/><Relationship Id="rId27" Type="http://schemas.openxmlformats.org/officeDocument/2006/relationships/hyperlink" Target="https://medcraveonline.com/GHOA/pancreatic-and-gastrointestinal-hydatidosis.html" TargetMode="External"/><Relationship Id="rId5" Type="http://schemas.openxmlformats.org/officeDocument/2006/relationships/hyperlink" Target="https://medcraveonline.com/GHOA/pancreatic-and-gastrointestinal-hydatidosis.html" TargetMode="External"/><Relationship Id="rId6" Type="http://schemas.openxmlformats.org/officeDocument/2006/relationships/hyperlink" Target="https://medcraveonline.com/GHOA/pancreatic-and-gastrointestinal-hydatidosis.html" TargetMode="External"/><Relationship Id="rId29" Type="http://schemas.openxmlformats.org/officeDocument/2006/relationships/hyperlink" Target="https://medcraveonline.com/GHOA/pancreatic-and-gastrointestinal-hydatidosis.html" TargetMode="External"/><Relationship Id="rId7" Type="http://schemas.openxmlformats.org/officeDocument/2006/relationships/hyperlink" Target="https://medcraveonline.com/GHOA/pancreatic-and-gastrointestinal-hydatidosis.html" TargetMode="External"/><Relationship Id="rId8" Type="http://schemas.openxmlformats.org/officeDocument/2006/relationships/hyperlink" Target="https://medcraveonline.com/GHOA/pancreatic-and-gastrointestinal-hydatidosis.html" TargetMode="External"/><Relationship Id="rId31" Type="http://schemas.openxmlformats.org/officeDocument/2006/relationships/hyperlink" Target="https://medcraveonline.com/GHOA/pancreatic-and-gastrointestinal-hydatidosis.html" TargetMode="External"/><Relationship Id="rId30" Type="http://schemas.openxmlformats.org/officeDocument/2006/relationships/hyperlink" Target="https://medcraveonline.com/GHOA/pancreatic-and-gastrointestinal-hydatidosis.html" TargetMode="External"/><Relationship Id="rId11" Type="http://schemas.openxmlformats.org/officeDocument/2006/relationships/hyperlink" Target="https://medcraveonline.com/GHOA/pancreatic-and-gastrointestinal-hydatidosis.html" TargetMode="External"/><Relationship Id="rId33" Type="http://schemas.openxmlformats.org/officeDocument/2006/relationships/hyperlink" Target="https://medcraveonline.com/GHOA/pancreatic-and-gastrointestinal-hydatidosis.html" TargetMode="External"/><Relationship Id="rId10" Type="http://schemas.openxmlformats.org/officeDocument/2006/relationships/hyperlink" Target="https://medcraveonline.com/GHOA/pancreatic-and-gastrointestinal-hydatidosis.html" TargetMode="External"/><Relationship Id="rId32" Type="http://schemas.openxmlformats.org/officeDocument/2006/relationships/hyperlink" Target="https://medcraveonline.com/GHOA/pancreatic-and-gastrointestinal-hydatidosis.html" TargetMode="External"/><Relationship Id="rId13" Type="http://schemas.openxmlformats.org/officeDocument/2006/relationships/hyperlink" Target="https://medcraveonline.com/GHOA/pancreatic-and-gastrointestinal-hydatidosis.html" TargetMode="External"/><Relationship Id="rId35" Type="http://schemas.openxmlformats.org/officeDocument/2006/relationships/hyperlink" Target="https://medcraveonline.com/GHOA/pancreatic-and-gastrointestinal-hydatidosis.html" TargetMode="External"/><Relationship Id="rId12" Type="http://schemas.openxmlformats.org/officeDocument/2006/relationships/hyperlink" Target="https://medcraveonline.com/GHOA/pancreatic-and-gastrointestinal-hydatidosis.html" TargetMode="External"/><Relationship Id="rId34" Type="http://schemas.openxmlformats.org/officeDocument/2006/relationships/hyperlink" Target="https://medcraveonline.com/GHOA/pancreatic-and-gastrointestinal-hydatidosis.html" TargetMode="External"/><Relationship Id="rId15" Type="http://schemas.openxmlformats.org/officeDocument/2006/relationships/hyperlink" Target="https://medcraveonline.com/GHOA/pancreatic-and-gastrointestinal-hydatidosis.html" TargetMode="External"/><Relationship Id="rId37" Type="http://schemas.openxmlformats.org/officeDocument/2006/relationships/hyperlink" Target="https://medcraveonline.com/GHOA/pancreatic-and-gastrointestinal-hydatidosis.html" TargetMode="External"/><Relationship Id="rId14" Type="http://schemas.openxmlformats.org/officeDocument/2006/relationships/hyperlink" Target="https://medcraveonline.com/GHOA/pancreatic-and-gastrointestinal-hydatidosis.html" TargetMode="External"/><Relationship Id="rId36" Type="http://schemas.openxmlformats.org/officeDocument/2006/relationships/hyperlink" Target="https://medcraveonline.com/GHOA/pancreatic-and-gastrointestinal-hydatidosis.html" TargetMode="External"/><Relationship Id="rId17" Type="http://schemas.openxmlformats.org/officeDocument/2006/relationships/hyperlink" Target="https://medcraveonline.com/GHOA/pancreatic-and-gastrointestinal-hydatidosis.html" TargetMode="External"/><Relationship Id="rId39" Type="http://schemas.openxmlformats.org/officeDocument/2006/relationships/hyperlink" Target="https://medcraveonline.com/GHOA/pancreatic-and-gastrointestinal-hydatidosis.html" TargetMode="External"/><Relationship Id="rId16" Type="http://schemas.openxmlformats.org/officeDocument/2006/relationships/hyperlink" Target="https://medcraveonline.com/GHOA/pancreatic-and-gastrointestinal-hydatidosis.html" TargetMode="External"/><Relationship Id="rId38" Type="http://schemas.openxmlformats.org/officeDocument/2006/relationships/hyperlink" Target="https://medcraveonline.com/GHOA/pancreatic-and-gastrointestinal-hydatidosis.html" TargetMode="External"/><Relationship Id="rId19" Type="http://schemas.openxmlformats.org/officeDocument/2006/relationships/hyperlink" Target="https://medcraveonline.com/GHOA/pancreatic-and-gastrointestinal-hydatidosis.html" TargetMode="External"/><Relationship Id="rId18" Type="http://schemas.openxmlformats.org/officeDocument/2006/relationships/hyperlink" Target="https://medcraveonline.com/GHOA/pancreatic-and-gastrointestinal-hydatidosis.html"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Anemia due to hypersplenism due to destruction of RBC, bleeding from varices, dysentery , and liver defect due to liver inability to produce clotting factors.</a:t>
            </a:r>
            <a:endParaRPr/>
          </a:p>
        </p:txBody>
      </p:sp>
      <p:sp>
        <p:nvSpPr>
          <p:cNvPr id="324" name="Google Shape;32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Anemia due to hypersplenism due to destruction of RBC, bleeding from varices, dysentery , and liver defect due to liver inability to produce clotting factors.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Collateral circulationatients infected with a large load of parasites are more likely to produce disease in the liver. The  eggs of the parasite tend to migrate and settle in the portal vein, causing inflammation and obstruction of the passage of blood by fibrosis. As all the blood coming from gastrointestinal system passes through the portal vein to the liver before going to the rest of the body, an obstruction in this region causes a huge "traffic jam" of blood, which leads to portal hypertension. If no blood reaches the liver, it has to find other ways to get to the rest of the body, forming a collateral circulation. Portal hypertension is responsible for complications of hepatosplenic schistosomiasis, among them, ascites, splenomegaly (enlarged spleen) and esophageal varices. The esophageal varices are a feared complication of portal hypertension, as they may rupture causing severe gastrointestinal bleeding and bloody vomiting</a:t>
            </a:r>
            <a:endParaRPr/>
          </a:p>
          <a:p>
            <a:pPr indent="0" lvl="0" marL="0" rtl="0" algn="l">
              <a:spcBef>
                <a:spcPts val="0"/>
              </a:spcBef>
              <a:spcAft>
                <a:spcPts val="0"/>
              </a:spcAft>
              <a:buNone/>
            </a:pPr>
            <a:r>
              <a:t/>
            </a:r>
            <a:endParaRPr/>
          </a:p>
        </p:txBody>
      </p:sp>
      <p:sp>
        <p:nvSpPr>
          <p:cNvPr id="380" name="Google Shape;38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Anemia due to hypersplenism due to destruction of RBC, bleeding from varices, dysentery , and liver defect due to liver inability to produce clotting factors.</a:t>
            </a:r>
            <a:endParaRPr/>
          </a:p>
        </p:txBody>
      </p:sp>
      <p:sp>
        <p:nvSpPr>
          <p:cNvPr id="422" name="Google Shape;42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Gastrointestinal hydatidosis</a:t>
            </a:r>
            <a:endParaRPr b="1"/>
          </a:p>
          <a:p>
            <a:pPr indent="0" lvl="0" marL="0" rtl="0" algn="l">
              <a:spcBef>
                <a:spcPts val="0"/>
              </a:spcBef>
              <a:spcAft>
                <a:spcPts val="0"/>
              </a:spcAft>
              <a:buNone/>
            </a:pPr>
            <a:r>
              <a:rPr lang="en-US"/>
              <a:t>Hydatid involvement of the digestive tract is more unusual even in the endemic areas of this parasitosis.</a:t>
            </a:r>
            <a:r>
              <a:rPr baseline="30000" lang="en-US" u="sng">
                <a:solidFill>
                  <a:schemeClr val="hlink"/>
                </a:solidFill>
                <a:hlinkClick r:id="rId2"/>
              </a:rPr>
              <a:t>5</a:t>
            </a:r>
            <a:r>
              <a:rPr baseline="30000" lang="en-US"/>
              <a:t>,</a:t>
            </a:r>
            <a:r>
              <a:rPr baseline="30000" lang="en-US" u="sng">
                <a:solidFill>
                  <a:schemeClr val="hlink"/>
                </a:solidFill>
                <a:hlinkClick r:id="rId3"/>
              </a:rPr>
              <a:t>12</a:t>
            </a:r>
            <a:r>
              <a:rPr baseline="30000" lang="en-US"/>
              <a:t>,</a:t>
            </a:r>
            <a:r>
              <a:rPr baseline="30000" lang="en-US" u="sng">
                <a:solidFill>
                  <a:schemeClr val="hlink"/>
                </a:solidFill>
                <a:hlinkClick r:id="rId4"/>
              </a:rPr>
              <a:t>14</a:t>
            </a:r>
            <a:r>
              <a:rPr baseline="30000" lang="en-US"/>
              <a:t>,</a:t>
            </a:r>
            <a:r>
              <a:rPr baseline="30000" lang="en-US" u="sng">
                <a:solidFill>
                  <a:schemeClr val="hlink"/>
                </a:solidFill>
                <a:hlinkClick r:id="rId5"/>
              </a:rPr>
              <a:t>15</a:t>
            </a:r>
            <a:r>
              <a:rPr lang="en-US"/>
              <a:t> indeed no case was noted in the Tunisian series of Bellil S et al.</a:t>
            </a:r>
            <a:r>
              <a:rPr baseline="30000" lang="en-US" u="sng">
                <a:solidFill>
                  <a:schemeClr val="hlink"/>
                </a:solidFill>
                <a:hlinkClick r:id="rId6"/>
              </a:rPr>
              <a:t>3</a:t>
            </a:r>
            <a:r>
              <a:rPr lang="en-US"/>
              <a:t> of 256 cases of operated extra-pulmonary HC,</a:t>
            </a:r>
            <a:r>
              <a:rPr baseline="30000" lang="en-US" u="sng">
                <a:solidFill>
                  <a:schemeClr val="hlink"/>
                </a:solidFill>
                <a:hlinkClick r:id="rId7"/>
              </a:rPr>
              <a:t>3</a:t>
            </a:r>
            <a:r>
              <a:rPr lang="en-US"/>
              <a:t> as well as in the Turkish series of Balik AA et al.</a:t>
            </a:r>
            <a:r>
              <a:rPr baseline="30000" lang="en-US" u="sng">
                <a:solidFill>
                  <a:schemeClr val="hlink"/>
                </a:solidFill>
                <a:hlinkClick r:id="rId8"/>
              </a:rPr>
              <a:t>12</a:t>
            </a:r>
            <a:r>
              <a:rPr lang="en-US"/>
              <a:t> of 27 patients operated for extra-hepatic intra-abdominal HC,</a:t>
            </a:r>
            <a:r>
              <a:rPr baseline="30000" lang="en-US" u="sng">
                <a:solidFill>
                  <a:schemeClr val="hlink"/>
                </a:solidFill>
                <a:hlinkClick r:id="rId9"/>
              </a:rPr>
              <a:t>12</a:t>
            </a:r>
            <a:r>
              <a:rPr lang="en-US"/>
              <a:t> whereas only one case of duodenal HC was found in the Ethiopian series of Abebe E et al of 42 patients operated for intra-abdominal hydatidosis.</a:t>
            </a:r>
            <a:r>
              <a:rPr baseline="30000" lang="en-US" u="sng">
                <a:solidFill>
                  <a:schemeClr val="hlink"/>
                </a:solidFill>
                <a:hlinkClick r:id="rId10"/>
              </a:rPr>
              <a:t>4</a:t>
            </a:r>
            <a:endParaRPr/>
          </a:p>
          <a:p>
            <a:pPr indent="0" lvl="0" marL="0" rtl="0" algn="l">
              <a:spcBef>
                <a:spcPts val="0"/>
              </a:spcBef>
              <a:spcAft>
                <a:spcPts val="0"/>
              </a:spcAft>
              <a:buNone/>
            </a:pPr>
            <a:r>
              <a:rPr lang="en-US"/>
              <a:t>Gastrointestinal hydatidosis is exceptionally primitive and isolated;</a:t>
            </a:r>
            <a:r>
              <a:rPr baseline="30000" lang="en-US" u="sng">
                <a:solidFill>
                  <a:schemeClr val="hlink"/>
                </a:solidFill>
                <a:hlinkClick r:id="rId11"/>
              </a:rPr>
              <a:t>14</a:t>
            </a:r>
            <a:r>
              <a:rPr baseline="30000" lang="en-US"/>
              <a:t>,</a:t>
            </a:r>
            <a:r>
              <a:rPr baseline="30000" lang="en-US" u="sng">
                <a:solidFill>
                  <a:schemeClr val="hlink"/>
                </a:solidFill>
                <a:hlinkClick r:id="rId12"/>
              </a:rPr>
              <a:t>15</a:t>
            </a:r>
            <a:r>
              <a:rPr lang="en-US"/>
              <a:t> it is most often associated with disseminated intra-abdominal echinococcosis with multiple organs involvement, or more rarely with diffuse systemic hydatidosis.</a:t>
            </a:r>
            <a:r>
              <a:rPr baseline="30000" lang="en-US" u="sng">
                <a:solidFill>
                  <a:schemeClr val="hlink"/>
                </a:solidFill>
                <a:hlinkClick r:id="rId13"/>
              </a:rPr>
              <a:t>16</a:t>
            </a:r>
            <a:r>
              <a:rPr baseline="30000" lang="en-US"/>
              <a:t>,</a:t>
            </a:r>
            <a:r>
              <a:rPr baseline="30000" lang="en-US" u="sng">
                <a:solidFill>
                  <a:schemeClr val="hlink"/>
                </a:solidFill>
                <a:hlinkClick r:id="rId14"/>
              </a:rPr>
              <a:t>17</a:t>
            </a:r>
            <a:endParaRPr/>
          </a:p>
          <a:p>
            <a:pPr indent="0" lvl="0" marL="0" rtl="0" algn="l">
              <a:spcBef>
                <a:spcPts val="0"/>
              </a:spcBef>
              <a:spcAft>
                <a:spcPts val="0"/>
              </a:spcAft>
              <a:buNone/>
            </a:pPr>
            <a:r>
              <a:rPr lang="en-US"/>
              <a:t>Physiopathologically, gastrointestinal echinococcosis may result from a direct digestive localization of HC,</a:t>
            </a:r>
            <a:r>
              <a:rPr baseline="30000" lang="en-US" u="sng">
                <a:solidFill>
                  <a:schemeClr val="hlink"/>
                </a:solidFill>
                <a:hlinkClick r:id="rId15"/>
              </a:rPr>
              <a:t>14</a:t>
            </a:r>
            <a:r>
              <a:rPr baseline="30000" lang="en-US"/>
              <a:t>,</a:t>
            </a:r>
            <a:r>
              <a:rPr baseline="30000" lang="en-US" u="sng">
                <a:solidFill>
                  <a:schemeClr val="hlink"/>
                </a:solidFill>
                <a:hlinkClick r:id="rId16"/>
              </a:rPr>
              <a:t>15</a:t>
            </a:r>
            <a:r>
              <a:rPr lang="en-US"/>
              <a:t> but most often results from the rupture or fistulization in the digestive tract of HC of other localizations;</a:t>
            </a:r>
            <a:r>
              <a:rPr baseline="30000" lang="en-US" u="sng">
                <a:solidFill>
                  <a:schemeClr val="hlink"/>
                </a:solidFill>
                <a:hlinkClick r:id="rId17"/>
              </a:rPr>
              <a:t>18</a:t>
            </a:r>
            <a:r>
              <a:rPr lang="en-US"/>
              <a:t> there have been reports of perforations and fistulizations of HC of the spleen in the colon,</a:t>
            </a:r>
            <a:r>
              <a:rPr baseline="30000" lang="en-US" u="sng">
                <a:solidFill>
                  <a:schemeClr val="hlink"/>
                </a:solidFill>
                <a:hlinkClick r:id="rId18"/>
              </a:rPr>
              <a:t>19</a:t>
            </a:r>
            <a:r>
              <a:rPr baseline="30000" lang="en-US"/>
              <a:t>,</a:t>
            </a:r>
            <a:r>
              <a:rPr baseline="30000" lang="en-US" u="sng">
                <a:solidFill>
                  <a:schemeClr val="hlink"/>
                </a:solidFill>
                <a:hlinkClick r:id="rId19"/>
              </a:rPr>
              <a:t>20</a:t>
            </a:r>
            <a:r>
              <a:rPr lang="en-US"/>
              <a:t> hepatic HC in the duodenum,</a:t>
            </a:r>
            <a:r>
              <a:rPr baseline="30000" lang="en-US" u="sng">
                <a:solidFill>
                  <a:schemeClr val="hlink"/>
                </a:solidFill>
                <a:hlinkClick r:id="rId20"/>
              </a:rPr>
              <a:t>21</a:t>
            </a:r>
            <a:r>
              <a:rPr baseline="30000" lang="en-US"/>
              <a:t>–23</a:t>
            </a:r>
            <a:r>
              <a:rPr lang="en-US"/>
              <a:t> mesenteric HC in the small intestine,</a:t>
            </a:r>
            <a:r>
              <a:rPr baseline="30000" lang="en-US"/>
              <a:t>24</a:t>
            </a:r>
            <a:r>
              <a:rPr lang="en-US"/>
              <a:t> adrenal HC in the proximal jejunum,</a:t>
            </a:r>
            <a:r>
              <a:rPr baseline="30000" lang="en-US" u="sng">
                <a:solidFill>
                  <a:schemeClr val="hlink"/>
                </a:solidFill>
                <a:hlinkClick r:id="rId21"/>
              </a:rPr>
              <a:t>25</a:t>
            </a:r>
            <a:r>
              <a:rPr lang="en-US"/>
              <a:t> retro-peritoneal HC in the rectum or appendix,</a:t>
            </a:r>
            <a:r>
              <a:rPr baseline="30000" lang="en-US" u="sng">
                <a:solidFill>
                  <a:schemeClr val="hlink"/>
                </a:solidFill>
                <a:hlinkClick r:id="rId22"/>
              </a:rPr>
              <a:t>16</a:t>
            </a:r>
            <a:r>
              <a:rPr baseline="30000" lang="en-US"/>
              <a:t>,</a:t>
            </a:r>
            <a:r>
              <a:rPr baseline="30000" lang="en-US" u="sng">
                <a:solidFill>
                  <a:schemeClr val="hlink"/>
                </a:solidFill>
                <a:hlinkClick r:id="rId23"/>
              </a:rPr>
              <a:t>26</a:t>
            </a:r>
            <a:r>
              <a:rPr baseline="30000" lang="en-US"/>
              <a:t>–28</a:t>
            </a:r>
            <a:r>
              <a:rPr lang="en-US"/>
              <a:t> and pancreatic HC in the duodenum.</a:t>
            </a:r>
            <a:r>
              <a:rPr baseline="30000" lang="en-US" u="sng">
                <a:solidFill>
                  <a:schemeClr val="hlink"/>
                </a:solidFill>
                <a:hlinkClick r:id="rId24"/>
              </a:rPr>
              <a:t>6</a:t>
            </a:r>
            <a:endParaRPr/>
          </a:p>
          <a:p>
            <a:pPr indent="0" lvl="0" marL="0" rtl="0" algn="l">
              <a:spcBef>
                <a:spcPts val="0"/>
              </a:spcBef>
              <a:spcAft>
                <a:spcPts val="0"/>
              </a:spcAft>
              <a:buNone/>
            </a:pPr>
            <a:r>
              <a:rPr lang="en-US"/>
              <a:t>Localizations of the different segments of the digestive tract have been reported as sporadic observations: stomach,</a:t>
            </a:r>
            <a:r>
              <a:rPr baseline="30000" lang="en-US" u="sng">
                <a:solidFill>
                  <a:schemeClr val="hlink"/>
                </a:solidFill>
                <a:hlinkClick r:id="rId25"/>
              </a:rPr>
              <a:t>17</a:t>
            </a:r>
            <a:r>
              <a:rPr lang="en-US"/>
              <a:t> small bowel,</a:t>
            </a:r>
            <a:r>
              <a:rPr baseline="30000" lang="en-US" u="sng">
                <a:solidFill>
                  <a:schemeClr val="hlink"/>
                </a:solidFill>
                <a:hlinkClick r:id="rId26"/>
              </a:rPr>
              <a:t>14</a:t>
            </a:r>
            <a:r>
              <a:rPr lang="en-US"/>
              <a:t> ileocecal angle,</a:t>
            </a:r>
            <a:r>
              <a:rPr baseline="30000" lang="en-US" u="sng">
                <a:solidFill>
                  <a:schemeClr val="hlink"/>
                </a:solidFill>
                <a:hlinkClick r:id="rId27"/>
              </a:rPr>
              <a:t>29</a:t>
            </a:r>
            <a:r>
              <a:rPr lang="en-US"/>
              <a:t> colon,</a:t>
            </a:r>
            <a:r>
              <a:rPr baseline="30000" lang="en-US" u="sng">
                <a:solidFill>
                  <a:schemeClr val="hlink"/>
                </a:solidFill>
                <a:hlinkClick r:id="rId28"/>
              </a:rPr>
              <a:t>5</a:t>
            </a:r>
            <a:r>
              <a:rPr lang="en-US"/>
              <a:t> rectum,</a:t>
            </a:r>
            <a:r>
              <a:rPr baseline="30000" lang="en-US" u="sng">
                <a:solidFill>
                  <a:schemeClr val="hlink"/>
                </a:solidFill>
                <a:hlinkClick r:id="rId29"/>
              </a:rPr>
              <a:t>30</a:t>
            </a:r>
            <a:r>
              <a:rPr baseline="30000" lang="en-US"/>
              <a:t>,</a:t>
            </a:r>
            <a:r>
              <a:rPr baseline="30000" lang="en-US" u="sng">
                <a:solidFill>
                  <a:schemeClr val="hlink"/>
                </a:solidFill>
                <a:hlinkClick r:id="rId30"/>
              </a:rPr>
              <a:t>31</a:t>
            </a:r>
            <a:r>
              <a:rPr lang="en-US"/>
              <a:t> appendix,</a:t>
            </a:r>
            <a:r>
              <a:rPr baseline="30000" lang="en-US"/>
              <a:t>28,32,33</a:t>
            </a:r>
            <a:r>
              <a:rPr lang="en-US"/>
              <a:t> and Vater ampulla.</a:t>
            </a:r>
            <a:r>
              <a:rPr baseline="30000" lang="en-US" u="sng">
                <a:solidFill>
                  <a:schemeClr val="hlink"/>
                </a:solidFill>
                <a:hlinkClick r:id="rId31"/>
              </a:rPr>
              <a:t>34</a:t>
            </a:r>
            <a:endParaRPr/>
          </a:p>
          <a:p>
            <a:pPr indent="0" lvl="0" marL="0" rtl="0" algn="l">
              <a:spcBef>
                <a:spcPts val="0"/>
              </a:spcBef>
              <a:spcAft>
                <a:spcPts val="0"/>
              </a:spcAft>
              <a:buNone/>
            </a:pPr>
            <a:r>
              <a:rPr lang="en-US"/>
              <a:t>The clinical presentation of hydatidosis of the digestive tract can range from simple digestive discomfort to the acute pseudo-surgical abdomen.</a:t>
            </a:r>
            <a:r>
              <a:rPr baseline="30000" lang="en-US" u="sng">
                <a:solidFill>
                  <a:schemeClr val="hlink"/>
                </a:solidFill>
                <a:hlinkClick r:id="rId32"/>
              </a:rPr>
              <a:t>14</a:t>
            </a:r>
            <a:r>
              <a:rPr baseline="30000" lang="en-US"/>
              <a:t>,</a:t>
            </a:r>
            <a:r>
              <a:rPr baseline="30000" lang="en-US" u="sng">
                <a:solidFill>
                  <a:schemeClr val="hlink"/>
                </a:solidFill>
                <a:hlinkClick r:id="rId33"/>
              </a:rPr>
              <a:t>35</a:t>
            </a:r>
            <a:r>
              <a:rPr lang="en-US"/>
              <a:t> Abdominal pain, abdominal distension, intestinal pseudo-obstructions or abdominal mass may also be reported.</a:t>
            </a:r>
            <a:r>
              <a:rPr baseline="30000" lang="en-US" u="sng">
                <a:solidFill>
                  <a:schemeClr val="hlink"/>
                </a:solidFill>
                <a:hlinkClick r:id="rId34"/>
              </a:rPr>
              <a:t>14</a:t>
            </a:r>
            <a:r>
              <a:rPr baseline="30000" lang="en-US"/>
              <a:t>,</a:t>
            </a:r>
            <a:r>
              <a:rPr baseline="30000" lang="en-US" u="sng">
                <a:solidFill>
                  <a:schemeClr val="hlink"/>
                </a:solidFill>
                <a:hlinkClick r:id="rId35"/>
              </a:rPr>
              <a:t>15</a:t>
            </a:r>
            <a:r>
              <a:rPr baseline="30000" lang="en-US"/>
              <a:t>,</a:t>
            </a:r>
            <a:r>
              <a:rPr baseline="30000" lang="en-US" u="sng">
                <a:solidFill>
                  <a:schemeClr val="hlink"/>
                </a:solidFill>
                <a:hlinkClick r:id="rId36"/>
              </a:rPr>
              <a:t>17</a:t>
            </a:r>
            <a:r>
              <a:rPr baseline="30000" lang="en-US"/>
              <a:t> </a:t>
            </a:r>
            <a:r>
              <a:rPr lang="en-US"/>
              <a:t>More rarely complicated forms of HC of the digestive tract can be seen with presentations of acute appendicitis, appendiceal gangrene with perforation</a:t>
            </a:r>
            <a:r>
              <a:rPr baseline="30000" lang="en-US"/>
              <a:t>,</a:t>
            </a:r>
            <a:r>
              <a:rPr baseline="30000" lang="en-US" u="sng">
                <a:solidFill>
                  <a:schemeClr val="hlink"/>
                </a:solidFill>
                <a:hlinkClick r:id="rId37"/>
              </a:rPr>
              <a:t>28</a:t>
            </a:r>
            <a:r>
              <a:rPr lang="en-US"/>
              <a:t> intestinal obstruction,</a:t>
            </a:r>
            <a:r>
              <a:rPr baseline="30000" lang="en-US" u="sng">
                <a:solidFill>
                  <a:schemeClr val="hlink"/>
                </a:solidFill>
                <a:hlinkClick r:id="rId38"/>
              </a:rPr>
              <a:t>14</a:t>
            </a:r>
            <a:r>
              <a:rPr lang="en-US"/>
              <a:t> single or multiple colonic perforation</a:t>
            </a:r>
            <a:r>
              <a:rPr baseline="30000" lang="en-US" u="sng">
                <a:solidFill>
                  <a:schemeClr val="hlink"/>
                </a:solidFill>
                <a:hlinkClick r:id="rId39"/>
              </a:rPr>
              <a:t>27</a:t>
            </a:r>
            <a:r>
              <a:rPr lang="en-US"/>
              <a:t> or Low gastrointestinal bleeding (by fistulization/rupture of a splenic HC in the colon).</a:t>
            </a:r>
            <a:r>
              <a:rPr baseline="30000" lang="en-US" u="sng">
                <a:solidFill>
                  <a:schemeClr val="hlink"/>
                </a:solidFill>
                <a:hlinkClick r:id="rId40"/>
              </a:rPr>
              <a:t>20</a:t>
            </a:r>
            <a:endParaRPr/>
          </a:p>
          <a:p>
            <a:pPr indent="0" lvl="0" marL="0" rtl="0" algn="l">
              <a:spcBef>
                <a:spcPts val="0"/>
              </a:spcBef>
              <a:spcAft>
                <a:spcPts val="0"/>
              </a:spcAft>
              <a:buNone/>
            </a:pPr>
            <a:r>
              <a:rPr lang="en-US"/>
              <a:t>The main differential diagnosis of these localizations is with garstointestinal stromal tumors.</a:t>
            </a:r>
            <a:r>
              <a:rPr baseline="30000" lang="en-US" u="sng">
                <a:solidFill>
                  <a:schemeClr val="hlink"/>
                </a:solidFill>
                <a:hlinkClick r:id="rId41"/>
              </a:rPr>
              <a:t>17</a:t>
            </a:r>
            <a:r>
              <a:rPr lang="en-US"/>
              <a:t> These locations represent real diagnostic and therapeutic challenges and the imaging is not too contributive to the diagnosis of certainty that remains Intraoperative.</a:t>
            </a:r>
            <a:r>
              <a:rPr baseline="30000" lang="en-US" u="sng">
                <a:solidFill>
                  <a:schemeClr val="hlink"/>
                </a:solidFill>
                <a:hlinkClick r:id="rId42"/>
              </a:rPr>
              <a:t>5</a:t>
            </a:r>
            <a:r>
              <a:rPr lang="en-US"/>
              <a:t> Radical surgery is the treatment of choice.</a:t>
            </a:r>
            <a:endParaRPr/>
          </a:p>
          <a:p>
            <a:pPr indent="0" lvl="0" marL="0" rtl="0" algn="l">
              <a:spcBef>
                <a:spcPts val="0"/>
              </a:spcBef>
              <a:spcAft>
                <a:spcPts val="0"/>
              </a:spcAft>
              <a:buNone/>
            </a:pPr>
            <a:r>
              <a:t/>
            </a:r>
            <a:endParaRPr/>
          </a:p>
        </p:txBody>
      </p:sp>
      <p:sp>
        <p:nvSpPr>
          <p:cNvPr id="500" name="Google Shape;500;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9.png"/><Relationship Id="rId5" Type="http://schemas.openxmlformats.org/officeDocument/2006/relationships/image" Target="../media/image23.png"/><Relationship Id="rId6"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31.png"/><Relationship Id="rId9" Type="http://schemas.openxmlformats.org/officeDocument/2006/relationships/image" Target="../media/image46.png"/><Relationship Id="rId5" Type="http://schemas.openxmlformats.org/officeDocument/2006/relationships/image" Target="../media/image35.png"/><Relationship Id="rId6" Type="http://schemas.openxmlformats.org/officeDocument/2006/relationships/image" Target="../media/image21.png"/><Relationship Id="rId7" Type="http://schemas.openxmlformats.org/officeDocument/2006/relationships/image" Target="../media/image36.png"/><Relationship Id="rId8" Type="http://schemas.openxmlformats.org/officeDocument/2006/relationships/image" Target="../media/image30.png"/><Relationship Id="rId11" Type="http://schemas.openxmlformats.org/officeDocument/2006/relationships/image" Target="../media/image34.png"/><Relationship Id="rId10"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1.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43.jpg"/><Relationship Id="rId5" Type="http://schemas.openxmlformats.org/officeDocument/2006/relationships/image" Target="../media/image5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11.png"/><Relationship Id="rId11" Type="http://schemas.openxmlformats.org/officeDocument/2006/relationships/image" Target="../media/image18.png"/><Relationship Id="rId10" Type="http://schemas.openxmlformats.org/officeDocument/2006/relationships/image" Target="../media/image17.png"/><Relationship Id="rId13" Type="http://schemas.openxmlformats.org/officeDocument/2006/relationships/image" Target="../media/image9.png"/><Relationship Id="rId12" Type="http://schemas.openxmlformats.org/officeDocument/2006/relationships/image" Target="../media/image16.png"/><Relationship Id="rId15" Type="http://schemas.openxmlformats.org/officeDocument/2006/relationships/image" Target="../media/image8.png"/><Relationship Id="rId14" Type="http://schemas.openxmlformats.org/officeDocument/2006/relationships/image" Target="../media/image7.png"/><Relationship Id="rId17" Type="http://schemas.openxmlformats.org/officeDocument/2006/relationships/image" Target="../media/image22.png"/><Relationship Id="rId16" Type="http://schemas.openxmlformats.org/officeDocument/2006/relationships/image" Target="../media/image5.png"/><Relationship Id="rId18"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6.png"/><Relationship Id="rId4" Type="http://schemas.openxmlformats.org/officeDocument/2006/relationships/image" Target="../media/image45.jpg"/><Relationship Id="rId5" Type="http://schemas.openxmlformats.org/officeDocument/2006/relationships/image" Target="../media/image52.jpg"/><Relationship Id="rId6" Type="http://schemas.openxmlformats.org/officeDocument/2006/relationships/image" Target="../media/image47.jpg"/><Relationship Id="rId7" Type="http://schemas.openxmlformats.org/officeDocument/2006/relationships/image" Target="../media/image48.jpg"/><Relationship Id="rId8" Type="http://schemas.openxmlformats.org/officeDocument/2006/relationships/image" Target="../media/image4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2.png"/><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3.png"/><Relationship Id="rId4" Type="http://schemas.openxmlformats.org/officeDocument/2006/relationships/image" Target="../media/image50.png"/><Relationship Id="rId9" Type="http://schemas.openxmlformats.org/officeDocument/2006/relationships/image" Target="../media/image54.png"/><Relationship Id="rId5" Type="http://schemas.openxmlformats.org/officeDocument/2006/relationships/image" Target="../media/image57.png"/><Relationship Id="rId6" Type="http://schemas.openxmlformats.org/officeDocument/2006/relationships/image" Target="../media/image55.png"/><Relationship Id="rId7" Type="http://schemas.openxmlformats.org/officeDocument/2006/relationships/image" Target="../media/image51.png"/><Relationship Id="rId8" Type="http://schemas.openxmlformats.org/officeDocument/2006/relationships/image" Target="../media/image5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5.png"/><Relationship Id="rId5" Type="http://schemas.openxmlformats.org/officeDocument/2006/relationships/image" Target="../media/image33.jpg"/><Relationship Id="rId6"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131946" y="2481572"/>
            <a:ext cx="10581081"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Calibri"/>
              <a:buNone/>
            </a:pPr>
            <a:r>
              <a:rPr b="1" lang="en-US" sz="4800"/>
              <a:t>GIT Module </a:t>
            </a:r>
            <a:br>
              <a:rPr b="1" lang="en-US" sz="4800"/>
            </a:br>
            <a:r>
              <a:rPr b="1" lang="en-US" sz="4800"/>
              <a:t>2020-2021 </a:t>
            </a:r>
            <a:br>
              <a:rPr b="1" lang="en-US" sz="4800"/>
            </a:br>
            <a:r>
              <a:rPr b="1" lang="en-US" sz="4800"/>
              <a:t>Parasitic Infections (2)</a:t>
            </a:r>
            <a:br>
              <a:rPr b="1" lang="en-US" sz="4800"/>
            </a:br>
            <a:r>
              <a:rPr b="1" lang="en-US" sz="4000"/>
              <a:t>(Schistosomiasis &amp; Gastrointestinal hydatidosis)</a:t>
            </a:r>
            <a:endParaRPr b="1" sz="4800"/>
          </a:p>
        </p:txBody>
      </p:sp>
      <p:sp>
        <p:nvSpPr>
          <p:cNvPr id="89" name="Google Shape;89;p1"/>
          <p:cNvSpPr txBox="1"/>
          <p:nvPr/>
        </p:nvSpPr>
        <p:spPr>
          <a:xfrm>
            <a:off x="3760715" y="5486400"/>
            <a:ext cx="5335587" cy="163195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0" i="0" lang="en-US" sz="2000" u="none" cap="none" strike="noStrike">
                <a:solidFill>
                  <a:schemeClr val="dk1"/>
                </a:solidFill>
                <a:latin typeface="Century Schoolbook"/>
                <a:ea typeface="Century Schoolbook"/>
                <a:cs typeface="Century Schoolbook"/>
                <a:sym typeface="Century Schoolbook"/>
              </a:rPr>
              <a:t>Dr. Mohammad Odaibat</a:t>
            </a:r>
            <a:endParaRPr b="0" i="0" sz="2000" u="none" cap="none" strike="noStrike">
              <a:solidFill>
                <a:schemeClr val="dk1"/>
              </a:solidFill>
              <a:latin typeface="Century Schoolbook"/>
              <a:ea typeface="Century Schoolbook"/>
              <a:cs typeface="Century Schoolbook"/>
              <a:sym typeface="Century Schoolbook"/>
            </a:endParaRPr>
          </a:p>
          <a:p>
            <a:pPr indent="0" lvl="0" marL="0" marR="0" rtl="1" algn="ctr">
              <a:spcBef>
                <a:spcPts val="0"/>
              </a:spcBef>
              <a:spcAft>
                <a:spcPts val="0"/>
              </a:spcAft>
              <a:buNone/>
            </a:pPr>
            <a:r>
              <a:rPr b="0" i="0" lang="en-US" sz="2000" u="none" cap="none" strike="noStrike">
                <a:solidFill>
                  <a:schemeClr val="dk1"/>
                </a:solidFill>
                <a:latin typeface="Century Schoolbook"/>
                <a:ea typeface="Century Schoolbook"/>
                <a:cs typeface="Century Schoolbook"/>
                <a:sym typeface="Century Schoolbook"/>
              </a:rPr>
              <a:t>Department of Microbiology and Pathology </a:t>
            </a:r>
            <a:endParaRPr/>
          </a:p>
          <a:p>
            <a:pPr indent="0" lvl="0" marL="0" marR="0" rtl="1" algn="ctr">
              <a:spcBef>
                <a:spcPts val="0"/>
              </a:spcBef>
              <a:spcAft>
                <a:spcPts val="0"/>
              </a:spcAft>
              <a:buNone/>
            </a:pPr>
            <a:r>
              <a:rPr b="0" i="0" lang="en-US" sz="2000" u="none" cap="none" strike="noStrike">
                <a:solidFill>
                  <a:schemeClr val="dk1"/>
                </a:solidFill>
                <a:latin typeface="Century Schoolbook"/>
                <a:ea typeface="Century Schoolbook"/>
                <a:cs typeface="Century Schoolbook"/>
                <a:sym typeface="Century Schoolbook"/>
              </a:rPr>
              <a:t>Faculty of Medicine, Mu’tah University </a:t>
            </a:r>
            <a:endParaRPr/>
          </a:p>
          <a:p>
            <a:pPr indent="0" lvl="0" marL="0" marR="0" rtl="1" algn="ctr">
              <a:spcBef>
                <a:spcPts val="0"/>
              </a:spcBef>
              <a:spcAft>
                <a:spcPts val="0"/>
              </a:spcAft>
              <a:buNone/>
            </a:pPr>
            <a:r>
              <a:t/>
            </a:r>
            <a:endParaRPr b="0" i="0" sz="2000" u="none" cap="none" strike="noStrike">
              <a:solidFill>
                <a:schemeClr val="dk1"/>
              </a:solidFill>
              <a:latin typeface="Century Schoolbook"/>
              <a:ea typeface="Century Schoolbook"/>
              <a:cs typeface="Century Schoolbook"/>
              <a:sym typeface="Century Schoolbook"/>
            </a:endParaRPr>
          </a:p>
          <a:p>
            <a:pPr indent="0" lvl="0" marL="0" marR="0" rtl="1" algn="ctr">
              <a:spcBef>
                <a:spcPts val="0"/>
              </a:spcBef>
              <a:spcAft>
                <a:spcPts val="0"/>
              </a:spcAft>
              <a:buNone/>
            </a:pPr>
            <a:r>
              <a:t/>
            </a:r>
            <a:endParaRPr b="0" i="0" sz="2000" u="none" cap="none" strike="noStrike">
              <a:solidFill>
                <a:schemeClr val="dk1"/>
              </a:solidFill>
              <a:latin typeface="Century Schoolbook"/>
              <a:ea typeface="Century Schoolbook"/>
              <a:cs typeface="Century Schoolbook"/>
              <a:sym typeface="Century Schoolbook"/>
            </a:endParaRPr>
          </a:p>
        </p:txBody>
      </p:sp>
      <p:pic>
        <p:nvPicPr>
          <p:cNvPr descr="17,797 Human Digestive System Illustrations &amp; Clip Art - iStock" id="90" name="Google Shape;90;p1"/>
          <p:cNvPicPr preferRelativeResize="0"/>
          <p:nvPr/>
        </p:nvPicPr>
        <p:blipFill rotWithShape="1">
          <a:blip r:embed="rId3">
            <a:alphaModFix/>
          </a:blip>
          <a:srcRect b="0" l="0" r="0" t="0"/>
          <a:stretch/>
        </p:blipFill>
        <p:spPr>
          <a:xfrm>
            <a:off x="0" y="130629"/>
            <a:ext cx="2350943" cy="23509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0"/>
          <p:cNvSpPr txBox="1"/>
          <p:nvPr/>
        </p:nvSpPr>
        <p:spPr>
          <a:xfrm>
            <a:off x="615115" y="194765"/>
            <a:ext cx="10983327" cy="584775"/>
          </a:xfrm>
          <a:prstGeom prst="rect">
            <a:avLst/>
          </a:prstGeom>
          <a:solidFill>
            <a:srgbClr val="FFFFFF"/>
          </a:solidFill>
          <a:ln cap="flat" cmpd="sng" w="2857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7030A0"/>
                </a:solidFill>
                <a:latin typeface="Arial"/>
                <a:ea typeface="Arial"/>
                <a:cs typeface="Arial"/>
                <a:sym typeface="Arial"/>
              </a:rPr>
              <a:t>Intestinal Schistosomiasis (Bilharziasis)</a:t>
            </a:r>
            <a:endParaRPr/>
          </a:p>
        </p:txBody>
      </p:sp>
      <p:sp>
        <p:nvSpPr>
          <p:cNvPr id="202" name="Google Shape;202;p10"/>
          <p:cNvSpPr txBox="1"/>
          <p:nvPr/>
        </p:nvSpPr>
        <p:spPr>
          <a:xfrm>
            <a:off x="781038" y="1018308"/>
            <a:ext cx="8001000" cy="45780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rgbClr val="002060"/>
              </a:buClr>
              <a:buSzPts val="2400"/>
              <a:buFont typeface="Noto Sans Symbols"/>
              <a:buChar char="❖"/>
            </a:pPr>
            <a:r>
              <a:rPr b="1" lang="en-US" sz="2400">
                <a:solidFill>
                  <a:srgbClr val="002060"/>
                </a:solidFill>
                <a:latin typeface="Arial"/>
                <a:ea typeface="Arial"/>
                <a:cs typeface="Arial"/>
                <a:sym typeface="Arial"/>
              </a:rPr>
              <a:t>Caused by </a:t>
            </a:r>
            <a:r>
              <a:rPr b="1" i="1" lang="en-US" sz="2400">
                <a:solidFill>
                  <a:srgbClr val="002060"/>
                </a:solidFill>
                <a:latin typeface="Arial"/>
                <a:ea typeface="Arial"/>
                <a:cs typeface="Arial"/>
                <a:sym typeface="Arial"/>
              </a:rPr>
              <a:t>S. mansoni</a:t>
            </a:r>
            <a:r>
              <a:rPr b="1" lang="en-US" sz="2400">
                <a:solidFill>
                  <a:srgbClr val="002060"/>
                </a:solidFill>
                <a:latin typeface="Arial"/>
                <a:ea typeface="Arial"/>
                <a:cs typeface="Arial"/>
                <a:sym typeface="Arial"/>
              </a:rPr>
              <a:t>  and </a:t>
            </a:r>
            <a:r>
              <a:rPr b="1" i="1" lang="en-US" sz="2400">
                <a:solidFill>
                  <a:srgbClr val="002060"/>
                </a:solidFill>
                <a:latin typeface="Arial"/>
                <a:ea typeface="Arial"/>
                <a:cs typeface="Arial"/>
                <a:sym typeface="Arial"/>
              </a:rPr>
              <a:t>S. japonicum.</a:t>
            </a:r>
            <a:endParaRPr b="1" sz="2400">
              <a:solidFill>
                <a:srgbClr val="002060"/>
              </a:solidFill>
              <a:latin typeface="Arial"/>
              <a:ea typeface="Arial"/>
              <a:cs typeface="Arial"/>
              <a:sym typeface="Arial"/>
            </a:endParaRPr>
          </a:p>
        </p:txBody>
      </p:sp>
      <p:sp>
        <p:nvSpPr>
          <p:cNvPr id="203" name="Google Shape;203;p10"/>
          <p:cNvSpPr txBox="1"/>
          <p:nvPr/>
        </p:nvSpPr>
        <p:spPr>
          <a:xfrm>
            <a:off x="419099" y="1719018"/>
            <a:ext cx="2143125" cy="523875"/>
          </a:xfrm>
          <a:prstGeom prst="rect">
            <a:avLst/>
          </a:prstGeom>
          <a:solidFill>
            <a:schemeClr val="lt1"/>
          </a:solidFill>
          <a:ln cap="flat" cmpd="sng" w="2857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C00000"/>
                </a:solidFill>
                <a:latin typeface="Arial"/>
                <a:ea typeface="Arial"/>
                <a:cs typeface="Arial"/>
                <a:sym typeface="Arial"/>
              </a:rPr>
              <a:t>S. mansoni</a:t>
            </a:r>
            <a:endParaRPr b="1" i="1" sz="2800">
              <a:solidFill>
                <a:srgbClr val="C00000"/>
              </a:solidFill>
              <a:latin typeface="Arial"/>
              <a:ea typeface="Arial"/>
              <a:cs typeface="Arial"/>
              <a:sym typeface="Arial"/>
            </a:endParaRPr>
          </a:p>
        </p:txBody>
      </p:sp>
      <p:sp>
        <p:nvSpPr>
          <p:cNvPr id="204" name="Google Shape;204;p10"/>
          <p:cNvSpPr txBox="1"/>
          <p:nvPr/>
        </p:nvSpPr>
        <p:spPr>
          <a:xfrm>
            <a:off x="495288" y="2358934"/>
            <a:ext cx="8572500" cy="4556100"/>
          </a:xfrm>
          <a:prstGeom prst="rect">
            <a:avLst/>
          </a:prstGeom>
          <a:noFill/>
          <a:ln>
            <a:noFill/>
          </a:ln>
        </p:spPr>
        <p:txBody>
          <a:bodyPr anchorCtr="0" anchor="t" bIns="45700" lIns="91425" spcFirstLastPara="1" rIns="91425" wrap="square" tIns="45700">
            <a:spAutoFit/>
          </a:bodyPr>
          <a:lstStyle/>
          <a:p>
            <a:pPr indent="-152400" lvl="0" marL="0" marR="0" rtl="0" algn="l">
              <a:lnSpc>
                <a:spcPct val="150000"/>
              </a:lnSpc>
              <a:spcBef>
                <a:spcPts val="0"/>
              </a:spcBef>
              <a:spcAft>
                <a:spcPts val="0"/>
              </a:spcAft>
              <a:buClr>
                <a:srgbClr val="C00000"/>
              </a:buClr>
              <a:buSzPts val="2400"/>
              <a:buFont typeface="Noto Sans Symbols"/>
              <a:buChar char="❖"/>
            </a:pPr>
            <a:r>
              <a:rPr b="1" lang="en-US" sz="2400">
                <a:solidFill>
                  <a:srgbClr val="C00000"/>
                </a:solidFill>
                <a:latin typeface="Arial"/>
                <a:ea typeface="Arial"/>
                <a:cs typeface="Arial"/>
                <a:sym typeface="Arial"/>
              </a:rPr>
              <a:t>Geographical distribution:</a:t>
            </a:r>
            <a:r>
              <a:rPr b="1" lang="en-US" sz="2400">
                <a:solidFill>
                  <a:srgbClr val="002060"/>
                </a:solidFill>
                <a:latin typeface="Arial"/>
                <a:ea typeface="Arial"/>
                <a:cs typeface="Arial"/>
                <a:sym typeface="Arial"/>
              </a:rPr>
              <a:t> Nile Delta, Africa, Middle </a:t>
            </a:r>
            <a:endParaRPr/>
          </a:p>
          <a:p>
            <a:pPr indent="0" lvl="0" marL="0" marR="0" rtl="0" algn="l">
              <a:lnSpc>
                <a:spcPct val="150000"/>
              </a:lnSpc>
              <a:spcBef>
                <a:spcPts val="0"/>
              </a:spcBef>
              <a:spcAft>
                <a:spcPts val="0"/>
              </a:spcAft>
              <a:buNone/>
            </a:pPr>
            <a:r>
              <a:rPr b="1" lang="en-US" sz="2400">
                <a:solidFill>
                  <a:srgbClr val="002060"/>
                </a:solidFill>
                <a:latin typeface="Arial"/>
                <a:ea typeface="Arial"/>
                <a:cs typeface="Arial"/>
                <a:sym typeface="Arial"/>
              </a:rPr>
              <a:t>                                                  East, South America.</a:t>
            </a:r>
            <a:endParaRPr/>
          </a:p>
          <a:p>
            <a:pPr indent="-152400" lvl="0" marL="0" marR="0" rtl="0" algn="l">
              <a:lnSpc>
                <a:spcPct val="150000"/>
              </a:lnSpc>
              <a:spcBef>
                <a:spcPts val="0"/>
              </a:spcBef>
              <a:spcAft>
                <a:spcPts val="0"/>
              </a:spcAft>
              <a:buClr>
                <a:srgbClr val="C00000"/>
              </a:buClr>
              <a:buSzPts val="2400"/>
              <a:buFont typeface="Noto Sans Symbols"/>
              <a:buChar char="❖"/>
            </a:pPr>
            <a:r>
              <a:rPr b="1" lang="en-US" sz="2400">
                <a:solidFill>
                  <a:srgbClr val="C00000"/>
                </a:solidFill>
                <a:latin typeface="Arial"/>
                <a:ea typeface="Arial"/>
                <a:cs typeface="Arial"/>
                <a:sym typeface="Arial"/>
              </a:rPr>
              <a:t>D.H:</a:t>
            </a:r>
            <a:r>
              <a:rPr b="1" lang="en-US" sz="2400">
                <a:solidFill>
                  <a:srgbClr val="002060"/>
                </a:solidFill>
                <a:latin typeface="Arial"/>
                <a:ea typeface="Arial"/>
                <a:cs typeface="Arial"/>
                <a:sym typeface="Arial"/>
              </a:rPr>
              <a:t> Man</a:t>
            </a:r>
            <a:endParaRPr/>
          </a:p>
          <a:p>
            <a:pPr indent="-152400" lvl="0" marL="0" marR="0" rtl="0" algn="l">
              <a:lnSpc>
                <a:spcPct val="150000"/>
              </a:lnSpc>
              <a:spcBef>
                <a:spcPts val="0"/>
              </a:spcBef>
              <a:spcAft>
                <a:spcPts val="0"/>
              </a:spcAft>
              <a:buClr>
                <a:srgbClr val="FF0000"/>
              </a:buClr>
              <a:buSzPts val="2400"/>
              <a:buFont typeface="Noto Sans Symbols"/>
              <a:buChar char="❖"/>
            </a:pPr>
            <a:r>
              <a:rPr b="1" lang="en-US" sz="2400">
                <a:solidFill>
                  <a:srgbClr val="FF0000"/>
                </a:solidFill>
                <a:latin typeface="Arial"/>
                <a:ea typeface="Arial"/>
                <a:cs typeface="Arial"/>
                <a:sym typeface="Arial"/>
              </a:rPr>
              <a:t>Reservoir hosts (R.H) </a:t>
            </a:r>
            <a:r>
              <a:rPr b="1" lang="en-US" sz="2400">
                <a:solidFill>
                  <a:srgbClr val="002060"/>
                </a:solidFill>
                <a:latin typeface="Arial"/>
                <a:ea typeface="Arial"/>
                <a:cs typeface="Arial"/>
                <a:sym typeface="Arial"/>
              </a:rPr>
              <a:t>: Monkeys &amp;rodents.</a:t>
            </a:r>
            <a:endParaRPr/>
          </a:p>
          <a:p>
            <a:pPr indent="-152400" lvl="0" marL="0" marR="0" rtl="0" algn="l">
              <a:lnSpc>
                <a:spcPct val="150000"/>
              </a:lnSpc>
              <a:spcBef>
                <a:spcPts val="0"/>
              </a:spcBef>
              <a:spcAft>
                <a:spcPts val="0"/>
              </a:spcAft>
              <a:buClr>
                <a:srgbClr val="C00000"/>
              </a:buClr>
              <a:buSzPts val="2400"/>
              <a:buFont typeface="Noto Sans Symbols"/>
              <a:buChar char="❖"/>
            </a:pPr>
            <a:r>
              <a:rPr b="1" lang="en-US" sz="2400">
                <a:solidFill>
                  <a:srgbClr val="C00000"/>
                </a:solidFill>
                <a:latin typeface="Arial"/>
                <a:ea typeface="Arial"/>
                <a:cs typeface="Arial"/>
                <a:sym typeface="Arial"/>
              </a:rPr>
              <a:t>Habitat:</a:t>
            </a:r>
            <a:r>
              <a:rPr b="1" lang="en-US" sz="2400">
                <a:solidFill>
                  <a:srgbClr val="002060"/>
                </a:solidFill>
                <a:latin typeface="Arial"/>
                <a:ea typeface="Arial"/>
                <a:cs typeface="Arial"/>
                <a:sym typeface="Arial"/>
              </a:rPr>
              <a:t>  Small branches of inferior mesenteric vein of rectum &amp;pelvic colon.</a:t>
            </a:r>
            <a:endParaRPr/>
          </a:p>
          <a:p>
            <a:pPr indent="-152400" lvl="0" marL="0" marR="0" rtl="0" algn="l">
              <a:lnSpc>
                <a:spcPct val="150000"/>
              </a:lnSpc>
              <a:spcBef>
                <a:spcPts val="0"/>
              </a:spcBef>
              <a:spcAft>
                <a:spcPts val="0"/>
              </a:spcAft>
              <a:buClr>
                <a:srgbClr val="C00000"/>
              </a:buClr>
              <a:buSzPts val="2400"/>
              <a:buFont typeface="Noto Sans Symbols"/>
              <a:buChar char="❖"/>
            </a:pPr>
            <a:r>
              <a:rPr b="1" lang="en-US" sz="2400">
                <a:solidFill>
                  <a:srgbClr val="C00000"/>
                </a:solidFill>
                <a:latin typeface="Arial"/>
                <a:ea typeface="Arial"/>
                <a:cs typeface="Arial"/>
                <a:sym typeface="Arial"/>
              </a:rPr>
              <a:t>Maturation </a:t>
            </a:r>
            <a:r>
              <a:rPr b="1" lang="en-US" sz="2400">
                <a:solidFill>
                  <a:srgbClr val="002060"/>
                </a:solidFill>
                <a:latin typeface="Arial"/>
                <a:ea typeface="Arial"/>
                <a:cs typeface="Arial"/>
                <a:sym typeface="Arial"/>
              </a:rPr>
              <a:t>of adult worm occurs in intrahepatic branches of portal vein. </a:t>
            </a:r>
            <a:endParaRPr/>
          </a:p>
        </p:txBody>
      </p:sp>
      <p:pic>
        <p:nvPicPr>
          <p:cNvPr id="205" name="Google Shape;205;p10"/>
          <p:cNvPicPr preferRelativeResize="0"/>
          <p:nvPr/>
        </p:nvPicPr>
        <p:blipFill rotWithShape="1">
          <a:blip r:embed="rId3">
            <a:alphaModFix/>
          </a:blip>
          <a:srcRect b="0" l="0" r="0" t="0"/>
          <a:stretch/>
        </p:blipFill>
        <p:spPr>
          <a:xfrm>
            <a:off x="9239250" y="3977262"/>
            <a:ext cx="1028700" cy="1219200"/>
          </a:xfrm>
          <a:prstGeom prst="rect">
            <a:avLst/>
          </a:prstGeom>
          <a:noFill/>
          <a:ln>
            <a:noFill/>
          </a:ln>
        </p:spPr>
      </p:pic>
      <p:pic>
        <p:nvPicPr>
          <p:cNvPr id="206" name="Google Shape;206;p10"/>
          <p:cNvPicPr preferRelativeResize="0"/>
          <p:nvPr/>
        </p:nvPicPr>
        <p:blipFill rotWithShape="1">
          <a:blip r:embed="rId4">
            <a:alphaModFix/>
          </a:blip>
          <a:srcRect b="0" l="0" r="0" t="0"/>
          <a:stretch/>
        </p:blipFill>
        <p:spPr>
          <a:xfrm>
            <a:off x="10439400" y="4053462"/>
            <a:ext cx="914400" cy="1181100"/>
          </a:xfrm>
          <a:prstGeom prst="rect">
            <a:avLst/>
          </a:prstGeom>
          <a:noFill/>
          <a:ln>
            <a:noFill/>
          </a:ln>
        </p:spPr>
      </p:pic>
      <p:pic>
        <p:nvPicPr>
          <p:cNvPr id="207" name="Google Shape;207;p10"/>
          <p:cNvPicPr preferRelativeResize="0"/>
          <p:nvPr/>
        </p:nvPicPr>
        <p:blipFill rotWithShape="1">
          <a:blip r:embed="rId5">
            <a:alphaModFix/>
          </a:blip>
          <a:srcRect b="0" l="0" r="0" t="0"/>
          <a:stretch/>
        </p:blipFill>
        <p:spPr>
          <a:xfrm>
            <a:off x="9325225" y="5242005"/>
            <a:ext cx="1028700" cy="1162050"/>
          </a:xfrm>
          <a:prstGeom prst="rect">
            <a:avLst/>
          </a:prstGeom>
          <a:noFill/>
          <a:ln>
            <a:noFill/>
          </a:ln>
        </p:spPr>
      </p:pic>
      <p:pic>
        <p:nvPicPr>
          <p:cNvPr id="208" name="Google Shape;208;p10"/>
          <p:cNvPicPr preferRelativeResize="0"/>
          <p:nvPr/>
        </p:nvPicPr>
        <p:blipFill rotWithShape="1">
          <a:blip r:embed="rId6">
            <a:alphaModFix/>
          </a:blip>
          <a:srcRect b="0" l="0" r="0" t="0"/>
          <a:stretch/>
        </p:blipFill>
        <p:spPr>
          <a:xfrm>
            <a:off x="10439400" y="5243418"/>
            <a:ext cx="1490949" cy="1219200"/>
          </a:xfrm>
          <a:prstGeom prst="rect">
            <a:avLst/>
          </a:prstGeom>
          <a:noFill/>
          <a:ln>
            <a:noFill/>
          </a:ln>
        </p:spPr>
      </p:pic>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1"/>
          <p:cNvSpPr txBox="1"/>
          <p:nvPr/>
        </p:nvSpPr>
        <p:spPr>
          <a:xfrm>
            <a:off x="59307" y="136985"/>
            <a:ext cx="3779132" cy="461665"/>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7030A0"/>
                </a:solidFill>
                <a:latin typeface="Arial"/>
                <a:ea typeface="Arial"/>
                <a:cs typeface="Arial"/>
                <a:sym typeface="Arial"/>
              </a:rPr>
              <a:t>Stages of disease</a:t>
            </a:r>
            <a:endParaRPr/>
          </a:p>
        </p:txBody>
      </p:sp>
      <p:pic>
        <p:nvPicPr>
          <p:cNvPr id="214" name="Google Shape;214;p11"/>
          <p:cNvPicPr preferRelativeResize="0"/>
          <p:nvPr/>
        </p:nvPicPr>
        <p:blipFill rotWithShape="1">
          <a:blip r:embed="rId3">
            <a:alphaModFix/>
          </a:blip>
          <a:srcRect b="0" l="0" r="0" t="0"/>
          <a:stretch/>
        </p:blipFill>
        <p:spPr>
          <a:xfrm>
            <a:off x="10316916" y="545661"/>
            <a:ext cx="1810309" cy="1239937"/>
          </a:xfrm>
          <a:prstGeom prst="rect">
            <a:avLst/>
          </a:prstGeom>
          <a:noFill/>
          <a:ln>
            <a:noFill/>
          </a:ln>
        </p:spPr>
      </p:pic>
      <p:pic>
        <p:nvPicPr>
          <p:cNvPr id="215" name="Google Shape;215;p11"/>
          <p:cNvPicPr preferRelativeResize="0"/>
          <p:nvPr/>
        </p:nvPicPr>
        <p:blipFill rotWithShape="1">
          <a:blip r:embed="rId4">
            <a:alphaModFix/>
          </a:blip>
          <a:srcRect b="0" l="0" r="0" t="0"/>
          <a:stretch/>
        </p:blipFill>
        <p:spPr>
          <a:xfrm>
            <a:off x="10368779" y="2604106"/>
            <a:ext cx="1758446" cy="1320564"/>
          </a:xfrm>
          <a:prstGeom prst="rect">
            <a:avLst/>
          </a:prstGeom>
          <a:noFill/>
          <a:ln>
            <a:noFill/>
          </a:ln>
        </p:spPr>
      </p:pic>
      <p:pic>
        <p:nvPicPr>
          <p:cNvPr id="216" name="Google Shape;216;p11"/>
          <p:cNvPicPr preferRelativeResize="0"/>
          <p:nvPr/>
        </p:nvPicPr>
        <p:blipFill rotWithShape="1">
          <a:blip r:embed="rId5">
            <a:alphaModFix/>
          </a:blip>
          <a:srcRect b="0" l="0" r="0" t="0"/>
          <a:stretch/>
        </p:blipFill>
        <p:spPr>
          <a:xfrm>
            <a:off x="10465831" y="4792141"/>
            <a:ext cx="1661394" cy="1600366"/>
          </a:xfrm>
          <a:prstGeom prst="rect">
            <a:avLst/>
          </a:prstGeom>
          <a:noFill/>
          <a:ln>
            <a:noFill/>
          </a:ln>
        </p:spPr>
      </p:pic>
      <p:pic>
        <p:nvPicPr>
          <p:cNvPr id="217" name="Google Shape;217;p11"/>
          <p:cNvPicPr preferRelativeResize="0"/>
          <p:nvPr/>
        </p:nvPicPr>
        <p:blipFill rotWithShape="1">
          <a:blip r:embed="rId6">
            <a:alphaModFix/>
          </a:blip>
          <a:srcRect b="0" l="0" r="0" t="0"/>
          <a:stretch/>
        </p:blipFill>
        <p:spPr>
          <a:xfrm>
            <a:off x="7439608" y="4854681"/>
            <a:ext cx="1880605" cy="1869969"/>
          </a:xfrm>
          <a:prstGeom prst="rect">
            <a:avLst/>
          </a:prstGeom>
          <a:noFill/>
          <a:ln>
            <a:noFill/>
          </a:ln>
        </p:spPr>
      </p:pic>
      <p:pic>
        <p:nvPicPr>
          <p:cNvPr id="218" name="Google Shape;218;p11"/>
          <p:cNvPicPr preferRelativeResize="0"/>
          <p:nvPr/>
        </p:nvPicPr>
        <p:blipFill rotWithShape="1">
          <a:blip r:embed="rId7">
            <a:alphaModFix/>
          </a:blip>
          <a:srcRect b="0" l="0" r="0" t="0"/>
          <a:stretch/>
        </p:blipFill>
        <p:spPr>
          <a:xfrm>
            <a:off x="4287106" y="4697094"/>
            <a:ext cx="2230465" cy="2100719"/>
          </a:xfrm>
          <a:prstGeom prst="rect">
            <a:avLst/>
          </a:prstGeom>
          <a:noFill/>
          <a:ln>
            <a:noFill/>
          </a:ln>
        </p:spPr>
      </p:pic>
      <p:pic>
        <p:nvPicPr>
          <p:cNvPr id="219" name="Google Shape;219;p11"/>
          <p:cNvPicPr preferRelativeResize="0"/>
          <p:nvPr/>
        </p:nvPicPr>
        <p:blipFill rotWithShape="1">
          <a:blip r:embed="rId8">
            <a:alphaModFix/>
          </a:blip>
          <a:srcRect b="0" l="0" r="0" t="0"/>
          <a:stretch/>
        </p:blipFill>
        <p:spPr>
          <a:xfrm>
            <a:off x="1506624" y="3847329"/>
            <a:ext cx="2032633" cy="1834827"/>
          </a:xfrm>
          <a:prstGeom prst="rect">
            <a:avLst/>
          </a:prstGeom>
          <a:noFill/>
          <a:ln>
            <a:noFill/>
          </a:ln>
        </p:spPr>
      </p:pic>
      <p:pic>
        <p:nvPicPr>
          <p:cNvPr id="220" name="Google Shape;220;p11"/>
          <p:cNvPicPr preferRelativeResize="0"/>
          <p:nvPr/>
        </p:nvPicPr>
        <p:blipFill rotWithShape="1">
          <a:blip r:embed="rId9">
            <a:alphaModFix/>
          </a:blip>
          <a:srcRect b="0" l="0" r="0" t="0"/>
          <a:stretch/>
        </p:blipFill>
        <p:spPr>
          <a:xfrm>
            <a:off x="2067336" y="2177851"/>
            <a:ext cx="1468404" cy="1367646"/>
          </a:xfrm>
          <a:prstGeom prst="rect">
            <a:avLst/>
          </a:prstGeom>
          <a:noFill/>
          <a:ln>
            <a:noFill/>
          </a:ln>
        </p:spPr>
      </p:pic>
      <p:cxnSp>
        <p:nvCxnSpPr>
          <p:cNvPr id="221" name="Google Shape;221;p11"/>
          <p:cNvCxnSpPr/>
          <p:nvPr/>
        </p:nvCxnSpPr>
        <p:spPr>
          <a:xfrm>
            <a:off x="11188849" y="2004396"/>
            <a:ext cx="0" cy="406138"/>
          </a:xfrm>
          <a:prstGeom prst="straightConnector1">
            <a:avLst/>
          </a:prstGeom>
          <a:noFill/>
          <a:ln cap="flat" cmpd="sng" w="50800">
            <a:solidFill>
              <a:srgbClr val="FF0000"/>
            </a:solidFill>
            <a:prstDash val="solid"/>
            <a:miter lim="800000"/>
            <a:headEnd len="sm" w="sm" type="none"/>
            <a:tailEnd len="med" w="med" type="triangle"/>
          </a:ln>
        </p:spPr>
      </p:cxnSp>
      <p:cxnSp>
        <p:nvCxnSpPr>
          <p:cNvPr id="222" name="Google Shape;222;p11"/>
          <p:cNvCxnSpPr/>
          <p:nvPr/>
        </p:nvCxnSpPr>
        <p:spPr>
          <a:xfrm>
            <a:off x="11188849" y="4175154"/>
            <a:ext cx="0" cy="350671"/>
          </a:xfrm>
          <a:prstGeom prst="straightConnector1">
            <a:avLst/>
          </a:prstGeom>
          <a:noFill/>
          <a:ln cap="flat" cmpd="sng" w="50800">
            <a:solidFill>
              <a:srgbClr val="FF0000"/>
            </a:solidFill>
            <a:prstDash val="solid"/>
            <a:miter lim="800000"/>
            <a:headEnd len="sm" w="sm" type="none"/>
            <a:tailEnd len="med" w="med" type="triangle"/>
          </a:ln>
        </p:spPr>
      </p:cxnSp>
      <p:cxnSp>
        <p:nvCxnSpPr>
          <p:cNvPr id="223" name="Google Shape;223;p11"/>
          <p:cNvCxnSpPr/>
          <p:nvPr/>
        </p:nvCxnSpPr>
        <p:spPr>
          <a:xfrm rot="10800000">
            <a:off x="6883979" y="5988739"/>
            <a:ext cx="519313" cy="0"/>
          </a:xfrm>
          <a:prstGeom prst="straightConnector1">
            <a:avLst/>
          </a:prstGeom>
          <a:noFill/>
          <a:ln cap="flat" cmpd="sng" w="50800">
            <a:solidFill>
              <a:srgbClr val="FF0000"/>
            </a:solidFill>
            <a:prstDash val="solid"/>
            <a:miter lim="800000"/>
            <a:headEnd len="sm" w="sm" type="none"/>
            <a:tailEnd len="med" w="med" type="triangle"/>
          </a:ln>
        </p:spPr>
      </p:cxnSp>
      <p:sp>
        <p:nvSpPr>
          <p:cNvPr id="224" name="Google Shape;224;p11"/>
          <p:cNvSpPr txBox="1"/>
          <p:nvPr/>
        </p:nvSpPr>
        <p:spPr>
          <a:xfrm>
            <a:off x="2049611" y="5789665"/>
            <a:ext cx="130195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Calibri"/>
                <a:ea typeface="Calibri"/>
                <a:cs typeface="Calibri"/>
                <a:sym typeface="Calibri"/>
              </a:rPr>
              <a:t>Blood</a:t>
            </a:r>
            <a:endParaRPr/>
          </a:p>
        </p:txBody>
      </p:sp>
      <p:cxnSp>
        <p:nvCxnSpPr>
          <p:cNvPr id="225" name="Google Shape;225;p11"/>
          <p:cNvCxnSpPr/>
          <p:nvPr/>
        </p:nvCxnSpPr>
        <p:spPr>
          <a:xfrm rot="10800000">
            <a:off x="3578783" y="6121683"/>
            <a:ext cx="519313" cy="0"/>
          </a:xfrm>
          <a:prstGeom prst="straightConnector1">
            <a:avLst/>
          </a:prstGeom>
          <a:noFill/>
          <a:ln cap="flat" cmpd="sng" w="50800">
            <a:solidFill>
              <a:srgbClr val="FF0000"/>
            </a:solidFill>
            <a:prstDash val="solid"/>
            <a:miter lim="800000"/>
            <a:headEnd len="sm" w="sm" type="none"/>
            <a:tailEnd len="med" w="med" type="triangle"/>
          </a:ln>
        </p:spPr>
      </p:cxnSp>
      <p:cxnSp>
        <p:nvCxnSpPr>
          <p:cNvPr id="226" name="Google Shape;226;p11"/>
          <p:cNvCxnSpPr/>
          <p:nvPr/>
        </p:nvCxnSpPr>
        <p:spPr>
          <a:xfrm rot="10800000">
            <a:off x="2714800" y="5456714"/>
            <a:ext cx="1" cy="474201"/>
          </a:xfrm>
          <a:prstGeom prst="straightConnector1">
            <a:avLst/>
          </a:prstGeom>
          <a:noFill/>
          <a:ln cap="flat" cmpd="sng" w="50800">
            <a:solidFill>
              <a:srgbClr val="FF0000"/>
            </a:solidFill>
            <a:prstDash val="solid"/>
            <a:miter lim="800000"/>
            <a:headEnd len="sm" w="sm" type="none"/>
            <a:tailEnd len="med" w="med" type="triangle"/>
          </a:ln>
        </p:spPr>
      </p:cxnSp>
      <p:cxnSp>
        <p:nvCxnSpPr>
          <p:cNvPr id="227" name="Google Shape;227;p11"/>
          <p:cNvCxnSpPr/>
          <p:nvPr/>
        </p:nvCxnSpPr>
        <p:spPr>
          <a:xfrm rot="10800000">
            <a:off x="2685708" y="3436777"/>
            <a:ext cx="29764" cy="419996"/>
          </a:xfrm>
          <a:prstGeom prst="straightConnector1">
            <a:avLst/>
          </a:prstGeom>
          <a:noFill/>
          <a:ln cap="flat" cmpd="sng" w="50800">
            <a:solidFill>
              <a:srgbClr val="FF0000"/>
            </a:solidFill>
            <a:prstDash val="solid"/>
            <a:miter lim="800000"/>
            <a:headEnd len="sm" w="sm" type="none"/>
            <a:tailEnd len="med" w="med" type="triangle"/>
          </a:ln>
        </p:spPr>
      </p:cxnSp>
      <p:cxnSp>
        <p:nvCxnSpPr>
          <p:cNvPr id="228" name="Google Shape;228;p11"/>
          <p:cNvCxnSpPr/>
          <p:nvPr/>
        </p:nvCxnSpPr>
        <p:spPr>
          <a:xfrm rot="10800000">
            <a:off x="9320214" y="5722843"/>
            <a:ext cx="519313" cy="0"/>
          </a:xfrm>
          <a:prstGeom prst="straightConnector1">
            <a:avLst/>
          </a:prstGeom>
          <a:noFill/>
          <a:ln cap="flat" cmpd="sng" w="50800">
            <a:solidFill>
              <a:srgbClr val="FF0000"/>
            </a:solidFill>
            <a:prstDash val="solid"/>
            <a:miter lim="800000"/>
            <a:headEnd len="sm" w="sm" type="none"/>
            <a:tailEnd len="med" w="med" type="triangle"/>
          </a:ln>
        </p:spPr>
      </p:cxnSp>
      <p:sp>
        <p:nvSpPr>
          <p:cNvPr id="229" name="Google Shape;229;p11"/>
          <p:cNvSpPr txBox="1"/>
          <p:nvPr/>
        </p:nvSpPr>
        <p:spPr>
          <a:xfrm>
            <a:off x="4331543" y="4125153"/>
            <a:ext cx="23647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FF0000"/>
                </a:solidFill>
                <a:latin typeface="Arial"/>
                <a:ea typeface="Arial"/>
                <a:cs typeface="Arial"/>
                <a:sym typeface="Arial"/>
              </a:rPr>
              <a:t>1- Stage of invasion</a:t>
            </a:r>
            <a:endParaRPr/>
          </a:p>
        </p:txBody>
      </p:sp>
      <p:sp>
        <p:nvSpPr>
          <p:cNvPr id="230" name="Google Shape;230;p11"/>
          <p:cNvSpPr/>
          <p:nvPr/>
        </p:nvSpPr>
        <p:spPr>
          <a:xfrm>
            <a:off x="146381" y="1893660"/>
            <a:ext cx="25442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FF0000"/>
                </a:solidFill>
                <a:latin typeface="Arial"/>
                <a:ea typeface="Arial"/>
                <a:cs typeface="Arial"/>
                <a:sym typeface="Arial"/>
              </a:rPr>
              <a:t>2- Stage of migration </a:t>
            </a:r>
            <a:endParaRPr sz="1800" u="sng">
              <a:solidFill>
                <a:srgbClr val="FF0000"/>
              </a:solidFill>
              <a:latin typeface="Calibri"/>
              <a:ea typeface="Calibri"/>
              <a:cs typeface="Calibri"/>
              <a:sym typeface="Calibri"/>
            </a:endParaRPr>
          </a:p>
        </p:txBody>
      </p:sp>
      <p:sp>
        <p:nvSpPr>
          <p:cNvPr id="231" name="Google Shape;231;p11"/>
          <p:cNvSpPr/>
          <p:nvPr/>
        </p:nvSpPr>
        <p:spPr>
          <a:xfrm>
            <a:off x="114297" y="3560130"/>
            <a:ext cx="25442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FF0000"/>
                </a:solidFill>
                <a:latin typeface="Arial"/>
                <a:ea typeface="Arial"/>
                <a:cs typeface="Arial"/>
                <a:sym typeface="Arial"/>
              </a:rPr>
              <a:t>2- Stage of migration </a:t>
            </a:r>
            <a:endParaRPr sz="1800" u="sng">
              <a:solidFill>
                <a:srgbClr val="FF0000"/>
              </a:solidFill>
              <a:latin typeface="Calibri"/>
              <a:ea typeface="Calibri"/>
              <a:cs typeface="Calibri"/>
              <a:sym typeface="Calibri"/>
            </a:endParaRPr>
          </a:p>
        </p:txBody>
      </p:sp>
      <p:sp>
        <p:nvSpPr>
          <p:cNvPr id="232" name="Google Shape;232;p11"/>
          <p:cNvSpPr/>
          <p:nvPr/>
        </p:nvSpPr>
        <p:spPr>
          <a:xfrm>
            <a:off x="4160105" y="597963"/>
            <a:ext cx="31341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FF0000"/>
                </a:solidFill>
                <a:latin typeface="Arial"/>
                <a:ea typeface="Arial"/>
                <a:cs typeface="Arial"/>
                <a:sym typeface="Arial"/>
              </a:rPr>
              <a:t>3- Stage of egg deposition </a:t>
            </a:r>
            <a:endParaRPr sz="1800" u="sng">
              <a:solidFill>
                <a:srgbClr val="FF0000"/>
              </a:solidFill>
              <a:latin typeface="Calibri"/>
              <a:ea typeface="Calibri"/>
              <a:cs typeface="Calibri"/>
              <a:sym typeface="Calibri"/>
            </a:endParaRPr>
          </a:p>
        </p:txBody>
      </p:sp>
      <p:pic>
        <p:nvPicPr>
          <p:cNvPr id="233" name="Google Shape;233;p11"/>
          <p:cNvPicPr preferRelativeResize="0"/>
          <p:nvPr/>
        </p:nvPicPr>
        <p:blipFill rotWithShape="1">
          <a:blip r:embed="rId10">
            <a:alphaModFix/>
          </a:blip>
          <a:srcRect b="0" l="0" r="0" t="0"/>
          <a:stretch/>
        </p:blipFill>
        <p:spPr>
          <a:xfrm>
            <a:off x="4632857" y="1012506"/>
            <a:ext cx="2110613" cy="1001646"/>
          </a:xfrm>
          <a:prstGeom prst="rect">
            <a:avLst/>
          </a:prstGeom>
          <a:noFill/>
          <a:ln>
            <a:noFill/>
          </a:ln>
        </p:spPr>
      </p:pic>
      <p:pic>
        <p:nvPicPr>
          <p:cNvPr id="234" name="Google Shape;234;p11"/>
          <p:cNvPicPr preferRelativeResize="0"/>
          <p:nvPr/>
        </p:nvPicPr>
        <p:blipFill rotWithShape="1">
          <a:blip r:embed="rId11">
            <a:alphaModFix/>
          </a:blip>
          <a:srcRect b="0" l="0" r="0" t="0"/>
          <a:stretch/>
        </p:blipFill>
        <p:spPr>
          <a:xfrm>
            <a:off x="4709262" y="2014152"/>
            <a:ext cx="1957802" cy="1087366"/>
          </a:xfrm>
          <a:prstGeom prst="rect">
            <a:avLst/>
          </a:prstGeom>
          <a:noFill/>
          <a:ln>
            <a:noFill/>
          </a:ln>
        </p:spPr>
      </p:pic>
      <p:cxnSp>
        <p:nvCxnSpPr>
          <p:cNvPr id="235" name="Google Shape;235;p11"/>
          <p:cNvCxnSpPr/>
          <p:nvPr/>
        </p:nvCxnSpPr>
        <p:spPr>
          <a:xfrm flipH="1" rot="10800000">
            <a:off x="3224462" y="967295"/>
            <a:ext cx="750669" cy="1185356"/>
          </a:xfrm>
          <a:prstGeom prst="straightConnector1">
            <a:avLst/>
          </a:prstGeom>
          <a:noFill/>
          <a:ln cap="flat" cmpd="sng" w="50800">
            <a:solidFill>
              <a:srgbClr val="FF0000"/>
            </a:solidFill>
            <a:prstDash val="solid"/>
            <a:miter lim="800000"/>
            <a:headEnd len="sm" w="sm" type="none"/>
            <a:tailEnd len="med" w="med" type="triangle"/>
          </a:ln>
        </p:spPr>
      </p:cxnSp>
      <p:cxnSp>
        <p:nvCxnSpPr>
          <p:cNvPr id="236" name="Google Shape;236;p11"/>
          <p:cNvCxnSpPr/>
          <p:nvPr/>
        </p:nvCxnSpPr>
        <p:spPr>
          <a:xfrm>
            <a:off x="7346794" y="782629"/>
            <a:ext cx="925544" cy="556433"/>
          </a:xfrm>
          <a:prstGeom prst="straightConnector1">
            <a:avLst/>
          </a:prstGeom>
          <a:noFill/>
          <a:ln cap="flat" cmpd="sng" w="50800">
            <a:solidFill>
              <a:srgbClr val="FF0000"/>
            </a:solidFill>
            <a:prstDash val="solid"/>
            <a:miter lim="800000"/>
            <a:headEnd len="sm" w="sm" type="none"/>
            <a:tailEnd len="med" w="med" type="triangle"/>
          </a:ln>
        </p:spPr>
      </p:cxnSp>
      <p:sp>
        <p:nvSpPr>
          <p:cNvPr id="237" name="Google Shape;237;p11"/>
          <p:cNvSpPr/>
          <p:nvPr/>
        </p:nvSpPr>
        <p:spPr>
          <a:xfrm>
            <a:off x="7346794" y="1370040"/>
            <a:ext cx="227327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u="sng">
                <a:solidFill>
                  <a:srgbClr val="FF0000"/>
                </a:solidFill>
                <a:latin typeface="Arial"/>
                <a:ea typeface="Arial"/>
                <a:cs typeface="Arial"/>
                <a:sym typeface="Arial"/>
              </a:rPr>
              <a:t>4- Stage of tissue reaction, repair and fibrosis </a:t>
            </a:r>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2"/>
          <p:cNvSpPr txBox="1"/>
          <p:nvPr/>
        </p:nvSpPr>
        <p:spPr>
          <a:xfrm>
            <a:off x="627337" y="1405596"/>
            <a:ext cx="3643313"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Arial"/>
                <a:ea typeface="Arial"/>
                <a:cs typeface="Arial"/>
                <a:sym typeface="Arial"/>
              </a:rPr>
              <a:t>1- Stage of invasion</a:t>
            </a:r>
            <a:endParaRPr sz="2800">
              <a:solidFill>
                <a:srgbClr val="C00000"/>
              </a:solidFill>
              <a:latin typeface="Calibri"/>
              <a:ea typeface="Calibri"/>
              <a:cs typeface="Calibri"/>
              <a:sym typeface="Calibri"/>
            </a:endParaRPr>
          </a:p>
        </p:txBody>
      </p:sp>
      <p:sp>
        <p:nvSpPr>
          <p:cNvPr id="243" name="Google Shape;243;p12"/>
          <p:cNvSpPr txBox="1"/>
          <p:nvPr/>
        </p:nvSpPr>
        <p:spPr>
          <a:xfrm>
            <a:off x="832288" y="2821043"/>
            <a:ext cx="6388319" cy="2585323"/>
          </a:xfrm>
          <a:prstGeom prst="rect">
            <a:avLst/>
          </a:prstGeom>
          <a:noFill/>
          <a:ln>
            <a:noFill/>
          </a:ln>
        </p:spPr>
        <p:txBody>
          <a:bodyPr anchorCtr="0" anchor="t" bIns="45700" lIns="91425" spcFirstLastPara="1" rIns="91425" wrap="square" tIns="45700">
            <a:spAutoFit/>
          </a:bodyPr>
          <a:lstStyle/>
          <a:p>
            <a:pPr indent="-152400" lvl="0" marL="0" marR="0" rtl="0" algn="l">
              <a:lnSpc>
                <a:spcPct val="200000"/>
              </a:lnSpc>
              <a:spcBef>
                <a:spcPts val="0"/>
              </a:spcBef>
              <a:spcAft>
                <a:spcPts val="0"/>
              </a:spcAft>
              <a:buClr>
                <a:srgbClr val="C00000"/>
              </a:buClr>
              <a:buSzPts val="2400"/>
              <a:buFont typeface="Noto Sans Symbols"/>
              <a:buChar char="❖"/>
            </a:pPr>
            <a:r>
              <a:rPr b="1" lang="en-US" sz="2400">
                <a:solidFill>
                  <a:srgbClr val="002060"/>
                </a:solidFill>
                <a:latin typeface="Arial"/>
                <a:ea typeface="Arial"/>
                <a:cs typeface="Arial"/>
                <a:sym typeface="Arial"/>
              </a:rPr>
              <a:t>Skin lesion due to cercarial penetration.</a:t>
            </a:r>
            <a:endParaRPr/>
          </a:p>
          <a:p>
            <a:pPr indent="-152400" lvl="0" marL="0" marR="0" rtl="0" algn="l">
              <a:lnSpc>
                <a:spcPct val="200000"/>
              </a:lnSpc>
              <a:spcBef>
                <a:spcPts val="0"/>
              </a:spcBef>
              <a:spcAft>
                <a:spcPts val="0"/>
              </a:spcAft>
              <a:buClr>
                <a:srgbClr val="C00000"/>
              </a:buClr>
              <a:buSzPts val="2400"/>
              <a:buFont typeface="Noto Sans Symbols"/>
              <a:buChar char="❖"/>
            </a:pPr>
            <a:r>
              <a:rPr b="1" lang="en-US" sz="2400">
                <a:solidFill>
                  <a:srgbClr val="002060"/>
                </a:solidFill>
                <a:latin typeface="Arial"/>
                <a:ea typeface="Arial"/>
                <a:cs typeface="Arial"/>
                <a:sym typeface="Arial"/>
              </a:rPr>
              <a:t>Local dermatitis, irritation, itching and papular rash. </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pic>
        <p:nvPicPr>
          <p:cNvPr descr="c3.gif" id="244" name="Google Shape;244;p12"/>
          <p:cNvPicPr preferRelativeResize="0"/>
          <p:nvPr>
            <p:ph idx="1" type="body"/>
          </p:nvPr>
        </p:nvPicPr>
        <p:blipFill rotWithShape="1">
          <a:blip r:embed="rId3">
            <a:alphaModFix/>
          </a:blip>
          <a:srcRect b="0" l="0" r="0" t="0"/>
          <a:stretch/>
        </p:blipFill>
        <p:spPr>
          <a:xfrm>
            <a:off x="7538544" y="1058753"/>
            <a:ext cx="4427483" cy="5357812"/>
          </a:xfrm>
          <a:prstGeom prst="rect">
            <a:avLst/>
          </a:prstGeom>
          <a:noFill/>
          <a:ln>
            <a:noFill/>
          </a:ln>
        </p:spPr>
      </p:pic>
      <p:sp>
        <p:nvSpPr>
          <p:cNvPr id="245" name="Google Shape;245;p12"/>
          <p:cNvSpPr txBox="1"/>
          <p:nvPr/>
        </p:nvSpPr>
        <p:spPr>
          <a:xfrm>
            <a:off x="595334" y="704543"/>
            <a:ext cx="3779132" cy="584775"/>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7030A0"/>
                </a:solidFill>
                <a:latin typeface="Arial"/>
                <a:ea typeface="Arial"/>
                <a:cs typeface="Arial"/>
                <a:sym typeface="Arial"/>
              </a:rPr>
              <a:t>Stages of disease</a:t>
            </a:r>
            <a:endParaRPr/>
          </a:p>
        </p:txBody>
      </p:sp>
      <p:sp>
        <p:nvSpPr>
          <p:cNvPr id="246" name="Google Shape;246;p12"/>
          <p:cNvSpPr/>
          <p:nvPr/>
        </p:nvSpPr>
        <p:spPr>
          <a:xfrm>
            <a:off x="1080191" y="2230329"/>
            <a:ext cx="27045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Arial"/>
                <a:ea typeface="Arial"/>
                <a:cs typeface="Arial"/>
                <a:sym typeface="Arial"/>
              </a:rPr>
              <a:t>Manifestations</a:t>
            </a:r>
            <a:endParaRPr b="1" sz="1800">
              <a:solidFill>
                <a:schemeClr val="dk1"/>
              </a:solidFill>
              <a:latin typeface="Calibri"/>
              <a:ea typeface="Calibri"/>
              <a:cs typeface="Calibri"/>
              <a:sym typeface="Calibri"/>
            </a:endParaRPr>
          </a:p>
        </p:txBody>
      </p:sp>
      <p:sp>
        <p:nvSpPr>
          <p:cNvPr id="247" name="Google Shape;247;p12"/>
          <p:cNvSpPr txBox="1"/>
          <p:nvPr/>
        </p:nvSpPr>
        <p:spPr>
          <a:xfrm>
            <a:off x="630881" y="47298"/>
            <a:ext cx="10983327" cy="584775"/>
          </a:xfrm>
          <a:prstGeom prst="rect">
            <a:avLst/>
          </a:prstGeom>
          <a:solidFill>
            <a:srgbClr val="FFFFFF"/>
          </a:solidFill>
          <a:ln cap="flat" cmpd="sng" w="2857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7030A0"/>
                </a:solidFill>
                <a:latin typeface="Arial"/>
                <a:ea typeface="Arial"/>
                <a:cs typeface="Arial"/>
                <a:sym typeface="Arial"/>
              </a:rPr>
              <a:t>Intestinal Schistosomiasis (Bilharziasis)</a:t>
            </a:r>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500"/>
                                        <p:tgtEl>
                                          <p:spTgt spid="2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 st="1"/>
                                            </p:txEl>
                                          </p:spTgt>
                                        </p:tgtEl>
                                        <p:attrNameLst>
                                          <p:attrName>style.visibility</p:attrName>
                                        </p:attrNameLst>
                                      </p:cBhvr>
                                      <p:to>
                                        <p:strVal val="visible"/>
                                      </p:to>
                                    </p:set>
                                    <p:animEffect filter="fade" transition="in">
                                      <p:cBhvr>
                                        <p:cTn dur="500"/>
                                        <p:tgtEl>
                                          <p:spTgt spid="2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2" st="2"/>
                                            </p:txEl>
                                          </p:spTgt>
                                        </p:tgtEl>
                                        <p:attrNameLst>
                                          <p:attrName>style.visibility</p:attrName>
                                        </p:attrNameLst>
                                      </p:cBhvr>
                                      <p:to>
                                        <p:strVal val="visible"/>
                                      </p:to>
                                    </p:set>
                                    <p:animEffect filter="fade" transition="in">
                                      <p:cBhvr>
                                        <p:cTn dur="500"/>
                                        <p:tgtEl>
                                          <p:spTgt spid="2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3"/>
          <p:cNvSpPr txBox="1"/>
          <p:nvPr/>
        </p:nvSpPr>
        <p:spPr>
          <a:xfrm>
            <a:off x="656891" y="1437638"/>
            <a:ext cx="3786188" cy="523875"/>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Arial"/>
                <a:ea typeface="Arial"/>
                <a:cs typeface="Arial"/>
                <a:sym typeface="Arial"/>
              </a:rPr>
              <a:t>2- Stage of migration </a:t>
            </a:r>
            <a:endParaRPr sz="1800">
              <a:solidFill>
                <a:schemeClr val="dk1"/>
              </a:solidFill>
              <a:latin typeface="Calibri"/>
              <a:ea typeface="Calibri"/>
              <a:cs typeface="Calibri"/>
              <a:sym typeface="Calibri"/>
            </a:endParaRPr>
          </a:p>
        </p:txBody>
      </p:sp>
      <p:sp>
        <p:nvSpPr>
          <p:cNvPr id="253" name="Google Shape;253;p13"/>
          <p:cNvSpPr txBox="1"/>
          <p:nvPr/>
        </p:nvSpPr>
        <p:spPr>
          <a:xfrm>
            <a:off x="666250" y="2207699"/>
            <a:ext cx="10921500" cy="3671100"/>
          </a:xfrm>
          <a:prstGeom prst="rect">
            <a:avLst/>
          </a:prstGeom>
          <a:noFill/>
          <a:ln>
            <a:noFill/>
          </a:ln>
        </p:spPr>
        <p:txBody>
          <a:bodyPr anchorCtr="0" anchor="t" bIns="45700" lIns="91425" spcFirstLastPara="1" rIns="91425" wrap="square" tIns="45700">
            <a:spAutoFit/>
          </a:bodyPr>
          <a:lstStyle/>
          <a:p>
            <a:pPr indent="-165100" lvl="0" marL="0" marR="0" rtl="0" algn="just">
              <a:lnSpc>
                <a:spcPct val="150000"/>
              </a:lnSpc>
              <a:spcBef>
                <a:spcPts val="0"/>
              </a:spcBef>
              <a:spcAft>
                <a:spcPts val="0"/>
              </a:spcAft>
              <a:buClr>
                <a:srgbClr val="C00000"/>
              </a:buClr>
              <a:buSzPts val="2600"/>
              <a:buFont typeface="Noto Sans Symbols"/>
              <a:buChar char="❖"/>
            </a:pPr>
            <a:r>
              <a:rPr b="1" lang="en-US" sz="2600">
                <a:solidFill>
                  <a:srgbClr val="C00000"/>
                </a:solidFill>
                <a:latin typeface="Arial"/>
                <a:ea typeface="Arial"/>
                <a:cs typeface="Arial"/>
                <a:sym typeface="Arial"/>
              </a:rPr>
              <a:t>Lung :</a:t>
            </a:r>
            <a:r>
              <a:rPr b="1" lang="en-US" sz="2600">
                <a:solidFill>
                  <a:schemeClr val="dk1"/>
                </a:solidFill>
                <a:latin typeface="Arial"/>
                <a:ea typeface="Arial"/>
                <a:cs typeface="Arial"/>
                <a:sym typeface="Arial"/>
              </a:rPr>
              <a:t> </a:t>
            </a:r>
            <a:r>
              <a:rPr b="1" lang="en-US" sz="2600">
                <a:solidFill>
                  <a:srgbClr val="002060"/>
                </a:solidFill>
                <a:latin typeface="Arial"/>
                <a:ea typeface="Arial"/>
                <a:cs typeface="Arial"/>
                <a:sym typeface="Arial"/>
              </a:rPr>
              <a:t>Irritation due to passage of schistosomulum causing minute haemorrhage, cough, sputum, dyspnea and eosinophilia, and pneumonitis.</a:t>
            </a:r>
            <a:endParaRPr b="1" sz="2600">
              <a:solidFill>
                <a:srgbClr val="002060"/>
              </a:solidFill>
              <a:latin typeface="Arial"/>
              <a:ea typeface="Arial"/>
              <a:cs typeface="Arial"/>
              <a:sym typeface="Arial"/>
            </a:endParaRPr>
          </a:p>
          <a:p>
            <a:pPr indent="-165100" lvl="0" marL="0" marR="0" rtl="0" algn="just">
              <a:lnSpc>
                <a:spcPct val="150000"/>
              </a:lnSpc>
              <a:spcBef>
                <a:spcPts val="0"/>
              </a:spcBef>
              <a:spcAft>
                <a:spcPts val="0"/>
              </a:spcAft>
              <a:buClr>
                <a:srgbClr val="C00000"/>
              </a:buClr>
              <a:buSzPts val="2600"/>
              <a:buFont typeface="Noto Sans Symbols"/>
              <a:buChar char="❖"/>
            </a:pPr>
            <a:r>
              <a:rPr b="1" lang="en-US" sz="2600">
                <a:solidFill>
                  <a:srgbClr val="C00000"/>
                </a:solidFill>
                <a:latin typeface="Arial"/>
                <a:ea typeface="Arial"/>
                <a:cs typeface="Arial"/>
                <a:sym typeface="Arial"/>
              </a:rPr>
              <a:t>Liver : </a:t>
            </a:r>
            <a:r>
              <a:rPr b="1" lang="en-US" sz="2600">
                <a:solidFill>
                  <a:srgbClr val="002060"/>
                </a:solidFill>
                <a:latin typeface="Arial"/>
                <a:ea typeface="Arial"/>
                <a:cs typeface="Arial"/>
                <a:sym typeface="Arial"/>
              </a:rPr>
              <a:t>Enlarged tender liver and spleen. </a:t>
            </a:r>
            <a:endParaRPr/>
          </a:p>
          <a:p>
            <a:pPr indent="-165100" lvl="0" marL="0" marR="0" rtl="0" algn="just">
              <a:lnSpc>
                <a:spcPct val="150000"/>
              </a:lnSpc>
              <a:spcBef>
                <a:spcPts val="0"/>
              </a:spcBef>
              <a:spcAft>
                <a:spcPts val="0"/>
              </a:spcAft>
              <a:buClr>
                <a:srgbClr val="C00000"/>
              </a:buClr>
              <a:buSzPts val="2600"/>
              <a:buFont typeface="Noto Sans Symbols"/>
              <a:buChar char="❖"/>
            </a:pPr>
            <a:r>
              <a:rPr b="1" lang="en-US" sz="2600">
                <a:solidFill>
                  <a:srgbClr val="C00000"/>
                </a:solidFill>
                <a:latin typeface="Arial"/>
                <a:ea typeface="Arial"/>
                <a:cs typeface="Arial"/>
                <a:sym typeface="Arial"/>
              </a:rPr>
              <a:t>Toxic symptoms: </a:t>
            </a:r>
            <a:r>
              <a:rPr b="1" lang="en-US" sz="2600">
                <a:solidFill>
                  <a:srgbClr val="002060"/>
                </a:solidFill>
                <a:latin typeface="Arial"/>
                <a:ea typeface="Arial"/>
                <a:cs typeface="Arial"/>
                <a:sym typeface="Arial"/>
              </a:rPr>
              <a:t>Due to metabolic products of maturing parasites causing fever, anorexia, headache, malaise and muscle pain.</a:t>
            </a:r>
            <a:endParaRPr/>
          </a:p>
        </p:txBody>
      </p:sp>
      <p:sp>
        <p:nvSpPr>
          <p:cNvPr id="254" name="Google Shape;254;p13"/>
          <p:cNvSpPr txBox="1"/>
          <p:nvPr/>
        </p:nvSpPr>
        <p:spPr>
          <a:xfrm>
            <a:off x="611100" y="704543"/>
            <a:ext cx="3779132" cy="584775"/>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7030A0"/>
                </a:solidFill>
                <a:latin typeface="Arial"/>
                <a:ea typeface="Arial"/>
                <a:cs typeface="Arial"/>
                <a:sym typeface="Arial"/>
              </a:rPr>
              <a:t>Stages of disease</a:t>
            </a:r>
            <a:endParaRPr/>
          </a:p>
        </p:txBody>
      </p:sp>
      <p:sp>
        <p:nvSpPr>
          <p:cNvPr id="255" name="Google Shape;255;p13"/>
          <p:cNvSpPr txBox="1"/>
          <p:nvPr/>
        </p:nvSpPr>
        <p:spPr>
          <a:xfrm>
            <a:off x="630881" y="47298"/>
            <a:ext cx="10983327" cy="584775"/>
          </a:xfrm>
          <a:prstGeom prst="rect">
            <a:avLst/>
          </a:prstGeom>
          <a:solidFill>
            <a:srgbClr val="FFFFFF"/>
          </a:solidFill>
          <a:ln cap="flat" cmpd="sng" w="2857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7030A0"/>
                </a:solidFill>
                <a:latin typeface="Arial"/>
                <a:ea typeface="Arial"/>
                <a:cs typeface="Arial"/>
                <a:sym typeface="Arial"/>
              </a:rPr>
              <a:t>Intestinal Schistosomiasis (Bilharziasis)</a:t>
            </a:r>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500"/>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500"/>
                                        <p:tgtEl>
                                          <p:spTgt spid="2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500"/>
                                        <p:tgtEl>
                                          <p:spTgt spid="25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4"/>
          <p:cNvSpPr txBox="1"/>
          <p:nvPr>
            <p:ph idx="1" type="body"/>
          </p:nvPr>
        </p:nvSpPr>
        <p:spPr>
          <a:xfrm>
            <a:off x="572780" y="2146840"/>
            <a:ext cx="11130474" cy="4525962"/>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The development of schistosomes into sexually mature, egg-producing adults occurs within the portal vein (∼3–5 weeks post infection).</a:t>
            </a:r>
            <a:endParaRPr/>
          </a:p>
          <a:p>
            <a:pPr indent="-228600" lvl="0" marL="228600" rtl="0" algn="just">
              <a:lnSpc>
                <a:spcPct val="90000"/>
              </a:lnSpc>
              <a:spcBef>
                <a:spcPts val="1000"/>
              </a:spcBef>
              <a:spcAft>
                <a:spcPts val="0"/>
              </a:spcAft>
              <a:buClr>
                <a:schemeClr val="dk1"/>
              </a:buClr>
              <a:buSzPts val="2800"/>
              <a:buChar char="•"/>
            </a:pPr>
            <a:r>
              <a:rPr lang="en-US"/>
              <a:t>Once sexual maturity is reached, worm pairs migrate toward the mesenteric vessels .</a:t>
            </a:r>
            <a:endParaRPr/>
          </a:p>
          <a:p>
            <a:pPr indent="-228600" lvl="0" marL="228600" rtl="0" algn="just">
              <a:lnSpc>
                <a:spcPct val="90000"/>
              </a:lnSpc>
              <a:spcBef>
                <a:spcPts val="1000"/>
              </a:spcBef>
              <a:spcAft>
                <a:spcPts val="0"/>
              </a:spcAft>
              <a:buClr>
                <a:schemeClr val="dk1"/>
              </a:buClr>
              <a:buSzPts val="2800"/>
              <a:buChar char="•"/>
            </a:pPr>
            <a:r>
              <a:rPr lang="en-US"/>
              <a:t>Adult S. mansoni worms reside deep within the mesenteric veins of the intestine, where they feed on blood and acquire nutrients necessary for growth</a:t>
            </a:r>
            <a:endParaRPr/>
          </a:p>
          <a:p>
            <a:pPr indent="-228600" lvl="0" marL="228600" rtl="0" algn="just">
              <a:lnSpc>
                <a:spcPct val="90000"/>
              </a:lnSpc>
              <a:spcBef>
                <a:spcPts val="1000"/>
              </a:spcBef>
              <a:spcAft>
                <a:spcPts val="0"/>
              </a:spcAft>
              <a:buClr>
                <a:schemeClr val="dk1"/>
              </a:buClr>
              <a:buSzPts val="2800"/>
              <a:buChar char="•"/>
            </a:pPr>
            <a:r>
              <a:rPr lang="en-US"/>
              <a:t>Each worm pair produces ∼300 eggs daily.</a:t>
            </a:r>
            <a:endParaRPr/>
          </a:p>
        </p:txBody>
      </p:sp>
      <p:sp>
        <p:nvSpPr>
          <p:cNvPr id="261" name="Google Shape;261;p14"/>
          <p:cNvSpPr txBox="1"/>
          <p:nvPr/>
        </p:nvSpPr>
        <p:spPr>
          <a:xfrm>
            <a:off x="635708" y="1403494"/>
            <a:ext cx="8715375" cy="508000"/>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00">
                <a:solidFill>
                  <a:srgbClr val="C00000"/>
                </a:solidFill>
                <a:latin typeface="Arial"/>
                <a:ea typeface="Arial"/>
                <a:cs typeface="Arial"/>
                <a:sym typeface="Arial"/>
              </a:rPr>
              <a:t>3- Stage of egg deposition  (acute schistosomiasis) </a:t>
            </a:r>
            <a:endParaRPr sz="2700">
              <a:solidFill>
                <a:srgbClr val="C00000"/>
              </a:solidFill>
              <a:latin typeface="Calibri"/>
              <a:ea typeface="Calibri"/>
              <a:cs typeface="Calibri"/>
              <a:sym typeface="Calibri"/>
            </a:endParaRPr>
          </a:p>
        </p:txBody>
      </p:sp>
      <p:sp>
        <p:nvSpPr>
          <p:cNvPr id="262" name="Google Shape;262;p14"/>
          <p:cNvSpPr txBox="1"/>
          <p:nvPr/>
        </p:nvSpPr>
        <p:spPr>
          <a:xfrm>
            <a:off x="611100" y="704543"/>
            <a:ext cx="3779132" cy="584775"/>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7030A0"/>
                </a:solidFill>
                <a:latin typeface="Arial"/>
                <a:ea typeface="Arial"/>
                <a:cs typeface="Arial"/>
                <a:sym typeface="Arial"/>
              </a:rPr>
              <a:t>Stages of disease</a:t>
            </a:r>
            <a:endParaRPr/>
          </a:p>
        </p:txBody>
      </p:sp>
      <p:sp>
        <p:nvSpPr>
          <p:cNvPr id="263" name="Google Shape;263;p14"/>
          <p:cNvSpPr txBox="1"/>
          <p:nvPr/>
        </p:nvSpPr>
        <p:spPr>
          <a:xfrm>
            <a:off x="630881" y="47298"/>
            <a:ext cx="10983327" cy="584775"/>
          </a:xfrm>
          <a:prstGeom prst="rect">
            <a:avLst/>
          </a:prstGeom>
          <a:noFill/>
          <a:ln cap="flat" cmpd="sng" w="2857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7030A0"/>
                </a:solidFill>
                <a:latin typeface="Arial"/>
                <a:ea typeface="Arial"/>
                <a:cs typeface="Arial"/>
                <a:sym typeface="Arial"/>
              </a:rPr>
              <a:t>Intestinal Schistosomiasis (Bilharziasis)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animEffect filter="fade" transition="in">
                                      <p:cBhvr>
                                        <p:cTn dur="500"/>
                                        <p:tgtEl>
                                          <p:spTgt spid="2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animEffect filter="fade" transition="in">
                                      <p:cBhvr>
                                        <p:cTn dur="500"/>
                                        <p:tgtEl>
                                          <p:spTgt spid="2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animEffect filter="fade" transition="in">
                                      <p:cBhvr>
                                        <p:cTn dur="500"/>
                                        <p:tgtEl>
                                          <p:spTgt spid="2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animEffect filter="fade" transition="in">
                                      <p:cBhvr>
                                        <p:cTn dur="500"/>
                                        <p:tgtEl>
                                          <p:spTgt spid="26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5"/>
          <p:cNvSpPr txBox="1"/>
          <p:nvPr>
            <p:ph idx="1" type="body"/>
          </p:nvPr>
        </p:nvSpPr>
        <p:spPr>
          <a:xfrm>
            <a:off x="730457" y="2152907"/>
            <a:ext cx="10515600" cy="2371797"/>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Finally,  egg aggregation supports extravasation by releasing  proteases creating channels from the intravascular to intraluminal space .</a:t>
            </a:r>
            <a:endParaRPr/>
          </a:p>
          <a:p>
            <a:pPr indent="-228600" lvl="0" marL="228600" rtl="0" algn="just">
              <a:lnSpc>
                <a:spcPct val="90000"/>
              </a:lnSpc>
              <a:spcBef>
                <a:spcPts val="1000"/>
              </a:spcBef>
              <a:spcAft>
                <a:spcPts val="0"/>
              </a:spcAft>
              <a:buClr>
                <a:srgbClr val="002060"/>
              </a:buClr>
              <a:buSzPts val="2800"/>
              <a:buChar char="•"/>
            </a:pPr>
            <a:r>
              <a:rPr b="1" lang="en-US">
                <a:solidFill>
                  <a:srgbClr val="002060"/>
                </a:solidFill>
              </a:rPr>
              <a:t>Eggs deposited in the </a:t>
            </a:r>
            <a:r>
              <a:rPr b="1" lang="en-US">
                <a:solidFill>
                  <a:srgbClr val="C00000"/>
                </a:solidFill>
              </a:rPr>
              <a:t>pelvic colon and rectum</a:t>
            </a:r>
            <a:r>
              <a:rPr b="1" lang="en-US">
                <a:solidFill>
                  <a:srgbClr val="002060"/>
                </a:solidFill>
              </a:rPr>
              <a:t>.   Expulsion of eggs in stool ⮊tissue damage and haemorrhage.</a:t>
            </a:r>
            <a:endParaRPr/>
          </a:p>
          <a:p>
            <a:pPr indent="-50800" lvl="0" marL="228600" rtl="0" algn="just">
              <a:lnSpc>
                <a:spcPct val="90000"/>
              </a:lnSpc>
              <a:spcBef>
                <a:spcPts val="1000"/>
              </a:spcBef>
              <a:spcAft>
                <a:spcPts val="0"/>
              </a:spcAft>
              <a:buClr>
                <a:schemeClr val="dk1"/>
              </a:buClr>
              <a:buSzPts val="2800"/>
              <a:buNone/>
            </a:pPr>
            <a:r>
              <a:t/>
            </a:r>
            <a:endParaRPr/>
          </a:p>
        </p:txBody>
      </p:sp>
      <p:sp>
        <p:nvSpPr>
          <p:cNvPr id="269" name="Google Shape;269;p15"/>
          <p:cNvSpPr txBox="1"/>
          <p:nvPr/>
        </p:nvSpPr>
        <p:spPr>
          <a:xfrm>
            <a:off x="988937" y="5323243"/>
            <a:ext cx="8858250" cy="830262"/>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rgbClr val="C00000"/>
              </a:buClr>
              <a:buSzPts val="2400"/>
              <a:buFont typeface="Noto Sans Symbols"/>
              <a:buChar char="❖"/>
            </a:pPr>
            <a:r>
              <a:rPr lang="en-US" sz="2400">
                <a:solidFill>
                  <a:schemeClr val="dk1"/>
                </a:solidFill>
                <a:latin typeface="Arial"/>
                <a:ea typeface="Arial"/>
                <a:cs typeface="Arial"/>
                <a:sym typeface="Arial"/>
              </a:rPr>
              <a:t>Abdominal pain.</a:t>
            </a:r>
            <a:endParaRPr/>
          </a:p>
          <a:p>
            <a:pPr indent="-152400" lvl="0" marL="0" marR="0" rtl="0" algn="l">
              <a:spcBef>
                <a:spcPts val="0"/>
              </a:spcBef>
              <a:spcAft>
                <a:spcPts val="0"/>
              </a:spcAft>
              <a:buClr>
                <a:srgbClr val="C00000"/>
              </a:buClr>
              <a:buSzPts val="2400"/>
              <a:buFont typeface="Noto Sans Symbols"/>
              <a:buChar char="❖"/>
            </a:pPr>
            <a:r>
              <a:rPr lang="en-US" sz="2400">
                <a:solidFill>
                  <a:schemeClr val="dk1"/>
                </a:solidFill>
                <a:latin typeface="Arial"/>
                <a:ea typeface="Arial"/>
                <a:cs typeface="Arial"/>
                <a:sym typeface="Arial"/>
              </a:rPr>
              <a:t>Frequent motion, dysentery with blood and mucus in stools.</a:t>
            </a:r>
            <a:endParaRPr/>
          </a:p>
        </p:txBody>
      </p:sp>
      <p:sp>
        <p:nvSpPr>
          <p:cNvPr id="270" name="Google Shape;270;p15"/>
          <p:cNvSpPr txBox="1"/>
          <p:nvPr/>
        </p:nvSpPr>
        <p:spPr>
          <a:xfrm>
            <a:off x="1131813" y="4680305"/>
            <a:ext cx="2119313" cy="584200"/>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Calibri"/>
                <a:ea typeface="Calibri"/>
                <a:cs typeface="Calibri"/>
                <a:sym typeface="Calibri"/>
              </a:rPr>
              <a:t>Symtome</a:t>
            </a:r>
            <a:endParaRPr/>
          </a:p>
        </p:txBody>
      </p:sp>
      <p:sp>
        <p:nvSpPr>
          <p:cNvPr id="271" name="Google Shape;271;p15"/>
          <p:cNvSpPr txBox="1"/>
          <p:nvPr/>
        </p:nvSpPr>
        <p:spPr>
          <a:xfrm>
            <a:off x="635708" y="1403494"/>
            <a:ext cx="8715375" cy="508000"/>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00">
                <a:solidFill>
                  <a:srgbClr val="C00000"/>
                </a:solidFill>
                <a:latin typeface="Arial"/>
                <a:ea typeface="Arial"/>
                <a:cs typeface="Arial"/>
                <a:sym typeface="Arial"/>
              </a:rPr>
              <a:t>3- Stage of egg deposition  (acute schistosomiasis) </a:t>
            </a:r>
            <a:endParaRPr sz="2700">
              <a:solidFill>
                <a:srgbClr val="C00000"/>
              </a:solidFill>
              <a:latin typeface="Calibri"/>
              <a:ea typeface="Calibri"/>
              <a:cs typeface="Calibri"/>
              <a:sym typeface="Calibri"/>
            </a:endParaRPr>
          </a:p>
        </p:txBody>
      </p:sp>
      <p:sp>
        <p:nvSpPr>
          <p:cNvPr id="272" name="Google Shape;272;p15"/>
          <p:cNvSpPr txBox="1"/>
          <p:nvPr/>
        </p:nvSpPr>
        <p:spPr>
          <a:xfrm>
            <a:off x="611100" y="704543"/>
            <a:ext cx="3779132" cy="584775"/>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7030A0"/>
                </a:solidFill>
                <a:latin typeface="Arial"/>
                <a:ea typeface="Arial"/>
                <a:cs typeface="Arial"/>
                <a:sym typeface="Arial"/>
              </a:rPr>
              <a:t>Stages of disease</a:t>
            </a:r>
            <a:endParaRPr/>
          </a:p>
        </p:txBody>
      </p:sp>
      <p:sp>
        <p:nvSpPr>
          <p:cNvPr id="273" name="Google Shape;273;p15"/>
          <p:cNvSpPr txBox="1"/>
          <p:nvPr/>
        </p:nvSpPr>
        <p:spPr>
          <a:xfrm>
            <a:off x="630881" y="47298"/>
            <a:ext cx="10983327" cy="584775"/>
          </a:xfrm>
          <a:prstGeom prst="rect">
            <a:avLst/>
          </a:prstGeom>
          <a:noFill/>
          <a:ln cap="flat" cmpd="sng" w="2857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7030A0"/>
                </a:solidFill>
                <a:latin typeface="Arial"/>
                <a:ea typeface="Arial"/>
                <a:cs typeface="Arial"/>
                <a:sym typeface="Arial"/>
              </a:rPr>
              <a:t>Intestinal Schistosomiasis (Bilharziasis)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animEffect filter="fade" transition="in">
                                      <p:cBhvr>
                                        <p:cTn dur="500"/>
                                        <p:tgtEl>
                                          <p:spTgt spid="2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1" st="1"/>
                                            </p:txEl>
                                          </p:spTgt>
                                        </p:tgtEl>
                                        <p:attrNameLst>
                                          <p:attrName>style.visibility</p:attrName>
                                        </p:attrNameLst>
                                      </p:cBhvr>
                                      <p:to>
                                        <p:strVal val="visible"/>
                                      </p:to>
                                    </p:set>
                                    <p:animEffect filter="fade" transition="in">
                                      <p:cBhvr>
                                        <p:cTn dur="500"/>
                                        <p:tgtEl>
                                          <p:spTgt spid="2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2" st="2"/>
                                            </p:txEl>
                                          </p:spTgt>
                                        </p:tgtEl>
                                        <p:attrNameLst>
                                          <p:attrName>style.visibility</p:attrName>
                                        </p:attrNameLst>
                                      </p:cBhvr>
                                      <p:to>
                                        <p:strVal val="visible"/>
                                      </p:to>
                                    </p:set>
                                    <p:animEffect filter="fade" transition="in">
                                      <p:cBhvr>
                                        <p:cTn dur="500"/>
                                        <p:tgtEl>
                                          <p:spTgt spid="2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animEffect filter="fade" transition="in">
                                      <p:cBhvr>
                                        <p:cTn dur="500"/>
                                        <p:tgtEl>
                                          <p:spTgt spid="2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1" st="1"/>
                                            </p:txEl>
                                          </p:spTgt>
                                        </p:tgtEl>
                                        <p:attrNameLst>
                                          <p:attrName>style.visibility</p:attrName>
                                        </p:attrNameLst>
                                      </p:cBhvr>
                                      <p:to>
                                        <p:strVal val="visible"/>
                                      </p:to>
                                    </p:set>
                                    <p:animEffect filter="fade" transition="in">
                                      <p:cBhvr>
                                        <p:cTn dur="500"/>
                                        <p:tgtEl>
                                          <p:spTgt spid="26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16"/>
          <p:cNvPicPr preferRelativeResize="0"/>
          <p:nvPr/>
        </p:nvPicPr>
        <p:blipFill rotWithShape="1">
          <a:blip r:embed="rId3">
            <a:alphaModFix/>
          </a:blip>
          <a:srcRect b="0" l="0" r="0" t="0"/>
          <a:stretch/>
        </p:blipFill>
        <p:spPr>
          <a:xfrm>
            <a:off x="2877836" y="3043922"/>
            <a:ext cx="3428424" cy="3153961"/>
          </a:xfrm>
          <a:prstGeom prst="rect">
            <a:avLst/>
          </a:prstGeom>
          <a:noFill/>
          <a:ln>
            <a:noFill/>
          </a:ln>
        </p:spPr>
      </p:pic>
      <p:sp>
        <p:nvSpPr>
          <p:cNvPr id="279" name="Google Shape;279;p16"/>
          <p:cNvSpPr/>
          <p:nvPr/>
        </p:nvSpPr>
        <p:spPr>
          <a:xfrm>
            <a:off x="6013491" y="2798890"/>
            <a:ext cx="240631" cy="721895"/>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0" name="Google Shape;280;p16"/>
          <p:cNvCxnSpPr/>
          <p:nvPr/>
        </p:nvCxnSpPr>
        <p:spPr>
          <a:xfrm flipH="1" rot="10800000">
            <a:off x="6133806" y="2098168"/>
            <a:ext cx="1334651" cy="715318"/>
          </a:xfrm>
          <a:prstGeom prst="straightConnector1">
            <a:avLst/>
          </a:prstGeom>
          <a:noFill/>
          <a:ln cap="flat" cmpd="sng" w="9525">
            <a:solidFill>
              <a:schemeClr val="accent1"/>
            </a:solidFill>
            <a:prstDash val="solid"/>
            <a:miter lim="800000"/>
            <a:headEnd len="sm" w="sm" type="none"/>
            <a:tailEnd len="sm" w="sm" type="none"/>
          </a:ln>
        </p:spPr>
      </p:cxnSp>
      <p:cxnSp>
        <p:nvCxnSpPr>
          <p:cNvPr id="281" name="Google Shape;281;p16"/>
          <p:cNvCxnSpPr/>
          <p:nvPr/>
        </p:nvCxnSpPr>
        <p:spPr>
          <a:xfrm flipH="1" rot="10800000">
            <a:off x="6193964" y="2798891"/>
            <a:ext cx="1334651" cy="715318"/>
          </a:xfrm>
          <a:prstGeom prst="straightConnector1">
            <a:avLst/>
          </a:prstGeom>
          <a:noFill/>
          <a:ln cap="flat" cmpd="sng" w="9525">
            <a:solidFill>
              <a:schemeClr val="accent1"/>
            </a:solidFill>
            <a:prstDash val="solid"/>
            <a:miter lim="800000"/>
            <a:headEnd len="sm" w="sm" type="none"/>
            <a:tailEnd len="sm" w="sm" type="none"/>
          </a:ln>
        </p:spPr>
      </p:cxnSp>
      <p:sp>
        <p:nvSpPr>
          <p:cNvPr id="282" name="Google Shape;282;p16"/>
          <p:cNvSpPr/>
          <p:nvPr/>
        </p:nvSpPr>
        <p:spPr>
          <a:xfrm>
            <a:off x="7386243" y="1855297"/>
            <a:ext cx="202529" cy="118422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3" name="Google Shape;283;p16"/>
          <p:cNvCxnSpPr/>
          <p:nvPr/>
        </p:nvCxnSpPr>
        <p:spPr>
          <a:xfrm flipH="1" rot="10800000">
            <a:off x="7489365" y="1172460"/>
            <a:ext cx="1385932" cy="679945"/>
          </a:xfrm>
          <a:prstGeom prst="straightConnector1">
            <a:avLst/>
          </a:prstGeom>
          <a:noFill/>
          <a:ln cap="flat" cmpd="sng" w="9525">
            <a:solidFill>
              <a:schemeClr val="accent1"/>
            </a:solidFill>
            <a:prstDash val="solid"/>
            <a:miter lim="800000"/>
            <a:headEnd len="sm" w="sm" type="none"/>
            <a:tailEnd len="sm" w="sm" type="none"/>
          </a:ln>
        </p:spPr>
      </p:cxnSp>
      <p:cxnSp>
        <p:nvCxnSpPr>
          <p:cNvPr id="284" name="Google Shape;284;p16"/>
          <p:cNvCxnSpPr/>
          <p:nvPr/>
        </p:nvCxnSpPr>
        <p:spPr>
          <a:xfrm flipH="1" rot="10800000">
            <a:off x="7568720" y="2242149"/>
            <a:ext cx="1334651" cy="715318"/>
          </a:xfrm>
          <a:prstGeom prst="straightConnector1">
            <a:avLst/>
          </a:prstGeom>
          <a:noFill/>
          <a:ln cap="flat" cmpd="sng" w="9525">
            <a:solidFill>
              <a:schemeClr val="accent1"/>
            </a:solidFill>
            <a:prstDash val="solid"/>
            <a:miter lim="800000"/>
            <a:headEnd len="sm" w="sm" type="none"/>
            <a:tailEnd len="sm" w="sm" type="none"/>
          </a:ln>
        </p:spPr>
      </p:cxnSp>
      <p:sp>
        <p:nvSpPr>
          <p:cNvPr id="285" name="Google Shape;285;p16"/>
          <p:cNvSpPr txBox="1"/>
          <p:nvPr/>
        </p:nvSpPr>
        <p:spPr>
          <a:xfrm rot="-1457733">
            <a:off x="6701082" y="3208876"/>
            <a:ext cx="169918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70C0"/>
                </a:solidFill>
                <a:latin typeface="Calibri"/>
                <a:ea typeface="Calibri"/>
                <a:cs typeface="Calibri"/>
                <a:sym typeface="Calibri"/>
              </a:rPr>
              <a:t>Venous blood </a:t>
            </a:r>
            <a:endParaRPr/>
          </a:p>
        </p:txBody>
      </p:sp>
      <p:sp>
        <p:nvSpPr>
          <p:cNvPr id="286" name="Google Shape;286;p16"/>
          <p:cNvSpPr/>
          <p:nvPr/>
        </p:nvSpPr>
        <p:spPr>
          <a:xfrm rot="-7203815">
            <a:off x="2853059" y="2811980"/>
            <a:ext cx="198314" cy="688356"/>
          </a:xfrm>
          <a:prstGeom prst="ellipse">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7" name="Google Shape;287;p16"/>
          <p:cNvCxnSpPr/>
          <p:nvPr/>
        </p:nvCxnSpPr>
        <p:spPr>
          <a:xfrm flipH="1" rot="3596185">
            <a:off x="1545741" y="2675431"/>
            <a:ext cx="1099939" cy="682085"/>
          </a:xfrm>
          <a:prstGeom prst="straightConnector1">
            <a:avLst/>
          </a:prstGeom>
          <a:solidFill>
            <a:srgbClr val="FF0000"/>
          </a:solidFill>
          <a:ln cap="flat" cmpd="sng" w="9525">
            <a:solidFill>
              <a:srgbClr val="FF0000"/>
            </a:solidFill>
            <a:prstDash val="solid"/>
            <a:miter lim="800000"/>
            <a:headEnd len="sm" w="sm" type="none"/>
            <a:tailEnd len="sm" w="sm" type="none"/>
          </a:ln>
        </p:spPr>
      </p:cxnSp>
      <p:cxnSp>
        <p:nvCxnSpPr>
          <p:cNvPr id="288" name="Google Shape;288;p16"/>
          <p:cNvCxnSpPr/>
          <p:nvPr/>
        </p:nvCxnSpPr>
        <p:spPr>
          <a:xfrm flipH="1" rot="3596185">
            <a:off x="2099183" y="2297796"/>
            <a:ext cx="1099939" cy="682085"/>
          </a:xfrm>
          <a:prstGeom prst="straightConnector1">
            <a:avLst/>
          </a:prstGeom>
          <a:solidFill>
            <a:srgbClr val="FF0000"/>
          </a:solidFill>
          <a:ln cap="flat" cmpd="sng" w="9525">
            <a:solidFill>
              <a:srgbClr val="FF0000"/>
            </a:solidFill>
            <a:prstDash val="solid"/>
            <a:miter lim="800000"/>
            <a:headEnd len="sm" w="sm" type="none"/>
            <a:tailEnd len="sm" w="sm" type="none"/>
          </a:ln>
        </p:spPr>
      </p:cxnSp>
      <p:sp>
        <p:nvSpPr>
          <p:cNvPr id="289" name="Google Shape;289;p16"/>
          <p:cNvSpPr/>
          <p:nvPr/>
        </p:nvSpPr>
        <p:spPr>
          <a:xfrm rot="-7203815">
            <a:off x="1721929" y="1966321"/>
            <a:ext cx="166912" cy="1129206"/>
          </a:xfrm>
          <a:prstGeom prst="ellipse">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90" name="Google Shape;290;p16"/>
          <p:cNvCxnSpPr/>
          <p:nvPr/>
        </p:nvCxnSpPr>
        <p:spPr>
          <a:xfrm flipH="1" rot="3596185">
            <a:off x="175819" y="2157776"/>
            <a:ext cx="1142202" cy="648355"/>
          </a:xfrm>
          <a:prstGeom prst="straightConnector1">
            <a:avLst/>
          </a:prstGeom>
          <a:solidFill>
            <a:srgbClr val="FF0000"/>
          </a:solidFill>
          <a:ln cap="flat" cmpd="sng" w="9525">
            <a:solidFill>
              <a:srgbClr val="FF0000"/>
            </a:solidFill>
            <a:prstDash val="solid"/>
            <a:miter lim="800000"/>
            <a:headEnd len="sm" w="sm" type="none"/>
            <a:tailEnd len="sm" w="sm" type="none"/>
          </a:ln>
        </p:spPr>
      </p:cxnSp>
      <p:cxnSp>
        <p:nvCxnSpPr>
          <p:cNvPr id="291" name="Google Shape;291;p16"/>
          <p:cNvCxnSpPr/>
          <p:nvPr/>
        </p:nvCxnSpPr>
        <p:spPr>
          <a:xfrm rot="10800000">
            <a:off x="881583" y="1512432"/>
            <a:ext cx="1311205" cy="716918"/>
          </a:xfrm>
          <a:prstGeom prst="straightConnector1">
            <a:avLst/>
          </a:prstGeom>
          <a:solidFill>
            <a:srgbClr val="FF0000"/>
          </a:solidFill>
          <a:ln cap="flat" cmpd="sng" w="9525">
            <a:solidFill>
              <a:srgbClr val="FF0000"/>
            </a:solidFill>
            <a:prstDash val="solid"/>
            <a:miter lim="800000"/>
            <a:headEnd len="sm" w="sm" type="none"/>
            <a:tailEnd len="sm" w="sm" type="none"/>
          </a:ln>
        </p:spPr>
      </p:cxnSp>
      <p:sp>
        <p:nvSpPr>
          <p:cNvPr id="292" name="Google Shape;292;p16"/>
          <p:cNvSpPr txBox="1"/>
          <p:nvPr/>
        </p:nvSpPr>
        <p:spPr>
          <a:xfrm rot="1629644">
            <a:off x="102073" y="3005733"/>
            <a:ext cx="202433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Arterial blood </a:t>
            </a:r>
            <a:endParaRPr/>
          </a:p>
        </p:txBody>
      </p:sp>
      <p:sp>
        <p:nvSpPr>
          <p:cNvPr id="293" name="Google Shape;293;p16"/>
          <p:cNvSpPr/>
          <p:nvPr/>
        </p:nvSpPr>
        <p:spPr>
          <a:xfrm>
            <a:off x="10068654" y="261545"/>
            <a:ext cx="1090864" cy="1250887"/>
          </a:xfrm>
          <a:custGeom>
            <a:rect b="b" l="l" r="r" t="t"/>
            <a:pathLst>
              <a:path extrusionOk="0" h="2085474" w="1909011">
                <a:moveTo>
                  <a:pt x="1491916" y="0"/>
                </a:moveTo>
                <a:cubicBezTo>
                  <a:pt x="1507958" y="26737"/>
                  <a:pt x="1536175" y="49271"/>
                  <a:pt x="1540042" y="80211"/>
                </a:cubicBezTo>
                <a:cubicBezTo>
                  <a:pt x="1545847" y="126651"/>
                  <a:pt x="1484791" y="136059"/>
                  <a:pt x="1459832" y="144379"/>
                </a:cubicBezTo>
                <a:cubicBezTo>
                  <a:pt x="1403670" y="130339"/>
                  <a:pt x="1315904" y="131003"/>
                  <a:pt x="1411705" y="16042"/>
                </a:cubicBezTo>
                <a:cubicBezTo>
                  <a:pt x="1416084" y="10787"/>
                  <a:pt x="1513395" y="44591"/>
                  <a:pt x="1524000" y="48126"/>
                </a:cubicBezTo>
                <a:cubicBezTo>
                  <a:pt x="1547316" y="118076"/>
                  <a:pt x="1592698" y="151041"/>
                  <a:pt x="1507958" y="176463"/>
                </a:cubicBezTo>
                <a:cubicBezTo>
                  <a:pt x="1471741" y="187328"/>
                  <a:pt x="1433095" y="187158"/>
                  <a:pt x="1395663" y="192505"/>
                </a:cubicBezTo>
                <a:cubicBezTo>
                  <a:pt x="1390316" y="219242"/>
                  <a:pt x="1386234" y="246264"/>
                  <a:pt x="1379621" y="272716"/>
                </a:cubicBezTo>
                <a:cubicBezTo>
                  <a:pt x="1375520" y="289121"/>
                  <a:pt x="1367247" y="304335"/>
                  <a:pt x="1363579" y="320842"/>
                </a:cubicBezTo>
                <a:cubicBezTo>
                  <a:pt x="1356523" y="352594"/>
                  <a:pt x="1352884" y="385011"/>
                  <a:pt x="1347537" y="417095"/>
                </a:cubicBezTo>
                <a:cubicBezTo>
                  <a:pt x="1237528" y="380425"/>
                  <a:pt x="1374067" y="423727"/>
                  <a:pt x="1219200" y="385011"/>
                </a:cubicBezTo>
                <a:cubicBezTo>
                  <a:pt x="1202795" y="380910"/>
                  <a:pt x="1187116" y="374316"/>
                  <a:pt x="1171074" y="368969"/>
                </a:cubicBezTo>
                <a:cubicBezTo>
                  <a:pt x="1164016" y="411316"/>
                  <a:pt x="1130807" y="507892"/>
                  <a:pt x="1187116" y="545432"/>
                </a:cubicBezTo>
                <a:cubicBezTo>
                  <a:pt x="1205461" y="557662"/>
                  <a:pt x="1229895" y="534737"/>
                  <a:pt x="1251284" y="529390"/>
                </a:cubicBezTo>
                <a:lnTo>
                  <a:pt x="1283369" y="433137"/>
                </a:lnTo>
                <a:lnTo>
                  <a:pt x="1267327" y="481263"/>
                </a:lnTo>
                <a:cubicBezTo>
                  <a:pt x="1303594" y="662600"/>
                  <a:pt x="1237216" y="463198"/>
                  <a:pt x="1427748" y="577516"/>
                </a:cubicBezTo>
                <a:cubicBezTo>
                  <a:pt x="1451129" y="591544"/>
                  <a:pt x="1437177" y="631274"/>
                  <a:pt x="1443790" y="657726"/>
                </a:cubicBezTo>
                <a:cubicBezTo>
                  <a:pt x="1468865" y="758025"/>
                  <a:pt x="1447105" y="653153"/>
                  <a:pt x="1491916" y="753979"/>
                </a:cubicBezTo>
                <a:cubicBezTo>
                  <a:pt x="1505651" y="784884"/>
                  <a:pt x="1513305" y="818148"/>
                  <a:pt x="1524000" y="850232"/>
                </a:cubicBezTo>
                <a:lnTo>
                  <a:pt x="1540042" y="898358"/>
                </a:lnTo>
                <a:lnTo>
                  <a:pt x="1588169" y="1042737"/>
                </a:lnTo>
                <a:lnTo>
                  <a:pt x="1604211" y="1090863"/>
                </a:lnTo>
                <a:cubicBezTo>
                  <a:pt x="1598864" y="1171074"/>
                  <a:pt x="1596584" y="1251548"/>
                  <a:pt x="1588169" y="1331495"/>
                </a:cubicBezTo>
                <a:cubicBezTo>
                  <a:pt x="1585861" y="1353421"/>
                  <a:pt x="1578462" y="1374545"/>
                  <a:pt x="1572127" y="1395663"/>
                </a:cubicBezTo>
                <a:cubicBezTo>
                  <a:pt x="1562409" y="1428057"/>
                  <a:pt x="1550737" y="1459832"/>
                  <a:pt x="1540042" y="1491916"/>
                </a:cubicBezTo>
                <a:lnTo>
                  <a:pt x="1524000" y="1540042"/>
                </a:lnTo>
                <a:lnTo>
                  <a:pt x="1507958" y="1588169"/>
                </a:lnTo>
                <a:cubicBezTo>
                  <a:pt x="1487786" y="1648685"/>
                  <a:pt x="1482907" y="1677391"/>
                  <a:pt x="1427748" y="1732548"/>
                </a:cubicBezTo>
                <a:cubicBezTo>
                  <a:pt x="1417053" y="1743243"/>
                  <a:pt x="1408632" y="1756850"/>
                  <a:pt x="1395663" y="1764632"/>
                </a:cubicBezTo>
                <a:cubicBezTo>
                  <a:pt x="1381163" y="1773332"/>
                  <a:pt x="1362662" y="1773112"/>
                  <a:pt x="1347537" y="1780674"/>
                </a:cubicBezTo>
                <a:cubicBezTo>
                  <a:pt x="1330292" y="1789296"/>
                  <a:pt x="1315453" y="1802063"/>
                  <a:pt x="1299411" y="1812758"/>
                </a:cubicBezTo>
                <a:cubicBezTo>
                  <a:pt x="1101558" y="1807411"/>
                  <a:pt x="903531" y="1806600"/>
                  <a:pt x="705853" y="1796716"/>
                </a:cubicBezTo>
                <a:cubicBezTo>
                  <a:pt x="640106" y="1793429"/>
                  <a:pt x="666343" y="1773249"/>
                  <a:pt x="625642" y="1732548"/>
                </a:cubicBezTo>
                <a:cubicBezTo>
                  <a:pt x="612009" y="1718915"/>
                  <a:pt x="595237" y="1708058"/>
                  <a:pt x="577516" y="1700463"/>
                </a:cubicBezTo>
                <a:cubicBezTo>
                  <a:pt x="557251" y="1691778"/>
                  <a:pt x="534466" y="1690756"/>
                  <a:pt x="513348" y="1684421"/>
                </a:cubicBezTo>
                <a:cubicBezTo>
                  <a:pt x="480954" y="1674703"/>
                  <a:pt x="417095" y="1652337"/>
                  <a:pt x="417095" y="1652337"/>
                </a:cubicBezTo>
                <a:cubicBezTo>
                  <a:pt x="401053" y="1636295"/>
                  <a:pt x="391392" y="1607661"/>
                  <a:pt x="368969" y="1604211"/>
                </a:cubicBezTo>
                <a:cubicBezTo>
                  <a:pt x="284078" y="1591151"/>
                  <a:pt x="230470" y="1612946"/>
                  <a:pt x="160421" y="1636295"/>
                </a:cubicBezTo>
                <a:cubicBezTo>
                  <a:pt x="144379" y="1646990"/>
                  <a:pt x="125928" y="1654746"/>
                  <a:pt x="112295" y="1668379"/>
                </a:cubicBezTo>
                <a:cubicBezTo>
                  <a:pt x="74162" y="1706512"/>
                  <a:pt x="64012" y="1765104"/>
                  <a:pt x="48127" y="1812758"/>
                </a:cubicBezTo>
                <a:lnTo>
                  <a:pt x="32084" y="1860884"/>
                </a:lnTo>
                <a:lnTo>
                  <a:pt x="16042" y="1909011"/>
                </a:lnTo>
                <a:lnTo>
                  <a:pt x="0" y="1957137"/>
                </a:lnTo>
                <a:cubicBezTo>
                  <a:pt x="5347" y="1983874"/>
                  <a:pt x="-3239" y="2018068"/>
                  <a:pt x="16042" y="2037348"/>
                </a:cubicBezTo>
                <a:cubicBezTo>
                  <a:pt x="26737" y="2048043"/>
                  <a:pt x="36027" y="2014338"/>
                  <a:pt x="48127" y="2005263"/>
                </a:cubicBezTo>
                <a:cubicBezTo>
                  <a:pt x="136384" y="1939070"/>
                  <a:pt x="117474" y="1950063"/>
                  <a:pt x="192505" y="1925053"/>
                </a:cubicBezTo>
                <a:cubicBezTo>
                  <a:pt x="260286" y="1857274"/>
                  <a:pt x="217729" y="1883275"/>
                  <a:pt x="385011" y="1909011"/>
                </a:cubicBezTo>
                <a:cubicBezTo>
                  <a:pt x="443254" y="1917971"/>
                  <a:pt x="428386" y="1930699"/>
                  <a:pt x="481263" y="1957137"/>
                </a:cubicBezTo>
                <a:cubicBezTo>
                  <a:pt x="496388" y="1964699"/>
                  <a:pt x="513557" y="1967242"/>
                  <a:pt x="529390" y="1973179"/>
                </a:cubicBezTo>
                <a:cubicBezTo>
                  <a:pt x="556353" y="1983290"/>
                  <a:pt x="583844" y="1992385"/>
                  <a:pt x="609600" y="2005263"/>
                </a:cubicBezTo>
                <a:cubicBezTo>
                  <a:pt x="626845" y="2013886"/>
                  <a:pt x="639674" y="2030578"/>
                  <a:pt x="657727" y="2037348"/>
                </a:cubicBezTo>
                <a:cubicBezTo>
                  <a:pt x="683257" y="2046922"/>
                  <a:pt x="711320" y="2047475"/>
                  <a:pt x="737937" y="2053390"/>
                </a:cubicBezTo>
                <a:cubicBezTo>
                  <a:pt x="798366" y="2066819"/>
                  <a:pt x="796639" y="2067610"/>
                  <a:pt x="850232" y="2085474"/>
                </a:cubicBezTo>
                <a:cubicBezTo>
                  <a:pt x="1053432" y="2080127"/>
                  <a:pt x="1257012" y="2082953"/>
                  <a:pt x="1459832" y="2069432"/>
                </a:cubicBezTo>
                <a:cubicBezTo>
                  <a:pt x="1498675" y="2066842"/>
                  <a:pt x="1534839" y="2048534"/>
                  <a:pt x="1572127" y="2037348"/>
                </a:cubicBezTo>
                <a:cubicBezTo>
                  <a:pt x="1614927" y="2024508"/>
                  <a:pt x="1633110" y="2020081"/>
                  <a:pt x="1668379" y="1989221"/>
                </a:cubicBezTo>
                <a:cubicBezTo>
                  <a:pt x="1696835" y="1964322"/>
                  <a:pt x="1748590" y="1909011"/>
                  <a:pt x="1748590" y="1909011"/>
                </a:cubicBezTo>
                <a:cubicBezTo>
                  <a:pt x="1753937" y="1892969"/>
                  <a:pt x="1757070" y="1876009"/>
                  <a:pt x="1764632" y="1860884"/>
                </a:cubicBezTo>
                <a:cubicBezTo>
                  <a:pt x="1773254" y="1843639"/>
                  <a:pt x="1789121" y="1830479"/>
                  <a:pt x="1796716" y="1812758"/>
                </a:cubicBezTo>
                <a:cubicBezTo>
                  <a:pt x="1812713" y="1775432"/>
                  <a:pt x="1820838" y="1684184"/>
                  <a:pt x="1828800" y="1652337"/>
                </a:cubicBezTo>
                <a:cubicBezTo>
                  <a:pt x="1828810" y="1652298"/>
                  <a:pt x="1868899" y="1532040"/>
                  <a:pt x="1876927" y="1507958"/>
                </a:cubicBezTo>
                <a:lnTo>
                  <a:pt x="1892969" y="1459832"/>
                </a:lnTo>
                <a:cubicBezTo>
                  <a:pt x="1898316" y="1374274"/>
                  <a:pt x="1909011" y="1288883"/>
                  <a:pt x="1909011" y="1203158"/>
                </a:cubicBezTo>
                <a:cubicBezTo>
                  <a:pt x="1909011" y="1085395"/>
                  <a:pt x="1901668" y="967674"/>
                  <a:pt x="1892969" y="850232"/>
                </a:cubicBezTo>
                <a:cubicBezTo>
                  <a:pt x="1890955" y="823040"/>
                  <a:pt x="1883540" y="796473"/>
                  <a:pt x="1876927" y="770021"/>
                </a:cubicBezTo>
                <a:cubicBezTo>
                  <a:pt x="1867083" y="730645"/>
                  <a:pt x="1856244" y="705134"/>
                  <a:pt x="1828800" y="673769"/>
                </a:cubicBezTo>
                <a:cubicBezTo>
                  <a:pt x="1803901" y="645313"/>
                  <a:pt x="1784461" y="605515"/>
                  <a:pt x="1748590" y="593558"/>
                </a:cubicBezTo>
                <a:lnTo>
                  <a:pt x="1700463" y="577516"/>
                </a:lnTo>
                <a:cubicBezTo>
                  <a:pt x="1684421" y="561474"/>
                  <a:pt x="1672035" y="540646"/>
                  <a:pt x="1652337" y="529390"/>
                </a:cubicBezTo>
                <a:cubicBezTo>
                  <a:pt x="1633194" y="518451"/>
                  <a:pt x="1609368" y="519405"/>
                  <a:pt x="1588169" y="513348"/>
                </a:cubicBezTo>
                <a:cubicBezTo>
                  <a:pt x="1571909" y="508702"/>
                  <a:pt x="1556084" y="502653"/>
                  <a:pt x="1540042" y="497305"/>
                </a:cubicBezTo>
                <a:cubicBezTo>
                  <a:pt x="1518653" y="465221"/>
                  <a:pt x="1472917" y="439500"/>
                  <a:pt x="1475874" y="401053"/>
                </a:cubicBezTo>
                <a:cubicBezTo>
                  <a:pt x="1493556" y="171179"/>
                  <a:pt x="1491916" y="262226"/>
                  <a:pt x="1491916" y="128337"/>
                </a:cubicBezTo>
              </a:path>
            </a:pathLst>
          </a:cu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6"/>
          <p:cNvSpPr/>
          <p:nvPr/>
        </p:nvSpPr>
        <p:spPr>
          <a:xfrm>
            <a:off x="10297446" y="796838"/>
            <a:ext cx="862072" cy="715594"/>
          </a:xfrm>
          <a:custGeom>
            <a:rect b="b" l="l" r="r" t="t"/>
            <a:pathLst>
              <a:path extrusionOk="0" h="1193035" w="1508625">
                <a:moveTo>
                  <a:pt x="834857" y="3357"/>
                </a:moveTo>
                <a:cubicBezTo>
                  <a:pt x="874962" y="-7338"/>
                  <a:pt x="1049021" y="10123"/>
                  <a:pt x="1155699" y="19399"/>
                </a:cubicBezTo>
                <a:cubicBezTo>
                  <a:pt x="1213523" y="24427"/>
                  <a:pt x="1196028" y="37613"/>
                  <a:pt x="1235910" y="67525"/>
                </a:cubicBezTo>
                <a:cubicBezTo>
                  <a:pt x="1266758" y="90661"/>
                  <a:pt x="1304896" y="104427"/>
                  <a:pt x="1332162" y="131693"/>
                </a:cubicBezTo>
                <a:cubicBezTo>
                  <a:pt x="1342857" y="142388"/>
                  <a:pt x="1354798" y="151967"/>
                  <a:pt x="1364247" y="163778"/>
                </a:cubicBezTo>
                <a:cubicBezTo>
                  <a:pt x="1376291" y="178833"/>
                  <a:pt x="1382698" y="198271"/>
                  <a:pt x="1396331" y="211904"/>
                </a:cubicBezTo>
                <a:cubicBezTo>
                  <a:pt x="1409964" y="225537"/>
                  <a:pt x="1428415" y="233293"/>
                  <a:pt x="1444457" y="243988"/>
                </a:cubicBezTo>
                <a:cubicBezTo>
                  <a:pt x="1449804" y="265378"/>
                  <a:pt x="1451814" y="287892"/>
                  <a:pt x="1460499" y="308157"/>
                </a:cubicBezTo>
                <a:cubicBezTo>
                  <a:pt x="1526971" y="463259"/>
                  <a:pt x="1462569" y="236225"/>
                  <a:pt x="1508625" y="420451"/>
                </a:cubicBezTo>
                <a:cubicBezTo>
                  <a:pt x="1503278" y="532746"/>
                  <a:pt x="1501919" y="645301"/>
                  <a:pt x="1492583" y="757335"/>
                </a:cubicBezTo>
                <a:cubicBezTo>
                  <a:pt x="1491179" y="774187"/>
                  <a:pt x="1484103" y="790337"/>
                  <a:pt x="1476541" y="805462"/>
                </a:cubicBezTo>
                <a:cubicBezTo>
                  <a:pt x="1467919" y="822707"/>
                  <a:pt x="1458090" y="839955"/>
                  <a:pt x="1444457" y="853588"/>
                </a:cubicBezTo>
                <a:cubicBezTo>
                  <a:pt x="1413359" y="884686"/>
                  <a:pt x="1387347" y="888667"/>
                  <a:pt x="1348204" y="901714"/>
                </a:cubicBezTo>
                <a:cubicBezTo>
                  <a:pt x="1337509" y="912409"/>
                  <a:pt x="1329648" y="927035"/>
                  <a:pt x="1316120" y="933799"/>
                </a:cubicBezTo>
                <a:cubicBezTo>
                  <a:pt x="1296400" y="943659"/>
                  <a:pt x="1273962" y="948546"/>
                  <a:pt x="1251952" y="949841"/>
                </a:cubicBezTo>
                <a:cubicBezTo>
                  <a:pt x="1091719" y="959266"/>
                  <a:pt x="931110" y="960536"/>
                  <a:pt x="770689" y="965883"/>
                </a:cubicBezTo>
                <a:cubicBezTo>
                  <a:pt x="759994" y="976578"/>
                  <a:pt x="746386" y="984998"/>
                  <a:pt x="738604" y="997967"/>
                </a:cubicBezTo>
                <a:cubicBezTo>
                  <a:pt x="699460" y="1063206"/>
                  <a:pt x="751331" y="1033366"/>
                  <a:pt x="690478" y="1094220"/>
                </a:cubicBezTo>
                <a:cubicBezTo>
                  <a:pt x="659380" y="1125318"/>
                  <a:pt x="633367" y="1129299"/>
                  <a:pt x="594225" y="1142346"/>
                </a:cubicBezTo>
                <a:cubicBezTo>
                  <a:pt x="578183" y="1153041"/>
                  <a:pt x="563344" y="1165808"/>
                  <a:pt x="546099" y="1174430"/>
                </a:cubicBezTo>
                <a:cubicBezTo>
                  <a:pt x="471318" y="1211820"/>
                  <a:pt x="412199" y="1182674"/>
                  <a:pt x="321510" y="1174430"/>
                </a:cubicBezTo>
                <a:cubicBezTo>
                  <a:pt x="310815" y="1163735"/>
                  <a:pt x="297207" y="1155315"/>
                  <a:pt x="289425" y="1142346"/>
                </a:cubicBezTo>
                <a:cubicBezTo>
                  <a:pt x="226945" y="1038215"/>
                  <a:pt x="322598" y="1143436"/>
                  <a:pt x="241299" y="1062135"/>
                </a:cubicBezTo>
                <a:cubicBezTo>
                  <a:pt x="221126" y="1001617"/>
                  <a:pt x="216250" y="972918"/>
                  <a:pt x="161089" y="917757"/>
                </a:cubicBezTo>
                <a:cubicBezTo>
                  <a:pt x="150394" y="907062"/>
                  <a:pt x="138079" y="897772"/>
                  <a:pt x="129004" y="885672"/>
                </a:cubicBezTo>
                <a:cubicBezTo>
                  <a:pt x="20163" y="740551"/>
                  <a:pt x="106333" y="830919"/>
                  <a:pt x="32752" y="757335"/>
                </a:cubicBezTo>
                <a:cubicBezTo>
                  <a:pt x="-4679" y="645041"/>
                  <a:pt x="-10027" y="693167"/>
                  <a:pt x="16710" y="612957"/>
                </a:cubicBezTo>
                <a:cubicBezTo>
                  <a:pt x="67166" y="629776"/>
                  <a:pt x="78629" y="625625"/>
                  <a:pt x="112962" y="677125"/>
                </a:cubicBezTo>
                <a:cubicBezTo>
                  <a:pt x="196258" y="802068"/>
                  <a:pt x="61170" y="657420"/>
                  <a:pt x="161089" y="757335"/>
                </a:cubicBezTo>
                <a:cubicBezTo>
                  <a:pt x="166436" y="773377"/>
                  <a:pt x="168919" y="790680"/>
                  <a:pt x="177131" y="805462"/>
                </a:cubicBezTo>
                <a:cubicBezTo>
                  <a:pt x="202370" y="850892"/>
                  <a:pt x="257735" y="934061"/>
                  <a:pt x="305468" y="965883"/>
                </a:cubicBezTo>
                <a:cubicBezTo>
                  <a:pt x="321510" y="976578"/>
                  <a:pt x="336349" y="989345"/>
                  <a:pt x="353594" y="997967"/>
                </a:cubicBezTo>
                <a:cubicBezTo>
                  <a:pt x="376609" y="1009474"/>
                  <a:pt x="445329" y="1024911"/>
                  <a:pt x="465889" y="1030051"/>
                </a:cubicBezTo>
                <a:cubicBezTo>
                  <a:pt x="519363" y="1024704"/>
                  <a:pt x="580971" y="1042861"/>
                  <a:pt x="626310" y="1014009"/>
                </a:cubicBezTo>
                <a:cubicBezTo>
                  <a:pt x="653751" y="996546"/>
                  <a:pt x="630931" y="948213"/>
                  <a:pt x="642352" y="917757"/>
                </a:cubicBezTo>
                <a:cubicBezTo>
                  <a:pt x="647663" y="903595"/>
                  <a:pt x="660908" y="892436"/>
                  <a:pt x="674436" y="885672"/>
                </a:cubicBezTo>
                <a:cubicBezTo>
                  <a:pt x="757990" y="843895"/>
                  <a:pt x="791511" y="855840"/>
                  <a:pt x="882983" y="837546"/>
                </a:cubicBezTo>
                <a:cubicBezTo>
                  <a:pt x="926222" y="828898"/>
                  <a:pt x="967824" y="812711"/>
                  <a:pt x="1011320" y="805462"/>
                </a:cubicBezTo>
                <a:lnTo>
                  <a:pt x="1107573" y="789420"/>
                </a:lnTo>
                <a:cubicBezTo>
                  <a:pt x="1123615" y="784073"/>
                  <a:pt x="1139118" y="776694"/>
                  <a:pt x="1155699" y="773378"/>
                </a:cubicBezTo>
                <a:cubicBezTo>
                  <a:pt x="1192776" y="765962"/>
                  <a:pt x="1230697" y="763551"/>
                  <a:pt x="1267994" y="757335"/>
                </a:cubicBezTo>
                <a:cubicBezTo>
                  <a:pt x="1294889" y="752852"/>
                  <a:pt x="1321467" y="746640"/>
                  <a:pt x="1348204" y="741293"/>
                </a:cubicBezTo>
                <a:cubicBezTo>
                  <a:pt x="1358899" y="730598"/>
                  <a:pt x="1372507" y="722178"/>
                  <a:pt x="1380289" y="709209"/>
                </a:cubicBezTo>
                <a:cubicBezTo>
                  <a:pt x="1388989" y="694709"/>
                  <a:pt x="1388769" y="676208"/>
                  <a:pt x="1396331" y="661083"/>
                </a:cubicBezTo>
                <a:cubicBezTo>
                  <a:pt x="1404953" y="643838"/>
                  <a:pt x="1417720" y="628999"/>
                  <a:pt x="1428415" y="612957"/>
                </a:cubicBezTo>
                <a:cubicBezTo>
                  <a:pt x="1413659" y="553931"/>
                  <a:pt x="1419390" y="546279"/>
                  <a:pt x="1380289" y="500662"/>
                </a:cubicBezTo>
                <a:cubicBezTo>
                  <a:pt x="1360603" y="477695"/>
                  <a:pt x="1337510" y="457883"/>
                  <a:pt x="1316120" y="436493"/>
                </a:cubicBezTo>
                <a:cubicBezTo>
                  <a:pt x="1300078" y="420451"/>
                  <a:pt x="1280578" y="407244"/>
                  <a:pt x="1267994" y="388367"/>
                </a:cubicBezTo>
                <a:lnTo>
                  <a:pt x="1203825" y="292114"/>
                </a:lnTo>
                <a:cubicBezTo>
                  <a:pt x="1193130" y="276072"/>
                  <a:pt x="1177838" y="262279"/>
                  <a:pt x="1171741" y="243988"/>
                </a:cubicBezTo>
                <a:cubicBezTo>
                  <a:pt x="1166394" y="227946"/>
                  <a:pt x="1166262" y="209066"/>
                  <a:pt x="1155699" y="195862"/>
                </a:cubicBezTo>
                <a:cubicBezTo>
                  <a:pt x="1143655" y="180807"/>
                  <a:pt x="1122628" y="175822"/>
                  <a:pt x="1107573" y="163778"/>
                </a:cubicBezTo>
                <a:cubicBezTo>
                  <a:pt x="1095763" y="154330"/>
                  <a:pt x="1089017" y="138457"/>
                  <a:pt x="1075489" y="131693"/>
                </a:cubicBezTo>
                <a:cubicBezTo>
                  <a:pt x="1036435" y="112166"/>
                  <a:pt x="961122" y="95080"/>
                  <a:pt x="915068" y="83567"/>
                </a:cubicBezTo>
                <a:cubicBezTo>
                  <a:pt x="860649" y="47288"/>
                  <a:pt x="794752" y="14052"/>
                  <a:pt x="834857" y="3357"/>
                </a:cubicBezTo>
                <a:close/>
              </a:path>
            </a:pathLst>
          </a:custGeom>
          <a:solidFill>
            <a:schemeClr val="accen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6"/>
          <p:cNvSpPr txBox="1"/>
          <p:nvPr/>
        </p:nvSpPr>
        <p:spPr>
          <a:xfrm rot="-1577788">
            <a:off x="7638435" y="1093076"/>
            <a:ext cx="72208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70C0"/>
                </a:solidFill>
                <a:latin typeface="Calibri"/>
                <a:ea typeface="Calibri"/>
                <a:cs typeface="Calibri"/>
                <a:sym typeface="Calibri"/>
              </a:rPr>
              <a:t>Vein</a:t>
            </a:r>
            <a:endParaRPr/>
          </a:p>
        </p:txBody>
      </p:sp>
      <p:sp>
        <p:nvSpPr>
          <p:cNvPr id="296" name="Google Shape;296;p16"/>
          <p:cNvSpPr txBox="1"/>
          <p:nvPr/>
        </p:nvSpPr>
        <p:spPr>
          <a:xfrm rot="-1577788">
            <a:off x="6164730" y="2062181"/>
            <a:ext cx="108601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70C0"/>
                </a:solidFill>
                <a:latin typeface="Calibri"/>
                <a:ea typeface="Calibri"/>
                <a:cs typeface="Calibri"/>
                <a:sym typeface="Calibri"/>
              </a:rPr>
              <a:t>Venule</a:t>
            </a:r>
            <a:endParaRPr/>
          </a:p>
        </p:txBody>
      </p:sp>
      <p:sp>
        <p:nvSpPr>
          <p:cNvPr id="297" name="Google Shape;297;p16"/>
          <p:cNvSpPr/>
          <p:nvPr/>
        </p:nvSpPr>
        <p:spPr>
          <a:xfrm rot="1880570">
            <a:off x="1388742" y="1494953"/>
            <a:ext cx="8607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Artery</a:t>
            </a:r>
            <a:endParaRPr sz="2000">
              <a:solidFill>
                <a:schemeClr val="dk1"/>
              </a:solidFill>
              <a:latin typeface="Calibri"/>
              <a:ea typeface="Calibri"/>
              <a:cs typeface="Calibri"/>
              <a:sym typeface="Calibri"/>
            </a:endParaRPr>
          </a:p>
        </p:txBody>
      </p:sp>
      <p:sp>
        <p:nvSpPr>
          <p:cNvPr id="298" name="Google Shape;298;p16"/>
          <p:cNvSpPr/>
          <p:nvPr/>
        </p:nvSpPr>
        <p:spPr>
          <a:xfrm rot="1795404">
            <a:off x="2313944" y="2297098"/>
            <a:ext cx="11305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Arteriole</a:t>
            </a:r>
            <a:endParaRPr sz="2000">
              <a:solidFill>
                <a:schemeClr val="dk1"/>
              </a:solidFill>
              <a:latin typeface="Calibri"/>
              <a:ea typeface="Calibri"/>
              <a:cs typeface="Calibri"/>
              <a:sym typeface="Calibri"/>
            </a:endParaRPr>
          </a:p>
        </p:txBody>
      </p:sp>
      <p:cxnSp>
        <p:nvCxnSpPr>
          <p:cNvPr id="299" name="Google Shape;299;p16"/>
          <p:cNvCxnSpPr/>
          <p:nvPr/>
        </p:nvCxnSpPr>
        <p:spPr>
          <a:xfrm>
            <a:off x="1068739" y="699140"/>
            <a:ext cx="2549289" cy="1591171"/>
          </a:xfrm>
          <a:prstGeom prst="straightConnector1">
            <a:avLst/>
          </a:prstGeom>
          <a:noFill/>
          <a:ln cap="flat" cmpd="sng" w="50800">
            <a:solidFill>
              <a:srgbClr val="FF0000"/>
            </a:solidFill>
            <a:prstDash val="solid"/>
            <a:miter lim="800000"/>
            <a:headEnd len="sm" w="sm" type="none"/>
            <a:tailEnd len="med" w="med" type="triangle"/>
          </a:ln>
        </p:spPr>
      </p:cxnSp>
      <p:cxnSp>
        <p:nvCxnSpPr>
          <p:cNvPr id="300" name="Google Shape;300;p16"/>
          <p:cNvCxnSpPr/>
          <p:nvPr/>
        </p:nvCxnSpPr>
        <p:spPr>
          <a:xfrm flipH="1" rot="10800000">
            <a:off x="5832761" y="550772"/>
            <a:ext cx="2807817" cy="1531828"/>
          </a:xfrm>
          <a:prstGeom prst="straightConnector1">
            <a:avLst/>
          </a:prstGeom>
          <a:noFill/>
          <a:ln cap="flat" cmpd="sng" w="50800">
            <a:solidFill>
              <a:srgbClr val="0070C0"/>
            </a:solidFill>
            <a:prstDash val="solid"/>
            <a:miter lim="800000"/>
            <a:headEnd len="sm" w="sm" type="none"/>
            <a:tailEnd len="med" w="med" type="triangle"/>
          </a:ln>
        </p:spPr>
      </p:cxnSp>
      <p:sp>
        <p:nvSpPr>
          <p:cNvPr id="301" name="Google Shape;301;p16"/>
          <p:cNvSpPr/>
          <p:nvPr/>
        </p:nvSpPr>
        <p:spPr>
          <a:xfrm rot="-2114208">
            <a:off x="6105326" y="2726252"/>
            <a:ext cx="152400" cy="17145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6"/>
          <p:cNvSpPr/>
          <p:nvPr/>
        </p:nvSpPr>
        <p:spPr>
          <a:xfrm rot="-2114208">
            <a:off x="6399270" y="2779176"/>
            <a:ext cx="152400" cy="17145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6"/>
          <p:cNvSpPr/>
          <p:nvPr/>
        </p:nvSpPr>
        <p:spPr>
          <a:xfrm rot="-2114208">
            <a:off x="6163732" y="2917721"/>
            <a:ext cx="152400" cy="17145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6"/>
          <p:cNvSpPr/>
          <p:nvPr/>
        </p:nvSpPr>
        <p:spPr>
          <a:xfrm rot="-2114208">
            <a:off x="6385407" y="3083976"/>
            <a:ext cx="152400" cy="17145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6"/>
          <p:cNvSpPr/>
          <p:nvPr/>
        </p:nvSpPr>
        <p:spPr>
          <a:xfrm rot="-2114208">
            <a:off x="6565517" y="2959276"/>
            <a:ext cx="152400" cy="17145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6"/>
          <p:cNvSpPr/>
          <p:nvPr/>
        </p:nvSpPr>
        <p:spPr>
          <a:xfrm rot="-2114208">
            <a:off x="6607077" y="2723744"/>
            <a:ext cx="152400" cy="17145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6"/>
          <p:cNvSpPr/>
          <p:nvPr/>
        </p:nvSpPr>
        <p:spPr>
          <a:xfrm rot="-2114208">
            <a:off x="5832936" y="3605979"/>
            <a:ext cx="152400" cy="17145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6"/>
          <p:cNvSpPr/>
          <p:nvPr/>
        </p:nvSpPr>
        <p:spPr>
          <a:xfrm rot="-2114208">
            <a:off x="5808885" y="3879649"/>
            <a:ext cx="152400" cy="17145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6"/>
          <p:cNvSpPr/>
          <p:nvPr/>
        </p:nvSpPr>
        <p:spPr>
          <a:xfrm rot="-2114208">
            <a:off x="5595686" y="4358600"/>
            <a:ext cx="152400" cy="17145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6"/>
          <p:cNvSpPr txBox="1"/>
          <p:nvPr/>
        </p:nvSpPr>
        <p:spPr>
          <a:xfrm>
            <a:off x="6193975" y="4004375"/>
            <a:ext cx="6063900" cy="260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7030A0"/>
                </a:solidFill>
                <a:latin typeface="Calibri"/>
                <a:ea typeface="Calibri"/>
                <a:cs typeface="Calibri"/>
                <a:sym typeface="Calibri"/>
              </a:rPr>
              <a:t>Eggs can reach the intestinal wall by: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1- Egg spin.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2- Proteolytic enzymes.</a:t>
            </a:r>
            <a:endParaRPr/>
          </a:p>
          <a:p>
            <a:pPr indent="0" lvl="0" marL="0" marR="0" rtl="0" algn="l">
              <a:spcBef>
                <a:spcPts val="0"/>
              </a:spcBef>
              <a:spcAft>
                <a:spcPts val="0"/>
              </a:spcAft>
              <a:buNone/>
            </a:pPr>
            <a:r>
              <a:rPr b="1" lang="en-US" sz="1800" u="sng">
                <a:solidFill>
                  <a:srgbClr val="7030A0"/>
                </a:solidFill>
                <a:latin typeface="Calibri"/>
                <a:ea typeface="Calibri"/>
                <a:cs typeface="Calibri"/>
                <a:sym typeface="Calibri"/>
              </a:rPr>
              <a:t>The eggs have three destinations: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1- Pass through the wall to the lumen, or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2- Trapped in the wall which leads to granuloma, fibrosis, and strictures, or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3- Eggs  moved with the venous circulation forming embolism.</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(Liver, lung, CNS, skin, ….)</a:t>
            </a:r>
            <a:endParaRPr/>
          </a:p>
        </p:txBody>
      </p:sp>
      <p:sp>
        <p:nvSpPr>
          <p:cNvPr id="311" name="Google Shape;311;p16"/>
          <p:cNvSpPr txBox="1"/>
          <p:nvPr/>
        </p:nvSpPr>
        <p:spPr>
          <a:xfrm>
            <a:off x="1770845" y="94596"/>
            <a:ext cx="410969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3- Stage of egg deposition </a:t>
            </a:r>
            <a:endParaRPr sz="2400">
              <a:solidFill>
                <a:srgbClr val="C00000"/>
              </a:solidFill>
              <a:latin typeface="Calibri"/>
              <a:ea typeface="Calibri"/>
              <a:cs typeface="Calibri"/>
              <a:sym typeface="Calibri"/>
            </a:endParaRPr>
          </a:p>
        </p:txBody>
      </p:sp>
      <p:pic>
        <p:nvPicPr>
          <p:cNvPr id="312" name="Google Shape;312;p16"/>
          <p:cNvPicPr preferRelativeResize="0"/>
          <p:nvPr/>
        </p:nvPicPr>
        <p:blipFill rotWithShape="1">
          <a:blip r:embed="rId4">
            <a:alphaModFix/>
          </a:blip>
          <a:srcRect b="0" l="0" r="0" t="0"/>
          <a:stretch/>
        </p:blipFill>
        <p:spPr>
          <a:xfrm flipH="1">
            <a:off x="470261" y="4740185"/>
            <a:ext cx="1110344" cy="16998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4"/>
                                        </p:tgtEl>
                                      </p:cBhvr>
                                    </p:animEffect>
                                    <p:set>
                                      <p:cBhvr>
                                        <p:cTn dur="1" fill="hold">
                                          <p:stCondLst>
                                            <p:cond delay="500"/>
                                          </p:stCondLst>
                                        </p:cTn>
                                        <p:tgtEl>
                                          <p:spTgt spid="2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7"/>
          <p:cNvSpPr txBox="1"/>
          <p:nvPr/>
        </p:nvSpPr>
        <p:spPr>
          <a:xfrm>
            <a:off x="736707" y="1498709"/>
            <a:ext cx="10377983" cy="461665"/>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4- Stage of tissue reaction, repair and fibrosis (chronic or late stage) </a:t>
            </a:r>
            <a:endParaRPr/>
          </a:p>
        </p:txBody>
      </p:sp>
      <p:sp>
        <p:nvSpPr>
          <p:cNvPr id="318" name="Google Shape;318;p17"/>
          <p:cNvSpPr txBox="1"/>
          <p:nvPr/>
        </p:nvSpPr>
        <p:spPr>
          <a:xfrm>
            <a:off x="560004" y="2110773"/>
            <a:ext cx="11258877" cy="4524315"/>
          </a:xfrm>
          <a:prstGeom prst="rect">
            <a:avLst/>
          </a:prstGeom>
          <a:noFill/>
          <a:ln>
            <a:noFill/>
          </a:ln>
        </p:spPr>
        <p:txBody>
          <a:bodyPr anchorCtr="0" anchor="t" bIns="45700" lIns="91425" spcFirstLastPara="1" rIns="91425" wrap="square" tIns="45700">
            <a:spAutoFit/>
          </a:bodyPr>
          <a:lstStyle/>
          <a:p>
            <a:pPr indent="-152400" lvl="0" marL="0" marR="0" rtl="0" algn="just">
              <a:lnSpc>
                <a:spcPct val="150000"/>
              </a:lnSpc>
              <a:spcBef>
                <a:spcPts val="0"/>
              </a:spcBef>
              <a:spcAft>
                <a:spcPts val="0"/>
              </a:spcAft>
              <a:buClr>
                <a:srgbClr val="C00000"/>
              </a:buClr>
              <a:buSzPts val="2400"/>
              <a:buFont typeface="Noto Sans Symbols"/>
              <a:buChar char="❖"/>
            </a:pPr>
            <a:r>
              <a:rPr b="1" lang="en-US" sz="2400">
                <a:solidFill>
                  <a:srgbClr val="002060"/>
                </a:solidFill>
                <a:latin typeface="Arial"/>
                <a:ea typeface="Arial"/>
                <a:cs typeface="Arial"/>
                <a:sym typeface="Arial"/>
              </a:rPr>
              <a:t>Trapped eggs in the intestinal wall⮊ formation of </a:t>
            </a:r>
            <a:r>
              <a:rPr b="1" lang="en-US" sz="2400">
                <a:solidFill>
                  <a:srgbClr val="C00000"/>
                </a:solidFill>
                <a:latin typeface="Arial"/>
                <a:ea typeface="Arial"/>
                <a:cs typeface="Arial"/>
                <a:sym typeface="Arial"/>
              </a:rPr>
              <a:t>polyps, granuloma, papillomata and sandy patches</a:t>
            </a:r>
            <a:r>
              <a:rPr b="1" lang="en-US" sz="2400">
                <a:solidFill>
                  <a:srgbClr val="002060"/>
                </a:solidFill>
                <a:latin typeface="Arial"/>
                <a:ea typeface="Arial"/>
                <a:cs typeface="Arial"/>
                <a:sym typeface="Arial"/>
              </a:rPr>
              <a:t>.</a:t>
            </a:r>
            <a:endParaRPr/>
          </a:p>
          <a:p>
            <a:pPr indent="-152400" lvl="0" marL="0" marR="0" rtl="0" algn="just">
              <a:lnSpc>
                <a:spcPct val="150000"/>
              </a:lnSpc>
              <a:spcBef>
                <a:spcPts val="0"/>
              </a:spcBef>
              <a:spcAft>
                <a:spcPts val="0"/>
              </a:spcAft>
              <a:buClr>
                <a:srgbClr val="C00000"/>
              </a:buClr>
              <a:buSzPts val="2400"/>
              <a:buFont typeface="Noto Sans Symbols"/>
              <a:buChar char="❖"/>
            </a:pPr>
            <a:r>
              <a:rPr b="1" lang="en-US" sz="2400">
                <a:solidFill>
                  <a:srgbClr val="002060"/>
                </a:solidFill>
                <a:latin typeface="Arial"/>
                <a:ea typeface="Arial"/>
                <a:cs typeface="Arial"/>
                <a:sym typeface="Arial"/>
              </a:rPr>
              <a:t>Later on, the intestinal wall becomes </a:t>
            </a:r>
            <a:r>
              <a:rPr b="1" lang="en-US" sz="2400">
                <a:solidFill>
                  <a:srgbClr val="C00000"/>
                </a:solidFill>
                <a:latin typeface="Arial"/>
                <a:ea typeface="Arial"/>
                <a:cs typeface="Arial"/>
                <a:sym typeface="Arial"/>
              </a:rPr>
              <a:t>fibrosed</a:t>
            </a:r>
            <a:r>
              <a:rPr b="1" lang="en-US" sz="2400">
                <a:solidFill>
                  <a:srgbClr val="002060"/>
                </a:solidFill>
                <a:latin typeface="Arial"/>
                <a:ea typeface="Arial"/>
                <a:cs typeface="Arial"/>
                <a:sym typeface="Arial"/>
              </a:rPr>
              <a:t> and thickened⮊ </a:t>
            </a:r>
            <a:r>
              <a:rPr b="1" lang="en-US" sz="2400">
                <a:solidFill>
                  <a:srgbClr val="C00000"/>
                </a:solidFill>
                <a:latin typeface="Arial"/>
                <a:ea typeface="Arial"/>
                <a:cs typeface="Arial"/>
                <a:sym typeface="Arial"/>
              </a:rPr>
              <a:t>stricture of the wall</a:t>
            </a:r>
            <a:r>
              <a:rPr b="1" lang="en-US" sz="2400">
                <a:solidFill>
                  <a:srgbClr val="002060"/>
                </a:solidFill>
                <a:latin typeface="Arial"/>
                <a:ea typeface="Arial"/>
                <a:cs typeface="Arial"/>
                <a:sym typeface="Arial"/>
              </a:rPr>
              <a:t>.</a:t>
            </a:r>
            <a:endParaRPr/>
          </a:p>
          <a:p>
            <a:pPr indent="-152400" lvl="0" marL="0" marR="0" rtl="0" algn="just">
              <a:lnSpc>
                <a:spcPct val="150000"/>
              </a:lnSpc>
              <a:spcBef>
                <a:spcPts val="0"/>
              </a:spcBef>
              <a:spcAft>
                <a:spcPts val="0"/>
              </a:spcAft>
              <a:buClr>
                <a:srgbClr val="C00000"/>
              </a:buClr>
              <a:buSzPts val="2400"/>
              <a:buFont typeface="Noto Sans Symbols"/>
              <a:buChar char="❖"/>
            </a:pPr>
            <a:r>
              <a:rPr b="1" lang="en-US" sz="2400">
                <a:solidFill>
                  <a:srgbClr val="002060"/>
                </a:solidFill>
                <a:latin typeface="Arial"/>
                <a:ea typeface="Arial"/>
                <a:cs typeface="Arial"/>
                <a:sym typeface="Arial"/>
              </a:rPr>
              <a:t>Sinuses or fistula can occur.</a:t>
            </a:r>
            <a:endParaRPr/>
          </a:p>
          <a:p>
            <a:pPr indent="-152400" lvl="0" marL="0" marR="0" rtl="0" algn="just">
              <a:lnSpc>
                <a:spcPct val="150000"/>
              </a:lnSpc>
              <a:spcBef>
                <a:spcPts val="0"/>
              </a:spcBef>
              <a:spcAft>
                <a:spcPts val="0"/>
              </a:spcAft>
              <a:buClr>
                <a:srgbClr val="C00000"/>
              </a:buClr>
              <a:buSzPts val="2400"/>
              <a:buFont typeface="Noto Sans Symbols"/>
              <a:buChar char="❖"/>
            </a:pPr>
            <a:r>
              <a:rPr b="1" lang="en-US" sz="2400">
                <a:solidFill>
                  <a:srgbClr val="002060"/>
                </a:solidFill>
                <a:latin typeface="Arial"/>
                <a:ea typeface="Arial"/>
                <a:cs typeface="Arial"/>
                <a:sym typeface="Arial"/>
              </a:rPr>
              <a:t>Rectal prolapse.</a:t>
            </a:r>
            <a:endParaRPr/>
          </a:p>
          <a:p>
            <a:pPr indent="-152400" lvl="0" marL="0" marR="0" rtl="0" algn="just">
              <a:lnSpc>
                <a:spcPct val="150000"/>
              </a:lnSpc>
              <a:spcBef>
                <a:spcPts val="0"/>
              </a:spcBef>
              <a:spcAft>
                <a:spcPts val="0"/>
              </a:spcAft>
              <a:buClr>
                <a:srgbClr val="C00000"/>
              </a:buClr>
              <a:buSzPts val="2400"/>
              <a:buFont typeface="Noto Sans Symbols"/>
              <a:buChar char="❖"/>
            </a:pPr>
            <a:r>
              <a:rPr b="1" lang="en-US" sz="2400">
                <a:solidFill>
                  <a:srgbClr val="002060"/>
                </a:solidFill>
                <a:latin typeface="Arial"/>
                <a:ea typeface="Arial"/>
                <a:cs typeface="Arial"/>
                <a:sym typeface="Arial"/>
              </a:rPr>
              <a:t> The fibrotic complications that follows granuloma resolution is the main cause of pathology and lethality in schistosomiasis.</a:t>
            </a:r>
            <a:endParaRPr/>
          </a:p>
        </p:txBody>
      </p:sp>
      <p:sp>
        <p:nvSpPr>
          <p:cNvPr id="319" name="Google Shape;319;p17"/>
          <p:cNvSpPr txBox="1"/>
          <p:nvPr/>
        </p:nvSpPr>
        <p:spPr>
          <a:xfrm>
            <a:off x="611100" y="704543"/>
            <a:ext cx="3779132" cy="584775"/>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7030A0"/>
                </a:solidFill>
                <a:latin typeface="Arial"/>
                <a:ea typeface="Arial"/>
                <a:cs typeface="Arial"/>
                <a:sym typeface="Arial"/>
              </a:rPr>
              <a:t>Stages of disease</a:t>
            </a:r>
            <a:endParaRPr/>
          </a:p>
        </p:txBody>
      </p:sp>
      <p:sp>
        <p:nvSpPr>
          <p:cNvPr id="320" name="Google Shape;320;p17"/>
          <p:cNvSpPr txBox="1"/>
          <p:nvPr/>
        </p:nvSpPr>
        <p:spPr>
          <a:xfrm>
            <a:off x="630881" y="47298"/>
            <a:ext cx="10983327" cy="584775"/>
          </a:xfrm>
          <a:prstGeom prst="rect">
            <a:avLst/>
          </a:prstGeom>
          <a:noFill/>
          <a:ln cap="flat" cmpd="sng" w="2857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7030A0"/>
                </a:solidFill>
                <a:latin typeface="Arial"/>
                <a:ea typeface="Arial"/>
                <a:cs typeface="Arial"/>
                <a:sym typeface="Arial"/>
              </a:rPr>
              <a:t>Intestinal Schistosomiasis (Bilharziasis)</a:t>
            </a:r>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animEffect filter="fade" transition="in">
                                      <p:cBhvr>
                                        <p:cTn dur="500"/>
                                        <p:tgtEl>
                                          <p:spTgt spid="3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1" st="1"/>
                                            </p:txEl>
                                          </p:spTgt>
                                        </p:tgtEl>
                                        <p:attrNameLst>
                                          <p:attrName>style.visibility</p:attrName>
                                        </p:attrNameLst>
                                      </p:cBhvr>
                                      <p:to>
                                        <p:strVal val="visible"/>
                                      </p:to>
                                    </p:set>
                                    <p:animEffect filter="fade" transition="in">
                                      <p:cBhvr>
                                        <p:cTn dur="500"/>
                                        <p:tgtEl>
                                          <p:spTgt spid="3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2" st="2"/>
                                            </p:txEl>
                                          </p:spTgt>
                                        </p:tgtEl>
                                        <p:attrNameLst>
                                          <p:attrName>style.visibility</p:attrName>
                                        </p:attrNameLst>
                                      </p:cBhvr>
                                      <p:to>
                                        <p:strVal val="visible"/>
                                      </p:to>
                                    </p:set>
                                    <p:animEffect filter="fade" transition="in">
                                      <p:cBhvr>
                                        <p:cTn dur="500"/>
                                        <p:tgtEl>
                                          <p:spTgt spid="3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3" st="3"/>
                                            </p:txEl>
                                          </p:spTgt>
                                        </p:tgtEl>
                                        <p:attrNameLst>
                                          <p:attrName>style.visibility</p:attrName>
                                        </p:attrNameLst>
                                      </p:cBhvr>
                                      <p:to>
                                        <p:strVal val="visible"/>
                                      </p:to>
                                    </p:set>
                                    <p:animEffect filter="fade" transition="in">
                                      <p:cBhvr>
                                        <p:cTn dur="500"/>
                                        <p:tgtEl>
                                          <p:spTgt spid="3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4" st="4"/>
                                            </p:txEl>
                                          </p:spTgt>
                                        </p:tgtEl>
                                        <p:attrNameLst>
                                          <p:attrName>style.visibility</p:attrName>
                                        </p:attrNameLst>
                                      </p:cBhvr>
                                      <p:to>
                                        <p:strVal val="visible"/>
                                      </p:to>
                                    </p:set>
                                    <p:animEffect filter="fade" transition="in">
                                      <p:cBhvr>
                                        <p:cTn dur="500"/>
                                        <p:tgtEl>
                                          <p:spTgt spid="31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8"/>
          <p:cNvSpPr txBox="1"/>
          <p:nvPr/>
        </p:nvSpPr>
        <p:spPr>
          <a:xfrm>
            <a:off x="1666875" y="142875"/>
            <a:ext cx="8572500" cy="954088"/>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4- Stage of tissue reaction, repair and fibrosis (chronic or late stage) </a:t>
            </a:r>
            <a:endParaRPr/>
          </a:p>
        </p:txBody>
      </p:sp>
      <p:pic>
        <p:nvPicPr>
          <p:cNvPr id="327" name="Google Shape;327;p18"/>
          <p:cNvPicPr preferRelativeResize="0"/>
          <p:nvPr/>
        </p:nvPicPr>
        <p:blipFill rotWithShape="1">
          <a:blip r:embed="rId3">
            <a:alphaModFix/>
          </a:blip>
          <a:srcRect b="0" l="0" r="0" t="0"/>
          <a:stretch/>
        </p:blipFill>
        <p:spPr>
          <a:xfrm>
            <a:off x="609601" y="2249714"/>
            <a:ext cx="4296228" cy="3720005"/>
          </a:xfrm>
          <a:prstGeom prst="rect">
            <a:avLst/>
          </a:prstGeom>
          <a:noFill/>
          <a:ln>
            <a:noFill/>
          </a:ln>
        </p:spPr>
      </p:pic>
      <p:sp>
        <p:nvSpPr>
          <p:cNvPr id="328" name="Google Shape;328;p18"/>
          <p:cNvSpPr/>
          <p:nvPr/>
        </p:nvSpPr>
        <p:spPr>
          <a:xfrm>
            <a:off x="928914" y="3991427"/>
            <a:ext cx="174171" cy="116115"/>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18"/>
          <p:cNvSpPr txBox="1"/>
          <p:nvPr/>
        </p:nvSpPr>
        <p:spPr>
          <a:xfrm>
            <a:off x="1422398" y="3864818"/>
            <a:ext cx="8675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Nodule</a:t>
            </a:r>
            <a:endParaRPr/>
          </a:p>
        </p:txBody>
      </p:sp>
      <p:sp>
        <p:nvSpPr>
          <p:cNvPr id="330" name="Google Shape;330;p18"/>
          <p:cNvSpPr/>
          <p:nvPr/>
        </p:nvSpPr>
        <p:spPr>
          <a:xfrm>
            <a:off x="874484" y="3456779"/>
            <a:ext cx="283029" cy="315686"/>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18"/>
          <p:cNvSpPr txBox="1"/>
          <p:nvPr/>
        </p:nvSpPr>
        <p:spPr>
          <a:xfrm>
            <a:off x="1422396" y="3373248"/>
            <a:ext cx="7072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polyp</a:t>
            </a:r>
            <a:endParaRPr/>
          </a:p>
        </p:txBody>
      </p:sp>
      <p:sp>
        <p:nvSpPr>
          <p:cNvPr id="332" name="Google Shape;332;p18"/>
          <p:cNvSpPr/>
          <p:nvPr/>
        </p:nvSpPr>
        <p:spPr>
          <a:xfrm rot="-3805103">
            <a:off x="796472" y="2520377"/>
            <a:ext cx="722083" cy="572357"/>
          </a:xfrm>
          <a:prstGeom prst="blockArc">
            <a:avLst>
              <a:gd fmla="val 10800000" name="adj1"/>
              <a:gd fmla="val 0"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18"/>
          <p:cNvSpPr/>
          <p:nvPr/>
        </p:nvSpPr>
        <p:spPr>
          <a:xfrm>
            <a:off x="171093" y="1933335"/>
            <a:ext cx="15568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F6368"/>
                </a:solidFill>
                <a:latin typeface="arial"/>
                <a:ea typeface="arial"/>
                <a:cs typeface="arial"/>
                <a:sym typeface="arial"/>
              </a:rPr>
              <a:t>Sandy patch</a:t>
            </a:r>
            <a:endParaRPr sz="1800">
              <a:solidFill>
                <a:schemeClr val="dk1"/>
              </a:solidFill>
              <a:latin typeface="Calibri"/>
              <a:ea typeface="Calibri"/>
              <a:cs typeface="Calibri"/>
              <a:sym typeface="Calibri"/>
            </a:endParaRPr>
          </a:p>
        </p:txBody>
      </p:sp>
      <p:pic>
        <p:nvPicPr>
          <p:cNvPr descr="Familial-Adenomatous-Polyposis-Picture.jpg" id="334" name="Google Shape;334;p18"/>
          <p:cNvPicPr preferRelativeResize="0"/>
          <p:nvPr/>
        </p:nvPicPr>
        <p:blipFill rotWithShape="1">
          <a:blip r:embed="rId4">
            <a:alphaModFix/>
          </a:blip>
          <a:srcRect b="0" l="0" r="0" t="0"/>
          <a:stretch/>
        </p:blipFill>
        <p:spPr>
          <a:xfrm>
            <a:off x="5481145" y="2096322"/>
            <a:ext cx="2857500" cy="2786062"/>
          </a:xfrm>
          <a:prstGeom prst="rect">
            <a:avLst/>
          </a:prstGeom>
          <a:noFill/>
          <a:ln cap="flat" cmpd="sng" w="57150">
            <a:solidFill>
              <a:schemeClr val="dk2"/>
            </a:solidFill>
            <a:prstDash val="solid"/>
            <a:miter lim="800000"/>
            <a:headEnd len="sm" w="sm" type="none"/>
            <a:tailEnd len="sm" w="sm" type="none"/>
          </a:ln>
        </p:spPr>
      </p:pic>
      <p:pic>
        <p:nvPicPr>
          <p:cNvPr descr="ib_cr_28.jpg" id="335" name="Google Shape;335;p18"/>
          <p:cNvPicPr preferRelativeResize="0"/>
          <p:nvPr/>
        </p:nvPicPr>
        <p:blipFill rotWithShape="1">
          <a:blip r:embed="rId5">
            <a:alphaModFix/>
          </a:blip>
          <a:srcRect b="0" l="0" r="0" t="0"/>
          <a:stretch/>
        </p:blipFill>
        <p:spPr>
          <a:xfrm>
            <a:off x="8481509" y="2024883"/>
            <a:ext cx="2928958" cy="3000396"/>
          </a:xfrm>
          <a:prstGeom prst="rect">
            <a:avLst/>
          </a:prstGeom>
          <a:noFill/>
          <a:ln>
            <a:noFill/>
          </a:ln>
        </p:spPr>
      </p:pic>
      <p:sp>
        <p:nvSpPr>
          <p:cNvPr id="336" name="Google Shape;336;p18"/>
          <p:cNvSpPr txBox="1"/>
          <p:nvPr/>
        </p:nvSpPr>
        <p:spPr>
          <a:xfrm>
            <a:off x="8910144" y="5025259"/>
            <a:ext cx="296128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Arial"/>
                <a:ea typeface="Arial"/>
                <a:cs typeface="Arial"/>
                <a:sym typeface="Arial"/>
              </a:rPr>
              <a:t>Intestinal fibrosis</a:t>
            </a:r>
            <a:endParaRPr/>
          </a:p>
        </p:txBody>
      </p:sp>
      <p:cxnSp>
        <p:nvCxnSpPr>
          <p:cNvPr id="337" name="Google Shape;337;p18"/>
          <p:cNvCxnSpPr/>
          <p:nvPr/>
        </p:nvCxnSpPr>
        <p:spPr>
          <a:xfrm>
            <a:off x="9053020" y="2524948"/>
            <a:ext cx="642938" cy="428625"/>
          </a:xfrm>
          <a:prstGeom prst="straightConnector1">
            <a:avLst/>
          </a:prstGeom>
          <a:noFill/>
          <a:ln cap="flat" cmpd="sng" w="38100">
            <a:solidFill>
              <a:schemeClr val="accent1"/>
            </a:solidFill>
            <a:prstDash val="solid"/>
            <a:miter lim="800000"/>
            <a:headEnd len="sm" w="sm" type="none"/>
            <a:tailEnd len="med" w="med" type="stealth"/>
          </a:ln>
        </p:spPr>
      </p:cxnSp>
      <p:sp>
        <p:nvSpPr>
          <p:cNvPr id="338" name="Google Shape;338;p18"/>
          <p:cNvSpPr txBox="1"/>
          <p:nvPr/>
        </p:nvSpPr>
        <p:spPr>
          <a:xfrm>
            <a:off x="5987613" y="5025259"/>
            <a:ext cx="327857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Arial"/>
                <a:ea typeface="Arial"/>
                <a:cs typeface="Arial"/>
                <a:sym typeface="Arial"/>
              </a:rPr>
              <a:t>Intestinal polyp</a:t>
            </a:r>
            <a:endParaRPr/>
          </a:p>
        </p:txBody>
      </p:sp>
      <p:cxnSp>
        <p:nvCxnSpPr>
          <p:cNvPr id="339" name="Google Shape;339;p18"/>
          <p:cNvCxnSpPr/>
          <p:nvPr/>
        </p:nvCxnSpPr>
        <p:spPr>
          <a:xfrm>
            <a:off x="6195520" y="2310634"/>
            <a:ext cx="914400" cy="914400"/>
          </a:xfrm>
          <a:prstGeom prst="straightConnector1">
            <a:avLst/>
          </a:prstGeom>
          <a:noFill/>
          <a:ln cap="flat" cmpd="sng" w="38100">
            <a:solidFill>
              <a:srgbClr val="002060"/>
            </a:solidFill>
            <a:prstDash val="solid"/>
            <a:miter lim="800000"/>
            <a:headEnd len="sm" w="sm" type="none"/>
            <a:tailEnd len="med" w="med" type="stealth"/>
          </a:ln>
        </p:spPr>
      </p:cxn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9"/>
          <p:cNvSpPr txBox="1"/>
          <p:nvPr/>
        </p:nvSpPr>
        <p:spPr>
          <a:xfrm>
            <a:off x="1809750" y="1214438"/>
            <a:ext cx="8643938" cy="400050"/>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2060"/>
                </a:solidFill>
                <a:latin typeface="Arial"/>
                <a:ea typeface="Arial"/>
                <a:cs typeface="Arial"/>
                <a:sym typeface="Arial"/>
              </a:rPr>
              <a:t>Some eggs are swept back into the blood stream to different organs:-</a:t>
            </a:r>
            <a:endParaRPr sz="1800">
              <a:solidFill>
                <a:schemeClr val="dk1"/>
              </a:solidFill>
              <a:latin typeface="Calibri"/>
              <a:ea typeface="Calibri"/>
              <a:cs typeface="Calibri"/>
              <a:sym typeface="Calibri"/>
            </a:endParaRPr>
          </a:p>
        </p:txBody>
      </p:sp>
      <p:cxnSp>
        <p:nvCxnSpPr>
          <p:cNvPr id="345" name="Google Shape;345;p19"/>
          <p:cNvCxnSpPr/>
          <p:nvPr/>
        </p:nvCxnSpPr>
        <p:spPr>
          <a:xfrm rot="5400000">
            <a:off x="5382419" y="1785144"/>
            <a:ext cx="285750" cy="1588"/>
          </a:xfrm>
          <a:prstGeom prst="straightConnector1">
            <a:avLst/>
          </a:prstGeom>
          <a:noFill/>
          <a:ln cap="flat" cmpd="sng" w="38100">
            <a:solidFill>
              <a:srgbClr val="002060"/>
            </a:solidFill>
            <a:prstDash val="solid"/>
            <a:miter lim="800000"/>
            <a:headEnd len="sm" w="sm" type="none"/>
            <a:tailEnd len="sm" w="sm" type="none"/>
          </a:ln>
        </p:spPr>
      </p:cxnSp>
      <p:cxnSp>
        <p:nvCxnSpPr>
          <p:cNvPr id="346" name="Google Shape;346;p19"/>
          <p:cNvCxnSpPr/>
          <p:nvPr/>
        </p:nvCxnSpPr>
        <p:spPr>
          <a:xfrm rot="10800000">
            <a:off x="2881314" y="1928814"/>
            <a:ext cx="2643187" cy="1587"/>
          </a:xfrm>
          <a:prstGeom prst="straightConnector1">
            <a:avLst/>
          </a:prstGeom>
          <a:noFill/>
          <a:ln cap="flat" cmpd="sng" w="38100">
            <a:solidFill>
              <a:srgbClr val="002060"/>
            </a:solidFill>
            <a:prstDash val="solid"/>
            <a:miter lim="800000"/>
            <a:headEnd len="sm" w="sm" type="none"/>
            <a:tailEnd len="sm" w="sm" type="none"/>
          </a:ln>
        </p:spPr>
      </p:cxnSp>
      <p:cxnSp>
        <p:nvCxnSpPr>
          <p:cNvPr id="347" name="Google Shape;347;p19"/>
          <p:cNvCxnSpPr/>
          <p:nvPr/>
        </p:nvCxnSpPr>
        <p:spPr>
          <a:xfrm>
            <a:off x="5381626" y="1928814"/>
            <a:ext cx="4143375" cy="1587"/>
          </a:xfrm>
          <a:prstGeom prst="straightConnector1">
            <a:avLst/>
          </a:prstGeom>
          <a:noFill/>
          <a:ln cap="flat" cmpd="sng" w="38100">
            <a:solidFill>
              <a:srgbClr val="002060"/>
            </a:solidFill>
            <a:prstDash val="solid"/>
            <a:miter lim="800000"/>
            <a:headEnd len="sm" w="sm" type="none"/>
            <a:tailEnd len="sm" w="sm" type="none"/>
          </a:ln>
        </p:spPr>
      </p:cxnSp>
      <p:cxnSp>
        <p:nvCxnSpPr>
          <p:cNvPr id="348" name="Google Shape;348;p19"/>
          <p:cNvCxnSpPr/>
          <p:nvPr/>
        </p:nvCxnSpPr>
        <p:spPr>
          <a:xfrm rot="5400000">
            <a:off x="2739232" y="2070895"/>
            <a:ext cx="285750" cy="1587"/>
          </a:xfrm>
          <a:prstGeom prst="straightConnector1">
            <a:avLst/>
          </a:prstGeom>
          <a:noFill/>
          <a:ln cap="flat" cmpd="sng" w="38100">
            <a:solidFill>
              <a:srgbClr val="002060"/>
            </a:solidFill>
            <a:prstDash val="solid"/>
            <a:miter lim="800000"/>
            <a:headEnd len="sm" w="sm" type="none"/>
            <a:tailEnd len="med" w="med" type="stealth"/>
          </a:ln>
        </p:spPr>
      </p:cxnSp>
      <p:cxnSp>
        <p:nvCxnSpPr>
          <p:cNvPr id="349" name="Google Shape;349;p19"/>
          <p:cNvCxnSpPr/>
          <p:nvPr/>
        </p:nvCxnSpPr>
        <p:spPr>
          <a:xfrm rot="5400000">
            <a:off x="5381625" y="2071688"/>
            <a:ext cx="285750" cy="0"/>
          </a:xfrm>
          <a:prstGeom prst="straightConnector1">
            <a:avLst/>
          </a:prstGeom>
          <a:noFill/>
          <a:ln cap="flat" cmpd="sng" w="38100">
            <a:solidFill>
              <a:srgbClr val="002060"/>
            </a:solidFill>
            <a:prstDash val="solid"/>
            <a:miter lim="800000"/>
            <a:headEnd len="sm" w="sm" type="none"/>
            <a:tailEnd len="med" w="med" type="stealth"/>
          </a:ln>
        </p:spPr>
      </p:cxnSp>
      <p:cxnSp>
        <p:nvCxnSpPr>
          <p:cNvPr id="350" name="Google Shape;350;p19"/>
          <p:cNvCxnSpPr/>
          <p:nvPr/>
        </p:nvCxnSpPr>
        <p:spPr>
          <a:xfrm rot="5400000">
            <a:off x="7382669" y="2070894"/>
            <a:ext cx="285750" cy="1588"/>
          </a:xfrm>
          <a:prstGeom prst="straightConnector1">
            <a:avLst/>
          </a:prstGeom>
          <a:noFill/>
          <a:ln cap="flat" cmpd="sng" w="38100">
            <a:solidFill>
              <a:srgbClr val="002060"/>
            </a:solidFill>
            <a:prstDash val="solid"/>
            <a:miter lim="800000"/>
            <a:headEnd len="sm" w="sm" type="none"/>
            <a:tailEnd len="med" w="med" type="stealth"/>
          </a:ln>
        </p:spPr>
      </p:cxnSp>
      <p:sp>
        <p:nvSpPr>
          <p:cNvPr id="351" name="Google Shape;351;p19"/>
          <p:cNvSpPr txBox="1"/>
          <p:nvPr/>
        </p:nvSpPr>
        <p:spPr>
          <a:xfrm>
            <a:off x="2452689" y="2357438"/>
            <a:ext cx="1000125" cy="461962"/>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Liver</a:t>
            </a:r>
            <a:endParaRPr/>
          </a:p>
        </p:txBody>
      </p:sp>
      <p:sp>
        <p:nvSpPr>
          <p:cNvPr id="352" name="Google Shape;352;p19"/>
          <p:cNvSpPr txBox="1"/>
          <p:nvPr/>
        </p:nvSpPr>
        <p:spPr>
          <a:xfrm>
            <a:off x="4953001" y="2214563"/>
            <a:ext cx="1000125" cy="461962"/>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Lung</a:t>
            </a:r>
            <a:endParaRPr/>
          </a:p>
        </p:txBody>
      </p:sp>
      <p:sp>
        <p:nvSpPr>
          <p:cNvPr id="353" name="Google Shape;353;p19"/>
          <p:cNvSpPr txBox="1"/>
          <p:nvPr/>
        </p:nvSpPr>
        <p:spPr>
          <a:xfrm>
            <a:off x="7024689" y="2286001"/>
            <a:ext cx="1000125" cy="461963"/>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Brain</a:t>
            </a:r>
            <a:endParaRPr/>
          </a:p>
        </p:txBody>
      </p:sp>
      <p:sp>
        <p:nvSpPr>
          <p:cNvPr id="354" name="Google Shape;354;p19"/>
          <p:cNvSpPr txBox="1"/>
          <p:nvPr/>
        </p:nvSpPr>
        <p:spPr>
          <a:xfrm>
            <a:off x="1524000" y="3286125"/>
            <a:ext cx="2928938" cy="2127250"/>
          </a:xfrm>
          <a:prstGeom prst="rect">
            <a:avLst/>
          </a:prstGeom>
          <a:no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1800">
                <a:solidFill>
                  <a:srgbClr val="002060"/>
                </a:solidFill>
                <a:latin typeface="Calibri"/>
                <a:ea typeface="Calibri"/>
                <a:cs typeface="Calibri"/>
                <a:sym typeface="Calibri"/>
              </a:rPr>
              <a:t>Periportal fibrosis ⮊portal hypertension⮊ hepatosplenomegaly ,ascitis ,oesophageal varices</a:t>
            </a:r>
            <a:r>
              <a:rPr b="1" lang="en-US" sz="1800">
                <a:solidFill>
                  <a:schemeClr val="dk1"/>
                </a:solidFill>
                <a:latin typeface="Calibri"/>
                <a:ea typeface="Calibri"/>
                <a:cs typeface="Calibri"/>
                <a:sym typeface="Calibri"/>
              </a:rPr>
              <a:t> (</a:t>
            </a:r>
            <a:r>
              <a:rPr b="1" lang="en-US" sz="1800">
                <a:solidFill>
                  <a:srgbClr val="C00000"/>
                </a:solidFill>
                <a:latin typeface="Calibri"/>
                <a:ea typeface="Calibri"/>
                <a:cs typeface="Calibri"/>
                <a:sym typeface="Calibri"/>
              </a:rPr>
              <a:t>hematemesis</a:t>
            </a:r>
            <a:r>
              <a:rPr b="1" lang="en-US" sz="1800">
                <a:solidFill>
                  <a:schemeClr val="dk1"/>
                </a:solidFill>
                <a:latin typeface="Calibri"/>
                <a:ea typeface="Calibri"/>
                <a:cs typeface="Calibri"/>
                <a:sym typeface="Calibri"/>
              </a:rPr>
              <a:t>).</a:t>
            </a:r>
            <a:endParaRPr/>
          </a:p>
        </p:txBody>
      </p:sp>
      <p:sp>
        <p:nvSpPr>
          <p:cNvPr id="355" name="Google Shape;355;p19"/>
          <p:cNvSpPr txBox="1"/>
          <p:nvPr/>
        </p:nvSpPr>
        <p:spPr>
          <a:xfrm>
            <a:off x="4524376" y="3000376"/>
            <a:ext cx="1857375" cy="708025"/>
          </a:xfrm>
          <a:prstGeom prst="rect">
            <a:avLst/>
          </a:prstGeom>
          <a:no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C00000"/>
                </a:solidFill>
                <a:latin typeface="Calibri"/>
                <a:ea typeface="Calibri"/>
                <a:cs typeface="Calibri"/>
                <a:sym typeface="Calibri"/>
              </a:rPr>
              <a:t>Biharzial cor-pulmonal</a:t>
            </a:r>
            <a:endParaRPr sz="2000">
              <a:solidFill>
                <a:srgbClr val="C00000"/>
              </a:solidFill>
              <a:latin typeface="Calibri"/>
              <a:ea typeface="Calibri"/>
              <a:cs typeface="Calibri"/>
              <a:sym typeface="Calibri"/>
            </a:endParaRPr>
          </a:p>
        </p:txBody>
      </p:sp>
      <p:sp>
        <p:nvSpPr>
          <p:cNvPr id="356" name="Google Shape;356;p19"/>
          <p:cNvSpPr txBox="1"/>
          <p:nvPr/>
        </p:nvSpPr>
        <p:spPr>
          <a:xfrm>
            <a:off x="6596064" y="3357564"/>
            <a:ext cx="2357437" cy="2814637"/>
          </a:xfrm>
          <a:prstGeom prst="rect">
            <a:avLst/>
          </a:prstGeom>
          <a:no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2000">
                <a:solidFill>
                  <a:srgbClr val="002060"/>
                </a:solidFill>
                <a:latin typeface="Calibri"/>
                <a:ea typeface="Calibri"/>
                <a:cs typeface="Calibri"/>
                <a:sym typeface="Calibri"/>
              </a:rPr>
              <a:t>Cerebral schistosomiasis (more common with </a:t>
            </a:r>
            <a:r>
              <a:rPr b="1" i="1" lang="en-US" sz="2000">
                <a:solidFill>
                  <a:srgbClr val="002060"/>
                </a:solidFill>
                <a:latin typeface="Calibri"/>
                <a:ea typeface="Calibri"/>
                <a:cs typeface="Calibri"/>
                <a:sym typeface="Calibri"/>
              </a:rPr>
              <a:t>S. japonicum</a:t>
            </a:r>
            <a:r>
              <a:rPr b="1" lang="en-US" sz="2000">
                <a:solidFill>
                  <a:srgbClr val="002060"/>
                </a:solidFill>
                <a:latin typeface="Calibri"/>
                <a:ea typeface="Calibri"/>
                <a:cs typeface="Calibri"/>
                <a:sym typeface="Calibri"/>
              </a:rPr>
              <a:t> than </a:t>
            </a:r>
            <a:r>
              <a:rPr b="1" i="1" lang="en-US" sz="2000">
                <a:solidFill>
                  <a:srgbClr val="002060"/>
                </a:solidFill>
                <a:latin typeface="Calibri"/>
                <a:ea typeface="Calibri"/>
                <a:cs typeface="Calibri"/>
                <a:sym typeface="Calibri"/>
              </a:rPr>
              <a:t>S.mansoni</a:t>
            </a:r>
            <a:r>
              <a:rPr b="1" lang="en-US" sz="2000">
                <a:solidFill>
                  <a:srgbClr val="002060"/>
                </a:solidFill>
                <a:latin typeface="Calibri"/>
                <a:ea typeface="Calibri"/>
                <a:cs typeface="Calibri"/>
                <a:sym typeface="Calibri"/>
              </a:rPr>
              <a:t> and </a:t>
            </a:r>
            <a:r>
              <a:rPr b="1" i="1" lang="en-US" sz="2000">
                <a:solidFill>
                  <a:srgbClr val="002060"/>
                </a:solidFill>
                <a:latin typeface="Calibri"/>
                <a:ea typeface="Calibri"/>
                <a:cs typeface="Calibri"/>
                <a:sym typeface="Calibri"/>
              </a:rPr>
              <a:t>hematobium</a:t>
            </a:r>
            <a:r>
              <a:rPr b="1" lang="en-US" sz="2000">
                <a:solidFill>
                  <a:srgbClr val="002060"/>
                </a:solidFill>
                <a:latin typeface="Calibri"/>
                <a:ea typeface="Calibri"/>
                <a:cs typeface="Calibri"/>
                <a:sym typeface="Calibri"/>
              </a:rPr>
              <a:t>)</a:t>
            </a:r>
            <a:endParaRPr/>
          </a:p>
        </p:txBody>
      </p:sp>
      <p:cxnSp>
        <p:nvCxnSpPr>
          <p:cNvPr id="357" name="Google Shape;357;p19"/>
          <p:cNvCxnSpPr/>
          <p:nvPr/>
        </p:nvCxnSpPr>
        <p:spPr>
          <a:xfrm rot="5400000">
            <a:off x="9383713" y="2070100"/>
            <a:ext cx="284162" cy="1588"/>
          </a:xfrm>
          <a:prstGeom prst="straightConnector1">
            <a:avLst/>
          </a:prstGeom>
          <a:noFill/>
          <a:ln cap="flat" cmpd="sng" w="38100">
            <a:solidFill>
              <a:srgbClr val="002060"/>
            </a:solidFill>
            <a:prstDash val="solid"/>
            <a:miter lim="800000"/>
            <a:headEnd len="sm" w="sm" type="none"/>
            <a:tailEnd len="med" w="med" type="stealth"/>
          </a:ln>
        </p:spPr>
      </p:cxnSp>
      <p:sp>
        <p:nvSpPr>
          <p:cNvPr id="358" name="Google Shape;358;p19"/>
          <p:cNvSpPr txBox="1"/>
          <p:nvPr/>
        </p:nvSpPr>
        <p:spPr>
          <a:xfrm>
            <a:off x="8882064" y="2286001"/>
            <a:ext cx="1500187" cy="830263"/>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Skin and kidney</a:t>
            </a:r>
            <a:endParaRPr/>
          </a:p>
        </p:txBody>
      </p:sp>
      <p:cxnSp>
        <p:nvCxnSpPr>
          <p:cNvPr id="359" name="Google Shape;359;p19"/>
          <p:cNvCxnSpPr/>
          <p:nvPr/>
        </p:nvCxnSpPr>
        <p:spPr>
          <a:xfrm rot="5400000">
            <a:off x="5203031" y="3893344"/>
            <a:ext cx="357188" cy="0"/>
          </a:xfrm>
          <a:prstGeom prst="straightConnector1">
            <a:avLst/>
          </a:prstGeom>
          <a:noFill/>
          <a:ln cap="flat" cmpd="sng" w="38100">
            <a:solidFill>
              <a:srgbClr val="002060"/>
            </a:solidFill>
            <a:prstDash val="solid"/>
            <a:miter lim="800000"/>
            <a:headEnd len="sm" w="sm" type="none"/>
            <a:tailEnd len="med" w="med" type="stealth"/>
          </a:ln>
        </p:spPr>
      </p:cxnSp>
      <p:sp>
        <p:nvSpPr>
          <p:cNvPr id="360" name="Google Shape;360;p19"/>
          <p:cNvSpPr txBox="1"/>
          <p:nvPr/>
        </p:nvSpPr>
        <p:spPr>
          <a:xfrm>
            <a:off x="4595814" y="4071938"/>
            <a:ext cx="1857375" cy="2308324"/>
          </a:xfrm>
          <a:prstGeom prst="rect">
            <a:avLst/>
          </a:prstGeom>
          <a:no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Calibri"/>
                <a:ea typeface="Calibri"/>
                <a:cs typeface="Calibri"/>
                <a:sym typeface="Calibri"/>
              </a:rPr>
              <a:t>Pulmonary hypertension &amp; Rt. side heart failure with fever, dyspnea, cough, haemoptysis  &amp; lower limb edema.</a:t>
            </a:r>
            <a:endParaRPr/>
          </a:p>
        </p:txBody>
      </p:sp>
      <p:cxnSp>
        <p:nvCxnSpPr>
          <p:cNvPr id="361" name="Google Shape;361;p19"/>
          <p:cNvCxnSpPr/>
          <p:nvPr/>
        </p:nvCxnSpPr>
        <p:spPr>
          <a:xfrm rot="5400000">
            <a:off x="2666207" y="2999582"/>
            <a:ext cx="285750" cy="1587"/>
          </a:xfrm>
          <a:prstGeom prst="straightConnector1">
            <a:avLst/>
          </a:prstGeom>
          <a:noFill/>
          <a:ln cap="flat" cmpd="sng" w="38100">
            <a:solidFill>
              <a:srgbClr val="002060"/>
            </a:solidFill>
            <a:prstDash val="solid"/>
            <a:miter lim="800000"/>
            <a:headEnd len="sm" w="sm" type="none"/>
            <a:tailEnd len="med" w="med" type="stealth"/>
          </a:ln>
        </p:spPr>
      </p:cxnSp>
      <p:cxnSp>
        <p:nvCxnSpPr>
          <p:cNvPr id="362" name="Google Shape;362;p19"/>
          <p:cNvCxnSpPr/>
          <p:nvPr/>
        </p:nvCxnSpPr>
        <p:spPr>
          <a:xfrm rot="5400000">
            <a:off x="7275513" y="3035300"/>
            <a:ext cx="500062" cy="1588"/>
          </a:xfrm>
          <a:prstGeom prst="straightConnector1">
            <a:avLst/>
          </a:prstGeom>
          <a:noFill/>
          <a:ln cap="flat" cmpd="sng" w="38100">
            <a:solidFill>
              <a:srgbClr val="002060"/>
            </a:solidFill>
            <a:prstDash val="solid"/>
            <a:miter lim="800000"/>
            <a:headEnd len="sm" w="sm" type="none"/>
            <a:tailEnd len="med" w="med" type="stealth"/>
          </a:ln>
        </p:spPr>
      </p:cxnSp>
      <p:cxnSp>
        <p:nvCxnSpPr>
          <p:cNvPr id="363" name="Google Shape;363;p19"/>
          <p:cNvCxnSpPr/>
          <p:nvPr/>
        </p:nvCxnSpPr>
        <p:spPr>
          <a:xfrm rot="5400000">
            <a:off x="5238750" y="2857500"/>
            <a:ext cx="285750" cy="0"/>
          </a:xfrm>
          <a:prstGeom prst="straightConnector1">
            <a:avLst/>
          </a:prstGeom>
          <a:noFill/>
          <a:ln cap="flat" cmpd="sng" w="38100">
            <a:solidFill>
              <a:srgbClr val="002060"/>
            </a:solidFill>
            <a:prstDash val="solid"/>
            <a:miter lim="800000"/>
            <a:headEnd len="sm" w="sm" type="none"/>
            <a:tailEnd len="med" w="med" type="stealth"/>
          </a:ln>
        </p:spPr>
      </p:cxnSp>
      <p:sp>
        <p:nvSpPr>
          <p:cNvPr id="364" name="Google Shape;364;p19"/>
          <p:cNvSpPr txBox="1"/>
          <p:nvPr>
            <p:ph type="title"/>
          </p:nvPr>
        </p:nvSpPr>
        <p:spPr>
          <a:xfrm>
            <a:off x="1981200" y="170467"/>
            <a:ext cx="8229600" cy="590931"/>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C00000"/>
              </a:buClr>
              <a:buSzPts val="3600"/>
              <a:buFont typeface="Arial"/>
              <a:buNone/>
            </a:pPr>
            <a:r>
              <a:rPr b="1" lang="en-US" sz="3600">
                <a:solidFill>
                  <a:srgbClr val="C00000"/>
                </a:solidFill>
                <a:latin typeface="Arial"/>
                <a:ea typeface="Arial"/>
                <a:cs typeface="Arial"/>
                <a:sym typeface="Arial"/>
              </a:rPr>
              <a:t>EGGS THAT FAIL</a:t>
            </a:r>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370114" y="250315"/>
            <a:ext cx="6183086" cy="838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US" u="sng">
                <a:solidFill>
                  <a:srgbClr val="FF0000"/>
                </a:solidFill>
              </a:rPr>
              <a:t>Classification of parasites </a:t>
            </a:r>
            <a:endParaRPr b="1" u="sng">
              <a:solidFill>
                <a:srgbClr val="FF0000"/>
              </a:solidFill>
            </a:endParaRPr>
          </a:p>
        </p:txBody>
      </p:sp>
      <p:sp>
        <p:nvSpPr>
          <p:cNvPr descr="image" id="96" name="Google Shape;96;p2"/>
          <p:cNvSpPr/>
          <p:nvPr/>
        </p:nvSpPr>
        <p:spPr>
          <a:xfrm>
            <a:off x="10447338"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7" name="Google Shape;97;p2"/>
          <p:cNvPicPr preferRelativeResize="0"/>
          <p:nvPr/>
        </p:nvPicPr>
        <p:blipFill rotWithShape="1">
          <a:blip r:embed="rId3">
            <a:alphaModFix/>
          </a:blip>
          <a:srcRect b="0" l="0" r="0" t="0"/>
          <a:stretch/>
        </p:blipFill>
        <p:spPr>
          <a:xfrm>
            <a:off x="6553201" y="1122948"/>
            <a:ext cx="1729541" cy="553453"/>
          </a:xfrm>
          <a:prstGeom prst="rect">
            <a:avLst/>
          </a:prstGeom>
          <a:noFill/>
          <a:ln>
            <a:noFill/>
          </a:ln>
        </p:spPr>
      </p:pic>
      <p:pic>
        <p:nvPicPr>
          <p:cNvPr id="98" name="Google Shape;98;p2"/>
          <p:cNvPicPr preferRelativeResize="0"/>
          <p:nvPr/>
        </p:nvPicPr>
        <p:blipFill rotWithShape="1">
          <a:blip r:embed="rId4">
            <a:alphaModFix/>
          </a:blip>
          <a:srcRect b="0" l="0" r="0" t="0"/>
          <a:stretch/>
        </p:blipFill>
        <p:spPr>
          <a:xfrm>
            <a:off x="5181601" y="1676400"/>
            <a:ext cx="4495800" cy="438150"/>
          </a:xfrm>
          <a:prstGeom prst="rect">
            <a:avLst/>
          </a:prstGeom>
          <a:noFill/>
          <a:ln>
            <a:noFill/>
          </a:ln>
        </p:spPr>
      </p:pic>
      <p:pic>
        <p:nvPicPr>
          <p:cNvPr id="99" name="Google Shape;99;p2"/>
          <p:cNvPicPr preferRelativeResize="0"/>
          <p:nvPr/>
        </p:nvPicPr>
        <p:blipFill rotWithShape="1">
          <a:blip r:embed="rId5">
            <a:alphaModFix/>
          </a:blip>
          <a:srcRect b="0" l="0" r="0" t="0"/>
          <a:stretch/>
        </p:blipFill>
        <p:spPr>
          <a:xfrm>
            <a:off x="8686801" y="2133601"/>
            <a:ext cx="1729539" cy="668755"/>
          </a:xfrm>
          <a:prstGeom prst="rect">
            <a:avLst/>
          </a:prstGeom>
          <a:noFill/>
          <a:ln>
            <a:noFill/>
          </a:ln>
        </p:spPr>
      </p:pic>
      <p:pic>
        <p:nvPicPr>
          <p:cNvPr id="100" name="Google Shape;100;p2"/>
          <p:cNvPicPr preferRelativeResize="0"/>
          <p:nvPr/>
        </p:nvPicPr>
        <p:blipFill rotWithShape="1">
          <a:blip r:embed="rId6">
            <a:alphaModFix/>
          </a:blip>
          <a:srcRect b="0" l="0" r="0" t="0"/>
          <a:stretch/>
        </p:blipFill>
        <p:spPr>
          <a:xfrm>
            <a:off x="4343400" y="2133600"/>
            <a:ext cx="1752600" cy="530392"/>
          </a:xfrm>
          <a:prstGeom prst="rect">
            <a:avLst/>
          </a:prstGeom>
          <a:noFill/>
          <a:ln>
            <a:noFill/>
          </a:ln>
        </p:spPr>
      </p:pic>
      <p:pic>
        <p:nvPicPr>
          <p:cNvPr id="101" name="Google Shape;101;p2"/>
          <p:cNvPicPr preferRelativeResize="0"/>
          <p:nvPr/>
        </p:nvPicPr>
        <p:blipFill rotWithShape="1">
          <a:blip r:embed="rId7">
            <a:alphaModFix/>
          </a:blip>
          <a:srcRect b="0" l="0" r="0" t="0"/>
          <a:stretch/>
        </p:blipFill>
        <p:spPr>
          <a:xfrm>
            <a:off x="1981200" y="2716130"/>
            <a:ext cx="6400800" cy="484271"/>
          </a:xfrm>
          <a:prstGeom prst="rect">
            <a:avLst/>
          </a:prstGeom>
          <a:noFill/>
          <a:ln>
            <a:noFill/>
          </a:ln>
        </p:spPr>
      </p:pic>
      <p:pic>
        <p:nvPicPr>
          <p:cNvPr id="102" name="Google Shape;102;p2"/>
          <p:cNvPicPr preferRelativeResize="0"/>
          <p:nvPr/>
        </p:nvPicPr>
        <p:blipFill rotWithShape="1">
          <a:blip r:embed="rId8">
            <a:alphaModFix/>
          </a:blip>
          <a:srcRect b="0" l="0" r="0" t="0"/>
          <a:stretch/>
        </p:blipFill>
        <p:spPr>
          <a:xfrm>
            <a:off x="1600200" y="3124201"/>
            <a:ext cx="1706480" cy="645695"/>
          </a:xfrm>
          <a:prstGeom prst="rect">
            <a:avLst/>
          </a:prstGeom>
          <a:noFill/>
          <a:ln>
            <a:noFill/>
          </a:ln>
        </p:spPr>
      </p:pic>
      <p:pic>
        <p:nvPicPr>
          <p:cNvPr id="103" name="Google Shape;103;p2"/>
          <p:cNvPicPr preferRelativeResize="0"/>
          <p:nvPr/>
        </p:nvPicPr>
        <p:blipFill rotWithShape="1">
          <a:blip r:embed="rId9">
            <a:alphaModFix/>
          </a:blip>
          <a:srcRect b="0" l="0" r="0" t="0"/>
          <a:stretch/>
        </p:blipFill>
        <p:spPr>
          <a:xfrm>
            <a:off x="3429000" y="3124201"/>
            <a:ext cx="1718010" cy="645695"/>
          </a:xfrm>
          <a:prstGeom prst="rect">
            <a:avLst/>
          </a:prstGeom>
          <a:noFill/>
          <a:ln>
            <a:noFill/>
          </a:ln>
        </p:spPr>
      </p:pic>
      <p:pic>
        <p:nvPicPr>
          <p:cNvPr id="104" name="Google Shape;104;p2"/>
          <p:cNvPicPr preferRelativeResize="0"/>
          <p:nvPr/>
        </p:nvPicPr>
        <p:blipFill rotWithShape="1">
          <a:blip r:embed="rId10">
            <a:alphaModFix/>
          </a:blip>
          <a:srcRect b="0" l="0" r="0" t="0"/>
          <a:stretch/>
        </p:blipFill>
        <p:spPr>
          <a:xfrm>
            <a:off x="5414714" y="3124200"/>
            <a:ext cx="1671887" cy="634164"/>
          </a:xfrm>
          <a:prstGeom prst="rect">
            <a:avLst/>
          </a:prstGeom>
          <a:noFill/>
          <a:ln>
            <a:noFill/>
          </a:ln>
        </p:spPr>
      </p:pic>
      <p:pic>
        <p:nvPicPr>
          <p:cNvPr id="105" name="Google Shape;105;p2"/>
          <p:cNvPicPr preferRelativeResize="0"/>
          <p:nvPr/>
        </p:nvPicPr>
        <p:blipFill rotWithShape="1">
          <a:blip r:embed="rId11">
            <a:alphaModFix/>
          </a:blip>
          <a:srcRect b="0" l="0" r="0" t="0"/>
          <a:stretch/>
        </p:blipFill>
        <p:spPr>
          <a:xfrm>
            <a:off x="7425990" y="3124201"/>
            <a:ext cx="1718010" cy="645695"/>
          </a:xfrm>
          <a:prstGeom prst="rect">
            <a:avLst/>
          </a:prstGeom>
          <a:noFill/>
          <a:ln>
            <a:noFill/>
          </a:ln>
        </p:spPr>
      </p:pic>
      <p:pic>
        <p:nvPicPr>
          <p:cNvPr id="106" name="Google Shape;106;p2"/>
          <p:cNvPicPr preferRelativeResize="0"/>
          <p:nvPr/>
        </p:nvPicPr>
        <p:blipFill rotWithShape="1">
          <a:blip r:embed="rId12">
            <a:alphaModFix/>
          </a:blip>
          <a:srcRect b="0" l="0" r="0" t="0"/>
          <a:stretch/>
        </p:blipFill>
        <p:spPr>
          <a:xfrm>
            <a:off x="9522996" y="2809876"/>
            <a:ext cx="230605" cy="1533525"/>
          </a:xfrm>
          <a:prstGeom prst="rect">
            <a:avLst/>
          </a:prstGeom>
          <a:noFill/>
          <a:ln>
            <a:noFill/>
          </a:ln>
        </p:spPr>
      </p:pic>
      <p:pic>
        <p:nvPicPr>
          <p:cNvPr id="107" name="Google Shape;107;p2"/>
          <p:cNvPicPr preferRelativeResize="0"/>
          <p:nvPr/>
        </p:nvPicPr>
        <p:blipFill rotWithShape="1">
          <a:blip r:embed="rId13">
            <a:alphaModFix/>
          </a:blip>
          <a:srcRect b="0" l="0" r="0" t="0"/>
          <a:stretch/>
        </p:blipFill>
        <p:spPr>
          <a:xfrm>
            <a:off x="8550944" y="4343400"/>
            <a:ext cx="2040856" cy="622634"/>
          </a:xfrm>
          <a:prstGeom prst="rect">
            <a:avLst/>
          </a:prstGeom>
          <a:noFill/>
          <a:ln>
            <a:noFill/>
          </a:ln>
        </p:spPr>
      </p:pic>
      <p:pic>
        <p:nvPicPr>
          <p:cNvPr id="108" name="Google Shape;108;p2"/>
          <p:cNvPicPr preferRelativeResize="0"/>
          <p:nvPr/>
        </p:nvPicPr>
        <p:blipFill rotWithShape="1">
          <a:blip r:embed="rId14">
            <a:alphaModFix/>
          </a:blip>
          <a:srcRect b="0" l="0" r="0" t="0"/>
          <a:stretch/>
        </p:blipFill>
        <p:spPr>
          <a:xfrm>
            <a:off x="4267200" y="4572001"/>
            <a:ext cx="4267200" cy="304801"/>
          </a:xfrm>
          <a:prstGeom prst="rect">
            <a:avLst/>
          </a:prstGeom>
          <a:noFill/>
          <a:ln>
            <a:noFill/>
          </a:ln>
        </p:spPr>
      </p:pic>
      <p:pic>
        <p:nvPicPr>
          <p:cNvPr id="109" name="Google Shape;109;p2"/>
          <p:cNvPicPr preferRelativeResize="0"/>
          <p:nvPr/>
        </p:nvPicPr>
        <p:blipFill rotWithShape="1">
          <a:blip r:embed="rId15">
            <a:alphaModFix/>
          </a:blip>
          <a:srcRect b="0" l="0" r="0" t="0"/>
          <a:stretch/>
        </p:blipFill>
        <p:spPr>
          <a:xfrm>
            <a:off x="3200401" y="4926430"/>
            <a:ext cx="2110039" cy="645695"/>
          </a:xfrm>
          <a:prstGeom prst="rect">
            <a:avLst/>
          </a:prstGeom>
          <a:noFill/>
          <a:ln>
            <a:noFill/>
          </a:ln>
        </p:spPr>
      </p:pic>
      <p:pic>
        <p:nvPicPr>
          <p:cNvPr id="110" name="Google Shape;110;p2"/>
          <p:cNvPicPr preferRelativeResize="0"/>
          <p:nvPr/>
        </p:nvPicPr>
        <p:blipFill rotWithShape="1">
          <a:blip r:embed="rId16">
            <a:alphaModFix/>
          </a:blip>
          <a:srcRect b="0" l="0" r="0" t="0"/>
          <a:stretch/>
        </p:blipFill>
        <p:spPr>
          <a:xfrm>
            <a:off x="2708108" y="5581650"/>
            <a:ext cx="3159292" cy="438150"/>
          </a:xfrm>
          <a:prstGeom prst="rect">
            <a:avLst/>
          </a:prstGeom>
          <a:noFill/>
          <a:ln>
            <a:noFill/>
          </a:ln>
        </p:spPr>
      </p:pic>
      <p:pic>
        <p:nvPicPr>
          <p:cNvPr id="111" name="Google Shape;111;p2"/>
          <p:cNvPicPr preferRelativeResize="0"/>
          <p:nvPr/>
        </p:nvPicPr>
        <p:blipFill rotWithShape="1">
          <a:blip r:embed="rId17">
            <a:alphaModFix/>
          </a:blip>
          <a:srcRect b="0" l="0" r="0" t="0"/>
          <a:stretch/>
        </p:blipFill>
        <p:spPr>
          <a:xfrm>
            <a:off x="1997244" y="5995236"/>
            <a:ext cx="1660357" cy="634164"/>
          </a:xfrm>
          <a:prstGeom prst="rect">
            <a:avLst/>
          </a:prstGeom>
          <a:noFill/>
          <a:ln>
            <a:noFill/>
          </a:ln>
        </p:spPr>
      </p:pic>
      <p:pic>
        <p:nvPicPr>
          <p:cNvPr id="112" name="Google Shape;112;p2"/>
          <p:cNvPicPr preferRelativeResize="0"/>
          <p:nvPr/>
        </p:nvPicPr>
        <p:blipFill rotWithShape="1">
          <a:blip r:embed="rId18">
            <a:alphaModFix/>
          </a:blip>
          <a:srcRect b="0" l="0" r="0" t="0"/>
          <a:stretch/>
        </p:blipFill>
        <p:spPr>
          <a:xfrm>
            <a:off x="4869782" y="6019801"/>
            <a:ext cx="1683418" cy="657225"/>
          </a:xfrm>
          <a:prstGeom prst="rect">
            <a:avLst/>
          </a:prstGeom>
          <a:noFill/>
          <a:ln>
            <a:noFill/>
          </a:ln>
        </p:spPr>
      </p:pic>
      <p:sp>
        <p:nvSpPr>
          <p:cNvPr id="113" name="Google Shape;113;p2"/>
          <p:cNvSpPr/>
          <p:nvPr/>
        </p:nvSpPr>
        <p:spPr>
          <a:xfrm>
            <a:off x="1905000" y="6019800"/>
            <a:ext cx="1905000" cy="609600"/>
          </a:xfrm>
          <a:prstGeom prst="rect">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0"/>
          <p:cNvSpPr txBox="1"/>
          <p:nvPr>
            <p:ph type="title"/>
          </p:nvPr>
        </p:nvSpPr>
        <p:spPr>
          <a:xfrm>
            <a:off x="1981200" y="170467"/>
            <a:ext cx="8229600" cy="590931"/>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C00000"/>
              </a:buClr>
              <a:buSzPts val="3600"/>
              <a:buFont typeface="Arial"/>
              <a:buNone/>
            </a:pPr>
            <a:r>
              <a:rPr b="1" lang="en-US" sz="3600">
                <a:solidFill>
                  <a:srgbClr val="C00000"/>
                </a:solidFill>
                <a:latin typeface="Arial"/>
                <a:ea typeface="Arial"/>
                <a:cs typeface="Arial"/>
                <a:sym typeface="Arial"/>
              </a:rPr>
              <a:t>EGGS THAT FAIL</a:t>
            </a:r>
            <a:endParaRPr/>
          </a:p>
        </p:txBody>
      </p:sp>
      <p:sp>
        <p:nvSpPr>
          <p:cNvPr id="370" name="Google Shape;370;p20"/>
          <p:cNvSpPr txBox="1"/>
          <p:nvPr>
            <p:ph idx="1" type="body"/>
          </p:nvPr>
        </p:nvSpPr>
        <p:spPr>
          <a:xfrm>
            <a:off x="776617" y="1228233"/>
            <a:ext cx="11015990" cy="4525962"/>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700"/>
              <a:buChar char="•"/>
            </a:pPr>
            <a:r>
              <a:rPr lang="en-US" sz="2700"/>
              <a:t>Only 20–55% of eggs are successful excreted, while the remainder inevitably become trapped within host tissues. </a:t>
            </a:r>
            <a:endParaRPr/>
          </a:p>
          <a:p>
            <a:pPr indent="-228600" lvl="0" marL="228600" rtl="0" algn="just">
              <a:lnSpc>
                <a:spcPct val="90000"/>
              </a:lnSpc>
              <a:spcBef>
                <a:spcPts val="1000"/>
              </a:spcBef>
              <a:spcAft>
                <a:spcPts val="0"/>
              </a:spcAft>
              <a:buClr>
                <a:schemeClr val="dk1"/>
              </a:buClr>
              <a:buSzPts val="2700"/>
              <a:buChar char="•"/>
            </a:pPr>
            <a:r>
              <a:rPr lang="en-US" sz="2700"/>
              <a:t>Eggs are swept systemically through the blood stream can readily be detected at various other locations including the eyes, skin, kidney, spleen and central nervous system (CNS).</a:t>
            </a:r>
            <a:endParaRPr/>
          </a:p>
          <a:p>
            <a:pPr indent="-228600" lvl="0" marL="228600" rtl="0" algn="just">
              <a:lnSpc>
                <a:spcPct val="90000"/>
              </a:lnSpc>
              <a:spcBef>
                <a:spcPts val="1000"/>
              </a:spcBef>
              <a:spcAft>
                <a:spcPts val="0"/>
              </a:spcAft>
              <a:buClr>
                <a:schemeClr val="dk1"/>
              </a:buClr>
              <a:buSzPts val="2700"/>
              <a:buChar char="•"/>
            </a:pPr>
            <a:r>
              <a:rPr lang="en-US" sz="2700"/>
              <a:t> Egg deposition at intended and unintended sites can have serious pathological consequences for the host. </a:t>
            </a:r>
            <a:endParaRPr/>
          </a:p>
          <a:p>
            <a:pPr indent="-228600" lvl="0" marL="228600" rtl="0" algn="just">
              <a:lnSpc>
                <a:spcPct val="90000"/>
              </a:lnSpc>
              <a:spcBef>
                <a:spcPts val="1000"/>
              </a:spcBef>
              <a:spcAft>
                <a:spcPts val="0"/>
              </a:spcAft>
              <a:buClr>
                <a:schemeClr val="dk1"/>
              </a:buClr>
              <a:buSzPts val="2700"/>
              <a:buChar char="•"/>
            </a:pPr>
            <a:r>
              <a:rPr lang="en-US" sz="2700"/>
              <a:t>The more severe disease complications generally manifest many years after infection, reflecting gradual egg accumulation in host tissues and the resolution of granulomas by fibrosis and  calcification.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0" st="0"/>
                                            </p:txEl>
                                          </p:spTgt>
                                        </p:tgtEl>
                                        <p:attrNameLst>
                                          <p:attrName>style.visibility</p:attrName>
                                        </p:attrNameLst>
                                      </p:cBhvr>
                                      <p:to>
                                        <p:strVal val="visible"/>
                                      </p:to>
                                    </p:set>
                                    <p:animEffect filter="fade" transition="in">
                                      <p:cBhvr>
                                        <p:cTn dur="500"/>
                                        <p:tgtEl>
                                          <p:spTgt spid="3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1" st="1"/>
                                            </p:txEl>
                                          </p:spTgt>
                                        </p:tgtEl>
                                        <p:attrNameLst>
                                          <p:attrName>style.visibility</p:attrName>
                                        </p:attrNameLst>
                                      </p:cBhvr>
                                      <p:to>
                                        <p:strVal val="visible"/>
                                      </p:to>
                                    </p:set>
                                    <p:animEffect filter="fade" transition="in">
                                      <p:cBhvr>
                                        <p:cTn dur="500"/>
                                        <p:tgtEl>
                                          <p:spTgt spid="3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2" st="2"/>
                                            </p:txEl>
                                          </p:spTgt>
                                        </p:tgtEl>
                                        <p:attrNameLst>
                                          <p:attrName>style.visibility</p:attrName>
                                        </p:attrNameLst>
                                      </p:cBhvr>
                                      <p:to>
                                        <p:strVal val="visible"/>
                                      </p:to>
                                    </p:set>
                                    <p:animEffect filter="fade" transition="in">
                                      <p:cBhvr>
                                        <p:cTn dur="500"/>
                                        <p:tgtEl>
                                          <p:spTgt spid="3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3" st="3"/>
                                            </p:txEl>
                                          </p:spTgt>
                                        </p:tgtEl>
                                        <p:attrNameLst>
                                          <p:attrName>style.visibility</p:attrName>
                                        </p:attrNameLst>
                                      </p:cBhvr>
                                      <p:to>
                                        <p:strVal val="visible"/>
                                      </p:to>
                                    </p:set>
                                    <p:animEffect filter="fade" transition="in">
                                      <p:cBhvr>
                                        <p:cTn dur="500"/>
                                        <p:tgtEl>
                                          <p:spTgt spid="37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5400"/>
              <a:buFont typeface="Calibri"/>
              <a:buNone/>
            </a:pPr>
            <a:r>
              <a:rPr b="1" lang="en-US" sz="5400">
                <a:solidFill>
                  <a:srgbClr val="FF0000"/>
                </a:solidFill>
              </a:rPr>
              <a:t>Portal Circulation</a:t>
            </a:r>
            <a:endParaRPr/>
          </a:p>
        </p:txBody>
      </p:sp>
      <p:pic>
        <p:nvPicPr>
          <p:cNvPr id="376" name="Google Shape;376;p21"/>
          <p:cNvPicPr preferRelativeResize="0"/>
          <p:nvPr/>
        </p:nvPicPr>
        <p:blipFill rotWithShape="1">
          <a:blip r:embed="rId3">
            <a:alphaModFix/>
          </a:blip>
          <a:srcRect b="0" l="0" r="0" t="0"/>
          <a:stretch/>
        </p:blipFill>
        <p:spPr>
          <a:xfrm>
            <a:off x="3819091" y="1509339"/>
            <a:ext cx="5089381" cy="49835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22"/>
          <p:cNvPicPr preferRelativeResize="0"/>
          <p:nvPr/>
        </p:nvPicPr>
        <p:blipFill rotWithShape="1">
          <a:blip r:embed="rId3">
            <a:alphaModFix/>
          </a:blip>
          <a:srcRect b="0" l="0" r="0" t="0"/>
          <a:stretch/>
        </p:blipFill>
        <p:spPr>
          <a:xfrm>
            <a:off x="146841" y="2606811"/>
            <a:ext cx="3142517" cy="2926886"/>
          </a:xfrm>
          <a:prstGeom prst="rect">
            <a:avLst/>
          </a:prstGeom>
          <a:noFill/>
          <a:ln>
            <a:noFill/>
          </a:ln>
        </p:spPr>
      </p:pic>
      <p:sp>
        <p:nvSpPr>
          <p:cNvPr id="383" name="Google Shape;383;p22"/>
          <p:cNvSpPr txBox="1"/>
          <p:nvPr/>
        </p:nvSpPr>
        <p:spPr>
          <a:xfrm>
            <a:off x="436159" y="1786971"/>
            <a:ext cx="16631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70C0"/>
                </a:solidFill>
                <a:latin typeface="Calibri"/>
                <a:ea typeface="Calibri"/>
                <a:cs typeface="Calibri"/>
                <a:sym typeface="Calibri"/>
              </a:rPr>
              <a:t>Egg embolism</a:t>
            </a:r>
            <a:endParaRPr/>
          </a:p>
        </p:txBody>
      </p:sp>
      <p:sp>
        <p:nvSpPr>
          <p:cNvPr id="384" name="Google Shape;384;p22"/>
          <p:cNvSpPr/>
          <p:nvPr/>
        </p:nvSpPr>
        <p:spPr>
          <a:xfrm>
            <a:off x="902128" y="3802985"/>
            <a:ext cx="278717" cy="217139"/>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687913" y="3636741"/>
            <a:ext cx="707149" cy="549628"/>
          </a:xfrm>
          <a:prstGeom prst="ellipse">
            <a:avLst/>
          </a:prstGeom>
          <a:noFill/>
          <a:ln cap="flat" cmpd="sng" w="41275">
            <a:solidFill>
              <a:srgbClr val="31538F">
                <a:alpha val="8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499227" y="3507828"/>
            <a:ext cx="1045027" cy="805150"/>
          </a:xfrm>
          <a:prstGeom prst="ellipse">
            <a:avLst/>
          </a:prstGeom>
          <a:noFill/>
          <a:ln cap="flat" cmpd="sng" w="4127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txBox="1"/>
          <p:nvPr/>
        </p:nvSpPr>
        <p:spPr>
          <a:xfrm>
            <a:off x="3086540" y="3474535"/>
            <a:ext cx="15433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Hepatomegaly</a:t>
            </a:r>
            <a:endParaRPr/>
          </a:p>
        </p:txBody>
      </p:sp>
      <p:sp>
        <p:nvSpPr>
          <p:cNvPr id="388" name="Google Shape;388;p22"/>
          <p:cNvSpPr txBox="1"/>
          <p:nvPr/>
        </p:nvSpPr>
        <p:spPr>
          <a:xfrm>
            <a:off x="3967917" y="4569226"/>
            <a:ext cx="157447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202124"/>
                </a:solidFill>
                <a:latin typeface="arial"/>
                <a:ea typeface="arial"/>
                <a:cs typeface="arial"/>
                <a:sym typeface="arial"/>
              </a:rPr>
              <a:t>Splenomegaly</a:t>
            </a:r>
            <a:endParaRPr b="1" sz="1600">
              <a:solidFill>
                <a:srgbClr val="202124"/>
              </a:solidFill>
              <a:latin typeface="arial"/>
              <a:ea typeface="arial"/>
              <a:cs typeface="arial"/>
              <a:sym typeface="arial"/>
            </a:endParaRPr>
          </a:p>
        </p:txBody>
      </p:sp>
      <p:grpSp>
        <p:nvGrpSpPr>
          <p:cNvPr id="389" name="Google Shape;389;p22"/>
          <p:cNvGrpSpPr/>
          <p:nvPr/>
        </p:nvGrpSpPr>
        <p:grpSpPr>
          <a:xfrm rot="7279693">
            <a:off x="3229185" y="3877291"/>
            <a:ext cx="253998" cy="1146745"/>
            <a:chOff x="6737845" y="1388493"/>
            <a:chExt cx="253998" cy="1146745"/>
          </a:xfrm>
        </p:grpSpPr>
        <p:cxnSp>
          <p:nvCxnSpPr>
            <p:cNvPr id="390" name="Google Shape;390;p22"/>
            <p:cNvCxnSpPr/>
            <p:nvPr/>
          </p:nvCxnSpPr>
          <p:spPr>
            <a:xfrm rot="10800000">
              <a:off x="6991843" y="1388493"/>
              <a:ext cx="0" cy="1139491"/>
            </a:xfrm>
            <a:prstGeom prst="straightConnector1">
              <a:avLst/>
            </a:prstGeom>
            <a:noFill/>
            <a:ln cap="flat" cmpd="sng" w="47625">
              <a:solidFill>
                <a:schemeClr val="accent1"/>
              </a:solidFill>
              <a:prstDash val="solid"/>
              <a:miter lim="800000"/>
              <a:headEnd len="sm" w="sm" type="none"/>
              <a:tailEnd len="sm" w="sm" type="none"/>
            </a:ln>
          </p:spPr>
        </p:cxnSp>
        <p:cxnSp>
          <p:nvCxnSpPr>
            <p:cNvPr id="391" name="Google Shape;391;p22"/>
            <p:cNvCxnSpPr/>
            <p:nvPr/>
          </p:nvCxnSpPr>
          <p:spPr>
            <a:xfrm rot="10800000">
              <a:off x="6737845" y="1395747"/>
              <a:ext cx="0" cy="1139491"/>
            </a:xfrm>
            <a:prstGeom prst="straightConnector1">
              <a:avLst/>
            </a:prstGeom>
            <a:noFill/>
            <a:ln cap="flat" cmpd="sng" w="47625">
              <a:solidFill>
                <a:schemeClr val="accent1"/>
              </a:solidFill>
              <a:prstDash val="solid"/>
              <a:miter lim="800000"/>
              <a:headEnd len="sm" w="sm" type="none"/>
              <a:tailEnd len="sm" w="sm" type="none"/>
            </a:ln>
          </p:spPr>
        </p:cxnSp>
      </p:grpSp>
      <p:grpSp>
        <p:nvGrpSpPr>
          <p:cNvPr id="392" name="Google Shape;392;p22"/>
          <p:cNvGrpSpPr/>
          <p:nvPr/>
        </p:nvGrpSpPr>
        <p:grpSpPr>
          <a:xfrm rot="7279693">
            <a:off x="2669485" y="4477497"/>
            <a:ext cx="253998" cy="1146745"/>
            <a:chOff x="6737845" y="1388493"/>
            <a:chExt cx="253998" cy="1146745"/>
          </a:xfrm>
        </p:grpSpPr>
        <p:cxnSp>
          <p:nvCxnSpPr>
            <p:cNvPr id="393" name="Google Shape;393;p22"/>
            <p:cNvCxnSpPr/>
            <p:nvPr/>
          </p:nvCxnSpPr>
          <p:spPr>
            <a:xfrm rot="10800000">
              <a:off x="6991843" y="1388493"/>
              <a:ext cx="0" cy="1139491"/>
            </a:xfrm>
            <a:prstGeom prst="straightConnector1">
              <a:avLst/>
            </a:prstGeom>
            <a:noFill/>
            <a:ln cap="flat" cmpd="sng" w="47625">
              <a:solidFill>
                <a:schemeClr val="accent1"/>
              </a:solidFill>
              <a:prstDash val="solid"/>
              <a:miter lim="800000"/>
              <a:headEnd len="sm" w="sm" type="none"/>
              <a:tailEnd len="sm" w="sm" type="none"/>
            </a:ln>
          </p:spPr>
        </p:cxnSp>
        <p:cxnSp>
          <p:nvCxnSpPr>
            <p:cNvPr id="394" name="Google Shape;394;p22"/>
            <p:cNvCxnSpPr/>
            <p:nvPr/>
          </p:nvCxnSpPr>
          <p:spPr>
            <a:xfrm rot="10800000">
              <a:off x="6737845" y="1395747"/>
              <a:ext cx="0" cy="1139491"/>
            </a:xfrm>
            <a:prstGeom prst="straightConnector1">
              <a:avLst/>
            </a:prstGeom>
            <a:noFill/>
            <a:ln cap="flat" cmpd="sng" w="47625">
              <a:solidFill>
                <a:schemeClr val="accent1"/>
              </a:solidFill>
              <a:prstDash val="solid"/>
              <a:miter lim="800000"/>
              <a:headEnd len="sm" w="sm" type="none"/>
              <a:tailEnd len="sm" w="sm" type="none"/>
            </a:ln>
          </p:spPr>
        </p:cxnSp>
      </p:grpSp>
      <p:grpSp>
        <p:nvGrpSpPr>
          <p:cNvPr id="395" name="Google Shape;395;p22"/>
          <p:cNvGrpSpPr/>
          <p:nvPr/>
        </p:nvGrpSpPr>
        <p:grpSpPr>
          <a:xfrm rot="7279693">
            <a:off x="1808584" y="5093404"/>
            <a:ext cx="253998" cy="1146745"/>
            <a:chOff x="6737845" y="1388493"/>
            <a:chExt cx="253998" cy="1146745"/>
          </a:xfrm>
        </p:grpSpPr>
        <p:cxnSp>
          <p:nvCxnSpPr>
            <p:cNvPr id="396" name="Google Shape;396;p22"/>
            <p:cNvCxnSpPr/>
            <p:nvPr/>
          </p:nvCxnSpPr>
          <p:spPr>
            <a:xfrm rot="10800000">
              <a:off x="6991843" y="1388493"/>
              <a:ext cx="0" cy="1139491"/>
            </a:xfrm>
            <a:prstGeom prst="straightConnector1">
              <a:avLst/>
            </a:prstGeom>
            <a:noFill/>
            <a:ln cap="flat" cmpd="sng" w="47625">
              <a:solidFill>
                <a:schemeClr val="accent1"/>
              </a:solidFill>
              <a:prstDash val="solid"/>
              <a:miter lim="800000"/>
              <a:headEnd len="sm" w="sm" type="none"/>
              <a:tailEnd len="sm" w="sm" type="none"/>
            </a:ln>
          </p:spPr>
        </p:cxnSp>
        <p:cxnSp>
          <p:nvCxnSpPr>
            <p:cNvPr id="397" name="Google Shape;397;p22"/>
            <p:cNvCxnSpPr/>
            <p:nvPr/>
          </p:nvCxnSpPr>
          <p:spPr>
            <a:xfrm rot="10800000">
              <a:off x="6737845" y="1395747"/>
              <a:ext cx="0" cy="1139491"/>
            </a:xfrm>
            <a:prstGeom prst="straightConnector1">
              <a:avLst/>
            </a:prstGeom>
            <a:noFill/>
            <a:ln cap="flat" cmpd="sng" w="47625">
              <a:solidFill>
                <a:schemeClr val="accent1"/>
              </a:solidFill>
              <a:prstDash val="solid"/>
              <a:miter lim="800000"/>
              <a:headEnd len="sm" w="sm" type="none"/>
              <a:tailEnd len="sm" w="sm" type="none"/>
            </a:ln>
          </p:spPr>
        </p:cxnSp>
      </p:grpSp>
      <p:sp>
        <p:nvSpPr>
          <p:cNvPr id="398" name="Google Shape;398;p22"/>
          <p:cNvSpPr/>
          <p:nvPr/>
        </p:nvSpPr>
        <p:spPr>
          <a:xfrm>
            <a:off x="3289357" y="5359710"/>
            <a:ext cx="23391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02124"/>
                </a:solidFill>
                <a:latin typeface="arial"/>
                <a:ea typeface="arial"/>
                <a:cs typeface="arial"/>
                <a:sym typeface="arial"/>
              </a:rPr>
              <a:t>Esophageal varices</a:t>
            </a:r>
            <a:endParaRPr sz="1800">
              <a:solidFill>
                <a:schemeClr val="dk1"/>
              </a:solidFill>
              <a:latin typeface="Calibri"/>
              <a:ea typeface="Calibri"/>
              <a:cs typeface="Calibri"/>
              <a:sym typeface="Calibri"/>
            </a:endParaRPr>
          </a:p>
        </p:txBody>
      </p:sp>
      <p:sp>
        <p:nvSpPr>
          <p:cNvPr id="399" name="Google Shape;399;p22"/>
          <p:cNvSpPr txBox="1"/>
          <p:nvPr/>
        </p:nvSpPr>
        <p:spPr>
          <a:xfrm>
            <a:off x="2455358" y="5984437"/>
            <a:ext cx="10054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02124"/>
                </a:solidFill>
                <a:latin typeface="arial"/>
                <a:ea typeface="arial"/>
                <a:cs typeface="arial"/>
                <a:sym typeface="arial"/>
              </a:rPr>
              <a:t>Ascites</a:t>
            </a:r>
            <a:endParaRPr/>
          </a:p>
        </p:txBody>
      </p:sp>
      <p:cxnSp>
        <p:nvCxnSpPr>
          <p:cNvPr id="400" name="Google Shape;400;p22"/>
          <p:cNvCxnSpPr/>
          <p:nvPr/>
        </p:nvCxnSpPr>
        <p:spPr>
          <a:xfrm>
            <a:off x="1240830" y="2156303"/>
            <a:ext cx="0" cy="318712"/>
          </a:xfrm>
          <a:prstGeom prst="straightConnector1">
            <a:avLst/>
          </a:prstGeom>
          <a:noFill/>
          <a:ln cap="flat" cmpd="sng" w="38100">
            <a:solidFill>
              <a:srgbClr val="0070C0"/>
            </a:solidFill>
            <a:prstDash val="solid"/>
            <a:miter lim="800000"/>
            <a:headEnd len="sm" w="sm" type="none"/>
            <a:tailEnd len="med" w="med" type="triangle"/>
          </a:ln>
        </p:spPr>
      </p:cxnSp>
      <p:sp>
        <p:nvSpPr>
          <p:cNvPr id="401" name="Google Shape;401;p22"/>
          <p:cNvSpPr txBox="1"/>
          <p:nvPr/>
        </p:nvSpPr>
        <p:spPr>
          <a:xfrm>
            <a:off x="3042126" y="4022657"/>
            <a:ext cx="47801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FF0000"/>
                </a:solidFill>
                <a:latin typeface="Calibri"/>
                <a:ea typeface="Calibri"/>
                <a:cs typeface="Calibri"/>
                <a:sym typeface="Calibri"/>
              </a:rPr>
              <a:t>X</a:t>
            </a:r>
            <a:endParaRPr/>
          </a:p>
        </p:txBody>
      </p:sp>
      <p:sp>
        <p:nvSpPr>
          <p:cNvPr id="402" name="Google Shape;402;p22"/>
          <p:cNvSpPr txBox="1"/>
          <p:nvPr/>
        </p:nvSpPr>
        <p:spPr>
          <a:xfrm>
            <a:off x="2454423" y="4569270"/>
            <a:ext cx="47801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FF0000"/>
                </a:solidFill>
                <a:latin typeface="Calibri"/>
                <a:ea typeface="Calibri"/>
                <a:cs typeface="Calibri"/>
                <a:sym typeface="Calibri"/>
              </a:rPr>
              <a:t>X</a:t>
            </a:r>
            <a:endParaRPr/>
          </a:p>
        </p:txBody>
      </p:sp>
      <p:sp>
        <p:nvSpPr>
          <p:cNvPr id="403" name="Google Shape;403;p22"/>
          <p:cNvSpPr txBox="1"/>
          <p:nvPr/>
        </p:nvSpPr>
        <p:spPr>
          <a:xfrm>
            <a:off x="1705921" y="5280772"/>
            <a:ext cx="47801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FF0000"/>
                </a:solidFill>
                <a:latin typeface="Calibri"/>
                <a:ea typeface="Calibri"/>
                <a:cs typeface="Calibri"/>
                <a:sym typeface="Calibri"/>
              </a:rPr>
              <a:t>X</a:t>
            </a:r>
            <a:endParaRPr/>
          </a:p>
        </p:txBody>
      </p:sp>
      <p:sp>
        <p:nvSpPr>
          <p:cNvPr id="404" name="Google Shape;404;p22"/>
          <p:cNvSpPr txBox="1"/>
          <p:nvPr>
            <p:ph type="title"/>
          </p:nvPr>
        </p:nvSpPr>
        <p:spPr>
          <a:xfrm>
            <a:off x="283779" y="0"/>
            <a:ext cx="6479628" cy="590931"/>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rgbClr val="C00000"/>
              </a:buClr>
              <a:buSzPts val="3600"/>
              <a:buFont typeface="Arial"/>
              <a:buNone/>
            </a:pPr>
            <a:r>
              <a:rPr b="1" lang="en-US" sz="3600">
                <a:solidFill>
                  <a:srgbClr val="C00000"/>
                </a:solidFill>
                <a:latin typeface="Arial"/>
                <a:ea typeface="Arial"/>
                <a:cs typeface="Arial"/>
                <a:sym typeface="Arial"/>
              </a:rPr>
              <a:t>EGGS THAT FAIL</a:t>
            </a:r>
            <a:endParaRPr/>
          </a:p>
        </p:txBody>
      </p:sp>
      <p:pic>
        <p:nvPicPr>
          <p:cNvPr descr="fimmu-04-00089-g001.jpg" id="405" name="Google Shape;405;p22"/>
          <p:cNvPicPr preferRelativeResize="0"/>
          <p:nvPr/>
        </p:nvPicPr>
        <p:blipFill rotWithShape="1">
          <a:blip r:embed="rId4">
            <a:alphaModFix/>
          </a:blip>
          <a:srcRect b="0" l="50000" r="0" t="9677"/>
          <a:stretch/>
        </p:blipFill>
        <p:spPr>
          <a:xfrm>
            <a:off x="3811457" y="772502"/>
            <a:ext cx="2579339" cy="1631803"/>
          </a:xfrm>
          <a:prstGeom prst="rect">
            <a:avLst/>
          </a:prstGeom>
          <a:noFill/>
          <a:ln>
            <a:noFill/>
          </a:ln>
        </p:spPr>
      </p:pic>
      <p:pic>
        <p:nvPicPr>
          <p:cNvPr descr="8PggPqWQWCgjevn6rv2Wkg.jpg" id="406" name="Google Shape;406;p22"/>
          <p:cNvPicPr preferRelativeResize="0"/>
          <p:nvPr/>
        </p:nvPicPr>
        <p:blipFill rotWithShape="1">
          <a:blip r:embed="rId5">
            <a:alphaModFix/>
          </a:blip>
          <a:srcRect b="0" l="0" r="0" t="0"/>
          <a:stretch/>
        </p:blipFill>
        <p:spPr>
          <a:xfrm>
            <a:off x="6446008" y="742449"/>
            <a:ext cx="2352447" cy="1716972"/>
          </a:xfrm>
          <a:prstGeom prst="rect">
            <a:avLst/>
          </a:prstGeom>
          <a:noFill/>
          <a:ln>
            <a:noFill/>
          </a:ln>
        </p:spPr>
      </p:pic>
      <p:pic>
        <p:nvPicPr>
          <p:cNvPr descr="Hep" id="407" name="Google Shape;407;p22"/>
          <p:cNvPicPr preferRelativeResize="0"/>
          <p:nvPr/>
        </p:nvPicPr>
        <p:blipFill rotWithShape="1">
          <a:blip r:embed="rId6">
            <a:alphaModFix/>
          </a:blip>
          <a:srcRect b="0" l="0" r="0" t="0"/>
          <a:stretch/>
        </p:blipFill>
        <p:spPr>
          <a:xfrm>
            <a:off x="9405282" y="3496990"/>
            <a:ext cx="2500312" cy="2714625"/>
          </a:xfrm>
          <a:prstGeom prst="rect">
            <a:avLst/>
          </a:prstGeom>
          <a:noFill/>
          <a:ln>
            <a:noFill/>
          </a:ln>
        </p:spPr>
      </p:pic>
      <p:sp>
        <p:nvSpPr>
          <p:cNvPr id="408" name="Google Shape;408;p22"/>
          <p:cNvSpPr txBox="1"/>
          <p:nvPr/>
        </p:nvSpPr>
        <p:spPr>
          <a:xfrm>
            <a:off x="9698421" y="6251521"/>
            <a:ext cx="2000250" cy="369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Ascites</a:t>
            </a:r>
            <a:endParaRPr sz="1800">
              <a:solidFill>
                <a:schemeClr val="dk1"/>
              </a:solidFill>
              <a:latin typeface="Arial"/>
              <a:ea typeface="Arial"/>
              <a:cs typeface="Arial"/>
              <a:sym typeface="Arial"/>
            </a:endParaRPr>
          </a:p>
        </p:txBody>
      </p:sp>
      <p:sp>
        <p:nvSpPr>
          <p:cNvPr id="409" name="Google Shape;409;p22"/>
          <p:cNvSpPr txBox="1"/>
          <p:nvPr/>
        </p:nvSpPr>
        <p:spPr>
          <a:xfrm>
            <a:off x="3932167" y="2337726"/>
            <a:ext cx="2286000" cy="369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Hepatic granuloma</a:t>
            </a:r>
            <a:endParaRPr/>
          </a:p>
        </p:txBody>
      </p:sp>
      <p:sp>
        <p:nvSpPr>
          <p:cNvPr id="410" name="Google Shape;410;p22"/>
          <p:cNvSpPr txBox="1"/>
          <p:nvPr/>
        </p:nvSpPr>
        <p:spPr>
          <a:xfrm>
            <a:off x="6703616" y="2392410"/>
            <a:ext cx="1857375"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Fibrosed liver</a:t>
            </a:r>
            <a:endParaRPr/>
          </a:p>
        </p:txBody>
      </p:sp>
      <p:pic>
        <p:nvPicPr>
          <p:cNvPr descr="nic_k271_461" id="411" name="Google Shape;411;p22"/>
          <p:cNvPicPr preferRelativeResize="0"/>
          <p:nvPr/>
        </p:nvPicPr>
        <p:blipFill rotWithShape="1">
          <a:blip r:embed="rId7">
            <a:alphaModFix/>
          </a:blip>
          <a:srcRect b="0" l="0" r="0" t="0"/>
          <a:stretch/>
        </p:blipFill>
        <p:spPr>
          <a:xfrm>
            <a:off x="5817476" y="3486121"/>
            <a:ext cx="3468413" cy="2678195"/>
          </a:xfrm>
          <a:prstGeom prst="rect">
            <a:avLst/>
          </a:prstGeom>
          <a:noFill/>
          <a:ln>
            <a:noFill/>
          </a:ln>
        </p:spPr>
      </p:pic>
      <p:sp>
        <p:nvSpPr>
          <p:cNvPr id="412" name="Google Shape;412;p22"/>
          <p:cNvSpPr txBox="1"/>
          <p:nvPr/>
        </p:nvSpPr>
        <p:spPr>
          <a:xfrm>
            <a:off x="6633508" y="6214570"/>
            <a:ext cx="1659154"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splenomegaly</a:t>
            </a:r>
            <a:endParaRPr sz="1800">
              <a:solidFill>
                <a:schemeClr val="dk1"/>
              </a:solidFill>
              <a:latin typeface="Arial"/>
              <a:ea typeface="Arial"/>
              <a:cs typeface="Arial"/>
              <a:sym typeface="Arial"/>
            </a:endParaRPr>
          </a:p>
        </p:txBody>
      </p:sp>
      <p:sp>
        <p:nvSpPr>
          <p:cNvPr id="413" name="Google Shape;413;p22"/>
          <p:cNvSpPr txBox="1"/>
          <p:nvPr/>
        </p:nvSpPr>
        <p:spPr>
          <a:xfrm>
            <a:off x="9070023" y="2722017"/>
            <a:ext cx="2580688"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Esophageal varices</a:t>
            </a:r>
            <a:endParaRPr sz="1800">
              <a:solidFill>
                <a:schemeClr val="dk1"/>
              </a:solidFill>
              <a:latin typeface="Calibri"/>
              <a:ea typeface="Calibri"/>
              <a:cs typeface="Calibri"/>
              <a:sym typeface="Calibri"/>
            </a:endParaRPr>
          </a:p>
        </p:txBody>
      </p:sp>
      <p:grpSp>
        <p:nvGrpSpPr>
          <p:cNvPr id="414" name="Google Shape;414;p22"/>
          <p:cNvGrpSpPr/>
          <p:nvPr/>
        </p:nvGrpSpPr>
        <p:grpSpPr>
          <a:xfrm>
            <a:off x="8847653" y="504488"/>
            <a:ext cx="2874578" cy="2207172"/>
            <a:chOff x="1524001" y="0"/>
            <a:chExt cx="4714875" cy="2571750"/>
          </a:xfrm>
        </p:grpSpPr>
        <p:pic>
          <p:nvPicPr>
            <p:cNvPr descr="Esophageal_varices_-_wale" id="415" name="Google Shape;415;p22"/>
            <p:cNvPicPr preferRelativeResize="0"/>
            <p:nvPr/>
          </p:nvPicPr>
          <p:blipFill rotWithShape="1">
            <a:blip r:embed="rId8">
              <a:alphaModFix/>
            </a:blip>
            <a:srcRect b="0" l="0" r="0" t="0"/>
            <a:stretch/>
          </p:blipFill>
          <p:spPr>
            <a:xfrm>
              <a:off x="1524001" y="0"/>
              <a:ext cx="4714875" cy="2571750"/>
            </a:xfrm>
            <a:prstGeom prst="rect">
              <a:avLst/>
            </a:prstGeom>
            <a:noFill/>
            <a:ln>
              <a:noFill/>
            </a:ln>
          </p:spPr>
        </p:pic>
        <p:cxnSp>
          <p:nvCxnSpPr>
            <p:cNvPr id="416" name="Google Shape;416;p22"/>
            <p:cNvCxnSpPr/>
            <p:nvPr/>
          </p:nvCxnSpPr>
          <p:spPr>
            <a:xfrm flipH="1" rot="-5400000">
              <a:off x="4881563" y="642938"/>
              <a:ext cx="571500" cy="142875"/>
            </a:xfrm>
            <a:prstGeom prst="straightConnector1">
              <a:avLst/>
            </a:prstGeom>
            <a:noFill/>
            <a:ln cap="flat" cmpd="sng" w="38100">
              <a:solidFill>
                <a:srgbClr val="002060"/>
              </a:solidFill>
              <a:prstDash val="solid"/>
              <a:miter lim="800000"/>
              <a:headEnd len="sm" w="sm" type="none"/>
              <a:tailEnd len="med" w="med" type="stealth"/>
            </a:ln>
          </p:spPr>
        </p:cxnSp>
        <p:cxnSp>
          <p:nvCxnSpPr>
            <p:cNvPr id="417" name="Google Shape;417;p22"/>
            <p:cNvCxnSpPr/>
            <p:nvPr/>
          </p:nvCxnSpPr>
          <p:spPr>
            <a:xfrm flipH="1" rot="-5400000">
              <a:off x="4131470" y="1464470"/>
              <a:ext cx="642937" cy="142875"/>
            </a:xfrm>
            <a:prstGeom prst="straightConnector1">
              <a:avLst/>
            </a:prstGeom>
            <a:noFill/>
            <a:ln cap="flat" cmpd="sng" w="38100">
              <a:solidFill>
                <a:srgbClr val="002060"/>
              </a:solidFill>
              <a:prstDash val="solid"/>
              <a:miter lim="800000"/>
              <a:headEnd len="sm" w="sm" type="none"/>
              <a:tailEnd len="med" w="med" type="stealth"/>
            </a:ln>
          </p:spPr>
        </p:cxnSp>
        <p:cxnSp>
          <p:nvCxnSpPr>
            <p:cNvPr id="418" name="Google Shape;418;p22"/>
            <p:cNvCxnSpPr/>
            <p:nvPr/>
          </p:nvCxnSpPr>
          <p:spPr>
            <a:xfrm rot="5400000">
              <a:off x="3344863" y="1820863"/>
              <a:ext cx="785813" cy="1588"/>
            </a:xfrm>
            <a:prstGeom prst="straightConnector1">
              <a:avLst/>
            </a:prstGeom>
            <a:noFill/>
            <a:ln cap="flat" cmpd="sng" w="38100">
              <a:solidFill>
                <a:srgbClr val="002060"/>
              </a:solidFill>
              <a:prstDash val="solid"/>
              <a:miter lim="800000"/>
              <a:headEnd len="sm" w="sm" type="none"/>
              <a:tailEnd len="med" w="med" type="stealth"/>
            </a:ln>
          </p:spPr>
        </p:cxnSp>
      </p:gr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23"/>
          <p:cNvPicPr preferRelativeResize="0"/>
          <p:nvPr/>
        </p:nvPicPr>
        <p:blipFill rotWithShape="1">
          <a:blip r:embed="rId3">
            <a:alphaModFix/>
          </a:blip>
          <a:srcRect b="0" l="0" r="0" t="0"/>
          <a:stretch/>
        </p:blipFill>
        <p:spPr>
          <a:xfrm>
            <a:off x="7844383" y="861207"/>
            <a:ext cx="3247798" cy="3105558"/>
          </a:xfrm>
          <a:prstGeom prst="rect">
            <a:avLst/>
          </a:prstGeom>
          <a:noFill/>
          <a:ln>
            <a:noFill/>
          </a:ln>
        </p:spPr>
      </p:pic>
      <p:sp>
        <p:nvSpPr>
          <p:cNvPr id="425" name="Google Shape;425;p23"/>
          <p:cNvSpPr/>
          <p:nvPr/>
        </p:nvSpPr>
        <p:spPr>
          <a:xfrm>
            <a:off x="8505138" y="2403460"/>
            <a:ext cx="278717" cy="217139"/>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8290923" y="2237216"/>
            <a:ext cx="707149" cy="549628"/>
          </a:xfrm>
          <a:prstGeom prst="ellipse">
            <a:avLst/>
          </a:prstGeom>
          <a:noFill/>
          <a:ln cap="flat" cmpd="sng" w="41275">
            <a:solidFill>
              <a:srgbClr val="31538F">
                <a:alpha val="8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8102237" y="2108303"/>
            <a:ext cx="1045027" cy="805150"/>
          </a:xfrm>
          <a:prstGeom prst="ellipse">
            <a:avLst/>
          </a:prstGeom>
          <a:noFill/>
          <a:ln cap="flat" cmpd="sng" w="4127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he Truth About Your Heart" id="428" name="Google Shape;428;p23"/>
          <p:cNvPicPr preferRelativeResize="0"/>
          <p:nvPr/>
        </p:nvPicPr>
        <p:blipFill rotWithShape="1">
          <a:blip r:embed="rId4">
            <a:alphaModFix/>
          </a:blip>
          <a:srcRect b="0" l="0" r="0" t="0"/>
          <a:stretch/>
        </p:blipFill>
        <p:spPr>
          <a:xfrm>
            <a:off x="2912384" y="1273250"/>
            <a:ext cx="4405366" cy="2475256"/>
          </a:xfrm>
          <a:prstGeom prst="rect">
            <a:avLst/>
          </a:prstGeom>
          <a:noFill/>
          <a:ln>
            <a:noFill/>
          </a:ln>
        </p:spPr>
      </p:pic>
      <p:sp>
        <p:nvSpPr>
          <p:cNvPr id="429" name="Google Shape;429;p23"/>
          <p:cNvSpPr txBox="1"/>
          <p:nvPr/>
        </p:nvSpPr>
        <p:spPr>
          <a:xfrm>
            <a:off x="530431" y="3914750"/>
            <a:ext cx="10234551" cy="224676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The embolism goes and blocks the lung arterioles</a:t>
            </a:r>
            <a:endParaRPr/>
          </a:p>
          <a:p>
            <a:pPr indent="-457200" lvl="0" marL="4572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This will cause granuloma and fibrosis </a:t>
            </a:r>
            <a:endParaRPr/>
          </a:p>
          <a:p>
            <a:pPr indent="-457200" lvl="0" marL="4572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This will cause back pressure in the heart leading to congestive right sided heart failure (called </a:t>
            </a:r>
            <a:r>
              <a:rPr b="1" lang="en-US" sz="2800">
                <a:solidFill>
                  <a:schemeClr val="dk1"/>
                </a:solidFill>
                <a:latin typeface="Calibri"/>
                <a:ea typeface="Calibri"/>
                <a:cs typeface="Calibri"/>
                <a:sym typeface="Calibri"/>
              </a:rPr>
              <a:t>Cor pulmonale)</a:t>
            </a:r>
            <a:r>
              <a:rPr lang="en-US" sz="2800">
                <a:solidFill>
                  <a:schemeClr val="dk1"/>
                </a:solidFill>
                <a:latin typeface="Calibri"/>
                <a:ea typeface="Calibri"/>
                <a:cs typeface="Calibri"/>
                <a:sym typeface="Calibri"/>
              </a:rPr>
              <a:t>.</a:t>
            </a:r>
            <a:endParaRPr/>
          </a:p>
          <a:p>
            <a:pPr indent="-457200" lvl="0" marL="457200" marR="0" rtl="0" algn="l">
              <a:spcBef>
                <a:spcPts val="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This lead to body edema </a:t>
            </a:r>
            <a:endParaRPr/>
          </a:p>
        </p:txBody>
      </p:sp>
      <p:sp>
        <p:nvSpPr>
          <p:cNvPr id="430" name="Google Shape;430;p23"/>
          <p:cNvSpPr txBox="1"/>
          <p:nvPr>
            <p:ph type="title"/>
          </p:nvPr>
        </p:nvSpPr>
        <p:spPr>
          <a:xfrm>
            <a:off x="311488" y="284931"/>
            <a:ext cx="6479628" cy="590931"/>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rgbClr val="C00000"/>
              </a:buClr>
              <a:buSzPts val="3600"/>
              <a:buFont typeface="Arial"/>
              <a:buNone/>
            </a:pPr>
            <a:r>
              <a:rPr b="1" lang="en-US" sz="3600">
                <a:solidFill>
                  <a:srgbClr val="C00000"/>
                </a:solidFill>
                <a:latin typeface="Arial"/>
                <a:ea typeface="Arial"/>
                <a:cs typeface="Arial"/>
                <a:sym typeface="Arial"/>
              </a:rPr>
              <a:t>EGGS THAT FAIL</a:t>
            </a:r>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4"/>
          <p:cNvSpPr txBox="1"/>
          <p:nvPr>
            <p:ph type="title"/>
          </p:nvPr>
        </p:nvSpPr>
        <p:spPr>
          <a:xfrm>
            <a:off x="156029" y="0"/>
            <a:ext cx="10515600" cy="69441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0000"/>
              </a:buClr>
              <a:buSzPct val="100000"/>
              <a:buFont typeface="Calibri"/>
              <a:buNone/>
            </a:pPr>
            <a:r>
              <a:rPr b="1" lang="en-US">
                <a:solidFill>
                  <a:srgbClr val="FF0000"/>
                </a:solidFill>
              </a:rPr>
              <a:t>Katayama Syndrome</a:t>
            </a:r>
            <a:endParaRPr/>
          </a:p>
        </p:txBody>
      </p:sp>
      <p:sp>
        <p:nvSpPr>
          <p:cNvPr id="436" name="Google Shape;436;p24"/>
          <p:cNvSpPr txBox="1"/>
          <p:nvPr>
            <p:ph idx="1" type="body"/>
          </p:nvPr>
        </p:nvSpPr>
        <p:spPr>
          <a:xfrm>
            <a:off x="156029" y="751568"/>
            <a:ext cx="11353800" cy="30076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Occurs mainly in S. japonicum infection  </a:t>
            </a:r>
            <a:endParaRPr/>
          </a:p>
          <a:p>
            <a:pPr indent="-228600" lvl="0" marL="228600" rtl="0" algn="l">
              <a:lnSpc>
                <a:spcPct val="90000"/>
              </a:lnSpc>
              <a:spcBef>
                <a:spcPts val="1000"/>
              </a:spcBef>
              <a:spcAft>
                <a:spcPts val="0"/>
              </a:spcAft>
              <a:buClr>
                <a:schemeClr val="dk1"/>
              </a:buClr>
              <a:buSzPts val="2800"/>
              <a:buChar char="•"/>
            </a:pPr>
            <a:r>
              <a:rPr lang="en-US"/>
              <a:t>Due to laying large number of eggs antigens. </a:t>
            </a:r>
            <a:endParaRPr/>
          </a:p>
          <a:p>
            <a:pPr indent="-228600" lvl="0" marL="228600" rtl="0" algn="l">
              <a:lnSpc>
                <a:spcPct val="90000"/>
              </a:lnSpc>
              <a:spcBef>
                <a:spcPts val="1000"/>
              </a:spcBef>
              <a:spcAft>
                <a:spcPts val="0"/>
              </a:spcAft>
              <a:buClr>
                <a:schemeClr val="dk1"/>
              </a:buClr>
              <a:buSzPts val="2800"/>
              <a:buChar char="•"/>
            </a:pPr>
            <a:r>
              <a:rPr lang="en-US"/>
              <a:t>The patient suffers from: Fever, chills, diarrhoea, generalized lymphadenopathy Eosinophilia.</a:t>
            </a:r>
            <a:endParaRPr/>
          </a:p>
          <a:p>
            <a:pPr indent="-228600" lvl="0" marL="228600" rtl="0" algn="l">
              <a:lnSpc>
                <a:spcPct val="90000"/>
              </a:lnSpc>
              <a:spcBef>
                <a:spcPts val="1000"/>
              </a:spcBef>
              <a:spcAft>
                <a:spcPts val="0"/>
              </a:spcAft>
              <a:buClr>
                <a:schemeClr val="dk1"/>
              </a:buClr>
              <a:buSzPts val="2800"/>
              <a:buChar char="•"/>
            </a:pPr>
            <a:r>
              <a:rPr lang="en-US"/>
              <a:t>Thus also called acute toxoemic schistosomiasis.</a:t>
            </a:r>
            <a:endParaRPr/>
          </a:p>
        </p:txBody>
      </p:sp>
      <p:pic>
        <p:nvPicPr>
          <p:cNvPr id="437" name="Google Shape;437;p24"/>
          <p:cNvPicPr preferRelativeResize="0"/>
          <p:nvPr/>
        </p:nvPicPr>
        <p:blipFill rotWithShape="1">
          <a:blip r:embed="rId3">
            <a:alphaModFix/>
          </a:blip>
          <a:srcRect b="0" l="0" r="0" t="0"/>
          <a:stretch/>
        </p:blipFill>
        <p:spPr>
          <a:xfrm>
            <a:off x="1165040" y="5161425"/>
            <a:ext cx="3525164" cy="804220"/>
          </a:xfrm>
          <a:prstGeom prst="rect">
            <a:avLst/>
          </a:prstGeom>
          <a:noFill/>
          <a:ln>
            <a:noFill/>
          </a:ln>
        </p:spPr>
      </p:pic>
      <p:pic>
        <p:nvPicPr>
          <p:cNvPr id="438" name="Google Shape;438;p24"/>
          <p:cNvPicPr preferRelativeResize="0"/>
          <p:nvPr/>
        </p:nvPicPr>
        <p:blipFill rotWithShape="1">
          <a:blip r:embed="rId4">
            <a:alphaModFix/>
          </a:blip>
          <a:srcRect b="0" l="0" r="0" t="0"/>
          <a:stretch/>
        </p:blipFill>
        <p:spPr>
          <a:xfrm>
            <a:off x="562814" y="3326524"/>
            <a:ext cx="8246333" cy="1821739"/>
          </a:xfrm>
          <a:prstGeom prst="rect">
            <a:avLst/>
          </a:prstGeom>
          <a:noFill/>
          <a:ln>
            <a:noFill/>
          </a:ln>
        </p:spPr>
      </p:pic>
      <p:pic>
        <p:nvPicPr>
          <p:cNvPr id="439" name="Google Shape;439;p24"/>
          <p:cNvPicPr preferRelativeResize="0"/>
          <p:nvPr/>
        </p:nvPicPr>
        <p:blipFill rotWithShape="1">
          <a:blip r:embed="rId5">
            <a:alphaModFix/>
          </a:blip>
          <a:srcRect b="0" l="0" r="0" t="0"/>
          <a:stretch/>
        </p:blipFill>
        <p:spPr>
          <a:xfrm>
            <a:off x="0" y="3500111"/>
            <a:ext cx="3448050" cy="866775"/>
          </a:xfrm>
          <a:prstGeom prst="rect">
            <a:avLst/>
          </a:prstGeom>
          <a:noFill/>
          <a:ln>
            <a:noFill/>
          </a:ln>
        </p:spPr>
      </p:pic>
      <p:pic>
        <p:nvPicPr>
          <p:cNvPr id="440" name="Google Shape;440;p24"/>
          <p:cNvPicPr preferRelativeResize="0"/>
          <p:nvPr/>
        </p:nvPicPr>
        <p:blipFill rotWithShape="1">
          <a:blip r:embed="rId6">
            <a:alphaModFix/>
          </a:blip>
          <a:srcRect b="0" l="0" r="0" t="0"/>
          <a:stretch/>
        </p:blipFill>
        <p:spPr>
          <a:xfrm>
            <a:off x="3901802" y="3533283"/>
            <a:ext cx="1266825" cy="1304925"/>
          </a:xfrm>
          <a:prstGeom prst="rect">
            <a:avLst/>
          </a:prstGeom>
          <a:noFill/>
          <a:ln>
            <a:noFill/>
          </a:ln>
        </p:spPr>
      </p:pic>
      <p:pic>
        <p:nvPicPr>
          <p:cNvPr id="441" name="Google Shape;441;p24"/>
          <p:cNvPicPr preferRelativeResize="0"/>
          <p:nvPr/>
        </p:nvPicPr>
        <p:blipFill rotWithShape="1">
          <a:blip r:embed="rId7">
            <a:alphaModFix/>
          </a:blip>
          <a:srcRect b="0" l="0" r="0" t="0"/>
          <a:stretch/>
        </p:blipFill>
        <p:spPr>
          <a:xfrm>
            <a:off x="6292083" y="3552005"/>
            <a:ext cx="1657350" cy="1362075"/>
          </a:xfrm>
          <a:prstGeom prst="rect">
            <a:avLst/>
          </a:prstGeom>
          <a:noFill/>
          <a:ln>
            <a:noFill/>
          </a:ln>
        </p:spPr>
      </p:pic>
      <p:pic>
        <p:nvPicPr>
          <p:cNvPr id="442" name="Google Shape;442;p24"/>
          <p:cNvPicPr preferRelativeResize="0"/>
          <p:nvPr/>
        </p:nvPicPr>
        <p:blipFill rotWithShape="1">
          <a:blip r:embed="rId8">
            <a:alphaModFix/>
          </a:blip>
          <a:srcRect b="0" l="0" r="0" t="0"/>
          <a:stretch/>
        </p:blipFill>
        <p:spPr>
          <a:xfrm>
            <a:off x="2632841" y="4347998"/>
            <a:ext cx="1219200" cy="495300"/>
          </a:xfrm>
          <a:prstGeom prst="rect">
            <a:avLst/>
          </a:prstGeom>
          <a:noFill/>
          <a:ln>
            <a:noFill/>
          </a:ln>
        </p:spPr>
      </p:pic>
      <p:pic>
        <p:nvPicPr>
          <p:cNvPr id="443" name="Google Shape;443;p24"/>
          <p:cNvPicPr preferRelativeResize="0"/>
          <p:nvPr/>
        </p:nvPicPr>
        <p:blipFill rotWithShape="1">
          <a:blip r:embed="rId9">
            <a:alphaModFix/>
          </a:blip>
          <a:srcRect b="0" l="0" r="0" t="0"/>
          <a:stretch/>
        </p:blipFill>
        <p:spPr>
          <a:xfrm>
            <a:off x="8080065" y="3991802"/>
            <a:ext cx="3386721" cy="26450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0" st="0"/>
                                            </p:txEl>
                                          </p:spTgt>
                                        </p:tgtEl>
                                        <p:attrNameLst>
                                          <p:attrName>style.visibility</p:attrName>
                                        </p:attrNameLst>
                                      </p:cBhvr>
                                      <p:to>
                                        <p:strVal val="visible"/>
                                      </p:to>
                                    </p:set>
                                    <p:animEffect filter="fade" transition="in">
                                      <p:cBhvr>
                                        <p:cTn dur="500"/>
                                        <p:tgtEl>
                                          <p:spTgt spid="4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1" st="1"/>
                                            </p:txEl>
                                          </p:spTgt>
                                        </p:tgtEl>
                                        <p:attrNameLst>
                                          <p:attrName>style.visibility</p:attrName>
                                        </p:attrNameLst>
                                      </p:cBhvr>
                                      <p:to>
                                        <p:strVal val="visible"/>
                                      </p:to>
                                    </p:set>
                                    <p:animEffect filter="fade" transition="in">
                                      <p:cBhvr>
                                        <p:cTn dur="500"/>
                                        <p:tgtEl>
                                          <p:spTgt spid="4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2" st="2"/>
                                            </p:txEl>
                                          </p:spTgt>
                                        </p:tgtEl>
                                        <p:attrNameLst>
                                          <p:attrName>style.visibility</p:attrName>
                                        </p:attrNameLst>
                                      </p:cBhvr>
                                      <p:to>
                                        <p:strVal val="visible"/>
                                      </p:to>
                                    </p:set>
                                    <p:animEffect filter="fade" transition="in">
                                      <p:cBhvr>
                                        <p:cTn dur="500"/>
                                        <p:tgtEl>
                                          <p:spTgt spid="4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xEl>
                                              <p:pRg end="3" st="3"/>
                                            </p:txEl>
                                          </p:spTgt>
                                        </p:tgtEl>
                                        <p:attrNameLst>
                                          <p:attrName>style.visibility</p:attrName>
                                        </p:attrNameLst>
                                      </p:cBhvr>
                                      <p:to>
                                        <p:strVal val="visible"/>
                                      </p:to>
                                    </p:set>
                                    <p:animEffect filter="fade" transition="in">
                                      <p:cBhvr>
                                        <p:cTn dur="500"/>
                                        <p:tgtEl>
                                          <p:spTgt spid="4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5"/>
          <p:cNvSpPr txBox="1"/>
          <p:nvPr/>
        </p:nvSpPr>
        <p:spPr>
          <a:xfrm>
            <a:off x="3952876" y="214314"/>
            <a:ext cx="3929063" cy="523875"/>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Laboratory diagnosis</a:t>
            </a:r>
            <a:endParaRPr/>
          </a:p>
        </p:txBody>
      </p:sp>
      <p:cxnSp>
        <p:nvCxnSpPr>
          <p:cNvPr id="449" name="Google Shape;449;p25"/>
          <p:cNvCxnSpPr/>
          <p:nvPr/>
        </p:nvCxnSpPr>
        <p:spPr>
          <a:xfrm rot="5400000">
            <a:off x="5595938" y="857250"/>
            <a:ext cx="285750" cy="0"/>
          </a:xfrm>
          <a:prstGeom prst="straightConnector1">
            <a:avLst/>
          </a:prstGeom>
          <a:noFill/>
          <a:ln cap="flat" cmpd="sng" w="38100">
            <a:solidFill>
              <a:srgbClr val="002060"/>
            </a:solidFill>
            <a:prstDash val="solid"/>
            <a:miter lim="800000"/>
            <a:headEnd len="sm" w="sm" type="none"/>
            <a:tailEnd len="sm" w="sm" type="none"/>
          </a:ln>
        </p:spPr>
      </p:cxnSp>
      <p:cxnSp>
        <p:nvCxnSpPr>
          <p:cNvPr id="450" name="Google Shape;450;p25"/>
          <p:cNvCxnSpPr/>
          <p:nvPr/>
        </p:nvCxnSpPr>
        <p:spPr>
          <a:xfrm>
            <a:off x="5738814" y="1000125"/>
            <a:ext cx="3000375" cy="1588"/>
          </a:xfrm>
          <a:prstGeom prst="straightConnector1">
            <a:avLst/>
          </a:prstGeom>
          <a:noFill/>
          <a:ln cap="flat" cmpd="sng" w="38100">
            <a:solidFill>
              <a:srgbClr val="002060"/>
            </a:solidFill>
            <a:prstDash val="solid"/>
            <a:miter lim="800000"/>
            <a:headEnd len="sm" w="sm" type="none"/>
            <a:tailEnd len="sm" w="sm" type="none"/>
          </a:ln>
        </p:spPr>
      </p:cxnSp>
      <p:cxnSp>
        <p:nvCxnSpPr>
          <p:cNvPr id="451" name="Google Shape;451;p25"/>
          <p:cNvCxnSpPr/>
          <p:nvPr/>
        </p:nvCxnSpPr>
        <p:spPr>
          <a:xfrm rot="10800000">
            <a:off x="3167063" y="1000125"/>
            <a:ext cx="2571750" cy="1588"/>
          </a:xfrm>
          <a:prstGeom prst="straightConnector1">
            <a:avLst/>
          </a:prstGeom>
          <a:noFill/>
          <a:ln cap="flat" cmpd="sng" w="38100">
            <a:solidFill>
              <a:srgbClr val="002060"/>
            </a:solidFill>
            <a:prstDash val="solid"/>
            <a:miter lim="800000"/>
            <a:headEnd len="sm" w="sm" type="none"/>
            <a:tailEnd len="sm" w="sm" type="none"/>
          </a:ln>
        </p:spPr>
      </p:cxnSp>
      <p:cxnSp>
        <p:nvCxnSpPr>
          <p:cNvPr id="452" name="Google Shape;452;p25"/>
          <p:cNvCxnSpPr/>
          <p:nvPr/>
        </p:nvCxnSpPr>
        <p:spPr>
          <a:xfrm rot="5400000">
            <a:off x="3024188" y="1143000"/>
            <a:ext cx="285750" cy="0"/>
          </a:xfrm>
          <a:prstGeom prst="straightConnector1">
            <a:avLst/>
          </a:prstGeom>
          <a:noFill/>
          <a:ln cap="flat" cmpd="sng" w="38100">
            <a:solidFill>
              <a:srgbClr val="002060"/>
            </a:solidFill>
            <a:prstDash val="solid"/>
            <a:miter lim="800000"/>
            <a:headEnd len="sm" w="sm" type="none"/>
            <a:tailEnd len="med" w="med" type="stealth"/>
          </a:ln>
        </p:spPr>
      </p:cxnSp>
      <p:cxnSp>
        <p:nvCxnSpPr>
          <p:cNvPr id="453" name="Google Shape;453;p25"/>
          <p:cNvCxnSpPr/>
          <p:nvPr/>
        </p:nvCxnSpPr>
        <p:spPr>
          <a:xfrm rot="5400000">
            <a:off x="8597107" y="1142207"/>
            <a:ext cx="285750" cy="1587"/>
          </a:xfrm>
          <a:prstGeom prst="straightConnector1">
            <a:avLst/>
          </a:prstGeom>
          <a:noFill/>
          <a:ln cap="flat" cmpd="sng" w="38100">
            <a:solidFill>
              <a:srgbClr val="002060"/>
            </a:solidFill>
            <a:prstDash val="solid"/>
            <a:miter lim="800000"/>
            <a:headEnd len="sm" w="sm" type="none"/>
            <a:tailEnd len="med" w="med" type="stealth"/>
          </a:ln>
        </p:spPr>
      </p:cxnSp>
      <p:sp>
        <p:nvSpPr>
          <p:cNvPr id="454" name="Google Shape;454;p25"/>
          <p:cNvSpPr txBox="1"/>
          <p:nvPr/>
        </p:nvSpPr>
        <p:spPr>
          <a:xfrm>
            <a:off x="2667001" y="1285875"/>
            <a:ext cx="1071563" cy="369888"/>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Arial"/>
                <a:ea typeface="Arial"/>
                <a:cs typeface="Arial"/>
                <a:sym typeface="Arial"/>
              </a:rPr>
              <a:t>Direct</a:t>
            </a:r>
            <a:endParaRPr/>
          </a:p>
        </p:txBody>
      </p:sp>
      <p:sp>
        <p:nvSpPr>
          <p:cNvPr id="455" name="Google Shape;455;p25"/>
          <p:cNvSpPr txBox="1"/>
          <p:nvPr/>
        </p:nvSpPr>
        <p:spPr>
          <a:xfrm>
            <a:off x="8167689" y="1357314"/>
            <a:ext cx="1285875" cy="369887"/>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Arial"/>
                <a:ea typeface="Arial"/>
                <a:cs typeface="Arial"/>
                <a:sym typeface="Arial"/>
              </a:rPr>
              <a:t>Indirect</a:t>
            </a:r>
            <a:endParaRPr/>
          </a:p>
        </p:txBody>
      </p:sp>
      <p:cxnSp>
        <p:nvCxnSpPr>
          <p:cNvPr id="456" name="Google Shape;456;p25"/>
          <p:cNvCxnSpPr/>
          <p:nvPr/>
        </p:nvCxnSpPr>
        <p:spPr>
          <a:xfrm rot="5400000">
            <a:off x="8597107" y="1856582"/>
            <a:ext cx="285750" cy="1587"/>
          </a:xfrm>
          <a:prstGeom prst="straightConnector1">
            <a:avLst/>
          </a:prstGeom>
          <a:noFill/>
          <a:ln cap="flat" cmpd="sng" w="38100">
            <a:solidFill>
              <a:srgbClr val="002060"/>
            </a:solidFill>
            <a:prstDash val="solid"/>
            <a:miter lim="800000"/>
            <a:headEnd len="sm" w="sm" type="none"/>
            <a:tailEnd len="med" w="med" type="stealth"/>
          </a:ln>
        </p:spPr>
      </p:cxnSp>
      <p:cxnSp>
        <p:nvCxnSpPr>
          <p:cNvPr id="457" name="Google Shape;457;p25"/>
          <p:cNvCxnSpPr/>
          <p:nvPr/>
        </p:nvCxnSpPr>
        <p:spPr>
          <a:xfrm rot="5400000">
            <a:off x="2953544" y="1785144"/>
            <a:ext cx="285750" cy="1588"/>
          </a:xfrm>
          <a:prstGeom prst="straightConnector1">
            <a:avLst/>
          </a:prstGeom>
          <a:noFill/>
          <a:ln cap="flat" cmpd="sng" w="38100">
            <a:solidFill>
              <a:srgbClr val="002060"/>
            </a:solidFill>
            <a:prstDash val="solid"/>
            <a:miter lim="800000"/>
            <a:headEnd len="sm" w="sm" type="none"/>
            <a:tailEnd len="med" w="med" type="stealth"/>
          </a:ln>
        </p:spPr>
      </p:cxnSp>
      <p:sp>
        <p:nvSpPr>
          <p:cNvPr id="458" name="Google Shape;458;p25"/>
          <p:cNvSpPr txBox="1"/>
          <p:nvPr/>
        </p:nvSpPr>
        <p:spPr>
          <a:xfrm>
            <a:off x="1881189" y="2071689"/>
            <a:ext cx="3214687" cy="3324225"/>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000">
                <a:solidFill>
                  <a:srgbClr val="C00000"/>
                </a:solidFill>
                <a:latin typeface="Arial"/>
                <a:ea typeface="Arial"/>
                <a:cs typeface="Arial"/>
                <a:sym typeface="Arial"/>
              </a:rPr>
              <a:t>1)</a:t>
            </a:r>
            <a:r>
              <a:rPr b="1" lang="en-US" sz="2000">
                <a:solidFill>
                  <a:srgbClr val="002060"/>
                </a:solidFill>
                <a:latin typeface="Arial"/>
                <a:ea typeface="Arial"/>
                <a:cs typeface="Arial"/>
                <a:sym typeface="Arial"/>
              </a:rPr>
              <a:t> Detection of </a:t>
            </a:r>
            <a:r>
              <a:rPr b="1" lang="en-US" sz="2000">
                <a:solidFill>
                  <a:srgbClr val="C00000"/>
                </a:solidFill>
                <a:latin typeface="Arial"/>
                <a:ea typeface="Arial"/>
                <a:cs typeface="Arial"/>
                <a:sym typeface="Arial"/>
              </a:rPr>
              <a:t>eggs in the stool</a:t>
            </a:r>
            <a:r>
              <a:rPr b="1" lang="en-US" sz="2000">
                <a:solidFill>
                  <a:srgbClr val="002060"/>
                </a:solidFill>
                <a:latin typeface="Arial"/>
                <a:ea typeface="Arial"/>
                <a:cs typeface="Arial"/>
                <a:sym typeface="Arial"/>
              </a:rPr>
              <a:t> by direct smear or concentration .</a:t>
            </a:r>
            <a:endParaRPr/>
          </a:p>
          <a:p>
            <a:pPr indent="0" lvl="0" marL="0" marR="0" rtl="0" algn="just">
              <a:lnSpc>
                <a:spcPct val="150000"/>
              </a:lnSpc>
              <a:spcBef>
                <a:spcPts val="0"/>
              </a:spcBef>
              <a:spcAft>
                <a:spcPts val="0"/>
              </a:spcAft>
              <a:buNone/>
            </a:pPr>
            <a:r>
              <a:rPr b="1" lang="en-US" sz="2000">
                <a:solidFill>
                  <a:srgbClr val="C00000"/>
                </a:solidFill>
                <a:latin typeface="Arial"/>
                <a:ea typeface="Arial"/>
                <a:cs typeface="Arial"/>
                <a:sym typeface="Arial"/>
              </a:rPr>
              <a:t>2)</a:t>
            </a:r>
            <a:r>
              <a:rPr b="1" lang="en-US" sz="2000">
                <a:solidFill>
                  <a:srgbClr val="002060"/>
                </a:solidFill>
                <a:latin typeface="Arial"/>
                <a:ea typeface="Arial"/>
                <a:cs typeface="Arial"/>
                <a:sym typeface="Arial"/>
              </a:rPr>
              <a:t> </a:t>
            </a:r>
            <a:r>
              <a:rPr b="1" lang="en-US" sz="2000">
                <a:solidFill>
                  <a:srgbClr val="C00000"/>
                </a:solidFill>
                <a:latin typeface="Arial"/>
                <a:ea typeface="Arial"/>
                <a:cs typeface="Arial"/>
                <a:sym typeface="Arial"/>
              </a:rPr>
              <a:t>T</a:t>
            </a:r>
            <a:r>
              <a:rPr b="1" lang="en-US" sz="2000">
                <a:solidFill>
                  <a:srgbClr val="002060"/>
                </a:solidFill>
                <a:latin typeface="Arial"/>
                <a:ea typeface="Arial"/>
                <a:cs typeface="Arial"/>
                <a:sym typeface="Arial"/>
              </a:rPr>
              <a:t>hick faecal smear .</a:t>
            </a:r>
            <a:endParaRPr/>
          </a:p>
          <a:p>
            <a:pPr indent="0" lvl="0" marL="0" marR="0" rtl="0" algn="just">
              <a:lnSpc>
                <a:spcPct val="150000"/>
              </a:lnSpc>
              <a:spcBef>
                <a:spcPts val="0"/>
              </a:spcBef>
              <a:spcAft>
                <a:spcPts val="0"/>
              </a:spcAft>
              <a:buNone/>
            </a:pPr>
            <a:r>
              <a:rPr b="1" lang="en-US" sz="2000">
                <a:solidFill>
                  <a:srgbClr val="C00000"/>
                </a:solidFill>
                <a:latin typeface="Arial"/>
                <a:ea typeface="Arial"/>
                <a:cs typeface="Arial"/>
                <a:sym typeface="Arial"/>
              </a:rPr>
              <a:t>3)</a:t>
            </a:r>
            <a:r>
              <a:rPr b="1" lang="en-US" sz="2000">
                <a:solidFill>
                  <a:srgbClr val="002060"/>
                </a:solidFill>
                <a:latin typeface="Arial"/>
                <a:ea typeface="Arial"/>
                <a:cs typeface="Arial"/>
                <a:sym typeface="Arial"/>
              </a:rPr>
              <a:t> </a:t>
            </a:r>
            <a:r>
              <a:rPr b="1" lang="en-US" sz="2000">
                <a:solidFill>
                  <a:srgbClr val="C00000"/>
                </a:solidFill>
                <a:latin typeface="Arial"/>
                <a:ea typeface="Arial"/>
                <a:cs typeface="Arial"/>
                <a:sym typeface="Arial"/>
              </a:rPr>
              <a:t>Rectal swab.</a:t>
            </a:r>
            <a:endParaRPr/>
          </a:p>
          <a:p>
            <a:pPr indent="0" lvl="0" marL="0" marR="0" rtl="0" algn="just">
              <a:lnSpc>
                <a:spcPct val="150000"/>
              </a:lnSpc>
              <a:spcBef>
                <a:spcPts val="0"/>
              </a:spcBef>
              <a:spcAft>
                <a:spcPts val="0"/>
              </a:spcAft>
              <a:buNone/>
            </a:pPr>
            <a:r>
              <a:rPr b="1" lang="en-US" sz="2000">
                <a:solidFill>
                  <a:srgbClr val="C00000"/>
                </a:solidFill>
                <a:latin typeface="Arial"/>
                <a:ea typeface="Arial"/>
                <a:cs typeface="Arial"/>
                <a:sym typeface="Arial"/>
              </a:rPr>
              <a:t>4)</a:t>
            </a:r>
            <a:r>
              <a:rPr b="1" lang="en-US" sz="2000">
                <a:solidFill>
                  <a:srgbClr val="002060"/>
                </a:solidFill>
                <a:latin typeface="Arial"/>
                <a:ea typeface="Arial"/>
                <a:cs typeface="Arial"/>
                <a:sym typeface="Arial"/>
              </a:rPr>
              <a:t> </a:t>
            </a:r>
            <a:r>
              <a:rPr b="1" lang="en-US" sz="2000">
                <a:solidFill>
                  <a:srgbClr val="C00000"/>
                </a:solidFill>
                <a:latin typeface="Arial"/>
                <a:ea typeface="Arial"/>
                <a:cs typeface="Arial"/>
                <a:sym typeface="Arial"/>
              </a:rPr>
              <a:t>Rectal biopsy </a:t>
            </a:r>
            <a:r>
              <a:rPr b="1" lang="en-US" sz="2000">
                <a:solidFill>
                  <a:srgbClr val="002060"/>
                </a:solidFill>
                <a:latin typeface="Arial"/>
                <a:ea typeface="Arial"/>
                <a:cs typeface="Arial"/>
                <a:sym typeface="Arial"/>
              </a:rPr>
              <a:t>or </a:t>
            </a:r>
            <a:r>
              <a:rPr b="1" lang="en-US" sz="2000">
                <a:solidFill>
                  <a:srgbClr val="C00000"/>
                </a:solidFill>
                <a:latin typeface="Arial"/>
                <a:ea typeface="Arial"/>
                <a:cs typeface="Arial"/>
                <a:sym typeface="Arial"/>
              </a:rPr>
              <a:t>liver biopsy </a:t>
            </a:r>
            <a:r>
              <a:rPr b="1" lang="en-US" sz="2000">
                <a:solidFill>
                  <a:srgbClr val="002060"/>
                </a:solidFill>
                <a:latin typeface="Arial"/>
                <a:ea typeface="Arial"/>
                <a:cs typeface="Arial"/>
                <a:sym typeface="Arial"/>
              </a:rPr>
              <a:t>in chronic stage </a:t>
            </a:r>
            <a:endParaRPr/>
          </a:p>
        </p:txBody>
      </p:sp>
      <p:sp>
        <p:nvSpPr>
          <p:cNvPr id="459" name="Google Shape;459;p25"/>
          <p:cNvSpPr txBox="1"/>
          <p:nvPr/>
        </p:nvSpPr>
        <p:spPr>
          <a:xfrm>
            <a:off x="5238750" y="2000251"/>
            <a:ext cx="5214938" cy="4246563"/>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1800">
                <a:solidFill>
                  <a:srgbClr val="C00000"/>
                </a:solidFill>
                <a:latin typeface="Arial"/>
                <a:ea typeface="Arial"/>
                <a:cs typeface="Arial"/>
                <a:sym typeface="Arial"/>
              </a:rPr>
              <a:t>1)</a:t>
            </a:r>
            <a:r>
              <a:rPr b="1" lang="en-US" sz="1800">
                <a:solidFill>
                  <a:srgbClr val="002060"/>
                </a:solidFill>
                <a:latin typeface="Arial"/>
                <a:ea typeface="Arial"/>
                <a:cs typeface="Arial"/>
                <a:sym typeface="Arial"/>
              </a:rPr>
              <a:t> </a:t>
            </a:r>
            <a:r>
              <a:rPr b="1" lang="en-US" sz="1800">
                <a:solidFill>
                  <a:srgbClr val="C00000"/>
                </a:solidFill>
                <a:latin typeface="Arial"/>
                <a:ea typeface="Arial"/>
                <a:cs typeface="Arial"/>
                <a:sym typeface="Arial"/>
              </a:rPr>
              <a:t>Intradermal test.</a:t>
            </a:r>
            <a:endParaRPr/>
          </a:p>
          <a:p>
            <a:pPr indent="0" lvl="0" marL="0" marR="0" rtl="0" algn="just">
              <a:lnSpc>
                <a:spcPct val="150000"/>
              </a:lnSpc>
              <a:spcBef>
                <a:spcPts val="0"/>
              </a:spcBef>
              <a:spcAft>
                <a:spcPts val="0"/>
              </a:spcAft>
              <a:buNone/>
            </a:pPr>
            <a:r>
              <a:rPr b="1" lang="en-US" sz="1800">
                <a:solidFill>
                  <a:srgbClr val="C00000"/>
                </a:solidFill>
                <a:latin typeface="Arial"/>
                <a:ea typeface="Arial"/>
                <a:cs typeface="Arial"/>
                <a:sym typeface="Arial"/>
              </a:rPr>
              <a:t>2)</a:t>
            </a:r>
            <a:r>
              <a:rPr b="1" lang="en-US" sz="1800">
                <a:solidFill>
                  <a:srgbClr val="002060"/>
                </a:solidFill>
                <a:latin typeface="Arial"/>
                <a:ea typeface="Arial"/>
                <a:cs typeface="Arial"/>
                <a:sym typeface="Arial"/>
              </a:rPr>
              <a:t> </a:t>
            </a:r>
            <a:r>
              <a:rPr b="1" lang="en-US" sz="1800">
                <a:solidFill>
                  <a:srgbClr val="C00000"/>
                </a:solidFill>
                <a:latin typeface="Arial"/>
                <a:ea typeface="Arial"/>
                <a:cs typeface="Arial"/>
                <a:sym typeface="Arial"/>
              </a:rPr>
              <a:t>Serological tests :</a:t>
            </a:r>
            <a:endParaRPr/>
          </a:p>
          <a:p>
            <a:pPr indent="0" lvl="0" marL="0" marR="0" rtl="0" algn="just">
              <a:lnSpc>
                <a:spcPct val="150000"/>
              </a:lnSpc>
              <a:spcBef>
                <a:spcPts val="0"/>
              </a:spcBef>
              <a:spcAft>
                <a:spcPts val="0"/>
              </a:spcAft>
              <a:buNone/>
            </a:pPr>
            <a:r>
              <a:rPr b="1" lang="en-US" sz="1800">
                <a:solidFill>
                  <a:srgbClr val="002060"/>
                </a:solidFill>
                <a:latin typeface="Arial"/>
                <a:ea typeface="Arial"/>
                <a:cs typeface="Arial"/>
                <a:sym typeface="Arial"/>
              </a:rPr>
              <a:t>IHAT, CFT, and ELISA.</a:t>
            </a:r>
            <a:endParaRPr b="1" sz="1800">
              <a:solidFill>
                <a:srgbClr val="C00000"/>
              </a:solidFill>
              <a:latin typeface="Arial"/>
              <a:ea typeface="Arial"/>
              <a:cs typeface="Arial"/>
              <a:sym typeface="Arial"/>
            </a:endParaRPr>
          </a:p>
          <a:p>
            <a:pPr indent="0" lvl="0" marL="0" marR="0" rtl="0" algn="just">
              <a:lnSpc>
                <a:spcPct val="150000"/>
              </a:lnSpc>
              <a:spcBef>
                <a:spcPts val="0"/>
              </a:spcBef>
              <a:spcAft>
                <a:spcPts val="0"/>
              </a:spcAft>
              <a:buNone/>
            </a:pPr>
            <a:r>
              <a:rPr b="1" lang="en-US" sz="1800">
                <a:solidFill>
                  <a:srgbClr val="C00000"/>
                </a:solidFill>
                <a:latin typeface="Arial"/>
                <a:ea typeface="Arial"/>
                <a:cs typeface="Arial"/>
                <a:sym typeface="Arial"/>
              </a:rPr>
              <a:t>3) Recently: </a:t>
            </a:r>
            <a:r>
              <a:rPr b="1" lang="en-US" sz="1800">
                <a:solidFill>
                  <a:srgbClr val="002060"/>
                </a:solidFill>
                <a:latin typeface="Arial"/>
                <a:ea typeface="Arial"/>
                <a:cs typeface="Arial"/>
                <a:sym typeface="Arial"/>
              </a:rPr>
              <a:t>Detection of circulating </a:t>
            </a:r>
            <a:r>
              <a:rPr b="1" i="1" lang="en-US" sz="1800">
                <a:solidFill>
                  <a:srgbClr val="002060"/>
                </a:solidFill>
                <a:latin typeface="Arial"/>
                <a:ea typeface="Arial"/>
                <a:cs typeface="Arial"/>
                <a:sym typeface="Arial"/>
              </a:rPr>
              <a:t>Schistosoma</a:t>
            </a:r>
            <a:r>
              <a:rPr b="1" lang="en-US" sz="1800">
                <a:solidFill>
                  <a:srgbClr val="002060"/>
                </a:solidFill>
                <a:latin typeface="Arial"/>
                <a:ea typeface="Arial"/>
                <a:cs typeface="Arial"/>
                <a:sym typeface="Arial"/>
              </a:rPr>
              <a:t> antigens by using of monoclonal antibodies </a:t>
            </a:r>
            <a:endParaRPr/>
          </a:p>
          <a:p>
            <a:pPr indent="0" lvl="0" marL="0" marR="0" rtl="0" algn="l">
              <a:lnSpc>
                <a:spcPct val="150000"/>
              </a:lnSpc>
              <a:spcBef>
                <a:spcPts val="0"/>
              </a:spcBef>
              <a:spcAft>
                <a:spcPts val="0"/>
              </a:spcAft>
              <a:buNone/>
            </a:pPr>
            <a:r>
              <a:rPr b="1" lang="en-US" sz="1800">
                <a:solidFill>
                  <a:srgbClr val="C00000"/>
                </a:solidFill>
                <a:latin typeface="Arial"/>
                <a:ea typeface="Arial"/>
                <a:cs typeface="Arial"/>
                <a:sym typeface="Arial"/>
              </a:rPr>
              <a:t>4) Anaemia:-</a:t>
            </a:r>
            <a:endParaRPr/>
          </a:p>
          <a:p>
            <a:pPr indent="-114300" lvl="0" marL="0" marR="0" rtl="0" algn="l">
              <a:lnSpc>
                <a:spcPct val="150000"/>
              </a:lnSpc>
              <a:spcBef>
                <a:spcPts val="0"/>
              </a:spcBef>
              <a:spcAft>
                <a:spcPts val="0"/>
              </a:spcAft>
              <a:buClr>
                <a:srgbClr val="C00000"/>
              </a:buClr>
              <a:buSzPts val="1800"/>
              <a:buFont typeface="Noto Sans Symbols"/>
              <a:buChar char="⮚"/>
            </a:pPr>
            <a:r>
              <a:rPr b="1" lang="en-US" sz="1800">
                <a:solidFill>
                  <a:srgbClr val="002060"/>
                </a:solidFill>
                <a:latin typeface="Arial"/>
                <a:ea typeface="Arial"/>
                <a:cs typeface="Arial"/>
                <a:sym typeface="Arial"/>
              </a:rPr>
              <a:t>Iron deficiency anaemia due to blood loss.</a:t>
            </a:r>
            <a:endParaRPr/>
          </a:p>
          <a:p>
            <a:pPr indent="-114300" lvl="0" marL="0" marR="0" rtl="0" algn="l">
              <a:lnSpc>
                <a:spcPct val="150000"/>
              </a:lnSpc>
              <a:spcBef>
                <a:spcPts val="0"/>
              </a:spcBef>
              <a:spcAft>
                <a:spcPts val="0"/>
              </a:spcAft>
              <a:buClr>
                <a:srgbClr val="C00000"/>
              </a:buClr>
              <a:buSzPts val="1800"/>
              <a:buFont typeface="Noto Sans Symbols"/>
              <a:buChar char="⮚"/>
            </a:pPr>
            <a:r>
              <a:rPr b="1" lang="en-US" sz="1800">
                <a:solidFill>
                  <a:srgbClr val="002060"/>
                </a:solidFill>
                <a:latin typeface="Arial"/>
                <a:ea typeface="Arial"/>
                <a:cs typeface="Arial"/>
                <a:sym typeface="Arial"/>
              </a:rPr>
              <a:t>Haemolytic anaemia due to hyper-splenism.</a:t>
            </a:r>
            <a:endParaRPr/>
          </a:p>
          <a:p>
            <a:pPr indent="0" lvl="0" marL="0" marR="0" rtl="0" algn="l">
              <a:lnSpc>
                <a:spcPct val="150000"/>
              </a:lnSpc>
              <a:spcBef>
                <a:spcPts val="0"/>
              </a:spcBef>
              <a:spcAft>
                <a:spcPts val="0"/>
              </a:spcAft>
              <a:buNone/>
            </a:pPr>
            <a:r>
              <a:rPr b="1" lang="en-US" sz="1800">
                <a:solidFill>
                  <a:srgbClr val="C00000"/>
                </a:solidFill>
                <a:latin typeface="Arial"/>
                <a:ea typeface="Arial"/>
                <a:cs typeface="Arial"/>
                <a:sym typeface="Arial"/>
              </a:rPr>
              <a:t>6) Eosinophilia</a:t>
            </a:r>
            <a:endParaRPr b="1" sz="1800">
              <a:solidFill>
                <a:srgbClr val="C00000"/>
              </a:solidFill>
              <a:latin typeface="Arial"/>
              <a:ea typeface="Arial"/>
              <a:cs typeface="Arial"/>
              <a:sym typeface="Arial"/>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6"/>
          <p:cNvSpPr txBox="1"/>
          <p:nvPr/>
        </p:nvSpPr>
        <p:spPr>
          <a:xfrm>
            <a:off x="4595814" y="428626"/>
            <a:ext cx="2071687" cy="523875"/>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Arial"/>
                <a:ea typeface="Arial"/>
                <a:cs typeface="Arial"/>
                <a:sym typeface="Arial"/>
              </a:rPr>
              <a:t>Treatment</a:t>
            </a:r>
            <a:endParaRPr/>
          </a:p>
        </p:txBody>
      </p:sp>
      <p:cxnSp>
        <p:nvCxnSpPr>
          <p:cNvPr id="465" name="Google Shape;465;p26"/>
          <p:cNvCxnSpPr/>
          <p:nvPr/>
        </p:nvCxnSpPr>
        <p:spPr>
          <a:xfrm rot="5400000">
            <a:off x="5273676" y="1320801"/>
            <a:ext cx="500062" cy="1587"/>
          </a:xfrm>
          <a:prstGeom prst="straightConnector1">
            <a:avLst/>
          </a:prstGeom>
          <a:noFill/>
          <a:ln cap="flat" cmpd="sng" w="38100">
            <a:solidFill>
              <a:srgbClr val="002060"/>
            </a:solidFill>
            <a:prstDash val="solid"/>
            <a:miter lim="800000"/>
            <a:headEnd len="sm" w="sm" type="none"/>
            <a:tailEnd len="sm" w="sm" type="none"/>
          </a:ln>
        </p:spPr>
      </p:cxnSp>
      <p:cxnSp>
        <p:nvCxnSpPr>
          <p:cNvPr id="466" name="Google Shape;466;p26"/>
          <p:cNvCxnSpPr/>
          <p:nvPr/>
        </p:nvCxnSpPr>
        <p:spPr>
          <a:xfrm>
            <a:off x="5524501" y="1571625"/>
            <a:ext cx="3000375" cy="1588"/>
          </a:xfrm>
          <a:prstGeom prst="straightConnector1">
            <a:avLst/>
          </a:prstGeom>
          <a:noFill/>
          <a:ln cap="flat" cmpd="sng" w="38100">
            <a:solidFill>
              <a:srgbClr val="002060"/>
            </a:solidFill>
            <a:prstDash val="solid"/>
            <a:miter lim="800000"/>
            <a:headEnd len="sm" w="sm" type="none"/>
            <a:tailEnd len="sm" w="sm" type="none"/>
          </a:ln>
        </p:spPr>
      </p:cxnSp>
      <p:cxnSp>
        <p:nvCxnSpPr>
          <p:cNvPr id="467" name="Google Shape;467;p26"/>
          <p:cNvCxnSpPr/>
          <p:nvPr/>
        </p:nvCxnSpPr>
        <p:spPr>
          <a:xfrm rot="10800000">
            <a:off x="2952750" y="1571625"/>
            <a:ext cx="2571750" cy="1588"/>
          </a:xfrm>
          <a:prstGeom prst="straightConnector1">
            <a:avLst/>
          </a:prstGeom>
          <a:noFill/>
          <a:ln cap="flat" cmpd="sng" w="38100">
            <a:solidFill>
              <a:srgbClr val="002060"/>
            </a:solidFill>
            <a:prstDash val="solid"/>
            <a:miter lim="800000"/>
            <a:headEnd len="sm" w="sm" type="none"/>
            <a:tailEnd len="sm" w="sm" type="none"/>
          </a:ln>
        </p:spPr>
      </p:cxnSp>
      <p:cxnSp>
        <p:nvCxnSpPr>
          <p:cNvPr id="468" name="Google Shape;468;p26"/>
          <p:cNvCxnSpPr/>
          <p:nvPr/>
        </p:nvCxnSpPr>
        <p:spPr>
          <a:xfrm rot="5400000">
            <a:off x="2810669" y="1713706"/>
            <a:ext cx="285750" cy="1588"/>
          </a:xfrm>
          <a:prstGeom prst="straightConnector1">
            <a:avLst/>
          </a:prstGeom>
          <a:noFill/>
          <a:ln cap="flat" cmpd="sng" w="38100">
            <a:solidFill>
              <a:srgbClr val="002060"/>
            </a:solidFill>
            <a:prstDash val="solid"/>
            <a:miter lim="800000"/>
            <a:headEnd len="sm" w="sm" type="none"/>
            <a:tailEnd len="med" w="med" type="stealth"/>
          </a:ln>
        </p:spPr>
      </p:cxnSp>
      <p:cxnSp>
        <p:nvCxnSpPr>
          <p:cNvPr id="469" name="Google Shape;469;p26"/>
          <p:cNvCxnSpPr/>
          <p:nvPr/>
        </p:nvCxnSpPr>
        <p:spPr>
          <a:xfrm rot="5400000">
            <a:off x="8382794" y="1713706"/>
            <a:ext cx="285750" cy="1588"/>
          </a:xfrm>
          <a:prstGeom prst="straightConnector1">
            <a:avLst/>
          </a:prstGeom>
          <a:noFill/>
          <a:ln cap="flat" cmpd="sng" w="38100">
            <a:solidFill>
              <a:srgbClr val="002060"/>
            </a:solidFill>
            <a:prstDash val="solid"/>
            <a:miter lim="800000"/>
            <a:headEnd len="sm" w="sm" type="none"/>
            <a:tailEnd len="med" w="med" type="stealth"/>
          </a:ln>
        </p:spPr>
      </p:cxnSp>
      <p:sp>
        <p:nvSpPr>
          <p:cNvPr id="470" name="Google Shape;470;p26"/>
          <p:cNvSpPr txBox="1"/>
          <p:nvPr/>
        </p:nvSpPr>
        <p:spPr>
          <a:xfrm>
            <a:off x="2309813" y="2000251"/>
            <a:ext cx="1428750" cy="461963"/>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Medical</a:t>
            </a:r>
            <a:endParaRPr/>
          </a:p>
        </p:txBody>
      </p:sp>
      <p:sp>
        <p:nvSpPr>
          <p:cNvPr id="471" name="Google Shape;471;p26"/>
          <p:cNvSpPr txBox="1"/>
          <p:nvPr/>
        </p:nvSpPr>
        <p:spPr>
          <a:xfrm>
            <a:off x="7810500" y="2000251"/>
            <a:ext cx="1428750" cy="461963"/>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Surgical</a:t>
            </a:r>
            <a:endParaRPr/>
          </a:p>
        </p:txBody>
      </p:sp>
      <p:cxnSp>
        <p:nvCxnSpPr>
          <p:cNvPr id="472" name="Google Shape;472;p26"/>
          <p:cNvCxnSpPr/>
          <p:nvPr/>
        </p:nvCxnSpPr>
        <p:spPr>
          <a:xfrm rot="5400000">
            <a:off x="2701926" y="2892426"/>
            <a:ext cx="500062" cy="1587"/>
          </a:xfrm>
          <a:prstGeom prst="straightConnector1">
            <a:avLst/>
          </a:prstGeom>
          <a:noFill/>
          <a:ln cap="flat" cmpd="sng" w="38100">
            <a:solidFill>
              <a:srgbClr val="002060"/>
            </a:solidFill>
            <a:prstDash val="solid"/>
            <a:miter lim="800000"/>
            <a:headEnd len="sm" w="sm" type="none"/>
            <a:tailEnd len="med" w="med" type="stealth"/>
          </a:ln>
        </p:spPr>
      </p:cxnSp>
      <p:cxnSp>
        <p:nvCxnSpPr>
          <p:cNvPr id="473" name="Google Shape;473;p26"/>
          <p:cNvCxnSpPr/>
          <p:nvPr/>
        </p:nvCxnSpPr>
        <p:spPr>
          <a:xfrm rot="5400000">
            <a:off x="8239920" y="2856708"/>
            <a:ext cx="428625" cy="1587"/>
          </a:xfrm>
          <a:prstGeom prst="straightConnector1">
            <a:avLst/>
          </a:prstGeom>
          <a:noFill/>
          <a:ln cap="flat" cmpd="sng" w="38100">
            <a:solidFill>
              <a:srgbClr val="002060"/>
            </a:solidFill>
            <a:prstDash val="solid"/>
            <a:miter lim="800000"/>
            <a:headEnd len="sm" w="sm" type="none"/>
            <a:tailEnd len="med" w="med" type="stealth"/>
          </a:ln>
        </p:spPr>
      </p:cxnSp>
      <p:sp>
        <p:nvSpPr>
          <p:cNvPr id="474" name="Google Shape;474;p26"/>
          <p:cNvSpPr txBox="1"/>
          <p:nvPr/>
        </p:nvSpPr>
        <p:spPr>
          <a:xfrm>
            <a:off x="6953250" y="3500438"/>
            <a:ext cx="2857500" cy="461962"/>
          </a:xfrm>
          <a:prstGeom prst="rect">
            <a:avLst/>
          </a:prstGeom>
          <a:no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2060"/>
                </a:solidFill>
                <a:latin typeface="Arial"/>
                <a:ea typeface="Arial"/>
                <a:cs typeface="Arial"/>
                <a:sym typeface="Arial"/>
              </a:rPr>
              <a:t>For complications</a:t>
            </a:r>
            <a:endParaRPr/>
          </a:p>
        </p:txBody>
      </p:sp>
      <p:sp>
        <p:nvSpPr>
          <p:cNvPr id="475" name="Google Shape;475;p26"/>
          <p:cNvSpPr txBox="1"/>
          <p:nvPr/>
        </p:nvSpPr>
        <p:spPr>
          <a:xfrm>
            <a:off x="2024064" y="3500438"/>
            <a:ext cx="2143125" cy="461962"/>
          </a:xfrm>
          <a:prstGeom prst="rect">
            <a:avLst/>
          </a:prstGeom>
          <a:noFill/>
          <a:ln cap="flat" cmpd="sng" w="952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342900" lvl="0" marL="342900" marR="0" rtl="0" algn="ctr">
              <a:spcBef>
                <a:spcPts val="0"/>
              </a:spcBef>
              <a:spcAft>
                <a:spcPts val="0"/>
              </a:spcAft>
              <a:buNone/>
            </a:pPr>
            <a:r>
              <a:rPr b="1" lang="en-US" sz="2400">
                <a:solidFill>
                  <a:srgbClr val="002060"/>
                </a:solidFill>
                <a:latin typeface="Arial"/>
                <a:ea typeface="Arial"/>
                <a:cs typeface="Arial"/>
                <a:sym typeface="Arial"/>
              </a:rPr>
              <a:t>Parziquantel </a:t>
            </a:r>
            <a:endParaRPr/>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Tree>
  </p:cSld>
  <p:clrMapOvr>
    <a:masterClrMapping/>
  </p:clrMapOvr>
  <p:transition>
    <p:wedg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28"/>
          <p:cNvSpPr txBox="1"/>
          <p:nvPr>
            <p:ph type="ctrTitle"/>
          </p:nvPr>
        </p:nvSpPr>
        <p:spPr>
          <a:xfrm>
            <a:off x="1524000" y="2527069"/>
            <a:ext cx="9144000" cy="9828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t>Gastrointestinal hydatidosis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29"/>
          <p:cNvSpPr txBox="1"/>
          <p:nvPr>
            <p:ph type="title"/>
          </p:nvPr>
        </p:nvSpPr>
        <p:spPr>
          <a:xfrm>
            <a:off x="4284518" y="150800"/>
            <a:ext cx="362296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000"/>
              <a:buFont typeface="Calibri"/>
              <a:buNone/>
            </a:pPr>
            <a:r>
              <a:rPr b="1" lang="en-US" sz="4000">
                <a:solidFill>
                  <a:srgbClr val="FF0000"/>
                </a:solidFill>
              </a:rPr>
              <a:t>Echinococcosis</a:t>
            </a:r>
            <a:br>
              <a:rPr b="1" lang="en-US" sz="4000">
                <a:solidFill>
                  <a:srgbClr val="FF0000"/>
                </a:solidFill>
              </a:rPr>
            </a:br>
            <a:endParaRPr b="1" sz="4000">
              <a:solidFill>
                <a:srgbClr val="FF0000"/>
              </a:solidFill>
            </a:endParaRPr>
          </a:p>
        </p:txBody>
      </p:sp>
      <p:pic>
        <p:nvPicPr>
          <p:cNvPr id="490" name="Google Shape;490;p29"/>
          <p:cNvPicPr preferRelativeResize="0"/>
          <p:nvPr/>
        </p:nvPicPr>
        <p:blipFill rotWithShape="1">
          <a:blip r:embed="rId3">
            <a:alphaModFix/>
          </a:blip>
          <a:srcRect b="0" l="0" r="0" t="0"/>
          <a:stretch/>
        </p:blipFill>
        <p:spPr>
          <a:xfrm>
            <a:off x="2134682" y="758162"/>
            <a:ext cx="7894926" cy="60444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nvSpPr>
        <p:spPr>
          <a:xfrm>
            <a:off x="4167188" y="132600"/>
            <a:ext cx="3071812" cy="646112"/>
          </a:xfrm>
          <a:prstGeom prst="rect">
            <a:avLst/>
          </a:prstGeom>
          <a:gradFill>
            <a:gsLst>
              <a:gs pos="0">
                <a:srgbClr val="D1D1D1"/>
              </a:gs>
              <a:gs pos="50000">
                <a:srgbClr val="C7C7C7"/>
              </a:gs>
              <a:gs pos="100000">
                <a:srgbClr val="C0C0C0"/>
              </a:gs>
            </a:gsLst>
            <a:lin ang="5400000" scaled="0"/>
          </a:gradFill>
          <a:ln cap="flat" cmpd="sng" w="2857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222A35"/>
                </a:solidFill>
                <a:latin typeface="Arial"/>
                <a:ea typeface="Arial"/>
                <a:cs typeface="Arial"/>
                <a:sym typeface="Arial"/>
              </a:rPr>
              <a:t>Introduction</a:t>
            </a:r>
            <a:endParaRPr sz="1800">
              <a:solidFill>
                <a:srgbClr val="222A35"/>
              </a:solidFill>
              <a:latin typeface="Calibri"/>
              <a:ea typeface="Calibri"/>
              <a:cs typeface="Calibri"/>
              <a:sym typeface="Calibri"/>
            </a:endParaRPr>
          </a:p>
        </p:txBody>
      </p:sp>
      <p:sp>
        <p:nvSpPr>
          <p:cNvPr id="119" name="Google Shape;119;p3"/>
          <p:cNvSpPr txBox="1"/>
          <p:nvPr/>
        </p:nvSpPr>
        <p:spPr>
          <a:xfrm>
            <a:off x="10191750" y="1426535"/>
            <a:ext cx="2000250" cy="3698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onstantia"/>
                <a:ea typeface="Constantia"/>
                <a:cs typeface="Constantia"/>
                <a:sym typeface="Constantia"/>
              </a:rPr>
              <a:t>Theodor Bilharz</a:t>
            </a:r>
            <a:endParaRPr b="1" sz="1800">
              <a:solidFill>
                <a:schemeClr val="dk1"/>
              </a:solidFill>
              <a:latin typeface="Constantia"/>
              <a:ea typeface="Constantia"/>
              <a:cs typeface="Constantia"/>
              <a:sym typeface="Constantia"/>
            </a:endParaRPr>
          </a:p>
        </p:txBody>
      </p:sp>
      <p:sp>
        <p:nvSpPr>
          <p:cNvPr id="120" name="Google Shape;120;p3"/>
          <p:cNvSpPr txBox="1"/>
          <p:nvPr/>
        </p:nvSpPr>
        <p:spPr>
          <a:xfrm>
            <a:off x="252330" y="838621"/>
            <a:ext cx="6072188" cy="6123536"/>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Schistosomiasis is one of mankind’s oldest and most pernicious parasitic infections, currently still affecting more than 200 million people worldwide.</a:t>
            </a:r>
            <a:endParaRPr/>
          </a:p>
          <a:p>
            <a:pPr indent="-342900" lvl="0" marL="342900" marR="0" rtl="0" algn="just">
              <a:lnSpc>
                <a:spcPct val="15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Disease was named after German Theodor Bilharz who identified adult parasite in the 1851.</a:t>
            </a:r>
            <a:endParaRPr/>
          </a:p>
          <a:p>
            <a:pPr indent="-342900" lvl="0" marL="342900" marR="0" rtl="0" algn="just">
              <a:lnSpc>
                <a:spcPct val="150000"/>
              </a:lnSpc>
              <a:spcBef>
                <a:spcPts val="0"/>
              </a:spcBef>
              <a:spcAft>
                <a:spcPts val="0"/>
              </a:spcAft>
              <a:buClr>
                <a:schemeClr val="dk2"/>
              </a:buClr>
              <a:buSzPts val="2200"/>
              <a:buFont typeface="Arial"/>
              <a:buChar char="-"/>
            </a:pPr>
            <a:r>
              <a:rPr b="1" lang="en-US" sz="2200">
                <a:solidFill>
                  <a:schemeClr val="dk2"/>
                </a:solidFill>
                <a:latin typeface="Arial"/>
                <a:ea typeface="Arial"/>
                <a:cs typeface="Arial"/>
                <a:sym typeface="Arial"/>
              </a:rPr>
              <a:t>Theodor Bilharz</a:t>
            </a:r>
            <a:r>
              <a:rPr lang="en-US" sz="2200">
                <a:solidFill>
                  <a:schemeClr val="dk1"/>
                </a:solidFill>
                <a:latin typeface="Arial"/>
                <a:ea typeface="Arial"/>
                <a:cs typeface="Arial"/>
                <a:sym typeface="Arial"/>
              </a:rPr>
              <a:t>, a German physician and pathologist, who worked in various hospitals, noticed the worm in white bumps on the mucous membranes of the bladder, ureters, seminal glands and intestine</a:t>
            </a:r>
            <a:endParaRPr/>
          </a:p>
        </p:txBody>
      </p:sp>
      <p:sp>
        <p:nvSpPr>
          <p:cNvPr descr="Theodor Bilharz Research Institute - TBRI" id="121" name="Google Shape;121;p3"/>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Theodor Bilharz Research Institute - TBRI" id="122" name="Google Shape;122;p3"/>
          <p:cNvPicPr preferRelativeResize="0"/>
          <p:nvPr/>
        </p:nvPicPr>
        <p:blipFill rotWithShape="1">
          <a:blip r:embed="rId3">
            <a:alphaModFix/>
          </a:blip>
          <a:srcRect b="0" l="0" r="0" t="0"/>
          <a:stretch/>
        </p:blipFill>
        <p:spPr>
          <a:xfrm>
            <a:off x="6550997" y="3279208"/>
            <a:ext cx="5464791" cy="3562750"/>
          </a:xfrm>
          <a:prstGeom prst="rect">
            <a:avLst/>
          </a:prstGeom>
          <a:noFill/>
          <a:ln>
            <a:noFill/>
          </a:ln>
        </p:spPr>
      </p:pic>
      <p:pic>
        <p:nvPicPr>
          <p:cNvPr id="123" name="Google Shape;123;p3"/>
          <p:cNvPicPr preferRelativeResize="0"/>
          <p:nvPr/>
        </p:nvPicPr>
        <p:blipFill rotWithShape="1">
          <a:blip r:embed="rId4">
            <a:alphaModFix/>
          </a:blip>
          <a:srcRect b="0" l="0" r="0" t="0"/>
          <a:stretch/>
        </p:blipFill>
        <p:spPr>
          <a:xfrm>
            <a:off x="8160169" y="16042"/>
            <a:ext cx="2066925" cy="3190875"/>
          </a:xfrm>
          <a:prstGeom prst="rect">
            <a:avLst/>
          </a:prstGeom>
          <a:noFill/>
          <a:ln>
            <a:noFill/>
          </a:ln>
        </p:spPr>
      </p:pic>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0"/>
          <p:cNvSpPr txBox="1"/>
          <p:nvPr>
            <p:ph idx="1" type="body"/>
          </p:nvPr>
        </p:nvSpPr>
        <p:spPr>
          <a:xfrm>
            <a:off x="721825" y="977730"/>
            <a:ext cx="11132124"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90000"/>
              </a:lnSpc>
              <a:spcBef>
                <a:spcPts val="0"/>
              </a:spcBef>
              <a:spcAft>
                <a:spcPts val="0"/>
              </a:spcAft>
              <a:buClr>
                <a:schemeClr val="dk1"/>
              </a:buClr>
              <a:buSzPts val="3200"/>
              <a:buChar char="•"/>
            </a:pPr>
            <a:r>
              <a:rPr lang="en-US" sz="3200"/>
              <a:t>Hydatid cysts can be found in almost any organ of the body but the most common sites are liver (50%-77%), lung (15%-47%),spleen (0.5%-8%), and kidney (2%-4%), bone (1-4%) and brain (1- 2%).</a:t>
            </a:r>
            <a:endParaRPr/>
          </a:p>
          <a:p>
            <a:pPr indent="-228600" lvl="0" marL="228600" rtl="0" algn="just">
              <a:lnSpc>
                <a:spcPct val="90000"/>
              </a:lnSpc>
              <a:spcBef>
                <a:spcPts val="1000"/>
              </a:spcBef>
              <a:spcAft>
                <a:spcPts val="0"/>
              </a:spcAft>
              <a:buClr>
                <a:schemeClr val="dk1"/>
              </a:buClr>
              <a:buSzPts val="3200"/>
              <a:buChar char="•"/>
            </a:pPr>
            <a:r>
              <a:rPr lang="en-US" sz="3200"/>
              <a:t>The cycle of </a:t>
            </a:r>
            <a:r>
              <a:rPr i="1" lang="en-US" sz="3200"/>
              <a:t>E. granulosus</a:t>
            </a:r>
            <a:r>
              <a:rPr lang="en-US" sz="3200"/>
              <a:t> involves usually dogs as definitive host and sheeps as an intermediate one.</a:t>
            </a:r>
            <a:endParaRPr/>
          </a:p>
          <a:p>
            <a:pPr indent="-228600" lvl="0" marL="228600" rtl="0" algn="just">
              <a:lnSpc>
                <a:spcPct val="90000"/>
              </a:lnSpc>
              <a:spcBef>
                <a:spcPts val="1000"/>
              </a:spcBef>
              <a:spcAft>
                <a:spcPts val="0"/>
              </a:spcAft>
              <a:buClr>
                <a:schemeClr val="dk1"/>
              </a:buClr>
              <a:buSzPts val="3200"/>
              <a:buChar char="•"/>
            </a:pPr>
            <a:r>
              <a:rPr lang="en-US" sz="3200"/>
              <a:t> Humans are accidental intermediate hosts infected through ingestion of water or food contaminated with dog faeces or through direct contact with animal hair that retain eggs on their coat </a:t>
            </a:r>
            <a:endParaRPr/>
          </a:p>
          <a:p>
            <a:pPr indent="-25400" lvl="0" marL="228600" rtl="0" algn="just">
              <a:lnSpc>
                <a:spcPct val="90000"/>
              </a:lnSpc>
              <a:spcBef>
                <a:spcPts val="1000"/>
              </a:spcBef>
              <a:spcAft>
                <a:spcPts val="0"/>
              </a:spcAft>
              <a:buClr>
                <a:schemeClr val="dk1"/>
              </a:buClr>
              <a:buSzPts val="3200"/>
              <a:buNone/>
            </a:pPr>
            <a:r>
              <a:t/>
            </a:r>
            <a:endParaRPr sz="3200"/>
          </a:p>
        </p:txBody>
      </p:sp>
      <p:sp>
        <p:nvSpPr>
          <p:cNvPr id="496" name="Google Shape;496;p30"/>
          <p:cNvSpPr txBox="1"/>
          <p:nvPr/>
        </p:nvSpPr>
        <p:spPr>
          <a:xfrm>
            <a:off x="721825" y="0"/>
            <a:ext cx="9144000" cy="98289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0000"/>
              </a:buClr>
              <a:buSzPts val="4400"/>
              <a:buFont typeface="Calibri"/>
              <a:buNone/>
            </a:pPr>
            <a:r>
              <a:rPr b="1" lang="en-US" sz="4400">
                <a:solidFill>
                  <a:srgbClr val="FF0000"/>
                </a:solidFill>
                <a:latin typeface="Calibri"/>
                <a:ea typeface="Calibri"/>
                <a:cs typeface="Calibri"/>
                <a:sym typeface="Calibri"/>
              </a:rPr>
              <a:t>Gastrointestinal hydatidosis</a:t>
            </a:r>
            <a:endParaRPr sz="44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xEl>
                                              <p:pRg end="0" st="0"/>
                                            </p:txEl>
                                          </p:spTgt>
                                        </p:tgtEl>
                                        <p:attrNameLst>
                                          <p:attrName>style.visibility</p:attrName>
                                        </p:attrNameLst>
                                      </p:cBhvr>
                                      <p:to>
                                        <p:strVal val="visible"/>
                                      </p:to>
                                    </p:set>
                                    <p:animEffect filter="fade" transition="in">
                                      <p:cBhvr>
                                        <p:cTn dur="500"/>
                                        <p:tgtEl>
                                          <p:spTgt spid="4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xEl>
                                              <p:pRg end="1" st="1"/>
                                            </p:txEl>
                                          </p:spTgt>
                                        </p:tgtEl>
                                        <p:attrNameLst>
                                          <p:attrName>style.visibility</p:attrName>
                                        </p:attrNameLst>
                                      </p:cBhvr>
                                      <p:to>
                                        <p:strVal val="visible"/>
                                      </p:to>
                                    </p:set>
                                    <p:animEffect filter="fade" transition="in">
                                      <p:cBhvr>
                                        <p:cTn dur="500"/>
                                        <p:tgtEl>
                                          <p:spTgt spid="4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xEl>
                                              <p:pRg end="2" st="2"/>
                                            </p:txEl>
                                          </p:spTgt>
                                        </p:tgtEl>
                                        <p:attrNameLst>
                                          <p:attrName>style.visibility</p:attrName>
                                        </p:attrNameLst>
                                      </p:cBhvr>
                                      <p:to>
                                        <p:strVal val="visible"/>
                                      </p:to>
                                    </p:set>
                                    <p:animEffect filter="fade" transition="in">
                                      <p:cBhvr>
                                        <p:cTn dur="500"/>
                                        <p:tgtEl>
                                          <p:spTgt spid="4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xEl>
                                              <p:pRg end="3" st="3"/>
                                            </p:txEl>
                                          </p:spTgt>
                                        </p:tgtEl>
                                        <p:attrNameLst>
                                          <p:attrName>style.visibility</p:attrName>
                                        </p:attrNameLst>
                                      </p:cBhvr>
                                      <p:to>
                                        <p:strVal val="visible"/>
                                      </p:to>
                                    </p:set>
                                    <p:animEffect filter="fade" transition="in">
                                      <p:cBhvr>
                                        <p:cTn dur="500"/>
                                        <p:tgtEl>
                                          <p:spTgt spid="49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1"/>
          <p:cNvSpPr txBox="1"/>
          <p:nvPr>
            <p:ph type="title"/>
          </p:nvPr>
        </p:nvSpPr>
        <p:spPr>
          <a:xfrm>
            <a:off x="436419" y="191654"/>
            <a:ext cx="10515600" cy="7848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800"/>
              <a:buFont typeface="Calibri"/>
              <a:buNone/>
            </a:pPr>
            <a:r>
              <a:rPr b="1" lang="en-US" sz="4800">
                <a:solidFill>
                  <a:srgbClr val="FF0000"/>
                </a:solidFill>
              </a:rPr>
              <a:t>Pathophysiology</a:t>
            </a:r>
            <a:endParaRPr/>
          </a:p>
        </p:txBody>
      </p:sp>
      <p:sp>
        <p:nvSpPr>
          <p:cNvPr id="503" name="Google Shape;503;p31"/>
          <p:cNvSpPr txBox="1"/>
          <p:nvPr>
            <p:ph idx="1" type="body"/>
          </p:nvPr>
        </p:nvSpPr>
        <p:spPr>
          <a:xfrm>
            <a:off x="588819" y="1253331"/>
            <a:ext cx="11229108"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3200"/>
              <a:buChar char="•"/>
            </a:pPr>
            <a:r>
              <a:rPr lang="en-US" sz="3200"/>
              <a:t>Gastrointestinal echinococcosis may result from a direct digestive localization of HC, but most often results from the rupture or fistulization in the digestive tract of HC of other localizations;</a:t>
            </a:r>
            <a:r>
              <a:rPr baseline="30000" lang="en-US" sz="3200"/>
              <a:t> </a:t>
            </a:r>
            <a:r>
              <a:rPr lang="en-US" sz="3200"/>
              <a:t> there have been reports of perforations and fistulizations of HC of the spleen in the colon, hepatic HC in the duodenum, mesenteric HC in the small intestine, adrenal HC in the proximal jejunum,</a:t>
            </a:r>
            <a:r>
              <a:rPr baseline="30000" lang="en-US" sz="3200"/>
              <a:t> </a:t>
            </a:r>
            <a:r>
              <a:rPr lang="en-US" sz="3200"/>
              <a:t> retro-peritoneal HC in the rectum or appendix, and pancreatic HC in the duodenum.</a:t>
            </a:r>
            <a:endParaRPr/>
          </a:p>
          <a:p>
            <a:pPr indent="-25400" lvl="0" marL="228600" rtl="0" algn="just">
              <a:lnSpc>
                <a:spcPct val="90000"/>
              </a:lnSpc>
              <a:spcBef>
                <a:spcPts val="1000"/>
              </a:spcBef>
              <a:spcAft>
                <a:spcPts val="0"/>
              </a:spcAft>
              <a:buClr>
                <a:schemeClr val="dk1"/>
              </a:buClr>
              <a:buSzPts val="3200"/>
              <a:buNone/>
            </a:pPr>
            <a:r>
              <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xEl>
                                              <p:pRg end="0" st="0"/>
                                            </p:txEl>
                                          </p:spTgt>
                                        </p:tgtEl>
                                        <p:attrNameLst>
                                          <p:attrName>style.visibility</p:attrName>
                                        </p:attrNameLst>
                                      </p:cBhvr>
                                      <p:to>
                                        <p:strVal val="visible"/>
                                      </p:to>
                                    </p:set>
                                    <p:animEffect filter="fade" transition="in">
                                      <p:cBhvr>
                                        <p:cTn dur="500"/>
                                        <p:tgtEl>
                                          <p:spTgt spid="5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xEl>
                                              <p:pRg end="1" st="1"/>
                                            </p:txEl>
                                          </p:spTgt>
                                        </p:tgtEl>
                                        <p:attrNameLst>
                                          <p:attrName>style.visibility</p:attrName>
                                        </p:attrNameLst>
                                      </p:cBhvr>
                                      <p:to>
                                        <p:strVal val="visible"/>
                                      </p:to>
                                    </p:set>
                                    <p:animEffect filter="fade" transition="in">
                                      <p:cBhvr>
                                        <p:cTn dur="500"/>
                                        <p:tgtEl>
                                          <p:spTgt spid="50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32"/>
          <p:cNvSpPr txBox="1"/>
          <p:nvPr>
            <p:ph idx="1" type="body"/>
          </p:nvPr>
        </p:nvSpPr>
        <p:spPr>
          <a:xfrm>
            <a:off x="538942" y="982894"/>
            <a:ext cx="10515600" cy="548440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3600"/>
              <a:buChar char="•"/>
            </a:pPr>
            <a:r>
              <a:rPr lang="en-US" sz="3600"/>
              <a:t>Extrahepatic hydatid cyst usually remains asymptomatic for years.</a:t>
            </a:r>
            <a:endParaRPr/>
          </a:p>
          <a:p>
            <a:pPr indent="-228600" lvl="0" marL="228600" rtl="0" algn="just">
              <a:lnSpc>
                <a:spcPct val="90000"/>
              </a:lnSpc>
              <a:spcBef>
                <a:spcPts val="1000"/>
              </a:spcBef>
              <a:spcAft>
                <a:spcPts val="0"/>
              </a:spcAft>
              <a:buClr>
                <a:schemeClr val="dk1"/>
              </a:buClr>
              <a:buSzPts val="3600"/>
              <a:buChar char="•"/>
            </a:pPr>
            <a:r>
              <a:rPr lang="en-US" sz="3600"/>
              <a:t>Patients mostly present after the cyst becomes large enough to palpate or to cause non-specific symptoms as abdominal discomfort</a:t>
            </a:r>
            <a:endParaRPr/>
          </a:p>
          <a:p>
            <a:pPr indent="-228600" lvl="0" marL="228600" rtl="0" algn="just">
              <a:lnSpc>
                <a:spcPct val="90000"/>
              </a:lnSpc>
              <a:spcBef>
                <a:spcPts val="1000"/>
              </a:spcBef>
              <a:spcAft>
                <a:spcPts val="0"/>
              </a:spcAft>
              <a:buClr>
                <a:schemeClr val="dk1"/>
              </a:buClr>
              <a:buSzPts val="3600"/>
              <a:buChar char="•"/>
            </a:pPr>
            <a:r>
              <a:rPr lang="en-US" sz="3600"/>
              <a:t>Hydatid involvement of the digestive tract is more unusual even in the endemic areas of this parasitosis.</a:t>
            </a:r>
            <a:endParaRPr/>
          </a:p>
          <a:p>
            <a:pPr indent="0" lvl="0" marL="228600" rtl="0" algn="just">
              <a:lnSpc>
                <a:spcPct val="90000"/>
              </a:lnSpc>
              <a:spcBef>
                <a:spcPts val="1000"/>
              </a:spcBef>
              <a:spcAft>
                <a:spcPts val="0"/>
              </a:spcAft>
              <a:buClr>
                <a:schemeClr val="dk1"/>
              </a:buClr>
              <a:buSzPts val="3600"/>
              <a:buNone/>
            </a:pPr>
            <a:r>
              <a:t/>
            </a:r>
            <a:endParaRPr sz="3600"/>
          </a:p>
        </p:txBody>
      </p:sp>
      <p:sp>
        <p:nvSpPr>
          <p:cNvPr id="509" name="Google Shape;509;p32"/>
          <p:cNvSpPr txBox="1"/>
          <p:nvPr/>
        </p:nvSpPr>
        <p:spPr>
          <a:xfrm>
            <a:off x="721825" y="0"/>
            <a:ext cx="9144000" cy="98289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0000"/>
              </a:buClr>
              <a:buSzPts val="4400"/>
              <a:buFont typeface="Calibri"/>
              <a:buNone/>
            </a:pPr>
            <a:r>
              <a:rPr b="1" lang="en-US" sz="4400">
                <a:solidFill>
                  <a:srgbClr val="FF0000"/>
                </a:solidFill>
                <a:latin typeface="Calibri"/>
                <a:ea typeface="Calibri"/>
                <a:cs typeface="Calibri"/>
                <a:sym typeface="Calibri"/>
              </a:rPr>
              <a:t>Gastrointestinal hydatidosis</a:t>
            </a:r>
            <a:endParaRPr sz="44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3"/>
          <p:cNvSpPr txBox="1"/>
          <p:nvPr>
            <p:ph idx="1" type="body"/>
          </p:nvPr>
        </p:nvSpPr>
        <p:spPr>
          <a:xfrm>
            <a:off x="413558" y="1127356"/>
            <a:ext cx="11364884"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3200"/>
              <a:buChar char="•"/>
            </a:pPr>
            <a:r>
              <a:rPr lang="en-US" sz="3200"/>
              <a:t>The hydatidosis of the digestive tract can range from simple digestive discomfort, abdominal pain, abdominal distension, intestinal pseudo-obstructions or abdominal mass may also be reported. </a:t>
            </a:r>
            <a:endParaRPr baseline="30000" sz="3200"/>
          </a:p>
          <a:p>
            <a:pPr indent="-228600" lvl="0" marL="228600" rtl="0" algn="just">
              <a:lnSpc>
                <a:spcPct val="90000"/>
              </a:lnSpc>
              <a:spcBef>
                <a:spcPts val="1000"/>
              </a:spcBef>
              <a:spcAft>
                <a:spcPts val="0"/>
              </a:spcAft>
              <a:buClr>
                <a:schemeClr val="dk1"/>
              </a:buClr>
              <a:buSzPts val="3200"/>
              <a:buChar char="•"/>
            </a:pPr>
            <a:r>
              <a:rPr lang="en-US" sz="3200"/>
              <a:t>More rarely complicated forms of HC of the digestive tract can be seen with presentations of acute appendicitis, appendiceal gangrene with perforation</a:t>
            </a:r>
            <a:r>
              <a:rPr baseline="30000" lang="en-US" sz="3200"/>
              <a:t>,</a:t>
            </a:r>
            <a:r>
              <a:rPr lang="en-US" sz="3200"/>
              <a:t> intestinal obstruction, single or multiple colonic perforation. </a:t>
            </a:r>
            <a:endParaRPr/>
          </a:p>
          <a:p>
            <a:pPr indent="-228600" lvl="0" marL="228600" rtl="0" algn="just">
              <a:lnSpc>
                <a:spcPct val="90000"/>
              </a:lnSpc>
              <a:spcBef>
                <a:spcPts val="1000"/>
              </a:spcBef>
              <a:spcAft>
                <a:spcPts val="0"/>
              </a:spcAft>
              <a:buClr>
                <a:schemeClr val="dk1"/>
              </a:buClr>
              <a:buSzPts val="3200"/>
              <a:buChar char="•"/>
            </a:pPr>
            <a:r>
              <a:rPr lang="en-US" sz="3200"/>
              <a:t>Surgery is the treatment of choice.</a:t>
            </a:r>
            <a:endParaRPr/>
          </a:p>
          <a:p>
            <a:pPr indent="-25400" lvl="0" marL="228600" rtl="0" algn="just">
              <a:lnSpc>
                <a:spcPct val="90000"/>
              </a:lnSpc>
              <a:spcBef>
                <a:spcPts val="1000"/>
              </a:spcBef>
              <a:spcAft>
                <a:spcPts val="0"/>
              </a:spcAft>
              <a:buClr>
                <a:schemeClr val="dk1"/>
              </a:buClr>
              <a:buSzPts val="3200"/>
              <a:buNone/>
            </a:pPr>
            <a:r>
              <a:t/>
            </a:r>
            <a:endParaRPr sz="3200"/>
          </a:p>
        </p:txBody>
      </p:sp>
      <p:sp>
        <p:nvSpPr>
          <p:cNvPr id="515" name="Google Shape;515;p33"/>
          <p:cNvSpPr txBox="1"/>
          <p:nvPr/>
        </p:nvSpPr>
        <p:spPr>
          <a:xfrm>
            <a:off x="555567" y="396413"/>
            <a:ext cx="9144000" cy="98289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0000"/>
              </a:buClr>
              <a:buSzPts val="4400"/>
              <a:buFont typeface="Calibri"/>
              <a:buNone/>
            </a:pPr>
            <a:r>
              <a:rPr b="1" lang="en-US" sz="4400">
                <a:solidFill>
                  <a:srgbClr val="FF0000"/>
                </a:solidFill>
                <a:latin typeface="Calibri"/>
                <a:ea typeface="Calibri"/>
                <a:cs typeface="Calibri"/>
                <a:sym typeface="Calibri"/>
              </a:rPr>
              <a:t>The clinical presentation </a:t>
            </a:r>
            <a:endParaRPr/>
          </a:p>
          <a:p>
            <a:pPr indent="0" lvl="0" marL="0" marR="0" rtl="0" algn="l">
              <a:lnSpc>
                <a:spcPct val="90000"/>
              </a:lnSpc>
              <a:spcBef>
                <a:spcPts val="0"/>
              </a:spcBef>
              <a:spcAft>
                <a:spcPts val="0"/>
              </a:spcAft>
              <a:buClr>
                <a:schemeClr val="dk1"/>
              </a:buClr>
              <a:buSzPts val="4400"/>
              <a:buFont typeface="Calibri"/>
              <a:buNone/>
            </a:pPr>
            <a:r>
              <a:t/>
            </a:r>
            <a:endParaRPr sz="44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0" st="0"/>
                                            </p:txEl>
                                          </p:spTgt>
                                        </p:tgtEl>
                                        <p:attrNameLst>
                                          <p:attrName>style.visibility</p:attrName>
                                        </p:attrNameLst>
                                      </p:cBhvr>
                                      <p:to>
                                        <p:strVal val="visible"/>
                                      </p:to>
                                    </p:set>
                                    <p:animEffect filter="fade" transition="in">
                                      <p:cBhvr>
                                        <p:cTn dur="500"/>
                                        <p:tgtEl>
                                          <p:spTgt spid="5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1" st="1"/>
                                            </p:txEl>
                                          </p:spTgt>
                                        </p:tgtEl>
                                        <p:attrNameLst>
                                          <p:attrName>style.visibility</p:attrName>
                                        </p:attrNameLst>
                                      </p:cBhvr>
                                      <p:to>
                                        <p:strVal val="visible"/>
                                      </p:to>
                                    </p:set>
                                    <p:animEffect filter="fade" transition="in">
                                      <p:cBhvr>
                                        <p:cTn dur="500"/>
                                        <p:tgtEl>
                                          <p:spTgt spid="5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2" st="2"/>
                                            </p:txEl>
                                          </p:spTgt>
                                        </p:tgtEl>
                                        <p:attrNameLst>
                                          <p:attrName>style.visibility</p:attrName>
                                        </p:attrNameLst>
                                      </p:cBhvr>
                                      <p:to>
                                        <p:strVal val="visible"/>
                                      </p:to>
                                    </p:set>
                                    <p:animEffect filter="fade" transition="in">
                                      <p:cBhvr>
                                        <p:cTn dur="500"/>
                                        <p:tgtEl>
                                          <p:spTgt spid="5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3" st="3"/>
                                            </p:txEl>
                                          </p:spTgt>
                                        </p:tgtEl>
                                        <p:attrNameLst>
                                          <p:attrName>style.visibility</p:attrName>
                                        </p:attrNameLst>
                                      </p:cBhvr>
                                      <p:to>
                                        <p:strVal val="visible"/>
                                      </p:to>
                                    </p:set>
                                    <p:animEffect filter="fade" transition="in">
                                      <p:cBhvr>
                                        <p:cTn dur="500"/>
                                        <p:tgtEl>
                                          <p:spTgt spid="51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34"/>
          <p:cNvSpPr txBox="1"/>
          <p:nvPr>
            <p:ph idx="1" type="body"/>
          </p:nvPr>
        </p:nvSpPr>
        <p:spPr>
          <a:xfrm>
            <a:off x="538942" y="982894"/>
            <a:ext cx="10515600" cy="548440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3600"/>
              <a:buNone/>
            </a:pPr>
            <a:r>
              <a:rPr b="1" lang="en-US" sz="3600"/>
              <a:t>Diagnosis</a:t>
            </a:r>
            <a:endParaRPr/>
          </a:p>
          <a:p>
            <a:pPr indent="-228600" lvl="0" marL="228600" rtl="0" algn="just">
              <a:lnSpc>
                <a:spcPct val="90000"/>
              </a:lnSpc>
              <a:spcBef>
                <a:spcPts val="1000"/>
              </a:spcBef>
              <a:spcAft>
                <a:spcPts val="0"/>
              </a:spcAft>
              <a:buClr>
                <a:schemeClr val="dk1"/>
              </a:buClr>
              <a:buSzPts val="3600"/>
              <a:buChar char="•"/>
            </a:pPr>
            <a:r>
              <a:rPr lang="en-US" sz="3600"/>
              <a:t>The combination of clinical, laboratory, radiological findings upper and lower GI endoscopy help for a preliminary diagnosis. </a:t>
            </a:r>
            <a:endParaRPr/>
          </a:p>
          <a:p>
            <a:pPr indent="0" lvl="0" marL="228600" rtl="0" algn="just">
              <a:lnSpc>
                <a:spcPct val="90000"/>
              </a:lnSpc>
              <a:spcBef>
                <a:spcPts val="1000"/>
              </a:spcBef>
              <a:spcAft>
                <a:spcPts val="0"/>
              </a:spcAft>
              <a:buClr>
                <a:schemeClr val="dk1"/>
              </a:buClr>
              <a:buSzPts val="3600"/>
              <a:buNone/>
            </a:pPr>
            <a:r>
              <a:t/>
            </a:r>
            <a:endParaRPr sz="3600"/>
          </a:p>
        </p:txBody>
      </p:sp>
      <p:sp>
        <p:nvSpPr>
          <p:cNvPr id="521" name="Google Shape;521;p34"/>
          <p:cNvSpPr txBox="1"/>
          <p:nvPr/>
        </p:nvSpPr>
        <p:spPr>
          <a:xfrm>
            <a:off x="721825" y="0"/>
            <a:ext cx="9144000" cy="98289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0000"/>
              </a:buClr>
              <a:buSzPts val="4400"/>
              <a:buFont typeface="Calibri"/>
              <a:buNone/>
            </a:pPr>
            <a:r>
              <a:rPr b="1" lang="en-US" sz="4400">
                <a:solidFill>
                  <a:srgbClr val="FF0000"/>
                </a:solidFill>
                <a:latin typeface="Calibri"/>
                <a:ea typeface="Calibri"/>
                <a:cs typeface="Calibri"/>
                <a:sym typeface="Calibri"/>
              </a:rPr>
              <a:t>Gastrointestinal hydatidosis</a:t>
            </a:r>
            <a:endParaRPr sz="44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0" st="0"/>
                                            </p:txEl>
                                          </p:spTgt>
                                        </p:tgtEl>
                                        <p:attrNameLst>
                                          <p:attrName>style.visibility</p:attrName>
                                        </p:attrNameLst>
                                      </p:cBhvr>
                                      <p:to>
                                        <p:strVal val="visible"/>
                                      </p:to>
                                    </p:set>
                                    <p:animEffect filter="fade" transition="in">
                                      <p:cBhvr>
                                        <p:cTn dur="500"/>
                                        <p:tgtEl>
                                          <p:spTgt spid="5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1" st="1"/>
                                            </p:txEl>
                                          </p:spTgt>
                                        </p:tgtEl>
                                        <p:attrNameLst>
                                          <p:attrName>style.visibility</p:attrName>
                                        </p:attrNameLst>
                                      </p:cBhvr>
                                      <p:to>
                                        <p:strVal val="visible"/>
                                      </p:to>
                                    </p:set>
                                    <p:animEffect filter="fade" transition="in">
                                      <p:cBhvr>
                                        <p:cTn dur="500"/>
                                        <p:tgtEl>
                                          <p:spTgt spid="5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2" st="2"/>
                                            </p:txEl>
                                          </p:spTgt>
                                        </p:tgtEl>
                                        <p:attrNameLst>
                                          <p:attrName>style.visibility</p:attrName>
                                        </p:attrNameLst>
                                      </p:cBhvr>
                                      <p:to>
                                        <p:strVal val="visible"/>
                                      </p:to>
                                    </p:set>
                                    <p:animEffect filter="fade" transition="in">
                                      <p:cBhvr>
                                        <p:cTn dur="500"/>
                                        <p:tgtEl>
                                          <p:spTgt spid="52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p:cNvSpPr txBox="1"/>
          <p:nvPr>
            <p:ph type="title"/>
          </p:nvPr>
        </p:nvSpPr>
        <p:spPr>
          <a:xfrm>
            <a:off x="1981200" y="167210"/>
            <a:ext cx="8229600" cy="535531"/>
          </a:xfrm>
          <a:prstGeom prst="rect">
            <a:avLst/>
          </a:prstGeom>
          <a:solidFill>
            <a:srgbClr val="FBE4D4"/>
          </a:solidFill>
          <a:ln cap="flat" cmpd="sng" w="28575">
            <a:solidFill>
              <a:schemeClr val="accent3"/>
            </a:solidFill>
            <a:prstDash val="solid"/>
            <a:miter lim="800000"/>
            <a:headEnd len="sm" w="sm" type="none"/>
            <a:tailEnd len="sm" w="sm" type="none"/>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chemeClr val="dk1"/>
              </a:buClr>
              <a:buSzPts val="3200"/>
              <a:buFont typeface="Arial"/>
              <a:buNone/>
            </a:pPr>
            <a:r>
              <a:rPr b="1" lang="en-US" sz="3200">
                <a:solidFill>
                  <a:schemeClr val="dk1"/>
                </a:solidFill>
                <a:latin typeface="Arial"/>
                <a:ea typeface="Arial"/>
                <a:cs typeface="Arial"/>
                <a:sym typeface="Arial"/>
              </a:rPr>
              <a:t>Definition </a:t>
            </a:r>
            <a:endParaRPr/>
          </a:p>
        </p:txBody>
      </p:sp>
      <p:sp>
        <p:nvSpPr>
          <p:cNvPr id="129" name="Google Shape;129;p4"/>
          <p:cNvSpPr txBox="1"/>
          <p:nvPr>
            <p:ph idx="1" type="body"/>
          </p:nvPr>
        </p:nvSpPr>
        <p:spPr>
          <a:xfrm>
            <a:off x="312824" y="1071563"/>
            <a:ext cx="11333744" cy="4525962"/>
          </a:xfrm>
          <a:prstGeom prst="rect">
            <a:avLst/>
          </a:prstGeom>
          <a:noFill/>
          <a:ln>
            <a:noFill/>
          </a:ln>
        </p:spPr>
        <p:txBody>
          <a:bodyPr anchorCtr="0" anchor="t" bIns="45700" lIns="91425" spcFirstLastPara="1" rIns="91425" wrap="square" tIns="45700">
            <a:noAutofit/>
          </a:bodyPr>
          <a:lstStyle/>
          <a:p>
            <a:pPr indent="-279400" lvl="0" marL="228600" rtl="0" algn="just">
              <a:lnSpc>
                <a:spcPct val="90000"/>
              </a:lnSpc>
              <a:spcBef>
                <a:spcPts val="0"/>
              </a:spcBef>
              <a:spcAft>
                <a:spcPts val="0"/>
              </a:spcAft>
              <a:buClr>
                <a:schemeClr val="dk1"/>
              </a:buClr>
              <a:buSzPts val="4400"/>
              <a:buChar char="•"/>
            </a:pPr>
            <a:r>
              <a:rPr lang="en-US" sz="4400"/>
              <a:t>Schistosomiasis is a chronic and potentially lethal tropical disease, mainly caused by the parasitic blood flukes.</a:t>
            </a:r>
            <a:endParaRPr/>
          </a:p>
          <a:p>
            <a:pPr indent="-279400" lvl="0" marL="228600" rtl="0" algn="just">
              <a:lnSpc>
                <a:spcPct val="90000"/>
              </a:lnSpc>
              <a:spcBef>
                <a:spcPts val="1000"/>
              </a:spcBef>
              <a:spcAft>
                <a:spcPts val="0"/>
              </a:spcAft>
              <a:buClr>
                <a:schemeClr val="dk1"/>
              </a:buClr>
              <a:buSzPts val="4400"/>
              <a:buChar char="•"/>
            </a:pPr>
            <a:r>
              <a:rPr lang="en-US" sz="4400"/>
              <a:t>Schistosomes have evolved to develop and thrive in their infected hosts, with untreated infections generally persisting for 3–10 years and a minority of infected individuals developing life-threatening pathology . </a:t>
            </a:r>
            <a:endParaRPr sz="4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500"/>
                                        <p:tgtEl>
                                          <p:spTgt spid="1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Effect filter="fade" transition="in">
                                      <p:cBhvr>
                                        <p:cTn dur="500"/>
                                        <p:tgtEl>
                                          <p:spTgt spid="12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p:nvPr/>
        </p:nvSpPr>
        <p:spPr>
          <a:xfrm>
            <a:off x="3952876" y="84475"/>
            <a:ext cx="3857625" cy="2714625"/>
          </a:xfrm>
          <a:prstGeom prst="ellipse">
            <a:avLst/>
          </a:prstGeom>
          <a:solidFill>
            <a:srgbClr val="FFFF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1" lang="en-US" sz="2400">
                <a:solidFill>
                  <a:schemeClr val="dk1"/>
                </a:solidFill>
                <a:latin typeface="Arial"/>
                <a:ea typeface="Arial"/>
                <a:cs typeface="Arial"/>
                <a:sym typeface="Arial"/>
              </a:rPr>
              <a:t>S. haematobium</a:t>
            </a:r>
            <a:endParaRPr b="1" i="1" sz="24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rPr b="1" lang="en-US" sz="2000">
                <a:solidFill>
                  <a:schemeClr val="dk1"/>
                </a:solidFill>
                <a:latin typeface="Arial"/>
                <a:ea typeface="Arial"/>
                <a:cs typeface="Arial"/>
                <a:sym typeface="Arial"/>
              </a:rPr>
              <a:t>Inhabits urogenital  veins</a:t>
            </a:r>
            <a:endParaRPr/>
          </a:p>
          <a:p>
            <a:pPr indent="0" lvl="0" marL="0" marR="0" rtl="0" algn="ctr">
              <a:spcBef>
                <a:spcPts val="0"/>
              </a:spcBef>
              <a:spcAft>
                <a:spcPts val="0"/>
              </a:spcAft>
              <a:buNone/>
            </a:pPr>
            <a:r>
              <a:t/>
            </a:r>
            <a:endParaRPr b="1" i="1" sz="1800">
              <a:solidFill>
                <a:schemeClr val="dk1"/>
              </a:solidFill>
              <a:latin typeface="Calibri"/>
              <a:ea typeface="Calibri"/>
              <a:cs typeface="Calibri"/>
              <a:sym typeface="Calibri"/>
            </a:endParaRPr>
          </a:p>
        </p:txBody>
      </p:sp>
      <p:sp>
        <p:nvSpPr>
          <p:cNvPr id="135" name="Google Shape;135;p5"/>
          <p:cNvSpPr txBox="1"/>
          <p:nvPr/>
        </p:nvSpPr>
        <p:spPr>
          <a:xfrm>
            <a:off x="3951373" y="2846725"/>
            <a:ext cx="3857625"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C00000"/>
                </a:solidFill>
                <a:latin typeface="Arial"/>
                <a:ea typeface="Arial"/>
                <a:cs typeface="Arial"/>
                <a:sym typeface="Arial"/>
              </a:rPr>
              <a:t>Schistosoma</a:t>
            </a:r>
            <a:r>
              <a:rPr b="1" lang="en-US" sz="2800">
                <a:solidFill>
                  <a:srgbClr val="C00000"/>
                </a:solidFill>
                <a:latin typeface="Arial"/>
                <a:ea typeface="Arial"/>
                <a:cs typeface="Arial"/>
                <a:sym typeface="Arial"/>
              </a:rPr>
              <a:t> species</a:t>
            </a:r>
            <a:endParaRPr/>
          </a:p>
        </p:txBody>
      </p:sp>
      <p:sp>
        <p:nvSpPr>
          <p:cNvPr id="136" name="Google Shape;136;p5"/>
          <p:cNvSpPr/>
          <p:nvPr/>
        </p:nvSpPr>
        <p:spPr>
          <a:xfrm>
            <a:off x="1809750" y="3643314"/>
            <a:ext cx="4000500" cy="2928937"/>
          </a:xfrm>
          <a:prstGeom prst="ellipse">
            <a:avLst/>
          </a:prstGeom>
          <a:solidFill>
            <a:srgbClr val="D8D8D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1" lang="en-US" sz="2400">
                <a:solidFill>
                  <a:schemeClr val="dk1"/>
                </a:solidFill>
                <a:latin typeface="Arial"/>
                <a:ea typeface="Arial"/>
                <a:cs typeface="Arial"/>
                <a:sym typeface="Arial"/>
              </a:rPr>
              <a:t>S. mansoni</a:t>
            </a:r>
            <a:endParaRPr b="1" i="1" sz="24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rPr b="1" lang="en-US" sz="2000">
                <a:solidFill>
                  <a:schemeClr val="dk1"/>
                </a:solidFill>
                <a:latin typeface="Arial"/>
                <a:ea typeface="Arial"/>
                <a:cs typeface="Arial"/>
                <a:sym typeface="Arial"/>
              </a:rPr>
              <a:t>Inhabits inferior mesenteric vein (large intestine)</a:t>
            </a:r>
            <a:endParaRPr/>
          </a:p>
        </p:txBody>
      </p:sp>
      <p:sp>
        <p:nvSpPr>
          <p:cNvPr id="137" name="Google Shape;137;p5"/>
          <p:cNvSpPr/>
          <p:nvPr/>
        </p:nvSpPr>
        <p:spPr>
          <a:xfrm>
            <a:off x="6524625" y="3643313"/>
            <a:ext cx="3786188" cy="2857500"/>
          </a:xfrm>
          <a:prstGeom prst="ellipse">
            <a:avLst/>
          </a:prstGeom>
          <a:solidFill>
            <a:srgbClr val="D8D8D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1" lang="en-US" sz="2400">
                <a:solidFill>
                  <a:schemeClr val="dk1"/>
                </a:solidFill>
                <a:latin typeface="Arial"/>
                <a:ea typeface="Arial"/>
                <a:cs typeface="Arial"/>
                <a:sym typeface="Arial"/>
              </a:rPr>
              <a:t>S. Japonicum</a:t>
            </a:r>
            <a:endParaRPr b="1" i="1" sz="24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rPr b="1" lang="en-US" sz="2000">
                <a:solidFill>
                  <a:schemeClr val="dk1"/>
                </a:solidFill>
                <a:latin typeface="Arial"/>
                <a:ea typeface="Arial"/>
                <a:cs typeface="Arial"/>
                <a:sym typeface="Arial"/>
              </a:rPr>
              <a:t>Inhabits superior &amp; inferior mesenteric veins (small and large intestine)</a:t>
            </a:r>
            <a:endParaRPr b="1" i="1" sz="2000">
              <a:solidFill>
                <a:schemeClr val="dk1"/>
              </a:solidFill>
              <a:latin typeface="Arial"/>
              <a:ea typeface="Arial"/>
              <a:cs typeface="Arial"/>
              <a:sym typeface="Arial"/>
            </a:endParaRPr>
          </a:p>
        </p:txBody>
      </p:sp>
      <p:sp>
        <p:nvSpPr>
          <p:cNvPr id="138" name="Google Shape;138;p5"/>
          <p:cNvSpPr/>
          <p:nvPr/>
        </p:nvSpPr>
        <p:spPr>
          <a:xfrm>
            <a:off x="1572126" y="3370600"/>
            <a:ext cx="8810124" cy="3350875"/>
          </a:xfrm>
          <a:prstGeom prst="rect">
            <a:avLst/>
          </a:prstGeom>
          <a:noFill/>
          <a:ln cap="flat" cmpd="sng" w="412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
          <p:cNvSpPr txBox="1"/>
          <p:nvPr>
            <p:ph idx="1" type="body"/>
          </p:nvPr>
        </p:nvSpPr>
        <p:spPr>
          <a:xfrm>
            <a:off x="588909" y="228600"/>
            <a:ext cx="7772400" cy="685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4000"/>
              <a:buNone/>
            </a:pPr>
            <a:r>
              <a:rPr b="1" lang="en-US" sz="4000" u="sng">
                <a:solidFill>
                  <a:srgbClr val="FF0000"/>
                </a:solidFill>
                <a:latin typeface="Calibri"/>
                <a:ea typeface="Calibri"/>
                <a:cs typeface="Calibri"/>
                <a:sym typeface="Calibri"/>
              </a:rPr>
              <a:t>Trematodes (Flukes)</a:t>
            </a:r>
            <a:endParaRPr b="1" sz="4000" u="sng">
              <a:solidFill>
                <a:srgbClr val="FF0000"/>
              </a:solidFill>
              <a:latin typeface="Calibri"/>
              <a:ea typeface="Calibri"/>
              <a:cs typeface="Calibri"/>
              <a:sym typeface="Calibri"/>
            </a:endParaRPr>
          </a:p>
        </p:txBody>
      </p:sp>
      <p:graphicFrame>
        <p:nvGraphicFramePr>
          <p:cNvPr id="144" name="Google Shape;144;p6"/>
          <p:cNvGraphicFramePr/>
          <p:nvPr/>
        </p:nvGraphicFramePr>
        <p:xfrm>
          <a:off x="2209800" y="3172715"/>
          <a:ext cx="3000000" cy="3000000"/>
        </p:xfrm>
        <a:graphic>
          <a:graphicData uri="http://schemas.openxmlformats.org/drawingml/2006/table">
            <a:tbl>
              <a:tblPr bandRow="1" firstRow="1">
                <a:noFill/>
                <a:tableStyleId>{D373608D-2C4E-4AF1-852B-6403F7299FFB}</a:tableStyleId>
              </a:tblPr>
              <a:tblGrid>
                <a:gridCol w="2667000"/>
              </a:tblGrid>
              <a:tr h="759250">
                <a:tc>
                  <a:txBody>
                    <a:bodyPr/>
                    <a:lstStyle/>
                    <a:p>
                      <a:pPr indent="0" lvl="0" marL="0" marR="0" rtl="1" algn="l">
                        <a:spcBef>
                          <a:spcPts val="0"/>
                        </a:spcBef>
                        <a:spcAft>
                          <a:spcPts val="0"/>
                        </a:spcAft>
                        <a:buNone/>
                      </a:pPr>
                      <a:r>
                        <a:t/>
                      </a:r>
                      <a:endParaRPr sz="1800" u="none" cap="none" strike="noStrike">
                        <a:solidFill>
                          <a:srgbClr val="833C0B"/>
                        </a:solidFill>
                      </a:endParaRPr>
                    </a:p>
                    <a:p>
                      <a:pPr indent="0" lvl="0" marL="0" marR="0" rtl="1" algn="l">
                        <a:spcBef>
                          <a:spcPts val="0"/>
                        </a:spcBef>
                        <a:spcAft>
                          <a:spcPts val="0"/>
                        </a:spcAft>
                        <a:buNone/>
                      </a:pPr>
                      <a:r>
                        <a:t/>
                      </a:r>
                      <a:endParaRPr sz="1800" u="none" cap="none" strike="noStrike">
                        <a:solidFill>
                          <a:srgbClr val="833C0B"/>
                        </a:solidFill>
                      </a:endParaRPr>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solidFill>
                          <a:srgbClr val="833C0B"/>
                        </a:solidFill>
                      </a:endParaRPr>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solidFill>
                          <a:srgbClr val="833C0B"/>
                        </a:solidFill>
                      </a:endParaRPr>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solidFill>
                          <a:srgbClr val="833C0B"/>
                        </a:solidFill>
                      </a:endParaRPr>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solidFill>
                          <a:srgbClr val="833C0B"/>
                        </a:solidFill>
                      </a:endParaRPr>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solidFill>
                          <a:srgbClr val="833C0B"/>
                        </a:solidFill>
                      </a:endParaRPr>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solidFill>
                          <a:srgbClr val="833C0B"/>
                        </a:solidFill>
                      </a:endParaRPr>
                    </a:p>
                  </a:txBody>
                  <a:tcPr marT="45725" marB="45725" marR="91450" marL="91450"/>
                </a:tc>
              </a:tr>
            </a:tbl>
          </a:graphicData>
        </a:graphic>
      </p:graphicFrame>
      <p:graphicFrame>
        <p:nvGraphicFramePr>
          <p:cNvPr id="145" name="Google Shape;145;p6"/>
          <p:cNvGraphicFramePr/>
          <p:nvPr/>
        </p:nvGraphicFramePr>
        <p:xfrm>
          <a:off x="4876800" y="3172715"/>
          <a:ext cx="3000000" cy="3000000"/>
        </p:xfrm>
        <a:graphic>
          <a:graphicData uri="http://schemas.openxmlformats.org/drawingml/2006/table">
            <a:tbl>
              <a:tblPr bandRow="1" firstRow="1">
                <a:noFill/>
                <a:tableStyleId>{D373608D-2C4E-4AF1-852B-6403F7299FFB}</a:tableStyleId>
              </a:tblPr>
              <a:tblGrid>
                <a:gridCol w="2667000"/>
              </a:tblGrid>
              <a:tr h="759250">
                <a:tc>
                  <a:txBody>
                    <a:bodyPr/>
                    <a:lstStyle/>
                    <a:p>
                      <a:pPr indent="0" lvl="0" marL="0" marR="0" rtl="1" algn="l">
                        <a:spcBef>
                          <a:spcPts val="0"/>
                        </a:spcBef>
                        <a:spcAft>
                          <a:spcPts val="0"/>
                        </a:spcAft>
                        <a:buNone/>
                      </a:pPr>
                      <a:r>
                        <a:t/>
                      </a:r>
                      <a:endParaRPr sz="1800" u="none" cap="none" strike="noStrike"/>
                    </a:p>
                    <a:p>
                      <a:pPr indent="0" lvl="0" marL="0" marR="0" rtl="1" algn="l">
                        <a:spcBef>
                          <a:spcPts val="0"/>
                        </a:spcBef>
                        <a:spcAft>
                          <a:spcPts val="0"/>
                        </a:spcAft>
                        <a:buNone/>
                      </a:pPr>
                      <a:r>
                        <a:t/>
                      </a:r>
                      <a:endParaRPr sz="1800" u="none" cap="none" strike="noStrike"/>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p>
                  </a:txBody>
                  <a:tcPr marT="45725" marB="45725" marR="91450" marL="91450"/>
                </a:tc>
              </a:tr>
            </a:tbl>
          </a:graphicData>
        </a:graphic>
      </p:graphicFrame>
      <p:graphicFrame>
        <p:nvGraphicFramePr>
          <p:cNvPr id="146" name="Google Shape;146;p6"/>
          <p:cNvGraphicFramePr/>
          <p:nvPr/>
        </p:nvGraphicFramePr>
        <p:xfrm>
          <a:off x="7543800" y="3172715"/>
          <a:ext cx="3000000" cy="3000000"/>
        </p:xfrm>
        <a:graphic>
          <a:graphicData uri="http://schemas.openxmlformats.org/drawingml/2006/table">
            <a:tbl>
              <a:tblPr bandRow="1" firstRow="1">
                <a:noFill/>
                <a:tableStyleId>{D373608D-2C4E-4AF1-852B-6403F7299FFB}</a:tableStyleId>
              </a:tblPr>
              <a:tblGrid>
                <a:gridCol w="2895600"/>
              </a:tblGrid>
              <a:tr h="759250">
                <a:tc>
                  <a:txBody>
                    <a:bodyPr/>
                    <a:lstStyle/>
                    <a:p>
                      <a:pPr indent="0" lvl="0" marL="0" marR="0" rtl="1" algn="l">
                        <a:spcBef>
                          <a:spcPts val="0"/>
                        </a:spcBef>
                        <a:spcAft>
                          <a:spcPts val="0"/>
                        </a:spcAft>
                        <a:buNone/>
                      </a:pPr>
                      <a:r>
                        <a:t/>
                      </a:r>
                      <a:endParaRPr sz="1800" u="none" cap="none" strike="noStrike"/>
                    </a:p>
                    <a:p>
                      <a:pPr indent="0" lvl="0" marL="0" marR="0" rtl="1" algn="l">
                        <a:spcBef>
                          <a:spcPts val="0"/>
                        </a:spcBef>
                        <a:spcAft>
                          <a:spcPts val="0"/>
                        </a:spcAft>
                        <a:buNone/>
                      </a:pPr>
                      <a:r>
                        <a:t/>
                      </a:r>
                      <a:endParaRPr sz="1800" u="none" cap="none" strike="noStrike"/>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p>
                  </a:txBody>
                  <a:tcPr marT="45725" marB="45725" marR="91450" marL="91450"/>
                </a:tc>
              </a:tr>
              <a:tr h="439875">
                <a:tc>
                  <a:txBody>
                    <a:bodyPr/>
                    <a:lstStyle/>
                    <a:p>
                      <a:pPr indent="0" lvl="0" marL="0" marR="0" rtl="1" algn="l">
                        <a:spcBef>
                          <a:spcPts val="0"/>
                        </a:spcBef>
                        <a:spcAft>
                          <a:spcPts val="0"/>
                        </a:spcAft>
                        <a:buNone/>
                      </a:pPr>
                      <a:r>
                        <a:t/>
                      </a:r>
                      <a:endParaRPr sz="1800" u="none" cap="none" strike="noStrike"/>
                    </a:p>
                  </a:txBody>
                  <a:tcPr marT="45725" marB="45725" marR="91450" marL="91450"/>
                </a:tc>
              </a:tr>
            </a:tbl>
          </a:graphicData>
        </a:graphic>
      </p:graphicFrame>
      <p:sp>
        <p:nvSpPr>
          <p:cNvPr id="147" name="Google Shape;147;p6"/>
          <p:cNvSpPr/>
          <p:nvPr/>
        </p:nvSpPr>
        <p:spPr>
          <a:xfrm>
            <a:off x="2968696" y="3934716"/>
            <a:ext cx="103746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833C0B"/>
                </a:solidFill>
                <a:latin typeface="Calibri"/>
                <a:ea typeface="Calibri"/>
                <a:cs typeface="Calibri"/>
                <a:sym typeface="Calibri"/>
              </a:rPr>
              <a:t>Shape </a:t>
            </a:r>
            <a:endParaRPr b="1" sz="2400">
              <a:solidFill>
                <a:srgbClr val="833C0B"/>
              </a:solidFill>
              <a:latin typeface="Calibri"/>
              <a:ea typeface="Calibri"/>
              <a:cs typeface="Calibri"/>
              <a:sym typeface="Calibri"/>
            </a:endParaRPr>
          </a:p>
        </p:txBody>
      </p:sp>
      <p:sp>
        <p:nvSpPr>
          <p:cNvPr id="148" name="Google Shape;148;p6"/>
          <p:cNvSpPr/>
          <p:nvPr/>
        </p:nvSpPr>
        <p:spPr>
          <a:xfrm>
            <a:off x="5004632" y="4007195"/>
            <a:ext cx="2310569"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833C0B"/>
                </a:solidFill>
                <a:latin typeface="Calibri"/>
                <a:ea typeface="Calibri"/>
                <a:cs typeface="Calibri"/>
                <a:sym typeface="Calibri"/>
              </a:rPr>
              <a:t>Flat and leaf-shaped </a:t>
            </a:r>
            <a:endParaRPr b="1" sz="1900">
              <a:solidFill>
                <a:srgbClr val="833C0B"/>
              </a:solidFill>
              <a:latin typeface="Calibri"/>
              <a:ea typeface="Calibri"/>
              <a:cs typeface="Calibri"/>
              <a:sym typeface="Calibri"/>
            </a:endParaRPr>
          </a:p>
        </p:txBody>
      </p:sp>
      <p:sp>
        <p:nvSpPr>
          <p:cNvPr id="149" name="Google Shape;149;p6"/>
          <p:cNvSpPr/>
          <p:nvPr/>
        </p:nvSpPr>
        <p:spPr>
          <a:xfrm>
            <a:off x="7615639" y="4010916"/>
            <a:ext cx="2764346"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833C0B"/>
                </a:solidFill>
                <a:latin typeface="Calibri"/>
                <a:ea typeface="Calibri"/>
                <a:cs typeface="Calibri"/>
                <a:sym typeface="Calibri"/>
              </a:rPr>
              <a:t>Elongated and cylindrical </a:t>
            </a:r>
            <a:endParaRPr b="1" sz="1900">
              <a:solidFill>
                <a:srgbClr val="833C0B"/>
              </a:solidFill>
              <a:latin typeface="Calibri"/>
              <a:ea typeface="Calibri"/>
              <a:cs typeface="Calibri"/>
              <a:sym typeface="Calibri"/>
            </a:endParaRPr>
          </a:p>
        </p:txBody>
      </p:sp>
      <p:sp>
        <p:nvSpPr>
          <p:cNvPr id="150" name="Google Shape;150;p6"/>
          <p:cNvSpPr/>
          <p:nvPr/>
        </p:nvSpPr>
        <p:spPr>
          <a:xfrm>
            <a:off x="3065158" y="4391916"/>
            <a:ext cx="95615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833C0B"/>
                </a:solidFill>
                <a:latin typeface="Calibri"/>
                <a:ea typeface="Calibri"/>
                <a:cs typeface="Calibri"/>
                <a:sym typeface="Calibri"/>
              </a:rPr>
              <a:t>Sexes </a:t>
            </a:r>
            <a:endParaRPr b="1" sz="2400">
              <a:solidFill>
                <a:srgbClr val="833C0B"/>
              </a:solidFill>
              <a:latin typeface="Calibri"/>
              <a:ea typeface="Calibri"/>
              <a:cs typeface="Calibri"/>
              <a:sym typeface="Calibri"/>
            </a:endParaRPr>
          </a:p>
        </p:txBody>
      </p:sp>
      <p:sp>
        <p:nvSpPr>
          <p:cNvPr id="151" name="Google Shape;151;p6"/>
          <p:cNvSpPr/>
          <p:nvPr/>
        </p:nvSpPr>
        <p:spPr>
          <a:xfrm>
            <a:off x="5329927" y="4391916"/>
            <a:ext cx="1760675"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00"/>
                </a:solidFill>
                <a:latin typeface="Calibri"/>
                <a:ea typeface="Calibri"/>
                <a:cs typeface="Calibri"/>
                <a:sym typeface="Calibri"/>
              </a:rPr>
              <a:t>hermaphroditic</a:t>
            </a:r>
            <a:endParaRPr b="1" sz="1900">
              <a:solidFill>
                <a:schemeClr val="dk1"/>
              </a:solidFill>
              <a:latin typeface="Calibri"/>
              <a:ea typeface="Calibri"/>
              <a:cs typeface="Calibri"/>
              <a:sym typeface="Calibri"/>
            </a:endParaRPr>
          </a:p>
        </p:txBody>
      </p:sp>
      <p:sp>
        <p:nvSpPr>
          <p:cNvPr id="152" name="Google Shape;152;p6"/>
          <p:cNvSpPr/>
          <p:nvPr/>
        </p:nvSpPr>
        <p:spPr>
          <a:xfrm>
            <a:off x="8117473" y="4391916"/>
            <a:ext cx="1733873"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00"/>
                </a:solidFill>
                <a:latin typeface="Calibri"/>
                <a:ea typeface="Calibri"/>
                <a:cs typeface="Calibri"/>
                <a:sym typeface="Calibri"/>
              </a:rPr>
              <a:t>Separate sexes </a:t>
            </a:r>
            <a:endParaRPr b="1" sz="1900">
              <a:solidFill>
                <a:schemeClr val="dk1"/>
              </a:solidFill>
              <a:latin typeface="Calibri"/>
              <a:ea typeface="Calibri"/>
              <a:cs typeface="Calibri"/>
              <a:sym typeface="Calibri"/>
            </a:endParaRPr>
          </a:p>
        </p:txBody>
      </p:sp>
      <p:sp>
        <p:nvSpPr>
          <p:cNvPr id="153" name="Google Shape;153;p6"/>
          <p:cNvSpPr/>
          <p:nvPr/>
        </p:nvSpPr>
        <p:spPr>
          <a:xfrm>
            <a:off x="3188435" y="4849116"/>
            <a:ext cx="7248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833C0B"/>
                </a:solidFill>
                <a:latin typeface="Calibri"/>
                <a:ea typeface="Calibri"/>
                <a:cs typeface="Calibri"/>
                <a:sym typeface="Calibri"/>
              </a:rPr>
              <a:t>Egg </a:t>
            </a:r>
            <a:endParaRPr b="1" sz="2400">
              <a:solidFill>
                <a:srgbClr val="833C0B"/>
              </a:solidFill>
              <a:latin typeface="Calibri"/>
              <a:ea typeface="Calibri"/>
              <a:cs typeface="Calibri"/>
              <a:sym typeface="Calibri"/>
            </a:endParaRPr>
          </a:p>
        </p:txBody>
      </p:sp>
      <p:sp>
        <p:nvSpPr>
          <p:cNvPr id="154" name="Google Shape;154;p6"/>
          <p:cNvSpPr/>
          <p:nvPr/>
        </p:nvSpPr>
        <p:spPr>
          <a:xfrm>
            <a:off x="5594654" y="4849116"/>
            <a:ext cx="1491947"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00"/>
                </a:solidFill>
                <a:latin typeface="Calibri"/>
                <a:ea typeface="Calibri"/>
                <a:cs typeface="Calibri"/>
                <a:sym typeface="Calibri"/>
              </a:rPr>
              <a:t>operculated </a:t>
            </a:r>
            <a:endParaRPr b="1" sz="1900">
              <a:solidFill>
                <a:schemeClr val="dk1"/>
              </a:solidFill>
              <a:latin typeface="Calibri"/>
              <a:ea typeface="Calibri"/>
              <a:cs typeface="Calibri"/>
              <a:sym typeface="Calibri"/>
            </a:endParaRPr>
          </a:p>
        </p:txBody>
      </p:sp>
      <p:sp>
        <p:nvSpPr>
          <p:cNvPr id="155" name="Google Shape;155;p6"/>
          <p:cNvSpPr/>
          <p:nvPr/>
        </p:nvSpPr>
        <p:spPr>
          <a:xfrm>
            <a:off x="8135246" y="4849116"/>
            <a:ext cx="1923155"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00"/>
                </a:solidFill>
                <a:latin typeface="Calibri"/>
                <a:ea typeface="Calibri"/>
                <a:cs typeface="Calibri"/>
                <a:sym typeface="Calibri"/>
              </a:rPr>
              <a:t>Nonoperculated </a:t>
            </a:r>
            <a:endParaRPr b="1" sz="1900">
              <a:solidFill>
                <a:schemeClr val="dk1"/>
              </a:solidFill>
              <a:latin typeface="Calibri"/>
              <a:ea typeface="Calibri"/>
              <a:cs typeface="Calibri"/>
              <a:sym typeface="Calibri"/>
            </a:endParaRPr>
          </a:p>
        </p:txBody>
      </p:sp>
      <p:sp>
        <p:nvSpPr>
          <p:cNvPr id="156" name="Google Shape;156;p6"/>
          <p:cNvSpPr/>
          <p:nvPr/>
        </p:nvSpPr>
        <p:spPr>
          <a:xfrm>
            <a:off x="2530922" y="5230116"/>
            <a:ext cx="19441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833C0B"/>
                </a:solidFill>
                <a:latin typeface="Calibri"/>
                <a:ea typeface="Calibri"/>
                <a:cs typeface="Calibri"/>
                <a:sym typeface="Calibri"/>
              </a:rPr>
              <a:t>Transmission </a:t>
            </a:r>
            <a:endParaRPr b="1" sz="2400">
              <a:solidFill>
                <a:srgbClr val="833C0B"/>
              </a:solidFill>
              <a:latin typeface="Calibri"/>
              <a:ea typeface="Calibri"/>
              <a:cs typeface="Calibri"/>
              <a:sym typeface="Calibri"/>
            </a:endParaRPr>
          </a:p>
        </p:txBody>
      </p:sp>
      <p:sp>
        <p:nvSpPr>
          <p:cNvPr id="157" name="Google Shape;157;p6"/>
          <p:cNvSpPr/>
          <p:nvPr/>
        </p:nvSpPr>
        <p:spPr>
          <a:xfrm>
            <a:off x="5812636" y="5306316"/>
            <a:ext cx="1197764"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00"/>
                </a:solidFill>
                <a:latin typeface="Calibri"/>
                <a:ea typeface="Calibri"/>
                <a:cs typeface="Calibri"/>
                <a:sym typeface="Calibri"/>
              </a:rPr>
              <a:t>ingestion </a:t>
            </a:r>
            <a:endParaRPr b="1" sz="1900">
              <a:solidFill>
                <a:schemeClr val="dk1"/>
              </a:solidFill>
              <a:latin typeface="Calibri"/>
              <a:ea typeface="Calibri"/>
              <a:cs typeface="Calibri"/>
              <a:sym typeface="Calibri"/>
            </a:endParaRPr>
          </a:p>
        </p:txBody>
      </p:sp>
      <p:sp>
        <p:nvSpPr>
          <p:cNvPr id="158" name="Google Shape;158;p6"/>
          <p:cNvSpPr/>
          <p:nvPr/>
        </p:nvSpPr>
        <p:spPr>
          <a:xfrm>
            <a:off x="8140054" y="5302595"/>
            <a:ext cx="1918346"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00"/>
                </a:solidFill>
                <a:latin typeface="Calibri"/>
                <a:ea typeface="Calibri"/>
                <a:cs typeface="Calibri"/>
                <a:sym typeface="Calibri"/>
              </a:rPr>
              <a:t>Skin penetration</a:t>
            </a:r>
            <a:endParaRPr b="1" sz="1900">
              <a:solidFill>
                <a:schemeClr val="dk1"/>
              </a:solidFill>
              <a:latin typeface="Calibri"/>
              <a:ea typeface="Calibri"/>
              <a:cs typeface="Calibri"/>
              <a:sym typeface="Calibri"/>
            </a:endParaRPr>
          </a:p>
        </p:txBody>
      </p:sp>
      <p:sp>
        <p:nvSpPr>
          <p:cNvPr id="159" name="Google Shape;159;p6"/>
          <p:cNvSpPr/>
          <p:nvPr/>
        </p:nvSpPr>
        <p:spPr>
          <a:xfrm>
            <a:off x="2493283" y="5687316"/>
            <a:ext cx="20669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833C0B"/>
                </a:solidFill>
                <a:latin typeface="Calibri"/>
                <a:ea typeface="Calibri"/>
                <a:cs typeface="Calibri"/>
                <a:sym typeface="Calibri"/>
              </a:rPr>
              <a:t>Infective stage</a:t>
            </a:r>
            <a:endParaRPr b="1" sz="2400">
              <a:solidFill>
                <a:srgbClr val="833C0B"/>
              </a:solidFill>
              <a:latin typeface="Calibri"/>
              <a:ea typeface="Calibri"/>
              <a:cs typeface="Calibri"/>
              <a:sym typeface="Calibri"/>
            </a:endParaRPr>
          </a:p>
        </p:txBody>
      </p:sp>
      <p:sp>
        <p:nvSpPr>
          <p:cNvPr id="160" name="Google Shape;160;p6"/>
          <p:cNvSpPr/>
          <p:nvPr/>
        </p:nvSpPr>
        <p:spPr>
          <a:xfrm>
            <a:off x="5555462" y="5687316"/>
            <a:ext cx="1683538"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00"/>
                </a:solidFill>
                <a:latin typeface="Calibri"/>
                <a:ea typeface="Calibri"/>
                <a:cs typeface="Calibri"/>
                <a:sym typeface="Calibri"/>
              </a:rPr>
              <a:t>metarcercaria </a:t>
            </a:r>
            <a:endParaRPr b="1" sz="1900">
              <a:solidFill>
                <a:schemeClr val="dk1"/>
              </a:solidFill>
              <a:latin typeface="Calibri"/>
              <a:ea typeface="Calibri"/>
              <a:cs typeface="Calibri"/>
              <a:sym typeface="Calibri"/>
            </a:endParaRPr>
          </a:p>
        </p:txBody>
      </p:sp>
      <p:sp>
        <p:nvSpPr>
          <p:cNvPr id="161" name="Google Shape;161;p6"/>
          <p:cNvSpPr/>
          <p:nvPr/>
        </p:nvSpPr>
        <p:spPr>
          <a:xfrm>
            <a:off x="8539627" y="5687316"/>
            <a:ext cx="1006942"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rgbClr val="000000"/>
                </a:solidFill>
                <a:latin typeface="Calibri"/>
                <a:ea typeface="Calibri"/>
                <a:cs typeface="Calibri"/>
                <a:sym typeface="Calibri"/>
              </a:rPr>
              <a:t>Cercaria</a:t>
            </a:r>
            <a:endParaRPr b="1" sz="1900">
              <a:solidFill>
                <a:schemeClr val="dk1"/>
              </a:solidFill>
              <a:latin typeface="Calibri"/>
              <a:ea typeface="Calibri"/>
              <a:cs typeface="Calibri"/>
              <a:sym typeface="Calibri"/>
            </a:endParaRPr>
          </a:p>
        </p:txBody>
      </p:sp>
      <p:sp>
        <p:nvSpPr>
          <p:cNvPr id="162" name="Google Shape;162;p6"/>
          <p:cNvSpPr txBox="1"/>
          <p:nvPr/>
        </p:nvSpPr>
        <p:spPr>
          <a:xfrm>
            <a:off x="2274204" y="6140051"/>
            <a:ext cx="252639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833C0B"/>
                </a:solidFill>
                <a:latin typeface="Calibri"/>
                <a:ea typeface="Calibri"/>
                <a:cs typeface="Calibri"/>
                <a:sym typeface="Calibri"/>
              </a:rPr>
              <a:t>Intermediate host</a:t>
            </a:r>
            <a:endParaRPr b="1" sz="2400">
              <a:solidFill>
                <a:srgbClr val="833C0B"/>
              </a:solidFill>
              <a:latin typeface="Calibri"/>
              <a:ea typeface="Calibri"/>
              <a:cs typeface="Calibri"/>
              <a:sym typeface="Calibri"/>
            </a:endParaRPr>
          </a:p>
        </p:txBody>
      </p:sp>
      <p:sp>
        <p:nvSpPr>
          <p:cNvPr id="163" name="Google Shape;163;p6"/>
          <p:cNvSpPr txBox="1"/>
          <p:nvPr/>
        </p:nvSpPr>
        <p:spPr>
          <a:xfrm>
            <a:off x="6180123" y="6144516"/>
            <a:ext cx="308098"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chemeClr val="dk1"/>
                </a:solidFill>
                <a:latin typeface="Calibri"/>
                <a:ea typeface="Calibri"/>
                <a:cs typeface="Calibri"/>
                <a:sym typeface="Calibri"/>
              </a:rPr>
              <a:t>2</a:t>
            </a:r>
            <a:endParaRPr b="1" sz="1900">
              <a:solidFill>
                <a:schemeClr val="dk1"/>
              </a:solidFill>
              <a:latin typeface="Calibri"/>
              <a:ea typeface="Calibri"/>
              <a:cs typeface="Calibri"/>
              <a:sym typeface="Calibri"/>
            </a:endParaRPr>
          </a:p>
        </p:txBody>
      </p:sp>
      <p:sp>
        <p:nvSpPr>
          <p:cNvPr id="164" name="Google Shape;164;p6"/>
          <p:cNvSpPr txBox="1"/>
          <p:nvPr/>
        </p:nvSpPr>
        <p:spPr>
          <a:xfrm>
            <a:off x="8999523" y="6144516"/>
            <a:ext cx="308098" cy="3847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chemeClr val="dk1"/>
                </a:solidFill>
                <a:latin typeface="Calibri"/>
                <a:ea typeface="Calibri"/>
                <a:cs typeface="Calibri"/>
                <a:sym typeface="Calibri"/>
              </a:rPr>
              <a:t>1</a:t>
            </a:r>
            <a:endParaRPr b="1" sz="1900">
              <a:solidFill>
                <a:schemeClr val="dk1"/>
              </a:solidFill>
              <a:latin typeface="Calibri"/>
              <a:ea typeface="Calibri"/>
              <a:cs typeface="Calibri"/>
              <a:sym typeface="Calibri"/>
            </a:endParaRPr>
          </a:p>
        </p:txBody>
      </p:sp>
      <p:sp>
        <p:nvSpPr>
          <p:cNvPr id="165" name="Google Shape;165;p6"/>
          <p:cNvSpPr txBox="1"/>
          <p:nvPr/>
        </p:nvSpPr>
        <p:spPr>
          <a:xfrm>
            <a:off x="5638801" y="3325116"/>
            <a:ext cx="98418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833C0B"/>
                </a:solidFill>
                <a:latin typeface="Calibri"/>
                <a:ea typeface="Calibri"/>
                <a:cs typeface="Calibri"/>
                <a:sym typeface="Calibri"/>
              </a:rPr>
              <a:t>Flukes</a:t>
            </a:r>
            <a:endParaRPr b="1" sz="2400">
              <a:solidFill>
                <a:srgbClr val="833C0B"/>
              </a:solidFill>
              <a:latin typeface="Calibri"/>
              <a:ea typeface="Calibri"/>
              <a:cs typeface="Calibri"/>
              <a:sym typeface="Calibri"/>
            </a:endParaRPr>
          </a:p>
        </p:txBody>
      </p:sp>
      <p:sp>
        <p:nvSpPr>
          <p:cNvPr id="166" name="Google Shape;166;p6"/>
          <p:cNvSpPr txBox="1"/>
          <p:nvPr/>
        </p:nvSpPr>
        <p:spPr>
          <a:xfrm>
            <a:off x="7777522" y="3325116"/>
            <a:ext cx="189987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833C0B"/>
                </a:solidFill>
                <a:latin typeface="Calibri"/>
                <a:ea typeface="Calibri"/>
                <a:cs typeface="Calibri"/>
                <a:sym typeface="Calibri"/>
              </a:rPr>
              <a:t>Schistosomes</a:t>
            </a:r>
            <a:endParaRPr b="1" sz="2400">
              <a:solidFill>
                <a:srgbClr val="833C0B"/>
              </a:solidFill>
              <a:latin typeface="Calibri"/>
              <a:ea typeface="Calibri"/>
              <a:cs typeface="Calibri"/>
              <a:sym typeface="Calibri"/>
            </a:endParaRPr>
          </a:p>
        </p:txBody>
      </p:sp>
      <p:pic>
        <p:nvPicPr>
          <p:cNvPr descr="Schistosoma mansoni - Adults - Servier Medical Art" id="167" name="Google Shape;167;p6"/>
          <p:cNvPicPr preferRelativeResize="0"/>
          <p:nvPr/>
        </p:nvPicPr>
        <p:blipFill rotWithShape="1">
          <a:blip r:embed="rId3">
            <a:alphaModFix/>
          </a:blip>
          <a:srcRect b="0" l="0" r="0" t="0"/>
          <a:stretch/>
        </p:blipFill>
        <p:spPr>
          <a:xfrm>
            <a:off x="7842308" y="257785"/>
            <a:ext cx="2314429" cy="2796735"/>
          </a:xfrm>
          <a:prstGeom prst="rect">
            <a:avLst/>
          </a:prstGeom>
          <a:noFill/>
          <a:ln>
            <a:noFill/>
          </a:ln>
        </p:spPr>
      </p:pic>
      <p:pic>
        <p:nvPicPr>
          <p:cNvPr descr="Infection Landscapes: Liver Flukes Part 1: Clonorchis sinensis" id="168" name="Google Shape;168;p6"/>
          <p:cNvPicPr preferRelativeResize="0"/>
          <p:nvPr/>
        </p:nvPicPr>
        <p:blipFill rotWithShape="1">
          <a:blip r:embed="rId4">
            <a:alphaModFix/>
          </a:blip>
          <a:srcRect b="0" l="0" r="0" t="0"/>
          <a:stretch/>
        </p:blipFill>
        <p:spPr>
          <a:xfrm>
            <a:off x="5615033" y="328764"/>
            <a:ext cx="1287498" cy="26847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500"/>
                                        <p:tgtEl>
                                          <p:spTgt spid="1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7"/>
          <p:cNvSpPr txBox="1"/>
          <p:nvPr>
            <p:ph type="title"/>
          </p:nvPr>
        </p:nvSpPr>
        <p:spPr>
          <a:xfrm>
            <a:off x="675690" y="4470652"/>
            <a:ext cx="318952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2400"/>
              <a:buFont typeface="Arial"/>
              <a:buNone/>
            </a:pPr>
            <a:r>
              <a:rPr b="1" lang="en-US" sz="2400">
                <a:solidFill>
                  <a:srgbClr val="FF0000"/>
                </a:solidFill>
                <a:latin typeface="Arial"/>
                <a:ea typeface="Arial"/>
                <a:cs typeface="Arial"/>
                <a:sym typeface="Arial"/>
              </a:rPr>
              <a:t>Trematoda (flukes)</a:t>
            </a:r>
            <a:endParaRPr/>
          </a:p>
        </p:txBody>
      </p:sp>
      <p:pic>
        <p:nvPicPr>
          <p:cNvPr descr="Schistosoma mansoni - Adults - Servier Medical Art" id="174" name="Google Shape;174;p7"/>
          <p:cNvPicPr preferRelativeResize="0"/>
          <p:nvPr/>
        </p:nvPicPr>
        <p:blipFill rotWithShape="1">
          <a:blip r:embed="rId3">
            <a:alphaModFix/>
          </a:blip>
          <a:srcRect b="0" l="0" r="0" t="0"/>
          <a:stretch/>
        </p:blipFill>
        <p:spPr>
          <a:xfrm>
            <a:off x="9574536" y="1654863"/>
            <a:ext cx="2299863" cy="2779134"/>
          </a:xfrm>
          <a:prstGeom prst="rect">
            <a:avLst/>
          </a:prstGeom>
          <a:noFill/>
          <a:ln>
            <a:noFill/>
          </a:ln>
        </p:spPr>
      </p:pic>
      <p:sp>
        <p:nvSpPr>
          <p:cNvPr id="175" name="Google Shape;175;p7"/>
          <p:cNvSpPr/>
          <p:nvPr/>
        </p:nvSpPr>
        <p:spPr>
          <a:xfrm>
            <a:off x="5359507" y="537992"/>
            <a:ext cx="6473588" cy="100303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4400">
                <a:solidFill>
                  <a:srgbClr val="7030A0"/>
                </a:solidFill>
                <a:latin typeface="Calibri"/>
                <a:ea typeface="Calibri"/>
                <a:cs typeface="Calibri"/>
                <a:sym typeface="Calibri"/>
              </a:rPr>
              <a:t>Schistosomes(Blood flukes)</a:t>
            </a:r>
            <a:endParaRPr/>
          </a:p>
        </p:txBody>
      </p:sp>
      <p:pic>
        <p:nvPicPr>
          <p:cNvPr id="176" name="Google Shape;176;p7"/>
          <p:cNvPicPr preferRelativeResize="0"/>
          <p:nvPr/>
        </p:nvPicPr>
        <p:blipFill rotWithShape="1">
          <a:blip r:embed="rId4">
            <a:alphaModFix/>
          </a:blip>
          <a:srcRect b="0" l="0" r="0" t="0"/>
          <a:stretch/>
        </p:blipFill>
        <p:spPr>
          <a:xfrm>
            <a:off x="8787739" y="2015749"/>
            <a:ext cx="1804327" cy="1380346"/>
          </a:xfrm>
          <a:prstGeom prst="rect">
            <a:avLst/>
          </a:prstGeom>
          <a:noFill/>
          <a:ln>
            <a:noFill/>
          </a:ln>
        </p:spPr>
      </p:pic>
      <p:sp>
        <p:nvSpPr>
          <p:cNvPr id="177" name="Google Shape;177;p7"/>
          <p:cNvSpPr txBox="1"/>
          <p:nvPr/>
        </p:nvSpPr>
        <p:spPr>
          <a:xfrm>
            <a:off x="9821676" y="5345253"/>
            <a:ext cx="163397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r>
              <a:rPr b="1" lang="en-US" sz="2400">
                <a:solidFill>
                  <a:schemeClr val="dk1"/>
                </a:solidFill>
                <a:latin typeface="Calibri"/>
                <a:ea typeface="Calibri"/>
                <a:cs typeface="Calibri"/>
                <a:sym typeface="Calibri"/>
              </a:rPr>
              <a:t>Nile delta)</a:t>
            </a:r>
            <a:endParaRPr/>
          </a:p>
        </p:txBody>
      </p:sp>
      <p:pic>
        <p:nvPicPr>
          <p:cNvPr id="178" name="Google Shape;178;p7"/>
          <p:cNvPicPr preferRelativeResize="0"/>
          <p:nvPr/>
        </p:nvPicPr>
        <p:blipFill rotWithShape="1">
          <a:blip r:embed="rId5">
            <a:alphaModFix/>
          </a:blip>
          <a:srcRect b="0" l="0" r="0" t="0"/>
          <a:stretch/>
        </p:blipFill>
        <p:spPr>
          <a:xfrm>
            <a:off x="5176583" y="2317285"/>
            <a:ext cx="1665031" cy="1078810"/>
          </a:xfrm>
          <a:prstGeom prst="rect">
            <a:avLst/>
          </a:prstGeom>
          <a:noFill/>
          <a:ln>
            <a:noFill/>
          </a:ln>
        </p:spPr>
      </p:pic>
      <p:pic>
        <p:nvPicPr>
          <p:cNvPr descr="Schistosoma mansoni - Adults - Servier Medical Art" id="179" name="Google Shape;179;p7"/>
          <p:cNvPicPr preferRelativeResize="0"/>
          <p:nvPr/>
        </p:nvPicPr>
        <p:blipFill rotWithShape="1">
          <a:blip r:embed="rId3">
            <a:alphaModFix/>
          </a:blip>
          <a:srcRect b="0" l="0" r="0" t="0"/>
          <a:stretch/>
        </p:blipFill>
        <p:spPr>
          <a:xfrm>
            <a:off x="5623186" y="1740674"/>
            <a:ext cx="2973115" cy="2693323"/>
          </a:xfrm>
          <a:prstGeom prst="rect">
            <a:avLst/>
          </a:prstGeom>
          <a:noFill/>
          <a:ln>
            <a:noFill/>
          </a:ln>
        </p:spPr>
      </p:pic>
      <p:sp>
        <p:nvSpPr>
          <p:cNvPr id="180" name="Google Shape;180;p7"/>
          <p:cNvSpPr/>
          <p:nvPr/>
        </p:nvSpPr>
        <p:spPr>
          <a:xfrm>
            <a:off x="4882070" y="4798428"/>
            <a:ext cx="4367215" cy="57785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en-US" sz="2400">
                <a:solidFill>
                  <a:srgbClr val="FF0000"/>
                </a:solidFill>
                <a:latin typeface="Arial"/>
                <a:ea typeface="Arial"/>
                <a:cs typeface="Arial"/>
                <a:sym typeface="Arial"/>
              </a:rPr>
              <a:t>S. Japonicum</a:t>
            </a:r>
            <a:endParaRPr/>
          </a:p>
        </p:txBody>
      </p:sp>
      <p:sp>
        <p:nvSpPr>
          <p:cNvPr id="181" name="Google Shape;181;p7"/>
          <p:cNvSpPr/>
          <p:nvPr/>
        </p:nvSpPr>
        <p:spPr>
          <a:xfrm>
            <a:off x="9526430" y="4748257"/>
            <a:ext cx="1824538" cy="57785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en-US" sz="2400">
                <a:solidFill>
                  <a:srgbClr val="FF0000"/>
                </a:solidFill>
                <a:latin typeface="Arial"/>
                <a:ea typeface="Arial"/>
                <a:cs typeface="Arial"/>
                <a:sym typeface="Arial"/>
              </a:rPr>
              <a:t>S. mansoni</a:t>
            </a:r>
            <a:endParaRPr b="1" i="1" sz="2400">
              <a:solidFill>
                <a:srgbClr val="FF0000"/>
              </a:solidFill>
              <a:latin typeface="Arial"/>
              <a:ea typeface="Arial"/>
              <a:cs typeface="Arial"/>
              <a:sym typeface="Arial"/>
            </a:endParaRPr>
          </a:p>
        </p:txBody>
      </p:sp>
      <p:pic>
        <p:nvPicPr>
          <p:cNvPr descr="Infection Landscapes: Liver Flukes Part 1: Clonorchis sinensis" id="182" name="Google Shape;182;p7"/>
          <p:cNvPicPr preferRelativeResize="0"/>
          <p:nvPr/>
        </p:nvPicPr>
        <p:blipFill rotWithShape="1">
          <a:blip r:embed="rId6">
            <a:alphaModFix/>
          </a:blip>
          <a:srcRect b="0" l="0" r="0" t="0"/>
          <a:stretch/>
        </p:blipFill>
        <p:spPr>
          <a:xfrm>
            <a:off x="1254183" y="1326393"/>
            <a:ext cx="1665031" cy="34720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8"/>
          <p:cNvPicPr preferRelativeResize="0"/>
          <p:nvPr/>
        </p:nvPicPr>
        <p:blipFill rotWithShape="1">
          <a:blip r:embed="rId3">
            <a:alphaModFix/>
          </a:blip>
          <a:srcRect b="0" l="0" r="0" t="0"/>
          <a:stretch/>
        </p:blipFill>
        <p:spPr>
          <a:xfrm>
            <a:off x="917373" y="1166648"/>
            <a:ext cx="10838004" cy="5691352"/>
          </a:xfrm>
          <a:prstGeom prst="rect">
            <a:avLst/>
          </a:prstGeom>
          <a:noFill/>
          <a:ln>
            <a:noFill/>
          </a:ln>
        </p:spPr>
      </p:pic>
      <p:sp>
        <p:nvSpPr>
          <p:cNvPr id="188" name="Google Shape;188;p8"/>
          <p:cNvSpPr txBox="1"/>
          <p:nvPr/>
        </p:nvSpPr>
        <p:spPr>
          <a:xfrm>
            <a:off x="268014" y="457200"/>
            <a:ext cx="2950775"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0000"/>
              </a:buClr>
              <a:buSzPts val="4400"/>
              <a:buFont typeface="Calibri"/>
              <a:buNone/>
            </a:pPr>
            <a:r>
              <a:rPr b="1" lang="en-US" sz="4400">
                <a:solidFill>
                  <a:srgbClr val="FF0000"/>
                </a:solidFill>
                <a:latin typeface="Calibri"/>
                <a:ea typeface="Calibri"/>
                <a:cs typeface="Calibri"/>
                <a:sym typeface="Calibri"/>
              </a:rPr>
              <a:t>Life  Cycle</a:t>
            </a:r>
            <a:endParaRPr/>
          </a:p>
        </p:txBody>
      </p:sp>
      <p:sp>
        <p:nvSpPr>
          <p:cNvPr id="189" name="Google Shape;189;p8"/>
          <p:cNvSpPr txBox="1"/>
          <p:nvPr/>
        </p:nvSpPr>
        <p:spPr>
          <a:xfrm>
            <a:off x="615115" y="68638"/>
            <a:ext cx="10983327" cy="584775"/>
          </a:xfrm>
          <a:prstGeom prst="rect">
            <a:avLst/>
          </a:prstGeom>
          <a:solidFill>
            <a:srgbClr val="FFFFFF"/>
          </a:solidFill>
          <a:ln cap="flat" cmpd="sng" w="2857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7030A0"/>
                </a:solidFill>
                <a:latin typeface="Arial"/>
                <a:ea typeface="Arial"/>
                <a:cs typeface="Arial"/>
                <a:sym typeface="Arial"/>
              </a:rPr>
              <a:t>Schistosomiasis (Bilharziasis)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nvSpPr>
        <p:spPr>
          <a:xfrm>
            <a:off x="4444564" y="741971"/>
            <a:ext cx="3286125" cy="523875"/>
          </a:xfrm>
          <a:prstGeom prst="rect">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Mode of infection</a:t>
            </a:r>
            <a:endParaRPr/>
          </a:p>
        </p:txBody>
      </p:sp>
      <p:sp>
        <p:nvSpPr>
          <p:cNvPr id="195" name="Google Shape;195;p9"/>
          <p:cNvSpPr txBox="1"/>
          <p:nvPr/>
        </p:nvSpPr>
        <p:spPr>
          <a:xfrm>
            <a:off x="1135152" y="5482953"/>
            <a:ext cx="10562893" cy="1015663"/>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rgbClr val="002060"/>
                </a:solidFill>
                <a:latin typeface="Arial"/>
                <a:ea typeface="Arial"/>
                <a:cs typeface="Arial"/>
                <a:sym typeface="Arial"/>
              </a:rPr>
              <a:t>Man is infected by coming in contact with cercaria in polluted water of canals or drinking polluted canals water containing cercaria. The cercaria actively penetrates the skin or the mucous membrane through the action of penetration glands</a:t>
            </a:r>
            <a:endParaRPr/>
          </a:p>
        </p:txBody>
      </p:sp>
      <p:sp>
        <p:nvSpPr>
          <p:cNvPr id="196" name="Google Shape;196;p9"/>
          <p:cNvSpPr txBox="1"/>
          <p:nvPr/>
        </p:nvSpPr>
        <p:spPr>
          <a:xfrm>
            <a:off x="615115" y="68638"/>
            <a:ext cx="10983327" cy="584775"/>
          </a:xfrm>
          <a:prstGeom prst="rect">
            <a:avLst/>
          </a:prstGeom>
          <a:solidFill>
            <a:srgbClr val="FFFFFF"/>
          </a:solidFill>
          <a:ln cap="flat" cmpd="sng" w="28575">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7030A0"/>
                </a:solidFill>
                <a:latin typeface="Arial"/>
                <a:ea typeface="Arial"/>
                <a:cs typeface="Arial"/>
                <a:sym typeface="Arial"/>
              </a:rPr>
              <a:t>Schistosomiasis (Bilharziasis)</a:t>
            </a:r>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2021-03-23T04:45:46Z</dcterms:created>
  <dc:creator>HP</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