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313" r:id="rId19"/>
    <p:sldId id="314" r:id="rId20"/>
    <p:sldId id="316" r:id="rId21"/>
    <p:sldId id="312" r:id="rId22"/>
    <p:sldId id="315" r:id="rId23"/>
    <p:sldId id="317" r:id="rId24"/>
    <p:sldId id="275" r:id="rId25"/>
    <p:sldId id="277" r:id="rId26"/>
    <p:sldId id="278" r:id="rId27"/>
    <p:sldId id="279" r:id="rId28"/>
    <p:sldId id="280" r:id="rId29"/>
    <p:sldId id="273" r:id="rId30"/>
    <p:sldId id="274" r:id="rId31"/>
    <p:sldId id="276" r:id="rId32"/>
    <p:sldId id="281" r:id="rId33"/>
    <p:sldId id="282" r:id="rId34"/>
    <p:sldId id="283" r:id="rId35"/>
    <p:sldId id="301" r:id="rId36"/>
    <p:sldId id="302" r:id="rId37"/>
    <p:sldId id="303" r:id="rId38"/>
    <p:sldId id="304" r:id="rId39"/>
    <p:sldId id="285" r:id="rId40"/>
    <p:sldId id="284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322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8" r:id="rId65"/>
    <p:sldId id="319" r:id="rId66"/>
    <p:sldId id="320" r:id="rId67"/>
    <p:sldId id="321" r:id="rId68"/>
    <p:sldId id="323" r:id="rId69"/>
    <p:sldId id="324" r:id="rId70"/>
    <p:sldId id="325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tableStyles" Target="tableStyles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447F9-8A09-5E4E-8916-3E75F0AB76D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28D99-E0B9-DB4F-A087-DF2BF6AEC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9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radiopaedia.org/articles/upper-lobe-pulmonary-venous-diversion?lang=us" TargetMode="External" /><Relationship Id="rId3" Type="http://schemas.openxmlformats.org/officeDocument/2006/relationships/hyperlink" Target="https://radiopaedia.org/articles/pulmonary-oedema?lang=us" TargetMode="External" /><Relationship Id="rId7" Type="http://schemas.openxmlformats.org/officeDocument/2006/relationships/hyperlink" Target="https://radiopaedia.org/articles/septal-lines-in-lung-1?lang=us" TargetMode="External" /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Relationship Id="rId6" Type="http://schemas.openxmlformats.org/officeDocument/2006/relationships/hyperlink" Target="https://radiopaedia.org/articles/cardiomegaly?lang=us" TargetMode="External" /><Relationship Id="rId5" Type="http://schemas.openxmlformats.org/officeDocument/2006/relationships/hyperlink" Target="https://radiopaedia.org/articles/bat-wing-opacities-lungs?lang=us" TargetMode="External" /><Relationship Id="rId4" Type="http://schemas.openxmlformats.org/officeDocument/2006/relationships/hyperlink" Target="https://radiopaedia.org/articles/air-space-opacification-1?lang=us" TargetMode="External" /><Relationship Id="rId9" Type="http://schemas.openxmlformats.org/officeDocument/2006/relationships/hyperlink" Target="https://radiopaedia.org/articles/pleural-effusion?lang=us" TargetMode="Externa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Chest </a:t>
            </a:r>
            <a:r>
              <a:rPr lang="en-GB" dirty="0" err="1"/>
              <a:t>Xray</a:t>
            </a:r>
            <a:r>
              <a:rPr lang="en-GB" dirty="0"/>
              <a:t> ,male patient ,PA view , inspiratory film ,erect position ,with good exposure </a:t>
            </a:r>
          </a:p>
          <a:p>
            <a:r>
              <a:rPr lang="en-GB" dirty="0"/>
              <a:t>Centrally located trachea ,no mediastinal shift, no mediastinal lesions  ,no </a:t>
            </a:r>
            <a:r>
              <a:rPr lang="en-GB" dirty="0" err="1"/>
              <a:t>hilar</a:t>
            </a:r>
            <a:r>
              <a:rPr lang="en-GB" dirty="0"/>
              <a:t> lymphadenopathy ,clear both lung fields with no consolidation, no lung collapse ,no lung masses ,no pneumothorax no pleural effusion ,no </a:t>
            </a:r>
            <a:r>
              <a:rPr lang="en-GB" dirty="0" err="1"/>
              <a:t>cardiomegally</a:t>
            </a:r>
            <a:r>
              <a:rPr lang="en-GB" dirty="0"/>
              <a:t> ,clear </a:t>
            </a:r>
            <a:r>
              <a:rPr lang="en-GB" dirty="0" err="1"/>
              <a:t>costophrenic</a:t>
            </a:r>
            <a:r>
              <a:rPr lang="en-GB" dirty="0"/>
              <a:t> angles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17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Chest </a:t>
            </a:r>
            <a:r>
              <a:rPr lang="en-GB" dirty="0" err="1"/>
              <a:t>Xray</a:t>
            </a:r>
            <a:r>
              <a:rPr lang="en-GB" dirty="0"/>
              <a:t> ,male patient ,  PA view , inspiratory film ,erect position ,with good exposure shifted  trachea to the left ,with left sided opacity in the left Lung  upper and mid zones ,and air crescent sign (</a:t>
            </a:r>
            <a:r>
              <a:rPr lang="en-GB" dirty="0" err="1"/>
              <a:t>luftsichel</a:t>
            </a:r>
            <a:r>
              <a:rPr lang="en-GB" dirty="0"/>
              <a:t> sign), elevated  tented left </a:t>
            </a:r>
            <a:r>
              <a:rPr lang="en-GB" dirty="0" err="1"/>
              <a:t>hemidiaphragm</a:t>
            </a:r>
            <a:r>
              <a:rPr lang="en-GB" dirty="0"/>
              <a:t> (</a:t>
            </a:r>
            <a:r>
              <a:rPr lang="en-GB" dirty="0" err="1"/>
              <a:t>juxtaphrenic</a:t>
            </a:r>
            <a:r>
              <a:rPr lang="en-GB" dirty="0"/>
              <a:t> peak sign ) and loss of left Lung volume  ,no pneumothorax  no pleural effusion ,no </a:t>
            </a:r>
            <a:r>
              <a:rPr lang="en-GB" dirty="0" err="1"/>
              <a:t>cardiomegally</a:t>
            </a:r>
            <a:r>
              <a:rPr lang="en-GB" dirty="0"/>
              <a:t> ,clear </a:t>
            </a:r>
            <a:r>
              <a:rPr lang="en-GB" dirty="0" err="1"/>
              <a:t>costophrenic</a:t>
            </a:r>
            <a:r>
              <a:rPr lang="en-GB" dirty="0"/>
              <a:t> angles 
Compatible with left upper lobe collapse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27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Chest </a:t>
            </a:r>
            <a:r>
              <a:rPr lang="en-GB" dirty="0" err="1"/>
              <a:t>Xray</a:t>
            </a:r>
            <a:r>
              <a:rPr lang="en-GB" dirty="0"/>
              <a:t> ,male patient , AP view , inspiratory film ,erect position ,with good exposure 
 , no mediastinal lesions  , ,there is evidence  of triangular opacity seen posterior to the heart(sail sign ) ,with hilum displaced inferiorly and loss of left heart border waist  with loss of left lung volume ,no pneumothorax  no pleural effusion ,no </a:t>
            </a:r>
            <a:r>
              <a:rPr lang="en-GB" dirty="0" err="1"/>
              <a:t>cardiomegally</a:t>
            </a:r>
            <a:r>
              <a:rPr lang="en-GB" dirty="0"/>
              <a:t> ,clear </a:t>
            </a:r>
            <a:r>
              <a:rPr lang="en-GB" dirty="0" err="1"/>
              <a:t>costophrenic</a:t>
            </a:r>
            <a:r>
              <a:rPr lang="en-GB" dirty="0"/>
              <a:t> angles 
Compatible with left  lower lobe collapse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Chest </a:t>
            </a:r>
            <a:r>
              <a:rPr lang="en-GB" dirty="0" err="1"/>
              <a:t>Xray</a:t>
            </a:r>
            <a:r>
              <a:rPr lang="en-GB" dirty="0"/>
              <a:t> ,female patient , AP view , inspiratory film ,erect position ,Centrally located trachea , no </a:t>
            </a:r>
            <a:r>
              <a:rPr lang="en-GB" dirty="0" err="1"/>
              <a:t>hilar</a:t>
            </a:r>
            <a:r>
              <a:rPr lang="en-GB" dirty="0"/>
              <a:t> lymphadenopathy , no mediastinal lesions  ,  there is evidence of </a:t>
            </a:r>
            <a:r>
              <a:rPr lang="en-GB" dirty="0" err="1"/>
              <a:t>cavitary</a:t>
            </a:r>
            <a:r>
              <a:rPr lang="en-GB" dirty="0"/>
              <a:t> lesion seen in the middle zone of left lung also there is area of increase opacity seen on  lower zone of left lung ,no pneumothorax  no pleural effusion ,no </a:t>
            </a:r>
            <a:r>
              <a:rPr lang="en-GB" dirty="0" err="1"/>
              <a:t>cardiomegally</a:t>
            </a:r>
            <a:r>
              <a:rPr lang="en-GB" dirty="0"/>
              <a:t> ,clear </a:t>
            </a:r>
            <a:r>
              <a:rPr lang="en-GB" dirty="0" err="1"/>
              <a:t>costophrenic</a:t>
            </a:r>
            <a:r>
              <a:rPr lang="en-GB" dirty="0"/>
              <a:t> angles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2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Evidence of opacity medially in the right lower zone, with effacement of the right heart border silhouette.</a:t>
            </a:r>
          </a:p>
          <a:p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Subtle volume loss in the right</a:t>
            </a:r>
          </a:p>
          <a:p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Confirmed on lateral view to be in middle lobe </a:t>
            </a:r>
          </a:p>
          <a:p>
            <a:endParaRPr lang="en-GB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62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Chest x-ray ,male patient ,PA view , inspiratory film , 
Centrally located trachea ,no mediastinal shift, no mediastinal lesions  ,no </a:t>
            </a:r>
            <a:r>
              <a:rPr lang="en-GB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hilar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lymphadenopathy ,very widespread randomly distributed innumerable tiny nodules in both lungs with no consolidation, no lung collapse ,no lung masses ,no pneumothorax no pleural effusion ,no </a:t>
            </a:r>
            <a:r>
              <a:rPr lang="en-GB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cardiomegally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,clear </a:t>
            </a:r>
            <a:r>
              <a:rPr lang="en-GB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costophrenic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angles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33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Chest x-ray ,male patient ,PA view , inspiratory film , 
Centrally located trachea ,no mediastinal shift, no mediastinal lesions  ,no </a:t>
            </a:r>
            <a:r>
              <a:rPr lang="en-GB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hilar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lymphadenopathy ,clear both  lungs with no consolidation, no lung collapse ,no lung masses ,no pneumothorax no pleural effusion ,no </a:t>
            </a:r>
            <a:r>
              <a:rPr lang="en-GB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cardiomegally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,clear </a:t>
            </a:r>
            <a:r>
              <a:rPr lang="en-GB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costophrenic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angles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Evidence of air under diaphragm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2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Chest X ray PA ,Erect ,evidence of Large left sided pleural effusion (meniscus sign )that cause mediastinal shift to the right </a:t>
            </a:r>
          </a:p>
          <a:p>
            <a:r>
              <a:rPr lang="en-GB" dirty="0"/>
              <a:t>Multiple lung nodules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28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Chest x-ray ,male patient ,PA view , inspiratory film ,</a:t>
            </a:r>
            <a:r>
              <a:rPr lang="en-GB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erecr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, evidence of right sided </a:t>
            </a:r>
            <a:r>
              <a:rPr lang="en-GB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hydropneumthorax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(Air fluid level]With collapsed right lung and shifted mediastinum to the left 
 ,no </a:t>
            </a:r>
            <a:r>
              <a:rPr lang="en-GB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cardiomegally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,clear left  </a:t>
            </a:r>
            <a:r>
              <a:rPr lang="en-GB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costophrenic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angles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83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Bilateral pleural effusion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14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Expiratory </a:t>
            </a:r>
          </a:p>
          <a:p>
            <a:r>
              <a:rPr lang="en-GB" dirty="0"/>
              <a:t>Left Tension pneumothorax with collapsed Lung and shifted mediastinum to the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9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/>
              <a:t>Chest</a:t>
            </a:r>
            <a:r>
              <a:rPr lang="ar-SA" dirty="0"/>
              <a:t> </a:t>
            </a:r>
            <a:r>
              <a:rPr lang="ar-SA" dirty="0" err="1"/>
              <a:t>Xray</a:t>
            </a:r>
            <a:r>
              <a:rPr lang="ar-SA" dirty="0"/>
              <a:t> ,</a:t>
            </a:r>
            <a:r>
              <a:rPr lang="ar-SA" dirty="0" err="1"/>
              <a:t>male</a:t>
            </a:r>
            <a:r>
              <a:rPr lang="ar-SA" dirty="0"/>
              <a:t> </a:t>
            </a:r>
            <a:r>
              <a:rPr lang="ar-SA" dirty="0" err="1"/>
              <a:t>patient</a:t>
            </a:r>
            <a:r>
              <a:rPr lang="ar-SA" dirty="0"/>
              <a:t> ,</a:t>
            </a:r>
            <a:r>
              <a:rPr lang="ar-SA" dirty="0" err="1"/>
              <a:t>Ap</a:t>
            </a:r>
            <a:r>
              <a:rPr lang="ar-SA" dirty="0"/>
              <a:t> </a:t>
            </a:r>
            <a:r>
              <a:rPr lang="ar-SA" dirty="0" err="1"/>
              <a:t>view</a:t>
            </a:r>
            <a:r>
              <a:rPr lang="ar-SA" dirty="0"/>
              <a:t> , </a:t>
            </a:r>
            <a:r>
              <a:rPr lang="ar-SA" dirty="0" err="1"/>
              <a:t>inspiratory</a:t>
            </a:r>
            <a:r>
              <a:rPr lang="ar-SA" dirty="0"/>
              <a:t> </a:t>
            </a:r>
            <a:r>
              <a:rPr lang="ar-SA" dirty="0" err="1"/>
              <a:t>film</a:t>
            </a:r>
            <a:r>
              <a:rPr lang="ar-SA" dirty="0"/>
              <a:t> ,</a:t>
            </a:r>
            <a:r>
              <a:rPr lang="ar-SA" dirty="0" err="1"/>
              <a:t>erect</a:t>
            </a:r>
            <a:r>
              <a:rPr lang="ar-SA" dirty="0"/>
              <a:t> </a:t>
            </a:r>
            <a:r>
              <a:rPr lang="ar-SA" dirty="0" err="1"/>
              <a:t>position</a:t>
            </a:r>
            <a:r>
              <a:rPr lang="ar-SA" dirty="0"/>
              <a:t> ,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good</a:t>
            </a:r>
            <a:r>
              <a:rPr lang="ar-SA" dirty="0"/>
              <a:t> </a:t>
            </a:r>
            <a:r>
              <a:rPr lang="ar-SA" dirty="0" err="1"/>
              <a:t>exposure</a:t>
            </a:r>
            <a:r>
              <a:rPr lang="ar-SA" dirty="0"/>
              <a:t> 
</a:t>
            </a:r>
            <a:r>
              <a:rPr lang="ar-SA" dirty="0" err="1"/>
              <a:t>Centrally</a:t>
            </a:r>
            <a:r>
              <a:rPr lang="ar-SA" dirty="0"/>
              <a:t> </a:t>
            </a:r>
            <a:r>
              <a:rPr lang="ar-SA" dirty="0" err="1"/>
              <a:t>located</a:t>
            </a:r>
            <a:r>
              <a:rPr lang="ar-SA" dirty="0"/>
              <a:t> </a:t>
            </a:r>
            <a:r>
              <a:rPr lang="ar-SA" dirty="0" err="1"/>
              <a:t>trachea</a:t>
            </a:r>
            <a:r>
              <a:rPr lang="ar-SA" dirty="0"/>
              <a:t>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mediastinal</a:t>
            </a:r>
            <a:r>
              <a:rPr lang="ar-SA" dirty="0"/>
              <a:t> </a:t>
            </a:r>
            <a:r>
              <a:rPr lang="ar-SA" dirty="0" err="1"/>
              <a:t>shift</a:t>
            </a:r>
            <a:r>
              <a:rPr lang="ar-SA" dirty="0"/>
              <a:t>, 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mediastinal</a:t>
            </a:r>
            <a:r>
              <a:rPr lang="ar-SA" dirty="0"/>
              <a:t> </a:t>
            </a:r>
            <a:r>
              <a:rPr lang="ar-SA" dirty="0" err="1"/>
              <a:t>lesions</a:t>
            </a:r>
            <a:r>
              <a:rPr lang="ar-SA" dirty="0"/>
              <a:t> 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hilar</a:t>
            </a:r>
            <a:r>
              <a:rPr lang="ar-SA" dirty="0"/>
              <a:t> </a:t>
            </a:r>
            <a:r>
              <a:rPr lang="ar-SA" dirty="0" err="1"/>
              <a:t>lymphadenopathy</a:t>
            </a:r>
            <a:r>
              <a:rPr lang="ar-SA" dirty="0"/>
              <a:t> ,</a:t>
            </a:r>
            <a:r>
              <a:rPr lang="ar-SA" dirty="0" err="1"/>
              <a:t>clear</a:t>
            </a:r>
            <a:r>
              <a:rPr lang="ar-SA" dirty="0"/>
              <a:t> </a:t>
            </a:r>
            <a:r>
              <a:rPr lang="ar-SA" dirty="0" err="1"/>
              <a:t>both</a:t>
            </a:r>
            <a:r>
              <a:rPr lang="ar-SA" dirty="0"/>
              <a:t> </a:t>
            </a:r>
            <a:r>
              <a:rPr lang="ar-SA" dirty="0" err="1"/>
              <a:t>lung</a:t>
            </a:r>
            <a:r>
              <a:rPr lang="ar-SA" dirty="0"/>
              <a:t> </a:t>
            </a:r>
            <a:r>
              <a:rPr lang="ar-SA" dirty="0" err="1"/>
              <a:t>fields</a:t>
            </a:r>
            <a:r>
              <a:rPr lang="ar-SA" dirty="0"/>
              <a:t> 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consolidation</a:t>
            </a:r>
            <a:r>
              <a:rPr lang="ar-SA" dirty="0"/>
              <a:t>, 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lung</a:t>
            </a:r>
            <a:r>
              <a:rPr lang="ar-SA" dirty="0"/>
              <a:t> </a:t>
            </a:r>
            <a:r>
              <a:rPr lang="ar-SA" dirty="0" err="1"/>
              <a:t>collapse</a:t>
            </a:r>
            <a:r>
              <a:rPr lang="ar-SA" dirty="0"/>
              <a:t>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lung</a:t>
            </a:r>
            <a:r>
              <a:rPr lang="ar-SA" dirty="0"/>
              <a:t> </a:t>
            </a:r>
            <a:r>
              <a:rPr lang="ar-SA" dirty="0" err="1"/>
              <a:t>masses</a:t>
            </a:r>
            <a:r>
              <a:rPr lang="ar-SA" dirty="0"/>
              <a:t>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pneumothorax</a:t>
            </a:r>
            <a:r>
              <a:rPr lang="ar-SA" dirty="0"/>
              <a:t> 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pleural</a:t>
            </a:r>
            <a:r>
              <a:rPr lang="ar-SA" dirty="0"/>
              <a:t> </a:t>
            </a:r>
            <a:r>
              <a:rPr lang="ar-SA" dirty="0" err="1"/>
              <a:t>effusion</a:t>
            </a:r>
            <a:r>
              <a:rPr lang="ar-SA" dirty="0"/>
              <a:t>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cardiomegally</a:t>
            </a:r>
            <a:r>
              <a:rPr lang="ar-SA" dirty="0"/>
              <a:t> ,</a:t>
            </a:r>
            <a:r>
              <a:rPr lang="ar-SA" dirty="0" err="1"/>
              <a:t>clear</a:t>
            </a:r>
            <a:r>
              <a:rPr lang="ar-SA" dirty="0"/>
              <a:t> </a:t>
            </a:r>
            <a:r>
              <a:rPr lang="ar-SA" dirty="0" err="1"/>
              <a:t>costophrenic</a:t>
            </a:r>
            <a:r>
              <a:rPr lang="ar-SA" dirty="0"/>
              <a:t> </a:t>
            </a:r>
            <a:r>
              <a:rPr lang="ar-SA" dirty="0" err="1"/>
              <a:t>angles</a:t>
            </a:r>
            <a:r>
              <a:rPr lang="ar-SA" dirty="0"/>
              <a:t> ,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evidence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ECG </a:t>
            </a:r>
            <a:r>
              <a:rPr lang="ar-SA" dirty="0" err="1"/>
              <a:t>electrodes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2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/>
              <a:t>Bilateral</a:t>
            </a:r>
            <a:r>
              <a:rPr lang="ar-SA" dirty="0"/>
              <a:t> </a:t>
            </a:r>
            <a:r>
              <a:rPr lang="ar-SA" dirty="0" err="1"/>
              <a:t>perihilar</a:t>
            </a:r>
            <a:r>
              <a:rPr lang="ar-SA" dirty="0"/>
              <a:t> </a:t>
            </a:r>
            <a:r>
              <a:rPr lang="ar-SA" dirty="0" err="1"/>
              <a:t>consolidation</a:t>
            </a:r>
            <a:r>
              <a:rPr lang="ar-SA" dirty="0"/>
              <a:t> </a:t>
            </a:r>
            <a:r>
              <a:rPr lang="ar-SA" dirty="0" err="1"/>
              <a:t>in</a:t>
            </a:r>
            <a:r>
              <a:rPr lang="ar-SA" dirty="0"/>
              <a:t> a ‘</a:t>
            </a:r>
            <a:r>
              <a:rPr lang="ar-SA" dirty="0" err="1"/>
              <a:t>bat’s</a:t>
            </a:r>
            <a:r>
              <a:rPr lang="ar-SA" dirty="0"/>
              <a:t> </a:t>
            </a:r>
            <a:r>
              <a:rPr lang="ar-SA" dirty="0" err="1"/>
              <a:t>wing</a:t>
            </a:r>
            <a:r>
              <a:rPr lang="ar-SA" dirty="0"/>
              <a:t>’ </a:t>
            </a:r>
            <a:r>
              <a:rPr lang="ar-SA" dirty="0" err="1"/>
              <a:t>configuration</a:t>
            </a:r>
            <a:r>
              <a:rPr lang="ar-SA" dirty="0"/>
              <a:t>.</a:t>
            </a:r>
          </a:p>
          <a:p>
            <a:endParaRPr lang="ar-SA" dirty="0"/>
          </a:p>
          <a:p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A </a:t>
            </a:r>
            <a:r>
              <a:rPr lang="en-GB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mnemonic 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to remember the radiographic signs of </a:t>
            </a:r>
            <a:r>
              <a:rPr lang="en-GB" b="0" i="0" u="none" strike="noStrike" dirty="0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3"/>
              </a:rPr>
              <a:t>pulmonary </a:t>
            </a:r>
            <a:r>
              <a:rPr lang="en-GB" b="0" i="0" u="none" strike="noStrike" dirty="0" err="1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3"/>
              </a:rPr>
              <a:t>edema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 is:</a:t>
            </a:r>
          </a:p>
          <a:p>
            <a:r>
              <a:rPr lang="en-GB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ABCDE</a:t>
            </a:r>
            <a:endParaRPr lang="en-GB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1" i="0" dirty="0">
                <a:solidFill>
                  <a:srgbClr val="65419B"/>
                </a:solidFill>
                <a:effectLst/>
                <a:latin typeface="Open Sans" panose="020B0606030504020204" pitchFamily="34" charset="0"/>
              </a:rPr>
              <a:t>Mnemonic</a:t>
            </a:r>
          </a:p>
          <a:p>
            <a:r>
              <a:rPr lang="en-GB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A: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u="none" strike="noStrike" dirty="0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4"/>
              </a:rPr>
              <a:t>alveolar </a:t>
            </a:r>
            <a:r>
              <a:rPr lang="en-GB" b="0" i="0" u="none" strike="noStrike" dirty="0" err="1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4"/>
              </a:rPr>
              <a:t>opacification</a:t>
            </a:r>
            <a:endParaRPr lang="en-GB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B: </a:t>
            </a:r>
            <a:r>
              <a:rPr lang="en-GB" b="0" i="0" u="none" strike="noStrike" dirty="0" err="1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5"/>
              </a:rPr>
              <a:t>batwinging</a:t>
            </a:r>
            <a:endParaRPr lang="en-GB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C: </a:t>
            </a:r>
            <a:r>
              <a:rPr lang="en-GB" b="0" i="0" u="none" strike="noStrike" dirty="0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6"/>
              </a:rPr>
              <a:t>cardiomegaly</a:t>
            </a:r>
            <a:endParaRPr lang="en-GB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r>
              <a:rPr lang="en-GB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D: 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diffuse interstitial thickening (</a:t>
            </a:r>
            <a:r>
              <a:rPr lang="en-GB" b="0" i="0" u="none" strike="noStrike" dirty="0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7"/>
              </a:rPr>
              <a:t>septal lines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) and diversion (vascular upper zone diversion, </a:t>
            </a:r>
            <a:r>
              <a:rPr lang="en-GB" b="0" i="0" u="none" strike="noStrike" dirty="0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8" tooltip="Cephalisation of pulmonary veins"/>
              </a:rPr>
              <a:t>cephalisation</a:t>
            </a: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r>
              <a:rPr lang="en-GB" b="1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E: </a:t>
            </a:r>
            <a:r>
              <a:rPr lang="en-GB" b="0" i="0" u="none" strike="noStrike" dirty="0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9"/>
              </a:rPr>
              <a:t>effusions (pleural)</a:t>
            </a:r>
            <a:endParaRPr lang="en-GB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81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Expiratory </a:t>
            </a:r>
          </a:p>
          <a:p>
            <a:r>
              <a:rPr lang="en-GB" dirty="0"/>
              <a:t>Simple right sided pneumothorax </a:t>
            </a:r>
          </a:p>
          <a:p>
            <a:r>
              <a:rPr lang="en-GB" dirty="0"/>
              <a:t>No mediastinal shift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87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Bilateral </a:t>
            </a:r>
            <a:r>
              <a:rPr lang="en-GB" dirty="0" err="1"/>
              <a:t>hilar</a:t>
            </a:r>
            <a:r>
              <a:rPr lang="en-GB" dirty="0"/>
              <a:t> lymphadenopathy </a:t>
            </a:r>
          </a:p>
          <a:p>
            <a:r>
              <a:rPr lang="en-GB" dirty="0"/>
              <a:t>Sarcoidosis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91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Garland triad of bilateral </a:t>
            </a:r>
            <a:r>
              <a:rPr lang="en-GB" dirty="0" err="1"/>
              <a:t>hilar</a:t>
            </a:r>
            <a:r>
              <a:rPr lang="en-GB" dirty="0"/>
              <a:t> lymphadenopathy and right </a:t>
            </a:r>
            <a:r>
              <a:rPr lang="en-GB" dirty="0" err="1"/>
              <a:t>paratracheal</a:t>
            </a:r>
            <a:r>
              <a:rPr lang="en-GB" dirty="0"/>
              <a:t> lymphadenopathy.
Heart size normal. Lungs clear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29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/>
              <a:t>There</a:t>
            </a:r>
            <a:r>
              <a:rPr lang="ar-SA" dirty="0"/>
              <a:t> </a:t>
            </a:r>
            <a:r>
              <a:rPr lang="ar-SA" dirty="0" err="1"/>
              <a:t>is</a:t>
            </a:r>
            <a:r>
              <a:rPr lang="ar-SA" dirty="0"/>
              <a:t> </a:t>
            </a:r>
            <a:r>
              <a:rPr lang="ar-SA" dirty="0" err="1"/>
              <a:t>evidence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  </a:t>
            </a:r>
            <a:r>
              <a:rPr lang="ar-SA" dirty="0" err="1"/>
              <a:t>mediastinal</a:t>
            </a:r>
            <a:r>
              <a:rPr lang="ar-SA" dirty="0"/>
              <a:t> </a:t>
            </a:r>
            <a:r>
              <a:rPr lang="ar-SA" dirty="0" err="1"/>
              <a:t>mass</a:t>
            </a:r>
            <a:r>
              <a:rPr lang="ar-SA" dirty="0"/>
              <a:t> (</a:t>
            </a:r>
            <a:r>
              <a:rPr lang="ar-SA" dirty="0" err="1"/>
              <a:t>widening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mediastinum</a:t>
            </a:r>
            <a:r>
              <a:rPr lang="ar-SA" dirty="0"/>
              <a:t>)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hilar</a:t>
            </a:r>
            <a:r>
              <a:rPr lang="ar-SA" dirty="0"/>
              <a:t> </a:t>
            </a:r>
            <a:r>
              <a:rPr lang="ar-SA" dirty="0" err="1"/>
              <a:t>structure</a:t>
            </a:r>
            <a:r>
              <a:rPr lang="ar-SA" dirty="0"/>
              <a:t> </a:t>
            </a:r>
            <a:r>
              <a:rPr lang="ar-SA" dirty="0" err="1"/>
              <a:t>seen</a:t>
            </a:r>
            <a:r>
              <a:rPr lang="ar-SA" dirty="0"/>
              <a:t> </a:t>
            </a:r>
            <a:r>
              <a:rPr lang="ar-SA" dirty="0" err="1"/>
              <a:t>through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  </a:t>
            </a:r>
            <a:r>
              <a:rPr lang="ar-SA" dirty="0" err="1"/>
              <a:t>Mass</a:t>
            </a:r>
            <a:r>
              <a:rPr lang="ar-SA" dirty="0"/>
              <a:t> </a:t>
            </a:r>
          </a:p>
          <a:p>
            <a:r>
              <a:rPr lang="ar-SA" dirty="0" err="1"/>
              <a:t>On</a:t>
            </a:r>
            <a:r>
              <a:rPr lang="ar-SA" dirty="0"/>
              <a:t> </a:t>
            </a:r>
            <a:r>
              <a:rPr lang="ar-SA" dirty="0" err="1"/>
              <a:t>lateral</a:t>
            </a:r>
            <a:r>
              <a:rPr lang="ar-SA" dirty="0"/>
              <a:t> </a:t>
            </a:r>
            <a:r>
              <a:rPr lang="ar-SA" dirty="0" err="1"/>
              <a:t>view</a:t>
            </a:r>
            <a:r>
              <a:rPr lang="ar-SA" dirty="0"/>
              <a:t> </a:t>
            </a:r>
            <a:r>
              <a:rPr lang="ar-SA" dirty="0" err="1"/>
              <a:t>it</a:t>
            </a:r>
            <a:r>
              <a:rPr lang="ar-SA" dirty="0"/>
              <a:t> </a:t>
            </a:r>
            <a:r>
              <a:rPr lang="ar-SA" dirty="0" err="1"/>
              <a:t>is</a:t>
            </a:r>
            <a:r>
              <a:rPr lang="ar-SA" dirty="0"/>
              <a:t> </a:t>
            </a:r>
            <a:r>
              <a:rPr lang="ar-SA" dirty="0" err="1"/>
              <a:t>seen</a:t>
            </a:r>
            <a:r>
              <a:rPr lang="ar-SA" dirty="0"/>
              <a:t> </a:t>
            </a:r>
            <a:r>
              <a:rPr lang="ar-SA" dirty="0" err="1"/>
              <a:t>in</a:t>
            </a:r>
            <a:r>
              <a:rPr lang="ar-SA" dirty="0"/>
              <a:t>  </a:t>
            </a:r>
            <a:r>
              <a:rPr lang="ar-SA" dirty="0" err="1"/>
              <a:t>prevascular</a:t>
            </a:r>
            <a:r>
              <a:rPr lang="ar-SA" dirty="0"/>
              <a:t> </a:t>
            </a:r>
            <a:r>
              <a:rPr lang="ar-SA" dirty="0" err="1"/>
              <a:t>space</a:t>
            </a:r>
            <a:r>
              <a:rPr lang="ar-SA" dirty="0"/>
              <a:t> </a:t>
            </a:r>
            <a:r>
              <a:rPr lang="ar-SA" dirty="0" err="1"/>
              <a:t>confirmed</a:t>
            </a:r>
            <a:r>
              <a:rPr lang="ar-SA" dirty="0"/>
              <a:t> </a:t>
            </a:r>
            <a:r>
              <a:rPr lang="ar-SA" dirty="0" err="1"/>
              <a:t>to</a:t>
            </a:r>
            <a:r>
              <a:rPr lang="ar-SA" dirty="0"/>
              <a:t> </a:t>
            </a:r>
            <a:r>
              <a:rPr lang="ar-SA" dirty="0" err="1"/>
              <a:t>be</a:t>
            </a:r>
            <a:r>
              <a:rPr lang="ar-SA" dirty="0"/>
              <a:t> </a:t>
            </a:r>
            <a:r>
              <a:rPr lang="ar-SA" dirty="0" err="1"/>
              <a:t>in</a:t>
            </a:r>
            <a:r>
              <a:rPr lang="ar-SA" dirty="0"/>
              <a:t> </a:t>
            </a:r>
            <a:r>
              <a:rPr lang="ar-SA" dirty="0" err="1"/>
              <a:t>anterior</a:t>
            </a:r>
            <a:r>
              <a:rPr lang="ar-SA" dirty="0"/>
              <a:t> </a:t>
            </a:r>
            <a:r>
              <a:rPr lang="ar-SA" dirty="0" err="1"/>
              <a:t>mediastinum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99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Rounded opacity obscures right heart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border.the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lateral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x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ray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confirmed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that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mass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in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the</a:t>
            </a:r>
            <a:endParaRPr lang="ar-SA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Middle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mediastinal</a:t>
            </a:r>
            <a:r>
              <a:rPr lang="ar-SA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ar-SA" b="0" i="0" dirty="0" err="1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mass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8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ar-SA" dirty="0" err="1"/>
              <a:t>ight</a:t>
            </a:r>
            <a:r>
              <a:rPr lang="ar-SA" dirty="0"/>
              <a:t> </a:t>
            </a:r>
            <a:r>
              <a:rPr lang="ar-SA" dirty="0" err="1"/>
              <a:t>sided</a:t>
            </a:r>
            <a:r>
              <a:rPr lang="ar-SA" dirty="0"/>
              <a:t> </a:t>
            </a:r>
            <a:r>
              <a:rPr lang="ar-SA" dirty="0" err="1"/>
              <a:t>rounded</a:t>
            </a:r>
            <a:r>
              <a:rPr lang="ar-SA" dirty="0"/>
              <a:t> </a:t>
            </a:r>
            <a:r>
              <a:rPr lang="ar-SA" dirty="0" err="1"/>
              <a:t>opacity</a:t>
            </a:r>
            <a:r>
              <a:rPr lang="ar-SA" dirty="0"/>
              <a:t> 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smooth</a:t>
            </a:r>
            <a:r>
              <a:rPr lang="ar-SA" dirty="0"/>
              <a:t> </a:t>
            </a:r>
            <a:r>
              <a:rPr lang="ar-SA" dirty="0" err="1"/>
              <a:t>borders</a:t>
            </a:r>
            <a:r>
              <a:rPr lang="ar-SA" dirty="0"/>
              <a:t> </a:t>
            </a:r>
            <a:r>
              <a:rPr lang="ar-SA" dirty="0" err="1"/>
              <a:t>is</a:t>
            </a:r>
            <a:r>
              <a:rPr lang="ar-SA" dirty="0"/>
              <a:t> </a:t>
            </a:r>
            <a:r>
              <a:rPr lang="ar-SA" dirty="0" err="1"/>
              <a:t>noted</a:t>
            </a:r>
            <a:r>
              <a:rPr lang="ar-SA" dirty="0"/>
              <a:t> </a:t>
            </a:r>
            <a:r>
              <a:rPr lang="ar-SA" dirty="0" err="1"/>
              <a:t>over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right</a:t>
            </a:r>
            <a:r>
              <a:rPr lang="ar-SA" dirty="0"/>
              <a:t> </a:t>
            </a:r>
            <a:r>
              <a:rPr lang="ar-SA" dirty="0" err="1"/>
              <a:t>cardiac</a:t>
            </a:r>
            <a:r>
              <a:rPr lang="ar-SA" dirty="0"/>
              <a:t> </a:t>
            </a:r>
            <a:r>
              <a:rPr lang="ar-SA" dirty="0" err="1"/>
              <a:t>border</a:t>
            </a:r>
            <a:r>
              <a:rPr lang="ar-SA" dirty="0"/>
              <a:t> 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pulmonary</a:t>
            </a:r>
            <a:r>
              <a:rPr lang="ar-SA" dirty="0"/>
              <a:t> </a:t>
            </a:r>
            <a:r>
              <a:rPr lang="ar-SA" dirty="0" err="1"/>
              <a:t>vasculature</a:t>
            </a:r>
            <a:r>
              <a:rPr lang="ar-SA" dirty="0"/>
              <a:t> </a:t>
            </a:r>
            <a:r>
              <a:rPr lang="ar-SA" dirty="0" err="1"/>
              <a:t>seen</a:t>
            </a:r>
            <a:r>
              <a:rPr lang="ar-SA" dirty="0"/>
              <a:t> </a:t>
            </a:r>
            <a:r>
              <a:rPr lang="ar-SA" dirty="0" err="1"/>
              <a:t>through</a:t>
            </a:r>
            <a:r>
              <a:rPr lang="ar-SA" dirty="0"/>
              <a:t>. 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calcifications</a:t>
            </a:r>
            <a:r>
              <a:rPr lang="ar-SA" dirty="0"/>
              <a:t> </a:t>
            </a:r>
            <a:r>
              <a:rPr lang="ar-SA" dirty="0" err="1"/>
              <a:t>are</a:t>
            </a:r>
            <a:r>
              <a:rPr lang="ar-SA" dirty="0"/>
              <a:t> </a:t>
            </a:r>
            <a:r>
              <a:rPr lang="ar-SA" dirty="0" err="1"/>
              <a:t>visualised</a:t>
            </a:r>
            <a:r>
              <a:rPr lang="ar-SA" dirty="0"/>
              <a:t> </a:t>
            </a:r>
            <a:r>
              <a:rPr lang="ar-SA" dirty="0" err="1"/>
              <a:t>on</a:t>
            </a:r>
            <a:r>
              <a:rPr lang="ar-SA" dirty="0"/>
              <a:t> </a:t>
            </a:r>
            <a:r>
              <a:rPr lang="ar-SA" dirty="0" err="1"/>
              <a:t>radiograph</a:t>
            </a:r>
            <a:r>
              <a:rPr lang="ar-SA" dirty="0"/>
              <a:t>.
</a:t>
            </a:r>
            <a:r>
              <a:rPr lang="ar-SA" dirty="0" err="1"/>
              <a:t>Lateral</a:t>
            </a:r>
            <a:r>
              <a:rPr lang="ar-SA" dirty="0"/>
              <a:t> </a:t>
            </a:r>
            <a:r>
              <a:rPr lang="ar-SA" dirty="0" err="1"/>
              <a:t>projection</a:t>
            </a:r>
            <a:r>
              <a:rPr lang="ar-SA" dirty="0"/>
              <a:t> </a:t>
            </a:r>
            <a:r>
              <a:rPr lang="ar-SA" dirty="0" err="1"/>
              <a:t>revealed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rounded</a:t>
            </a:r>
            <a:r>
              <a:rPr lang="ar-SA" dirty="0"/>
              <a:t> </a:t>
            </a:r>
            <a:r>
              <a:rPr lang="ar-SA" dirty="0" err="1"/>
              <a:t>opacity</a:t>
            </a:r>
            <a:r>
              <a:rPr lang="ar-SA" dirty="0"/>
              <a:t> </a:t>
            </a:r>
            <a:r>
              <a:rPr lang="ar-SA" dirty="0" err="1"/>
              <a:t>is</a:t>
            </a:r>
            <a:r>
              <a:rPr lang="ar-SA" dirty="0"/>
              <a:t> </a:t>
            </a:r>
            <a:r>
              <a:rPr lang="ar-SA" dirty="0" err="1"/>
              <a:t>noted</a:t>
            </a:r>
            <a:r>
              <a:rPr lang="ar-SA" dirty="0"/>
              <a:t> </a:t>
            </a:r>
            <a:r>
              <a:rPr lang="ar-SA" dirty="0" err="1"/>
              <a:t>at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posterior</a:t>
            </a:r>
            <a:r>
              <a:rPr lang="ar-SA" dirty="0"/>
              <a:t> </a:t>
            </a:r>
            <a:r>
              <a:rPr lang="ar-SA" dirty="0" err="1"/>
              <a:t>part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lower</a:t>
            </a:r>
            <a:r>
              <a:rPr lang="ar-SA" dirty="0"/>
              <a:t> </a:t>
            </a:r>
            <a:r>
              <a:rPr lang="ar-SA" dirty="0" err="1"/>
              <a:t>chest</a:t>
            </a:r>
            <a:r>
              <a:rPr lang="ar-SA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60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large fusiform descending thoracic aortic aneurysm is again seen. Vascular calcification of the aortic arch is noted. The lungs and pleural spaces are clear. Cardiothoracic ratio is normal.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68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/>
              <a:t>Evidence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round</a:t>
            </a:r>
            <a:r>
              <a:rPr lang="ar-SA" dirty="0"/>
              <a:t>  </a:t>
            </a:r>
            <a:r>
              <a:rPr lang="ar-SA" dirty="0" err="1"/>
              <a:t>opacity</a:t>
            </a:r>
            <a:r>
              <a:rPr lang="ar-SA" dirty="0"/>
              <a:t> </a:t>
            </a:r>
            <a:r>
              <a:rPr lang="ar-SA" dirty="0" err="1"/>
              <a:t>seen</a:t>
            </a:r>
            <a:r>
              <a:rPr lang="ar-SA" dirty="0"/>
              <a:t> </a:t>
            </a:r>
            <a:r>
              <a:rPr lang="ar-SA" dirty="0" err="1"/>
              <a:t>in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upper</a:t>
            </a:r>
            <a:r>
              <a:rPr lang="ar-SA" dirty="0"/>
              <a:t> </a:t>
            </a:r>
            <a:r>
              <a:rPr lang="ar-SA" dirty="0" err="1"/>
              <a:t>zone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right</a:t>
            </a:r>
            <a:r>
              <a:rPr lang="ar-SA" dirty="0"/>
              <a:t> </a:t>
            </a:r>
            <a:r>
              <a:rPr lang="ar-SA" dirty="0" err="1"/>
              <a:t>lung</a:t>
            </a:r>
            <a:r>
              <a:rPr lang="ar-SA" dirty="0"/>
              <a:t> ,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loss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lung</a:t>
            </a:r>
            <a:r>
              <a:rPr lang="ar-SA" dirty="0"/>
              <a:t> </a:t>
            </a:r>
            <a:r>
              <a:rPr lang="ar-SA" dirty="0" err="1"/>
              <a:t>volume</a:t>
            </a:r>
            <a:r>
              <a:rPr lang="ar-SA" dirty="0"/>
              <a:t> </a:t>
            </a:r>
            <a:r>
              <a:rPr lang="ar-SA" dirty="0" err="1"/>
              <a:t>and</a:t>
            </a:r>
            <a:r>
              <a:rPr lang="ar-SA" dirty="0"/>
              <a:t> </a:t>
            </a:r>
            <a:r>
              <a:rPr lang="ar-SA" dirty="0" err="1"/>
              <a:t>right</a:t>
            </a:r>
            <a:r>
              <a:rPr lang="ar-SA" dirty="0"/>
              <a:t> </a:t>
            </a:r>
            <a:r>
              <a:rPr lang="ar-SA" dirty="0" err="1"/>
              <a:t>sided</a:t>
            </a:r>
            <a:r>
              <a:rPr lang="ar-SA" dirty="0"/>
              <a:t> </a:t>
            </a:r>
            <a:r>
              <a:rPr lang="ar-SA" dirty="0" err="1"/>
              <a:t>pleural</a:t>
            </a:r>
            <a:r>
              <a:rPr lang="ar-SA" dirty="0"/>
              <a:t> </a:t>
            </a:r>
            <a:r>
              <a:rPr lang="ar-SA" dirty="0" err="1"/>
              <a:t>effusion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78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/>
              <a:t>Chest</a:t>
            </a:r>
            <a:r>
              <a:rPr lang="ar-SA" dirty="0"/>
              <a:t> x </a:t>
            </a:r>
            <a:r>
              <a:rPr lang="ar-SA" dirty="0" err="1"/>
              <a:t>ray</a:t>
            </a:r>
            <a:r>
              <a:rPr lang="ar-SA" dirty="0"/>
              <a:t> PA </a:t>
            </a:r>
            <a:r>
              <a:rPr lang="ar-SA" dirty="0" err="1"/>
              <a:t>and</a:t>
            </a:r>
            <a:r>
              <a:rPr lang="ar-SA" dirty="0"/>
              <a:t> </a:t>
            </a:r>
            <a:r>
              <a:rPr lang="ar-SA" dirty="0" err="1"/>
              <a:t>lateral</a:t>
            </a:r>
            <a:r>
              <a:rPr lang="ar-SA" dirty="0"/>
              <a:t> </a:t>
            </a:r>
            <a:r>
              <a:rPr lang="ar-SA" dirty="0" err="1"/>
              <a:t>views</a:t>
            </a:r>
            <a:endParaRPr lang="ar-SA" dirty="0"/>
          </a:p>
          <a:p>
            <a:r>
              <a:rPr lang="ar-SA" dirty="0" err="1"/>
              <a:t>Centrally</a:t>
            </a:r>
            <a:r>
              <a:rPr lang="ar-SA" dirty="0"/>
              <a:t> </a:t>
            </a:r>
            <a:r>
              <a:rPr lang="ar-SA" dirty="0" err="1"/>
              <a:t>located</a:t>
            </a:r>
            <a:r>
              <a:rPr lang="ar-SA" dirty="0"/>
              <a:t> </a:t>
            </a:r>
            <a:r>
              <a:rPr lang="ar-SA" dirty="0" err="1"/>
              <a:t>trachea</a:t>
            </a:r>
            <a:r>
              <a:rPr lang="ar-SA" dirty="0"/>
              <a:t>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hilar</a:t>
            </a:r>
            <a:r>
              <a:rPr lang="ar-SA" dirty="0"/>
              <a:t> </a:t>
            </a:r>
            <a:r>
              <a:rPr lang="ar-SA" dirty="0" err="1"/>
              <a:t>lymphadenopathy</a:t>
            </a:r>
            <a:r>
              <a:rPr lang="ar-SA" dirty="0"/>
              <a:t>, 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mediastinal</a:t>
            </a:r>
            <a:r>
              <a:rPr lang="ar-SA" dirty="0"/>
              <a:t> </a:t>
            </a:r>
            <a:r>
              <a:rPr lang="ar-SA" dirty="0" err="1"/>
              <a:t>shift</a:t>
            </a:r>
            <a:r>
              <a:rPr lang="ar-SA" dirty="0"/>
              <a:t> ,</a:t>
            </a:r>
            <a:r>
              <a:rPr lang="ar-SA" dirty="0" err="1"/>
              <a:t>hyperinflation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both</a:t>
            </a:r>
            <a:r>
              <a:rPr lang="ar-SA" dirty="0"/>
              <a:t> </a:t>
            </a:r>
            <a:r>
              <a:rPr lang="ar-SA" dirty="0" err="1"/>
              <a:t>lung</a:t>
            </a:r>
            <a:r>
              <a:rPr lang="ar-SA" dirty="0"/>
              <a:t> </a:t>
            </a:r>
            <a:r>
              <a:rPr lang="ar-SA" dirty="0" err="1"/>
              <a:t>fields</a:t>
            </a:r>
            <a:r>
              <a:rPr lang="ar-SA" dirty="0"/>
              <a:t> ,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more</a:t>
            </a:r>
            <a:r>
              <a:rPr lang="ar-SA" dirty="0"/>
              <a:t> </a:t>
            </a:r>
            <a:r>
              <a:rPr lang="ar-SA" dirty="0" err="1"/>
              <a:t>than</a:t>
            </a:r>
            <a:r>
              <a:rPr lang="ar-SA" dirty="0"/>
              <a:t>   10 </a:t>
            </a:r>
            <a:r>
              <a:rPr lang="ar-SA" dirty="0" err="1"/>
              <a:t>posterior</a:t>
            </a:r>
            <a:r>
              <a:rPr lang="ar-SA" dirty="0"/>
              <a:t> </a:t>
            </a:r>
            <a:r>
              <a:rPr lang="ar-SA" dirty="0" err="1"/>
              <a:t>ribs</a:t>
            </a:r>
            <a:r>
              <a:rPr lang="ar-SA" dirty="0"/>
              <a:t> </a:t>
            </a:r>
            <a:r>
              <a:rPr lang="ar-SA" dirty="0" err="1"/>
              <a:t>counted</a:t>
            </a:r>
            <a:r>
              <a:rPr lang="ar-SA" dirty="0"/>
              <a:t>  ,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flattened</a:t>
            </a:r>
            <a:r>
              <a:rPr lang="ar-SA" dirty="0"/>
              <a:t> </a:t>
            </a:r>
            <a:r>
              <a:rPr lang="ar-SA" dirty="0" err="1"/>
              <a:t>diaphragm</a:t>
            </a:r>
            <a:r>
              <a:rPr lang="ar-SA" dirty="0"/>
              <a:t> </a:t>
            </a:r>
            <a:r>
              <a:rPr lang="ar-SA" dirty="0" err="1"/>
              <a:t>and</a:t>
            </a:r>
            <a:r>
              <a:rPr lang="ar-SA" dirty="0"/>
              <a:t>  </a:t>
            </a:r>
            <a:r>
              <a:rPr lang="ar-SA" dirty="0" err="1"/>
              <a:t>lung</a:t>
            </a:r>
            <a:r>
              <a:rPr lang="ar-SA" dirty="0"/>
              <a:t> </a:t>
            </a:r>
            <a:r>
              <a:rPr lang="ar-SA" dirty="0" err="1"/>
              <a:t>appears</a:t>
            </a:r>
            <a:r>
              <a:rPr lang="ar-SA" dirty="0"/>
              <a:t> </a:t>
            </a:r>
            <a:r>
              <a:rPr lang="ar-SA" dirty="0" err="1"/>
              <a:t>hyperlucent</a:t>
            </a:r>
            <a:r>
              <a:rPr lang="ar-SA" dirty="0"/>
              <a:t> </a:t>
            </a:r>
          </a:p>
          <a:p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cardiomegally</a:t>
            </a:r>
            <a:r>
              <a:rPr lang="ar-SA" dirty="0"/>
              <a:t>, 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pleural</a:t>
            </a:r>
            <a:r>
              <a:rPr lang="ar-SA" dirty="0"/>
              <a:t> </a:t>
            </a:r>
            <a:r>
              <a:rPr lang="ar-SA" dirty="0" err="1"/>
              <a:t>effusion</a:t>
            </a:r>
            <a:r>
              <a:rPr lang="ar-SA" dirty="0"/>
              <a:t>, 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pneumothorax</a:t>
            </a:r>
            <a:r>
              <a:rPr lang="ar-SA" dirty="0"/>
              <a:t> </a:t>
            </a:r>
          </a:p>
          <a:p>
            <a:r>
              <a:rPr lang="ar-SA" dirty="0" err="1"/>
              <a:t>On</a:t>
            </a:r>
            <a:r>
              <a:rPr lang="ar-SA" dirty="0"/>
              <a:t> </a:t>
            </a:r>
            <a:r>
              <a:rPr lang="ar-SA" dirty="0" err="1"/>
              <a:t>lateral</a:t>
            </a:r>
            <a:r>
              <a:rPr lang="ar-SA" dirty="0"/>
              <a:t> </a:t>
            </a:r>
            <a:r>
              <a:rPr lang="ar-SA" dirty="0" err="1"/>
              <a:t>view</a:t>
            </a:r>
            <a:r>
              <a:rPr lang="ar-SA" dirty="0"/>
              <a:t> </a:t>
            </a:r>
            <a:r>
              <a:rPr lang="ar-SA" dirty="0" err="1"/>
              <a:t>increase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retrosternal</a:t>
            </a:r>
            <a:r>
              <a:rPr lang="ar-SA" dirty="0"/>
              <a:t> </a:t>
            </a:r>
            <a:r>
              <a:rPr lang="ar-SA" dirty="0" err="1"/>
              <a:t>airspace</a:t>
            </a:r>
            <a:r>
              <a:rPr lang="ar-SA" dirty="0"/>
              <a:t>  </a:t>
            </a:r>
            <a:r>
              <a:rPr lang="ar-SA" dirty="0" err="1"/>
              <a:t>barrel</a:t>
            </a:r>
            <a:r>
              <a:rPr lang="ar-SA" dirty="0"/>
              <a:t> </a:t>
            </a:r>
            <a:r>
              <a:rPr lang="ar-SA" dirty="0" err="1"/>
              <a:t>chest</a:t>
            </a:r>
            <a:r>
              <a:rPr lang="ar-SA" dirty="0"/>
              <a:t> </a:t>
            </a:r>
            <a:r>
              <a:rPr lang="ar-SA" dirty="0" err="1"/>
              <a:t>apperance</a:t>
            </a:r>
            <a:r>
              <a:rPr lang="ar-S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1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Chest </a:t>
            </a:r>
            <a:r>
              <a:rPr lang="ar-SA" dirty="0" err="1"/>
              <a:t>Xray</a:t>
            </a:r>
            <a:r>
              <a:rPr lang="ar-SA" dirty="0"/>
              <a:t> ,</a:t>
            </a:r>
            <a:r>
              <a:rPr lang="ar-SA" dirty="0" err="1"/>
              <a:t>male</a:t>
            </a:r>
            <a:r>
              <a:rPr lang="ar-SA" dirty="0"/>
              <a:t> </a:t>
            </a:r>
            <a:r>
              <a:rPr lang="ar-SA" dirty="0" err="1"/>
              <a:t>patient</a:t>
            </a:r>
            <a:r>
              <a:rPr lang="ar-SA" dirty="0"/>
              <a:t> , </a:t>
            </a:r>
            <a:r>
              <a:rPr lang="ar-SA" dirty="0" err="1"/>
              <a:t>lateral</a:t>
            </a:r>
            <a:r>
              <a:rPr lang="ar-SA" dirty="0"/>
              <a:t>  </a:t>
            </a:r>
            <a:r>
              <a:rPr lang="ar-SA" dirty="0" err="1"/>
              <a:t>and</a:t>
            </a:r>
            <a:r>
              <a:rPr lang="ar-SA" dirty="0"/>
              <a:t> PA </a:t>
            </a:r>
            <a:r>
              <a:rPr lang="ar-SA" dirty="0" err="1"/>
              <a:t>views</a:t>
            </a:r>
            <a:r>
              <a:rPr lang="ar-SA" dirty="0"/>
              <a:t>  , </a:t>
            </a:r>
            <a:r>
              <a:rPr lang="ar-SA" dirty="0" err="1"/>
              <a:t>inspiratory</a:t>
            </a:r>
            <a:r>
              <a:rPr lang="ar-SA" dirty="0"/>
              <a:t> </a:t>
            </a:r>
            <a:r>
              <a:rPr lang="ar-SA" dirty="0" err="1"/>
              <a:t>film</a:t>
            </a:r>
            <a:r>
              <a:rPr lang="ar-SA" dirty="0"/>
              <a:t> ,</a:t>
            </a:r>
            <a:r>
              <a:rPr lang="ar-SA" dirty="0" err="1"/>
              <a:t>erect</a:t>
            </a:r>
            <a:r>
              <a:rPr lang="ar-SA" dirty="0"/>
              <a:t> </a:t>
            </a:r>
            <a:r>
              <a:rPr lang="ar-SA" dirty="0" err="1"/>
              <a:t>position</a:t>
            </a:r>
            <a:r>
              <a:rPr lang="ar-SA" dirty="0"/>
              <a:t> ,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good</a:t>
            </a:r>
            <a:r>
              <a:rPr lang="ar-SA" dirty="0"/>
              <a:t> </a:t>
            </a:r>
            <a:r>
              <a:rPr lang="ar-SA" dirty="0" err="1"/>
              <a:t>exposure</a:t>
            </a:r>
            <a:r>
              <a:rPr lang="ar-SA" dirty="0"/>
              <a:t> 
</a:t>
            </a:r>
            <a:r>
              <a:rPr lang="ar-SA" dirty="0" err="1"/>
              <a:t>Centrally</a:t>
            </a:r>
            <a:r>
              <a:rPr lang="ar-SA" dirty="0"/>
              <a:t> </a:t>
            </a:r>
            <a:r>
              <a:rPr lang="ar-SA" dirty="0" err="1"/>
              <a:t>located</a:t>
            </a:r>
            <a:r>
              <a:rPr lang="ar-SA" dirty="0"/>
              <a:t> </a:t>
            </a:r>
            <a:r>
              <a:rPr lang="ar-SA" dirty="0" err="1"/>
              <a:t>trachea</a:t>
            </a:r>
            <a:r>
              <a:rPr lang="ar-SA" dirty="0"/>
              <a:t>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mediastinal</a:t>
            </a:r>
            <a:r>
              <a:rPr lang="ar-SA" dirty="0"/>
              <a:t> </a:t>
            </a:r>
            <a:r>
              <a:rPr lang="ar-SA" dirty="0" err="1"/>
              <a:t>shift</a:t>
            </a:r>
            <a:r>
              <a:rPr lang="ar-SA" dirty="0"/>
              <a:t>, 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mediastinal</a:t>
            </a:r>
            <a:r>
              <a:rPr lang="ar-SA" dirty="0"/>
              <a:t> </a:t>
            </a:r>
            <a:r>
              <a:rPr lang="ar-SA" dirty="0" err="1"/>
              <a:t>lesions</a:t>
            </a:r>
            <a:r>
              <a:rPr lang="ar-SA" dirty="0"/>
              <a:t> 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hilar</a:t>
            </a:r>
            <a:r>
              <a:rPr lang="ar-SA" dirty="0"/>
              <a:t> </a:t>
            </a:r>
            <a:r>
              <a:rPr lang="ar-SA" dirty="0" err="1"/>
              <a:t>lymphadenopathy</a:t>
            </a:r>
            <a:r>
              <a:rPr lang="ar-SA" dirty="0"/>
              <a:t> ,</a:t>
            </a:r>
            <a:r>
              <a:rPr lang="ar-SA" b="1" dirty="0"/>
              <a:t>there </a:t>
            </a:r>
            <a:r>
              <a:rPr lang="ar-SA" b="1" dirty="0" err="1"/>
              <a:t>is</a:t>
            </a:r>
            <a:r>
              <a:rPr lang="ar-SA" b="1" dirty="0"/>
              <a:t> </a:t>
            </a:r>
            <a:r>
              <a:rPr lang="ar-SA" b="1" dirty="0" err="1"/>
              <a:t>evidence</a:t>
            </a:r>
            <a:r>
              <a:rPr lang="ar-SA" b="1" dirty="0"/>
              <a:t> </a:t>
            </a:r>
            <a:r>
              <a:rPr lang="ar-SA" b="1" dirty="0" err="1"/>
              <a:t>of</a:t>
            </a:r>
            <a:r>
              <a:rPr lang="ar-SA" b="1" dirty="0"/>
              <a:t> </a:t>
            </a:r>
            <a:r>
              <a:rPr lang="ar-SA" b="1" dirty="0" err="1"/>
              <a:t>peripherally</a:t>
            </a:r>
            <a:r>
              <a:rPr lang="ar-SA" b="1" dirty="0"/>
              <a:t> </a:t>
            </a:r>
            <a:r>
              <a:rPr lang="ar-SA" b="1" dirty="0" err="1"/>
              <a:t>located</a:t>
            </a:r>
            <a:r>
              <a:rPr lang="ar-SA" b="1" dirty="0"/>
              <a:t>  </a:t>
            </a:r>
            <a:r>
              <a:rPr lang="ar-SA" b="1" dirty="0" err="1"/>
              <a:t>upper</a:t>
            </a:r>
            <a:r>
              <a:rPr lang="ar-SA" b="1" dirty="0"/>
              <a:t> </a:t>
            </a:r>
            <a:r>
              <a:rPr lang="ar-SA" b="1" dirty="0" err="1"/>
              <a:t>lobe</a:t>
            </a:r>
            <a:r>
              <a:rPr lang="ar-SA" b="1" dirty="0"/>
              <a:t> </a:t>
            </a:r>
            <a:r>
              <a:rPr lang="ar-SA" b="1" dirty="0" err="1"/>
              <a:t>Consolidation</a:t>
            </a:r>
            <a:r>
              <a:rPr lang="ar-SA" b="1" dirty="0"/>
              <a:t> </a:t>
            </a:r>
            <a:r>
              <a:rPr lang="ar-SA" b="1" dirty="0" err="1"/>
              <a:t>with</a:t>
            </a:r>
            <a:r>
              <a:rPr lang="ar-SA" b="1" dirty="0"/>
              <a:t> </a:t>
            </a:r>
            <a:r>
              <a:rPr lang="ar-SA" b="1" dirty="0" err="1"/>
              <a:t>air</a:t>
            </a:r>
            <a:r>
              <a:rPr lang="ar-SA" b="1" dirty="0"/>
              <a:t> </a:t>
            </a:r>
            <a:r>
              <a:rPr lang="ar-SA" b="1" dirty="0" err="1"/>
              <a:t>bronchogram</a:t>
            </a:r>
            <a:r>
              <a:rPr lang="ar-SA" dirty="0"/>
              <a:t>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pneumothorax</a:t>
            </a:r>
            <a:r>
              <a:rPr lang="ar-SA" dirty="0"/>
              <a:t> ,</a:t>
            </a:r>
            <a:r>
              <a:rPr lang="ar-SA" b="1" dirty="0" err="1"/>
              <a:t>small</a:t>
            </a:r>
            <a:r>
              <a:rPr lang="ar-SA" b="1" dirty="0"/>
              <a:t> </a:t>
            </a:r>
            <a:r>
              <a:rPr lang="ar-SA" b="1" dirty="0" err="1"/>
              <a:t>right</a:t>
            </a:r>
            <a:r>
              <a:rPr lang="ar-SA" b="1" dirty="0"/>
              <a:t> </a:t>
            </a:r>
            <a:r>
              <a:rPr lang="ar-SA" b="1" dirty="0" err="1"/>
              <a:t>sided</a:t>
            </a:r>
            <a:r>
              <a:rPr lang="ar-SA" b="1" dirty="0"/>
              <a:t>  </a:t>
            </a:r>
            <a:r>
              <a:rPr lang="ar-SA" b="1" dirty="0" err="1"/>
              <a:t>pleural</a:t>
            </a:r>
            <a:r>
              <a:rPr lang="ar-SA" b="1" dirty="0"/>
              <a:t> </a:t>
            </a:r>
            <a:r>
              <a:rPr lang="ar-SA" b="1" dirty="0" err="1"/>
              <a:t>effusion</a:t>
            </a:r>
            <a:r>
              <a:rPr lang="ar-SA" dirty="0"/>
              <a:t>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cardiomegally</a:t>
            </a:r>
            <a:r>
              <a:rPr lang="ar-SA" dirty="0"/>
              <a:t> ,</a:t>
            </a:r>
            <a:r>
              <a:rPr lang="ar-SA" dirty="0" err="1"/>
              <a:t>clear</a:t>
            </a:r>
            <a:r>
              <a:rPr lang="ar-SA" dirty="0"/>
              <a:t> </a:t>
            </a:r>
            <a:r>
              <a:rPr lang="ar-SA" dirty="0" err="1"/>
              <a:t>left</a:t>
            </a:r>
            <a:r>
              <a:rPr lang="ar-SA" dirty="0"/>
              <a:t> </a:t>
            </a:r>
            <a:r>
              <a:rPr lang="ar-SA" dirty="0" err="1"/>
              <a:t>costophrenic</a:t>
            </a:r>
            <a:r>
              <a:rPr lang="ar-SA" dirty="0"/>
              <a:t> </a:t>
            </a:r>
            <a:r>
              <a:rPr lang="ar-SA" dirty="0" err="1"/>
              <a:t>angles</a:t>
            </a:r>
            <a:r>
              <a:rPr lang="ar-SA" dirty="0"/>
              <a:t> </a:t>
            </a:r>
          </a:p>
          <a:p>
            <a:r>
              <a:rPr lang="ar-SA" dirty="0"/>
              <a:t>Confirmed  </a:t>
            </a:r>
            <a:r>
              <a:rPr lang="ar-SA" dirty="0" err="1"/>
              <a:t>to</a:t>
            </a:r>
            <a:r>
              <a:rPr lang="ar-SA" dirty="0"/>
              <a:t> </a:t>
            </a:r>
            <a:r>
              <a:rPr lang="ar-SA" dirty="0" err="1"/>
              <a:t>be</a:t>
            </a:r>
            <a:r>
              <a:rPr lang="ar-SA" dirty="0"/>
              <a:t> </a:t>
            </a:r>
            <a:r>
              <a:rPr lang="ar-SA" dirty="0" err="1"/>
              <a:t>in</a:t>
            </a:r>
            <a:r>
              <a:rPr lang="ar-SA" dirty="0"/>
              <a:t> </a:t>
            </a:r>
            <a:r>
              <a:rPr lang="ar-SA" dirty="0" err="1"/>
              <a:t>upper</a:t>
            </a:r>
            <a:r>
              <a:rPr lang="ar-SA" dirty="0"/>
              <a:t> </a:t>
            </a:r>
            <a:r>
              <a:rPr lang="ar-SA" dirty="0" err="1"/>
              <a:t>lobe</a:t>
            </a:r>
            <a:r>
              <a:rPr lang="ar-SA" dirty="0"/>
              <a:t> </a:t>
            </a:r>
            <a:r>
              <a:rPr lang="ar-SA" dirty="0" err="1"/>
              <a:t>on</a:t>
            </a:r>
            <a:r>
              <a:rPr lang="ar-SA" dirty="0"/>
              <a:t> </a:t>
            </a:r>
            <a:r>
              <a:rPr lang="ar-SA" dirty="0" err="1"/>
              <a:t>lateral</a:t>
            </a:r>
            <a:r>
              <a:rPr lang="ar-SA" dirty="0"/>
              <a:t> </a:t>
            </a:r>
            <a:r>
              <a:rPr lang="ar-SA" dirty="0" err="1"/>
              <a:t>view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83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Ct pulmonary angiogram</a:t>
            </a:r>
          </a:p>
          <a:p>
            <a:r>
              <a:rPr lang="en-GB" dirty="0"/>
              <a:t>Large felling defect seen in the right pulmonary artery 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218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Heart appears enlarged with globular </a:t>
            </a:r>
            <a:r>
              <a:rPr lang="en-GB" dirty="0" err="1"/>
              <a:t>apperance</a:t>
            </a:r>
            <a:r>
              <a:rPr lang="en-GB" dirty="0"/>
              <a:t> compatible with pericardial effusions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25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Chest x ray </a:t>
            </a:r>
          </a:p>
          <a:p>
            <a:r>
              <a:rPr lang="en-GB" dirty="0"/>
              <a:t>PA view ,erect, Centrally located trachea ,no mediastinal shift ,no </a:t>
            </a:r>
            <a:r>
              <a:rPr lang="en-GB" dirty="0" err="1"/>
              <a:t>hilar</a:t>
            </a:r>
            <a:r>
              <a:rPr lang="en-GB" dirty="0"/>
              <a:t> lymphadenopathy clear both lung fields ,heart appears enlarged clear </a:t>
            </a:r>
            <a:r>
              <a:rPr lang="en-GB" dirty="0" err="1"/>
              <a:t>costophrenic</a:t>
            </a:r>
            <a:r>
              <a:rPr lang="en-GB" dirty="0"/>
              <a:t> angles, no pleural effusion ,no pneumothorax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019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Chest x ray ,</a:t>
            </a:r>
            <a:r>
              <a:rPr lang="en-GB" dirty="0" err="1"/>
              <a:t>Ap</a:t>
            </a:r>
            <a:r>
              <a:rPr lang="en-GB" dirty="0"/>
              <a:t> and lateral decubitus </a:t>
            </a:r>
          </a:p>
          <a:p>
            <a:r>
              <a:rPr lang="en-GB" dirty="0"/>
              <a:t>Left sided hyperinflation suggesting of foreign body aspiration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21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 resolution chest </a:t>
            </a:r>
            <a:r>
              <a:rPr lang="en-GB" dirty="0" err="1"/>
              <a:t>ct</a:t>
            </a:r>
            <a:r>
              <a:rPr lang="en-GB" dirty="0"/>
              <a:t> scan </a:t>
            </a:r>
          </a:p>
          <a:p>
            <a:r>
              <a:rPr lang="en-GB" dirty="0" err="1"/>
              <a:t>Broncheactasis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01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tram tracks sign </a:t>
            </a:r>
            <a:r>
              <a:rPr lang="en-GB"/>
              <a:t>of bronchiectasis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908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/>
              <a:t>Multiple</a:t>
            </a:r>
            <a:r>
              <a:rPr lang="ar-SA" dirty="0"/>
              <a:t> </a:t>
            </a:r>
            <a:r>
              <a:rPr lang="ar-SA" dirty="0" err="1"/>
              <a:t>areas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ring</a:t>
            </a:r>
            <a:r>
              <a:rPr lang="ar-SA" dirty="0"/>
              <a:t> </a:t>
            </a:r>
            <a:r>
              <a:rPr lang="ar-SA" dirty="0" err="1"/>
              <a:t>shadows</a:t>
            </a:r>
            <a:r>
              <a:rPr lang="ar-SA" dirty="0"/>
              <a:t> </a:t>
            </a:r>
            <a:r>
              <a:rPr lang="ar-SA" dirty="0" err="1"/>
              <a:t>and</a:t>
            </a:r>
            <a:r>
              <a:rPr lang="ar-SA" dirty="0"/>
              <a:t> </a:t>
            </a:r>
            <a:r>
              <a:rPr lang="ar-SA" dirty="0" err="1"/>
              <a:t>tram</a:t>
            </a:r>
            <a:r>
              <a:rPr lang="ar-SA" dirty="0"/>
              <a:t> </a:t>
            </a:r>
            <a:r>
              <a:rPr lang="ar-SA" dirty="0" err="1"/>
              <a:t>track</a:t>
            </a:r>
            <a:r>
              <a:rPr lang="ar-SA" dirty="0"/>
              <a:t> </a:t>
            </a:r>
          </a:p>
          <a:p>
            <a:r>
              <a:rPr lang="en-GB" dirty="0"/>
              <a:t>S</a:t>
            </a:r>
            <a:r>
              <a:rPr lang="ar-SA" dirty="0" err="1"/>
              <a:t>pecially</a:t>
            </a:r>
            <a:r>
              <a:rPr lang="ar-SA" dirty="0"/>
              <a:t> </a:t>
            </a:r>
            <a:r>
              <a:rPr lang="ar-SA" dirty="0" err="1"/>
              <a:t>in</a:t>
            </a:r>
            <a:r>
              <a:rPr lang="ar-SA" dirty="0"/>
              <a:t> </a:t>
            </a:r>
            <a:r>
              <a:rPr lang="ar-SA" dirty="0" err="1"/>
              <a:t>both</a:t>
            </a:r>
            <a:r>
              <a:rPr lang="ar-SA" dirty="0"/>
              <a:t> </a:t>
            </a:r>
            <a:r>
              <a:rPr lang="ar-SA" dirty="0" err="1"/>
              <a:t>apical</a:t>
            </a:r>
            <a:r>
              <a:rPr lang="ar-SA" dirty="0"/>
              <a:t> </a:t>
            </a:r>
            <a:r>
              <a:rPr lang="ar-SA" dirty="0" err="1"/>
              <a:t>regions</a:t>
            </a:r>
            <a:r>
              <a:rPr lang="ar-SA" dirty="0"/>
              <a:t> </a:t>
            </a:r>
          </a:p>
          <a:p>
            <a:r>
              <a:rPr lang="ar-SA" dirty="0" err="1"/>
              <a:t>Cystic</a:t>
            </a:r>
            <a:r>
              <a:rPr lang="ar-SA" dirty="0"/>
              <a:t> </a:t>
            </a:r>
            <a:r>
              <a:rPr lang="ar-SA" dirty="0" err="1"/>
              <a:t>fibrosis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128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Evidence of </a:t>
            </a:r>
            <a:r>
              <a:rPr lang="en-GB" dirty="0" err="1"/>
              <a:t>cavitary</a:t>
            </a:r>
            <a:r>
              <a:rPr lang="en-GB" dirty="0"/>
              <a:t> lesion seen in upper lobe of right lung with air fluid level and loss of upper lobe volume manifested by elevation of minor fissure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539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Shows calcification at both the lung apices associated with a right lower </a:t>
            </a:r>
            <a:r>
              <a:rPr lang="en-GB" dirty="0" err="1"/>
              <a:t>paratracheal</a:t>
            </a:r>
            <a:r>
              <a:rPr lang="en-GB"/>
              <a:t> calcified lymph node due to healed tuberculosis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99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/>
              <a:t>Multiple</a:t>
            </a:r>
            <a:r>
              <a:rPr lang="ar-SA" dirty="0"/>
              <a:t> </a:t>
            </a:r>
            <a:r>
              <a:rPr lang="ar-SA" dirty="0" err="1"/>
              <a:t>bilateral</a:t>
            </a:r>
            <a:r>
              <a:rPr lang="ar-SA" dirty="0"/>
              <a:t>  </a:t>
            </a:r>
            <a:r>
              <a:rPr lang="ar-SA" dirty="0" err="1"/>
              <a:t>variable</a:t>
            </a:r>
            <a:r>
              <a:rPr lang="ar-SA" dirty="0"/>
              <a:t>  </a:t>
            </a:r>
            <a:r>
              <a:rPr lang="ar-SA" dirty="0" err="1"/>
              <a:t>sized</a:t>
            </a:r>
            <a:r>
              <a:rPr lang="ar-SA" dirty="0"/>
              <a:t> </a:t>
            </a:r>
            <a:r>
              <a:rPr lang="ar-SA" dirty="0" err="1"/>
              <a:t>nodules</a:t>
            </a:r>
            <a:r>
              <a:rPr lang="ar-SA" dirty="0"/>
              <a:t> </a:t>
            </a:r>
            <a:r>
              <a:rPr lang="ar-SA" dirty="0" err="1"/>
              <a:t>in</a:t>
            </a:r>
            <a:r>
              <a:rPr lang="ar-SA" dirty="0"/>
              <a:t> </a:t>
            </a:r>
            <a:r>
              <a:rPr lang="ar-SA" dirty="0" err="1"/>
              <a:t>both</a:t>
            </a:r>
            <a:r>
              <a:rPr lang="ar-SA" dirty="0"/>
              <a:t> </a:t>
            </a:r>
            <a:r>
              <a:rPr lang="ar-SA" dirty="0" err="1"/>
              <a:t>lung</a:t>
            </a:r>
            <a:r>
              <a:rPr lang="ar-SA" dirty="0"/>
              <a:t> </a:t>
            </a:r>
            <a:r>
              <a:rPr lang="ar-SA" dirty="0" err="1"/>
              <a:t>fields</a:t>
            </a:r>
            <a:r>
              <a:rPr lang="ar-SA" dirty="0"/>
              <a:t> </a:t>
            </a:r>
          </a:p>
          <a:p>
            <a:r>
              <a:rPr lang="ar-SA" dirty="0" err="1"/>
              <a:t>Cannon</a:t>
            </a:r>
            <a:r>
              <a:rPr lang="ar-SA" dirty="0"/>
              <a:t> </a:t>
            </a:r>
            <a:r>
              <a:rPr lang="ar-SA" dirty="0" err="1"/>
              <a:t>ball</a:t>
            </a:r>
            <a:r>
              <a:rPr lang="ar-SA" dirty="0"/>
              <a:t> </a:t>
            </a:r>
            <a:r>
              <a:rPr lang="ar-SA" dirty="0" err="1"/>
              <a:t>mets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Chest </a:t>
            </a:r>
            <a:r>
              <a:rPr lang="en-GB" dirty="0" err="1"/>
              <a:t>Xray</a:t>
            </a:r>
            <a:r>
              <a:rPr lang="en-GB" dirty="0"/>
              <a:t> ,male patient , lateral  and PA views  , inspiratory film ,erect position ,with good exposure 
Centrally located trachea ,no mediastinal shift, no mediastinal lesions  ,no </a:t>
            </a:r>
            <a:r>
              <a:rPr lang="en-GB" dirty="0" err="1"/>
              <a:t>hilar</a:t>
            </a:r>
            <a:r>
              <a:rPr lang="en-GB" dirty="0"/>
              <a:t> lymphadenopathy ,there is</a:t>
            </a:r>
            <a:r>
              <a:rPr lang="en-GB" b="1" dirty="0"/>
              <a:t> evidence of lower zone consolidation with air </a:t>
            </a:r>
            <a:r>
              <a:rPr lang="en-GB" b="1" dirty="0" err="1"/>
              <a:t>bronchogram</a:t>
            </a:r>
            <a:r>
              <a:rPr lang="en-GB" b="1" dirty="0"/>
              <a:t> silhouetting the right heart border </a:t>
            </a:r>
            <a:r>
              <a:rPr lang="en-GB" dirty="0"/>
              <a:t>,no pneumothorax ,no  pleural effusion ,no </a:t>
            </a:r>
            <a:r>
              <a:rPr lang="en-GB" dirty="0" err="1"/>
              <a:t>cardiomegally</a:t>
            </a:r>
            <a:r>
              <a:rPr lang="en-GB" dirty="0"/>
              <a:t> ,clear </a:t>
            </a:r>
            <a:r>
              <a:rPr lang="en-GB" dirty="0" err="1"/>
              <a:t>costophrenic</a:t>
            </a:r>
            <a:r>
              <a:rPr lang="en-GB" dirty="0"/>
              <a:t> angles 
Confirmed  to be in </a:t>
            </a:r>
            <a:r>
              <a:rPr lang="en-GB" b="1" dirty="0"/>
              <a:t>middle lobe on lateral view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419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  <a:p>
            <a:pPr fontAlgn="t"/>
            <a:r>
              <a:rPr lang="en-GB" sz="1800" dirty="0">
                <a:effectLst/>
                <a:latin typeface="Calibri" panose="020F0502020204030204" pitchFamily="34" charset="0"/>
              </a:rPr>
              <a:t>There are multiple loops of small bowel occupying the left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hemithorax</a:t>
            </a:r>
            <a:r>
              <a:rPr lang="en-GB" sz="1800" dirty="0">
                <a:effectLst/>
                <a:latin typeface="Calibri" panose="020F0502020204030204" pitchFamily="34" charset="0"/>
              </a:rPr>
              <a:t> because of absence of the left </a:t>
            </a:r>
            <a:r>
              <a:rPr lang="en-GB" sz="1800" dirty="0" err="1">
                <a:effectLst/>
                <a:latin typeface="Calibri" panose="020F0502020204030204" pitchFamily="34" charset="0"/>
              </a:rPr>
              <a:t>hemidiaphragm</a:t>
            </a:r>
            <a:r>
              <a:rPr lang="en-GB" sz="1800" dirty="0">
                <a:effectLst/>
                <a:latin typeface="Calibri" panose="020F0502020204030204" pitchFamily="34" charset="0"/>
              </a:rPr>
              <a:t>. The heart is pushed to the right.</a:t>
            </a:r>
          </a:p>
          <a:p>
            <a:pPr fontAlgn="t"/>
            <a:r>
              <a:rPr lang="en-GB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fontAlgn="t"/>
            <a:r>
              <a:rPr lang="en-GB" dirty="0">
                <a:effectLst/>
              </a:rPr>
              <a:t> </a:t>
            </a:r>
          </a:p>
          <a:p>
            <a:pPr fontAlgn="t"/>
            <a:br>
              <a:rPr lang="en-GB" dirty="0">
                <a:effectLst/>
              </a:rPr>
            </a:br>
            <a:endParaRPr lang="en-GB" dirty="0">
              <a:effectLst/>
            </a:endParaRPr>
          </a:p>
          <a:p>
            <a:pPr fontAlgn="t"/>
            <a:r>
              <a:rPr lang="en-GB" b="1" dirty="0">
                <a:solidFill>
                  <a:srgbClr val="CBD0DA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GB" b="1" dirty="0">
                <a:solidFill>
                  <a:srgbClr val="CBD0DA"/>
                </a:solidFill>
                <a:effectLst/>
                <a:latin typeface="arial" panose="020B0604020202020204" pitchFamily="34" charset="0"/>
              </a:rPr>
            </a:br>
            <a:endParaRPr lang="en-GB" b="1" dirty="0">
              <a:solidFill>
                <a:srgbClr val="CBD0DA"/>
              </a:solidFill>
              <a:effectLst/>
              <a:latin typeface="arial" panose="020B0604020202020204" pitchFamily="34" charset="0"/>
            </a:endParaRPr>
          </a:p>
          <a:p>
            <a:br>
              <a:rPr lang="en-GB" dirty="0">
                <a:effectLst/>
              </a:rPr>
            </a:br>
            <a:br>
              <a:rPr lang="en-GB" dirty="0">
                <a:effectLst/>
              </a:rPr>
            </a:br>
            <a:br>
              <a:rPr lang="en-GB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590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err="1"/>
              <a:t>Gas-filled</a:t>
            </a:r>
            <a:r>
              <a:rPr lang="ar-SA" dirty="0"/>
              <a:t> </a:t>
            </a:r>
            <a:r>
              <a:rPr lang="ar-SA" dirty="0" err="1"/>
              <a:t>viscus</a:t>
            </a:r>
            <a:r>
              <a:rPr lang="ar-SA" dirty="0"/>
              <a:t> </a:t>
            </a:r>
            <a:r>
              <a:rPr lang="ar-SA" dirty="0" err="1"/>
              <a:t>is</a:t>
            </a:r>
            <a:r>
              <a:rPr lang="ar-SA" dirty="0"/>
              <a:t> </a:t>
            </a:r>
            <a:r>
              <a:rPr lang="ar-SA" dirty="0" err="1"/>
              <a:t>seen</a:t>
            </a:r>
            <a:r>
              <a:rPr lang="ar-SA" dirty="0"/>
              <a:t> </a:t>
            </a:r>
            <a:r>
              <a:rPr lang="ar-SA" dirty="0" err="1"/>
              <a:t>bulging</a:t>
            </a:r>
            <a:r>
              <a:rPr lang="ar-SA" dirty="0"/>
              <a:t> </a:t>
            </a:r>
            <a:r>
              <a:rPr lang="ar-SA" dirty="0" err="1"/>
              <a:t>within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right</a:t>
            </a:r>
            <a:r>
              <a:rPr lang="ar-SA" dirty="0"/>
              <a:t> </a:t>
            </a:r>
            <a:r>
              <a:rPr lang="ar-SA" dirty="0" err="1"/>
              <a:t>hemithorax</a:t>
            </a:r>
            <a:r>
              <a:rPr lang="ar-SA" dirty="0"/>
              <a:t> </a:t>
            </a:r>
            <a:r>
              <a:rPr lang="ar-SA" dirty="0" err="1"/>
              <a:t>above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level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diaphragm</a:t>
            </a:r>
            <a:r>
              <a:rPr lang="ar-SA" dirty="0"/>
              <a:t>, </a:t>
            </a:r>
            <a:r>
              <a:rPr lang="ar-SA" dirty="0" err="1"/>
              <a:t>extending</a:t>
            </a:r>
            <a:r>
              <a:rPr lang="ar-SA" dirty="0"/>
              <a:t> </a:t>
            </a:r>
            <a:r>
              <a:rPr lang="ar-SA" dirty="0" err="1"/>
              <a:t>superiorly</a:t>
            </a:r>
            <a:r>
              <a:rPr lang="ar-SA" dirty="0"/>
              <a:t> </a:t>
            </a:r>
            <a:r>
              <a:rPr lang="ar-SA" dirty="0" err="1"/>
              <a:t>to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level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hilum</a:t>
            </a:r>
            <a:r>
              <a:rPr lang="ar-SA" dirty="0"/>
              <a:t>, </a:t>
            </a:r>
            <a:r>
              <a:rPr lang="ar-SA" dirty="0" err="1"/>
              <a:t>consistent</a:t>
            </a:r>
            <a:r>
              <a:rPr lang="ar-SA" dirty="0"/>
              <a:t> </a:t>
            </a:r>
            <a:r>
              <a:rPr lang="ar-SA" dirty="0" err="1"/>
              <a:t>with</a:t>
            </a:r>
            <a:r>
              <a:rPr lang="ar-SA" dirty="0"/>
              <a:t> a </a:t>
            </a:r>
            <a:r>
              <a:rPr lang="ar-SA" dirty="0" err="1"/>
              <a:t>loop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bowel</a:t>
            </a:r>
            <a:r>
              <a:rPr lang="ar-SA" dirty="0"/>
              <a:t> </a:t>
            </a:r>
            <a:r>
              <a:rPr lang="ar-SA" dirty="0" err="1"/>
              <a:t>through</a:t>
            </a:r>
            <a:r>
              <a:rPr lang="ar-SA" dirty="0"/>
              <a:t> a </a:t>
            </a:r>
            <a:r>
              <a:rPr lang="ar-SA" dirty="0" err="1"/>
              <a:t>Morgagni</a:t>
            </a:r>
            <a:r>
              <a:rPr lang="ar-SA" dirty="0"/>
              <a:t> </a:t>
            </a:r>
            <a:r>
              <a:rPr lang="ar-SA" dirty="0" err="1"/>
              <a:t>diaphragmatic</a:t>
            </a:r>
            <a:r>
              <a:rPr lang="ar-SA" dirty="0"/>
              <a:t> </a:t>
            </a:r>
            <a:r>
              <a:rPr lang="ar-SA" dirty="0" err="1"/>
              <a:t>hernia</a:t>
            </a:r>
            <a:r>
              <a:rPr lang="ar-SA" dirty="0"/>
              <a:t>. </a:t>
            </a:r>
            <a:r>
              <a:rPr lang="ar-SA" dirty="0" err="1"/>
              <a:t>Just</a:t>
            </a:r>
            <a:r>
              <a:rPr lang="ar-SA" dirty="0"/>
              <a:t> </a:t>
            </a:r>
            <a:r>
              <a:rPr lang="ar-SA" dirty="0" err="1"/>
              <a:t>laterally</a:t>
            </a:r>
            <a:r>
              <a:rPr lang="ar-SA" dirty="0"/>
              <a:t> </a:t>
            </a:r>
            <a:r>
              <a:rPr lang="ar-SA" dirty="0" err="1"/>
              <a:t>to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bulging</a:t>
            </a:r>
            <a:r>
              <a:rPr lang="ar-SA" dirty="0"/>
              <a:t> </a:t>
            </a:r>
            <a:r>
              <a:rPr lang="ar-SA" dirty="0" err="1"/>
              <a:t>viscus</a:t>
            </a:r>
            <a:r>
              <a:rPr lang="ar-SA" dirty="0"/>
              <a:t>, </a:t>
            </a:r>
            <a:r>
              <a:rPr lang="ar-SA" dirty="0" err="1"/>
              <a:t>there</a:t>
            </a:r>
            <a:r>
              <a:rPr lang="ar-SA" dirty="0"/>
              <a:t> </a:t>
            </a:r>
            <a:r>
              <a:rPr lang="ar-SA" dirty="0" err="1"/>
              <a:t>is</a:t>
            </a:r>
            <a:r>
              <a:rPr lang="ar-SA" dirty="0"/>
              <a:t> a </a:t>
            </a:r>
            <a:r>
              <a:rPr lang="ar-SA" dirty="0" err="1"/>
              <a:t>soft</a:t>
            </a:r>
            <a:r>
              <a:rPr lang="ar-SA" dirty="0"/>
              <a:t> </a:t>
            </a:r>
            <a:r>
              <a:rPr lang="ar-SA" dirty="0" err="1"/>
              <a:t>tissue</a:t>
            </a:r>
            <a:r>
              <a:rPr lang="ar-SA" dirty="0"/>
              <a:t> </a:t>
            </a:r>
            <a:r>
              <a:rPr lang="ar-SA" dirty="0" err="1"/>
              <a:t>shadow</a:t>
            </a:r>
            <a:r>
              <a:rPr lang="ar-SA" dirty="0"/>
              <a:t> </a:t>
            </a:r>
            <a:r>
              <a:rPr lang="ar-SA" dirty="0" err="1"/>
              <a:t>continuous</a:t>
            </a:r>
            <a:r>
              <a:rPr lang="ar-SA" dirty="0"/>
              <a:t> 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liver</a:t>
            </a:r>
            <a:r>
              <a:rPr lang="ar-SA" dirty="0"/>
              <a:t> </a:t>
            </a:r>
            <a:r>
              <a:rPr lang="ar-SA" dirty="0" err="1"/>
              <a:t>shadow</a:t>
            </a:r>
            <a:r>
              <a:rPr lang="ar-SA" dirty="0"/>
              <a:t>, </a:t>
            </a:r>
            <a:r>
              <a:rPr lang="ar-SA" dirty="0" err="1"/>
              <a:t>suggesting</a:t>
            </a:r>
            <a:r>
              <a:rPr lang="ar-SA" dirty="0"/>
              <a:t> </a:t>
            </a:r>
            <a:r>
              <a:rPr lang="ar-SA" dirty="0" err="1"/>
              <a:t>partial</a:t>
            </a:r>
            <a:r>
              <a:rPr lang="ar-SA" dirty="0"/>
              <a:t> </a:t>
            </a:r>
            <a:r>
              <a:rPr lang="ar-SA" dirty="0" err="1"/>
              <a:t>liver</a:t>
            </a:r>
            <a:r>
              <a:rPr lang="ar-SA" dirty="0"/>
              <a:t> </a:t>
            </a:r>
            <a:r>
              <a:rPr lang="ar-SA" dirty="0" err="1"/>
              <a:t>herniation</a:t>
            </a:r>
            <a:r>
              <a:rPr lang="ar-SA" dirty="0"/>
              <a:t>.
</a:t>
            </a:r>
            <a:r>
              <a:rPr lang="ar-SA" dirty="0" err="1"/>
              <a:t>Mild</a:t>
            </a:r>
            <a:r>
              <a:rPr lang="ar-SA" dirty="0"/>
              <a:t> </a:t>
            </a:r>
            <a:r>
              <a:rPr lang="ar-SA" dirty="0" err="1"/>
              <a:t>contralateral</a:t>
            </a:r>
            <a:r>
              <a:rPr lang="ar-SA" dirty="0"/>
              <a:t> </a:t>
            </a:r>
            <a:r>
              <a:rPr lang="ar-SA" dirty="0" err="1"/>
              <a:t>mediastinal</a:t>
            </a:r>
            <a:r>
              <a:rPr lang="ar-SA" dirty="0"/>
              <a:t> </a:t>
            </a:r>
            <a:r>
              <a:rPr lang="ar-SA" dirty="0" err="1"/>
              <a:t>shift</a:t>
            </a:r>
            <a:r>
              <a:rPr lang="ar-SA" dirty="0"/>
              <a:t> </a:t>
            </a:r>
            <a:r>
              <a:rPr lang="ar-SA" dirty="0" err="1"/>
              <a:t>to</a:t>
            </a:r>
            <a:r>
              <a:rPr lang="ar-SA" dirty="0"/>
              <a:t> </a:t>
            </a:r>
            <a:r>
              <a:rPr lang="ar-SA" dirty="0" err="1"/>
              <a:t>the</a:t>
            </a:r>
            <a:r>
              <a:rPr lang="ar-SA" dirty="0"/>
              <a:t> </a:t>
            </a:r>
            <a:r>
              <a:rPr lang="ar-SA" dirty="0" err="1"/>
              <a:t>left</a:t>
            </a:r>
            <a:r>
              <a:rPr lang="ar-SA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92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Chest </a:t>
            </a:r>
            <a:r>
              <a:rPr lang="ar-SA" dirty="0" err="1"/>
              <a:t>Xray</a:t>
            </a:r>
            <a:r>
              <a:rPr lang="ar-SA" dirty="0"/>
              <a:t> ,</a:t>
            </a:r>
            <a:r>
              <a:rPr lang="ar-SA" dirty="0" err="1"/>
              <a:t>male</a:t>
            </a:r>
            <a:r>
              <a:rPr lang="ar-SA" dirty="0"/>
              <a:t> </a:t>
            </a:r>
            <a:r>
              <a:rPr lang="ar-SA" dirty="0" err="1"/>
              <a:t>patient</a:t>
            </a:r>
            <a:r>
              <a:rPr lang="ar-SA" dirty="0"/>
              <a:t> , </a:t>
            </a:r>
            <a:r>
              <a:rPr lang="ar-SA" dirty="0" err="1"/>
              <a:t>lateral</a:t>
            </a:r>
            <a:r>
              <a:rPr lang="ar-SA" dirty="0"/>
              <a:t>  </a:t>
            </a:r>
            <a:r>
              <a:rPr lang="ar-SA" dirty="0" err="1"/>
              <a:t>and</a:t>
            </a:r>
            <a:r>
              <a:rPr lang="ar-SA" dirty="0"/>
              <a:t> PA </a:t>
            </a:r>
            <a:r>
              <a:rPr lang="ar-SA" dirty="0" err="1"/>
              <a:t>views</a:t>
            </a:r>
            <a:r>
              <a:rPr lang="ar-SA" dirty="0"/>
              <a:t>  , </a:t>
            </a:r>
            <a:r>
              <a:rPr lang="ar-SA" dirty="0" err="1"/>
              <a:t>inspiratory</a:t>
            </a:r>
            <a:r>
              <a:rPr lang="ar-SA" dirty="0"/>
              <a:t> </a:t>
            </a:r>
            <a:r>
              <a:rPr lang="ar-SA" dirty="0" err="1"/>
              <a:t>film</a:t>
            </a:r>
            <a:r>
              <a:rPr lang="ar-SA" dirty="0"/>
              <a:t> ,</a:t>
            </a:r>
            <a:r>
              <a:rPr lang="ar-SA" dirty="0" err="1"/>
              <a:t>erect</a:t>
            </a:r>
            <a:r>
              <a:rPr lang="ar-SA" dirty="0"/>
              <a:t> </a:t>
            </a:r>
            <a:r>
              <a:rPr lang="ar-SA" dirty="0" err="1"/>
              <a:t>position</a:t>
            </a:r>
            <a:r>
              <a:rPr lang="ar-SA" dirty="0"/>
              <a:t> ,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good</a:t>
            </a:r>
            <a:r>
              <a:rPr lang="ar-SA" dirty="0"/>
              <a:t> </a:t>
            </a:r>
            <a:r>
              <a:rPr lang="ar-SA" dirty="0" err="1"/>
              <a:t>exposure</a:t>
            </a:r>
            <a:r>
              <a:rPr lang="ar-SA" dirty="0"/>
              <a:t> 
</a:t>
            </a:r>
            <a:r>
              <a:rPr lang="ar-SA" dirty="0" err="1"/>
              <a:t>Centrally</a:t>
            </a:r>
            <a:r>
              <a:rPr lang="ar-SA" dirty="0"/>
              <a:t> </a:t>
            </a:r>
            <a:r>
              <a:rPr lang="ar-SA" dirty="0" err="1"/>
              <a:t>located</a:t>
            </a:r>
            <a:r>
              <a:rPr lang="ar-SA" dirty="0"/>
              <a:t> </a:t>
            </a:r>
            <a:r>
              <a:rPr lang="ar-SA" dirty="0" err="1"/>
              <a:t>trachea</a:t>
            </a:r>
            <a:r>
              <a:rPr lang="ar-SA" dirty="0"/>
              <a:t>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mediastinal</a:t>
            </a:r>
            <a:r>
              <a:rPr lang="ar-SA" dirty="0"/>
              <a:t> </a:t>
            </a:r>
            <a:r>
              <a:rPr lang="ar-SA" dirty="0" err="1"/>
              <a:t>shift</a:t>
            </a:r>
            <a:r>
              <a:rPr lang="ar-SA" dirty="0"/>
              <a:t>, 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mediastinal</a:t>
            </a:r>
            <a:r>
              <a:rPr lang="ar-SA" dirty="0"/>
              <a:t> </a:t>
            </a:r>
            <a:r>
              <a:rPr lang="ar-SA" dirty="0" err="1"/>
              <a:t>lesions</a:t>
            </a:r>
            <a:r>
              <a:rPr lang="ar-SA" dirty="0"/>
              <a:t> 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hilar</a:t>
            </a:r>
            <a:r>
              <a:rPr lang="ar-SA" dirty="0"/>
              <a:t> </a:t>
            </a:r>
            <a:r>
              <a:rPr lang="ar-SA" dirty="0" err="1"/>
              <a:t>lymphadenopathy</a:t>
            </a:r>
            <a:r>
              <a:rPr lang="ar-SA" dirty="0"/>
              <a:t> ,</a:t>
            </a:r>
            <a:r>
              <a:rPr lang="ar-SA" b="1" dirty="0" err="1"/>
              <a:t>there</a:t>
            </a:r>
            <a:r>
              <a:rPr lang="ar-SA" b="1" dirty="0"/>
              <a:t> </a:t>
            </a:r>
            <a:r>
              <a:rPr lang="ar-SA" b="1" dirty="0" err="1"/>
              <a:t>is</a:t>
            </a:r>
            <a:r>
              <a:rPr lang="ar-SA" b="1" dirty="0"/>
              <a:t> </a:t>
            </a:r>
            <a:r>
              <a:rPr lang="ar-SA" b="1" dirty="0" err="1"/>
              <a:t>evidence</a:t>
            </a:r>
            <a:r>
              <a:rPr lang="ar-SA" b="1" dirty="0"/>
              <a:t> </a:t>
            </a:r>
            <a:r>
              <a:rPr lang="ar-SA" b="1" dirty="0" err="1"/>
              <a:t>of</a:t>
            </a:r>
            <a:r>
              <a:rPr lang="ar-SA" b="1" dirty="0"/>
              <a:t> </a:t>
            </a:r>
            <a:r>
              <a:rPr lang="en-GB" b="1" dirty="0"/>
              <a:t> lower </a:t>
            </a:r>
            <a:r>
              <a:rPr lang="ar-SA" b="1" dirty="0" err="1"/>
              <a:t>lobe</a:t>
            </a:r>
            <a:r>
              <a:rPr lang="ar-SA" b="1" dirty="0"/>
              <a:t> </a:t>
            </a:r>
            <a:r>
              <a:rPr lang="ar-SA" b="1" dirty="0" err="1"/>
              <a:t>Consolidation</a:t>
            </a:r>
            <a:r>
              <a:rPr lang="ar-SA" b="1" dirty="0"/>
              <a:t> </a:t>
            </a:r>
            <a:r>
              <a:rPr lang="ar-SA" b="1" dirty="0" err="1"/>
              <a:t>with</a:t>
            </a:r>
            <a:r>
              <a:rPr lang="ar-SA" b="1" dirty="0"/>
              <a:t> </a:t>
            </a:r>
            <a:r>
              <a:rPr lang="ar-SA" b="1" dirty="0" err="1"/>
              <a:t>air</a:t>
            </a:r>
            <a:r>
              <a:rPr lang="ar-SA" b="1" dirty="0"/>
              <a:t> </a:t>
            </a:r>
            <a:r>
              <a:rPr lang="ar-SA" b="1" dirty="0" err="1"/>
              <a:t>bronchogram</a:t>
            </a:r>
            <a:r>
              <a:rPr lang="en-GB" b="1" dirty="0"/>
              <a:t> silhouetting the right </a:t>
            </a:r>
            <a:r>
              <a:rPr lang="en-GB" b="1" dirty="0" err="1"/>
              <a:t>hemidiaphragm</a:t>
            </a:r>
            <a:r>
              <a:rPr lang="ar-SA" dirty="0"/>
              <a:t>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pneumothorax</a:t>
            </a:r>
            <a:r>
              <a:rPr lang="ar-SA" b="1" dirty="0"/>
              <a:t> </a:t>
            </a:r>
            <a:r>
              <a:rPr lang="en-GB" b="1" dirty="0"/>
              <a:t> suspected small right sided pleural</a:t>
            </a:r>
            <a:r>
              <a:rPr lang="en-GB" dirty="0"/>
              <a:t> </a:t>
            </a:r>
            <a:r>
              <a:rPr lang="en-GB" b="1" dirty="0"/>
              <a:t>effusion </a:t>
            </a:r>
            <a:r>
              <a:rPr lang="ar-SA" dirty="0"/>
              <a:t>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cardiomegally</a:t>
            </a:r>
            <a:r>
              <a:rPr lang="ar-SA" dirty="0"/>
              <a:t> ,</a:t>
            </a:r>
            <a:r>
              <a:rPr lang="ar-SA" dirty="0" err="1"/>
              <a:t>clear</a:t>
            </a:r>
            <a:r>
              <a:rPr lang="ar-SA" dirty="0"/>
              <a:t> </a:t>
            </a:r>
            <a:r>
              <a:rPr lang="ar-SA" dirty="0" err="1"/>
              <a:t>left</a:t>
            </a:r>
            <a:r>
              <a:rPr lang="ar-SA" dirty="0"/>
              <a:t> </a:t>
            </a:r>
            <a:r>
              <a:rPr lang="ar-SA" dirty="0" err="1"/>
              <a:t>costophrenic</a:t>
            </a:r>
            <a:r>
              <a:rPr lang="ar-SA" dirty="0"/>
              <a:t> </a:t>
            </a:r>
            <a:r>
              <a:rPr lang="ar-SA" dirty="0" err="1"/>
              <a:t>angles</a:t>
            </a:r>
            <a:r>
              <a:rPr lang="ar-SA" dirty="0"/>
              <a:t> </a:t>
            </a:r>
          </a:p>
          <a:p>
            <a:r>
              <a:rPr lang="ar-SA" dirty="0"/>
              <a:t>Confirmed  </a:t>
            </a:r>
            <a:r>
              <a:rPr lang="ar-SA" dirty="0" err="1"/>
              <a:t>to</a:t>
            </a:r>
            <a:r>
              <a:rPr lang="ar-SA" dirty="0"/>
              <a:t> </a:t>
            </a:r>
            <a:r>
              <a:rPr lang="ar-SA" dirty="0" err="1"/>
              <a:t>be</a:t>
            </a:r>
            <a:r>
              <a:rPr lang="ar-SA" dirty="0"/>
              <a:t> </a:t>
            </a:r>
            <a:r>
              <a:rPr lang="ar-SA" dirty="0" err="1"/>
              <a:t>in</a:t>
            </a:r>
            <a:r>
              <a:rPr lang="ar-SA" dirty="0"/>
              <a:t> </a:t>
            </a:r>
            <a:r>
              <a:rPr lang="en-GB" dirty="0"/>
              <a:t>lower</a:t>
            </a:r>
            <a:r>
              <a:rPr lang="ar-SA" dirty="0"/>
              <a:t> </a:t>
            </a:r>
            <a:r>
              <a:rPr lang="ar-SA" dirty="0" err="1"/>
              <a:t>lobe</a:t>
            </a:r>
            <a:r>
              <a:rPr lang="ar-SA" dirty="0"/>
              <a:t> </a:t>
            </a:r>
            <a:r>
              <a:rPr lang="ar-SA" dirty="0" err="1"/>
              <a:t>on</a:t>
            </a:r>
            <a:r>
              <a:rPr lang="ar-SA" dirty="0"/>
              <a:t> </a:t>
            </a:r>
            <a:r>
              <a:rPr lang="ar-SA" dirty="0" err="1"/>
              <a:t>lateral</a:t>
            </a:r>
            <a:r>
              <a:rPr lang="ar-SA" dirty="0"/>
              <a:t> </a:t>
            </a:r>
            <a:r>
              <a:rPr lang="ar-SA" dirty="0" err="1"/>
              <a:t>view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Chest </a:t>
            </a:r>
            <a:r>
              <a:rPr lang="ar-SA" dirty="0" err="1"/>
              <a:t>Xray</a:t>
            </a:r>
            <a:r>
              <a:rPr lang="ar-SA" dirty="0"/>
              <a:t> ,</a:t>
            </a:r>
            <a:r>
              <a:rPr lang="en-GB" dirty="0"/>
              <a:t>female</a:t>
            </a:r>
            <a:r>
              <a:rPr lang="ar-SA" dirty="0"/>
              <a:t> </a:t>
            </a:r>
            <a:r>
              <a:rPr lang="ar-SA" dirty="0" err="1"/>
              <a:t>patient</a:t>
            </a:r>
            <a:r>
              <a:rPr lang="ar-SA" dirty="0"/>
              <a:t> , </a:t>
            </a:r>
            <a:r>
              <a:rPr lang="ar-SA" dirty="0" err="1"/>
              <a:t>lateral</a:t>
            </a:r>
            <a:r>
              <a:rPr lang="ar-SA" dirty="0"/>
              <a:t>  </a:t>
            </a:r>
            <a:r>
              <a:rPr lang="ar-SA" dirty="0" err="1"/>
              <a:t>and</a:t>
            </a:r>
            <a:r>
              <a:rPr lang="ar-SA" dirty="0"/>
              <a:t> PA </a:t>
            </a:r>
            <a:r>
              <a:rPr lang="ar-SA" dirty="0" err="1"/>
              <a:t>views</a:t>
            </a:r>
            <a:r>
              <a:rPr lang="ar-SA" dirty="0"/>
              <a:t>  , </a:t>
            </a:r>
            <a:r>
              <a:rPr lang="ar-SA" dirty="0" err="1"/>
              <a:t>inspiratory</a:t>
            </a:r>
            <a:r>
              <a:rPr lang="ar-SA" dirty="0"/>
              <a:t> </a:t>
            </a:r>
            <a:r>
              <a:rPr lang="ar-SA" dirty="0" err="1"/>
              <a:t>film</a:t>
            </a:r>
            <a:r>
              <a:rPr lang="ar-SA" dirty="0"/>
              <a:t> ,</a:t>
            </a:r>
            <a:r>
              <a:rPr lang="ar-SA" dirty="0" err="1"/>
              <a:t>erect</a:t>
            </a:r>
            <a:r>
              <a:rPr lang="ar-SA" dirty="0"/>
              <a:t> </a:t>
            </a:r>
            <a:r>
              <a:rPr lang="ar-SA" dirty="0" err="1"/>
              <a:t>position</a:t>
            </a:r>
            <a:r>
              <a:rPr lang="ar-SA" dirty="0"/>
              <a:t> ,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good</a:t>
            </a:r>
            <a:r>
              <a:rPr lang="ar-SA" dirty="0"/>
              <a:t> </a:t>
            </a:r>
            <a:r>
              <a:rPr lang="ar-SA" dirty="0" err="1"/>
              <a:t>exposure</a:t>
            </a:r>
            <a:r>
              <a:rPr lang="ar-SA" dirty="0"/>
              <a:t> 
</a:t>
            </a:r>
            <a:r>
              <a:rPr lang="ar-SA" dirty="0" err="1"/>
              <a:t>Centrally</a:t>
            </a:r>
            <a:r>
              <a:rPr lang="ar-SA" dirty="0"/>
              <a:t> </a:t>
            </a:r>
            <a:r>
              <a:rPr lang="ar-SA" dirty="0" err="1"/>
              <a:t>located</a:t>
            </a:r>
            <a:r>
              <a:rPr lang="ar-SA" dirty="0"/>
              <a:t> </a:t>
            </a:r>
            <a:r>
              <a:rPr lang="ar-SA" dirty="0" err="1"/>
              <a:t>trachea</a:t>
            </a:r>
            <a:r>
              <a:rPr lang="ar-SA" dirty="0"/>
              <a:t>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mediastinal</a:t>
            </a:r>
            <a:r>
              <a:rPr lang="ar-SA" dirty="0"/>
              <a:t> </a:t>
            </a:r>
            <a:r>
              <a:rPr lang="ar-SA" dirty="0" err="1"/>
              <a:t>shift</a:t>
            </a:r>
            <a:r>
              <a:rPr lang="ar-SA" dirty="0"/>
              <a:t>, 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mediastinal</a:t>
            </a:r>
            <a:r>
              <a:rPr lang="ar-SA" dirty="0"/>
              <a:t> </a:t>
            </a:r>
            <a:r>
              <a:rPr lang="ar-SA" dirty="0" err="1"/>
              <a:t>lesions</a:t>
            </a:r>
            <a:r>
              <a:rPr lang="ar-SA" dirty="0"/>
              <a:t> 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hilar</a:t>
            </a:r>
            <a:r>
              <a:rPr lang="ar-SA" dirty="0"/>
              <a:t> </a:t>
            </a:r>
            <a:r>
              <a:rPr lang="ar-SA" dirty="0" err="1"/>
              <a:t>lymphadenopathy</a:t>
            </a:r>
            <a:r>
              <a:rPr lang="ar-SA" dirty="0"/>
              <a:t> ,</a:t>
            </a:r>
            <a:r>
              <a:rPr lang="ar-SA" b="1" dirty="0" err="1"/>
              <a:t>there</a:t>
            </a:r>
            <a:r>
              <a:rPr lang="ar-SA" b="1" dirty="0"/>
              <a:t> </a:t>
            </a:r>
            <a:r>
              <a:rPr lang="ar-SA" b="1" dirty="0" err="1"/>
              <a:t>is</a:t>
            </a:r>
            <a:r>
              <a:rPr lang="ar-SA" b="1" dirty="0"/>
              <a:t> </a:t>
            </a:r>
            <a:r>
              <a:rPr lang="ar-SA" b="1" dirty="0" err="1"/>
              <a:t>evidence</a:t>
            </a:r>
            <a:r>
              <a:rPr lang="ar-SA" b="1" dirty="0"/>
              <a:t> </a:t>
            </a:r>
            <a:r>
              <a:rPr lang="ar-SA" b="1" dirty="0" err="1"/>
              <a:t>of</a:t>
            </a:r>
            <a:r>
              <a:rPr lang="ar-SA" b="1" dirty="0"/>
              <a:t> </a:t>
            </a:r>
            <a:r>
              <a:rPr lang="en-GB" b="1" dirty="0"/>
              <a:t>mid zone </a:t>
            </a:r>
            <a:r>
              <a:rPr lang="ar-SA" b="1" dirty="0" err="1"/>
              <a:t>Consolidation</a:t>
            </a:r>
            <a:r>
              <a:rPr lang="ar-SA" b="1" dirty="0"/>
              <a:t> </a:t>
            </a:r>
            <a:r>
              <a:rPr lang="ar-SA" b="1" dirty="0" err="1"/>
              <a:t>with</a:t>
            </a:r>
            <a:r>
              <a:rPr lang="ar-SA" b="1" dirty="0"/>
              <a:t> </a:t>
            </a:r>
            <a:r>
              <a:rPr lang="ar-SA" b="1" dirty="0" err="1"/>
              <a:t>air</a:t>
            </a:r>
            <a:r>
              <a:rPr lang="ar-SA" b="1" dirty="0"/>
              <a:t> </a:t>
            </a:r>
            <a:r>
              <a:rPr lang="ar-SA" b="1" dirty="0" err="1"/>
              <a:t>bronchogram</a:t>
            </a:r>
            <a:r>
              <a:rPr lang="en-GB" b="1" dirty="0"/>
              <a:t> </a:t>
            </a:r>
            <a:r>
              <a:rPr lang="ar-SA" dirty="0"/>
              <a:t>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pneumothorax</a:t>
            </a:r>
            <a:r>
              <a:rPr lang="ar-SA" b="1" dirty="0"/>
              <a:t> </a:t>
            </a:r>
            <a:r>
              <a:rPr lang="en-GB" b="1" dirty="0"/>
              <a:t> no pleural</a:t>
            </a:r>
            <a:r>
              <a:rPr lang="en-GB" dirty="0"/>
              <a:t> </a:t>
            </a:r>
            <a:r>
              <a:rPr lang="en-GB" b="1" dirty="0"/>
              <a:t>effusion </a:t>
            </a:r>
            <a:r>
              <a:rPr lang="ar-SA" dirty="0"/>
              <a:t>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cardiomegally</a:t>
            </a:r>
            <a:r>
              <a:rPr lang="ar-SA" dirty="0"/>
              <a:t> ,</a:t>
            </a:r>
            <a:r>
              <a:rPr lang="ar-SA" dirty="0" err="1"/>
              <a:t>clear</a:t>
            </a:r>
            <a:r>
              <a:rPr lang="ar-SA" dirty="0"/>
              <a:t> </a:t>
            </a:r>
            <a:r>
              <a:rPr lang="ar-SA" dirty="0" err="1"/>
              <a:t>costophrenic</a:t>
            </a:r>
            <a:r>
              <a:rPr lang="ar-SA" dirty="0"/>
              <a:t> </a:t>
            </a:r>
            <a:r>
              <a:rPr lang="ar-SA" dirty="0" err="1"/>
              <a:t>angles</a:t>
            </a:r>
            <a:r>
              <a:rPr lang="ar-SA" dirty="0"/>
              <a:t> </a:t>
            </a:r>
          </a:p>
          <a:p>
            <a:r>
              <a:rPr lang="ar-SA" dirty="0"/>
              <a:t>Confirmed  </a:t>
            </a:r>
            <a:r>
              <a:rPr lang="ar-SA" dirty="0" err="1"/>
              <a:t>to</a:t>
            </a:r>
            <a:r>
              <a:rPr lang="ar-SA" dirty="0"/>
              <a:t> </a:t>
            </a:r>
            <a:r>
              <a:rPr lang="ar-SA" dirty="0" err="1"/>
              <a:t>be</a:t>
            </a:r>
            <a:r>
              <a:rPr lang="ar-SA" dirty="0"/>
              <a:t> </a:t>
            </a:r>
            <a:r>
              <a:rPr lang="ar-SA" dirty="0" err="1"/>
              <a:t>in</a:t>
            </a:r>
            <a:r>
              <a:rPr lang="ar-SA" dirty="0"/>
              <a:t> </a:t>
            </a:r>
            <a:r>
              <a:rPr lang="en-GB" dirty="0"/>
              <a:t>upper</a:t>
            </a:r>
            <a:r>
              <a:rPr lang="ar-SA" dirty="0"/>
              <a:t> </a:t>
            </a:r>
            <a:r>
              <a:rPr lang="ar-SA" dirty="0" err="1"/>
              <a:t>lobe</a:t>
            </a:r>
            <a:r>
              <a:rPr lang="ar-SA" dirty="0"/>
              <a:t> </a:t>
            </a:r>
            <a:r>
              <a:rPr lang="ar-SA" dirty="0" err="1"/>
              <a:t>on</a:t>
            </a:r>
            <a:r>
              <a:rPr lang="ar-SA" dirty="0"/>
              <a:t> </a:t>
            </a:r>
            <a:r>
              <a:rPr lang="ar-SA" dirty="0" err="1"/>
              <a:t>lateral</a:t>
            </a:r>
            <a:r>
              <a:rPr lang="ar-SA" dirty="0"/>
              <a:t> </a:t>
            </a:r>
            <a:r>
              <a:rPr lang="ar-SA" dirty="0" err="1"/>
              <a:t>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95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Chest </a:t>
            </a:r>
            <a:r>
              <a:rPr lang="ar-SA" dirty="0" err="1"/>
              <a:t>Xray</a:t>
            </a:r>
            <a:r>
              <a:rPr lang="ar-SA" dirty="0"/>
              <a:t> ,</a:t>
            </a:r>
            <a:r>
              <a:rPr lang="ar-SA" dirty="0" err="1"/>
              <a:t>male</a:t>
            </a:r>
            <a:r>
              <a:rPr lang="ar-SA" dirty="0"/>
              <a:t> </a:t>
            </a:r>
            <a:r>
              <a:rPr lang="ar-SA" dirty="0" err="1"/>
              <a:t>patient</a:t>
            </a:r>
            <a:r>
              <a:rPr lang="ar-SA" dirty="0"/>
              <a:t> , </a:t>
            </a:r>
            <a:r>
              <a:rPr lang="ar-SA" dirty="0" err="1"/>
              <a:t>lateral</a:t>
            </a:r>
            <a:r>
              <a:rPr lang="ar-SA" dirty="0"/>
              <a:t>  </a:t>
            </a:r>
            <a:r>
              <a:rPr lang="ar-SA" dirty="0" err="1"/>
              <a:t>and</a:t>
            </a:r>
            <a:r>
              <a:rPr lang="ar-SA" dirty="0"/>
              <a:t> PA </a:t>
            </a:r>
            <a:r>
              <a:rPr lang="ar-SA" dirty="0" err="1"/>
              <a:t>views</a:t>
            </a:r>
            <a:r>
              <a:rPr lang="ar-SA" dirty="0"/>
              <a:t>  , </a:t>
            </a:r>
            <a:r>
              <a:rPr lang="ar-SA" dirty="0" err="1"/>
              <a:t>inspiratory</a:t>
            </a:r>
            <a:r>
              <a:rPr lang="ar-SA" dirty="0"/>
              <a:t> </a:t>
            </a:r>
            <a:r>
              <a:rPr lang="ar-SA" dirty="0" err="1"/>
              <a:t>film</a:t>
            </a:r>
            <a:r>
              <a:rPr lang="ar-SA" dirty="0"/>
              <a:t> ,</a:t>
            </a:r>
            <a:r>
              <a:rPr lang="ar-SA" dirty="0" err="1"/>
              <a:t>erect</a:t>
            </a:r>
            <a:r>
              <a:rPr lang="ar-SA" dirty="0"/>
              <a:t> </a:t>
            </a:r>
            <a:r>
              <a:rPr lang="ar-SA" dirty="0" err="1"/>
              <a:t>position</a:t>
            </a:r>
            <a:r>
              <a:rPr lang="ar-SA" dirty="0"/>
              <a:t> ,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good</a:t>
            </a:r>
            <a:r>
              <a:rPr lang="ar-SA" dirty="0"/>
              <a:t> </a:t>
            </a:r>
            <a:r>
              <a:rPr lang="ar-SA" dirty="0" err="1"/>
              <a:t>exposure</a:t>
            </a:r>
            <a:r>
              <a:rPr lang="ar-SA" dirty="0"/>
              <a:t> 
</a:t>
            </a:r>
            <a:r>
              <a:rPr lang="ar-SA" dirty="0" err="1"/>
              <a:t>Centrally</a:t>
            </a:r>
            <a:r>
              <a:rPr lang="ar-SA" dirty="0"/>
              <a:t> </a:t>
            </a:r>
            <a:r>
              <a:rPr lang="ar-SA" dirty="0" err="1"/>
              <a:t>located</a:t>
            </a:r>
            <a:r>
              <a:rPr lang="ar-SA" dirty="0"/>
              <a:t> </a:t>
            </a:r>
            <a:r>
              <a:rPr lang="ar-SA" dirty="0" err="1"/>
              <a:t>trachea</a:t>
            </a:r>
            <a:r>
              <a:rPr lang="ar-SA" dirty="0"/>
              <a:t>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mediastinal</a:t>
            </a:r>
            <a:r>
              <a:rPr lang="ar-SA" dirty="0"/>
              <a:t> </a:t>
            </a:r>
            <a:r>
              <a:rPr lang="ar-SA" dirty="0" err="1"/>
              <a:t>shift</a:t>
            </a:r>
            <a:r>
              <a:rPr lang="ar-SA" dirty="0"/>
              <a:t>, 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mediastinal</a:t>
            </a:r>
            <a:r>
              <a:rPr lang="ar-SA" dirty="0"/>
              <a:t> </a:t>
            </a:r>
            <a:r>
              <a:rPr lang="ar-SA" dirty="0" err="1"/>
              <a:t>lesions</a:t>
            </a:r>
            <a:r>
              <a:rPr lang="ar-SA" dirty="0"/>
              <a:t>  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hilar</a:t>
            </a:r>
            <a:r>
              <a:rPr lang="ar-SA" dirty="0"/>
              <a:t> </a:t>
            </a:r>
            <a:r>
              <a:rPr lang="ar-SA" dirty="0" err="1"/>
              <a:t>lymphadenopathy</a:t>
            </a:r>
            <a:r>
              <a:rPr lang="ar-SA" dirty="0"/>
              <a:t> ,</a:t>
            </a:r>
            <a:r>
              <a:rPr lang="ar-SA" b="1" dirty="0" err="1"/>
              <a:t>there</a:t>
            </a:r>
            <a:r>
              <a:rPr lang="ar-SA" b="1" dirty="0"/>
              <a:t> </a:t>
            </a:r>
            <a:r>
              <a:rPr lang="ar-SA" b="1" dirty="0" err="1"/>
              <a:t>is</a:t>
            </a:r>
            <a:r>
              <a:rPr lang="ar-SA" b="1" dirty="0"/>
              <a:t> </a:t>
            </a:r>
            <a:r>
              <a:rPr lang="ar-SA" b="1" dirty="0" err="1"/>
              <a:t>evidence</a:t>
            </a:r>
            <a:r>
              <a:rPr lang="ar-SA" b="1" dirty="0"/>
              <a:t> </a:t>
            </a:r>
            <a:r>
              <a:rPr lang="ar-SA" b="1" dirty="0" err="1"/>
              <a:t>of</a:t>
            </a:r>
            <a:r>
              <a:rPr lang="ar-SA" b="1" dirty="0"/>
              <a:t> </a:t>
            </a:r>
            <a:r>
              <a:rPr lang="en-GB" b="1" dirty="0"/>
              <a:t> lower </a:t>
            </a:r>
            <a:r>
              <a:rPr lang="ar-SA" b="1" dirty="0" err="1"/>
              <a:t>lobe</a:t>
            </a:r>
            <a:r>
              <a:rPr lang="ar-SA" b="1" dirty="0"/>
              <a:t> </a:t>
            </a:r>
            <a:r>
              <a:rPr lang="ar-SA" b="1" dirty="0" err="1"/>
              <a:t>Consolidation</a:t>
            </a:r>
            <a:r>
              <a:rPr lang="ar-SA" b="1" dirty="0"/>
              <a:t> </a:t>
            </a:r>
            <a:r>
              <a:rPr lang="ar-SA" b="1" dirty="0" err="1"/>
              <a:t>with</a:t>
            </a:r>
            <a:r>
              <a:rPr lang="ar-SA" b="1" dirty="0"/>
              <a:t> </a:t>
            </a:r>
            <a:r>
              <a:rPr lang="ar-SA" b="1" dirty="0" err="1"/>
              <a:t>air</a:t>
            </a:r>
            <a:r>
              <a:rPr lang="ar-SA" b="1" dirty="0"/>
              <a:t> </a:t>
            </a:r>
            <a:r>
              <a:rPr lang="ar-SA" b="1" dirty="0" err="1"/>
              <a:t>bronchogram</a:t>
            </a:r>
            <a:r>
              <a:rPr lang="en-GB" b="1" dirty="0"/>
              <a:t>,not  silhouetting the left </a:t>
            </a:r>
            <a:r>
              <a:rPr lang="en-GB" b="1" dirty="0" err="1"/>
              <a:t>hemidiaphragm</a:t>
            </a:r>
            <a:r>
              <a:rPr lang="en-GB" b="1" dirty="0"/>
              <a:t> or left heart border </a:t>
            </a:r>
            <a:r>
              <a:rPr lang="ar-SA" dirty="0"/>
              <a:t>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pneumothorax</a:t>
            </a:r>
            <a:r>
              <a:rPr lang="en-GB" b="1" dirty="0"/>
              <a:t>,no pleural effusion </a:t>
            </a:r>
            <a:r>
              <a:rPr lang="ar-SA" dirty="0"/>
              <a:t>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cardiomegally</a:t>
            </a:r>
            <a:r>
              <a:rPr lang="ar-SA" dirty="0"/>
              <a:t> ,</a:t>
            </a:r>
            <a:r>
              <a:rPr lang="ar-SA" dirty="0" err="1"/>
              <a:t>clear</a:t>
            </a:r>
            <a:r>
              <a:rPr lang="ar-SA" dirty="0"/>
              <a:t> </a:t>
            </a:r>
            <a:r>
              <a:rPr lang="ar-SA" dirty="0" err="1"/>
              <a:t>costophrenic</a:t>
            </a:r>
            <a:r>
              <a:rPr lang="ar-SA" dirty="0"/>
              <a:t> </a:t>
            </a:r>
            <a:r>
              <a:rPr lang="ar-SA" dirty="0" err="1"/>
              <a:t>angles</a:t>
            </a:r>
            <a:r>
              <a:rPr lang="ar-SA" dirty="0"/>
              <a:t> </a:t>
            </a:r>
          </a:p>
          <a:p>
            <a:r>
              <a:rPr lang="ar-SA" dirty="0"/>
              <a:t>Confirmed  </a:t>
            </a:r>
            <a:r>
              <a:rPr lang="ar-SA" dirty="0" err="1"/>
              <a:t>to</a:t>
            </a:r>
            <a:r>
              <a:rPr lang="ar-SA" dirty="0"/>
              <a:t> </a:t>
            </a:r>
            <a:r>
              <a:rPr lang="ar-SA" dirty="0" err="1"/>
              <a:t>be</a:t>
            </a:r>
            <a:r>
              <a:rPr lang="ar-SA" dirty="0"/>
              <a:t> </a:t>
            </a:r>
            <a:r>
              <a:rPr lang="ar-SA" dirty="0" err="1"/>
              <a:t>in</a:t>
            </a:r>
            <a:r>
              <a:rPr lang="ar-SA" dirty="0"/>
              <a:t> </a:t>
            </a:r>
            <a:r>
              <a:rPr lang="en-GB" dirty="0"/>
              <a:t>lower</a:t>
            </a:r>
            <a:r>
              <a:rPr lang="ar-SA" dirty="0"/>
              <a:t> </a:t>
            </a:r>
            <a:r>
              <a:rPr lang="ar-SA" dirty="0" err="1"/>
              <a:t>lobe</a:t>
            </a:r>
            <a:r>
              <a:rPr lang="ar-SA" dirty="0"/>
              <a:t> </a:t>
            </a:r>
            <a:r>
              <a:rPr lang="ar-SA" dirty="0" err="1"/>
              <a:t>on</a:t>
            </a:r>
            <a:r>
              <a:rPr lang="ar-SA" dirty="0"/>
              <a:t> </a:t>
            </a:r>
            <a:r>
              <a:rPr lang="ar-SA" dirty="0" err="1"/>
              <a:t>lateral</a:t>
            </a:r>
            <a:r>
              <a:rPr lang="ar-SA" dirty="0"/>
              <a:t> </a:t>
            </a:r>
            <a:r>
              <a:rPr lang="ar-SA" dirty="0" err="1"/>
              <a:t>view</a:t>
            </a:r>
            <a:r>
              <a:rPr lang="en-GB" dirty="0"/>
              <a:t> as it located posterior to heart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42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Chest </a:t>
            </a:r>
            <a:r>
              <a:rPr lang="ar-SA" dirty="0" err="1"/>
              <a:t>Xray</a:t>
            </a:r>
            <a:r>
              <a:rPr lang="ar-SA" dirty="0"/>
              <a:t> ,</a:t>
            </a:r>
            <a:r>
              <a:rPr lang="ar-SA" dirty="0" err="1"/>
              <a:t>male</a:t>
            </a:r>
            <a:r>
              <a:rPr lang="ar-SA" dirty="0"/>
              <a:t> </a:t>
            </a:r>
            <a:r>
              <a:rPr lang="ar-SA" dirty="0" err="1"/>
              <a:t>patient</a:t>
            </a:r>
            <a:r>
              <a:rPr lang="ar-SA" dirty="0"/>
              <a:t> , PA </a:t>
            </a:r>
            <a:r>
              <a:rPr lang="ar-SA" dirty="0" err="1"/>
              <a:t>view</a:t>
            </a:r>
            <a:r>
              <a:rPr lang="en-GB" dirty="0"/>
              <a:t>,</a:t>
            </a:r>
            <a:r>
              <a:rPr lang="ar-SA" dirty="0"/>
              <a:t> </a:t>
            </a:r>
            <a:r>
              <a:rPr lang="ar-SA" dirty="0" err="1"/>
              <a:t>inspiratory</a:t>
            </a:r>
            <a:r>
              <a:rPr lang="ar-SA" dirty="0"/>
              <a:t> </a:t>
            </a:r>
            <a:r>
              <a:rPr lang="ar-SA" dirty="0" err="1"/>
              <a:t>film</a:t>
            </a:r>
            <a:r>
              <a:rPr lang="ar-SA" dirty="0"/>
              <a:t> ,</a:t>
            </a:r>
            <a:r>
              <a:rPr lang="ar-SA" dirty="0" err="1"/>
              <a:t>erect</a:t>
            </a:r>
            <a:r>
              <a:rPr lang="ar-SA" dirty="0"/>
              <a:t> </a:t>
            </a:r>
            <a:r>
              <a:rPr lang="ar-SA" dirty="0" err="1"/>
              <a:t>position</a:t>
            </a:r>
            <a:r>
              <a:rPr lang="ar-SA" dirty="0"/>
              <a:t> ,
</a:t>
            </a:r>
            <a:r>
              <a:rPr lang="en-GB" dirty="0"/>
              <a:t>shifted trachea </a:t>
            </a:r>
            <a:r>
              <a:rPr lang="ar-SA" dirty="0"/>
              <a:t>, </a:t>
            </a:r>
            <a:r>
              <a:rPr lang="en-GB" dirty="0"/>
              <a:t>and mediastinum to the right side</a:t>
            </a:r>
            <a:r>
              <a:rPr lang="ar-SA" dirty="0"/>
              <a:t>  , ,</a:t>
            </a:r>
            <a:r>
              <a:rPr lang="en-GB" b="1" dirty="0"/>
              <a:t>there is evidence of right upper lobe opacity with revers S sign and loss of right lung volume also there is evidence of right </a:t>
            </a:r>
            <a:r>
              <a:rPr lang="en-GB" b="1" dirty="0" err="1"/>
              <a:t>hilar</a:t>
            </a:r>
            <a:r>
              <a:rPr lang="en-GB" b="1" dirty="0"/>
              <a:t> mass lesion  </a:t>
            </a:r>
            <a:r>
              <a:rPr lang="ar-SA" dirty="0"/>
              <a:t>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pneumothorax</a:t>
            </a:r>
            <a:r>
              <a:rPr lang="ar-SA" b="1" dirty="0"/>
              <a:t> </a:t>
            </a:r>
            <a:r>
              <a:rPr lang="en-GB" b="1" dirty="0"/>
              <a:t> no pleural</a:t>
            </a:r>
            <a:r>
              <a:rPr lang="en-GB" dirty="0"/>
              <a:t> </a:t>
            </a:r>
            <a:r>
              <a:rPr lang="en-GB" b="1" dirty="0"/>
              <a:t>effusion </a:t>
            </a:r>
            <a:r>
              <a:rPr lang="ar-SA" dirty="0"/>
              <a:t>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cardiomegally</a:t>
            </a:r>
            <a:r>
              <a:rPr lang="ar-SA" dirty="0"/>
              <a:t> ,</a:t>
            </a:r>
            <a:r>
              <a:rPr lang="ar-SA" dirty="0" err="1"/>
              <a:t>clear</a:t>
            </a:r>
            <a:r>
              <a:rPr lang="ar-SA" dirty="0"/>
              <a:t> </a:t>
            </a:r>
            <a:r>
              <a:rPr lang="ar-SA" dirty="0" err="1"/>
              <a:t>costophrenic</a:t>
            </a:r>
            <a:r>
              <a:rPr lang="ar-SA" dirty="0"/>
              <a:t> </a:t>
            </a:r>
            <a:r>
              <a:rPr lang="ar-SA" dirty="0" err="1"/>
              <a:t>angles</a:t>
            </a:r>
            <a:r>
              <a:rPr lang="ar-SA" dirty="0"/>
              <a:t> </a:t>
            </a:r>
            <a:r>
              <a:rPr lang="en-GB" dirty="0"/>
              <a:t> </a:t>
            </a:r>
          </a:p>
          <a:p>
            <a:r>
              <a:rPr lang="en-GB" dirty="0" err="1"/>
              <a:t>Compatabile</a:t>
            </a:r>
            <a:r>
              <a:rPr lang="en-GB" dirty="0"/>
              <a:t> with right upper lobe collapse </a:t>
            </a:r>
            <a:endParaRPr lang="ar-S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8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Chest </a:t>
            </a:r>
            <a:r>
              <a:rPr lang="ar-SA" dirty="0" err="1"/>
              <a:t>Xray</a:t>
            </a:r>
            <a:r>
              <a:rPr lang="ar-SA" dirty="0"/>
              <a:t> ,</a:t>
            </a:r>
            <a:r>
              <a:rPr lang="ar-SA" dirty="0" err="1"/>
              <a:t>male</a:t>
            </a:r>
            <a:r>
              <a:rPr lang="ar-SA" dirty="0"/>
              <a:t> </a:t>
            </a:r>
            <a:r>
              <a:rPr lang="ar-SA" dirty="0" err="1"/>
              <a:t>patient</a:t>
            </a:r>
            <a:r>
              <a:rPr lang="ar-SA" dirty="0"/>
              <a:t> , </a:t>
            </a:r>
            <a:r>
              <a:rPr lang="ar-SA" dirty="0" err="1"/>
              <a:t>lateral</a:t>
            </a:r>
            <a:r>
              <a:rPr lang="ar-SA" dirty="0"/>
              <a:t>  </a:t>
            </a:r>
            <a:r>
              <a:rPr lang="ar-SA" dirty="0" err="1"/>
              <a:t>and</a:t>
            </a:r>
            <a:r>
              <a:rPr lang="ar-SA" dirty="0"/>
              <a:t> PA </a:t>
            </a:r>
            <a:r>
              <a:rPr lang="ar-SA" dirty="0" err="1"/>
              <a:t>views</a:t>
            </a:r>
            <a:r>
              <a:rPr lang="ar-SA" dirty="0"/>
              <a:t>  , </a:t>
            </a:r>
            <a:r>
              <a:rPr lang="ar-SA" dirty="0" err="1"/>
              <a:t>inspiratory</a:t>
            </a:r>
            <a:r>
              <a:rPr lang="ar-SA" dirty="0"/>
              <a:t> </a:t>
            </a:r>
            <a:r>
              <a:rPr lang="ar-SA" dirty="0" err="1"/>
              <a:t>film</a:t>
            </a:r>
            <a:r>
              <a:rPr lang="ar-SA" dirty="0"/>
              <a:t> ,</a:t>
            </a:r>
            <a:r>
              <a:rPr lang="ar-SA" dirty="0" err="1"/>
              <a:t>erect</a:t>
            </a:r>
            <a:r>
              <a:rPr lang="ar-SA" dirty="0"/>
              <a:t> </a:t>
            </a:r>
            <a:r>
              <a:rPr lang="ar-SA" dirty="0" err="1"/>
              <a:t>position</a:t>
            </a:r>
            <a:r>
              <a:rPr lang="ar-SA" dirty="0"/>
              <a:t> ,</a:t>
            </a:r>
            <a:r>
              <a:rPr lang="ar-SA" dirty="0" err="1"/>
              <a:t>with</a:t>
            </a:r>
            <a:r>
              <a:rPr lang="ar-SA" dirty="0"/>
              <a:t> </a:t>
            </a:r>
            <a:r>
              <a:rPr lang="ar-SA" dirty="0" err="1"/>
              <a:t>good</a:t>
            </a:r>
            <a:r>
              <a:rPr lang="ar-SA" dirty="0"/>
              <a:t> </a:t>
            </a:r>
            <a:r>
              <a:rPr lang="ar-SA" dirty="0" err="1"/>
              <a:t>exposure</a:t>
            </a:r>
            <a:r>
              <a:rPr lang="ar-SA" dirty="0"/>
              <a:t> 
</a:t>
            </a:r>
            <a:r>
              <a:rPr lang="en-GB" dirty="0"/>
              <a:t>shifted Trachea and mediastinum  to the right </a:t>
            </a:r>
            <a:r>
              <a:rPr lang="ar-SA" dirty="0"/>
              <a:t>, 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mediastinal</a:t>
            </a:r>
            <a:r>
              <a:rPr lang="ar-SA" dirty="0"/>
              <a:t> </a:t>
            </a:r>
            <a:r>
              <a:rPr lang="ar-SA" dirty="0" err="1"/>
              <a:t>lesions</a:t>
            </a:r>
            <a:r>
              <a:rPr lang="ar-SA" dirty="0"/>
              <a:t>  , ,</a:t>
            </a:r>
            <a:r>
              <a:rPr lang="en-GB" b="1" dirty="0"/>
              <a:t>there is evidence  of triangular opacity seen silhouetting the right </a:t>
            </a:r>
            <a:r>
              <a:rPr lang="en-GB" b="1" dirty="0" err="1"/>
              <a:t>hemidiaphragm</a:t>
            </a:r>
            <a:r>
              <a:rPr lang="en-GB" b="1" dirty="0"/>
              <a:t> with elevated right </a:t>
            </a:r>
            <a:r>
              <a:rPr lang="en-GB" b="1" dirty="0" err="1"/>
              <a:t>hemidiaphragm</a:t>
            </a:r>
            <a:r>
              <a:rPr lang="en-GB" b="1" dirty="0"/>
              <a:t> (loss of right lung volume </a:t>
            </a:r>
            <a:r>
              <a:rPr lang="ar-SA" dirty="0"/>
              <a:t>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pneumothorax</a:t>
            </a:r>
            <a:r>
              <a:rPr lang="ar-SA" b="1" dirty="0"/>
              <a:t> </a:t>
            </a:r>
            <a:r>
              <a:rPr lang="en-GB" b="1" dirty="0"/>
              <a:t> no pleural</a:t>
            </a:r>
            <a:r>
              <a:rPr lang="en-GB" dirty="0"/>
              <a:t> </a:t>
            </a:r>
            <a:r>
              <a:rPr lang="en-GB" b="1" dirty="0"/>
              <a:t>effusion </a:t>
            </a:r>
            <a:r>
              <a:rPr lang="ar-SA" dirty="0"/>
              <a:t>,</a:t>
            </a:r>
            <a:r>
              <a:rPr lang="ar-SA" dirty="0" err="1"/>
              <a:t>no</a:t>
            </a:r>
            <a:r>
              <a:rPr lang="ar-SA" dirty="0"/>
              <a:t> </a:t>
            </a:r>
            <a:r>
              <a:rPr lang="ar-SA" dirty="0" err="1"/>
              <a:t>cardiomegally</a:t>
            </a:r>
            <a:r>
              <a:rPr lang="ar-SA" dirty="0"/>
              <a:t> ,</a:t>
            </a:r>
            <a:r>
              <a:rPr lang="ar-SA" dirty="0" err="1"/>
              <a:t>clear</a:t>
            </a:r>
            <a:r>
              <a:rPr lang="ar-SA" dirty="0"/>
              <a:t> </a:t>
            </a:r>
            <a:r>
              <a:rPr lang="ar-SA" dirty="0" err="1"/>
              <a:t>costophrenic</a:t>
            </a:r>
            <a:r>
              <a:rPr lang="ar-SA" dirty="0"/>
              <a:t> </a:t>
            </a:r>
            <a:r>
              <a:rPr lang="ar-SA" dirty="0" err="1"/>
              <a:t>angles</a:t>
            </a:r>
            <a:r>
              <a:rPr lang="en-GB" dirty="0"/>
              <a:t> </a:t>
            </a:r>
          </a:p>
          <a:p>
            <a:r>
              <a:rPr lang="en-GB" dirty="0"/>
              <a:t>Compatible with right lower lobe collapse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28D99-E0B9-DB4F-A087-DF2BF6AEC4C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1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5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5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5.jpe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7.jpe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9.jpe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1.jpe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5.jpe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0.jpe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7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7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7.xml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2.jpeg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4.jpeg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6.jpeg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8.jpeg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7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1.jpeg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adiopaedia.org/articles/fetal-conditions-associated-with-maternal-diabetes?lang=us" TargetMode="External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7.xml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7.xml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6.jpeg" 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7.xml" 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 /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7.xml" 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 /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7.xml" 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 /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7.xml" 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 /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7.xml" 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 /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7.xml" 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 /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 /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B60B-D2DD-ACA3-9B77-5DBB396B66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Chest 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8B7A0-B5EA-4C80-D7E2-0DF8536C1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Dr.Anwar</a:t>
            </a:r>
            <a:r>
              <a:rPr lang="en-GB" dirty="0"/>
              <a:t> Al-</a:t>
            </a:r>
            <a:r>
              <a:rPr lang="en-GB" dirty="0" err="1"/>
              <a:t>Naimat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0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2FA8-2D52-E69B-5706-EE902CCA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AC95E6-BCC6-BFDF-9D8D-9D8BA3B64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540" y="169717"/>
            <a:ext cx="8325042" cy="6518565"/>
          </a:xfrm>
        </p:spPr>
      </p:pic>
    </p:spTree>
    <p:extLst>
      <p:ext uri="{BB962C8B-B14F-4D97-AF65-F5344CB8AC3E}">
        <p14:creationId xmlns:p14="http://schemas.microsoft.com/office/powerpoint/2010/main" val="9745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49CE8-7F08-FF28-57E8-859A6AB8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Congenital diaphragmatic hernia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F3A93-A4D2-9C73-42CD-A57F43B86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two main types of congenital diaphragmatic hernia (CDH)s which are uncommon yet distinct entities that usually occur on the left side (80%) of the diaphragm 
Bochdalek hernia: most common (95%), located </a:t>
            </a:r>
            <a:r>
              <a:rPr lang="en-GB" dirty="0" err="1"/>
              <a:t>posterolaterally</a:t>
            </a:r>
            <a:r>
              <a:rPr lang="en-GB" dirty="0"/>
              <a:t> and usually present in infancy 
Morgagni hernia: smaller, anterior and presents later in life, through the </a:t>
            </a:r>
            <a:r>
              <a:rPr lang="en-GB" dirty="0" err="1"/>
              <a:t>sternocostal</a:t>
            </a:r>
            <a:r>
              <a:rPr lang="en-GB" dirty="0"/>
              <a:t> angles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1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2A8ED-5E1B-7226-BB46-7C4F321F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Bochdalek hernias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FCEDB-F507-D89B-E096-B5E2D0340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, also known as </a:t>
            </a:r>
            <a:r>
              <a:rPr lang="en-GB" dirty="0" err="1"/>
              <a:t>pleuroperitoneal</a:t>
            </a:r>
            <a:r>
              <a:rPr lang="en-GB" dirty="0"/>
              <a:t> hernias, (alternative plural: </a:t>
            </a:r>
            <a:r>
              <a:rPr lang="en-GB" dirty="0" err="1"/>
              <a:t>herniae</a:t>
            </a:r>
            <a:r>
              <a:rPr lang="en-GB" dirty="0"/>
              <a:t>) are the commonest type of congenital diaphragmatic hernia. They occur posteriorly and are due to a defect in the posterior attachment of the diaphragm </a:t>
            </a:r>
          </a:p>
          <a:p>
            <a:r>
              <a:rPr lang="en-GB" dirty="0"/>
              <a:t>Retroperitoneal structures may prolapse through the defect, e.g. Retroperitoneal fat or left kidney.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7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7DA1-A1EC-2FCE-5C15-299B0899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Plain radiograph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7596D-911D-F6D1-A0C4-3F813982A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7" y="2467264"/>
            <a:ext cx="5007648" cy="443807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
On conventional radiographs, the hernia may appear as a lung base soft-tissue opacity lesion seen posteriorly on lateral images.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7D185A-2B2F-69F8-130D-10F4272D2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187641"/>
            <a:ext cx="559068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4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CAB1-F367-3637-4C27-AF383A48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C5147BA-B3B1-93D7-5DBB-0ACE42503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079023"/>
            <a:ext cx="4596246" cy="5778977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DA4DF49-9582-DD3D-9235-EF6D5A248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377" y="1079023"/>
            <a:ext cx="4656106" cy="57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00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425F-122E-FC6A-B945-3B298EB2E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Morgagni hernia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F038E-819C-612C-B906-499ED71A4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4231794" cy="3886200"/>
          </a:xfrm>
        </p:spPr>
        <p:txBody>
          <a:bodyPr>
            <a:normAutofit/>
          </a:bodyPr>
          <a:lstStyle/>
          <a:p>
            <a:r>
              <a:rPr lang="en-GB" sz="2400" dirty="0"/>
              <a:t>Morgagni hernias (alternative plural: </a:t>
            </a:r>
            <a:r>
              <a:rPr lang="en-GB" sz="2400" dirty="0" err="1"/>
              <a:t>herniae</a:t>
            </a:r>
            <a:r>
              <a:rPr lang="en-GB" sz="2400" dirty="0"/>
              <a:t>) are one of the congenital diaphragmatic hernias (CDHs) and are characterized by herniation through the foramen of Morgagni. </a:t>
            </a:r>
            <a:endParaRPr lang="en-US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0DCB6F-9713-28F9-B5A8-6111545C9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78" y="1009842"/>
            <a:ext cx="6284822" cy="55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50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C407-C5B3-3D2A-7EC3-067FB488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ar-SA" dirty="0" err="1"/>
              <a:t>When</a:t>
            </a:r>
            <a:r>
              <a:rPr lang="ar-SA" dirty="0"/>
              <a:t> </a:t>
            </a:r>
            <a:r>
              <a:rPr lang="ar-SA" dirty="0" err="1"/>
              <a:t>compared</a:t>
            </a:r>
            <a:r>
              <a:rPr lang="ar-SA" dirty="0"/>
              <a:t> </a:t>
            </a:r>
            <a:r>
              <a:rPr lang="ar-SA" dirty="0" err="1"/>
              <a:t>to</a:t>
            </a:r>
            <a:r>
              <a:rPr lang="ar-SA" dirty="0"/>
              <a:t> </a:t>
            </a:r>
            <a:r>
              <a:rPr lang="ar-SA" dirty="0" err="1"/>
              <a:t>Bochdalek</a:t>
            </a:r>
            <a:r>
              <a:rPr lang="ar-SA" dirty="0"/>
              <a:t> </a:t>
            </a:r>
            <a:r>
              <a:rPr lang="ar-SA" dirty="0" err="1"/>
              <a:t>hernias</a:t>
            </a:r>
            <a:r>
              <a:rPr lang="ar-SA" dirty="0"/>
              <a:t>, </a:t>
            </a:r>
            <a:r>
              <a:rPr lang="ar-SA" dirty="0" err="1"/>
              <a:t>Morgagni</a:t>
            </a:r>
            <a:r>
              <a:rPr lang="ar-SA" dirty="0"/>
              <a:t> </a:t>
            </a:r>
            <a:r>
              <a:rPr lang="ar-SA" dirty="0" err="1"/>
              <a:t>hernias</a:t>
            </a:r>
            <a:r>
              <a:rPr lang="ar-SA" dirty="0"/>
              <a:t> </a:t>
            </a:r>
            <a:r>
              <a:rPr lang="ar-SA" dirty="0" err="1"/>
              <a:t>tend</a:t>
            </a:r>
            <a:r>
              <a:rPr lang="ar-SA" dirty="0"/>
              <a:t> </a:t>
            </a:r>
            <a:r>
              <a:rPr lang="ar-SA" dirty="0" err="1"/>
              <a:t>to</a:t>
            </a:r>
            <a:r>
              <a:rPr lang="ar-SA" dirty="0"/>
              <a:t> </a:t>
            </a:r>
            <a:r>
              <a:rPr lang="ar-SA" dirty="0" err="1"/>
              <a:t>be</a:t>
            </a:r>
            <a:r>
              <a:rPr lang="ar-SA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B84D4-30FA-1AF4-8BF8-C5BD17FFA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A</a:t>
            </a:r>
            <a:r>
              <a:rPr lang="ar-SA" dirty="0" err="1"/>
              <a:t>nterior</a:t>
            </a:r>
            <a:r>
              <a:rPr lang="ar-SA" dirty="0"/>
              <a:t>
</a:t>
            </a:r>
            <a:r>
              <a:rPr lang="ar-SA" dirty="0" err="1"/>
              <a:t>more</a:t>
            </a:r>
            <a:r>
              <a:rPr lang="ar-SA" dirty="0"/>
              <a:t> </a:t>
            </a:r>
            <a:r>
              <a:rPr lang="ar-SA" dirty="0" err="1"/>
              <a:t>often</a:t>
            </a:r>
            <a:r>
              <a:rPr lang="ar-SA" dirty="0"/>
              <a:t> </a:t>
            </a:r>
            <a:r>
              <a:rPr lang="ar-SA" dirty="0" err="1"/>
              <a:t>right-sided</a:t>
            </a:r>
            <a:r>
              <a:rPr lang="ar-SA" dirty="0"/>
              <a:t> (~90%)
</a:t>
            </a:r>
            <a:r>
              <a:rPr lang="ar-SA" dirty="0" err="1"/>
              <a:t>small</a:t>
            </a:r>
            <a:r>
              <a:rPr lang="ar-SA" dirty="0"/>
              <a:t>
</a:t>
            </a:r>
            <a:r>
              <a:rPr lang="ar-SA" dirty="0" err="1"/>
              <a:t>rare</a:t>
            </a:r>
            <a:r>
              <a:rPr lang="ar-SA" dirty="0"/>
              <a:t> (~2% </a:t>
            </a:r>
            <a:r>
              <a:rPr lang="ar-SA" dirty="0" err="1"/>
              <a:t>of</a:t>
            </a:r>
            <a:r>
              <a:rPr lang="ar-SA" dirty="0"/>
              <a:t> CDH)
</a:t>
            </a:r>
            <a:r>
              <a:rPr lang="ar-SA" dirty="0" err="1"/>
              <a:t>at</a:t>
            </a:r>
            <a:r>
              <a:rPr lang="ar-SA" dirty="0"/>
              <a:t> </a:t>
            </a:r>
            <a:r>
              <a:rPr lang="ar-SA" dirty="0" err="1"/>
              <a:t>low</a:t>
            </a:r>
            <a:r>
              <a:rPr lang="ar-SA" dirty="0"/>
              <a:t> </a:t>
            </a:r>
            <a:r>
              <a:rPr lang="ar-SA" dirty="0" err="1"/>
              <a:t>risk</a:t>
            </a:r>
            <a:r>
              <a:rPr lang="ar-SA" dirty="0"/>
              <a:t> </a:t>
            </a:r>
            <a:r>
              <a:rPr lang="ar-SA" dirty="0" err="1"/>
              <a:t>of</a:t>
            </a:r>
            <a:r>
              <a:rPr lang="ar-SA" dirty="0"/>
              <a:t> </a:t>
            </a:r>
            <a:r>
              <a:rPr lang="ar-SA" dirty="0" err="1"/>
              <a:t>prolapse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8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7B34-22A1-1E37-5CCE-0921194F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63718B6-1CA1-8F15-8421-7A772686B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75" y="466437"/>
            <a:ext cx="5354712" cy="6391563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F92280D-65FE-FC3C-CF1C-4F62ABF09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461" y="990600"/>
            <a:ext cx="535471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09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9718-AD1B-C60E-24DE-0A9F6564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Foreign body ingestion series (paediatric)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6DE15-C1FA-3DF5-4BBB-D679E0D6C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Coins are the most commonly ingested foreign body 3, along with toys, batteries, bones, and almost anything that can fit into a child’s mouth. </a:t>
            </a:r>
          </a:p>
          <a:p>
            <a:r>
              <a:rPr lang="en-GB" dirty="0"/>
              <a:t>Standard radiographic investigation of foreign bodies in children should include plain radiographs of the neck, thorax and entire abdomen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5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1855-B02C-84A3-A612-9F11BEF8C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7111C09-2BDE-EA41-3961-430308C93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01" y="0"/>
            <a:ext cx="5315866" cy="7019635"/>
          </a:xfr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A1C09AD-0224-C175-B693-23573B590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787" y="-42717"/>
            <a:ext cx="5098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0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57A6-4196-9275-14E9-F96F9681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65419B"/>
                </a:solidFill>
                <a:effectLst/>
                <a:latin typeface="Open Sans" panose="02000000000000000000" pitchFamily="2" charset="0"/>
              </a:rPr>
              <a:t>Chest radiograph (</a:t>
            </a:r>
            <a:r>
              <a:rPr lang="en-GB" b="1" i="0" dirty="0" err="1">
                <a:solidFill>
                  <a:srgbClr val="65419B"/>
                </a:solidFill>
                <a:effectLst/>
                <a:latin typeface="Open Sans" panose="02000000000000000000" pitchFamily="2" charset="0"/>
              </a:rPr>
              <a:t>pediatric</a:t>
            </a:r>
            <a:r>
              <a:rPr lang="en-GB" b="1" i="0" dirty="0">
                <a:solidFill>
                  <a:srgbClr val="65419B"/>
                </a:solidFill>
                <a:effectLst/>
                <a:latin typeface="Open Sans" panose="02000000000000000000" pitchFamily="2" charset="0"/>
              </a:rPr>
              <a:t>)</a:t>
            </a:r>
            <a:br>
              <a:rPr lang="en-GB" b="1" i="0" dirty="0">
                <a:solidFill>
                  <a:srgbClr val="65419B"/>
                </a:solidFill>
                <a:effectLst/>
                <a:latin typeface="Open Sans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FCA6-7D8A-D6F2-B248-71D2C53C2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87" y="2286000"/>
            <a:ext cx="5000793" cy="3886200"/>
          </a:xfrm>
        </p:spPr>
        <p:txBody>
          <a:bodyPr>
            <a:normAutofit/>
          </a:bodyPr>
          <a:lstStyle/>
          <a:p>
            <a:r>
              <a:rPr lang="en-GB" sz="2400" dirty="0"/>
              <a:t>Depending on the patients’ age, the difficulty of the examination will vary, </a:t>
            </a:r>
          </a:p>
          <a:p>
            <a:r>
              <a:rPr lang="en-GB" sz="2400" dirty="0"/>
              <a:t>often requiring a specialist trained radiographer familiar with a variety of distraction and immobilization techniques. </a:t>
            </a:r>
            <a:endParaRPr lang="en-US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9DCE36-4308-AE8E-7E70-3A99BCD18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180" y="1519766"/>
            <a:ext cx="655082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99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B618-41C9-6A64-3B69-87A0EA9F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CB0093F-70BB-31F5-672B-11D903E0A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09" y="-1"/>
            <a:ext cx="4274006" cy="5635357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5B057FC-CCF4-0C4D-BFA9-158892972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141" y="0"/>
            <a:ext cx="5151550" cy="541866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0DF5D70-EF45-7017-0A56-0D6551263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223" y="1428750"/>
            <a:ext cx="444355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31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ED009-9B73-ED44-278A-FEC4DB3F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869C5-8751-3768-9448-BBD815CB5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Coins:</a:t>
            </a:r>
          </a:p>
          <a:p>
            <a:r>
              <a:rPr lang="en-GB" dirty="0"/>
              <a:t>Coins visualised in the sagittal plane (acquired while entering through vocal cords) on </a:t>
            </a:r>
            <a:r>
              <a:rPr lang="en-GB" dirty="0" err="1"/>
              <a:t>anteroposterior</a:t>
            </a:r>
            <a:r>
              <a:rPr lang="en-GB" dirty="0"/>
              <a:t> radiographs are in the trachea</a:t>
            </a:r>
          </a:p>
          <a:p>
            <a:r>
              <a:rPr lang="en-GB" dirty="0"/>
              <a:t> coins in the oesophagus will have a coronal orientation on frontal chest radiographs.</a:t>
            </a:r>
          </a:p>
          <a:p>
            <a:r>
              <a:rPr lang="en-GB" dirty="0"/>
              <a:t>Button batteries:</a:t>
            </a:r>
          </a:p>
          <a:p>
            <a:r>
              <a:rPr lang="en-GB" dirty="0"/>
              <a:t>These are very similar in appearance to coins, but typically have a slight step in profile with an inner ring when viewed </a:t>
            </a:r>
            <a:r>
              <a:rPr lang="en-GB" dirty="0" err="1"/>
              <a:t>en</a:t>
            </a:r>
            <a:r>
              <a:rPr lang="en-GB" dirty="0"/>
              <a:t> 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01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B9C849-20C6-185B-1C58-BF3B6B4E6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8011" y="837430"/>
            <a:ext cx="3902860" cy="752323"/>
          </a:xfrm>
        </p:spPr>
        <p:txBody>
          <a:bodyPr/>
          <a:lstStyle/>
          <a:p>
            <a:r>
              <a:rPr lang="en-GB" dirty="0"/>
              <a:t>Coin</a:t>
            </a: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73E7EDE-1E0A-B06D-1488-CB297AEB45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832" y="2044316"/>
            <a:ext cx="5436168" cy="459355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A42634-927B-56FD-EC64-5FFA59076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0800000" flipV="1">
            <a:off x="6525014" y="393408"/>
            <a:ext cx="4443984" cy="875361"/>
          </a:xfrm>
        </p:spPr>
        <p:txBody>
          <a:bodyPr/>
          <a:lstStyle/>
          <a:p>
            <a:r>
              <a:rPr lang="en-GB" dirty="0"/>
              <a:t>Battery 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B8DE2DC-020C-671F-F869-73B9422AFB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52BB257-FA4A-E446-4492-8F03E5ADE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593" y="1439333"/>
            <a:ext cx="561240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472F5-B5C5-98D2-02FF-C1A5AC76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35911"/>
            <a:ext cx="9601200" cy="1485900"/>
          </a:xfrm>
        </p:spPr>
        <p:txBody>
          <a:bodyPr/>
          <a:lstStyle/>
          <a:p>
            <a:r>
              <a:rPr lang="en-GB" dirty="0"/>
              <a:t>Coin in trachea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8AB3C-8735-05FF-AE09-6EEDF9552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BEF7CC19-711B-8E90-3244-3FA40E4F21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291" y="1136459"/>
            <a:ext cx="6137935" cy="548563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F9306-571A-14E7-B93B-E0FAC6B72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DE1C554-DB4E-AC61-DFB7-CF7EA68696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1136459"/>
            <a:ext cx="6206978" cy="5485630"/>
          </a:xfrm>
        </p:spPr>
      </p:pic>
    </p:spTree>
    <p:extLst>
      <p:ext uri="{BB962C8B-B14F-4D97-AF65-F5344CB8AC3E}">
        <p14:creationId xmlns:p14="http://schemas.microsoft.com/office/powerpoint/2010/main" val="644327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F444-A9D2-E4B1-B324-8C87A7E33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36" y="0"/>
            <a:ext cx="9601200" cy="1485900"/>
          </a:xfrm>
        </p:spPr>
        <p:txBody>
          <a:bodyPr/>
          <a:lstStyle/>
          <a:p>
            <a:r>
              <a:rPr lang="en-GB" dirty="0"/>
              <a:t>DRSABCDE of CXR Interpretation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1A35-618A-CF27-6093-1242E2524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993B4C-8DDE-7B68-87FF-9161AE170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67" y="800485"/>
            <a:ext cx="6687127" cy="61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96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8836-5520-6B72-A14F-1BEB8901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AB24E-A2E5-4BD2-D230-33C0B053D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 – Detail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0549B-E85D-13F9-AAFF-40FE58A39C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Name
Date of birth (DOB)
Type of film
Study date &amp; time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C706E-A3D6-509F-B7E4-972F7BA2C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RIPE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960119-2251-054A-6FF2-BACDEBB526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Rotation
Inspiration
Picture 
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50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29FE-2A73-95CB-2579-A6D40A1B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EBA46-D314-98BB-961D-49A9E7D32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SOFT TISSUES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9EB0F-FA26-5977-5FCA-251E68B7B8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Ribs, sternum, spine, clavicles
Breast shadows
Calcification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71BAD-D88B-CD9E-1DEC-36A135787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AIRWAY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AA61C3-758B-113C-0ECF-C59B9C07223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Trachea
Mediastinal width
Aortic knob
</a:t>
            </a:r>
            <a:r>
              <a:rPr lang="en-GB" b="1" dirty="0">
                <a:solidFill>
                  <a:srgbClr val="FF0000"/>
                </a:solidFill>
              </a:rPr>
              <a:t>Do not miss</a:t>
            </a:r>
            <a:r>
              <a:rPr lang="en-GB" dirty="0"/>
              <a:t>: Deviated Trachea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59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C268-DD18-C2A8-2BA4-563F43B4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F03FE-006A-2C95-214B-D7C8C8B1C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BREATHING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AF871-6B74-ED9C-8043-5D21F5F77A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4D4D4D"/>
                </a:solidFill>
                <a:effectLst/>
                <a:latin typeface="quicksand"/>
              </a:rPr>
              <a:t>Lung field outlines</a:t>
            </a:r>
          </a:p>
          <a:p>
            <a:r>
              <a:rPr lang="en-GB" b="0" i="0" dirty="0">
                <a:solidFill>
                  <a:srgbClr val="4D4D4D"/>
                </a:solidFill>
                <a:effectLst/>
                <a:latin typeface="quicksand"/>
              </a:rPr>
              <a:t>Symmetry</a:t>
            </a:r>
          </a:p>
          <a:p>
            <a:r>
              <a:rPr lang="en-GB" b="0" i="0" dirty="0">
                <a:solidFill>
                  <a:srgbClr val="4D4D4D"/>
                </a:solidFill>
                <a:effectLst/>
                <a:latin typeface="quicksand"/>
              </a:rPr>
              <a:t>Pleural</a:t>
            </a:r>
          </a:p>
          <a:p>
            <a:r>
              <a:rPr lang="en-GB" b="1" i="0" dirty="0">
                <a:solidFill>
                  <a:srgbClr val="FF0000"/>
                </a:solidFill>
                <a:effectLst/>
                <a:latin typeface="quicksand"/>
              </a:rPr>
              <a:t>Do not miss:</a:t>
            </a:r>
            <a:r>
              <a:rPr lang="en-GB" b="0" i="0" dirty="0">
                <a:solidFill>
                  <a:srgbClr val="4D4D4D"/>
                </a:solidFill>
                <a:effectLst/>
                <a:latin typeface="quicksand"/>
              </a:rPr>
              <a:t> Pneumothorax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7648F-0A33-7E6C-4F82-A03B0DE3F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CIRCULATION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20D180-1C9C-9EB0-2E4C-8C2EE3D2DD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Heart size on PA film
Heart borders
Heart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57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869E-80C4-0968-89F1-B1F1762C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D86CB-E485-B565-946C-6654BE0CE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DIAPHRAGM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F59F0-40E6-5BAD-3D87-9547019451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Hemidiaphragm levels
Diaphragm shape or contour
Costophrenic angles</a:t>
            </a:r>
          </a:p>
          <a:p>
            <a:r>
              <a:rPr lang="en-GB" b="1" dirty="0">
                <a:solidFill>
                  <a:srgbClr val="FF0000"/>
                </a:solidFill>
              </a:rPr>
              <a:t>Do not miss</a:t>
            </a:r>
            <a:r>
              <a:rPr lang="en-GB" dirty="0"/>
              <a:t>: </a:t>
            </a:r>
            <a:r>
              <a:rPr lang="en-GB" dirty="0" err="1"/>
              <a:t>Subdiaphragmatic</a:t>
            </a:r>
            <a:r>
              <a:rPr lang="en-GB" dirty="0"/>
              <a:t> Free Air (</a:t>
            </a:r>
            <a:r>
              <a:rPr lang="en-GB" dirty="0" err="1"/>
              <a:t>pneumoperitoneum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70CCD-6C22-8527-9A13-97CE45E1F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EXTRAS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BCF69-992C-CB24-4736-D53B66FBF52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Nasogastric tube
Pacemaker
ECG electrodes
PICC line
Foreign body
ET 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43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1666-AF83-1B99-9C33-58E1DDEE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41" y="-90055"/>
            <a:ext cx="9601200" cy="1485900"/>
          </a:xfrm>
        </p:spPr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1F1C1C-DCC3-17EF-E2EF-2D0C3C7E1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95845"/>
            <a:ext cx="10578715" cy="546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1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51026-CB12-FDD3-E9E7-8D3691CC1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6206"/>
            <a:ext cx="9601200" cy="2085494"/>
          </a:xfrm>
        </p:spPr>
        <p:txBody>
          <a:bodyPr/>
          <a:lstStyle/>
          <a:p>
            <a:r>
              <a:rPr lang="en-GB" dirty="0"/>
              <a:t>Standard projections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4CD62-B51F-0294-FB30-2C0F95EA4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624" y="1010035"/>
            <a:ext cx="10820400" cy="3581400"/>
          </a:xfrm>
        </p:spPr>
        <p:txBody>
          <a:bodyPr>
            <a:noAutofit/>
          </a:bodyPr>
          <a:lstStyle/>
          <a:p>
            <a:r>
              <a:rPr lang="en-GB" sz="2400" dirty="0"/>
              <a:t>As </a:t>
            </a:r>
            <a:r>
              <a:rPr lang="en-GB" sz="2400" dirty="0" err="1"/>
              <a:t>pediatrics</a:t>
            </a:r>
            <a:r>
              <a:rPr lang="en-GB" sz="2400" dirty="0"/>
              <a:t> vary in their level of cooperation, various projections can be utilized to suit the patient’s needs and age:
</a:t>
            </a:r>
            <a:r>
              <a:rPr lang="en-GB" sz="2400" dirty="0">
                <a:solidFill>
                  <a:srgbClr val="002060"/>
                </a:solidFill>
              </a:rPr>
              <a:t>PA erect </a:t>
            </a:r>
          </a:p>
          <a:p>
            <a:pPr marL="0" indent="0">
              <a:buNone/>
            </a:pPr>
            <a:r>
              <a:rPr lang="en-GB" sz="2400" dirty="0"/>
              <a:t>performed on older patients (teenage years), not advisable for younger patients due to their attention span (</a:t>
            </a:r>
          </a:p>
          <a:p>
            <a:r>
              <a:rPr lang="en-GB" sz="2400" dirty="0">
                <a:solidFill>
                  <a:srgbClr val="002060"/>
                </a:solidFill>
              </a:rPr>
              <a:t>AP erect</a:t>
            </a:r>
          </a:p>
          <a:p>
            <a:pPr marL="0" indent="0">
              <a:buNone/>
            </a:pPr>
            <a:r>
              <a:rPr lang="en-GB" sz="2400" dirty="0"/>
              <a:t>ideal for cooperative younger children (i.e. Between 3-7 years old) due to the ease of positioning and immobilization
</a:t>
            </a:r>
            <a:r>
              <a:rPr lang="en-GB" sz="2400" dirty="0">
                <a:solidFill>
                  <a:srgbClr val="002060"/>
                </a:solidFill>
              </a:rPr>
              <a:t>AP supine</a:t>
            </a:r>
          </a:p>
          <a:p>
            <a:pPr marL="0" indent="0">
              <a:buNone/>
            </a:pPr>
            <a:r>
              <a:rPr lang="en-GB" sz="2400" dirty="0"/>
              <a:t>performed when imaging unconscious or uncooperative children</a:t>
            </a:r>
          </a:p>
          <a:p>
            <a:r>
              <a:rPr lang="en-GB" sz="2400" dirty="0">
                <a:solidFill>
                  <a:srgbClr val="002060"/>
                </a:solidFill>
              </a:rPr>
              <a:t>AP supine (neonatal) </a:t>
            </a:r>
          </a:p>
          <a:p>
            <a:pPr marL="0" indent="0">
              <a:buNone/>
            </a:pPr>
            <a:r>
              <a:rPr lang="en-GB" sz="2400" dirty="0"/>
              <a:t>performed mobile in the neonate unit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8012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157C-670A-3EC3-C06C-C61B56CE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1F95921-38E6-A6C7-5D53-6779ADEF1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5152" y="1"/>
            <a:ext cx="8238468" cy="6858000"/>
          </a:xfrm>
        </p:spPr>
      </p:pic>
    </p:spTree>
    <p:extLst>
      <p:ext uri="{BB962C8B-B14F-4D97-AF65-F5344CB8AC3E}">
        <p14:creationId xmlns:p14="http://schemas.microsoft.com/office/powerpoint/2010/main" val="1854821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D8E86-F57E-3B57-082D-DE689E44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0163814-ECC7-3393-AA96-1E1DCBA56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8205" y="0"/>
            <a:ext cx="8497455" cy="6761017"/>
          </a:xfrm>
        </p:spPr>
      </p:pic>
    </p:spTree>
    <p:extLst>
      <p:ext uri="{BB962C8B-B14F-4D97-AF65-F5344CB8AC3E}">
        <p14:creationId xmlns:p14="http://schemas.microsoft.com/office/powerpoint/2010/main" val="3251979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97C8653-C8E8-66E8-54A5-CDED8D2B5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11758" cy="671175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EDE7BE2-DA10-33CF-89B0-9D80E67E1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676" y="0"/>
            <a:ext cx="5349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6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849E628-9134-02A2-EF74-059B036BB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" y="0"/>
            <a:ext cx="6874116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0FC43F4-B575-E78E-18A8-76160DE1D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280" y="-123152"/>
            <a:ext cx="5428720" cy="69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27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8E60A16-2CA7-1694-D10A-A6EA23931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354618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560FE15-8E41-ED8B-A961-798E15C68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085" y="0"/>
            <a:ext cx="57019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75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6639199-19C3-55E2-824A-53DC3654B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6256097" cy="711123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8216CE9-0B3C-88D9-83AC-0ED9A6EF8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171" y="-135467"/>
            <a:ext cx="5373885" cy="61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602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95C808-AE55-3A4C-8EE9-99AAE61FB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70" y="-98520"/>
            <a:ext cx="11810230" cy="695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97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A1197C-4B41-A4FC-7C75-FC00D862B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988" y="-1"/>
            <a:ext cx="815263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6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8066482-A315-0DFB-3276-5A747A113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39562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013AE1B-840A-F382-D4D7-05607D179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782" y="0"/>
            <a:ext cx="62990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21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A62D59F-698A-4AB0-A73F-56AF39C19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63" y="0"/>
            <a:ext cx="7869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5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2E5B8-554C-993C-8741-AEAC29ED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98C749-6EE1-B83D-220F-EE12C3F96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972" y="0"/>
            <a:ext cx="7862455" cy="6858000"/>
          </a:xfrm>
        </p:spPr>
      </p:pic>
    </p:spTree>
    <p:extLst>
      <p:ext uri="{BB962C8B-B14F-4D97-AF65-F5344CB8AC3E}">
        <p14:creationId xmlns:p14="http://schemas.microsoft.com/office/powerpoint/2010/main" val="11633240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51D298-045B-18E4-84CD-A72AF1933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928" y="-200210"/>
            <a:ext cx="7352144" cy="72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44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9B69B1E-DE17-68CC-5FAB-6914ADF8F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236" y="0"/>
            <a:ext cx="7278255" cy="70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31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71EE718-2C98-943F-1AF4-C31F6F898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17" y="1"/>
            <a:ext cx="6546442" cy="711123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4477393-8B6B-2B76-4740-6388312F8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473" y="0"/>
            <a:ext cx="5061527" cy="70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96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647599-09A1-EA07-967D-3CB90855F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958" y="-160097"/>
            <a:ext cx="9322569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96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9D96C5-DD3B-372F-B76F-685C96FC8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532" y="269393"/>
            <a:ext cx="7613632" cy="65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04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E72D3F9-CC14-86E1-9E31-5EEE5154E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248" y="0"/>
            <a:ext cx="8115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85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336AF6-3F57-2D41-13E9-6E530E89B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013" y="0"/>
            <a:ext cx="7906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010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61BA98C-4203-4A30-9F57-B0EF25FA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742" y="1"/>
            <a:ext cx="7567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092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9EEB75A-599D-9D5A-1E2C-8523FD762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655" y="0"/>
            <a:ext cx="8534400" cy="69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99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81AC7C7-AC4A-CA90-97BC-526FA25B7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5" y="0"/>
            <a:ext cx="8275781" cy="69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9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08C0-42E9-57A9-7528-C20FB8A7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Thymic sail sign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E290-52B8-D77B-D60B-FDA140718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Represents a triangular-shaped inferior margin of the normal thymus seen on a neonatal frontal chest radiograph. It is more commonly seen on the right side, but can also be bilateral. It is seen in 3-15% of all cases.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5185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3B6DE16-DBCB-114B-971D-EA5A088D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315" y="86206"/>
            <a:ext cx="7770861" cy="677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7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83A4EF-91BF-F09C-A01D-1BF9C4FA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79" y="0"/>
            <a:ext cx="7857065" cy="69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888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1C4A0A-8684-81DC-F112-7CC8F0080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855" y="0"/>
            <a:ext cx="7389090" cy="715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82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EF892E0-60CA-ABE5-5320-BE1B6A487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25" y="147782"/>
            <a:ext cx="6065542" cy="700039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56A29D57-C154-34F4-B9D5-2BB289DDC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030" y="147782"/>
            <a:ext cx="5344776" cy="70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821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859815E-CEE9-C4CA-B39A-B98E49932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" y="1"/>
            <a:ext cx="6348908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CF98350-2488-F9CD-FDC9-28E335C22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824" y="0"/>
            <a:ext cx="57511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641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1855C00-3CEA-6513-37E4-937E5DB2E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8" y="1"/>
            <a:ext cx="5288980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7F6116C-F0B0-BB75-262B-AFA19E7F6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480" y="0"/>
            <a:ext cx="6194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938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9F8A954F-78F0-0E29-7916-45E322032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75806" cy="697037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CEB7B9B-8775-3166-66AD-23E41F930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231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046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BE0871A-85C7-F5FF-7B73-729181490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84" y="-123922"/>
            <a:ext cx="7109092" cy="71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293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2F551BD-433F-7E3B-C812-C70A3E4D2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51" y="-123151"/>
            <a:ext cx="5598246" cy="698115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4A0F274-735C-7708-7C58-D6E158E1E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7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962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1840496-8F1E-D645-6108-A4D4F3CB0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133" y="-26856"/>
            <a:ext cx="9987588" cy="67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1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66176-EDAE-3DFE-6D9F-E5424529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Respiratory distress syndrome (RDS)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49F5-22BE-8FA6-7372-741E5977C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 is a relatively common condition that occurs in preterm neonates resulting from insufficient production of surfactant. </a:t>
            </a:r>
          </a:p>
          <a:p>
            <a:r>
              <a:rPr lang="en-GB" b="1" i="0" dirty="0">
                <a:solidFill>
                  <a:srgbClr val="65419B"/>
                </a:solidFill>
                <a:effectLst/>
                <a:latin typeface="Open Sans" panose="020B0606030504020204" pitchFamily="34" charset="0"/>
              </a:rPr>
              <a:t>Risk factors</a:t>
            </a:r>
            <a:endParaRPr lang="en-GB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i="0" u="none" strike="noStrike" dirty="0">
                <a:solidFill>
                  <a:srgbClr val="41699B"/>
                </a:solidFill>
                <a:effectLst/>
                <a:latin typeface="Open Sans" panose="020B0606030504020204" pitchFamily="34" charset="0"/>
                <a:hlinkClick r:id="rId2"/>
              </a:rPr>
              <a:t>maternal diabetes</a:t>
            </a:r>
            <a:endParaRPr lang="en-GB" b="0" i="0" dirty="0">
              <a:solidFill>
                <a:srgbClr val="3D3D3D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greater prematurity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perinatal asphyxia</a:t>
            </a:r>
          </a:p>
          <a:p>
            <a:pPr marL="457200" indent="-457200">
              <a:buFont typeface="+mj-lt"/>
              <a:buAutoNum type="arabicPeriod"/>
            </a:pPr>
            <a:r>
              <a:rPr lang="en-GB" b="0" i="0" dirty="0">
                <a:solidFill>
                  <a:srgbClr val="3D3D3D"/>
                </a:solidFill>
                <a:effectLst/>
                <a:latin typeface="Open Sans" panose="020B0606030504020204" pitchFamily="34" charset="0"/>
              </a:rPr>
              <a:t>multiple gestations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0745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BFF77D-521B-A0DE-B972-F61D3CF1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188" y="100445"/>
            <a:ext cx="7010770" cy="66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977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90F367-5586-7F18-70D9-69EFD751C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563" y="0"/>
            <a:ext cx="8140315" cy="684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404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F0EDF585-4A30-7834-E5A9-E6CCE9D24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5" y="-98521"/>
            <a:ext cx="5388730" cy="705504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7A02D58-1A2B-9A1B-9DDE-E49A9E5CE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176" y="406400"/>
            <a:ext cx="6108621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616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C072308-FFC3-1229-70C8-B96C9CB15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727109"/>
            <a:ext cx="8128000" cy="540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039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D6E86B8-F575-C977-EBB1-6765465E7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161" y="110836"/>
            <a:ext cx="6753783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497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EF01480-CBEA-B259-3451-71EE79B9F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480" y="0"/>
            <a:ext cx="7770860" cy="65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826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C159DB0-7DC4-8977-F51A-A7A03C7F6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842" y="0"/>
            <a:ext cx="7068897" cy="673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099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75B4981-AFD1-E6A8-E8D0-8ED349180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922" y="-135467"/>
            <a:ext cx="7093526" cy="73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6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16D623-00C3-A970-C2D9-92321567A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978" y="0"/>
            <a:ext cx="7361923" cy="67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15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98CD964-02AF-2827-0397-6653F1468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491" y="110836"/>
            <a:ext cx="8411248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1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57E5-BC42-BA25-BDCE-27C736DD6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2521C-CC49-DE72-7A96-15E8FDBAC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6000"/>
            <a:ext cx="10450945" cy="3581400"/>
          </a:xfrm>
        </p:spPr>
        <p:txBody>
          <a:bodyPr>
            <a:normAutofit/>
          </a:bodyPr>
          <a:lstStyle/>
          <a:p>
            <a:r>
              <a:rPr lang="en-GB" sz="2400" dirty="0"/>
              <a:t>Immature type II </a:t>
            </a:r>
            <a:r>
              <a:rPr lang="en-GB" sz="2400" dirty="0" err="1"/>
              <a:t>pneumocytes</a:t>
            </a:r>
            <a:r>
              <a:rPr lang="en-GB" sz="2400" dirty="0"/>
              <a:t> cannot produce surfactant. The lack of surfactant increases the surface tension in alveoli causing them to collapse. Patients have a decreased lecithin to sphingomyelin ratio. Damaged cells, necrotic cells, and mucus line the alveoli.</a:t>
            </a:r>
          </a:p>
          <a:p>
            <a:endParaRPr lang="en-GB" sz="2400" dirty="0"/>
          </a:p>
          <a:p>
            <a:r>
              <a:rPr lang="en-GB" sz="2400" dirty="0"/>
              <a:t>As the alveoli are collapsed (microscopically), the lungs are collapsed macroscopically as well. It is a diffuse type of adhesive </a:t>
            </a:r>
            <a:r>
              <a:rPr lang="en-GB" sz="2400"/>
              <a:t>atelectasis.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67277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5E7275A-EBB5-0C12-171F-B3417FA65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72412"/>
            <a:ext cx="6560292" cy="66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4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D624-063C-059B-9517-51173FCD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D11E0E5-E96D-05AD-1A06-DF7AF9A8C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497" y="251168"/>
            <a:ext cx="7265940" cy="6355664"/>
          </a:xfrm>
        </p:spPr>
      </p:pic>
    </p:spTree>
    <p:extLst>
      <p:ext uri="{BB962C8B-B14F-4D97-AF65-F5344CB8AC3E}">
        <p14:creationId xmlns:p14="http://schemas.microsoft.com/office/powerpoint/2010/main" val="178292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65410-20D8-2534-E7D0-5C04150C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Plain radiograph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AB6E-A73A-DDE8-FFA2-A50D2A3D8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low lung volumes
diffuse, bilateral and symmetrical granular opacities 
bell-shaped thorax
air </a:t>
            </a:r>
            <a:r>
              <a:rPr lang="en-GB" dirty="0" err="1"/>
              <a:t>bronchograms</a:t>
            </a:r>
            <a:r>
              <a:rPr lang="en-GB" dirty="0"/>
              <a:t> may be evident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Hyperinflation makes the diagnosis less likely, unless the patient is intubated.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If treated with surfactant therapy, there may be an asymmetric improvement as more surfactant may reach certain parts of the lungs than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55729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70</Slides>
  <Notes>41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TF10001025</vt:lpstr>
      <vt:lpstr>Chest 3</vt:lpstr>
      <vt:lpstr>Chest radiograph (pediatric) </vt:lpstr>
      <vt:lpstr>Standard projections</vt:lpstr>
      <vt:lpstr>PowerPoint Presentation</vt:lpstr>
      <vt:lpstr>Thymic sail sign </vt:lpstr>
      <vt:lpstr>Respiratory distress syndrome (RDS)</vt:lpstr>
      <vt:lpstr>Pathology</vt:lpstr>
      <vt:lpstr>PowerPoint Presentation</vt:lpstr>
      <vt:lpstr>Plain radiograph</vt:lpstr>
      <vt:lpstr>PowerPoint Presentation</vt:lpstr>
      <vt:lpstr>Congenital diaphragmatic hernia</vt:lpstr>
      <vt:lpstr>Bochdalek hernias </vt:lpstr>
      <vt:lpstr>Plain radiograph</vt:lpstr>
      <vt:lpstr>PowerPoint Presentation</vt:lpstr>
      <vt:lpstr>Morgagni hernia</vt:lpstr>
      <vt:lpstr>When compared to Bochdalek hernias, Morgagni hernias tend to be:</vt:lpstr>
      <vt:lpstr>PowerPoint Presentation</vt:lpstr>
      <vt:lpstr>Foreign body ingestion series (paediatric)</vt:lpstr>
      <vt:lpstr>PowerPoint Presentation</vt:lpstr>
      <vt:lpstr>PowerPoint Presentation</vt:lpstr>
      <vt:lpstr>PowerPoint Presentation</vt:lpstr>
      <vt:lpstr>PowerPoint Presentation</vt:lpstr>
      <vt:lpstr>Coin in trachea</vt:lpstr>
      <vt:lpstr>DRSABCDE of CXR Interpretation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3</dc:title>
  <dc:creator>Anwaar Sami</dc:creator>
  <cp:lastModifiedBy>Anwaar Sami</cp:lastModifiedBy>
  <cp:revision>20</cp:revision>
  <dcterms:created xsi:type="dcterms:W3CDTF">2023-09-19T18:33:53Z</dcterms:created>
  <dcterms:modified xsi:type="dcterms:W3CDTF">2023-09-25T19:45:28Z</dcterms:modified>
</cp:coreProperties>
</file>