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4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98" r:id="rId10"/>
    <p:sldId id="265" r:id="rId11"/>
    <p:sldId id="266" r:id="rId12"/>
    <p:sldId id="267" r:id="rId13"/>
    <p:sldId id="268" r:id="rId14"/>
    <p:sldId id="299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304" r:id="rId25"/>
    <p:sldId id="279" r:id="rId26"/>
    <p:sldId id="280" r:id="rId27"/>
    <p:sldId id="281" r:id="rId28"/>
    <p:sldId id="282" r:id="rId29"/>
    <p:sldId id="301" r:id="rId30"/>
    <p:sldId id="302" r:id="rId31"/>
    <p:sldId id="303" r:id="rId32"/>
    <p:sldId id="300" r:id="rId33"/>
    <p:sldId id="287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D7BEAB6-171F-45C8-A013-B06652A2CF49}" type="datetimeFigureOut">
              <a:rPr lang="ar-JO" smtClean="0"/>
              <a:pPr/>
              <a:t>12/01/1441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95618A4-6002-4E8F-BD03-7C05327460DD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xmlns="" val="989424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FB0EAF-584A-44D1-B21B-FB60B53969CE}" type="slidenum">
              <a:rPr lang="ar-EG" smtClean="0"/>
              <a:pPr/>
              <a:t>4</a:t>
            </a:fld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4572000"/>
            <a:ext cx="7848600" cy="76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5410200"/>
            <a:ext cx="7848600" cy="457200"/>
          </a:xfrm>
        </p:spPr>
        <p:txBody>
          <a:bodyPr anchor="ctr"/>
          <a:lstStyle>
            <a:lvl1pPr marL="0" indent="0">
              <a:buFontTx/>
              <a:buNone/>
              <a:tabLst>
                <a:tab pos="4919663" algn="l"/>
              </a:tabLst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0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38E74-3C2F-4419-A41B-97680A1177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52948-9D85-40EF-A222-5286820EF2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152400"/>
            <a:ext cx="19240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56197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8591A-B751-4FF7-B20B-48DAB9A99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91F3A-3725-4B4C-A5F1-2E423E3D40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613D7-5BCC-4422-ABCC-B4E7816C87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37719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6700" y="1447800"/>
            <a:ext cx="37719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0485-3BAB-4B42-9356-4EAA792BAF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783EE-F9A8-4456-88CC-6AFFC1B09E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9BA3-8C61-409C-978E-B3DAD62BFD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E5EC7-CE4E-4BCE-8F99-0803D5FB4A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E087C-1DC8-4909-B59C-18C8A7C16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ED6C6-F4B5-4D41-9DB7-FB860885F8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447800"/>
            <a:ext cx="7696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77000"/>
            <a:ext cx="24034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87638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15000" y="6477000"/>
            <a:ext cx="2171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C7E7C526-7DFB-4B69-9982-C227DC6437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792" y="1916832"/>
            <a:ext cx="6062674" cy="762000"/>
          </a:xfrm>
        </p:spPr>
        <p:txBody>
          <a:bodyPr/>
          <a:lstStyle/>
          <a:p>
            <a:r>
              <a:rPr lang="en-US" dirty="0" smtClean="0"/>
              <a:t>Complications of anasthesia</a:t>
            </a:r>
            <a:endParaRPr lang="ar-JO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4077072"/>
            <a:ext cx="407196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/>
              <a:t>Dr Mohammad </a:t>
            </a:r>
            <a:r>
              <a:rPr lang="en-US" sz="2400" dirty="0" err="1" smtClean="0"/>
              <a:t>Emair</a:t>
            </a:r>
            <a:endParaRPr lang="en-US" sz="2400" dirty="0" smtClean="0"/>
          </a:p>
          <a:p>
            <a:pPr algn="ctr"/>
            <a:r>
              <a:rPr lang="en-US" sz="2400" dirty="0" smtClean="0"/>
              <a:t>Anesthesia, ICU and Pain management Specialist </a:t>
            </a:r>
          </a:p>
          <a:p>
            <a:pPr algn="ctr"/>
            <a:r>
              <a:rPr lang="en-US" sz="2400" dirty="0" err="1" smtClean="0"/>
              <a:t>Mu’tah</a:t>
            </a:r>
            <a:r>
              <a:rPr lang="en-US" sz="2400" dirty="0" smtClean="0"/>
              <a:t> University </a:t>
            </a:r>
            <a:endParaRPr lang="ar-J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0" y="142852"/>
            <a:ext cx="7072330" cy="857256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Pre-operative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complications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>
          <a:xfrm>
            <a:off x="285720" y="1857364"/>
            <a:ext cx="7500990" cy="4500594"/>
          </a:xfrm>
        </p:spPr>
        <p:txBody>
          <a:bodyPr/>
          <a:lstStyle/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Heavy premedication that cause Respiratory depression.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Induction: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 The effect of anesthetic drugs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Aspiration of gastric content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Difficult intubation that cause airway injury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Trauma to the lips , teeth extraction and nasal bleeding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214282" y="1357298"/>
            <a:ext cx="785818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Airway injury</a:t>
            </a:r>
          </a:p>
          <a:p>
            <a:pPr eaLnBrk="1" hangingPunct="1">
              <a:lnSpc>
                <a:spcPct val="80000"/>
              </a:lnSpc>
            </a:pPr>
            <a:endParaRPr lang="en-US" sz="800" b="1" dirty="0" smtClean="0">
              <a:solidFill>
                <a:srgbClr val="F74EB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Occur due to difficult intubation or mal- practice intubation.</a:t>
            </a:r>
          </a:p>
          <a:p>
            <a:pPr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The most common airway injury is dental trauma.</a:t>
            </a:r>
          </a:p>
          <a:p>
            <a:pPr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The incidence of dental trauma  is 1 in 4500.</a:t>
            </a:r>
          </a:p>
          <a:p>
            <a:pPr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Occur due to tracheal intubation that involve  laryngoscopy and endotracheal intubation.</a:t>
            </a:r>
          </a:p>
          <a:p>
            <a:pPr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The upper incisors most common site of injury. </a:t>
            </a:r>
          </a:p>
        </p:txBody>
      </p:sp>
      <p:pic>
        <p:nvPicPr>
          <p:cNvPr id="12292" name="صورة 3" descr="download (1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1500174"/>
            <a:ext cx="2143108" cy="120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0" y="142852"/>
            <a:ext cx="7072330" cy="857256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Pre-operative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357158" y="1571612"/>
            <a:ext cx="7786710" cy="4543444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Risk factors for dental trauma:</a:t>
            </a:r>
          </a:p>
          <a:p>
            <a:pPr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tracheal intubation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preexisting poor dentition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Difficult intubation due to: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limited neck motion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previous head and neck surgery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craniofacial abnormalities</a:t>
            </a:r>
          </a:p>
          <a:p>
            <a:pPr lvl="2" eaLnBrk="1" hangingPunct="1"/>
            <a:r>
              <a:rPr lang="en-US" dirty="0" smtClean="0">
                <a:solidFill>
                  <a:srgbClr val="0070C0"/>
                </a:solidFill>
              </a:rPr>
              <a:t>history of difficult intubation 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0" y="142852"/>
            <a:ext cx="7072330" cy="857256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Pre-operative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357158" y="1571612"/>
            <a:ext cx="7286676" cy="421484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Other airway injuries:</a:t>
            </a:r>
          </a:p>
          <a:p>
            <a:pPr eaLnBrk="1" hangingPunct="1"/>
            <a:endParaRPr lang="en-US" sz="800" dirty="0" smtClean="0"/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temporomandibular joint </a:t>
            </a:r>
            <a:r>
              <a:rPr lang="en-US" dirty="0" smtClean="0">
                <a:solidFill>
                  <a:srgbClr val="FF0000"/>
                </a:solidFill>
              </a:rPr>
              <a:t>(TMJ) </a:t>
            </a:r>
            <a:r>
              <a:rPr lang="en-US" dirty="0" smtClean="0">
                <a:solidFill>
                  <a:srgbClr val="002060"/>
                </a:solidFill>
              </a:rPr>
              <a:t>injuries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Laryngeal injuries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tracheal injuries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Esophageal perforations</a:t>
            </a:r>
          </a:p>
          <a:p>
            <a:pPr lvl="1" eaLnBrk="1" hangingPunct="1"/>
            <a:endParaRPr lang="en-US" sz="8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pharyngoesophageal perforation 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0" y="142852"/>
            <a:ext cx="7072330" cy="857256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Pre-operative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142844" y="0"/>
            <a:ext cx="7019925" cy="1143000"/>
          </a:xfrm>
        </p:spPr>
        <p:txBody>
          <a:bodyPr/>
          <a:lstStyle/>
          <a:p>
            <a:pPr algn="l" eaLnBrk="1" hangingPunct="1"/>
            <a:r>
              <a:rPr lang="fr-CA" dirty="0" smtClean="0">
                <a:solidFill>
                  <a:schemeClr val="bg1"/>
                </a:solidFill>
              </a:rPr>
              <a:t>Complications of anasthesia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285720" y="1428736"/>
            <a:ext cx="6948487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Divided to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Pre-operation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sz="3600" dirty="0" smtClean="0">
                <a:solidFill>
                  <a:srgbClr val="FF0000"/>
                </a:solidFill>
              </a:rPr>
              <a:t>Intra-operative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Post-operative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7215238" cy="928694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285720" y="1285860"/>
            <a:ext cx="7786742" cy="4857784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endParaRPr lang="en-US" sz="800" b="1" dirty="0" smtClean="0">
              <a:solidFill>
                <a:schemeClr val="accent1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2060"/>
                </a:solidFill>
              </a:rPr>
              <a:t>Due to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surgical causes or anesthetic causes.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2060"/>
                </a:solidFill>
              </a:rPr>
              <a:t>The anesthetic complications involve: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Respiratory complications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Cardiovascular complications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7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Bad positioning of patient on the table and nerve injuries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6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Hypothermia ,malignant hyperpyrexia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6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Hypoxia, hypercapnea, acidosis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Air embolism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Fires and explosion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2000" dirty="0" smtClean="0">
              <a:solidFill>
                <a:srgbClr val="0070C0"/>
              </a:solidFill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Laryngospasm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6377015" cy="868346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500034" y="1428736"/>
            <a:ext cx="7072362" cy="507207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Respiratory abnormalities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It involve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  <a:endParaRPr lang="en-US" sz="800" b="1" dirty="0" smtClean="0">
              <a:solidFill>
                <a:srgbClr val="00206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Tachypnea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    RR may reach 40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Due to light anesthesia and volatile agent.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Slow breathing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Due to over dose of opiates.</a:t>
            </a:r>
          </a:p>
          <a:p>
            <a:pPr lvl="2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  <a:latin typeface="+mj-lt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Shallow breathing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Due to deep anesthesia and we have to assess his/her breathing.</a:t>
            </a:r>
          </a:p>
          <a:p>
            <a:pPr lvl="2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  <a:latin typeface="+mj-lt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Irregular breathing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Century Gothic" pitchFamily="34" charset="0"/>
              </a:rPr>
              <a:t>due to light anesthesia.</a:t>
            </a:r>
          </a:p>
          <a:p>
            <a:pPr lvl="2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Coughing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70C0"/>
                </a:solidFill>
              </a:rPr>
              <a:t>Due to the use of volatile agents with heavy smoker and in respiratory infection.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285720" y="214290"/>
            <a:ext cx="6234139" cy="79690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214283" y="1357298"/>
            <a:ext cx="6286544" cy="52578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Respiratory abnormalities</a:t>
            </a:r>
          </a:p>
          <a:p>
            <a:pPr lvl="1" eaLnBrk="1" hangingPunct="1"/>
            <a:r>
              <a:rPr lang="en-US" sz="2400" dirty="0" smtClean="0">
                <a:solidFill>
                  <a:srgbClr val="0070C0"/>
                </a:solidFill>
              </a:rPr>
              <a:t>Respiratory arrest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due to obstruction of airway or central or peripheral respiratory depression.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Patient need ambu baging</a:t>
            </a:r>
          </a:p>
          <a:p>
            <a:pPr lvl="2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sz="2400" dirty="0" smtClean="0">
                <a:solidFill>
                  <a:srgbClr val="0070C0"/>
                </a:solidFill>
              </a:rPr>
              <a:t>Hiccup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intermittent spasm of the diaphragm with sudden closure of the glottis.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Occur in Deepen anesthesia.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Give muscle relaxant, ventilate and Block phrenic nerve.</a:t>
            </a:r>
          </a:p>
        </p:txBody>
      </p:sp>
      <p:pic>
        <p:nvPicPr>
          <p:cNvPr id="17412" name="صورة 3" descr="downlo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1071563"/>
            <a:ext cx="24288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صورة 4" descr="113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5" y="4429132"/>
            <a:ext cx="2571736" cy="222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500034" y="214290"/>
            <a:ext cx="6143668" cy="785818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714348" y="1571612"/>
            <a:ext cx="6491287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Cardiovascular complications</a:t>
            </a:r>
          </a:p>
          <a:p>
            <a:pPr eaLnBrk="1" hangingPunct="1"/>
            <a:endParaRPr lang="en-US" sz="900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It involve:</a:t>
            </a:r>
          </a:p>
          <a:p>
            <a:pPr eaLnBrk="1" hangingPunct="1"/>
            <a:endParaRPr lang="en-US" sz="1000" dirty="0" smtClean="0">
              <a:solidFill>
                <a:schemeClr val="accent1"/>
              </a:solidFill>
            </a:endParaRPr>
          </a:p>
          <a:p>
            <a:pPr lvl="1" eaLnBrk="1" hangingPunct="1"/>
            <a:endParaRPr lang="en-US" sz="9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Cardiac arrhythmias</a:t>
            </a:r>
            <a:endParaRPr lang="en-US" sz="9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Hypotension</a:t>
            </a: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Cardiac arrest</a:t>
            </a:r>
          </a:p>
          <a:p>
            <a:pPr lvl="1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6562725" cy="71438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285720" y="1500174"/>
            <a:ext cx="8001056" cy="4500594"/>
          </a:xfrm>
        </p:spPr>
        <p:txBody>
          <a:bodyPr/>
          <a:lstStyle/>
          <a:p>
            <a:pPr marL="609600" indent="-609600" eaLnBrk="1" hangingPunct="1"/>
            <a:r>
              <a:rPr lang="en-US" sz="2800" b="1" dirty="0" smtClean="0">
                <a:solidFill>
                  <a:srgbClr val="FF0000"/>
                </a:solidFill>
              </a:rPr>
              <a:t>Cardiovascular complications</a:t>
            </a:r>
          </a:p>
          <a:p>
            <a:pPr marL="990600" lvl="1" indent="-533400" eaLnBrk="1" hangingPunct="1"/>
            <a:r>
              <a:rPr lang="en-US" sz="2400" dirty="0" smtClean="0">
                <a:solidFill>
                  <a:srgbClr val="002060"/>
                </a:solidFill>
              </a:rPr>
              <a:t>Cardiac arrhythmias</a:t>
            </a:r>
          </a:p>
          <a:p>
            <a:pPr marL="990600" lvl="1" indent="-533400" eaLnBrk="1" hangingPunct="1"/>
            <a:endParaRPr lang="en-US" sz="700" dirty="0" smtClean="0">
              <a:solidFill>
                <a:srgbClr val="F74EBC"/>
              </a:solidFill>
            </a:endParaRPr>
          </a:p>
          <a:p>
            <a:pPr marL="1371600" lvl="2" indent="-457200" eaLnBrk="1" hangingPunct="1"/>
            <a:r>
              <a:rPr lang="en-US" sz="2000" dirty="0" smtClean="0">
                <a:solidFill>
                  <a:srgbClr val="002060"/>
                </a:solidFill>
              </a:rPr>
              <a:t>Due to:</a:t>
            </a:r>
          </a:p>
          <a:p>
            <a:pPr marL="1752600" lvl="3" indent="-381000" eaLnBrk="1" hangingPunct="1"/>
            <a:r>
              <a:rPr lang="en-US" sz="1800" dirty="0" smtClean="0">
                <a:solidFill>
                  <a:srgbClr val="0070C0"/>
                </a:solidFill>
              </a:rPr>
              <a:t>Pre-existing cardiac pathology</a:t>
            </a:r>
          </a:p>
          <a:p>
            <a:pPr marL="1752600" lvl="3" indent="-381000" eaLnBrk="1" hangingPunct="1"/>
            <a:endParaRPr lang="en-US" sz="700" dirty="0" smtClean="0">
              <a:solidFill>
                <a:srgbClr val="0070C0"/>
              </a:solidFill>
            </a:endParaRPr>
          </a:p>
          <a:p>
            <a:pPr marL="1752600" lvl="3" indent="-381000" eaLnBrk="1" hangingPunct="1"/>
            <a:r>
              <a:rPr lang="en-US" sz="1800" dirty="0" smtClean="0">
                <a:solidFill>
                  <a:srgbClr val="0070C0"/>
                </a:solidFill>
              </a:rPr>
              <a:t>Hypercapnea , Hypoxia and acidosis</a:t>
            </a:r>
          </a:p>
          <a:p>
            <a:pPr marL="1752600" lvl="3" indent="-381000" eaLnBrk="1" hangingPunct="1"/>
            <a:endParaRPr lang="en-US" sz="700" dirty="0" smtClean="0">
              <a:solidFill>
                <a:srgbClr val="0070C0"/>
              </a:solidFill>
            </a:endParaRPr>
          </a:p>
          <a:p>
            <a:pPr marL="1752600" lvl="3" indent="-381000" eaLnBrk="1" hangingPunct="1"/>
            <a:r>
              <a:rPr lang="en-US" sz="1800" dirty="0" smtClean="0">
                <a:solidFill>
                  <a:srgbClr val="0070C0"/>
                </a:solidFill>
              </a:rPr>
              <a:t>Electrolyte imbalance</a:t>
            </a:r>
          </a:p>
          <a:p>
            <a:pPr marL="1752600" lvl="3" indent="-381000" eaLnBrk="1" hangingPunct="1"/>
            <a:endParaRPr lang="en-US" sz="700" dirty="0" smtClean="0">
              <a:solidFill>
                <a:srgbClr val="0070C0"/>
              </a:solidFill>
            </a:endParaRPr>
          </a:p>
          <a:p>
            <a:pPr marL="1752600" lvl="3" indent="-381000" eaLnBrk="1" hangingPunct="1"/>
            <a:r>
              <a:rPr lang="en-US" sz="1800" dirty="0" smtClean="0">
                <a:solidFill>
                  <a:srgbClr val="0070C0"/>
                </a:solidFill>
              </a:rPr>
              <a:t>Myocardial ischemia</a:t>
            </a:r>
          </a:p>
          <a:p>
            <a:pPr marL="1752600" lvl="3" indent="-381000" eaLnBrk="1" hangingPunct="1"/>
            <a:r>
              <a:rPr lang="en-US" dirty="0" smtClean="0">
                <a:solidFill>
                  <a:srgbClr val="0070C0"/>
                </a:solidFill>
              </a:rPr>
              <a:t>Sinus tachycardia, Supra-ventricular tachycardia, ventricular tachycardia.</a:t>
            </a:r>
            <a:endParaRPr lang="en-US" sz="2000" dirty="0" smtClean="0">
              <a:solidFill>
                <a:srgbClr val="0070C0"/>
              </a:solidFill>
            </a:endParaRPr>
          </a:p>
          <a:p>
            <a:pPr marL="1371600" lvl="2" indent="-457200" eaLnBrk="1" hangingPunct="1"/>
            <a:endParaRPr lang="en-US" sz="800" dirty="0" smtClean="0">
              <a:solidFill>
                <a:srgbClr val="F74EBC"/>
              </a:solidFill>
            </a:endParaRPr>
          </a:p>
          <a:p>
            <a:pPr marL="1371600" lvl="2" indent="-457200" eaLnBrk="1" hangingPunct="1"/>
            <a:r>
              <a:rPr lang="en-US" sz="2000" dirty="0" smtClean="0">
                <a:solidFill>
                  <a:srgbClr val="C00000"/>
                </a:solidFill>
              </a:rPr>
              <a:t>We give the patient digitalis and antiarrhythmic drugs.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Definition</a:t>
            </a:r>
            <a:endParaRPr lang="ar-SA" dirty="0" smtClean="0"/>
          </a:p>
        </p:txBody>
      </p:sp>
      <p:sp>
        <p:nvSpPr>
          <p:cNvPr id="6147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Anasthesia</a:t>
            </a:r>
          </a:p>
          <a:p>
            <a:pPr>
              <a:buFont typeface="Arial" pitchFamily="34" charset="0"/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Anasthesia is from the </a:t>
            </a:r>
            <a:r>
              <a:rPr lang="en-US" sz="2800" i="1" dirty="0" smtClean="0">
                <a:solidFill>
                  <a:srgbClr val="002060"/>
                </a:solidFill>
              </a:rPr>
              <a:t>Greek</a:t>
            </a:r>
            <a:r>
              <a:rPr lang="en-US" sz="2800" dirty="0" smtClean="0">
                <a:solidFill>
                  <a:srgbClr val="002060"/>
                </a:solidFill>
              </a:rPr>
              <a:t> and means </a:t>
            </a:r>
            <a:r>
              <a:rPr lang="en-US" sz="2800" dirty="0" smtClean="0">
                <a:solidFill>
                  <a:srgbClr val="FF0000"/>
                </a:solidFill>
              </a:rPr>
              <a:t>'loss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of sensation'.</a:t>
            </a:r>
          </a:p>
          <a:p>
            <a:pPr>
              <a:buFont typeface="Arial" pitchFamily="34" charset="0"/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Anasthesia allows invasive and painful procedures to be performed with little distress to the patient</a:t>
            </a:r>
            <a:endParaRPr lang="en-US" sz="2800" b="1" dirty="0" smtClean="0">
              <a:solidFill>
                <a:srgbClr val="002060"/>
              </a:solidFill>
            </a:endParaRPr>
          </a:p>
        </p:txBody>
      </p:sp>
      <p:pic>
        <p:nvPicPr>
          <p:cNvPr id="6148" name="صورة 3" descr="download (3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4572008"/>
            <a:ext cx="485775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285720" y="214290"/>
            <a:ext cx="6377015" cy="79690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214282" y="1357298"/>
            <a:ext cx="7715304" cy="4857784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Cardiovascular complications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2060"/>
                </a:solidFill>
              </a:rPr>
              <a:t>Hypotension</a:t>
            </a: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002060"/>
                </a:solidFill>
              </a:rPr>
              <a:t>Due to</a:t>
            </a:r>
            <a:r>
              <a:rPr lang="en-US" sz="1800" dirty="0" smtClean="0">
                <a:solidFill>
                  <a:srgbClr val="002060"/>
                </a:solidFill>
              </a:rPr>
              <a:t>:</a:t>
            </a:r>
          </a:p>
          <a:p>
            <a:pPr marL="1295400" lvl="2" indent="-381000" eaLnBrk="1" hangingPunct="1">
              <a:lnSpc>
                <a:spcPct val="80000"/>
              </a:lnSpc>
            </a:pPr>
            <a:endParaRPr lang="en-US" sz="800" dirty="0" smtClean="0"/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C00000"/>
                </a:solidFill>
              </a:rPr>
              <a:t>Excessive premedications that cause:</a:t>
            </a:r>
          </a:p>
          <a:p>
            <a:pPr marL="1295400" lvl="2" indent="-381000" eaLnBrk="1" hangingPunct="1">
              <a:lnSpc>
                <a:spcPct val="80000"/>
              </a:lnSpc>
            </a:pPr>
            <a:endParaRPr lang="en-US" sz="900" dirty="0" smtClean="0">
              <a:solidFill>
                <a:schemeClr val="accent1"/>
              </a:solidFill>
            </a:endParaRPr>
          </a:p>
          <a:p>
            <a:pPr marL="1714500" lvl="3" indent="-342900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70C0"/>
                </a:solidFill>
              </a:rPr>
              <a:t>Depression of vasomotor center</a:t>
            </a:r>
          </a:p>
          <a:p>
            <a:pPr marL="1714500" lvl="3" indent="-3429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714500" lvl="3" indent="-342900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70C0"/>
                </a:solidFill>
              </a:rPr>
              <a:t>Skeletal muscle tone</a:t>
            </a:r>
          </a:p>
          <a:p>
            <a:pPr marL="1714500" lvl="3" indent="-342900" eaLnBrk="1" hangingPunct="1">
              <a:lnSpc>
                <a:spcPct val="80000"/>
              </a:lnSpc>
            </a:pPr>
            <a:endParaRPr lang="en-US" sz="1000" dirty="0" smtClean="0">
              <a:solidFill>
                <a:srgbClr val="0070C0"/>
              </a:solidFill>
            </a:endParaRPr>
          </a:p>
          <a:p>
            <a:pPr marL="1714500" lvl="3" indent="-342900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70C0"/>
                </a:solidFill>
              </a:rPr>
              <a:t>Release of histamine</a:t>
            </a:r>
          </a:p>
          <a:p>
            <a:pPr marL="1714500" lvl="3" indent="-3429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C00000"/>
                </a:solidFill>
              </a:rPr>
              <a:t>premedications:</a:t>
            </a:r>
          </a:p>
          <a:p>
            <a:pPr marL="1295400" lvl="2" indent="-3810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714500" lvl="3" indent="-342900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70C0"/>
                </a:solidFill>
              </a:rPr>
              <a:t>anti-hypertensive drugs</a:t>
            </a:r>
          </a:p>
          <a:p>
            <a:pPr marL="1714500" lvl="3" indent="-3429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714500" lvl="3" indent="-342900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70C0"/>
                </a:solidFill>
              </a:rPr>
              <a:t>Steroids</a:t>
            </a:r>
          </a:p>
          <a:p>
            <a:pPr marL="1714500" lvl="3" indent="-342900" eaLnBrk="1" hangingPunct="1">
              <a:lnSpc>
                <a:spcPct val="8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marL="1714500" lvl="3" indent="-342900"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0070C0"/>
                </a:solidFill>
              </a:rPr>
              <a:t>Tranquilizers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cardiac arrest 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first manifestation of anomalous origin of the left coronary artery</a:t>
            </a:r>
          </a:p>
          <a:p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smtClean="0">
                <a:solidFill>
                  <a:srgbClr val="002060"/>
                </a:solidFill>
              </a:rPr>
              <a:t> </a:t>
            </a:r>
            <a:r>
              <a:rPr lang="en-US" sz="2800" dirty="0" smtClean="0">
                <a:solidFill>
                  <a:srgbClr val="0070C0"/>
                </a:solidFill>
              </a:rPr>
              <a:t>The most common cause of cardiac arrest due to anasthesia was hypoxia because of ventilatory problems </a:t>
            </a:r>
          </a:p>
          <a:p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Post succinylcholine asystole </a:t>
            </a:r>
          </a:p>
          <a:p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post-induction hypotension </a:t>
            </a:r>
            <a:endParaRPr lang="ar-SA" sz="2800" dirty="0" smtClean="0">
              <a:solidFill>
                <a:srgbClr val="0070C0"/>
              </a:solidFill>
            </a:endParaRPr>
          </a:p>
        </p:txBody>
      </p:sp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285720" y="214290"/>
            <a:ext cx="6377015" cy="79690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142844" y="142852"/>
            <a:ext cx="6519891" cy="939784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357159" y="1357299"/>
            <a:ext cx="7072362" cy="4857784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Nerve injuries</a:t>
            </a:r>
          </a:p>
          <a:p>
            <a:pPr eaLnBrk="1" hangingPunct="1">
              <a:lnSpc>
                <a:spcPct val="90000"/>
              </a:lnSpc>
            </a:pPr>
            <a:endParaRPr lang="en-US" sz="800" b="1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2060"/>
                </a:solidFill>
              </a:rPr>
              <a:t>Either by </a:t>
            </a:r>
            <a:r>
              <a:rPr lang="en-US" dirty="0" smtClean="0">
                <a:solidFill>
                  <a:srgbClr val="FF0000"/>
                </a:solidFill>
              </a:rPr>
              <a:t>compression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or</a:t>
            </a:r>
            <a:r>
              <a:rPr lang="en-US" dirty="0" smtClean="0">
                <a:solidFill>
                  <a:srgbClr val="F74EBC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stretching.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Supra orbital nerve  :</a:t>
            </a:r>
            <a:r>
              <a:rPr lang="en-US" dirty="0" smtClean="0">
                <a:solidFill>
                  <a:srgbClr val="002060"/>
                </a:solidFill>
              </a:rPr>
              <a:t>from the face mask.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8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Facial nerve 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23556" name="صورة 4" descr="images (2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357562"/>
            <a:ext cx="27860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صورة 5" descr="images (3)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4929198"/>
            <a:ext cx="27146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6643734" cy="78581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214282" y="1500175"/>
            <a:ext cx="7715304" cy="4500594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Nerve injuries</a:t>
            </a:r>
          </a:p>
          <a:p>
            <a:pPr eaLnBrk="1" hangingPunct="1"/>
            <a:r>
              <a:rPr lang="en-US" sz="2400" dirty="0" smtClean="0">
                <a:solidFill>
                  <a:srgbClr val="C00000"/>
                </a:solidFill>
              </a:rPr>
              <a:t>Brachial plexus :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from pressure of the head of humerus , avoid extension , hyper abduction and external rotation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eaLnBrk="1" hangingPunct="1"/>
            <a:endParaRPr lang="en-US" sz="24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C00000"/>
                </a:solidFill>
              </a:rPr>
              <a:t>Radial Nerve :  </a:t>
            </a:r>
            <a:r>
              <a:rPr lang="en-US" sz="2400" dirty="0" smtClean="0">
                <a:solidFill>
                  <a:srgbClr val="002060"/>
                </a:solidFill>
              </a:rPr>
              <a:t>arm falls down an unpadded table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>
                <a:solidFill>
                  <a:srgbClr val="C00000"/>
                </a:solidFill>
              </a:rPr>
              <a:t>Radial Nerve at wrist : </a:t>
            </a:r>
            <a:r>
              <a:rPr lang="en-US" sz="2400" dirty="0" smtClean="0">
                <a:solidFill>
                  <a:srgbClr val="002060"/>
                </a:solidFill>
              </a:rPr>
              <a:t>hands under buttock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>
                <a:solidFill>
                  <a:srgbClr val="C00000"/>
                </a:solidFill>
              </a:rPr>
              <a:t>Ulnar Nerve : </a:t>
            </a:r>
            <a:r>
              <a:rPr lang="en-US" sz="2400" dirty="0" smtClean="0">
                <a:solidFill>
                  <a:srgbClr val="002060"/>
                </a:solidFill>
              </a:rPr>
              <a:t>resting arm on unpadded armrest</a:t>
            </a:r>
          </a:p>
          <a:p>
            <a:pPr eaLnBrk="1" hangingPunct="1"/>
            <a:endParaRPr lang="en-US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ownlo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916832"/>
            <a:ext cx="7416824" cy="403244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91F3A-3725-4B4C-A5F1-2E423E3D409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6162701" cy="79690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428596" y="1428737"/>
            <a:ext cx="7215238" cy="414340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Nerve injuries</a:t>
            </a:r>
          </a:p>
          <a:p>
            <a:pPr eaLnBrk="1" hangingPunct="1">
              <a:lnSpc>
                <a:spcPct val="80000"/>
              </a:lnSpc>
            </a:pPr>
            <a:endParaRPr lang="en-US" sz="700" b="1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C00000"/>
                </a:solidFill>
              </a:rPr>
              <a:t>Sciatic Nerve : </a:t>
            </a:r>
            <a:r>
              <a:rPr lang="en-US" sz="2800" dirty="0" smtClean="0">
                <a:solidFill>
                  <a:srgbClr val="002060"/>
                </a:solidFill>
              </a:rPr>
              <a:t>when fail to flex both legs at same time</a:t>
            </a:r>
          </a:p>
          <a:p>
            <a:pPr eaLnBrk="1" hangingPunct="1">
              <a:lnSpc>
                <a:spcPct val="80000"/>
              </a:lnSpc>
            </a:pPr>
            <a:endParaRPr lang="en-US" sz="7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9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C00000"/>
                </a:solidFill>
              </a:rPr>
              <a:t>Lingual Nerve : </a:t>
            </a:r>
            <a:r>
              <a:rPr lang="en-US" sz="2800" dirty="0" smtClean="0">
                <a:solidFill>
                  <a:srgbClr val="002060"/>
                </a:solidFill>
              </a:rPr>
              <a:t>biting tip of tongue following laryngospasm</a:t>
            </a:r>
            <a:endParaRPr lang="en-US" sz="7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6305577" cy="71438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500035" y="1357298"/>
            <a:ext cx="5572164" cy="5143536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Hypothermia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800" b="1" dirty="0" smtClean="0">
              <a:solidFill>
                <a:schemeClr val="accent1"/>
              </a:solidFill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due to: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800" dirty="0" smtClean="0">
              <a:solidFill>
                <a:schemeClr val="accent1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cold environment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cold fluid and blood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cold anesthetic gases and vapors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site and duration of operation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70C0"/>
                </a:solidFill>
              </a:rPr>
              <a:t>anesthetic technique  spinal ,or epidural  or halothane which causes vasodilatation</a:t>
            </a:r>
          </a:p>
        </p:txBody>
      </p:sp>
      <p:pic>
        <p:nvPicPr>
          <p:cNvPr id="26628" name="صورة 3" descr="20140819_17325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0" y="1214438"/>
            <a:ext cx="3143250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6643734" cy="72547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214282" y="1357298"/>
            <a:ext cx="7286675" cy="464347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Air embolism</a:t>
            </a:r>
          </a:p>
          <a:p>
            <a:pPr eaLnBrk="1" hangingPunct="1"/>
            <a:endParaRPr lang="en-US" sz="800" b="1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Due to:</a:t>
            </a:r>
          </a:p>
          <a:p>
            <a:pPr lvl="1"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2" eaLnBrk="1" hangingPunct="1"/>
            <a:r>
              <a:rPr lang="en-US" dirty="0" smtClean="0">
                <a:solidFill>
                  <a:srgbClr val="C00000"/>
                </a:solidFill>
              </a:rPr>
              <a:t>Surgical causes:</a:t>
            </a:r>
          </a:p>
          <a:p>
            <a:pPr lvl="3" eaLnBrk="1" hangingPunct="1"/>
            <a:r>
              <a:rPr lang="en-US" dirty="0" smtClean="0">
                <a:solidFill>
                  <a:srgbClr val="0070C0"/>
                </a:solidFill>
              </a:rPr>
              <a:t>operation in the neck</a:t>
            </a:r>
          </a:p>
          <a:p>
            <a:pPr lvl="3" eaLnBrk="1" hangingPunct="1"/>
            <a:r>
              <a:rPr lang="en-US" dirty="0" smtClean="0">
                <a:solidFill>
                  <a:srgbClr val="0070C0"/>
                </a:solidFill>
              </a:rPr>
              <a:t>operation on the post. Cranial fossa.</a:t>
            </a:r>
          </a:p>
          <a:p>
            <a:pPr lvl="3" eaLnBrk="1" hangingPunct="1"/>
            <a:r>
              <a:rPr lang="en-US" dirty="0" smtClean="0">
                <a:solidFill>
                  <a:srgbClr val="0070C0"/>
                </a:solidFill>
              </a:rPr>
              <a:t>operation on the heart.</a:t>
            </a:r>
          </a:p>
          <a:p>
            <a:pPr lvl="2" eaLnBrk="1" hangingPunct="1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lvl="2"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2" eaLnBrk="1" hangingPunct="1"/>
            <a:r>
              <a:rPr lang="en-US" dirty="0" smtClean="0">
                <a:solidFill>
                  <a:srgbClr val="C00000"/>
                </a:solidFill>
              </a:rPr>
              <a:t>Surgical emphysema.</a:t>
            </a:r>
          </a:p>
          <a:p>
            <a:pPr lvl="2" eaLnBrk="1" hangingPunct="1"/>
            <a:endParaRPr lang="en-US" sz="800" dirty="0" smtClean="0">
              <a:solidFill>
                <a:srgbClr val="C00000"/>
              </a:solidFill>
            </a:endParaRPr>
          </a:p>
          <a:p>
            <a:pPr lvl="2" eaLnBrk="1" hangingPunct="1"/>
            <a:r>
              <a:rPr lang="en-US" dirty="0" smtClean="0">
                <a:solidFill>
                  <a:srgbClr val="C00000"/>
                </a:solidFill>
              </a:rPr>
              <a:t>Accidental  during I.V  infusion.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6448453" cy="582594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285720" y="1357298"/>
            <a:ext cx="7072362" cy="4500594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Air embolism</a:t>
            </a:r>
          </a:p>
          <a:p>
            <a:pPr eaLnBrk="1" hangingPunct="1"/>
            <a:endParaRPr lang="en-US" sz="8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Important factors:</a:t>
            </a:r>
          </a:p>
          <a:p>
            <a:pPr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volume of the air.</a:t>
            </a:r>
          </a:p>
          <a:p>
            <a:pPr lvl="1" eaLnBrk="1" hangingPunct="1"/>
            <a:endParaRPr lang="en-US" sz="800" dirty="0" smtClean="0">
              <a:solidFill>
                <a:srgbClr val="F74EBC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speed of injection.</a:t>
            </a:r>
          </a:p>
          <a:p>
            <a:pPr lvl="1" eaLnBrk="1" hangingPunct="1"/>
            <a:endParaRPr lang="en-US" sz="800" dirty="0" smtClean="0">
              <a:solidFill>
                <a:srgbClr val="F74EBC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pressure in veins.</a:t>
            </a:r>
          </a:p>
          <a:p>
            <a:pPr lvl="1" eaLnBrk="1" hangingPunct="1"/>
            <a:endParaRPr lang="en-US" sz="800" dirty="0" smtClean="0">
              <a:solidFill>
                <a:srgbClr val="F74EBC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general condition of patient.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7848624" cy="4724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Laryngospasm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Is a reflex , prolonged closure of vocal cords in response to a trigger during light anasthesia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It is most common during induction and emergence , often precipitated by :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Premature insertion of an oral airway , the presence of pharyngeal secretions or blood , or airway irritation by a volatile anesthetic agent.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6448453" cy="582594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6519891" cy="857272"/>
          </a:xfrm>
        </p:spPr>
        <p:txBody>
          <a:bodyPr/>
          <a:lstStyle/>
          <a:p>
            <a:pPr algn="l" eaLnBrk="1" hangingPunct="1"/>
            <a:r>
              <a:rPr lang="fr-CA" dirty="0" smtClean="0">
                <a:solidFill>
                  <a:schemeClr val="bg1"/>
                </a:solidFill>
              </a:rPr>
              <a:t>Complications of anasthesia</a:t>
            </a:r>
            <a:endParaRPr lang="fr-FR" dirty="0" smtClean="0">
              <a:solidFill>
                <a:schemeClr val="bg1"/>
              </a:solidFill>
            </a:endParaRP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2195513" y="1857364"/>
            <a:ext cx="6948487" cy="4729182"/>
          </a:xfrm>
        </p:spPr>
        <p:txBody>
          <a:bodyPr/>
          <a:lstStyle/>
          <a:p>
            <a:pPr eaLnBrk="1" hangingPunct="1"/>
            <a:endParaRPr lang="en-US" sz="800" dirty="0" smtClean="0">
              <a:solidFill>
                <a:srgbClr val="F74EBC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Complications of anesthesia are </a:t>
            </a:r>
            <a:r>
              <a:rPr lang="en-US" sz="2400" b="1" dirty="0" smtClean="0">
                <a:solidFill>
                  <a:srgbClr val="FF0000"/>
                </a:solidFill>
              </a:rPr>
              <a:t>inevitable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even with most experienced Doctors. </a:t>
            </a:r>
          </a:p>
          <a:p>
            <a:pPr eaLnBrk="1" hangingPunct="1"/>
            <a:endParaRPr lang="en-US" sz="24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These complications range from minor to    most serious problems </a:t>
            </a:r>
          </a:p>
          <a:p>
            <a:pPr eaLnBrk="1" hangingPunct="1"/>
            <a:endParaRPr lang="en-US" sz="24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When anesthetic complications occur, appropriate evaluation, management, and documentation to minimizing the negative outcomes. </a:t>
            </a:r>
            <a:endParaRPr lang="fr-FR" sz="2400" dirty="0" smtClean="0">
              <a:solidFill>
                <a:srgbClr val="002060"/>
              </a:solidFill>
            </a:endParaRPr>
          </a:p>
        </p:txBody>
      </p:sp>
      <p:pic>
        <p:nvPicPr>
          <p:cNvPr id="7172" name="صورة 3" descr="download (2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214554"/>
            <a:ext cx="1928812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00066"/>
              </a:buClr>
            </a:pPr>
            <a:r>
              <a:rPr lang="en-US" sz="2800" dirty="0" smtClean="0">
                <a:solidFill>
                  <a:srgbClr val="002060"/>
                </a:solidFill>
              </a:rPr>
              <a:t>It can be produced by surgical and visceral stimuli such as : </a:t>
            </a:r>
            <a:r>
              <a:rPr lang="en-US" sz="2400" dirty="0" smtClean="0">
                <a:solidFill>
                  <a:srgbClr val="0070C0"/>
                </a:solidFill>
              </a:rPr>
              <a:t>incision , peritoneal traction, anal stretch and cervical dilatation.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2060"/>
                </a:solidFill>
              </a:rPr>
              <a:t>Children are particularly prone to laryngospasm.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The use of intravenous</a:t>
            </a:r>
            <a:r>
              <a:rPr lang="en-US" sz="2400" dirty="0" smtClean="0">
                <a:solidFill>
                  <a:srgbClr val="C00000"/>
                </a:solidFill>
              </a:rPr>
              <a:t> barbiturates </a:t>
            </a:r>
            <a:r>
              <a:rPr lang="en-US" sz="2800" dirty="0" smtClean="0">
                <a:solidFill>
                  <a:srgbClr val="002060"/>
                </a:solidFill>
              </a:rPr>
              <a:t>disinhibit laryngeal reflex and increases the risk of laryngospasm in comparison with </a:t>
            </a:r>
            <a:r>
              <a:rPr lang="en-US" sz="2400" dirty="0" smtClean="0">
                <a:solidFill>
                  <a:srgbClr val="C00000"/>
                </a:solidFill>
              </a:rPr>
              <a:t>propofol</a:t>
            </a:r>
            <a:r>
              <a:rPr lang="en-US" sz="2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Poor management of laryngospasm can lead to in adequate ventilation with hypoxemia, hypercapnia an reduced depth of anesthesia.</a:t>
            </a:r>
            <a:endParaRPr lang="ar-JO" sz="2800" dirty="0">
              <a:solidFill>
                <a:srgbClr val="002060"/>
              </a:solidFill>
            </a:endParaRP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6448453" cy="582594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Crowing inspiratory noises with signs of respiratory with signs of respiratory obstruction suggest partial laryngospasm.</a:t>
            </a:r>
          </a:p>
          <a:p>
            <a:endParaRPr lang="en-US" sz="2800" dirty="0" smtClean="0"/>
          </a:p>
          <a:p>
            <a:r>
              <a:rPr lang="en-US" sz="2800" dirty="0" smtClean="0"/>
              <a:t>Complete laryngospasm is silent.</a:t>
            </a:r>
            <a:endParaRPr lang="ar-JO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214282" y="285728"/>
            <a:ext cx="6448453" cy="582594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Intra-operative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142844" y="0"/>
            <a:ext cx="7019925" cy="1143000"/>
          </a:xfrm>
        </p:spPr>
        <p:txBody>
          <a:bodyPr/>
          <a:lstStyle/>
          <a:p>
            <a:pPr algn="l" eaLnBrk="1" hangingPunct="1"/>
            <a:r>
              <a:rPr lang="fr-CA" dirty="0" smtClean="0">
                <a:solidFill>
                  <a:schemeClr val="bg1"/>
                </a:solidFill>
              </a:rPr>
              <a:t>Complications of anasthesia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285720" y="1428736"/>
            <a:ext cx="6948487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Divided to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Pre-operation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Per-operative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sz="3600" dirty="0" smtClean="0">
                <a:solidFill>
                  <a:srgbClr val="FF0000"/>
                </a:solidFill>
              </a:rPr>
              <a:t>Post-operative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214282" y="1428736"/>
            <a:ext cx="7143799" cy="4929222"/>
          </a:xfrm>
        </p:spPr>
        <p:txBody>
          <a:bodyPr/>
          <a:lstStyle/>
          <a:p>
            <a:pPr eaLnBrk="1" hangingPunct="1"/>
            <a:endParaRPr lang="en-US" sz="9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Divided to:</a:t>
            </a:r>
          </a:p>
          <a:p>
            <a:pPr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Minor complications: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Headache.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Muscle pain, nausea and vomiting.</a:t>
            </a:r>
          </a:p>
          <a:p>
            <a:pPr lvl="2"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Major complications: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Post operative respiratory complications.</a:t>
            </a:r>
          </a:p>
          <a:p>
            <a:pPr lvl="2" eaLnBrk="1" hangingPunct="1"/>
            <a:r>
              <a:rPr lang="en-US" dirty="0" smtClean="0">
                <a:solidFill>
                  <a:srgbClr val="002060"/>
                </a:solidFill>
              </a:rPr>
              <a:t>Scoline  apnea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Post-operative complication</a:t>
            </a:r>
            <a:endParaRPr lang="ar-JO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7143800" cy="78581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Post operative complication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214282" y="1500174"/>
            <a:ext cx="7929618" cy="4143404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Post-operative respiratory complications</a:t>
            </a:r>
          </a:p>
          <a:p>
            <a:pPr eaLnBrk="1" hangingPunct="1"/>
            <a:endParaRPr lang="en-US" sz="8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sz="2800" b="1" dirty="0" smtClean="0">
                <a:solidFill>
                  <a:srgbClr val="002060"/>
                </a:solidFill>
              </a:rPr>
              <a:t>Causes:</a:t>
            </a:r>
          </a:p>
          <a:p>
            <a:pPr eaLnBrk="1" hangingPunct="1"/>
            <a:endParaRPr lang="en-US" sz="900" b="1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Decrease or inhibit ciliary action.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Lower the resistance to infection.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Hypoventilation (with spinal AN, Deep AN, post-op narcotics).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Intrabronchial aspiration of foreign sub.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Prolonged shock.</a:t>
            </a:r>
            <a:endParaRPr lang="en-US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7358114" cy="78581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Post operative complication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142844" y="1500174"/>
            <a:ext cx="8001056" cy="442915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Post-operative respiratory complications:</a:t>
            </a:r>
          </a:p>
          <a:p>
            <a:pPr eaLnBrk="1" hangingPunct="1">
              <a:lnSpc>
                <a:spcPct val="90000"/>
              </a:lnSpc>
            </a:pPr>
            <a:endParaRPr lang="en-US" sz="800" b="1" dirty="0" smtClean="0">
              <a:solidFill>
                <a:schemeClr val="accent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Bronchitis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Pneumonia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Collapse of the lung within 48 hour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Lung abscess within 3 week</a:t>
            </a:r>
          </a:p>
          <a:p>
            <a:pPr lvl="1" eaLnBrk="1" hangingPunct="1">
              <a:lnSpc>
                <a:spcPct val="9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Pulmonary edema</a:t>
            </a:r>
          </a:p>
          <a:p>
            <a:pPr lvl="1" eaLnBrk="1" hangingPunct="1">
              <a:lnSpc>
                <a:spcPct val="9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Pulmonary embolism</a:t>
            </a:r>
          </a:p>
          <a:p>
            <a:pPr lvl="1" eaLnBrk="1" hangingPunct="1">
              <a:lnSpc>
                <a:spcPct val="90000"/>
              </a:lnSpc>
            </a:pPr>
            <a:endParaRPr lang="en-US" sz="900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70C0"/>
                </a:solidFill>
              </a:rPr>
              <a:t>Pulmonary TB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7286675" cy="78581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Post operative complication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142844" y="1357298"/>
            <a:ext cx="7929618" cy="5114948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Scoline apnea</a:t>
            </a:r>
          </a:p>
          <a:p>
            <a:pPr eaLnBrk="1" hangingPunct="1"/>
            <a:endParaRPr lang="en-US" sz="9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altLang="ja-JP" sz="2800" dirty="0" smtClean="0">
                <a:solidFill>
                  <a:srgbClr val="002060"/>
                </a:solidFill>
              </a:rPr>
              <a:t>prolonged period taken by a patient to regain the ability to breath after being given a standard dose of the muscle relaxant, scoline, during surgery .</a:t>
            </a:r>
          </a:p>
          <a:p>
            <a:pPr eaLnBrk="1" hangingPunct="1"/>
            <a:endParaRPr lang="en-US" altLang="ja-JP" sz="800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altLang="ja-JP" sz="2400" dirty="0" smtClean="0">
                <a:solidFill>
                  <a:srgbClr val="0070C0"/>
                </a:solidFill>
              </a:rPr>
              <a:t>Autosomal recessive</a:t>
            </a:r>
          </a:p>
          <a:p>
            <a:pPr eaLnBrk="1" hangingPunct="1"/>
            <a:endParaRPr lang="en-US" altLang="ja-JP" sz="700" dirty="0" smtClean="0">
              <a:solidFill>
                <a:srgbClr val="0070C0"/>
              </a:solidFill>
            </a:endParaRPr>
          </a:p>
          <a:p>
            <a:pPr eaLnBrk="1" hangingPunct="1"/>
            <a:endParaRPr lang="en-US" altLang="ja-JP" sz="800" dirty="0" smtClean="0">
              <a:solidFill>
                <a:srgbClr val="0070C0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Affects 1:7000 of population</a:t>
            </a:r>
          </a:p>
          <a:p>
            <a:pPr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Due to pseudocholinesterase deficiency  or atypical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7500990" cy="78581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Post operative complication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214282" y="1428736"/>
            <a:ext cx="7000924" cy="5072074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FF0000"/>
                </a:solidFill>
              </a:rPr>
              <a:t>Scoline apnea</a:t>
            </a:r>
          </a:p>
          <a:p>
            <a:pPr eaLnBrk="1" hangingPunct="1"/>
            <a:endParaRPr lang="en-US" sz="8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Treatment:</a:t>
            </a:r>
          </a:p>
          <a:p>
            <a:pPr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Conservative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Ventilation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Maintenance of anesthesia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xfrm>
            <a:off x="214282" y="1428737"/>
            <a:ext cx="7500990" cy="4429156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Other complications:</a:t>
            </a:r>
          </a:p>
          <a:p>
            <a:pPr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Delayed recovery from anesthesia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Ocular injuries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Hearing loss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Allergic reactions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7500990" cy="78581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Post 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142844" y="1428736"/>
            <a:ext cx="6161114" cy="725470"/>
          </a:xfrm>
        </p:spPr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rgbClr val="FF0000"/>
                </a:solidFill>
                <a:latin typeface="Century Gothic" pitchFamily="34" charset="0"/>
              </a:rPr>
              <a:t>Delayed recovery from anesthesia</a:t>
            </a:r>
            <a:r>
              <a:rPr lang="en-US" sz="2800" b="1" dirty="0" smtClean="0">
                <a:solidFill>
                  <a:srgbClr val="FFCC66"/>
                </a:solidFill>
                <a:latin typeface="Century Gothic" pitchFamily="34" charset="0"/>
              </a:rPr>
              <a:t/>
            </a:r>
            <a:br>
              <a:rPr lang="en-US" sz="2800" b="1" dirty="0" smtClean="0">
                <a:solidFill>
                  <a:srgbClr val="FFCC66"/>
                </a:solidFill>
                <a:latin typeface="Century Gothic" pitchFamily="34" charset="0"/>
              </a:rPr>
            </a:br>
            <a:endParaRPr lang="en-US" sz="900" dirty="0" smtClean="0">
              <a:solidFill>
                <a:srgbClr val="F74EBC"/>
              </a:solidFill>
              <a:latin typeface="Century Gothic" pitchFamily="34" charset="0"/>
            </a:endParaRP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214282" y="2857496"/>
            <a:ext cx="6491287" cy="35719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Due to:</a:t>
            </a:r>
          </a:p>
          <a:p>
            <a:pPr eaLnBrk="1" hangingPunct="1"/>
            <a:endParaRPr lang="en-US" sz="800" dirty="0" smtClean="0">
              <a:solidFill>
                <a:schemeClr val="accent1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Anesthetic drugs overdose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Disturbance of physiology due to anesthesia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due to surgery</a:t>
            </a: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142844" y="214290"/>
            <a:ext cx="750099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Post 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0" y="142852"/>
            <a:ext cx="6543675" cy="1000148"/>
          </a:xfrm>
        </p:spPr>
        <p:txBody>
          <a:bodyPr/>
          <a:lstStyle/>
          <a:p>
            <a:pPr eaLnBrk="1" hangingPunct="1"/>
            <a:r>
              <a:rPr lang="fr-CA" dirty="0" smtClean="0">
                <a:solidFill>
                  <a:schemeClr val="bg1"/>
                </a:solidFill>
              </a:rPr>
              <a:t>Complications of anasthesia</a:t>
            </a:r>
            <a:endParaRPr lang="fr-FR" dirty="0" smtClean="0">
              <a:solidFill>
                <a:schemeClr val="bg1"/>
              </a:solidFill>
            </a:endParaRP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428596" y="1571612"/>
            <a:ext cx="7000875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Incidence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</a:p>
          <a:p>
            <a:pPr eaLnBrk="1" hangingPunct="1">
              <a:buNone/>
            </a:pPr>
            <a:endParaRPr lang="en-US" sz="2800" dirty="0" smtClean="0">
              <a:solidFill>
                <a:srgbClr val="002060"/>
              </a:solidFill>
            </a:endParaRPr>
          </a:p>
          <a:p>
            <a:pPr eaLnBrk="1" hangingPunct="1"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Perioperative mortality rate due to anesthetic cause account is less than 1:20,000.</a:t>
            </a:r>
          </a:p>
          <a:p>
            <a:pPr eaLnBrk="1" hangingPunct="1"/>
            <a:endParaRPr lang="en-US" sz="700" dirty="0" smtClean="0">
              <a:solidFill>
                <a:srgbClr val="F74EBC"/>
              </a:solidFill>
            </a:endParaRPr>
          </a:p>
          <a:p>
            <a:pPr eaLnBrk="1" hangingPunct="1"/>
            <a:endParaRPr lang="fr-FR" sz="2800" dirty="0" smtClean="0">
              <a:solidFill>
                <a:srgbClr val="F74EB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214282" y="1357298"/>
            <a:ext cx="4233875" cy="939784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rgbClr val="FF0000"/>
                </a:solidFill>
              </a:rPr>
              <a:t>Ocular injuries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xfrm>
            <a:off x="214282" y="2571744"/>
            <a:ext cx="6491287" cy="397194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It involve:</a:t>
            </a:r>
          </a:p>
          <a:p>
            <a:pPr eaLnBrk="1" hangingPunct="1"/>
            <a:endParaRPr lang="en-US" sz="800" dirty="0" smtClean="0"/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Corneal abrasions 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Corneal ulceration 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Retinal detachment</a:t>
            </a:r>
          </a:p>
          <a:p>
            <a:pPr lvl="1" eaLnBrk="1" hangingPunct="1"/>
            <a:endParaRPr lang="en-US" sz="8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70C0"/>
                </a:solidFill>
              </a:rPr>
              <a:t>Use adhesive tap and close the eyes.</a:t>
            </a: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142844" y="214290"/>
            <a:ext cx="750099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Post 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214282" y="1643050"/>
            <a:ext cx="5448321" cy="796908"/>
          </a:xfrm>
        </p:spPr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FF0000"/>
                </a:solidFill>
              </a:rPr>
              <a:t>Hearing loss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285720" y="3214686"/>
            <a:ext cx="5803924" cy="321471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070C0"/>
                </a:solidFill>
              </a:rPr>
              <a:t>Perioperative hearing loss is transient and subclinical.</a:t>
            </a:r>
          </a:p>
          <a:p>
            <a:pPr eaLnBrk="1" hangingPunct="1"/>
            <a:endParaRPr lang="en-US" sz="700" dirty="0" smtClean="0">
              <a:solidFill>
                <a:srgbClr val="0070C0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rgbClr val="0070C0"/>
                </a:solidFill>
              </a:rPr>
              <a:t>The incidence of low frequency hearing loss following dural puncture may be as high </a:t>
            </a:r>
            <a:r>
              <a:rPr lang="en-US" sz="2400" dirty="0" smtClean="0">
                <a:solidFill>
                  <a:srgbClr val="0070C0"/>
                </a:solidFill>
              </a:rPr>
              <a:t>50%.</a:t>
            </a:r>
          </a:p>
        </p:txBody>
      </p:sp>
      <p:pic>
        <p:nvPicPr>
          <p:cNvPr id="43012" name="صورة 3" descr="images (4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12" y="3643314"/>
            <a:ext cx="3214688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/>
          </p:cNvSpPr>
          <p:nvPr/>
        </p:nvSpPr>
        <p:spPr bwMode="auto">
          <a:xfrm>
            <a:off x="142844" y="214290"/>
            <a:ext cx="750099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Post 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428604"/>
            <a:ext cx="8472518" cy="271464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                  THANK  YOU </a:t>
            </a:r>
            <a:endParaRPr lang="ar-JO" dirty="0">
              <a:solidFill>
                <a:schemeClr val="tx1"/>
              </a:solidFill>
            </a:endParaRPr>
          </a:p>
        </p:txBody>
      </p:sp>
      <p:pic>
        <p:nvPicPr>
          <p:cNvPr id="3" name="Picture 7" descr="item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357430"/>
            <a:ext cx="4572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357298"/>
            <a:ext cx="8143900" cy="4214842"/>
          </a:xfrm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1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428736"/>
            <a:ext cx="8215338" cy="3857652"/>
          </a:xfrm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عنوان 1"/>
          <p:cNvSpPr>
            <a:spLocks noGrp="1"/>
          </p:cNvSpPr>
          <p:nvPr>
            <p:ph type="title"/>
          </p:nvPr>
        </p:nvSpPr>
        <p:spPr>
          <a:xfrm>
            <a:off x="0" y="214290"/>
            <a:ext cx="7858150" cy="1071547"/>
          </a:xfrm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Some of the factors that can increase risk of complications include: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 smtClean="0"/>
          </a:p>
        </p:txBody>
      </p:sp>
      <p:sp>
        <p:nvSpPr>
          <p:cNvPr id="9219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63" y="1600200"/>
            <a:ext cx="8186737" cy="4525963"/>
          </a:xfrm>
        </p:spPr>
        <p:txBody>
          <a:bodyPr/>
          <a:lstStyle/>
          <a:p>
            <a:r>
              <a:rPr lang="en-US" sz="2400" dirty="0" smtClean="0">
                <a:solidFill>
                  <a:srgbClr val="002060"/>
                </a:solidFill>
              </a:rPr>
              <a:t>Smoking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Obstructive sleep apnea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Obesity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High blood pressure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Diabetes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Other medical conditions involving heart, lungs or kidneys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Medications, such as aspirin, that can increase bleeding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History of heavy alcohol use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Drug allergies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History of adverse reactions to anesthesia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142844" y="0"/>
            <a:ext cx="7019925" cy="1143000"/>
          </a:xfrm>
        </p:spPr>
        <p:txBody>
          <a:bodyPr/>
          <a:lstStyle/>
          <a:p>
            <a:pPr algn="l" eaLnBrk="1" hangingPunct="1"/>
            <a:r>
              <a:rPr lang="fr-CA" dirty="0" smtClean="0">
                <a:solidFill>
                  <a:schemeClr val="bg1"/>
                </a:solidFill>
              </a:rPr>
              <a:t>Complications of anasthesia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285720" y="1428736"/>
            <a:ext cx="6948487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Divided to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Pre-operative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Intra-operative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Post-operative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142844" y="0"/>
            <a:ext cx="7019925" cy="1143000"/>
          </a:xfrm>
        </p:spPr>
        <p:txBody>
          <a:bodyPr/>
          <a:lstStyle/>
          <a:p>
            <a:pPr algn="l" eaLnBrk="1" hangingPunct="1"/>
            <a:r>
              <a:rPr lang="fr-CA" dirty="0" smtClean="0">
                <a:solidFill>
                  <a:schemeClr val="bg1"/>
                </a:solidFill>
              </a:rPr>
              <a:t>Complications of anasthesia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285720" y="1428736"/>
            <a:ext cx="6948487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Divided to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sz="3600" dirty="0" smtClean="0">
                <a:solidFill>
                  <a:srgbClr val="FF0000"/>
                </a:solidFill>
              </a:rPr>
              <a:t>Pre-operative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Intra-operative complication</a:t>
            </a:r>
          </a:p>
          <a:p>
            <a:pPr lvl="1" eaLnBrk="1" hangingPunct="1"/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Post-operative complication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cal stethoscope design template">
  <a:themeElements>
    <a:clrScheme name="">
      <a:dk1>
        <a:srgbClr val="000066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56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P_SNATU_TXT_New_Lif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P_SNATU_TXT_New_Lif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NATU_TXT_New_Life 13">
        <a:dk1>
          <a:srgbClr val="000000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14">
        <a:dk1>
          <a:srgbClr val="0000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NATU_TXT_New_Life 16">
        <a:dk1>
          <a:srgbClr val="FFFFFF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1188</Words>
  <Application>Microsoft Office PowerPoint</Application>
  <PresentationFormat>On-screen Show (4:3)</PresentationFormat>
  <Paragraphs>394</Paragraphs>
  <Slides>42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Medical stethoscope design template</vt:lpstr>
      <vt:lpstr>Complications of anasthesia</vt:lpstr>
      <vt:lpstr>Definition</vt:lpstr>
      <vt:lpstr>Complications of anasthesia</vt:lpstr>
      <vt:lpstr>Complications of anasthesia</vt:lpstr>
      <vt:lpstr>Slide 5</vt:lpstr>
      <vt:lpstr>Slide 6</vt:lpstr>
      <vt:lpstr>Some of the factors that can increase risk of complications include: </vt:lpstr>
      <vt:lpstr>Complications of anasthesia</vt:lpstr>
      <vt:lpstr>Complications of anasthesia</vt:lpstr>
      <vt:lpstr>Pre-operative complications</vt:lpstr>
      <vt:lpstr>Pre-operative complications</vt:lpstr>
      <vt:lpstr>Pre-operative complications</vt:lpstr>
      <vt:lpstr>Pre-operative complications</vt:lpstr>
      <vt:lpstr>Complications of anasthesia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Slide 24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Intra-operative complication</vt:lpstr>
      <vt:lpstr>Complications of anasthesia</vt:lpstr>
      <vt:lpstr>Post-operative complication</vt:lpstr>
      <vt:lpstr>Post operative complication</vt:lpstr>
      <vt:lpstr>Post operative complication</vt:lpstr>
      <vt:lpstr>Post operative complication</vt:lpstr>
      <vt:lpstr>Post operative complication</vt:lpstr>
      <vt:lpstr>Post operative complication</vt:lpstr>
      <vt:lpstr>Delayed recovery from anesthesia </vt:lpstr>
      <vt:lpstr>Ocular injuries</vt:lpstr>
      <vt:lpstr>Hearing loss</vt:lpstr>
      <vt:lpstr>                   THANK 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of anasthesia</dc:title>
  <dc:creator>Ali</dc:creator>
  <cp:lastModifiedBy>OwnerH</cp:lastModifiedBy>
  <cp:revision>52</cp:revision>
  <dcterms:created xsi:type="dcterms:W3CDTF">2015-11-03T16:11:00Z</dcterms:created>
  <dcterms:modified xsi:type="dcterms:W3CDTF">2019-09-11T04:10:35Z</dcterms:modified>
</cp:coreProperties>
</file>