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309" r:id="rId3"/>
    <p:sldId id="310" r:id="rId4"/>
    <p:sldId id="313" r:id="rId5"/>
    <p:sldId id="314" r:id="rId6"/>
    <p:sldId id="315" r:id="rId7"/>
    <p:sldId id="312" r:id="rId8"/>
    <p:sldId id="316" r:id="rId9"/>
    <p:sldId id="317" r:id="rId10"/>
    <p:sldId id="318" r:id="rId11"/>
    <p:sldId id="319" r:id="rId12"/>
    <p:sldId id="259" r:id="rId13"/>
    <p:sldId id="335" r:id="rId14"/>
    <p:sldId id="321" r:id="rId15"/>
    <p:sldId id="322" r:id="rId16"/>
    <p:sldId id="323" r:id="rId17"/>
    <p:sldId id="325" r:id="rId18"/>
    <p:sldId id="324" r:id="rId19"/>
    <p:sldId id="331" r:id="rId20"/>
    <p:sldId id="332" r:id="rId21"/>
    <p:sldId id="333" r:id="rId22"/>
    <p:sldId id="334" r:id="rId23"/>
    <p:sldId id="291" r:id="rId24"/>
  </p:sldIdLst>
  <p:sldSz cx="9144000" cy="5143500" type="screen16x9"/>
  <p:notesSz cx="6858000" cy="9144000"/>
  <p:embeddedFontLst>
    <p:embeddedFont>
      <p:font typeface="Lucida Calligraphy" pitchFamily="66" charset="0"/>
      <p:regular r:id="rId26"/>
    </p:embeddedFont>
    <p:embeddedFont>
      <p:font typeface="Libre Baskerville" charset="0"/>
      <p:regular r:id="rId27"/>
      <p:bold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Montserrat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6DBA0E1-F927-4B43-8F2D-2DF7D0DBA771}">
  <a:tblStyle styleId="{16DBA0E1-F927-4B43-8F2D-2DF7D0DBA7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316" autoAdjust="0"/>
  </p:normalViewPr>
  <p:slideViewPr>
    <p:cSldViewPr snapToGrid="0">
      <p:cViewPr varScale="1">
        <p:scale>
          <a:sx n="93" d="100"/>
          <a:sy n="93" d="100"/>
        </p:scale>
        <p:origin x="-7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3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Prototype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HTT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Alois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Alzheimer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Auguste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Wikipedia.org &amp; open.osmosis.org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8981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6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i="1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0" y="3968825"/>
            <a:ext cx="91440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d">
  <p:cSld name="BLANK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A0A36"/>
                </a:solidFill>
              </a:defRPr>
            </a:lvl1pPr>
            <a:lvl2pPr lvl="1" rtl="0">
              <a:buNone/>
              <a:defRPr>
                <a:solidFill>
                  <a:srgbClr val="8A0A36"/>
                </a:solidFill>
              </a:defRPr>
            </a:lvl2pPr>
            <a:lvl3pPr lvl="2" rtl="0">
              <a:buNone/>
              <a:defRPr>
                <a:solidFill>
                  <a:srgbClr val="8A0A36"/>
                </a:solidFill>
              </a:defRPr>
            </a:lvl3pPr>
            <a:lvl4pPr lvl="3" rtl="0">
              <a:buNone/>
              <a:defRPr>
                <a:solidFill>
                  <a:srgbClr val="8A0A36"/>
                </a:solidFill>
              </a:defRPr>
            </a:lvl4pPr>
            <a:lvl5pPr lvl="4" rtl="0">
              <a:buNone/>
              <a:defRPr>
                <a:solidFill>
                  <a:srgbClr val="8A0A36"/>
                </a:solidFill>
              </a:defRPr>
            </a:lvl5pPr>
            <a:lvl6pPr lvl="5" rtl="0">
              <a:buNone/>
              <a:defRPr>
                <a:solidFill>
                  <a:srgbClr val="8A0A36"/>
                </a:solidFill>
              </a:defRPr>
            </a:lvl6pPr>
            <a:lvl7pPr lvl="6" rtl="0">
              <a:buNone/>
              <a:defRPr>
                <a:solidFill>
                  <a:srgbClr val="8A0A36"/>
                </a:solidFill>
              </a:defRPr>
            </a:lvl7pPr>
            <a:lvl8pPr lvl="7" rtl="0">
              <a:buNone/>
              <a:defRPr>
                <a:solidFill>
                  <a:srgbClr val="8A0A36"/>
                </a:solidFill>
              </a:defRPr>
            </a:lvl8pPr>
            <a:lvl9pPr lvl="8" rtl="0">
              <a:buNone/>
              <a:defRPr>
                <a:solidFill>
                  <a:srgbClr val="8A0A3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A0A3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3325" y="1737125"/>
            <a:ext cx="71172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▪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19073" y="-238992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/>
              <a:t>D</a:t>
            </a:r>
            <a:r>
              <a:rPr lang="en-US" sz="5400" dirty="0" smtClean="0"/>
              <a:t>egenerative diseases of CNS (2)</a:t>
            </a:r>
            <a:endParaRPr sz="5400"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3958409" y="3799543"/>
            <a:ext cx="1200062" cy="722263"/>
            <a:chOff x="1814513" y="571500"/>
            <a:chExt cx="1200062" cy="722263"/>
          </a:xfrm>
        </p:grpSpPr>
        <p:sp>
          <p:nvSpPr>
            <p:cNvPr id="63" name="Google Shape;63;p13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مربع نص 1"/>
          <p:cNvSpPr txBox="1"/>
          <p:nvPr/>
        </p:nvSpPr>
        <p:spPr>
          <a:xfrm>
            <a:off x="124690" y="4502350"/>
            <a:ext cx="208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Montserrat" charset="0"/>
              </a:rPr>
              <a:t>Ghadeer</a:t>
            </a:r>
            <a:r>
              <a:rPr lang="en-US" b="1" dirty="0">
                <a:latin typeface="Montserrat" charset="0"/>
              </a:rPr>
              <a:t> </a:t>
            </a:r>
            <a:r>
              <a:rPr lang="en-US" b="1" dirty="0" err="1">
                <a:latin typeface="Montserrat" charset="0"/>
              </a:rPr>
              <a:t>Hayel</a:t>
            </a:r>
            <a:r>
              <a:rPr lang="en-US" b="1" dirty="0">
                <a:latin typeface="Montserrat" charset="0"/>
              </a:rPr>
              <a:t>, MD</a:t>
            </a:r>
          </a:p>
          <a:p>
            <a:r>
              <a:rPr lang="en-US" b="1" dirty="0" smtClean="0">
                <a:latin typeface="Montserrat" charset="0"/>
              </a:rPr>
              <a:t>Mar 3</a:t>
            </a:r>
            <a:r>
              <a:rPr lang="en-US" b="1" baseline="30000" dirty="0" smtClean="0">
                <a:latin typeface="Montserrat" charset="0"/>
              </a:rPr>
              <a:t>rd</a:t>
            </a:r>
            <a:r>
              <a:rPr lang="en-US" b="1" dirty="0" smtClean="0">
                <a:latin typeface="Montserrat" charset="0"/>
              </a:rPr>
              <a:t>  </a:t>
            </a:r>
            <a:r>
              <a:rPr lang="en-US" b="1" dirty="0">
                <a:latin typeface="Montserrat" charset="0"/>
              </a:rPr>
              <a:t>2021</a:t>
            </a:r>
            <a:endParaRPr lang="en-US" b="1" dirty="0">
              <a:latin typeface="Montserra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Huntington Disease-HD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10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325" y="1167639"/>
            <a:ext cx="809854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n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autosomal </a:t>
            </a:r>
            <a:r>
              <a:rPr lang="en-US" sz="2200" dirty="0" smtClean="0">
                <a:solidFill>
                  <a:srgbClr val="700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charset="0"/>
              </a:rPr>
              <a:t>dominant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 disease of progressive movement disorders &amp; dementia caused by degeneration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of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the striatal neurons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(caudate and putamen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Characterized by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involuntary jerky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movements (dystonic sometimes)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of all parts of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the body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Chorea.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Relentlessly progressive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, resulting in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death after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an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average 15 years.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No sporadic form. </a:t>
            </a:r>
            <a:endParaRPr lang="en-US" sz="22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7356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32778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H</a:t>
            </a:r>
            <a:r>
              <a:rPr lang="en-US" sz="3200" b="1" dirty="0" smtClean="0">
                <a:solidFill>
                  <a:srgbClr val="70041E"/>
                </a:solidFill>
                <a:latin typeface="Montserrat" charset="0"/>
              </a:rPr>
              <a:t>D 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11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88" y="1052043"/>
            <a:ext cx="78724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HD is caused by CAG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trinucleotide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repeat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expansions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in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 gene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on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ch.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4,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encodes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the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protein </a:t>
            </a:r>
            <a:r>
              <a:rPr lang="en-US" sz="2000" b="1" dirty="0" err="1" smtClean="0">
                <a:solidFill>
                  <a:srgbClr val="70041E"/>
                </a:solidFill>
                <a:latin typeface="Libre Baskerville" charset="0"/>
              </a:rPr>
              <a:t>Huntingtin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Normal alleles contain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6 to 35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copies of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the repeat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; in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HD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the number of repeats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is increased.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strong genotype-phenotype correlation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larger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numbers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of repeats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resulting in earlier-onset disease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 (average 40-50)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epeats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occur during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spermatogenesis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paternal transmission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is associated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with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earlier onset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in the next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generation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anticipation</a:t>
            </a:r>
            <a:r>
              <a:rPr lang="en-US" sz="2000" i="1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Mutant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protein aggregates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are potentially injurious.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230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9534" y="459324"/>
            <a:ext cx="1376250" cy="835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Image result for huntington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3" y="1725898"/>
            <a:ext cx="8391525" cy="31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7335" y="215214"/>
            <a:ext cx="6986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T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he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brain is small and shows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striking atrophy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of the caudate nucleus and,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sometimes,</a:t>
            </a:r>
            <a:endParaRPr lang="en-US" sz="2000" b="1" dirty="0">
              <a:solidFill>
                <a:srgbClr val="70041E"/>
              </a:solidFill>
              <a:latin typeface="Libre Baskerville" charset="0"/>
            </a:endParaRPr>
          </a:p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the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putamen. The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lateral and third ventricles are dilated.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299159" y="414188"/>
            <a:ext cx="6593700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b="1" dirty="0">
                <a:latin typeface="Montserrat" charset="0"/>
              </a:rPr>
              <a:t>Amyotrophic Lateral </a:t>
            </a:r>
            <a:r>
              <a:rPr lang="en-US" sz="4000" b="1" dirty="0" smtClean="0">
                <a:latin typeface="Montserrat" charset="0"/>
              </a:rPr>
              <a:t>Sclerosis (ALS)</a:t>
            </a:r>
            <a:endParaRPr sz="4000" b="1" i="1" dirty="0">
              <a:latin typeface="Montserrat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grpSp>
        <p:nvGrpSpPr>
          <p:cNvPr id="84" name="Google Shape;84;p15"/>
          <p:cNvGrpSpPr/>
          <p:nvPr/>
        </p:nvGrpSpPr>
        <p:grpSpPr>
          <a:xfrm>
            <a:off x="4157591" y="2825399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4" descr="Image result for stephen haw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5" y="1991228"/>
            <a:ext cx="3606230" cy="26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ephen haw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93" y="1991228"/>
            <a:ext cx="3352730" cy="26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722266" y="433271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Amyotrophic Lateral Sclerosis (ALS)</a:t>
            </a:r>
            <a:r>
              <a:rPr lang="en-US" sz="3200" b="1" i="1" dirty="0">
                <a:solidFill>
                  <a:srgbClr val="70041E"/>
                </a:solidFill>
                <a:latin typeface="Montserrat" charset="0"/>
              </a:rPr>
              <a:t/>
            </a:r>
            <a:br>
              <a:rPr lang="en-US" sz="3200" b="1" i="1" dirty="0">
                <a:solidFill>
                  <a:srgbClr val="70041E"/>
                </a:solidFill>
                <a:latin typeface="Montserrat" charset="0"/>
              </a:rPr>
            </a:b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14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177" y="1349216"/>
            <a:ext cx="76002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The most common </a:t>
            </a:r>
            <a:r>
              <a:rPr lang="en-US" sz="2000" u="sng" dirty="0" smtClean="0">
                <a:solidFill>
                  <a:srgbClr val="70041E"/>
                </a:solidFill>
                <a:latin typeface="Libre Baskerville" charset="0"/>
              </a:rPr>
              <a:t>neurodegenerative disease </a:t>
            </a:r>
            <a:r>
              <a:rPr lang="en-US" sz="2000" u="sng" dirty="0">
                <a:solidFill>
                  <a:srgbClr val="70041E"/>
                </a:solidFill>
                <a:latin typeface="Libre Baskerville" charset="0"/>
              </a:rPr>
              <a:t>affecting the motor </a:t>
            </a:r>
            <a:r>
              <a:rPr lang="en-US" sz="2000" u="sng" dirty="0" smtClean="0">
                <a:solidFill>
                  <a:srgbClr val="70041E"/>
                </a:solidFill>
                <a:latin typeface="Libre Baskerville" charset="0"/>
              </a:rPr>
              <a:t>system.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Myo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-trophic-lateral (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tracts –lateral column in spinal cord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(SC))-sclerosis.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 progressive disorder of loss of upper motor neurons in the cerebral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cortex (Betz cells) and lower motor neurons in the SC and brainstem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Male slightly more than females, 5</a:t>
            </a:r>
            <a:r>
              <a:rPr lang="en-US" sz="2000" baseline="30000" dirty="0" smtClean="0">
                <a:solidFill>
                  <a:srgbClr val="70041E"/>
                </a:solidFill>
                <a:latin typeface="Libre Baskerville" charset="0"/>
              </a:rPr>
              <a:t>th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decade &amp; later.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poradic 80% more common than familial.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18940" y="313615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 smtClean="0">
                <a:solidFill>
                  <a:srgbClr val="70041E"/>
                </a:solidFill>
                <a:latin typeface="Montserrat" charset="0"/>
              </a:rPr>
              <a:t>ALS – pathogenesis</a:t>
            </a:r>
            <a:r>
              <a:rPr lang="en-US" sz="3200" b="1" i="1" dirty="0">
                <a:solidFill>
                  <a:srgbClr val="70041E"/>
                </a:solidFill>
                <a:latin typeface="Montserrat" charset="0"/>
              </a:rPr>
              <a:t/>
            </a:r>
            <a:br>
              <a:rPr lang="en-US" sz="3200" b="1" i="1" dirty="0">
                <a:solidFill>
                  <a:srgbClr val="70041E"/>
                </a:solidFill>
                <a:latin typeface="Montserrat" charset="0"/>
              </a:rPr>
            </a:b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528" y="1167934"/>
            <a:ext cx="7781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Mutations in the superoxide dismutase gene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, </a:t>
            </a:r>
            <a:r>
              <a:rPr lang="en-US" sz="2000" i="1" dirty="0" smtClean="0">
                <a:solidFill>
                  <a:srgbClr val="70041E"/>
                </a:solidFill>
                <a:latin typeface="Libre Baskerville" charset="0"/>
              </a:rPr>
              <a:t>SOD1</a:t>
            </a:r>
            <a:r>
              <a:rPr lang="en-US" sz="2000" i="1" dirty="0">
                <a:solidFill>
                  <a:srgbClr val="70041E"/>
                </a:solidFill>
                <a:latin typeface="Libre Baskerville" charset="0"/>
              </a:rPr>
              <a:t>,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on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chr.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21 were the first identified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genetic cause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ALS.</a:t>
            </a:r>
          </a:p>
          <a:p>
            <a:pPr marL="342900" indent="-342900"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Abnormal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misfolded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forms of the SOD1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protein are generated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t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rigger ‘unfolded protein response’ in cells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apoptosis.</a:t>
            </a:r>
          </a:p>
          <a:p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514350" indent="-514350">
              <a:buClr>
                <a:srgbClr val="70041E"/>
              </a:buClr>
              <a:buFont typeface="+mj-lt"/>
              <a:buAutoNum type="romanUcPeriod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Death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upper motor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neurons, causes degeneration of the descending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tracts. 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 marL="514350" indent="-514350">
              <a:buClr>
                <a:srgbClr val="70041E"/>
              </a:buClr>
              <a:buFont typeface="+mj-lt"/>
              <a:buAutoNum type="romanUcPeriod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Death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anterior horn cells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(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lower motor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neurons) with loss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innervation causes 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atrophy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of skeletal muscles.</a:t>
            </a:r>
            <a:endParaRPr lang="en-US" sz="2000" dirty="0" smtClean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9534" y="459324"/>
            <a:ext cx="1376250" cy="835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335" y="436754"/>
            <a:ext cx="698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Loss of the upper motor neurons leads to degeneration of the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tracts, resulting in volume loss and absence of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myelinated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fibers.</a:t>
            </a:r>
            <a:endParaRPr lang="en-US" sz="2000" b="1" dirty="0">
              <a:solidFill>
                <a:srgbClr val="70041E"/>
              </a:solidFill>
              <a:latin typeface="Libre Baskerville" charset="0"/>
            </a:endParaRPr>
          </a:p>
        </p:txBody>
      </p:sp>
      <p:pic>
        <p:nvPicPr>
          <p:cNvPr id="2052" name="Picture 4" descr="Image result for amyotropic lateral scleroso spinal c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01" y="1910992"/>
            <a:ext cx="6667687" cy="29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9534" y="459324"/>
            <a:ext cx="1376250" cy="835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334" y="348778"/>
            <a:ext cx="6986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Segment of spinal cord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viewed from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anterior (upper) and posterior (lower) surfaces showing attenuation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of anterior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(motor) roots compared with posterior (sensory) roots.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6880"/>
            <a:ext cx="7387119" cy="307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18940" y="32434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 smtClean="0">
                <a:solidFill>
                  <a:srgbClr val="70041E"/>
                </a:solidFill>
                <a:latin typeface="Montserrat" charset="0"/>
              </a:rPr>
              <a:t>ALS – Clinical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18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464" y="1167934"/>
            <a:ext cx="77819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Early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symptoms include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asymmetric weakness of the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hands (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dropping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objects &amp; difficulty performing fine motor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tasks).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Later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, muscle strength &amp; bulk diminish &amp; involuntary contractions of individual motor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units (</a:t>
            </a:r>
            <a:r>
              <a:rPr lang="en-US" sz="2000" b="1" dirty="0" err="1" smtClean="0">
                <a:solidFill>
                  <a:srgbClr val="70041E"/>
                </a:solidFill>
                <a:latin typeface="Libre Baskerville" charset="0"/>
              </a:rPr>
              <a:t>fasciculations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)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occur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Eventual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respiratory muscles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involvement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cause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recurrent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pulmonary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infection, which is the usual cause of death. </a:t>
            </a:r>
            <a:endParaRPr lang="en-US" sz="2000" dirty="0" smtClean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523983" y="1733817"/>
            <a:ext cx="8342616" cy="140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Because of its high metabolic </a:t>
            </a:r>
            <a:r>
              <a:rPr lang="en-US" sz="2000" i="0" dirty="0"/>
              <a:t>demands, the brain </a:t>
            </a:r>
            <a:r>
              <a:rPr lang="en-US" sz="2000" i="0" dirty="0" smtClean="0"/>
              <a:t>is vulnerable to </a:t>
            </a:r>
            <a:r>
              <a:rPr lang="en-US" sz="2000" i="0" dirty="0"/>
              <a:t>nutritional diseases </a:t>
            </a:r>
            <a:r>
              <a:rPr lang="en-US" sz="2000" i="0" dirty="0" smtClean="0"/>
              <a:t>&amp; alterations </a:t>
            </a:r>
            <a:r>
              <a:rPr lang="en-US" sz="2000" i="0" dirty="0"/>
              <a:t>in metabolic </a:t>
            </a:r>
            <a:r>
              <a:rPr lang="en-US" sz="2000" i="0" dirty="0" smtClean="0"/>
              <a:t>state.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Metabolic disarray may disrupt the brain function but without detectable morphological changes.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Severe hypoglycemia may result to necrosis while hyperglycemia can lead to confusion, stupor and eventually coma.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 smtClean="0"/>
              <a:t>Certain vitamin deficiency affect the brain.</a:t>
            </a:r>
            <a:endParaRPr sz="20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  <p:sp>
        <p:nvSpPr>
          <p:cNvPr id="96" name="Google Shape;96;p16"/>
          <p:cNvSpPr/>
          <p:nvPr/>
        </p:nvSpPr>
        <p:spPr>
          <a:xfrm>
            <a:off x="3935977" y="1174193"/>
            <a:ext cx="923700" cy="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38" y="170654"/>
            <a:ext cx="8096036" cy="11598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70041E"/>
                </a:solidFill>
              </a:rPr>
              <a:t>Acquired </a:t>
            </a:r>
            <a:r>
              <a:rPr lang="en-US" sz="4000" b="1" dirty="0">
                <a:solidFill>
                  <a:srgbClr val="70041E"/>
                </a:solidFill>
              </a:rPr>
              <a:t>metabolic diseases</a:t>
            </a:r>
          </a:p>
        </p:txBody>
      </p:sp>
    </p:spTree>
    <p:extLst>
      <p:ext uri="{BB962C8B-B14F-4D97-AF65-F5344CB8AC3E}">
        <p14:creationId xmlns:p14="http://schemas.microsoft.com/office/powerpoint/2010/main" val="34397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5422605" y="465308"/>
            <a:ext cx="3433719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dirty="0"/>
              <a:t>Parkinson </a:t>
            </a:r>
            <a:r>
              <a:rPr lang="en-US" sz="4000" dirty="0" smtClean="0"/>
              <a:t>Disease (PD)</a:t>
            </a:r>
            <a:endParaRPr sz="4000" b="1" i="1" dirty="0">
              <a:latin typeface="Montserrat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pSp>
        <p:nvGrpSpPr>
          <p:cNvPr id="84" name="Google Shape;84;p15"/>
          <p:cNvGrpSpPr/>
          <p:nvPr/>
        </p:nvGrpSpPr>
        <p:grpSpPr>
          <a:xfrm>
            <a:off x="6471603" y="2182227"/>
            <a:ext cx="1423386" cy="1019640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48" name="Picture 4" descr="axovant Parkinson's disease motor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7" y="1"/>
            <a:ext cx="527374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199" y="1384562"/>
            <a:ext cx="4114801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000" i="1" u="sng" dirty="0"/>
              <a:t>Wernicke encephalopathy </a:t>
            </a:r>
            <a:endParaRPr lang="en-US" sz="2000" i="1" u="sng" dirty="0" smtClean="0"/>
          </a:p>
          <a:p>
            <a:r>
              <a:rPr lang="en-US" sz="2000" dirty="0" smtClean="0"/>
              <a:t>Acute </a:t>
            </a:r>
            <a:r>
              <a:rPr lang="en-US" sz="2000" dirty="0"/>
              <a:t>appearance of a </a:t>
            </a:r>
            <a:r>
              <a:rPr lang="en-US" sz="2000" dirty="0" smtClean="0"/>
              <a:t>combination of </a:t>
            </a:r>
            <a:r>
              <a:rPr lang="en-US" sz="2000" dirty="0"/>
              <a:t>psychotic symptoms and </a:t>
            </a:r>
            <a:r>
              <a:rPr lang="en-US" sz="2000" dirty="0" err="1" smtClean="0"/>
              <a:t>ophthalmoplegia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Reversible </a:t>
            </a:r>
            <a:r>
              <a:rPr lang="en-US" sz="2000" dirty="0"/>
              <a:t>when treated with thiamine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this is unrecognized </a:t>
            </a:r>
            <a:r>
              <a:rPr lang="en-US" sz="2000" dirty="0"/>
              <a:t>and </a:t>
            </a:r>
            <a:r>
              <a:rPr lang="en-US" sz="2000" dirty="0" smtClean="0"/>
              <a:t>untreated </a:t>
            </a:r>
            <a:r>
              <a:rPr lang="en-US" sz="2000" dirty="0" smtClean="0">
                <a:sym typeface="Wingdings" pitchFamily="2" charset="2"/>
              </a:rPr>
              <a:t> irreversible syndrome  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Thiamine deficiency (Vitamine B1)</a:t>
            </a:r>
            <a:endParaRPr sz="2400" b="1"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4572000" y="1384563"/>
            <a:ext cx="43692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i="1" u="sng" dirty="0" err="1"/>
              <a:t>Korsakoff</a:t>
            </a:r>
            <a:r>
              <a:rPr lang="en-US" sz="2000" i="1" u="sng" dirty="0"/>
              <a:t> </a:t>
            </a:r>
            <a:r>
              <a:rPr lang="en-US" sz="2000" i="1" u="sng" dirty="0" smtClean="0"/>
              <a:t>syndrom</a:t>
            </a:r>
            <a:r>
              <a:rPr lang="en-US" sz="2000" i="1" u="sng" dirty="0"/>
              <a:t>e</a:t>
            </a:r>
            <a:endParaRPr lang="en-US" sz="2000" i="1" u="sng" dirty="0" smtClean="0"/>
          </a:p>
          <a:p>
            <a:r>
              <a:rPr lang="en-US" sz="2000" dirty="0" smtClean="0"/>
              <a:t>Disturbances </a:t>
            </a:r>
            <a:r>
              <a:rPr lang="en-US" sz="2000" dirty="0"/>
              <a:t>of short term memory </a:t>
            </a:r>
            <a:r>
              <a:rPr lang="en-US" sz="2000" dirty="0" smtClean="0"/>
              <a:t>&amp; confabulation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Common </a:t>
            </a:r>
            <a:r>
              <a:rPr lang="en-US" sz="2000" dirty="0"/>
              <a:t>in </a:t>
            </a:r>
            <a:r>
              <a:rPr lang="en-US" sz="2000" dirty="0" smtClean="0"/>
              <a:t>chronic alcoholism.</a:t>
            </a:r>
          </a:p>
          <a:p>
            <a:r>
              <a:rPr lang="en-US" sz="2000" dirty="0" smtClean="0"/>
              <a:t>Also thiamine deficiency from </a:t>
            </a:r>
            <a:r>
              <a:rPr lang="en-US" sz="2000" dirty="0"/>
              <a:t>gastric </a:t>
            </a:r>
            <a:r>
              <a:rPr lang="en-US" sz="2000" dirty="0" smtClean="0"/>
              <a:t>disorders (carcinoma</a:t>
            </a:r>
            <a:r>
              <a:rPr lang="en-US" sz="2000" dirty="0"/>
              <a:t>, chronic gastritis</a:t>
            </a:r>
            <a:r>
              <a:rPr lang="en-US" sz="2000" dirty="0" smtClean="0"/>
              <a:t>, or </a:t>
            </a:r>
            <a:r>
              <a:rPr lang="en-US" sz="2000" dirty="0"/>
              <a:t>persistent </a:t>
            </a:r>
            <a:r>
              <a:rPr lang="en-US" sz="2000" dirty="0" smtClean="0"/>
              <a:t>vomiting)</a:t>
            </a:r>
            <a:endParaRPr lang="en-US" sz="20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139" name="Google Shape;139;p2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866" y="263120"/>
            <a:ext cx="7263829" cy="1159800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70041E"/>
                </a:solidFill>
              </a:rPr>
              <a:t>Wernicke encephalopathy is characterized by foci of </a:t>
            </a:r>
            <a:r>
              <a:rPr lang="en-US" sz="2000" b="1" dirty="0" smtClean="0">
                <a:solidFill>
                  <a:srgbClr val="70041E"/>
                </a:solidFill>
              </a:rPr>
              <a:t>hemorrhage and </a:t>
            </a:r>
            <a:r>
              <a:rPr lang="en-US" sz="2000" b="1" dirty="0">
                <a:solidFill>
                  <a:srgbClr val="70041E"/>
                </a:solidFill>
              </a:rPr>
              <a:t>necrosis in the </a:t>
            </a:r>
            <a:r>
              <a:rPr lang="en-US" sz="2000" b="1" dirty="0" err="1">
                <a:solidFill>
                  <a:srgbClr val="70041E"/>
                </a:solidFill>
              </a:rPr>
              <a:t>mamillary</a:t>
            </a:r>
            <a:r>
              <a:rPr lang="en-US" sz="2000" b="1" dirty="0">
                <a:solidFill>
                  <a:srgbClr val="70041E"/>
                </a:solidFill>
              </a:rPr>
              <a:t> bodies and the walls of </a:t>
            </a:r>
            <a:r>
              <a:rPr lang="en-US" sz="2000" b="1" dirty="0" smtClean="0">
                <a:solidFill>
                  <a:srgbClr val="70041E"/>
                </a:solidFill>
              </a:rPr>
              <a:t>the third </a:t>
            </a:r>
            <a:r>
              <a:rPr lang="en-US" sz="2000" b="1" dirty="0">
                <a:solidFill>
                  <a:srgbClr val="70041E"/>
                </a:solidFill>
              </a:rPr>
              <a:t>and fourth ventricles.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098" name="Picture 2" descr="https://library.med.utah.edu/WebPath/jpeg5/CNS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43" y="1728235"/>
            <a:ext cx="573297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8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95669" y="1255955"/>
            <a:ext cx="8049688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400" i="1" u="sng" dirty="0" err="1"/>
              <a:t>Subacute</a:t>
            </a:r>
            <a:r>
              <a:rPr lang="en-US" sz="2400" i="1" u="sng" dirty="0"/>
              <a:t> combined degeneration of the spinal </a:t>
            </a:r>
            <a:r>
              <a:rPr lang="en-US" sz="2400" i="1" u="sng" dirty="0" smtClean="0"/>
              <a:t>cord.</a:t>
            </a:r>
          </a:p>
          <a:p>
            <a:r>
              <a:rPr lang="en-US" sz="2000" dirty="0" smtClean="0"/>
              <a:t>Degeneration </a:t>
            </a:r>
            <a:r>
              <a:rPr lang="en-US" sz="2000" dirty="0"/>
              <a:t>of </a:t>
            </a:r>
            <a:r>
              <a:rPr lang="en-US" sz="2000" dirty="0" smtClean="0"/>
              <a:t>both ascending &amp; descending </a:t>
            </a:r>
            <a:r>
              <a:rPr lang="en-US" sz="2000" dirty="0"/>
              <a:t>spinal </a:t>
            </a:r>
            <a:r>
              <a:rPr lang="en-US" sz="2000" dirty="0" smtClean="0"/>
              <a:t>tracts, caused </a:t>
            </a:r>
            <a:r>
              <a:rPr lang="en-US" sz="2000" dirty="0"/>
              <a:t>by a defect in myelin </a:t>
            </a:r>
            <a:r>
              <a:rPr lang="en-US" sz="2000" dirty="0" smtClean="0"/>
              <a:t>formation.</a:t>
            </a:r>
          </a:p>
          <a:p>
            <a:r>
              <a:rPr lang="en-US" sz="2000" dirty="0" smtClean="0"/>
              <a:t>Symptoms (over a few weeks) </a:t>
            </a:r>
            <a:r>
              <a:rPr lang="en-US" sz="2000" dirty="0"/>
              <a:t>initially </a:t>
            </a:r>
            <a:r>
              <a:rPr lang="en-US" sz="2000" dirty="0" smtClean="0"/>
              <a:t>bilaterally </a:t>
            </a:r>
            <a:r>
              <a:rPr lang="en-US" sz="2000" dirty="0"/>
              <a:t>symmetrical numbness</a:t>
            </a:r>
            <a:r>
              <a:rPr lang="en-US" sz="2000" dirty="0" smtClean="0"/>
              <a:t>, tingling</a:t>
            </a:r>
            <a:r>
              <a:rPr lang="en-US" sz="2000" dirty="0"/>
              <a:t>, </a:t>
            </a:r>
            <a:r>
              <a:rPr lang="en-US" sz="2000" dirty="0" smtClean="0"/>
              <a:t>&amp; slight </a:t>
            </a:r>
            <a:r>
              <a:rPr lang="en-US" sz="2000" dirty="0"/>
              <a:t>ataxia in the lower </a:t>
            </a:r>
            <a:r>
              <a:rPr lang="en-US" sz="2000" dirty="0" smtClean="0"/>
              <a:t>extremities, may </a:t>
            </a:r>
            <a:r>
              <a:rPr lang="en-US" sz="2000" dirty="0"/>
              <a:t>progress to include spastic weakness of the </a:t>
            </a:r>
            <a:r>
              <a:rPr lang="en-US" sz="2000" dirty="0" smtClean="0"/>
              <a:t>lower extremities </a:t>
            </a:r>
            <a:r>
              <a:rPr lang="en-US" sz="2000" dirty="0" smtClean="0">
                <a:sym typeface="Wingdings" pitchFamily="2" charset="2"/>
              </a:rPr>
              <a:t> later paraplegia.</a:t>
            </a:r>
            <a:endParaRPr lang="en-US" sz="2000" dirty="0" smtClean="0"/>
          </a:p>
          <a:p>
            <a:r>
              <a:rPr lang="en-US" sz="2000" dirty="0" smtClean="0"/>
              <a:t>With vitamin replacement, </a:t>
            </a:r>
            <a:r>
              <a:rPr lang="en-US" sz="2000" dirty="0"/>
              <a:t>clinical improvement occurs; however, once </a:t>
            </a:r>
            <a:r>
              <a:rPr lang="en-US" sz="2000" dirty="0" smtClean="0"/>
              <a:t>complete paraplegia </a:t>
            </a:r>
            <a:r>
              <a:rPr lang="en-US" sz="2000" dirty="0"/>
              <a:t>has developed, recovery is poor. 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Vitamine B12 deficiency</a:t>
            </a:r>
            <a:endParaRPr sz="2400" b="1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139" name="Google Shape;139;p2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10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 idx="4294967295"/>
          </p:nvPr>
        </p:nvSpPr>
        <p:spPr>
          <a:xfrm>
            <a:off x="0" y="592750"/>
            <a:ext cx="91731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Questions?</a:t>
            </a:r>
            <a:endParaRPr sz="1800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352173" y="2813791"/>
            <a:ext cx="6593700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en-US" sz="2000" b="1" dirty="0" smtClean="0">
                <a:latin typeface="Lucida Calligraphy" pitchFamily="66" charset="0"/>
              </a:rPr>
              <a:t>“The </a:t>
            </a:r>
            <a:r>
              <a:rPr lang="en-US" sz="2000" b="1" dirty="0">
                <a:latin typeface="Lucida Calligraphy" pitchFamily="66" charset="0"/>
              </a:rPr>
              <a:t>greatest enemy of knowledge is not ignorance, it is the illusion of knowledge</a:t>
            </a:r>
            <a:r>
              <a:rPr lang="en-US" sz="2000" b="1" dirty="0" smtClean="0">
                <a:latin typeface="Lucida Calligraphy" pitchFamily="66" charset="0"/>
              </a:rPr>
              <a:t>.”</a:t>
            </a:r>
            <a:endParaRPr lang="en-US" sz="2000" dirty="0">
              <a:latin typeface="Lucida Calligraphy" pitchFamily="66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3971973" y="1749875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4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Parkinson</a:t>
            </a:r>
            <a:r>
              <a:rPr lang="en-US" sz="3200" dirty="0">
                <a:solidFill>
                  <a:srgbClr val="70041E"/>
                </a:solidFill>
              </a:rPr>
              <a:t> </a:t>
            </a:r>
            <a:r>
              <a:rPr lang="en-US" sz="3200" b="1" dirty="0">
                <a:solidFill>
                  <a:srgbClr val="70041E"/>
                </a:solidFill>
              </a:rPr>
              <a:t>Disease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3823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10424" y="1282641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345322" y="300865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101" y="1037662"/>
            <a:ext cx="8078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 neurodegenerative disease marked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by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 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prominent hypokinetic 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movement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disorder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that is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caused by 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loss of dopaminergic neurons from 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the </a:t>
            </a:r>
            <a:r>
              <a:rPr lang="en-US" sz="2200" u="sng" dirty="0" err="1" smtClean="0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200" u="sng" dirty="0" err="1" smtClean="0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200" u="sng" dirty="0" smtClean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Has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characteristic neuronal inclusions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containing      </a:t>
            </a:r>
            <a:r>
              <a:rPr lang="el-GR" sz="2200" u="sng" dirty="0" smtClean="0">
                <a:solidFill>
                  <a:srgbClr val="70041E"/>
                </a:solidFill>
                <a:latin typeface="Libre Baskerville" charset="0"/>
              </a:rPr>
              <a:t>α-</a:t>
            </a:r>
            <a:r>
              <a:rPr lang="en-US" sz="2200" u="sng" dirty="0" err="1" smtClean="0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. </a:t>
            </a: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</a:rPr>
              <a:t>(</a:t>
            </a:r>
            <a:r>
              <a:rPr lang="en-US" sz="2200" b="1" dirty="0" err="1">
                <a:solidFill>
                  <a:srgbClr val="70041E"/>
                </a:solidFill>
                <a:latin typeface="Libre Baskerville" charset="0"/>
              </a:rPr>
              <a:t>Lewy</a:t>
            </a:r>
            <a:r>
              <a:rPr lang="en-US" sz="2200" b="1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</a:rPr>
              <a:t>bodies)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70041E"/>
                </a:solidFill>
                <a:latin typeface="Libre Baskerville" charset="0"/>
              </a:rPr>
              <a:t>Parkinsonism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: a clinical syndrome characterized by diminished facial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expression (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masked </a:t>
            </a:r>
            <a:r>
              <a:rPr lang="en-US" sz="2200" dirty="0" err="1">
                <a:solidFill>
                  <a:srgbClr val="70041E"/>
                </a:solidFill>
                <a:latin typeface="Libre Baskerville" charset="0"/>
              </a:rPr>
              <a:t>facies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), stooped posture, slowness of voluntary movement, festinating gait (progressively shortened, 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accelerated steps), rigidity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, &amp; a "</a:t>
            </a:r>
            <a:r>
              <a:rPr lang="en-US" sz="2200" dirty="0" smtClean="0">
                <a:solidFill>
                  <a:srgbClr val="70041E"/>
                </a:solidFill>
                <a:latin typeface="Libre Baskerville" charset="0"/>
              </a:rPr>
              <a:t>pill-rolling“ tremor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. </a:t>
            </a:r>
            <a:endParaRPr lang="en-US" sz="22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0820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396566" y="414235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565" y="1360804"/>
            <a:ext cx="37028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Libre Baskerville" charset="0"/>
              </a:rPr>
              <a:t>Parkinsonism is seen 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in a range of diseases that damage dopaminergic neurons, which project from the </a:t>
            </a:r>
            <a:r>
              <a:rPr lang="en-US" sz="2000" dirty="0" err="1">
                <a:solidFill>
                  <a:schemeClr val="bg1"/>
                </a:solidFill>
                <a:latin typeface="Libre Baskerville" charset="0"/>
              </a:rPr>
              <a:t>substantia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ibre Baskerville" charset="0"/>
              </a:rPr>
              <a:t>nigra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 to the </a:t>
            </a:r>
            <a:r>
              <a:rPr lang="en-US" sz="2000" dirty="0" smtClean="0">
                <a:solidFill>
                  <a:schemeClr val="bg1"/>
                </a:solidFill>
                <a:latin typeface="Libre Baskerville" charset="0"/>
              </a:rPr>
              <a:t>striatum (</a:t>
            </a:r>
            <a:r>
              <a:rPr lang="en-US" sz="2000" dirty="0" err="1" smtClean="0">
                <a:solidFill>
                  <a:schemeClr val="bg1"/>
                </a:solidFill>
                <a:latin typeface="Libre Baskerville" charset="0"/>
              </a:rPr>
              <a:t>nigrostriatal</a:t>
            </a:r>
            <a:r>
              <a:rPr lang="en-US" sz="2000" dirty="0" smtClean="0">
                <a:solidFill>
                  <a:schemeClr val="bg1"/>
                </a:solidFill>
                <a:latin typeface="Libre Baskerville" charset="0"/>
              </a:rPr>
              <a:t> pathway)</a:t>
            </a:r>
            <a:endParaRPr lang="en-US" sz="2000" dirty="0">
              <a:solidFill>
                <a:schemeClr val="bg1"/>
              </a:solidFill>
              <a:latin typeface="Libre Baskerville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and are involved in control of motor activity.</a:t>
            </a:r>
            <a:endParaRPr lang="en-US" sz="2000" dirty="0">
              <a:solidFill>
                <a:schemeClr val="bg1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Libre Baskerville" charset="0"/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2" y="275242"/>
            <a:ext cx="4263656" cy="44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 smtClean="0">
                <a:solidFill>
                  <a:srgbClr val="70041E"/>
                </a:solidFill>
              </a:rPr>
              <a:t>PD–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49" y="1075171"/>
            <a:ext cx="7546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PD is associated with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protein (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α-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) aggregation, mitochondrial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abnormalities,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neuronal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loss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in the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elsewhere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in the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brain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:</a:t>
            </a:r>
            <a:endParaRPr lang="en-US" sz="2000" dirty="0" smtClean="0">
              <a:solidFill>
                <a:srgbClr val="70041E"/>
              </a:solidFill>
              <a:latin typeface="Libre Baskerville" charset="0"/>
            </a:endParaRP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+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aggregates are normally cleared by autophagy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+ Abnormal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protein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organelle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clearance due to defects in autophagy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&amp;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lysosomal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degradation.</a:t>
            </a: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+ Dopaminergic neurons degeneration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reduction in dopamine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 in the striatum.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329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 smtClean="0">
                <a:solidFill>
                  <a:srgbClr val="70041E"/>
                </a:solidFill>
              </a:rPr>
              <a:t>PD– Clinical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6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49" y="1085445"/>
            <a:ext cx="75462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Diagnosis is based on a triad of (tremor, rigidity, &amp; </a:t>
            </a:r>
            <a:r>
              <a:rPr lang="en-US" sz="2000" dirty="0" err="1" smtClean="0">
                <a:solidFill>
                  <a:srgbClr val="70041E"/>
                </a:solidFill>
                <a:latin typeface="Libre Baskerville" charset="0"/>
              </a:rPr>
              <a:t>bradykinesia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), </a:t>
            </a:r>
            <a:r>
              <a:rPr lang="en-US" sz="2000" u="sng" dirty="0" smtClean="0">
                <a:solidFill>
                  <a:srgbClr val="70041E"/>
                </a:solidFill>
                <a:latin typeface="Libre Baskerville" charset="0"/>
              </a:rPr>
              <a:t>in the absence of toxic injury or other etiology.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Usually progresses over 10 to 15 years, eventually producing severe motor slowing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near immobility.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Death usually is the result of aspiration pneumonia or trauma from falls caused by postural instability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.</a:t>
            </a:r>
            <a:endParaRPr lang="en-US" sz="2000" dirty="0">
              <a:solidFill>
                <a:srgbClr val="70041E"/>
              </a:solidFill>
              <a:latin typeface="Libre Baskerville" charset="0"/>
              <a:sym typeface="Libre Baskerville"/>
            </a:endParaRP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Movement symptoms initially respond to  L-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dihydroxyphenylalanine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(L-DOPA), but it </a:t>
            </a:r>
            <a:r>
              <a:rPr lang="en-US" sz="2000" u="sng" dirty="0">
                <a:solidFill>
                  <a:srgbClr val="70041E"/>
                </a:solidFill>
                <a:latin typeface="Libre Baskerville" charset="0"/>
              </a:rPr>
              <a:t>does not slow disease progression.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Over time, L-DOPA becomes less </a:t>
            </a:r>
            <a:r>
              <a:rPr lang="en-US" sz="2000" dirty="0" smtClean="0">
                <a:solidFill>
                  <a:srgbClr val="70041E"/>
                </a:solidFill>
                <a:latin typeface="Libre Baskerville" charset="0"/>
              </a:rPr>
              <a:t>effective.</a:t>
            </a: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82772" y="612967"/>
            <a:ext cx="1098609" cy="69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672" y="360221"/>
            <a:ext cx="67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A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t 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autopsy is pallor of the </a:t>
            </a:r>
            <a:r>
              <a:rPr lang="en-US" sz="2400" b="1" dirty="0" err="1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400" b="1" dirty="0" err="1" smtClean="0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 and 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locus </a:t>
            </a:r>
            <a:r>
              <a:rPr lang="en-US" sz="2400" b="1" dirty="0" err="1" smtClean="0">
                <a:solidFill>
                  <a:srgbClr val="70041E"/>
                </a:solidFill>
                <a:latin typeface="Libre Baskerville" charset="0"/>
              </a:rPr>
              <a:t>ceruleus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, due loss of pigmented </a:t>
            </a:r>
            <a:r>
              <a:rPr lang="en-US" sz="2400" b="1" dirty="0" err="1" smtClean="0">
                <a:solidFill>
                  <a:srgbClr val="70041E"/>
                </a:solidFill>
                <a:latin typeface="Libre Baskerville" charset="0"/>
              </a:rPr>
              <a:t>catecholaminergic</a:t>
            </a:r>
            <a:r>
              <a:rPr lang="en-US" sz="2400" b="1" dirty="0" smtClean="0">
                <a:solidFill>
                  <a:srgbClr val="70041E"/>
                </a:solidFill>
                <a:latin typeface="Libre Baskerville" charset="0"/>
              </a:rPr>
              <a:t> neurons.</a:t>
            </a:r>
            <a:endParaRPr lang="en-US" sz="2400" b="1" dirty="0">
              <a:solidFill>
                <a:srgbClr val="70041E"/>
              </a:solidFill>
              <a:latin typeface="Libre Baskerville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8" y="1771703"/>
            <a:ext cx="3626778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2" y="1771703"/>
            <a:ext cx="3801438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3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82772" y="612967"/>
            <a:ext cx="1098609" cy="69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672" y="298666"/>
            <a:ext cx="694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Areas of neuronal loss show gliosis. </a:t>
            </a:r>
            <a:r>
              <a:rPr lang="en-US" sz="2000" b="1" u="sng" dirty="0" err="1" smtClean="0">
                <a:solidFill>
                  <a:srgbClr val="70041E"/>
                </a:solidFill>
                <a:latin typeface="Libre Baskerville" charset="0"/>
              </a:rPr>
              <a:t>Lewy</a:t>
            </a:r>
            <a:r>
              <a:rPr lang="en-US" sz="2000" b="1" u="sng" dirty="0" smtClean="0">
                <a:solidFill>
                  <a:srgbClr val="70041E"/>
                </a:solidFill>
                <a:latin typeface="Libre Baskerville" charset="0"/>
              </a:rPr>
              <a:t> bodies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found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in those neurons that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remain; single or multiple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, cytoplasmic,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eosinophilic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, round </a:t>
            </a:r>
            <a:r>
              <a:rPr lang="en-US" sz="2000" b="1" dirty="0" smtClean="0">
                <a:solidFill>
                  <a:srgbClr val="70041E"/>
                </a:solidFill>
                <a:latin typeface="Libre Baskerville" charset="0"/>
              </a:rPr>
              <a:t>inclusions (dense core with pale halo)</a:t>
            </a:r>
            <a:endParaRPr lang="en-US" sz="2000" b="1" dirty="0">
              <a:solidFill>
                <a:srgbClr val="70041E"/>
              </a:solidFill>
              <a:latin typeface="Libre Baskerville" charset="0"/>
            </a:endParaRPr>
          </a:p>
        </p:txBody>
      </p:sp>
      <p:sp>
        <p:nvSpPr>
          <p:cNvPr id="2" name="AutoShape 2" descr="Image result for lewy 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lewy bod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lewy bodi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2" y="1833349"/>
            <a:ext cx="3661238" cy="3041060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6" y="1833349"/>
            <a:ext cx="30861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751327" y="418885"/>
            <a:ext cx="7223221" cy="1194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dirty="0"/>
              <a:t>Huntington </a:t>
            </a:r>
            <a:r>
              <a:rPr lang="en-US" sz="4000" dirty="0" smtClean="0"/>
              <a:t>Disease (HD)</a:t>
            </a:r>
            <a:endParaRPr sz="4000" b="1" i="1" dirty="0">
              <a:latin typeface="Montserrat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pSp>
        <p:nvGrpSpPr>
          <p:cNvPr id="84" name="Google Shape;84;p15"/>
          <p:cNvGrpSpPr/>
          <p:nvPr/>
        </p:nvGrpSpPr>
        <p:grpSpPr>
          <a:xfrm>
            <a:off x="165570" y="277007"/>
            <a:ext cx="1585757" cy="1264118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70" name="Picture 2" descr="The Huntingtin Chromosome (Wikipedia.org &amp; open.osmosis.or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37" y="1674687"/>
            <a:ext cx="7397391" cy="30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iss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15D2B3874B645AF51B40E73E2069E" ma:contentTypeVersion="0" ma:contentTypeDescription="Create a new document." ma:contentTypeScope="" ma:versionID="215c96f4a6358a54512e55482049aa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9A23B-D5ED-41E5-9CE1-DFFAE1642E8F}"/>
</file>

<file path=customXml/itemProps2.xml><?xml version="1.0" encoding="utf-8"?>
<ds:datastoreItem xmlns:ds="http://schemas.openxmlformats.org/officeDocument/2006/customXml" ds:itemID="{263D41AD-EF37-42DA-BB4A-9C4069987150}"/>
</file>

<file path=customXml/itemProps3.xml><?xml version="1.0" encoding="utf-8"?>
<ds:datastoreItem xmlns:ds="http://schemas.openxmlformats.org/officeDocument/2006/customXml" ds:itemID="{964C4F02-9A46-43AB-832D-90A69A5B099D}"/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1076</Words>
  <Application>Microsoft Office PowerPoint</Application>
  <PresentationFormat>On-screen Show (16:9)</PresentationFormat>
  <Paragraphs>103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Lucida Calligraphy</vt:lpstr>
      <vt:lpstr>Libre Baskerville</vt:lpstr>
      <vt:lpstr>Calibri</vt:lpstr>
      <vt:lpstr>Montserrat</vt:lpstr>
      <vt:lpstr>Wingdings</vt:lpstr>
      <vt:lpstr>Nerissa template</vt:lpstr>
      <vt:lpstr>Degenerative diseases of CNS (2)</vt:lpstr>
      <vt:lpstr>PowerPoint Presentation</vt:lpstr>
      <vt:lpstr>Parkinson Disease</vt:lpstr>
      <vt:lpstr>PowerPoint Presentation</vt:lpstr>
      <vt:lpstr>PD– Pathogenesis </vt:lpstr>
      <vt:lpstr>PD– Clinical </vt:lpstr>
      <vt:lpstr>PowerPoint Presentation</vt:lpstr>
      <vt:lpstr>PowerPoint Presentation</vt:lpstr>
      <vt:lpstr>PowerPoint Presentation</vt:lpstr>
      <vt:lpstr>Huntington Disease-HD</vt:lpstr>
      <vt:lpstr>HD – Pathogenesis </vt:lpstr>
      <vt:lpstr>PowerPoint Presentation</vt:lpstr>
      <vt:lpstr>PowerPoint Presentation</vt:lpstr>
      <vt:lpstr>Amyotrophic Lateral Sclerosis (ALS) </vt:lpstr>
      <vt:lpstr>ALS – pathogenesis </vt:lpstr>
      <vt:lpstr>PowerPoint Presentation</vt:lpstr>
      <vt:lpstr>PowerPoint Presentation</vt:lpstr>
      <vt:lpstr>ALS – Clinical</vt:lpstr>
      <vt:lpstr>Acquired metabolic diseases</vt:lpstr>
      <vt:lpstr>Thiamine deficiency (Vitamine B1)</vt:lpstr>
      <vt:lpstr>Wernicke encephalopathy is characterized by foci of hemorrhage and necrosis in the mamillary bodies and the walls of the third and fourth ventricles.</vt:lpstr>
      <vt:lpstr>Vitamine B12 deficiency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II Pathology</dc:title>
  <dc:creator>mohammed hayel</dc:creator>
  <cp:lastModifiedBy>mohammed hayel</cp:lastModifiedBy>
  <cp:revision>170</cp:revision>
  <dcterms:modified xsi:type="dcterms:W3CDTF">2021-03-02T17:02:02Z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0x01010070415D2B3874B645AF51B40E73E2069E</vt:lpwstr>
  </property>
</Properties>
</file>