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322" r:id="rId9"/>
    <p:sldId id="258" r:id="rId10"/>
    <p:sldId id="259" r:id="rId11"/>
    <p:sldId id="260" r:id="rId12"/>
    <p:sldId id="263" r:id="rId13"/>
    <p:sldId id="329" r:id="rId14"/>
    <p:sldId id="330" r:id="rId15"/>
    <p:sldId id="338" r:id="rId16"/>
    <p:sldId id="343" r:id="rId17"/>
    <p:sldId id="344" r:id="rId18"/>
    <p:sldId id="334" r:id="rId19"/>
    <p:sldId id="336" r:id="rId20"/>
    <p:sldId id="342" r:id="rId21"/>
    <p:sldId id="323" r:id="rId22"/>
    <p:sldId id="324" r:id="rId23"/>
    <p:sldId id="325" r:id="rId24"/>
    <p:sldId id="326" r:id="rId25"/>
    <p:sldId id="327" r:id="rId26"/>
    <p:sldId id="328" r:id="rId27"/>
    <p:sldId id="278" r:id="rId28"/>
    <p:sldId id="281" r:id="rId29"/>
    <p:sldId id="279" r:id="rId30"/>
    <p:sldId id="280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40" r:id="rId39"/>
    <p:sldId id="339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6" r:id="rId52"/>
    <p:sldId id="317" r:id="rId53"/>
    <p:sldId id="318" r:id="rId54"/>
    <p:sldId id="319" r:id="rId55"/>
    <p:sldId id="341" r:id="rId56"/>
    <p:sldId id="320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AFB50-B9F1-4AC7-83A5-A8DE27CFE9F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11177-612B-438A-85D6-81F4E8D1C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A6D1-6F22-46FD-AD91-FC510839F77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A6D1-6F22-46FD-AD91-FC510839F77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JIA can be divided into several subtypes, depending on the number of joints involved (less than five versus five or more), the</a:t>
            </a:r>
            <a:r>
              <a:rPr lang="en-US" baseline="0" dirty="0"/>
              <a:t> </a:t>
            </a:r>
            <a:r>
              <a:rPr lang="en-US" dirty="0"/>
              <a:t>presence of sacroiliac involvement, and the presence of systemic</a:t>
            </a:r>
            <a:r>
              <a:rPr lang="en-US" baseline="0" dirty="0"/>
              <a:t> </a:t>
            </a:r>
            <a:r>
              <a:rPr lang="en-US" dirty="0"/>
              <a:t>features, each with particular disease characteristics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FC5E2-8B21-445B-A4D7-02E1AE1E937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3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Dactylitis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swelling of ≥1 digit(s), usually in an asymmetric distribution, that extends beyond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margin.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minimum of 2 pits on any 1 or more nails at any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4C1F0-95C2-486E-9BF6-A38C00F6139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Presence of or history of sacroiliac joint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tenderness or inflammatory lumbosacral pain,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both ¶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Presence of HLA-B27 antigen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Onset of arthritis in a male &gt;6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Acute (symptomatic) anterior uveitis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History of ankylosing spondylitis,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enthesitisrelated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arthritis,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sacroiliitis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IBD, Reiter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syndrome, or acute anterior uveitis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firstdegree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4C1F0-95C2-486E-9BF6-A38C00F613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7193-620B-49A0-85CD-4AC2B7BADB8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47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7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2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7627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3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3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6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38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svg" /><Relationship Id="rId7" Type="http://schemas.openxmlformats.org/officeDocument/2006/relationships/image" Target="../media/image23.sv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svg" /><Relationship Id="rId4" Type="http://schemas.openxmlformats.org/officeDocument/2006/relationships/image" Target="../media/image20.png" /><Relationship Id="rId9" Type="http://schemas.openxmlformats.org/officeDocument/2006/relationships/image" Target="../media/image25.svg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6652-E95E-40C9-B397-C76AFE1C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97" y="1153287"/>
            <a:ext cx="2677924" cy="45514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2800" spc="200"/>
              <a:t>Juvenile Idiopathic Arthritis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732023" y="1153287"/>
            <a:ext cx="4840477" cy="4551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Aseel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Maayah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Arwa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Ajaleen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Mohammad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Alqudah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Mahdi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abu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aloush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9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19" y="40690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Oligoarthritis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-Arthritis affecting </a:t>
            </a:r>
            <a:r>
              <a:rPr lang="en-US" dirty="0">
                <a:solidFill>
                  <a:srgbClr val="C00000"/>
                </a:solidFill>
              </a:rPr>
              <a:t>1-4 joints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during </a:t>
            </a:r>
            <a:r>
              <a:rPr lang="en-US" dirty="0">
                <a:solidFill>
                  <a:srgbClr val="C00000"/>
                </a:solidFill>
              </a:rPr>
              <a:t>1st 6 </a:t>
            </a:r>
            <a:r>
              <a:rPr lang="en-US" dirty="0" err="1">
                <a:solidFill>
                  <a:srgbClr val="C00000"/>
                </a:solidFill>
              </a:rPr>
              <a:t>mo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disease.</a:t>
            </a:r>
          </a:p>
          <a:p>
            <a:pPr marL="0" indent="0" algn="l">
              <a:buNone/>
            </a:pPr>
            <a:r>
              <a:rPr lang="en-US" dirty="0"/>
              <a:t>-The arthritis is found </a:t>
            </a:r>
            <a:r>
              <a:rPr lang="en-US" b="1" dirty="0">
                <a:solidFill>
                  <a:srgbClr val="C00000"/>
                </a:solidFill>
              </a:rPr>
              <a:t>in medium-sized to large joints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C00000"/>
                </a:solidFill>
              </a:rPr>
              <a:t>-Asymmetrical pattern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C00000"/>
                </a:solidFill>
              </a:rPr>
              <a:t>-Large, weight-bearing joints (knee and ankle) are usually affected. </a:t>
            </a:r>
          </a:p>
        </p:txBody>
      </p:sp>
    </p:spTree>
    <p:extLst>
      <p:ext uri="{BB962C8B-B14F-4D97-AF65-F5344CB8AC3E}">
        <p14:creationId xmlns:p14="http://schemas.microsoft.com/office/powerpoint/2010/main" val="174178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Oligoarthritis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500" b="1" dirty="0">
                <a:solidFill>
                  <a:srgbClr val="C00000"/>
                </a:solidFill>
              </a:rPr>
              <a:t>-Extra-articular manifestations : </a:t>
            </a:r>
          </a:p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500" b="1" dirty="0">
                <a:solidFill>
                  <a:srgbClr val="000000"/>
                </a:solidFill>
                <a:latin typeface="Lucida Grande"/>
              </a:rPr>
              <a:t>*Most likely type to cause chronic anterior uveitis </a:t>
            </a:r>
            <a:r>
              <a:rPr lang="en-US" sz="2000" b="1" dirty="0">
                <a:solidFill>
                  <a:srgbClr val="000000"/>
                </a:solidFill>
                <a:latin typeface="Lucida Grande"/>
              </a:rPr>
              <a:t>(with an incidence of 80%) </a:t>
            </a:r>
          </a:p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200" dirty="0">
                <a:solidFill>
                  <a:schemeClr val="bg1"/>
                </a:solidFill>
                <a:latin typeface="Lucida Grande"/>
              </a:rPr>
              <a:t>*</a:t>
            </a:r>
            <a:r>
              <a:rPr lang="en-US" sz="2200" dirty="0">
                <a:solidFill>
                  <a:schemeClr val="tx1"/>
                </a:solidFill>
                <a:latin typeface="Lucida Grande"/>
              </a:rPr>
              <a:t>The incidence of anterior uveitis increases when antinuclear antibodies (</a:t>
            </a:r>
            <a:r>
              <a:rPr lang="en-US" sz="2200" u="sng" dirty="0">
                <a:solidFill>
                  <a:schemeClr val="tx1"/>
                </a:solidFill>
                <a:latin typeface="Lucida Grande"/>
              </a:rPr>
              <a:t>ANA</a:t>
            </a:r>
            <a:r>
              <a:rPr lang="en-US" sz="2200" dirty="0">
                <a:solidFill>
                  <a:schemeClr val="tx1"/>
                </a:solidFill>
                <a:latin typeface="Lucida Grande"/>
              </a:rPr>
              <a:t>) are present</a:t>
            </a:r>
            <a:endParaRPr lang="en-US" sz="2200" b="1" dirty="0">
              <a:solidFill>
                <a:schemeClr val="tx1"/>
              </a:solidFill>
              <a:latin typeface="Lucida Grande"/>
            </a:endParaRPr>
          </a:p>
          <a:p>
            <a:pPr marL="0" lvl="0" indent="0" algn="l" rtl="0">
              <a:spcBef>
                <a:spcPts val="0"/>
              </a:spcBef>
              <a:buClrTx/>
              <a:buNone/>
            </a:pPr>
            <a:endParaRPr lang="en-US" sz="2200" b="1" dirty="0">
              <a:solidFill>
                <a:schemeClr val="bg1"/>
              </a:solidFill>
              <a:latin typeface="Lucida Grande"/>
            </a:endParaRPr>
          </a:p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500" b="1" dirty="0">
                <a:solidFill>
                  <a:srgbClr val="C00000"/>
                </a:solidFill>
                <a:latin typeface="Lucida Grande"/>
              </a:rPr>
              <a:t>-Prognosis :</a:t>
            </a:r>
          </a:p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500" b="1" dirty="0">
                <a:solidFill>
                  <a:prstClr val="white"/>
                </a:solidFill>
                <a:latin typeface="Lucida Grande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Lucida Grande"/>
              </a:rPr>
              <a:t>-</a:t>
            </a:r>
            <a:r>
              <a:rPr lang="en-US" sz="2500" b="1" dirty="0">
                <a:solidFill>
                  <a:prstClr val="white"/>
                </a:solidFill>
                <a:latin typeface="Lucida Grande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Lucida Grande"/>
              </a:rPr>
              <a:t>Mostly good </a:t>
            </a:r>
          </a:p>
          <a:p>
            <a:pPr marL="0" lvl="0" indent="0" algn="l" rtl="0">
              <a:spcBef>
                <a:spcPts val="0"/>
              </a:spcBef>
              <a:buClrTx/>
              <a:buNone/>
            </a:pPr>
            <a:r>
              <a:rPr lang="en-US" sz="2200" b="1" dirty="0">
                <a:solidFill>
                  <a:srgbClr val="000000"/>
                </a:solidFill>
                <a:latin typeface="Lucida Grande"/>
              </a:rPr>
              <a:t> - </a:t>
            </a:r>
            <a:r>
              <a:rPr lang="en-US" sz="2000" dirty="0">
                <a:solidFill>
                  <a:schemeClr val="tx1"/>
                </a:solidFill>
              </a:rPr>
              <a:t>10% of cases may progress to symmetric polyarthritis, which has an unfavorable prognosis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480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886200" cy="59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599"/>
            <a:ext cx="4114800" cy="582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C00000"/>
                </a:solidFill>
              </a:rPr>
              <a:t>Polyarthritis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-Also called </a:t>
            </a:r>
            <a:r>
              <a:rPr lang="en-US" b="1" dirty="0">
                <a:solidFill>
                  <a:schemeClr val="tx1"/>
                </a:solidFill>
              </a:rPr>
              <a:t>polyarticular juvenile idiopathic arthritis</a:t>
            </a:r>
            <a:r>
              <a:rPr lang="en-US" dirty="0">
                <a:solidFill>
                  <a:schemeClr val="tx1"/>
                </a:solidFill>
              </a:rPr>
              <a:t> (pJIA)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-The </a:t>
            </a:r>
            <a:r>
              <a:rPr lang="en-US" b="1" dirty="0">
                <a:solidFill>
                  <a:schemeClr val="tx1"/>
                </a:solidFill>
              </a:rPr>
              <a:t>second most common</a:t>
            </a:r>
            <a:r>
              <a:rPr lang="en-US" dirty="0">
                <a:solidFill>
                  <a:schemeClr val="tx1"/>
                </a:solidFill>
              </a:rPr>
              <a:t> type of JIA.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-In this type (40%), children present with arthritis </a:t>
            </a:r>
            <a:r>
              <a:rPr lang="en-US" b="1" dirty="0">
                <a:solidFill>
                  <a:srgbClr val="C00000"/>
                </a:solidFill>
              </a:rPr>
              <a:t>in five or more joints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within the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first 6 months </a:t>
            </a:r>
            <a:r>
              <a:rPr lang="en-US" dirty="0">
                <a:solidFill>
                  <a:schemeClr val="tx1"/>
                </a:solidFill>
              </a:rPr>
              <a:t>of diagnosis.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Children who develop </a:t>
            </a:r>
            <a:r>
              <a:rPr lang="en-US" dirty="0" err="1">
                <a:solidFill>
                  <a:schemeClr val="tx1"/>
                </a:solidFill>
              </a:rPr>
              <a:t>polyarticular</a:t>
            </a:r>
            <a:r>
              <a:rPr lang="en-US" dirty="0">
                <a:solidFill>
                  <a:schemeClr val="tx1"/>
                </a:solidFill>
              </a:rPr>
              <a:t> disease after </a:t>
            </a:r>
            <a:r>
              <a:rPr lang="en-US" dirty="0" err="1">
                <a:solidFill>
                  <a:schemeClr val="tx1"/>
                </a:solidFill>
              </a:rPr>
              <a:t>oligoarthritis</a:t>
            </a:r>
            <a:r>
              <a:rPr lang="en-US" dirty="0">
                <a:solidFill>
                  <a:schemeClr val="tx1"/>
                </a:solidFill>
              </a:rPr>
              <a:t> called </a:t>
            </a:r>
            <a:r>
              <a:rPr lang="en-US" sz="2300" dirty="0">
                <a:solidFill>
                  <a:srgbClr val="C00000"/>
                </a:solidFill>
              </a:rPr>
              <a:t>extended </a:t>
            </a:r>
            <a:r>
              <a:rPr lang="en-US" sz="2300" dirty="0" err="1">
                <a:solidFill>
                  <a:srgbClr val="C00000"/>
                </a:solidFill>
              </a:rPr>
              <a:t>oligoarthritis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2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Polyarthritis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000" b="1" dirty="0">
                <a:solidFill>
                  <a:srgbClr val="C00000"/>
                </a:solidFill>
                <a:latin typeface="Abadi" panose="020F0502020204030204" pitchFamily="34" charset="0"/>
              </a:rPr>
              <a:t>classification depends on RF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45" y="1509045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C00000"/>
                </a:solidFill>
              </a:rPr>
              <a:t>1. </a:t>
            </a:r>
            <a:r>
              <a:rPr lang="en-US" dirty="0" err="1">
                <a:solidFill>
                  <a:srgbClr val="C00000"/>
                </a:solidFill>
              </a:rPr>
              <a:t>Seronegative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polyarticular</a:t>
            </a:r>
            <a:r>
              <a:rPr lang="en-US" dirty="0">
                <a:solidFill>
                  <a:srgbClr val="C00000"/>
                </a:solidFill>
              </a:rPr>
              <a:t> JIA 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-most common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-RF negative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-Symmetrical or asymmetrical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-Peak incidence : 1–4 years and 6–12 years (bimodal incidence)</a:t>
            </a:r>
            <a:endParaRPr lang="ar-JO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-Female </a:t>
            </a:r>
            <a:r>
              <a:rPr lang="en-GB" dirty="0">
                <a:solidFill>
                  <a:schemeClr val="tx1"/>
                </a:solidFill>
              </a:rPr>
              <a:t>&gt; male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-moderate risk of  chronic uveitis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89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53568" y="1110882"/>
            <a:ext cx="2289779" cy="1060817"/>
          </a:xfrm>
        </p:spPr>
        <p:txBody>
          <a:bodyPr anchor="b">
            <a:normAutofit/>
          </a:bodyPr>
          <a:lstStyle/>
          <a:p>
            <a:r>
              <a:rPr lang="en-US" sz="2400"/>
              <a:t>Polyarthritis</a:t>
            </a:r>
            <a:endParaRPr lang="ar-JO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89D50-2E7F-0DA7-8EBE-53A00102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3" y="831289"/>
            <a:ext cx="5175285" cy="2597711"/>
          </a:xfrm>
          <a:prstGeom prst="rect">
            <a:avLst/>
          </a:prstGeom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53567" y="2286000"/>
            <a:ext cx="228977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/>
              <a:t>2. Seropositive polyarticular JIA :  </a:t>
            </a:r>
          </a:p>
          <a:p>
            <a:pPr marL="0" indent="0">
              <a:buNone/>
            </a:pPr>
            <a:r>
              <a:rPr lang="en-GB" sz="1400"/>
              <a:t>-&lt; 10% of cases</a:t>
            </a:r>
          </a:p>
          <a:p>
            <a:pPr marL="0" indent="0">
              <a:buNone/>
            </a:pPr>
            <a:r>
              <a:rPr lang="en-GB" sz="1400"/>
              <a:t>-RF positive</a:t>
            </a:r>
          </a:p>
          <a:p>
            <a:pPr marL="0" indent="0">
              <a:buNone/>
            </a:pPr>
            <a:r>
              <a:rPr lang="en-GB" sz="1400"/>
              <a:t>-Symmetrical</a:t>
            </a:r>
          </a:p>
          <a:p>
            <a:pPr marL="0" indent="0">
              <a:buNone/>
            </a:pPr>
            <a:r>
              <a:rPr lang="en-GB" sz="1400"/>
              <a:t>-Peak incidence : 9-12 years</a:t>
            </a:r>
          </a:p>
          <a:p>
            <a:pPr marL="0" indent="0">
              <a:buNone/>
            </a:pPr>
            <a:r>
              <a:rPr lang="en-GB" sz="1400"/>
              <a:t>-Female &gt; male (10:1)</a:t>
            </a:r>
            <a:endParaRPr lang="en-US" sz="1400"/>
          </a:p>
          <a:p>
            <a:pPr marL="0" indent="0">
              <a:buNone/>
            </a:pPr>
            <a:r>
              <a:rPr lang="en-US" sz="1400"/>
              <a:t>-Extra-articular manifestations : Rheumatoid nodules on the extensor surface of elbows and the Achilles tendon (∼ 30% of cases)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C7CE1-30F4-0491-57FB-0A124D4B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3" y="3594218"/>
            <a:ext cx="5175285" cy="27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00901-A1B0-9666-F62B-553E1955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34" y="1253386"/>
            <a:ext cx="7633742" cy="3593591"/>
          </a:xfrm>
        </p:spPr>
        <p:txBody>
          <a:bodyPr/>
          <a:lstStyle/>
          <a:p>
            <a:r>
              <a:rPr lang="en-US" dirty="0"/>
              <a:t>Evidence of systemic inflammation is more common in </a:t>
            </a:r>
            <a:r>
              <a:rPr lang="en-US" dirty="0" err="1"/>
              <a:t>ployarthritis</a:t>
            </a:r>
            <a:r>
              <a:rPr lang="en-US" dirty="0"/>
              <a:t> than </a:t>
            </a:r>
            <a:r>
              <a:rPr lang="en-US" dirty="0" err="1"/>
              <a:t>oligoarthritis</a:t>
            </a:r>
            <a:r>
              <a:rPr lang="en-US" dirty="0"/>
              <a:t> .( including malaise , low grade fever , anemia of chronic disease and elevated inflammatory markers ESR , CRP ) </a:t>
            </a:r>
          </a:p>
          <a:p>
            <a:r>
              <a:rPr lang="en-US" dirty="0"/>
              <a:t>Patient can present with chronic uveitis and its complication </a:t>
            </a:r>
          </a:p>
        </p:txBody>
      </p:sp>
    </p:spTree>
    <p:extLst>
      <p:ext uri="{BB962C8B-B14F-4D97-AF65-F5344CB8AC3E}">
        <p14:creationId xmlns:p14="http://schemas.microsoft.com/office/powerpoint/2010/main" val="390934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358BC-6F54-4C42-2919-2E2388E0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28" y="1458578"/>
            <a:ext cx="3118068" cy="3940844"/>
          </a:xfrm>
        </p:spPr>
        <p:txBody>
          <a:bodyPr>
            <a:normAutofit/>
          </a:bodyPr>
          <a:lstStyle/>
          <a:p>
            <a:r>
              <a:rPr lang="en-US" dirty="0"/>
              <a:t>Sausage finger ( </a:t>
            </a:r>
            <a:r>
              <a:rPr lang="en-US" dirty="0" err="1"/>
              <a:t>Dactylitis</a:t>
            </a:r>
            <a:r>
              <a:rPr lang="en-US" dirty="0"/>
              <a:t>)</a:t>
            </a:r>
          </a:p>
          <a:p>
            <a:r>
              <a:rPr lang="en-US" dirty="0"/>
              <a:t>DDX: </a:t>
            </a:r>
          </a:p>
          <a:p>
            <a:r>
              <a:rPr lang="en-US" dirty="0"/>
              <a:t>psoriasis </a:t>
            </a:r>
          </a:p>
          <a:p>
            <a:r>
              <a:rPr lang="en-US" dirty="0"/>
              <a:t>Sickle cell disease </a:t>
            </a:r>
          </a:p>
          <a:p>
            <a:r>
              <a:rPr lang="en-US" dirty="0"/>
              <a:t>Various form of arthritis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AEDC2-2824-25CA-E58D-F46CC4B4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06" y="767656"/>
            <a:ext cx="3506097" cy="323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53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20321336">
            <a:off x="5755690" y="3035636"/>
            <a:ext cx="470170" cy="631838"/>
          </a:xfrm>
          <a:prstGeom prst="rightArrow">
            <a:avLst>
              <a:gd name="adj1" fmla="val 24194"/>
              <a:gd name="adj2" fmla="val 53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043904-BDB9-176F-B61A-91C6D467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64" y="2338223"/>
            <a:ext cx="4115456" cy="451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FC26799-14DE-A6D4-AF75-F313F98B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1" y="2338222"/>
            <a:ext cx="4304040" cy="45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E714E0D-5785-B9AE-D03D-C0961548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43" y="625386"/>
            <a:ext cx="7633742" cy="2029626"/>
          </a:xfrm>
        </p:spPr>
        <p:txBody>
          <a:bodyPr/>
          <a:lstStyle/>
          <a:p>
            <a:r>
              <a:rPr lang="en-US" dirty="0"/>
              <a:t>Long term complication :cervical spine involvement through subluxation and fusion with loss of lordosis and limited extension </a:t>
            </a:r>
          </a:p>
        </p:txBody>
      </p:sp>
    </p:spTree>
    <p:extLst>
      <p:ext uri="{BB962C8B-B14F-4D97-AF65-F5344CB8AC3E}">
        <p14:creationId xmlns:p14="http://schemas.microsoft.com/office/powerpoint/2010/main" val="377628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538" y="382385"/>
            <a:ext cx="7633742" cy="3593591"/>
          </a:xfrm>
        </p:spPr>
        <p:txBody>
          <a:bodyPr/>
          <a:lstStyle/>
          <a:p>
            <a:r>
              <a:rPr lang="en-US" dirty="0"/>
              <a:t> long term complication : Boutonnière finger </a:t>
            </a:r>
          </a:p>
          <a:p>
            <a:r>
              <a:rPr lang="en-US" dirty="0"/>
              <a:t>( flexion at PIP , extension DIP 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9" y="2380062"/>
            <a:ext cx="3755091" cy="319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9" y="2380062"/>
            <a:ext cx="3755091" cy="327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64" y="285202"/>
            <a:ext cx="8462711" cy="1492132"/>
          </a:xfrm>
        </p:spPr>
        <p:txBody>
          <a:bodyPr>
            <a:normAutofit/>
          </a:bodyPr>
          <a:lstStyle/>
          <a:p>
            <a:r>
              <a:rPr lang="en-US" b="1" dirty="0"/>
              <a:t>Juvenile idiopathic arthritis (JIA)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32" y="2038646"/>
            <a:ext cx="8730343" cy="439782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</a:rPr>
              <a:t>formerly called juvenile rheumatoid arthritis(JIA)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is a broad term used to describe several different forms of chronic arthritis in children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most common chronic </a:t>
            </a:r>
            <a:r>
              <a:rPr lang="en-US" sz="2800" dirty="0" err="1">
                <a:solidFill>
                  <a:schemeClr val="tx1"/>
                </a:solidFill>
              </a:rPr>
              <a:t>rheumatological</a:t>
            </a:r>
            <a:r>
              <a:rPr lang="en-US" sz="2800" dirty="0">
                <a:solidFill>
                  <a:schemeClr val="tx1"/>
                </a:solidFill>
              </a:rPr>
              <a:t> disease of childhood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Without appropriate and early aggressive treatment, JIA may result in significant morbidity, such as leg-length discrepancy, joint contractures, permanent joint destruction, or blindness from chronic </a:t>
            </a:r>
            <a:r>
              <a:rPr lang="en-US" sz="2800" dirty="0" err="1">
                <a:solidFill>
                  <a:schemeClr val="tx1"/>
                </a:solidFill>
              </a:rPr>
              <a:t>uveitis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ar-J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08323C-4E43-8E90-B40C-9F0E9D9E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9" y="332336"/>
            <a:ext cx="4813584" cy="418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DA247-9B41-07A6-ECB1-49331727E63B}"/>
              </a:ext>
            </a:extLst>
          </p:cNvPr>
          <p:cNvSpPr txBox="1"/>
          <p:nvPr/>
        </p:nvSpPr>
        <p:spPr>
          <a:xfrm>
            <a:off x="5802858" y="1044485"/>
            <a:ext cx="2522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TM joint involvement may lead to </a:t>
            </a:r>
            <a:r>
              <a:rPr lang="en-US" dirty="0" err="1"/>
              <a:t>micrograthia</a:t>
            </a:r>
            <a:r>
              <a:rPr lang="en-US" dirty="0"/>
              <a:t> ( undersized jaw 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TM involvement + loss of lordosis </a:t>
            </a:r>
          </a:p>
          <a:p>
            <a:pPr algn="l"/>
            <a:r>
              <a:rPr lang="en-US" dirty="0"/>
              <a:t>May lead to intubation and </a:t>
            </a:r>
            <a:r>
              <a:rPr lang="en-US" dirty="0" err="1"/>
              <a:t>anaesthetic</a:t>
            </a:r>
            <a:r>
              <a:rPr lang="en-US" dirty="0"/>
              <a:t> difficulty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1222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369814" cy="9473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Systemic onset JIA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727200"/>
            <a:ext cx="7758358" cy="4673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</a:rPr>
              <a:t>Or also </a:t>
            </a:r>
            <a:r>
              <a:rPr lang="en-US" sz="2800" b="1" dirty="0">
                <a:solidFill>
                  <a:schemeClr val="tx1"/>
                </a:solidFill>
              </a:rPr>
              <a:t>called juvenile form of Still's disease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In this type ( 10% ) patients do not present with onset of arthritis but rather with </a:t>
            </a:r>
            <a:r>
              <a:rPr lang="en-US" sz="2800" b="1" dirty="0">
                <a:solidFill>
                  <a:srgbClr val="C00000"/>
                </a:solidFill>
              </a:rPr>
              <a:t>preceding systemic inflammation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arthritis of JIA follows the systemic inflammation by </a:t>
            </a:r>
            <a:r>
              <a:rPr lang="en-US" sz="2800" dirty="0">
                <a:solidFill>
                  <a:srgbClr val="C00000"/>
                </a:solidFill>
              </a:rPr>
              <a:t>6 weeks to 6 months</a:t>
            </a:r>
            <a:r>
              <a:rPr lang="en-US" sz="2800" dirty="0"/>
              <a:t>. </a:t>
            </a:r>
            <a:r>
              <a:rPr lang="en-US" sz="2800" dirty="0">
                <a:solidFill>
                  <a:schemeClr val="tx1"/>
                </a:solidFill>
              </a:rPr>
              <a:t>The arthritis is typically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polyarticular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in nature and can be </a:t>
            </a:r>
            <a:r>
              <a:rPr lang="en-US" sz="2800" dirty="0">
                <a:solidFill>
                  <a:srgbClr val="C00000"/>
                </a:solidFill>
              </a:rPr>
              <a:t>extensive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resistant </a:t>
            </a:r>
            <a:r>
              <a:rPr lang="en-US" sz="2800" dirty="0"/>
              <a:t>to treatment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Peak incidence : 2–4 years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Females = males </a:t>
            </a:r>
          </a:p>
          <a:p>
            <a:pPr algn="l" rtl="0"/>
            <a:endParaRPr lang="ar-J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2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607814" cy="7946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Systemic onset JIA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7" y="1219199"/>
            <a:ext cx="8019614" cy="5087257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Typical</a:t>
            </a:r>
            <a:r>
              <a:rPr lang="en-US" sz="2800" b="1" dirty="0">
                <a:solidFill>
                  <a:srgbClr val="C00000"/>
                </a:solidFill>
              </a:rPr>
              <a:t>, intermittent spiking fever </a:t>
            </a:r>
            <a:r>
              <a:rPr lang="en-US" sz="2800" dirty="0">
                <a:solidFill>
                  <a:schemeClr val="tx1"/>
                </a:solidFill>
              </a:rPr>
              <a:t>( up to 39 ),  once or twice per day, of at least 2 weeks’ duration.</a:t>
            </a:r>
          </a:p>
          <a:p>
            <a:pPr marL="0" indent="0" algn="l" rtl="0">
              <a:buNone/>
            </a:pPr>
            <a:endParaRPr lang="en-US" sz="2700" dirty="0"/>
          </a:p>
          <a:p>
            <a:pPr algn="l" rtl="0"/>
            <a:r>
              <a:rPr lang="en-US" sz="2700" dirty="0">
                <a:solidFill>
                  <a:schemeClr val="tx1"/>
                </a:solidFill>
              </a:rPr>
              <a:t>Extra- articular manifestations 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salmon-pink </a:t>
            </a:r>
            <a:r>
              <a:rPr lang="en-US" sz="2800" dirty="0" err="1">
                <a:solidFill>
                  <a:srgbClr val="C00000"/>
                </a:solidFill>
              </a:rPr>
              <a:t>macules</a:t>
            </a:r>
            <a:r>
              <a:rPr lang="en-US" sz="2800" dirty="0"/>
              <a:t> of different sizes </a:t>
            </a:r>
            <a:r>
              <a:rPr lang="en-US" sz="2800" dirty="0">
                <a:solidFill>
                  <a:srgbClr val="C00000"/>
                </a:solidFill>
              </a:rPr>
              <a:t>accompanies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febrile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periods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seen on trunk and proximal extremities or over pressure areas. Rarely to pruritic.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</a:rPr>
              <a:t>Hepatosplenomegaly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occurs in 70% of children.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Generalized </a:t>
            </a:r>
            <a:r>
              <a:rPr lang="en-US" sz="2800" dirty="0" err="1"/>
              <a:t>lymphadenopathy</a:t>
            </a:r>
            <a:r>
              <a:rPr lang="en-US" sz="2800" dirty="0"/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</a:rPr>
              <a:t>Serositis</a:t>
            </a:r>
            <a:r>
              <a:rPr lang="en-US" sz="2800" dirty="0">
                <a:solidFill>
                  <a:srgbClr val="C0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such as </a:t>
            </a:r>
            <a:r>
              <a:rPr lang="en-US" sz="2800" dirty="0" err="1"/>
              <a:t>pleuritis</a:t>
            </a:r>
            <a:r>
              <a:rPr lang="en-US" sz="2800" dirty="0"/>
              <a:t> and </a:t>
            </a:r>
            <a:r>
              <a:rPr lang="en-US" sz="2800" dirty="0" err="1"/>
              <a:t>pericarditis</a:t>
            </a:r>
            <a:r>
              <a:rPr lang="en-US" sz="2800" dirty="0"/>
              <a:t> 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occurs in 50% of children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420848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472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salmon-pink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macules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238500" cy="35052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342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523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Diagnosis &amp; prognosis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2800" dirty="0">
                <a:solidFill>
                  <a:srgbClr val="C00000"/>
                </a:solidFill>
              </a:rPr>
              <a:t>Diagnosed by exclusion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lab findings: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/>
                </a:solidFill>
              </a:rPr>
              <a:t> systemic inflammatory features include : anemia of chronic disease, leukocytosis, thrombocytosis, elevated acute phase reactants(ESR, CRP, ferritin )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prognosis of systemic JIA depends on the severity of the arthritis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 Most systemic symptoms resolve over months to years,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 and mortality, which is &lt; 0.3% in North America, is associated mainly with Macrophage Activation Syndrome (MAS) and infections secondary to immune suppression.</a:t>
            </a:r>
          </a:p>
          <a:p>
            <a:pPr marL="0" indent="0" algn="l" rtl="0">
              <a:buNone/>
            </a:pPr>
            <a:endParaRPr lang="ar-J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0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Macrophage Activation Syndrome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1" y="1927359"/>
            <a:ext cx="4702628" cy="497477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Occurring in more than 10% of </a:t>
            </a:r>
            <a:r>
              <a:rPr lang="en-US" sz="2400" dirty="0" err="1">
                <a:solidFill>
                  <a:schemeClr val="tx1"/>
                </a:solidFill>
              </a:rPr>
              <a:t>sJIA</a:t>
            </a:r>
            <a:r>
              <a:rPr lang="en-US" sz="2400" dirty="0">
                <a:solidFill>
                  <a:schemeClr val="tx1"/>
                </a:solidFill>
              </a:rPr>
              <a:t> patients,</a:t>
            </a:r>
            <a:endParaRPr lang="ar-JO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MAS can be seen in the context of overwhelming inflammation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which leads to activation of proliferation of T lymphocytes and macrophages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resulting in overwhelming release of </a:t>
            </a:r>
            <a:r>
              <a:rPr lang="en-US" sz="2400" dirty="0" err="1">
                <a:solidFill>
                  <a:schemeClr val="tx1"/>
                </a:solidFill>
              </a:rPr>
              <a:t>proinflammatory</a:t>
            </a:r>
            <a:r>
              <a:rPr lang="en-US" sz="2400" dirty="0">
                <a:solidFill>
                  <a:schemeClr val="tx1"/>
                </a:solidFill>
              </a:rPr>
              <a:t> cytokines.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patient develops high fevers, </a:t>
            </a:r>
            <a:r>
              <a:rPr lang="en-US" sz="3200" dirty="0">
                <a:solidFill>
                  <a:schemeClr val="tx1"/>
                </a:solidFill>
              </a:rPr>
              <a:t>liver insufficiency  </a:t>
            </a:r>
            <a:r>
              <a:rPr lang="en-US" sz="2400" dirty="0" err="1">
                <a:solidFill>
                  <a:schemeClr val="tx1"/>
                </a:solidFill>
              </a:rPr>
              <a:t>hepatosplenomegaly</a:t>
            </a:r>
            <a:r>
              <a:rPr lang="en-US" sz="2400" dirty="0">
                <a:solidFill>
                  <a:schemeClr val="tx1"/>
                </a:solidFill>
              </a:rPr>
              <a:t>, neurological abnormalities, and bleeding diathesis.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. There is evidence of disseminated intravascular coagulation, </a:t>
            </a:r>
          </a:p>
          <a:p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1228" y="1625600"/>
            <a:ext cx="4041543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924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1171799"/>
            <a:ext cx="7696199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 Bone marrow sampling may identify mature macrophages displaying </a:t>
            </a:r>
            <a:r>
              <a:rPr lang="en-US" sz="3200" dirty="0" err="1">
                <a:solidFill>
                  <a:srgbClr val="C00000"/>
                </a:solidFill>
              </a:rPr>
              <a:t>hemophagocytic</a:t>
            </a:r>
            <a:r>
              <a:rPr lang="en-US" sz="2400" dirty="0"/>
              <a:t> activity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/>
              <a:t>Laboratory abnormalities include </a:t>
            </a:r>
            <a:r>
              <a:rPr lang="en-US" sz="2400" dirty="0" err="1"/>
              <a:t>pancytopenia</a:t>
            </a:r>
            <a:r>
              <a:rPr lang="en-US" sz="2400" dirty="0"/>
              <a:t>, prolongation of the PT and PPT and elevated levels of D-</a:t>
            </a:r>
            <a:r>
              <a:rPr lang="en-US" sz="2400" dirty="0" err="1"/>
              <a:t>dimer</a:t>
            </a:r>
            <a:r>
              <a:rPr lang="en-US" sz="2400" dirty="0"/>
              <a:t>, and </a:t>
            </a:r>
            <a:r>
              <a:rPr lang="en-US" sz="2400" dirty="0" err="1"/>
              <a:t>ferritin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Because MAS carries a significant mortality early recognition and treatment of MAS with corticosteroids or cyclosporine is important to prevent multisystem organ failure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ar-JO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0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6DC2-DB3C-4893-A5FD-512F1FDE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Psoriatic arthritis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EBB9-B6BA-48E5-BDEF-21DFD10C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Defined by arthritis together with either a </a:t>
            </a:r>
            <a:r>
              <a:rPr lang="en-US" dirty="0">
                <a:solidFill>
                  <a:schemeClr val="tx1"/>
                </a:solidFill>
              </a:rPr>
              <a:t>psoriatic rash or two of the following: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dactylitis</a:t>
            </a:r>
            <a:r>
              <a:rPr lang="en-US" dirty="0">
                <a:solidFill>
                  <a:schemeClr val="tx1"/>
                </a:solidFill>
              </a:rPr>
              <a:t> (sausage-like fingers)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-nail pitting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onycholysis</a:t>
            </a:r>
            <a:r>
              <a:rPr lang="en-US" dirty="0">
                <a:solidFill>
                  <a:schemeClr val="tx1"/>
                </a:solidFill>
              </a:rPr>
              <a:t> (painless detachment of the nail from the nail bed)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-psoriasis in a first-degree relative</a:t>
            </a:r>
          </a:p>
        </p:txBody>
      </p:sp>
    </p:spTree>
    <p:extLst>
      <p:ext uri="{BB962C8B-B14F-4D97-AF65-F5344CB8AC3E}">
        <p14:creationId xmlns:p14="http://schemas.microsoft.com/office/powerpoint/2010/main" val="1605158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B349-88F0-408B-9090-5114BCA2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81000"/>
            <a:ext cx="2286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Dactylitis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40A8B-FEB3-4C93-9D8A-5215DB256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438400"/>
            <a:ext cx="4546600" cy="3276600"/>
          </a:xfrm>
        </p:spPr>
      </p:pic>
    </p:spTree>
    <p:extLst>
      <p:ext uri="{BB962C8B-B14F-4D97-AF65-F5344CB8AC3E}">
        <p14:creationId xmlns:p14="http://schemas.microsoft.com/office/powerpoint/2010/main" val="416007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39DA-5780-401E-A15F-B8898765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-Juvenile psoriatic arthritis most often appears between the ages of 11 and 12 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-Girls are more likely to develop it when they are younger and boys when they are older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-Typically, psoriatic plaques are seen on the extensor sides of joints, haired skin, the umbilicus and the perineum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2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698172"/>
            <a:ext cx="8545286" cy="481874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</a:rPr>
              <a:t>Arthritis is defined as joint effusion with the presence of : limitation of range of motion, tenderness, and hotness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JIA is defined as arthritis of one or more joints occurring for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at least 6 weeks in a child younger than 16 years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of age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JIA is a diagnosis of exclusion. A number of conditions, such as infections, malignancy, trauma, reactive arthritis, and connective tissue diseases such (SLE), must be excluded before a diagnosis of JIA can be made 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2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3CD0-F992-4D20-B36C-733C44E4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psoriatic plaques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70FD1-51F4-4560-B9FA-08AA0C124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81" y="2286000"/>
            <a:ext cx="6369137" cy="3581400"/>
          </a:xfrm>
        </p:spPr>
      </p:pic>
    </p:spTree>
    <p:extLst>
      <p:ext uri="{BB962C8B-B14F-4D97-AF65-F5344CB8AC3E}">
        <p14:creationId xmlns:p14="http://schemas.microsoft.com/office/powerpoint/2010/main" val="367222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0338-4A5B-4254-96C2-87210FA7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Enthesitis</a:t>
            </a:r>
            <a:r>
              <a:rPr lang="en-US" b="1" dirty="0">
                <a:solidFill>
                  <a:srgbClr val="C00000"/>
                </a:solidFill>
              </a:rPr>
              <a:t> Related Arthritis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246C-1DBB-4D0F-B81D-FC375E1D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905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err="1">
                <a:solidFill>
                  <a:schemeClr val="tx1"/>
                </a:solidFill>
              </a:rPr>
              <a:t>Enthesitis</a:t>
            </a:r>
            <a:r>
              <a:rPr lang="en-US" dirty="0">
                <a:solidFill>
                  <a:schemeClr val="tx1"/>
                </a:solidFill>
              </a:rPr>
              <a:t> is defined as tenderness at the insertion of a tendon, ligament, joint capsule, or fascia to bone.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-This form occurs most often in </a:t>
            </a:r>
            <a:r>
              <a:rPr lang="en-US" u="sng" dirty="0">
                <a:solidFill>
                  <a:schemeClr val="tx1"/>
                </a:solidFill>
              </a:rPr>
              <a:t>boys</a:t>
            </a:r>
            <a:r>
              <a:rPr lang="en-US" dirty="0">
                <a:solidFill>
                  <a:schemeClr val="tx1"/>
                </a:solidFill>
              </a:rPr>
              <a:t> older than 6 years and is linked to ankylosing spondylitis and inflammatory bowel disease.</a:t>
            </a:r>
          </a:p>
        </p:txBody>
      </p:sp>
    </p:spTree>
    <p:extLst>
      <p:ext uri="{BB962C8B-B14F-4D97-AF65-F5344CB8AC3E}">
        <p14:creationId xmlns:p14="http://schemas.microsoft.com/office/powerpoint/2010/main" val="885244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D002-D600-496D-B424-DC768C2E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4F92-0D60-45C3-9987-DEC8441D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5" y="1277407"/>
            <a:ext cx="8229600" cy="327660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The main characteristics of the patients include: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1. RF and ANA negativity 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2. HLA B27 positivity is reported in 65-80 % of patients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3. Asymmetric arthritis of the lower extremities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4. The Achilles tendon is the most commonly affected site</a:t>
            </a:r>
          </a:p>
        </p:txBody>
      </p:sp>
    </p:spTree>
    <p:extLst>
      <p:ext uri="{BB962C8B-B14F-4D97-AF65-F5344CB8AC3E}">
        <p14:creationId xmlns:p14="http://schemas.microsoft.com/office/powerpoint/2010/main" val="87032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Other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1. Presence of or history of sacroiliac joint tenderness or inflammatory lumbosacral pain, or both </a:t>
            </a:r>
          </a:p>
          <a:p>
            <a:pPr marL="0" indent="0" algn="l">
              <a:buNone/>
            </a:pPr>
            <a:r>
              <a:rPr lang="en-US" dirty="0"/>
              <a:t>2. Acute (symptomatic) anterior uveitis</a:t>
            </a:r>
          </a:p>
          <a:p>
            <a:pPr marL="0" indent="0" algn="l">
              <a:buNone/>
            </a:pPr>
            <a:r>
              <a:rPr lang="en-US" dirty="0"/>
              <a:t>3. History of ankylosing spondylitis, </a:t>
            </a:r>
            <a:r>
              <a:rPr lang="en-US" dirty="0" err="1"/>
              <a:t>enthesitis</a:t>
            </a:r>
            <a:r>
              <a:rPr lang="en-US" dirty="0"/>
              <a:t> related  arthritis, </a:t>
            </a:r>
            <a:r>
              <a:rPr lang="en-US" dirty="0" err="1"/>
              <a:t>sacroiliitis</a:t>
            </a:r>
            <a:r>
              <a:rPr lang="en-US" dirty="0"/>
              <a:t> with IBD or acute anterior uveitis in first degree relative</a:t>
            </a:r>
          </a:p>
        </p:txBody>
      </p:sp>
    </p:spTree>
    <p:extLst>
      <p:ext uri="{BB962C8B-B14F-4D97-AF65-F5344CB8AC3E}">
        <p14:creationId xmlns:p14="http://schemas.microsoft.com/office/powerpoint/2010/main" val="283237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Undifferentiated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3622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Arthritis that fulfills criteria in no category or in ≥2 of the above categories.</a:t>
            </a:r>
          </a:p>
        </p:txBody>
      </p:sp>
    </p:spTree>
    <p:extLst>
      <p:ext uri="{BB962C8B-B14F-4D97-AF65-F5344CB8AC3E}">
        <p14:creationId xmlns:p14="http://schemas.microsoft.com/office/powerpoint/2010/main" val="2425570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5851"/>
          <a:stretch/>
        </p:blipFill>
        <p:spPr>
          <a:xfrm>
            <a:off x="858816" y="433465"/>
            <a:ext cx="7426367" cy="59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4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JIA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Complications with JIA result </a:t>
            </a:r>
            <a:r>
              <a:rPr lang="en-US" u="sng" dirty="0">
                <a:solidFill>
                  <a:srgbClr val="C00000"/>
                </a:solidFill>
              </a:rPr>
              <a:t>primarily</a:t>
            </a:r>
            <a:r>
              <a:rPr lang="en-US" dirty="0"/>
              <a:t> from :</a:t>
            </a:r>
          </a:p>
          <a:p>
            <a:pPr marL="0" indent="0" algn="l">
              <a:buNone/>
            </a:pPr>
            <a:r>
              <a:rPr lang="en-US" dirty="0"/>
              <a:t> the loss of function of an involved joint secondary to contractures, bony fusion, or loss of joint space.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More serious complications stem from associated </a:t>
            </a:r>
            <a:r>
              <a:rPr lang="en-US" b="1" dirty="0"/>
              <a:t>uveitis</a:t>
            </a:r>
            <a:r>
              <a:rPr lang="en-US" dirty="0"/>
              <a:t>; if left untreated, it can lead to serious visual loss or blindness.</a:t>
            </a:r>
          </a:p>
        </p:txBody>
      </p:sp>
    </p:spTree>
    <p:extLst>
      <p:ext uri="{BB962C8B-B14F-4D97-AF65-F5344CB8AC3E}">
        <p14:creationId xmlns:p14="http://schemas.microsoft.com/office/powerpoint/2010/main" val="3905799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315200" cy="373380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1" dirty="0"/>
              <a:t>Long-term Complications:</a:t>
            </a:r>
          </a:p>
          <a:p>
            <a:pPr marL="0" indent="0" algn="l">
              <a:buNone/>
            </a:pPr>
            <a:r>
              <a:rPr lang="ar-SA" sz="2800" dirty="0"/>
              <a:t> </a:t>
            </a:r>
            <a:r>
              <a:rPr lang="en-US" sz="2800" dirty="0"/>
              <a:t>1.Anemia of chronic diseases</a:t>
            </a:r>
          </a:p>
          <a:p>
            <a:pPr marL="0" indent="0" algn="l">
              <a:buNone/>
            </a:pPr>
            <a:r>
              <a:rPr lang="en-US" sz="2800" dirty="0"/>
              <a:t>2.Permanent joint damage</a:t>
            </a:r>
          </a:p>
          <a:p>
            <a:pPr marL="0" indent="0" algn="l">
              <a:buNone/>
            </a:pPr>
            <a:r>
              <a:rPr lang="en-US" sz="2800" dirty="0"/>
              <a:t>3.Decreased Growth</a:t>
            </a:r>
          </a:p>
          <a:p>
            <a:pPr marL="0" indent="0" algn="l">
              <a:buNone/>
            </a:pPr>
            <a:r>
              <a:rPr lang="en-US" sz="2800" dirty="0"/>
              <a:t>4.Disproportionate limbs</a:t>
            </a:r>
          </a:p>
          <a:p>
            <a:pPr marL="0" indent="0" algn="l">
              <a:buNone/>
            </a:pPr>
            <a:r>
              <a:rPr lang="en-US" sz="2800" dirty="0"/>
              <a:t>5.Pericarditis, </a:t>
            </a:r>
            <a:r>
              <a:rPr lang="en-US" sz="2800" dirty="0" err="1"/>
              <a:t>pleuritis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09698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8" y="609600"/>
            <a:ext cx="4800600" cy="9779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4329792" cy="248920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The diagnosis of JIA is established by the presence of arthritis, the duration of the disease for at least 6 weeks, and exclusion of other possible diagnoses.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57251"/>
            <a:ext cx="3702333" cy="53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7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Rockwell" panose="02060603020205020403" pitchFamily="18" charset="0"/>
              </a:rPr>
              <a:t>Important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-The diagnosis of (JIA) is based on the history and physical </a:t>
            </a:r>
            <a:endParaRPr lang="ar-SA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examination findings.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-No laboratory studies are diagnostic for JIA, and indeed, all laboratory study findings may be normal in children with this disorder.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-Testing can be used to monitor the condition, its potential complications, response to treatment, and to monitor for potential side effects associated with some treatments</a:t>
            </a:r>
          </a:p>
        </p:txBody>
      </p:sp>
    </p:spTree>
    <p:extLst>
      <p:ext uri="{BB962C8B-B14F-4D97-AF65-F5344CB8AC3E}">
        <p14:creationId xmlns:p14="http://schemas.microsoft.com/office/powerpoint/2010/main" val="425304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3" y="1799771"/>
            <a:ext cx="8367957" cy="457562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</a:rPr>
              <a:t>The etiology is not completely understood </a:t>
            </a:r>
          </a:p>
          <a:p>
            <a:pPr algn="l" rtl="0"/>
            <a:r>
              <a:rPr lang="en-US" sz="3200" dirty="0" err="1">
                <a:solidFill>
                  <a:srgbClr val="C00000"/>
                </a:solidFill>
              </a:rPr>
              <a:t>multifactorial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tx1"/>
                </a:solidFill>
              </a:rPr>
              <a:t>(genetic and environmental factors)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siblings of those affected by JIA have a prevalence that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is 15-30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fold higher than the general population. 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Other factors : psychological stress, trauma, hormonal abnormalities, and infectious triggers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97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8" y="3048000"/>
            <a:ext cx="4648200" cy="1790700"/>
          </a:xfrm>
        </p:spPr>
        <p:txBody>
          <a:bodyPr>
            <a:noAutofit/>
          </a:bodyPr>
          <a:lstStyle/>
          <a:p>
            <a:r>
              <a:rPr lang="en-US" sz="4300" dirty="0">
                <a:latin typeface="Rockwell" panose="02060603020205020403" pitchFamily="18" charset="0"/>
              </a:rPr>
              <a:t>LABORATORY</a:t>
            </a:r>
            <a:br>
              <a:rPr lang="en-US" sz="4300" dirty="0">
                <a:latin typeface="Rockwell" panose="02060603020205020403" pitchFamily="18" charset="0"/>
              </a:rPr>
            </a:br>
            <a:r>
              <a:rPr lang="en-US" sz="4300" dirty="0">
                <a:latin typeface="Rockwell" panose="02060603020205020403" pitchFamily="18" charset="0"/>
              </a:rPr>
              <a:t> AND</a:t>
            </a:r>
            <a:br>
              <a:rPr lang="en-US" sz="4300" dirty="0">
                <a:latin typeface="Rockwell" panose="02060603020205020403" pitchFamily="18" charset="0"/>
              </a:rPr>
            </a:br>
            <a:r>
              <a:rPr lang="en-US" sz="4300" dirty="0">
                <a:latin typeface="Rockwell" panose="02060603020205020403" pitchFamily="18" charset="0"/>
              </a:rPr>
              <a:t> IMAGING STUDIES</a:t>
            </a:r>
          </a:p>
        </p:txBody>
      </p:sp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38607" flipH="1">
            <a:off x="-6510" y="4573244"/>
            <a:ext cx="2013374" cy="2013374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51125">
            <a:off x="4658761" y="203955"/>
            <a:ext cx="2253965" cy="2253965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4959737" y="1339879"/>
            <a:ext cx="1180802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5657653" y="668899"/>
            <a:ext cx="1116302" cy="11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60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Usual Lab Test workup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CBC</a:t>
            </a:r>
          </a:p>
          <a:p>
            <a:pPr marL="0" indent="0" algn="l">
              <a:buNone/>
            </a:pPr>
            <a:r>
              <a:rPr lang="en-US" dirty="0"/>
              <a:t>ESR &amp; CRP</a:t>
            </a:r>
          </a:p>
          <a:p>
            <a:pPr marL="0" indent="0" algn="l">
              <a:buNone/>
            </a:pPr>
            <a:r>
              <a:rPr lang="en-US" dirty="0"/>
              <a:t>ANA</a:t>
            </a:r>
          </a:p>
          <a:p>
            <a:pPr marL="0" indent="0" algn="l">
              <a:buNone/>
            </a:pPr>
            <a:r>
              <a:rPr lang="en-US" dirty="0"/>
              <a:t>RF</a:t>
            </a:r>
          </a:p>
          <a:p>
            <a:pPr marL="0" indent="0" algn="l">
              <a:buNone/>
            </a:pPr>
            <a:r>
              <a:rPr lang="en-US" dirty="0"/>
              <a:t>HLA-B27</a:t>
            </a:r>
          </a:p>
          <a:p>
            <a:pPr marL="0" indent="0" algn="l">
              <a:buNone/>
            </a:pPr>
            <a:r>
              <a:rPr lang="en-US" dirty="0"/>
              <a:t>Synovial fluid analysis</a:t>
            </a:r>
          </a:p>
        </p:txBody>
      </p:sp>
    </p:spTree>
    <p:extLst>
      <p:ext uri="{BB962C8B-B14F-4D97-AF65-F5344CB8AC3E}">
        <p14:creationId xmlns:p14="http://schemas.microsoft.com/office/powerpoint/2010/main" val="3870593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/>
          <a:lstStyle/>
          <a:p>
            <a:pPr algn="ctr"/>
            <a:r>
              <a:rPr lang="en-US" dirty="0"/>
              <a:t>CBC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200897" cy="2895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sz="3000" b="1" dirty="0">
                <a:solidFill>
                  <a:schemeClr val="tx1"/>
                </a:solidFill>
              </a:rPr>
              <a:t>Children</a:t>
            </a:r>
            <a:r>
              <a:rPr lang="en-US" sz="3000" b="1" dirty="0"/>
              <a:t> with </a:t>
            </a:r>
            <a:r>
              <a:rPr lang="en-US" sz="3000" b="1" dirty="0" err="1"/>
              <a:t>polyarticular</a:t>
            </a:r>
            <a:r>
              <a:rPr lang="en-US" sz="3000" b="1" dirty="0"/>
              <a:t> and systemic disease commonly show </a:t>
            </a:r>
            <a:r>
              <a:rPr lang="en-US" sz="3000" b="1" dirty="0">
                <a:solidFill>
                  <a:srgbClr val="C00000"/>
                </a:solidFill>
              </a:rPr>
              <a:t>anemia of chronic disease</a:t>
            </a:r>
            <a:r>
              <a:rPr lang="en-US" sz="3000" b="1" dirty="0"/>
              <a:t>, </a:t>
            </a:r>
            <a:r>
              <a:rPr lang="en-US" sz="3000" b="1" dirty="0">
                <a:solidFill>
                  <a:srgbClr val="C00000"/>
                </a:solidFill>
              </a:rPr>
              <a:t>Leukocytosis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and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thrombocytosis</a:t>
            </a:r>
          </a:p>
          <a:p>
            <a:pPr marL="0" indent="0" algn="l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-Most children with </a:t>
            </a:r>
            <a:r>
              <a:rPr lang="en-US" dirty="0" err="1">
                <a:solidFill>
                  <a:schemeClr val="tx1"/>
                </a:solidFill>
              </a:rPr>
              <a:t>oligoarticular</a:t>
            </a:r>
            <a:r>
              <a:rPr lang="en-US" dirty="0">
                <a:solidFill>
                  <a:schemeClr val="tx1"/>
                </a:solidFill>
              </a:rPr>
              <a:t> JIA have no laboratory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3159723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ESR &amp; CRP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-(ESR) or (CRP) level is </a:t>
            </a:r>
            <a:r>
              <a:rPr lang="en-US" b="1" dirty="0">
                <a:solidFill>
                  <a:srgbClr val="C00000"/>
                </a:solidFill>
              </a:rPr>
              <a:t>usually elevated</a:t>
            </a:r>
            <a:r>
              <a:rPr lang="en-US" b="1" dirty="0">
                <a:solidFill>
                  <a:schemeClr val="tx1"/>
                </a:solidFill>
              </a:rPr>
              <a:t> in children with systemic-onset JIA 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-May be elevated in those with </a:t>
            </a:r>
            <a:r>
              <a:rPr lang="en-US" b="1" dirty="0" err="1">
                <a:solidFill>
                  <a:schemeClr val="tx1"/>
                </a:solidFill>
              </a:rPr>
              <a:t>polyarticular</a:t>
            </a:r>
            <a:r>
              <a:rPr lang="en-US" b="1" dirty="0">
                <a:solidFill>
                  <a:schemeClr val="tx1"/>
                </a:solidFill>
              </a:rPr>
              <a:t> disease.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-It is often within the reference range in those with </a:t>
            </a:r>
            <a:r>
              <a:rPr lang="en-US" b="1" dirty="0" err="1">
                <a:solidFill>
                  <a:schemeClr val="tx1"/>
                </a:solidFill>
              </a:rPr>
              <a:t>oligoarticular</a:t>
            </a:r>
            <a:r>
              <a:rPr lang="en-US" b="1" dirty="0">
                <a:solidFill>
                  <a:schemeClr val="tx1"/>
                </a:solidFill>
              </a:rPr>
              <a:t> disease.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-When elevated, inflammatory markers can be used to monitor disease activity</a:t>
            </a:r>
          </a:p>
        </p:txBody>
      </p:sp>
    </p:spTree>
    <p:extLst>
      <p:ext uri="{BB962C8B-B14F-4D97-AF65-F5344CB8AC3E}">
        <p14:creationId xmlns:p14="http://schemas.microsoft.com/office/powerpoint/2010/main" val="24541893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 &amp;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19999" cy="2590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-70% of children with </a:t>
            </a:r>
            <a:r>
              <a:rPr lang="en-US" b="1" dirty="0" err="1">
                <a:solidFill>
                  <a:schemeClr val="tx1"/>
                </a:solidFill>
              </a:rPr>
              <a:t>oligoarticular</a:t>
            </a:r>
            <a:r>
              <a:rPr lang="en-US" b="1" dirty="0">
                <a:solidFill>
                  <a:schemeClr val="tx1"/>
                </a:solidFill>
              </a:rPr>
              <a:t> JIA have positive ANA. 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-Positive ANA should also raise suspicion of (SLE). 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-A positive ANA is a marker for increased risk of anterior uveitis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890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300" dirty="0">
                <a:solidFill>
                  <a:schemeClr val="tx1"/>
                </a:solidFill>
              </a:rPr>
              <a:t>-Patients with seropositive </a:t>
            </a:r>
            <a:r>
              <a:rPr lang="en-US" sz="2300" dirty="0" err="1">
                <a:solidFill>
                  <a:schemeClr val="tx1"/>
                </a:solidFill>
              </a:rPr>
              <a:t>polyarticular</a:t>
            </a:r>
            <a:r>
              <a:rPr lang="en-US" sz="2300" dirty="0">
                <a:solidFill>
                  <a:schemeClr val="tx1"/>
                </a:solidFill>
              </a:rPr>
              <a:t> disease should have a rheumatoid factor(RF)</a:t>
            </a:r>
          </a:p>
          <a:p>
            <a:pPr marL="0" indent="0" algn="l">
              <a:buNone/>
            </a:pP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2300" dirty="0">
                <a:solidFill>
                  <a:schemeClr val="tx1"/>
                </a:solidFill>
              </a:rPr>
              <a:t>-Anti-cyclic </a:t>
            </a:r>
            <a:r>
              <a:rPr lang="en-US" sz="2300" dirty="0" err="1">
                <a:solidFill>
                  <a:schemeClr val="tx1"/>
                </a:solidFill>
              </a:rPr>
              <a:t>citrullinated</a:t>
            </a:r>
            <a:r>
              <a:rPr lang="en-US" sz="2300" dirty="0">
                <a:solidFill>
                  <a:schemeClr val="tx1"/>
                </a:solidFill>
              </a:rPr>
              <a:t> peptide (anti-CCP) antibody performed to identify children with early onset adult rheumatoid arthritis(indicate a poor prognosis).</a:t>
            </a:r>
          </a:p>
          <a:p>
            <a:pPr marL="0" indent="0" algn="l">
              <a:buNone/>
            </a:pP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3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Synovial fluid analysis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38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>
                <a:solidFill>
                  <a:schemeClr val="tx1"/>
                </a:solidFill>
              </a:rPr>
              <a:t>Diagnostic </a:t>
            </a:r>
            <a:r>
              <a:rPr lang="en-US" dirty="0" err="1">
                <a:solidFill>
                  <a:schemeClr val="tx1"/>
                </a:solidFill>
              </a:rPr>
              <a:t>arthrocentesis</a:t>
            </a:r>
            <a:r>
              <a:rPr lang="en-US" dirty="0">
                <a:solidFill>
                  <a:schemeClr val="tx1"/>
                </a:solidFill>
              </a:rPr>
              <a:t> may be necessary to exclude </a:t>
            </a:r>
            <a:r>
              <a:rPr lang="en-US" dirty="0" err="1">
                <a:solidFill>
                  <a:schemeClr val="tx1"/>
                </a:solidFill>
              </a:rPr>
              <a:t>suppurative</a:t>
            </a:r>
            <a:r>
              <a:rPr lang="en-US" dirty="0">
                <a:solidFill>
                  <a:schemeClr val="tx1"/>
                </a:solidFill>
              </a:rPr>
              <a:t> arthritis in children who present with acute onset of </a:t>
            </a:r>
            <a:r>
              <a:rPr lang="en-US" dirty="0" err="1">
                <a:solidFill>
                  <a:schemeClr val="tx1"/>
                </a:solidFill>
              </a:rPr>
              <a:t>monarticular</a:t>
            </a:r>
            <a:r>
              <a:rPr lang="en-US" dirty="0">
                <a:solidFill>
                  <a:schemeClr val="tx1"/>
                </a:solidFill>
              </a:rPr>
              <a:t> symptoms. </a:t>
            </a:r>
          </a:p>
          <a:p>
            <a:pPr algn="l">
              <a:buNone/>
            </a:pPr>
            <a:r>
              <a:rPr lang="en-US" dirty="0">
                <a:solidFill>
                  <a:schemeClr val="tx1"/>
                </a:solidFill>
              </a:rPr>
              <a:t>The synovial fluid white blood cell count is typically less than 50,000 to 100,000/mm3 and should be predominantly lymphocytes, rather than </a:t>
            </a:r>
            <a:r>
              <a:rPr lang="en-US" dirty="0" err="1">
                <a:solidFill>
                  <a:schemeClr val="tx1"/>
                </a:solidFill>
              </a:rPr>
              <a:t>neutrophils</a:t>
            </a:r>
            <a:r>
              <a:rPr lang="en-US" dirty="0">
                <a:solidFill>
                  <a:schemeClr val="tx1"/>
                </a:solidFill>
              </a:rPr>
              <a:t> seen with </a:t>
            </a:r>
            <a:r>
              <a:rPr lang="en-US" dirty="0" err="1">
                <a:solidFill>
                  <a:schemeClr val="tx1"/>
                </a:solidFill>
              </a:rPr>
              <a:t>suppurative</a:t>
            </a:r>
            <a:r>
              <a:rPr lang="en-US" dirty="0">
                <a:solidFill>
                  <a:schemeClr val="tx1"/>
                </a:solidFill>
              </a:rPr>
              <a:t> arthritis. Gram stain, PCR, and culture should be negative.</a:t>
            </a:r>
            <a:endParaRPr lang="ar-J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74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Early radiographic changes include:</a:t>
            </a:r>
          </a:p>
          <a:p>
            <a:pPr marL="0" indent="0" algn="l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365760" lvl="1" indent="0" algn="l">
              <a:buNone/>
            </a:pPr>
            <a:r>
              <a:rPr lang="en-US" sz="2400" b="1" dirty="0"/>
              <a:t>-Soft tissue swelling</a:t>
            </a:r>
          </a:p>
          <a:p>
            <a:pPr marL="365760" lvl="1" indent="0" algn="l">
              <a:buNone/>
            </a:pPr>
            <a:r>
              <a:rPr lang="en-US" sz="2400" b="1" dirty="0"/>
              <a:t>-</a:t>
            </a:r>
            <a:r>
              <a:rPr lang="en-US" sz="2400" b="1" dirty="0" err="1"/>
              <a:t>Periarticular</a:t>
            </a:r>
            <a:r>
              <a:rPr lang="en-US" sz="2400" b="1" dirty="0"/>
              <a:t> osteopenia </a:t>
            </a:r>
          </a:p>
          <a:p>
            <a:pPr marL="365760" lvl="1" indent="0" algn="l">
              <a:buNone/>
            </a:pPr>
            <a:r>
              <a:rPr lang="en-US" sz="2400" b="1" dirty="0"/>
              <a:t>-periosteal new-bone formation around affected joints</a:t>
            </a:r>
          </a:p>
          <a:p>
            <a:pPr marL="365760" lvl="1" indent="0" algn="l">
              <a:buNone/>
            </a:pPr>
            <a:r>
              <a:rPr lang="en-US" sz="2400" b="1" dirty="0"/>
              <a:t>-Erosions of bony articular surfaces may be a </a:t>
            </a:r>
            <a:r>
              <a:rPr lang="en-US" sz="2400" b="1" u="sng" dirty="0">
                <a:solidFill>
                  <a:srgbClr val="C00000"/>
                </a:solidFill>
              </a:rPr>
              <a:t>late finding</a:t>
            </a:r>
            <a:r>
              <a:rPr lang="en-US" sz="2400" b="1" dirty="0"/>
              <a:t>.</a:t>
            </a:r>
          </a:p>
          <a:p>
            <a:pPr marL="365760" lvl="1" indent="0" algn="l">
              <a:buNone/>
            </a:pPr>
            <a:endParaRPr lang="en-US" sz="2400" b="1" dirty="0"/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   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5588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07008" y="-349757"/>
            <a:ext cx="5129785" cy="754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7743" y="857250"/>
            <a:ext cx="2166257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Early(6mo duration) radiographic changes of JIA. Soft-tissue swelling and periosteal new bone formation appear adjacent to the 2nd and 4th proximal interphalangeal joints. </a:t>
            </a:r>
            <a:br>
              <a:rPr lang="en-US" sz="1350" b="1" dirty="0"/>
            </a:b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4187435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tx1"/>
                </a:solidFill>
              </a:rPr>
              <a:t>Continued active disease may lead to :</a:t>
            </a:r>
          </a:p>
          <a:p>
            <a:pPr marL="365760" lvl="1" indent="0" algn="l">
              <a:buNone/>
            </a:pPr>
            <a:r>
              <a:rPr lang="en-US" sz="2100" b="1" dirty="0"/>
              <a:t>-</a:t>
            </a:r>
            <a:r>
              <a:rPr lang="en-US" sz="2100" b="1" dirty="0" err="1"/>
              <a:t>subchondral</a:t>
            </a:r>
            <a:r>
              <a:rPr lang="en-US" sz="2100" b="1" dirty="0"/>
              <a:t> erosions</a:t>
            </a:r>
          </a:p>
          <a:p>
            <a:pPr marL="365760" lvl="1" indent="0" algn="l">
              <a:buNone/>
            </a:pPr>
            <a:r>
              <a:rPr lang="en-US" sz="2100" b="1" dirty="0"/>
              <a:t>-loss of cartilage</a:t>
            </a:r>
          </a:p>
          <a:p>
            <a:pPr marL="365760" lvl="1" indent="0" algn="l">
              <a:buNone/>
            </a:pPr>
            <a:r>
              <a:rPr lang="en-US" sz="2100" b="1" dirty="0"/>
              <a:t>-with varying degrees of bony destruction, and fusion. </a:t>
            </a:r>
          </a:p>
        </p:txBody>
      </p:sp>
    </p:spTree>
    <p:extLst>
      <p:ext uri="{BB962C8B-B14F-4D97-AF65-F5344CB8AC3E}">
        <p14:creationId xmlns:p14="http://schemas.microsoft.com/office/powerpoint/2010/main" val="26041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1990779"/>
            <a:ext cx="8610601" cy="4627735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chemeClr val="tx1"/>
                </a:solidFill>
              </a:rPr>
              <a:t>JIA is one of the more frequent chronic diseases of childhood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prevalence of 1 : 1,000 children. 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has two peaks, one at 1-3 years and one at 8-12 years, but it can occur at any age</a:t>
            </a:r>
          </a:p>
          <a:p>
            <a:pPr algn="l" rtl="0"/>
            <a:r>
              <a:rPr lang="en-US" sz="3200" dirty="0">
                <a:solidFill>
                  <a:schemeClr val="tx1"/>
                </a:solidFill>
              </a:rPr>
              <a:t>Girls are affected more commonly than boys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78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64507"/>
            <a:ext cx="5159828" cy="5159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9829" y="857250"/>
            <a:ext cx="3984172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Radiograph of the cervical spine of a patient with active JIA, showing:</a:t>
            </a:r>
          </a:p>
          <a:p>
            <a:pPr algn="ctr"/>
            <a:r>
              <a:rPr lang="en-US" sz="1500" b="1" dirty="0"/>
              <a:t>1- fusion of the neural arch between</a:t>
            </a:r>
            <a:br>
              <a:rPr lang="en-US" sz="1500" b="1" dirty="0"/>
            </a:br>
            <a:r>
              <a:rPr lang="en-US" sz="1500" b="1" dirty="0"/>
              <a:t>joints C2 and C3,</a:t>
            </a:r>
          </a:p>
          <a:p>
            <a:pPr algn="ctr"/>
            <a:r>
              <a:rPr lang="en-US" sz="1500" b="1" dirty="0"/>
              <a:t>2- narrowing and erosion of the remaining neural arch joints,</a:t>
            </a:r>
          </a:p>
          <a:p>
            <a:pPr algn="ctr"/>
            <a:r>
              <a:rPr lang="en-US" sz="1500" b="1" dirty="0"/>
              <a:t>3- obliteration of the </a:t>
            </a:r>
            <a:r>
              <a:rPr lang="en-US" sz="1500" b="1" dirty="0" err="1"/>
              <a:t>apophyseal</a:t>
            </a:r>
            <a:r>
              <a:rPr lang="en-US" sz="1500" b="1" dirty="0"/>
              <a:t> space, and loss of the normal lordosis </a:t>
            </a:r>
            <a:br>
              <a:rPr lang="en-US" sz="1500" b="1" dirty="0"/>
            </a:b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3975354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The treatment of JIA focuses on suppressing inflammation, preserving and maximizing function, preventing deformity, and preventing blindness.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Nonsteroidal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anti-inflammatory drugs  :</a:t>
            </a:r>
            <a:r>
              <a:rPr lang="en-US" dirty="0">
                <a:solidFill>
                  <a:schemeClr val="tx1"/>
                </a:solidFill>
              </a:rPr>
              <a:t>(NSAIDs) are the first choice in the treatment of JIA. Naproxen, ibuprofen, indomethacin, and others have been used successfully.</a:t>
            </a:r>
          </a:p>
        </p:txBody>
      </p:sp>
    </p:spTree>
    <p:extLst>
      <p:ext uri="{BB962C8B-B14F-4D97-AF65-F5344CB8AC3E}">
        <p14:creationId xmlns:p14="http://schemas.microsoft.com/office/powerpoint/2010/main" val="2052140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465844" cy="5715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Second-line medications :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disease-modifying </a:t>
            </a:r>
            <a:r>
              <a:rPr lang="en-US" sz="3200" b="1" dirty="0" err="1">
                <a:solidFill>
                  <a:srgbClr val="C00000"/>
                </a:solidFill>
              </a:rPr>
              <a:t>antirheumatic</a:t>
            </a:r>
            <a:r>
              <a:rPr lang="en-US" sz="3200" b="1" dirty="0">
                <a:solidFill>
                  <a:srgbClr val="C00000"/>
                </a:solidFill>
              </a:rPr>
              <a:t> drug(DMARD) such as :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4100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Hydroxychloroquine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sulfasalazine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 have been used in patients whose arthritis is not completely controlled with NSAIDs alone.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Methotrexate</a:t>
            </a:r>
            <a:r>
              <a:rPr lang="en-US" dirty="0">
                <a:solidFill>
                  <a:schemeClr val="tx1"/>
                </a:solidFill>
              </a:rPr>
              <a:t>, has become the </a:t>
            </a:r>
            <a:r>
              <a:rPr lang="en-US" u="sng" dirty="0">
                <a:solidFill>
                  <a:schemeClr val="tx1"/>
                </a:solidFill>
              </a:rPr>
              <a:t>drug of choice for </a:t>
            </a:r>
            <a:r>
              <a:rPr lang="en-US" u="sng" dirty="0" err="1">
                <a:solidFill>
                  <a:schemeClr val="tx1"/>
                </a:solidFill>
              </a:rPr>
              <a:t>polyarticular</a:t>
            </a:r>
            <a:r>
              <a:rPr lang="en-US" u="sng" dirty="0">
                <a:solidFill>
                  <a:schemeClr val="tx1"/>
                </a:solidFill>
              </a:rPr>
              <a:t> and systemic-onset JIA</a:t>
            </a:r>
            <a:r>
              <a:rPr lang="en-US" dirty="0">
                <a:solidFill>
                  <a:schemeClr val="tx1"/>
                </a:solidFill>
              </a:rPr>
              <a:t>, which may not respond to baseline agents alone. </a:t>
            </a:r>
          </a:p>
          <a:p>
            <a:r>
              <a:rPr lang="en-US" dirty="0">
                <a:solidFill>
                  <a:schemeClr val="tx1"/>
                </a:solidFill>
              </a:rPr>
              <a:t>Methotrexate can cause bone marrow suppression and hepatotoxicity; regular monitoring can minimize these risks.</a:t>
            </a:r>
          </a:p>
        </p:txBody>
      </p:sp>
    </p:spTree>
    <p:extLst>
      <p:ext uri="{BB962C8B-B14F-4D97-AF65-F5344CB8AC3E}">
        <p14:creationId xmlns:p14="http://schemas.microsoft.com/office/powerpoint/2010/main" val="357064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876924"/>
            <a:ext cx="7290055" cy="51191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 agents that inhibit TNF-α and block the inflammatory cascade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including :  </a:t>
            </a:r>
            <a:r>
              <a:rPr lang="en-US" sz="2800" dirty="0" err="1">
                <a:solidFill>
                  <a:schemeClr val="tx1"/>
                </a:solidFill>
              </a:rPr>
              <a:t>etanercept</a:t>
            </a:r>
            <a:r>
              <a:rPr lang="en-US" sz="2800" dirty="0">
                <a:solidFill>
                  <a:schemeClr val="tx1"/>
                </a:solidFill>
              </a:rPr>
              <a:t>, infliximab, and adalimumab, are effective in the treatment of JIA.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The risks of these agents are greater, include serious infection and, possibly, increased risk of malignancy.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sz="2800" b="1" dirty="0" err="1">
                <a:solidFill>
                  <a:srgbClr val="C00000"/>
                </a:solidFill>
              </a:rPr>
              <a:t>Anakinra</a:t>
            </a:r>
            <a:r>
              <a:rPr lang="en-US" sz="2800" b="1" dirty="0">
                <a:solidFill>
                  <a:srgbClr val="C00000"/>
                </a:solidFill>
              </a:rPr>
              <a:t>, an interleukin-1receptor antagonist</a:t>
            </a:r>
            <a:r>
              <a:rPr lang="en-US" sz="2800" dirty="0">
                <a:solidFill>
                  <a:schemeClr val="tx1"/>
                </a:solidFill>
              </a:rPr>
              <a:t>, is very beneficial in the treatment of the systemic features of systemic-onset JIA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060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10" y="921895"/>
            <a:ext cx="7290055" cy="40233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5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corticosteroid medications</a:t>
            </a:r>
            <a:r>
              <a:rPr lang="en-US" sz="2520" dirty="0">
                <a:solidFill>
                  <a:schemeClr val="tx1"/>
                </a:solidFill>
              </a:rPr>
              <a:t>, such as prednisone and prednisolone, should be </a:t>
            </a:r>
            <a:r>
              <a:rPr lang="en-US" sz="2520" b="1" u="sng" dirty="0">
                <a:solidFill>
                  <a:srgbClr val="C00000"/>
                </a:solidFill>
              </a:rPr>
              <a:t>avoided</a:t>
            </a:r>
            <a:r>
              <a:rPr lang="en-US" sz="2520" dirty="0">
                <a:solidFill>
                  <a:schemeClr val="tx1"/>
                </a:solidFill>
              </a:rPr>
              <a:t> in all but the most extreme circumstances, such as for severe systemic-onset JIA with internal organ involvement or for significant active arthritis leading to the inability to ambulate. </a:t>
            </a:r>
          </a:p>
          <a:p>
            <a:pPr marL="0" indent="0" algn="l">
              <a:buNone/>
            </a:pPr>
            <a:endParaRPr lang="en-US" sz="252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520" dirty="0">
                <a:solidFill>
                  <a:schemeClr val="tx1"/>
                </a:solidFill>
              </a:rPr>
              <a:t>In this circumstance, the corticosteroids are used as </a:t>
            </a:r>
            <a:r>
              <a:rPr lang="en-US" sz="2520" b="1" u="sng" dirty="0">
                <a:solidFill>
                  <a:srgbClr val="C00000"/>
                </a:solidFill>
              </a:rPr>
              <a:t>bridging therapy</a:t>
            </a:r>
            <a:r>
              <a:rPr lang="en-US" sz="2520" b="1" dirty="0">
                <a:solidFill>
                  <a:srgbClr val="C00000"/>
                </a:solidFill>
              </a:rPr>
              <a:t> </a:t>
            </a:r>
            <a:r>
              <a:rPr lang="en-US" sz="2520" dirty="0">
                <a:solidFill>
                  <a:schemeClr val="tx1"/>
                </a:solidFill>
              </a:rPr>
              <a:t>until other medications take effect. </a:t>
            </a:r>
            <a:br>
              <a:rPr lang="en-US" sz="2520" dirty="0">
                <a:solidFill>
                  <a:schemeClr val="tx1"/>
                </a:solidFill>
              </a:rPr>
            </a:br>
            <a:r>
              <a:rPr lang="en-US" sz="2520" dirty="0">
                <a:solidFill>
                  <a:schemeClr val="tx1"/>
                </a:solidFill>
              </a:rPr>
              <a:t>For patients with a few isolated inflamed joints, i</a:t>
            </a:r>
            <a:r>
              <a:rPr lang="en-US" sz="2520" b="1" dirty="0">
                <a:solidFill>
                  <a:schemeClr val="tx1"/>
                </a:solidFill>
              </a:rPr>
              <a:t>ntra-articular</a:t>
            </a:r>
            <a:r>
              <a:rPr lang="en-US" sz="2520" dirty="0">
                <a:solidFill>
                  <a:schemeClr val="tx1"/>
                </a:solidFill>
              </a:rPr>
              <a:t> corticosteroids may be helpful.</a:t>
            </a:r>
          </a:p>
          <a:p>
            <a:pPr marL="0" indent="0" algn="l">
              <a:buNone/>
            </a:pPr>
            <a:endParaRPr lang="en-US" sz="252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5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41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Non-pharmacological interventions :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4350" y="2423319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GB" b="1" dirty="0">
                <a:solidFill>
                  <a:srgbClr val="C00000"/>
                </a:solidFill>
              </a:rPr>
              <a:t>Rehabilitation of the involved joints : </a:t>
            </a:r>
            <a:r>
              <a:rPr lang="en-GB" dirty="0">
                <a:solidFill>
                  <a:schemeClr val="tx1"/>
                </a:solidFill>
              </a:rPr>
              <a:t>non-pharmacological interventions such as dynamic exercises , occupational therapy and hydrotherapy can be applied as treatment adjunct to pharmaceutical interventions in patients with early arthritis. </a:t>
            </a:r>
            <a:endParaRPr lang="ar-J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1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American College of Rheumatology (ACR) criteria for complete remission are as follows</a:t>
            </a:r>
            <a:r>
              <a:rPr lang="en-US" b="1" baseline="30000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No inflammatory joint pain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morning stiffness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fatigue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</a:t>
            </a:r>
            <a:r>
              <a:rPr lang="en-US" sz="2800" dirty="0" err="1">
                <a:solidFill>
                  <a:schemeClr val="tx1"/>
                </a:solidFill>
              </a:rPr>
              <a:t>synovitis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progression of damage, as determined in sequential radiographic examinations 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elevation of the erythrocyte sedimentation rate (ESR) and C-reactive protein (CRP) levels </a:t>
            </a:r>
          </a:p>
          <a:p>
            <a:endParaRPr lang="ar-J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38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24" y="2370473"/>
            <a:ext cx="7290054" cy="1499616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7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698171"/>
            <a:ext cx="8139358" cy="496388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>
                <a:solidFill>
                  <a:schemeClr val="tx1"/>
                </a:solidFill>
              </a:rPr>
              <a:t>Cell-mediated and </a:t>
            </a:r>
            <a:r>
              <a:rPr lang="en-US" sz="2800" dirty="0" err="1">
                <a:solidFill>
                  <a:schemeClr val="tx1"/>
                </a:solidFill>
              </a:rPr>
              <a:t>humoral</a:t>
            </a:r>
            <a:r>
              <a:rPr lang="en-US" sz="2800" dirty="0">
                <a:solidFill>
                  <a:schemeClr val="tx1"/>
                </a:solidFill>
              </a:rPr>
              <a:t> immunity play a role in the pathogenesis of JIA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common underlying manifestation is the presence of chronic </a:t>
            </a:r>
            <a:r>
              <a:rPr lang="en-US" sz="2800" dirty="0" err="1">
                <a:solidFill>
                  <a:schemeClr val="tx1"/>
                </a:solidFill>
              </a:rPr>
              <a:t>synovitis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 The </a:t>
            </a:r>
            <a:r>
              <a:rPr lang="en-US" sz="2800" dirty="0" err="1">
                <a:solidFill>
                  <a:schemeClr val="tx1"/>
                </a:solidFill>
              </a:rPr>
              <a:t>synovium</a:t>
            </a:r>
            <a:r>
              <a:rPr lang="en-US" sz="2800" dirty="0">
                <a:solidFill>
                  <a:schemeClr val="tx1"/>
                </a:solidFill>
              </a:rPr>
              <a:t> becomes thickened and hyper vascular with infiltration by lymphocytes, along with inflammatory cytokines such as: (TNF-a), (IL-6), IL-1 and IL-17. 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role of </a:t>
            </a:r>
            <a:r>
              <a:rPr lang="en-US" sz="2800" dirty="0" err="1">
                <a:solidFill>
                  <a:schemeClr val="tx1"/>
                </a:solidFill>
              </a:rPr>
              <a:t>humoral</a:t>
            </a:r>
            <a:r>
              <a:rPr lang="en-US" sz="2800" dirty="0">
                <a:solidFill>
                  <a:schemeClr val="tx1"/>
                </a:solidFill>
              </a:rPr>
              <a:t> immunity in is supported by the increased level of </a:t>
            </a:r>
            <a:r>
              <a:rPr lang="en-US" sz="2800" dirty="0" err="1">
                <a:solidFill>
                  <a:schemeClr val="tx1"/>
                </a:solidFill>
              </a:rPr>
              <a:t>autoantibodies</a:t>
            </a:r>
            <a:r>
              <a:rPr lang="en-US" sz="2800" dirty="0">
                <a:solidFill>
                  <a:schemeClr val="tx1"/>
                </a:solidFill>
              </a:rPr>
              <a:t>, such as antinuclear antibodies (ANAs), and by the presence of circulating immune complexes</a:t>
            </a:r>
            <a:endParaRPr lang="ar-J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1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872344"/>
            <a:ext cx="8139358" cy="4789714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sz="4600" dirty="0">
                <a:solidFill>
                  <a:schemeClr val="tx1"/>
                </a:solidFill>
              </a:rPr>
              <a:t>All subtypes of JIA, share common symptoms: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Joint swelling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morning stiffness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pain, and limited movement of a joint.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Limping or problems using a limb.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Spiking fevers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Rash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Eye involvement : </a:t>
            </a:r>
            <a:r>
              <a:rPr lang="en-US" sz="4000" dirty="0" err="1">
                <a:solidFill>
                  <a:schemeClr val="tx1"/>
                </a:solidFill>
              </a:rPr>
              <a:t>uveitits</a:t>
            </a:r>
            <a:r>
              <a:rPr lang="en-US" sz="4000" dirty="0">
                <a:solidFill>
                  <a:schemeClr val="tx1"/>
                </a:solidFill>
              </a:rPr>
              <a:t> , </a:t>
            </a:r>
            <a:r>
              <a:rPr lang="en-US" sz="4000" dirty="0" err="1">
                <a:solidFill>
                  <a:schemeClr val="tx1"/>
                </a:solidFill>
              </a:rPr>
              <a:t>iritis</a:t>
            </a:r>
            <a:r>
              <a:rPr lang="en-US" sz="4000" dirty="0">
                <a:solidFill>
                  <a:schemeClr val="tx1"/>
                </a:solidFill>
              </a:rPr>
              <a:t> . (Red eyes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Unspecific symptoms like : lethargy, reduced physical activity, and poor appetite 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0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364" y="222990"/>
            <a:ext cx="4017010" cy="2711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/>
            <a:r>
              <a:rPr lang="en-US" sz="4200" b="1" spc="800">
                <a:solidFill>
                  <a:schemeClr val="tx1">
                    <a:lumMod val="95000"/>
                    <a:lumOff val="5000"/>
                  </a:schemeClr>
                </a:solidFill>
              </a:rPr>
              <a:t>There are five types of juvenile arthritis: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364" y="5433408"/>
            <a:ext cx="5870042" cy="742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r>
              <a:rPr lang="en-US" sz="1400" spc="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1295" y="3064802"/>
            <a:ext cx="5486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 </a:t>
            </a:r>
            <a:r>
              <a:rPr lang="en-US" sz="28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Oligoarthritis</a:t>
            </a: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2- Polyarthritis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3- Systemic-onset JIA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4- Psoriatic arthritis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5- </a:t>
            </a:r>
            <a:r>
              <a:rPr lang="en-US" sz="28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Enthesitis</a:t>
            </a: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related arthritis</a:t>
            </a:r>
          </a:p>
          <a:p>
            <a:pPr>
              <a:spcAft>
                <a:spcPts val="600"/>
              </a:spcAft>
            </a:pPr>
            <a:endParaRPr lang="en-US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647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135" y="42349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Oligoarthritis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181" y="1669516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-The </a:t>
            </a:r>
            <a:r>
              <a:rPr lang="en-US" b="1" dirty="0">
                <a:solidFill>
                  <a:schemeClr val="tx1"/>
                </a:solidFill>
              </a:rPr>
              <a:t>most common </a:t>
            </a:r>
            <a:r>
              <a:rPr lang="en-US" dirty="0">
                <a:solidFill>
                  <a:schemeClr val="tx1"/>
                </a:solidFill>
              </a:rPr>
              <a:t>type 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-presents in </a:t>
            </a:r>
            <a:r>
              <a:rPr lang="en-US" b="1" dirty="0">
                <a:solidFill>
                  <a:schemeClr val="tx1"/>
                </a:solidFill>
              </a:rPr>
              <a:t>young children</a:t>
            </a:r>
            <a:r>
              <a:rPr lang="en-US" dirty="0">
                <a:solidFill>
                  <a:schemeClr val="tx1"/>
                </a:solidFill>
              </a:rPr>
              <a:t>, with a peak at</a:t>
            </a:r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2 to 4 years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-</a:t>
            </a:r>
            <a:r>
              <a:rPr lang="en-US" dirty="0">
                <a:solidFill>
                  <a:schemeClr val="tx1"/>
                </a:solidFill>
              </a:rPr>
              <a:t>It's </a:t>
            </a:r>
            <a:r>
              <a:rPr lang="en-US" b="1" dirty="0">
                <a:solidFill>
                  <a:schemeClr val="tx1"/>
                </a:solidFill>
              </a:rPr>
              <a:t>often mild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 male (3:1) </a:t>
            </a:r>
            <a:r>
              <a:rPr lang="ar-SA" dirty="0">
                <a:solidFill>
                  <a:schemeClr val="tx1"/>
                </a:solidFill>
              </a:rPr>
              <a:t>&lt;</a:t>
            </a:r>
            <a:r>
              <a:rPr lang="en-US" dirty="0">
                <a:solidFill>
                  <a:schemeClr val="tx1"/>
                </a:solidFill>
              </a:rPr>
              <a:t>-female </a:t>
            </a:r>
          </a:p>
        </p:txBody>
      </p:sp>
    </p:spTree>
    <p:extLst>
      <p:ext uri="{BB962C8B-B14F-4D97-AF65-F5344CB8AC3E}">
        <p14:creationId xmlns:p14="http://schemas.microsoft.com/office/powerpoint/2010/main" val="6352522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2077</TotalTime>
  <Words>2040</Words>
  <Application>Microsoft Office PowerPoint</Application>
  <PresentationFormat>On-screen Show (4:3)</PresentationFormat>
  <Paragraphs>277</Paragraphs>
  <Slides>57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Crop</vt:lpstr>
      <vt:lpstr>Juvenile Idiopathic Arthritis</vt:lpstr>
      <vt:lpstr>Juvenile idiopathic arthritis (JIA)</vt:lpstr>
      <vt:lpstr>Definition </vt:lpstr>
      <vt:lpstr>etiology</vt:lpstr>
      <vt:lpstr>Epidemiology</vt:lpstr>
      <vt:lpstr>Pathology </vt:lpstr>
      <vt:lpstr>Clinical Features</vt:lpstr>
      <vt:lpstr>There are five types of juvenile arthritis:</vt:lpstr>
      <vt:lpstr>Oligoarthritis</vt:lpstr>
      <vt:lpstr>Oligoarthritis</vt:lpstr>
      <vt:lpstr>Oligoarthritis</vt:lpstr>
      <vt:lpstr> </vt:lpstr>
      <vt:lpstr>Polyarthritis</vt:lpstr>
      <vt:lpstr>Polyarthritis  classification depends on RF </vt:lpstr>
      <vt:lpstr>Polyarthritis</vt:lpstr>
      <vt:lpstr>PowerPoint Presentation</vt:lpstr>
      <vt:lpstr>PowerPoint Presentation</vt:lpstr>
      <vt:lpstr>PowerPoint Presentation</vt:lpstr>
      <vt:lpstr> </vt:lpstr>
      <vt:lpstr>PowerPoint Presentation</vt:lpstr>
      <vt:lpstr>Systemic onset JIA</vt:lpstr>
      <vt:lpstr>Systemic onset JIA</vt:lpstr>
      <vt:lpstr>salmon-pink macules</vt:lpstr>
      <vt:lpstr>Diagnosis &amp; prognosis </vt:lpstr>
      <vt:lpstr>Macrophage Activation Syndrome</vt:lpstr>
      <vt:lpstr>MAS</vt:lpstr>
      <vt:lpstr>Psoriatic arthritis</vt:lpstr>
      <vt:lpstr>Dactylitis</vt:lpstr>
      <vt:lpstr>PowerPoint Presentation</vt:lpstr>
      <vt:lpstr>psoriatic plaques </vt:lpstr>
      <vt:lpstr> Enthesitis Related Arthritis </vt:lpstr>
      <vt:lpstr>-</vt:lpstr>
      <vt:lpstr>:Other characteristics</vt:lpstr>
      <vt:lpstr>Undifferentiated arthritis</vt:lpstr>
      <vt:lpstr>PowerPoint Presentation</vt:lpstr>
      <vt:lpstr>COMPLICATIONS of JIA : </vt:lpstr>
      <vt:lpstr>PowerPoint Presentation</vt:lpstr>
      <vt:lpstr>Differential diagnosis</vt:lpstr>
      <vt:lpstr>Important notes</vt:lpstr>
      <vt:lpstr>LABORATORY  AND  IMAGING STUDIES</vt:lpstr>
      <vt:lpstr>Usual Lab Test workup</vt:lpstr>
      <vt:lpstr>CBC</vt:lpstr>
      <vt:lpstr>ESR &amp; CRP</vt:lpstr>
      <vt:lpstr>ANA &amp; RF</vt:lpstr>
      <vt:lpstr>PowerPoint Presentation</vt:lpstr>
      <vt:lpstr>Synovial fluid analysis</vt:lpstr>
      <vt:lpstr>Radiology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Non-pharmacological interventions :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are five types of juvenile arthritis:</dc:title>
  <dc:creator>HAMOOODE ALJAFARY</dc:creator>
  <cp:lastModifiedBy>962770605252</cp:lastModifiedBy>
  <cp:revision>43</cp:revision>
  <dcterms:created xsi:type="dcterms:W3CDTF">2020-02-01T23:00:04Z</dcterms:created>
  <dcterms:modified xsi:type="dcterms:W3CDTF">2022-09-25T17:38:09Z</dcterms:modified>
</cp:coreProperties>
</file>