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autoCompressPictures="0">
  <p:sldMasterIdLst>
    <p:sldMasterId id="2147483661" r:id="rId1"/>
  </p:sldMasterIdLst>
  <p:notesMasterIdLst>
    <p:notesMasterId r:id="rId21"/>
  </p:notesMasterIdLst>
  <p:sldIdLst>
    <p:sldId id="285" r:id="rId2"/>
    <p:sldId id="257" r:id="rId3"/>
    <p:sldId id="258" r:id="rId4"/>
    <p:sldId id="259" r:id="rId5"/>
    <p:sldId id="277" r:id="rId6"/>
    <p:sldId id="260" r:id="rId7"/>
    <p:sldId id="280" r:id="rId8"/>
    <p:sldId id="261" r:id="rId9"/>
    <p:sldId id="281" r:id="rId10"/>
    <p:sldId id="278" r:id="rId11"/>
    <p:sldId id="262" r:id="rId12"/>
    <p:sldId id="282" r:id="rId13"/>
    <p:sldId id="263" r:id="rId14"/>
    <p:sldId id="264" r:id="rId15"/>
    <p:sldId id="283" r:id="rId16"/>
    <p:sldId id="265" r:id="rId17"/>
    <p:sldId id="284" r:id="rId18"/>
    <p:sldId id="274" r:id="rId19"/>
    <p:sldId id="275" r:id="rId20"/>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Arial" charset="0"/>
        <a:cs typeface="Arial" charset="0"/>
      </a:defRPr>
    </a:lvl1pPr>
    <a:lvl2pPr marL="457200" algn="r" rtl="1" fontAlgn="base">
      <a:spcBef>
        <a:spcPct val="0"/>
      </a:spcBef>
      <a:spcAft>
        <a:spcPct val="0"/>
      </a:spcAft>
      <a:defRPr kern="1200">
        <a:solidFill>
          <a:schemeClr val="tx1"/>
        </a:solidFill>
        <a:latin typeface="Arial" charset="0"/>
        <a:ea typeface="Arial" charset="0"/>
        <a:cs typeface="Arial" charset="0"/>
      </a:defRPr>
    </a:lvl2pPr>
    <a:lvl3pPr marL="914400" algn="r" rtl="1" fontAlgn="base">
      <a:spcBef>
        <a:spcPct val="0"/>
      </a:spcBef>
      <a:spcAft>
        <a:spcPct val="0"/>
      </a:spcAft>
      <a:defRPr kern="1200">
        <a:solidFill>
          <a:schemeClr val="tx1"/>
        </a:solidFill>
        <a:latin typeface="Arial" charset="0"/>
        <a:ea typeface="Arial" charset="0"/>
        <a:cs typeface="Arial" charset="0"/>
      </a:defRPr>
    </a:lvl3pPr>
    <a:lvl4pPr marL="1371600" algn="r" rtl="1" fontAlgn="base">
      <a:spcBef>
        <a:spcPct val="0"/>
      </a:spcBef>
      <a:spcAft>
        <a:spcPct val="0"/>
      </a:spcAft>
      <a:defRPr kern="1200">
        <a:solidFill>
          <a:schemeClr val="tx1"/>
        </a:solidFill>
        <a:latin typeface="Arial" charset="0"/>
        <a:ea typeface="Arial" charset="0"/>
        <a:cs typeface="Arial" charset="0"/>
      </a:defRPr>
    </a:lvl4pPr>
    <a:lvl5pPr marL="1828800" algn="r" rtl="1" fontAlgn="base">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0"/>
    <p:restoredTop sz="94660"/>
  </p:normalViewPr>
  <p:slideViewPr>
    <p:cSldViewPr>
      <p:cViewPr>
        <p:scale>
          <a:sx n="70" d="100"/>
          <a:sy n="70" d="100"/>
        </p:scale>
        <p:origin x="-1386" y="-3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vl1pPr>
          </a:lstStyle>
          <a:p>
            <a:endParaRPr lang="ar-SA" altLang="en-US"/>
          </a:p>
        </p:txBody>
      </p:sp>
      <p:sp>
        <p:nvSpPr>
          <p:cNvPr id="17411" name="Rectangle 3"/>
          <p:cNvSpPr>
            <a:spLocks noGrp="1" noChangeArrowheads="1"/>
          </p:cNvSpPr>
          <p:nvPr>
            <p:ph type="dt"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1200"/>
            </a:lvl1pPr>
          </a:lstStyle>
          <a:p>
            <a:endParaRPr lang="ar-SA" alt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7414" name="Rectangle 6"/>
          <p:cNvSpPr>
            <a:spLocks noGrp="1" noChangeArrowheads="1"/>
          </p:cNvSpPr>
          <p:nvPr>
            <p:ph type="ftr" sz="quarter" idx="4"/>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vl1pPr>
          </a:lstStyle>
          <a:p>
            <a:endParaRPr lang="ar-SA" altLang="en-US"/>
          </a:p>
        </p:txBody>
      </p:sp>
      <p:sp>
        <p:nvSpPr>
          <p:cNvPr id="17415" name="Rectangle 7"/>
          <p:cNvSpPr>
            <a:spLocks noGrp="1" noChangeArrowheads="1"/>
          </p:cNvSpPr>
          <p:nvPr>
            <p:ph type="sldNum" sz="quarter" idx="5"/>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a:defRPr sz="1200"/>
            </a:lvl1pPr>
          </a:lstStyle>
          <a:p>
            <a:fld id="{C9076BC6-594F-A249-9CF8-D250477F853D}" type="slidenum">
              <a:rPr lang="ar-SA" altLang="en-US"/>
              <a:pPr/>
              <a:t>‹#›</a:t>
            </a:fld>
            <a:endParaRPr lang="ar-SA" altLang="en-US"/>
          </a:p>
        </p:txBody>
      </p:sp>
    </p:spTree>
    <p:extLst>
      <p:ext uri="{BB962C8B-B14F-4D97-AF65-F5344CB8AC3E}">
        <p14:creationId xmlns:p14="http://schemas.microsoft.com/office/powerpoint/2010/main" val="309881927"/>
      </p:ext>
    </p:extLst>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charset="0"/>
        <a:ea typeface="Arial" charset="0"/>
        <a:cs typeface="Arial" charset="0"/>
      </a:defRPr>
    </a:lvl1pPr>
    <a:lvl2pPr marL="457200" algn="r" rtl="1" fontAlgn="base">
      <a:spcBef>
        <a:spcPct val="30000"/>
      </a:spcBef>
      <a:spcAft>
        <a:spcPct val="0"/>
      </a:spcAft>
      <a:defRPr sz="1200" kern="1200">
        <a:solidFill>
          <a:schemeClr val="tx1"/>
        </a:solidFill>
        <a:latin typeface="Arial" charset="0"/>
        <a:ea typeface="Arial" charset="0"/>
        <a:cs typeface="Arial" charset="0"/>
      </a:defRPr>
    </a:lvl2pPr>
    <a:lvl3pPr marL="914400" algn="r" rtl="1" fontAlgn="base">
      <a:spcBef>
        <a:spcPct val="30000"/>
      </a:spcBef>
      <a:spcAft>
        <a:spcPct val="0"/>
      </a:spcAft>
      <a:defRPr sz="1200" kern="1200">
        <a:solidFill>
          <a:schemeClr val="tx1"/>
        </a:solidFill>
        <a:latin typeface="Arial" charset="0"/>
        <a:ea typeface="Arial" charset="0"/>
        <a:cs typeface="Arial" charset="0"/>
      </a:defRPr>
    </a:lvl3pPr>
    <a:lvl4pPr marL="1371600" algn="r" rtl="1" fontAlgn="base">
      <a:spcBef>
        <a:spcPct val="30000"/>
      </a:spcBef>
      <a:spcAft>
        <a:spcPct val="0"/>
      </a:spcAft>
      <a:defRPr sz="1200" kern="1200">
        <a:solidFill>
          <a:schemeClr val="tx1"/>
        </a:solidFill>
        <a:latin typeface="Arial" charset="0"/>
        <a:ea typeface="Arial" charset="0"/>
        <a:cs typeface="Arial" charset="0"/>
      </a:defRPr>
    </a:lvl4pPr>
    <a:lvl5pPr marL="1828800" algn="r" rtl="1" fontAlgn="base">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982B31E-DFB9-43BE-8706-30FB021C3343}" type="slidenum">
              <a:rPr lang="en-US" altLang="en-US" smtClean="0">
                <a:latin typeface="Calibri" pitchFamily="34" charset="0"/>
              </a:rPr>
              <a:pPr eaLnBrk="1" hangingPunct="1"/>
              <a:t>1</a:t>
            </a:fld>
            <a:endParaRPr lang="en-US" altLang="en-US" smtClean="0">
              <a:latin typeface="Calibri" pitchFamily="34" charset="0"/>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Contraction have relaxation lead to return of baby after descending so we have retraction (unique to uterine smooth muscle)</a:t>
            </a:r>
            <a:r>
              <a:rPr lang="en-US" baseline="0" dirty="0" smtClean="0"/>
              <a:t> , not back to its normal length to prevent baby return </a:t>
            </a:r>
            <a:endParaRPr lang="en-US" dirty="0"/>
          </a:p>
        </p:txBody>
      </p:sp>
      <p:sp>
        <p:nvSpPr>
          <p:cNvPr id="4" name="Slide Number Placeholder 3"/>
          <p:cNvSpPr>
            <a:spLocks noGrp="1"/>
          </p:cNvSpPr>
          <p:nvPr>
            <p:ph type="sldNum" sz="quarter" idx="10"/>
          </p:nvPr>
        </p:nvSpPr>
        <p:spPr/>
        <p:txBody>
          <a:bodyPr/>
          <a:lstStyle/>
          <a:p>
            <a:fld id="{C9076BC6-594F-A249-9CF8-D250477F853D}" type="slidenum">
              <a:rPr lang="ar-SA" altLang="en-US" smtClean="0"/>
              <a:pPr/>
              <a:t>4</a:t>
            </a:fld>
            <a:endParaRPr lang="ar-SA"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JO"/>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JO"/>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ar-SA" altLang="en-US"/>
          </a:p>
        </p:txBody>
      </p:sp>
      <p:sp>
        <p:nvSpPr>
          <p:cNvPr id="6" name="عنصر نائب لرقم الشريحة 5"/>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2697652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ar-SA" altLang="en-US"/>
          </a:p>
        </p:txBody>
      </p:sp>
      <p:sp>
        <p:nvSpPr>
          <p:cNvPr id="6" name="عنصر نائب لرقم الشريحة 5"/>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1476649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ar-SA" altLang="en-US"/>
          </a:p>
        </p:txBody>
      </p:sp>
      <p:sp>
        <p:nvSpPr>
          <p:cNvPr id="6" name="عنصر نائب لرقم الشريحة 5"/>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40731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ar-SA" altLang="en-US"/>
          </a:p>
        </p:txBody>
      </p:sp>
      <p:sp>
        <p:nvSpPr>
          <p:cNvPr id="6" name="عنصر نائب لرقم الشريحة 5"/>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16881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ar-SA" altLang="en-US"/>
          </a:p>
        </p:txBody>
      </p:sp>
      <p:sp>
        <p:nvSpPr>
          <p:cNvPr id="6" name="عنصر نائب لرقم الشريحة 5"/>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147353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تاريخ 4"/>
          <p:cNvSpPr>
            <a:spLocks noGrp="1"/>
          </p:cNvSpPr>
          <p:nvPr>
            <p:ph type="dt" sz="half" idx="10"/>
          </p:nvPr>
        </p:nvSpPr>
        <p:spPr/>
        <p:txBody>
          <a:bodyPr/>
          <a:lstStyle/>
          <a:p>
            <a:endParaRPr lang="en-US" altLang="en-US"/>
          </a:p>
        </p:txBody>
      </p:sp>
      <p:sp>
        <p:nvSpPr>
          <p:cNvPr id="6" name="عنصر نائب للتذييل 5"/>
          <p:cNvSpPr>
            <a:spLocks noGrp="1"/>
          </p:cNvSpPr>
          <p:nvPr>
            <p:ph type="ftr" sz="quarter" idx="11"/>
          </p:nvPr>
        </p:nvSpPr>
        <p:spPr/>
        <p:txBody>
          <a:bodyPr/>
          <a:lstStyle/>
          <a:p>
            <a:endParaRPr lang="ar-SA" altLang="en-US"/>
          </a:p>
        </p:txBody>
      </p:sp>
      <p:sp>
        <p:nvSpPr>
          <p:cNvPr id="7" name="عنصر نائب لرقم الشريحة 6"/>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1695114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7" name="عنصر نائب للتاريخ 6"/>
          <p:cNvSpPr>
            <a:spLocks noGrp="1"/>
          </p:cNvSpPr>
          <p:nvPr>
            <p:ph type="dt" sz="half" idx="10"/>
          </p:nvPr>
        </p:nvSpPr>
        <p:spPr/>
        <p:txBody>
          <a:bodyPr/>
          <a:lstStyle/>
          <a:p>
            <a:endParaRPr lang="en-US" altLang="en-US"/>
          </a:p>
        </p:txBody>
      </p:sp>
      <p:sp>
        <p:nvSpPr>
          <p:cNvPr id="8" name="عنصر نائب للتذييل 7"/>
          <p:cNvSpPr>
            <a:spLocks noGrp="1"/>
          </p:cNvSpPr>
          <p:nvPr>
            <p:ph type="ftr" sz="quarter" idx="11"/>
          </p:nvPr>
        </p:nvSpPr>
        <p:spPr/>
        <p:txBody>
          <a:bodyPr/>
          <a:lstStyle/>
          <a:p>
            <a:endParaRPr lang="ar-SA" altLang="en-US"/>
          </a:p>
        </p:txBody>
      </p:sp>
      <p:sp>
        <p:nvSpPr>
          <p:cNvPr id="9" name="عنصر نائب لرقم الشريحة 8"/>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961567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تاريخ 2"/>
          <p:cNvSpPr>
            <a:spLocks noGrp="1"/>
          </p:cNvSpPr>
          <p:nvPr>
            <p:ph type="dt" sz="half" idx="10"/>
          </p:nvPr>
        </p:nvSpPr>
        <p:spPr/>
        <p:txBody>
          <a:bodyPr/>
          <a:lstStyle/>
          <a:p>
            <a:endParaRPr lang="en-US" altLang="en-US"/>
          </a:p>
        </p:txBody>
      </p:sp>
      <p:sp>
        <p:nvSpPr>
          <p:cNvPr id="4" name="عنصر نائب للتذييل 3"/>
          <p:cNvSpPr>
            <a:spLocks noGrp="1"/>
          </p:cNvSpPr>
          <p:nvPr>
            <p:ph type="ftr" sz="quarter" idx="11"/>
          </p:nvPr>
        </p:nvSpPr>
        <p:spPr/>
        <p:txBody>
          <a:bodyPr/>
          <a:lstStyle/>
          <a:p>
            <a:endParaRPr lang="ar-SA" altLang="en-US"/>
          </a:p>
        </p:txBody>
      </p:sp>
      <p:sp>
        <p:nvSpPr>
          <p:cNvPr id="5" name="عنصر نائب لرقم الشريحة 4"/>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1671340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endParaRPr lang="en-US" altLang="en-US"/>
          </a:p>
        </p:txBody>
      </p:sp>
      <p:sp>
        <p:nvSpPr>
          <p:cNvPr id="3" name="عنصر نائب للتذييل 2"/>
          <p:cNvSpPr>
            <a:spLocks noGrp="1"/>
          </p:cNvSpPr>
          <p:nvPr>
            <p:ph type="ftr" sz="quarter" idx="11"/>
          </p:nvPr>
        </p:nvSpPr>
        <p:spPr/>
        <p:txBody>
          <a:bodyPr/>
          <a:lstStyle/>
          <a:p>
            <a:endParaRPr lang="ar-SA" altLang="en-US"/>
          </a:p>
        </p:txBody>
      </p:sp>
      <p:sp>
        <p:nvSpPr>
          <p:cNvPr id="4" name="عنصر نائب لرقم الشريحة 3"/>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1246030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endParaRPr lang="en-US" altLang="en-US"/>
          </a:p>
        </p:txBody>
      </p:sp>
      <p:sp>
        <p:nvSpPr>
          <p:cNvPr id="6" name="عنصر نائب للتذييل 5"/>
          <p:cNvSpPr>
            <a:spLocks noGrp="1"/>
          </p:cNvSpPr>
          <p:nvPr>
            <p:ph type="ftr" sz="quarter" idx="11"/>
          </p:nvPr>
        </p:nvSpPr>
        <p:spPr/>
        <p:txBody>
          <a:bodyPr/>
          <a:lstStyle/>
          <a:p>
            <a:endParaRPr lang="ar-SA" altLang="en-US"/>
          </a:p>
        </p:txBody>
      </p:sp>
      <p:sp>
        <p:nvSpPr>
          <p:cNvPr id="7" name="عنصر نائب لرقم الشريحة 6"/>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4192378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endParaRPr lang="en-US" altLang="en-US"/>
          </a:p>
        </p:txBody>
      </p:sp>
      <p:sp>
        <p:nvSpPr>
          <p:cNvPr id="6" name="عنصر نائب للتذييل 5"/>
          <p:cNvSpPr>
            <a:spLocks noGrp="1"/>
          </p:cNvSpPr>
          <p:nvPr>
            <p:ph type="ftr" sz="quarter" idx="11"/>
          </p:nvPr>
        </p:nvSpPr>
        <p:spPr/>
        <p:txBody>
          <a:bodyPr/>
          <a:lstStyle/>
          <a:p>
            <a:endParaRPr lang="ar-SA" altLang="en-US"/>
          </a:p>
        </p:txBody>
      </p:sp>
      <p:sp>
        <p:nvSpPr>
          <p:cNvPr id="7" name="عنصر نائب لرقم الشريحة 6"/>
          <p:cNvSpPr>
            <a:spLocks noGrp="1"/>
          </p:cNvSpPr>
          <p:nvPr>
            <p:ph type="sldNum" sz="quarter" idx="12"/>
          </p:nvPr>
        </p:nvSpPr>
        <p:spPr/>
        <p:txBody>
          <a:body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3861855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endParaRPr lang="en-US" alt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ltLang="en-US"/>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D0F519C-2848-8744-AF04-4200BCB55E35}" type="slidenum">
              <a:rPr lang="ar-SA" altLang="en-US" smtClean="0"/>
              <a:pPr/>
              <a:t>‹#›</a:t>
            </a:fld>
            <a:endParaRPr lang="ar-SA" altLang="en-US"/>
          </a:p>
        </p:txBody>
      </p:sp>
    </p:spTree>
    <p:extLst>
      <p:ext uri="{BB962C8B-B14F-4D97-AF65-F5344CB8AC3E}">
        <p14:creationId xmlns:p14="http://schemas.microsoft.com/office/powerpoint/2010/main" val="9485175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dministrator\Desktop\شعار لجنة الطب والجراحة بدون خلفية.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2438400"/>
            <a:ext cx="4419600" cy="407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6"/>
          <p:cNvSpPr>
            <a:spLocks noGrp="1" noChangeArrowheads="1"/>
          </p:cNvSpPr>
          <p:nvPr>
            <p:ph type="ctrTitle"/>
          </p:nvPr>
        </p:nvSpPr>
        <p:spPr>
          <a:xfrm>
            <a:off x="336550" y="533400"/>
            <a:ext cx="8610600" cy="1624013"/>
          </a:xfrm>
        </p:spPr>
        <p:txBody>
          <a:bodyPr rtlCol="1">
            <a:noAutofit/>
          </a:bodyPr>
          <a:lstStyle/>
          <a:p>
            <a:pPr rtl="0" fontAlgn="auto">
              <a:spcAft>
                <a:spcPts val="0"/>
              </a:spcAft>
              <a:defRPr/>
            </a:pPr>
            <a:r>
              <a:rPr lang="en-US" altLang="en-US" sz="5400" b="1" u="sng" dirty="0">
                <a:solidFill>
                  <a:srgbClr val="FF0000"/>
                </a:solidFill>
                <a:effectLst>
                  <a:outerShdw blurRad="38100" dist="38100" dir="2700000" algn="tl">
                    <a:srgbClr val="000000">
                      <a:alpha val="43137"/>
                    </a:srgbClr>
                  </a:outerShdw>
                </a:effectLst>
              </a:rPr>
              <a:t>Mechanism of normal </a:t>
            </a:r>
            <a:r>
              <a:rPr lang="en-US" altLang="en-US" sz="5400" b="1" u="sng" dirty="0" err="1">
                <a:solidFill>
                  <a:srgbClr val="FF0000"/>
                </a:solidFill>
                <a:effectLst>
                  <a:outerShdw blurRad="38100" dist="38100" dir="2700000" algn="tl">
                    <a:srgbClr val="000000">
                      <a:alpha val="43137"/>
                    </a:srgbClr>
                  </a:outerShdw>
                </a:effectLst>
              </a:rPr>
              <a:t>labour</a:t>
            </a:r>
            <a:r>
              <a:rPr lang="en-US" altLang="en-US" sz="5400" b="1" u="sng" dirty="0">
                <a:solidFill>
                  <a:srgbClr val="FF0000"/>
                </a:solidFill>
                <a:effectLst>
                  <a:outerShdw blurRad="38100" dist="38100" dir="2700000" algn="tl">
                    <a:srgbClr val="000000">
                      <a:alpha val="43137"/>
                    </a:srgbClr>
                  </a:outerShdw>
                </a:effectLst>
              </a:rPr>
              <a:t> in vertex presentation</a:t>
            </a:r>
            <a:endParaRPr lang="en-US" altLang="en-US" sz="6000" b="1" u="sng" dirty="0" smtClean="0">
              <a:solidFill>
                <a:srgbClr val="FF0000"/>
              </a:solidFill>
              <a:effectLst>
                <a:outerShdw blurRad="38100" dist="38100" dir="2700000" algn="tl">
                  <a:srgbClr val="000000">
                    <a:alpha val="43137"/>
                  </a:srgbClr>
                </a:outerShdw>
              </a:effectLst>
              <a:latin typeface="+mn-lt"/>
              <a:cs typeface="Calibri" pitchFamily="34" charset="0"/>
            </a:endParaRPr>
          </a:p>
        </p:txBody>
      </p:sp>
      <p:sp>
        <p:nvSpPr>
          <p:cNvPr id="4" name="Rectangle 6">
            <a:extLst>
              <a:ext uri="{FF2B5EF4-FFF2-40B4-BE49-F238E27FC236}"/>
            </a:extLst>
          </p:cNvPr>
          <p:cNvSpPr txBox="1">
            <a:spLocks noChangeArrowheads="1"/>
          </p:cNvSpPr>
          <p:nvPr/>
        </p:nvSpPr>
        <p:spPr>
          <a:xfrm>
            <a:off x="336550" y="2581275"/>
            <a:ext cx="3695700" cy="3578225"/>
          </a:xfrm>
          <a:prstGeom prst="rect">
            <a:avLst/>
          </a:prstGeom>
          <a:noFill/>
          <a:ln/>
        </p:spPr>
        <p:txBody>
          <a:bodyPr anchor="b">
            <a:normAutofit fontScale="625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rtl="1">
              <a:defRPr/>
            </a:pPr>
            <a:r>
              <a:rPr lang="ar-JO" altLang="en-US" sz="7200" dirty="0" smtClean="0">
                <a:latin typeface="Traditional Arabic" pitchFamily="18" charset="-78"/>
                <a:cs typeface="Traditional Arabic" pitchFamily="18" charset="-78"/>
              </a:rPr>
              <a:t>تم تفريغ كلام الدكتور </a:t>
            </a:r>
            <a:r>
              <a:rPr lang="ar-JO" altLang="en-US" sz="7200" b="1" dirty="0" smtClean="0">
                <a:solidFill>
                  <a:srgbClr val="FF0000"/>
                </a:solidFill>
                <a:latin typeface="Traditional Arabic" pitchFamily="18" charset="-78"/>
                <a:cs typeface="Traditional Arabic" pitchFamily="18" charset="-78"/>
              </a:rPr>
              <a:t>ناثر حاوا </a:t>
            </a:r>
            <a:r>
              <a:rPr lang="ar-JO" altLang="en-US" sz="7200" dirty="0" smtClean="0">
                <a:latin typeface="Traditional Arabic" pitchFamily="18" charset="-78"/>
                <a:cs typeface="Traditional Arabic" pitchFamily="18" charset="-78"/>
              </a:rPr>
              <a:t>على </a:t>
            </a:r>
            <a:r>
              <a:rPr lang="en-US" altLang="en-US" sz="7200" dirty="0" smtClean="0">
                <a:latin typeface="Traditional Arabic" pitchFamily="18" charset="-78"/>
                <a:cs typeface="Traditional Arabic" pitchFamily="18" charset="-78"/>
              </a:rPr>
              <a:t> </a:t>
            </a:r>
            <a:r>
              <a:rPr lang="ar-JO" altLang="en-US" sz="7200" dirty="0" smtClean="0">
                <a:latin typeface="Traditional Arabic" pitchFamily="18" charset="-78"/>
                <a:cs typeface="Traditional Arabic" pitchFamily="18" charset="-78"/>
              </a:rPr>
              <a:t>المحاضرة </a:t>
            </a:r>
            <a:r>
              <a:rPr lang="ar-JO" altLang="en-US" sz="7200" dirty="0" smtClean="0">
                <a:solidFill>
                  <a:srgbClr val="00B050"/>
                </a:solidFill>
                <a:latin typeface="Traditional Arabic" pitchFamily="18" charset="-78"/>
                <a:cs typeface="Traditional Arabic" pitchFamily="18" charset="-78"/>
              </a:rPr>
              <a:t>باللون الأخضر</a:t>
            </a:r>
            <a:br>
              <a:rPr lang="ar-JO" altLang="en-US" sz="7200" dirty="0" smtClean="0">
                <a:solidFill>
                  <a:srgbClr val="00B050"/>
                </a:solidFill>
                <a:latin typeface="Traditional Arabic" pitchFamily="18" charset="-78"/>
                <a:cs typeface="Traditional Arabic" pitchFamily="18" charset="-78"/>
              </a:rPr>
            </a:br>
            <a:endParaRPr lang="ar-JO" altLang="en-US" sz="7200" dirty="0" smtClean="0">
              <a:solidFill>
                <a:srgbClr val="00B050"/>
              </a:solidFill>
              <a:latin typeface="Traditional Arabic" pitchFamily="18" charset="-78"/>
              <a:cs typeface="Traditional Arabic" pitchFamily="18" charset="-78"/>
            </a:endParaRPr>
          </a:p>
          <a:p>
            <a:pPr rtl="1">
              <a:defRPr/>
            </a:pPr>
            <a:r>
              <a:rPr lang="ar-JO" altLang="en-US" sz="7200" dirty="0" smtClean="0">
                <a:solidFill>
                  <a:srgbClr val="FF0000"/>
                </a:solidFill>
                <a:latin typeface="Traditional Arabic" pitchFamily="18" charset="-78"/>
                <a:cs typeface="Traditional Arabic" pitchFamily="18" charset="-78"/>
              </a:rPr>
              <a:t>تفريغ : </a:t>
            </a:r>
            <a:r>
              <a:rPr lang="ar-JO" altLang="en-US" sz="7700" dirty="0" smtClean="0">
                <a:solidFill>
                  <a:srgbClr val="FF0000"/>
                </a:solidFill>
                <a:latin typeface="Arabic Typesetting" pitchFamily="66" charset="-78"/>
                <a:cs typeface="Arabic Typesetting" pitchFamily="66" charset="-78"/>
              </a:rPr>
              <a:t>مروة </a:t>
            </a:r>
            <a:r>
              <a:rPr lang="ar-JO" altLang="en-US" sz="7700" dirty="0" err="1" smtClean="0">
                <a:solidFill>
                  <a:srgbClr val="FF0000"/>
                </a:solidFill>
                <a:latin typeface="Arabic Typesetting" pitchFamily="66" charset="-78"/>
                <a:cs typeface="Arabic Typesetting" pitchFamily="66" charset="-78"/>
              </a:rPr>
              <a:t>القريناوي</a:t>
            </a:r>
            <a:r>
              <a:rPr lang="ar-JO" altLang="en-US" sz="7700" dirty="0" smtClean="0">
                <a:solidFill>
                  <a:srgbClr val="FF0000"/>
                </a:solidFill>
                <a:latin typeface="Arabic Typesetting" pitchFamily="66" charset="-78"/>
                <a:cs typeface="Arabic Typesetting" pitchFamily="66" charset="-78"/>
              </a:rPr>
              <a:t> </a:t>
            </a:r>
            <a:r>
              <a:rPr lang="ar-JO" altLang="en-US" sz="7200" dirty="0" smtClean="0">
                <a:solidFill>
                  <a:srgbClr val="FF0000"/>
                </a:solidFill>
                <a:latin typeface="Traditional Arabic" pitchFamily="18" charset="-78"/>
                <a:cs typeface="Traditional Arabic" pitchFamily="18" charset="-78"/>
              </a:rPr>
              <a:t>طباعة :  </a:t>
            </a:r>
            <a:r>
              <a:rPr lang="ar-JO" altLang="en-US" sz="7700" dirty="0" smtClean="0">
                <a:solidFill>
                  <a:srgbClr val="FF0000"/>
                </a:solidFill>
                <a:latin typeface="Arabic Typesetting" pitchFamily="66" charset="-78"/>
                <a:cs typeface="Arabic Typesetting" pitchFamily="66" charset="-78"/>
              </a:rPr>
              <a:t>رغد العمري</a:t>
            </a:r>
            <a:endParaRPr lang="en-US" altLang="en-US" sz="77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274853775"/>
      </p:ext>
    </p:extLst>
  </p:cSld>
  <p:clrMapOvr>
    <a:masterClrMapping/>
  </p:clrMapOvr>
  <p:transition spd="slow">
    <p:cover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46981E-7834-4BC7-AADC-C54C4ACA021C}"/>
              </a:ext>
            </a:extLst>
          </p:cNvPr>
          <p:cNvSpPr>
            <a:spLocks noGrp="1"/>
          </p:cNvSpPr>
          <p:nvPr>
            <p:ph type="title"/>
          </p:nvPr>
        </p:nvSpPr>
        <p:spPr/>
        <p:txBody>
          <a:bodyPr/>
          <a:lstStyle/>
          <a:p>
            <a:r>
              <a:rPr lang="en-US" dirty="0">
                <a:solidFill>
                  <a:srgbClr val="FF0000"/>
                </a:solidFill>
              </a:rPr>
              <a:t>Internal rotation</a:t>
            </a:r>
          </a:p>
        </p:txBody>
      </p:sp>
      <p:sp>
        <p:nvSpPr>
          <p:cNvPr id="3" name="Content Placeholder 2">
            <a:extLst>
              <a:ext uri="{FF2B5EF4-FFF2-40B4-BE49-F238E27FC236}">
                <a16:creationId xmlns:a16="http://schemas.microsoft.com/office/drawing/2014/main" xmlns="" id="{FAA25E7E-0502-4757-9997-C95D405AF4BB}"/>
              </a:ext>
            </a:extLst>
          </p:cNvPr>
          <p:cNvSpPr>
            <a:spLocks noGrp="1"/>
          </p:cNvSpPr>
          <p:nvPr>
            <p:ph idx="1"/>
          </p:nvPr>
        </p:nvSpPr>
        <p:spPr/>
        <p:txBody>
          <a:bodyPr>
            <a:normAutofit lnSpcReduction="10000"/>
          </a:bodyPr>
          <a:lstStyle/>
          <a:p>
            <a:pPr algn="l" rtl="0"/>
            <a:r>
              <a:rPr lang="en-US" dirty="0"/>
              <a:t>Occurs after the descent between the two ischial spines. The baby’s head will now rotate internally to accommodate the new position and the sudden decrease in transverse diameter.</a:t>
            </a:r>
          </a:p>
          <a:p>
            <a:pPr algn="l" rtl="0"/>
            <a:r>
              <a:rPr lang="en-US" dirty="0"/>
              <a:t>So now the biparietal diameter will enter the interspinous diameter and the long diameter of the head will accommodate the AP diameter of the pelvis.</a:t>
            </a:r>
          </a:p>
        </p:txBody>
      </p:sp>
    </p:spTree>
    <p:extLst>
      <p:ext uri="{BB962C8B-B14F-4D97-AF65-F5344CB8AC3E}">
        <p14:creationId xmlns:p14="http://schemas.microsoft.com/office/powerpoint/2010/main" val="2788155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dirty="0">
                <a:solidFill>
                  <a:srgbClr val="FF0000"/>
                </a:solidFill>
              </a:rPr>
              <a:t>Internal Rotation</a:t>
            </a:r>
            <a:endParaRPr lang="ar-SA" altLang="en-US" dirty="0">
              <a:solidFill>
                <a:srgbClr val="FF0000"/>
              </a:solidFill>
            </a:endParaRPr>
          </a:p>
        </p:txBody>
      </p:sp>
      <p:sp>
        <p:nvSpPr>
          <p:cNvPr id="11267" name="Rectangle 3"/>
          <p:cNvSpPr>
            <a:spLocks noGrp="1" noChangeArrowheads="1"/>
          </p:cNvSpPr>
          <p:nvPr>
            <p:ph idx="1"/>
          </p:nvPr>
        </p:nvSpPr>
        <p:spPr/>
        <p:txBody>
          <a:bodyPr/>
          <a:lstStyle/>
          <a:p>
            <a:pPr algn="l" rtl="0">
              <a:lnSpc>
                <a:spcPct val="90000"/>
              </a:lnSpc>
            </a:pPr>
            <a:r>
              <a:rPr lang="en-US" altLang="en-US"/>
              <a:t>This movement occurs when the most depended portion of the presenting part touchs the pelvic floor. It will rotate anteriorly to  ward the symphysis pubis. In normal labour with fully flexed head the occiput will hit the pelvic floor, so it will rotate toward the symphysis pubis in DOA position. This movement will accommodate the diameter of the fetal head with those of the pelvic outlet.  </a:t>
            </a:r>
            <a:endParaRPr lang="ar-SA"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5" descr="Normal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143000"/>
            <a:ext cx="8991600" cy="56176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dirty="0">
                <a:solidFill>
                  <a:srgbClr val="FF0000"/>
                </a:solidFill>
              </a:rPr>
              <a:t>Extension</a:t>
            </a:r>
            <a:endParaRPr lang="ar-SA" altLang="en-US" dirty="0">
              <a:solidFill>
                <a:srgbClr val="FF0000"/>
              </a:solidFill>
            </a:endParaRPr>
          </a:p>
        </p:txBody>
      </p:sp>
      <p:sp>
        <p:nvSpPr>
          <p:cNvPr id="12291" name="Rectangle 3"/>
          <p:cNvSpPr>
            <a:spLocks noGrp="1" noChangeArrowheads="1"/>
          </p:cNvSpPr>
          <p:nvPr>
            <p:ph idx="1"/>
          </p:nvPr>
        </p:nvSpPr>
        <p:spPr>
          <a:xfrm>
            <a:off x="685800" y="1371600"/>
            <a:ext cx="8001000" cy="4724400"/>
          </a:xfrm>
        </p:spPr>
        <p:txBody>
          <a:bodyPr/>
          <a:lstStyle/>
          <a:p>
            <a:pPr algn="l" rtl="0"/>
            <a:r>
              <a:rPr lang="en-US" altLang="en-US" dirty="0"/>
              <a:t>When the head reaches the vulva, the fetal head starts to extend. This will bring the </a:t>
            </a:r>
            <a:r>
              <a:rPr lang="en-US" altLang="en-US" dirty="0">
                <a:solidFill>
                  <a:srgbClr val="00FF00"/>
                </a:solidFill>
              </a:rPr>
              <a:t>base of the occiput into direct contact with the inferior margin of the symphysis pubis.</a:t>
            </a:r>
            <a:r>
              <a:rPr lang="en-US" altLang="en-US" dirty="0"/>
              <a:t> The fetal face will swipe over the perineum to allow the head to deliver</a:t>
            </a:r>
            <a:r>
              <a:rPr lang="en-US" altLang="en-US" dirty="0" smtClean="0"/>
              <a:t>.</a:t>
            </a:r>
          </a:p>
          <a:p>
            <a:pPr algn="l" rtl="0"/>
            <a:endParaRPr lang="en-US" altLang="en-US" dirty="0"/>
          </a:p>
        </p:txBody>
      </p:sp>
      <p:pic>
        <p:nvPicPr>
          <p:cNvPr id="4" name="Picture 5" descr="Normal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4582589"/>
            <a:ext cx="3733800" cy="219157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dirty="0">
                <a:solidFill>
                  <a:srgbClr val="FF0000"/>
                </a:solidFill>
              </a:rPr>
              <a:t>External rotation</a:t>
            </a:r>
            <a:endParaRPr lang="ar-SA" altLang="en-US" dirty="0">
              <a:solidFill>
                <a:srgbClr val="FF0000"/>
              </a:solidFill>
            </a:endParaRPr>
          </a:p>
        </p:txBody>
      </p:sp>
      <p:sp>
        <p:nvSpPr>
          <p:cNvPr id="13315" name="Rectangle 3"/>
          <p:cNvSpPr>
            <a:spLocks noGrp="1" noChangeArrowheads="1"/>
          </p:cNvSpPr>
          <p:nvPr>
            <p:ph idx="1"/>
          </p:nvPr>
        </p:nvSpPr>
        <p:spPr/>
        <p:txBody>
          <a:bodyPr/>
          <a:lstStyle/>
          <a:p>
            <a:pPr algn="l" rtl="0"/>
            <a:r>
              <a:rPr lang="en-US" altLang="en-US" dirty="0"/>
              <a:t>The shoulders rotate into an </a:t>
            </a:r>
            <a:r>
              <a:rPr lang="en-US" altLang="en-US" dirty="0">
                <a:solidFill>
                  <a:srgbClr val="00FF00"/>
                </a:solidFill>
              </a:rPr>
              <a:t>oblique or frankly anterior-posterior orientation </a:t>
            </a:r>
            <a:r>
              <a:rPr lang="en-US" altLang="en-US" dirty="0"/>
              <a:t>with further descent. This encourages the fetal head to return to its transverse position. This is also known as restitution. </a:t>
            </a:r>
            <a:endParaRPr lang="ar-SA"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5" descr="Normal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999" y="1676400"/>
            <a:ext cx="8568267" cy="5029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dirty="0">
                <a:solidFill>
                  <a:srgbClr val="FF0000"/>
                </a:solidFill>
              </a:rPr>
              <a:t>Expulsion</a:t>
            </a:r>
            <a:endParaRPr lang="ar-SA" altLang="en-US" dirty="0">
              <a:solidFill>
                <a:srgbClr val="FF0000"/>
              </a:solidFill>
            </a:endParaRPr>
          </a:p>
        </p:txBody>
      </p:sp>
      <p:sp>
        <p:nvSpPr>
          <p:cNvPr id="14339" name="Rectangle 3"/>
          <p:cNvSpPr>
            <a:spLocks noGrp="1" noChangeArrowheads="1"/>
          </p:cNvSpPr>
          <p:nvPr>
            <p:ph idx="1"/>
          </p:nvPr>
        </p:nvSpPr>
        <p:spPr/>
        <p:txBody>
          <a:bodyPr/>
          <a:lstStyle/>
          <a:p>
            <a:pPr algn="l" rtl="0"/>
            <a:r>
              <a:rPr lang="en-US" altLang="en-US" dirty="0"/>
              <a:t>After the external rotation, the anterior shoulder appears under the symphysis pubis, and soon the perineum becomes distended by the posterior shoulder. After delivery of the shoulders, the rest of the body is easily extruded. 6</a:t>
            </a:r>
          </a:p>
          <a:p>
            <a:pPr algn="l" rtl="0"/>
            <a:r>
              <a:rPr lang="en-US" altLang="en-US" dirty="0">
                <a:solidFill>
                  <a:srgbClr val="00B050"/>
                </a:solidFill>
              </a:rPr>
              <a:t>This marks the end of the 2</a:t>
            </a:r>
            <a:r>
              <a:rPr lang="en-US" altLang="en-US" baseline="30000" dirty="0">
                <a:solidFill>
                  <a:srgbClr val="00B050"/>
                </a:solidFill>
              </a:rPr>
              <a:t>nd</a:t>
            </a:r>
            <a:r>
              <a:rPr lang="en-US" altLang="en-US" dirty="0">
                <a:solidFill>
                  <a:srgbClr val="00B050"/>
                </a:solidFill>
              </a:rPr>
              <a:t> stage of labor.</a:t>
            </a:r>
            <a:endParaRPr lang="ar-SA" altLang="en-US" dirty="0">
              <a:solidFill>
                <a:srgbClr val="00B05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dirty="0">
                <a:solidFill>
                  <a:srgbClr val="FF0000"/>
                </a:solidFill>
              </a:rPr>
              <a:t>Expulsion</a:t>
            </a:r>
            <a:endParaRPr lang="ar-SA" altLang="en-US" dirty="0">
              <a:solidFill>
                <a:srgbClr val="FF0000"/>
              </a:solidFill>
            </a:endParaRPr>
          </a:p>
        </p:txBody>
      </p:sp>
      <p:sp>
        <p:nvSpPr>
          <p:cNvPr id="23555" name="Rectangle 3"/>
          <p:cNvSpPr>
            <a:spLocks noGrp="1" noChangeArrowheads="1"/>
          </p:cNvSpPr>
          <p:nvPr>
            <p:ph idx="1"/>
          </p:nvPr>
        </p:nvSpPr>
        <p:spPr/>
        <p:txBody>
          <a:bodyPr/>
          <a:lstStyle/>
          <a:p>
            <a:endParaRPr lang="en-US" altLang="en-US"/>
          </a:p>
        </p:txBody>
      </p:sp>
      <p:pic>
        <p:nvPicPr>
          <p:cNvPr id="23557" name="Picture 5" descr="Normal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28800"/>
            <a:ext cx="4572000" cy="4267200"/>
          </a:xfrm>
          <a:prstGeom prst="rect">
            <a:avLst/>
          </a:prstGeom>
          <a:noFill/>
          <a:extLst>
            <a:ext uri="{909E8E84-426E-40DD-AFC4-6F175D3DCCD1}">
              <a14:hiddenFill xmlns:a14="http://schemas.microsoft.com/office/drawing/2010/main">
                <a:solidFill>
                  <a:srgbClr val="FFFFFF"/>
                </a:solidFill>
              </a14:hiddenFill>
            </a:ext>
          </a:extLst>
        </p:spPr>
      </p:pic>
      <p:pic>
        <p:nvPicPr>
          <p:cNvPr id="23559" name="Picture 7" descr="Normal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828800"/>
            <a:ext cx="4191000" cy="4267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Autofit/>
          </a:bodyPr>
          <a:lstStyle/>
          <a:p>
            <a:r>
              <a:rPr lang="en-US" altLang="en-US" sz="2800" dirty="0">
                <a:solidFill>
                  <a:srgbClr val="FF0000"/>
                </a:solidFill>
              </a:rPr>
              <a:t>Changes in the shape of the fetal head during </a:t>
            </a:r>
            <a:r>
              <a:rPr lang="en-US" altLang="en-US" sz="2800" dirty="0" err="1">
                <a:solidFill>
                  <a:srgbClr val="FF0000"/>
                </a:solidFill>
              </a:rPr>
              <a:t>labour</a:t>
            </a:r>
            <a:endParaRPr lang="ar-SA" altLang="en-US" sz="2800" dirty="0">
              <a:solidFill>
                <a:srgbClr val="FF0000"/>
              </a:solidFill>
            </a:endParaRPr>
          </a:p>
        </p:txBody>
      </p:sp>
      <p:sp>
        <p:nvSpPr>
          <p:cNvPr id="24579" name="Rectangle 3"/>
          <p:cNvSpPr>
            <a:spLocks noGrp="1" noChangeArrowheads="1"/>
          </p:cNvSpPr>
          <p:nvPr>
            <p:ph idx="1"/>
          </p:nvPr>
        </p:nvSpPr>
        <p:spPr/>
        <p:txBody>
          <a:bodyPr/>
          <a:lstStyle/>
          <a:p>
            <a:pPr algn="l" rtl="0"/>
            <a:r>
              <a:rPr lang="en-US" altLang="en-US">
                <a:solidFill>
                  <a:schemeClr val="folHlink"/>
                </a:solidFill>
              </a:rPr>
              <a:t>Molding:</a:t>
            </a:r>
            <a:r>
              <a:rPr lang="en-US" altLang="en-US"/>
              <a:t> During descent of the head, the skull bones pushed under each other at the sutures lines. Normally, the margins of the occipital and frontal bones pushed under those of the parietal bones. This process reduces the diameters of the fetal skull by 0.5 – 1 cm.  </a:t>
            </a:r>
            <a:endParaRPr lang="ar-SA"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Autofit/>
          </a:bodyPr>
          <a:lstStyle/>
          <a:p>
            <a:r>
              <a:rPr lang="en-US" altLang="en-US" sz="2800" dirty="0">
                <a:solidFill>
                  <a:srgbClr val="FF0000"/>
                </a:solidFill>
              </a:rPr>
              <a:t>Changes in the shape of the fetal head during </a:t>
            </a:r>
            <a:r>
              <a:rPr lang="en-US" altLang="en-US" sz="2800" dirty="0" err="1">
                <a:solidFill>
                  <a:srgbClr val="FF0000"/>
                </a:solidFill>
              </a:rPr>
              <a:t>labour</a:t>
            </a:r>
            <a:endParaRPr lang="ar-SA" altLang="en-US" sz="2800" dirty="0">
              <a:solidFill>
                <a:srgbClr val="FF0000"/>
              </a:solidFill>
            </a:endParaRPr>
          </a:p>
        </p:txBody>
      </p:sp>
      <p:sp>
        <p:nvSpPr>
          <p:cNvPr id="25603" name="Rectangle 3"/>
          <p:cNvSpPr>
            <a:spLocks noGrp="1" noChangeArrowheads="1"/>
          </p:cNvSpPr>
          <p:nvPr>
            <p:ph idx="1"/>
          </p:nvPr>
        </p:nvSpPr>
        <p:spPr/>
        <p:txBody>
          <a:bodyPr>
            <a:normAutofit lnSpcReduction="10000"/>
          </a:bodyPr>
          <a:lstStyle/>
          <a:p>
            <a:pPr algn="l" rtl="0">
              <a:lnSpc>
                <a:spcPct val="90000"/>
              </a:lnSpc>
            </a:pPr>
            <a:r>
              <a:rPr lang="en-US" altLang="en-US" dirty="0">
                <a:solidFill>
                  <a:schemeClr val="folHlink"/>
                </a:solidFill>
              </a:rPr>
              <a:t>Caput succedaneum:</a:t>
            </a:r>
            <a:r>
              <a:rPr lang="en-US" altLang="en-US" dirty="0"/>
              <a:t> As a result of pressure on the fetal head (more likely in prolonged </a:t>
            </a:r>
            <a:r>
              <a:rPr lang="en-US" altLang="en-US" dirty="0" err="1"/>
              <a:t>labour</a:t>
            </a:r>
            <a:r>
              <a:rPr lang="en-US" altLang="en-US" dirty="0"/>
              <a:t> {</a:t>
            </a:r>
            <a:r>
              <a:rPr lang="en-US" altLang="en-US" dirty="0">
                <a:solidFill>
                  <a:srgbClr val="00B050"/>
                </a:solidFill>
              </a:rPr>
              <a:t>can also occur in normal labor}</a:t>
            </a:r>
            <a:r>
              <a:rPr lang="en-US" altLang="en-US" dirty="0"/>
              <a:t>), the portion of the scalp over the dilated cervix becomes edematous, forming a swelling known as</a:t>
            </a:r>
          </a:p>
          <a:p>
            <a:pPr algn="l" rtl="0">
              <a:lnSpc>
                <a:spcPct val="90000"/>
              </a:lnSpc>
              <a:buFont typeface="Wingdings" charset="2"/>
              <a:buNone/>
            </a:pPr>
            <a:r>
              <a:rPr lang="en-US" altLang="en-US" dirty="0"/>
              <a:t>   </a:t>
            </a:r>
            <a:r>
              <a:rPr lang="en-US" altLang="en-US" dirty="0">
                <a:solidFill>
                  <a:schemeClr val="tx1"/>
                </a:solidFill>
              </a:rPr>
              <a:t>Caput succedaneum. Usually of few millimeters in thickness. Normally, this is harmless and disappear in few days after delivery, but not after prolonged and abnormal </a:t>
            </a:r>
            <a:r>
              <a:rPr lang="en-US" altLang="en-US" dirty="0" err="1">
                <a:solidFill>
                  <a:schemeClr val="tx1"/>
                </a:solidFill>
              </a:rPr>
              <a:t>labour</a:t>
            </a:r>
            <a:r>
              <a:rPr lang="en-US" altLang="en-US" dirty="0">
                <a:solidFill>
                  <a:schemeClr val="tx1"/>
                </a:solidFill>
              </a:rPr>
              <a:t>.  </a:t>
            </a:r>
            <a:r>
              <a:rPr lang="en-US" altLang="en-US" dirty="0"/>
              <a:t> </a:t>
            </a:r>
            <a:endParaRPr lang="ar-SA"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a:solidFill>
                  <a:srgbClr val="FF0000"/>
                </a:solidFill>
              </a:rPr>
              <a:t>Definition</a:t>
            </a:r>
          </a:p>
        </p:txBody>
      </p:sp>
      <p:sp>
        <p:nvSpPr>
          <p:cNvPr id="6147" name="Rectangle 3"/>
          <p:cNvSpPr>
            <a:spLocks noGrp="1" noChangeArrowheads="1"/>
          </p:cNvSpPr>
          <p:nvPr>
            <p:ph idx="1"/>
          </p:nvPr>
        </p:nvSpPr>
        <p:spPr/>
        <p:txBody>
          <a:bodyPr/>
          <a:lstStyle/>
          <a:p>
            <a:pPr algn="l" rtl="0"/>
            <a:r>
              <a:rPr lang="en-US" altLang="en-US" dirty="0"/>
              <a:t>It is a process of adaptation or accommodation of the different portions of the fetal parts to the various planes of the pelvis which is required for completion of fetal birth.  These includes:</a:t>
            </a:r>
          </a:p>
          <a:p>
            <a:pPr algn="l" rtl="0">
              <a:buFont typeface="Wingdings" charset="2"/>
              <a:buNone/>
            </a:pP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en-US" altLang="en-US"/>
              <a:t>The major steps in the mechanism of labour</a:t>
            </a:r>
          </a:p>
        </p:txBody>
      </p:sp>
      <p:sp>
        <p:nvSpPr>
          <p:cNvPr id="7171" name="Rectangle 3"/>
          <p:cNvSpPr>
            <a:spLocks noGrp="1" noChangeArrowheads="1"/>
          </p:cNvSpPr>
          <p:nvPr>
            <p:ph idx="1"/>
          </p:nvPr>
        </p:nvSpPr>
        <p:spPr>
          <a:xfrm>
            <a:off x="990600" y="1600200"/>
            <a:ext cx="7696200" cy="4525963"/>
          </a:xfrm>
        </p:spPr>
        <p:txBody>
          <a:bodyPr>
            <a:normAutofit lnSpcReduction="10000"/>
          </a:bodyPr>
          <a:lstStyle/>
          <a:p>
            <a:pPr algn="l" rtl="0"/>
            <a:r>
              <a:rPr lang="en-US" altLang="en-US" sz="2400" dirty="0"/>
              <a:t>Descent </a:t>
            </a:r>
            <a:r>
              <a:rPr lang="en-US" altLang="en-US" sz="2400" b="1" dirty="0">
                <a:solidFill>
                  <a:srgbClr val="00B050"/>
                </a:solidFill>
              </a:rPr>
              <a:t>(downward movement of fetus to the pelvic inlet) [ the fetus is considered engaged if it reaches 0 station)</a:t>
            </a:r>
          </a:p>
          <a:p>
            <a:pPr algn="l" rtl="0"/>
            <a:r>
              <a:rPr lang="en-US" altLang="en-US" sz="2400" dirty="0"/>
              <a:t>Flexion: </a:t>
            </a:r>
            <a:r>
              <a:rPr lang="en-US" altLang="en-US" sz="2400" b="1" dirty="0">
                <a:solidFill>
                  <a:srgbClr val="00B050"/>
                </a:solidFill>
              </a:rPr>
              <a:t>chin against the chest of fetus; due to resistance of pelvic floor</a:t>
            </a:r>
          </a:p>
          <a:p>
            <a:pPr algn="l" rtl="0"/>
            <a:r>
              <a:rPr lang="en-US" altLang="en-US" sz="2400" dirty="0"/>
              <a:t>Engagement </a:t>
            </a:r>
            <a:r>
              <a:rPr lang="en-US" altLang="en-US" sz="2400" b="1" dirty="0">
                <a:solidFill>
                  <a:srgbClr val="00B050"/>
                </a:solidFill>
              </a:rPr>
              <a:t>(i.e.: reaching the ischial spine)</a:t>
            </a:r>
          </a:p>
          <a:p>
            <a:pPr algn="l" rtl="0"/>
            <a:r>
              <a:rPr lang="en-US" altLang="en-US" sz="2400" dirty="0"/>
              <a:t>Internal rotation</a:t>
            </a:r>
            <a:endParaRPr lang="ar-SA" altLang="en-US" sz="2400" dirty="0"/>
          </a:p>
          <a:p>
            <a:pPr algn="l" rtl="0"/>
            <a:r>
              <a:rPr lang="en-US" altLang="en-US" sz="2400" dirty="0"/>
              <a:t>Extension</a:t>
            </a:r>
          </a:p>
          <a:p>
            <a:pPr algn="l" rtl="0"/>
            <a:r>
              <a:rPr lang="en-US" altLang="en-US" sz="2400" dirty="0"/>
              <a:t>External rotation</a:t>
            </a:r>
          </a:p>
          <a:p>
            <a:pPr algn="l" rtl="0"/>
            <a:r>
              <a:rPr lang="en-US" altLang="en-US" sz="2400" dirty="0"/>
              <a:t>Expulsion</a:t>
            </a:r>
            <a:endParaRPr lang="ar-JO" altLang="en-US" sz="2400" dirty="0"/>
          </a:p>
          <a:p>
            <a:pPr algn="l" rtl="0">
              <a:buFont typeface="Wingdings" charset="2"/>
              <a:buNone/>
            </a:pPr>
            <a:r>
              <a:rPr lang="en-US" altLang="en-US" sz="2400" dirty="0"/>
              <a:t>These movements goes on in combination at the same time.</a:t>
            </a:r>
            <a:endParaRPr lang="ar-SA" altLang="en-US" sz="2400" dirty="0"/>
          </a:p>
        </p:txBody>
      </p:sp>
      <p:sp>
        <p:nvSpPr>
          <p:cNvPr id="4" name="Left Bracket 3"/>
          <p:cNvSpPr/>
          <p:nvPr/>
        </p:nvSpPr>
        <p:spPr bwMode="auto">
          <a:xfrm>
            <a:off x="982639" y="1514564"/>
            <a:ext cx="304800" cy="2286000"/>
          </a:xfrm>
          <a:prstGeom prst="leftBracke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a typeface="Arial" charset="0"/>
              <a:cs typeface="Arial" charset="0"/>
            </a:endParaRPr>
          </a:p>
        </p:txBody>
      </p:sp>
      <p:sp>
        <p:nvSpPr>
          <p:cNvPr id="5" name="TextBox 4"/>
          <p:cNvSpPr txBox="1"/>
          <p:nvPr/>
        </p:nvSpPr>
        <p:spPr>
          <a:xfrm>
            <a:off x="0" y="2438400"/>
            <a:ext cx="1219200" cy="369332"/>
          </a:xfrm>
          <a:prstGeom prst="rect">
            <a:avLst/>
          </a:prstGeom>
          <a:noFill/>
        </p:spPr>
        <p:txBody>
          <a:bodyPr wrap="square" rtlCol="0">
            <a:spAutoFit/>
          </a:bodyPr>
          <a:lstStyle/>
          <a:p>
            <a:pPr algn="l" rtl="0"/>
            <a:r>
              <a:rPr lang="en-US" dirty="0" smtClean="0">
                <a:solidFill>
                  <a:srgbClr val="00B050"/>
                </a:solidFill>
              </a:rPr>
              <a:t>together</a:t>
            </a:r>
            <a:endParaRPr lang="en-US" dirty="0">
              <a:solidFill>
                <a:srgbClr val="00B050"/>
              </a:solidFill>
            </a:endParaRPr>
          </a:p>
        </p:txBody>
      </p:sp>
      <p:sp>
        <p:nvSpPr>
          <p:cNvPr id="6" name="Left Bracket 5"/>
          <p:cNvSpPr/>
          <p:nvPr/>
        </p:nvSpPr>
        <p:spPr bwMode="auto">
          <a:xfrm>
            <a:off x="982639" y="4330173"/>
            <a:ext cx="381000" cy="990600"/>
          </a:xfrm>
          <a:prstGeom prst="leftBracke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a typeface="Arial" charset="0"/>
              <a:cs typeface="Arial" charset="0"/>
            </a:endParaRPr>
          </a:p>
        </p:txBody>
      </p:sp>
      <p:sp>
        <p:nvSpPr>
          <p:cNvPr id="7" name="TextBox 6"/>
          <p:cNvSpPr txBox="1"/>
          <p:nvPr/>
        </p:nvSpPr>
        <p:spPr>
          <a:xfrm>
            <a:off x="-46061" y="4640807"/>
            <a:ext cx="1219200" cy="369332"/>
          </a:xfrm>
          <a:prstGeom prst="rect">
            <a:avLst/>
          </a:prstGeom>
          <a:noFill/>
        </p:spPr>
        <p:txBody>
          <a:bodyPr wrap="square" rtlCol="0">
            <a:spAutoFit/>
          </a:bodyPr>
          <a:lstStyle/>
          <a:p>
            <a:pPr algn="l" rtl="0"/>
            <a:r>
              <a:rPr lang="en-US" dirty="0" err="1" smtClean="0">
                <a:solidFill>
                  <a:srgbClr val="00B050"/>
                </a:solidFill>
              </a:rPr>
              <a:t>seperate</a:t>
            </a:r>
            <a:endParaRPr lang="en-US" dirty="0">
              <a:solidFill>
                <a:srgbClr val="00B050"/>
              </a:solidFill>
            </a:endParaRPr>
          </a:p>
        </p:txBody>
      </p:sp>
      <p:sp>
        <p:nvSpPr>
          <p:cNvPr id="8" name="TextBox 7"/>
          <p:cNvSpPr txBox="1"/>
          <p:nvPr/>
        </p:nvSpPr>
        <p:spPr>
          <a:xfrm>
            <a:off x="7010400" y="3625144"/>
            <a:ext cx="19812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0"/>
            <a:r>
              <a:rPr lang="en-US" dirty="0" smtClean="0">
                <a:solidFill>
                  <a:srgbClr val="00B050"/>
                </a:solidFill>
              </a:rPr>
              <a:t>Internal rotation of head </a:t>
            </a:r>
            <a:r>
              <a:rPr lang="en-US" dirty="0" err="1" smtClean="0">
                <a:solidFill>
                  <a:srgbClr val="00B050"/>
                </a:solidFill>
              </a:rPr>
              <a:t>thn</a:t>
            </a:r>
            <a:r>
              <a:rPr lang="en-US" dirty="0" smtClean="0">
                <a:solidFill>
                  <a:srgbClr val="00B050"/>
                </a:solidFill>
              </a:rPr>
              <a:t> shoulder through </a:t>
            </a:r>
            <a:r>
              <a:rPr lang="en-US" dirty="0" err="1" smtClean="0">
                <a:solidFill>
                  <a:srgbClr val="00B050"/>
                </a:solidFill>
              </a:rPr>
              <a:t>ischial</a:t>
            </a:r>
            <a:r>
              <a:rPr lang="en-US" dirty="0" smtClean="0">
                <a:solidFill>
                  <a:srgbClr val="00B050"/>
                </a:solidFill>
              </a:rPr>
              <a:t> spine </a:t>
            </a:r>
            <a:endParaRPr lang="en-US" dirty="0">
              <a:solidFill>
                <a:srgbClr val="00B05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rtl="0"/>
            <a:r>
              <a:rPr lang="en-US" altLang="en-US" b="1" u="sng" dirty="0">
                <a:solidFill>
                  <a:srgbClr val="FF0000"/>
                </a:solidFill>
                <a:effectLst>
                  <a:outerShdw blurRad="38100" dist="38100" dir="2700000" algn="tl">
                    <a:srgbClr val="000000">
                      <a:alpha val="43137"/>
                    </a:srgbClr>
                  </a:outerShdw>
                </a:effectLst>
              </a:rPr>
              <a:t>Descent</a:t>
            </a:r>
          </a:p>
        </p:txBody>
      </p:sp>
      <p:sp>
        <p:nvSpPr>
          <p:cNvPr id="8195" name="Rectangle 3"/>
          <p:cNvSpPr>
            <a:spLocks noGrp="1" noChangeArrowheads="1"/>
          </p:cNvSpPr>
          <p:nvPr>
            <p:ph idx="1"/>
          </p:nvPr>
        </p:nvSpPr>
        <p:spPr>
          <a:xfrm>
            <a:off x="228600" y="1676400"/>
            <a:ext cx="8763000" cy="4648200"/>
          </a:xfrm>
        </p:spPr>
        <p:txBody>
          <a:bodyPr>
            <a:normAutofit/>
          </a:bodyPr>
          <a:lstStyle/>
          <a:p>
            <a:pPr algn="l" rtl="0"/>
            <a:r>
              <a:rPr lang="en-US" altLang="en-US" sz="2400" dirty="0"/>
              <a:t>Except in most of the primiparous and few of multiparous women, the MOL </a:t>
            </a:r>
            <a:r>
              <a:rPr lang="en-US" altLang="en-US" sz="2400" dirty="0">
                <a:solidFill>
                  <a:srgbClr val="00B050"/>
                </a:solidFill>
              </a:rPr>
              <a:t>(mechanism of labor) </a:t>
            </a:r>
            <a:r>
              <a:rPr lang="en-US" altLang="en-US" sz="2400" dirty="0"/>
              <a:t>starts with descent of the fetal head. Head engagement may occur prior to labor in these women</a:t>
            </a:r>
            <a:r>
              <a:rPr lang="en-US" altLang="en-US" sz="2400" dirty="0" smtClean="0"/>
              <a:t>.</a:t>
            </a:r>
          </a:p>
          <a:p>
            <a:pPr marL="0" indent="0" algn="l" rtl="0">
              <a:buNone/>
            </a:pPr>
            <a:endParaRPr lang="en-US" altLang="en-US" sz="2400" dirty="0"/>
          </a:p>
          <a:p>
            <a:pPr algn="l" rtl="0"/>
            <a:r>
              <a:rPr lang="en-US" altLang="en-US" sz="2400" dirty="0"/>
              <a:t>Due to the uterine contractions and retraction </a:t>
            </a:r>
            <a:r>
              <a:rPr lang="en-US" altLang="en-US" sz="2400" dirty="0">
                <a:solidFill>
                  <a:srgbClr val="00B050"/>
                </a:solidFill>
              </a:rPr>
              <a:t>(retraction is inadequate relaxation to prevent fetal return via the negative pressure), </a:t>
            </a:r>
            <a:r>
              <a:rPr lang="en-US" altLang="en-US" sz="2400" dirty="0"/>
              <a:t>some changes in the fetal attitude occurs. This includes straightening of the fetus, loss of dorsal convexity and closer application of the extremities to the body.</a:t>
            </a:r>
          </a:p>
          <a:p>
            <a:pPr algn="l" rtl="0"/>
            <a:r>
              <a:rPr lang="en-US" altLang="en-US" sz="2400" dirty="0"/>
              <a:t>The fetal head is mostly in the LOL (left occiput lateral) or ROL (right occiput lateral) position.</a:t>
            </a:r>
          </a:p>
        </p:txBody>
      </p:sp>
      <p:sp>
        <p:nvSpPr>
          <p:cNvPr id="4" name="TextBox 3"/>
          <p:cNvSpPr txBox="1"/>
          <p:nvPr/>
        </p:nvSpPr>
        <p:spPr>
          <a:xfrm>
            <a:off x="3429000" y="2863334"/>
            <a:ext cx="26670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rtl="0"/>
            <a:r>
              <a:rPr lang="en-US" b="1" dirty="0" smtClean="0">
                <a:solidFill>
                  <a:srgbClr val="00B050"/>
                </a:solidFill>
              </a:rPr>
              <a:t>Main factor in descend</a:t>
            </a:r>
            <a:endParaRPr lang="en-US" b="1" dirty="0">
              <a:solidFill>
                <a:srgbClr val="00B050"/>
              </a:solidFill>
            </a:endParaRPr>
          </a:p>
        </p:txBody>
      </p:sp>
      <p:sp>
        <p:nvSpPr>
          <p:cNvPr id="5" name="TextBox 4"/>
          <p:cNvSpPr txBox="1"/>
          <p:nvPr/>
        </p:nvSpPr>
        <p:spPr>
          <a:xfrm>
            <a:off x="914400" y="6175865"/>
            <a:ext cx="7010400" cy="369332"/>
          </a:xfrm>
          <a:prstGeom prst="rect">
            <a:avLst/>
          </a:prstGeom>
          <a:noFill/>
        </p:spPr>
        <p:txBody>
          <a:bodyPr wrap="square" rtlCol="0">
            <a:spAutoFit/>
          </a:bodyPr>
          <a:lstStyle/>
          <a:p>
            <a:pPr algn="l" rtl="0"/>
            <a:r>
              <a:rPr lang="en-US" b="1" dirty="0" smtClean="0">
                <a:solidFill>
                  <a:srgbClr val="00B050"/>
                </a:solidFill>
              </a:rPr>
              <a:t>Attitude is normally flexion but in birth it will be extension</a:t>
            </a:r>
            <a:endParaRPr lang="en-US" b="1" dirty="0">
              <a:solidFill>
                <a:srgbClr val="00B05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229708-CA4F-4645-AC8E-49A0589B4FB9}"/>
              </a:ext>
            </a:extLst>
          </p:cNvPr>
          <p:cNvSpPr>
            <a:spLocks noGrp="1"/>
          </p:cNvSpPr>
          <p:nvPr>
            <p:ph type="title"/>
          </p:nvPr>
        </p:nvSpPr>
        <p:spPr>
          <a:xfrm>
            <a:off x="1676400" y="228600"/>
            <a:ext cx="7010400" cy="1295400"/>
          </a:xfrm>
        </p:spPr>
        <p:txBody>
          <a:bodyPr/>
          <a:lstStyle/>
          <a:p>
            <a:pPr rtl="0"/>
            <a:r>
              <a:rPr lang="en-US" b="1" dirty="0">
                <a:solidFill>
                  <a:srgbClr val="FF0000"/>
                </a:solidFill>
                <a:highlight>
                  <a:srgbClr val="FFFF00"/>
                </a:highlight>
              </a:rPr>
              <a:t>Notes</a:t>
            </a:r>
          </a:p>
        </p:txBody>
      </p:sp>
      <p:sp>
        <p:nvSpPr>
          <p:cNvPr id="3" name="Content Placeholder 2">
            <a:extLst>
              <a:ext uri="{FF2B5EF4-FFF2-40B4-BE49-F238E27FC236}">
                <a16:creationId xmlns:a16="http://schemas.microsoft.com/office/drawing/2014/main" xmlns="" id="{FED36CB5-502C-44C8-A944-A6F345557106}"/>
              </a:ext>
            </a:extLst>
          </p:cNvPr>
          <p:cNvSpPr>
            <a:spLocks noGrp="1"/>
          </p:cNvSpPr>
          <p:nvPr>
            <p:ph idx="1"/>
          </p:nvPr>
        </p:nvSpPr>
        <p:spPr>
          <a:xfrm>
            <a:off x="304800" y="1524000"/>
            <a:ext cx="8534400" cy="4724400"/>
          </a:xfrm>
        </p:spPr>
        <p:txBody>
          <a:bodyPr>
            <a:normAutofit lnSpcReduction="10000"/>
          </a:bodyPr>
          <a:lstStyle/>
          <a:p>
            <a:pPr algn="l" rtl="0"/>
            <a:r>
              <a:rPr lang="en-US" altLang="en-US" b="1" dirty="0">
                <a:solidFill>
                  <a:srgbClr val="00B050"/>
                </a:solidFill>
              </a:rPr>
              <a:t>This process starts when the baby enters the start of the canal which is oval, its AP diameter is small and the transverse diameter is the largest diameter.</a:t>
            </a:r>
          </a:p>
          <a:p>
            <a:pPr algn="l" rtl="0"/>
            <a:r>
              <a:rPr lang="en-US" altLang="en-US" b="1" dirty="0">
                <a:solidFill>
                  <a:srgbClr val="00B050"/>
                </a:solidFill>
              </a:rPr>
              <a:t>So that, the smallest diameter (which is the biparietal diameter) will accommodate the AP diameter of the canal, and the large diameter of the head will accommodate the transverse diameter of the canal. So the head will descent in a “transverse” manner</a:t>
            </a:r>
            <a:r>
              <a:rPr lang="en-US" altLang="en-US" b="1" dirty="0" smtClean="0">
                <a:solidFill>
                  <a:srgbClr val="00B050"/>
                </a:solidFill>
              </a:rPr>
              <a:t>.</a:t>
            </a:r>
            <a:endParaRPr lang="en-US" altLang="en-US" b="1" dirty="0">
              <a:solidFill>
                <a:srgbClr val="00B050"/>
              </a:solidFill>
            </a:endParaRPr>
          </a:p>
        </p:txBody>
      </p:sp>
    </p:spTree>
    <p:extLst>
      <p:ext uri="{BB962C8B-B14F-4D97-AF65-F5344CB8AC3E}">
        <p14:creationId xmlns:p14="http://schemas.microsoft.com/office/powerpoint/2010/main" val="1961100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a:solidFill>
                  <a:srgbClr val="FF0000"/>
                </a:solidFill>
              </a:rPr>
              <a:t>Descent (cont.)</a:t>
            </a:r>
          </a:p>
        </p:txBody>
      </p:sp>
      <p:sp>
        <p:nvSpPr>
          <p:cNvPr id="9219" name="Rectangle 3"/>
          <p:cNvSpPr>
            <a:spLocks noGrp="1" noChangeArrowheads="1"/>
          </p:cNvSpPr>
          <p:nvPr>
            <p:ph idx="1"/>
          </p:nvPr>
        </p:nvSpPr>
        <p:spPr>
          <a:xfrm>
            <a:off x="152400" y="1600200"/>
            <a:ext cx="8763000" cy="4525963"/>
          </a:xfrm>
        </p:spPr>
        <p:txBody>
          <a:bodyPr/>
          <a:lstStyle/>
          <a:p>
            <a:pPr algn="l" rtl="0"/>
            <a:r>
              <a:rPr lang="en-US" altLang="en-US" sz="2400" dirty="0"/>
              <a:t>This position helps the descent of the head through the pelvic inlet, as the diameters of the fetal head accommodate the diameters of the pelvic inlet.</a:t>
            </a:r>
          </a:p>
          <a:p>
            <a:pPr algn="l" rtl="0"/>
            <a:r>
              <a:rPr lang="en-US" altLang="en-US" sz="2400" dirty="0"/>
              <a:t>Descent is brought about by:</a:t>
            </a:r>
          </a:p>
          <a:p>
            <a:pPr algn="l" rtl="0"/>
            <a:r>
              <a:rPr lang="en-US" altLang="en-US" sz="2400" dirty="0"/>
              <a:t>Pressure of amniotic fluid.</a:t>
            </a:r>
          </a:p>
          <a:p>
            <a:pPr algn="l" rtl="0"/>
            <a:r>
              <a:rPr lang="en-US" altLang="en-US" sz="2400" dirty="0"/>
              <a:t>Direct pressure of the uterine fundus </a:t>
            </a:r>
            <a:r>
              <a:rPr lang="en-US" altLang="en-US" sz="2400" dirty="0">
                <a:solidFill>
                  <a:srgbClr val="00B050"/>
                </a:solidFill>
              </a:rPr>
              <a:t>(most significant and important).</a:t>
            </a:r>
          </a:p>
          <a:p>
            <a:pPr algn="l" rtl="0"/>
            <a:r>
              <a:rPr lang="en-US" altLang="en-US" sz="2400" dirty="0"/>
              <a:t>Contractions of the abdominal muscles.</a:t>
            </a:r>
          </a:p>
          <a:p>
            <a:pPr algn="l" rtl="0"/>
            <a:r>
              <a:rPr lang="en-US" altLang="en-US" sz="2400" dirty="0"/>
              <a:t>Extension and straightening of the fetal body.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152400"/>
            <a:ext cx="8229600" cy="715962"/>
          </a:xfrm>
        </p:spPr>
        <p:txBody>
          <a:bodyPr>
            <a:normAutofit fontScale="90000"/>
          </a:bodyPr>
          <a:lstStyle/>
          <a:p>
            <a:r>
              <a:rPr lang="en-US" altLang="en-US" dirty="0">
                <a:solidFill>
                  <a:srgbClr val="FF0000"/>
                </a:solidFill>
              </a:rPr>
              <a:t>Descent</a:t>
            </a:r>
            <a:endParaRPr lang="ar-SA" altLang="en-US" dirty="0">
              <a:solidFill>
                <a:srgbClr val="FF0000"/>
              </a:solidFill>
            </a:endParaRPr>
          </a:p>
        </p:txBody>
      </p:sp>
      <p:sp>
        <p:nvSpPr>
          <p:cNvPr id="18435" name="Rectangle 3"/>
          <p:cNvSpPr>
            <a:spLocks noGrp="1" noChangeArrowheads="1"/>
          </p:cNvSpPr>
          <p:nvPr>
            <p:ph idx="1"/>
          </p:nvPr>
        </p:nvSpPr>
        <p:spPr/>
        <p:txBody>
          <a:bodyPr/>
          <a:lstStyle/>
          <a:p>
            <a:endParaRPr lang="en-US" altLang="en-US" dirty="0"/>
          </a:p>
        </p:txBody>
      </p:sp>
      <p:pic>
        <p:nvPicPr>
          <p:cNvPr id="18439" name="Picture 7" descr="Normal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92021"/>
            <a:ext cx="9154236" cy="4191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362200" y="970677"/>
            <a:ext cx="4734636"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rtl="0"/>
            <a:r>
              <a:rPr lang="en-US" b="1" dirty="0" smtClean="0">
                <a:solidFill>
                  <a:srgbClr val="00B050"/>
                </a:solidFill>
              </a:rPr>
              <a:t>Why it’s important to </a:t>
            </a:r>
            <a:r>
              <a:rPr lang="en-US" b="1" dirty="0" err="1" smtClean="0">
                <a:solidFill>
                  <a:srgbClr val="00B050"/>
                </a:solidFill>
              </a:rPr>
              <a:t>differntiate</a:t>
            </a:r>
            <a:r>
              <a:rPr lang="en-US" b="1" dirty="0" smtClean="0">
                <a:solidFill>
                  <a:srgbClr val="00B050"/>
                </a:solidFill>
              </a:rPr>
              <a:t> </a:t>
            </a:r>
            <a:r>
              <a:rPr lang="en-US" b="1" dirty="0" err="1" smtClean="0">
                <a:solidFill>
                  <a:srgbClr val="00B050"/>
                </a:solidFill>
              </a:rPr>
              <a:t>fontanelles</a:t>
            </a:r>
            <a:r>
              <a:rPr lang="en-US" b="1" dirty="0" smtClean="0">
                <a:solidFill>
                  <a:srgbClr val="00B050"/>
                </a:solidFill>
              </a:rPr>
              <a:t> ?</a:t>
            </a:r>
          </a:p>
          <a:p>
            <a:pPr algn="l" rtl="0"/>
            <a:r>
              <a:rPr lang="en-US" b="1" dirty="0" smtClean="0">
                <a:solidFill>
                  <a:srgbClr val="00B050"/>
                </a:solidFill>
              </a:rPr>
              <a:t>1)Position </a:t>
            </a:r>
          </a:p>
          <a:p>
            <a:pPr algn="l" rtl="0"/>
            <a:r>
              <a:rPr lang="en-US" b="1" dirty="0" smtClean="0">
                <a:solidFill>
                  <a:srgbClr val="00B050"/>
                </a:solidFill>
              </a:rPr>
              <a:t>2)Degree of head flexion</a:t>
            </a:r>
          </a:p>
          <a:p>
            <a:pPr algn="l" rtl="0"/>
            <a:r>
              <a:rPr lang="en-US" b="1" dirty="0" smtClean="0">
                <a:solidFill>
                  <a:srgbClr val="00B050"/>
                </a:solidFill>
              </a:rPr>
              <a:t>Post=wee flexed</a:t>
            </a:r>
          </a:p>
          <a:p>
            <a:pPr algn="l" rtl="0"/>
            <a:r>
              <a:rPr lang="en-US" b="1" dirty="0" smtClean="0">
                <a:solidFill>
                  <a:srgbClr val="00B050"/>
                </a:solidFill>
              </a:rPr>
              <a:t>Ant= deflexed </a:t>
            </a:r>
          </a:p>
          <a:p>
            <a:pPr algn="l" rtl="0"/>
            <a:r>
              <a:rPr lang="en-US" b="1" dirty="0" smtClean="0">
                <a:solidFill>
                  <a:srgbClr val="00B050"/>
                </a:solidFill>
              </a:rPr>
              <a:t>2=partially flexed</a:t>
            </a:r>
            <a:endParaRPr lang="en-US" b="1" dirty="0">
              <a:solidFill>
                <a:srgbClr val="00B050"/>
              </a:solidFill>
            </a:endParaRPr>
          </a:p>
        </p:txBody>
      </p:sp>
    </p:spTree>
    <p:extLst>
      <p:ext uri="{BB962C8B-B14F-4D97-AF65-F5344CB8AC3E}">
        <p14:creationId xmlns:p14="http://schemas.microsoft.com/office/powerpoint/2010/main" val="518179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dirty="0">
                <a:solidFill>
                  <a:srgbClr val="FF0000"/>
                </a:solidFill>
              </a:rPr>
              <a:t>Flexion and engagement</a:t>
            </a:r>
          </a:p>
        </p:txBody>
      </p:sp>
      <p:sp>
        <p:nvSpPr>
          <p:cNvPr id="10243" name="Rectangle 3"/>
          <p:cNvSpPr>
            <a:spLocks noGrp="1" noChangeArrowheads="1"/>
          </p:cNvSpPr>
          <p:nvPr>
            <p:ph idx="1"/>
          </p:nvPr>
        </p:nvSpPr>
        <p:spPr>
          <a:xfrm>
            <a:off x="381000" y="1371600"/>
            <a:ext cx="8305800" cy="4724400"/>
          </a:xfrm>
        </p:spPr>
        <p:txBody>
          <a:bodyPr>
            <a:normAutofit fontScale="92500" lnSpcReduction="20000"/>
          </a:bodyPr>
          <a:lstStyle/>
          <a:p>
            <a:pPr algn="l" rtl="0">
              <a:lnSpc>
                <a:spcPct val="90000"/>
              </a:lnSpc>
              <a:buFont typeface="Wingdings" charset="2"/>
              <a:buNone/>
            </a:pPr>
            <a:r>
              <a:rPr lang="en-US" altLang="en-US" dirty="0"/>
              <a:t>    While descending through the pelvis, the fetal head flexes so that the fetal chin is touching the fetal chest. This functionally creates a smaller structure to pass through the maternal pelvis. When flexion occurs, the occipital (posterior) fontanel slides into the center of the birth canal and the anterior fontanel becomes more remote and difficult to feel. The fetal position remains occiput </a:t>
            </a:r>
            <a:r>
              <a:rPr lang="en-US" altLang="en-US" dirty="0" smtClean="0"/>
              <a:t>transverse</a:t>
            </a:r>
          </a:p>
          <a:p>
            <a:pPr algn="l" rtl="0">
              <a:lnSpc>
                <a:spcPct val="90000"/>
              </a:lnSpc>
              <a:buFont typeface="Wingdings" charset="2"/>
              <a:buNone/>
            </a:pPr>
            <a:r>
              <a:rPr lang="en-US" altLang="en-US" b="1" dirty="0" smtClean="0">
                <a:solidFill>
                  <a:srgbClr val="00B050"/>
                </a:solidFill>
              </a:rPr>
              <a:t>First part that hit the pelvic floor will rotate </a:t>
            </a:r>
            <a:r>
              <a:rPr lang="en-US" altLang="en-US" b="1" dirty="0" err="1" smtClean="0">
                <a:solidFill>
                  <a:srgbClr val="00B050"/>
                </a:solidFill>
              </a:rPr>
              <a:t>anteriorly</a:t>
            </a:r>
            <a:r>
              <a:rPr lang="en-US" altLang="en-US" b="1" dirty="0" smtClean="0">
                <a:solidFill>
                  <a:srgbClr val="00B050"/>
                </a:solidFill>
              </a:rPr>
              <a:t> = occiput in anterior direction</a:t>
            </a:r>
          </a:p>
          <a:p>
            <a:pPr algn="l" rtl="0">
              <a:lnSpc>
                <a:spcPct val="90000"/>
              </a:lnSpc>
              <a:buFont typeface="Wingdings" charset="2"/>
              <a:buNone/>
            </a:pPr>
            <a:r>
              <a:rPr lang="en-US" altLang="en-US" b="1" dirty="0" smtClean="0">
                <a:solidFill>
                  <a:srgbClr val="00B050"/>
                </a:solidFill>
              </a:rPr>
              <a:t>-if there’s no internal rotation ? Called DEEP ANTERIOR ARREST   </a:t>
            </a:r>
            <a:endParaRPr lang="en-US" altLang="en-US" b="1" dirty="0">
              <a:solidFill>
                <a:srgbClr val="00B05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endParaRPr lang="en-US" altLang="en-US"/>
          </a:p>
        </p:txBody>
      </p:sp>
      <p:sp>
        <p:nvSpPr>
          <p:cNvPr id="19459" name="Rectangle 3"/>
          <p:cNvSpPr>
            <a:spLocks noGrp="1" noChangeArrowheads="1"/>
          </p:cNvSpPr>
          <p:nvPr>
            <p:ph idx="1"/>
          </p:nvPr>
        </p:nvSpPr>
        <p:spPr/>
        <p:txBody>
          <a:bodyPr/>
          <a:lstStyle/>
          <a:p>
            <a:endParaRPr lang="en-US" altLang="en-US"/>
          </a:p>
        </p:txBody>
      </p:sp>
      <p:pic>
        <p:nvPicPr>
          <p:cNvPr id="19461" name="Picture 5" descr="Normal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42" y="1524000"/>
            <a:ext cx="9171942" cy="53070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335</TotalTime>
  <Words>984</Words>
  <Application>Microsoft Office PowerPoint</Application>
  <PresentationFormat>عرض على الشاشة (3:4)‏</PresentationFormat>
  <Paragraphs>66</Paragraphs>
  <Slides>19</Slides>
  <Notes>2</Notes>
  <HiddenSlides>0</HiddenSlides>
  <MMClips>0</MMClips>
  <ScaleCrop>false</ScaleCrop>
  <HeadingPairs>
    <vt:vector size="4" baseType="variant">
      <vt:variant>
        <vt:lpstr>نسق</vt:lpstr>
      </vt:variant>
      <vt:variant>
        <vt:i4>1</vt:i4>
      </vt:variant>
      <vt:variant>
        <vt:lpstr>عناوين الشرائح</vt:lpstr>
      </vt:variant>
      <vt:variant>
        <vt:i4>19</vt:i4>
      </vt:variant>
    </vt:vector>
  </HeadingPairs>
  <TitlesOfParts>
    <vt:vector size="20" baseType="lpstr">
      <vt:lpstr>نسق Office</vt:lpstr>
      <vt:lpstr>Mechanism of normal labour in vertex presentation</vt:lpstr>
      <vt:lpstr>Definition</vt:lpstr>
      <vt:lpstr>The major steps in the mechanism of labour</vt:lpstr>
      <vt:lpstr>Descent</vt:lpstr>
      <vt:lpstr>Notes</vt:lpstr>
      <vt:lpstr>Descent (cont.)</vt:lpstr>
      <vt:lpstr>Descent</vt:lpstr>
      <vt:lpstr>Flexion and engagement</vt:lpstr>
      <vt:lpstr>عرض تقديمي في PowerPoint</vt:lpstr>
      <vt:lpstr>Internal rotation</vt:lpstr>
      <vt:lpstr>Internal Rotation</vt:lpstr>
      <vt:lpstr>عرض تقديمي في PowerPoint</vt:lpstr>
      <vt:lpstr>Extension</vt:lpstr>
      <vt:lpstr>External rotation</vt:lpstr>
      <vt:lpstr>عرض تقديمي في PowerPoint</vt:lpstr>
      <vt:lpstr>Expulsion</vt:lpstr>
      <vt:lpstr>Expulsion</vt:lpstr>
      <vt:lpstr>Changes in the shape of the fetal head during labour</vt:lpstr>
      <vt:lpstr>Changes in the shape of the fetal head during labour</vt:lpstr>
    </vt:vector>
  </TitlesOfParts>
  <Company>had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Mechanism of normal labour in vertex presentation</dc:title>
  <dc:creator>jehad</dc:creator>
  <cp:lastModifiedBy>user</cp:lastModifiedBy>
  <cp:revision>44</cp:revision>
  <dcterms:created xsi:type="dcterms:W3CDTF">2000-01-10T01:12:08Z</dcterms:created>
  <dcterms:modified xsi:type="dcterms:W3CDTF">2019-12-15T21:41:03Z</dcterms:modified>
</cp:coreProperties>
</file>