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7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2" autoAdjust="0"/>
    <p:restoredTop sz="95255" autoAdjust="0"/>
  </p:normalViewPr>
  <p:slideViewPr>
    <p:cSldViewPr>
      <p:cViewPr>
        <p:scale>
          <a:sx n="77" d="100"/>
          <a:sy n="77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104558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60" name="Rectangle 1045588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1045589"/>
          <p:cNvSpPr>
            <a:spLocks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8662" name="Rectangle 104559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48663" name="Rectangle 1045591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64" name="Rectangle 104559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49B10CDA-7FAD-450F-8E7D-3BE9DF2E2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861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SimSun" pitchFamily="2" charset="-122"/>
        <a:cs typeface="+mn-cs"/>
      </a:defRPr>
    </a:lvl1pPr>
    <a:lvl2pPr marL="457200" indent="-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SimSun" pitchFamily="2" charset="-122"/>
        <a:cs typeface="+mn-cs"/>
      </a:defRPr>
    </a:lvl2pPr>
    <a:lvl3pPr marL="914400" indent="-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SimSun" pitchFamily="2" charset="-122"/>
        <a:cs typeface="+mn-cs"/>
      </a:defRPr>
    </a:lvl3pPr>
    <a:lvl4pPr marL="1371600" indent="-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SimSun" pitchFamily="2" charset="-122"/>
        <a:cs typeface="+mn-cs"/>
      </a:defRPr>
    </a:lvl4pPr>
    <a:lvl5pPr marL="1828800" indent="-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FF1E-87A8-4F77-9D98-0574A09C2E55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5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BFCF-EE71-4F8B-9200-3D3B51801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55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6ABE8-484C-4A70-9556-480891FCF2FA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5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8EBFD-AAE9-4A9C-BE20-08DA07A01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02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A2F1-85FA-48A3-BA3A-4459D2D1398C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5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103A-59D2-4369-863D-9F8160576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62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C4F03-3238-45F3-92FA-C5196F4CF9C2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5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862A5-F03F-4E38-9961-5DC645C6F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15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6940E-7ED2-4151-BFBE-9B6609EA3772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5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8ECE7-2F90-42CA-A249-7A311E7B7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55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46AA-6204-4A12-BB7E-BE73E9A9DAAE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5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1DC3-4E1A-42C0-ADEE-DD72D58BD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455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CE3DE-B793-4FC1-B68D-E357E7D520A8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6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569E-7B4A-4785-BA97-E2B7E05CC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47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3BA1-0D80-4E16-8120-AE331AB21D17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8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524C5-E8C8-4F97-8C7A-1D952F80A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15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E692-1F39-4281-BED2-68DB12A6DC17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4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FE38-F7BC-44EF-8AD4-169B80DEC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084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73CE0-666B-4FED-ADA3-57DB4EE4A14C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3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AA3A-FE79-4607-9813-627C5F280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42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F669-6FB2-4EC4-968E-91F335B0616D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6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FA8C-CC3D-43F8-929B-B031EAB33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68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B73C-0B81-4260-B051-EB2449F43820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5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5A3C-0852-4EF2-B3F2-8732AC914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24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AFC8-B3DB-4E89-97D5-909C758F0C4F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6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43038-7327-4AAD-BA99-D69268566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135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26277-7BCD-4E88-A79F-0795BECD509C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5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5CA97-14F8-47FB-B0BC-DC1310A47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519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04568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936A0-4A68-4F00-B2A6-B808DE7B94CE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5" name="Rectangle 104568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56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C681-E950-44B0-B109-A35EC28E9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C1A22-3809-4C1C-AD71-5E5F815AAE59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5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BE2AD-BD84-404B-9552-77A5F9C92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87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6575-0FAA-4261-9C6A-50162CF24F89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6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1770-D149-4A63-BDA1-5E017CBC1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28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9796-370D-4530-8955-BD532230B145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8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B1DD-864E-4888-820F-E0E095D43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42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EB20-B7E9-4A98-A6E8-D454F1D19553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4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82CF-6A15-4887-8AF2-912A11E1F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43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1708-E9FB-450A-9410-933F9D43F817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3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C1E1-87AF-46A7-8B31-1B0C94B6B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44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74AD5-836F-41AD-BA47-05770AB92674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6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479A-C5F9-4043-B2C6-574A9B9B9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42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0465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67A4C-C4A7-41DB-BE49-24698D0E5EE9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6" name="Rectangle 10465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465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0451-B5F2-42E2-AEB1-27A5CEE10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2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-1011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48576" name="Oval 1046528"/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577" name="Oval 1046529"/>
            <p:cNvSpPr>
              <a:spLocks noChangeArrowheads="1"/>
            </p:cNvSpPr>
            <p:nvPr/>
          </p:nvSpPr>
          <p:spPr bwMode="auto">
            <a:xfrm flipH="1">
              <a:off x="4777" y="192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578" name="Oval 1046530"/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579" name="Oval 1046531"/>
            <p:cNvSpPr>
              <a:spLocks/>
            </p:cNvSpPr>
            <p:nvPr/>
          </p:nvSpPr>
          <p:spPr bwMode="auto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rgbClr val="D9D8E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580" name="Oval 1046532"/>
            <p:cNvSpPr>
              <a:spLocks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rgbClr val="D9D8E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104653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1048582" name="Rectangle 10465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fld id="{1B825F12-964C-4ABA-89E9-EFF37D7B88FC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1048583" name="Rectangle 10465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1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584" name="Rectangle 10465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i="1" smtClean="0"/>
            </a:lvl1pPr>
          </a:lstStyle>
          <a:p>
            <a:pPr>
              <a:defRPr/>
            </a:pPr>
            <a:fld id="{FD36F79D-FBFB-4CDF-92D7-565DA6B90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046537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80000"/>
        <a:buFont typeface="Wingdings" pitchFamily="2" charset="2"/>
        <a:buChar char="l"/>
        <a:defRPr sz="32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70000"/>
        <a:buFont typeface="Wingdings" pitchFamily="2" charset="2"/>
        <a:buChar char="¡"/>
        <a:defRPr sz="27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65000"/>
        <a:buFont typeface="Wingdings" pitchFamily="2" charset="2"/>
        <a:buChar char="l"/>
        <a:defRPr sz="23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"/>
        <a:defRPr sz="20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-990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048602" name="Oval 1045530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603" name="Oval 1045531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604" name="Oval 1045532"/>
            <p:cNvSpPr>
              <a:spLocks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rgbClr val="D9D8E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605" name="Oval 1045533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606" name="Oval 1045534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8607" name="Oval 1045535"/>
            <p:cNvSpPr>
              <a:spLocks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rgbClr val="D9D8EC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51" name="Rectangle 104568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1048757" name="Rectangle 104568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fld id="{8BD87AA4-4F43-4F40-9A5E-BFA12A5C1DB1}" type="datetimeFigureOut">
              <a:rPr lang="en-US" altLang="en-US"/>
              <a:pPr>
                <a:defRPr/>
              </a:pPr>
              <a:t>2/12/2021</a:t>
            </a:fld>
            <a:endParaRPr lang="en-US" altLang="en-US" b="1" i="1"/>
          </a:p>
        </p:txBody>
      </p:sp>
      <p:sp>
        <p:nvSpPr>
          <p:cNvPr id="1048759" name="Rectangle 104568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1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761" name="Rectangle 10456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i="1" smtClean="0"/>
            </a:lvl1pPr>
          </a:lstStyle>
          <a:p>
            <a:pPr>
              <a:defRPr/>
            </a:pPr>
            <a:fld id="{F722451C-66D3-409D-A316-D9532BCBE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045691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80000"/>
        <a:buFont typeface="Wingdings" pitchFamily="2" charset="2"/>
        <a:buChar char="l"/>
        <a:defRPr sz="32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70000"/>
        <a:buFont typeface="Wingdings" pitchFamily="2" charset="2"/>
        <a:buChar char="¡"/>
        <a:defRPr sz="27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65000"/>
        <a:buFont typeface="Wingdings" pitchFamily="2" charset="2"/>
        <a:buChar char="l"/>
        <a:defRPr sz="23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"/>
        <a:defRPr sz="2000" kern="12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45595"/>
          <p:cNvSpPr>
            <a:spLocks noChangeArrowheads="1"/>
          </p:cNvSpPr>
          <p:nvPr>
            <p:ph type="ctrTitle" idx="4294967295"/>
          </p:nvPr>
        </p:nvSpPr>
        <p:spPr>
          <a:xfrm>
            <a:off x="685800" y="1219200"/>
            <a:ext cx="7772400" cy="1933575"/>
          </a:xfrm>
        </p:spPr>
        <p:txBody>
          <a:bodyPr/>
          <a:lstStyle/>
          <a:p>
            <a:pPr algn="r" eaLnBrk="1" hangingPunct="1"/>
            <a:r>
              <a:rPr lang="en-US" altLang="en-US" sz="4400" smtClean="0"/>
              <a:t>Organophosphorus poisining </a:t>
            </a:r>
            <a:endParaRPr lang="en-US" altLang="en-US" smtClean="0"/>
          </a:p>
        </p:txBody>
      </p:sp>
      <p:sp>
        <p:nvSpPr>
          <p:cNvPr id="3075" name="Rectangle 1045597"/>
          <p:cNvSpPr>
            <a:spLocks noChangeArrowheads="1"/>
          </p:cNvSpPr>
          <p:nvPr/>
        </p:nvSpPr>
        <p:spPr bwMode="auto">
          <a:xfrm>
            <a:off x="2571750" y="3219450"/>
            <a:ext cx="4000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C00000"/>
                </a:solidFill>
              </a:rPr>
              <a:t>Islam  Albalawneh</a:t>
            </a:r>
          </a:p>
          <a:p>
            <a:pPr eaLnBrk="1" hangingPunct="1"/>
            <a:endParaRPr lang="ar-EG" alt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45635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12291" name="Rectangle 1045637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2292" name="Picture 2094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45639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13315" name="Rectangle 1045641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3316" name="Picture 2094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45643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14339" name="Rectangle 1045645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4340" name="Picture 2094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45647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15363" name="Rectangle 1045649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5364" name="Picture 2094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45651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16387" name="Rectangle 104565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6388" name="Picture 2094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45655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17411" name="Rectangle 1045657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7412" name="Picture 2094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45659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18435" name="Rectangle 1045661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8436" name="Picture 2094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45663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19459" name="Rectangle 1045665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9460" name="Picture 2094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45667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20483" name="Rectangle 1045669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20484" name="Picture 2094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708025" y="2251075"/>
            <a:ext cx="7721600" cy="2117725"/>
          </a:xfrm>
        </p:spPr>
        <p:txBody>
          <a:bodyPr/>
          <a:lstStyle/>
          <a:p>
            <a:pPr eaLnBrk="1" hangingPunct="1"/>
            <a:r>
              <a:rPr lang="ar-JO" smtClean="0"/>
              <a:t>Management of organophosphorus poisoning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3" y="4868863"/>
            <a:ext cx="6804025" cy="4778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None/>
              <a:defRPr/>
            </a:pPr>
            <a:r>
              <a:rPr lang="en-US" sz="3000" dirty="0" err="1" smtClean="0">
                <a:sym typeface="Arial" charset="0"/>
              </a:rPr>
              <a:t>Ghofran</a:t>
            </a:r>
            <a:r>
              <a:rPr lang="en-US" sz="3000" dirty="0" smtClean="0">
                <a:sym typeface="Arial" charset="0"/>
              </a:rPr>
              <a:t> </a:t>
            </a:r>
            <a:r>
              <a:rPr lang="en-US" sz="3000" dirty="0" err="1" smtClean="0">
                <a:sym typeface="Arial" charset="0"/>
              </a:rPr>
              <a:t>Hiresh</a:t>
            </a:r>
            <a:endParaRPr lang="en-US" sz="3000" dirty="0" smtClean="0"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None/>
              <a:defRPr/>
            </a:pPr>
            <a:endParaRPr lang="en-US" sz="3000" dirty="0">
              <a:sym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45599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4099" name="Rectangle 1045601"/>
          <p:cNvSpPr>
            <a:spLocks noChangeArrowheads="1"/>
          </p:cNvSpPr>
          <p:nvPr>
            <p:ph type="body" idx="1"/>
          </p:nvPr>
        </p:nvSpPr>
        <p:spPr>
          <a:xfrm>
            <a:off x="0" y="928688"/>
            <a:ext cx="8686800" cy="5929312"/>
          </a:xfrm>
        </p:spPr>
        <p:txBody>
          <a:bodyPr/>
          <a:lstStyle/>
          <a:p>
            <a:pPr eaLnBrk="1" hangingPunct="1"/>
            <a:r>
              <a:rPr lang="en-US" altLang="en-US" smtClean="0"/>
              <a:t>OP are a group of insecticides or ‘nerve agents ‘ which act on Acetyl-cholinesterase .</a:t>
            </a:r>
          </a:p>
          <a:p>
            <a:pPr eaLnBrk="1" hangingPunct="1"/>
            <a:r>
              <a:rPr lang="en-US" smtClean="0"/>
              <a:t>Once </a:t>
            </a:r>
            <a:r>
              <a:rPr lang="en-US" smtClean="0">
                <a:solidFill>
                  <a:srgbClr val="FF0000"/>
                </a:solidFill>
              </a:rPr>
              <a:t>AChE has been inactivated</a:t>
            </a:r>
            <a:r>
              <a:rPr lang="en-US" smtClean="0"/>
              <a:t>, ACh accumulates throughout the nervous system, resulting in overstimulation of</a:t>
            </a:r>
            <a:r>
              <a:rPr lang="en-US" smtClean="0">
                <a:solidFill>
                  <a:srgbClr val="FF0000"/>
                </a:solidFill>
              </a:rPr>
              <a:t> muscarinic </a:t>
            </a:r>
            <a:r>
              <a:rPr lang="en-US" smtClean="0"/>
              <a:t>and </a:t>
            </a:r>
            <a:r>
              <a:rPr lang="en-US" smtClean="0">
                <a:solidFill>
                  <a:srgbClr val="FF0000"/>
                </a:solidFill>
              </a:rPr>
              <a:t>nicotinic</a:t>
            </a:r>
            <a:r>
              <a:rPr lang="en-US" smtClean="0"/>
              <a:t> receptors.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Have been used as insecticides , petroleum additives.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95275" y="1674813"/>
            <a:ext cx="8567738" cy="4325937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A 30-year-old man is admitted to hospital in a state of reduced consciousness (Glasgow Coma Scale 9) with froth coming out of his mouth and laboured respiration. </a:t>
            </a:r>
          </a:p>
          <a:p>
            <a:pPr eaLnBrk="1" hangingPunct="1"/>
            <a:r>
              <a:rPr lang="en-US" altLang="en-US" sz="1800" smtClean="0"/>
              <a:t>According to his family members, he was found collapsed in his room 1 h ago. </a:t>
            </a:r>
          </a:p>
          <a:p>
            <a:pPr eaLnBrk="1" hangingPunct="1"/>
            <a:r>
              <a:rPr lang="en-US" altLang="en-US" sz="1800" smtClean="0"/>
              <a:t>He is an otherwise healthy man taking no regular medication.</a:t>
            </a:r>
          </a:p>
          <a:p>
            <a:pPr eaLnBrk="1" hangingPunct="1"/>
            <a:r>
              <a:rPr lang="en-US" altLang="en-US" sz="1800" smtClean="0"/>
              <a:t> The accompanying person also brought an unlabeled empty container, found in the same room, which is reported to store pesticides. </a:t>
            </a:r>
          </a:p>
          <a:p>
            <a:pPr eaLnBrk="1" hangingPunct="1"/>
            <a:r>
              <a:rPr lang="en-US" altLang="en-US" sz="1800" smtClean="0"/>
              <a:t>The man’s clothing is soaked with vomitus. A strong pungent garlic like odor is apparent and is found to come from the patient’s body; the container also has a similar smell. </a:t>
            </a:r>
          </a:p>
          <a:p>
            <a:pPr eaLnBrk="1" hangingPunct="1"/>
            <a:r>
              <a:rPr lang="en-US" altLang="en-US" sz="1800" smtClean="0"/>
              <a:t>Further questioning reveals a family dispute the previous night.</a:t>
            </a:r>
          </a:p>
          <a:p>
            <a:pPr eaLnBrk="1" hangingPunct="1"/>
            <a:r>
              <a:rPr lang="en-US" altLang="en-US" sz="1800" smtClean="0"/>
              <a:t> The patient has no past history of psychiatric illness. </a:t>
            </a:r>
          </a:p>
          <a:p>
            <a:pPr eaLnBrk="1" hangingPunct="1"/>
            <a:endParaRPr lang="en-US" altLang="en-US" sz="1800" smtClean="0"/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659063" y="1106488"/>
            <a:ext cx="35131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i="1" u="sng">
                <a:solidFill>
                  <a:schemeClr val="tx1"/>
                </a:solidFill>
                <a:latin typeface="Century Gothic" pitchFamily="34" charset="0"/>
              </a:rPr>
              <a:t>Case Scenario: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100" b="1" smtClean="0"/>
              <a:t>Examination </a:t>
            </a:r>
            <a:endParaRPr lang="en-US" altLang="en-US" sz="2100" smtClean="0"/>
          </a:p>
          <a:p>
            <a:pPr eaLnBrk="1" hangingPunct="1"/>
            <a:r>
              <a:rPr lang="en-US" altLang="en-US" sz="2100" smtClean="0"/>
              <a:t>The patient is found to be cyanosed and dyspnoeic, with small pinpoint pupils. There are muscle fasciculations and reduced tendon jerks. His pulse is 102/min and blood pressure is 80/60 mmHg. He has bilateral crepitations. </a:t>
            </a:r>
          </a:p>
          <a:p>
            <a:pPr eaLnBrk="1" hangingPunct="1"/>
            <a:endParaRPr lang="en-US" altLang="en-US" sz="21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smtClean="0"/>
              <a:t>Diagnosis of OP poisoning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Diagnosis is mainly clinical, Based on :</a:t>
            </a:r>
          </a:p>
          <a:p>
            <a:pPr eaLnBrk="1" hangingPunct="1"/>
            <a:r>
              <a:rPr lang="en-US" altLang="en-US" smtClean="0"/>
              <a:t> 1. H/o Ingestion of poison</a:t>
            </a:r>
          </a:p>
          <a:p>
            <a:pPr eaLnBrk="1" hangingPunct="1"/>
            <a:r>
              <a:rPr lang="en-US" altLang="en-US" smtClean="0"/>
              <a:t> 2. Characteristic clinical features</a:t>
            </a:r>
          </a:p>
          <a:p>
            <a:pPr eaLnBrk="1" hangingPunct="1"/>
            <a:r>
              <a:rPr lang="en-US" altLang="en-US" smtClean="0"/>
              <a:t> 3. Clinical improvement after atropine or oxime</a:t>
            </a:r>
          </a:p>
          <a:p>
            <a:pPr eaLnBrk="1" hangingPunct="1"/>
            <a:r>
              <a:rPr lang="en-US" altLang="en-US" smtClean="0"/>
              <a:t> 4. Inhibition of cholinesterase activity</a:t>
            </a:r>
            <a:endParaRPr lang="ar-SA" altLang="en-US" smtClean="0">
              <a:cs typeface="Tahoma" pitchFamily="3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11138" y="1036638"/>
            <a:ext cx="8745537" cy="4964112"/>
          </a:xfrm>
        </p:spPr>
        <p:txBody>
          <a:bodyPr/>
          <a:lstStyle/>
          <a:p>
            <a:pPr eaLnBrk="1" hangingPunct="1"/>
            <a:r>
              <a:rPr lang="en-US" altLang="en-US" sz="1600" smtClean="0"/>
              <a:t>Confirmation of organophosphate poisoning is based on the measurement of cholinesterase activity; typically, these results are not readily available in a clinically relevant timeframe, although its levels correlate poorly with the severity of the clinical features. </a:t>
            </a:r>
          </a:p>
          <a:p>
            <a:pPr eaLnBrk="1" hangingPunct="1"/>
            <a:endParaRPr lang="en-US" altLang="en-US" sz="1600" smtClean="0"/>
          </a:p>
          <a:p>
            <a:pPr eaLnBrk="1" hangingPunct="1"/>
            <a:r>
              <a:rPr lang="en-US" altLang="en-US" sz="1600" smtClean="0"/>
              <a:t>In doubtful cases, a test dose of atropine (1 mg i.v.) may be helpful. (A marked increase in heart rate and skin flushing eliminate the possibility of OP poisoning.) </a:t>
            </a:r>
          </a:p>
          <a:p>
            <a:pPr eaLnBrk="1" hangingPunct="1"/>
            <a:endParaRPr lang="en-US" altLang="en-US" sz="1600" smtClean="0"/>
          </a:p>
          <a:p>
            <a:pPr eaLnBrk="1" hangingPunct="1"/>
            <a:r>
              <a:rPr lang="en-US" altLang="en-US" sz="1600" smtClean="0"/>
              <a:t>Pulse oximetry and cardiac status should be monitored. </a:t>
            </a:r>
          </a:p>
          <a:p>
            <a:pPr eaLnBrk="1" hangingPunct="1"/>
            <a:endParaRPr lang="en-US" altLang="en-US" sz="1600" smtClean="0"/>
          </a:p>
          <a:p>
            <a:pPr eaLnBrk="1" hangingPunct="1"/>
            <a:r>
              <a:rPr lang="en-US" altLang="en-US" sz="1600" smtClean="0"/>
              <a:t>An electrocardiogram may demonstrate prolonged QTc and other arrhythmias. </a:t>
            </a:r>
          </a:p>
          <a:p>
            <a:pPr eaLnBrk="1" hangingPunct="1"/>
            <a:endParaRPr lang="en-US" altLang="en-US" sz="1600" smtClean="0"/>
          </a:p>
          <a:p>
            <a:pPr eaLnBrk="1" hangingPunct="1"/>
            <a:r>
              <a:rPr lang="en-US" altLang="en-US" sz="1600" smtClean="0"/>
              <a:t>Urea and electrolytes are unremarkable </a:t>
            </a:r>
          </a:p>
          <a:p>
            <a:pPr eaLnBrk="1" hangingPunct="1"/>
            <a:endParaRPr lang="en-US" alt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715963" y="1095375"/>
            <a:ext cx="7543800" cy="1028700"/>
          </a:xfrm>
        </p:spPr>
        <p:txBody>
          <a:bodyPr/>
          <a:lstStyle/>
          <a:p>
            <a:pPr algn="ctr" eaLnBrk="1" hangingPunct="1">
              <a:defRPr/>
            </a:pPr>
            <a:r>
              <a:rPr altLang="en-US" sz="4050" b="1" i="1" u="sng" smtClean="0">
                <a:sym typeface="Arial" charset="0"/>
              </a:rPr>
              <a:t>Management: </a:t>
            </a: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271463" y="3238500"/>
            <a:ext cx="2671762" cy="235585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1pPr>
            <a:lvl2pPr marL="742950" indent="-28575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2pPr>
            <a:lvl3pPr marL="11430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3pPr>
            <a:lvl4pPr marL="16002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4pPr>
            <a:lvl5pPr marL="20574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9pPr>
          </a:lstStyle>
          <a:p>
            <a:pPr algn="just" hangingPunct="1">
              <a:defRPr/>
            </a:pPr>
            <a:r>
              <a:rPr lang="en-US" altLang="en-US" dirty="0"/>
              <a:t>Patent air way is mandatory with frequent </a:t>
            </a:r>
            <a:r>
              <a:rPr lang="en-US" altLang="en-US" b="1" u="sng" dirty="0"/>
              <a:t>suction of secretions </a:t>
            </a:r>
            <a:r>
              <a:rPr lang="en-US" altLang="en-US" dirty="0"/>
              <a:t>and adequate </a:t>
            </a:r>
            <a:r>
              <a:rPr lang="en-US" altLang="en-US" b="1" u="sng" dirty="0"/>
              <a:t>ventilation and oxygenation .</a:t>
            </a: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5675313" y="3238500"/>
            <a:ext cx="2668587" cy="235585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1pPr>
            <a:lvl2pPr marL="742950" indent="-28575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2pPr>
            <a:lvl3pPr marL="11430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3pPr>
            <a:lvl4pPr marL="16002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4pPr>
            <a:lvl5pPr marL="20574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9pPr>
          </a:lstStyle>
          <a:p>
            <a:pPr algn="just" hangingPunct="1">
              <a:defRPr/>
            </a:pPr>
            <a:r>
              <a:rPr lang="en-US" altLang="en-US" b="1" u="sng" dirty="0"/>
              <a:t>I.V fluids,</a:t>
            </a:r>
            <a:r>
              <a:rPr lang="en-US" altLang="en-US" b="1" dirty="0"/>
              <a:t> </a:t>
            </a:r>
            <a:r>
              <a:rPr lang="en-US" altLang="en-US" dirty="0"/>
              <a:t>by 2 large-bore IV cannula, should be given early and adequately to avoid dehydration due to excessive loss of secretions.</a:t>
            </a:r>
          </a:p>
        </p:txBody>
      </p:sp>
      <p:sp>
        <p:nvSpPr>
          <p:cNvPr id="9" name="Oval 4"/>
          <p:cNvSpPr>
            <a:spLocks/>
          </p:cNvSpPr>
          <p:nvPr/>
        </p:nvSpPr>
        <p:spPr bwMode="auto">
          <a:xfrm>
            <a:off x="3092450" y="2039938"/>
            <a:ext cx="2430463" cy="119856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Step 1: ABC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109788" y="2805113"/>
            <a:ext cx="982662" cy="3079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  <a:extLst/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522913" y="2805113"/>
            <a:ext cx="982662" cy="3079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  <a:extLst/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3092450" y="3779838"/>
            <a:ext cx="2352675" cy="181451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Watch out for </a:t>
            </a:r>
            <a:r>
              <a:rPr lang="en-US" altLang="en-US" b="1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convulsions</a:t>
            </a:r>
            <a:r>
              <a:rPr lang="en-US" altLang="en-US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and treat with </a:t>
            </a:r>
            <a:r>
              <a:rPr lang="en-US" altLang="en-US" b="1" u="sng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intravascular (IV) diazepam</a:t>
            </a:r>
            <a:r>
              <a:rPr lang="en-US" altLang="en-US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immediately if they do occur.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178300" y="3238500"/>
            <a:ext cx="9525" cy="5413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  <a:extLst/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/>
          </p:cNvSpPr>
          <p:nvPr/>
        </p:nvSpPr>
        <p:spPr bwMode="auto">
          <a:xfrm>
            <a:off x="2795588" y="1117600"/>
            <a:ext cx="3113087" cy="119856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Step 2</a:t>
            </a:r>
            <a:r>
              <a:rPr lang="en-US" altLang="en-US" sz="2400" u="sng">
                <a:latin typeface="Times" charset="0"/>
                <a:ea typeface="Times" charset="0"/>
                <a:cs typeface="Times" charset="0"/>
                <a:sym typeface="Times" charset="0"/>
              </a:rPr>
              <a:t>: Decontamination</a:t>
            </a:r>
            <a:endParaRPr lang="en-US" altLang="en-US" sz="2400" u="sng" dirty="0"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730375" y="1908175"/>
            <a:ext cx="1023938" cy="406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  <a:extLst/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951538" y="1908175"/>
            <a:ext cx="1096962" cy="406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  <a:extLst/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176213" y="2425700"/>
            <a:ext cx="2914650" cy="332105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1pPr>
            <a:lvl2pPr marL="742950" indent="-28575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2pPr>
            <a:lvl3pPr marL="11430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3pPr>
            <a:lvl4pPr marL="16002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4pPr>
            <a:lvl5pPr marL="20574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9pPr>
          </a:lstStyle>
          <a:p>
            <a:pPr algn="ctr" hangingPunct="1">
              <a:defRPr/>
            </a:pPr>
            <a:r>
              <a:rPr lang="en-US" altLang="en-US" b="1" i="1" u="sng" dirty="0"/>
              <a:t>Dermal Decontamination: </a:t>
            </a:r>
          </a:p>
          <a:p>
            <a:pPr algn="just" hangingPunct="1">
              <a:defRPr/>
            </a:pPr>
            <a:r>
              <a:rPr lang="en-US" altLang="en-US" dirty="0"/>
              <a:t>by </a:t>
            </a:r>
            <a:r>
              <a:rPr lang="en-US" altLang="en-US" u="sng" dirty="0"/>
              <a:t>removal of contaminated clothes</a:t>
            </a:r>
            <a:r>
              <a:rPr lang="en-US" altLang="en-US" dirty="0"/>
              <a:t> by hospital personnel wearing protective gloves and masks. </a:t>
            </a:r>
          </a:p>
          <a:p>
            <a:pPr algn="just" hangingPunct="1">
              <a:defRPr/>
            </a:pPr>
            <a:r>
              <a:rPr lang="en-US" altLang="en-US" dirty="0"/>
              <a:t>Then the skin is washed first with </a:t>
            </a:r>
            <a:r>
              <a:rPr lang="en-US" altLang="en-US" u="sng" dirty="0"/>
              <a:t>soap and water</a:t>
            </a:r>
            <a:r>
              <a:rPr lang="en-US" altLang="en-US" dirty="0"/>
              <a:t> and finally with </a:t>
            </a:r>
            <a:r>
              <a:rPr lang="en-US" altLang="en-US" u="sng" dirty="0"/>
              <a:t>ethyl alcohol and water</a:t>
            </a:r>
            <a:r>
              <a:rPr lang="en-US" altLang="en-US" dirty="0"/>
              <a:t> to prevent further absorption. </a:t>
            </a: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5688013" y="2425700"/>
            <a:ext cx="3268662" cy="3433763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1pPr>
            <a:lvl2pPr marL="742950" indent="-28575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2pPr>
            <a:lvl3pPr marL="11430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3pPr>
            <a:lvl4pPr marL="16002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4pPr>
            <a:lvl5pPr marL="2057400" indent="-228600" defTabSz="457200" eaLnBrk="0"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defRPr>
            </a:lvl9pPr>
          </a:lstStyle>
          <a:p>
            <a:pPr algn="ctr" hangingPunct="1">
              <a:defRPr/>
            </a:pPr>
            <a:r>
              <a:rPr lang="en-US" altLang="en-US" b="1" i="1" u="sng" dirty="0"/>
              <a:t>GIT Decontamination: </a:t>
            </a:r>
          </a:p>
          <a:p>
            <a:pPr algn="just" hangingPunct="1">
              <a:defRPr/>
            </a:pPr>
            <a:r>
              <a:rPr lang="en-US" altLang="en-US" u="sng" dirty="0"/>
              <a:t>Syrup of ipecac</a:t>
            </a:r>
            <a:r>
              <a:rPr lang="en-US" altLang="en-US" dirty="0"/>
              <a:t> is used to induce emesis in conscious patients. </a:t>
            </a:r>
          </a:p>
          <a:p>
            <a:pPr algn="just" hangingPunct="1">
              <a:defRPr/>
            </a:pPr>
            <a:r>
              <a:rPr lang="en-US" altLang="en-US" u="sng" dirty="0"/>
              <a:t>Gastric lavage</a:t>
            </a:r>
            <a:r>
              <a:rPr lang="en-US" altLang="en-US" dirty="0"/>
              <a:t> is done in indicated cases after endotracheal intubation to avoid aspiration which is especially serious when petroleum distillate is the carrier with risk of chemical pneumonitis.</a:t>
            </a: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3175000" y="3390900"/>
            <a:ext cx="2428875" cy="235585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i="1" u="sng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Eye Irrigation: </a:t>
            </a:r>
          </a:p>
          <a:p>
            <a:pPr algn="just"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in case of eye exposure.</a:t>
            </a:r>
          </a:p>
          <a:p>
            <a:pPr algn="just"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using </a:t>
            </a:r>
            <a:r>
              <a:rPr lang="en-US" altLang="en-US" u="sng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isotonic sodium chloride solution</a:t>
            </a:r>
            <a:r>
              <a:rPr lang="en-US" altLang="en-US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or </a:t>
            </a:r>
            <a:r>
              <a:rPr lang="en-US" altLang="en-US" u="sng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lactated Ringer's solution</a:t>
            </a:r>
            <a:r>
              <a:rPr lang="en-US" altLang="en-US" smtClean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.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4273550" y="2425700"/>
            <a:ext cx="11113" cy="8064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  <a:extLst/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/>
          </p:cNvSpPr>
          <p:nvPr/>
        </p:nvSpPr>
        <p:spPr bwMode="auto">
          <a:xfrm>
            <a:off x="2795588" y="1117600"/>
            <a:ext cx="3197225" cy="119856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Step 3:</a:t>
            </a:r>
          </a:p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 Antagonist therapy.</a:t>
            </a:r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260350" y="2165350"/>
            <a:ext cx="2903538" cy="3355975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defRPr/>
            </a:pPr>
            <a:r>
              <a:rPr lang="en-US" altLang="en-US" b="1" u="sng">
                <a:latin typeface="Tw Cen MT" pitchFamily="34" charset="0"/>
                <a:sym typeface="Tw Cen MT" pitchFamily="34" charset="0"/>
              </a:rPr>
              <a:t>Atropine: </a:t>
            </a:r>
          </a:p>
          <a:p>
            <a:pPr algn="ctr" eaLnBrk="1" hangingPunct="1">
              <a:defRPr/>
            </a:pPr>
            <a:r>
              <a:rPr lang="en-US" altLang="en-US">
                <a:latin typeface="Tw Cen MT" pitchFamily="34" charset="0"/>
                <a:sym typeface="Tw Cen MT" pitchFamily="34" charset="0"/>
              </a:rPr>
              <a:t>Atropine should be started immediately at a dose of </a:t>
            </a:r>
            <a:r>
              <a:rPr lang="en-US" altLang="en-US" u="sng">
                <a:latin typeface="Tw Cen MT" pitchFamily="34" charset="0"/>
                <a:sym typeface="Tw Cen MT" pitchFamily="34" charset="0"/>
              </a:rPr>
              <a:t>1.8–3 mg i.v. bolus </a:t>
            </a:r>
            <a:r>
              <a:rPr lang="en-US" altLang="en-US">
                <a:latin typeface="Tw Cen MT" pitchFamily="34" charset="0"/>
                <a:sym typeface="Tw Cen MT" pitchFamily="34" charset="0"/>
              </a:rPr>
              <a:t>and </a:t>
            </a:r>
            <a:r>
              <a:rPr lang="en-US" altLang="en-US" u="sng">
                <a:latin typeface="Tw Cen MT" pitchFamily="34" charset="0"/>
                <a:sym typeface="Tw Cen MT" pitchFamily="34" charset="0"/>
              </a:rPr>
              <a:t>doubled every 5 min</a:t>
            </a:r>
            <a:r>
              <a:rPr lang="en-US" altLang="en-US">
                <a:latin typeface="Tw Cen MT" pitchFamily="34" charset="0"/>
                <a:sym typeface="Tw Cen MT" pitchFamily="34" charset="0"/>
              </a:rPr>
              <a:t>, until atropinisation (clear lungs, dry tongue, normal heart rate and blood pressure) has occurred. </a:t>
            </a:r>
          </a:p>
          <a:p>
            <a:pPr algn="ctr" eaLnBrk="1" hangingPunct="1">
              <a:defRPr/>
            </a:pPr>
            <a:endParaRPr lang="en-US" altLang="en-US" b="1" u="sng">
              <a:latin typeface="Tw Cen MT" pitchFamily="34" charset="0"/>
              <a:sym typeface="Tw Cen MT" pitchFamily="34" charset="0"/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5992813" y="2495550"/>
            <a:ext cx="2690812" cy="2357438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eaLnBrk="1" hangingPunct="1">
              <a:defRPr/>
            </a:pPr>
            <a:r>
              <a:rPr lang="en-US" altLang="en-US">
                <a:latin typeface="TimesNewRomanPS"/>
                <a:sym typeface="Tw Cen MT" pitchFamily="34" charset="0"/>
              </a:rPr>
              <a:t>Following atropinisation, an </a:t>
            </a:r>
            <a:r>
              <a:rPr lang="en-US" altLang="en-US" u="sng">
                <a:latin typeface="TimesNewRomanPS"/>
                <a:sym typeface="Tw Cen MT" pitchFamily="34" charset="0"/>
              </a:rPr>
              <a:t>atropine infusion </a:t>
            </a:r>
            <a:r>
              <a:rPr lang="en-US" altLang="en-US">
                <a:latin typeface="TimesNewRomanPS"/>
                <a:sym typeface="Tw Cen MT" pitchFamily="34" charset="0"/>
              </a:rPr>
              <a:t>is given every hour at </a:t>
            </a:r>
          </a:p>
          <a:p>
            <a:pPr eaLnBrk="1" hangingPunct="1">
              <a:defRPr/>
            </a:pPr>
            <a:r>
              <a:rPr lang="en-US" altLang="en-US" u="sng">
                <a:latin typeface="TimesNewRomanPS"/>
                <a:sym typeface="Tw Cen MT" pitchFamily="34" charset="0"/>
              </a:rPr>
              <a:t>20–30% of the dose </a:t>
            </a:r>
            <a:r>
              <a:rPr lang="en-US" altLang="en-US">
                <a:latin typeface="TimesNewRomanPS"/>
                <a:sym typeface="Tw Cen MT" pitchFamily="34" charset="0"/>
              </a:rPr>
              <a:t>required for atropinisation (~5 mg/h). </a:t>
            </a:r>
            <a:endParaRPr lang="en-US" altLang="en-US">
              <a:latin typeface="Tw Cen MT" pitchFamily="34" charset="0"/>
              <a:sym typeface="Tw Cen MT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481388" y="3832225"/>
            <a:ext cx="2374900" cy="11113"/>
          </a:xfrm>
          <a:prstGeom prst="line">
            <a:avLst/>
          </a:prstGeom>
          <a:noFill/>
          <a:ln w="1841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  <a:extLst/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7337425" y="4946650"/>
            <a:ext cx="11113" cy="806450"/>
          </a:xfrm>
          <a:prstGeom prst="line">
            <a:avLst/>
          </a:prstGeom>
          <a:noFill/>
          <a:ln w="11112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  <a:extLst/>
        </p:spPr>
        <p:txBody>
          <a:bodyPr lIns="34290" rIns="34290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811463" y="2636838"/>
            <a:ext cx="3260725" cy="3354387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defRPr/>
            </a:pPr>
            <a:r>
              <a:rPr lang="en-US" altLang="en-US" b="1" u="sng">
                <a:latin typeface="Tw Cen MT" pitchFamily="34" charset="0"/>
                <a:sym typeface="Tw Cen MT" pitchFamily="34" charset="0"/>
              </a:rPr>
              <a:t>Parlidoxime Chloride:</a:t>
            </a:r>
          </a:p>
          <a:p>
            <a:pPr algn="ctr" eaLnBrk="1" hangingPunct="1">
              <a:defRPr/>
            </a:pPr>
            <a:endParaRPr lang="en-US" altLang="en-US" b="1" u="sng">
              <a:latin typeface="Tw Cen MT" pitchFamily="34" charset="0"/>
              <a:sym typeface="Tw Cen MT" pitchFamily="34" charset="0"/>
            </a:endParaRPr>
          </a:p>
          <a:p>
            <a:pPr eaLnBrk="1" hangingPunct="1">
              <a:defRPr/>
            </a:pPr>
            <a:r>
              <a:rPr lang="en-US" altLang="en-US">
                <a:latin typeface="Tw Cen MT" pitchFamily="34" charset="0"/>
                <a:sym typeface="Tw Cen MT" pitchFamily="34" charset="0"/>
              </a:rPr>
              <a:t>should be given as a </a:t>
            </a:r>
            <a:r>
              <a:rPr lang="en-US" altLang="en-US" u="sng">
                <a:latin typeface="Tw Cen MT" pitchFamily="34" charset="0"/>
                <a:sym typeface="Tw Cen MT" pitchFamily="34" charset="0"/>
              </a:rPr>
              <a:t>1 g i.v. bolus in 15–30 min, </a:t>
            </a:r>
            <a:r>
              <a:rPr lang="en-US" altLang="en-US">
                <a:latin typeface="Tw Cen MT" pitchFamily="34" charset="0"/>
                <a:sym typeface="Tw Cen MT" pitchFamily="34" charset="0"/>
              </a:rPr>
              <a:t>followed by </a:t>
            </a:r>
            <a:r>
              <a:rPr lang="en-US" altLang="en-US" u="sng">
                <a:latin typeface="Tw Cen MT" pitchFamily="34" charset="0"/>
                <a:sym typeface="Tw Cen MT" pitchFamily="34" charset="0"/>
              </a:rPr>
              <a:t>an infusion of 0.5 g/h</a:t>
            </a:r>
            <a:r>
              <a:rPr lang="en-US" altLang="en-US">
                <a:latin typeface="Tw Cen MT" pitchFamily="34" charset="0"/>
                <a:sym typeface="Tw Cen MT" pitchFamily="34" charset="0"/>
              </a:rPr>
              <a:t> in adults. </a:t>
            </a:r>
          </a:p>
          <a:p>
            <a:pPr eaLnBrk="1" hangingPunct="1">
              <a:defRPr/>
            </a:pPr>
            <a:endParaRPr lang="en-US" altLang="en-US" b="1" u="sng">
              <a:latin typeface="Tw Cen MT" pitchFamily="34" charset="0"/>
              <a:sym typeface="Tw Cen MT" pitchFamily="34" charset="0"/>
            </a:endParaRPr>
          </a:p>
          <a:p>
            <a:pPr eaLnBrk="1" hangingPunct="1">
              <a:defRPr/>
            </a:pPr>
            <a:endParaRPr lang="en-US" altLang="en-US">
              <a:latin typeface="Tw Cen MT" pitchFamily="34" charset="0"/>
              <a:sym typeface="Tw Cen MT" pitchFamily="34" charset="0"/>
            </a:endParaRPr>
          </a:p>
        </p:txBody>
      </p:sp>
      <p:sp>
        <p:nvSpPr>
          <p:cNvPr id="3" name="Oval 4"/>
          <p:cNvSpPr>
            <a:spLocks/>
          </p:cNvSpPr>
          <p:nvPr/>
        </p:nvSpPr>
        <p:spPr bwMode="auto">
          <a:xfrm>
            <a:off x="2814638" y="981075"/>
            <a:ext cx="3197225" cy="119856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blurRad="63500" dist="30000" dir="5400000" algn="ctr" rotWithShape="0">
              <a:srgbClr val="000000">
                <a:alpha val="45000"/>
              </a:srgbClr>
            </a:outerShdw>
          </a:effectLst>
        </p:spPr>
        <p:txBody>
          <a:bodyPr lIns="34290" rIns="34290" anchor="ctr"/>
          <a:lstStyle/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Step 4:</a:t>
            </a:r>
          </a:p>
          <a:p>
            <a:pPr algn="ctr" eaLnBrk="1" hangingPunct="1">
              <a:lnSpc>
                <a:spcPts val="2850"/>
              </a:lnSpc>
              <a:spcBef>
                <a:spcPts val="900"/>
              </a:spcBef>
              <a:defRPr/>
            </a:pPr>
            <a:r>
              <a:rPr lang="en-US" altLang="en-US" sz="2400" u="sng" dirty="0">
                <a:latin typeface="Times" charset="0"/>
                <a:ea typeface="Times" charset="0"/>
                <a:cs typeface="Times" charset="0"/>
                <a:sym typeface="Times" charset="0"/>
              </a:rPr>
              <a:t> Antidote therapy.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112963" y="2498725"/>
            <a:ext cx="480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7200" b="1" i="1" u="sng">
                <a:solidFill>
                  <a:srgbClr val="E8E8F4"/>
                </a:solidFill>
                <a:sym typeface="Tw Cen MT" pitchFamily="34" charset="0"/>
              </a:rPr>
              <a:t>Thank you</a:t>
            </a:r>
            <a:endParaRPr lang="en-US"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5603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5123" name="Rectangle 1045605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5124" name="Picture 2094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45611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6147" name="Rectangle 104561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6148" name="Picture 2094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45615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7171" name="Rectangle 1045617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7172" name="Picture 2094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45619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8195" name="Rectangle 1045621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8196" name="Picture 2094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45623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9219" name="Rectangle 1045625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9220" name="Picture 2094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45627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10243" name="Rectangle 1045629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0244" name="Picture 2094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45631"/>
          <p:cNvSpPr>
            <a:spLocks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sp>
        <p:nvSpPr>
          <p:cNvPr id="11267" name="Rectangle 104563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1268" name="Picture 2094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默认设计模板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默认设计模板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658</Words>
  <Application>Microsoft Office PowerPoint</Application>
  <DocSecurity>0</DocSecurity>
  <PresentationFormat>On-screen Show (4:3)</PresentationFormat>
  <Paragraphs>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Wingdings</vt:lpstr>
      <vt:lpstr>SimSun</vt:lpstr>
      <vt:lpstr>Times New Roman</vt:lpstr>
      <vt:lpstr>Century Gothic</vt:lpstr>
      <vt:lpstr>Tahoma</vt:lpstr>
      <vt:lpstr>Tw Cen MT</vt:lpstr>
      <vt:lpstr>Times</vt:lpstr>
      <vt:lpstr>TimesNewRomanPS</vt:lpstr>
      <vt:lpstr>默认设计模板</vt:lpstr>
      <vt:lpstr>1_默认设计模板</vt:lpstr>
      <vt:lpstr>Organophosphorus poisining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organophosphorus poisoning</vt:lpstr>
      <vt:lpstr>PowerPoint Presentation</vt:lpstr>
      <vt:lpstr>PowerPoint Presentation</vt:lpstr>
      <vt:lpstr>Diagnosis of OP poisoning</vt:lpstr>
      <vt:lpstr>PowerPoint Presentation</vt:lpstr>
      <vt:lpstr>Management: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Organophosphorus poisining</dc:title>
  <dc:creator>Microsoft Office User</dc:creator>
  <cp:lastModifiedBy>lenovo e550</cp:lastModifiedBy>
  <cp:revision>2</cp:revision>
  <dcterms:created xsi:type="dcterms:W3CDTF">2018-12-17T12:17:06Z</dcterms:created>
  <dcterms:modified xsi:type="dcterms:W3CDTF">2021-02-11T22:28:07Z</dcterms:modified>
</cp:coreProperties>
</file>