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99" r:id="rId2"/>
    <p:sldId id="300" r:id="rId3"/>
    <p:sldId id="356" r:id="rId4"/>
    <p:sldId id="337" r:id="rId5"/>
    <p:sldId id="346" r:id="rId6"/>
    <p:sldId id="343" r:id="rId7"/>
    <p:sldId id="348" r:id="rId8"/>
    <p:sldId id="357" r:id="rId9"/>
    <p:sldId id="345" r:id="rId10"/>
    <p:sldId id="358" r:id="rId11"/>
    <p:sldId id="298" r:id="rId12"/>
    <p:sldId id="257" r:id="rId13"/>
    <p:sldId id="260" r:id="rId14"/>
    <p:sldId id="263" r:id="rId15"/>
    <p:sldId id="262" r:id="rId16"/>
    <p:sldId id="359" r:id="rId17"/>
    <p:sldId id="273" r:id="rId18"/>
    <p:sldId id="282" r:id="rId19"/>
    <p:sldId id="360" r:id="rId20"/>
    <p:sldId id="361" r:id="rId21"/>
    <p:sldId id="362" r:id="rId22"/>
    <p:sldId id="284" r:id="rId23"/>
    <p:sldId id="285" r:id="rId24"/>
    <p:sldId id="363" r:id="rId25"/>
    <p:sldId id="293" r:id="rId26"/>
    <p:sldId id="364" r:id="rId27"/>
    <p:sldId id="351" r:id="rId28"/>
    <p:sldId id="353" r:id="rId29"/>
    <p:sldId id="355" r:id="rId30"/>
    <p:sldId id="354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63" autoAdjust="0"/>
    <p:restoredTop sz="94660"/>
  </p:normalViewPr>
  <p:slideViewPr>
    <p:cSldViewPr>
      <p:cViewPr varScale="1">
        <p:scale>
          <a:sx n="78" d="100"/>
          <a:sy n="78" d="100"/>
        </p:scale>
        <p:origin x="161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DAE313-2C32-45FF-B191-912936BF0CD6}" type="doc">
      <dgm:prSet loTypeId="urn:microsoft.com/office/officeart/2005/8/layout/target3" loCatId="relationship" qsTypeId="urn:microsoft.com/office/officeart/2005/8/quickstyle/3d1" qsCatId="3D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0E73D52A-82B5-42EC-97DC-C693DDED77DD}">
      <dgm:prSet custT="1"/>
      <dgm:spPr/>
      <dgm:t>
        <a:bodyPr/>
        <a:lstStyle/>
        <a:p>
          <a:r>
            <a:rPr lang="en-GB" sz="4400" b="1"/>
            <a:t>Child Health problems</a:t>
          </a:r>
        </a:p>
      </dgm:t>
    </dgm:pt>
    <dgm:pt modelId="{B62A83D4-E55A-4C69-ADD0-01DED58F4D16}" type="parTrans" cxnId="{E8D6DA08-990E-4785-8610-13BEFB7561AE}">
      <dgm:prSet/>
      <dgm:spPr/>
      <dgm:t>
        <a:bodyPr/>
        <a:lstStyle/>
        <a:p>
          <a:endParaRPr lang="en-GB"/>
        </a:p>
      </dgm:t>
    </dgm:pt>
    <dgm:pt modelId="{811E486D-12B1-429C-A9ED-519571CE6479}" type="sibTrans" cxnId="{E8D6DA08-990E-4785-8610-13BEFB7561AE}">
      <dgm:prSet/>
      <dgm:spPr/>
      <dgm:t>
        <a:bodyPr/>
        <a:lstStyle/>
        <a:p>
          <a:endParaRPr lang="en-GB"/>
        </a:p>
      </dgm:t>
    </dgm:pt>
    <dgm:pt modelId="{45B3116A-921D-4254-B487-4674509CE939}" type="pres">
      <dgm:prSet presAssocID="{5BDAE313-2C32-45FF-B191-912936BF0CD6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75383E48-EE86-4D76-9D72-EBB89462DA91}" type="pres">
      <dgm:prSet presAssocID="{0E73D52A-82B5-42EC-97DC-C693DDED77DD}" presName="circle1" presStyleLbl="node1" presStyleIdx="0" presStyleCnt="1"/>
      <dgm:spPr/>
    </dgm:pt>
    <dgm:pt modelId="{D768F4F3-EF86-45AC-AEBE-BF09B2F1D803}" type="pres">
      <dgm:prSet presAssocID="{0E73D52A-82B5-42EC-97DC-C693DDED77DD}" presName="space" presStyleCnt="0"/>
      <dgm:spPr/>
    </dgm:pt>
    <dgm:pt modelId="{6AECCD9D-4C3A-43DE-AAE3-7470DA0DB4C9}" type="pres">
      <dgm:prSet presAssocID="{0E73D52A-82B5-42EC-97DC-C693DDED77DD}" presName="rect1" presStyleLbl="alignAcc1" presStyleIdx="0" presStyleCnt="1"/>
      <dgm:spPr/>
    </dgm:pt>
    <dgm:pt modelId="{88B2F320-B135-4326-812C-2972C37E3BF1}" type="pres">
      <dgm:prSet presAssocID="{0E73D52A-82B5-42EC-97DC-C693DDED77DD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E8D6DA08-990E-4785-8610-13BEFB7561AE}" srcId="{5BDAE313-2C32-45FF-B191-912936BF0CD6}" destId="{0E73D52A-82B5-42EC-97DC-C693DDED77DD}" srcOrd="0" destOrd="0" parTransId="{B62A83D4-E55A-4C69-ADD0-01DED58F4D16}" sibTransId="{811E486D-12B1-429C-A9ED-519571CE6479}"/>
    <dgm:cxn modelId="{AD0C001A-F8BF-48D5-A349-D8F0D2216A77}" type="presOf" srcId="{0E73D52A-82B5-42EC-97DC-C693DDED77DD}" destId="{88B2F320-B135-4326-812C-2972C37E3BF1}" srcOrd="1" destOrd="0" presId="urn:microsoft.com/office/officeart/2005/8/layout/target3"/>
    <dgm:cxn modelId="{C2D8502D-5C85-40D1-BA78-1859D47A5D42}" type="presOf" srcId="{0E73D52A-82B5-42EC-97DC-C693DDED77DD}" destId="{6AECCD9D-4C3A-43DE-AAE3-7470DA0DB4C9}" srcOrd="0" destOrd="0" presId="urn:microsoft.com/office/officeart/2005/8/layout/target3"/>
    <dgm:cxn modelId="{03C787F8-4D27-4E20-A2AB-6ADFEF0DB329}" type="presOf" srcId="{5BDAE313-2C32-45FF-B191-912936BF0CD6}" destId="{45B3116A-921D-4254-B487-4674509CE939}" srcOrd="0" destOrd="0" presId="urn:microsoft.com/office/officeart/2005/8/layout/target3"/>
    <dgm:cxn modelId="{B7C20F17-20A5-4AA2-B8D2-F04C663B966C}" type="presParOf" srcId="{45B3116A-921D-4254-B487-4674509CE939}" destId="{75383E48-EE86-4D76-9D72-EBB89462DA91}" srcOrd="0" destOrd="0" presId="urn:microsoft.com/office/officeart/2005/8/layout/target3"/>
    <dgm:cxn modelId="{58F87592-9533-41AA-9D8C-49EF72A16753}" type="presParOf" srcId="{45B3116A-921D-4254-B487-4674509CE939}" destId="{D768F4F3-EF86-45AC-AEBE-BF09B2F1D803}" srcOrd="1" destOrd="0" presId="urn:microsoft.com/office/officeart/2005/8/layout/target3"/>
    <dgm:cxn modelId="{1C215355-EA76-40B4-A41A-5C0597E5726A}" type="presParOf" srcId="{45B3116A-921D-4254-B487-4674509CE939}" destId="{6AECCD9D-4C3A-43DE-AAE3-7470DA0DB4C9}" srcOrd="2" destOrd="0" presId="urn:microsoft.com/office/officeart/2005/8/layout/target3"/>
    <dgm:cxn modelId="{DCD5BBD9-E5C3-4F0E-9475-CDADF6BC75A3}" type="presParOf" srcId="{45B3116A-921D-4254-B487-4674509CE939}" destId="{88B2F320-B135-4326-812C-2972C37E3BF1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0FDE755-1941-4C03-9D32-136F6FDED7D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GB"/>
        </a:p>
      </dgm:t>
    </dgm:pt>
    <dgm:pt modelId="{3301411C-647A-43A3-9F09-ACA0E01F9D54}">
      <dgm:prSet/>
      <dgm:spPr/>
      <dgm:t>
        <a:bodyPr/>
        <a:lstStyle/>
        <a:p>
          <a:r>
            <a:rPr lang="en-US" b="1" dirty="0"/>
            <a:t>The clinical features are</a:t>
          </a:r>
          <a:r>
            <a:rPr lang="en-US" dirty="0"/>
            <a:t>: fever, running nose, cough, sore throat, difficult breathing and ear problems.</a:t>
          </a:r>
          <a:endParaRPr lang="en-GB" dirty="0"/>
        </a:p>
      </dgm:t>
    </dgm:pt>
    <dgm:pt modelId="{A70FB8C9-C2BB-4F9A-B3C6-8C7B7875084A}" type="parTrans" cxnId="{823D0221-DC38-46C3-9B14-70C453D34DB4}">
      <dgm:prSet/>
      <dgm:spPr/>
      <dgm:t>
        <a:bodyPr/>
        <a:lstStyle/>
        <a:p>
          <a:endParaRPr lang="en-GB"/>
        </a:p>
      </dgm:t>
    </dgm:pt>
    <dgm:pt modelId="{4D27236A-3237-46D2-A191-2264EDAA901D}" type="sibTrans" cxnId="{823D0221-DC38-46C3-9B14-70C453D34DB4}">
      <dgm:prSet/>
      <dgm:spPr/>
      <dgm:t>
        <a:bodyPr/>
        <a:lstStyle/>
        <a:p>
          <a:endParaRPr lang="en-GB"/>
        </a:p>
      </dgm:t>
    </dgm:pt>
    <dgm:pt modelId="{FF8EAF58-158D-4864-9A85-78EE2BD04230}">
      <dgm:prSet/>
      <dgm:spPr/>
      <dgm:t>
        <a:bodyPr/>
        <a:lstStyle/>
        <a:p>
          <a:r>
            <a:rPr lang="en-US" b="1"/>
            <a:t>Mortality:</a:t>
          </a:r>
          <a:r>
            <a:rPr lang="en-US"/>
            <a:t> </a:t>
          </a:r>
          <a:endParaRPr lang="en-GB"/>
        </a:p>
      </dgm:t>
    </dgm:pt>
    <dgm:pt modelId="{D5FEF006-D0F0-4037-B324-C41E605EC4FD}" type="parTrans" cxnId="{67C910C0-E5E8-46CA-BE92-C0A24B47B070}">
      <dgm:prSet/>
      <dgm:spPr/>
      <dgm:t>
        <a:bodyPr/>
        <a:lstStyle/>
        <a:p>
          <a:endParaRPr lang="en-GB"/>
        </a:p>
      </dgm:t>
    </dgm:pt>
    <dgm:pt modelId="{3478360B-5CD4-469F-9294-DE3744826020}" type="sibTrans" cxnId="{67C910C0-E5E8-46CA-BE92-C0A24B47B070}">
      <dgm:prSet/>
      <dgm:spPr/>
      <dgm:t>
        <a:bodyPr/>
        <a:lstStyle/>
        <a:p>
          <a:endParaRPr lang="en-GB"/>
        </a:p>
      </dgm:t>
    </dgm:pt>
    <dgm:pt modelId="{76B2442D-8B80-440A-949D-571B2DB6B13D}">
      <dgm:prSet/>
      <dgm:spPr/>
      <dgm:t>
        <a:bodyPr/>
        <a:lstStyle/>
        <a:p>
          <a:r>
            <a:rPr lang="en-US" dirty="0"/>
            <a:t>The main causes of ARI deaths for children under five are: Pneumonia bronchopneumonia and bronchiolitis.</a:t>
          </a:r>
        </a:p>
        <a:p>
          <a:r>
            <a: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ARIs are common in urban areas than in rural ones.</a:t>
          </a:r>
          <a:r>
            <a:rPr lang="en-US" dirty="0"/>
            <a:t> </a:t>
          </a:r>
          <a:endParaRPr lang="en-GB" dirty="0"/>
        </a:p>
      </dgm:t>
    </dgm:pt>
    <dgm:pt modelId="{BDB9237D-C1FE-4455-8117-C023442336ED}" type="parTrans" cxnId="{6CCC03A1-4655-445A-ADDE-7452B641A258}">
      <dgm:prSet/>
      <dgm:spPr/>
      <dgm:t>
        <a:bodyPr/>
        <a:lstStyle/>
        <a:p>
          <a:endParaRPr lang="en-GB"/>
        </a:p>
      </dgm:t>
    </dgm:pt>
    <dgm:pt modelId="{6680BEFE-1225-4563-B29C-35A1977CFB01}" type="sibTrans" cxnId="{6CCC03A1-4655-445A-ADDE-7452B641A258}">
      <dgm:prSet/>
      <dgm:spPr/>
      <dgm:t>
        <a:bodyPr/>
        <a:lstStyle/>
        <a:p>
          <a:endParaRPr lang="en-GB"/>
        </a:p>
      </dgm:t>
    </dgm:pt>
    <dgm:pt modelId="{C64CC87C-E246-4FE1-9DCF-DFFAB1BD6F56}">
      <dgm:prSet/>
      <dgm:spPr/>
      <dgm:t>
        <a:bodyPr/>
        <a:lstStyle/>
        <a:p>
          <a:r>
            <a:rPr lang="en-US"/>
            <a:t>The death rates are 20-50 times higher in the developing ones.</a:t>
          </a:r>
          <a:endParaRPr lang="en-GB"/>
        </a:p>
      </dgm:t>
    </dgm:pt>
    <dgm:pt modelId="{4EB1BC05-AB98-4B74-8743-CE088164E41B}" type="parTrans" cxnId="{89A89FFE-FDFC-4CD8-B4F6-F63B41E16C1B}">
      <dgm:prSet/>
      <dgm:spPr/>
      <dgm:t>
        <a:bodyPr/>
        <a:lstStyle/>
        <a:p>
          <a:endParaRPr lang="en-GB"/>
        </a:p>
      </dgm:t>
    </dgm:pt>
    <dgm:pt modelId="{D3F0D9E6-8934-4BEE-A23E-BC3F07920409}" type="sibTrans" cxnId="{89A89FFE-FDFC-4CD8-B4F6-F63B41E16C1B}">
      <dgm:prSet/>
      <dgm:spPr/>
      <dgm:t>
        <a:bodyPr/>
        <a:lstStyle/>
        <a:p>
          <a:endParaRPr lang="en-GB"/>
        </a:p>
      </dgm:t>
    </dgm:pt>
    <dgm:pt modelId="{7A43E0A6-7439-4D6B-AA6B-992CDD1F3B36}" type="pres">
      <dgm:prSet presAssocID="{70FDE755-1941-4C03-9D32-136F6FDED7DC}" presName="root" presStyleCnt="0">
        <dgm:presLayoutVars>
          <dgm:dir/>
          <dgm:resizeHandles val="exact"/>
        </dgm:presLayoutVars>
      </dgm:prSet>
      <dgm:spPr/>
    </dgm:pt>
    <dgm:pt modelId="{14B28F05-CE99-4003-AC0A-60B775AEE6A3}" type="pres">
      <dgm:prSet presAssocID="{3301411C-647A-43A3-9F09-ACA0E01F9D54}" presName="compNode" presStyleCnt="0"/>
      <dgm:spPr/>
    </dgm:pt>
    <dgm:pt modelId="{AEA05244-FC32-4984-9597-6695B45CCD07}" type="pres">
      <dgm:prSet presAssocID="{3301411C-647A-43A3-9F09-ACA0E01F9D54}" presName="bgRect" presStyleLbl="bgShp" presStyleIdx="0" presStyleCnt="4" custLinFactNeighborY="-197"/>
      <dgm:spPr/>
    </dgm:pt>
    <dgm:pt modelId="{A6B38EE0-CF42-410C-A798-7F81AB628FEE}" type="pres">
      <dgm:prSet presAssocID="{3301411C-647A-43A3-9F09-ACA0E01F9D5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DE2B3B18-C2B0-4E4C-AE2B-0C8DB43F3E69}" type="pres">
      <dgm:prSet presAssocID="{3301411C-647A-43A3-9F09-ACA0E01F9D54}" presName="spaceRect" presStyleCnt="0"/>
      <dgm:spPr/>
    </dgm:pt>
    <dgm:pt modelId="{15723CDE-E570-4E7D-B566-1DB9A1037181}" type="pres">
      <dgm:prSet presAssocID="{3301411C-647A-43A3-9F09-ACA0E01F9D54}" presName="parTx" presStyleLbl="revTx" presStyleIdx="0" presStyleCnt="4">
        <dgm:presLayoutVars>
          <dgm:chMax val="0"/>
          <dgm:chPref val="0"/>
        </dgm:presLayoutVars>
      </dgm:prSet>
      <dgm:spPr/>
    </dgm:pt>
    <dgm:pt modelId="{0B82DC83-D96A-4C9A-8EEA-E920AF8F1119}" type="pres">
      <dgm:prSet presAssocID="{4D27236A-3237-46D2-A191-2264EDAA901D}" presName="sibTrans" presStyleCnt="0"/>
      <dgm:spPr/>
    </dgm:pt>
    <dgm:pt modelId="{263EB0CA-4CC0-4E3A-88DC-208D1BA30AD2}" type="pres">
      <dgm:prSet presAssocID="{FF8EAF58-158D-4864-9A85-78EE2BD04230}" presName="compNode" presStyleCnt="0"/>
      <dgm:spPr/>
    </dgm:pt>
    <dgm:pt modelId="{E4B1591B-4A3C-4BEC-BB7F-71E98C7DBA49}" type="pres">
      <dgm:prSet presAssocID="{FF8EAF58-158D-4864-9A85-78EE2BD04230}" presName="bgRect" presStyleLbl="bgShp" presStyleIdx="1" presStyleCnt="4"/>
      <dgm:spPr/>
    </dgm:pt>
    <dgm:pt modelId="{E1BC53F0-892B-44C0-89A7-BC6FBA344067}" type="pres">
      <dgm:prSet presAssocID="{FF8EAF58-158D-4864-9A85-78EE2BD0423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rst Aid Kit"/>
        </a:ext>
      </dgm:extLst>
    </dgm:pt>
    <dgm:pt modelId="{71C734D3-FE5A-4AE3-96CB-D9E652515081}" type="pres">
      <dgm:prSet presAssocID="{FF8EAF58-158D-4864-9A85-78EE2BD04230}" presName="spaceRect" presStyleCnt="0"/>
      <dgm:spPr/>
    </dgm:pt>
    <dgm:pt modelId="{BE69FACA-C045-4C7C-A40C-36394AC51F79}" type="pres">
      <dgm:prSet presAssocID="{FF8EAF58-158D-4864-9A85-78EE2BD04230}" presName="parTx" presStyleLbl="revTx" presStyleIdx="1" presStyleCnt="4">
        <dgm:presLayoutVars>
          <dgm:chMax val="0"/>
          <dgm:chPref val="0"/>
        </dgm:presLayoutVars>
      </dgm:prSet>
      <dgm:spPr/>
    </dgm:pt>
    <dgm:pt modelId="{BDE8049A-FF6B-415C-9BA1-8CE13CE3013A}" type="pres">
      <dgm:prSet presAssocID="{3478360B-5CD4-469F-9294-DE3744826020}" presName="sibTrans" presStyleCnt="0"/>
      <dgm:spPr/>
    </dgm:pt>
    <dgm:pt modelId="{562CB170-A6D2-4F0D-A4C2-D5FBA1802E18}" type="pres">
      <dgm:prSet presAssocID="{76B2442D-8B80-440A-949D-571B2DB6B13D}" presName="compNode" presStyleCnt="0"/>
      <dgm:spPr/>
    </dgm:pt>
    <dgm:pt modelId="{CD052620-200B-4BA9-BDB4-0E78D42F4CC8}" type="pres">
      <dgm:prSet presAssocID="{76B2442D-8B80-440A-949D-571B2DB6B13D}" presName="bgRect" presStyleLbl="bgShp" presStyleIdx="2" presStyleCnt="4"/>
      <dgm:spPr/>
    </dgm:pt>
    <dgm:pt modelId="{7CA9A965-F02E-431F-9AD9-67550FAC5356}" type="pres">
      <dgm:prSet presAssocID="{76B2442D-8B80-440A-949D-571B2DB6B13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70272B26-CDAB-404B-AB32-BD1B512F22C6}" type="pres">
      <dgm:prSet presAssocID="{76B2442D-8B80-440A-949D-571B2DB6B13D}" presName="spaceRect" presStyleCnt="0"/>
      <dgm:spPr/>
    </dgm:pt>
    <dgm:pt modelId="{B90CD9B3-8D48-4F19-AF25-767FAEA4D9DD}" type="pres">
      <dgm:prSet presAssocID="{76B2442D-8B80-440A-949D-571B2DB6B13D}" presName="parTx" presStyleLbl="revTx" presStyleIdx="2" presStyleCnt="4">
        <dgm:presLayoutVars>
          <dgm:chMax val="0"/>
          <dgm:chPref val="0"/>
        </dgm:presLayoutVars>
      </dgm:prSet>
      <dgm:spPr/>
    </dgm:pt>
    <dgm:pt modelId="{E6608551-7277-490B-95B9-CAF03D3C505C}" type="pres">
      <dgm:prSet presAssocID="{6680BEFE-1225-4563-B29C-35A1977CFB01}" presName="sibTrans" presStyleCnt="0"/>
      <dgm:spPr/>
    </dgm:pt>
    <dgm:pt modelId="{F9F4164A-6EC9-4505-9AEF-784101B0EE9A}" type="pres">
      <dgm:prSet presAssocID="{C64CC87C-E246-4FE1-9DCF-DFFAB1BD6F56}" presName="compNode" presStyleCnt="0"/>
      <dgm:spPr/>
    </dgm:pt>
    <dgm:pt modelId="{11542DF5-6D6C-41C8-BB9D-241C28F1A277}" type="pres">
      <dgm:prSet presAssocID="{C64CC87C-E246-4FE1-9DCF-DFFAB1BD6F56}" presName="bgRect" presStyleLbl="bgShp" presStyleIdx="3" presStyleCnt="4"/>
      <dgm:spPr/>
    </dgm:pt>
    <dgm:pt modelId="{AD73B205-8062-4614-95C2-6E026642DD13}" type="pres">
      <dgm:prSet presAssocID="{C64CC87C-E246-4FE1-9DCF-DFFAB1BD6F5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Graph with Downward Trend"/>
        </a:ext>
      </dgm:extLst>
    </dgm:pt>
    <dgm:pt modelId="{5191B5A9-18F0-4924-9F28-2C5A0A51118A}" type="pres">
      <dgm:prSet presAssocID="{C64CC87C-E246-4FE1-9DCF-DFFAB1BD6F56}" presName="spaceRect" presStyleCnt="0"/>
      <dgm:spPr/>
    </dgm:pt>
    <dgm:pt modelId="{5FA27E3C-E667-43DF-AA39-4B4260ADA375}" type="pres">
      <dgm:prSet presAssocID="{C64CC87C-E246-4FE1-9DCF-DFFAB1BD6F5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7CDDD06-81F8-4113-A803-625A9544A472}" type="presOf" srcId="{FF8EAF58-158D-4864-9A85-78EE2BD04230}" destId="{BE69FACA-C045-4C7C-A40C-36394AC51F79}" srcOrd="0" destOrd="0" presId="urn:microsoft.com/office/officeart/2018/2/layout/IconVerticalSolidList"/>
    <dgm:cxn modelId="{71449713-CB1A-486B-AA83-9826B5BDFB60}" type="presOf" srcId="{C64CC87C-E246-4FE1-9DCF-DFFAB1BD6F56}" destId="{5FA27E3C-E667-43DF-AA39-4B4260ADA375}" srcOrd="0" destOrd="0" presId="urn:microsoft.com/office/officeart/2018/2/layout/IconVerticalSolidList"/>
    <dgm:cxn modelId="{823D0221-DC38-46C3-9B14-70C453D34DB4}" srcId="{70FDE755-1941-4C03-9D32-136F6FDED7DC}" destId="{3301411C-647A-43A3-9F09-ACA0E01F9D54}" srcOrd="0" destOrd="0" parTransId="{A70FB8C9-C2BB-4F9A-B3C6-8C7B7875084A}" sibTransId="{4D27236A-3237-46D2-A191-2264EDAA901D}"/>
    <dgm:cxn modelId="{02E4F129-A5F4-426E-9EE9-5D269D185CDF}" type="presOf" srcId="{70FDE755-1941-4C03-9D32-136F6FDED7DC}" destId="{7A43E0A6-7439-4D6B-AA6B-992CDD1F3B36}" srcOrd="0" destOrd="0" presId="urn:microsoft.com/office/officeart/2018/2/layout/IconVerticalSolidList"/>
    <dgm:cxn modelId="{B003C495-B7AF-4E9E-910E-03086C34D9E4}" type="presOf" srcId="{3301411C-647A-43A3-9F09-ACA0E01F9D54}" destId="{15723CDE-E570-4E7D-B566-1DB9A1037181}" srcOrd="0" destOrd="0" presId="urn:microsoft.com/office/officeart/2018/2/layout/IconVerticalSolidList"/>
    <dgm:cxn modelId="{6CCC03A1-4655-445A-ADDE-7452B641A258}" srcId="{70FDE755-1941-4C03-9D32-136F6FDED7DC}" destId="{76B2442D-8B80-440A-949D-571B2DB6B13D}" srcOrd="2" destOrd="0" parTransId="{BDB9237D-C1FE-4455-8117-C023442336ED}" sibTransId="{6680BEFE-1225-4563-B29C-35A1977CFB01}"/>
    <dgm:cxn modelId="{AB161FAE-E431-4117-85EB-2B16807C5730}" type="presOf" srcId="{76B2442D-8B80-440A-949D-571B2DB6B13D}" destId="{B90CD9B3-8D48-4F19-AF25-767FAEA4D9DD}" srcOrd="0" destOrd="0" presId="urn:microsoft.com/office/officeart/2018/2/layout/IconVerticalSolidList"/>
    <dgm:cxn modelId="{67C910C0-E5E8-46CA-BE92-C0A24B47B070}" srcId="{70FDE755-1941-4C03-9D32-136F6FDED7DC}" destId="{FF8EAF58-158D-4864-9A85-78EE2BD04230}" srcOrd="1" destOrd="0" parTransId="{D5FEF006-D0F0-4037-B324-C41E605EC4FD}" sibTransId="{3478360B-5CD4-469F-9294-DE3744826020}"/>
    <dgm:cxn modelId="{89A89FFE-FDFC-4CD8-B4F6-F63B41E16C1B}" srcId="{70FDE755-1941-4C03-9D32-136F6FDED7DC}" destId="{C64CC87C-E246-4FE1-9DCF-DFFAB1BD6F56}" srcOrd="3" destOrd="0" parTransId="{4EB1BC05-AB98-4B74-8743-CE088164E41B}" sibTransId="{D3F0D9E6-8934-4BEE-A23E-BC3F07920409}"/>
    <dgm:cxn modelId="{82347B6B-C7D4-4B1C-9EBA-E0CCF48BE25D}" type="presParOf" srcId="{7A43E0A6-7439-4D6B-AA6B-992CDD1F3B36}" destId="{14B28F05-CE99-4003-AC0A-60B775AEE6A3}" srcOrd="0" destOrd="0" presId="urn:microsoft.com/office/officeart/2018/2/layout/IconVerticalSolidList"/>
    <dgm:cxn modelId="{2413BECB-4F6D-4B17-8D56-64F7A6DD08C9}" type="presParOf" srcId="{14B28F05-CE99-4003-AC0A-60B775AEE6A3}" destId="{AEA05244-FC32-4984-9597-6695B45CCD07}" srcOrd="0" destOrd="0" presId="urn:microsoft.com/office/officeart/2018/2/layout/IconVerticalSolidList"/>
    <dgm:cxn modelId="{DA4BE088-BFAD-4E97-9B58-BB65B820B8AE}" type="presParOf" srcId="{14B28F05-CE99-4003-AC0A-60B775AEE6A3}" destId="{A6B38EE0-CF42-410C-A798-7F81AB628FEE}" srcOrd="1" destOrd="0" presId="urn:microsoft.com/office/officeart/2018/2/layout/IconVerticalSolidList"/>
    <dgm:cxn modelId="{A36865EA-CDF5-438A-B06C-E6D0C2677D69}" type="presParOf" srcId="{14B28F05-CE99-4003-AC0A-60B775AEE6A3}" destId="{DE2B3B18-C2B0-4E4C-AE2B-0C8DB43F3E69}" srcOrd="2" destOrd="0" presId="urn:microsoft.com/office/officeart/2018/2/layout/IconVerticalSolidList"/>
    <dgm:cxn modelId="{02504A9D-0D20-4399-A9A0-B2209C2CABE5}" type="presParOf" srcId="{14B28F05-CE99-4003-AC0A-60B775AEE6A3}" destId="{15723CDE-E570-4E7D-B566-1DB9A1037181}" srcOrd="3" destOrd="0" presId="urn:microsoft.com/office/officeart/2018/2/layout/IconVerticalSolidList"/>
    <dgm:cxn modelId="{4DB69050-BCD5-4E17-A1C3-4DA9D732B0F7}" type="presParOf" srcId="{7A43E0A6-7439-4D6B-AA6B-992CDD1F3B36}" destId="{0B82DC83-D96A-4C9A-8EEA-E920AF8F1119}" srcOrd="1" destOrd="0" presId="urn:microsoft.com/office/officeart/2018/2/layout/IconVerticalSolidList"/>
    <dgm:cxn modelId="{5CB63AC1-451B-445E-95A1-3E3714FDA7C1}" type="presParOf" srcId="{7A43E0A6-7439-4D6B-AA6B-992CDD1F3B36}" destId="{263EB0CA-4CC0-4E3A-88DC-208D1BA30AD2}" srcOrd="2" destOrd="0" presId="urn:microsoft.com/office/officeart/2018/2/layout/IconVerticalSolidList"/>
    <dgm:cxn modelId="{0D891FE5-C5E3-4EBC-90F6-592C2D41B981}" type="presParOf" srcId="{263EB0CA-4CC0-4E3A-88DC-208D1BA30AD2}" destId="{E4B1591B-4A3C-4BEC-BB7F-71E98C7DBA49}" srcOrd="0" destOrd="0" presId="urn:microsoft.com/office/officeart/2018/2/layout/IconVerticalSolidList"/>
    <dgm:cxn modelId="{9F9041FF-BC62-4428-BE6C-F45AC8F8E357}" type="presParOf" srcId="{263EB0CA-4CC0-4E3A-88DC-208D1BA30AD2}" destId="{E1BC53F0-892B-44C0-89A7-BC6FBA344067}" srcOrd="1" destOrd="0" presId="urn:microsoft.com/office/officeart/2018/2/layout/IconVerticalSolidList"/>
    <dgm:cxn modelId="{57FC81B8-CE9E-4065-888C-6EC58D9FF0F7}" type="presParOf" srcId="{263EB0CA-4CC0-4E3A-88DC-208D1BA30AD2}" destId="{71C734D3-FE5A-4AE3-96CB-D9E652515081}" srcOrd="2" destOrd="0" presId="urn:microsoft.com/office/officeart/2018/2/layout/IconVerticalSolidList"/>
    <dgm:cxn modelId="{9EE775F5-E021-4461-9EA1-3818C2CA78A8}" type="presParOf" srcId="{263EB0CA-4CC0-4E3A-88DC-208D1BA30AD2}" destId="{BE69FACA-C045-4C7C-A40C-36394AC51F79}" srcOrd="3" destOrd="0" presId="urn:microsoft.com/office/officeart/2018/2/layout/IconVerticalSolidList"/>
    <dgm:cxn modelId="{59BB6B15-34E5-4756-A159-353AE7CDF157}" type="presParOf" srcId="{7A43E0A6-7439-4D6B-AA6B-992CDD1F3B36}" destId="{BDE8049A-FF6B-415C-9BA1-8CE13CE3013A}" srcOrd="3" destOrd="0" presId="urn:microsoft.com/office/officeart/2018/2/layout/IconVerticalSolidList"/>
    <dgm:cxn modelId="{106ABDF3-8521-4D70-A2A8-864B804D178F}" type="presParOf" srcId="{7A43E0A6-7439-4D6B-AA6B-992CDD1F3B36}" destId="{562CB170-A6D2-4F0D-A4C2-D5FBA1802E18}" srcOrd="4" destOrd="0" presId="urn:microsoft.com/office/officeart/2018/2/layout/IconVerticalSolidList"/>
    <dgm:cxn modelId="{75ACA217-F7E0-4D6F-9652-25DDCA1ACE03}" type="presParOf" srcId="{562CB170-A6D2-4F0D-A4C2-D5FBA1802E18}" destId="{CD052620-200B-4BA9-BDB4-0E78D42F4CC8}" srcOrd="0" destOrd="0" presId="urn:microsoft.com/office/officeart/2018/2/layout/IconVerticalSolidList"/>
    <dgm:cxn modelId="{5B16CDC9-0075-4472-984A-3CAAF76B3663}" type="presParOf" srcId="{562CB170-A6D2-4F0D-A4C2-D5FBA1802E18}" destId="{7CA9A965-F02E-431F-9AD9-67550FAC5356}" srcOrd="1" destOrd="0" presId="urn:microsoft.com/office/officeart/2018/2/layout/IconVerticalSolidList"/>
    <dgm:cxn modelId="{7E12E15B-22F3-44CF-A841-AE3F30CFB794}" type="presParOf" srcId="{562CB170-A6D2-4F0D-A4C2-D5FBA1802E18}" destId="{70272B26-CDAB-404B-AB32-BD1B512F22C6}" srcOrd="2" destOrd="0" presId="urn:microsoft.com/office/officeart/2018/2/layout/IconVerticalSolidList"/>
    <dgm:cxn modelId="{6E86DFC5-8455-44A9-9AB7-EBAB76F40FDE}" type="presParOf" srcId="{562CB170-A6D2-4F0D-A4C2-D5FBA1802E18}" destId="{B90CD9B3-8D48-4F19-AF25-767FAEA4D9DD}" srcOrd="3" destOrd="0" presId="urn:microsoft.com/office/officeart/2018/2/layout/IconVerticalSolidList"/>
    <dgm:cxn modelId="{BDDECD2F-C081-4465-B25D-2A3D12100C60}" type="presParOf" srcId="{7A43E0A6-7439-4D6B-AA6B-992CDD1F3B36}" destId="{E6608551-7277-490B-95B9-CAF03D3C505C}" srcOrd="5" destOrd="0" presId="urn:microsoft.com/office/officeart/2018/2/layout/IconVerticalSolidList"/>
    <dgm:cxn modelId="{F046B7B9-64B8-4075-9A61-42EC58DB706D}" type="presParOf" srcId="{7A43E0A6-7439-4D6B-AA6B-992CDD1F3B36}" destId="{F9F4164A-6EC9-4505-9AEF-784101B0EE9A}" srcOrd="6" destOrd="0" presId="urn:microsoft.com/office/officeart/2018/2/layout/IconVerticalSolidList"/>
    <dgm:cxn modelId="{6A1CBFE1-54B3-4B7D-9792-22F481F4E2BD}" type="presParOf" srcId="{F9F4164A-6EC9-4505-9AEF-784101B0EE9A}" destId="{11542DF5-6D6C-41C8-BB9D-241C28F1A277}" srcOrd="0" destOrd="0" presId="urn:microsoft.com/office/officeart/2018/2/layout/IconVerticalSolidList"/>
    <dgm:cxn modelId="{F2F1F891-F6DF-4DE7-95E4-FE980F8B5F3C}" type="presParOf" srcId="{F9F4164A-6EC9-4505-9AEF-784101B0EE9A}" destId="{AD73B205-8062-4614-95C2-6E026642DD13}" srcOrd="1" destOrd="0" presId="urn:microsoft.com/office/officeart/2018/2/layout/IconVerticalSolidList"/>
    <dgm:cxn modelId="{D934525D-5CDA-499B-B76C-B39C069BF4FD}" type="presParOf" srcId="{F9F4164A-6EC9-4505-9AEF-784101B0EE9A}" destId="{5191B5A9-18F0-4924-9F28-2C5A0A51118A}" srcOrd="2" destOrd="0" presId="urn:microsoft.com/office/officeart/2018/2/layout/IconVerticalSolidList"/>
    <dgm:cxn modelId="{89EF1395-7ADF-4760-8921-1097BF18553C}" type="presParOf" srcId="{F9F4164A-6EC9-4505-9AEF-784101B0EE9A}" destId="{5FA27E3C-E667-43DF-AA39-4B4260ADA37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88C58A9-D1E4-4A7D-8436-88AF105D5E3F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359C2BD-0D51-4852-A1BB-3E57F3A62854}">
      <dgm:prSet custT="1"/>
      <dgm:spPr/>
      <dgm:t>
        <a:bodyPr/>
        <a:lstStyle/>
        <a:p>
          <a:r>
            <a:rPr lang="en-GB" sz="3200" b="1" dirty="0"/>
            <a:t>Diarrhoea</a:t>
          </a:r>
          <a:r>
            <a:rPr lang="en-GB" sz="2300" dirty="0"/>
            <a:t> is defined as the passage of three or more loose or liquid stools in a 24-h period (or more frequent passage than is normal for the individual). </a:t>
          </a:r>
          <a:r>
            <a:rPr lang="en-GB" sz="2300" i="1" u="sng" dirty="0"/>
            <a:t>However, it is the consistency of the stools rather than the number that is.</a:t>
          </a:r>
          <a:endParaRPr lang="en-US" sz="2300" dirty="0"/>
        </a:p>
      </dgm:t>
    </dgm:pt>
    <dgm:pt modelId="{299748EC-5783-4A17-9781-A2198B5DEDF3}" type="parTrans" cxnId="{617CB888-A9A0-446C-8943-32A6C59BEE43}">
      <dgm:prSet/>
      <dgm:spPr/>
      <dgm:t>
        <a:bodyPr/>
        <a:lstStyle/>
        <a:p>
          <a:endParaRPr lang="en-US"/>
        </a:p>
      </dgm:t>
    </dgm:pt>
    <dgm:pt modelId="{DE2883DA-2C89-4D83-9B63-77090EB09B02}" type="sibTrans" cxnId="{617CB888-A9A0-446C-8943-32A6C59BEE43}">
      <dgm:prSet/>
      <dgm:spPr/>
      <dgm:t>
        <a:bodyPr/>
        <a:lstStyle/>
        <a:p>
          <a:endParaRPr lang="en-US"/>
        </a:p>
      </dgm:t>
    </dgm:pt>
    <dgm:pt modelId="{FCA7C4E2-C583-41D5-B6FE-AA0C70D04F07}">
      <dgm:prSet custT="1"/>
      <dgm:spPr/>
      <dgm:t>
        <a:bodyPr/>
        <a:lstStyle/>
        <a:p>
          <a:r>
            <a:rPr lang="en-GB" sz="2000" b="1" dirty="0"/>
            <a:t>Diarrhoea is usually a symptom of an infection in the intestinal tract.</a:t>
          </a:r>
        </a:p>
        <a:p>
          <a:r>
            <a:rPr lang="en-GB" sz="2000" b="1" i="0" dirty="0">
              <a:solidFill>
                <a:srgbClr val="FF0000"/>
              </a:solidFill>
            </a:rPr>
            <a:t>Viruses</a:t>
          </a:r>
          <a:r>
            <a:rPr lang="en-GB" sz="2000" b="1" i="0" dirty="0"/>
            <a:t> are the most common cause of a child's diarrhoea in the first 5 years of life.</a:t>
          </a:r>
        </a:p>
        <a:p>
          <a:r>
            <a:rPr lang="en-GB" sz="2000" b="1" i="0" dirty="0">
              <a:solidFill>
                <a:srgbClr val="FF0000"/>
              </a:solidFill>
            </a:rPr>
            <a:t>Most common virus is rotaviruses. </a:t>
          </a:r>
          <a:endParaRPr lang="en-GB" sz="2000" b="1" i="0" dirty="0"/>
        </a:p>
        <a:p>
          <a:r>
            <a:rPr lang="en-GB" sz="2000" b="1" i="0" dirty="0"/>
            <a:t>Others: noroviruses and adenoviruses.</a:t>
          </a:r>
        </a:p>
        <a:p>
          <a:r>
            <a:rPr lang="en-GB" sz="2000" b="1" i="0" dirty="0">
              <a:solidFill>
                <a:srgbClr val="FF0000"/>
              </a:solidFill>
            </a:rPr>
            <a:t>Bacterial pathogen: </a:t>
          </a:r>
          <a:r>
            <a:rPr lang="en-GB" sz="2000" b="1" i="0" dirty="0"/>
            <a:t>Campylobacter </a:t>
          </a:r>
          <a:r>
            <a:rPr lang="en-GB" sz="2000" b="1" i="0" dirty="0" err="1"/>
            <a:t>jejuni</a:t>
          </a:r>
          <a:r>
            <a:rPr lang="en-GB" sz="2000" b="1" i="0" dirty="0"/>
            <a:t>, yersinia, salmonella, shigella, pathogenic E. coli, or clostridium difficile). </a:t>
          </a:r>
        </a:p>
        <a:p>
          <a:r>
            <a:rPr lang="en-GB" sz="2000" b="1" i="0" dirty="0">
              <a:solidFill>
                <a:srgbClr val="FF0000"/>
              </a:solidFill>
            </a:rPr>
            <a:t>Parasites</a:t>
          </a:r>
          <a:r>
            <a:rPr lang="en-GB" sz="2000" b="1" i="0" dirty="0"/>
            <a:t> are the cause in fewer than 5% (lamblia, </a:t>
          </a:r>
          <a:r>
            <a:rPr lang="en-GB" sz="2000" b="1" i="0" dirty="0" err="1"/>
            <a:t>cryptosporidia</a:t>
          </a:r>
          <a:r>
            <a:rPr lang="en-GB" sz="2000" b="1" i="0" dirty="0"/>
            <a:t>, Entamoeba histolytica, and others).</a:t>
          </a:r>
          <a:endParaRPr lang="en-GB" sz="2000" b="1" dirty="0"/>
        </a:p>
      </dgm:t>
    </dgm:pt>
    <dgm:pt modelId="{4360EB56-7FDB-4ECA-A647-E3075A45D211}" type="parTrans" cxnId="{BA4D1F21-6E1B-4FCF-9032-58FD05403365}">
      <dgm:prSet/>
      <dgm:spPr/>
      <dgm:t>
        <a:bodyPr/>
        <a:lstStyle/>
        <a:p>
          <a:endParaRPr lang="en-US"/>
        </a:p>
      </dgm:t>
    </dgm:pt>
    <dgm:pt modelId="{6429E72F-B758-408A-94A2-1FEBBA501562}" type="sibTrans" cxnId="{BA4D1F21-6E1B-4FCF-9032-58FD05403365}">
      <dgm:prSet/>
      <dgm:spPr/>
      <dgm:t>
        <a:bodyPr/>
        <a:lstStyle/>
        <a:p>
          <a:endParaRPr lang="en-US"/>
        </a:p>
      </dgm:t>
    </dgm:pt>
    <dgm:pt modelId="{B5268BD1-AC73-4478-A455-B5B5DDC7D655}" type="pres">
      <dgm:prSet presAssocID="{D88C58A9-D1E4-4A7D-8436-88AF105D5E3F}" presName="vert0" presStyleCnt="0">
        <dgm:presLayoutVars>
          <dgm:dir/>
          <dgm:animOne val="branch"/>
          <dgm:animLvl val="lvl"/>
        </dgm:presLayoutVars>
      </dgm:prSet>
      <dgm:spPr/>
    </dgm:pt>
    <dgm:pt modelId="{8C371855-BB7D-4ABE-B777-3C697755CDAA}" type="pres">
      <dgm:prSet presAssocID="{7359C2BD-0D51-4852-A1BB-3E57F3A62854}" presName="thickLine" presStyleLbl="alignNode1" presStyleIdx="0" presStyleCnt="2"/>
      <dgm:spPr/>
    </dgm:pt>
    <dgm:pt modelId="{7C45ECA4-695A-4866-BE94-72F833BEB30C}" type="pres">
      <dgm:prSet presAssocID="{7359C2BD-0D51-4852-A1BB-3E57F3A62854}" presName="horz1" presStyleCnt="0"/>
      <dgm:spPr/>
    </dgm:pt>
    <dgm:pt modelId="{73403527-9B5D-44C5-9731-107BB5FA70F6}" type="pres">
      <dgm:prSet presAssocID="{7359C2BD-0D51-4852-A1BB-3E57F3A62854}" presName="tx1" presStyleLbl="revTx" presStyleIdx="0" presStyleCnt="2" custScaleY="55162"/>
      <dgm:spPr/>
    </dgm:pt>
    <dgm:pt modelId="{AAA8F3B3-1CFC-487A-BA89-45682B499001}" type="pres">
      <dgm:prSet presAssocID="{7359C2BD-0D51-4852-A1BB-3E57F3A62854}" presName="vert1" presStyleCnt="0"/>
      <dgm:spPr/>
    </dgm:pt>
    <dgm:pt modelId="{42FC2988-C684-4460-9741-120C7A8683E2}" type="pres">
      <dgm:prSet presAssocID="{FCA7C4E2-C583-41D5-B6FE-AA0C70D04F07}" presName="thickLine" presStyleLbl="alignNode1" presStyleIdx="1" presStyleCnt="2"/>
      <dgm:spPr/>
    </dgm:pt>
    <dgm:pt modelId="{86B2AE57-5D90-4E47-8162-1C03A8F7D005}" type="pres">
      <dgm:prSet presAssocID="{FCA7C4E2-C583-41D5-B6FE-AA0C70D04F07}" presName="horz1" presStyleCnt="0"/>
      <dgm:spPr/>
    </dgm:pt>
    <dgm:pt modelId="{338D6432-448C-4ED7-827F-41B925151492}" type="pres">
      <dgm:prSet presAssocID="{FCA7C4E2-C583-41D5-B6FE-AA0C70D04F07}" presName="tx1" presStyleLbl="revTx" presStyleIdx="1" presStyleCnt="2" custScaleY="103598" custLinFactNeighborX="2964" custLinFactNeighborY="11673"/>
      <dgm:spPr/>
    </dgm:pt>
    <dgm:pt modelId="{FEC081B4-E32A-45FD-BB62-1FA370EEFDFD}" type="pres">
      <dgm:prSet presAssocID="{FCA7C4E2-C583-41D5-B6FE-AA0C70D04F07}" presName="vert1" presStyleCnt="0"/>
      <dgm:spPr/>
    </dgm:pt>
  </dgm:ptLst>
  <dgm:cxnLst>
    <dgm:cxn modelId="{BA4D1F21-6E1B-4FCF-9032-58FD05403365}" srcId="{D88C58A9-D1E4-4A7D-8436-88AF105D5E3F}" destId="{FCA7C4E2-C583-41D5-B6FE-AA0C70D04F07}" srcOrd="1" destOrd="0" parTransId="{4360EB56-7FDB-4ECA-A647-E3075A45D211}" sibTransId="{6429E72F-B758-408A-94A2-1FEBBA501562}"/>
    <dgm:cxn modelId="{FB5ACD3D-F678-432F-B594-33A4449D95AF}" type="presOf" srcId="{FCA7C4E2-C583-41D5-B6FE-AA0C70D04F07}" destId="{338D6432-448C-4ED7-827F-41B925151492}" srcOrd="0" destOrd="0" presId="urn:microsoft.com/office/officeart/2008/layout/LinedList"/>
    <dgm:cxn modelId="{7376E96F-6CA7-4B26-A857-0AA7FA92223B}" type="presOf" srcId="{7359C2BD-0D51-4852-A1BB-3E57F3A62854}" destId="{73403527-9B5D-44C5-9731-107BB5FA70F6}" srcOrd="0" destOrd="0" presId="urn:microsoft.com/office/officeart/2008/layout/LinedList"/>
    <dgm:cxn modelId="{54E28D55-42EB-4BA8-B5B7-5E642012FD79}" type="presOf" srcId="{D88C58A9-D1E4-4A7D-8436-88AF105D5E3F}" destId="{B5268BD1-AC73-4478-A455-B5B5DDC7D655}" srcOrd="0" destOrd="0" presId="urn:microsoft.com/office/officeart/2008/layout/LinedList"/>
    <dgm:cxn modelId="{617CB888-A9A0-446C-8943-32A6C59BEE43}" srcId="{D88C58A9-D1E4-4A7D-8436-88AF105D5E3F}" destId="{7359C2BD-0D51-4852-A1BB-3E57F3A62854}" srcOrd="0" destOrd="0" parTransId="{299748EC-5783-4A17-9781-A2198B5DEDF3}" sibTransId="{DE2883DA-2C89-4D83-9B63-77090EB09B02}"/>
    <dgm:cxn modelId="{26A90EC6-3D77-42B4-8568-23327F026515}" type="presParOf" srcId="{B5268BD1-AC73-4478-A455-B5B5DDC7D655}" destId="{8C371855-BB7D-4ABE-B777-3C697755CDAA}" srcOrd="0" destOrd="0" presId="urn:microsoft.com/office/officeart/2008/layout/LinedList"/>
    <dgm:cxn modelId="{F30815CF-DB53-40D9-B94E-B63DD989A04B}" type="presParOf" srcId="{B5268BD1-AC73-4478-A455-B5B5DDC7D655}" destId="{7C45ECA4-695A-4866-BE94-72F833BEB30C}" srcOrd="1" destOrd="0" presId="urn:microsoft.com/office/officeart/2008/layout/LinedList"/>
    <dgm:cxn modelId="{A1F098A3-6BBE-437C-BFB9-B96FF7CF7B36}" type="presParOf" srcId="{7C45ECA4-695A-4866-BE94-72F833BEB30C}" destId="{73403527-9B5D-44C5-9731-107BB5FA70F6}" srcOrd="0" destOrd="0" presId="urn:microsoft.com/office/officeart/2008/layout/LinedList"/>
    <dgm:cxn modelId="{BC9BFD4D-5C62-4182-810F-B997650E9EB3}" type="presParOf" srcId="{7C45ECA4-695A-4866-BE94-72F833BEB30C}" destId="{AAA8F3B3-1CFC-487A-BA89-45682B499001}" srcOrd="1" destOrd="0" presId="urn:microsoft.com/office/officeart/2008/layout/LinedList"/>
    <dgm:cxn modelId="{C8AC5590-8DCD-4350-83FE-811A640FDD6B}" type="presParOf" srcId="{B5268BD1-AC73-4478-A455-B5B5DDC7D655}" destId="{42FC2988-C684-4460-9741-120C7A8683E2}" srcOrd="2" destOrd="0" presId="urn:microsoft.com/office/officeart/2008/layout/LinedList"/>
    <dgm:cxn modelId="{C06E6674-35AC-4ABD-8FA1-3FE82E4148AE}" type="presParOf" srcId="{B5268BD1-AC73-4478-A455-B5B5DDC7D655}" destId="{86B2AE57-5D90-4E47-8162-1C03A8F7D005}" srcOrd="3" destOrd="0" presId="urn:microsoft.com/office/officeart/2008/layout/LinedList"/>
    <dgm:cxn modelId="{3C3B14FD-127C-42C1-B800-19DFCA38ADC8}" type="presParOf" srcId="{86B2AE57-5D90-4E47-8162-1C03A8F7D005}" destId="{338D6432-448C-4ED7-827F-41B925151492}" srcOrd="0" destOrd="0" presId="urn:microsoft.com/office/officeart/2008/layout/LinedList"/>
    <dgm:cxn modelId="{C53090B8-97F1-4540-929D-83CB14F87AD2}" type="presParOf" srcId="{86B2AE57-5D90-4E47-8162-1C03A8F7D005}" destId="{FEC081B4-E32A-45FD-BB62-1FA370EEFDF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A356D7D-A1CA-4974-910D-028D5040F508}" type="doc">
      <dgm:prSet loTypeId="urn:microsoft.com/office/officeart/2005/8/layout/vList2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en-GB"/>
        </a:p>
      </dgm:t>
    </dgm:pt>
    <dgm:pt modelId="{A0FFACF2-D78A-404F-8470-D4239E1008BC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GB" b="1" dirty="0"/>
            <a:t>Integrated Management of Childhood Illness (IMCI).</a:t>
          </a:r>
        </a:p>
      </dgm:t>
    </dgm:pt>
    <dgm:pt modelId="{09CDD0D0-7AF7-4AB2-B2F1-E31F129F33B7}" type="parTrans" cxnId="{2094840E-A98B-4B4A-B3C1-B72002C4D5CA}">
      <dgm:prSet/>
      <dgm:spPr/>
      <dgm:t>
        <a:bodyPr/>
        <a:lstStyle/>
        <a:p>
          <a:endParaRPr lang="en-GB" b="1"/>
        </a:p>
      </dgm:t>
    </dgm:pt>
    <dgm:pt modelId="{74FB9F07-E8F8-4AD3-BC5F-46B598798578}" type="sibTrans" cxnId="{2094840E-A98B-4B4A-B3C1-B72002C4D5CA}">
      <dgm:prSet/>
      <dgm:spPr/>
      <dgm:t>
        <a:bodyPr/>
        <a:lstStyle/>
        <a:p>
          <a:endParaRPr lang="en-GB" b="1"/>
        </a:p>
      </dgm:t>
    </dgm:pt>
    <dgm:pt modelId="{CBD24583-7A78-4427-9AE7-B8C9D86F21D2}" type="pres">
      <dgm:prSet presAssocID="{4A356D7D-A1CA-4974-910D-028D5040F508}" presName="linear" presStyleCnt="0">
        <dgm:presLayoutVars>
          <dgm:animLvl val="lvl"/>
          <dgm:resizeHandles val="exact"/>
        </dgm:presLayoutVars>
      </dgm:prSet>
      <dgm:spPr/>
    </dgm:pt>
    <dgm:pt modelId="{BFCFF3C2-4230-458D-B5DC-0B974522F111}" type="pres">
      <dgm:prSet presAssocID="{A0FFACF2-D78A-404F-8470-D4239E1008B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094840E-A98B-4B4A-B3C1-B72002C4D5CA}" srcId="{4A356D7D-A1CA-4974-910D-028D5040F508}" destId="{A0FFACF2-D78A-404F-8470-D4239E1008BC}" srcOrd="0" destOrd="0" parTransId="{09CDD0D0-7AF7-4AB2-B2F1-E31F129F33B7}" sibTransId="{74FB9F07-E8F8-4AD3-BC5F-46B598798578}"/>
    <dgm:cxn modelId="{607E7C95-AC80-4DCF-B293-A9EB7E0F60A8}" type="presOf" srcId="{A0FFACF2-D78A-404F-8470-D4239E1008BC}" destId="{BFCFF3C2-4230-458D-B5DC-0B974522F111}" srcOrd="0" destOrd="0" presId="urn:microsoft.com/office/officeart/2005/8/layout/vList2"/>
    <dgm:cxn modelId="{BC92F7C9-A72A-47E1-BFF9-0E1D9E7588AD}" type="presOf" srcId="{4A356D7D-A1CA-4974-910D-028D5040F508}" destId="{CBD24583-7A78-4427-9AE7-B8C9D86F21D2}" srcOrd="0" destOrd="0" presId="urn:microsoft.com/office/officeart/2005/8/layout/vList2"/>
    <dgm:cxn modelId="{E12A205B-8922-4EC1-99DD-00BEACAED474}" type="presParOf" srcId="{CBD24583-7A78-4427-9AE7-B8C9D86F21D2}" destId="{BFCFF3C2-4230-458D-B5DC-0B974522F11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88B1D11-E693-4DBB-934A-4B6BD866BAA4}" type="doc">
      <dgm:prSet loTypeId="urn:microsoft.com/office/officeart/2005/8/layout/vList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4D4D8E42-9D58-47AF-81A3-87A77BDDDE8A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b="1" dirty="0"/>
            <a:t>Why is IMCI better than single-condition approaches?</a:t>
          </a:r>
          <a:endParaRPr lang="en-GB" dirty="0"/>
        </a:p>
      </dgm:t>
    </dgm:pt>
    <dgm:pt modelId="{6BC878E7-7BAA-49B9-808A-7A27E3BBE9BC}" type="parTrans" cxnId="{AE4A883C-6684-4484-8DC9-FB7C8CA269FB}">
      <dgm:prSet/>
      <dgm:spPr/>
      <dgm:t>
        <a:bodyPr/>
        <a:lstStyle/>
        <a:p>
          <a:endParaRPr lang="en-GB"/>
        </a:p>
      </dgm:t>
    </dgm:pt>
    <dgm:pt modelId="{41E2A168-8181-497D-A6F5-2769B95FD84A}" type="sibTrans" cxnId="{AE4A883C-6684-4484-8DC9-FB7C8CA269FB}">
      <dgm:prSet/>
      <dgm:spPr/>
      <dgm:t>
        <a:bodyPr/>
        <a:lstStyle/>
        <a:p>
          <a:endParaRPr lang="en-GB"/>
        </a:p>
      </dgm:t>
    </dgm:pt>
    <dgm:pt modelId="{73FE801A-A73D-4098-8F22-4CAFA50284F1}" type="pres">
      <dgm:prSet presAssocID="{C88B1D11-E693-4DBB-934A-4B6BD866BAA4}" presName="linear" presStyleCnt="0">
        <dgm:presLayoutVars>
          <dgm:animLvl val="lvl"/>
          <dgm:resizeHandles val="exact"/>
        </dgm:presLayoutVars>
      </dgm:prSet>
      <dgm:spPr/>
    </dgm:pt>
    <dgm:pt modelId="{EEBE687D-038E-432A-B9C8-9240AB9F838D}" type="pres">
      <dgm:prSet presAssocID="{4D4D8E42-9D58-47AF-81A3-87A77BDDDE8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E4A883C-6684-4484-8DC9-FB7C8CA269FB}" srcId="{C88B1D11-E693-4DBB-934A-4B6BD866BAA4}" destId="{4D4D8E42-9D58-47AF-81A3-87A77BDDDE8A}" srcOrd="0" destOrd="0" parTransId="{6BC878E7-7BAA-49B9-808A-7A27E3BBE9BC}" sibTransId="{41E2A168-8181-497D-A6F5-2769B95FD84A}"/>
    <dgm:cxn modelId="{CCD5C464-1628-4102-86B5-D595246F888A}" type="presOf" srcId="{4D4D8E42-9D58-47AF-81A3-87A77BDDDE8A}" destId="{EEBE687D-038E-432A-B9C8-9240AB9F838D}" srcOrd="0" destOrd="0" presId="urn:microsoft.com/office/officeart/2005/8/layout/vList2"/>
    <dgm:cxn modelId="{A17372E9-A202-4B53-B6D8-88F87866D714}" type="presOf" srcId="{C88B1D11-E693-4DBB-934A-4B6BD866BAA4}" destId="{73FE801A-A73D-4098-8F22-4CAFA50284F1}" srcOrd="0" destOrd="0" presId="urn:microsoft.com/office/officeart/2005/8/layout/vList2"/>
    <dgm:cxn modelId="{CC7A0E58-FCF3-4C61-A051-10C7E1CE72F0}" type="presParOf" srcId="{73FE801A-A73D-4098-8F22-4CAFA50284F1}" destId="{EEBE687D-038E-432A-B9C8-9240AB9F838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AEC856-5688-40C0-8235-20DFBB0221BC}" type="doc">
      <dgm:prSet loTypeId="urn:microsoft.com/office/officeart/2005/8/layout/vList2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A4FDDE38-957C-442F-8111-E5858F9029D2}">
      <dgm:prSet/>
      <dgm:spPr/>
      <dgm:t>
        <a:bodyPr/>
        <a:lstStyle/>
        <a:p>
          <a:r>
            <a:rPr lang="en-GB" dirty="0"/>
            <a:t>1. Nutritional deficiency diseases</a:t>
          </a:r>
        </a:p>
      </dgm:t>
    </dgm:pt>
    <dgm:pt modelId="{D54AAFFD-04AB-4419-8EE0-DD26A32021E2}" type="parTrans" cxnId="{4129B3F1-25D4-4A5D-AB6C-7E9648A33BA8}">
      <dgm:prSet/>
      <dgm:spPr/>
      <dgm:t>
        <a:bodyPr/>
        <a:lstStyle/>
        <a:p>
          <a:endParaRPr lang="en-GB"/>
        </a:p>
      </dgm:t>
    </dgm:pt>
    <dgm:pt modelId="{DB620FD0-DAF1-45FD-8254-9C75F8D2A25A}" type="sibTrans" cxnId="{4129B3F1-25D4-4A5D-AB6C-7E9648A33BA8}">
      <dgm:prSet/>
      <dgm:spPr/>
      <dgm:t>
        <a:bodyPr/>
        <a:lstStyle/>
        <a:p>
          <a:endParaRPr lang="en-GB"/>
        </a:p>
      </dgm:t>
    </dgm:pt>
    <dgm:pt modelId="{CBC99FE5-C47A-47AC-AA49-E09408BC3354}">
      <dgm:prSet/>
      <dgm:spPr/>
      <dgm:t>
        <a:bodyPr/>
        <a:lstStyle/>
        <a:p>
          <a:r>
            <a:rPr lang="en-GB" dirty="0"/>
            <a:t>2. Infections</a:t>
          </a:r>
        </a:p>
      </dgm:t>
    </dgm:pt>
    <dgm:pt modelId="{100408E7-D8D9-420C-B672-A9531DFA0DE3}" type="parTrans" cxnId="{899E694E-AD55-48BF-9734-DBF2F9129491}">
      <dgm:prSet/>
      <dgm:spPr/>
      <dgm:t>
        <a:bodyPr/>
        <a:lstStyle/>
        <a:p>
          <a:endParaRPr lang="en-GB"/>
        </a:p>
      </dgm:t>
    </dgm:pt>
    <dgm:pt modelId="{41006A50-E770-4A06-BAEE-54AC61EBE125}" type="sibTrans" cxnId="{899E694E-AD55-48BF-9734-DBF2F9129491}">
      <dgm:prSet/>
      <dgm:spPr/>
      <dgm:t>
        <a:bodyPr/>
        <a:lstStyle/>
        <a:p>
          <a:endParaRPr lang="en-GB"/>
        </a:p>
      </dgm:t>
    </dgm:pt>
    <dgm:pt modelId="{D11AD353-D247-458C-B7D1-6ED5C4D95C87}" type="pres">
      <dgm:prSet presAssocID="{4FAEC856-5688-40C0-8235-20DFBB0221BC}" presName="linear" presStyleCnt="0">
        <dgm:presLayoutVars>
          <dgm:animLvl val="lvl"/>
          <dgm:resizeHandles val="exact"/>
        </dgm:presLayoutVars>
      </dgm:prSet>
      <dgm:spPr/>
    </dgm:pt>
    <dgm:pt modelId="{146B5E19-4D7B-465A-9E23-E25145AC4AC1}" type="pres">
      <dgm:prSet presAssocID="{A4FDDE38-957C-442F-8111-E5858F9029D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FFB299A-FA28-45A8-B96D-CFBA3F3573A3}" type="pres">
      <dgm:prSet presAssocID="{DB620FD0-DAF1-45FD-8254-9C75F8D2A25A}" presName="spacer" presStyleCnt="0"/>
      <dgm:spPr/>
    </dgm:pt>
    <dgm:pt modelId="{D8760B45-B11C-4530-A350-59A8D9D5746B}" type="pres">
      <dgm:prSet presAssocID="{CBC99FE5-C47A-47AC-AA49-E09408BC335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EAD5416-7A71-4BAC-8005-1095634949B8}" type="presOf" srcId="{CBC99FE5-C47A-47AC-AA49-E09408BC3354}" destId="{D8760B45-B11C-4530-A350-59A8D9D5746B}" srcOrd="0" destOrd="0" presId="urn:microsoft.com/office/officeart/2005/8/layout/vList2"/>
    <dgm:cxn modelId="{899E694E-AD55-48BF-9734-DBF2F9129491}" srcId="{4FAEC856-5688-40C0-8235-20DFBB0221BC}" destId="{CBC99FE5-C47A-47AC-AA49-E09408BC3354}" srcOrd="1" destOrd="0" parTransId="{100408E7-D8D9-420C-B672-A9531DFA0DE3}" sibTransId="{41006A50-E770-4A06-BAEE-54AC61EBE125}"/>
    <dgm:cxn modelId="{F0FCA2DA-6D38-4AF0-A2F2-6EE949E467EB}" type="presOf" srcId="{A4FDDE38-957C-442F-8111-E5858F9029D2}" destId="{146B5E19-4D7B-465A-9E23-E25145AC4AC1}" srcOrd="0" destOrd="0" presId="urn:microsoft.com/office/officeart/2005/8/layout/vList2"/>
    <dgm:cxn modelId="{A1B95DEA-F0DE-4AAF-9B17-D3C12D22FA35}" type="presOf" srcId="{4FAEC856-5688-40C0-8235-20DFBB0221BC}" destId="{D11AD353-D247-458C-B7D1-6ED5C4D95C87}" srcOrd="0" destOrd="0" presId="urn:microsoft.com/office/officeart/2005/8/layout/vList2"/>
    <dgm:cxn modelId="{4129B3F1-25D4-4A5D-AB6C-7E9648A33BA8}" srcId="{4FAEC856-5688-40C0-8235-20DFBB0221BC}" destId="{A4FDDE38-957C-442F-8111-E5858F9029D2}" srcOrd="0" destOrd="0" parTransId="{D54AAFFD-04AB-4419-8EE0-DD26A32021E2}" sibTransId="{DB620FD0-DAF1-45FD-8254-9C75F8D2A25A}"/>
    <dgm:cxn modelId="{C82632ED-6081-4E91-B4C5-094381CE1F2D}" type="presParOf" srcId="{D11AD353-D247-458C-B7D1-6ED5C4D95C87}" destId="{146B5E19-4D7B-465A-9E23-E25145AC4AC1}" srcOrd="0" destOrd="0" presId="urn:microsoft.com/office/officeart/2005/8/layout/vList2"/>
    <dgm:cxn modelId="{E33DBF3B-C610-4A93-AE00-64214228A80A}" type="presParOf" srcId="{D11AD353-D247-458C-B7D1-6ED5C4D95C87}" destId="{3FFB299A-FA28-45A8-B96D-CFBA3F3573A3}" srcOrd="1" destOrd="0" presId="urn:microsoft.com/office/officeart/2005/8/layout/vList2"/>
    <dgm:cxn modelId="{44361A38-2381-4C97-A835-02E5A8993A36}" type="presParOf" srcId="{D11AD353-D247-458C-B7D1-6ED5C4D95C87}" destId="{D8760B45-B11C-4530-A350-59A8D9D5746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56E2D7-8DFD-472B-96B9-3EDFD0118258}" type="doc">
      <dgm:prSet loTypeId="urn:microsoft.com/office/officeart/2005/8/layout/vList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66A0E9B5-65ED-4415-BDCE-6BD0CB1BC3B7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endParaRPr lang="en-GB" sz="4800" b="1" dirty="0"/>
        </a:p>
        <a:p>
          <a:pPr algn="ctr"/>
          <a:r>
            <a:rPr lang="en-GB" sz="4800" b="1" dirty="0"/>
            <a:t>Nutritional deficiency diseases</a:t>
          </a:r>
          <a:br>
            <a:rPr lang="en-GB" sz="4800" b="1" dirty="0"/>
          </a:br>
          <a:endParaRPr lang="en-GB" sz="4800" b="1" dirty="0"/>
        </a:p>
      </dgm:t>
    </dgm:pt>
    <dgm:pt modelId="{FF73ADC5-ED6C-4BD4-AF75-020BFF458F01}" type="parTrans" cxnId="{CE96A426-2037-4903-A463-8CC8B3C3FCCE}">
      <dgm:prSet/>
      <dgm:spPr/>
      <dgm:t>
        <a:bodyPr/>
        <a:lstStyle/>
        <a:p>
          <a:endParaRPr lang="en-GB" sz="2000"/>
        </a:p>
      </dgm:t>
    </dgm:pt>
    <dgm:pt modelId="{E16FAA87-0F04-400E-B7CE-6FA3B341F55F}" type="sibTrans" cxnId="{CE96A426-2037-4903-A463-8CC8B3C3FCCE}">
      <dgm:prSet/>
      <dgm:spPr/>
      <dgm:t>
        <a:bodyPr/>
        <a:lstStyle/>
        <a:p>
          <a:endParaRPr lang="en-GB" sz="2000"/>
        </a:p>
      </dgm:t>
    </dgm:pt>
    <dgm:pt modelId="{C77513C8-9541-4F37-8CD1-31061716596E}" type="pres">
      <dgm:prSet presAssocID="{3D56E2D7-8DFD-472B-96B9-3EDFD0118258}" presName="linear" presStyleCnt="0">
        <dgm:presLayoutVars>
          <dgm:animLvl val="lvl"/>
          <dgm:resizeHandles val="exact"/>
        </dgm:presLayoutVars>
      </dgm:prSet>
      <dgm:spPr/>
    </dgm:pt>
    <dgm:pt modelId="{200F9662-8DDA-4C8C-B692-E9E66FFBE983}" type="pres">
      <dgm:prSet presAssocID="{66A0E9B5-65ED-4415-BDCE-6BD0CB1BC3B7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E96A426-2037-4903-A463-8CC8B3C3FCCE}" srcId="{3D56E2D7-8DFD-472B-96B9-3EDFD0118258}" destId="{66A0E9B5-65ED-4415-BDCE-6BD0CB1BC3B7}" srcOrd="0" destOrd="0" parTransId="{FF73ADC5-ED6C-4BD4-AF75-020BFF458F01}" sibTransId="{E16FAA87-0F04-400E-B7CE-6FA3B341F55F}"/>
    <dgm:cxn modelId="{640A2152-8043-44DD-8901-937D154AED17}" type="presOf" srcId="{3D56E2D7-8DFD-472B-96B9-3EDFD0118258}" destId="{C77513C8-9541-4F37-8CD1-31061716596E}" srcOrd="0" destOrd="0" presId="urn:microsoft.com/office/officeart/2005/8/layout/vList2"/>
    <dgm:cxn modelId="{6E039CF2-8843-49E4-A1C7-A883AE452DEE}" type="presOf" srcId="{66A0E9B5-65ED-4415-BDCE-6BD0CB1BC3B7}" destId="{200F9662-8DDA-4C8C-B692-E9E66FFBE983}" srcOrd="0" destOrd="0" presId="urn:microsoft.com/office/officeart/2005/8/layout/vList2"/>
    <dgm:cxn modelId="{5817164A-0B8C-4B34-9109-9899CF57F2B8}" type="presParOf" srcId="{C77513C8-9541-4F37-8CD1-31061716596E}" destId="{200F9662-8DDA-4C8C-B692-E9E66FFBE98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3506C4-811B-46D9-A231-AFADF1DB48D2}" type="doc">
      <dgm:prSet loTypeId="urn:microsoft.com/office/officeart/2005/8/layout/vList2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2FC55BF8-5EE1-4471-83DD-802A35D810EB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4000" b="1" dirty="0" err="1"/>
            <a:t>A.Protein</a:t>
          </a:r>
          <a:r>
            <a:rPr lang="en-GB" sz="4000" b="1" dirty="0"/>
            <a:t> Energy Malnutrition (PEM)</a:t>
          </a:r>
          <a:endParaRPr lang="en-GB" sz="4000" dirty="0"/>
        </a:p>
      </dgm:t>
    </dgm:pt>
    <dgm:pt modelId="{28528679-298F-4C73-A052-3746148ADF83}" type="parTrans" cxnId="{BB615A0E-473A-4DEE-AF15-B1E5E0F80061}">
      <dgm:prSet/>
      <dgm:spPr/>
      <dgm:t>
        <a:bodyPr/>
        <a:lstStyle/>
        <a:p>
          <a:endParaRPr lang="en-GB"/>
        </a:p>
      </dgm:t>
    </dgm:pt>
    <dgm:pt modelId="{234D0957-DC35-4E31-85F5-36452833174B}" type="sibTrans" cxnId="{BB615A0E-473A-4DEE-AF15-B1E5E0F80061}">
      <dgm:prSet/>
      <dgm:spPr/>
      <dgm:t>
        <a:bodyPr/>
        <a:lstStyle/>
        <a:p>
          <a:endParaRPr lang="en-GB"/>
        </a:p>
      </dgm:t>
    </dgm:pt>
    <dgm:pt modelId="{AD1E0BFA-A8CE-4692-B3ED-BAEF6ACA2015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4000" b="1" dirty="0" err="1"/>
            <a:t>B.Iron</a:t>
          </a:r>
          <a:r>
            <a:rPr lang="en-GB" sz="4000" b="1" dirty="0"/>
            <a:t> Deficiency Anaemia (IDA)</a:t>
          </a:r>
          <a:endParaRPr lang="en-GB" sz="4000" dirty="0"/>
        </a:p>
      </dgm:t>
    </dgm:pt>
    <dgm:pt modelId="{15AB2D85-15B6-42DD-8911-0330A7394E1B}" type="parTrans" cxnId="{C656ED34-8509-4B7A-89E5-6E694FAE3E45}">
      <dgm:prSet/>
      <dgm:spPr/>
      <dgm:t>
        <a:bodyPr/>
        <a:lstStyle/>
        <a:p>
          <a:endParaRPr lang="en-GB"/>
        </a:p>
      </dgm:t>
    </dgm:pt>
    <dgm:pt modelId="{2B04E852-5D13-4B64-A4D5-7D8C5EBE2CF5}" type="sibTrans" cxnId="{C656ED34-8509-4B7A-89E5-6E694FAE3E45}">
      <dgm:prSet/>
      <dgm:spPr/>
      <dgm:t>
        <a:bodyPr/>
        <a:lstStyle/>
        <a:p>
          <a:endParaRPr lang="en-GB"/>
        </a:p>
      </dgm:t>
    </dgm:pt>
    <dgm:pt modelId="{947E238C-EF67-42CB-95AF-B701E2B9EA42}" type="pres">
      <dgm:prSet presAssocID="{143506C4-811B-46D9-A231-AFADF1DB48D2}" presName="linear" presStyleCnt="0">
        <dgm:presLayoutVars>
          <dgm:animLvl val="lvl"/>
          <dgm:resizeHandles val="exact"/>
        </dgm:presLayoutVars>
      </dgm:prSet>
      <dgm:spPr/>
    </dgm:pt>
    <dgm:pt modelId="{8CBC9210-128F-40C3-8E5A-2F09F70BA69F}" type="pres">
      <dgm:prSet presAssocID="{2FC55BF8-5EE1-4471-83DD-802A35D810E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8B5BA59-ED4F-4A60-9E0E-7A1C29F4590D}" type="pres">
      <dgm:prSet presAssocID="{234D0957-DC35-4E31-85F5-36452833174B}" presName="spacer" presStyleCnt="0"/>
      <dgm:spPr/>
    </dgm:pt>
    <dgm:pt modelId="{6EEB169B-AEDB-488F-A586-EADFFFE294FB}" type="pres">
      <dgm:prSet presAssocID="{AD1E0BFA-A8CE-4692-B3ED-BAEF6ACA201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B615A0E-473A-4DEE-AF15-B1E5E0F80061}" srcId="{143506C4-811B-46D9-A231-AFADF1DB48D2}" destId="{2FC55BF8-5EE1-4471-83DD-802A35D810EB}" srcOrd="0" destOrd="0" parTransId="{28528679-298F-4C73-A052-3746148ADF83}" sibTransId="{234D0957-DC35-4E31-85F5-36452833174B}"/>
    <dgm:cxn modelId="{C656ED34-8509-4B7A-89E5-6E694FAE3E45}" srcId="{143506C4-811B-46D9-A231-AFADF1DB48D2}" destId="{AD1E0BFA-A8CE-4692-B3ED-BAEF6ACA2015}" srcOrd="1" destOrd="0" parTransId="{15AB2D85-15B6-42DD-8911-0330A7394E1B}" sibTransId="{2B04E852-5D13-4B64-A4D5-7D8C5EBE2CF5}"/>
    <dgm:cxn modelId="{CC20EB63-AC66-4DD2-85C4-8998B5820759}" type="presOf" srcId="{2FC55BF8-5EE1-4471-83DD-802A35D810EB}" destId="{8CBC9210-128F-40C3-8E5A-2F09F70BA69F}" srcOrd="0" destOrd="0" presId="urn:microsoft.com/office/officeart/2005/8/layout/vList2"/>
    <dgm:cxn modelId="{5F5F8E65-2E2E-487C-A1E3-42D7E38B82AB}" type="presOf" srcId="{AD1E0BFA-A8CE-4692-B3ED-BAEF6ACA2015}" destId="{6EEB169B-AEDB-488F-A586-EADFFFE294FB}" srcOrd="0" destOrd="0" presId="urn:microsoft.com/office/officeart/2005/8/layout/vList2"/>
    <dgm:cxn modelId="{E0382480-AAF0-4C69-BD9F-D37E57729629}" type="presOf" srcId="{143506C4-811B-46D9-A231-AFADF1DB48D2}" destId="{947E238C-EF67-42CB-95AF-B701E2B9EA42}" srcOrd="0" destOrd="0" presId="urn:microsoft.com/office/officeart/2005/8/layout/vList2"/>
    <dgm:cxn modelId="{96B71D24-B0FF-4679-A178-300783817629}" type="presParOf" srcId="{947E238C-EF67-42CB-95AF-B701E2B9EA42}" destId="{8CBC9210-128F-40C3-8E5A-2F09F70BA69F}" srcOrd="0" destOrd="0" presId="urn:microsoft.com/office/officeart/2005/8/layout/vList2"/>
    <dgm:cxn modelId="{14BAD838-46A6-444E-B0BD-17A305AB832E}" type="presParOf" srcId="{947E238C-EF67-42CB-95AF-B701E2B9EA42}" destId="{08B5BA59-ED4F-4A60-9E0E-7A1C29F4590D}" srcOrd="1" destOrd="0" presId="urn:microsoft.com/office/officeart/2005/8/layout/vList2"/>
    <dgm:cxn modelId="{B5A48A34-5AC6-41C1-B209-7FCDC5682AF0}" type="presParOf" srcId="{947E238C-EF67-42CB-95AF-B701E2B9EA42}" destId="{6EEB169B-AEDB-488F-A586-EADFFFE294F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4AED87E-E99B-4C2C-83C7-EE4B9840AC3D}" type="doc">
      <dgm:prSet loTypeId="urn:microsoft.com/office/officeart/2005/8/layout/vList2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4D9A6533-92D3-4AB6-B576-E833847B6DFE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GB" b="0" u="none" cap="none" spc="0" dirty="0">
              <a:ln w="0"/>
              <a:solidFill>
                <a:schemeClr val="tx1"/>
              </a:solidFill>
              <a:effectLst/>
            </a:rPr>
            <a:t>A. Protein energy malnutrition</a:t>
          </a:r>
        </a:p>
      </dgm:t>
    </dgm:pt>
    <dgm:pt modelId="{9AECE311-B89B-41A2-8EBC-E83AF97AD089}" type="parTrans" cxnId="{EDC2549D-48EB-4BC7-BB54-987E165157FF}">
      <dgm:prSet/>
      <dgm:spPr/>
      <dgm:t>
        <a:bodyPr/>
        <a:lstStyle/>
        <a:p>
          <a:endParaRPr lang="en-GB"/>
        </a:p>
      </dgm:t>
    </dgm:pt>
    <dgm:pt modelId="{B47FB8FD-E972-4A99-BD31-F026EFFDDB75}" type="sibTrans" cxnId="{EDC2549D-48EB-4BC7-BB54-987E165157FF}">
      <dgm:prSet/>
      <dgm:spPr/>
      <dgm:t>
        <a:bodyPr/>
        <a:lstStyle/>
        <a:p>
          <a:endParaRPr lang="en-GB"/>
        </a:p>
      </dgm:t>
    </dgm:pt>
    <dgm:pt modelId="{B2EEC885-6171-4031-9F6C-8A287BCAA248}" type="pres">
      <dgm:prSet presAssocID="{44AED87E-E99B-4C2C-83C7-EE4B9840AC3D}" presName="linear" presStyleCnt="0">
        <dgm:presLayoutVars>
          <dgm:animLvl val="lvl"/>
          <dgm:resizeHandles val="exact"/>
        </dgm:presLayoutVars>
      </dgm:prSet>
      <dgm:spPr/>
    </dgm:pt>
    <dgm:pt modelId="{0EA1290C-E660-4462-BBD4-CAA0822186BE}" type="pres">
      <dgm:prSet presAssocID="{4D9A6533-92D3-4AB6-B576-E833847B6DF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908EF734-14E7-4B8B-8BE3-A7542F2B9F72}" type="presOf" srcId="{44AED87E-E99B-4C2C-83C7-EE4B9840AC3D}" destId="{B2EEC885-6171-4031-9F6C-8A287BCAA248}" srcOrd="0" destOrd="0" presId="urn:microsoft.com/office/officeart/2005/8/layout/vList2"/>
    <dgm:cxn modelId="{EDC2549D-48EB-4BC7-BB54-987E165157FF}" srcId="{44AED87E-E99B-4C2C-83C7-EE4B9840AC3D}" destId="{4D9A6533-92D3-4AB6-B576-E833847B6DFE}" srcOrd="0" destOrd="0" parTransId="{9AECE311-B89B-41A2-8EBC-E83AF97AD089}" sibTransId="{B47FB8FD-E972-4A99-BD31-F026EFFDDB75}"/>
    <dgm:cxn modelId="{8DB9B6F1-A89C-45EF-A974-5A7046E4B0A5}" type="presOf" srcId="{4D9A6533-92D3-4AB6-B576-E833847B6DFE}" destId="{0EA1290C-E660-4462-BBD4-CAA0822186BE}" srcOrd="0" destOrd="0" presId="urn:microsoft.com/office/officeart/2005/8/layout/vList2"/>
    <dgm:cxn modelId="{C0EB66BB-204F-4840-893E-0B8C0ADDDE8E}" type="presParOf" srcId="{B2EEC885-6171-4031-9F6C-8A287BCAA248}" destId="{0EA1290C-E660-4462-BBD4-CAA0822186B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724330A-8BF5-42DF-967E-5408BA4BCBA8}" type="doc">
      <dgm:prSet loTypeId="urn:microsoft.com/office/officeart/2005/8/layout/vList2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F4EBE401-1C27-4CF5-AB82-A1EBAACE7DD2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endParaRPr lang="en-GB" sz="4800" b="0" cap="none" spc="0" dirty="0">
            <a:ln w="0"/>
            <a:solidFill>
              <a:schemeClr val="tx1"/>
            </a:solidFill>
            <a:effectLst/>
          </a:endParaRPr>
        </a:p>
        <a:p>
          <a:pPr algn="ctr"/>
          <a:r>
            <a:rPr lang="en-GB" sz="4800" b="0" cap="none" spc="0" dirty="0">
              <a:ln w="0"/>
              <a:solidFill>
                <a:schemeClr val="tx1"/>
              </a:solidFill>
              <a:effectLst/>
            </a:rPr>
            <a:t>B. Iron deficiency anaemia</a:t>
          </a:r>
          <a:br>
            <a:rPr lang="en-GB" sz="4800" b="0" cap="none" spc="0" dirty="0">
              <a:ln w="0"/>
              <a:solidFill>
                <a:schemeClr val="tx1"/>
              </a:solidFill>
              <a:effectLst/>
            </a:rPr>
          </a:br>
          <a:endParaRPr lang="en-GB" sz="4800" b="0" cap="none" spc="0" dirty="0">
            <a:ln w="0"/>
            <a:solidFill>
              <a:schemeClr val="tx1"/>
            </a:solidFill>
            <a:effectLst/>
          </a:endParaRPr>
        </a:p>
      </dgm:t>
    </dgm:pt>
    <dgm:pt modelId="{761E024F-5AB2-4FD5-B103-A8D45B16ADE6}" type="parTrans" cxnId="{11CA9BD4-5426-4844-B56C-735475EFD9B5}">
      <dgm:prSet/>
      <dgm:spPr/>
      <dgm:t>
        <a:bodyPr/>
        <a:lstStyle/>
        <a:p>
          <a:endParaRPr lang="en-GB"/>
        </a:p>
      </dgm:t>
    </dgm:pt>
    <dgm:pt modelId="{B41186FA-D937-486E-9187-F87E5AA08108}" type="sibTrans" cxnId="{11CA9BD4-5426-4844-B56C-735475EFD9B5}">
      <dgm:prSet/>
      <dgm:spPr/>
      <dgm:t>
        <a:bodyPr/>
        <a:lstStyle/>
        <a:p>
          <a:endParaRPr lang="en-GB"/>
        </a:p>
      </dgm:t>
    </dgm:pt>
    <dgm:pt modelId="{290F18AB-7A96-4884-9883-90ADA66DEC12}" type="pres">
      <dgm:prSet presAssocID="{9724330A-8BF5-42DF-967E-5408BA4BCBA8}" presName="linear" presStyleCnt="0">
        <dgm:presLayoutVars>
          <dgm:animLvl val="lvl"/>
          <dgm:resizeHandles val="exact"/>
        </dgm:presLayoutVars>
      </dgm:prSet>
      <dgm:spPr/>
    </dgm:pt>
    <dgm:pt modelId="{3109AEB7-7B3A-4B38-9F41-F5A1A3909019}" type="pres">
      <dgm:prSet presAssocID="{F4EBE401-1C27-4CF5-AB82-A1EBAACE7DD2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27C0D3F-FBED-42BC-9FBC-7810DD57C040}" type="presOf" srcId="{F4EBE401-1C27-4CF5-AB82-A1EBAACE7DD2}" destId="{3109AEB7-7B3A-4B38-9F41-F5A1A3909019}" srcOrd="0" destOrd="0" presId="urn:microsoft.com/office/officeart/2005/8/layout/vList2"/>
    <dgm:cxn modelId="{62A6568F-99FC-4D0B-BAE2-6B05CB2EE8A1}" type="presOf" srcId="{9724330A-8BF5-42DF-967E-5408BA4BCBA8}" destId="{290F18AB-7A96-4884-9883-90ADA66DEC12}" srcOrd="0" destOrd="0" presId="urn:microsoft.com/office/officeart/2005/8/layout/vList2"/>
    <dgm:cxn modelId="{11CA9BD4-5426-4844-B56C-735475EFD9B5}" srcId="{9724330A-8BF5-42DF-967E-5408BA4BCBA8}" destId="{F4EBE401-1C27-4CF5-AB82-A1EBAACE7DD2}" srcOrd="0" destOrd="0" parTransId="{761E024F-5AB2-4FD5-B103-A8D45B16ADE6}" sibTransId="{B41186FA-D937-486E-9187-F87E5AA08108}"/>
    <dgm:cxn modelId="{7A3D9AEA-BB42-4DF2-B072-0CBE3B2A25C0}" type="presParOf" srcId="{290F18AB-7A96-4884-9883-90ADA66DEC12}" destId="{3109AEB7-7B3A-4B38-9F41-F5A1A390901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724330A-8BF5-42DF-967E-5408BA4BCBA8}" type="doc">
      <dgm:prSet loTypeId="urn:microsoft.com/office/officeart/2005/8/layout/vList2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F4EBE401-1C27-4CF5-AB82-A1EBAACE7DD2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endParaRPr lang="en-GB" sz="4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  <a:p>
          <a:pPr algn="ctr"/>
          <a:r>
            <a:rPr lang="en-GB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B. Iron deficiency anaemia</a:t>
          </a:r>
          <a:br>
            <a:rPr lang="en-GB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</a:br>
          <a:endParaRPr lang="en-GB" sz="4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761E024F-5AB2-4FD5-B103-A8D45B16ADE6}" type="parTrans" cxnId="{11CA9BD4-5426-4844-B56C-735475EFD9B5}">
      <dgm:prSet/>
      <dgm:spPr/>
      <dgm:t>
        <a:bodyPr/>
        <a:lstStyle/>
        <a:p>
          <a:endParaRPr lang="en-GB"/>
        </a:p>
      </dgm:t>
    </dgm:pt>
    <dgm:pt modelId="{B41186FA-D937-486E-9187-F87E5AA08108}" type="sibTrans" cxnId="{11CA9BD4-5426-4844-B56C-735475EFD9B5}">
      <dgm:prSet/>
      <dgm:spPr/>
      <dgm:t>
        <a:bodyPr/>
        <a:lstStyle/>
        <a:p>
          <a:endParaRPr lang="en-GB"/>
        </a:p>
      </dgm:t>
    </dgm:pt>
    <dgm:pt modelId="{290F18AB-7A96-4884-9883-90ADA66DEC12}" type="pres">
      <dgm:prSet presAssocID="{9724330A-8BF5-42DF-967E-5408BA4BCBA8}" presName="linear" presStyleCnt="0">
        <dgm:presLayoutVars>
          <dgm:animLvl val="lvl"/>
          <dgm:resizeHandles val="exact"/>
        </dgm:presLayoutVars>
      </dgm:prSet>
      <dgm:spPr/>
    </dgm:pt>
    <dgm:pt modelId="{3109AEB7-7B3A-4B38-9F41-F5A1A3909019}" type="pres">
      <dgm:prSet presAssocID="{F4EBE401-1C27-4CF5-AB82-A1EBAACE7DD2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27C0D3F-FBED-42BC-9FBC-7810DD57C040}" type="presOf" srcId="{F4EBE401-1C27-4CF5-AB82-A1EBAACE7DD2}" destId="{3109AEB7-7B3A-4B38-9F41-F5A1A3909019}" srcOrd="0" destOrd="0" presId="urn:microsoft.com/office/officeart/2005/8/layout/vList2"/>
    <dgm:cxn modelId="{62A6568F-99FC-4D0B-BAE2-6B05CB2EE8A1}" type="presOf" srcId="{9724330A-8BF5-42DF-967E-5408BA4BCBA8}" destId="{290F18AB-7A96-4884-9883-90ADA66DEC12}" srcOrd="0" destOrd="0" presId="urn:microsoft.com/office/officeart/2005/8/layout/vList2"/>
    <dgm:cxn modelId="{11CA9BD4-5426-4844-B56C-735475EFD9B5}" srcId="{9724330A-8BF5-42DF-967E-5408BA4BCBA8}" destId="{F4EBE401-1C27-4CF5-AB82-A1EBAACE7DD2}" srcOrd="0" destOrd="0" parTransId="{761E024F-5AB2-4FD5-B103-A8D45B16ADE6}" sibTransId="{B41186FA-D937-486E-9187-F87E5AA08108}"/>
    <dgm:cxn modelId="{7A3D9AEA-BB42-4DF2-B072-0CBE3B2A25C0}" type="presParOf" srcId="{290F18AB-7A96-4884-9883-90ADA66DEC12}" destId="{3109AEB7-7B3A-4B38-9F41-F5A1A390901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0AE3926-11C7-4CD8-ADB1-7AF7550C7851}" type="doc">
      <dgm:prSet loTypeId="urn:microsoft.com/office/officeart/2005/8/layout/vList2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A2547B94-758B-488A-AF47-17770DD5C462}">
      <dgm:prSet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GB"/>
            <a:t>2. Infections</a:t>
          </a:r>
        </a:p>
      </dgm:t>
    </dgm:pt>
    <dgm:pt modelId="{5111664F-ECF9-4242-BA06-2F126D568AB4}" type="parTrans" cxnId="{2555FD54-F450-46E3-926D-05BE47C09C19}">
      <dgm:prSet/>
      <dgm:spPr/>
      <dgm:t>
        <a:bodyPr/>
        <a:lstStyle/>
        <a:p>
          <a:endParaRPr lang="en-GB"/>
        </a:p>
      </dgm:t>
    </dgm:pt>
    <dgm:pt modelId="{DB624475-9DA5-4AE9-AF53-07CA8C55E554}" type="sibTrans" cxnId="{2555FD54-F450-46E3-926D-05BE47C09C19}">
      <dgm:prSet/>
      <dgm:spPr/>
      <dgm:t>
        <a:bodyPr/>
        <a:lstStyle/>
        <a:p>
          <a:endParaRPr lang="en-GB"/>
        </a:p>
      </dgm:t>
    </dgm:pt>
    <dgm:pt modelId="{4D1400C6-F693-4D18-9CF0-F4CC9CECF0D6}" type="pres">
      <dgm:prSet presAssocID="{50AE3926-11C7-4CD8-ADB1-7AF7550C7851}" presName="linear" presStyleCnt="0">
        <dgm:presLayoutVars>
          <dgm:animLvl val="lvl"/>
          <dgm:resizeHandles val="exact"/>
        </dgm:presLayoutVars>
      </dgm:prSet>
      <dgm:spPr/>
    </dgm:pt>
    <dgm:pt modelId="{09C42FE8-7EA1-4850-80F6-429768269A13}" type="pres">
      <dgm:prSet presAssocID="{A2547B94-758B-488A-AF47-17770DD5C462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555FD54-F450-46E3-926D-05BE47C09C19}" srcId="{50AE3926-11C7-4CD8-ADB1-7AF7550C7851}" destId="{A2547B94-758B-488A-AF47-17770DD5C462}" srcOrd="0" destOrd="0" parTransId="{5111664F-ECF9-4242-BA06-2F126D568AB4}" sibTransId="{DB624475-9DA5-4AE9-AF53-07CA8C55E554}"/>
    <dgm:cxn modelId="{41C33DBC-14CF-4B92-A0E7-4C8168700BA5}" type="presOf" srcId="{50AE3926-11C7-4CD8-ADB1-7AF7550C7851}" destId="{4D1400C6-F693-4D18-9CF0-F4CC9CECF0D6}" srcOrd="0" destOrd="0" presId="urn:microsoft.com/office/officeart/2005/8/layout/vList2"/>
    <dgm:cxn modelId="{CB2B50E0-8D4F-4D91-B344-C32D4958030E}" type="presOf" srcId="{A2547B94-758B-488A-AF47-17770DD5C462}" destId="{09C42FE8-7EA1-4850-80F6-429768269A13}" srcOrd="0" destOrd="0" presId="urn:microsoft.com/office/officeart/2005/8/layout/vList2"/>
    <dgm:cxn modelId="{39C8C740-A2BE-448B-8B76-F297765B3A1E}" type="presParOf" srcId="{4D1400C6-F693-4D18-9CF0-F4CC9CECF0D6}" destId="{09C42FE8-7EA1-4850-80F6-429768269A1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FB1D5CC-68A2-4A94-B2D8-F4B297897468}" type="doc">
      <dgm:prSet loTypeId="urn:microsoft.com/office/officeart/2005/8/layout/hProcess9" loCatId="process" qsTypeId="urn:microsoft.com/office/officeart/2005/8/quickstyle/simple3" qsCatId="simple" csTypeId="urn:microsoft.com/office/officeart/2005/8/colors/colorful3" csCatId="colorful"/>
      <dgm:spPr/>
      <dgm:t>
        <a:bodyPr/>
        <a:lstStyle/>
        <a:p>
          <a:endParaRPr lang="en-GB"/>
        </a:p>
      </dgm:t>
    </dgm:pt>
    <dgm:pt modelId="{E9D71A18-4068-4399-AA38-9FC200FA366B}">
      <dgm:prSet/>
      <dgm:spPr/>
      <dgm:t>
        <a:bodyPr/>
        <a:lstStyle/>
        <a:p>
          <a:r>
            <a:rPr lang="en-GB"/>
            <a:t>Most children have about </a:t>
          </a:r>
          <a:r>
            <a:rPr lang="en-GB" b="1"/>
            <a:t>four to eight acute respiratory infections each year. </a:t>
          </a:r>
          <a:endParaRPr lang="en-GB" b="1" dirty="0"/>
        </a:p>
      </dgm:t>
    </dgm:pt>
    <dgm:pt modelId="{46C8EF2B-094D-4158-97F5-9D64AF947F6B}" type="parTrans" cxnId="{3168BCDB-1ACD-48B1-80E6-14BA68E8B422}">
      <dgm:prSet/>
      <dgm:spPr/>
      <dgm:t>
        <a:bodyPr/>
        <a:lstStyle/>
        <a:p>
          <a:endParaRPr lang="en-GB"/>
        </a:p>
      </dgm:t>
    </dgm:pt>
    <dgm:pt modelId="{0865CE81-3C4B-47AF-9E5A-248E2C8F9C3E}" type="sibTrans" cxnId="{3168BCDB-1ACD-48B1-80E6-14BA68E8B422}">
      <dgm:prSet/>
      <dgm:spPr/>
      <dgm:t>
        <a:bodyPr/>
        <a:lstStyle/>
        <a:p>
          <a:endParaRPr lang="en-GB"/>
        </a:p>
      </dgm:t>
    </dgm:pt>
    <dgm:pt modelId="{BB2E6FB6-0A79-4ADA-8B57-B25DCDE6701A}">
      <dgm:prSet/>
      <dgm:spPr/>
      <dgm:t>
        <a:bodyPr/>
        <a:lstStyle/>
        <a:p>
          <a:r>
            <a:rPr lang="en-GB"/>
            <a:t>Children with respiratory infections account for a large proportion of patients seen by health workers in health centres. </a:t>
          </a:r>
        </a:p>
      </dgm:t>
    </dgm:pt>
    <dgm:pt modelId="{DAD05638-DC6B-4AC4-8C0F-D0AFD1259248}" type="parTrans" cxnId="{61F9957E-781A-4089-BDDA-269CA1112683}">
      <dgm:prSet/>
      <dgm:spPr/>
      <dgm:t>
        <a:bodyPr/>
        <a:lstStyle/>
        <a:p>
          <a:endParaRPr lang="en-GB"/>
        </a:p>
      </dgm:t>
    </dgm:pt>
    <dgm:pt modelId="{56925E20-B378-4A51-8700-DC0B2F1C628A}" type="sibTrans" cxnId="{61F9957E-781A-4089-BDDA-269CA1112683}">
      <dgm:prSet/>
      <dgm:spPr/>
      <dgm:t>
        <a:bodyPr/>
        <a:lstStyle/>
        <a:p>
          <a:endParaRPr lang="en-GB"/>
        </a:p>
      </dgm:t>
    </dgm:pt>
    <dgm:pt modelId="{AAA37868-5C1C-448C-94D2-F062EA586D45}" type="pres">
      <dgm:prSet presAssocID="{5FB1D5CC-68A2-4A94-B2D8-F4B297897468}" presName="CompostProcess" presStyleCnt="0">
        <dgm:presLayoutVars>
          <dgm:dir/>
          <dgm:resizeHandles val="exact"/>
        </dgm:presLayoutVars>
      </dgm:prSet>
      <dgm:spPr/>
    </dgm:pt>
    <dgm:pt modelId="{3F6364BD-7C0B-4EE9-A643-CFC41D771016}" type="pres">
      <dgm:prSet presAssocID="{5FB1D5CC-68A2-4A94-B2D8-F4B297897468}" presName="arrow" presStyleLbl="bgShp" presStyleIdx="0" presStyleCnt="1"/>
      <dgm:spPr/>
    </dgm:pt>
    <dgm:pt modelId="{D55C2338-6923-4435-A5D3-EA497738BCD5}" type="pres">
      <dgm:prSet presAssocID="{5FB1D5CC-68A2-4A94-B2D8-F4B297897468}" presName="linearProcess" presStyleCnt="0"/>
      <dgm:spPr/>
    </dgm:pt>
    <dgm:pt modelId="{02AF6C80-3A1A-4ADC-9C42-F4F7D53FFAB3}" type="pres">
      <dgm:prSet presAssocID="{E9D71A18-4068-4399-AA38-9FC200FA366B}" presName="textNode" presStyleLbl="node1" presStyleIdx="0" presStyleCnt="2">
        <dgm:presLayoutVars>
          <dgm:bulletEnabled val="1"/>
        </dgm:presLayoutVars>
      </dgm:prSet>
      <dgm:spPr/>
    </dgm:pt>
    <dgm:pt modelId="{31B741AF-5A1C-402B-AEC0-A65A4C9C7FD3}" type="pres">
      <dgm:prSet presAssocID="{0865CE81-3C4B-47AF-9E5A-248E2C8F9C3E}" presName="sibTrans" presStyleCnt="0"/>
      <dgm:spPr/>
    </dgm:pt>
    <dgm:pt modelId="{D9EBB08B-8585-438C-90B9-87673D43E96E}" type="pres">
      <dgm:prSet presAssocID="{BB2E6FB6-0A79-4ADA-8B57-B25DCDE6701A}" presName="textNode" presStyleLbl="node1" presStyleIdx="1" presStyleCnt="2">
        <dgm:presLayoutVars>
          <dgm:bulletEnabled val="1"/>
        </dgm:presLayoutVars>
      </dgm:prSet>
      <dgm:spPr/>
    </dgm:pt>
  </dgm:ptLst>
  <dgm:cxnLst>
    <dgm:cxn modelId="{65171821-6A67-468D-A1DE-3720F99F7EFD}" type="presOf" srcId="{5FB1D5CC-68A2-4A94-B2D8-F4B297897468}" destId="{AAA37868-5C1C-448C-94D2-F062EA586D45}" srcOrd="0" destOrd="0" presId="urn:microsoft.com/office/officeart/2005/8/layout/hProcess9"/>
    <dgm:cxn modelId="{61F9957E-781A-4089-BDDA-269CA1112683}" srcId="{5FB1D5CC-68A2-4A94-B2D8-F4B297897468}" destId="{BB2E6FB6-0A79-4ADA-8B57-B25DCDE6701A}" srcOrd="1" destOrd="0" parTransId="{DAD05638-DC6B-4AC4-8C0F-D0AFD1259248}" sibTransId="{56925E20-B378-4A51-8700-DC0B2F1C628A}"/>
    <dgm:cxn modelId="{4E887D8C-0BAC-46B3-9907-19BD6897ADBD}" type="presOf" srcId="{BB2E6FB6-0A79-4ADA-8B57-B25DCDE6701A}" destId="{D9EBB08B-8585-438C-90B9-87673D43E96E}" srcOrd="0" destOrd="0" presId="urn:microsoft.com/office/officeart/2005/8/layout/hProcess9"/>
    <dgm:cxn modelId="{CC8A1692-E789-4944-AB4F-B4DF2B4A76F9}" type="presOf" srcId="{E9D71A18-4068-4399-AA38-9FC200FA366B}" destId="{02AF6C80-3A1A-4ADC-9C42-F4F7D53FFAB3}" srcOrd="0" destOrd="0" presId="urn:microsoft.com/office/officeart/2005/8/layout/hProcess9"/>
    <dgm:cxn modelId="{3168BCDB-1ACD-48B1-80E6-14BA68E8B422}" srcId="{5FB1D5CC-68A2-4A94-B2D8-F4B297897468}" destId="{E9D71A18-4068-4399-AA38-9FC200FA366B}" srcOrd="0" destOrd="0" parTransId="{46C8EF2B-094D-4158-97F5-9D64AF947F6B}" sibTransId="{0865CE81-3C4B-47AF-9E5A-248E2C8F9C3E}"/>
    <dgm:cxn modelId="{9264D2DA-CDEE-453E-AE1F-D580CE1EFCC7}" type="presParOf" srcId="{AAA37868-5C1C-448C-94D2-F062EA586D45}" destId="{3F6364BD-7C0B-4EE9-A643-CFC41D771016}" srcOrd="0" destOrd="0" presId="urn:microsoft.com/office/officeart/2005/8/layout/hProcess9"/>
    <dgm:cxn modelId="{FA1C9AA8-0776-450E-BE4F-8264255FD6ED}" type="presParOf" srcId="{AAA37868-5C1C-448C-94D2-F062EA586D45}" destId="{D55C2338-6923-4435-A5D3-EA497738BCD5}" srcOrd="1" destOrd="0" presId="urn:microsoft.com/office/officeart/2005/8/layout/hProcess9"/>
    <dgm:cxn modelId="{0CA0B130-6E13-4051-BB0B-72E433565430}" type="presParOf" srcId="{D55C2338-6923-4435-A5D3-EA497738BCD5}" destId="{02AF6C80-3A1A-4ADC-9C42-F4F7D53FFAB3}" srcOrd="0" destOrd="0" presId="urn:microsoft.com/office/officeart/2005/8/layout/hProcess9"/>
    <dgm:cxn modelId="{CCD4468D-6E6F-4C16-98BE-FD8D183C418C}" type="presParOf" srcId="{D55C2338-6923-4435-A5D3-EA497738BCD5}" destId="{31B741AF-5A1C-402B-AEC0-A65A4C9C7FD3}" srcOrd="1" destOrd="0" presId="urn:microsoft.com/office/officeart/2005/8/layout/hProcess9"/>
    <dgm:cxn modelId="{9E92F3ED-04B5-421A-B8AE-3F78EA82972B}" type="presParOf" srcId="{D55C2338-6923-4435-A5D3-EA497738BCD5}" destId="{D9EBB08B-8585-438C-90B9-87673D43E96E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83E48-EE86-4D76-9D72-EBB89462DA91}">
      <dsp:nvSpPr>
        <dsp:cNvPr id="0" name=""/>
        <dsp:cNvSpPr/>
      </dsp:nvSpPr>
      <dsp:spPr>
        <a:xfrm>
          <a:off x="0" y="0"/>
          <a:ext cx="1325562" cy="132556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AECCD9D-4C3A-43DE-AAE3-7470DA0DB4C9}">
      <dsp:nvSpPr>
        <dsp:cNvPr id="0" name=""/>
        <dsp:cNvSpPr/>
      </dsp:nvSpPr>
      <dsp:spPr>
        <a:xfrm>
          <a:off x="662781" y="0"/>
          <a:ext cx="4028083" cy="1325562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b="1" kern="1200"/>
            <a:t>Child Health problems</a:t>
          </a:r>
        </a:p>
      </dsp:txBody>
      <dsp:txXfrm>
        <a:off x="662781" y="0"/>
        <a:ext cx="4028083" cy="132556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A05244-FC32-4984-9597-6695B45CCD07}">
      <dsp:nvSpPr>
        <dsp:cNvPr id="0" name=""/>
        <dsp:cNvSpPr/>
      </dsp:nvSpPr>
      <dsp:spPr>
        <a:xfrm>
          <a:off x="0" y="4"/>
          <a:ext cx="8171528" cy="134808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B38EE0-CF42-410C-A798-7F81AB628FEE}">
      <dsp:nvSpPr>
        <dsp:cNvPr id="0" name=""/>
        <dsp:cNvSpPr/>
      </dsp:nvSpPr>
      <dsp:spPr>
        <a:xfrm>
          <a:off x="407794" y="305978"/>
          <a:ext cx="741445" cy="74144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723CDE-E570-4E7D-B566-1DB9A1037181}">
      <dsp:nvSpPr>
        <dsp:cNvPr id="0" name=""/>
        <dsp:cNvSpPr/>
      </dsp:nvSpPr>
      <dsp:spPr>
        <a:xfrm>
          <a:off x="1557035" y="2659"/>
          <a:ext cx="6614492" cy="134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672" tIns="142672" rIns="142672" bIns="14267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The clinical features are</a:t>
          </a:r>
          <a:r>
            <a:rPr lang="en-US" sz="2100" kern="1200" dirty="0"/>
            <a:t>: fever, running nose, cough, sore throat, difficult breathing and ear problems.</a:t>
          </a:r>
          <a:endParaRPr lang="en-GB" sz="2100" kern="1200" dirty="0"/>
        </a:p>
      </dsp:txBody>
      <dsp:txXfrm>
        <a:off x="1557035" y="2659"/>
        <a:ext cx="6614492" cy="1348082"/>
      </dsp:txXfrm>
    </dsp:sp>
    <dsp:sp modelId="{E4B1591B-4A3C-4BEC-BB7F-71E98C7DBA49}">
      <dsp:nvSpPr>
        <dsp:cNvPr id="0" name=""/>
        <dsp:cNvSpPr/>
      </dsp:nvSpPr>
      <dsp:spPr>
        <a:xfrm>
          <a:off x="0" y="1687763"/>
          <a:ext cx="8171528" cy="134808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BC53F0-892B-44C0-89A7-BC6FBA344067}">
      <dsp:nvSpPr>
        <dsp:cNvPr id="0" name=""/>
        <dsp:cNvSpPr/>
      </dsp:nvSpPr>
      <dsp:spPr>
        <a:xfrm>
          <a:off x="407794" y="1991081"/>
          <a:ext cx="741445" cy="74144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69FACA-C045-4C7C-A40C-36394AC51F79}">
      <dsp:nvSpPr>
        <dsp:cNvPr id="0" name=""/>
        <dsp:cNvSpPr/>
      </dsp:nvSpPr>
      <dsp:spPr>
        <a:xfrm>
          <a:off x="1557035" y="1687763"/>
          <a:ext cx="6614492" cy="134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672" tIns="142672" rIns="142672" bIns="14267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Mortality:</a:t>
          </a:r>
          <a:r>
            <a:rPr lang="en-US" sz="2100" kern="1200"/>
            <a:t> </a:t>
          </a:r>
          <a:endParaRPr lang="en-GB" sz="2100" kern="1200"/>
        </a:p>
      </dsp:txBody>
      <dsp:txXfrm>
        <a:off x="1557035" y="1687763"/>
        <a:ext cx="6614492" cy="1348082"/>
      </dsp:txXfrm>
    </dsp:sp>
    <dsp:sp modelId="{CD052620-200B-4BA9-BDB4-0E78D42F4CC8}">
      <dsp:nvSpPr>
        <dsp:cNvPr id="0" name=""/>
        <dsp:cNvSpPr/>
      </dsp:nvSpPr>
      <dsp:spPr>
        <a:xfrm>
          <a:off x="0" y="3372866"/>
          <a:ext cx="8171528" cy="134808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A9A965-F02E-431F-9AD9-67550FAC5356}">
      <dsp:nvSpPr>
        <dsp:cNvPr id="0" name=""/>
        <dsp:cNvSpPr/>
      </dsp:nvSpPr>
      <dsp:spPr>
        <a:xfrm>
          <a:off x="407794" y="3676184"/>
          <a:ext cx="741445" cy="74144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0CD9B3-8D48-4F19-AF25-767FAEA4D9DD}">
      <dsp:nvSpPr>
        <dsp:cNvPr id="0" name=""/>
        <dsp:cNvSpPr/>
      </dsp:nvSpPr>
      <dsp:spPr>
        <a:xfrm>
          <a:off x="1557035" y="3372866"/>
          <a:ext cx="6614492" cy="134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672" tIns="142672" rIns="142672" bIns="14267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The main causes of ARI deaths for children under five are: Pneumonia bronchopneumonia and bronchiolitis.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ARIs are common in urban areas than in rural ones.</a:t>
          </a:r>
          <a:r>
            <a:rPr lang="en-US" sz="2100" kern="1200" dirty="0"/>
            <a:t> </a:t>
          </a:r>
          <a:endParaRPr lang="en-GB" sz="2100" kern="1200" dirty="0"/>
        </a:p>
      </dsp:txBody>
      <dsp:txXfrm>
        <a:off x="1557035" y="3372866"/>
        <a:ext cx="6614492" cy="1348082"/>
      </dsp:txXfrm>
    </dsp:sp>
    <dsp:sp modelId="{11542DF5-6D6C-41C8-BB9D-241C28F1A277}">
      <dsp:nvSpPr>
        <dsp:cNvPr id="0" name=""/>
        <dsp:cNvSpPr/>
      </dsp:nvSpPr>
      <dsp:spPr>
        <a:xfrm>
          <a:off x="0" y="5057969"/>
          <a:ext cx="8171528" cy="134808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73B205-8062-4614-95C2-6E026642DD13}">
      <dsp:nvSpPr>
        <dsp:cNvPr id="0" name=""/>
        <dsp:cNvSpPr/>
      </dsp:nvSpPr>
      <dsp:spPr>
        <a:xfrm>
          <a:off x="407794" y="5361288"/>
          <a:ext cx="741445" cy="74144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A27E3C-E667-43DF-AA39-4B4260ADA375}">
      <dsp:nvSpPr>
        <dsp:cNvPr id="0" name=""/>
        <dsp:cNvSpPr/>
      </dsp:nvSpPr>
      <dsp:spPr>
        <a:xfrm>
          <a:off x="1557035" y="5057969"/>
          <a:ext cx="6614492" cy="134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672" tIns="142672" rIns="142672" bIns="14267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The death rates are 20-50 times higher in the developing ones.</a:t>
          </a:r>
          <a:endParaRPr lang="en-GB" sz="2100" kern="1200"/>
        </a:p>
      </dsp:txBody>
      <dsp:txXfrm>
        <a:off x="1557035" y="5057969"/>
        <a:ext cx="6614492" cy="134808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371855-BB7D-4ABE-B777-3C697755CDAA}">
      <dsp:nvSpPr>
        <dsp:cNvPr id="0" name=""/>
        <dsp:cNvSpPr/>
      </dsp:nvSpPr>
      <dsp:spPr>
        <a:xfrm>
          <a:off x="0" y="4814"/>
          <a:ext cx="507443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03527-9B5D-44C5-9731-107BB5FA70F6}">
      <dsp:nvSpPr>
        <dsp:cNvPr id="0" name=""/>
        <dsp:cNvSpPr/>
      </dsp:nvSpPr>
      <dsp:spPr>
        <a:xfrm>
          <a:off x="0" y="4814"/>
          <a:ext cx="5074433" cy="2157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 dirty="0"/>
            <a:t>Diarrhoea</a:t>
          </a:r>
          <a:r>
            <a:rPr lang="en-GB" sz="2300" kern="1200" dirty="0"/>
            <a:t> is defined as the passage of three or more loose or liquid stools in a 24-h period (or more frequent passage than is normal for the individual). </a:t>
          </a:r>
          <a:r>
            <a:rPr lang="en-GB" sz="2300" i="1" u="sng" kern="1200" dirty="0"/>
            <a:t>However, it is the consistency of the stools rather than the number that is.</a:t>
          </a:r>
          <a:endParaRPr lang="en-US" sz="2300" kern="1200" dirty="0"/>
        </a:p>
      </dsp:txBody>
      <dsp:txXfrm>
        <a:off x="0" y="4814"/>
        <a:ext cx="5074433" cy="2157460"/>
      </dsp:txXfrm>
    </dsp:sp>
    <dsp:sp modelId="{42FC2988-C684-4460-9741-120C7A8683E2}">
      <dsp:nvSpPr>
        <dsp:cNvPr id="0" name=""/>
        <dsp:cNvSpPr/>
      </dsp:nvSpPr>
      <dsp:spPr>
        <a:xfrm>
          <a:off x="0" y="2162274"/>
          <a:ext cx="5074433" cy="0"/>
        </a:xfrm>
        <a:prstGeom prst="lin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8D6432-448C-4ED7-827F-41B925151492}">
      <dsp:nvSpPr>
        <dsp:cNvPr id="0" name=""/>
        <dsp:cNvSpPr/>
      </dsp:nvSpPr>
      <dsp:spPr>
        <a:xfrm>
          <a:off x="4955" y="2167089"/>
          <a:ext cx="5069477" cy="4051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Diarrhoea is usually a symptom of an infection in the intestinal tract.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i="0" kern="1200" dirty="0">
              <a:solidFill>
                <a:srgbClr val="FF0000"/>
              </a:solidFill>
            </a:rPr>
            <a:t>Viruses</a:t>
          </a:r>
          <a:r>
            <a:rPr lang="en-GB" sz="2000" b="1" i="0" kern="1200" dirty="0"/>
            <a:t> are the most common cause of a child's diarrhoea in the first 5 years of life.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i="0" kern="1200" dirty="0">
              <a:solidFill>
                <a:srgbClr val="FF0000"/>
              </a:solidFill>
            </a:rPr>
            <a:t>Most common virus is rotaviruses. </a:t>
          </a:r>
          <a:endParaRPr lang="en-GB" sz="2000" b="1" i="0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i="0" kern="1200" dirty="0"/>
            <a:t>Others: noroviruses and adenoviruses.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i="0" kern="1200" dirty="0">
              <a:solidFill>
                <a:srgbClr val="FF0000"/>
              </a:solidFill>
            </a:rPr>
            <a:t>Bacterial pathogen: </a:t>
          </a:r>
          <a:r>
            <a:rPr lang="en-GB" sz="2000" b="1" i="0" kern="1200" dirty="0"/>
            <a:t>Campylobacter </a:t>
          </a:r>
          <a:r>
            <a:rPr lang="en-GB" sz="2000" b="1" i="0" kern="1200" dirty="0" err="1"/>
            <a:t>jejuni</a:t>
          </a:r>
          <a:r>
            <a:rPr lang="en-GB" sz="2000" b="1" i="0" kern="1200" dirty="0"/>
            <a:t>, yersinia, salmonella, shigella, pathogenic E. coli, or clostridium difficile).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i="0" kern="1200" dirty="0">
              <a:solidFill>
                <a:srgbClr val="FF0000"/>
              </a:solidFill>
            </a:rPr>
            <a:t>Parasites</a:t>
          </a:r>
          <a:r>
            <a:rPr lang="en-GB" sz="2000" b="1" i="0" kern="1200" dirty="0"/>
            <a:t> are the cause in fewer than 5% (lamblia, </a:t>
          </a:r>
          <a:r>
            <a:rPr lang="en-GB" sz="2000" b="1" i="0" kern="1200" dirty="0" err="1"/>
            <a:t>cryptosporidia</a:t>
          </a:r>
          <a:r>
            <a:rPr lang="en-GB" sz="2000" b="1" i="0" kern="1200" dirty="0"/>
            <a:t>, Entamoeba histolytica, and others).</a:t>
          </a:r>
          <a:endParaRPr lang="en-GB" sz="2000" b="1" kern="1200" dirty="0"/>
        </a:p>
      </dsp:txBody>
      <dsp:txXfrm>
        <a:off x="4955" y="2167089"/>
        <a:ext cx="5069477" cy="405185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CFF3C2-4230-458D-B5DC-0B974522F111}">
      <dsp:nvSpPr>
        <dsp:cNvPr id="0" name=""/>
        <dsp:cNvSpPr/>
      </dsp:nvSpPr>
      <dsp:spPr>
        <a:xfrm>
          <a:off x="0" y="211952"/>
          <a:ext cx="8712968" cy="719549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1" kern="1200" dirty="0"/>
            <a:t>Integrated Management of Childhood Illness (IMCI).</a:t>
          </a:r>
        </a:p>
      </dsp:txBody>
      <dsp:txXfrm>
        <a:off x="35125" y="247077"/>
        <a:ext cx="8642718" cy="64929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BE687D-038E-432A-B9C8-9240AB9F838D}">
      <dsp:nvSpPr>
        <dsp:cNvPr id="0" name=""/>
        <dsp:cNvSpPr/>
      </dsp:nvSpPr>
      <dsp:spPr>
        <a:xfrm>
          <a:off x="0" y="207524"/>
          <a:ext cx="7941325" cy="647595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1" kern="1200" dirty="0"/>
            <a:t>Why is IMCI better than single-condition approaches?</a:t>
          </a:r>
          <a:endParaRPr lang="en-GB" sz="2700" kern="1200" dirty="0"/>
        </a:p>
      </dsp:txBody>
      <dsp:txXfrm>
        <a:off x="31613" y="239137"/>
        <a:ext cx="7878099" cy="5843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6B5E19-4D7B-465A-9E23-E25145AC4AC1}">
      <dsp:nvSpPr>
        <dsp:cNvPr id="0" name=""/>
        <dsp:cNvSpPr/>
      </dsp:nvSpPr>
      <dsp:spPr>
        <a:xfrm>
          <a:off x="0" y="549901"/>
          <a:ext cx="7931224" cy="103135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300" kern="1200" dirty="0"/>
            <a:t>1. Nutritional deficiency diseases</a:t>
          </a:r>
        </a:p>
      </dsp:txBody>
      <dsp:txXfrm>
        <a:off x="50347" y="600248"/>
        <a:ext cx="7830530" cy="930660"/>
      </dsp:txXfrm>
    </dsp:sp>
    <dsp:sp modelId="{D8760B45-B11C-4530-A350-59A8D9D5746B}">
      <dsp:nvSpPr>
        <dsp:cNvPr id="0" name=""/>
        <dsp:cNvSpPr/>
      </dsp:nvSpPr>
      <dsp:spPr>
        <a:xfrm>
          <a:off x="0" y="1705096"/>
          <a:ext cx="7931224" cy="103135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300" kern="1200" dirty="0"/>
            <a:t>2. Infections</a:t>
          </a:r>
        </a:p>
      </dsp:txBody>
      <dsp:txXfrm>
        <a:off x="50347" y="1755443"/>
        <a:ext cx="7830530" cy="9306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0F9662-8DDA-4C8C-B692-E9E66FFBE983}">
      <dsp:nvSpPr>
        <dsp:cNvPr id="0" name=""/>
        <dsp:cNvSpPr/>
      </dsp:nvSpPr>
      <dsp:spPr>
        <a:xfrm>
          <a:off x="0" y="210"/>
          <a:ext cx="8229600" cy="1142578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800" b="1" kern="1200" dirty="0"/>
        </a:p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b="1" kern="1200" dirty="0"/>
            <a:t>Nutritional deficiency diseases</a:t>
          </a:r>
          <a:br>
            <a:rPr lang="en-GB" sz="4800" b="1" kern="1200" dirty="0"/>
          </a:br>
          <a:endParaRPr lang="en-GB" sz="4800" b="1" kern="1200" dirty="0"/>
        </a:p>
      </dsp:txBody>
      <dsp:txXfrm>
        <a:off x="55776" y="55986"/>
        <a:ext cx="8118048" cy="10310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BC9210-128F-40C3-8E5A-2F09F70BA69F}">
      <dsp:nvSpPr>
        <dsp:cNvPr id="0" name=""/>
        <dsp:cNvSpPr/>
      </dsp:nvSpPr>
      <dsp:spPr>
        <a:xfrm>
          <a:off x="0" y="952581"/>
          <a:ext cx="8229600" cy="121680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b="1" kern="1200" dirty="0" err="1"/>
            <a:t>A.Protein</a:t>
          </a:r>
          <a:r>
            <a:rPr lang="en-GB" sz="4000" b="1" kern="1200" dirty="0"/>
            <a:t> Energy Malnutrition (PEM)</a:t>
          </a:r>
          <a:endParaRPr lang="en-GB" sz="4000" kern="1200" dirty="0"/>
        </a:p>
      </dsp:txBody>
      <dsp:txXfrm>
        <a:off x="59399" y="1011980"/>
        <a:ext cx="8110802" cy="1098002"/>
      </dsp:txXfrm>
    </dsp:sp>
    <dsp:sp modelId="{6EEB169B-AEDB-488F-A586-EADFFFE294FB}">
      <dsp:nvSpPr>
        <dsp:cNvPr id="0" name=""/>
        <dsp:cNvSpPr/>
      </dsp:nvSpPr>
      <dsp:spPr>
        <a:xfrm>
          <a:off x="0" y="2356581"/>
          <a:ext cx="8229600" cy="121680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b="1" kern="1200" dirty="0" err="1"/>
            <a:t>B.Iron</a:t>
          </a:r>
          <a:r>
            <a:rPr lang="en-GB" sz="4000" b="1" kern="1200" dirty="0"/>
            <a:t> Deficiency Anaemia (IDA)</a:t>
          </a:r>
          <a:endParaRPr lang="en-GB" sz="4000" kern="1200" dirty="0"/>
        </a:p>
      </dsp:txBody>
      <dsp:txXfrm>
        <a:off x="59399" y="2415980"/>
        <a:ext cx="8110802" cy="10980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A1290C-E660-4462-BBD4-CAA0822186BE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700" b="0" u="none" kern="1200" cap="none" spc="0" dirty="0">
              <a:ln w="0"/>
              <a:solidFill>
                <a:schemeClr val="tx1"/>
              </a:solidFill>
              <a:effectLst/>
            </a:rPr>
            <a:t>A. Protein energy malnutrition</a:t>
          </a:r>
        </a:p>
      </dsp:txBody>
      <dsp:txXfrm>
        <a:off x="55030" y="62882"/>
        <a:ext cx="8119540" cy="101723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09AEB7-7B3A-4B38-9F41-F5A1A3909019}">
      <dsp:nvSpPr>
        <dsp:cNvPr id="0" name=""/>
        <dsp:cNvSpPr/>
      </dsp:nvSpPr>
      <dsp:spPr>
        <a:xfrm>
          <a:off x="0" y="679"/>
          <a:ext cx="8229600" cy="1141641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800" b="0" kern="1200" cap="none" spc="0" dirty="0">
            <a:ln w="0"/>
            <a:solidFill>
              <a:schemeClr val="tx1"/>
            </a:solidFill>
            <a:effectLst/>
          </a:endParaRPr>
        </a:p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b="0" kern="1200" cap="none" spc="0" dirty="0">
              <a:ln w="0"/>
              <a:solidFill>
                <a:schemeClr val="tx1"/>
              </a:solidFill>
              <a:effectLst/>
            </a:rPr>
            <a:t>B. Iron deficiency anaemia</a:t>
          </a:r>
          <a:br>
            <a:rPr lang="en-GB" sz="4800" b="0" kern="1200" cap="none" spc="0" dirty="0">
              <a:ln w="0"/>
              <a:solidFill>
                <a:schemeClr val="tx1"/>
              </a:solidFill>
              <a:effectLst/>
            </a:rPr>
          </a:br>
          <a:endParaRPr lang="en-GB" sz="4800" b="0" kern="1200" cap="none" spc="0" dirty="0">
            <a:ln w="0"/>
            <a:solidFill>
              <a:schemeClr val="tx1"/>
            </a:solidFill>
            <a:effectLst/>
          </a:endParaRPr>
        </a:p>
      </dsp:txBody>
      <dsp:txXfrm>
        <a:off x="55730" y="56409"/>
        <a:ext cx="8118140" cy="103018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09AEB7-7B3A-4B38-9F41-F5A1A3909019}">
      <dsp:nvSpPr>
        <dsp:cNvPr id="0" name=""/>
        <dsp:cNvSpPr/>
      </dsp:nvSpPr>
      <dsp:spPr>
        <a:xfrm>
          <a:off x="0" y="679"/>
          <a:ext cx="8229600" cy="1141641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8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B. Iron deficiency anaemia</a:t>
          </a:r>
          <a:br>
            <a:rPr lang="en-GB" sz="4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</a:br>
          <a:endParaRPr lang="en-GB" sz="48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55730" y="56409"/>
        <a:ext cx="8118140" cy="103018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C42FE8-7EA1-4850-80F6-429768269A13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700" kern="1200"/>
            <a:t>2. Infections</a:t>
          </a:r>
        </a:p>
      </dsp:txBody>
      <dsp:txXfrm>
        <a:off x="55030" y="62882"/>
        <a:ext cx="8119540" cy="101723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6364BD-7C0B-4EE9-A643-CFC41D771016}">
      <dsp:nvSpPr>
        <dsp:cNvPr id="0" name=""/>
        <dsp:cNvSpPr/>
      </dsp:nvSpPr>
      <dsp:spPr>
        <a:xfrm>
          <a:off x="632645" y="0"/>
          <a:ext cx="7169988" cy="5721499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2AF6C80-3A1A-4ADC-9C42-F4F7D53FFAB3}">
      <dsp:nvSpPr>
        <dsp:cNvPr id="0" name=""/>
        <dsp:cNvSpPr/>
      </dsp:nvSpPr>
      <dsp:spPr>
        <a:xfrm>
          <a:off x="194509" y="1716449"/>
          <a:ext cx="3920263" cy="228859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Most children have about </a:t>
          </a:r>
          <a:r>
            <a:rPr lang="en-GB" sz="2600" b="1" kern="1200"/>
            <a:t>four to eight acute respiratory infections each year. </a:t>
          </a:r>
          <a:endParaRPr lang="en-GB" sz="2600" b="1" kern="1200" dirty="0"/>
        </a:p>
      </dsp:txBody>
      <dsp:txXfrm>
        <a:off x="306229" y="1828169"/>
        <a:ext cx="3696823" cy="2065159"/>
      </dsp:txXfrm>
    </dsp:sp>
    <dsp:sp modelId="{D9EBB08B-8585-438C-90B9-87673D43E96E}">
      <dsp:nvSpPr>
        <dsp:cNvPr id="0" name=""/>
        <dsp:cNvSpPr/>
      </dsp:nvSpPr>
      <dsp:spPr>
        <a:xfrm>
          <a:off x="4320506" y="1716449"/>
          <a:ext cx="3920263" cy="2288599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Children with respiratory infections account for a large proportion of patients seen by health workers in health centres. </a:t>
          </a:r>
        </a:p>
      </dsp:txBody>
      <dsp:txXfrm>
        <a:off x="4432226" y="1828169"/>
        <a:ext cx="3696823" cy="20651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DC4E7-7CEE-4CB1-AD11-607DC59D4279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B5B60B-995A-4A8A-8E1C-E3D530A000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185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5669-BEEE-4B6D-A7C5-5204CCB63C17}" type="datetimeFigureOut">
              <a:rPr lang="en-US" smtClean="0"/>
              <a:pPr/>
              <a:t>11/13/2019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287F-4EFD-46BD-89D3-32234D8098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5669-BEEE-4B6D-A7C5-5204CCB63C17}" type="datetimeFigureOut">
              <a:rPr lang="en-US" smtClean="0"/>
              <a:pPr/>
              <a:t>11/13/2019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287F-4EFD-46BD-89D3-32234D8098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5669-BEEE-4B6D-A7C5-5204CCB63C17}" type="datetimeFigureOut">
              <a:rPr lang="en-US" smtClean="0"/>
              <a:pPr/>
              <a:t>11/13/2019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287F-4EFD-46BD-89D3-32234D8098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5669-BEEE-4B6D-A7C5-5204CCB63C17}" type="datetimeFigureOut">
              <a:rPr lang="en-US" smtClean="0"/>
              <a:pPr/>
              <a:t>11/13/2019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287F-4EFD-46BD-89D3-32234D8098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5669-BEEE-4B6D-A7C5-5204CCB63C17}" type="datetimeFigureOut">
              <a:rPr lang="en-US" smtClean="0"/>
              <a:pPr/>
              <a:t>11/13/2019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287F-4EFD-46BD-89D3-32234D8098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5669-BEEE-4B6D-A7C5-5204CCB63C17}" type="datetimeFigureOut">
              <a:rPr lang="en-US" smtClean="0"/>
              <a:pPr/>
              <a:t>11/13/2019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287F-4EFD-46BD-89D3-32234D8098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5669-BEEE-4B6D-A7C5-5204CCB63C17}" type="datetimeFigureOut">
              <a:rPr lang="en-US" smtClean="0"/>
              <a:pPr/>
              <a:t>11/13/2019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287F-4EFD-46BD-89D3-32234D8098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5669-BEEE-4B6D-A7C5-5204CCB63C17}" type="datetimeFigureOut">
              <a:rPr lang="en-US" smtClean="0"/>
              <a:pPr/>
              <a:t>11/13/2019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287F-4EFD-46BD-89D3-32234D8098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5669-BEEE-4B6D-A7C5-5204CCB63C17}" type="datetimeFigureOut">
              <a:rPr lang="en-US" smtClean="0"/>
              <a:pPr/>
              <a:t>11/13/2019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287F-4EFD-46BD-89D3-32234D8098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5669-BEEE-4B6D-A7C5-5204CCB63C17}" type="datetimeFigureOut">
              <a:rPr lang="en-US" smtClean="0"/>
              <a:pPr/>
              <a:t>11/13/2019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287F-4EFD-46BD-89D3-32234D8098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5669-BEEE-4B6D-A7C5-5204CCB63C17}" type="datetimeFigureOut">
              <a:rPr lang="en-US" smtClean="0"/>
              <a:pPr/>
              <a:t>11/13/2019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287F-4EFD-46BD-89D3-32234D8098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D5669-BEEE-4B6D-A7C5-5204CCB63C17}" type="datetimeFigureOut">
              <a:rPr lang="en-US" smtClean="0"/>
              <a:pPr/>
              <a:t>11/13/2019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9287F-4EFD-46BD-89D3-32234D80985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257402F6-05FB-4F82-9AED-1BDB457EBA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3233864"/>
              </p:ext>
            </p:extLst>
          </p:nvPr>
        </p:nvGraphicFramePr>
        <p:xfrm>
          <a:off x="457200" y="274638"/>
          <a:ext cx="4690864" cy="1325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A5177B8-3FDD-4FD0-BC4A-E1F73884B3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2282845"/>
              </p:ext>
            </p:extLst>
          </p:nvPr>
        </p:nvGraphicFramePr>
        <p:xfrm>
          <a:off x="457200" y="2839810"/>
          <a:ext cx="7931224" cy="3286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6241B42A-B680-4F9E-B1FF-A298F9E477C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264726" y="178028"/>
            <a:ext cx="3879274" cy="2844344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253F7992-A995-4FF6-832C-F2B695AC42F1}"/>
              </a:ext>
            </a:extLst>
          </p:cNvPr>
          <p:cNvSpPr/>
          <p:nvPr/>
        </p:nvSpPr>
        <p:spPr>
          <a:xfrm>
            <a:off x="5523816" y="1600200"/>
            <a:ext cx="2567463" cy="4991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62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C160BC0-BA57-4063-8204-9AE475326B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5572822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59A9E-2536-483C-9710-7829E967E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29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4300" b="1" dirty="0"/>
              <a:t>Prevention: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/>
              <a:t>Food containing iron starting by age of 5-6 months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/>
              <a:t>Iron fortified formula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/>
              <a:t>Iron supplementation for breastfeeding infants at 4 months of age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/>
              <a:t>Avoid cows milk before 1 year of age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/>
              <a:t>Control of parasitic diseases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4300" b="1" dirty="0"/>
              <a:t>Treatment:</a:t>
            </a:r>
          </a:p>
          <a:p>
            <a:pPr marL="0" indent="0">
              <a:buNone/>
            </a:pPr>
            <a:r>
              <a:rPr lang="en-GB" b="1" dirty="0"/>
              <a:t>Iron supplementation</a:t>
            </a:r>
          </a:p>
        </p:txBody>
      </p:sp>
    </p:spTree>
    <p:extLst>
      <p:ext uri="{BB962C8B-B14F-4D97-AF65-F5344CB8AC3E}">
        <p14:creationId xmlns:p14="http://schemas.microsoft.com/office/powerpoint/2010/main" val="2889425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6847848-8EC7-4E61-A4C9-EAE7A3D801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460363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360" y="1600200"/>
            <a:ext cx="8435280" cy="4983162"/>
          </a:xfrm>
        </p:spPr>
        <p:txBody>
          <a:bodyPr>
            <a:normAutofit/>
          </a:bodyPr>
          <a:lstStyle/>
          <a:p>
            <a:pPr fontAlgn="base"/>
            <a:r>
              <a:rPr lang="en-GB" sz="4400" b="1" dirty="0"/>
              <a:t>(Acute Respiratory Infections) ARI </a:t>
            </a:r>
          </a:p>
          <a:p>
            <a:pPr fontAlgn="base"/>
            <a:r>
              <a:rPr lang="en-GB" sz="4400" b="1" dirty="0"/>
              <a:t>Diarrhoeal diseases </a:t>
            </a:r>
          </a:p>
          <a:p>
            <a:pPr fontAlgn="base"/>
            <a:r>
              <a:rPr lang="en-GB" sz="4400" b="1" dirty="0"/>
              <a:t>Malaria </a:t>
            </a:r>
          </a:p>
          <a:p>
            <a:pPr algn="ctr" fontAlgn="base">
              <a:buNone/>
            </a:pPr>
            <a:r>
              <a:rPr lang="en-GB" sz="4400" b="1" dirty="0">
                <a:solidFill>
                  <a:srgbClr val="7030A0"/>
                </a:solidFill>
              </a:rPr>
              <a:t>About two-thirds of child deaths are preventable through practical, low-cost intervention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A0D3-79D6-4FFB-AEBB-55B4DFD59A53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25989"/>
          </a:xfrm>
        </p:spPr>
        <p:txBody>
          <a:bodyPr>
            <a:normAutofit/>
          </a:bodyPr>
          <a:lstStyle/>
          <a:p>
            <a:r>
              <a:rPr lang="en-GB" b="1" dirty="0"/>
              <a:t>A. Acute respiratory infections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896"/>
            <a:ext cx="8291264" cy="4248472"/>
          </a:xfrm>
        </p:spPr>
        <p:txBody>
          <a:bodyPr>
            <a:normAutofit fontScale="92500"/>
          </a:bodyPr>
          <a:lstStyle/>
          <a:p>
            <a:pPr marL="69850" indent="0">
              <a:buNone/>
            </a:pPr>
            <a:r>
              <a:rPr lang="en-US" sz="3600" b="1" dirty="0">
                <a:cs typeface="Tahoma" pitchFamily="34" charset="0"/>
              </a:rPr>
              <a:t>ARIs are classified according to the site of infection into:</a:t>
            </a:r>
          </a:p>
          <a:p>
            <a:pPr marL="69850" indent="0">
              <a:buFont typeface="Wingdings" pitchFamily="2" charset="2"/>
              <a:buChar char="v"/>
            </a:pPr>
            <a:r>
              <a:rPr lang="en-US" sz="3200" dirty="0">
                <a:cs typeface="Tahoma" pitchFamily="34" charset="0"/>
              </a:rPr>
              <a:t>Acute upper respiratory tract infections (AURIs): these are common cold, </a:t>
            </a:r>
            <a:r>
              <a:rPr lang="en-US" sz="3200" dirty="0" err="1">
                <a:cs typeface="Tahoma" pitchFamily="34" charset="0"/>
              </a:rPr>
              <a:t>pharyngitis</a:t>
            </a:r>
            <a:r>
              <a:rPr lang="en-US" sz="3200" dirty="0">
                <a:cs typeface="Tahoma" pitchFamily="34" charset="0"/>
              </a:rPr>
              <a:t>, and </a:t>
            </a:r>
            <a:r>
              <a:rPr lang="en-US" sz="3200" dirty="0" err="1">
                <a:cs typeface="Tahoma" pitchFamily="34" charset="0"/>
              </a:rPr>
              <a:t>otitis</a:t>
            </a:r>
            <a:r>
              <a:rPr lang="en-US" sz="3200" dirty="0">
                <a:cs typeface="Tahoma" pitchFamily="34" charset="0"/>
              </a:rPr>
              <a:t> media</a:t>
            </a:r>
          </a:p>
          <a:p>
            <a:pPr marL="69850" indent="0">
              <a:buFont typeface="Wingdings" pitchFamily="2" charset="2"/>
              <a:buChar char="v"/>
            </a:pPr>
            <a:r>
              <a:rPr lang="en-US" sz="3200" dirty="0">
                <a:cs typeface="Tahoma" pitchFamily="34" charset="0"/>
              </a:rPr>
              <a:t>Acute lower respiratory infections (ALRIs): these are epiglottises, laryngitis; </a:t>
            </a:r>
            <a:r>
              <a:rPr lang="en-US" sz="3200" dirty="0" err="1">
                <a:cs typeface="Tahoma" pitchFamily="34" charset="0"/>
              </a:rPr>
              <a:t>trachiltis</a:t>
            </a:r>
            <a:r>
              <a:rPr lang="en-US" sz="3200" dirty="0">
                <a:cs typeface="Tahoma" pitchFamily="34" charset="0"/>
              </a:rPr>
              <a:t>, bronchitis, bronchiolitis alveolitis and pneumonia.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B2E78C-AA56-44AA-91D3-29EE41C96AF5}"/>
              </a:ext>
            </a:extLst>
          </p:cNvPr>
          <p:cNvSpPr txBox="1"/>
          <p:nvPr/>
        </p:nvSpPr>
        <p:spPr>
          <a:xfrm>
            <a:off x="457200" y="1042621"/>
            <a:ext cx="8229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rgbClr val="FF0000"/>
                </a:solidFill>
                <a:cs typeface="Tahoma" pitchFamily="34" charset="0"/>
              </a:rPr>
              <a:t>An episode of acute symptoms and signs resulting from infection of any part of the respiratory tract or related structures (extending for less than 30 days).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32EB6FF-EE0B-42A6-96A6-20C2CF861D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4270702"/>
              </p:ext>
            </p:extLst>
          </p:nvPr>
        </p:nvGraphicFramePr>
        <p:xfrm>
          <a:off x="457200" y="404664"/>
          <a:ext cx="8435280" cy="5721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cs typeface="Tahoma" pitchFamily="34" charset="0"/>
              </a:rPr>
              <a:t>Ecology of ARI</a:t>
            </a:r>
            <a:br>
              <a:rPr lang="en-US" b="1" dirty="0">
                <a:cs typeface="Tahoma" pitchFamily="34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74642"/>
          </a:xfrm>
        </p:spPr>
        <p:txBody>
          <a:bodyPr>
            <a:normAutofit fontScale="92500" lnSpcReduction="20000"/>
          </a:bodyPr>
          <a:lstStyle/>
          <a:p>
            <a:pPr marL="69850" indent="0">
              <a:buNone/>
            </a:pPr>
            <a:r>
              <a:rPr lang="en-US" b="1" dirty="0">
                <a:cs typeface="Tahoma" pitchFamily="34" charset="0"/>
              </a:rPr>
              <a:t>Viral agents are </a:t>
            </a:r>
            <a:r>
              <a:rPr lang="en-US" dirty="0">
                <a:cs typeface="Tahoma" pitchFamily="34" charset="0"/>
              </a:rPr>
              <a:t>responsible for over 90% of cases of AURIs and a considerable proportion of ALRIs. </a:t>
            </a:r>
          </a:p>
          <a:p>
            <a:pPr marL="69850" indent="0">
              <a:buNone/>
            </a:pPr>
            <a:r>
              <a:rPr lang="en-US" dirty="0">
                <a:cs typeface="Tahoma" pitchFamily="34" charset="0"/>
              </a:rPr>
              <a:t>The most frequent viral agents of ALRI in infants and young children are: </a:t>
            </a:r>
          </a:p>
          <a:p>
            <a:pPr marL="69850" indent="0">
              <a:buNone/>
            </a:pPr>
            <a:r>
              <a:rPr lang="en-US" dirty="0">
                <a:cs typeface="Tahoma" pitchFamily="34" charset="0"/>
              </a:rPr>
              <a:t>a. </a:t>
            </a:r>
            <a:r>
              <a:rPr lang="en-US" b="1" dirty="0">
                <a:solidFill>
                  <a:srgbClr val="FF0000"/>
                </a:solidFill>
                <a:cs typeface="Tahoma" pitchFamily="34" charset="0"/>
              </a:rPr>
              <a:t>Respiratory syncytial virus</a:t>
            </a:r>
            <a:r>
              <a:rPr lang="en-US" dirty="0">
                <a:cs typeface="Tahoma" pitchFamily="34" charset="0"/>
              </a:rPr>
              <a:t>, </a:t>
            </a:r>
          </a:p>
          <a:p>
            <a:pPr marL="69850" indent="0">
              <a:buNone/>
            </a:pPr>
            <a:r>
              <a:rPr lang="en-US" dirty="0">
                <a:cs typeface="Tahoma" pitchFamily="34" charset="0"/>
              </a:rPr>
              <a:t>b. adenoviruses, </a:t>
            </a:r>
          </a:p>
          <a:p>
            <a:pPr marL="69850" indent="0">
              <a:buNone/>
            </a:pPr>
            <a:r>
              <a:rPr lang="en-US" dirty="0">
                <a:cs typeface="Tahoma" pitchFamily="34" charset="0"/>
              </a:rPr>
              <a:t>c. Para influenza and influenza A, B viruses, </a:t>
            </a:r>
          </a:p>
          <a:p>
            <a:pPr marL="69850" indent="0">
              <a:buNone/>
            </a:pPr>
            <a:r>
              <a:rPr lang="en-US" dirty="0">
                <a:cs typeface="Tahoma" pitchFamily="34" charset="0"/>
              </a:rPr>
              <a:t>d. measles, mumps, and German measles.</a:t>
            </a:r>
          </a:p>
          <a:p>
            <a:pPr marL="69850" indent="0">
              <a:buNone/>
            </a:pPr>
            <a:r>
              <a:rPr lang="en-US" b="1" dirty="0">
                <a:cs typeface="Tahoma" pitchFamily="34" charset="0"/>
              </a:rPr>
              <a:t>Bacterial agents include</a:t>
            </a:r>
            <a:r>
              <a:rPr lang="en-US" dirty="0">
                <a:cs typeface="Tahoma" pitchFamily="34" charset="0"/>
              </a:rPr>
              <a:t>: </a:t>
            </a:r>
          </a:p>
          <a:p>
            <a:pPr marL="69850" indent="0">
              <a:buNone/>
            </a:pPr>
            <a:r>
              <a:rPr lang="en-US" dirty="0">
                <a:cs typeface="Tahoma" pitchFamily="34" charset="0"/>
              </a:rPr>
              <a:t>Pertussis,         Streptococcal pyogenes .</a:t>
            </a:r>
          </a:p>
          <a:p>
            <a:pPr marL="69850" indent="0" algn="ctr">
              <a:buNone/>
            </a:pPr>
            <a:r>
              <a:rPr lang="en-US" b="1" dirty="0">
                <a:solidFill>
                  <a:srgbClr val="FF0000"/>
                </a:solidFill>
                <a:cs typeface="Tahoma" pitchFamily="34" charset="0"/>
              </a:rPr>
              <a:t>Streptococcus pneumonia and </a:t>
            </a:r>
            <a:r>
              <a:rPr lang="en-US" b="1" dirty="0" err="1">
                <a:solidFill>
                  <a:srgbClr val="FF0000"/>
                </a:solidFill>
                <a:cs typeface="Tahoma" pitchFamily="34" charset="0"/>
              </a:rPr>
              <a:t>Haemophilus</a:t>
            </a:r>
            <a:r>
              <a:rPr lang="en-US" b="1" dirty="0">
                <a:solidFill>
                  <a:srgbClr val="FF0000"/>
                </a:solidFill>
                <a:cs typeface="Tahoma" pitchFamily="34" charset="0"/>
              </a:rPr>
              <a:t> influenza are the commonest causes of pneumonia in children.</a:t>
            </a:r>
          </a:p>
          <a:p>
            <a:pPr marL="69850" indent="0" algn="ctr">
              <a:buNone/>
            </a:pPr>
            <a:endParaRPr lang="en-US" b="1" dirty="0">
              <a:solidFill>
                <a:srgbClr val="FF0000"/>
              </a:solidFill>
              <a:cs typeface="Tahoma" pitchFamily="34" charset="0"/>
            </a:endParaRP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13001C32-0FC7-4E96-84CC-EE94269454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1188760"/>
              </p:ext>
            </p:extLst>
          </p:nvPr>
        </p:nvGraphicFramePr>
        <p:xfrm>
          <a:off x="486236" y="224644"/>
          <a:ext cx="8171528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2BD0A-E99D-48CD-AFD3-1CBBB9690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50106"/>
          </a:xfrm>
        </p:spPr>
        <p:txBody>
          <a:bodyPr/>
          <a:lstStyle/>
          <a:p>
            <a:r>
              <a:rPr lang="en-US" b="1" dirty="0"/>
              <a:t>Prevention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DC86D-5726-4F39-BD48-C029C7417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pPr marL="584200" indent="-514350">
              <a:buFont typeface="Wingdings 2" pitchFamily="18" charset="2"/>
              <a:buAutoNum type="arabicPeriod"/>
            </a:pPr>
            <a:r>
              <a:rPr lang="en-US" b="1" dirty="0">
                <a:solidFill>
                  <a:srgbClr val="000000"/>
                </a:solidFill>
                <a:cs typeface="Tahoma" pitchFamily="34" charset="0"/>
              </a:rPr>
              <a:t>Immunization</a:t>
            </a:r>
          </a:p>
          <a:p>
            <a:pPr marL="584200" indent="-514350">
              <a:buFont typeface="Wingdings 2" pitchFamily="18" charset="2"/>
              <a:buAutoNum type="arabicPeriod"/>
            </a:pPr>
            <a:r>
              <a:rPr lang="en-US" b="1" dirty="0">
                <a:solidFill>
                  <a:srgbClr val="000000"/>
                </a:solidFill>
                <a:cs typeface="Tahoma" pitchFamily="34" charset="0"/>
              </a:rPr>
              <a:t>Chemoprophylaxis:</a:t>
            </a:r>
          </a:p>
          <a:p>
            <a:pPr marL="527050" indent="-45720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  <a:cs typeface="Tahoma" pitchFamily="34" charset="0"/>
              </a:rPr>
              <a:t>Used in prevention of recurrent streptococcal infections by penicillin. </a:t>
            </a:r>
          </a:p>
          <a:p>
            <a:pPr marL="527050" indent="-45720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  <a:cs typeface="Tahoma" pitchFamily="34" charset="0"/>
              </a:rPr>
              <a:t>It is possible to prevent some viral infections by anti-viral agents e.g. Tamil for influenza. </a:t>
            </a:r>
          </a:p>
          <a:p>
            <a:pPr marL="69850" indent="0">
              <a:buNone/>
            </a:pPr>
            <a:r>
              <a:rPr lang="en-US" b="1" dirty="0">
                <a:solidFill>
                  <a:srgbClr val="000000"/>
                </a:solidFill>
                <a:cs typeface="Tahoma" pitchFamily="34" charset="0"/>
              </a:rPr>
              <a:t>3. Non specific measures</a:t>
            </a:r>
            <a:r>
              <a:rPr lang="en-US" dirty="0">
                <a:solidFill>
                  <a:srgbClr val="000000"/>
                </a:solidFill>
                <a:cs typeface="Tahoma" pitchFamily="34" charset="0"/>
              </a:rPr>
              <a:t>: Improvement of socio-economic and health status in general e.g. control of malnutrition, encouraging breast feeding, control of air pollution …</a:t>
            </a:r>
            <a:r>
              <a:rPr lang="en-US" dirty="0" err="1">
                <a:solidFill>
                  <a:srgbClr val="000000"/>
                </a:solidFill>
                <a:cs typeface="Tahoma" pitchFamily="34" charset="0"/>
              </a:rPr>
              <a:t>etc</a:t>
            </a:r>
            <a:endParaRPr lang="en-US" dirty="0">
              <a:solidFill>
                <a:srgbClr val="000000"/>
              </a:solidFill>
              <a:cs typeface="Tahoma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308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382" y="260648"/>
            <a:ext cx="8229600" cy="1143000"/>
          </a:xfrm>
        </p:spPr>
        <p:txBody>
          <a:bodyPr/>
          <a:lstStyle/>
          <a:p>
            <a:r>
              <a:rPr lang="en-GB" dirty="0"/>
              <a:t>Home Care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/>
              <a:t>– Keep the baby warm </a:t>
            </a:r>
          </a:p>
          <a:p>
            <a:pPr>
              <a:buNone/>
            </a:pPr>
            <a:r>
              <a:rPr lang="en-GB" dirty="0"/>
              <a:t>– Continue breast feeding and feeding the child </a:t>
            </a:r>
          </a:p>
          <a:p>
            <a:pPr>
              <a:buNone/>
            </a:pPr>
            <a:r>
              <a:rPr lang="en-GB" dirty="0"/>
              <a:t>– To increase feeding after recovery</a:t>
            </a:r>
          </a:p>
          <a:p>
            <a:pPr>
              <a:buNone/>
            </a:pPr>
            <a:r>
              <a:rPr lang="en-GB" dirty="0"/>
              <a:t> – To clear the nose if it interferes with feeding </a:t>
            </a:r>
          </a:p>
          <a:p>
            <a:pPr>
              <a:buNone/>
            </a:pPr>
            <a:r>
              <a:rPr lang="en-GB" dirty="0"/>
              <a:t>– Proper dose of antibiotic for 5 days</a:t>
            </a:r>
          </a:p>
          <a:p>
            <a:pPr>
              <a:buNone/>
            </a:pPr>
            <a:r>
              <a:rPr lang="en-GB" dirty="0"/>
              <a:t> – Cough can be relieved by home made decoctions</a:t>
            </a:r>
          </a:p>
          <a:p>
            <a:pPr>
              <a:buNone/>
            </a:pPr>
            <a:r>
              <a:rPr lang="en-GB" dirty="0"/>
              <a:t>– To watch for danger signs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265" y="685800"/>
            <a:ext cx="2085203" cy="5105400"/>
          </a:xfrm>
        </p:spPr>
        <p:txBody>
          <a:bodyPr>
            <a:normAutofit/>
          </a:bodyPr>
          <a:lstStyle/>
          <a:p>
            <a:r>
              <a:rPr lang="en-GB" sz="3500" dirty="0">
                <a:solidFill>
                  <a:srgbClr val="FFFFFF"/>
                </a:solidFill>
              </a:rPr>
              <a:t>B. </a:t>
            </a:r>
            <a:r>
              <a:rPr lang="en-US" sz="3500" b="1" dirty="0">
                <a:solidFill>
                  <a:srgbClr val="FFFFFF"/>
                </a:solidFill>
                <a:cs typeface="Tahoma" pitchFamily="34" charset="0"/>
              </a:rPr>
              <a:t>Diarrheal disease</a:t>
            </a:r>
            <a:endParaRPr lang="en-GB" sz="3500" dirty="0">
              <a:solidFill>
                <a:srgbClr val="FFFFFF"/>
              </a:solidFill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C73C0DBD-A05A-402C-9BEF-06917D24E8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8697254"/>
              </p:ext>
            </p:extLst>
          </p:nvPr>
        </p:nvGraphicFramePr>
        <p:xfrm>
          <a:off x="3554460" y="234388"/>
          <a:ext cx="5074433" cy="6218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F774F-1856-4B17-ABDA-05E33D376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22114"/>
          </a:xfrm>
        </p:spPr>
        <p:txBody>
          <a:bodyPr>
            <a:normAutofit/>
          </a:bodyPr>
          <a:lstStyle/>
          <a:p>
            <a:r>
              <a:rPr lang="en-US" sz="5400" b="1" dirty="0"/>
              <a:t>B. Diarrheal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2A59B-43AC-4065-BEB1-3DA1354CB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784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i="1" dirty="0"/>
              <a:t>is defined as the passage of three or more loose or liquid stools in a 24-h period (or more frequent passage than is normal for the individual). </a:t>
            </a:r>
            <a:r>
              <a:rPr lang="en-GB" sz="4400" u="sng" dirty="0"/>
              <a:t>However, it is the consistency of the stools rather than the number that is.</a:t>
            </a:r>
            <a:endParaRPr lang="en-US" sz="4400" u="sng" dirty="0"/>
          </a:p>
          <a:p>
            <a:pPr marL="0" indent="0" algn="ctr">
              <a:buNone/>
            </a:pPr>
            <a:endParaRPr lang="en-US" sz="4400" i="1" dirty="0"/>
          </a:p>
        </p:txBody>
      </p:sp>
    </p:spTree>
    <p:extLst>
      <p:ext uri="{BB962C8B-B14F-4D97-AF65-F5344CB8AC3E}">
        <p14:creationId xmlns:p14="http://schemas.microsoft.com/office/powerpoint/2010/main" val="2540111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E043454-7740-4953-85B0-28D4CAFD07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6157426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98EC27F-068C-4AD9-B955-1488350769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64550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6330704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5198E-BD59-475A-AF37-43E3F7BFA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b="1" dirty="0"/>
              <a:t>Diarrhoea is usually a symptom of an infection in the intestinal tract.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A26AC-F38C-4D37-A4E1-394D177BE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356" y="1606677"/>
            <a:ext cx="8507288" cy="4983162"/>
          </a:xfrm>
        </p:spPr>
        <p:txBody>
          <a:bodyPr>
            <a:normAutofit lnSpcReduction="10000"/>
          </a:bodyPr>
          <a:lstStyle/>
          <a:p>
            <a:pPr lvl="0"/>
            <a:r>
              <a:rPr lang="en-GB" dirty="0">
                <a:solidFill>
                  <a:srgbClr val="FF0000"/>
                </a:solidFill>
              </a:rPr>
              <a:t>Viruses</a:t>
            </a:r>
            <a:r>
              <a:rPr lang="en-GB" dirty="0"/>
              <a:t> are the most common cause of a child's diarrhoea in the first 5 years of life.</a:t>
            </a:r>
          </a:p>
          <a:p>
            <a:pPr lvl="0"/>
            <a:r>
              <a:rPr lang="en-GB" dirty="0">
                <a:solidFill>
                  <a:srgbClr val="FF0000"/>
                </a:solidFill>
              </a:rPr>
              <a:t>Most common virus is rotaviruses. </a:t>
            </a:r>
            <a:endParaRPr lang="en-GB" dirty="0"/>
          </a:p>
          <a:p>
            <a:pPr lvl="0"/>
            <a:r>
              <a:rPr lang="en-GB" dirty="0"/>
              <a:t>Others: noroviruses and adenoviruses.</a:t>
            </a:r>
          </a:p>
          <a:p>
            <a:pPr lvl="0"/>
            <a:r>
              <a:rPr lang="en-GB" dirty="0">
                <a:solidFill>
                  <a:srgbClr val="FF0000"/>
                </a:solidFill>
              </a:rPr>
              <a:t>Bacterial pathogen: </a:t>
            </a:r>
            <a:r>
              <a:rPr lang="en-GB" dirty="0"/>
              <a:t>Campylobacter </a:t>
            </a:r>
            <a:r>
              <a:rPr lang="en-GB" dirty="0" err="1"/>
              <a:t>jejuni</a:t>
            </a:r>
            <a:r>
              <a:rPr lang="en-GB" dirty="0"/>
              <a:t>, yersinia, salmonella, shigella, pathogenic E. coli, or clostridium difficile). </a:t>
            </a:r>
          </a:p>
          <a:p>
            <a:pPr lvl="0"/>
            <a:r>
              <a:rPr lang="en-GB" dirty="0">
                <a:solidFill>
                  <a:srgbClr val="FF0000"/>
                </a:solidFill>
              </a:rPr>
              <a:t>Parasites</a:t>
            </a:r>
            <a:r>
              <a:rPr lang="en-GB" dirty="0"/>
              <a:t> are the cause in fewer than 5% (lamblia, </a:t>
            </a:r>
            <a:r>
              <a:rPr lang="en-GB" dirty="0" err="1"/>
              <a:t>cryptosporidia</a:t>
            </a:r>
            <a:r>
              <a:rPr lang="en-GB" dirty="0"/>
              <a:t>, Entamoeba histolytica, and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462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F4705-103E-49D8-A10D-F9CF6957D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33670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Diarrhoeal disease is the second leading cause of death in children under five years old.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In low-income countries, children under three years old experience </a:t>
            </a:r>
            <a:r>
              <a:rPr lang="en-GB" b="1" dirty="0"/>
              <a:t>on average three episodes of diarrhoea every year. 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Each episode deprives the child of the nutrition necessary for growth. As a result, diarrhoea is a major cause of malnutrition, and malnourished children are more likely to fall ill from diarrhoea.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050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E933B-F8E1-418A-9B85-9205EC0A9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B050"/>
                </a:solidFill>
                <a:cs typeface="Tahoma" pitchFamily="34" charset="0"/>
              </a:rPr>
              <a:t>Types of diarrhea:</a:t>
            </a:r>
            <a:endParaRPr lang="en-GB" dirty="0"/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457200" y="1303337"/>
            <a:ext cx="8229600" cy="4997152"/>
          </a:xfrm>
        </p:spPr>
        <p:txBody>
          <a:bodyPr>
            <a:normAutofit/>
          </a:bodyPr>
          <a:lstStyle/>
          <a:p>
            <a:pPr marL="69850" indent="0" algn="l" rtl="0">
              <a:buFont typeface="Wingdings 2" pitchFamily="18" charset="2"/>
              <a:buNone/>
            </a:pPr>
            <a:r>
              <a:rPr lang="en-US" dirty="0">
                <a:cs typeface="Tahoma" pitchFamily="34" charset="0"/>
              </a:rPr>
              <a:t>Three main clinical types of diarrhea</a:t>
            </a:r>
            <a:r>
              <a:rPr lang="en-US" b="1" dirty="0">
                <a:cs typeface="Tahoma" pitchFamily="34" charset="0"/>
              </a:rPr>
              <a:t> </a:t>
            </a:r>
          </a:p>
          <a:p>
            <a:pPr marL="527050" indent="-457200" algn="l" rtl="0">
              <a:buFont typeface="Wingdings" panose="05000000000000000000" pitchFamily="2" charset="2"/>
              <a:buChar char="§"/>
            </a:pPr>
            <a:r>
              <a:rPr lang="en-US" b="1" dirty="0">
                <a:cs typeface="Tahoma" pitchFamily="34" charset="0"/>
              </a:rPr>
              <a:t>Acute watery diarrhea: </a:t>
            </a:r>
            <a:r>
              <a:rPr lang="en-US" dirty="0">
                <a:cs typeface="Tahoma" pitchFamily="34" charset="0"/>
              </a:rPr>
              <a:t>This refers to acute diarrhea, lasts less than 14 days (average 7 days) and involves the passage of frequent loose or watery stools without visible blood. </a:t>
            </a:r>
          </a:p>
          <a:p>
            <a:pPr marL="527050" indent="-457200" algn="l" rtl="0">
              <a:buFont typeface="Wingdings" panose="05000000000000000000" pitchFamily="2" charset="2"/>
              <a:buChar char="§"/>
            </a:pPr>
            <a:r>
              <a:rPr lang="en-US" b="1" dirty="0">
                <a:cs typeface="Tahoma" pitchFamily="34" charset="0"/>
              </a:rPr>
              <a:t>Dysentery: </a:t>
            </a:r>
            <a:r>
              <a:rPr lang="en-US" dirty="0">
                <a:cs typeface="Tahoma" pitchFamily="34" charset="0"/>
              </a:rPr>
              <a:t>It is diarrhea with </a:t>
            </a:r>
            <a:r>
              <a:rPr lang="en-US" b="1" dirty="0">
                <a:solidFill>
                  <a:srgbClr val="FF0000"/>
                </a:solidFill>
                <a:cs typeface="Tahoma" pitchFamily="34" charset="0"/>
              </a:rPr>
              <a:t>visible blood </a:t>
            </a:r>
            <a:r>
              <a:rPr lang="en-US" dirty="0">
                <a:cs typeface="Tahoma" pitchFamily="34" charset="0"/>
              </a:rPr>
              <a:t>in </a:t>
            </a:r>
            <a:r>
              <a:rPr lang="en-US" dirty="0" err="1">
                <a:cs typeface="Tahoma" pitchFamily="34" charset="0"/>
              </a:rPr>
              <a:t>faeces</a:t>
            </a:r>
            <a:r>
              <a:rPr lang="en-US" dirty="0">
                <a:cs typeface="Tahoma" pitchFamily="34" charset="0"/>
              </a:rPr>
              <a:t> accompanied by anorexia, rapid weight loss and damage to the intestinal mucosa by the invasive bacteria.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504031" y="1303337"/>
            <a:ext cx="8135938" cy="4896643"/>
          </a:xfrm>
        </p:spPr>
        <p:txBody>
          <a:bodyPr>
            <a:normAutofit/>
          </a:bodyPr>
          <a:lstStyle/>
          <a:p>
            <a:pPr marL="69850" indent="0" algn="l" rtl="0">
              <a:buFont typeface="Wingdings" pitchFamily="2" charset="2"/>
              <a:buChar char="§"/>
            </a:pPr>
            <a:r>
              <a:rPr lang="en-US" b="1" dirty="0">
                <a:cs typeface="Tahoma" pitchFamily="34" charset="0"/>
              </a:rPr>
              <a:t>Persistent diarrhea: </a:t>
            </a:r>
            <a:r>
              <a:rPr lang="en-US" dirty="0">
                <a:cs typeface="Tahoma" pitchFamily="34" charset="0"/>
              </a:rPr>
              <a:t>Diarrhea that begins</a:t>
            </a:r>
          </a:p>
          <a:p>
            <a:pPr marL="69850" indent="0" algn="l" rtl="0">
              <a:buNone/>
            </a:pPr>
            <a:r>
              <a:rPr lang="en-US" dirty="0">
                <a:cs typeface="Tahoma" pitchFamily="34" charset="0"/>
              </a:rPr>
              <a:t>acutely but is usually of long duration (more than 14 days). It may begin either as watery diarrhea or dysentery with risk of dehydration.</a:t>
            </a:r>
          </a:p>
          <a:p>
            <a:pPr marL="69850" indent="0" algn="l" rtl="0">
              <a:buFont typeface="Wingdings 2" pitchFamily="18" charset="2"/>
              <a:buNone/>
            </a:pPr>
            <a:r>
              <a:rPr lang="en-US" b="1" u="sng" dirty="0">
                <a:cs typeface="Tahoma" pitchFamily="34" charset="0"/>
              </a:rPr>
              <a:t>Persistent diarrhea </a:t>
            </a:r>
            <a:r>
              <a:rPr lang="en-US" dirty="0">
                <a:cs typeface="Tahoma" pitchFamily="34" charset="0"/>
              </a:rPr>
              <a:t>should not be confused with </a:t>
            </a:r>
            <a:r>
              <a:rPr lang="en-US" b="1" i="1" dirty="0">
                <a:cs typeface="Tahoma" pitchFamily="34" charset="0"/>
              </a:rPr>
              <a:t>chronic diarrhea </a:t>
            </a:r>
            <a:r>
              <a:rPr lang="en-US" dirty="0">
                <a:cs typeface="Tahoma" pitchFamily="34" charset="0"/>
              </a:rPr>
              <a:t>which is recurrent or long lasting diarrhea due to non infectious causes such as food sensitivity or metabolic disorders.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1C6C8FE-B07B-4EEB-BF3C-438F3B256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B050"/>
                </a:solidFill>
                <a:cs typeface="Tahoma" pitchFamily="34" charset="0"/>
              </a:rPr>
              <a:t>Types of diarrhea:</a:t>
            </a:r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E9558-1A76-48E8-906B-C796D0B56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en-US" b="1" dirty="0"/>
              <a:t>Prevention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A86E92-C266-42D1-BAAA-6E75B0D07D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1520" y="1259632"/>
            <a:ext cx="4320480" cy="5598368"/>
          </a:xfrm>
        </p:spPr>
        <p:txBody>
          <a:bodyPr>
            <a:normAutofit lnSpcReduction="10000"/>
          </a:bodyPr>
          <a:lstStyle/>
          <a:p>
            <a:pPr lvl="0"/>
            <a:r>
              <a:rPr lang="en-GB" dirty="0"/>
              <a:t>access to safe drinking-water;</a:t>
            </a:r>
            <a:endParaRPr lang="en-US" dirty="0"/>
          </a:p>
          <a:p>
            <a:pPr lvl="0"/>
            <a:r>
              <a:rPr lang="en-GB" dirty="0"/>
              <a:t>use of improved sanitation;</a:t>
            </a:r>
            <a:endParaRPr lang="en-US" dirty="0"/>
          </a:p>
          <a:p>
            <a:pPr lvl="0"/>
            <a:r>
              <a:rPr lang="en-GB" dirty="0"/>
              <a:t>hand washing with soap;</a:t>
            </a:r>
            <a:endParaRPr lang="en-US" dirty="0"/>
          </a:p>
          <a:p>
            <a:pPr lvl="0"/>
            <a:r>
              <a:rPr lang="en-GB" dirty="0"/>
              <a:t>exclusive breastfeeding for the first six months of life;</a:t>
            </a:r>
            <a:endParaRPr lang="en-US" dirty="0"/>
          </a:p>
          <a:p>
            <a:pPr lvl="0"/>
            <a:r>
              <a:rPr lang="en-GB" dirty="0"/>
              <a:t>good personal and food hygiene;</a:t>
            </a:r>
          </a:p>
          <a:p>
            <a:r>
              <a:rPr lang="en-GB" dirty="0"/>
              <a:t>health education about how infections spread; and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F787D98-47DD-47B7-B998-2E91E8B395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0" y="1259632"/>
            <a:ext cx="4320482" cy="5598368"/>
          </a:xfrm>
        </p:spPr>
        <p:txBody>
          <a:bodyPr>
            <a:normAutofit lnSpcReduction="10000"/>
          </a:bodyPr>
          <a:lstStyle/>
          <a:p>
            <a:pPr lvl="0"/>
            <a:r>
              <a:rPr lang="en-GB" dirty="0"/>
              <a:t>Rotavirus vaccination </a:t>
            </a:r>
          </a:p>
          <a:p>
            <a:pPr lvl="0"/>
            <a:r>
              <a:rPr lang="en-US" dirty="0"/>
              <a:t>Measles immunization is a very cost effective measure for reducing diarrhea morbidity and mortality. Measles vaccine given at the recommended age can prevent up to 25% of diarrhea-associated deaths in children under 5 years of age.</a:t>
            </a:r>
          </a:p>
        </p:txBody>
      </p:sp>
    </p:spTree>
    <p:extLst>
      <p:ext uri="{BB962C8B-B14F-4D97-AF65-F5344CB8AC3E}">
        <p14:creationId xmlns:p14="http://schemas.microsoft.com/office/powerpoint/2010/main" val="4378670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22114"/>
          </a:xfrm>
        </p:spPr>
        <p:txBody>
          <a:bodyPr anchor="b">
            <a:normAutofit/>
          </a:bodyPr>
          <a:lstStyle/>
          <a:p>
            <a:r>
              <a:rPr lang="en-GB" dirty="0"/>
              <a:t>Treatment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B33807-E5A9-47EA-9260-B6223DFC7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Oral rehydration salts (ORS): This solution (glucose &amp; electrolytes) can be taken by cup and spoon to prevent or correct dehydration. Glucose is added in optimal amount (2%) to promote sodium absorption.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5842" name="Picture 2" descr="Image result for ors for dehydration prepare sachet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1891" y="4293096"/>
            <a:ext cx="3802037" cy="25132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0B02B-7A7F-4461-B080-19CECA7E1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/>
              <a:t>Treatment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69508-89FD-41BD-B425-2E406DDF7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239" y="1303337"/>
            <a:ext cx="8229600" cy="5149999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A child classified with SEVERE </a:t>
            </a:r>
            <a:r>
              <a:rPr lang="en-GB" dirty="0" err="1">
                <a:solidFill>
                  <a:srgbClr val="FF0000"/>
                </a:solidFill>
              </a:rPr>
              <a:t>Diarrhea</a:t>
            </a:r>
            <a:r>
              <a:rPr lang="en-GB" dirty="0">
                <a:solidFill>
                  <a:srgbClr val="FF0000"/>
                </a:solidFill>
              </a:rPr>
              <a:t> (DEHYDRATION) needs fluids quickly. Treat with IV (intravenous) fluids. </a:t>
            </a:r>
          </a:p>
          <a:p>
            <a:pPr>
              <a:buNone/>
            </a:pPr>
            <a:r>
              <a:rPr lang="en-GB" dirty="0"/>
              <a:t>The four rules of home treatment are: </a:t>
            </a:r>
          </a:p>
          <a:p>
            <a:pPr>
              <a:buNone/>
            </a:pPr>
            <a:r>
              <a:rPr lang="en-GB" dirty="0"/>
              <a:t>1. Give extra fluid</a:t>
            </a:r>
          </a:p>
          <a:p>
            <a:pPr>
              <a:buNone/>
            </a:pPr>
            <a:r>
              <a:rPr lang="en-GB" dirty="0"/>
              <a:t> 2. Give zinc supplements</a:t>
            </a:r>
          </a:p>
          <a:p>
            <a:pPr>
              <a:buNone/>
            </a:pPr>
            <a:r>
              <a:rPr lang="en-GB" dirty="0"/>
              <a:t> 3. Continue feeding</a:t>
            </a:r>
          </a:p>
          <a:p>
            <a:pPr>
              <a:buNone/>
            </a:pPr>
            <a:r>
              <a:rPr lang="en-GB" dirty="0"/>
              <a:t> 4. Return immediately if the child develops danger signs, drinks poorly, or has blood in stool </a:t>
            </a:r>
          </a:p>
          <a:p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8201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C72A56F-4D74-4B32-9BEA-7D51D0F18F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0700941"/>
              </p:ext>
            </p:extLst>
          </p:nvPr>
        </p:nvGraphicFramePr>
        <p:xfrm>
          <a:off x="215512" y="-25630"/>
          <a:ext cx="8712968" cy="1143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673E4CEB-04DB-4717-A71D-E7A8DB85FDF8}"/>
              </a:ext>
            </a:extLst>
          </p:cNvPr>
          <p:cNvSpPr/>
          <p:nvPr/>
        </p:nvSpPr>
        <p:spPr>
          <a:xfrm>
            <a:off x="215514" y="965627"/>
            <a:ext cx="87129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GB" sz="2800" dirty="0"/>
              <a:t>WHO and UNICEF developed a strategy known as Integrated Management of Childhood Illness (IMCI).</a:t>
            </a: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GB" sz="2800" dirty="0"/>
              <a:t>The strategy includes preventive and curative interventions, which aim to improve practices both in the health facilities and at home.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C29639FC-A142-46A9-A298-CA0B5E23B3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1288833"/>
              </p:ext>
            </p:extLst>
          </p:nvPr>
        </p:nvGraphicFramePr>
        <p:xfrm>
          <a:off x="601334" y="2852936"/>
          <a:ext cx="7941325" cy="1062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DE10608A-A32A-45EF-8087-A2C539A28E27}"/>
              </a:ext>
            </a:extLst>
          </p:cNvPr>
          <p:cNvSpPr/>
          <p:nvPr/>
        </p:nvSpPr>
        <p:spPr>
          <a:xfrm>
            <a:off x="215514" y="3789040"/>
            <a:ext cx="871296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dirty="0"/>
              <a:t>Children brought for medical treatment in the developing world are often suffering from </a:t>
            </a:r>
            <a:r>
              <a:rPr lang="en-GB" sz="2800" dirty="0">
                <a:solidFill>
                  <a:srgbClr val="FF0000"/>
                </a:solidFill>
              </a:rPr>
              <a:t>more than one </a:t>
            </a:r>
            <a:r>
              <a:rPr lang="en-GB" sz="2800" dirty="0"/>
              <a:t>condition.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A single diagnosis may not be possible or appropriate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Treatment may need to combine therapy for several conditions.</a:t>
            </a:r>
          </a:p>
          <a:p>
            <a:pPr algn="ctr"/>
            <a:r>
              <a:rPr lang="en-GB" sz="2800" dirty="0">
                <a:solidFill>
                  <a:srgbClr val="FF0000"/>
                </a:solidFill>
              </a:rPr>
              <a:t>“Looking to The Child as a Whole”.</a:t>
            </a:r>
          </a:p>
        </p:txBody>
      </p:sp>
    </p:spTree>
    <p:extLst>
      <p:ext uri="{BB962C8B-B14F-4D97-AF65-F5344CB8AC3E}">
        <p14:creationId xmlns:p14="http://schemas.microsoft.com/office/powerpoint/2010/main" val="18620204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81652-B803-44C2-979E-20344A085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185" y="116632"/>
            <a:ext cx="5605629" cy="994172"/>
          </a:xfrm>
        </p:spPr>
        <p:txBody>
          <a:bodyPr>
            <a:normAutofit/>
          </a:bodyPr>
          <a:lstStyle/>
          <a:p>
            <a:r>
              <a:rPr lang="en-GB" sz="3850" b="1" dirty="0"/>
              <a:t>Diseases Covered By IMCI</a:t>
            </a:r>
            <a:endParaRPr lang="en-GB" sz="385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876E6-234C-42FE-864F-E3A6A9CF7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23" y="1090898"/>
            <a:ext cx="8568952" cy="5342531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1-Acute respiratory infections</a:t>
            </a:r>
          </a:p>
          <a:p>
            <a:pPr marL="0" indent="0">
              <a:buNone/>
            </a:pPr>
            <a:r>
              <a:rPr lang="en-GB" dirty="0"/>
              <a:t>2-Diarrhoeal diseases</a:t>
            </a:r>
          </a:p>
          <a:p>
            <a:pPr marL="0" indent="0">
              <a:buNone/>
            </a:pPr>
            <a:r>
              <a:rPr lang="en-GB" dirty="0"/>
              <a:t>3-Malaria</a:t>
            </a:r>
          </a:p>
          <a:p>
            <a:pPr marL="0" indent="0">
              <a:buNone/>
            </a:pPr>
            <a:r>
              <a:rPr lang="en-GB" dirty="0"/>
              <a:t>4-Measles</a:t>
            </a:r>
          </a:p>
          <a:p>
            <a:pPr marL="0" indent="0">
              <a:buNone/>
            </a:pPr>
            <a:r>
              <a:rPr lang="en-GB" dirty="0"/>
              <a:t>5-Malnutrition.</a:t>
            </a:r>
          </a:p>
          <a:p>
            <a:r>
              <a:rPr lang="en-GB" dirty="0">
                <a:solidFill>
                  <a:srgbClr val="0070C0"/>
                </a:solidFill>
              </a:rPr>
              <a:t>Age Groups Covered By IMCI </a:t>
            </a:r>
          </a:p>
          <a:p>
            <a:pPr marL="0" indent="0">
              <a:buNone/>
            </a:pPr>
            <a:r>
              <a:rPr lang="en-GB" dirty="0"/>
              <a:t>IMCI guidelines recommend case management procedures based on two age categories:-</a:t>
            </a:r>
          </a:p>
          <a:p>
            <a:pPr marL="0" indent="0">
              <a:buNone/>
            </a:pPr>
            <a:r>
              <a:rPr lang="en-GB" dirty="0"/>
              <a:t>• Young infants age up to 2 months</a:t>
            </a:r>
          </a:p>
          <a:p>
            <a:pPr marL="0" indent="0">
              <a:buNone/>
            </a:pPr>
            <a:r>
              <a:rPr lang="en-GB" dirty="0"/>
              <a:t>• Children age 2 months up to 5 years.</a:t>
            </a:r>
          </a:p>
        </p:txBody>
      </p:sp>
    </p:spTree>
    <p:extLst>
      <p:ext uri="{BB962C8B-B14F-4D97-AF65-F5344CB8AC3E}">
        <p14:creationId xmlns:p14="http://schemas.microsoft.com/office/powerpoint/2010/main" val="15652063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48A50-AB90-4214-AE78-E8FE6C341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BASIS FOR CLASSIFYING THE CHILD’S ILLNESS 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A7B48-2483-42E8-AB85-0D8861190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child’s illness is classified based on a </a:t>
            </a:r>
            <a:r>
              <a:rPr lang="en-GB" b="1" dirty="0"/>
              <a:t>color-coded triage system:</a:t>
            </a:r>
            <a:endParaRPr lang="en-GB" dirty="0"/>
          </a:p>
          <a:p>
            <a:r>
              <a:rPr lang="en-GB" sz="4400" b="1" dirty="0">
                <a:solidFill>
                  <a:srgbClr val="FF0066"/>
                </a:solidFill>
              </a:rPr>
              <a:t>PINK- </a:t>
            </a:r>
            <a:r>
              <a:rPr lang="en-GB" dirty="0"/>
              <a:t>        indicates urgent hospital referral or admission</a:t>
            </a:r>
          </a:p>
          <a:p>
            <a:r>
              <a:rPr lang="en-GB" sz="4000" b="1" dirty="0">
                <a:solidFill>
                  <a:srgbClr val="FFFF00"/>
                </a:solidFill>
              </a:rPr>
              <a:t>YELLOW-</a:t>
            </a:r>
            <a:r>
              <a:rPr lang="en-GB" b="1" dirty="0"/>
              <a:t> </a:t>
            </a:r>
            <a:r>
              <a:rPr lang="en-GB" dirty="0"/>
              <a:t>indicates initiation of specific Outpatient Treatment</a:t>
            </a:r>
          </a:p>
          <a:p>
            <a:r>
              <a:rPr lang="en-GB" sz="4400" b="1" dirty="0">
                <a:solidFill>
                  <a:srgbClr val="00B050"/>
                </a:solidFill>
              </a:rPr>
              <a:t>GREEN –   </a:t>
            </a:r>
            <a:r>
              <a:rPr lang="en-GB" dirty="0"/>
              <a:t>indicates supportive home care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6367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A32E9-6F5F-4660-BB71-860E8546B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Nutritional deficiency diseases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DB5E4-AF05-4931-A55F-F45E884A5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600" dirty="0"/>
              <a:t>Around 45% of deaths among children under 5 years of age are linked to undernutrition.</a:t>
            </a:r>
          </a:p>
          <a:p>
            <a:r>
              <a:rPr lang="en-GB" sz="3600" dirty="0"/>
              <a:t>These mostly occur in low- and middle-income countries</a:t>
            </a:r>
          </a:p>
          <a:p>
            <a:r>
              <a:rPr lang="en-US" sz="3600" dirty="0"/>
              <a:t>The interaction between PEM &amp; infection is the major cause of death &amp; morbidity in young children.</a:t>
            </a:r>
            <a:endParaRPr lang="en-GB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916949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screenshot of a cell phone&#10;&#10;Description automatically generated">
            <a:extLst>
              <a:ext uri="{FF2B5EF4-FFF2-40B4-BE49-F238E27FC236}">
                <a16:creationId xmlns:a16="http://schemas.microsoft.com/office/drawing/2014/main" id="{4248EC88-1037-43FF-840D-875E4542749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231" y="339725"/>
            <a:ext cx="8237537" cy="6178550"/>
          </a:xfrm>
        </p:spPr>
      </p:pic>
    </p:spTree>
    <p:extLst>
      <p:ext uri="{BB962C8B-B14F-4D97-AF65-F5344CB8AC3E}">
        <p14:creationId xmlns:p14="http://schemas.microsoft.com/office/powerpoint/2010/main" val="3453644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DF1D8-AA48-44CE-B6DF-2ABAD5C43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2A208-3218-4B65-962B-C430564F7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352" y="1556792"/>
            <a:ext cx="8579296" cy="514116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b="1" dirty="0">
                <a:solidFill>
                  <a:srgbClr val="7030A0"/>
                </a:solidFill>
              </a:rPr>
              <a:t>It is a group of body depletion disorders.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b="1" dirty="0">
                <a:solidFill>
                  <a:srgbClr val="7030A0"/>
                </a:solidFill>
              </a:rPr>
              <a:t>PEM is due to “food gap” between the intake and requirement. </a:t>
            </a:r>
          </a:p>
          <a:p>
            <a:pPr marL="0" indent="0">
              <a:buNone/>
            </a:pPr>
            <a:r>
              <a:rPr lang="en-GB" dirty="0"/>
              <a:t>The most serious forms are </a:t>
            </a:r>
            <a:r>
              <a:rPr lang="en-GB" b="1" i="1" dirty="0">
                <a:solidFill>
                  <a:srgbClr val="C00000"/>
                </a:solidFill>
              </a:rPr>
              <a:t>kwashiorkor and marasmus.</a:t>
            </a:r>
          </a:p>
          <a:p>
            <a:r>
              <a:rPr lang="en-GB" b="1" dirty="0">
                <a:solidFill>
                  <a:srgbClr val="C00000"/>
                </a:solidFill>
              </a:rPr>
              <a:t> MARASMUS </a:t>
            </a:r>
            <a:r>
              <a:rPr lang="en-GB" dirty="0"/>
              <a:t>Represents simple starvation . The body adapts to a chronic state of insufficient caloric intake</a:t>
            </a:r>
          </a:p>
          <a:p>
            <a:r>
              <a:rPr lang="en-GB" b="1" dirty="0">
                <a:solidFill>
                  <a:srgbClr val="C00000"/>
                </a:solidFill>
              </a:rPr>
              <a:t>KWASHIORKOR</a:t>
            </a:r>
            <a:r>
              <a:rPr lang="en-GB" dirty="0"/>
              <a:t> It is the body’s response to insufficient protein intake but usually sufficient calories for energy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70FE1A5-FD79-40BA-AD77-8F5A4C3924A4}"/>
              </a:ext>
            </a:extLst>
          </p:cNvPr>
          <p:cNvGrpSpPr/>
          <p:nvPr/>
        </p:nvGrpSpPr>
        <p:grpSpPr>
          <a:xfrm>
            <a:off x="457200" y="274638"/>
            <a:ext cx="8229600" cy="1113840"/>
            <a:chOff x="0" y="14580"/>
            <a:chExt cx="8229600" cy="1113840"/>
          </a:xfrm>
          <a:scene3d>
            <a:camera prst="orthographicFront"/>
            <a:lightRig rig="flat" dir="t"/>
          </a:scene3d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23D0514D-36AE-45A9-99D5-EEEEB994155D}"/>
                </a:ext>
              </a:extLst>
            </p:cNvPr>
            <p:cNvSpPr/>
            <p:nvPr/>
          </p:nvSpPr>
          <p:spPr>
            <a:xfrm>
              <a:off x="0" y="14580"/>
              <a:ext cx="8229600" cy="1113840"/>
            </a:xfrm>
            <a:prstGeom prst="round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</p:sp>
        <p:sp>
          <p:nvSpPr>
            <p:cNvPr id="6" name="Rectangle: Rounded Corners 4">
              <a:extLst>
                <a:ext uri="{FF2B5EF4-FFF2-40B4-BE49-F238E27FC236}">
                  <a16:creationId xmlns:a16="http://schemas.microsoft.com/office/drawing/2014/main" id="{6733F8D8-C0B0-40F7-859E-4B9ECC9C6573}"/>
                </a:ext>
              </a:extLst>
            </p:cNvPr>
            <p:cNvSpPr txBox="1"/>
            <p:nvPr/>
          </p:nvSpPr>
          <p:spPr>
            <a:xfrm>
              <a:off x="54373" y="68953"/>
              <a:ext cx="8120854" cy="1005094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4700" dirty="0">
                  <a:ln w="0"/>
                  <a:solidFill>
                    <a:schemeClr val="tx1"/>
                  </a:solidFill>
                  <a:latin typeface="Calibri"/>
                </a:rPr>
                <a:t>A. Protein energy malnutrition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6481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04368F1-4052-43F4-ADC9-9676E742AE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5206563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953FC-6795-430B-8479-323309D16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solidFill>
                  <a:srgbClr val="FF0000"/>
                </a:solidFill>
              </a:rPr>
              <a:t>Causes: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Inadequate intake of protein or calories (</a:t>
            </a:r>
            <a:r>
              <a:rPr lang="en-GB" altLang="en-US" b="1" noProof="1">
                <a:solidFill>
                  <a:schemeClr val="tx2">
                    <a:lumMod val="75000"/>
                  </a:schemeClr>
                </a:solidFill>
              </a:rPr>
              <a:t>LACK OF FOOD (famine, poverty))</a:t>
            </a:r>
          </a:p>
          <a:p>
            <a:pPr marL="514350" indent="-514350">
              <a:buAutoNum type="arabicPeriod"/>
            </a:pPr>
            <a:r>
              <a:rPr lang="en-GB" altLang="en-US" b="1" noProof="1">
                <a:solidFill>
                  <a:schemeClr val="tx2">
                    <a:lumMod val="75000"/>
                  </a:schemeClr>
                </a:solidFill>
              </a:rPr>
              <a:t>INADEQUATE BREAST FEEDING</a:t>
            </a:r>
          </a:p>
          <a:p>
            <a:pPr marL="514350" indent="-514350">
              <a:buAutoNum type="arabicPeriod"/>
            </a:pPr>
            <a:r>
              <a:rPr lang="en-GB" altLang="en-US" b="1" noProof="1">
                <a:solidFill>
                  <a:schemeClr val="tx2">
                    <a:lumMod val="75000"/>
                  </a:schemeClr>
                </a:solidFill>
              </a:rPr>
              <a:t>DIARRHOEA &amp; MALABSORPTION</a:t>
            </a:r>
          </a:p>
          <a:p>
            <a:pPr marL="514350" indent="-514350">
              <a:buAutoNum type="arabicPeriod"/>
            </a:pPr>
            <a:r>
              <a:rPr lang="en-GB" altLang="en-US" b="1" noProof="1">
                <a:solidFill>
                  <a:schemeClr val="tx2">
                    <a:lumMod val="75000"/>
                  </a:schemeClr>
                </a:solidFill>
              </a:rPr>
              <a:t>INFECTIONS (worms, measles, T.B)</a:t>
            </a:r>
            <a:endParaRPr lang="en-GB" b="1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Contributory factors : poor environmental conditions, large family size, poor maternal health, </a:t>
            </a:r>
            <a:r>
              <a:rPr lang="en-GB" altLang="en-US" b="1" noProof="1">
                <a:solidFill>
                  <a:schemeClr val="tx2">
                    <a:lumMod val="75000"/>
                  </a:schemeClr>
                </a:solidFill>
              </a:rPr>
              <a:t>WRONG CONCEPTS ABOUT NUTRITION</a:t>
            </a:r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3463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C6A4E-CFC7-4E01-810A-5983067A4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53752"/>
            <a:ext cx="8229600" cy="926976"/>
          </a:xfrm>
        </p:spPr>
        <p:txBody>
          <a:bodyPr/>
          <a:lstStyle/>
          <a:p>
            <a:r>
              <a:rPr lang="en-GB" dirty="0"/>
              <a:t>kwashiorkor vs Marasmus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36BB9A7-D154-4FEF-AD3E-57AEC7A93A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5442678"/>
              </p:ext>
            </p:extLst>
          </p:nvPr>
        </p:nvGraphicFramePr>
        <p:xfrm>
          <a:off x="251520" y="836712"/>
          <a:ext cx="8640960" cy="57520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val="275059989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3751672274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3739646153"/>
                    </a:ext>
                  </a:extLst>
                </a:gridCol>
              </a:tblGrid>
              <a:tr h="427597">
                <a:tc>
                  <a:txBody>
                    <a:bodyPr/>
                    <a:lstStyle/>
                    <a:p>
                      <a:r>
                        <a:rPr lang="en-GB" dirty="0"/>
                        <a:t>Clinical parameter</a:t>
                      </a:r>
                      <a:endParaRPr lang="en-GB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Kwashiorkor</a:t>
                      </a:r>
                      <a:endParaRPr lang="en-GB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Marasmus</a:t>
                      </a:r>
                      <a:endParaRPr lang="en-GB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229229"/>
                  </a:ext>
                </a:extLst>
              </a:tr>
              <a:tr h="427597">
                <a:tc>
                  <a:txBody>
                    <a:bodyPr/>
                    <a:lstStyle/>
                    <a:p>
                      <a:r>
                        <a:rPr lang="en-GB" dirty="0"/>
                        <a:t>Age of onset</a:t>
                      </a:r>
                      <a:endParaRPr lang="en-GB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1-5 yrs old</a:t>
                      </a:r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Weaned infant (&lt;1)</a:t>
                      </a:r>
                      <a:endParaRPr lang="en-GB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836653"/>
                  </a:ext>
                </a:extLst>
              </a:tr>
              <a:tr h="427597">
                <a:tc>
                  <a:txBody>
                    <a:bodyPr/>
                    <a:lstStyle/>
                    <a:p>
                      <a:r>
                        <a:rPr lang="en-GB"/>
                        <a:t>Main nutritional cause</a:t>
                      </a:r>
                      <a:endParaRPr lang="en-GB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Low protein intake</a:t>
                      </a:r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Low calorie intake</a:t>
                      </a:r>
                      <a:endParaRPr lang="en-GB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14043"/>
                  </a:ext>
                </a:extLst>
              </a:tr>
              <a:tr h="427597">
                <a:tc>
                  <a:txBody>
                    <a:bodyPr/>
                    <a:lstStyle/>
                    <a:p>
                      <a:r>
                        <a:rPr lang="en-GB"/>
                        <a:t>Body weight</a:t>
                      </a:r>
                      <a:endParaRPr lang="en-GB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60-80% of normal</a:t>
                      </a:r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&lt;60% of normal</a:t>
                      </a:r>
                      <a:endParaRPr lang="en-GB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156055"/>
                  </a:ext>
                </a:extLst>
              </a:tr>
              <a:tr h="427597">
                <a:tc>
                  <a:txBody>
                    <a:bodyPr/>
                    <a:lstStyle/>
                    <a:p>
                      <a:r>
                        <a:rPr lang="en-GB" dirty="0"/>
                        <a:t>Abdomen</a:t>
                      </a:r>
                      <a:endParaRPr lang="en-GB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protruding</a:t>
                      </a:r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Sunken</a:t>
                      </a:r>
                      <a:endParaRPr lang="en-GB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229405"/>
                  </a:ext>
                </a:extLst>
              </a:tr>
              <a:tr h="427597">
                <a:tc>
                  <a:txBody>
                    <a:bodyPr/>
                    <a:lstStyle/>
                    <a:p>
                      <a:r>
                        <a:rPr lang="en-GB"/>
                        <a:t>Face</a:t>
                      </a:r>
                      <a:endParaRPr lang="en-GB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Moon face</a:t>
                      </a:r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Old man’s face</a:t>
                      </a:r>
                      <a:endParaRPr lang="en-GB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300037"/>
                  </a:ext>
                </a:extLst>
              </a:tr>
              <a:tr h="427597">
                <a:tc>
                  <a:txBody>
                    <a:bodyPr/>
                    <a:lstStyle/>
                    <a:p>
                      <a:r>
                        <a:rPr lang="en-GB"/>
                        <a:t>Muscle wasting</a:t>
                      </a:r>
                      <a:endParaRPr lang="en-GB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Hidden by edema</a:t>
                      </a:r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wasted</a:t>
                      </a:r>
                      <a:endParaRPr lang="en-GB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130169"/>
                  </a:ext>
                </a:extLst>
              </a:tr>
              <a:tr h="738043">
                <a:tc>
                  <a:txBody>
                    <a:bodyPr/>
                    <a:lstStyle/>
                    <a:p>
                      <a:r>
                        <a:rPr lang="en-GB"/>
                        <a:t>Fat wasting</a:t>
                      </a:r>
                      <a:endParaRPr lang="en-GB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Fat often retained but not firm</a:t>
                      </a:r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Severe loss of cutaneous fat</a:t>
                      </a:r>
                      <a:endParaRPr lang="en-GB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775631"/>
                  </a:ext>
                </a:extLst>
              </a:tr>
              <a:tr h="427597">
                <a:tc>
                  <a:txBody>
                    <a:bodyPr/>
                    <a:lstStyle/>
                    <a:p>
                      <a:r>
                        <a:rPr lang="en-GB"/>
                        <a:t>Weight for height</a:t>
                      </a:r>
                      <a:endParaRPr lang="en-GB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Maybe masked by edema</a:t>
                      </a:r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Very low</a:t>
                      </a:r>
                      <a:endParaRPr lang="en-GB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312283"/>
                  </a:ext>
                </a:extLst>
              </a:tr>
              <a:tr h="427597">
                <a:tc>
                  <a:txBody>
                    <a:bodyPr/>
                    <a:lstStyle/>
                    <a:p>
                      <a:r>
                        <a:rPr lang="en-GB"/>
                        <a:t>Mental appearance</a:t>
                      </a:r>
                      <a:endParaRPr lang="en-GB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Irritable, moaning</a:t>
                      </a:r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Quite and apathic</a:t>
                      </a:r>
                      <a:endParaRPr lang="en-GB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3950782"/>
                  </a:ext>
                </a:extLst>
              </a:tr>
              <a:tr h="738043">
                <a:tc>
                  <a:txBody>
                    <a:bodyPr/>
                    <a:lstStyle/>
                    <a:p>
                      <a:r>
                        <a:rPr lang="en-GB"/>
                        <a:t>Hair changes</a:t>
                      </a:r>
                      <a:endParaRPr lang="en-GB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Sparse, silky, easily pulled out, change color</a:t>
                      </a:r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No changes</a:t>
                      </a:r>
                      <a:endParaRPr lang="en-GB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767054"/>
                  </a:ext>
                </a:extLst>
              </a:tr>
              <a:tr h="427597">
                <a:tc>
                  <a:txBody>
                    <a:bodyPr/>
                    <a:lstStyle/>
                    <a:p>
                      <a:r>
                        <a:rPr lang="en-GB"/>
                        <a:t>Appetite</a:t>
                      </a:r>
                      <a:endParaRPr lang="en-GB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Poor</a:t>
                      </a:r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good</a:t>
                      </a:r>
                      <a:endParaRPr lang="en-GB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7163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1738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61E3DA34-B7B1-4B3B-9492-656183B9310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4575" y="1020763"/>
            <a:ext cx="5559425" cy="5208587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5AAB86B-6479-4EE4-867C-545CA419D2D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013" r="2261"/>
          <a:stretch/>
        </p:blipFill>
        <p:spPr>
          <a:xfrm>
            <a:off x="20" y="10"/>
            <a:ext cx="3476673" cy="6857990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6B0D19F-3491-4C19-B6D6-E1D6533A8C89}"/>
              </a:ext>
            </a:extLst>
          </p:cNvPr>
          <p:cNvSpPr txBox="1"/>
          <p:nvPr/>
        </p:nvSpPr>
        <p:spPr>
          <a:xfrm>
            <a:off x="2411760" y="373821"/>
            <a:ext cx="1872208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Hair changes, brittle rust colour</a:t>
            </a:r>
          </a:p>
        </p:txBody>
      </p:sp>
    </p:spTree>
    <p:extLst>
      <p:ext uri="{BB962C8B-B14F-4D97-AF65-F5344CB8AC3E}">
        <p14:creationId xmlns:p14="http://schemas.microsoft.com/office/powerpoint/2010/main" val="3270747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4CAB4-F1DB-4AD0-AD13-58F3603C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820391"/>
          </a:xfrm>
        </p:spPr>
        <p:txBody>
          <a:bodyPr>
            <a:normAutofit/>
          </a:bodyPr>
          <a:lstStyle/>
          <a:p>
            <a:r>
              <a:rPr lang="en-GB" dirty="0"/>
              <a:t>TREATMENT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041EE-AC6D-49CD-8D3D-44FB4404C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166018"/>
            <a:ext cx="8686800" cy="553164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Treatment strategy can be divided into </a:t>
            </a:r>
            <a:r>
              <a:rPr lang="en-GB" b="1" dirty="0">
                <a:solidFill>
                  <a:srgbClr val="FF0000"/>
                </a:solidFill>
              </a:rPr>
              <a:t>three</a:t>
            </a:r>
            <a:r>
              <a:rPr lang="en-GB" dirty="0"/>
              <a:t> stages:</a:t>
            </a:r>
          </a:p>
          <a:p>
            <a:pPr lvl="0"/>
            <a:r>
              <a:rPr lang="en-GB" b="1" dirty="0">
                <a:solidFill>
                  <a:srgbClr val="FF0000"/>
                </a:solidFill>
              </a:rPr>
              <a:t>Resolving life threatening conditions: </a:t>
            </a:r>
            <a:r>
              <a:rPr lang="en-GB" dirty="0"/>
              <a:t>Hospital Treatment: Hypothermia, </a:t>
            </a:r>
            <a:r>
              <a:rPr lang="en-GB" dirty="0" err="1"/>
              <a:t>hypoglycemia</a:t>
            </a:r>
            <a:r>
              <a:rPr lang="en-GB" dirty="0"/>
              <a:t>, infection, dehydration, electrolyte imbalance, anaemia and other vitamin and mineral deficiencies are corrected.</a:t>
            </a:r>
          </a:p>
          <a:p>
            <a:pPr lvl="0"/>
            <a:r>
              <a:rPr lang="en-GB" b="1" dirty="0">
                <a:solidFill>
                  <a:srgbClr val="FF0000"/>
                </a:solidFill>
              </a:rPr>
              <a:t>Restoring nutritional status:  </a:t>
            </a:r>
            <a:r>
              <a:rPr lang="en-GB" dirty="0"/>
              <a:t>Dietary Management from locally available foods - inexpensive, easily digestible, evenly distributed throughout the day and increased number of feedings </a:t>
            </a:r>
            <a:r>
              <a:rPr lang="en-GB" dirty="0" err="1"/>
              <a:t>geardually</a:t>
            </a:r>
            <a:r>
              <a:rPr lang="en-GB" dirty="0"/>
              <a:t> to increase the quantity of food.</a:t>
            </a:r>
          </a:p>
          <a:p>
            <a:pPr lvl="0"/>
            <a:r>
              <a:rPr lang="en-GB" b="1" dirty="0">
                <a:solidFill>
                  <a:srgbClr val="FF0000"/>
                </a:solidFill>
              </a:rPr>
              <a:t>Rehabilitation: </a:t>
            </a:r>
            <a:r>
              <a:rPr lang="en-GB" dirty="0"/>
              <a:t>practical nutritional training for mothers to learn feeding their children back to health under supervision and using local foods.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339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C160BC0-BA57-4063-8204-9AE475326B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8856959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59A9E-2536-483C-9710-7829E967E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b="1" dirty="0">
                <a:solidFill>
                  <a:srgbClr val="FF0000"/>
                </a:solidFill>
              </a:rPr>
              <a:t>ETIOLOGY:</a:t>
            </a:r>
          </a:p>
          <a:p>
            <a:pPr>
              <a:buFontTx/>
              <a:buChar char="-"/>
            </a:pPr>
            <a:r>
              <a:rPr lang="en-GB" sz="4000" dirty="0"/>
              <a:t>Low intake of iron rich foods</a:t>
            </a:r>
          </a:p>
          <a:p>
            <a:pPr>
              <a:buFontTx/>
              <a:buChar char="-"/>
            </a:pPr>
            <a:r>
              <a:rPr lang="en-GB" sz="4000" dirty="0"/>
              <a:t>Infection, particularly parasitic diseases and diarrhoea causing agents</a:t>
            </a:r>
          </a:p>
          <a:p>
            <a:pPr>
              <a:buFontTx/>
              <a:buChar char="-"/>
            </a:pPr>
            <a:r>
              <a:rPr lang="en-GB" sz="4000" dirty="0"/>
              <a:t>Prematurity</a:t>
            </a:r>
          </a:p>
        </p:txBody>
      </p:sp>
    </p:spTree>
    <p:extLst>
      <p:ext uri="{BB962C8B-B14F-4D97-AF65-F5344CB8AC3E}">
        <p14:creationId xmlns:p14="http://schemas.microsoft.com/office/powerpoint/2010/main" val="799056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1740</Words>
  <Application>Microsoft Office PowerPoint</Application>
  <PresentationFormat>On-screen Show (4:3)</PresentationFormat>
  <Paragraphs>196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Courier New</vt:lpstr>
      <vt:lpstr>Wingdings</vt:lpstr>
      <vt:lpstr>Wingdings 2</vt:lpstr>
      <vt:lpstr>Office Theme</vt:lpstr>
      <vt:lpstr>PowerPoint Presentation</vt:lpstr>
      <vt:lpstr>PowerPoint Presentation</vt:lpstr>
      <vt:lpstr>Nutritional deficiency diseases</vt:lpstr>
      <vt:lpstr>PowerPoint Presentation</vt:lpstr>
      <vt:lpstr>PowerPoint Presentation</vt:lpstr>
      <vt:lpstr>kwashiorkor vs Marasmus</vt:lpstr>
      <vt:lpstr>PowerPoint Presentation</vt:lpstr>
      <vt:lpstr>TREATMENT</vt:lpstr>
      <vt:lpstr>PowerPoint Presentation</vt:lpstr>
      <vt:lpstr>PowerPoint Presentation</vt:lpstr>
      <vt:lpstr>PowerPoint Presentation</vt:lpstr>
      <vt:lpstr>A. Acute respiratory infections</vt:lpstr>
      <vt:lpstr>PowerPoint Presentation</vt:lpstr>
      <vt:lpstr>Ecology of ARI </vt:lpstr>
      <vt:lpstr>PowerPoint Presentation</vt:lpstr>
      <vt:lpstr>Prevention</vt:lpstr>
      <vt:lpstr>Home Care </vt:lpstr>
      <vt:lpstr>B. Diarrheal disease</vt:lpstr>
      <vt:lpstr>B. Diarrheal disease</vt:lpstr>
      <vt:lpstr>Diarrhoea is usually a symptom of an infection in the intestinal tract.</vt:lpstr>
      <vt:lpstr>PowerPoint Presentation</vt:lpstr>
      <vt:lpstr>Types of diarrhea:</vt:lpstr>
      <vt:lpstr>Types of diarrhea:</vt:lpstr>
      <vt:lpstr>Prevention</vt:lpstr>
      <vt:lpstr>Treatment</vt:lpstr>
      <vt:lpstr>Treatment</vt:lpstr>
      <vt:lpstr>PowerPoint Presentation</vt:lpstr>
      <vt:lpstr>Diseases Covered By IMCI</vt:lpstr>
      <vt:lpstr>BASIS FOR CLASSIFYING THE CHILD’S ILLNESS 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Child’s health (3)  Care in illness</dc:title>
  <dc:creator>Judah, Hassan</dc:creator>
  <cp:lastModifiedBy>mahmoud barakat</cp:lastModifiedBy>
  <cp:revision>16</cp:revision>
  <dcterms:created xsi:type="dcterms:W3CDTF">2019-11-11T21:14:30Z</dcterms:created>
  <dcterms:modified xsi:type="dcterms:W3CDTF">2019-11-13T21:55:01Z</dcterms:modified>
</cp:coreProperties>
</file>