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FBB0B-E0D5-4E7E-AC65-55E8AB4352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6A3DCD-75E3-46D1-8CA7-B47CCA869D7C}">
      <dgm:prSet/>
      <dgm:spPr/>
      <dgm:t>
        <a:bodyPr/>
        <a:lstStyle/>
        <a:p>
          <a:r>
            <a:rPr lang="en-US" b="1"/>
            <a:t>PPH is defined as:</a:t>
          </a:r>
          <a:endParaRPr lang="en-US"/>
        </a:p>
      </dgm:t>
    </dgm:pt>
    <dgm:pt modelId="{4C3203A7-0A00-429A-A583-D7C1DE59A165}" type="parTrans" cxnId="{E932C2B6-9423-4D02-A398-B58A2D9438A6}">
      <dgm:prSet/>
      <dgm:spPr/>
      <dgm:t>
        <a:bodyPr/>
        <a:lstStyle/>
        <a:p>
          <a:endParaRPr lang="en-US"/>
        </a:p>
      </dgm:t>
    </dgm:pt>
    <dgm:pt modelId="{1CEB7A38-783C-4ECF-AFC2-CD916D7F2DF8}" type="sibTrans" cxnId="{E932C2B6-9423-4D02-A398-B58A2D9438A6}">
      <dgm:prSet/>
      <dgm:spPr/>
      <dgm:t>
        <a:bodyPr/>
        <a:lstStyle/>
        <a:p>
          <a:endParaRPr lang="en-US"/>
        </a:p>
      </dgm:t>
    </dgm:pt>
    <dgm:pt modelId="{E36DA607-38B6-468D-BAFE-22C2C2328DBB}">
      <dgm:prSet/>
      <dgm:spPr/>
      <dgm:t>
        <a:bodyPr/>
        <a:lstStyle/>
        <a:p>
          <a:r>
            <a:rPr lang="en-US" b="1"/>
            <a:t>Blood loss ≥500cc after	normal vaginal delivery</a:t>
          </a:r>
          <a:endParaRPr lang="en-US"/>
        </a:p>
      </dgm:t>
    </dgm:pt>
    <dgm:pt modelId="{2FA626BB-EC67-4809-82EF-277E39085B9F}" type="parTrans" cxnId="{2C33FC06-2D92-401B-B602-DE2D898BEAA4}">
      <dgm:prSet/>
      <dgm:spPr/>
      <dgm:t>
        <a:bodyPr/>
        <a:lstStyle/>
        <a:p>
          <a:endParaRPr lang="en-US"/>
        </a:p>
      </dgm:t>
    </dgm:pt>
    <dgm:pt modelId="{772AC88A-AEE9-4C25-B815-1EDEDA39B5AE}" type="sibTrans" cxnId="{2C33FC06-2D92-401B-B602-DE2D898BEAA4}">
      <dgm:prSet/>
      <dgm:spPr/>
      <dgm:t>
        <a:bodyPr/>
        <a:lstStyle/>
        <a:p>
          <a:endParaRPr lang="en-US"/>
        </a:p>
      </dgm:t>
    </dgm:pt>
    <dgm:pt modelId="{BA22822C-79B8-4BEE-B6F2-5FB1376DB2EF}">
      <dgm:prSet/>
      <dgm:spPr/>
      <dgm:t>
        <a:bodyPr/>
        <a:lstStyle/>
        <a:p>
          <a:r>
            <a:rPr lang="en-US" b="1"/>
            <a:t>&gt;1000cc blood loss after cesarean section or</a:t>
          </a:r>
          <a:endParaRPr lang="en-US"/>
        </a:p>
      </dgm:t>
    </dgm:pt>
    <dgm:pt modelId="{47CAA886-8BE7-4553-8E17-125FA75E92A5}" type="parTrans" cxnId="{1116858E-6782-4B57-A993-75E30B00E2DB}">
      <dgm:prSet/>
      <dgm:spPr/>
      <dgm:t>
        <a:bodyPr/>
        <a:lstStyle/>
        <a:p>
          <a:endParaRPr lang="en-US"/>
        </a:p>
      </dgm:t>
    </dgm:pt>
    <dgm:pt modelId="{C4438697-B159-45F0-84A9-1A3E89D89514}" type="sibTrans" cxnId="{1116858E-6782-4B57-A993-75E30B00E2DB}">
      <dgm:prSet/>
      <dgm:spPr/>
      <dgm:t>
        <a:bodyPr/>
        <a:lstStyle/>
        <a:p>
          <a:endParaRPr lang="en-US"/>
        </a:p>
      </dgm:t>
    </dgm:pt>
    <dgm:pt modelId="{57C90D57-4339-4FE2-8F90-24A2FD6A2318}">
      <dgm:prSet/>
      <dgm:spPr/>
      <dgm:t>
        <a:bodyPr/>
        <a:lstStyle/>
        <a:p>
          <a:r>
            <a:rPr lang="en-US" b="1" dirty="0"/>
            <a:t>&gt;1500cc blood loss after elective CS hysterectomy</a:t>
          </a:r>
          <a:endParaRPr lang="en-US" dirty="0"/>
        </a:p>
      </dgm:t>
    </dgm:pt>
    <dgm:pt modelId="{32D64B9A-E4F5-4B80-8F2D-096DDCEB9B30}" type="parTrans" cxnId="{EF5736BF-3321-4984-9CAB-B4A061923B5B}">
      <dgm:prSet/>
      <dgm:spPr/>
      <dgm:t>
        <a:bodyPr/>
        <a:lstStyle/>
        <a:p>
          <a:endParaRPr lang="en-US"/>
        </a:p>
      </dgm:t>
    </dgm:pt>
    <dgm:pt modelId="{90F876BB-CDB1-49AC-8322-7752D1603A29}" type="sibTrans" cxnId="{EF5736BF-3321-4984-9CAB-B4A061923B5B}">
      <dgm:prSet/>
      <dgm:spPr/>
      <dgm:t>
        <a:bodyPr/>
        <a:lstStyle/>
        <a:p>
          <a:endParaRPr lang="en-US"/>
        </a:p>
      </dgm:t>
    </dgm:pt>
    <dgm:pt modelId="{B9AA37D5-EC08-4B6C-B0B5-D3C0E3608C99}">
      <dgm:prSet/>
      <dgm:spPr/>
      <dgm:t>
        <a:bodyPr/>
        <a:lstStyle/>
        <a:p>
          <a:r>
            <a:rPr lang="en-US" b="1"/>
            <a:t>&gt;3000-3500ccl for emergent Cesarean</a:t>
          </a:r>
          <a:endParaRPr lang="en-US"/>
        </a:p>
      </dgm:t>
    </dgm:pt>
    <dgm:pt modelId="{EA43095A-EB54-4047-B311-FE17AA9C2B57}" type="parTrans" cxnId="{DE260D6C-6590-4334-81AB-3E057EFA1E85}">
      <dgm:prSet/>
      <dgm:spPr/>
      <dgm:t>
        <a:bodyPr/>
        <a:lstStyle/>
        <a:p>
          <a:endParaRPr lang="en-US"/>
        </a:p>
      </dgm:t>
    </dgm:pt>
    <dgm:pt modelId="{0BF37F82-306D-47B8-BEC5-78D26F030AF1}" type="sibTrans" cxnId="{DE260D6C-6590-4334-81AB-3E057EFA1E85}">
      <dgm:prSet/>
      <dgm:spPr/>
      <dgm:t>
        <a:bodyPr/>
        <a:lstStyle/>
        <a:p>
          <a:endParaRPr lang="en-US"/>
        </a:p>
      </dgm:t>
    </dgm:pt>
    <dgm:pt modelId="{8C1BDF9E-EB73-4DBE-BBEA-DB445FC0FCCE}">
      <dgm:prSet/>
      <dgm:spPr/>
      <dgm:t>
        <a:bodyPr/>
        <a:lstStyle/>
        <a:p>
          <a:r>
            <a:rPr lang="en-US" b="1"/>
            <a:t>hysterectomy</a:t>
          </a:r>
          <a:endParaRPr lang="en-US"/>
        </a:p>
      </dgm:t>
    </dgm:pt>
    <dgm:pt modelId="{AC662D11-ED43-4C1C-BB82-EEFD344195E1}" type="parTrans" cxnId="{E8A4B4B3-C1D8-42CB-893B-B8F77A40F501}">
      <dgm:prSet/>
      <dgm:spPr/>
      <dgm:t>
        <a:bodyPr/>
        <a:lstStyle/>
        <a:p>
          <a:endParaRPr lang="en-US"/>
        </a:p>
      </dgm:t>
    </dgm:pt>
    <dgm:pt modelId="{D5D0E909-F083-4F62-A2B6-35CD939113D8}" type="sibTrans" cxnId="{E8A4B4B3-C1D8-42CB-893B-B8F77A40F501}">
      <dgm:prSet/>
      <dgm:spPr/>
      <dgm:t>
        <a:bodyPr/>
        <a:lstStyle/>
        <a:p>
          <a:endParaRPr lang="en-US"/>
        </a:p>
      </dgm:t>
    </dgm:pt>
    <dgm:pt modelId="{25425D7C-5F63-49DF-849A-67792BCAE02A}">
      <dgm:prSet/>
      <dgm:spPr/>
      <dgm:t>
        <a:bodyPr/>
        <a:lstStyle/>
        <a:p>
          <a:r>
            <a:rPr lang="en-US" b="1"/>
            <a:t>ACOG 10% drop in hematocrit value between  admission &amp; PP period, or a need for blood  transfusion</a:t>
          </a:r>
          <a:endParaRPr lang="en-US"/>
        </a:p>
      </dgm:t>
    </dgm:pt>
    <dgm:pt modelId="{B05D2BA1-588F-45E8-96E7-5D8D250360BC}" type="parTrans" cxnId="{54E84640-B1BB-4DB0-9A7F-A2CE36F9469B}">
      <dgm:prSet/>
      <dgm:spPr/>
      <dgm:t>
        <a:bodyPr/>
        <a:lstStyle/>
        <a:p>
          <a:endParaRPr lang="en-US"/>
        </a:p>
      </dgm:t>
    </dgm:pt>
    <dgm:pt modelId="{7A9FB40F-11A5-491B-846E-64C0A1A1EC9E}" type="sibTrans" cxnId="{54E84640-B1BB-4DB0-9A7F-A2CE36F9469B}">
      <dgm:prSet/>
      <dgm:spPr/>
      <dgm:t>
        <a:bodyPr/>
        <a:lstStyle/>
        <a:p>
          <a:endParaRPr lang="en-US"/>
        </a:p>
      </dgm:t>
    </dgm:pt>
    <dgm:pt modelId="{3F45EFF0-18DC-460B-A4CD-647A91B71C0C}" type="pres">
      <dgm:prSet presAssocID="{1DCFBB0B-E0D5-4E7E-AC65-55E8AB43521C}" presName="linear" presStyleCnt="0">
        <dgm:presLayoutVars>
          <dgm:animLvl val="lvl"/>
          <dgm:resizeHandles val="exact"/>
        </dgm:presLayoutVars>
      </dgm:prSet>
      <dgm:spPr/>
    </dgm:pt>
    <dgm:pt modelId="{53D6508B-D29B-48FC-962E-C80EB905A8BF}" type="pres">
      <dgm:prSet presAssocID="{CE6A3DCD-75E3-46D1-8CA7-B47CCA869D7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BB1AE66-00E3-49BF-8F74-3C7479497781}" type="pres">
      <dgm:prSet presAssocID="{CE6A3DCD-75E3-46D1-8CA7-B47CCA869D7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C33FC06-2D92-401B-B602-DE2D898BEAA4}" srcId="{CE6A3DCD-75E3-46D1-8CA7-B47CCA869D7C}" destId="{E36DA607-38B6-468D-BAFE-22C2C2328DBB}" srcOrd="0" destOrd="0" parTransId="{2FA626BB-EC67-4809-82EF-277E39085B9F}" sibTransId="{772AC88A-AEE9-4C25-B815-1EDEDA39B5AE}"/>
    <dgm:cxn modelId="{A5DABC2F-E255-48EA-8F7E-FC45D2D8B203}" type="presOf" srcId="{B9AA37D5-EC08-4B6C-B0B5-D3C0E3608C99}" destId="{1BB1AE66-00E3-49BF-8F74-3C7479497781}" srcOrd="0" destOrd="3" presId="urn:microsoft.com/office/officeart/2005/8/layout/vList2"/>
    <dgm:cxn modelId="{3BA1D63C-C1FB-4768-9F8A-8C80F20EE3D6}" type="presOf" srcId="{1DCFBB0B-E0D5-4E7E-AC65-55E8AB43521C}" destId="{3F45EFF0-18DC-460B-A4CD-647A91B71C0C}" srcOrd="0" destOrd="0" presId="urn:microsoft.com/office/officeart/2005/8/layout/vList2"/>
    <dgm:cxn modelId="{2CEFE43D-C94B-4DA6-BAAF-D2B354413877}" type="presOf" srcId="{CE6A3DCD-75E3-46D1-8CA7-B47CCA869D7C}" destId="{53D6508B-D29B-48FC-962E-C80EB905A8BF}" srcOrd="0" destOrd="0" presId="urn:microsoft.com/office/officeart/2005/8/layout/vList2"/>
    <dgm:cxn modelId="{54E84640-B1BB-4DB0-9A7F-A2CE36F9469B}" srcId="{CE6A3DCD-75E3-46D1-8CA7-B47CCA869D7C}" destId="{25425D7C-5F63-49DF-849A-67792BCAE02A}" srcOrd="5" destOrd="0" parTransId="{B05D2BA1-588F-45E8-96E7-5D8D250360BC}" sibTransId="{7A9FB40F-11A5-491B-846E-64C0A1A1EC9E}"/>
    <dgm:cxn modelId="{896FFA6B-0451-400E-9E29-B5D7D7C48F04}" type="presOf" srcId="{E36DA607-38B6-468D-BAFE-22C2C2328DBB}" destId="{1BB1AE66-00E3-49BF-8F74-3C7479497781}" srcOrd="0" destOrd="0" presId="urn:microsoft.com/office/officeart/2005/8/layout/vList2"/>
    <dgm:cxn modelId="{DE260D6C-6590-4334-81AB-3E057EFA1E85}" srcId="{CE6A3DCD-75E3-46D1-8CA7-B47CCA869D7C}" destId="{B9AA37D5-EC08-4B6C-B0B5-D3C0E3608C99}" srcOrd="3" destOrd="0" parTransId="{EA43095A-EB54-4047-B311-FE17AA9C2B57}" sibTransId="{0BF37F82-306D-47B8-BEC5-78D26F030AF1}"/>
    <dgm:cxn modelId="{3B24487E-4A48-478F-9BEB-B5A98C2FFF78}" type="presOf" srcId="{8C1BDF9E-EB73-4DBE-BBEA-DB445FC0FCCE}" destId="{1BB1AE66-00E3-49BF-8F74-3C7479497781}" srcOrd="0" destOrd="4" presId="urn:microsoft.com/office/officeart/2005/8/layout/vList2"/>
    <dgm:cxn modelId="{3B780780-ED53-4B26-BF54-0DDE9CBA70AC}" type="presOf" srcId="{25425D7C-5F63-49DF-849A-67792BCAE02A}" destId="{1BB1AE66-00E3-49BF-8F74-3C7479497781}" srcOrd="0" destOrd="5" presId="urn:microsoft.com/office/officeart/2005/8/layout/vList2"/>
    <dgm:cxn modelId="{1116858E-6782-4B57-A993-75E30B00E2DB}" srcId="{CE6A3DCD-75E3-46D1-8CA7-B47CCA869D7C}" destId="{BA22822C-79B8-4BEE-B6F2-5FB1376DB2EF}" srcOrd="1" destOrd="0" parTransId="{47CAA886-8BE7-4553-8E17-125FA75E92A5}" sibTransId="{C4438697-B159-45F0-84A9-1A3E89D89514}"/>
    <dgm:cxn modelId="{5A6154A7-F898-4082-874B-92F823969505}" type="presOf" srcId="{57C90D57-4339-4FE2-8F90-24A2FD6A2318}" destId="{1BB1AE66-00E3-49BF-8F74-3C7479497781}" srcOrd="0" destOrd="2" presId="urn:microsoft.com/office/officeart/2005/8/layout/vList2"/>
    <dgm:cxn modelId="{E8A4B4B3-C1D8-42CB-893B-B8F77A40F501}" srcId="{CE6A3DCD-75E3-46D1-8CA7-B47CCA869D7C}" destId="{8C1BDF9E-EB73-4DBE-BBEA-DB445FC0FCCE}" srcOrd="4" destOrd="0" parTransId="{AC662D11-ED43-4C1C-BB82-EEFD344195E1}" sibTransId="{D5D0E909-F083-4F62-A2B6-35CD939113D8}"/>
    <dgm:cxn modelId="{E932C2B6-9423-4D02-A398-B58A2D9438A6}" srcId="{1DCFBB0B-E0D5-4E7E-AC65-55E8AB43521C}" destId="{CE6A3DCD-75E3-46D1-8CA7-B47CCA869D7C}" srcOrd="0" destOrd="0" parTransId="{4C3203A7-0A00-429A-A583-D7C1DE59A165}" sibTransId="{1CEB7A38-783C-4ECF-AFC2-CD916D7F2DF8}"/>
    <dgm:cxn modelId="{7A59E8BC-BD00-4B60-B660-03AECDEC61C8}" type="presOf" srcId="{BA22822C-79B8-4BEE-B6F2-5FB1376DB2EF}" destId="{1BB1AE66-00E3-49BF-8F74-3C7479497781}" srcOrd="0" destOrd="1" presId="urn:microsoft.com/office/officeart/2005/8/layout/vList2"/>
    <dgm:cxn modelId="{EF5736BF-3321-4984-9CAB-B4A061923B5B}" srcId="{CE6A3DCD-75E3-46D1-8CA7-B47CCA869D7C}" destId="{57C90D57-4339-4FE2-8F90-24A2FD6A2318}" srcOrd="2" destOrd="0" parTransId="{32D64B9A-E4F5-4B80-8F2D-096DDCEB9B30}" sibTransId="{90F876BB-CDB1-49AC-8322-7752D1603A29}"/>
    <dgm:cxn modelId="{299B0D2D-FC7D-47AB-9D24-90F0AFC9106B}" type="presParOf" srcId="{3F45EFF0-18DC-460B-A4CD-647A91B71C0C}" destId="{53D6508B-D29B-48FC-962E-C80EB905A8BF}" srcOrd="0" destOrd="0" presId="urn:microsoft.com/office/officeart/2005/8/layout/vList2"/>
    <dgm:cxn modelId="{7620FB11-1CB6-4111-9CAF-391D77B9EE62}" type="presParOf" srcId="{3F45EFF0-18DC-460B-A4CD-647A91B71C0C}" destId="{1BB1AE66-00E3-49BF-8F74-3C74794977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6508B-D29B-48FC-962E-C80EB905A8BF}">
      <dsp:nvSpPr>
        <dsp:cNvPr id="0" name=""/>
        <dsp:cNvSpPr/>
      </dsp:nvSpPr>
      <dsp:spPr>
        <a:xfrm>
          <a:off x="0" y="194371"/>
          <a:ext cx="7691120" cy="687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PPH is defined as:</a:t>
          </a:r>
          <a:endParaRPr lang="en-US" sz="2800" kern="1200"/>
        </a:p>
      </dsp:txBody>
      <dsp:txXfrm>
        <a:off x="33583" y="227954"/>
        <a:ext cx="7623954" cy="620794"/>
      </dsp:txXfrm>
    </dsp:sp>
    <dsp:sp modelId="{1BB1AE66-00E3-49BF-8F74-3C7479497781}">
      <dsp:nvSpPr>
        <dsp:cNvPr id="0" name=""/>
        <dsp:cNvSpPr/>
      </dsp:nvSpPr>
      <dsp:spPr>
        <a:xfrm>
          <a:off x="0" y="882332"/>
          <a:ext cx="7691120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Blood loss ≥500cc after	normal vaginal delivery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&gt;1000cc blood loss after cesarean section or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&gt;1500cc blood loss after elective CS hysterectomy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&gt;3000-3500ccl for emergent Cesarean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hysterectomy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/>
            <a:t>ACOG 10% drop in hematocrit value between  admission &amp; PP period, or a need for blood  transfusion</a:t>
          </a:r>
          <a:endParaRPr lang="en-US" sz="2200" kern="1200"/>
        </a:p>
      </dsp:txBody>
      <dsp:txXfrm>
        <a:off x="0" y="882332"/>
        <a:ext cx="7691120" cy="260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E199-2C69-12DA-F54F-81766A3A9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037DC-533F-97FE-C516-72C583057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70A3-EC87-FF55-21D4-C01966A2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451B2-AFC5-42BD-33A5-AD425DB6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8A90-699A-0483-A1D5-A6DF86E6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8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9A25-F0A1-1AC8-BDCB-34F622AD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1F0F5-1A10-6463-34B1-90D43DF5D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9DFD4-0320-E9E7-D0D8-B655E953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FA07-8A21-414D-4605-A45F4DA4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E5D8-D181-E0D9-363E-FF53D21B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0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410C9-EEF4-80AE-8795-71B5B3CEF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A524B-9F27-27E9-0B8C-2E67425DE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E8A99-F130-D758-CC1D-6C3B3D2D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5FF2-1975-94F9-6800-A6933A47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0A97-B422-2B99-39C2-B351745E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74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6BCA-299F-4BD2-8DA1-51DA22A3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F23C0-487B-9606-3FE0-A392B86F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8291-1E11-76E5-57EF-C9EF5121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E20E-1E77-A0F5-1067-6076BC9E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0598-7EE4-B372-9311-86EBE594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4DF2-8DE7-3F70-DA01-20FEC218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177D3-9749-D1A2-24BA-B04F2CB5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2D4A-F8ED-0832-7E47-356DA82C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11914-FFFC-96E8-3BB8-E65E96C0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BCB5-A24E-5734-F854-D6C7B7C6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C12C-72C1-7C06-6113-F55CD8B2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57FD-DABD-0411-FB8A-6838D86E3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3DD0B-9312-5F7A-BC26-895E76F4F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02C16-98BA-D737-B3D2-61E50E3B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C2365-F100-94B8-C3E2-762163FD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DA3BE-5847-78E5-2300-C91A8662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B066-8D6D-BA71-61DC-9A32FFC8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F9C89-AF0D-9AC2-8DD7-68E0D681F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8A378-9496-26B4-8C50-260F5FBEB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2E4D8-86A2-E2F3-1B38-47254DA03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38B65-4031-377E-ACE2-E0CDCAF1D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8420CA-3C78-09DA-9B4B-E6EC1CEE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B0FA66-ECF9-AA6C-6A31-C5110E2A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5A427-6BBE-A8ED-B0DC-DC015D7B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86C4-E334-C3E4-4DC7-E603F0F5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573FD-1530-9D4D-2767-47457C81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BE0B1-69E7-E45E-9700-DE1FB388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D25D7-81D1-A9CD-EF59-8AEC5A85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2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38104-084E-24BD-F2F7-86404957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DAADA-250B-5522-E721-474B6605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79497-AD3B-A2ED-FBF1-97440832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8A29-A203-5CDF-B567-D336B356D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8274-A656-4EB9-FCBD-E24BB3D5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0D614-3425-4FF7-6419-D386E314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4F9C3-E86E-D3BA-36CB-0876E143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47F7F-BC67-CC5F-2A2B-FCA17E48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9ABD9-9BC5-E643-15EC-9244CA63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4CFB-D14B-6A57-8AE0-3ADD2663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946C1-100C-BFFD-06B1-ED674329F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569D9-8B85-F35A-CF5E-94B40B589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D68E-8087-94B8-777B-F2051700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A1B03-9A6C-D2A0-683D-67EBFB89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049E2-A805-B3A5-CC94-BFF362DA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2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76CD9-FEB0-03F0-F64B-7B0AAC62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AC311-6853-AB21-5BA9-BF46915F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8A8A-2435-2BCE-F505-67FB6F954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2DB7-6E05-CF03-080E-09C792D9A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94DE-11A8-5E64-1BE3-11F19B173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0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3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2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31470"/>
            <a:r>
              <a:rPr lang="en-US" sz="4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</a:t>
            </a:r>
            <a:r>
              <a:rPr lang="en-US" sz="4700" kern="1200" spc="-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Partum</a:t>
            </a:r>
            <a:r>
              <a:rPr lang="en-US" sz="47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Hemorrhage</a:t>
            </a:r>
            <a:endParaRPr lang="en-US" sz="4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650" y="19293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b="1"/>
              <a:t>Malek</a:t>
            </a:r>
            <a:r>
              <a:rPr lang="en-US" sz="1900" b="1" spc="-130"/>
              <a:t> </a:t>
            </a:r>
            <a:r>
              <a:rPr lang="en-US" sz="1900" b="1" spc="-45"/>
              <a:t>Al</a:t>
            </a:r>
            <a:r>
              <a:rPr lang="en-US" sz="1900" b="1" spc="60"/>
              <a:t> </a:t>
            </a:r>
            <a:r>
              <a:rPr lang="en-US" sz="1900" b="1"/>
              <a:t>Qasem,</a:t>
            </a:r>
            <a:r>
              <a:rPr lang="en-US" sz="1900" b="1" spc="-55"/>
              <a:t> </a:t>
            </a:r>
            <a:r>
              <a:rPr lang="en-US" sz="1900" b="1" spc="-10"/>
              <a:t>MD</a:t>
            </a:r>
            <a:endParaRPr lang="en-US" sz="1900"/>
          </a:p>
          <a:p>
            <a:pPr marL="8890" indent="-228600" defTabSz="914400">
              <a:lnSpc>
                <a:spcPct val="9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en-US" sz="1900" b="1" spc="5"/>
              <a:t>MFM-</a:t>
            </a:r>
            <a:r>
              <a:rPr lang="en-US" sz="1900" b="1" spc="-35"/>
              <a:t> </a:t>
            </a:r>
            <a:r>
              <a:rPr lang="en-US" sz="1900" b="1"/>
              <a:t>Mutah</a:t>
            </a:r>
            <a:r>
              <a:rPr lang="en-US" sz="1900" b="1" spc="-55"/>
              <a:t> </a:t>
            </a:r>
            <a:r>
              <a:rPr lang="en-US" sz="1900" b="1" spc="-5"/>
              <a:t>University</a:t>
            </a:r>
            <a:endParaRPr lang="en-US"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3676" y="473786"/>
            <a:ext cx="49136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75" dirty="0">
                <a:latin typeface="Verdana"/>
                <a:cs typeface="Verdana"/>
              </a:rPr>
              <a:t>P</a:t>
            </a:r>
            <a:r>
              <a:rPr b="0" spc="85" dirty="0">
                <a:latin typeface="Verdana"/>
                <a:cs typeface="Verdana"/>
              </a:rPr>
              <a:t>o</a:t>
            </a:r>
            <a:r>
              <a:rPr b="0" spc="-455" dirty="0">
                <a:latin typeface="Verdana"/>
                <a:cs typeface="Verdana"/>
              </a:rPr>
              <a:t>s</a:t>
            </a:r>
            <a:r>
              <a:rPr b="0" spc="-330" dirty="0">
                <a:latin typeface="Verdana"/>
                <a:cs typeface="Verdana"/>
              </a:rPr>
              <a:t>t</a:t>
            </a:r>
            <a:r>
              <a:rPr b="0" spc="-50" dirty="0">
                <a:latin typeface="Verdana"/>
                <a:cs typeface="Verdana"/>
              </a:rPr>
              <a:t>par</a:t>
            </a:r>
            <a:r>
              <a:rPr b="0" spc="-20" dirty="0">
                <a:latin typeface="Verdana"/>
                <a:cs typeface="Verdana"/>
              </a:rPr>
              <a:t>t</a:t>
            </a:r>
            <a:r>
              <a:rPr b="0" spc="-125" dirty="0">
                <a:latin typeface="Verdana"/>
                <a:cs typeface="Verdana"/>
              </a:rPr>
              <a:t>um</a:t>
            </a:r>
            <a:r>
              <a:rPr b="0" spc="-385" dirty="0">
                <a:latin typeface="Verdana"/>
                <a:cs typeface="Verdana"/>
              </a:rPr>
              <a:t> </a:t>
            </a:r>
            <a:r>
              <a:rPr b="0" spc="-20" dirty="0">
                <a:latin typeface="Verdana"/>
                <a:cs typeface="Verdana"/>
              </a:rPr>
              <a:t>causes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6881" y="1952812"/>
            <a:ext cx="6035675" cy="32759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850" spc="-50" dirty="0">
                <a:latin typeface="Lucida Sans Unicode"/>
                <a:cs typeface="Lucida Sans Unicode"/>
              </a:rPr>
              <a:t>▶</a:t>
            </a:r>
            <a:r>
              <a:rPr sz="3600" spc="-50" dirty="0">
                <a:latin typeface="Verdana"/>
                <a:cs typeface="Verdana"/>
              </a:rPr>
              <a:t>Lacerations</a:t>
            </a:r>
            <a:r>
              <a:rPr sz="3600" spc="-220" dirty="0">
                <a:latin typeface="Verdana"/>
                <a:cs typeface="Verdana"/>
              </a:rPr>
              <a:t> </a:t>
            </a:r>
            <a:r>
              <a:rPr sz="3600" spc="-140" dirty="0">
                <a:latin typeface="Verdana"/>
                <a:cs typeface="Verdana"/>
              </a:rPr>
              <a:t>or</a:t>
            </a:r>
            <a:r>
              <a:rPr sz="3600" spc="-250" dirty="0">
                <a:latin typeface="Verdana"/>
                <a:cs typeface="Verdana"/>
              </a:rPr>
              <a:t> </a:t>
            </a:r>
            <a:r>
              <a:rPr sz="3600" spc="-80" dirty="0">
                <a:latin typeface="Verdana"/>
                <a:cs typeface="Verdana"/>
              </a:rPr>
              <a:t>episiotomy</a:t>
            </a:r>
            <a:endParaRPr sz="3600" dirty="0">
              <a:latin typeface="Verdana"/>
              <a:cs typeface="Verdana"/>
            </a:endParaRPr>
          </a:p>
          <a:p>
            <a:pPr marL="356870" marR="408305" indent="-344805">
              <a:lnSpc>
                <a:spcPct val="100000"/>
              </a:lnSpc>
              <a:spcBef>
                <a:spcPts val="985"/>
              </a:spcBef>
            </a:pPr>
            <a:r>
              <a:rPr sz="2850" spc="-10" dirty="0">
                <a:latin typeface="Lucida Sans Unicode"/>
                <a:cs typeface="Lucida Sans Unicode"/>
              </a:rPr>
              <a:t>▶</a:t>
            </a:r>
            <a:r>
              <a:rPr sz="3600" spc="-10" dirty="0">
                <a:latin typeface="Verdana"/>
                <a:cs typeface="Verdana"/>
              </a:rPr>
              <a:t>Retained </a:t>
            </a:r>
            <a:r>
              <a:rPr sz="3600" spc="50" dirty="0">
                <a:latin typeface="Verdana"/>
                <a:cs typeface="Verdana"/>
              </a:rPr>
              <a:t>placental/ </a:t>
            </a:r>
            <a:r>
              <a:rPr sz="3600" spc="55" dirty="0">
                <a:latin typeface="Verdana"/>
                <a:cs typeface="Verdana"/>
              </a:rPr>
              <a:t> </a:t>
            </a:r>
            <a:r>
              <a:rPr sz="3600" spc="60" dirty="0">
                <a:latin typeface="Verdana"/>
                <a:cs typeface="Verdana"/>
              </a:rPr>
              <a:t>placental</a:t>
            </a:r>
            <a:r>
              <a:rPr sz="3600" spc="-275" dirty="0">
                <a:latin typeface="Verdana"/>
                <a:cs typeface="Verdana"/>
              </a:rPr>
              <a:t> </a:t>
            </a:r>
            <a:r>
              <a:rPr sz="3600" spc="-75" dirty="0">
                <a:latin typeface="Verdana"/>
                <a:cs typeface="Verdana"/>
              </a:rPr>
              <a:t>abnormalities</a:t>
            </a:r>
            <a:endParaRPr sz="3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850" spc="-80" dirty="0">
                <a:latin typeface="Lucida Sans Unicode"/>
                <a:cs typeface="Lucida Sans Unicode"/>
              </a:rPr>
              <a:t>▶</a:t>
            </a:r>
            <a:r>
              <a:rPr sz="3600" spc="-335" dirty="0">
                <a:latin typeface="Verdana"/>
                <a:cs typeface="Verdana"/>
              </a:rPr>
              <a:t>U</a:t>
            </a:r>
            <a:r>
              <a:rPr sz="3600" spc="-225" dirty="0">
                <a:latin typeface="Verdana"/>
                <a:cs typeface="Verdana"/>
              </a:rPr>
              <a:t>t</a:t>
            </a:r>
            <a:r>
              <a:rPr sz="3600" spc="180" dirty="0">
                <a:latin typeface="Verdana"/>
                <a:cs typeface="Verdana"/>
              </a:rPr>
              <a:t>e</a:t>
            </a:r>
            <a:r>
              <a:rPr sz="3600" spc="-440" dirty="0">
                <a:latin typeface="Verdana"/>
                <a:cs typeface="Verdana"/>
              </a:rPr>
              <a:t>r</a:t>
            </a:r>
            <a:r>
              <a:rPr sz="3600" spc="-245" dirty="0">
                <a:latin typeface="Verdana"/>
                <a:cs typeface="Verdana"/>
              </a:rPr>
              <a:t>i</a:t>
            </a:r>
            <a:r>
              <a:rPr sz="3600" spc="-100" dirty="0">
                <a:latin typeface="Verdana"/>
                <a:cs typeface="Verdana"/>
              </a:rPr>
              <a:t>n</a:t>
            </a:r>
            <a:r>
              <a:rPr sz="3600" spc="195" dirty="0">
                <a:latin typeface="Verdana"/>
                <a:cs typeface="Verdana"/>
              </a:rPr>
              <a:t>e</a:t>
            </a:r>
            <a:r>
              <a:rPr sz="3600" spc="-204" dirty="0">
                <a:latin typeface="Verdana"/>
                <a:cs typeface="Verdana"/>
              </a:rPr>
              <a:t> </a:t>
            </a:r>
            <a:r>
              <a:rPr sz="3600" spc="-105" dirty="0">
                <a:latin typeface="Verdana"/>
                <a:cs typeface="Verdana"/>
              </a:rPr>
              <a:t>ru</a:t>
            </a:r>
            <a:r>
              <a:rPr sz="3600" spc="-145" dirty="0">
                <a:latin typeface="Verdana"/>
                <a:cs typeface="Verdana"/>
              </a:rPr>
              <a:t>p</a:t>
            </a:r>
            <a:r>
              <a:rPr sz="3600" spc="-225" dirty="0">
                <a:latin typeface="Verdana"/>
                <a:cs typeface="Verdana"/>
              </a:rPr>
              <a:t>t</a:t>
            </a:r>
            <a:r>
              <a:rPr sz="3600" spc="-114" dirty="0">
                <a:latin typeface="Verdana"/>
                <a:cs typeface="Verdana"/>
              </a:rPr>
              <a:t>ure</a:t>
            </a:r>
            <a:r>
              <a:rPr sz="3600" spc="-240" dirty="0">
                <a:latin typeface="Verdana"/>
                <a:cs typeface="Verdana"/>
              </a:rPr>
              <a:t> </a:t>
            </a:r>
            <a:r>
              <a:rPr sz="3600" spc="-65" dirty="0">
                <a:latin typeface="Verdana"/>
                <a:cs typeface="Verdana"/>
              </a:rPr>
              <a:t>/</a:t>
            </a:r>
            <a:r>
              <a:rPr sz="3600" spc="-250" dirty="0">
                <a:latin typeface="Verdana"/>
                <a:cs typeface="Verdana"/>
              </a:rPr>
              <a:t> </a:t>
            </a:r>
            <a:r>
              <a:rPr sz="3600" spc="-229" dirty="0">
                <a:latin typeface="Verdana"/>
                <a:cs typeface="Verdana"/>
              </a:rPr>
              <a:t>i</a:t>
            </a:r>
            <a:r>
              <a:rPr sz="3600" spc="-100" dirty="0">
                <a:latin typeface="Verdana"/>
                <a:cs typeface="Verdana"/>
              </a:rPr>
              <a:t>nv</a:t>
            </a:r>
            <a:r>
              <a:rPr sz="3600" spc="180" dirty="0">
                <a:latin typeface="Verdana"/>
                <a:cs typeface="Verdana"/>
              </a:rPr>
              <a:t>e</a:t>
            </a:r>
            <a:r>
              <a:rPr sz="3600" spc="-465" dirty="0">
                <a:latin typeface="Verdana"/>
                <a:cs typeface="Verdana"/>
              </a:rPr>
              <a:t>rs</a:t>
            </a:r>
            <a:r>
              <a:rPr sz="3600" spc="-260" dirty="0">
                <a:latin typeface="Verdana"/>
                <a:cs typeface="Verdana"/>
              </a:rPr>
              <a:t>i</a:t>
            </a:r>
            <a:r>
              <a:rPr sz="3600" spc="45" dirty="0">
                <a:latin typeface="Verdana"/>
                <a:cs typeface="Verdana"/>
              </a:rPr>
              <a:t>on</a:t>
            </a:r>
            <a:endParaRPr sz="3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50" spc="55" dirty="0">
                <a:latin typeface="Lucida Sans Unicode"/>
                <a:cs typeface="Lucida Sans Unicode"/>
              </a:rPr>
              <a:t>▶</a:t>
            </a:r>
            <a:r>
              <a:rPr sz="3600" spc="55" dirty="0">
                <a:latin typeface="Verdana"/>
                <a:cs typeface="Verdana"/>
              </a:rPr>
              <a:t>Coagulopathy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2315" y="1744979"/>
            <a:ext cx="8686800" cy="2554605"/>
          </a:xfrm>
          <a:custGeom>
            <a:avLst/>
            <a:gdLst/>
            <a:ahLst/>
            <a:cxnLst/>
            <a:rect l="l" t="t" r="r" b="b"/>
            <a:pathLst>
              <a:path w="8686800" h="2554604">
                <a:moveTo>
                  <a:pt x="0" y="2554224"/>
                </a:moveTo>
                <a:lnTo>
                  <a:pt x="8686800" y="2554224"/>
                </a:lnTo>
                <a:lnTo>
                  <a:pt x="8686800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3962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4040" y="1779473"/>
            <a:ext cx="8027034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6765" marR="786130" indent="10795" algn="ctr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Arial"/>
                <a:cs typeface="Arial"/>
              </a:rPr>
              <a:t>Rare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causes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of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primary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postpartum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haemorrhage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include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uterine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inversion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  <a:tabLst>
                <a:tab pos="3597910" algn="l"/>
              </a:tabLst>
            </a:pPr>
            <a:r>
              <a:rPr sz="3200" spc="-10" dirty="0">
                <a:latin typeface="Arial"/>
                <a:cs typeface="Arial"/>
              </a:rPr>
              <a:t>placenta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percreta	as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well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extra-genital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bleeding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7592" y="228600"/>
            <a:ext cx="7028815" cy="6120765"/>
            <a:chOff x="1133855" y="411480"/>
            <a:chExt cx="7028815" cy="6120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855" y="411480"/>
              <a:ext cx="7028688" cy="6120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09444" y="2668524"/>
              <a:ext cx="2603500" cy="1765300"/>
            </a:xfrm>
            <a:custGeom>
              <a:avLst/>
              <a:gdLst/>
              <a:ahLst/>
              <a:cxnLst/>
              <a:rect l="l" t="t" r="r" b="b"/>
              <a:pathLst>
                <a:path w="2603500" h="1765300">
                  <a:moveTo>
                    <a:pt x="0" y="882396"/>
                  </a:moveTo>
                  <a:lnTo>
                    <a:pt x="1202" y="844122"/>
                  </a:lnTo>
                  <a:lnTo>
                    <a:pt x="10675" y="768856"/>
                  </a:lnTo>
                  <a:lnTo>
                    <a:pt x="29246" y="695520"/>
                  </a:lnTo>
                  <a:lnTo>
                    <a:pt x="56525" y="624378"/>
                  </a:lnTo>
                  <a:lnTo>
                    <a:pt x="73308" y="589714"/>
                  </a:lnTo>
                  <a:lnTo>
                    <a:pt x="92121" y="555697"/>
                  </a:lnTo>
                  <a:lnTo>
                    <a:pt x="112916" y="522361"/>
                  </a:lnTo>
                  <a:lnTo>
                    <a:pt x="135644" y="489740"/>
                  </a:lnTo>
                  <a:lnTo>
                    <a:pt x="160256" y="457866"/>
                  </a:lnTo>
                  <a:lnTo>
                    <a:pt x="186703" y="426773"/>
                  </a:lnTo>
                  <a:lnTo>
                    <a:pt x="214937" y="396494"/>
                  </a:lnTo>
                  <a:lnTo>
                    <a:pt x="244908" y="367061"/>
                  </a:lnTo>
                  <a:lnTo>
                    <a:pt x="276567" y="338508"/>
                  </a:lnTo>
                  <a:lnTo>
                    <a:pt x="309867" y="310868"/>
                  </a:lnTo>
                  <a:lnTo>
                    <a:pt x="344757" y="284175"/>
                  </a:lnTo>
                  <a:lnTo>
                    <a:pt x="381190" y="258460"/>
                  </a:lnTo>
                  <a:lnTo>
                    <a:pt x="419116" y="233758"/>
                  </a:lnTo>
                  <a:lnTo>
                    <a:pt x="458487" y="210102"/>
                  </a:lnTo>
                  <a:lnTo>
                    <a:pt x="499253" y="187524"/>
                  </a:lnTo>
                  <a:lnTo>
                    <a:pt x="541367" y="166058"/>
                  </a:lnTo>
                  <a:lnTo>
                    <a:pt x="584778" y="145737"/>
                  </a:lnTo>
                  <a:lnTo>
                    <a:pt x="629439" y="126594"/>
                  </a:lnTo>
                  <a:lnTo>
                    <a:pt x="675300" y="108662"/>
                  </a:lnTo>
                  <a:lnTo>
                    <a:pt x="722313" y="91974"/>
                  </a:lnTo>
                  <a:lnTo>
                    <a:pt x="770428" y="76563"/>
                  </a:lnTo>
                  <a:lnTo>
                    <a:pt x="819598" y="62463"/>
                  </a:lnTo>
                  <a:lnTo>
                    <a:pt x="869773" y="49707"/>
                  </a:lnTo>
                  <a:lnTo>
                    <a:pt x="920904" y="38327"/>
                  </a:lnTo>
                  <a:lnTo>
                    <a:pt x="972942" y="28357"/>
                  </a:lnTo>
                  <a:lnTo>
                    <a:pt x="1025839" y="19830"/>
                  </a:lnTo>
                  <a:lnTo>
                    <a:pt x="1079546" y="12780"/>
                  </a:lnTo>
                  <a:lnTo>
                    <a:pt x="1134014" y="7238"/>
                  </a:lnTo>
                  <a:lnTo>
                    <a:pt x="1189194" y="3239"/>
                  </a:lnTo>
                  <a:lnTo>
                    <a:pt x="1245038" y="815"/>
                  </a:lnTo>
                  <a:lnTo>
                    <a:pt x="1301495" y="0"/>
                  </a:lnTo>
                  <a:lnTo>
                    <a:pt x="1357953" y="815"/>
                  </a:lnTo>
                  <a:lnTo>
                    <a:pt x="1413797" y="3239"/>
                  </a:lnTo>
                  <a:lnTo>
                    <a:pt x="1468977" y="7238"/>
                  </a:lnTo>
                  <a:lnTo>
                    <a:pt x="1523445" y="12780"/>
                  </a:lnTo>
                  <a:lnTo>
                    <a:pt x="1577152" y="19830"/>
                  </a:lnTo>
                  <a:lnTo>
                    <a:pt x="1630049" y="28357"/>
                  </a:lnTo>
                  <a:lnTo>
                    <a:pt x="1682087" y="38327"/>
                  </a:lnTo>
                  <a:lnTo>
                    <a:pt x="1733218" y="49707"/>
                  </a:lnTo>
                  <a:lnTo>
                    <a:pt x="1783393" y="62463"/>
                  </a:lnTo>
                  <a:lnTo>
                    <a:pt x="1832563" y="76563"/>
                  </a:lnTo>
                  <a:lnTo>
                    <a:pt x="1880678" y="91974"/>
                  </a:lnTo>
                  <a:lnTo>
                    <a:pt x="1927691" y="108662"/>
                  </a:lnTo>
                  <a:lnTo>
                    <a:pt x="1973552" y="126594"/>
                  </a:lnTo>
                  <a:lnTo>
                    <a:pt x="2018213" y="145737"/>
                  </a:lnTo>
                  <a:lnTo>
                    <a:pt x="2061624" y="166058"/>
                  </a:lnTo>
                  <a:lnTo>
                    <a:pt x="2103738" y="187524"/>
                  </a:lnTo>
                  <a:lnTo>
                    <a:pt x="2144504" y="210102"/>
                  </a:lnTo>
                  <a:lnTo>
                    <a:pt x="2183875" y="233758"/>
                  </a:lnTo>
                  <a:lnTo>
                    <a:pt x="2221801" y="258460"/>
                  </a:lnTo>
                  <a:lnTo>
                    <a:pt x="2258234" y="284175"/>
                  </a:lnTo>
                  <a:lnTo>
                    <a:pt x="2293124" y="310868"/>
                  </a:lnTo>
                  <a:lnTo>
                    <a:pt x="2326424" y="338508"/>
                  </a:lnTo>
                  <a:lnTo>
                    <a:pt x="2358083" y="367061"/>
                  </a:lnTo>
                  <a:lnTo>
                    <a:pt x="2388054" y="396494"/>
                  </a:lnTo>
                  <a:lnTo>
                    <a:pt x="2416288" y="426773"/>
                  </a:lnTo>
                  <a:lnTo>
                    <a:pt x="2442735" y="457866"/>
                  </a:lnTo>
                  <a:lnTo>
                    <a:pt x="2467347" y="489740"/>
                  </a:lnTo>
                  <a:lnTo>
                    <a:pt x="2490075" y="522361"/>
                  </a:lnTo>
                  <a:lnTo>
                    <a:pt x="2510870" y="555697"/>
                  </a:lnTo>
                  <a:lnTo>
                    <a:pt x="2529683" y="589714"/>
                  </a:lnTo>
                  <a:lnTo>
                    <a:pt x="2546466" y="624378"/>
                  </a:lnTo>
                  <a:lnTo>
                    <a:pt x="2561170" y="659658"/>
                  </a:lnTo>
                  <a:lnTo>
                    <a:pt x="2584144" y="731930"/>
                  </a:lnTo>
                  <a:lnTo>
                    <a:pt x="2598214" y="806264"/>
                  </a:lnTo>
                  <a:lnTo>
                    <a:pt x="2602992" y="882396"/>
                  </a:lnTo>
                  <a:lnTo>
                    <a:pt x="2601789" y="920669"/>
                  </a:lnTo>
                  <a:lnTo>
                    <a:pt x="2592316" y="995935"/>
                  </a:lnTo>
                  <a:lnTo>
                    <a:pt x="2573745" y="1069271"/>
                  </a:lnTo>
                  <a:lnTo>
                    <a:pt x="2546466" y="1140413"/>
                  </a:lnTo>
                  <a:lnTo>
                    <a:pt x="2529683" y="1175077"/>
                  </a:lnTo>
                  <a:lnTo>
                    <a:pt x="2510870" y="1209094"/>
                  </a:lnTo>
                  <a:lnTo>
                    <a:pt x="2490075" y="1242430"/>
                  </a:lnTo>
                  <a:lnTo>
                    <a:pt x="2467347" y="1275051"/>
                  </a:lnTo>
                  <a:lnTo>
                    <a:pt x="2442735" y="1306925"/>
                  </a:lnTo>
                  <a:lnTo>
                    <a:pt x="2416288" y="1338018"/>
                  </a:lnTo>
                  <a:lnTo>
                    <a:pt x="2388054" y="1368297"/>
                  </a:lnTo>
                  <a:lnTo>
                    <a:pt x="2358083" y="1397730"/>
                  </a:lnTo>
                  <a:lnTo>
                    <a:pt x="2326424" y="1426283"/>
                  </a:lnTo>
                  <a:lnTo>
                    <a:pt x="2293124" y="1453923"/>
                  </a:lnTo>
                  <a:lnTo>
                    <a:pt x="2258234" y="1480616"/>
                  </a:lnTo>
                  <a:lnTo>
                    <a:pt x="2221801" y="1506331"/>
                  </a:lnTo>
                  <a:lnTo>
                    <a:pt x="2183875" y="1531033"/>
                  </a:lnTo>
                  <a:lnTo>
                    <a:pt x="2144504" y="1554689"/>
                  </a:lnTo>
                  <a:lnTo>
                    <a:pt x="2103738" y="1577267"/>
                  </a:lnTo>
                  <a:lnTo>
                    <a:pt x="2061624" y="1598733"/>
                  </a:lnTo>
                  <a:lnTo>
                    <a:pt x="2018213" y="1619054"/>
                  </a:lnTo>
                  <a:lnTo>
                    <a:pt x="1973552" y="1638197"/>
                  </a:lnTo>
                  <a:lnTo>
                    <a:pt x="1927691" y="1656129"/>
                  </a:lnTo>
                  <a:lnTo>
                    <a:pt x="1880678" y="1672817"/>
                  </a:lnTo>
                  <a:lnTo>
                    <a:pt x="1832563" y="1688228"/>
                  </a:lnTo>
                  <a:lnTo>
                    <a:pt x="1783393" y="1702328"/>
                  </a:lnTo>
                  <a:lnTo>
                    <a:pt x="1733218" y="1715084"/>
                  </a:lnTo>
                  <a:lnTo>
                    <a:pt x="1682087" y="1726464"/>
                  </a:lnTo>
                  <a:lnTo>
                    <a:pt x="1630049" y="1736434"/>
                  </a:lnTo>
                  <a:lnTo>
                    <a:pt x="1577152" y="1744961"/>
                  </a:lnTo>
                  <a:lnTo>
                    <a:pt x="1523445" y="1752011"/>
                  </a:lnTo>
                  <a:lnTo>
                    <a:pt x="1468977" y="1757553"/>
                  </a:lnTo>
                  <a:lnTo>
                    <a:pt x="1413797" y="1761552"/>
                  </a:lnTo>
                  <a:lnTo>
                    <a:pt x="1357953" y="1763976"/>
                  </a:lnTo>
                  <a:lnTo>
                    <a:pt x="1301495" y="1764792"/>
                  </a:lnTo>
                  <a:lnTo>
                    <a:pt x="1245038" y="1763976"/>
                  </a:lnTo>
                  <a:lnTo>
                    <a:pt x="1189194" y="1761552"/>
                  </a:lnTo>
                  <a:lnTo>
                    <a:pt x="1134014" y="1757553"/>
                  </a:lnTo>
                  <a:lnTo>
                    <a:pt x="1079546" y="1752011"/>
                  </a:lnTo>
                  <a:lnTo>
                    <a:pt x="1025839" y="1744961"/>
                  </a:lnTo>
                  <a:lnTo>
                    <a:pt x="972942" y="1736434"/>
                  </a:lnTo>
                  <a:lnTo>
                    <a:pt x="920904" y="1726464"/>
                  </a:lnTo>
                  <a:lnTo>
                    <a:pt x="869773" y="1715084"/>
                  </a:lnTo>
                  <a:lnTo>
                    <a:pt x="819598" y="1702328"/>
                  </a:lnTo>
                  <a:lnTo>
                    <a:pt x="770428" y="1688228"/>
                  </a:lnTo>
                  <a:lnTo>
                    <a:pt x="722313" y="1672817"/>
                  </a:lnTo>
                  <a:lnTo>
                    <a:pt x="675300" y="1656129"/>
                  </a:lnTo>
                  <a:lnTo>
                    <a:pt x="629439" y="1638197"/>
                  </a:lnTo>
                  <a:lnTo>
                    <a:pt x="584778" y="1619054"/>
                  </a:lnTo>
                  <a:lnTo>
                    <a:pt x="541367" y="1598733"/>
                  </a:lnTo>
                  <a:lnTo>
                    <a:pt x="499253" y="1577267"/>
                  </a:lnTo>
                  <a:lnTo>
                    <a:pt x="458487" y="1554689"/>
                  </a:lnTo>
                  <a:lnTo>
                    <a:pt x="419116" y="1531033"/>
                  </a:lnTo>
                  <a:lnTo>
                    <a:pt x="381190" y="1506331"/>
                  </a:lnTo>
                  <a:lnTo>
                    <a:pt x="344757" y="1480616"/>
                  </a:lnTo>
                  <a:lnTo>
                    <a:pt x="309867" y="1453923"/>
                  </a:lnTo>
                  <a:lnTo>
                    <a:pt x="276567" y="1426283"/>
                  </a:lnTo>
                  <a:lnTo>
                    <a:pt x="244908" y="1397730"/>
                  </a:lnTo>
                  <a:lnTo>
                    <a:pt x="214937" y="1368297"/>
                  </a:lnTo>
                  <a:lnTo>
                    <a:pt x="186703" y="1338018"/>
                  </a:lnTo>
                  <a:lnTo>
                    <a:pt x="160256" y="1306925"/>
                  </a:lnTo>
                  <a:lnTo>
                    <a:pt x="135644" y="1275051"/>
                  </a:lnTo>
                  <a:lnTo>
                    <a:pt x="112916" y="1242430"/>
                  </a:lnTo>
                  <a:lnTo>
                    <a:pt x="92121" y="1209094"/>
                  </a:lnTo>
                  <a:lnTo>
                    <a:pt x="73308" y="1175077"/>
                  </a:lnTo>
                  <a:lnTo>
                    <a:pt x="56525" y="1140413"/>
                  </a:lnTo>
                  <a:lnTo>
                    <a:pt x="41821" y="1105133"/>
                  </a:lnTo>
                  <a:lnTo>
                    <a:pt x="18847" y="1032861"/>
                  </a:lnTo>
                  <a:lnTo>
                    <a:pt x="4777" y="958527"/>
                  </a:lnTo>
                  <a:lnTo>
                    <a:pt x="0" y="882396"/>
                  </a:lnTo>
                  <a:close/>
                </a:path>
              </a:pathLst>
            </a:custGeom>
            <a:ln w="762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5961" y="1883486"/>
            <a:ext cx="6734809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  <a:tabLst>
                <a:tab pos="1160145" algn="l"/>
              </a:tabLst>
            </a:pPr>
            <a:r>
              <a:rPr sz="4400" spc="-5" dirty="0">
                <a:latin typeface="Arial"/>
                <a:cs typeface="Arial"/>
              </a:rPr>
              <a:t>The	commonest cause of </a:t>
            </a:r>
            <a:r>
              <a:rPr sz="4400" spc="-12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secondary</a:t>
            </a:r>
            <a:r>
              <a:rPr sz="4400" spc="2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postpartum </a:t>
            </a:r>
            <a:r>
              <a:rPr sz="440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haemorrhage</a:t>
            </a:r>
            <a:r>
              <a:rPr sz="4400" spc="2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is </a:t>
            </a:r>
            <a:r>
              <a:rPr sz="440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Endometritis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084" y="720851"/>
            <a:ext cx="8686800" cy="2798445"/>
          </a:xfrm>
          <a:custGeom>
            <a:avLst/>
            <a:gdLst/>
            <a:ahLst/>
            <a:cxnLst/>
            <a:rect l="l" t="t" r="r" b="b"/>
            <a:pathLst>
              <a:path w="8686800" h="2798445">
                <a:moveTo>
                  <a:pt x="0" y="2798064"/>
                </a:moveTo>
                <a:lnTo>
                  <a:pt x="8686800" y="2798064"/>
                </a:lnTo>
                <a:lnTo>
                  <a:pt x="8686800" y="0"/>
                </a:lnTo>
                <a:lnTo>
                  <a:pt x="0" y="0"/>
                </a:lnTo>
                <a:lnTo>
                  <a:pt x="0" y="2798064"/>
                </a:lnTo>
                <a:close/>
              </a:path>
            </a:pathLst>
          </a:custGeom>
          <a:ln w="39623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2399" y="749630"/>
            <a:ext cx="815784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latin typeface="Arial"/>
                <a:cs typeface="Arial"/>
              </a:rPr>
              <a:t>The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blood flow</a:t>
            </a:r>
            <a:r>
              <a:rPr sz="4400" b="1" spc="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to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the uterus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at </a:t>
            </a:r>
            <a:r>
              <a:rPr sz="4400" b="1" spc="-120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term</a:t>
            </a:r>
            <a:r>
              <a:rPr sz="4400" b="1" spc="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&gt;37</a:t>
            </a:r>
            <a:r>
              <a:rPr sz="4400" b="1" spc="30" dirty="0">
                <a:latin typeface="Arial"/>
                <a:cs typeface="Arial"/>
              </a:rPr>
              <a:t> </a:t>
            </a:r>
            <a:r>
              <a:rPr sz="4400" b="1" dirty="0">
                <a:latin typeface="Arial"/>
                <a:cs typeface="Arial"/>
              </a:rPr>
              <a:t>weeks</a:t>
            </a:r>
            <a:r>
              <a:rPr sz="4400" b="1" spc="-5" dirty="0">
                <a:latin typeface="Arial"/>
                <a:cs typeface="Arial"/>
              </a:rPr>
              <a:t> is 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approximately</a:t>
            </a:r>
            <a:r>
              <a:rPr sz="4400" b="1" spc="2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1000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mL</a:t>
            </a:r>
            <a:r>
              <a:rPr sz="4400" b="1" spc="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of 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blood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every</a:t>
            </a:r>
            <a:r>
              <a:rPr sz="4400" b="1" spc="3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minute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392" y="3964137"/>
            <a:ext cx="8705215" cy="2121535"/>
          </a:xfrm>
          <a:prstGeom prst="rect">
            <a:avLst/>
          </a:prstGeom>
          <a:solidFill>
            <a:schemeClr val="bg1"/>
          </a:solidFill>
          <a:ln w="39623">
            <a:solidFill>
              <a:schemeClr val="bg1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67030" marR="363220" algn="ctr">
              <a:lnSpc>
                <a:spcPct val="100000"/>
              </a:lnSpc>
              <a:spcBef>
                <a:spcPts val="229"/>
              </a:spcBef>
            </a:pPr>
            <a:r>
              <a:rPr sz="4400" b="1" spc="-5" dirty="0">
                <a:latin typeface="Arial"/>
                <a:cs typeface="Arial"/>
              </a:rPr>
              <a:t>A</a:t>
            </a:r>
            <a:r>
              <a:rPr sz="4400" b="1" spc="-15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fetus</a:t>
            </a:r>
            <a:r>
              <a:rPr sz="4400" b="1" spc="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at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term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receives</a:t>
            </a:r>
            <a:r>
              <a:rPr sz="4400" b="1" spc="2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about </a:t>
            </a:r>
            <a:r>
              <a:rPr sz="4400" b="1" spc="-12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200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mL/kg/minute</a:t>
            </a:r>
            <a:r>
              <a:rPr sz="4400" b="1" spc="4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from</a:t>
            </a:r>
            <a:r>
              <a:rPr sz="4400" b="1" spc="-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the </a:t>
            </a:r>
            <a:r>
              <a:rPr sz="4400" b="1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placenta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91" y="381000"/>
            <a:ext cx="8883397" cy="861774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182880" rIns="0" bIns="0" rtlCol="0">
            <a:spAutoFit/>
          </a:bodyPr>
          <a:lstStyle/>
          <a:p>
            <a:pPr marL="859155">
              <a:lnSpc>
                <a:spcPct val="100000"/>
              </a:lnSpc>
              <a:spcBef>
                <a:spcPts val="1440"/>
              </a:spcBef>
            </a:pPr>
            <a:r>
              <a:rPr sz="4400" spc="-5" dirty="0">
                <a:latin typeface="Arial"/>
                <a:cs typeface="Arial"/>
              </a:rPr>
              <a:t>Obstetric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shock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index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9036" y="4564379"/>
            <a:ext cx="7915909" cy="1268937"/>
          </a:xfrm>
          <a:prstGeom prst="rect">
            <a:avLst/>
          </a:prstGeom>
          <a:solidFill>
            <a:schemeClr val="bg1"/>
          </a:solidFill>
          <a:ln w="57911">
            <a:solidFill>
              <a:srgbClr val="33339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 marR="84455" algn="ctr">
              <a:lnSpc>
                <a:spcPct val="100000"/>
              </a:lnSpc>
              <a:spcBef>
                <a:spcPts val="295"/>
              </a:spcBef>
            </a:pPr>
            <a:r>
              <a:rPr sz="3200" b="1" spc="-5" dirty="0">
                <a:latin typeface="Arial"/>
                <a:cs typeface="Arial"/>
              </a:rPr>
              <a:t>PR/SBP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&gt;1</a:t>
            </a:r>
            <a:r>
              <a:rPr sz="32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been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shown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associated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substantial postpartum </a:t>
            </a:r>
            <a:r>
              <a:rPr sz="2400" b="1" dirty="0">
                <a:latin typeface="Arial"/>
                <a:cs typeface="Arial"/>
              </a:rPr>
              <a:t>haemorrhage and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need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intensive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resuscitation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blood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transfusion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2133600"/>
            <a:ext cx="7915909" cy="1587294"/>
          </a:xfrm>
          <a:prstGeom prst="rect">
            <a:avLst/>
          </a:prstGeom>
          <a:solidFill>
            <a:schemeClr val="bg1"/>
          </a:solidFill>
          <a:ln w="39623">
            <a:solidFill>
              <a:srgbClr val="A4002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3248660" marR="125095" indent="-3122295">
              <a:lnSpc>
                <a:spcPts val="6720"/>
              </a:lnSpc>
              <a:spcBef>
                <a:spcPts val="15"/>
              </a:spcBef>
            </a:pPr>
            <a:r>
              <a:rPr sz="2800" b="1" dirty="0">
                <a:latin typeface="Arial"/>
                <a:cs typeface="Arial"/>
              </a:rPr>
              <a:t>Pulse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rate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divided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by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systolic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blood </a:t>
            </a:r>
            <a:r>
              <a:rPr sz="2800" b="1" dirty="0">
                <a:latin typeface="Arial"/>
                <a:cs typeface="Arial"/>
              </a:rPr>
              <a:t>pressure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PR/SBP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227" y="419084"/>
            <a:ext cx="6456045" cy="723916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4400" spc="-5" dirty="0">
                <a:latin typeface="Arial"/>
                <a:cs typeface="Arial"/>
              </a:rPr>
              <a:t>Prevention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0867" y="2138172"/>
            <a:ext cx="6428740" cy="2307590"/>
          </a:xfrm>
          <a:prstGeom prst="rect">
            <a:avLst/>
          </a:prstGeom>
          <a:solidFill>
            <a:schemeClr val="bg1"/>
          </a:solidFill>
          <a:ln w="39623">
            <a:solidFill>
              <a:srgbClr val="A4002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35609" indent="-344805">
              <a:lnSpc>
                <a:spcPct val="100000"/>
              </a:lnSpc>
              <a:spcBef>
                <a:spcPts val="280"/>
              </a:spcBef>
              <a:buClr>
                <a:srgbClr val="A40020"/>
              </a:buClr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prepared</a:t>
            </a:r>
            <a:endParaRPr sz="2400">
              <a:latin typeface="Arial"/>
              <a:cs typeface="Arial"/>
            </a:endParaRPr>
          </a:p>
          <a:p>
            <a:pPr marL="435609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400" b="1" spc="-25" dirty="0">
                <a:latin typeface="Arial"/>
                <a:cs typeface="Arial"/>
              </a:rPr>
              <a:t>Active</a:t>
            </a:r>
            <a:r>
              <a:rPr sz="2400" b="1" spc="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management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third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stage</a:t>
            </a:r>
            <a:endParaRPr sz="2400">
              <a:latin typeface="Arial"/>
              <a:cs typeface="Arial"/>
            </a:endParaRPr>
          </a:p>
          <a:p>
            <a:pPr marL="434975" marR="274955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400" b="1" spc="-5" dirty="0">
                <a:latin typeface="Arial"/>
                <a:cs typeface="Arial"/>
              </a:rPr>
              <a:t>Prophylactic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oxytocin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:10 </a:t>
            </a:r>
            <a:r>
              <a:rPr sz="2400" b="1" spc="-5" dirty="0">
                <a:latin typeface="Arial"/>
                <a:cs typeface="Arial"/>
              </a:rPr>
              <a:t>U </a:t>
            </a:r>
            <a:r>
              <a:rPr sz="2400" b="1" dirty="0">
                <a:latin typeface="Arial"/>
                <a:cs typeface="Arial"/>
              </a:rPr>
              <a:t>IM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,5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 </a:t>
            </a:r>
            <a:r>
              <a:rPr sz="2400" b="1" dirty="0">
                <a:latin typeface="Arial"/>
                <a:cs typeface="Arial"/>
              </a:rPr>
              <a:t>IV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bolus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,10-20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U/L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N/S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IV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@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100-150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ml/hr</a:t>
            </a:r>
            <a:endParaRPr sz="2400">
              <a:latin typeface="Arial"/>
              <a:cs typeface="Arial"/>
            </a:endParaRPr>
          </a:p>
          <a:p>
            <a:pPr marL="434975" marR="855344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400" b="1" spc="-5" dirty="0">
                <a:latin typeface="Arial"/>
                <a:cs typeface="Arial"/>
              </a:rPr>
              <a:t>Gentle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cord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traction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with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surapubic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presser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523" y="367284"/>
            <a:ext cx="4688205" cy="725199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4400" spc="-5" dirty="0">
                <a:latin typeface="Arial"/>
                <a:cs typeface="Arial"/>
              </a:rPr>
              <a:t>Diagnosis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1796795"/>
            <a:ext cx="7223759" cy="2676525"/>
          </a:xfrm>
          <a:custGeom>
            <a:avLst/>
            <a:gdLst/>
            <a:ahLst/>
            <a:cxnLst/>
            <a:rect l="l" t="t" r="r" b="b"/>
            <a:pathLst>
              <a:path w="7223759" h="2676525">
                <a:moveTo>
                  <a:pt x="0" y="2676143"/>
                </a:moveTo>
                <a:lnTo>
                  <a:pt x="7223759" y="2676143"/>
                </a:lnTo>
                <a:lnTo>
                  <a:pt x="7223759" y="0"/>
                </a:lnTo>
                <a:lnTo>
                  <a:pt x="0" y="0"/>
                </a:lnTo>
                <a:lnTo>
                  <a:pt x="0" y="2676143"/>
                </a:lnTo>
                <a:close/>
              </a:path>
            </a:pathLst>
          </a:custGeom>
          <a:ln w="3962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620" y="1820036"/>
            <a:ext cx="46666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Arial"/>
                <a:cs typeface="Arial"/>
              </a:rPr>
              <a:t>Assess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fundus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Inspect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lower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genital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tract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Explore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uterus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Retained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placental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fragments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Uterine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rupture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Uterine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inversion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Arial"/>
                <a:cs typeface="Arial"/>
              </a:rPr>
              <a:t>Assess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coagulation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786"/>
            <a:ext cx="58661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305" dirty="0">
                <a:latin typeface="Verdana"/>
                <a:cs typeface="Verdana"/>
              </a:rPr>
              <a:t>M</a:t>
            </a:r>
            <a:r>
              <a:rPr b="0" spc="215" dirty="0">
                <a:latin typeface="Verdana"/>
                <a:cs typeface="Verdana"/>
              </a:rPr>
              <a:t>A</a:t>
            </a:r>
            <a:r>
              <a:rPr b="0" spc="-50" dirty="0">
                <a:latin typeface="Verdana"/>
                <a:cs typeface="Verdana"/>
              </a:rPr>
              <a:t>N</a:t>
            </a:r>
            <a:r>
              <a:rPr b="0" spc="195" dirty="0">
                <a:latin typeface="Verdana"/>
                <a:cs typeface="Verdana"/>
              </a:rPr>
              <a:t>A</a:t>
            </a:r>
            <a:r>
              <a:rPr b="0" spc="95" dirty="0">
                <a:latin typeface="Verdana"/>
                <a:cs typeface="Verdana"/>
              </a:rPr>
              <a:t>GE</a:t>
            </a:r>
            <a:r>
              <a:rPr b="0" spc="130" dirty="0">
                <a:latin typeface="Verdana"/>
                <a:cs typeface="Verdana"/>
              </a:rPr>
              <a:t>M</a:t>
            </a:r>
            <a:r>
              <a:rPr b="0" spc="-434" dirty="0">
                <a:latin typeface="Verdana"/>
                <a:cs typeface="Verdana"/>
              </a:rPr>
              <a:t>EN</a:t>
            </a:r>
            <a:r>
              <a:rPr b="0" spc="-385" dirty="0">
                <a:latin typeface="Verdana"/>
                <a:cs typeface="Verdana"/>
              </a:rPr>
              <a:t>T</a:t>
            </a:r>
            <a:r>
              <a:rPr b="0" spc="-235" dirty="0">
                <a:latin typeface="Verdana"/>
                <a:cs typeface="Verdana"/>
              </a:rPr>
              <a:t> </a:t>
            </a:r>
            <a:r>
              <a:rPr b="0" spc="-25" dirty="0">
                <a:latin typeface="Verdana"/>
                <a:cs typeface="Verdana"/>
              </a:rPr>
              <a:t>O</a:t>
            </a:r>
            <a:r>
              <a:rPr b="0" spc="-15" dirty="0">
                <a:latin typeface="Verdana"/>
                <a:cs typeface="Verdana"/>
              </a:rPr>
              <a:t>F</a:t>
            </a:r>
            <a:r>
              <a:rPr b="0" spc="-330" dirty="0">
                <a:latin typeface="Verdana"/>
                <a:cs typeface="Verdana"/>
              </a:rPr>
              <a:t> </a:t>
            </a:r>
            <a:r>
              <a:rPr b="0" spc="-50" dirty="0">
                <a:latin typeface="Verdana"/>
                <a:cs typeface="Verdana"/>
              </a:rPr>
              <a:t>P</a:t>
            </a:r>
            <a:r>
              <a:rPr b="0" spc="-40" dirty="0">
                <a:latin typeface="Verdana"/>
                <a:cs typeface="Verdana"/>
              </a:rPr>
              <a:t>P</a:t>
            </a:r>
            <a:r>
              <a:rPr b="0" spc="-290" dirty="0">
                <a:latin typeface="Verdana"/>
                <a:cs typeface="Verdana"/>
              </a:rPr>
              <a:t>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691639"/>
            <a:ext cx="8229600" cy="4328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588" y="227075"/>
            <a:ext cx="7135495" cy="1400383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508634">
              <a:lnSpc>
                <a:spcPct val="100000"/>
              </a:lnSpc>
              <a:spcBef>
                <a:spcPts val="360"/>
              </a:spcBef>
            </a:pPr>
            <a:r>
              <a:rPr sz="4400" spc="-5" dirty="0">
                <a:latin typeface="Arial"/>
                <a:cs typeface="Arial"/>
              </a:rPr>
              <a:t>Management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algorithm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9276" y="2805683"/>
            <a:ext cx="4782820" cy="707886"/>
          </a:xfrm>
          <a:prstGeom prst="rect">
            <a:avLst/>
          </a:prstGeom>
          <a:solidFill>
            <a:schemeClr val="bg1"/>
          </a:solidFill>
          <a:ln w="57911">
            <a:solidFill>
              <a:srgbClr val="A4002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244475">
              <a:lnSpc>
                <a:spcPct val="100000"/>
              </a:lnSpc>
              <a:spcBef>
                <a:spcPts val="240"/>
              </a:spcBef>
            </a:pPr>
            <a:r>
              <a:rPr sz="4400" b="1" spc="-35" dirty="0">
                <a:latin typeface="Arial"/>
                <a:cs typeface="Arial"/>
              </a:rPr>
              <a:t>HAEMO-STASIS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297" y="502021"/>
            <a:ext cx="7266222" cy="1642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3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297" y="2418409"/>
            <a:ext cx="7266222" cy="3454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95910" marR="290830" indent="-228600" defTabSz="914400">
              <a:lnSpc>
                <a:spcPct val="90000"/>
              </a:lnSpc>
              <a:spcBef>
                <a:spcPts val="270"/>
              </a:spcBef>
              <a:buFont typeface="Arial" panose="020B0604020202020204" pitchFamily="34" charset="0"/>
              <a:buChar char="•"/>
            </a:pPr>
            <a:r>
              <a:rPr lang="en-US" sz="1700" b="1"/>
              <a:t>Postpartum</a:t>
            </a:r>
            <a:r>
              <a:rPr lang="en-US" sz="1700" b="1" spc="-25"/>
              <a:t> </a:t>
            </a:r>
            <a:r>
              <a:rPr lang="en-US" sz="1700" b="1"/>
              <a:t>haemorrhage</a:t>
            </a:r>
            <a:r>
              <a:rPr lang="en-US" sz="1700" b="1" spc="-10"/>
              <a:t> </a:t>
            </a:r>
            <a:r>
              <a:rPr lang="en-US" sz="1700" b="1" spc="10"/>
              <a:t>is</a:t>
            </a:r>
            <a:r>
              <a:rPr lang="en-US" sz="1700" b="1" spc="-50"/>
              <a:t> </a:t>
            </a:r>
            <a:r>
              <a:rPr lang="en-US" sz="1700" b="1" spc="5"/>
              <a:t>a</a:t>
            </a:r>
            <a:r>
              <a:rPr lang="en-US" sz="1700" b="1" spc="-10"/>
              <a:t> </a:t>
            </a:r>
            <a:r>
              <a:rPr lang="en-US" sz="1700" b="1"/>
              <a:t>major</a:t>
            </a:r>
            <a:r>
              <a:rPr lang="en-US" sz="1700" b="1" spc="-35"/>
              <a:t> </a:t>
            </a:r>
            <a:r>
              <a:rPr lang="en-US" sz="1700" b="1"/>
              <a:t>cause </a:t>
            </a:r>
            <a:r>
              <a:rPr lang="en-US" sz="1700" b="1" spc="-760"/>
              <a:t> </a:t>
            </a:r>
            <a:r>
              <a:rPr lang="en-US" sz="1700" b="1" spc="-5"/>
              <a:t>of </a:t>
            </a:r>
            <a:r>
              <a:rPr lang="en-US" sz="1700" b="1"/>
              <a:t>maternal morbidity </a:t>
            </a:r>
            <a:r>
              <a:rPr lang="en-US" sz="1700" b="1" spc="-5"/>
              <a:t>and </a:t>
            </a:r>
            <a:r>
              <a:rPr lang="en-US" sz="1700" b="1"/>
              <a:t>mortality </a:t>
            </a:r>
            <a:r>
              <a:rPr lang="en-US" sz="1700" b="1" spc="5"/>
              <a:t> </a:t>
            </a:r>
            <a:r>
              <a:rPr lang="en-US" sz="1700" b="1" spc="-5"/>
              <a:t>accounting for </a:t>
            </a:r>
            <a:r>
              <a:rPr lang="en-US" sz="1700" b="1"/>
              <a:t>25% </a:t>
            </a:r>
            <a:r>
              <a:rPr lang="en-US" sz="1700" b="1" spc="-5"/>
              <a:t>of </a:t>
            </a:r>
            <a:r>
              <a:rPr lang="en-US" sz="1700" b="1"/>
              <a:t>maternal </a:t>
            </a:r>
            <a:r>
              <a:rPr lang="en-US" sz="1700" b="1" spc="-5"/>
              <a:t>deaths </a:t>
            </a:r>
            <a:r>
              <a:rPr lang="en-US" sz="1700" b="1"/>
              <a:t> </a:t>
            </a:r>
            <a:r>
              <a:rPr lang="en-US" sz="1700" b="1" spc="5"/>
              <a:t>worldwide</a:t>
            </a:r>
            <a:endParaRPr lang="en-US"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656844"/>
            <a:ext cx="8796655" cy="5260975"/>
          </a:xfrm>
          <a:custGeom>
            <a:avLst/>
            <a:gdLst/>
            <a:ahLst/>
            <a:cxnLst/>
            <a:rect l="l" t="t" r="r" b="b"/>
            <a:pathLst>
              <a:path w="8796655" h="5260975">
                <a:moveTo>
                  <a:pt x="0" y="5260848"/>
                </a:moveTo>
                <a:lnTo>
                  <a:pt x="8796528" y="5260848"/>
                </a:lnTo>
                <a:lnTo>
                  <a:pt x="8796528" y="0"/>
                </a:lnTo>
                <a:lnTo>
                  <a:pt x="0" y="0"/>
                </a:lnTo>
                <a:lnTo>
                  <a:pt x="0" y="5260848"/>
                </a:lnTo>
                <a:close/>
              </a:path>
            </a:pathLst>
          </a:custGeom>
          <a:ln w="3962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891" y="678637"/>
            <a:ext cx="8331834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20" dirty="0">
                <a:latin typeface="Arial"/>
                <a:cs typeface="Arial"/>
              </a:rPr>
              <a:t>H—Ask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help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hands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uterus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(uterine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massage</a:t>
            </a:r>
            <a:endParaRPr sz="2400" dirty="0">
              <a:latin typeface="Arial"/>
              <a:cs typeface="Arial"/>
            </a:endParaRPr>
          </a:p>
          <a:p>
            <a:pPr marL="356870" marR="60071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  <a:tab pos="3148965" algn="l"/>
              </a:tabLst>
            </a:pPr>
            <a:r>
              <a:rPr sz="2400" b="1" spc="-15" dirty="0">
                <a:latin typeface="Arial"/>
                <a:cs typeface="Arial"/>
              </a:rPr>
              <a:t>A—Assess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(that</a:t>
            </a:r>
            <a:r>
              <a:rPr sz="2400" b="1" dirty="0">
                <a:latin typeface="Arial"/>
                <a:cs typeface="Arial"/>
              </a:rPr>
              <a:t> is,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ABC)</a:t>
            </a:r>
            <a:r>
              <a:rPr sz="2400" b="1" spc="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resuscitate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(that</a:t>
            </a:r>
            <a:r>
              <a:rPr sz="2400" b="1" dirty="0">
                <a:latin typeface="Arial"/>
                <a:cs typeface="Arial"/>
              </a:rPr>
              <a:t> is,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intravenous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fluids	crystalloid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send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CBC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,X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mach,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Coagulation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screen</a:t>
            </a:r>
            <a:endParaRPr sz="2400" dirty="0">
              <a:latin typeface="Arial"/>
              <a:cs typeface="Arial"/>
            </a:endParaRPr>
          </a:p>
          <a:p>
            <a:pPr marL="356870" marR="7366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E—Establish </a:t>
            </a:r>
            <a:r>
              <a:rPr sz="2400" b="1" spc="-30" dirty="0">
                <a:latin typeface="Arial"/>
                <a:cs typeface="Arial"/>
              </a:rPr>
              <a:t>etiology, </a:t>
            </a:r>
            <a:r>
              <a:rPr sz="2400" b="1" dirty="0">
                <a:latin typeface="Arial"/>
                <a:cs typeface="Arial"/>
              </a:rPr>
              <a:t>ensure </a:t>
            </a:r>
            <a:r>
              <a:rPr sz="2400" b="1" spc="-5" dirty="0">
                <a:latin typeface="Arial"/>
                <a:cs typeface="Arial"/>
              </a:rPr>
              <a:t>availability </a:t>
            </a:r>
            <a:r>
              <a:rPr sz="2400" b="1" dirty="0">
                <a:latin typeface="Arial"/>
                <a:cs typeface="Arial"/>
              </a:rPr>
              <a:t>of blood, and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ecbolic </a:t>
            </a:r>
            <a:r>
              <a:rPr sz="2400" b="1" spc="-5" dirty="0">
                <a:latin typeface="Arial"/>
                <a:cs typeface="Arial"/>
              </a:rPr>
              <a:t>(drugs that </a:t>
            </a:r>
            <a:r>
              <a:rPr sz="2400" b="1" dirty="0">
                <a:latin typeface="Arial"/>
                <a:cs typeface="Arial"/>
              </a:rPr>
              <a:t>induce contractions of the uterus,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oxytocin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ergometrine)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M—Massage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uterus</a:t>
            </a:r>
            <a:endParaRPr sz="2400" dirty="0">
              <a:latin typeface="Arial"/>
              <a:cs typeface="Arial"/>
            </a:endParaRPr>
          </a:p>
          <a:p>
            <a:pPr marL="356870" marR="672465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Arial"/>
                <a:cs typeface="Arial"/>
              </a:rPr>
              <a:t>O—Oxytocin </a:t>
            </a:r>
            <a:r>
              <a:rPr sz="2400" b="1" dirty="0">
                <a:latin typeface="Arial"/>
                <a:cs typeface="Arial"/>
              </a:rPr>
              <a:t>infusion </a:t>
            </a:r>
            <a:r>
              <a:rPr sz="2400" b="1" spc="-5" dirty="0">
                <a:latin typeface="Arial"/>
                <a:cs typeface="Arial"/>
              </a:rPr>
              <a:t>(10 </a:t>
            </a:r>
            <a:r>
              <a:rPr sz="2400" b="1" dirty="0">
                <a:latin typeface="Arial"/>
                <a:cs typeface="Arial"/>
              </a:rPr>
              <a:t>U/hour) </a:t>
            </a:r>
            <a:r>
              <a:rPr sz="2400" b="1" spc="-5" dirty="0">
                <a:latin typeface="Arial"/>
                <a:cs typeface="Arial"/>
              </a:rPr>
              <a:t>or </a:t>
            </a:r>
            <a:r>
              <a:rPr sz="2400" b="1" dirty="0">
                <a:latin typeface="Arial"/>
                <a:cs typeface="Arial"/>
              </a:rPr>
              <a:t>intramuscular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prostaglandins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(250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μg)</a:t>
            </a:r>
            <a:endParaRPr sz="2400" dirty="0">
              <a:latin typeface="Arial"/>
              <a:cs typeface="Arial"/>
            </a:endParaRPr>
          </a:p>
          <a:p>
            <a:pPr marL="356870" marR="131445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S—Shift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theatre,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with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aortic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compression,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bimanual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compression, or anti-shock garment </a:t>
            </a:r>
            <a:r>
              <a:rPr sz="2400" b="1" spc="-5" dirty="0">
                <a:latin typeface="Arial"/>
                <a:cs typeface="Arial"/>
              </a:rPr>
              <a:t>(for </a:t>
            </a:r>
            <a:r>
              <a:rPr sz="2400" b="1" dirty="0">
                <a:latin typeface="Arial"/>
                <a:cs typeface="Arial"/>
              </a:rPr>
              <a:t>low resource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settings before </a:t>
            </a:r>
            <a:r>
              <a:rPr sz="2400" b="1" dirty="0">
                <a:latin typeface="Arial"/>
                <a:cs typeface="Arial"/>
              </a:rPr>
              <a:t>transfer to </a:t>
            </a:r>
            <a:r>
              <a:rPr sz="2400" b="1" spc="-5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tertiary center) as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appropriate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19" y="949452"/>
            <a:ext cx="8437245" cy="4401820"/>
          </a:xfrm>
          <a:custGeom>
            <a:avLst/>
            <a:gdLst/>
            <a:ahLst/>
            <a:cxnLst/>
            <a:rect l="l" t="t" r="r" b="b"/>
            <a:pathLst>
              <a:path w="8437245" h="4401820">
                <a:moveTo>
                  <a:pt x="0" y="4401312"/>
                </a:moveTo>
                <a:lnTo>
                  <a:pt x="8436864" y="4401312"/>
                </a:lnTo>
                <a:lnTo>
                  <a:pt x="8436864" y="0"/>
                </a:lnTo>
                <a:lnTo>
                  <a:pt x="0" y="0"/>
                </a:lnTo>
                <a:lnTo>
                  <a:pt x="0" y="4401312"/>
                </a:lnTo>
                <a:close/>
              </a:path>
            </a:pathLst>
          </a:custGeom>
          <a:ln w="3962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645" y="968197"/>
            <a:ext cx="8173084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Clr>
                <a:srgbClr val="A40020"/>
              </a:buClr>
              <a:buFont typeface="Arial MT"/>
              <a:buChar char="•"/>
              <a:tabLst>
                <a:tab pos="454025" algn="l"/>
                <a:tab pos="454659" algn="l"/>
                <a:tab pos="3198495" algn="l"/>
              </a:tabLst>
            </a:pPr>
            <a:r>
              <a:rPr dirty="0"/>
              <a:t>	</a:t>
            </a:r>
            <a:r>
              <a:rPr sz="2800" b="1" spc="-25" dirty="0">
                <a:latin typeface="Arial"/>
                <a:cs typeface="Arial"/>
              </a:rPr>
              <a:t>T—Tamponade	</a:t>
            </a:r>
            <a:r>
              <a:rPr sz="2800" b="1" spc="-5" dirty="0">
                <a:latin typeface="Arial"/>
                <a:cs typeface="Arial"/>
              </a:rPr>
              <a:t>by </a:t>
            </a:r>
            <a:r>
              <a:rPr sz="2800" b="1" dirty="0">
                <a:latin typeface="Arial"/>
                <a:cs typeface="Arial"/>
              </a:rPr>
              <a:t>balloon </a:t>
            </a:r>
            <a:r>
              <a:rPr sz="2800" b="1" spc="-5" dirty="0">
                <a:latin typeface="Arial"/>
                <a:cs typeface="Arial"/>
              </a:rPr>
              <a:t>or </a:t>
            </a:r>
            <a:r>
              <a:rPr sz="2800" b="1" dirty="0">
                <a:latin typeface="Arial"/>
                <a:cs typeface="Arial"/>
              </a:rPr>
              <a:t>uterine packing after exclusion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dirty="0">
                <a:latin typeface="Arial"/>
                <a:cs typeface="Arial"/>
              </a:rPr>
              <a:t>retained tissue </a:t>
            </a:r>
            <a:r>
              <a:rPr sz="2800" b="1" spc="-5" dirty="0">
                <a:latin typeface="Arial"/>
                <a:cs typeface="Arial"/>
              </a:rPr>
              <a:t>and </a:t>
            </a:r>
            <a:r>
              <a:rPr sz="2800" b="1" dirty="0">
                <a:latin typeface="Arial"/>
                <a:cs typeface="Arial"/>
              </a:rPr>
              <a:t>trauma. </a:t>
            </a:r>
            <a:r>
              <a:rPr sz="2800" b="1" spc="-10" dirty="0">
                <a:latin typeface="Arial"/>
                <a:cs typeface="Arial"/>
              </a:rPr>
              <a:t>Administer </a:t>
            </a:r>
            <a:r>
              <a:rPr sz="2800" b="1" spc="-5" dirty="0">
                <a:latin typeface="Arial"/>
                <a:cs typeface="Arial"/>
              </a:rPr>
              <a:t> intravenous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tranexamic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acid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(1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g)</a:t>
            </a:r>
            <a:endParaRPr sz="2800" dirty="0">
              <a:latin typeface="Arial"/>
              <a:cs typeface="Arial"/>
            </a:endParaRPr>
          </a:p>
          <a:p>
            <a:pPr marL="356870" marR="154305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15" dirty="0">
                <a:latin typeface="Arial"/>
                <a:cs typeface="Arial"/>
              </a:rPr>
              <a:t>A—Apply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compression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sutures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on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uterus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(B-Lynch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or </a:t>
            </a:r>
            <a:r>
              <a:rPr sz="2800" b="1" dirty="0">
                <a:latin typeface="Arial"/>
                <a:cs typeface="Arial"/>
              </a:rPr>
              <a:t>modified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technique)</a:t>
            </a:r>
            <a:endParaRPr sz="2800" dirty="0">
              <a:latin typeface="Arial"/>
              <a:cs typeface="Arial"/>
            </a:endParaRPr>
          </a:p>
          <a:p>
            <a:pPr marL="356870" marR="27178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5" dirty="0">
                <a:latin typeface="Arial"/>
                <a:cs typeface="Arial"/>
              </a:rPr>
              <a:t>S—Systematic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pelvic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revascularization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(uterine,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ovarian,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quadruple.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or</a:t>
            </a:r>
            <a:r>
              <a:rPr sz="2800" b="1" dirty="0">
                <a:latin typeface="Arial"/>
                <a:cs typeface="Arial"/>
              </a:rPr>
              <a:t> internal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iliac)</a:t>
            </a:r>
            <a:endParaRPr sz="2800" dirty="0">
              <a:latin typeface="Arial"/>
              <a:cs typeface="Arial"/>
            </a:endParaRPr>
          </a:p>
          <a:p>
            <a:pPr marL="356870" marR="20955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5" dirty="0">
                <a:latin typeface="Arial"/>
                <a:cs typeface="Arial"/>
              </a:rPr>
              <a:t>I—Interventional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radiology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and,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if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appropriate,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uterine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artery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embolization</a:t>
            </a:r>
            <a:endParaRPr sz="28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5" dirty="0">
                <a:latin typeface="Arial"/>
                <a:cs typeface="Arial"/>
              </a:rPr>
              <a:t>S—Subtotal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or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total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abdominal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hysterectomy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422008"/>
            <a:ext cx="10337292" cy="1391407"/>
          </a:xfrm>
          <a:prstGeom prst="rect">
            <a:avLst/>
          </a:prstGeom>
          <a:ln w="39623">
            <a:solidFill>
              <a:srgbClr val="333399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491229" marR="417830" indent="-3061970">
              <a:lnSpc>
                <a:spcPct val="100000"/>
              </a:lnSpc>
              <a:spcBef>
                <a:spcPts val="290"/>
              </a:spcBef>
              <a:tabLst>
                <a:tab pos="6738620" algn="l"/>
              </a:tabLst>
            </a:pPr>
            <a:r>
              <a:rPr sz="4400" spc="-5" dirty="0">
                <a:latin typeface="Arial"/>
                <a:cs typeface="Arial"/>
              </a:rPr>
              <a:t>Bimanual</a:t>
            </a:r>
            <a:r>
              <a:rPr sz="4400" spc="8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compression	</a:t>
            </a:r>
            <a:r>
              <a:rPr sz="4400" dirty="0">
                <a:latin typeface="Arial"/>
                <a:cs typeface="Arial"/>
              </a:rPr>
              <a:t>of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the </a:t>
            </a:r>
            <a:r>
              <a:rPr sz="4400" spc="-120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uterus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1294" y="1551432"/>
            <a:ext cx="6005830" cy="4051300"/>
            <a:chOff x="1471294" y="1551432"/>
            <a:chExt cx="6005830" cy="4051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1327" y="1551432"/>
              <a:ext cx="5995416" cy="40507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1294" y="3211322"/>
              <a:ext cx="1956435" cy="727075"/>
            </a:xfrm>
            <a:custGeom>
              <a:avLst/>
              <a:gdLst/>
              <a:ahLst/>
              <a:cxnLst/>
              <a:rect l="l" t="t" r="r" b="b"/>
              <a:pathLst>
                <a:path w="1956435" h="727075">
                  <a:moveTo>
                    <a:pt x="1738408" y="625275"/>
                  </a:moveTo>
                  <a:lnTo>
                    <a:pt x="1617726" y="652271"/>
                  </a:lnTo>
                  <a:lnTo>
                    <a:pt x="1603952" y="658431"/>
                  </a:lnTo>
                  <a:lnTo>
                    <a:pt x="1593929" y="669067"/>
                  </a:lnTo>
                  <a:lnTo>
                    <a:pt x="1588597" y="682704"/>
                  </a:lnTo>
                  <a:lnTo>
                    <a:pt x="1588897" y="697864"/>
                  </a:lnTo>
                  <a:lnTo>
                    <a:pt x="1595110" y="711638"/>
                  </a:lnTo>
                  <a:lnTo>
                    <a:pt x="1605740" y="721661"/>
                  </a:lnTo>
                  <a:lnTo>
                    <a:pt x="1619347" y="726993"/>
                  </a:lnTo>
                  <a:lnTo>
                    <a:pt x="1634490" y="726694"/>
                  </a:lnTo>
                  <a:lnTo>
                    <a:pt x="1896353" y="668019"/>
                  </a:lnTo>
                  <a:lnTo>
                    <a:pt x="1872869" y="668019"/>
                  </a:lnTo>
                  <a:lnTo>
                    <a:pt x="1738408" y="625275"/>
                  </a:lnTo>
                  <a:close/>
                </a:path>
                <a:path w="1956435" h="727075">
                  <a:moveTo>
                    <a:pt x="1812298" y="608746"/>
                  </a:moveTo>
                  <a:lnTo>
                    <a:pt x="1738408" y="625275"/>
                  </a:lnTo>
                  <a:lnTo>
                    <a:pt x="1872869" y="668019"/>
                  </a:lnTo>
                  <a:lnTo>
                    <a:pt x="1876284" y="657225"/>
                  </a:lnTo>
                  <a:lnTo>
                    <a:pt x="1856105" y="657225"/>
                  </a:lnTo>
                  <a:lnTo>
                    <a:pt x="1812298" y="608746"/>
                  </a:lnTo>
                  <a:close/>
                </a:path>
                <a:path w="1956435" h="727075">
                  <a:moveTo>
                    <a:pt x="1708848" y="397287"/>
                  </a:moveTo>
                  <a:lnTo>
                    <a:pt x="1694374" y="399327"/>
                  </a:lnTo>
                  <a:lnTo>
                    <a:pt x="1681353" y="407034"/>
                  </a:lnTo>
                  <a:lnTo>
                    <a:pt x="1672363" y="419199"/>
                  </a:lnTo>
                  <a:lnTo>
                    <a:pt x="1668875" y="433387"/>
                  </a:lnTo>
                  <a:lnTo>
                    <a:pt x="1670958" y="447861"/>
                  </a:lnTo>
                  <a:lnTo>
                    <a:pt x="1678686" y="460882"/>
                  </a:lnTo>
                  <a:lnTo>
                    <a:pt x="1761667" y="552715"/>
                  </a:lnTo>
                  <a:lnTo>
                    <a:pt x="1895856" y="595376"/>
                  </a:lnTo>
                  <a:lnTo>
                    <a:pt x="1872869" y="668019"/>
                  </a:lnTo>
                  <a:lnTo>
                    <a:pt x="1896353" y="668019"/>
                  </a:lnTo>
                  <a:lnTo>
                    <a:pt x="1956434" y="654557"/>
                  </a:lnTo>
                  <a:lnTo>
                    <a:pt x="1735201" y="409828"/>
                  </a:lnTo>
                  <a:lnTo>
                    <a:pt x="1723036" y="400819"/>
                  </a:lnTo>
                  <a:lnTo>
                    <a:pt x="1708848" y="397287"/>
                  </a:lnTo>
                  <a:close/>
                </a:path>
                <a:path w="1956435" h="727075">
                  <a:moveTo>
                    <a:pt x="1876044" y="594486"/>
                  </a:moveTo>
                  <a:lnTo>
                    <a:pt x="1812298" y="608746"/>
                  </a:lnTo>
                  <a:lnTo>
                    <a:pt x="1856105" y="657225"/>
                  </a:lnTo>
                  <a:lnTo>
                    <a:pt x="1876044" y="594486"/>
                  </a:lnTo>
                  <a:close/>
                </a:path>
                <a:path w="1956435" h="727075">
                  <a:moveTo>
                    <a:pt x="1893059" y="594486"/>
                  </a:moveTo>
                  <a:lnTo>
                    <a:pt x="1876044" y="594486"/>
                  </a:lnTo>
                  <a:lnTo>
                    <a:pt x="1856105" y="657225"/>
                  </a:lnTo>
                  <a:lnTo>
                    <a:pt x="1876284" y="657225"/>
                  </a:lnTo>
                  <a:lnTo>
                    <a:pt x="1895856" y="595376"/>
                  </a:lnTo>
                  <a:lnTo>
                    <a:pt x="1893059" y="594486"/>
                  </a:lnTo>
                  <a:close/>
                </a:path>
                <a:path w="1956435" h="727075">
                  <a:moveTo>
                    <a:pt x="23114" y="0"/>
                  </a:moveTo>
                  <a:lnTo>
                    <a:pt x="0" y="72643"/>
                  </a:lnTo>
                  <a:lnTo>
                    <a:pt x="1738408" y="625275"/>
                  </a:lnTo>
                  <a:lnTo>
                    <a:pt x="1812298" y="608746"/>
                  </a:lnTo>
                  <a:lnTo>
                    <a:pt x="1761667" y="552715"/>
                  </a:lnTo>
                  <a:lnTo>
                    <a:pt x="23114" y="0"/>
                  </a:lnTo>
                  <a:close/>
                </a:path>
                <a:path w="1956435" h="727075">
                  <a:moveTo>
                    <a:pt x="1761667" y="552715"/>
                  </a:moveTo>
                  <a:lnTo>
                    <a:pt x="1812298" y="608746"/>
                  </a:lnTo>
                  <a:lnTo>
                    <a:pt x="1876044" y="594486"/>
                  </a:lnTo>
                  <a:lnTo>
                    <a:pt x="1893059" y="594486"/>
                  </a:lnTo>
                  <a:lnTo>
                    <a:pt x="1761667" y="552715"/>
                  </a:lnTo>
                  <a:close/>
                </a:path>
              </a:pathLst>
            </a:custGeom>
            <a:solidFill>
              <a:srgbClr val="A4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2251" y="2552700"/>
            <a:ext cx="1222375" cy="345607"/>
          </a:xfrm>
          <a:prstGeom prst="rect">
            <a:avLst/>
          </a:prstGeom>
          <a:solidFill>
            <a:schemeClr val="bg1"/>
          </a:solidFill>
          <a:ln w="39624">
            <a:solidFill>
              <a:srgbClr val="A4002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295"/>
              </a:spcBef>
            </a:pPr>
            <a:r>
              <a:rPr sz="2000" b="1" spc="-10" dirty="0">
                <a:latin typeface="Arial"/>
                <a:cs typeface="Arial"/>
              </a:rPr>
              <a:t>Uterus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08" y="342900"/>
            <a:ext cx="8686800" cy="798830"/>
          </a:xfrm>
          <a:prstGeom prst="rect">
            <a:avLst/>
          </a:prstGeom>
          <a:solidFill>
            <a:srgbClr val="000000"/>
          </a:solidFill>
          <a:ln w="39623">
            <a:solidFill>
              <a:srgbClr val="333399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365"/>
              </a:spcBef>
              <a:tabLst>
                <a:tab pos="4451985" algn="l"/>
              </a:tabLst>
            </a:pPr>
            <a:r>
              <a:rPr sz="4400" spc="-5" dirty="0">
                <a:latin typeface="Arial"/>
                <a:cs typeface="Arial"/>
              </a:rPr>
              <a:t>Replacement</a:t>
            </a:r>
            <a:r>
              <a:rPr sz="4400" spc="4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of	Inverted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Uterus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2592" y="4029455"/>
            <a:ext cx="4023359" cy="19751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85216" y="1191767"/>
            <a:ext cx="8559165" cy="2173605"/>
            <a:chOff x="585216" y="1191767"/>
            <a:chExt cx="8559165" cy="2173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3256" y="1191767"/>
              <a:ext cx="5190743" cy="1975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6" y="1386839"/>
              <a:ext cx="3825240" cy="1978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434" y="228600"/>
            <a:ext cx="8077200" cy="773930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59485" marR="780415" indent="-173990">
              <a:lnSpc>
                <a:spcPct val="100000"/>
              </a:lnSpc>
              <a:spcBef>
                <a:spcPts val="275"/>
              </a:spcBef>
              <a:tabLst>
                <a:tab pos="4016375" algn="l"/>
                <a:tab pos="7370445" algn="l"/>
              </a:tabLst>
            </a:pPr>
            <a:r>
              <a:rPr sz="2400" spc="-5" dirty="0">
                <a:latin typeface="Arial"/>
                <a:cs typeface="Arial"/>
              </a:rPr>
              <a:t>Drugs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tm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f  postpartum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haemorrhage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524000"/>
            <a:ext cx="8531225" cy="3989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First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line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drugs</a:t>
            </a:r>
            <a:endParaRPr sz="2000" dirty="0">
              <a:latin typeface="Arial"/>
              <a:cs typeface="Arial"/>
            </a:endParaRPr>
          </a:p>
          <a:p>
            <a:pPr marL="356870" marR="206375" indent="-344805" algn="just">
              <a:lnSpc>
                <a:spcPct val="100000"/>
              </a:lnSpc>
              <a:buFont typeface="Arial MT"/>
              <a:buChar char="•"/>
              <a:tabLst>
                <a:tab pos="357505" algn="l"/>
              </a:tabLst>
            </a:pPr>
            <a:r>
              <a:rPr sz="2000" b="1" spc="-10" dirty="0">
                <a:latin typeface="Arial"/>
                <a:cs typeface="Arial"/>
              </a:rPr>
              <a:t>Oxytocin </a:t>
            </a:r>
            <a:r>
              <a:rPr sz="2000" b="1" dirty="0">
                <a:latin typeface="Arial"/>
                <a:cs typeface="Arial"/>
              </a:rPr>
              <a:t>:which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spc="-10" dirty="0">
                <a:latin typeface="Arial"/>
                <a:cs typeface="Arial"/>
              </a:rPr>
              <a:t>secreted </a:t>
            </a:r>
            <a:r>
              <a:rPr sz="2000" b="1" spc="-5" dirty="0">
                <a:latin typeface="Arial"/>
                <a:cs typeface="Arial"/>
              </a:rPr>
              <a:t>by the </a:t>
            </a:r>
            <a:r>
              <a:rPr sz="2000" b="1" spc="-10" dirty="0">
                <a:latin typeface="Arial"/>
                <a:cs typeface="Arial"/>
              </a:rPr>
              <a:t>supraoptic </a:t>
            </a:r>
            <a:r>
              <a:rPr sz="2000" b="1" spc="-5" dirty="0">
                <a:latin typeface="Arial"/>
                <a:cs typeface="Arial"/>
              </a:rPr>
              <a:t>and paraventricular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nuclei of the </a:t>
            </a:r>
            <a:r>
              <a:rPr sz="2000" b="1" spc="-10" dirty="0">
                <a:latin typeface="Arial"/>
                <a:cs typeface="Arial"/>
              </a:rPr>
              <a:t>hypothalamus </a:t>
            </a:r>
            <a:r>
              <a:rPr sz="2000" b="1" spc="-5" dirty="0">
                <a:latin typeface="Arial"/>
                <a:cs typeface="Arial"/>
              </a:rPr>
              <a:t>and is </a:t>
            </a:r>
            <a:r>
              <a:rPr sz="2000" b="1" u="heavy" spc="-5" dirty="0"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stored</a:t>
            </a:r>
            <a:r>
              <a:rPr sz="2000" b="1" spc="-5" dirty="0">
                <a:latin typeface="Arial"/>
                <a:cs typeface="Arial"/>
              </a:rPr>
              <a:t> in the posterior pituitary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gland)</a:t>
            </a:r>
            <a:endParaRPr sz="2000" dirty="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7505" algn="l"/>
              </a:tabLst>
            </a:pPr>
            <a:r>
              <a:rPr sz="2000" b="1" spc="5" dirty="0">
                <a:latin typeface="Arial"/>
                <a:cs typeface="Arial"/>
              </a:rPr>
              <a:t>Mode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action—Myometrial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contraction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and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retraction;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increases</a:t>
            </a:r>
            <a:endParaRPr sz="2000" dirty="0">
              <a:latin typeface="Arial"/>
              <a:cs typeface="Arial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Arial"/>
                <a:cs typeface="Arial"/>
              </a:rPr>
              <a:t>basal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uterine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tone</a:t>
            </a:r>
            <a:endParaRPr sz="20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Arial"/>
                <a:cs typeface="Arial"/>
              </a:rPr>
              <a:t>Side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effects—Nausea,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vomiting,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headache</a:t>
            </a:r>
            <a:endParaRPr sz="20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Arial"/>
                <a:cs typeface="Arial"/>
              </a:rPr>
              <a:t>Ergometrine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(ergot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alkaloid)</a:t>
            </a:r>
            <a:endParaRPr sz="20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Arial"/>
                <a:cs typeface="Arial"/>
              </a:rPr>
              <a:t>First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line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drug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developing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countries</a:t>
            </a:r>
            <a:endParaRPr sz="2000" dirty="0">
              <a:latin typeface="Arial"/>
              <a:cs typeface="Arial"/>
            </a:endParaRPr>
          </a:p>
          <a:p>
            <a:pPr marL="356870" marR="119380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dirty="0">
                <a:latin typeface="Arial"/>
                <a:cs typeface="Arial"/>
              </a:rPr>
              <a:t>Mode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action—Arterial</a:t>
            </a:r>
            <a:r>
              <a:rPr sz="2000" b="1" spc="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vasoconstriction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myometrial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contraction</a:t>
            </a:r>
            <a:endParaRPr sz="20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Arial"/>
                <a:cs typeface="Arial"/>
              </a:rPr>
              <a:t>Side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effects—Vomiting,</a:t>
            </a:r>
            <a:r>
              <a:rPr sz="2000" b="1" spc="-5" dirty="0">
                <a:latin typeface="Arial"/>
                <a:cs typeface="Arial"/>
              </a:rPr>
              <a:t> headache,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hypertension,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chest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pain,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palpitations, bradycardia,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Raynaud’s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syndrome,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pulmonary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oedema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762000"/>
            <a:ext cx="8368030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Second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line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drugs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2400" b="1" spc="-15" dirty="0">
                <a:latin typeface="Arial"/>
                <a:cs typeface="Arial"/>
              </a:rPr>
              <a:t>Tranexamic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acid</a:t>
            </a:r>
            <a:endParaRPr sz="2400" dirty="0">
              <a:latin typeface="Arial"/>
              <a:cs typeface="Arial"/>
            </a:endParaRPr>
          </a:p>
          <a:p>
            <a:pPr marL="182880" marR="629920" indent="-17081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183515" algn="l"/>
              </a:tabLst>
            </a:pPr>
            <a:r>
              <a:rPr sz="2400" b="1" spc="-5" dirty="0">
                <a:latin typeface="Arial"/>
                <a:cs typeface="Arial"/>
              </a:rPr>
              <a:t>Mode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action—Anti-fibrinolytic</a:t>
            </a:r>
            <a:r>
              <a:rPr sz="2400" b="1" spc="120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which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prevents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breakdown </a:t>
            </a:r>
            <a:r>
              <a:rPr sz="2400" b="1" dirty="0">
                <a:latin typeface="Arial"/>
                <a:cs typeface="Arial"/>
              </a:rPr>
              <a:t>of preformed blood clot and </a:t>
            </a:r>
            <a:r>
              <a:rPr sz="2400" b="1" spc="-5" dirty="0">
                <a:latin typeface="Arial"/>
                <a:cs typeface="Arial"/>
              </a:rPr>
              <a:t>therefore </a:t>
            </a:r>
            <a:r>
              <a:rPr sz="2400" b="1" dirty="0">
                <a:latin typeface="Arial"/>
                <a:cs typeface="Arial"/>
              </a:rPr>
              <a:t> stabilizes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clot</a:t>
            </a:r>
            <a:endParaRPr sz="2400" dirty="0">
              <a:latin typeface="Arial"/>
              <a:cs typeface="Arial"/>
            </a:endParaRPr>
          </a:p>
          <a:p>
            <a:pPr marL="182880" marR="382905" indent="-17081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183515" algn="l"/>
              </a:tabLst>
            </a:pPr>
            <a:r>
              <a:rPr sz="2400" b="1" dirty="0">
                <a:latin typeface="Arial"/>
                <a:cs typeface="Arial"/>
              </a:rPr>
              <a:t>Side </a:t>
            </a:r>
            <a:r>
              <a:rPr sz="2400" b="1" spc="-5" dirty="0">
                <a:latin typeface="Arial"/>
                <a:cs typeface="Arial"/>
              </a:rPr>
              <a:t>effects—Hypotension, </a:t>
            </a:r>
            <a:r>
              <a:rPr sz="2400" b="1" dirty="0">
                <a:latin typeface="Arial"/>
                <a:cs typeface="Arial"/>
              </a:rPr>
              <a:t>diarrhea, thromboembolic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events</a:t>
            </a:r>
            <a:endParaRPr sz="2400" dirty="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183515" algn="l"/>
              </a:tabLst>
            </a:pPr>
            <a:r>
              <a:rPr sz="2400" b="1" dirty="0">
                <a:latin typeface="Arial"/>
                <a:cs typeface="Arial"/>
              </a:rPr>
              <a:t>Recent Cochrane </a:t>
            </a:r>
            <a:r>
              <a:rPr sz="2400" b="1" spc="-5" dirty="0">
                <a:latin typeface="Arial"/>
                <a:cs typeface="Arial"/>
              </a:rPr>
              <a:t>review </a:t>
            </a:r>
            <a:r>
              <a:rPr sz="2400" b="1" dirty="0">
                <a:latin typeface="Arial"/>
                <a:cs typeface="Arial"/>
              </a:rPr>
              <a:t>of 10 randomized controlled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trials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(RCTs)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reported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that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blood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losses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&gt;400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&gt;500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mL </a:t>
            </a:r>
            <a:r>
              <a:rPr sz="2400" b="1" dirty="0">
                <a:latin typeface="Arial"/>
                <a:cs typeface="Arial"/>
              </a:rPr>
              <a:t>and &gt;1000 </a:t>
            </a:r>
            <a:r>
              <a:rPr sz="2400" b="1" spc="-5" dirty="0">
                <a:latin typeface="Arial"/>
                <a:cs typeface="Arial"/>
              </a:rPr>
              <a:t>mL </a:t>
            </a:r>
            <a:r>
              <a:rPr sz="2400" b="1" spc="10" dirty="0">
                <a:latin typeface="Arial"/>
                <a:cs typeface="Arial"/>
              </a:rPr>
              <a:t>were </a:t>
            </a:r>
            <a:r>
              <a:rPr sz="2400" b="1" dirty="0">
                <a:latin typeface="Arial"/>
                <a:cs typeface="Arial"/>
              </a:rPr>
              <a:t>less common in </a:t>
            </a:r>
            <a:r>
              <a:rPr sz="2400" b="1" spc="10" dirty="0">
                <a:latin typeface="Arial"/>
                <a:cs typeface="Arial"/>
              </a:rPr>
              <a:t>women </a:t>
            </a:r>
            <a:r>
              <a:rPr sz="2400" b="1" spc="15" dirty="0">
                <a:latin typeface="Arial"/>
                <a:cs typeface="Arial"/>
              </a:rPr>
              <a:t>who 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received </a:t>
            </a:r>
            <a:r>
              <a:rPr sz="2400" b="1" dirty="0">
                <a:latin typeface="Arial"/>
                <a:cs typeface="Arial"/>
              </a:rPr>
              <a:t>tranexamic acid compared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placebo or no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intervention</a:t>
            </a:r>
            <a:r>
              <a:rPr sz="2400" b="1" dirty="0">
                <a:latin typeface="Arial"/>
                <a:cs typeface="Arial"/>
              </a:rPr>
              <a:t> (risk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ratios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0.52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(95%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confidence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interval</a:t>
            </a:r>
            <a:endParaRPr sz="2400" dirty="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0.42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0.63)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0.40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(0.23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0.71),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respectively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1337" y="908113"/>
            <a:ext cx="8061325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Misoprostol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(prostaglandin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analogue)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Mode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action—Myometrial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contraction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Side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effects—Diarrhoea,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rash,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dizziness,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vomiting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Not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found to</a:t>
            </a:r>
            <a:r>
              <a:rPr sz="2400" b="1" dirty="0">
                <a:latin typeface="Arial"/>
                <a:cs typeface="Arial"/>
              </a:rPr>
              <a:t> be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effective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after </a:t>
            </a:r>
            <a:r>
              <a:rPr sz="2400" b="1" dirty="0">
                <a:latin typeface="Arial"/>
                <a:cs typeface="Arial"/>
              </a:rPr>
              <a:t>administration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Arial"/>
                <a:cs typeface="Arial"/>
              </a:rPr>
              <a:t>oxytocin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may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increase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adverse </a:t>
            </a:r>
            <a:r>
              <a:rPr sz="2400" b="1" dirty="0">
                <a:latin typeface="Arial"/>
                <a:cs typeface="Arial"/>
              </a:rPr>
              <a:t>effects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Prostaglandins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F2α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Mode</a:t>
            </a:r>
            <a:r>
              <a:rPr sz="2400" b="1" dirty="0">
                <a:latin typeface="Arial"/>
                <a:cs typeface="Arial"/>
              </a:rPr>
              <a:t> of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action—Myometrial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contraction</a:t>
            </a:r>
            <a:endParaRPr sz="24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Side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effects—Bronchospasm,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cardiovascular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system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collapse,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dyspnoea,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hypertension,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vomiting, </a:t>
            </a:r>
            <a:r>
              <a:rPr sz="2400" b="1" dirty="0">
                <a:latin typeface="Arial"/>
                <a:cs typeface="Arial"/>
              </a:rPr>
              <a:t> pulmonary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oedema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No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robust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evidence</a:t>
            </a:r>
            <a:r>
              <a:rPr sz="2400" b="1" dirty="0">
                <a:latin typeface="Arial"/>
                <a:cs typeface="Arial"/>
              </a:rPr>
              <a:t> of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effectiveness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2" y="304800"/>
            <a:ext cx="8120380" cy="551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Carbetocin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Arial"/>
                <a:cs typeface="Arial"/>
              </a:rPr>
              <a:t>(synthetic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oxytocin</a:t>
            </a:r>
            <a:r>
              <a:rPr sz="2400" b="1" spc="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analogue)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Mode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action—Myometrial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contraction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Side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effects—Diarrhoea,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hypotension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40020"/>
              </a:buClr>
              <a:buFont typeface="Arial MT"/>
              <a:buChar char="•"/>
            </a:pPr>
            <a:endParaRPr sz="25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Cochrane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review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70" dirty="0">
                <a:latin typeface="Arial"/>
                <a:cs typeface="Arial"/>
              </a:rPr>
              <a:t>11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45" dirty="0">
                <a:latin typeface="Arial"/>
                <a:cs typeface="Arial"/>
              </a:rPr>
              <a:t>RCTs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concluded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that </a:t>
            </a:r>
            <a:r>
              <a:rPr sz="2400" b="1" dirty="0">
                <a:latin typeface="Arial"/>
                <a:cs typeface="Arial"/>
              </a:rPr>
              <a:t>use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carbetocin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statistically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significantly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reduced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need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 therapeutic uterotonics </a:t>
            </a:r>
            <a:r>
              <a:rPr sz="2400" b="1" dirty="0">
                <a:latin typeface="Arial"/>
                <a:cs typeface="Arial"/>
              </a:rPr>
              <a:t>(risk </a:t>
            </a:r>
            <a:r>
              <a:rPr sz="2400" b="1" spc="-5" dirty="0">
                <a:latin typeface="Arial"/>
                <a:cs typeface="Arial"/>
              </a:rPr>
              <a:t>ratio </a:t>
            </a:r>
            <a:r>
              <a:rPr sz="2400" b="1" dirty="0">
                <a:latin typeface="Arial"/>
                <a:cs typeface="Arial"/>
              </a:rPr>
              <a:t>0.62 </a:t>
            </a:r>
            <a:r>
              <a:rPr sz="2400" b="1" spc="-5" dirty="0">
                <a:latin typeface="Arial"/>
                <a:cs typeface="Arial"/>
              </a:rPr>
              <a:t>(0.44 to </a:t>
            </a:r>
            <a:r>
              <a:rPr sz="2400" b="1" dirty="0">
                <a:latin typeface="Arial"/>
                <a:cs typeface="Arial"/>
              </a:rPr>
              <a:t> 0.88) compared </a:t>
            </a:r>
            <a:r>
              <a:rPr sz="2400" b="1" spc="10" dirty="0">
                <a:latin typeface="Arial"/>
                <a:cs typeface="Arial"/>
              </a:rPr>
              <a:t>with </a:t>
            </a:r>
            <a:r>
              <a:rPr sz="2400" b="1" spc="-10" dirty="0">
                <a:latin typeface="Arial"/>
                <a:cs typeface="Arial"/>
              </a:rPr>
              <a:t>oxytocin </a:t>
            </a:r>
            <a:r>
              <a:rPr sz="2400" b="1" spc="-5" dirty="0">
                <a:latin typeface="Arial"/>
                <a:cs typeface="Arial"/>
              </a:rPr>
              <a:t>for </a:t>
            </a:r>
            <a:r>
              <a:rPr sz="2400" b="1" spc="10" dirty="0">
                <a:latin typeface="Arial"/>
                <a:cs typeface="Arial"/>
              </a:rPr>
              <a:t>women </a:t>
            </a:r>
            <a:r>
              <a:rPr sz="2400" b="1" spc="15" dirty="0">
                <a:latin typeface="Arial"/>
                <a:cs typeface="Arial"/>
              </a:rPr>
              <a:t>who 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underwent </a:t>
            </a:r>
            <a:r>
              <a:rPr sz="2400" b="1" dirty="0">
                <a:latin typeface="Arial"/>
                <a:cs typeface="Arial"/>
              </a:rPr>
              <a:t>caesarean </a:t>
            </a:r>
            <a:r>
              <a:rPr sz="2400" b="1" spc="-5" dirty="0">
                <a:latin typeface="Arial"/>
                <a:cs typeface="Arial"/>
              </a:rPr>
              <a:t>section but </a:t>
            </a:r>
            <a:r>
              <a:rPr sz="2400" b="1" dirty="0">
                <a:latin typeface="Arial"/>
                <a:cs typeface="Arial"/>
              </a:rPr>
              <a:t>not </a:t>
            </a:r>
            <a:r>
              <a:rPr sz="2400" b="1" spc="-5" dirty="0">
                <a:latin typeface="Arial"/>
                <a:cs typeface="Arial"/>
              </a:rPr>
              <a:t>for vaginal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delivery</a:t>
            </a:r>
            <a:endParaRPr sz="2400" dirty="0">
              <a:latin typeface="Arial"/>
              <a:cs typeface="Arial"/>
            </a:endParaRPr>
          </a:p>
          <a:p>
            <a:pPr marL="356870" marR="192405">
              <a:lnSpc>
                <a:spcPct val="100000"/>
              </a:lnSpc>
              <a:spcBef>
                <a:spcPts val="10"/>
              </a:spcBef>
            </a:pPr>
            <a:r>
              <a:rPr sz="2400" b="1" dirty="0">
                <a:latin typeface="Arial"/>
                <a:cs typeface="Arial"/>
              </a:rPr>
              <a:t>There </a:t>
            </a:r>
            <a:r>
              <a:rPr sz="2400" b="1" spc="15" dirty="0">
                <a:latin typeface="Arial"/>
                <a:cs typeface="Arial"/>
              </a:rPr>
              <a:t>was </a:t>
            </a:r>
            <a:r>
              <a:rPr sz="2400" b="1" dirty="0">
                <a:latin typeface="Arial"/>
                <a:cs typeface="Arial"/>
              </a:rPr>
              <a:t>no robust </a:t>
            </a:r>
            <a:r>
              <a:rPr sz="2400" b="1" spc="-5" dirty="0">
                <a:latin typeface="Arial"/>
                <a:cs typeface="Arial"/>
              </a:rPr>
              <a:t>evidence </a:t>
            </a:r>
            <a:r>
              <a:rPr sz="2400" b="1" dirty="0">
                <a:latin typeface="Arial"/>
                <a:cs typeface="Arial"/>
              </a:rPr>
              <a:t>to suggest </a:t>
            </a:r>
            <a:r>
              <a:rPr sz="2400" b="1" spc="-5" dirty="0">
                <a:latin typeface="Arial"/>
                <a:cs typeface="Arial"/>
              </a:rPr>
              <a:t>that </a:t>
            </a:r>
            <a:r>
              <a:rPr sz="2400" b="1" dirty="0">
                <a:latin typeface="Arial"/>
                <a:cs typeface="Arial"/>
              </a:rPr>
              <a:t> carbetocin </a:t>
            </a:r>
            <a:r>
              <a:rPr sz="2400" b="1" spc="15" dirty="0">
                <a:latin typeface="Arial"/>
                <a:cs typeface="Arial"/>
              </a:rPr>
              <a:t>was </a:t>
            </a:r>
            <a:r>
              <a:rPr sz="2400" b="1" spc="-5" dirty="0">
                <a:latin typeface="Arial"/>
                <a:cs typeface="Arial"/>
              </a:rPr>
              <a:t>better </a:t>
            </a:r>
            <a:r>
              <a:rPr sz="2400" b="1" dirty="0">
                <a:latin typeface="Arial"/>
                <a:cs typeface="Arial"/>
              </a:rPr>
              <a:t>than </a:t>
            </a:r>
            <a:r>
              <a:rPr sz="2400" b="1" spc="-10" dirty="0">
                <a:latin typeface="Arial"/>
                <a:cs typeface="Arial"/>
              </a:rPr>
              <a:t>oxytocin </a:t>
            </a:r>
            <a:r>
              <a:rPr sz="2400" b="1" dirty="0">
                <a:latin typeface="Arial"/>
                <a:cs typeface="Arial"/>
              </a:rPr>
              <a:t>in reducing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postpartum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haemorrhage,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its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cost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effectiveness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remains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unclear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6295" y="1133982"/>
            <a:ext cx="8110220" cy="4114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10" dirty="0">
                <a:latin typeface="Arial"/>
                <a:cs typeface="Arial"/>
              </a:rPr>
              <a:t>Syntometrine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20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(combination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units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oxytocin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0.5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mg of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ergometrine)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Mode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action—Myometrial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contraction</a:t>
            </a:r>
            <a:endParaRPr sz="24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Side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effects—Nausea,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vomiting,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diarrhoea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500">
              <a:latin typeface="Arial"/>
              <a:cs typeface="Arial"/>
            </a:endParaRPr>
          </a:p>
          <a:p>
            <a:pPr marL="356870" marR="5080" indent="-344805" algn="just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Cochrane review </a:t>
            </a:r>
            <a:r>
              <a:rPr sz="2400" b="1" dirty="0">
                <a:latin typeface="Arial"/>
                <a:cs typeface="Arial"/>
              </a:rPr>
              <a:t>of 4 </a:t>
            </a:r>
            <a:r>
              <a:rPr sz="2400" b="1" spc="-50" dirty="0">
                <a:latin typeface="Arial"/>
                <a:cs typeface="Arial"/>
              </a:rPr>
              <a:t>RCTs </a:t>
            </a:r>
            <a:r>
              <a:rPr sz="2400" b="1" spc="-5" dirty="0">
                <a:latin typeface="Arial"/>
                <a:cs typeface="Arial"/>
              </a:rPr>
              <a:t>that </a:t>
            </a:r>
            <a:r>
              <a:rPr sz="2400" b="1" dirty="0">
                <a:latin typeface="Arial"/>
                <a:cs typeface="Arial"/>
              </a:rPr>
              <a:t>compared carbetocin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syntometrine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showed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lower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mean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blood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loss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women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who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received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carbetocin</a:t>
            </a:r>
            <a:endParaRPr sz="2400">
              <a:latin typeface="Arial"/>
              <a:cs typeface="Arial"/>
            </a:endParaRPr>
          </a:p>
          <a:p>
            <a:pPr marL="356870" marR="30734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(mean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difference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−48.84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mL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(95% </a:t>
            </a:r>
            <a:r>
              <a:rPr sz="2400" b="1" spc="-5" dirty="0">
                <a:latin typeface="Arial"/>
                <a:cs typeface="Arial"/>
              </a:rPr>
              <a:t>CI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−94.82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−2.85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90702"/>
            <a:ext cx="8308975" cy="1386277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250"/>
              </a:spcBef>
            </a:pPr>
            <a:r>
              <a:rPr sz="4400" spc="-5" dirty="0">
                <a:latin typeface="Arial"/>
                <a:cs typeface="Arial"/>
              </a:rPr>
              <a:t>Uterine</a:t>
            </a:r>
            <a:r>
              <a:rPr sz="4400" spc="2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balloon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temponade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30679"/>
            <a:ext cx="8635365" cy="4474845"/>
            <a:chOff x="0" y="1630679"/>
            <a:chExt cx="8635365" cy="4474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3984" y="2005583"/>
              <a:ext cx="4191000" cy="40995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30679"/>
              <a:ext cx="5114544" cy="3602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516" y="495300"/>
            <a:ext cx="5191125" cy="802005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0"/>
              </a:spcBef>
            </a:pPr>
            <a:r>
              <a:rPr sz="4400" spc="-5" dirty="0">
                <a:latin typeface="Arial"/>
                <a:cs typeface="Arial"/>
              </a:rPr>
              <a:t>Definitions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459" y="1933955"/>
            <a:ext cx="8049895" cy="3785870"/>
          </a:xfrm>
          <a:custGeom>
            <a:avLst/>
            <a:gdLst/>
            <a:ahLst/>
            <a:cxnLst/>
            <a:rect l="l" t="t" r="r" b="b"/>
            <a:pathLst>
              <a:path w="8049895" h="3785870">
                <a:moveTo>
                  <a:pt x="0" y="3785616"/>
                </a:moveTo>
                <a:lnTo>
                  <a:pt x="8049768" y="3785616"/>
                </a:lnTo>
                <a:lnTo>
                  <a:pt x="8049768" y="0"/>
                </a:lnTo>
                <a:lnTo>
                  <a:pt x="0" y="0"/>
                </a:lnTo>
                <a:lnTo>
                  <a:pt x="0" y="3785616"/>
                </a:lnTo>
                <a:close/>
              </a:path>
            </a:pathLst>
          </a:custGeom>
          <a:ln w="3962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974C9A6F-B482-101C-39A5-A118290D89E5}"/>
              </a:ext>
            </a:extLst>
          </p:cNvPr>
          <p:cNvGraphicFramePr/>
          <p:nvPr/>
        </p:nvGraphicFramePr>
        <p:xfrm>
          <a:off x="709980" y="1957781"/>
          <a:ext cx="7691120" cy="368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388" y="291084"/>
            <a:ext cx="6995159" cy="723916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4400" spc="-5" dirty="0">
                <a:latin typeface="Arial"/>
                <a:cs typeface="Arial"/>
              </a:rPr>
              <a:t>Uterine Packing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9176" y="1200911"/>
            <a:ext cx="5629656" cy="52882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5801" y="804520"/>
            <a:ext cx="7329034" cy="1138696"/>
          </a:xfrm>
          <a:prstGeom prst="rect">
            <a:avLst/>
          </a:prstGeom>
        </p:spPr>
        <p:txBody>
          <a:bodyPr vert="horz" wrap="square" lIns="0" tIns="274243" rIns="0" bIns="0" rtlCol="0">
            <a:spAutoFit/>
          </a:bodyPr>
          <a:lstStyle/>
          <a:p>
            <a:pPr marL="2670175" marR="5080" indent="-2387600">
              <a:lnSpc>
                <a:spcPct val="100000"/>
              </a:lnSpc>
              <a:spcBef>
                <a:spcPts val="90"/>
              </a:spcBef>
            </a:pPr>
            <a:r>
              <a:rPr sz="2800" spc="-145" dirty="0"/>
              <a:t>Stepwise</a:t>
            </a:r>
            <a:r>
              <a:rPr sz="2800" spc="5" dirty="0"/>
              <a:t> </a:t>
            </a:r>
            <a:r>
              <a:rPr sz="2800" spc="-165" dirty="0"/>
              <a:t>Uterine</a:t>
            </a:r>
            <a:r>
              <a:rPr sz="2800" spc="5" dirty="0"/>
              <a:t> </a:t>
            </a:r>
            <a:r>
              <a:rPr sz="2800" spc="-75" dirty="0"/>
              <a:t>Devascularization </a:t>
            </a:r>
            <a:r>
              <a:rPr sz="2800" spc="-925" dirty="0"/>
              <a:t> </a:t>
            </a:r>
            <a:r>
              <a:rPr sz="2800" spc="-55" dirty="0"/>
              <a:t>Technique</a:t>
            </a:r>
            <a:endParaRPr sz="2800" dirty="0"/>
          </a:p>
        </p:txBody>
      </p:sp>
      <p:sp>
        <p:nvSpPr>
          <p:cNvPr id="11" name="object 11"/>
          <p:cNvSpPr txBox="1"/>
          <p:nvPr/>
        </p:nvSpPr>
        <p:spPr>
          <a:xfrm>
            <a:off x="609600" y="2819400"/>
            <a:ext cx="6297930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1620" indent="-249554">
              <a:lnSpc>
                <a:spcPct val="100000"/>
              </a:lnSpc>
              <a:spcBef>
                <a:spcPts val="110"/>
              </a:spcBef>
              <a:buChar char="*"/>
              <a:tabLst>
                <a:tab pos="262255" algn="l"/>
              </a:tabLst>
            </a:pPr>
            <a:r>
              <a:rPr sz="2800" spc="-254" dirty="0">
                <a:latin typeface="Verdana"/>
                <a:cs typeface="Verdana"/>
              </a:rPr>
              <a:t>U</a:t>
            </a:r>
            <a:r>
              <a:rPr sz="2800" spc="-75" dirty="0">
                <a:latin typeface="Verdana"/>
                <a:cs typeface="Verdana"/>
              </a:rPr>
              <a:t>n</a:t>
            </a:r>
            <a:r>
              <a:rPr sz="2800" spc="-180" dirty="0">
                <a:latin typeface="Verdana"/>
                <a:cs typeface="Verdana"/>
              </a:rPr>
              <a:t>il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10" dirty="0">
                <a:latin typeface="Verdana"/>
                <a:cs typeface="Verdana"/>
              </a:rPr>
              <a:t>t</a:t>
            </a:r>
            <a:r>
              <a:rPr sz="2800" spc="-114" dirty="0">
                <a:latin typeface="Verdana"/>
                <a:cs typeface="Verdana"/>
              </a:rPr>
              <a:t>e</a:t>
            </a:r>
            <a:r>
              <a:rPr sz="2800" spc="-90" dirty="0">
                <a:latin typeface="Verdana"/>
                <a:cs typeface="Verdana"/>
              </a:rPr>
              <a:t>r</a:t>
            </a:r>
            <a:r>
              <a:rPr sz="2800" spc="15" dirty="0">
                <a:latin typeface="Verdana"/>
                <a:cs typeface="Verdana"/>
              </a:rPr>
              <a:t>a</a:t>
            </a:r>
            <a:r>
              <a:rPr sz="2800" spc="10" dirty="0">
                <a:latin typeface="Verdana"/>
                <a:cs typeface="Verdana"/>
              </a:rPr>
              <a:t>l</a:t>
            </a:r>
            <a:r>
              <a:rPr sz="2800" spc="-254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u</a:t>
            </a:r>
            <a:r>
              <a:rPr sz="2800" spc="-110" dirty="0">
                <a:latin typeface="Verdana"/>
                <a:cs typeface="Verdana"/>
              </a:rPr>
              <a:t>t</a:t>
            </a:r>
            <a:r>
              <a:rPr sz="2800" spc="-114" dirty="0">
                <a:latin typeface="Verdana"/>
                <a:cs typeface="Verdana"/>
              </a:rPr>
              <a:t>e</a:t>
            </a:r>
            <a:r>
              <a:rPr sz="2800" spc="-90" dirty="0">
                <a:latin typeface="Verdana"/>
                <a:cs typeface="Verdana"/>
              </a:rPr>
              <a:t>r</a:t>
            </a:r>
            <a:r>
              <a:rPr sz="2800" spc="-180" dirty="0">
                <a:latin typeface="Verdana"/>
                <a:cs typeface="Verdana"/>
              </a:rPr>
              <a:t>i</a:t>
            </a:r>
            <a:r>
              <a:rPr sz="2800" spc="-75" dirty="0">
                <a:latin typeface="Verdana"/>
                <a:cs typeface="Verdana"/>
              </a:rPr>
              <a:t>n</a:t>
            </a:r>
            <a:r>
              <a:rPr sz="2800" spc="155" dirty="0">
                <a:latin typeface="Verdana"/>
                <a:cs typeface="Verdana"/>
              </a:rPr>
              <a:t>e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v</a:t>
            </a:r>
            <a:r>
              <a:rPr sz="2800" spc="-114" dirty="0">
                <a:latin typeface="Verdana"/>
                <a:cs typeface="Verdana"/>
              </a:rPr>
              <a:t>es</a:t>
            </a:r>
            <a:r>
              <a:rPr sz="2800" spc="-385" dirty="0">
                <a:latin typeface="Verdana"/>
                <a:cs typeface="Verdana"/>
              </a:rPr>
              <a:t>s</a:t>
            </a:r>
            <a:r>
              <a:rPr sz="2800" spc="-25" dirty="0">
                <a:latin typeface="Verdana"/>
                <a:cs typeface="Verdana"/>
              </a:rPr>
              <a:t>el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80" dirty="0">
                <a:latin typeface="Verdana"/>
                <a:cs typeface="Verdana"/>
              </a:rPr>
              <a:t>li</a:t>
            </a:r>
            <a:r>
              <a:rPr sz="2800" spc="125" dirty="0">
                <a:latin typeface="Verdana"/>
                <a:cs typeface="Verdana"/>
              </a:rPr>
              <a:t>g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10" dirty="0">
                <a:latin typeface="Verdana"/>
                <a:cs typeface="Verdana"/>
              </a:rPr>
              <a:t>t</a:t>
            </a:r>
            <a:r>
              <a:rPr sz="2800" spc="-200" dirty="0">
                <a:latin typeface="Verdana"/>
                <a:cs typeface="Verdana"/>
              </a:rPr>
              <a:t>i</a:t>
            </a:r>
            <a:r>
              <a:rPr sz="2800" spc="120" dirty="0">
                <a:latin typeface="Verdana"/>
                <a:cs typeface="Verdana"/>
              </a:rPr>
              <a:t>o</a:t>
            </a:r>
            <a:r>
              <a:rPr sz="2800" spc="-60" dirty="0">
                <a:latin typeface="Verdana"/>
                <a:cs typeface="Verdana"/>
              </a:rPr>
              <a:t>n</a:t>
            </a:r>
            <a:r>
              <a:rPr sz="2800" spc="-280" dirty="0">
                <a:latin typeface="Verdana"/>
                <a:cs typeface="Verdana"/>
              </a:rPr>
              <a:t> </a:t>
            </a:r>
            <a:r>
              <a:rPr sz="2800" spc="-245" dirty="0"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  <a:p>
            <a:pPr marL="262255" indent="-250190">
              <a:lnSpc>
                <a:spcPct val="100000"/>
              </a:lnSpc>
              <a:buChar char="*"/>
              <a:tabLst>
                <a:tab pos="262890" algn="l"/>
              </a:tabLst>
            </a:pPr>
            <a:r>
              <a:rPr sz="2800" spc="-375" dirty="0">
                <a:latin typeface="Verdana"/>
                <a:cs typeface="Verdana"/>
              </a:rPr>
              <a:t>B</a:t>
            </a:r>
            <a:r>
              <a:rPr sz="2800" spc="-120" dirty="0">
                <a:latin typeface="Verdana"/>
                <a:cs typeface="Verdana"/>
              </a:rPr>
              <a:t>i</a:t>
            </a:r>
            <a:r>
              <a:rPr sz="2800" spc="-175" dirty="0">
                <a:latin typeface="Verdana"/>
                <a:cs typeface="Verdana"/>
              </a:rPr>
              <a:t>l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15" dirty="0">
                <a:latin typeface="Verdana"/>
                <a:cs typeface="Verdana"/>
              </a:rPr>
              <a:t>t</a:t>
            </a:r>
            <a:r>
              <a:rPr sz="2800" spc="10" dirty="0">
                <a:latin typeface="Verdana"/>
                <a:cs typeface="Verdana"/>
              </a:rPr>
              <a:t>er</a:t>
            </a:r>
            <a:r>
              <a:rPr sz="2800" spc="-15" dirty="0">
                <a:latin typeface="Verdana"/>
                <a:cs typeface="Verdana"/>
              </a:rPr>
              <a:t>a</a:t>
            </a:r>
            <a:r>
              <a:rPr sz="2800" spc="-210" dirty="0">
                <a:latin typeface="Verdana"/>
                <a:cs typeface="Verdana"/>
              </a:rPr>
              <a:t>l</a:t>
            </a:r>
            <a:r>
              <a:rPr sz="2800" spc="-280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u</a:t>
            </a:r>
            <a:r>
              <a:rPr sz="2800" spc="-105" dirty="0">
                <a:latin typeface="Verdana"/>
                <a:cs typeface="Verdana"/>
              </a:rPr>
              <a:t>t</a:t>
            </a:r>
            <a:r>
              <a:rPr sz="2800" spc="-160" dirty="0">
                <a:latin typeface="Verdana"/>
                <a:cs typeface="Verdana"/>
              </a:rPr>
              <a:t>er</a:t>
            </a:r>
            <a:r>
              <a:rPr sz="2800" spc="-60" dirty="0">
                <a:latin typeface="Verdana"/>
                <a:cs typeface="Verdana"/>
              </a:rPr>
              <a:t>i</a:t>
            </a:r>
            <a:r>
              <a:rPr sz="2800" spc="-70" dirty="0">
                <a:latin typeface="Verdana"/>
                <a:cs typeface="Verdana"/>
              </a:rPr>
              <a:t>n</a:t>
            </a:r>
            <a:r>
              <a:rPr sz="2800" spc="155" dirty="0">
                <a:latin typeface="Verdana"/>
                <a:cs typeface="Verdana"/>
              </a:rPr>
              <a:t>e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v</a:t>
            </a:r>
            <a:r>
              <a:rPr sz="2800" spc="-114" dirty="0">
                <a:latin typeface="Verdana"/>
                <a:cs typeface="Verdana"/>
              </a:rPr>
              <a:t>es</a:t>
            </a:r>
            <a:r>
              <a:rPr sz="2800" spc="-380" dirty="0">
                <a:latin typeface="Verdana"/>
                <a:cs typeface="Verdana"/>
              </a:rPr>
              <a:t>s</a:t>
            </a:r>
            <a:r>
              <a:rPr sz="2800" spc="-25" dirty="0">
                <a:latin typeface="Verdana"/>
                <a:cs typeface="Verdana"/>
              </a:rPr>
              <a:t>el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75" dirty="0">
                <a:latin typeface="Verdana"/>
                <a:cs typeface="Verdana"/>
              </a:rPr>
              <a:t>li</a:t>
            </a:r>
            <a:r>
              <a:rPr sz="2800" spc="120" dirty="0">
                <a:latin typeface="Verdana"/>
                <a:cs typeface="Verdana"/>
              </a:rPr>
              <a:t>g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15" dirty="0">
                <a:latin typeface="Verdana"/>
                <a:cs typeface="Verdana"/>
              </a:rPr>
              <a:t>t</a:t>
            </a:r>
            <a:r>
              <a:rPr sz="2800" spc="-200" dirty="0">
                <a:latin typeface="Verdana"/>
                <a:cs typeface="Verdana"/>
              </a:rPr>
              <a:t>i</a:t>
            </a:r>
            <a:r>
              <a:rPr sz="2800" spc="140" dirty="0">
                <a:latin typeface="Verdana"/>
                <a:cs typeface="Verdana"/>
              </a:rPr>
              <a:t>o</a:t>
            </a:r>
            <a:r>
              <a:rPr sz="2800" spc="-60" dirty="0">
                <a:latin typeface="Verdana"/>
                <a:cs typeface="Verdana"/>
              </a:rPr>
              <a:t>n</a:t>
            </a:r>
            <a:r>
              <a:rPr sz="2800" spc="-300" dirty="0">
                <a:latin typeface="Verdana"/>
                <a:cs typeface="Verdana"/>
              </a:rPr>
              <a:t> </a:t>
            </a:r>
            <a:r>
              <a:rPr sz="2800" spc="-245" dirty="0"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  <a:p>
            <a:pPr marL="261620" indent="-249554">
              <a:lnSpc>
                <a:spcPct val="100000"/>
              </a:lnSpc>
              <a:buChar char="*"/>
              <a:tabLst>
                <a:tab pos="262255" algn="l"/>
              </a:tabLst>
            </a:pPr>
            <a:r>
              <a:rPr sz="2800" spc="-375" dirty="0">
                <a:latin typeface="Verdana"/>
                <a:cs typeface="Verdana"/>
              </a:rPr>
              <a:t>B</a:t>
            </a:r>
            <a:r>
              <a:rPr sz="2800" spc="-120" dirty="0">
                <a:latin typeface="Verdana"/>
                <a:cs typeface="Verdana"/>
              </a:rPr>
              <a:t>i</a:t>
            </a:r>
            <a:r>
              <a:rPr sz="2800" spc="-180" dirty="0">
                <a:latin typeface="Verdana"/>
                <a:cs typeface="Verdana"/>
              </a:rPr>
              <a:t>l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10" dirty="0">
                <a:latin typeface="Verdana"/>
                <a:cs typeface="Verdana"/>
              </a:rPr>
              <a:t>t</a:t>
            </a:r>
            <a:r>
              <a:rPr sz="2800" spc="-114" dirty="0">
                <a:latin typeface="Verdana"/>
                <a:cs typeface="Verdana"/>
              </a:rPr>
              <a:t>e</a:t>
            </a:r>
            <a:r>
              <a:rPr sz="2800" spc="-90" dirty="0">
                <a:latin typeface="Verdana"/>
                <a:cs typeface="Verdana"/>
              </a:rPr>
              <a:t>r</a:t>
            </a:r>
            <a:r>
              <a:rPr sz="2800" spc="210" dirty="0">
                <a:latin typeface="Verdana"/>
                <a:cs typeface="Verdana"/>
              </a:rPr>
              <a:t>a</a:t>
            </a:r>
            <a:r>
              <a:rPr sz="2800" spc="-210" dirty="0">
                <a:latin typeface="Verdana"/>
                <a:cs typeface="Verdana"/>
              </a:rPr>
              <a:t>l</a:t>
            </a:r>
            <a:r>
              <a:rPr sz="2800" spc="-280" dirty="0">
                <a:latin typeface="Verdana"/>
                <a:cs typeface="Verdana"/>
              </a:rPr>
              <a:t> </a:t>
            </a:r>
            <a:r>
              <a:rPr sz="2800" spc="-180" dirty="0">
                <a:latin typeface="Verdana"/>
                <a:cs typeface="Verdana"/>
              </a:rPr>
              <a:t>l</a:t>
            </a:r>
            <a:r>
              <a:rPr sz="2800" spc="90" dirty="0">
                <a:latin typeface="Verdana"/>
                <a:cs typeface="Verdana"/>
              </a:rPr>
              <a:t>ow</a:t>
            </a:r>
            <a:r>
              <a:rPr sz="2800" spc="-245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u</a:t>
            </a:r>
            <a:r>
              <a:rPr sz="2800" spc="-110" dirty="0">
                <a:latin typeface="Verdana"/>
                <a:cs typeface="Verdana"/>
              </a:rPr>
              <a:t>t</a:t>
            </a:r>
            <a:r>
              <a:rPr sz="2800" spc="-114" dirty="0">
                <a:latin typeface="Verdana"/>
                <a:cs typeface="Verdana"/>
              </a:rPr>
              <a:t>e</a:t>
            </a:r>
            <a:r>
              <a:rPr sz="2800" spc="-90" dirty="0">
                <a:latin typeface="Verdana"/>
                <a:cs typeface="Verdana"/>
              </a:rPr>
              <a:t>r</a:t>
            </a:r>
            <a:r>
              <a:rPr sz="2800" spc="-180" dirty="0">
                <a:latin typeface="Verdana"/>
                <a:cs typeface="Verdana"/>
              </a:rPr>
              <a:t>i</a:t>
            </a:r>
            <a:r>
              <a:rPr sz="2800" spc="-75" dirty="0">
                <a:latin typeface="Verdana"/>
                <a:cs typeface="Verdana"/>
              </a:rPr>
              <a:t>n</a:t>
            </a:r>
            <a:r>
              <a:rPr sz="2800" spc="155" dirty="0">
                <a:latin typeface="Verdana"/>
                <a:cs typeface="Verdana"/>
              </a:rPr>
              <a:t>e</a:t>
            </a:r>
            <a:r>
              <a:rPr sz="2800" spc="-24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v</a:t>
            </a:r>
            <a:r>
              <a:rPr sz="2800" spc="-114" dirty="0">
                <a:latin typeface="Verdana"/>
                <a:cs typeface="Verdana"/>
              </a:rPr>
              <a:t>es</a:t>
            </a:r>
            <a:r>
              <a:rPr sz="2800" spc="-385" dirty="0">
                <a:latin typeface="Verdana"/>
                <a:cs typeface="Verdana"/>
              </a:rPr>
              <a:t>s</a:t>
            </a:r>
            <a:r>
              <a:rPr sz="2800" spc="-25" dirty="0">
                <a:latin typeface="Verdana"/>
                <a:cs typeface="Verdana"/>
              </a:rPr>
              <a:t>el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80" dirty="0">
                <a:latin typeface="Verdana"/>
                <a:cs typeface="Verdana"/>
              </a:rPr>
              <a:t>li</a:t>
            </a:r>
            <a:r>
              <a:rPr sz="2800" spc="195" dirty="0">
                <a:latin typeface="Verdana"/>
                <a:cs typeface="Verdana"/>
              </a:rPr>
              <a:t>g</a:t>
            </a:r>
            <a:r>
              <a:rPr sz="2800" spc="165" dirty="0">
                <a:latin typeface="Verdana"/>
                <a:cs typeface="Verdana"/>
              </a:rPr>
              <a:t>a</a:t>
            </a:r>
            <a:r>
              <a:rPr sz="2800" spc="-175" dirty="0">
                <a:latin typeface="Verdana"/>
                <a:cs typeface="Verdana"/>
              </a:rPr>
              <a:t>t</a:t>
            </a:r>
            <a:r>
              <a:rPr sz="2800" spc="-200" dirty="0">
                <a:latin typeface="Verdana"/>
                <a:cs typeface="Verdana"/>
              </a:rPr>
              <a:t>i</a:t>
            </a:r>
            <a:r>
              <a:rPr sz="2800" spc="40" dirty="0">
                <a:latin typeface="Verdana"/>
                <a:cs typeface="Verdana"/>
              </a:rPr>
              <a:t>on</a:t>
            </a:r>
            <a:r>
              <a:rPr sz="2800" spc="-270" dirty="0">
                <a:latin typeface="Verdana"/>
                <a:cs typeface="Verdana"/>
              </a:rPr>
              <a:t> </a:t>
            </a:r>
            <a:r>
              <a:rPr sz="2800" spc="-245" dirty="0"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  <a:p>
            <a:pPr marL="262255" indent="-250190">
              <a:lnSpc>
                <a:spcPct val="100000"/>
              </a:lnSpc>
              <a:spcBef>
                <a:spcPts val="5"/>
              </a:spcBef>
              <a:buChar char="*"/>
              <a:tabLst>
                <a:tab pos="262890" algn="l"/>
              </a:tabLst>
            </a:pPr>
            <a:r>
              <a:rPr sz="2800" spc="-254" dirty="0">
                <a:latin typeface="Verdana"/>
                <a:cs typeface="Verdana"/>
              </a:rPr>
              <a:t>U</a:t>
            </a:r>
            <a:r>
              <a:rPr sz="2800" spc="-70" dirty="0">
                <a:latin typeface="Verdana"/>
                <a:cs typeface="Verdana"/>
              </a:rPr>
              <a:t>n</a:t>
            </a:r>
            <a:r>
              <a:rPr sz="2800" spc="-175" dirty="0">
                <a:latin typeface="Verdana"/>
                <a:cs typeface="Verdana"/>
              </a:rPr>
              <a:t>il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15" dirty="0">
                <a:latin typeface="Verdana"/>
                <a:cs typeface="Verdana"/>
              </a:rPr>
              <a:t>t</a:t>
            </a:r>
            <a:r>
              <a:rPr sz="2800" spc="-45" dirty="0">
                <a:latin typeface="Verdana"/>
                <a:cs typeface="Verdana"/>
              </a:rPr>
              <a:t>eral</a:t>
            </a:r>
            <a:r>
              <a:rPr sz="2800" spc="-260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o</a:t>
            </a:r>
            <a:r>
              <a:rPr sz="2800" spc="-85" dirty="0">
                <a:latin typeface="Verdana"/>
                <a:cs typeface="Verdana"/>
              </a:rPr>
              <a:t>v</a:t>
            </a:r>
            <a:r>
              <a:rPr sz="2800" spc="-135" dirty="0">
                <a:latin typeface="Verdana"/>
                <a:cs typeface="Verdana"/>
              </a:rPr>
              <a:t>ar</a:t>
            </a:r>
            <a:r>
              <a:rPr sz="2800" spc="-65" dirty="0">
                <a:latin typeface="Verdana"/>
                <a:cs typeface="Verdana"/>
              </a:rPr>
              <a:t>i</a:t>
            </a:r>
            <a:r>
              <a:rPr sz="2800" spc="80" dirty="0">
                <a:latin typeface="Verdana"/>
                <a:cs typeface="Verdana"/>
              </a:rPr>
              <a:t>a</a:t>
            </a:r>
            <a:r>
              <a:rPr sz="2800" spc="90" dirty="0">
                <a:latin typeface="Verdana"/>
                <a:cs typeface="Verdana"/>
              </a:rPr>
              <a:t>n</a:t>
            </a:r>
            <a:r>
              <a:rPr sz="2800" spc="-275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v</a:t>
            </a:r>
            <a:r>
              <a:rPr sz="2800" spc="-114" dirty="0">
                <a:latin typeface="Verdana"/>
                <a:cs typeface="Verdana"/>
              </a:rPr>
              <a:t>es</a:t>
            </a:r>
            <a:r>
              <a:rPr sz="2800" spc="-380" dirty="0">
                <a:latin typeface="Verdana"/>
                <a:cs typeface="Verdana"/>
              </a:rPr>
              <a:t>s</a:t>
            </a:r>
            <a:r>
              <a:rPr sz="2800" spc="-25" dirty="0">
                <a:latin typeface="Verdana"/>
                <a:cs typeface="Verdana"/>
              </a:rPr>
              <a:t>el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75" dirty="0">
                <a:latin typeface="Verdana"/>
                <a:cs typeface="Verdana"/>
              </a:rPr>
              <a:t>li</a:t>
            </a:r>
            <a:r>
              <a:rPr sz="2800" spc="120" dirty="0">
                <a:latin typeface="Verdana"/>
                <a:cs typeface="Verdana"/>
              </a:rPr>
              <a:t>g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15" dirty="0">
                <a:latin typeface="Verdana"/>
                <a:cs typeface="Verdana"/>
              </a:rPr>
              <a:t>t</a:t>
            </a:r>
            <a:r>
              <a:rPr sz="2800" spc="-200" dirty="0">
                <a:latin typeface="Verdana"/>
                <a:cs typeface="Verdana"/>
              </a:rPr>
              <a:t>i</a:t>
            </a:r>
            <a:r>
              <a:rPr sz="2800" spc="140" dirty="0">
                <a:latin typeface="Verdana"/>
                <a:cs typeface="Verdana"/>
              </a:rPr>
              <a:t>o</a:t>
            </a:r>
            <a:r>
              <a:rPr sz="2800" spc="-60" dirty="0">
                <a:latin typeface="Verdana"/>
                <a:cs typeface="Verdana"/>
              </a:rPr>
              <a:t>n</a:t>
            </a:r>
            <a:r>
              <a:rPr sz="2800" spc="-300" dirty="0">
                <a:latin typeface="Verdana"/>
                <a:cs typeface="Verdana"/>
              </a:rPr>
              <a:t> </a:t>
            </a:r>
            <a:r>
              <a:rPr sz="2800" spc="-245" dirty="0"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  <a:p>
            <a:pPr marL="262255" indent="-250190">
              <a:lnSpc>
                <a:spcPct val="100000"/>
              </a:lnSpc>
              <a:buChar char="*"/>
              <a:tabLst>
                <a:tab pos="262890" algn="l"/>
              </a:tabLst>
            </a:pPr>
            <a:r>
              <a:rPr sz="2800" spc="-375" dirty="0">
                <a:latin typeface="Verdana"/>
                <a:cs typeface="Verdana"/>
              </a:rPr>
              <a:t>B</a:t>
            </a:r>
            <a:r>
              <a:rPr sz="2800" spc="-120" dirty="0">
                <a:latin typeface="Verdana"/>
                <a:cs typeface="Verdana"/>
              </a:rPr>
              <a:t>i</a:t>
            </a:r>
            <a:r>
              <a:rPr sz="2800" spc="-175" dirty="0">
                <a:latin typeface="Verdana"/>
                <a:cs typeface="Verdana"/>
              </a:rPr>
              <a:t>l</a:t>
            </a:r>
            <a:r>
              <a:rPr sz="2800" spc="45" dirty="0">
                <a:latin typeface="Verdana"/>
                <a:cs typeface="Verdana"/>
              </a:rPr>
              <a:t>a</a:t>
            </a:r>
            <a:r>
              <a:rPr sz="2800" spc="15" dirty="0">
                <a:latin typeface="Verdana"/>
                <a:cs typeface="Verdana"/>
              </a:rPr>
              <a:t>t</a:t>
            </a:r>
            <a:r>
              <a:rPr sz="2800" spc="10" dirty="0">
                <a:latin typeface="Verdana"/>
                <a:cs typeface="Verdana"/>
              </a:rPr>
              <a:t>er</a:t>
            </a:r>
            <a:r>
              <a:rPr sz="2800" spc="-15" dirty="0">
                <a:latin typeface="Verdana"/>
                <a:cs typeface="Verdana"/>
              </a:rPr>
              <a:t>a</a:t>
            </a:r>
            <a:r>
              <a:rPr sz="2800" spc="-210" dirty="0">
                <a:latin typeface="Verdana"/>
                <a:cs typeface="Verdana"/>
              </a:rPr>
              <a:t>l</a:t>
            </a:r>
            <a:r>
              <a:rPr sz="2800" spc="-280" dirty="0">
                <a:latin typeface="Verdana"/>
                <a:cs typeface="Verdana"/>
              </a:rPr>
              <a:t> </a:t>
            </a:r>
            <a:r>
              <a:rPr sz="2800" spc="140" dirty="0">
                <a:latin typeface="Verdana"/>
                <a:cs typeface="Verdana"/>
              </a:rPr>
              <a:t>o</a:t>
            </a:r>
            <a:r>
              <a:rPr sz="2800" spc="-85" dirty="0">
                <a:latin typeface="Verdana"/>
                <a:cs typeface="Verdana"/>
              </a:rPr>
              <a:t>v</a:t>
            </a:r>
            <a:r>
              <a:rPr sz="2800" spc="-135" dirty="0">
                <a:latin typeface="Verdana"/>
                <a:cs typeface="Verdana"/>
              </a:rPr>
              <a:t>ar</a:t>
            </a:r>
            <a:r>
              <a:rPr sz="2800" spc="-40" dirty="0">
                <a:latin typeface="Verdana"/>
                <a:cs typeface="Verdana"/>
              </a:rPr>
              <a:t>i</a:t>
            </a:r>
            <a:r>
              <a:rPr sz="2800" spc="210" dirty="0">
                <a:latin typeface="Verdana"/>
                <a:cs typeface="Verdana"/>
              </a:rPr>
              <a:t>a</a:t>
            </a:r>
            <a:r>
              <a:rPr sz="2800" spc="-60" dirty="0">
                <a:latin typeface="Verdana"/>
                <a:cs typeface="Verdana"/>
              </a:rPr>
              <a:t>n</a:t>
            </a:r>
            <a:r>
              <a:rPr sz="2800" spc="-275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v</a:t>
            </a:r>
            <a:r>
              <a:rPr sz="2800" spc="-114" dirty="0">
                <a:latin typeface="Verdana"/>
                <a:cs typeface="Verdana"/>
              </a:rPr>
              <a:t>es</a:t>
            </a:r>
            <a:r>
              <a:rPr sz="2800" spc="-380" dirty="0">
                <a:latin typeface="Verdana"/>
                <a:cs typeface="Verdana"/>
              </a:rPr>
              <a:t>s</a:t>
            </a:r>
            <a:r>
              <a:rPr sz="2800" spc="-25" dirty="0">
                <a:latin typeface="Verdana"/>
                <a:cs typeface="Verdana"/>
              </a:rPr>
              <a:t>el</a:t>
            </a:r>
            <a:r>
              <a:rPr sz="2800" spc="-235" dirty="0">
                <a:latin typeface="Verdana"/>
                <a:cs typeface="Verdana"/>
              </a:rPr>
              <a:t> </a:t>
            </a:r>
            <a:r>
              <a:rPr sz="2800" spc="-175" dirty="0">
                <a:latin typeface="Verdana"/>
                <a:cs typeface="Verdana"/>
              </a:rPr>
              <a:t>li</a:t>
            </a:r>
            <a:r>
              <a:rPr sz="2800" spc="190" dirty="0">
                <a:latin typeface="Verdana"/>
                <a:cs typeface="Verdana"/>
              </a:rPr>
              <a:t>g</a:t>
            </a:r>
            <a:r>
              <a:rPr sz="2800" spc="165" dirty="0">
                <a:latin typeface="Verdana"/>
                <a:cs typeface="Verdana"/>
              </a:rPr>
              <a:t>a</a:t>
            </a:r>
            <a:r>
              <a:rPr sz="2800" spc="-175" dirty="0">
                <a:latin typeface="Verdana"/>
                <a:cs typeface="Verdana"/>
              </a:rPr>
              <a:t>t</a:t>
            </a:r>
            <a:r>
              <a:rPr sz="2800" spc="-200" dirty="0">
                <a:latin typeface="Verdana"/>
                <a:cs typeface="Verdana"/>
              </a:rPr>
              <a:t>i</a:t>
            </a:r>
            <a:r>
              <a:rPr sz="2800" spc="140" dirty="0">
                <a:latin typeface="Verdana"/>
                <a:cs typeface="Verdana"/>
              </a:rPr>
              <a:t>o</a:t>
            </a:r>
            <a:r>
              <a:rPr sz="2800" spc="-60" dirty="0">
                <a:latin typeface="Verdana"/>
                <a:cs typeface="Verdana"/>
              </a:rPr>
              <a:t>n</a:t>
            </a:r>
            <a:r>
              <a:rPr sz="2800" spc="-300" dirty="0">
                <a:latin typeface="Verdana"/>
                <a:cs typeface="Verdana"/>
              </a:rPr>
              <a:t> </a:t>
            </a:r>
            <a:r>
              <a:rPr sz="2800" spc="-245" dirty="0">
                <a:latin typeface="Verdana"/>
                <a:cs typeface="Verdana"/>
              </a:rPr>
              <a:t>.</a:t>
            </a:r>
            <a:endParaRPr sz="2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800" b="1" spc="-550" dirty="0">
                <a:latin typeface="Tahoma"/>
                <a:cs typeface="Tahoma"/>
              </a:rPr>
              <a:t>*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565" dirty="0">
                <a:latin typeface="Tahoma"/>
                <a:cs typeface="Tahoma"/>
              </a:rPr>
              <a:t>I</a:t>
            </a:r>
            <a:r>
              <a:rPr sz="2800" b="1" spc="-265" dirty="0">
                <a:latin typeface="Tahoma"/>
                <a:cs typeface="Tahoma"/>
              </a:rPr>
              <a:t>n</a:t>
            </a:r>
            <a:r>
              <a:rPr sz="2800" b="1" spc="-180" dirty="0">
                <a:latin typeface="Tahoma"/>
                <a:cs typeface="Tahoma"/>
              </a:rPr>
              <a:t>t</a:t>
            </a:r>
            <a:r>
              <a:rPr sz="2800" b="1" spc="-110" dirty="0">
                <a:latin typeface="Tahoma"/>
                <a:cs typeface="Tahoma"/>
              </a:rPr>
              <a:t>e</a:t>
            </a:r>
            <a:r>
              <a:rPr sz="2800" b="1" spc="-95" dirty="0">
                <a:latin typeface="Tahoma"/>
                <a:cs typeface="Tahoma"/>
              </a:rPr>
              <a:t>r</a:t>
            </a:r>
            <a:r>
              <a:rPr sz="2800" b="1" spc="30" dirty="0">
                <a:latin typeface="Tahoma"/>
                <a:cs typeface="Tahoma"/>
              </a:rPr>
              <a:t>n</a:t>
            </a:r>
            <a:r>
              <a:rPr sz="2800" b="1" spc="20" dirty="0">
                <a:latin typeface="Tahoma"/>
                <a:cs typeface="Tahoma"/>
              </a:rPr>
              <a:t>a</a:t>
            </a:r>
            <a:r>
              <a:rPr sz="2800" b="1" spc="-175" dirty="0">
                <a:latin typeface="Tahoma"/>
                <a:cs typeface="Tahoma"/>
              </a:rPr>
              <a:t>l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-85" dirty="0">
                <a:latin typeface="Tahoma"/>
                <a:cs typeface="Tahoma"/>
              </a:rPr>
              <a:t>Iliac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140" dirty="0">
                <a:latin typeface="Tahoma"/>
                <a:cs typeface="Tahoma"/>
              </a:rPr>
              <a:t>Arte</a:t>
            </a:r>
            <a:r>
              <a:rPr sz="2800" b="1" spc="-135" dirty="0">
                <a:latin typeface="Tahoma"/>
                <a:cs typeface="Tahoma"/>
              </a:rPr>
              <a:t>r</a:t>
            </a:r>
            <a:r>
              <a:rPr sz="2800" b="1" spc="15" dirty="0">
                <a:latin typeface="Tahoma"/>
                <a:cs typeface="Tahoma"/>
              </a:rPr>
              <a:t>y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385" dirty="0">
                <a:latin typeface="Tahoma"/>
                <a:cs typeface="Tahoma"/>
              </a:rPr>
              <a:t>L</a:t>
            </a:r>
            <a:r>
              <a:rPr sz="2800" b="1" spc="-30" dirty="0">
                <a:latin typeface="Tahoma"/>
                <a:cs typeface="Tahoma"/>
              </a:rPr>
              <a:t>i</a:t>
            </a:r>
            <a:r>
              <a:rPr sz="2800" b="1" spc="-65" dirty="0">
                <a:latin typeface="Tahoma"/>
                <a:cs typeface="Tahoma"/>
              </a:rPr>
              <a:t>g</a:t>
            </a:r>
            <a:r>
              <a:rPr sz="2800" b="1" spc="-90" dirty="0">
                <a:latin typeface="Tahoma"/>
                <a:cs typeface="Tahoma"/>
              </a:rPr>
              <a:t>a</a:t>
            </a:r>
            <a:r>
              <a:rPr sz="2800" b="1" spc="-75" dirty="0">
                <a:latin typeface="Tahoma"/>
                <a:cs typeface="Tahoma"/>
              </a:rPr>
              <a:t>t</a:t>
            </a:r>
            <a:r>
              <a:rPr sz="2800" b="1" spc="-70" dirty="0">
                <a:latin typeface="Tahoma"/>
                <a:cs typeface="Tahoma"/>
              </a:rPr>
              <a:t>ion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138" y="2771279"/>
            <a:ext cx="4940461" cy="3659252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215" y="1676400"/>
              <a:ext cx="2819400" cy="2819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0615" y="0"/>
              <a:ext cx="1600200" cy="1143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215" y="6096000"/>
              <a:ext cx="990600" cy="7619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679697"/>
              <a:ext cx="4035552" cy="4178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2295" y="0"/>
              <a:ext cx="766381" cy="11625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44968" y="0"/>
              <a:ext cx="685800" cy="1100455"/>
            </a:xfrm>
            <a:custGeom>
              <a:avLst/>
              <a:gdLst/>
              <a:ahLst/>
              <a:cxnLst/>
              <a:rect l="l" t="t" r="r" b="b"/>
              <a:pathLst>
                <a:path w="685800" h="1100455">
                  <a:moveTo>
                    <a:pt x="685800" y="0"/>
                  </a:moveTo>
                  <a:lnTo>
                    <a:pt x="0" y="0"/>
                  </a:lnTo>
                  <a:lnTo>
                    <a:pt x="0" y="1100327"/>
                  </a:lnTo>
                  <a:lnTo>
                    <a:pt x="685800" y="1100327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1761743"/>
              <a:ext cx="4343400" cy="33345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3391" y="1353337"/>
              <a:ext cx="1854454" cy="54391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948298" y="1419860"/>
            <a:ext cx="14725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20" dirty="0">
                <a:solidFill>
                  <a:srgbClr val="FFFFFF"/>
                </a:solidFill>
                <a:latin typeface="Verdana"/>
                <a:cs typeface="Verdana"/>
              </a:rPr>
              <a:t>*</a:t>
            </a:r>
            <a:r>
              <a:rPr sz="1900" spc="-3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spc="-1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spc="155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1900" spc="-25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900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-1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spc="-2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spc="-1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spc="-1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spc="-1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spc="-1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900" dirty="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03391" y="1554505"/>
            <a:ext cx="1604644" cy="54391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948298" y="1620723"/>
            <a:ext cx="12331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5" dirty="0">
                <a:latin typeface="Verdana"/>
                <a:cs typeface="Verdana"/>
              </a:rPr>
              <a:t>preserving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48298" y="1825498"/>
            <a:ext cx="228346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Verdana"/>
                <a:cs typeface="Verdana"/>
              </a:rPr>
              <a:t>procedure.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1900" spc="-405" dirty="0">
                <a:latin typeface="Verdana"/>
                <a:cs typeface="Verdana"/>
              </a:rPr>
              <a:t>*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355" dirty="0">
                <a:latin typeface="Verdana"/>
                <a:cs typeface="Verdana"/>
              </a:rPr>
              <a:t>I</a:t>
            </a:r>
            <a:r>
              <a:rPr sz="1900" spc="-110" dirty="0">
                <a:latin typeface="Verdana"/>
                <a:cs typeface="Verdana"/>
              </a:rPr>
              <a:t>t</a:t>
            </a:r>
            <a:r>
              <a:rPr sz="1900" spc="-190" dirty="0">
                <a:latin typeface="Verdana"/>
                <a:cs typeface="Verdana"/>
              </a:rPr>
              <a:t> 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spc="-254" dirty="0">
                <a:latin typeface="Verdana"/>
                <a:cs typeface="Verdana"/>
              </a:rPr>
              <a:t>s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h</a:t>
            </a:r>
            <a:r>
              <a:rPr sz="1900" spc="10" dirty="0">
                <a:latin typeface="Verdana"/>
                <a:cs typeface="Verdana"/>
              </a:rPr>
              <a:t>e</a:t>
            </a:r>
            <a:r>
              <a:rPr sz="1900" spc="-55" dirty="0">
                <a:latin typeface="Verdana"/>
                <a:cs typeface="Verdana"/>
              </a:rPr>
              <a:t>m</a:t>
            </a:r>
            <a:r>
              <a:rPr sz="1900" spc="-90" dirty="0">
                <a:latin typeface="Verdana"/>
                <a:cs typeface="Verdana"/>
              </a:rPr>
              <a:t>o</a:t>
            </a:r>
            <a:r>
              <a:rPr sz="1900" spc="-75" dirty="0">
                <a:latin typeface="Verdana"/>
                <a:cs typeface="Verdana"/>
              </a:rPr>
              <a:t>s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25" dirty="0">
                <a:latin typeface="Verdana"/>
                <a:cs typeface="Verdana"/>
              </a:rPr>
              <a:t>a</a:t>
            </a:r>
            <a:r>
              <a:rPr sz="1900" spc="-30" dirty="0">
                <a:latin typeface="Verdana"/>
                <a:cs typeface="Verdana"/>
              </a:rPr>
              <a:t>t</a:t>
            </a:r>
            <a:r>
              <a:rPr sz="1900" spc="25" dirty="0">
                <a:latin typeface="Verdana"/>
                <a:cs typeface="Verdana"/>
              </a:rPr>
              <a:t>i</a:t>
            </a:r>
            <a:r>
              <a:rPr sz="1900" spc="60" dirty="0">
                <a:latin typeface="Verdana"/>
                <a:cs typeface="Verdana"/>
              </a:rPr>
              <a:t>c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by</a:t>
            </a:r>
            <a:endParaRPr sz="1900" dirty="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03391" y="2481097"/>
            <a:ext cx="2189734" cy="54391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948298" y="2548254"/>
            <a:ext cx="182498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00785" algn="l"/>
              </a:tabLst>
            </a:pPr>
            <a:r>
              <a:rPr sz="1900" spc="-10" dirty="0">
                <a:latin typeface="Verdana"/>
                <a:cs typeface="Verdana"/>
              </a:rPr>
              <a:t>re</a:t>
            </a:r>
            <a:r>
              <a:rPr sz="1900" spc="-20" dirty="0">
                <a:latin typeface="Verdana"/>
                <a:cs typeface="Verdana"/>
              </a:rPr>
              <a:t>d</a:t>
            </a:r>
            <a:r>
              <a:rPr sz="1900" spc="15" dirty="0">
                <a:latin typeface="Verdana"/>
                <a:cs typeface="Verdana"/>
              </a:rPr>
              <a:t>ucing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105" dirty="0">
                <a:latin typeface="Verdana"/>
                <a:cs typeface="Verdana"/>
              </a:rPr>
              <a:t>p</a:t>
            </a:r>
            <a:r>
              <a:rPr sz="1900" spc="-145" dirty="0">
                <a:latin typeface="Verdana"/>
                <a:cs typeface="Verdana"/>
              </a:rPr>
              <a:t>ul</a:t>
            </a:r>
            <a:r>
              <a:rPr sz="1900" spc="-155" dirty="0">
                <a:latin typeface="Verdana"/>
                <a:cs typeface="Verdana"/>
              </a:rPr>
              <a:t>s</a:t>
            </a:r>
            <a:r>
              <a:rPr sz="1900" spc="100" dirty="0"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03391" y="2685313"/>
            <a:ext cx="2491486" cy="54391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948298" y="2752470"/>
            <a:ext cx="21139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09700" algn="l"/>
              </a:tabLst>
            </a:pPr>
            <a:r>
              <a:rPr sz="1900" spc="-85" dirty="0">
                <a:latin typeface="Verdana"/>
                <a:cs typeface="Verdana"/>
              </a:rPr>
              <a:t>p</a:t>
            </a:r>
            <a:r>
              <a:rPr sz="1900" spc="-50" dirty="0">
                <a:latin typeface="Verdana"/>
                <a:cs typeface="Verdana"/>
              </a:rPr>
              <a:t>r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250" dirty="0">
                <a:latin typeface="Verdana"/>
                <a:cs typeface="Verdana"/>
              </a:rPr>
              <a:t>ss</a:t>
            </a:r>
            <a:r>
              <a:rPr sz="1900" spc="-65" dirty="0">
                <a:latin typeface="Verdana"/>
                <a:cs typeface="Verdana"/>
              </a:rPr>
              <a:t>ure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85" dirty="0">
                <a:latin typeface="Verdana"/>
                <a:cs typeface="Verdana"/>
              </a:rPr>
              <a:t>o</a:t>
            </a:r>
            <a:r>
              <a:rPr sz="1900" dirty="0">
                <a:latin typeface="Verdana"/>
                <a:cs typeface="Verdana"/>
              </a:rPr>
              <a:t>	</a:t>
            </a:r>
            <a:r>
              <a:rPr sz="1900" spc="-100" dirty="0">
                <a:latin typeface="Verdana"/>
                <a:cs typeface="Verdana"/>
              </a:rPr>
              <a:t>u</a:t>
            </a:r>
            <a:r>
              <a:rPr sz="1900" spc="-10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185" dirty="0">
                <a:latin typeface="Verdana"/>
                <a:cs typeface="Verdana"/>
              </a:rPr>
              <a:t>rus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03391" y="2886481"/>
            <a:ext cx="2528189" cy="54391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948298" y="2953334"/>
            <a:ext cx="21577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0" dirty="0">
                <a:latin typeface="Verdana"/>
                <a:cs typeface="Verdana"/>
              </a:rPr>
              <a:t>a</a:t>
            </a:r>
            <a:r>
              <a:rPr sz="1900" spc="-50" dirty="0">
                <a:latin typeface="Verdana"/>
                <a:cs typeface="Verdana"/>
              </a:rPr>
              <a:t>s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160" dirty="0">
                <a:latin typeface="Verdana"/>
                <a:cs typeface="Verdana"/>
              </a:rPr>
              <a:t>9</a:t>
            </a:r>
            <a:r>
              <a:rPr sz="1900" spc="-280" dirty="0">
                <a:latin typeface="Verdana"/>
                <a:cs typeface="Verdana"/>
              </a:rPr>
              <a:t>0</a:t>
            </a:r>
            <a:r>
              <a:rPr sz="1900" spc="-459" dirty="0">
                <a:latin typeface="Verdana"/>
                <a:cs typeface="Verdana"/>
              </a:rPr>
              <a:t>%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5" dirty="0">
                <a:latin typeface="Verdana"/>
                <a:cs typeface="Verdana"/>
              </a:rPr>
              <a:t>of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-254" dirty="0">
                <a:latin typeface="Verdana"/>
                <a:cs typeface="Verdana"/>
              </a:rPr>
              <a:t>s</a:t>
            </a:r>
            <a:r>
              <a:rPr sz="1900" spc="-114" dirty="0">
                <a:latin typeface="Verdana"/>
                <a:cs typeface="Verdana"/>
              </a:rPr>
              <a:t> </a:t>
            </a:r>
            <a:r>
              <a:rPr sz="1900" spc="10" dirty="0">
                <a:latin typeface="Verdana"/>
                <a:cs typeface="Verdana"/>
              </a:rPr>
              <a:t>bl</a:t>
            </a:r>
            <a:r>
              <a:rPr sz="1900" spc="25" dirty="0">
                <a:latin typeface="Verdana"/>
                <a:cs typeface="Verdana"/>
              </a:rPr>
              <a:t>o</a:t>
            </a:r>
            <a:r>
              <a:rPr sz="1900" spc="100" dirty="0">
                <a:latin typeface="Verdana"/>
                <a:cs typeface="Verdana"/>
              </a:rPr>
              <a:t>od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8298" y="3158108"/>
            <a:ext cx="15792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5" dirty="0">
                <a:latin typeface="Verdana"/>
                <a:cs typeface="Verdana"/>
              </a:rPr>
              <a:t>uppl</a:t>
            </a:r>
            <a:r>
              <a:rPr sz="1900" spc="-110" dirty="0">
                <a:latin typeface="Verdana"/>
                <a:cs typeface="Verdana"/>
              </a:rPr>
              <a:t>y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-140" dirty="0">
                <a:latin typeface="Verdana"/>
                <a:cs typeface="Verdana"/>
              </a:rPr>
              <a:t>i</a:t>
            </a:r>
            <a:r>
              <a:rPr sz="1900" spc="-254" dirty="0">
                <a:latin typeface="Verdana"/>
                <a:cs typeface="Verdana"/>
              </a:rPr>
              <a:t>s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-145" dirty="0">
                <a:latin typeface="Verdana"/>
                <a:cs typeface="Verdana"/>
              </a:rPr>
              <a:t>f</a:t>
            </a:r>
            <a:r>
              <a:rPr sz="1900" spc="-170" dirty="0">
                <a:latin typeface="Verdana"/>
                <a:cs typeface="Verdana"/>
              </a:rPr>
              <a:t>r</a:t>
            </a:r>
            <a:r>
              <a:rPr sz="1900" spc="85" dirty="0">
                <a:latin typeface="Verdana"/>
                <a:cs typeface="Verdana"/>
              </a:rPr>
              <a:t>o</a:t>
            </a:r>
            <a:r>
              <a:rPr sz="1900" spc="-70" dirty="0">
                <a:latin typeface="Verdana"/>
                <a:cs typeface="Verdana"/>
              </a:rPr>
              <a:t>m</a:t>
            </a:r>
            <a:endParaRPr sz="1900" dirty="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03391" y="3291865"/>
            <a:ext cx="2046605" cy="1065530"/>
            <a:chOff x="5803391" y="3291865"/>
            <a:chExt cx="2046605" cy="1065530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03391" y="3291865"/>
              <a:ext cx="2046477" cy="5439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03391" y="3813073"/>
              <a:ext cx="1705229" cy="54391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948298" y="3359277"/>
            <a:ext cx="1746250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0" dirty="0">
                <a:latin typeface="Verdana"/>
                <a:cs typeface="Verdana"/>
              </a:rPr>
              <a:t>u</a:t>
            </a:r>
            <a:r>
              <a:rPr sz="1900" spc="-10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235" dirty="0">
                <a:latin typeface="Verdana"/>
                <a:cs typeface="Verdana"/>
              </a:rPr>
              <a:t>r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spc="25" dirty="0">
                <a:latin typeface="Verdana"/>
                <a:cs typeface="Verdana"/>
              </a:rPr>
              <a:t>ne</a:t>
            </a:r>
            <a:r>
              <a:rPr sz="1900" spc="-85" dirty="0">
                <a:latin typeface="Verdana"/>
                <a:cs typeface="Verdana"/>
              </a:rPr>
              <a:t> </a:t>
            </a:r>
            <a:r>
              <a:rPr sz="1900" spc="-130" dirty="0">
                <a:latin typeface="Verdana"/>
                <a:cs typeface="Verdana"/>
              </a:rPr>
              <a:t>ves</a:t>
            </a:r>
            <a:r>
              <a:rPr sz="1900" spc="-105" dirty="0">
                <a:latin typeface="Verdana"/>
                <a:cs typeface="Verdana"/>
              </a:rPr>
              <a:t>s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145" dirty="0">
                <a:latin typeface="Verdana"/>
                <a:cs typeface="Verdana"/>
              </a:rPr>
              <a:t>l</a:t>
            </a: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-170" dirty="0"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1900" spc="-405" dirty="0">
                <a:latin typeface="Verdana"/>
                <a:cs typeface="Verdana"/>
              </a:rPr>
              <a:t>*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5" dirty="0">
                <a:latin typeface="Verdana"/>
                <a:cs typeface="Verdana"/>
              </a:rPr>
              <a:t>Coll</a:t>
            </a:r>
            <a:r>
              <a:rPr sz="1900" spc="20" dirty="0">
                <a:latin typeface="Verdana"/>
                <a:cs typeface="Verdana"/>
              </a:rPr>
              <a:t>a</a:t>
            </a:r>
            <a:r>
              <a:rPr sz="1900" spc="-30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45" dirty="0">
                <a:latin typeface="Verdana"/>
                <a:cs typeface="Verdana"/>
              </a:rPr>
              <a:t>ra</a:t>
            </a:r>
            <a:r>
              <a:rPr sz="1900" spc="-145" dirty="0">
                <a:latin typeface="Verdana"/>
                <a:cs typeface="Verdana"/>
              </a:rPr>
              <a:t>l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03391" y="4017289"/>
            <a:ext cx="1869820" cy="54391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948298" y="4085082"/>
            <a:ext cx="14998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0" dirty="0">
                <a:latin typeface="Verdana"/>
                <a:cs typeface="Verdana"/>
              </a:rPr>
              <a:t>cir</a:t>
            </a:r>
            <a:r>
              <a:rPr sz="1900" spc="15" dirty="0">
                <a:latin typeface="Verdana"/>
                <a:cs typeface="Verdana"/>
              </a:rPr>
              <a:t>cula</a:t>
            </a:r>
            <a:r>
              <a:rPr sz="1900" spc="-25" dirty="0">
                <a:latin typeface="Verdana"/>
                <a:cs typeface="Verdana"/>
              </a:rPr>
              <a:t>ti</a:t>
            </a:r>
            <a:r>
              <a:rPr sz="1900" spc="-35" dirty="0">
                <a:latin typeface="Verdana"/>
                <a:cs typeface="Verdana"/>
              </a:rPr>
              <a:t>o</a:t>
            </a:r>
            <a:r>
              <a:rPr sz="1900" spc="-50" dirty="0">
                <a:latin typeface="Verdana"/>
                <a:cs typeface="Verdana"/>
              </a:rPr>
              <a:t>n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50" dirty="0">
                <a:latin typeface="Verdana"/>
                <a:cs typeface="Verdana"/>
              </a:rPr>
              <a:t>&amp;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03391" y="4218457"/>
            <a:ext cx="2427477" cy="54391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948298" y="4285945"/>
            <a:ext cx="199008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latin typeface="Verdana"/>
                <a:cs typeface="Verdana"/>
              </a:rPr>
              <a:t>recanalization</a:t>
            </a:r>
            <a:r>
              <a:rPr sz="1900" spc="-114" dirty="0">
                <a:latin typeface="Verdana"/>
                <a:cs typeface="Verdana"/>
              </a:rPr>
              <a:t> </a:t>
            </a:r>
            <a:r>
              <a:rPr sz="1900" spc="5" dirty="0">
                <a:latin typeface="Verdana"/>
                <a:cs typeface="Verdana"/>
              </a:rPr>
              <a:t>of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803391" y="4422673"/>
            <a:ext cx="2458085" cy="543915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948298" y="4490720"/>
            <a:ext cx="20872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0" dirty="0">
                <a:latin typeface="Verdana"/>
                <a:cs typeface="Verdana"/>
              </a:rPr>
              <a:t>u</a:t>
            </a:r>
            <a:r>
              <a:rPr sz="1900" spc="-10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235" dirty="0">
                <a:latin typeface="Verdana"/>
                <a:cs typeface="Verdana"/>
              </a:rPr>
              <a:t>r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spc="25" dirty="0">
                <a:latin typeface="Verdana"/>
                <a:cs typeface="Verdana"/>
              </a:rPr>
              <a:t>ne</a:t>
            </a:r>
            <a:r>
              <a:rPr sz="1900" spc="-85" dirty="0">
                <a:latin typeface="Verdana"/>
                <a:cs typeface="Verdana"/>
              </a:rPr>
              <a:t> </a:t>
            </a:r>
            <a:r>
              <a:rPr sz="1900" spc="-130" dirty="0">
                <a:latin typeface="Verdana"/>
                <a:cs typeface="Verdana"/>
              </a:rPr>
              <a:t>ves</a:t>
            </a:r>
            <a:r>
              <a:rPr sz="1900" spc="-105" dirty="0">
                <a:latin typeface="Verdana"/>
                <a:cs typeface="Verdana"/>
              </a:rPr>
              <a:t>s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145" dirty="0">
                <a:latin typeface="Verdana"/>
                <a:cs typeface="Verdana"/>
              </a:rPr>
              <a:t>l</a:t>
            </a:r>
            <a:r>
              <a:rPr sz="1900" spc="-260" dirty="0">
                <a:latin typeface="Verdana"/>
                <a:cs typeface="Verdana"/>
              </a:rPr>
              <a:t>s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w</a:t>
            </a:r>
            <a:r>
              <a:rPr sz="1900" spc="-150" dirty="0">
                <a:latin typeface="Verdana"/>
                <a:cs typeface="Verdana"/>
              </a:rPr>
              <a:t>i</a:t>
            </a:r>
            <a:r>
              <a:rPr sz="1900" spc="-140" dirty="0">
                <a:latin typeface="Verdana"/>
                <a:cs typeface="Verdana"/>
              </a:rPr>
              <a:t>l</a:t>
            </a:r>
            <a:r>
              <a:rPr sz="1900" spc="-145" dirty="0">
                <a:latin typeface="Verdana"/>
                <a:cs typeface="Verdana"/>
              </a:rPr>
              <a:t>l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803391" y="4623841"/>
            <a:ext cx="2104390" cy="543915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948298" y="4691888"/>
            <a:ext cx="17284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00" dirty="0">
                <a:latin typeface="Verdana"/>
                <a:cs typeface="Verdana"/>
              </a:rPr>
              <a:t>be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40" dirty="0">
                <a:latin typeface="Verdana"/>
                <a:cs typeface="Verdana"/>
              </a:rPr>
              <a:t>ab</a:t>
            </a:r>
            <a:r>
              <a:rPr sz="1900" spc="25" dirty="0">
                <a:latin typeface="Verdana"/>
                <a:cs typeface="Verdana"/>
              </a:rPr>
              <a:t>l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25" dirty="0">
                <a:latin typeface="Verdana"/>
                <a:cs typeface="Verdana"/>
              </a:rPr>
              <a:t>h</a:t>
            </a:r>
            <a:r>
              <a:rPr sz="1900" spc="10" dirty="0">
                <a:latin typeface="Verdana"/>
                <a:cs typeface="Verdana"/>
              </a:rPr>
              <a:t>e</a:t>
            </a:r>
            <a:r>
              <a:rPr sz="1900" spc="114" dirty="0">
                <a:latin typeface="Verdana"/>
                <a:cs typeface="Verdana"/>
              </a:rPr>
              <a:t>d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803391" y="4828057"/>
            <a:ext cx="2025650" cy="544195"/>
            <a:chOff x="5803391" y="4828057"/>
            <a:chExt cx="2025650" cy="544195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03391" y="4828057"/>
              <a:ext cx="1202258" cy="5439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78167" y="4828057"/>
              <a:ext cx="406692" cy="5439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57415" y="4828057"/>
              <a:ext cx="525614" cy="54391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55535" y="4828057"/>
              <a:ext cx="738949" cy="54391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37119" y="4828057"/>
              <a:ext cx="391528" cy="54391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5948298" y="4895799"/>
            <a:ext cx="172656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latin typeface="Verdana"/>
                <a:cs typeface="Verdana"/>
              </a:rPr>
              <a:t>w</a:t>
            </a:r>
            <a:r>
              <a:rPr sz="1900" spc="-110" dirty="0">
                <a:latin typeface="Verdana"/>
                <a:cs typeface="Verdana"/>
              </a:rPr>
              <a:t>i</a:t>
            </a:r>
            <a:r>
              <a:rPr sz="1900" spc="-195" dirty="0">
                <a:latin typeface="Verdana"/>
                <a:cs typeface="Verdana"/>
              </a:rPr>
              <a:t>t</a:t>
            </a:r>
            <a:r>
              <a:rPr sz="1900" spc="-55" dirty="0">
                <a:latin typeface="Verdana"/>
                <a:cs typeface="Verdana"/>
              </a:rPr>
              <a:t>h</a:t>
            </a:r>
            <a:r>
              <a:rPr sz="1900" spc="-65" dirty="0">
                <a:latin typeface="Verdana"/>
                <a:cs typeface="Verdana"/>
              </a:rPr>
              <a:t>i</a:t>
            </a:r>
            <a:r>
              <a:rPr sz="1900" spc="-130" dirty="0">
                <a:latin typeface="Verdana"/>
                <a:cs typeface="Verdana"/>
              </a:rPr>
              <a:t>n</a:t>
            </a:r>
            <a:r>
              <a:rPr sz="1900" spc="-50" dirty="0">
                <a:latin typeface="Verdana"/>
                <a:cs typeface="Verdana"/>
              </a:rPr>
              <a:t> </a:t>
            </a:r>
            <a:r>
              <a:rPr sz="1900" spc="-155" dirty="0">
                <a:latin typeface="Verdana"/>
                <a:cs typeface="Verdana"/>
              </a:rPr>
              <a:t>6</a:t>
            </a:r>
            <a:r>
              <a:rPr sz="1900" spc="-245" dirty="0">
                <a:latin typeface="Verdana"/>
                <a:cs typeface="Verdana"/>
              </a:rPr>
              <a:t>-</a:t>
            </a:r>
            <a:r>
              <a:rPr sz="1900" spc="-160" dirty="0">
                <a:latin typeface="Verdana"/>
                <a:cs typeface="Verdana"/>
              </a:rPr>
              <a:t>8</a:t>
            </a:r>
            <a:r>
              <a:rPr sz="1900" spc="-165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w</a:t>
            </a:r>
            <a:r>
              <a:rPr sz="1900" spc="-170" dirty="0">
                <a:latin typeface="Verdana"/>
                <a:cs typeface="Verdana"/>
              </a:rPr>
              <a:t>k</a:t>
            </a:r>
            <a:r>
              <a:rPr sz="1900" spc="-254" dirty="0">
                <a:latin typeface="Verdana"/>
                <a:cs typeface="Verdana"/>
              </a:rPr>
              <a:t>s</a:t>
            </a:r>
            <a:r>
              <a:rPr sz="1900" spc="-105" dirty="0">
                <a:latin typeface="Verdana"/>
                <a:cs typeface="Verdana"/>
              </a:rPr>
              <a:t> </a:t>
            </a:r>
            <a:r>
              <a:rPr sz="1900" spc="-170" dirty="0">
                <a:latin typeface="Verdana"/>
                <a:cs typeface="Verdana"/>
              </a:rPr>
              <a:t>.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803391" y="5349240"/>
            <a:ext cx="2339340" cy="544195"/>
            <a:chOff x="5803391" y="5349240"/>
            <a:chExt cx="2339340" cy="544195"/>
          </a:xfrm>
        </p:grpSpPr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03391" y="5349240"/>
              <a:ext cx="428002" cy="54391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03975" y="5349240"/>
              <a:ext cx="2238629" cy="543915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5948298" y="5417616"/>
            <a:ext cx="197103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20" dirty="0">
                <a:latin typeface="Verdana"/>
                <a:cs typeface="Verdana"/>
              </a:rPr>
              <a:t>*</a:t>
            </a:r>
            <a:r>
              <a:rPr sz="1900" b="1" spc="-305" dirty="0">
                <a:latin typeface="Tahoma"/>
                <a:cs typeface="Tahoma"/>
              </a:rPr>
              <a:t>It</a:t>
            </a:r>
            <a:r>
              <a:rPr sz="1900" b="1" spc="20" dirty="0">
                <a:latin typeface="Tahoma"/>
                <a:cs typeface="Tahoma"/>
              </a:rPr>
              <a:t> </a:t>
            </a:r>
            <a:r>
              <a:rPr sz="1900" b="1" spc="-90" dirty="0">
                <a:latin typeface="Tahoma"/>
                <a:cs typeface="Tahoma"/>
              </a:rPr>
              <a:t>h</a:t>
            </a:r>
            <a:r>
              <a:rPr sz="1900" b="1" spc="-25" dirty="0">
                <a:latin typeface="Tahoma"/>
                <a:cs typeface="Tahoma"/>
              </a:rPr>
              <a:t>a</a:t>
            </a:r>
            <a:r>
              <a:rPr sz="1900" b="1" spc="-15" dirty="0">
                <a:latin typeface="Tahoma"/>
                <a:cs typeface="Tahoma"/>
              </a:rPr>
              <a:t>s</a:t>
            </a:r>
            <a:r>
              <a:rPr sz="1900" b="1" spc="-30" dirty="0">
                <a:latin typeface="Tahoma"/>
                <a:cs typeface="Tahoma"/>
              </a:rPr>
              <a:t> </a:t>
            </a:r>
            <a:r>
              <a:rPr sz="1900" b="1" spc="110" dirty="0">
                <a:latin typeface="Tahoma"/>
                <a:cs typeface="Tahoma"/>
              </a:rPr>
              <a:t>a</a:t>
            </a:r>
            <a:r>
              <a:rPr sz="1900" b="1" spc="-15" dirty="0">
                <a:latin typeface="Tahoma"/>
                <a:cs typeface="Tahoma"/>
              </a:rPr>
              <a:t> </a:t>
            </a:r>
            <a:r>
              <a:rPr sz="1900" b="1" spc="-145" dirty="0">
                <a:latin typeface="Tahoma"/>
                <a:cs typeface="Tahoma"/>
              </a:rPr>
              <a:t>s</a:t>
            </a:r>
            <a:r>
              <a:rPr sz="1900" b="1" spc="-90" dirty="0">
                <a:latin typeface="Tahoma"/>
                <a:cs typeface="Tahoma"/>
              </a:rPr>
              <a:t>u</a:t>
            </a:r>
            <a:r>
              <a:rPr sz="1900" b="1" spc="215" dirty="0">
                <a:latin typeface="Tahoma"/>
                <a:cs typeface="Tahoma"/>
              </a:rPr>
              <a:t>cc</a:t>
            </a:r>
            <a:r>
              <a:rPr sz="1900" b="1" spc="90" dirty="0">
                <a:latin typeface="Tahoma"/>
                <a:cs typeface="Tahoma"/>
              </a:rPr>
              <a:t>e</a:t>
            </a:r>
            <a:r>
              <a:rPr sz="1900" b="1" spc="-145" dirty="0">
                <a:latin typeface="Tahoma"/>
                <a:cs typeface="Tahoma"/>
              </a:rPr>
              <a:t>ss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803391" y="5550408"/>
            <a:ext cx="1763140" cy="543915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948298" y="5618479"/>
            <a:ext cx="13931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29" dirty="0">
                <a:latin typeface="Tahoma"/>
                <a:cs typeface="Tahoma"/>
              </a:rPr>
              <a:t>r</a:t>
            </a:r>
            <a:r>
              <a:rPr sz="1900" b="1" spc="-15" dirty="0">
                <a:latin typeface="Tahoma"/>
                <a:cs typeface="Tahoma"/>
              </a:rPr>
              <a:t>at</a:t>
            </a:r>
            <a:r>
              <a:rPr sz="1900" b="1" spc="-10" dirty="0">
                <a:latin typeface="Tahoma"/>
                <a:cs typeface="Tahoma"/>
              </a:rPr>
              <a:t>e</a:t>
            </a:r>
            <a:r>
              <a:rPr sz="1900" b="1" spc="-20" dirty="0">
                <a:latin typeface="Tahoma"/>
                <a:cs typeface="Tahoma"/>
              </a:rPr>
              <a:t> </a:t>
            </a:r>
            <a:r>
              <a:rPr sz="1900" b="1" spc="-100" dirty="0">
                <a:latin typeface="Tahoma"/>
                <a:cs typeface="Tahoma"/>
              </a:rPr>
              <a:t>o</a:t>
            </a:r>
            <a:r>
              <a:rPr sz="1900" b="1" spc="-60" dirty="0">
                <a:latin typeface="Tahoma"/>
                <a:cs typeface="Tahoma"/>
              </a:rPr>
              <a:t>f</a:t>
            </a:r>
            <a:r>
              <a:rPr sz="1900" b="1" spc="-5" dirty="0">
                <a:latin typeface="Tahoma"/>
                <a:cs typeface="Tahoma"/>
              </a:rPr>
              <a:t> </a:t>
            </a:r>
            <a:r>
              <a:rPr sz="1900" b="1" spc="-160" dirty="0">
                <a:latin typeface="Tahoma"/>
                <a:cs typeface="Tahoma"/>
              </a:rPr>
              <a:t>9</a:t>
            </a:r>
            <a:r>
              <a:rPr sz="1900" b="1" spc="-150" dirty="0">
                <a:latin typeface="Tahoma"/>
                <a:cs typeface="Tahoma"/>
              </a:rPr>
              <a:t>5</a:t>
            </a:r>
            <a:r>
              <a:rPr sz="1900" b="1" spc="-15" dirty="0">
                <a:latin typeface="Tahoma"/>
                <a:cs typeface="Tahoma"/>
              </a:rPr>
              <a:t> </a:t>
            </a:r>
            <a:r>
              <a:rPr sz="1900" b="1" spc="-650" dirty="0">
                <a:latin typeface="Tahoma"/>
                <a:cs typeface="Tahoma"/>
              </a:rPr>
              <a:t>%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704467" y="384188"/>
            <a:ext cx="706882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240" dirty="0"/>
              <a:t>1-Uterine</a:t>
            </a:r>
            <a:r>
              <a:rPr sz="4900" spc="-65" dirty="0"/>
              <a:t> </a:t>
            </a:r>
            <a:r>
              <a:rPr sz="4900" spc="-195" dirty="0"/>
              <a:t>artery</a:t>
            </a:r>
            <a:r>
              <a:rPr sz="4900" spc="-85" dirty="0"/>
              <a:t> </a:t>
            </a:r>
            <a:r>
              <a:rPr sz="4900" spc="-145" dirty="0"/>
              <a:t>ligation</a:t>
            </a:r>
            <a:endParaRPr sz="4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60552" y="300939"/>
            <a:ext cx="6915150" cy="622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00" spc="-305" dirty="0"/>
              <a:t>2</a:t>
            </a:r>
            <a:r>
              <a:rPr sz="3900" spc="-55" dirty="0"/>
              <a:t>-</a:t>
            </a:r>
            <a:r>
              <a:rPr sz="3900" spc="-405" dirty="0"/>
              <a:t>I</a:t>
            </a:r>
            <a:r>
              <a:rPr sz="3900" spc="-525" dirty="0"/>
              <a:t>n</a:t>
            </a:r>
            <a:r>
              <a:rPr sz="3900" spc="-140" dirty="0"/>
              <a:t>ternal</a:t>
            </a:r>
            <a:r>
              <a:rPr sz="3900" spc="-100" dirty="0"/>
              <a:t> </a:t>
            </a:r>
            <a:r>
              <a:rPr sz="3900" spc="-5" dirty="0"/>
              <a:t>iliac</a:t>
            </a:r>
            <a:r>
              <a:rPr sz="3900" spc="-70" dirty="0"/>
              <a:t> </a:t>
            </a:r>
            <a:r>
              <a:rPr sz="3900" spc="-235" dirty="0"/>
              <a:t>ar</a:t>
            </a:r>
            <a:r>
              <a:rPr sz="3900" spc="-180" dirty="0"/>
              <a:t>t</a:t>
            </a:r>
            <a:r>
              <a:rPr sz="3900" spc="-80" dirty="0"/>
              <a:t>er</a:t>
            </a:r>
            <a:r>
              <a:rPr sz="3900" spc="-85" dirty="0"/>
              <a:t>y </a:t>
            </a:r>
            <a:r>
              <a:rPr sz="3900" spc="-25" dirty="0"/>
              <a:t>liga</a:t>
            </a:r>
            <a:r>
              <a:rPr sz="3900" spc="-185" dirty="0"/>
              <a:t>tion</a:t>
            </a:r>
            <a:endParaRPr sz="3900"/>
          </a:p>
        </p:txBody>
      </p:sp>
      <p:grpSp>
        <p:nvGrpSpPr>
          <p:cNvPr id="14" name="object 14"/>
          <p:cNvGrpSpPr/>
          <p:nvPr/>
        </p:nvGrpSpPr>
        <p:grpSpPr>
          <a:xfrm>
            <a:off x="1097280" y="1240561"/>
            <a:ext cx="3192780" cy="544195"/>
            <a:chOff x="1097280" y="1240561"/>
            <a:chExt cx="3192780" cy="54419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0" y="1377670"/>
              <a:ext cx="327482" cy="3213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304" y="1240561"/>
              <a:ext cx="3000629" cy="54391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76324" y="1307668"/>
            <a:ext cx="28790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latin typeface="Wingdings"/>
                <a:cs typeface="Wingdings"/>
              </a:rPr>
              <a:t></a:t>
            </a:r>
            <a:r>
              <a:rPr sz="1150" dirty="0">
                <a:latin typeface="Times New Roman"/>
                <a:cs typeface="Times New Roman"/>
              </a:rPr>
              <a:t>  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900" spc="-225" dirty="0">
                <a:latin typeface="Verdana"/>
                <a:cs typeface="Verdana"/>
              </a:rPr>
              <a:t>B</a:t>
            </a:r>
            <a:r>
              <a:rPr sz="1900" spc="-150" dirty="0">
                <a:latin typeface="Verdana"/>
                <a:cs typeface="Verdana"/>
              </a:rPr>
              <a:t>i</a:t>
            </a:r>
            <a:r>
              <a:rPr sz="1900" spc="-140" dirty="0">
                <a:latin typeface="Verdana"/>
                <a:cs typeface="Verdana"/>
              </a:rPr>
              <a:t>l</a:t>
            </a:r>
            <a:r>
              <a:rPr sz="1900" spc="25" dirty="0">
                <a:latin typeface="Verdana"/>
                <a:cs typeface="Verdana"/>
              </a:rPr>
              <a:t>a</a:t>
            </a:r>
            <a:r>
              <a:rPr sz="1900" spc="-30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80" dirty="0">
                <a:latin typeface="Verdana"/>
                <a:cs typeface="Verdana"/>
              </a:rPr>
              <a:t>ral</a:t>
            </a:r>
            <a:r>
              <a:rPr sz="1900" spc="-90" dirty="0">
                <a:latin typeface="Verdana"/>
                <a:cs typeface="Verdana"/>
              </a:rPr>
              <a:t> </a:t>
            </a:r>
            <a:r>
              <a:rPr sz="1900" spc="-150" dirty="0">
                <a:latin typeface="Verdana"/>
                <a:cs typeface="Verdana"/>
              </a:rPr>
              <a:t>l</a:t>
            </a:r>
            <a:r>
              <a:rPr sz="1900" spc="-140" dirty="0">
                <a:latin typeface="Verdana"/>
                <a:cs typeface="Verdana"/>
              </a:rPr>
              <a:t>i</a:t>
            </a:r>
            <a:r>
              <a:rPr sz="1900" spc="125" dirty="0">
                <a:latin typeface="Verdana"/>
                <a:cs typeface="Verdana"/>
              </a:rPr>
              <a:t>g</a:t>
            </a:r>
            <a:r>
              <a:rPr sz="1900" spc="110" dirty="0">
                <a:latin typeface="Verdana"/>
                <a:cs typeface="Verdana"/>
              </a:rPr>
              <a:t>a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-25" dirty="0">
                <a:latin typeface="Verdana"/>
                <a:cs typeface="Verdana"/>
              </a:rPr>
              <a:t>i</a:t>
            </a:r>
            <a:r>
              <a:rPr sz="1900" spc="-35" dirty="0">
                <a:latin typeface="Verdana"/>
                <a:cs typeface="Verdana"/>
              </a:rPr>
              <a:t>o</a:t>
            </a:r>
            <a:r>
              <a:rPr sz="1900" spc="-45" dirty="0">
                <a:latin typeface="Verdana"/>
                <a:cs typeface="Verdana"/>
              </a:rPr>
              <a:t>n</a:t>
            </a:r>
            <a:r>
              <a:rPr sz="1900" spc="-105" dirty="0">
                <a:latin typeface="Verdana"/>
                <a:cs typeface="Verdana"/>
              </a:rPr>
              <a:t> </a:t>
            </a:r>
            <a:r>
              <a:rPr sz="1900" spc="5" dirty="0">
                <a:latin typeface="Verdana"/>
                <a:cs typeface="Verdana"/>
              </a:rPr>
              <a:t>of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-55" dirty="0">
                <a:latin typeface="Verdana"/>
                <a:cs typeface="Verdana"/>
              </a:rPr>
              <a:t>h</a:t>
            </a:r>
            <a:r>
              <a:rPr sz="1900" spc="100" dirty="0"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9303" y="1441729"/>
            <a:ext cx="2543429" cy="54391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432686" y="1509522"/>
            <a:ext cx="21659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60" dirty="0">
                <a:latin typeface="Verdana"/>
                <a:cs typeface="Verdana"/>
              </a:rPr>
              <a:t>a</a:t>
            </a:r>
            <a:r>
              <a:rPr sz="1900" spc="-40" dirty="0">
                <a:latin typeface="Verdana"/>
                <a:cs typeface="Verdana"/>
              </a:rPr>
              <a:t>r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175" dirty="0">
                <a:latin typeface="Verdana"/>
                <a:cs typeface="Verdana"/>
              </a:rPr>
              <a:t>ry</a:t>
            </a:r>
            <a:r>
              <a:rPr sz="1900" spc="-7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re</a:t>
            </a:r>
            <a:r>
              <a:rPr sz="1900" spc="-20" dirty="0">
                <a:latin typeface="Verdana"/>
                <a:cs typeface="Verdana"/>
              </a:rPr>
              <a:t>d</a:t>
            </a:r>
            <a:r>
              <a:rPr sz="1900" spc="90" dirty="0">
                <a:latin typeface="Verdana"/>
                <a:cs typeface="Verdana"/>
              </a:rPr>
              <a:t>uc</a:t>
            </a:r>
            <a:r>
              <a:rPr sz="1900" spc="80" dirty="0">
                <a:latin typeface="Verdana"/>
                <a:cs typeface="Verdana"/>
              </a:rPr>
              <a:t>e</a:t>
            </a:r>
            <a:r>
              <a:rPr sz="1900" spc="-254" dirty="0">
                <a:latin typeface="Verdana"/>
                <a:cs typeface="Verdana"/>
              </a:rPr>
              <a:t>s</a:t>
            </a:r>
            <a:r>
              <a:rPr sz="1900" spc="-114" dirty="0">
                <a:latin typeface="Verdana"/>
                <a:cs typeface="Verdana"/>
              </a:rPr>
              <a:t> 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25" dirty="0">
                <a:latin typeface="Verdana"/>
                <a:cs typeface="Verdana"/>
              </a:rPr>
              <a:t>he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9303" y="1645945"/>
            <a:ext cx="2741422" cy="54391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432686" y="1713737"/>
            <a:ext cx="23710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0" dirty="0">
                <a:latin typeface="Verdana"/>
                <a:cs typeface="Verdana"/>
              </a:rPr>
              <a:t>pelv</a:t>
            </a:r>
            <a:r>
              <a:rPr sz="1900" spc="-15" dirty="0">
                <a:latin typeface="Verdana"/>
                <a:cs typeface="Verdana"/>
              </a:rPr>
              <a:t>i</a:t>
            </a:r>
            <a:r>
              <a:rPr sz="1900" spc="235" dirty="0">
                <a:latin typeface="Verdana"/>
                <a:cs typeface="Verdana"/>
              </a:rPr>
              <a:t>c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60" dirty="0">
                <a:latin typeface="Verdana"/>
                <a:cs typeface="Verdana"/>
              </a:rPr>
              <a:t>a</a:t>
            </a:r>
            <a:r>
              <a:rPr sz="1900" spc="-40" dirty="0">
                <a:latin typeface="Verdana"/>
                <a:cs typeface="Verdana"/>
              </a:rPr>
              <a:t>r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235" dirty="0">
                <a:latin typeface="Verdana"/>
                <a:cs typeface="Verdana"/>
              </a:rPr>
              <a:t>r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dirty="0">
                <a:latin typeface="Verdana"/>
                <a:cs typeface="Verdana"/>
              </a:rPr>
              <a:t>al</a:t>
            </a:r>
            <a:r>
              <a:rPr sz="1900" spc="-90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b</a:t>
            </a:r>
            <a:r>
              <a:rPr sz="1900" spc="-5" dirty="0">
                <a:latin typeface="Verdana"/>
                <a:cs typeface="Verdana"/>
              </a:rPr>
              <a:t>l</a:t>
            </a:r>
            <a:r>
              <a:rPr sz="1900" spc="85" dirty="0">
                <a:latin typeface="Verdana"/>
                <a:cs typeface="Verdana"/>
              </a:rPr>
              <a:t>oo</a:t>
            </a:r>
            <a:r>
              <a:rPr sz="1900" spc="114" dirty="0">
                <a:latin typeface="Verdana"/>
                <a:cs typeface="Verdana"/>
              </a:rPr>
              <a:t>d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9303" y="1847113"/>
            <a:ext cx="2979166" cy="54391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32686" y="1914601"/>
            <a:ext cx="26098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20" dirty="0">
                <a:latin typeface="Verdana"/>
                <a:cs typeface="Verdana"/>
              </a:rPr>
              <a:t>f</a:t>
            </a:r>
            <a:r>
              <a:rPr sz="1900" spc="-90" dirty="0">
                <a:latin typeface="Verdana"/>
                <a:cs typeface="Verdana"/>
              </a:rPr>
              <a:t>l</a:t>
            </a:r>
            <a:r>
              <a:rPr sz="1900" spc="55" dirty="0">
                <a:latin typeface="Verdana"/>
                <a:cs typeface="Verdana"/>
              </a:rPr>
              <a:t>ow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b</a:t>
            </a:r>
            <a:r>
              <a:rPr sz="1900" dirty="0">
                <a:latin typeface="Verdana"/>
                <a:cs typeface="Verdana"/>
              </a:rPr>
              <a:t>y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160" dirty="0">
                <a:latin typeface="Verdana"/>
                <a:cs typeface="Verdana"/>
              </a:rPr>
              <a:t>4</a:t>
            </a:r>
            <a:r>
              <a:rPr sz="1900" spc="-280" dirty="0">
                <a:latin typeface="Verdana"/>
                <a:cs typeface="Verdana"/>
              </a:rPr>
              <a:t>9</a:t>
            </a:r>
            <a:r>
              <a:rPr sz="1900" spc="-459" dirty="0">
                <a:latin typeface="Verdana"/>
                <a:cs typeface="Verdana"/>
              </a:rPr>
              <a:t>%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45" dirty="0">
                <a:latin typeface="Verdana"/>
                <a:cs typeface="Verdana"/>
              </a:rPr>
              <a:t>an</a:t>
            </a:r>
            <a:r>
              <a:rPr sz="1900" spc="114" dirty="0">
                <a:latin typeface="Verdana"/>
                <a:cs typeface="Verdana"/>
              </a:rPr>
              <a:t>d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pul</a:t>
            </a:r>
            <a:r>
              <a:rPr sz="1900" spc="-80" dirty="0">
                <a:latin typeface="Verdana"/>
                <a:cs typeface="Verdana"/>
              </a:rPr>
              <a:t>s</a:t>
            </a:r>
            <a:r>
              <a:rPr sz="1900" spc="100" dirty="0"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9303" y="2051329"/>
            <a:ext cx="3000629" cy="54391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432686" y="2119375"/>
            <a:ext cx="26142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85" dirty="0">
                <a:latin typeface="Verdana"/>
                <a:cs typeface="Verdana"/>
              </a:rPr>
              <a:t>p</a:t>
            </a:r>
            <a:r>
              <a:rPr sz="1900" spc="-50" dirty="0">
                <a:latin typeface="Verdana"/>
                <a:cs typeface="Verdana"/>
              </a:rPr>
              <a:t>r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250" dirty="0">
                <a:latin typeface="Verdana"/>
                <a:cs typeface="Verdana"/>
              </a:rPr>
              <a:t>ss</a:t>
            </a:r>
            <a:r>
              <a:rPr sz="1900" spc="-65" dirty="0">
                <a:latin typeface="Verdana"/>
                <a:cs typeface="Verdana"/>
              </a:rPr>
              <a:t>ure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b</a:t>
            </a:r>
            <a:r>
              <a:rPr sz="1900" dirty="0">
                <a:latin typeface="Verdana"/>
                <a:cs typeface="Verdana"/>
              </a:rPr>
              <a:t>y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8</a:t>
            </a:r>
            <a:r>
              <a:rPr sz="1900" spc="-155" dirty="0">
                <a:latin typeface="Verdana"/>
                <a:cs typeface="Verdana"/>
              </a:rPr>
              <a:t>5</a:t>
            </a:r>
            <a:r>
              <a:rPr sz="1900" spc="-580" dirty="0">
                <a:latin typeface="Verdana"/>
                <a:cs typeface="Verdana"/>
              </a:rPr>
              <a:t>%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170" dirty="0">
                <a:latin typeface="Verdana"/>
                <a:cs typeface="Verdana"/>
              </a:rPr>
              <a:t>. </a:t>
            </a:r>
            <a:r>
              <a:rPr sz="1900" spc="20" dirty="0">
                <a:latin typeface="Verdana"/>
                <a:cs typeface="Verdana"/>
              </a:rPr>
              <a:t>A</a:t>
            </a:r>
            <a:r>
              <a:rPr sz="1900" spc="-50" dirty="0">
                <a:latin typeface="Verdana"/>
                <a:cs typeface="Verdana"/>
              </a:rPr>
              <a:t>f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245" dirty="0">
                <a:latin typeface="Verdana"/>
                <a:cs typeface="Verdana"/>
              </a:rPr>
              <a:t>r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9303" y="2252497"/>
            <a:ext cx="3186430" cy="54391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432686" y="2320543"/>
            <a:ext cx="28149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0" dirty="0">
                <a:latin typeface="Verdana"/>
                <a:cs typeface="Verdana"/>
              </a:rPr>
              <a:t>b</a:t>
            </a:r>
            <a:r>
              <a:rPr sz="1900" spc="-5" dirty="0">
                <a:latin typeface="Verdana"/>
                <a:cs typeface="Verdana"/>
              </a:rPr>
              <a:t>il</a:t>
            </a:r>
            <a:r>
              <a:rPr sz="1900" spc="5" dirty="0">
                <a:latin typeface="Verdana"/>
                <a:cs typeface="Verdana"/>
              </a:rPr>
              <a:t>a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45" dirty="0">
                <a:latin typeface="Verdana"/>
                <a:cs typeface="Verdana"/>
              </a:rPr>
              <a:t>ra</a:t>
            </a:r>
            <a:r>
              <a:rPr sz="1900" spc="-145" dirty="0">
                <a:latin typeface="Verdana"/>
                <a:cs typeface="Verdana"/>
              </a:rPr>
              <a:t>l</a:t>
            </a:r>
            <a:r>
              <a:rPr sz="1900" spc="-95" dirty="0">
                <a:latin typeface="Verdana"/>
                <a:cs typeface="Verdana"/>
              </a:rPr>
              <a:t> </a:t>
            </a:r>
            <a:r>
              <a:rPr sz="1900" spc="-150" dirty="0">
                <a:latin typeface="Verdana"/>
                <a:cs typeface="Verdana"/>
              </a:rPr>
              <a:t>l</a:t>
            </a:r>
            <a:r>
              <a:rPr sz="1900" spc="-140" dirty="0">
                <a:latin typeface="Verdana"/>
                <a:cs typeface="Verdana"/>
              </a:rPr>
              <a:t>i</a:t>
            </a:r>
            <a:r>
              <a:rPr sz="1900" spc="50" dirty="0">
                <a:latin typeface="Verdana"/>
                <a:cs typeface="Verdana"/>
              </a:rPr>
              <a:t>ga</a:t>
            </a:r>
            <a:r>
              <a:rPr sz="1900" spc="-20" dirty="0">
                <a:latin typeface="Verdana"/>
                <a:cs typeface="Verdana"/>
              </a:rPr>
              <a:t>t</a:t>
            </a:r>
            <a:r>
              <a:rPr sz="1900" spc="-25" dirty="0">
                <a:latin typeface="Verdana"/>
                <a:cs typeface="Verdana"/>
              </a:rPr>
              <a:t>i</a:t>
            </a:r>
            <a:r>
              <a:rPr sz="1900" spc="-35" dirty="0">
                <a:latin typeface="Verdana"/>
                <a:cs typeface="Verdana"/>
              </a:rPr>
              <a:t>o</a:t>
            </a:r>
            <a:r>
              <a:rPr sz="1900" spc="-50" dirty="0">
                <a:latin typeface="Verdana"/>
                <a:cs typeface="Verdana"/>
              </a:rPr>
              <a:t>n</a:t>
            </a:r>
            <a:r>
              <a:rPr sz="1900" spc="-100" dirty="0">
                <a:latin typeface="Verdana"/>
                <a:cs typeface="Verdana"/>
              </a:rPr>
              <a:t> </a:t>
            </a:r>
            <a:r>
              <a:rPr sz="1900" spc="85" dirty="0">
                <a:latin typeface="Verdana"/>
                <a:cs typeface="Verdana"/>
              </a:rPr>
              <a:t>o</a:t>
            </a:r>
            <a:r>
              <a:rPr sz="1900" spc="-75" dirty="0">
                <a:latin typeface="Verdana"/>
                <a:cs typeface="Verdana"/>
              </a:rPr>
              <a:t>f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-350" dirty="0">
                <a:latin typeface="Verdana"/>
                <a:cs typeface="Verdana"/>
              </a:rPr>
              <a:t>II</a:t>
            </a:r>
            <a:r>
              <a:rPr sz="1900" spc="100" dirty="0">
                <a:latin typeface="Verdana"/>
                <a:cs typeface="Verdana"/>
              </a:rPr>
              <a:t>A</a:t>
            </a:r>
            <a:r>
              <a:rPr sz="1900" spc="-204" dirty="0">
                <a:latin typeface="Verdana"/>
                <a:cs typeface="Verdana"/>
              </a:rPr>
              <a:t> </a:t>
            </a:r>
            <a:r>
              <a:rPr sz="1900" spc="-100" dirty="0">
                <a:latin typeface="Verdana"/>
                <a:cs typeface="Verdana"/>
              </a:rPr>
              <a:t>in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9303" y="2456713"/>
            <a:ext cx="1970277" cy="54391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432686" y="2524455"/>
            <a:ext cx="15919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-55" dirty="0">
                <a:latin typeface="Verdana"/>
                <a:cs typeface="Verdana"/>
              </a:rPr>
              <a:t>h</a:t>
            </a:r>
            <a:r>
              <a:rPr sz="1900" spc="100" dirty="0">
                <a:latin typeface="Verdana"/>
                <a:cs typeface="Verdana"/>
              </a:rPr>
              <a:t>e</a:t>
            </a:r>
            <a:r>
              <a:rPr sz="1900" spc="-80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l</a:t>
            </a:r>
            <a:r>
              <a:rPr sz="1900" spc="-35" dirty="0">
                <a:latin typeface="Verdana"/>
                <a:cs typeface="Verdana"/>
              </a:rPr>
              <a:t>o</a:t>
            </a:r>
            <a:r>
              <a:rPr sz="1900" spc="-55" dirty="0">
                <a:latin typeface="Verdana"/>
                <a:cs typeface="Verdana"/>
              </a:rPr>
              <a:t>n</a:t>
            </a:r>
            <a:r>
              <a:rPr sz="1900" spc="90" dirty="0">
                <a:latin typeface="Verdana"/>
                <a:cs typeface="Verdana"/>
              </a:rPr>
              <a:t>g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160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155" dirty="0">
                <a:latin typeface="Verdana"/>
                <a:cs typeface="Verdana"/>
              </a:rPr>
              <a:t>rm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89303" y="2657881"/>
            <a:ext cx="2836545" cy="544195"/>
            <a:chOff x="1289303" y="2657881"/>
            <a:chExt cx="2836545" cy="54419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9303" y="2657881"/>
              <a:ext cx="1156525" cy="5439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63" y="2657881"/>
              <a:ext cx="1936877" cy="54391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432686" y="2726181"/>
            <a:ext cx="24726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latin typeface="Verdana"/>
                <a:cs typeface="Verdana"/>
              </a:rPr>
              <a:t>peri</a:t>
            </a:r>
            <a:r>
              <a:rPr sz="1900" spc="-20" dirty="0">
                <a:latin typeface="Verdana"/>
                <a:cs typeface="Verdana"/>
              </a:rPr>
              <a:t>o</a:t>
            </a:r>
            <a:r>
              <a:rPr sz="1900" spc="-40" dirty="0">
                <a:latin typeface="Verdana"/>
                <a:cs typeface="Verdana"/>
              </a:rPr>
              <a:t>d</a:t>
            </a:r>
            <a:r>
              <a:rPr sz="1900" spc="-20" dirty="0">
                <a:latin typeface="Verdana"/>
                <a:cs typeface="Verdana"/>
              </a:rPr>
              <a:t>,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b="1" spc="-220" dirty="0">
                <a:latin typeface="Tahoma"/>
                <a:cs typeface="Tahoma"/>
              </a:rPr>
              <a:t>t</a:t>
            </a:r>
            <a:r>
              <a:rPr sz="1900" b="1" spc="-90" dirty="0">
                <a:latin typeface="Tahoma"/>
                <a:cs typeface="Tahoma"/>
              </a:rPr>
              <a:t>h</a:t>
            </a:r>
            <a:r>
              <a:rPr sz="1900" b="1" spc="85" dirty="0">
                <a:latin typeface="Tahoma"/>
                <a:cs typeface="Tahoma"/>
              </a:rPr>
              <a:t>e</a:t>
            </a:r>
            <a:r>
              <a:rPr sz="1900" b="1" dirty="0">
                <a:latin typeface="Tahoma"/>
                <a:cs typeface="Tahoma"/>
              </a:rPr>
              <a:t> </a:t>
            </a:r>
            <a:r>
              <a:rPr sz="1900" b="1" spc="215" dirty="0">
                <a:latin typeface="Tahoma"/>
                <a:cs typeface="Tahoma"/>
              </a:rPr>
              <a:t>c</a:t>
            </a:r>
            <a:r>
              <a:rPr sz="1900" b="1" spc="45" dirty="0">
                <a:latin typeface="Tahoma"/>
                <a:cs typeface="Tahoma"/>
              </a:rPr>
              <a:t>o</a:t>
            </a:r>
            <a:r>
              <a:rPr sz="1900" b="1" spc="-90" dirty="0">
                <a:latin typeface="Tahoma"/>
                <a:cs typeface="Tahoma"/>
              </a:rPr>
              <a:t>llat</a:t>
            </a:r>
            <a:r>
              <a:rPr sz="1900" b="1" spc="90" dirty="0">
                <a:latin typeface="Tahoma"/>
                <a:cs typeface="Tahoma"/>
              </a:rPr>
              <a:t>e</a:t>
            </a:r>
            <a:r>
              <a:rPr sz="1900" b="1" spc="-229" dirty="0">
                <a:latin typeface="Tahoma"/>
                <a:cs typeface="Tahoma"/>
              </a:rPr>
              <a:t>r</a:t>
            </a:r>
            <a:r>
              <a:rPr sz="1900" b="1" spc="-10" dirty="0">
                <a:latin typeface="Tahoma"/>
                <a:cs typeface="Tahoma"/>
              </a:rPr>
              <a:t>al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89303" y="2862097"/>
            <a:ext cx="3149854" cy="543915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432686" y="2930398"/>
            <a:ext cx="27787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215" dirty="0">
                <a:latin typeface="Tahoma"/>
                <a:cs typeface="Tahoma"/>
              </a:rPr>
              <a:t>c</a:t>
            </a:r>
            <a:r>
              <a:rPr sz="1900" b="1" spc="-140" dirty="0">
                <a:latin typeface="Tahoma"/>
                <a:cs typeface="Tahoma"/>
              </a:rPr>
              <a:t>i</a:t>
            </a:r>
            <a:r>
              <a:rPr sz="1900" b="1" spc="-210" dirty="0">
                <a:latin typeface="Tahoma"/>
                <a:cs typeface="Tahoma"/>
              </a:rPr>
              <a:t>r</a:t>
            </a:r>
            <a:r>
              <a:rPr sz="1900" b="1" spc="215" dirty="0">
                <a:latin typeface="Tahoma"/>
                <a:cs typeface="Tahoma"/>
              </a:rPr>
              <a:t>c</a:t>
            </a:r>
            <a:r>
              <a:rPr sz="1900" b="1" spc="-90" dirty="0">
                <a:latin typeface="Tahoma"/>
                <a:cs typeface="Tahoma"/>
              </a:rPr>
              <a:t>ulati</a:t>
            </a:r>
            <a:r>
              <a:rPr sz="1900" b="1" spc="45" dirty="0">
                <a:latin typeface="Tahoma"/>
                <a:cs typeface="Tahoma"/>
              </a:rPr>
              <a:t>o</a:t>
            </a:r>
            <a:r>
              <a:rPr sz="1900" b="1" spc="-80" dirty="0">
                <a:latin typeface="Tahoma"/>
                <a:cs typeface="Tahoma"/>
              </a:rPr>
              <a:t>n</a:t>
            </a:r>
            <a:r>
              <a:rPr sz="1900" b="1" spc="-40" dirty="0">
                <a:latin typeface="Tahoma"/>
                <a:cs typeface="Tahoma"/>
              </a:rPr>
              <a:t> </a:t>
            </a:r>
            <a:r>
              <a:rPr sz="1900" b="1" spc="-185" dirty="0">
                <a:latin typeface="Tahoma"/>
                <a:cs typeface="Tahoma"/>
              </a:rPr>
              <a:t>w</a:t>
            </a:r>
            <a:r>
              <a:rPr sz="1900" b="1" spc="-120" dirty="0">
                <a:latin typeface="Tahoma"/>
                <a:cs typeface="Tahoma"/>
              </a:rPr>
              <a:t>ill</a:t>
            </a:r>
            <a:r>
              <a:rPr sz="1900" b="1" spc="-25" dirty="0">
                <a:latin typeface="Tahoma"/>
                <a:cs typeface="Tahoma"/>
              </a:rPr>
              <a:t> </a:t>
            </a:r>
            <a:r>
              <a:rPr sz="1900" b="1" spc="-40" dirty="0">
                <a:latin typeface="Tahoma"/>
                <a:cs typeface="Tahoma"/>
              </a:rPr>
              <a:t>m</a:t>
            </a:r>
            <a:r>
              <a:rPr sz="1900" b="1" spc="-30" dirty="0">
                <a:latin typeface="Tahoma"/>
                <a:cs typeface="Tahoma"/>
              </a:rPr>
              <a:t>ai</a:t>
            </a:r>
            <a:r>
              <a:rPr sz="1900" b="1" spc="-50" dirty="0">
                <a:latin typeface="Tahoma"/>
                <a:cs typeface="Tahoma"/>
              </a:rPr>
              <a:t>n</a:t>
            </a:r>
            <a:r>
              <a:rPr sz="1900" b="1" spc="-220" dirty="0">
                <a:latin typeface="Tahoma"/>
                <a:cs typeface="Tahoma"/>
              </a:rPr>
              <a:t>t</a:t>
            </a:r>
            <a:r>
              <a:rPr sz="1900" b="1" spc="-35" dirty="0">
                <a:latin typeface="Tahoma"/>
                <a:cs typeface="Tahoma"/>
              </a:rPr>
              <a:t>ain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89303" y="3063265"/>
            <a:ext cx="3199130" cy="544195"/>
            <a:chOff x="1289303" y="3063265"/>
            <a:chExt cx="3199130" cy="54419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9303" y="3063265"/>
              <a:ext cx="998016" cy="54391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59863" y="3063265"/>
              <a:ext cx="428002" cy="54391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60447" y="3063265"/>
              <a:ext cx="2427478" cy="54391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432686" y="3131261"/>
            <a:ext cx="2827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80" dirty="0">
                <a:latin typeface="Tahoma"/>
                <a:cs typeface="Tahoma"/>
              </a:rPr>
              <a:t>the</a:t>
            </a:r>
            <a:r>
              <a:rPr sz="1900" b="1" spc="-25" dirty="0">
                <a:latin typeface="Tahoma"/>
                <a:cs typeface="Tahoma"/>
              </a:rPr>
              <a:t> </a:t>
            </a:r>
            <a:r>
              <a:rPr sz="1900" b="1" spc="-65" dirty="0">
                <a:latin typeface="Tahoma"/>
                <a:cs typeface="Tahoma"/>
              </a:rPr>
              <a:t>re-functioning</a:t>
            </a:r>
            <a:r>
              <a:rPr sz="1900" b="1" dirty="0">
                <a:latin typeface="Tahoma"/>
                <a:cs typeface="Tahoma"/>
              </a:rPr>
              <a:t> </a:t>
            </a:r>
            <a:r>
              <a:rPr sz="1900" b="1" spc="-75" dirty="0">
                <a:latin typeface="Tahoma"/>
                <a:cs typeface="Tahoma"/>
              </a:rPr>
              <a:t>of</a:t>
            </a:r>
            <a:r>
              <a:rPr sz="1900" b="1" spc="-40" dirty="0">
                <a:latin typeface="Tahoma"/>
                <a:cs typeface="Tahoma"/>
              </a:rPr>
              <a:t> </a:t>
            </a:r>
            <a:r>
              <a:rPr sz="1900" b="1" spc="-80" dirty="0">
                <a:latin typeface="Tahoma"/>
                <a:cs typeface="Tahoma"/>
              </a:rPr>
              <a:t>the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97280" y="3267481"/>
            <a:ext cx="2961005" cy="1065530"/>
            <a:chOff x="1097280" y="3267481"/>
            <a:chExt cx="2961005" cy="1065530"/>
          </a:xfrm>
        </p:grpSpPr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9304" y="3267481"/>
              <a:ext cx="638403" cy="54391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7280" y="3925798"/>
              <a:ext cx="327482" cy="32133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9304" y="3788689"/>
              <a:ext cx="595693" cy="54391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7528" y="3788689"/>
              <a:ext cx="428002" cy="54391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8112" y="3788689"/>
              <a:ext cx="2400045" cy="543915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176324" y="3336163"/>
            <a:ext cx="272224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95"/>
              </a:spcBef>
            </a:pPr>
            <a:r>
              <a:rPr sz="1900" b="1" spc="-229" dirty="0">
                <a:latin typeface="Tahoma"/>
                <a:cs typeface="Tahoma"/>
              </a:rPr>
              <a:t>IIA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1150" dirty="0">
                <a:latin typeface="Wingdings"/>
                <a:cs typeface="Wingdings"/>
              </a:rPr>
              <a:t></a:t>
            </a:r>
            <a:r>
              <a:rPr sz="1150" dirty="0">
                <a:latin typeface="Times New Roman"/>
                <a:cs typeface="Times New Roman"/>
              </a:rPr>
              <a:t>  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900" b="1" spc="-160" dirty="0">
                <a:latin typeface="Tahoma"/>
                <a:cs typeface="Tahoma"/>
              </a:rPr>
              <a:t>40</a:t>
            </a:r>
            <a:r>
              <a:rPr sz="1900" b="1" spc="-35" dirty="0">
                <a:latin typeface="Tahoma"/>
                <a:cs typeface="Tahoma"/>
              </a:rPr>
              <a:t>-</a:t>
            </a:r>
            <a:r>
              <a:rPr sz="1900" b="1" spc="-160" dirty="0">
                <a:latin typeface="Tahoma"/>
                <a:cs typeface="Tahoma"/>
              </a:rPr>
              <a:t>60</a:t>
            </a:r>
            <a:r>
              <a:rPr sz="1900" b="1" spc="-650" dirty="0">
                <a:latin typeface="Tahoma"/>
                <a:cs typeface="Tahoma"/>
              </a:rPr>
              <a:t>%</a:t>
            </a:r>
            <a:r>
              <a:rPr sz="1900" b="1" spc="15" dirty="0">
                <a:latin typeface="Tahoma"/>
                <a:cs typeface="Tahoma"/>
              </a:rPr>
              <a:t> </a:t>
            </a:r>
            <a:r>
              <a:rPr sz="1900" b="1" spc="-100" dirty="0">
                <a:latin typeface="Tahoma"/>
                <a:cs typeface="Tahoma"/>
              </a:rPr>
              <a:t>s</a:t>
            </a:r>
            <a:r>
              <a:rPr sz="1900" b="1" spc="-135" dirty="0">
                <a:latin typeface="Tahoma"/>
                <a:cs typeface="Tahoma"/>
              </a:rPr>
              <a:t>u</a:t>
            </a:r>
            <a:r>
              <a:rPr sz="1900" b="1" spc="215" dirty="0">
                <a:latin typeface="Tahoma"/>
                <a:cs typeface="Tahoma"/>
              </a:rPr>
              <a:t>cc</a:t>
            </a:r>
            <a:r>
              <a:rPr sz="1900" b="1" spc="90" dirty="0">
                <a:latin typeface="Tahoma"/>
                <a:cs typeface="Tahoma"/>
              </a:rPr>
              <a:t>e</a:t>
            </a:r>
            <a:r>
              <a:rPr sz="1900" b="1" spc="-145" dirty="0">
                <a:latin typeface="Tahoma"/>
                <a:cs typeface="Tahoma"/>
              </a:rPr>
              <a:t>ss</a:t>
            </a:r>
            <a:r>
              <a:rPr sz="1900" b="1" spc="-50" dirty="0">
                <a:latin typeface="Tahoma"/>
                <a:cs typeface="Tahoma"/>
              </a:rPr>
              <a:t> </a:t>
            </a:r>
            <a:r>
              <a:rPr sz="1900" b="1" spc="-229" dirty="0">
                <a:latin typeface="Tahoma"/>
                <a:cs typeface="Tahoma"/>
              </a:rPr>
              <a:t>r</a:t>
            </a:r>
            <a:r>
              <a:rPr sz="1900" b="1" spc="-15" dirty="0">
                <a:latin typeface="Tahoma"/>
                <a:cs typeface="Tahoma"/>
              </a:rPr>
              <a:t>at</a:t>
            </a:r>
            <a:r>
              <a:rPr sz="1900" b="1" spc="-5" dirty="0">
                <a:latin typeface="Tahoma"/>
                <a:cs typeface="Tahoma"/>
              </a:rPr>
              <a:t>e</a:t>
            </a:r>
            <a:r>
              <a:rPr sz="1900" b="1" spc="-65" dirty="0">
                <a:latin typeface="Tahoma"/>
                <a:cs typeface="Tahoma"/>
              </a:rPr>
              <a:t>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097280" y="4309897"/>
            <a:ext cx="3275329" cy="544195"/>
            <a:chOff x="1097280" y="4309897"/>
            <a:chExt cx="3275329" cy="544195"/>
          </a:xfrm>
        </p:grpSpPr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0" y="4447006"/>
              <a:ext cx="327482" cy="32133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9304" y="4309897"/>
              <a:ext cx="3082798" cy="54391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1176324" y="4378833"/>
            <a:ext cx="29686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dirty="0">
                <a:latin typeface="Wingdings"/>
                <a:cs typeface="Wingdings"/>
              </a:rPr>
              <a:t></a:t>
            </a:r>
            <a:r>
              <a:rPr sz="1150" dirty="0">
                <a:latin typeface="Times New Roman"/>
                <a:cs typeface="Times New Roman"/>
              </a:rPr>
              <a:t>  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900" spc="85" dirty="0">
                <a:latin typeface="Verdana"/>
                <a:cs typeface="Verdana"/>
              </a:rPr>
              <a:t>C</a:t>
            </a:r>
            <a:r>
              <a:rPr sz="1900" spc="65" dirty="0">
                <a:latin typeface="Verdana"/>
                <a:cs typeface="Verdana"/>
              </a:rPr>
              <a:t>u</a:t>
            </a:r>
            <a:r>
              <a:rPr sz="1900" spc="-245" dirty="0">
                <a:latin typeface="Verdana"/>
                <a:cs typeface="Verdana"/>
              </a:rPr>
              <a:t>r</a:t>
            </a:r>
            <a:r>
              <a:rPr sz="1900" spc="-240" dirty="0">
                <a:latin typeface="Verdana"/>
                <a:cs typeface="Verdana"/>
              </a:rPr>
              <a:t>r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95" dirty="0">
                <a:latin typeface="Verdana"/>
                <a:cs typeface="Verdana"/>
              </a:rPr>
              <a:t>n</a:t>
            </a:r>
            <a:r>
              <a:rPr sz="1900" spc="-110" dirty="0">
                <a:latin typeface="Verdana"/>
                <a:cs typeface="Verdana"/>
              </a:rPr>
              <a:t>t</a:t>
            </a:r>
            <a:r>
              <a:rPr sz="1900" spc="-85" dirty="0">
                <a:latin typeface="Verdana"/>
                <a:cs typeface="Verdana"/>
              </a:rPr>
              <a:t>l</a:t>
            </a:r>
            <a:r>
              <a:rPr sz="1900" spc="-175" dirty="0">
                <a:latin typeface="Verdana"/>
                <a:cs typeface="Verdana"/>
              </a:rPr>
              <a:t>y</a:t>
            </a:r>
            <a:r>
              <a:rPr sz="1900" spc="-75" dirty="0">
                <a:latin typeface="Verdana"/>
                <a:cs typeface="Verdana"/>
              </a:rPr>
              <a:t> </a:t>
            </a:r>
            <a:r>
              <a:rPr sz="1900" spc="-50" dirty="0">
                <a:latin typeface="Verdana"/>
                <a:cs typeface="Verdana"/>
              </a:rPr>
              <a:t>has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40" dirty="0">
                <a:latin typeface="Verdana"/>
                <a:cs typeface="Verdana"/>
              </a:rPr>
              <a:t>fa</a:t>
            </a:r>
            <a:r>
              <a:rPr sz="1900" spc="-150" dirty="0">
                <a:latin typeface="Verdana"/>
                <a:cs typeface="Verdana"/>
              </a:rPr>
              <a:t>l</a:t>
            </a:r>
            <a:r>
              <a:rPr sz="1900" spc="-140" dirty="0">
                <a:latin typeface="Verdana"/>
                <a:cs typeface="Verdana"/>
              </a:rPr>
              <a:t>l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50" dirty="0">
                <a:latin typeface="Verdana"/>
                <a:cs typeface="Verdana"/>
              </a:rPr>
              <a:t>n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85" dirty="0">
                <a:latin typeface="Verdana"/>
                <a:cs typeface="Verdana"/>
              </a:rPr>
              <a:t>o</a:t>
            </a:r>
            <a:r>
              <a:rPr sz="1900" spc="-80" dirty="0">
                <a:latin typeface="Verdana"/>
                <a:cs typeface="Verdana"/>
              </a:rPr>
              <a:t>ut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89303" y="4511065"/>
            <a:ext cx="2710942" cy="543915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1432686" y="4579696"/>
            <a:ext cx="23393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5" dirty="0">
                <a:latin typeface="Verdana"/>
                <a:cs typeface="Verdana"/>
              </a:rPr>
              <a:t>of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f</a:t>
            </a:r>
            <a:r>
              <a:rPr sz="1900" spc="50" dirty="0">
                <a:latin typeface="Verdana"/>
                <a:cs typeface="Verdana"/>
              </a:rPr>
              <a:t>av</a:t>
            </a:r>
            <a:r>
              <a:rPr sz="1900" spc="60" dirty="0">
                <a:latin typeface="Verdana"/>
                <a:cs typeface="Verdana"/>
              </a:rPr>
              <a:t>o</a:t>
            </a:r>
            <a:r>
              <a:rPr sz="1900" spc="-240" dirty="0">
                <a:latin typeface="Verdana"/>
                <a:cs typeface="Verdana"/>
              </a:rPr>
              <a:t>r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100" dirty="0">
                <a:latin typeface="Verdana"/>
                <a:cs typeface="Verdana"/>
              </a:rPr>
              <a:t>b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110" dirty="0">
                <a:latin typeface="Verdana"/>
                <a:cs typeface="Verdana"/>
              </a:rPr>
              <a:t>cau</a:t>
            </a: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100" dirty="0">
                <a:latin typeface="Verdana"/>
                <a:cs typeface="Verdana"/>
              </a:rPr>
              <a:t>e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5" dirty="0">
                <a:latin typeface="Verdana"/>
                <a:cs typeface="Verdana"/>
              </a:rPr>
              <a:t>of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89303" y="4715281"/>
            <a:ext cx="2592197" cy="543915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1432686" y="4784597"/>
            <a:ext cx="22923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45" dirty="0">
                <a:latin typeface="Verdana"/>
                <a:cs typeface="Verdana"/>
              </a:rPr>
              <a:t>di</a:t>
            </a:r>
            <a:r>
              <a:rPr sz="1900" spc="-25" dirty="0">
                <a:latin typeface="Verdana"/>
                <a:cs typeface="Verdana"/>
              </a:rPr>
              <a:t>f</a:t>
            </a:r>
            <a:r>
              <a:rPr sz="1900" spc="-125" dirty="0">
                <a:latin typeface="Verdana"/>
                <a:cs typeface="Verdana"/>
              </a:rPr>
              <a:t>f</a:t>
            </a:r>
            <a:r>
              <a:rPr sz="1900" spc="-90" dirty="0">
                <a:latin typeface="Verdana"/>
                <a:cs typeface="Verdana"/>
              </a:rPr>
              <a:t>i</a:t>
            </a:r>
            <a:r>
              <a:rPr sz="1900" spc="-20" dirty="0">
                <a:latin typeface="Verdana"/>
                <a:cs typeface="Verdana"/>
              </a:rPr>
              <a:t>cult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85" dirty="0">
                <a:latin typeface="Verdana"/>
                <a:cs typeface="Verdana"/>
              </a:rPr>
              <a:t>c</a:t>
            </a:r>
            <a:r>
              <a:rPr sz="1900" spc="90" dirty="0">
                <a:latin typeface="Verdana"/>
                <a:cs typeface="Verdana"/>
              </a:rPr>
              <a:t>h</a:t>
            </a:r>
            <a:r>
              <a:rPr sz="1900" spc="-10" dirty="0">
                <a:latin typeface="Verdana"/>
                <a:cs typeface="Verdana"/>
              </a:rPr>
              <a:t>niqu</a:t>
            </a:r>
            <a:r>
              <a:rPr sz="1900" spc="-20" dirty="0">
                <a:latin typeface="Verdana"/>
                <a:cs typeface="Verdana"/>
              </a:rPr>
              <a:t>e</a:t>
            </a: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-170" dirty="0">
                <a:latin typeface="Verdana"/>
                <a:cs typeface="Verdana"/>
              </a:rPr>
              <a:t>,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89303" y="4916449"/>
            <a:ext cx="2616454" cy="543915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1432686" y="4985765"/>
            <a:ext cx="22352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0" dirty="0">
                <a:latin typeface="Verdana"/>
                <a:cs typeface="Verdana"/>
              </a:rPr>
              <a:t>in</a:t>
            </a:r>
            <a:r>
              <a:rPr sz="1900" spc="-160" dirty="0">
                <a:latin typeface="Verdana"/>
                <a:cs typeface="Verdana"/>
              </a:rPr>
              <a:t>s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125" dirty="0">
                <a:latin typeface="Verdana"/>
                <a:cs typeface="Verdana"/>
              </a:rPr>
              <a:t>a</a:t>
            </a:r>
            <a:r>
              <a:rPr sz="1900" spc="135" dirty="0">
                <a:latin typeface="Verdana"/>
                <a:cs typeface="Verdana"/>
              </a:rPr>
              <a:t>d</a:t>
            </a:r>
            <a:r>
              <a:rPr sz="1900" spc="-75" dirty="0">
                <a:latin typeface="Verdana"/>
                <a:cs typeface="Verdana"/>
              </a:rPr>
              <a:t> </a:t>
            </a:r>
            <a:r>
              <a:rPr sz="1900" spc="-195" dirty="0">
                <a:latin typeface="Verdana"/>
                <a:cs typeface="Verdana"/>
              </a:rPr>
              <a:t>,</a:t>
            </a:r>
            <a:r>
              <a:rPr sz="1900" spc="150" dirty="0">
                <a:latin typeface="Verdana"/>
                <a:cs typeface="Verdana"/>
              </a:rPr>
              <a:t>a</a:t>
            </a:r>
            <a:r>
              <a:rPr sz="1900" spc="-120" dirty="0">
                <a:latin typeface="Verdana"/>
                <a:cs typeface="Verdana"/>
              </a:rPr>
              <a:t> </a:t>
            </a: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-155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50" dirty="0">
                <a:latin typeface="Verdana"/>
                <a:cs typeface="Verdana"/>
              </a:rPr>
              <a:t>p</a:t>
            </a:r>
            <a:r>
              <a:rPr sz="1900" spc="30" dirty="0">
                <a:latin typeface="Verdana"/>
                <a:cs typeface="Verdana"/>
              </a:rPr>
              <a:t>w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100" dirty="0">
                <a:latin typeface="Verdana"/>
                <a:cs typeface="Verdana"/>
              </a:rPr>
              <a:t>e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289303" y="5120640"/>
            <a:ext cx="2906395" cy="544195"/>
            <a:chOff x="1289303" y="5120640"/>
            <a:chExt cx="2906395" cy="544195"/>
          </a:xfrm>
        </p:grpSpPr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9303" y="5120640"/>
              <a:ext cx="2826766" cy="54391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88663" y="5120640"/>
              <a:ext cx="406692" cy="54391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1432686" y="5189677"/>
            <a:ext cx="26060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85" dirty="0">
                <a:latin typeface="Verdana"/>
                <a:cs typeface="Verdana"/>
              </a:rPr>
              <a:t>p</a:t>
            </a:r>
            <a:r>
              <a:rPr sz="1900" spc="-55" dirty="0">
                <a:latin typeface="Verdana"/>
                <a:cs typeface="Verdana"/>
              </a:rPr>
              <a:t>r</a:t>
            </a:r>
            <a:r>
              <a:rPr sz="1900" spc="10" dirty="0">
                <a:latin typeface="Verdana"/>
                <a:cs typeface="Verdana"/>
              </a:rPr>
              <a:t>ogr</a:t>
            </a:r>
            <a:r>
              <a:rPr sz="1900" dirty="0">
                <a:latin typeface="Verdana"/>
                <a:cs typeface="Verdana"/>
              </a:rPr>
              <a:t>e</a:t>
            </a:r>
            <a:r>
              <a:rPr sz="1900" spc="-250" dirty="0">
                <a:latin typeface="Verdana"/>
                <a:cs typeface="Verdana"/>
              </a:rPr>
              <a:t>ss</a:t>
            </a:r>
            <a:r>
              <a:rPr sz="1900" spc="-25" dirty="0">
                <a:latin typeface="Verdana"/>
                <a:cs typeface="Verdana"/>
              </a:rPr>
              <a:t>i</a:t>
            </a:r>
            <a:r>
              <a:rPr sz="1900" spc="-35" dirty="0">
                <a:latin typeface="Verdana"/>
                <a:cs typeface="Verdana"/>
              </a:rPr>
              <a:t>o</a:t>
            </a:r>
            <a:r>
              <a:rPr sz="1900" spc="-45" dirty="0">
                <a:latin typeface="Verdana"/>
                <a:cs typeface="Verdana"/>
              </a:rPr>
              <a:t>n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90" dirty="0">
                <a:latin typeface="Verdana"/>
                <a:cs typeface="Verdana"/>
              </a:rPr>
              <a:t>o</a:t>
            </a:r>
            <a:r>
              <a:rPr sz="1900" spc="-75" dirty="0">
                <a:latin typeface="Verdana"/>
                <a:cs typeface="Verdana"/>
              </a:rPr>
              <a:t>f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95" dirty="0">
                <a:latin typeface="Verdana"/>
                <a:cs typeface="Verdana"/>
              </a:rPr>
              <a:t>u</a:t>
            </a:r>
            <a:r>
              <a:rPr sz="1900" spc="-110" dirty="0">
                <a:latin typeface="Verdana"/>
                <a:cs typeface="Verdana"/>
              </a:rPr>
              <a:t>t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235" dirty="0">
                <a:latin typeface="Verdana"/>
                <a:cs typeface="Verdana"/>
              </a:rPr>
              <a:t>r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spc="-55" dirty="0">
                <a:latin typeface="Verdana"/>
                <a:cs typeface="Verdana"/>
              </a:rPr>
              <a:t>n</a:t>
            </a:r>
            <a:r>
              <a:rPr sz="1900" spc="100" dirty="0">
                <a:latin typeface="Verdana"/>
                <a:cs typeface="Verdana"/>
              </a:rPr>
              <a:t>e</a:t>
            </a:r>
            <a:r>
              <a:rPr sz="1900" spc="-235" dirty="0">
                <a:latin typeface="Verdana"/>
                <a:cs typeface="Verdana"/>
              </a:rPr>
              <a:t>-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62" name="object 6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89303" y="5321808"/>
            <a:ext cx="2960878" cy="543915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1432686" y="5391403"/>
            <a:ext cx="25850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85" dirty="0">
                <a:latin typeface="Verdana"/>
                <a:cs typeface="Verdana"/>
              </a:rPr>
              <a:t>o</a:t>
            </a:r>
            <a:r>
              <a:rPr sz="1900" spc="30" dirty="0">
                <a:latin typeface="Verdana"/>
                <a:cs typeface="Verdana"/>
              </a:rPr>
              <a:t>v</a:t>
            </a:r>
            <a:r>
              <a:rPr sz="1900" spc="45" dirty="0">
                <a:latin typeface="Verdana"/>
                <a:cs typeface="Verdana"/>
              </a:rPr>
              <a:t>a</a:t>
            </a:r>
            <a:r>
              <a:rPr sz="1900" spc="-235" dirty="0">
                <a:latin typeface="Verdana"/>
                <a:cs typeface="Verdana"/>
              </a:rPr>
              <a:t>r</a:t>
            </a:r>
            <a:r>
              <a:rPr sz="1900" spc="-145" dirty="0">
                <a:latin typeface="Verdana"/>
                <a:cs typeface="Verdana"/>
              </a:rPr>
              <a:t>i</a:t>
            </a:r>
            <a:r>
              <a:rPr sz="1900" spc="45" dirty="0">
                <a:latin typeface="Verdana"/>
                <a:cs typeface="Verdana"/>
              </a:rPr>
              <a:t>a</a:t>
            </a:r>
            <a:r>
              <a:rPr sz="1900" spc="55" dirty="0">
                <a:latin typeface="Verdana"/>
                <a:cs typeface="Verdana"/>
              </a:rPr>
              <a:t>n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130" dirty="0">
                <a:latin typeface="Verdana"/>
                <a:cs typeface="Verdana"/>
              </a:rPr>
              <a:t>ves</a:t>
            </a:r>
            <a:r>
              <a:rPr sz="1900" spc="-105" dirty="0">
                <a:latin typeface="Verdana"/>
                <a:cs typeface="Verdana"/>
              </a:rPr>
              <a:t>s</a:t>
            </a:r>
            <a:r>
              <a:rPr sz="1900" spc="90" dirty="0">
                <a:latin typeface="Verdana"/>
                <a:cs typeface="Verdana"/>
              </a:rPr>
              <a:t>e</a:t>
            </a:r>
            <a:r>
              <a:rPr sz="1900" spc="-145" dirty="0">
                <a:latin typeface="Verdana"/>
                <a:cs typeface="Verdana"/>
              </a:rPr>
              <a:t>l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150" dirty="0">
                <a:latin typeface="Verdana"/>
                <a:cs typeface="Verdana"/>
              </a:rPr>
              <a:t>l</a:t>
            </a:r>
            <a:r>
              <a:rPr sz="1900" spc="-140" dirty="0">
                <a:latin typeface="Verdana"/>
                <a:cs typeface="Verdana"/>
              </a:rPr>
              <a:t>i</a:t>
            </a:r>
            <a:r>
              <a:rPr sz="1900" spc="50" dirty="0">
                <a:latin typeface="Verdana"/>
                <a:cs typeface="Verdana"/>
              </a:rPr>
              <a:t>ga</a:t>
            </a:r>
            <a:r>
              <a:rPr sz="1900" spc="-20" dirty="0">
                <a:latin typeface="Verdana"/>
                <a:cs typeface="Verdana"/>
              </a:rPr>
              <a:t>t</a:t>
            </a:r>
            <a:r>
              <a:rPr sz="1900" spc="-25" dirty="0">
                <a:latin typeface="Verdana"/>
                <a:cs typeface="Verdana"/>
              </a:rPr>
              <a:t>i</a:t>
            </a:r>
            <a:r>
              <a:rPr sz="1900" spc="-35" dirty="0">
                <a:latin typeface="Verdana"/>
                <a:cs typeface="Verdana"/>
              </a:rPr>
              <a:t>o</a:t>
            </a:r>
            <a:r>
              <a:rPr sz="1900" spc="-50" dirty="0">
                <a:latin typeface="Verdana"/>
                <a:cs typeface="Verdana"/>
              </a:rPr>
              <a:t>n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64" name="object 6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89303" y="5526023"/>
            <a:ext cx="2400046" cy="543915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1432686" y="5595620"/>
            <a:ext cx="203136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0" dirty="0">
                <a:latin typeface="Verdana"/>
                <a:cs typeface="Verdana"/>
              </a:rPr>
              <a:t>s</a:t>
            </a:r>
            <a:r>
              <a:rPr sz="1900" spc="-10" dirty="0">
                <a:latin typeface="Verdana"/>
                <a:cs typeface="Verdana"/>
              </a:rPr>
              <a:t>hould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110" dirty="0">
                <a:latin typeface="Verdana"/>
                <a:cs typeface="Verdana"/>
              </a:rPr>
              <a:t>b</a:t>
            </a:r>
            <a:r>
              <a:rPr sz="1900" spc="100" dirty="0">
                <a:latin typeface="Verdana"/>
                <a:cs typeface="Verdana"/>
              </a:rPr>
              <a:t>e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-240" dirty="0">
                <a:latin typeface="Verdana"/>
                <a:cs typeface="Verdana"/>
              </a:rPr>
              <a:t>r</a:t>
            </a:r>
            <a:r>
              <a:rPr sz="1900" spc="40" dirty="0">
                <a:latin typeface="Verdana"/>
                <a:cs typeface="Verdana"/>
              </a:rPr>
              <a:t>ap</a:t>
            </a:r>
            <a:r>
              <a:rPr sz="1900" spc="25" dirty="0">
                <a:latin typeface="Verdana"/>
                <a:cs typeface="Verdana"/>
              </a:rPr>
              <a:t>i</a:t>
            </a:r>
            <a:r>
              <a:rPr sz="1900" spc="-50" dirty="0">
                <a:latin typeface="Verdana"/>
                <a:cs typeface="Verdana"/>
              </a:rPr>
              <a:t>dly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89303" y="5727191"/>
            <a:ext cx="1641221" cy="543915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432686" y="5796483"/>
            <a:ext cx="13417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30" dirty="0">
                <a:latin typeface="Verdana"/>
                <a:cs typeface="Verdana"/>
              </a:rPr>
              <a:t>performed.</a:t>
            </a:r>
            <a:endParaRPr sz="1900">
              <a:latin typeface="Verdana"/>
              <a:cs typeface="Verdana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029200" y="1712976"/>
            <a:ext cx="3273552" cy="34320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7510" marR="5080" indent="-165544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3-Angiographic </a:t>
            </a:r>
            <a:r>
              <a:rPr spc="-65" dirty="0"/>
              <a:t>Selective </a:t>
            </a:r>
            <a:r>
              <a:rPr spc="-1220" dirty="0"/>
              <a:t> </a:t>
            </a:r>
            <a:r>
              <a:rPr spc="-140" dirty="0"/>
              <a:t>Embolization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7340" y="2134362"/>
            <a:ext cx="7988300" cy="4171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400" dirty="0">
                <a:latin typeface="Tahoma"/>
                <a:cs typeface="Tahoma"/>
              </a:rPr>
              <a:t>*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75" dirty="0">
                <a:latin typeface="Tahoma"/>
                <a:cs typeface="Tahoma"/>
              </a:rPr>
              <a:t>90</a:t>
            </a:r>
            <a:r>
              <a:rPr sz="2000" b="1" spc="-30" dirty="0">
                <a:latin typeface="Tahoma"/>
                <a:cs typeface="Tahoma"/>
              </a:rPr>
              <a:t>-</a:t>
            </a:r>
            <a:r>
              <a:rPr sz="2000" b="1" spc="-175" dirty="0">
                <a:latin typeface="Tahoma"/>
                <a:cs typeface="Tahoma"/>
              </a:rPr>
              <a:t>10</a:t>
            </a:r>
            <a:r>
              <a:rPr sz="2000" b="1" spc="-160" dirty="0">
                <a:latin typeface="Tahoma"/>
                <a:cs typeface="Tahoma"/>
              </a:rPr>
              <a:t>0</a:t>
            </a:r>
            <a:r>
              <a:rPr sz="2000" b="1" spc="70" dirty="0">
                <a:latin typeface="Tahoma"/>
                <a:cs typeface="Tahoma"/>
              </a:rPr>
              <a:t> </a:t>
            </a:r>
            <a:r>
              <a:rPr sz="2000" b="1" spc="-685" dirty="0">
                <a:latin typeface="Tahoma"/>
                <a:cs typeface="Tahoma"/>
              </a:rPr>
              <a:t>%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40" dirty="0">
                <a:latin typeface="Tahoma"/>
                <a:cs typeface="Tahoma"/>
              </a:rPr>
              <a:t>Succ</a:t>
            </a:r>
            <a:r>
              <a:rPr sz="2000" b="1" spc="30" dirty="0">
                <a:latin typeface="Tahoma"/>
                <a:cs typeface="Tahoma"/>
              </a:rPr>
              <a:t>e</a:t>
            </a:r>
            <a:r>
              <a:rPr sz="2000" b="1" spc="-145" dirty="0">
                <a:latin typeface="Tahoma"/>
                <a:cs typeface="Tahoma"/>
              </a:rPr>
              <a:t>ss</a:t>
            </a:r>
            <a:r>
              <a:rPr sz="2000" b="1" spc="-70" dirty="0"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 dirty="0">
              <a:latin typeface="Tahoma"/>
              <a:cs typeface="Tahoma"/>
            </a:endParaRPr>
          </a:p>
          <a:p>
            <a:pPr marL="12700">
              <a:lnSpc>
                <a:spcPts val="2280"/>
              </a:lnSpc>
            </a:pPr>
            <a:r>
              <a:rPr sz="2000" spc="-250" dirty="0">
                <a:latin typeface="Verdana"/>
                <a:cs typeface="Verdana"/>
              </a:rPr>
              <a:t>*ASE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seems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indicated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patients</a:t>
            </a:r>
            <a:r>
              <a:rPr sz="2000" spc="-22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with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b="1" spc="-125" dirty="0">
                <a:latin typeface="Tahoma"/>
                <a:cs typeface="Tahoma"/>
              </a:rPr>
              <a:t>birth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45" dirty="0">
                <a:latin typeface="Tahoma"/>
                <a:cs typeface="Tahoma"/>
              </a:rPr>
              <a:t>canal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trauma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or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160"/>
              </a:lnSpc>
            </a:pPr>
            <a:r>
              <a:rPr sz="2000" b="1" spc="-85" dirty="0">
                <a:latin typeface="Tahoma"/>
                <a:cs typeface="Tahoma"/>
              </a:rPr>
              <a:t>uterine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atony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or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DIC.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280"/>
              </a:lnSpc>
            </a:pPr>
            <a:r>
              <a:rPr sz="2000" spc="20" dirty="0">
                <a:latin typeface="Verdana"/>
                <a:cs typeface="Verdana"/>
              </a:rPr>
              <a:t>Done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centers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with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interventional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radiologists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00" spc="-90" dirty="0">
                <a:latin typeface="Verdana"/>
                <a:cs typeface="Verdana"/>
              </a:rPr>
              <a:t>*</a:t>
            </a:r>
            <a:r>
              <a:rPr sz="2000" b="1" spc="-90" dirty="0">
                <a:latin typeface="Tahoma"/>
                <a:cs typeface="Tahoma"/>
              </a:rPr>
              <a:t>Complication</a:t>
            </a:r>
            <a:r>
              <a:rPr sz="2000" spc="-90" dirty="0">
                <a:latin typeface="Verdana"/>
                <a:cs typeface="Verdana"/>
              </a:rPr>
              <a:t>s:-</a:t>
            </a:r>
            <a:endParaRPr sz="2000" dirty="0">
              <a:latin typeface="Verdana"/>
              <a:cs typeface="Verdana"/>
            </a:endParaRPr>
          </a:p>
          <a:p>
            <a:pPr marL="668020" indent="-305435">
              <a:lnSpc>
                <a:spcPts val="2280"/>
              </a:lnSpc>
              <a:spcBef>
                <a:spcPts val="1920"/>
              </a:spcBef>
              <a:buAutoNum type="arabicParenR"/>
              <a:tabLst>
                <a:tab pos="668655" algn="l"/>
              </a:tabLst>
            </a:pPr>
            <a:r>
              <a:rPr sz="2000" spc="-65" dirty="0">
                <a:latin typeface="Verdana"/>
                <a:cs typeface="Verdana"/>
              </a:rPr>
              <a:t>Fever</a:t>
            </a:r>
            <a:endParaRPr sz="2000" dirty="0">
              <a:latin typeface="Verdana"/>
              <a:cs typeface="Verdana"/>
            </a:endParaRPr>
          </a:p>
          <a:p>
            <a:pPr marL="597535" indent="-234950">
              <a:lnSpc>
                <a:spcPts val="2160"/>
              </a:lnSpc>
              <a:buAutoNum type="arabicParenR"/>
              <a:tabLst>
                <a:tab pos="598170" algn="l"/>
              </a:tabLst>
            </a:pP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-35" dirty="0">
                <a:latin typeface="Verdana"/>
                <a:cs typeface="Verdana"/>
              </a:rPr>
              <a:t>e</a:t>
            </a:r>
            <a:r>
              <a:rPr sz="2000" spc="-10" dirty="0">
                <a:latin typeface="Verdana"/>
                <a:cs typeface="Verdana"/>
              </a:rPr>
              <a:t>l</a:t>
            </a:r>
            <a:r>
              <a:rPr sz="2000" spc="-165" dirty="0">
                <a:latin typeface="Verdana"/>
                <a:cs typeface="Verdana"/>
              </a:rPr>
              <a:t>v</a:t>
            </a:r>
            <a:r>
              <a:rPr sz="2000" spc="-70" dirty="0">
                <a:latin typeface="Verdana"/>
                <a:cs typeface="Verdana"/>
              </a:rPr>
              <a:t>i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90" dirty="0">
                <a:latin typeface="Verdana"/>
                <a:cs typeface="Verdana"/>
              </a:rPr>
              <a:t>fec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55" dirty="0">
                <a:latin typeface="Verdana"/>
                <a:cs typeface="Verdana"/>
              </a:rPr>
              <a:t>n</a:t>
            </a:r>
            <a:endParaRPr sz="2000" dirty="0">
              <a:latin typeface="Verdana"/>
              <a:cs typeface="Verdana"/>
            </a:endParaRPr>
          </a:p>
          <a:p>
            <a:pPr marL="597535" indent="-234950">
              <a:lnSpc>
                <a:spcPts val="2160"/>
              </a:lnSpc>
              <a:buAutoNum type="arabicParenR"/>
              <a:tabLst>
                <a:tab pos="598170" algn="l"/>
              </a:tabLst>
            </a:pPr>
            <a:r>
              <a:rPr sz="2000" spc="45" dirty="0">
                <a:latin typeface="Verdana"/>
                <a:cs typeface="Verdana"/>
              </a:rPr>
              <a:t>con</a:t>
            </a:r>
            <a:r>
              <a:rPr sz="2000" spc="50" dirty="0">
                <a:latin typeface="Verdana"/>
                <a:cs typeface="Verdana"/>
              </a:rPr>
              <a:t>t</a:t>
            </a:r>
            <a:r>
              <a:rPr sz="2000" spc="-120" dirty="0">
                <a:latin typeface="Verdana"/>
                <a:cs typeface="Verdana"/>
              </a:rPr>
              <a:t>rast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med</a:t>
            </a:r>
            <a:r>
              <a:rPr sz="2000" spc="10" dirty="0">
                <a:latin typeface="Verdana"/>
                <a:cs typeface="Verdana"/>
              </a:rPr>
              <a:t>i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n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114" dirty="0">
                <a:latin typeface="Verdana"/>
                <a:cs typeface="Verdana"/>
              </a:rPr>
              <a:t>p</a:t>
            </a:r>
            <a:r>
              <a:rPr sz="2000" spc="-45" dirty="0">
                <a:latin typeface="Verdana"/>
                <a:cs typeface="Verdana"/>
              </a:rPr>
              <a:t>h</a:t>
            </a:r>
            <a:r>
              <a:rPr sz="2000" spc="-70" dirty="0">
                <a:latin typeface="Verdana"/>
                <a:cs typeface="Verdana"/>
              </a:rPr>
              <a:t>r</a:t>
            </a:r>
            <a:r>
              <a:rPr sz="2000" spc="-105" dirty="0">
                <a:latin typeface="Verdana"/>
                <a:cs typeface="Verdana"/>
              </a:rPr>
              <a:t>o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260" dirty="0">
                <a:latin typeface="Verdana"/>
                <a:cs typeface="Verdana"/>
              </a:rPr>
              <a:t>x</a:t>
            </a:r>
            <a:r>
              <a:rPr sz="2000" spc="-110" dirty="0">
                <a:latin typeface="Verdana"/>
                <a:cs typeface="Verdana"/>
              </a:rPr>
              <a:t>i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40" dirty="0">
                <a:latin typeface="Verdana"/>
                <a:cs typeface="Verdana"/>
              </a:rPr>
              <a:t>i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14" dirty="0">
                <a:latin typeface="Verdana"/>
                <a:cs typeface="Verdana"/>
              </a:rPr>
              <a:t>y</a:t>
            </a:r>
            <a:endParaRPr sz="2000" dirty="0">
              <a:latin typeface="Verdana"/>
              <a:cs typeface="Verdana"/>
            </a:endParaRPr>
          </a:p>
          <a:p>
            <a:pPr marL="668020" indent="-305435">
              <a:lnSpc>
                <a:spcPts val="2280"/>
              </a:lnSpc>
              <a:buAutoNum type="arabicParenR"/>
              <a:tabLst>
                <a:tab pos="668655" algn="l"/>
              </a:tabLst>
            </a:pPr>
            <a:r>
              <a:rPr sz="2000" spc="114" dirty="0">
                <a:latin typeface="Verdana"/>
                <a:cs typeface="Verdana"/>
              </a:rPr>
              <a:t>b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100" dirty="0">
                <a:latin typeface="Verdana"/>
                <a:cs typeface="Verdana"/>
              </a:rPr>
              <a:t>tt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85" dirty="0">
                <a:latin typeface="Verdana"/>
                <a:cs typeface="Verdana"/>
              </a:rPr>
              <a:t>k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70" dirty="0">
                <a:latin typeface="Verdana"/>
                <a:cs typeface="Verdana"/>
              </a:rPr>
              <a:t>u</a:t>
            </a:r>
            <a:r>
              <a:rPr sz="2000" spc="-30" dirty="0">
                <a:latin typeface="Verdana"/>
                <a:cs typeface="Verdana"/>
              </a:rPr>
              <a:t>d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55" dirty="0">
                <a:latin typeface="Verdana"/>
                <a:cs typeface="Verdana"/>
              </a:rPr>
              <a:t>n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000" b="1" spc="-95" dirty="0">
                <a:latin typeface="Tahoma"/>
                <a:cs typeface="Tahoma"/>
              </a:rPr>
              <a:t>They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are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rare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only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reported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05" dirty="0">
                <a:latin typeface="Tahoma"/>
                <a:cs typeface="Tahoma"/>
              </a:rPr>
              <a:t>in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265" dirty="0">
                <a:latin typeface="Tahoma"/>
                <a:cs typeface="Tahoma"/>
              </a:rPr>
              <a:t>6-7%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85" dirty="0">
                <a:latin typeface="Tahoma"/>
                <a:cs typeface="Tahoma"/>
              </a:rPr>
              <a:t>of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80" dirty="0">
                <a:latin typeface="Tahoma"/>
                <a:cs typeface="Tahoma"/>
              </a:rPr>
              <a:t>the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cases.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79854" y="352120"/>
            <a:ext cx="43459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4-B-Lynch</a:t>
            </a:r>
            <a:r>
              <a:rPr spc="-105" dirty="0"/>
              <a:t> </a:t>
            </a:r>
            <a:r>
              <a:rPr spc="-270" dirty="0"/>
              <a:t>Suture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2360" y="1094358"/>
            <a:ext cx="6642100" cy="12471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69850">
              <a:lnSpc>
                <a:spcPct val="100400"/>
              </a:lnSpc>
              <a:spcBef>
                <a:spcPts val="80"/>
              </a:spcBef>
            </a:pPr>
            <a:r>
              <a:rPr sz="2000" spc="-5" dirty="0">
                <a:latin typeface="Arial MT"/>
                <a:cs typeface="Arial MT"/>
              </a:rPr>
              <a:t>*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25" dirty="0">
                <a:latin typeface="Verdana"/>
                <a:cs typeface="Verdana"/>
              </a:rPr>
              <a:t>B</a:t>
            </a:r>
            <a:r>
              <a:rPr sz="2000" spc="-240" dirty="0">
                <a:latin typeface="Verdana"/>
                <a:cs typeface="Verdana"/>
              </a:rPr>
              <a:t>-</a:t>
            </a:r>
            <a:r>
              <a:rPr sz="2000" spc="-150" dirty="0">
                <a:latin typeface="Verdana"/>
                <a:cs typeface="Verdana"/>
              </a:rPr>
              <a:t>L</a:t>
            </a:r>
            <a:r>
              <a:rPr sz="2000" spc="-180" dirty="0">
                <a:latin typeface="Verdana"/>
                <a:cs typeface="Verdana"/>
              </a:rPr>
              <a:t>y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55" dirty="0">
                <a:latin typeface="Verdana"/>
                <a:cs typeface="Verdana"/>
              </a:rPr>
              <a:t>h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b="1" spc="-200" dirty="0">
                <a:latin typeface="Tahoma"/>
                <a:cs typeface="Tahoma"/>
              </a:rPr>
              <a:t>u</a:t>
            </a:r>
            <a:r>
              <a:rPr sz="2000" b="1" spc="-125" dirty="0">
                <a:latin typeface="Tahoma"/>
                <a:cs typeface="Tahoma"/>
              </a:rPr>
              <a:t>t</a:t>
            </a:r>
            <a:r>
              <a:rPr sz="2000" b="1" spc="-90" dirty="0">
                <a:latin typeface="Tahoma"/>
                <a:cs typeface="Tahoma"/>
              </a:rPr>
              <a:t>e</a:t>
            </a:r>
            <a:r>
              <a:rPr sz="2000" b="1" spc="-60" dirty="0">
                <a:latin typeface="Tahoma"/>
                <a:cs typeface="Tahoma"/>
              </a:rPr>
              <a:t>r</a:t>
            </a:r>
            <a:r>
              <a:rPr sz="2000" b="1" spc="-110" dirty="0">
                <a:latin typeface="Tahoma"/>
                <a:cs typeface="Tahoma"/>
              </a:rPr>
              <a:t>in</a:t>
            </a:r>
            <a:r>
              <a:rPr sz="2000" b="1" spc="85" dirty="0">
                <a:latin typeface="Tahoma"/>
                <a:cs typeface="Tahoma"/>
              </a:rPr>
              <a:t>e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co</a:t>
            </a:r>
            <a:r>
              <a:rPr sz="2000" b="1" spc="90" dirty="0">
                <a:latin typeface="Tahoma"/>
                <a:cs typeface="Tahoma"/>
              </a:rPr>
              <a:t>m</a:t>
            </a:r>
            <a:r>
              <a:rPr sz="2000" b="1" spc="-110" dirty="0">
                <a:latin typeface="Tahoma"/>
                <a:cs typeface="Tahoma"/>
              </a:rPr>
              <a:t>p</a:t>
            </a:r>
            <a:r>
              <a:rPr sz="2000" b="1" spc="-65" dirty="0">
                <a:latin typeface="Tahoma"/>
                <a:cs typeface="Tahoma"/>
              </a:rPr>
              <a:t>r</a:t>
            </a:r>
            <a:r>
              <a:rPr sz="2000" b="1" spc="-40" dirty="0">
                <a:latin typeface="Tahoma"/>
                <a:cs typeface="Tahoma"/>
              </a:rPr>
              <a:t>e</a:t>
            </a:r>
            <a:r>
              <a:rPr sz="2000" b="1" spc="-30" dirty="0">
                <a:latin typeface="Tahoma"/>
                <a:cs typeface="Tahoma"/>
              </a:rPr>
              <a:t>s</a:t>
            </a:r>
            <a:r>
              <a:rPr sz="2000" b="1" spc="-145" dirty="0">
                <a:latin typeface="Tahoma"/>
                <a:cs typeface="Tahoma"/>
              </a:rPr>
              <a:t>s</a:t>
            </a:r>
            <a:r>
              <a:rPr sz="2000" b="1" spc="-60" dirty="0">
                <a:latin typeface="Tahoma"/>
                <a:cs typeface="Tahoma"/>
              </a:rPr>
              <a:t>ion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145" dirty="0">
                <a:latin typeface="Tahoma"/>
                <a:cs typeface="Tahoma"/>
              </a:rPr>
              <a:t>s</a:t>
            </a:r>
            <a:r>
              <a:rPr sz="2000" b="1" spc="-200" dirty="0">
                <a:latin typeface="Tahoma"/>
                <a:cs typeface="Tahoma"/>
              </a:rPr>
              <a:t>u</a:t>
            </a:r>
            <a:r>
              <a:rPr sz="2000" b="1" spc="-125" dirty="0">
                <a:latin typeface="Tahoma"/>
                <a:cs typeface="Tahoma"/>
              </a:rPr>
              <a:t>t</a:t>
            </a:r>
            <a:r>
              <a:rPr sz="2000" b="1" spc="-195" dirty="0">
                <a:latin typeface="Tahoma"/>
                <a:cs typeface="Tahoma"/>
              </a:rPr>
              <a:t>u</a:t>
            </a:r>
            <a:r>
              <a:rPr sz="2000" b="1" spc="-120" dirty="0">
                <a:latin typeface="Tahoma"/>
                <a:cs typeface="Tahoma"/>
              </a:rPr>
              <a:t>r</a:t>
            </a:r>
            <a:r>
              <a:rPr sz="2000" b="1" spc="105" dirty="0">
                <a:latin typeface="Tahoma"/>
                <a:cs typeface="Tahoma"/>
              </a:rPr>
              <a:t>e</a:t>
            </a:r>
            <a:r>
              <a:rPr sz="2000" spc="-180" dirty="0">
                <a:latin typeface="Verdana"/>
                <a:cs typeface="Verdana"/>
              </a:rPr>
              <a:t>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w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-145" dirty="0">
                <a:latin typeface="Verdana"/>
                <a:cs typeface="Verdana"/>
              </a:rPr>
              <a:t>i</a:t>
            </a:r>
            <a:r>
              <a:rPr sz="2000" spc="250" dirty="0">
                <a:latin typeface="Verdana"/>
                <a:cs typeface="Verdana"/>
              </a:rPr>
              <a:t>c</a:t>
            </a:r>
            <a:r>
              <a:rPr sz="2000" spc="-40" dirty="0">
                <a:latin typeface="Verdana"/>
                <a:cs typeface="Verdana"/>
              </a:rPr>
              <a:t>h  </a:t>
            </a:r>
            <a:r>
              <a:rPr sz="2000" spc="5" dirty="0">
                <a:latin typeface="Verdana"/>
                <a:cs typeface="Verdana"/>
              </a:rPr>
              <a:t>apposes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anterior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75" dirty="0">
                <a:latin typeface="Verdana"/>
                <a:cs typeface="Verdana"/>
              </a:rPr>
              <a:t>and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posterior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wall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through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pair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 </a:t>
            </a:r>
            <a:r>
              <a:rPr sz="2000" spc="-30" dirty="0">
                <a:latin typeface="Verdana"/>
                <a:cs typeface="Verdana"/>
              </a:rPr>
              <a:t>vertical </a:t>
            </a:r>
            <a:r>
              <a:rPr sz="2000" spc="75" dirty="0">
                <a:latin typeface="Verdana"/>
                <a:cs typeface="Verdana"/>
              </a:rPr>
              <a:t>brace </a:t>
            </a:r>
            <a:r>
              <a:rPr sz="2000" spc="-135" dirty="0">
                <a:latin typeface="Verdana"/>
                <a:cs typeface="Verdana"/>
              </a:rPr>
              <a:t>sutures </a:t>
            </a:r>
            <a:r>
              <a:rPr sz="2000" spc="5" dirty="0">
                <a:latin typeface="Verdana"/>
                <a:cs typeface="Verdana"/>
              </a:rPr>
              <a:t>which </a:t>
            </a:r>
            <a:r>
              <a:rPr sz="2000" dirty="0">
                <a:latin typeface="Verdana"/>
                <a:cs typeface="Verdana"/>
              </a:rPr>
              <a:t>are </a:t>
            </a:r>
            <a:r>
              <a:rPr sz="2000" spc="-25" dirty="0">
                <a:latin typeface="Verdana"/>
                <a:cs typeface="Verdana"/>
              </a:rPr>
              <a:t>put </a:t>
            </a:r>
            <a:r>
              <a:rPr sz="2000" spc="-5" dirty="0">
                <a:latin typeface="Verdana"/>
                <a:cs typeface="Verdana"/>
              </a:rPr>
              <a:t>around </a:t>
            </a:r>
            <a:r>
              <a:rPr sz="2000" spc="-15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uterus.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644" y="5461812"/>
            <a:ext cx="6236335" cy="12471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63500">
              <a:lnSpc>
                <a:spcPct val="100400"/>
              </a:lnSpc>
              <a:spcBef>
                <a:spcPts val="80"/>
              </a:spcBef>
              <a:tabLst>
                <a:tab pos="1383030" algn="l"/>
                <a:tab pos="4448810" algn="l"/>
              </a:tabLst>
            </a:pPr>
            <a:r>
              <a:rPr sz="2000" spc="-430" dirty="0">
                <a:latin typeface="Verdana"/>
                <a:cs typeface="Verdana"/>
              </a:rPr>
              <a:t>*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40" dirty="0">
                <a:latin typeface="Verdana"/>
                <a:cs typeface="Verdana"/>
              </a:rPr>
              <a:t>It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helps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75" dirty="0">
                <a:latin typeface="Verdana"/>
                <a:cs typeface="Verdana"/>
              </a:rPr>
              <a:t>us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effectively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to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avoid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5" dirty="0">
                <a:latin typeface="Arial MT"/>
                <a:cs typeface="Arial MT"/>
              </a:rPr>
              <a:t>the	</a:t>
            </a:r>
            <a:r>
              <a:rPr sz="2000" spc="65" dirty="0">
                <a:latin typeface="Verdana"/>
                <a:cs typeface="Verdana"/>
              </a:rPr>
              <a:t>need </a:t>
            </a:r>
            <a:r>
              <a:rPr sz="2000" spc="-85" dirty="0">
                <a:latin typeface="Verdana"/>
                <a:cs typeface="Verdana"/>
              </a:rPr>
              <a:t>for 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hysterectomy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-35" dirty="0">
                <a:latin typeface="Verdana"/>
                <a:cs typeface="Verdana"/>
              </a:rPr>
              <a:t>patients </a:t>
            </a:r>
            <a:r>
              <a:rPr sz="2000" spc="-100" dirty="0">
                <a:latin typeface="Verdana"/>
                <a:cs typeface="Verdana"/>
              </a:rPr>
              <a:t>in </a:t>
            </a:r>
            <a:r>
              <a:rPr sz="2000" spc="-5" dirty="0">
                <a:latin typeface="Verdana"/>
                <a:cs typeface="Verdana"/>
              </a:rPr>
              <a:t>whom </a:t>
            </a:r>
            <a:r>
              <a:rPr sz="2000" spc="35" dirty="0">
                <a:latin typeface="Verdana"/>
                <a:cs typeface="Verdana"/>
              </a:rPr>
              <a:t>medical </a:t>
            </a:r>
            <a:r>
              <a:rPr sz="2000" spc="4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30" dirty="0">
                <a:latin typeface="Verdana"/>
                <a:cs typeface="Verdana"/>
              </a:rPr>
              <a:t>rea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10" dirty="0">
                <a:latin typeface="Verdana"/>
                <a:cs typeface="Verdana"/>
              </a:rPr>
              <a:t>me</a:t>
            </a:r>
            <a:r>
              <a:rPr sz="2000" spc="-5" dirty="0">
                <a:latin typeface="Verdana"/>
                <a:cs typeface="Verdana"/>
              </a:rPr>
              <a:t>n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55" dirty="0">
                <a:latin typeface="Verdana"/>
                <a:cs typeface="Verdana"/>
              </a:rPr>
              <a:t>av</a:t>
            </a:r>
            <a:r>
              <a:rPr sz="2000" spc="60" dirty="0">
                <a:latin typeface="Verdana"/>
                <a:cs typeface="Verdana"/>
              </a:rPr>
              <a:t>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f</a:t>
            </a:r>
            <a:r>
              <a:rPr sz="2000" spc="55" dirty="0">
                <a:latin typeface="Verdana"/>
                <a:cs typeface="Verdana"/>
              </a:rPr>
              <a:t>a</a:t>
            </a:r>
            <a:r>
              <a:rPr sz="2000" spc="-145" dirty="0">
                <a:latin typeface="Verdana"/>
                <a:cs typeface="Verdana"/>
              </a:rPr>
              <a:t>il</a:t>
            </a:r>
            <a:r>
              <a:rPr sz="2000" spc="110" dirty="0">
                <a:latin typeface="Verdana"/>
                <a:cs typeface="Verdana"/>
              </a:rPr>
              <a:t>ed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80" dirty="0">
                <a:latin typeface="Verdana"/>
                <a:cs typeface="Verdana"/>
              </a:rPr>
              <a:t>s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110" dirty="0">
                <a:latin typeface="Verdana"/>
                <a:cs typeface="Verdana"/>
              </a:rPr>
              <a:t>p</a:t>
            </a:r>
            <a:r>
              <a:rPr sz="2000" spc="-145" dirty="0">
                <a:latin typeface="Verdana"/>
                <a:cs typeface="Verdana"/>
              </a:rPr>
              <a:t> i</a:t>
            </a:r>
            <a:r>
              <a:rPr sz="2000" spc="-45" dirty="0">
                <a:latin typeface="Verdana"/>
                <a:cs typeface="Verdana"/>
              </a:rPr>
              <a:t>n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50" dirty="0">
                <a:latin typeface="Verdana"/>
                <a:cs typeface="Verdana"/>
              </a:rPr>
              <a:t>ra</a:t>
            </a:r>
            <a:r>
              <a:rPr sz="2000" spc="60" dirty="0">
                <a:latin typeface="Verdana"/>
                <a:cs typeface="Verdana"/>
              </a:rPr>
              <a:t>c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130" dirty="0">
                <a:latin typeface="Verdana"/>
                <a:cs typeface="Verdana"/>
              </a:rPr>
              <a:t>a</a:t>
            </a:r>
            <a:r>
              <a:rPr sz="2000" spc="150" dirty="0">
                <a:latin typeface="Verdana"/>
                <a:cs typeface="Verdana"/>
              </a:rPr>
              <a:t>b</a:t>
            </a:r>
            <a:r>
              <a:rPr sz="2000" spc="-145" dirty="0">
                <a:latin typeface="Verdana"/>
                <a:cs typeface="Verdana"/>
              </a:rPr>
              <a:t>l</a:t>
            </a:r>
            <a:r>
              <a:rPr sz="2000" spc="100" dirty="0">
                <a:latin typeface="Verdana"/>
                <a:cs typeface="Verdana"/>
              </a:rPr>
              <a:t>e</a:t>
            </a:r>
            <a:r>
              <a:rPr sz="2000" spc="-22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P</a:t>
            </a:r>
            <a:r>
              <a:rPr sz="2000" spc="-40" dirty="0">
                <a:latin typeface="Verdana"/>
                <a:cs typeface="Verdana"/>
              </a:rPr>
              <a:t>P</a:t>
            </a:r>
            <a:r>
              <a:rPr sz="2000" spc="-145" dirty="0">
                <a:latin typeface="Verdana"/>
                <a:cs typeface="Verdana"/>
              </a:rPr>
              <a:t>H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d</a:t>
            </a:r>
            <a:r>
              <a:rPr sz="2000" spc="15" dirty="0">
                <a:latin typeface="Verdana"/>
                <a:cs typeface="Verdana"/>
              </a:rPr>
              <a:t>u</a:t>
            </a:r>
            <a:r>
              <a:rPr sz="2000" spc="75" dirty="0">
                <a:latin typeface="Verdana"/>
                <a:cs typeface="Verdana"/>
              </a:rPr>
              <a:t>e  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90" dirty="0">
                <a:latin typeface="Verdana"/>
                <a:cs typeface="Verdana"/>
              </a:rPr>
              <a:t>o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u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-120" dirty="0">
                <a:latin typeface="Verdana"/>
                <a:cs typeface="Verdana"/>
              </a:rPr>
              <a:t>er</a:t>
            </a:r>
            <a:r>
              <a:rPr sz="2000" spc="-5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00" dirty="0">
                <a:latin typeface="Verdana"/>
                <a:cs typeface="Verdana"/>
              </a:rPr>
              <a:t>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t</a:t>
            </a:r>
            <a:r>
              <a:rPr sz="2000" spc="80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35" dirty="0">
                <a:latin typeface="Verdana"/>
                <a:cs typeface="Verdana"/>
              </a:rPr>
              <a:t>y</a:t>
            </a:r>
            <a:r>
              <a:rPr sz="2000" spc="-180" dirty="0"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221992"/>
            <a:ext cx="6858000" cy="30662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39" y="792606"/>
            <a:ext cx="521208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8255" marR="5080" indent="-1265555">
              <a:lnSpc>
                <a:spcPct val="100000"/>
              </a:lnSpc>
              <a:spcBef>
                <a:spcPts val="90"/>
              </a:spcBef>
            </a:pPr>
            <a:r>
              <a:rPr sz="2000" spc="-310" dirty="0"/>
              <a:t>If</a:t>
            </a:r>
            <a:r>
              <a:rPr sz="2000" spc="-25" dirty="0"/>
              <a:t> </a:t>
            </a:r>
            <a:r>
              <a:rPr sz="2000" spc="60" dirty="0"/>
              <a:t>p</a:t>
            </a:r>
            <a:r>
              <a:rPr sz="2000" spc="120" dirty="0"/>
              <a:t>a</a:t>
            </a:r>
            <a:r>
              <a:rPr sz="2000" spc="-80" dirty="0"/>
              <a:t>tie</a:t>
            </a:r>
            <a:r>
              <a:rPr sz="2000" spc="-110" dirty="0"/>
              <a:t>n</a:t>
            </a:r>
            <a:r>
              <a:rPr sz="2000" spc="-235" dirty="0"/>
              <a:t>t</a:t>
            </a:r>
            <a:r>
              <a:rPr sz="2000" spc="-10" dirty="0"/>
              <a:t> </a:t>
            </a:r>
            <a:r>
              <a:rPr sz="2000" spc="60" dirty="0"/>
              <a:t>d</a:t>
            </a:r>
            <a:r>
              <a:rPr sz="2000" spc="-15" dirty="0"/>
              <a:t>oe</a:t>
            </a:r>
            <a:r>
              <a:rPr sz="2000" spc="-5" dirty="0"/>
              <a:t>s</a:t>
            </a:r>
            <a:r>
              <a:rPr sz="2000" spc="-80" dirty="0"/>
              <a:t>n</a:t>
            </a:r>
            <a:r>
              <a:rPr sz="2000" spc="-114" dirty="0"/>
              <a:t>’t</a:t>
            </a:r>
            <a:r>
              <a:rPr sz="2000" spc="-20" dirty="0"/>
              <a:t> </a:t>
            </a:r>
            <a:r>
              <a:rPr sz="2000" spc="-200" dirty="0"/>
              <a:t>w</a:t>
            </a:r>
            <a:r>
              <a:rPr sz="2000" spc="120" dirty="0"/>
              <a:t>a</a:t>
            </a:r>
            <a:r>
              <a:rPr sz="2000" spc="-80" dirty="0"/>
              <a:t>n</a:t>
            </a:r>
            <a:r>
              <a:rPr sz="2000" spc="-235" dirty="0"/>
              <a:t>t</a:t>
            </a:r>
            <a:r>
              <a:rPr sz="2000" spc="-10" dirty="0"/>
              <a:t> </a:t>
            </a:r>
            <a:r>
              <a:rPr sz="2000" spc="-100" dirty="0"/>
              <a:t>to</a:t>
            </a:r>
            <a:r>
              <a:rPr sz="2000" spc="-10" dirty="0"/>
              <a:t> </a:t>
            </a:r>
            <a:r>
              <a:rPr sz="2000" spc="60" dirty="0"/>
              <a:t>p</a:t>
            </a:r>
            <a:r>
              <a:rPr sz="2000" spc="-229" dirty="0"/>
              <a:t>r</a:t>
            </a:r>
            <a:r>
              <a:rPr sz="2000" spc="-40" dirty="0"/>
              <a:t>e</a:t>
            </a:r>
            <a:r>
              <a:rPr sz="2000" spc="-30" dirty="0"/>
              <a:t>s</a:t>
            </a:r>
            <a:r>
              <a:rPr sz="2000" spc="-90" dirty="0"/>
              <a:t>e</a:t>
            </a:r>
            <a:r>
              <a:rPr sz="2000" spc="-60" dirty="0"/>
              <a:t>rv</a:t>
            </a:r>
            <a:r>
              <a:rPr sz="2000" spc="85" dirty="0"/>
              <a:t>e</a:t>
            </a:r>
            <a:r>
              <a:rPr sz="2000" spc="-35" dirty="0"/>
              <a:t> </a:t>
            </a:r>
            <a:r>
              <a:rPr sz="2000" spc="-50" dirty="0"/>
              <a:t>f</a:t>
            </a:r>
            <a:r>
              <a:rPr sz="2000" spc="-85" dirty="0"/>
              <a:t>e</a:t>
            </a:r>
            <a:r>
              <a:rPr sz="2000" spc="-229" dirty="0"/>
              <a:t>r</a:t>
            </a:r>
            <a:r>
              <a:rPr sz="2000" spc="-165" dirty="0"/>
              <a:t>til</a:t>
            </a:r>
            <a:r>
              <a:rPr sz="2000" spc="-120" dirty="0"/>
              <a:t>ity</a:t>
            </a:r>
            <a:r>
              <a:rPr sz="2000" spc="-10" dirty="0"/>
              <a:t> </a:t>
            </a:r>
            <a:r>
              <a:rPr sz="2000" spc="-150" dirty="0"/>
              <a:t>:  </a:t>
            </a:r>
            <a:r>
              <a:rPr sz="2000" spc="-190" dirty="0"/>
              <a:t>H</a:t>
            </a:r>
            <a:r>
              <a:rPr sz="2000" spc="-85" dirty="0"/>
              <a:t>y</a:t>
            </a:r>
            <a:r>
              <a:rPr sz="2000" spc="-70" dirty="0"/>
              <a:t>s</a:t>
            </a:r>
            <a:r>
              <a:rPr sz="2000" spc="-135" dirty="0"/>
              <a:t>te</a:t>
            </a:r>
            <a:r>
              <a:rPr sz="2000" spc="-110" dirty="0"/>
              <a:t>r</a:t>
            </a:r>
            <a:r>
              <a:rPr sz="2000" spc="20" dirty="0"/>
              <a:t>ecto</a:t>
            </a:r>
            <a:r>
              <a:rPr sz="2000" spc="-20" dirty="0"/>
              <a:t>my</a:t>
            </a:r>
            <a:r>
              <a:rPr sz="2000" spc="5" dirty="0"/>
              <a:t> </a:t>
            </a:r>
            <a:r>
              <a:rPr sz="2000" spc="-140" dirty="0"/>
              <a:t>is</a:t>
            </a:r>
            <a:r>
              <a:rPr sz="2000" spc="-50" dirty="0"/>
              <a:t> </a:t>
            </a:r>
            <a:r>
              <a:rPr sz="2000" spc="-5" dirty="0"/>
              <a:t>do</a:t>
            </a:r>
            <a:r>
              <a:rPr sz="2000" spc="5" dirty="0"/>
              <a:t>n</a:t>
            </a:r>
            <a:r>
              <a:rPr sz="2000" spc="85" dirty="0"/>
              <a:t>e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6205728" cy="409041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467" y="533400"/>
            <a:ext cx="7473950" cy="768350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40"/>
              </a:spcBef>
            </a:pPr>
            <a:r>
              <a:rPr sz="4400" spc="-5" dirty="0">
                <a:latin typeface="Arial"/>
                <a:cs typeface="Arial"/>
              </a:rPr>
              <a:t>Maternal morbidity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6467" y="2161413"/>
            <a:ext cx="669480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Arial"/>
                <a:cs typeface="Arial"/>
              </a:rPr>
              <a:t>Transient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or </a:t>
            </a:r>
            <a:r>
              <a:rPr sz="2400" b="1" dirty="0">
                <a:latin typeface="Arial"/>
                <a:cs typeface="Arial"/>
              </a:rPr>
              <a:t>permanent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renal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damage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20" dirty="0">
                <a:latin typeface="Arial"/>
                <a:cs typeface="Arial"/>
              </a:rPr>
              <a:t>Acute</a:t>
            </a:r>
            <a:r>
              <a:rPr sz="2400" b="1" spc="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respiratory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dysfunction</a:t>
            </a:r>
            <a:endParaRPr sz="24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Arial"/>
                <a:cs typeface="Arial"/>
              </a:rPr>
              <a:t>Abscess </a:t>
            </a:r>
            <a:r>
              <a:rPr sz="2400" b="1" spc="-5" dirty="0">
                <a:latin typeface="Arial"/>
                <a:cs typeface="Arial"/>
              </a:rPr>
              <a:t>formation </a:t>
            </a:r>
            <a:r>
              <a:rPr sz="2400" b="1" dirty="0">
                <a:latin typeface="Arial"/>
                <a:cs typeface="Arial"/>
              </a:rPr>
              <a:t>2ry to infection of </a:t>
            </a:r>
            <a:r>
              <a:rPr sz="2400" b="1" spc="-10" dirty="0">
                <a:latin typeface="Arial"/>
                <a:cs typeface="Arial"/>
              </a:rPr>
              <a:t>pelvic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hematomas</a:t>
            </a:r>
            <a:endParaRPr sz="2400" dirty="0">
              <a:latin typeface="Arial"/>
              <a:cs typeface="Arial"/>
            </a:endParaRPr>
          </a:p>
          <a:p>
            <a:pPr marL="356870" marR="96520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Frequent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need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additional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surgical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procedures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Arial"/>
                <a:cs typeface="Arial"/>
              </a:rPr>
              <a:t>Transfusion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related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hepatitis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&amp;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AIDS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Long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term sequel: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Sheehan’s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Syndrome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1635" y="263652"/>
            <a:ext cx="4663440" cy="802005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4400" spc="-5" dirty="0">
                <a:latin typeface="Arial"/>
                <a:cs typeface="Arial"/>
              </a:rPr>
              <a:t>Conclusions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1785" marR="242570" indent="-287020">
              <a:lnSpc>
                <a:spcPct val="100000"/>
              </a:lnSpc>
              <a:spcBef>
                <a:spcPts val="90"/>
              </a:spcBef>
              <a:buClr>
                <a:srgbClr val="A40020"/>
              </a:buClr>
              <a:buFont typeface="Arial MT"/>
              <a:buChar char="•"/>
              <a:tabLst>
                <a:tab pos="311785" algn="l"/>
                <a:tab pos="312420" algn="l"/>
                <a:tab pos="5120005" algn="l"/>
              </a:tabLst>
            </a:pPr>
            <a:r>
              <a:rPr spc="-10" dirty="0"/>
              <a:t>Postpartum</a:t>
            </a:r>
            <a:r>
              <a:rPr spc="30" dirty="0"/>
              <a:t> </a:t>
            </a:r>
            <a:r>
              <a:rPr spc="-10" dirty="0"/>
              <a:t>hemorrhage</a:t>
            </a:r>
            <a:r>
              <a:rPr spc="90" dirty="0"/>
              <a:t> </a:t>
            </a:r>
            <a:r>
              <a:rPr spc="-10" dirty="0"/>
              <a:t>remains</a:t>
            </a:r>
            <a:r>
              <a:rPr spc="30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second</a:t>
            </a:r>
            <a:r>
              <a:rPr spc="35" dirty="0"/>
              <a:t> </a:t>
            </a:r>
            <a:r>
              <a:rPr spc="-10" dirty="0"/>
              <a:t>leading</a:t>
            </a:r>
            <a:r>
              <a:rPr spc="15" dirty="0"/>
              <a:t> </a:t>
            </a:r>
            <a:r>
              <a:rPr spc="-10" dirty="0"/>
              <a:t>direct</a:t>
            </a:r>
            <a:r>
              <a:rPr spc="35" dirty="0"/>
              <a:t> </a:t>
            </a:r>
            <a:r>
              <a:rPr spc="-10" dirty="0"/>
              <a:t>cause </a:t>
            </a:r>
            <a:r>
              <a:rPr spc="-540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maternal</a:t>
            </a:r>
            <a:r>
              <a:rPr dirty="0"/>
              <a:t> </a:t>
            </a:r>
            <a:r>
              <a:rPr spc="-5" dirty="0"/>
              <a:t>deaths</a:t>
            </a:r>
            <a:r>
              <a:rPr spc="20" dirty="0"/>
              <a:t> </a:t>
            </a:r>
            <a:r>
              <a:rPr spc="-5" dirty="0"/>
              <a:t>in</a:t>
            </a:r>
            <a:r>
              <a:rPr spc="15" dirty="0"/>
              <a:t> </a:t>
            </a:r>
            <a:r>
              <a:rPr spc="-5" dirty="0"/>
              <a:t>the</a:t>
            </a:r>
            <a:r>
              <a:rPr dirty="0"/>
              <a:t> </a:t>
            </a:r>
            <a:r>
              <a:rPr spc="-5" dirty="0"/>
              <a:t>north</a:t>
            </a:r>
            <a:r>
              <a:rPr spc="5" dirty="0"/>
              <a:t> </a:t>
            </a:r>
            <a:r>
              <a:rPr spc="-5" dirty="0"/>
              <a:t>Europe	and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5" dirty="0"/>
              <a:t>leading</a:t>
            </a:r>
            <a:r>
              <a:rPr spc="5" dirty="0"/>
              <a:t> </a:t>
            </a:r>
            <a:r>
              <a:rPr spc="-10" dirty="0"/>
              <a:t>cause</a:t>
            </a:r>
            <a:r>
              <a:rPr spc="5" dirty="0"/>
              <a:t> </a:t>
            </a:r>
            <a:r>
              <a:rPr spc="-5" dirty="0"/>
              <a:t>of </a:t>
            </a:r>
            <a:r>
              <a:rPr dirty="0"/>
              <a:t> </a:t>
            </a:r>
            <a:r>
              <a:rPr spc="-5" dirty="0"/>
              <a:t>maternal</a:t>
            </a:r>
            <a:r>
              <a:rPr spc="5" dirty="0"/>
              <a:t> </a:t>
            </a:r>
            <a:r>
              <a:rPr spc="-5" dirty="0"/>
              <a:t>mortality</a:t>
            </a:r>
            <a:r>
              <a:rPr spc="-10" dirty="0"/>
              <a:t> </a:t>
            </a:r>
            <a:r>
              <a:rPr spc="-5" dirty="0"/>
              <a:t>in the</a:t>
            </a:r>
            <a:r>
              <a:rPr spc="25" dirty="0"/>
              <a:t> </a:t>
            </a:r>
            <a:r>
              <a:rPr spc="-5" dirty="0"/>
              <a:t>world</a:t>
            </a:r>
          </a:p>
          <a:p>
            <a:pPr marL="311785" marR="5080" indent="-287020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pc="-5" dirty="0"/>
              <a:t>Poor</a:t>
            </a:r>
            <a:r>
              <a:rPr spc="15" dirty="0"/>
              <a:t> </a:t>
            </a:r>
            <a:r>
              <a:rPr spc="-5" dirty="0"/>
              <a:t>uterine</a:t>
            </a:r>
            <a:r>
              <a:rPr spc="20" dirty="0"/>
              <a:t> </a:t>
            </a:r>
            <a:r>
              <a:rPr spc="-5" dirty="0"/>
              <a:t>tone accounts</a:t>
            </a:r>
            <a:r>
              <a:rPr spc="20" dirty="0"/>
              <a:t> </a:t>
            </a:r>
            <a:r>
              <a:rPr spc="-5" dirty="0"/>
              <a:t>for</a:t>
            </a:r>
            <a:r>
              <a:rPr spc="5" dirty="0"/>
              <a:t> </a:t>
            </a:r>
            <a:r>
              <a:rPr spc="-5" dirty="0"/>
              <a:t>about</a:t>
            </a:r>
            <a:r>
              <a:rPr spc="5" dirty="0"/>
              <a:t> </a:t>
            </a:r>
            <a:r>
              <a:rPr spc="-10" dirty="0"/>
              <a:t>70-80%</a:t>
            </a:r>
            <a:r>
              <a:rPr spc="30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10" dirty="0"/>
              <a:t>all</a:t>
            </a:r>
            <a:r>
              <a:rPr spc="-5" dirty="0"/>
              <a:t> </a:t>
            </a:r>
            <a:r>
              <a:rPr spc="-10" dirty="0"/>
              <a:t>cases</a:t>
            </a:r>
            <a:r>
              <a:rPr spc="45" dirty="0"/>
              <a:t> </a:t>
            </a:r>
            <a:r>
              <a:rPr spc="-5" dirty="0"/>
              <a:t>of</a:t>
            </a:r>
            <a:r>
              <a:rPr spc="-10" dirty="0"/>
              <a:t> primary </a:t>
            </a:r>
            <a:r>
              <a:rPr spc="-540" dirty="0"/>
              <a:t> </a:t>
            </a:r>
            <a:r>
              <a:rPr spc="-5" dirty="0"/>
              <a:t>postpartum</a:t>
            </a:r>
            <a:r>
              <a:rPr dirty="0"/>
              <a:t> </a:t>
            </a:r>
            <a:r>
              <a:rPr spc="-10" dirty="0"/>
              <a:t>haemorrhage,</a:t>
            </a:r>
            <a:r>
              <a:rPr spc="45" dirty="0"/>
              <a:t> </a:t>
            </a:r>
            <a:r>
              <a:rPr spc="-5" dirty="0"/>
              <a:t>whereas</a:t>
            </a:r>
            <a:r>
              <a:rPr spc="5" dirty="0"/>
              <a:t> </a:t>
            </a:r>
            <a:r>
              <a:rPr spc="-10" dirty="0"/>
              <a:t>endometritis</a:t>
            </a:r>
            <a:r>
              <a:rPr spc="15" dirty="0"/>
              <a:t> </a:t>
            </a:r>
            <a:r>
              <a:rPr spc="-5" dirty="0"/>
              <a:t>is</a:t>
            </a:r>
            <a:r>
              <a:rPr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10" dirty="0"/>
              <a:t>commonest </a:t>
            </a:r>
            <a:r>
              <a:rPr spc="-5" dirty="0"/>
              <a:t> </a:t>
            </a:r>
            <a:r>
              <a:rPr spc="-10" dirty="0"/>
              <a:t>cause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10" dirty="0"/>
              <a:t>secondary</a:t>
            </a:r>
            <a:r>
              <a:rPr spc="40" dirty="0"/>
              <a:t> </a:t>
            </a:r>
            <a:r>
              <a:rPr spc="-5" dirty="0"/>
              <a:t>postpartum</a:t>
            </a:r>
            <a:r>
              <a:rPr spc="5" dirty="0"/>
              <a:t> </a:t>
            </a:r>
            <a:r>
              <a:rPr spc="-10" dirty="0"/>
              <a:t>haemorrhage</a:t>
            </a:r>
            <a:r>
              <a:rPr spc="45" dirty="0"/>
              <a:t> </a:t>
            </a:r>
            <a:r>
              <a:rPr spc="-5" dirty="0"/>
              <a:t>presenting</a:t>
            </a:r>
            <a:r>
              <a:rPr spc="25" dirty="0"/>
              <a:t> </a:t>
            </a:r>
            <a:r>
              <a:rPr spc="-5" dirty="0"/>
              <a:t>up</a:t>
            </a:r>
            <a:r>
              <a:rPr spc="10" dirty="0"/>
              <a:t> </a:t>
            </a:r>
            <a:r>
              <a:rPr spc="-5" dirty="0"/>
              <a:t>to</a:t>
            </a:r>
            <a:r>
              <a:rPr spc="10" dirty="0"/>
              <a:t> </a:t>
            </a:r>
            <a:r>
              <a:rPr spc="-10" dirty="0"/>
              <a:t>12 </a:t>
            </a:r>
            <a:r>
              <a:rPr spc="-5" dirty="0"/>
              <a:t> weeks</a:t>
            </a:r>
            <a:r>
              <a:rPr spc="-15" dirty="0"/>
              <a:t> </a:t>
            </a:r>
            <a:r>
              <a:rPr spc="-5" dirty="0"/>
              <a:t>after</a:t>
            </a:r>
            <a:r>
              <a:rPr spc="-15" dirty="0"/>
              <a:t> </a:t>
            </a:r>
            <a:r>
              <a:rPr spc="-5" dirty="0"/>
              <a:t>delivery</a:t>
            </a:r>
          </a:p>
          <a:p>
            <a:pPr marL="311785" marR="473709" indent="-287020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pc="-15" dirty="0"/>
              <a:t>Tranexamic</a:t>
            </a:r>
            <a:r>
              <a:rPr spc="15" dirty="0"/>
              <a:t> </a:t>
            </a:r>
            <a:r>
              <a:rPr spc="-10" dirty="0"/>
              <a:t>acid</a:t>
            </a:r>
            <a:r>
              <a:rPr spc="25" dirty="0"/>
              <a:t> </a:t>
            </a:r>
            <a:r>
              <a:rPr spc="-5" dirty="0"/>
              <a:t>is</a:t>
            </a:r>
            <a:r>
              <a:rPr spc="-10" dirty="0"/>
              <a:t> </a:t>
            </a:r>
            <a:r>
              <a:rPr spc="-5" dirty="0"/>
              <a:t>recommended</a:t>
            </a:r>
            <a:r>
              <a:rPr spc="40" dirty="0"/>
              <a:t> </a:t>
            </a:r>
            <a:r>
              <a:rPr spc="-5" dirty="0"/>
              <a:t>for</a:t>
            </a:r>
            <a:r>
              <a:rPr dirty="0"/>
              <a:t> </a:t>
            </a:r>
            <a:r>
              <a:rPr spc="-10" dirty="0"/>
              <a:t>all </a:t>
            </a:r>
            <a:r>
              <a:rPr dirty="0"/>
              <a:t>women</a:t>
            </a:r>
            <a:r>
              <a:rPr spc="-25" dirty="0"/>
              <a:t> </a:t>
            </a:r>
            <a:r>
              <a:rPr dirty="0"/>
              <a:t>with</a:t>
            </a:r>
            <a:r>
              <a:rPr spc="-45" dirty="0"/>
              <a:t> </a:t>
            </a:r>
            <a:r>
              <a:rPr spc="-5" dirty="0"/>
              <a:t>atonic</a:t>
            </a:r>
            <a:r>
              <a:rPr dirty="0"/>
              <a:t> </a:t>
            </a:r>
            <a:r>
              <a:rPr spc="-10" dirty="0"/>
              <a:t>and </a:t>
            </a:r>
            <a:r>
              <a:rPr spc="-540" dirty="0"/>
              <a:t> </a:t>
            </a:r>
            <a:r>
              <a:rPr spc="-5" dirty="0"/>
              <a:t>traumatic</a:t>
            </a:r>
            <a:r>
              <a:rPr spc="-10" dirty="0"/>
              <a:t> </a:t>
            </a:r>
            <a:r>
              <a:rPr spc="-5" dirty="0"/>
              <a:t>postpartum</a:t>
            </a:r>
            <a:r>
              <a:rPr spc="20" dirty="0"/>
              <a:t> </a:t>
            </a:r>
            <a:r>
              <a:rPr spc="-10" dirty="0"/>
              <a:t>haemorrhage</a:t>
            </a:r>
            <a:r>
              <a:rPr spc="40" dirty="0"/>
              <a:t> </a:t>
            </a:r>
            <a:r>
              <a:rPr spc="-5" dirty="0"/>
              <a:t>as</a:t>
            </a:r>
            <a:r>
              <a:rPr spc="-10" dirty="0"/>
              <a:t> </a:t>
            </a:r>
            <a:r>
              <a:rPr dirty="0"/>
              <a:t>well</a:t>
            </a:r>
            <a:r>
              <a:rPr spc="-40" dirty="0"/>
              <a:t> </a:t>
            </a:r>
            <a:r>
              <a:rPr spc="-5" dirty="0"/>
              <a:t>as</a:t>
            </a:r>
            <a:r>
              <a:rPr spc="10" dirty="0"/>
              <a:t> </a:t>
            </a:r>
            <a:r>
              <a:rPr spc="-5" dirty="0"/>
              <a:t>for</a:t>
            </a:r>
            <a:r>
              <a:rPr spc="-35" dirty="0"/>
              <a:t> </a:t>
            </a:r>
            <a:r>
              <a:rPr spc="-5" dirty="0"/>
              <a:t>ongoing </a:t>
            </a:r>
            <a:r>
              <a:rPr dirty="0"/>
              <a:t> </a:t>
            </a:r>
            <a:r>
              <a:rPr spc="-10" dirty="0"/>
              <a:t>haemorrhage</a:t>
            </a:r>
            <a:r>
              <a:rPr spc="35" dirty="0"/>
              <a:t> </a:t>
            </a:r>
            <a:r>
              <a:rPr spc="-10" dirty="0"/>
              <a:t>during</a:t>
            </a:r>
            <a:r>
              <a:rPr spc="5" dirty="0"/>
              <a:t> </a:t>
            </a:r>
            <a:r>
              <a:rPr spc="-5" dirty="0"/>
              <a:t>a</a:t>
            </a:r>
            <a:r>
              <a:rPr spc="10" dirty="0"/>
              <a:t> </a:t>
            </a:r>
            <a:r>
              <a:rPr spc="-10" dirty="0"/>
              <a:t>caesarean</a:t>
            </a:r>
            <a:r>
              <a:rPr spc="45" dirty="0"/>
              <a:t> </a:t>
            </a:r>
            <a:r>
              <a:rPr spc="-5" dirty="0"/>
              <a:t>section</a:t>
            </a:r>
          </a:p>
          <a:p>
            <a:pPr marL="311785" marR="149225" indent="-287020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pc="-5" dirty="0"/>
              <a:t>Refer</a:t>
            </a:r>
            <a:r>
              <a:rPr spc="5" dirty="0"/>
              <a:t> </a:t>
            </a:r>
            <a:r>
              <a:rPr dirty="0"/>
              <a:t>women</a:t>
            </a:r>
            <a:r>
              <a:rPr spc="-20" dirty="0"/>
              <a:t> </a:t>
            </a:r>
            <a:r>
              <a:rPr dirty="0"/>
              <a:t>with</a:t>
            </a:r>
            <a:r>
              <a:rPr spc="-50" dirty="0"/>
              <a:t> </a:t>
            </a:r>
            <a:r>
              <a:rPr spc="-10" dirty="0"/>
              <a:t>secondary</a:t>
            </a:r>
            <a:r>
              <a:rPr spc="40" dirty="0"/>
              <a:t> </a:t>
            </a:r>
            <a:r>
              <a:rPr spc="-5" dirty="0"/>
              <a:t>postpartum</a:t>
            </a:r>
            <a:r>
              <a:rPr dirty="0"/>
              <a:t> </a:t>
            </a:r>
            <a:r>
              <a:rPr spc="-10" dirty="0"/>
              <a:t>haemorrhage</a:t>
            </a:r>
            <a:r>
              <a:rPr spc="40" dirty="0"/>
              <a:t> </a:t>
            </a:r>
            <a:r>
              <a:rPr spc="-5" dirty="0"/>
              <a:t>after</a:t>
            </a:r>
            <a:r>
              <a:rPr spc="-10" dirty="0"/>
              <a:t> </a:t>
            </a:r>
            <a:r>
              <a:rPr spc="-5" dirty="0"/>
              <a:t>birth </a:t>
            </a:r>
            <a:r>
              <a:rPr dirty="0"/>
              <a:t> </a:t>
            </a:r>
            <a:r>
              <a:rPr spc="-5" dirty="0"/>
              <a:t>for</a:t>
            </a:r>
            <a:r>
              <a:rPr dirty="0"/>
              <a:t> </a:t>
            </a:r>
            <a:r>
              <a:rPr spc="-10" dirty="0"/>
              <a:t>ultrasonography</a:t>
            </a:r>
            <a:r>
              <a:rPr spc="50" dirty="0"/>
              <a:t> </a:t>
            </a:r>
            <a:r>
              <a:rPr spc="-5" dirty="0"/>
              <a:t>to</a:t>
            </a:r>
            <a:r>
              <a:rPr spc="-15" dirty="0"/>
              <a:t> </a:t>
            </a:r>
            <a:r>
              <a:rPr spc="-10" dirty="0"/>
              <a:t>exclude</a:t>
            </a:r>
            <a:r>
              <a:rPr spc="20" dirty="0"/>
              <a:t> </a:t>
            </a:r>
            <a:r>
              <a:rPr spc="-10" dirty="0"/>
              <a:t>retained</a:t>
            </a:r>
            <a:r>
              <a:rPr spc="35" dirty="0"/>
              <a:t> </a:t>
            </a:r>
            <a:r>
              <a:rPr spc="-10" dirty="0"/>
              <a:t>products</a:t>
            </a:r>
            <a:r>
              <a:rPr spc="35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conception</a:t>
            </a:r>
            <a:r>
              <a:rPr spc="20" dirty="0"/>
              <a:t> </a:t>
            </a:r>
            <a:r>
              <a:rPr spc="-5" dirty="0"/>
              <a:t>or </a:t>
            </a:r>
            <a:r>
              <a:rPr spc="-540" dirty="0"/>
              <a:t> </a:t>
            </a:r>
            <a:r>
              <a:rPr spc="-5" dirty="0"/>
              <a:t>endometritis</a:t>
            </a:r>
          </a:p>
          <a:p>
            <a:pPr marL="311785" indent="-287020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11785" algn="l"/>
                <a:tab pos="312420" algn="l"/>
              </a:tabLst>
            </a:pPr>
            <a:r>
              <a:rPr spc="-10" dirty="0"/>
              <a:t>Start</a:t>
            </a:r>
            <a:r>
              <a:rPr spc="25" dirty="0"/>
              <a:t> </a:t>
            </a:r>
            <a:r>
              <a:rPr spc="-10" dirty="0"/>
              <a:t>broad</a:t>
            </a:r>
            <a:r>
              <a:rPr dirty="0"/>
              <a:t> </a:t>
            </a:r>
            <a:r>
              <a:rPr spc="-10" dirty="0"/>
              <a:t>spectrum</a:t>
            </a:r>
            <a:r>
              <a:rPr spc="25" dirty="0"/>
              <a:t> </a:t>
            </a:r>
            <a:r>
              <a:rPr spc="-5" dirty="0"/>
              <a:t>antibiotics</a:t>
            </a:r>
            <a:r>
              <a:rPr dirty="0"/>
              <a:t> </a:t>
            </a:r>
            <a:r>
              <a:rPr spc="-5" dirty="0"/>
              <a:t>in</a:t>
            </a:r>
            <a:r>
              <a:rPr dirty="0"/>
              <a:t> women</a:t>
            </a:r>
            <a:r>
              <a:rPr spc="-20" dirty="0"/>
              <a:t> </a:t>
            </a:r>
            <a:r>
              <a:rPr dirty="0"/>
              <a:t>with</a:t>
            </a:r>
            <a:r>
              <a:rPr spc="-45" dirty="0"/>
              <a:t> </a:t>
            </a:r>
            <a:r>
              <a:rPr spc="-10" dirty="0"/>
              <a:t>secondary</a:t>
            </a:r>
          </a:p>
          <a:p>
            <a:pPr marL="311785">
              <a:lnSpc>
                <a:spcPct val="100000"/>
              </a:lnSpc>
            </a:pPr>
            <a:r>
              <a:rPr spc="-5" dirty="0"/>
              <a:t>postpartum</a:t>
            </a:r>
            <a:r>
              <a:rPr dirty="0"/>
              <a:t> </a:t>
            </a:r>
            <a:r>
              <a:rPr spc="-10" dirty="0"/>
              <a:t>haemorrhage</a:t>
            </a:r>
            <a:r>
              <a:rPr spc="45" dirty="0"/>
              <a:t> </a:t>
            </a:r>
            <a:r>
              <a:rPr spc="-5" dirty="0"/>
              <a:t>due</a:t>
            </a:r>
            <a:r>
              <a:rPr spc="15" dirty="0"/>
              <a:t> </a:t>
            </a:r>
            <a:r>
              <a:rPr spc="-5" dirty="0"/>
              <a:t>to</a:t>
            </a:r>
            <a:r>
              <a:rPr spc="-20" dirty="0"/>
              <a:t> </a:t>
            </a:r>
            <a:r>
              <a:rPr spc="-5" dirty="0"/>
              <a:t>endometritis</a:t>
            </a:r>
          </a:p>
        </p:txBody>
      </p:sp>
      <p:sp>
        <p:nvSpPr>
          <p:cNvPr id="3" name="object 3"/>
          <p:cNvSpPr/>
          <p:nvPr/>
        </p:nvSpPr>
        <p:spPr>
          <a:xfrm>
            <a:off x="272795" y="1531619"/>
            <a:ext cx="8641080" cy="4709160"/>
          </a:xfrm>
          <a:custGeom>
            <a:avLst/>
            <a:gdLst/>
            <a:ahLst/>
            <a:cxnLst/>
            <a:rect l="l" t="t" r="r" b="b"/>
            <a:pathLst>
              <a:path w="8641080" h="4709160">
                <a:moveTo>
                  <a:pt x="0" y="4709160"/>
                </a:moveTo>
                <a:lnTo>
                  <a:pt x="8641080" y="4709160"/>
                </a:lnTo>
                <a:lnTo>
                  <a:pt x="8641080" y="0"/>
                </a:lnTo>
                <a:lnTo>
                  <a:pt x="0" y="0"/>
                </a:lnTo>
                <a:lnTo>
                  <a:pt x="0" y="4709160"/>
                </a:lnTo>
                <a:close/>
              </a:path>
            </a:pathLst>
          </a:custGeom>
          <a:ln w="39623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683" y="275843"/>
            <a:ext cx="4996180" cy="802005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4400" spc="-5" dirty="0">
                <a:latin typeface="Arial"/>
                <a:cs typeface="Arial"/>
              </a:rPr>
              <a:t>Conclusions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79" y="1735835"/>
            <a:ext cx="8488680" cy="3971925"/>
          </a:xfrm>
          <a:custGeom>
            <a:avLst/>
            <a:gdLst/>
            <a:ahLst/>
            <a:cxnLst/>
            <a:rect l="l" t="t" r="r" b="b"/>
            <a:pathLst>
              <a:path w="8488680" h="3971925">
                <a:moveTo>
                  <a:pt x="0" y="3971544"/>
                </a:moveTo>
                <a:lnTo>
                  <a:pt x="8488680" y="3971544"/>
                </a:lnTo>
                <a:lnTo>
                  <a:pt x="8488680" y="0"/>
                </a:lnTo>
                <a:lnTo>
                  <a:pt x="0" y="0"/>
                </a:lnTo>
                <a:lnTo>
                  <a:pt x="0" y="3971544"/>
                </a:lnTo>
                <a:close/>
              </a:path>
            </a:pathLst>
          </a:custGeom>
          <a:ln w="3962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005" y="1755724"/>
            <a:ext cx="8147684" cy="3907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107314" indent="-344805">
              <a:lnSpc>
                <a:spcPct val="100000"/>
              </a:lnSpc>
              <a:spcBef>
                <a:spcPts val="110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5" dirty="0">
                <a:latin typeface="Arial"/>
                <a:cs typeface="Arial"/>
              </a:rPr>
              <a:t>Check </a:t>
            </a:r>
            <a:r>
              <a:rPr sz="2800" b="1" dirty="0">
                <a:latin typeface="Arial"/>
                <a:cs typeface="Arial"/>
              </a:rPr>
              <a:t>the </a:t>
            </a:r>
            <a:r>
              <a:rPr sz="2800" b="1" spc="-10" dirty="0">
                <a:latin typeface="Arial"/>
                <a:cs typeface="Arial"/>
              </a:rPr>
              <a:t>woman’s </a:t>
            </a:r>
            <a:r>
              <a:rPr sz="2800" b="1" dirty="0">
                <a:latin typeface="Arial"/>
                <a:cs typeface="Arial"/>
              </a:rPr>
              <a:t>temperature </a:t>
            </a:r>
            <a:r>
              <a:rPr sz="2800" b="1" spc="-5" dirty="0">
                <a:latin typeface="Arial"/>
                <a:cs typeface="Arial"/>
              </a:rPr>
              <a:t>and exclude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uterine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tenderness,</a:t>
            </a:r>
            <a:r>
              <a:rPr sz="2800" b="1" spc="-5" dirty="0">
                <a:latin typeface="Arial"/>
                <a:cs typeface="Arial"/>
              </a:rPr>
              <a:t> offensive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vaginal </a:t>
            </a:r>
            <a:r>
              <a:rPr sz="2800" b="1" dirty="0">
                <a:latin typeface="Arial"/>
                <a:cs typeface="Arial"/>
              </a:rPr>
              <a:t> discharge, </a:t>
            </a:r>
            <a:r>
              <a:rPr sz="2800" b="1" spc="-5" dirty="0">
                <a:latin typeface="Arial"/>
                <a:cs typeface="Arial"/>
              </a:rPr>
              <a:t>or </a:t>
            </a:r>
            <a:r>
              <a:rPr sz="2800" b="1" spc="5" dirty="0">
                <a:latin typeface="Arial"/>
                <a:cs typeface="Arial"/>
              </a:rPr>
              <a:t>failure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dirty="0">
                <a:latin typeface="Arial"/>
                <a:cs typeface="Arial"/>
              </a:rPr>
              <a:t>uterine </a:t>
            </a:r>
            <a:r>
              <a:rPr sz="2800" b="1" spc="-5" dirty="0">
                <a:latin typeface="Arial"/>
                <a:cs typeface="Arial"/>
              </a:rPr>
              <a:t>involution </a:t>
            </a:r>
            <a:r>
              <a:rPr sz="2800" b="1" dirty="0">
                <a:latin typeface="Arial"/>
                <a:cs typeface="Arial"/>
              </a:rPr>
              <a:t>(2ry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PPH)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40020"/>
              </a:buClr>
              <a:buFont typeface="Arial MT"/>
              <a:buChar char="•"/>
            </a:pPr>
            <a:endParaRPr sz="29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454659" algn="l"/>
                <a:tab pos="455295" algn="l"/>
              </a:tabLst>
            </a:pPr>
            <a:r>
              <a:rPr dirty="0"/>
              <a:t>	</a:t>
            </a:r>
            <a:r>
              <a:rPr sz="2800" b="1" spc="5" dirty="0">
                <a:latin typeface="Arial"/>
                <a:cs typeface="Arial"/>
              </a:rPr>
              <a:t>If a </a:t>
            </a:r>
            <a:r>
              <a:rPr sz="2800" b="1" spc="15" dirty="0">
                <a:latin typeface="Arial"/>
                <a:cs typeface="Arial"/>
              </a:rPr>
              <a:t>woman </a:t>
            </a:r>
            <a:r>
              <a:rPr sz="2800" b="1" dirty="0">
                <a:latin typeface="Arial"/>
                <a:cs typeface="Arial"/>
              </a:rPr>
              <a:t>presents </a:t>
            </a:r>
            <a:r>
              <a:rPr sz="2800" b="1" spc="10" dirty="0">
                <a:latin typeface="Arial"/>
                <a:cs typeface="Arial"/>
              </a:rPr>
              <a:t>with </a:t>
            </a:r>
            <a:r>
              <a:rPr sz="2800" b="1" spc="-5" dirty="0">
                <a:latin typeface="Arial"/>
                <a:cs typeface="Arial"/>
              </a:rPr>
              <a:t>vaginal </a:t>
            </a:r>
            <a:r>
              <a:rPr sz="2800" b="1" dirty="0">
                <a:latin typeface="Arial"/>
                <a:cs typeface="Arial"/>
              </a:rPr>
              <a:t>bleeding </a:t>
            </a:r>
            <a:r>
              <a:rPr sz="2800" b="1" spc="-5" dirty="0">
                <a:latin typeface="Arial"/>
                <a:cs typeface="Arial"/>
              </a:rPr>
              <a:t>up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 </a:t>
            </a:r>
            <a:r>
              <a:rPr sz="2800" b="1" spc="5" dirty="0">
                <a:latin typeface="Arial"/>
                <a:cs typeface="Arial"/>
              </a:rPr>
              <a:t>12 </a:t>
            </a:r>
            <a:r>
              <a:rPr sz="2800" b="1" spc="15" dirty="0">
                <a:latin typeface="Arial"/>
                <a:cs typeface="Arial"/>
              </a:rPr>
              <a:t>weeks </a:t>
            </a:r>
            <a:r>
              <a:rPr sz="2800" b="1" dirty="0">
                <a:latin typeface="Arial"/>
                <a:cs typeface="Arial"/>
              </a:rPr>
              <a:t>after delivery , </a:t>
            </a:r>
            <a:r>
              <a:rPr sz="2800" b="1" spc="-5" dirty="0">
                <a:latin typeface="Arial"/>
                <a:cs typeface="Arial"/>
              </a:rPr>
              <a:t>do </a:t>
            </a:r>
            <a:r>
              <a:rPr sz="2800" b="1" spc="-35" dirty="0">
                <a:latin typeface="Arial"/>
                <a:cs typeface="Arial"/>
              </a:rPr>
              <a:t>you </a:t>
            </a:r>
            <a:r>
              <a:rPr sz="2800" b="1" dirty="0">
                <a:latin typeface="Arial"/>
                <a:cs typeface="Arial"/>
              </a:rPr>
              <a:t>palpate her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abdomen for </a:t>
            </a:r>
            <a:r>
              <a:rPr sz="2800" b="1" dirty="0">
                <a:latin typeface="Arial"/>
                <a:cs typeface="Arial"/>
              </a:rPr>
              <a:t>uterine </a:t>
            </a:r>
            <a:r>
              <a:rPr sz="2800" b="1" spc="5" dirty="0">
                <a:latin typeface="Arial"/>
                <a:cs typeface="Arial"/>
              </a:rPr>
              <a:t>size, </a:t>
            </a:r>
            <a:r>
              <a:rPr sz="2800" b="1" dirty="0">
                <a:latin typeface="Arial"/>
                <a:cs typeface="Arial"/>
              </a:rPr>
              <a:t>tone, and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tenderness?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4651" y="367284"/>
            <a:ext cx="7617459" cy="802005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tabLst>
                <a:tab pos="4471035" algn="l"/>
              </a:tabLst>
            </a:pPr>
            <a:r>
              <a:rPr sz="4400" spc="-5" dirty="0">
                <a:latin typeface="Arial"/>
                <a:cs typeface="Arial"/>
              </a:rPr>
              <a:t>Classification</a:t>
            </a:r>
            <a:r>
              <a:rPr sz="4400" spc="4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of	PPH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59" y="2214372"/>
            <a:ext cx="7562215" cy="2554605"/>
          </a:xfrm>
          <a:custGeom>
            <a:avLst/>
            <a:gdLst/>
            <a:ahLst/>
            <a:cxnLst/>
            <a:rect l="l" t="t" r="r" b="b"/>
            <a:pathLst>
              <a:path w="7562215" h="2554604">
                <a:moveTo>
                  <a:pt x="0" y="2554223"/>
                </a:moveTo>
                <a:lnTo>
                  <a:pt x="7562088" y="2554223"/>
                </a:lnTo>
                <a:lnTo>
                  <a:pt x="7562088" y="0"/>
                </a:lnTo>
                <a:lnTo>
                  <a:pt x="0" y="0"/>
                </a:lnTo>
                <a:lnTo>
                  <a:pt x="0" y="2554223"/>
                </a:lnTo>
                <a:close/>
              </a:path>
            </a:pathLst>
          </a:custGeom>
          <a:ln w="3962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0" y="2238578"/>
            <a:ext cx="686562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900" algn="l"/>
              </a:tabLst>
            </a:pPr>
            <a:r>
              <a:rPr sz="3200" b="1" spc="-15" dirty="0">
                <a:latin typeface="Arial"/>
                <a:cs typeface="Arial"/>
              </a:rPr>
              <a:t>Primary: </a:t>
            </a:r>
            <a:r>
              <a:rPr sz="3200" b="1" spc="-10" dirty="0">
                <a:latin typeface="Arial"/>
                <a:cs typeface="Arial"/>
              </a:rPr>
              <a:t>Blood </a:t>
            </a:r>
            <a:r>
              <a:rPr sz="3200" b="1" spc="-5" dirty="0">
                <a:latin typeface="Arial"/>
                <a:cs typeface="Arial"/>
              </a:rPr>
              <a:t>loss </a:t>
            </a:r>
            <a:r>
              <a:rPr sz="3200" b="1" spc="5" dirty="0">
                <a:latin typeface="Arial"/>
                <a:cs typeface="Arial"/>
              </a:rPr>
              <a:t>within </a:t>
            </a:r>
            <a:r>
              <a:rPr sz="3200" b="1" spc="-5" dirty="0">
                <a:latin typeface="Arial"/>
                <a:cs typeface="Arial"/>
              </a:rPr>
              <a:t>1st 24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hours</a:t>
            </a:r>
            <a:r>
              <a:rPr sz="3200" b="1" spc="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of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delivery.</a:t>
            </a:r>
            <a:r>
              <a:rPr sz="3200" b="1" spc="90" dirty="0">
                <a:latin typeface="Arial"/>
                <a:cs typeface="Arial"/>
              </a:rPr>
              <a:t> </a:t>
            </a:r>
            <a:r>
              <a:rPr sz="3200" b="1" spc="-60" dirty="0">
                <a:latin typeface="Arial"/>
                <a:cs typeface="Arial"/>
              </a:rPr>
              <a:t>(EARLY)</a:t>
            </a:r>
            <a:endParaRPr sz="3200" dirty="0">
              <a:latin typeface="Arial"/>
              <a:cs typeface="Arial"/>
            </a:endParaRPr>
          </a:p>
          <a:p>
            <a:pPr marL="469900" marR="408305" indent="-4572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z="3200" b="1" spc="-15" dirty="0">
                <a:latin typeface="Arial"/>
                <a:cs typeface="Arial"/>
              </a:rPr>
              <a:t>Secondary: </a:t>
            </a:r>
            <a:r>
              <a:rPr sz="3200" b="1" spc="-5" dirty="0">
                <a:latin typeface="Arial"/>
                <a:cs typeface="Arial"/>
              </a:rPr>
              <a:t>Blood loss from 24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hours to </a:t>
            </a:r>
            <a:r>
              <a:rPr sz="3200" b="1" spc="-5" dirty="0">
                <a:latin typeface="Arial"/>
                <a:cs typeface="Arial"/>
              </a:rPr>
              <a:t>12 </a:t>
            </a:r>
            <a:r>
              <a:rPr sz="3200" b="1" spc="10" dirty="0">
                <a:latin typeface="Arial"/>
                <a:cs typeface="Arial"/>
              </a:rPr>
              <a:t>weeks </a:t>
            </a:r>
            <a:r>
              <a:rPr sz="3200" b="1" spc="-10" dirty="0">
                <a:latin typeface="Arial"/>
                <a:cs typeface="Arial"/>
              </a:rPr>
              <a:t>postpartum.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60" dirty="0">
                <a:latin typeface="Arial"/>
                <a:cs typeface="Arial"/>
              </a:rPr>
              <a:t>(LATE)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563" y="1717548"/>
            <a:ext cx="8686800" cy="2554605"/>
          </a:xfrm>
          <a:custGeom>
            <a:avLst/>
            <a:gdLst/>
            <a:ahLst/>
            <a:cxnLst/>
            <a:rect l="l" t="t" r="r" b="b"/>
            <a:pathLst>
              <a:path w="8686800" h="2554604">
                <a:moveTo>
                  <a:pt x="0" y="2554224"/>
                </a:moveTo>
                <a:lnTo>
                  <a:pt x="8686800" y="2554224"/>
                </a:lnTo>
                <a:lnTo>
                  <a:pt x="8686800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3962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7243" y="1753565"/>
            <a:ext cx="842772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2925" marR="533400" algn="ctr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Arial"/>
                <a:cs typeface="Arial"/>
              </a:rPr>
              <a:t>The</a:t>
            </a:r>
            <a:r>
              <a:rPr sz="3200" b="1" spc="-10" dirty="0">
                <a:latin typeface="Arial"/>
                <a:cs typeface="Arial"/>
              </a:rPr>
              <a:t> uterus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should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not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be </a:t>
            </a:r>
            <a:r>
              <a:rPr sz="3200" b="1" spc="-10" dirty="0">
                <a:latin typeface="Arial"/>
                <a:cs typeface="Arial"/>
              </a:rPr>
              <a:t>palpable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per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abdomen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by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day </a:t>
            </a:r>
            <a:r>
              <a:rPr sz="3200" b="1" spc="-10" dirty="0">
                <a:latin typeface="Arial"/>
                <a:cs typeface="Arial"/>
              </a:rPr>
              <a:t>14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palpable</a:t>
            </a:r>
            <a:r>
              <a:rPr sz="3200" b="1" spc="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uterus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at </a:t>
            </a:r>
            <a:r>
              <a:rPr sz="3200" b="1" spc="-10" dirty="0">
                <a:latin typeface="Arial"/>
                <a:cs typeface="Arial"/>
              </a:rPr>
              <a:t>this</a:t>
            </a:r>
            <a:r>
              <a:rPr sz="3200" b="1" spc="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stage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should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make </a:t>
            </a:r>
            <a:r>
              <a:rPr sz="3200" b="1" spc="-875" dirty="0">
                <a:latin typeface="Arial"/>
                <a:cs typeface="Arial"/>
              </a:rPr>
              <a:t> </a:t>
            </a:r>
            <a:r>
              <a:rPr sz="3200" b="1" spc="-30" dirty="0">
                <a:latin typeface="Arial"/>
                <a:cs typeface="Arial"/>
              </a:rPr>
              <a:t>you</a:t>
            </a:r>
            <a:r>
              <a:rPr sz="3200" b="1" spc="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suspect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endometritis</a:t>
            </a:r>
            <a:r>
              <a:rPr sz="3200" b="1" spc="3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or retained 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products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of</a:t>
            </a:r>
            <a:r>
              <a:rPr sz="3200" b="1" spc="1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conception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190" y="2514600"/>
            <a:ext cx="6611620" cy="798830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4400" spc="-5" dirty="0">
                <a:latin typeface="Arial"/>
                <a:cs typeface="Arial"/>
              </a:rPr>
              <a:t>Thank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spc="-20" dirty="0">
                <a:latin typeface="Arial"/>
                <a:cs typeface="Arial"/>
              </a:rPr>
              <a:t>you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718" y="557225"/>
            <a:ext cx="750315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spc="165" dirty="0">
                <a:solidFill>
                  <a:srgbClr val="F8C09F"/>
                </a:solidFill>
                <a:latin typeface="Verdana"/>
                <a:cs typeface="Verdana"/>
              </a:rPr>
              <a:t>Ca</a:t>
            </a:r>
            <a:r>
              <a:rPr sz="2800" b="0" spc="155" dirty="0">
                <a:solidFill>
                  <a:srgbClr val="F8C09F"/>
                </a:solidFill>
                <a:latin typeface="Verdana"/>
                <a:cs typeface="Verdana"/>
              </a:rPr>
              <a:t>u</a:t>
            </a:r>
            <a:r>
              <a:rPr sz="2800" b="0" spc="-385" dirty="0">
                <a:solidFill>
                  <a:srgbClr val="F8C09F"/>
                </a:solidFill>
                <a:latin typeface="Verdana"/>
                <a:cs typeface="Verdana"/>
              </a:rPr>
              <a:t>s</a:t>
            </a:r>
            <a:r>
              <a:rPr sz="2800" b="0" spc="-105" dirty="0">
                <a:solidFill>
                  <a:srgbClr val="F8C09F"/>
                </a:solidFill>
                <a:latin typeface="Verdana"/>
                <a:cs typeface="Verdana"/>
              </a:rPr>
              <a:t>es</a:t>
            </a:r>
            <a:r>
              <a:rPr sz="2800" b="0" spc="-235" dirty="0">
                <a:solidFill>
                  <a:srgbClr val="F8C09F"/>
                </a:solidFill>
                <a:latin typeface="Verdana"/>
                <a:cs typeface="Verdana"/>
              </a:rPr>
              <a:t> </a:t>
            </a:r>
            <a:r>
              <a:rPr sz="2800" b="0" spc="15" dirty="0">
                <a:solidFill>
                  <a:srgbClr val="F8C09F"/>
                </a:solidFill>
                <a:latin typeface="Verdana"/>
                <a:cs typeface="Verdana"/>
              </a:rPr>
              <a:t>of</a:t>
            </a:r>
            <a:r>
              <a:rPr sz="2800" b="0" spc="-210" dirty="0">
                <a:solidFill>
                  <a:srgbClr val="F8C09F"/>
                </a:solidFill>
                <a:latin typeface="Verdana"/>
                <a:cs typeface="Verdana"/>
              </a:rPr>
              <a:t> </a:t>
            </a:r>
            <a:r>
              <a:rPr sz="2800" b="0" spc="-220" dirty="0">
                <a:solidFill>
                  <a:srgbClr val="F8C09F"/>
                </a:solidFill>
                <a:latin typeface="Verdana"/>
                <a:cs typeface="Verdana"/>
              </a:rPr>
              <a:t>P</a:t>
            </a:r>
            <a:r>
              <a:rPr sz="2800" b="0" spc="-175" dirty="0">
                <a:solidFill>
                  <a:srgbClr val="F8C09F"/>
                </a:solidFill>
                <a:latin typeface="Verdana"/>
                <a:cs typeface="Verdana"/>
              </a:rPr>
              <a:t>r</a:t>
            </a:r>
            <a:r>
              <a:rPr sz="2800" b="0" spc="-180" dirty="0">
                <a:solidFill>
                  <a:srgbClr val="F8C09F"/>
                </a:solidFill>
                <a:latin typeface="Verdana"/>
                <a:cs typeface="Verdana"/>
              </a:rPr>
              <a:t>i</a:t>
            </a:r>
            <a:r>
              <a:rPr sz="2800" b="0" spc="-90" dirty="0">
                <a:solidFill>
                  <a:srgbClr val="F8C09F"/>
                </a:solidFill>
                <a:latin typeface="Verdana"/>
                <a:cs typeface="Verdana"/>
              </a:rPr>
              <a:t>mary</a:t>
            </a:r>
            <a:r>
              <a:rPr sz="2800" b="0" spc="-285" dirty="0">
                <a:solidFill>
                  <a:srgbClr val="F8C09F"/>
                </a:solidFill>
                <a:latin typeface="Verdana"/>
                <a:cs typeface="Verdana"/>
              </a:rPr>
              <a:t> </a:t>
            </a:r>
            <a:r>
              <a:rPr sz="2800" b="0" spc="-90" dirty="0">
                <a:solidFill>
                  <a:srgbClr val="F8C09F"/>
                </a:solidFill>
                <a:latin typeface="Verdana"/>
                <a:cs typeface="Verdana"/>
              </a:rPr>
              <a:t>Po</a:t>
            </a:r>
            <a:r>
              <a:rPr sz="2800" b="0" spc="-95" dirty="0">
                <a:solidFill>
                  <a:srgbClr val="F8C09F"/>
                </a:solidFill>
                <a:latin typeface="Verdana"/>
                <a:cs typeface="Verdana"/>
              </a:rPr>
              <a:t>s</a:t>
            </a:r>
            <a:r>
              <a:rPr sz="2800" b="0" spc="-155" dirty="0">
                <a:solidFill>
                  <a:srgbClr val="F8C09F"/>
                </a:solidFill>
                <a:latin typeface="Verdana"/>
                <a:cs typeface="Verdana"/>
              </a:rPr>
              <a:t>t</a:t>
            </a:r>
            <a:r>
              <a:rPr sz="2800" b="0" spc="-215" dirty="0">
                <a:solidFill>
                  <a:srgbClr val="F8C09F"/>
                </a:solidFill>
                <a:latin typeface="Verdana"/>
                <a:cs typeface="Verdana"/>
              </a:rPr>
              <a:t> </a:t>
            </a:r>
            <a:r>
              <a:rPr sz="2800" b="0" spc="-55" dirty="0">
                <a:solidFill>
                  <a:srgbClr val="F8C09F"/>
                </a:solidFill>
                <a:latin typeface="Verdana"/>
                <a:cs typeface="Verdana"/>
              </a:rPr>
              <a:t>Par</a:t>
            </a:r>
            <a:r>
              <a:rPr sz="2800" b="0" spc="-175" dirty="0">
                <a:solidFill>
                  <a:srgbClr val="F8C09F"/>
                </a:solidFill>
                <a:latin typeface="Verdana"/>
                <a:cs typeface="Verdana"/>
              </a:rPr>
              <a:t>t</a:t>
            </a:r>
            <a:r>
              <a:rPr sz="2800" b="0" spc="-80" dirty="0">
                <a:solidFill>
                  <a:srgbClr val="F8C09F"/>
                </a:solidFill>
                <a:latin typeface="Verdana"/>
                <a:cs typeface="Verdana"/>
              </a:rPr>
              <a:t>um</a:t>
            </a:r>
            <a:r>
              <a:rPr sz="2800" b="0" spc="-220" dirty="0">
                <a:solidFill>
                  <a:srgbClr val="F8C09F"/>
                </a:solidFill>
                <a:latin typeface="Verdana"/>
                <a:cs typeface="Verdana"/>
              </a:rPr>
              <a:t> </a:t>
            </a:r>
            <a:r>
              <a:rPr sz="2800" b="0" dirty="0">
                <a:solidFill>
                  <a:srgbClr val="F8C09F"/>
                </a:solidFill>
                <a:latin typeface="Verdana"/>
                <a:cs typeface="Verdana"/>
              </a:rPr>
              <a:t>Hem</a:t>
            </a:r>
            <a:r>
              <a:rPr sz="2800" b="0" spc="10" dirty="0">
                <a:solidFill>
                  <a:srgbClr val="F8C09F"/>
                </a:solidFill>
                <a:latin typeface="Verdana"/>
                <a:cs typeface="Verdana"/>
              </a:rPr>
              <a:t>o</a:t>
            </a:r>
            <a:r>
              <a:rPr sz="2800" b="0" spc="-350" dirty="0">
                <a:solidFill>
                  <a:srgbClr val="F8C09F"/>
                </a:solidFill>
                <a:latin typeface="Verdana"/>
                <a:cs typeface="Verdana"/>
              </a:rPr>
              <a:t>r</a:t>
            </a:r>
            <a:r>
              <a:rPr sz="2800" b="0" spc="-365" dirty="0">
                <a:solidFill>
                  <a:srgbClr val="F8C09F"/>
                </a:solidFill>
                <a:latin typeface="Verdana"/>
                <a:cs typeface="Verdana"/>
              </a:rPr>
              <a:t>r</a:t>
            </a:r>
            <a:r>
              <a:rPr sz="2800" b="0" spc="-75" dirty="0">
                <a:solidFill>
                  <a:srgbClr val="F8C09F"/>
                </a:solidFill>
                <a:latin typeface="Verdana"/>
                <a:cs typeface="Verdana"/>
              </a:rPr>
              <a:t>h</a:t>
            </a:r>
            <a:r>
              <a:rPr sz="2800" b="0" spc="175" dirty="0">
                <a:solidFill>
                  <a:srgbClr val="F8C09F"/>
                </a:solidFill>
                <a:latin typeface="Verdana"/>
                <a:cs typeface="Verdana"/>
              </a:rPr>
              <a:t>age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1392" y="1575752"/>
            <a:ext cx="2456815" cy="780415"/>
            <a:chOff x="981392" y="1575752"/>
            <a:chExt cx="2456815" cy="780415"/>
          </a:xfrm>
        </p:grpSpPr>
        <p:sp>
          <p:nvSpPr>
            <p:cNvPr id="4" name="object 4"/>
            <p:cNvSpPr/>
            <p:nvPr/>
          </p:nvSpPr>
          <p:spPr>
            <a:xfrm>
              <a:off x="990600" y="1584959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2311400" y="0"/>
                  </a:moveTo>
                  <a:lnTo>
                    <a:pt x="127000" y="0"/>
                  </a:lnTo>
                  <a:lnTo>
                    <a:pt x="77565" y="9985"/>
                  </a:lnTo>
                  <a:lnTo>
                    <a:pt x="37196" y="37211"/>
                  </a:lnTo>
                  <a:lnTo>
                    <a:pt x="9980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18"/>
                  </a:lnTo>
                  <a:lnTo>
                    <a:pt x="37196" y="724788"/>
                  </a:lnTo>
                  <a:lnTo>
                    <a:pt x="77565" y="752014"/>
                  </a:lnTo>
                  <a:lnTo>
                    <a:pt x="127000" y="762000"/>
                  </a:lnTo>
                  <a:lnTo>
                    <a:pt x="2311400" y="762000"/>
                  </a:lnTo>
                  <a:lnTo>
                    <a:pt x="2360818" y="752014"/>
                  </a:lnTo>
                  <a:lnTo>
                    <a:pt x="2401189" y="724788"/>
                  </a:lnTo>
                  <a:lnTo>
                    <a:pt x="2428414" y="684418"/>
                  </a:lnTo>
                  <a:lnTo>
                    <a:pt x="2438400" y="635000"/>
                  </a:lnTo>
                  <a:lnTo>
                    <a:pt x="2438400" y="127000"/>
                  </a:lnTo>
                  <a:lnTo>
                    <a:pt x="2428414" y="77581"/>
                  </a:lnTo>
                  <a:lnTo>
                    <a:pt x="2401189" y="37211"/>
                  </a:lnTo>
                  <a:lnTo>
                    <a:pt x="2360818" y="9985"/>
                  </a:lnTo>
                  <a:lnTo>
                    <a:pt x="2311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600" y="1584959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0" y="127000"/>
                  </a:moveTo>
                  <a:lnTo>
                    <a:pt x="9980" y="77581"/>
                  </a:lnTo>
                  <a:lnTo>
                    <a:pt x="37196" y="37211"/>
                  </a:lnTo>
                  <a:lnTo>
                    <a:pt x="77565" y="9985"/>
                  </a:lnTo>
                  <a:lnTo>
                    <a:pt x="127000" y="0"/>
                  </a:lnTo>
                  <a:lnTo>
                    <a:pt x="2311400" y="0"/>
                  </a:lnTo>
                  <a:lnTo>
                    <a:pt x="2360818" y="9985"/>
                  </a:lnTo>
                  <a:lnTo>
                    <a:pt x="2401189" y="37211"/>
                  </a:lnTo>
                  <a:lnTo>
                    <a:pt x="2428414" y="77581"/>
                  </a:lnTo>
                  <a:lnTo>
                    <a:pt x="2438400" y="127000"/>
                  </a:lnTo>
                  <a:lnTo>
                    <a:pt x="2438400" y="635000"/>
                  </a:lnTo>
                  <a:lnTo>
                    <a:pt x="2428414" y="684418"/>
                  </a:lnTo>
                  <a:lnTo>
                    <a:pt x="2401189" y="724788"/>
                  </a:lnTo>
                  <a:lnTo>
                    <a:pt x="2360818" y="752014"/>
                  </a:lnTo>
                  <a:lnTo>
                    <a:pt x="2311400" y="762000"/>
                  </a:lnTo>
                  <a:lnTo>
                    <a:pt x="127000" y="762000"/>
                  </a:lnTo>
                  <a:lnTo>
                    <a:pt x="77565" y="752014"/>
                  </a:lnTo>
                  <a:lnTo>
                    <a:pt x="37196" y="724788"/>
                  </a:lnTo>
                  <a:lnTo>
                    <a:pt x="9980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8288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46022" y="1812416"/>
            <a:ext cx="1529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Verdana"/>
                <a:cs typeface="Verdana"/>
              </a:rPr>
              <a:t>U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22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95" dirty="0">
                <a:latin typeface="Verdana"/>
                <a:cs typeface="Verdana"/>
              </a:rPr>
              <a:t>e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(</a:t>
            </a:r>
            <a:r>
              <a:rPr sz="1800" spc="-145" dirty="0">
                <a:latin typeface="Verdana"/>
                <a:cs typeface="Verdana"/>
              </a:rPr>
              <a:t>9</a:t>
            </a:r>
            <a:r>
              <a:rPr sz="1800" spc="-150" dirty="0">
                <a:latin typeface="Verdana"/>
                <a:cs typeface="Verdana"/>
              </a:rPr>
              <a:t>0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350" dirty="0">
                <a:latin typeface="Verdana"/>
                <a:cs typeface="Verdana"/>
              </a:rPr>
              <a:t>%)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67655" y="1591055"/>
            <a:ext cx="2533015" cy="780415"/>
            <a:chOff x="4867655" y="1591055"/>
            <a:chExt cx="2533015" cy="780415"/>
          </a:xfrm>
        </p:grpSpPr>
        <p:sp>
          <p:nvSpPr>
            <p:cNvPr id="8" name="object 8"/>
            <p:cNvSpPr/>
            <p:nvPr/>
          </p:nvSpPr>
          <p:spPr>
            <a:xfrm>
              <a:off x="4876799" y="1600199"/>
              <a:ext cx="2514600" cy="762000"/>
            </a:xfrm>
            <a:custGeom>
              <a:avLst/>
              <a:gdLst/>
              <a:ahLst/>
              <a:cxnLst/>
              <a:rect l="l" t="t" r="r" b="b"/>
              <a:pathLst>
                <a:path w="2514600" h="762000">
                  <a:moveTo>
                    <a:pt x="2387600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1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18"/>
                  </a:lnTo>
                  <a:lnTo>
                    <a:pt x="37211" y="724788"/>
                  </a:lnTo>
                  <a:lnTo>
                    <a:pt x="77581" y="752014"/>
                  </a:lnTo>
                  <a:lnTo>
                    <a:pt x="127000" y="762000"/>
                  </a:lnTo>
                  <a:lnTo>
                    <a:pt x="2387600" y="762000"/>
                  </a:lnTo>
                  <a:lnTo>
                    <a:pt x="2437018" y="752014"/>
                  </a:lnTo>
                  <a:lnTo>
                    <a:pt x="2477389" y="724788"/>
                  </a:lnTo>
                  <a:lnTo>
                    <a:pt x="2504614" y="684418"/>
                  </a:lnTo>
                  <a:lnTo>
                    <a:pt x="2514600" y="635000"/>
                  </a:lnTo>
                  <a:lnTo>
                    <a:pt x="2514600" y="127000"/>
                  </a:lnTo>
                  <a:lnTo>
                    <a:pt x="2504614" y="77581"/>
                  </a:lnTo>
                  <a:lnTo>
                    <a:pt x="2477389" y="37211"/>
                  </a:lnTo>
                  <a:lnTo>
                    <a:pt x="2437018" y="9985"/>
                  </a:lnTo>
                  <a:lnTo>
                    <a:pt x="238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6799" y="1600199"/>
              <a:ext cx="2514600" cy="762000"/>
            </a:xfrm>
            <a:custGeom>
              <a:avLst/>
              <a:gdLst/>
              <a:ahLst/>
              <a:cxnLst/>
              <a:rect l="l" t="t" r="r" b="b"/>
              <a:pathLst>
                <a:path w="251460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2387600" y="0"/>
                  </a:lnTo>
                  <a:lnTo>
                    <a:pt x="2437018" y="9985"/>
                  </a:lnTo>
                  <a:lnTo>
                    <a:pt x="2477389" y="37211"/>
                  </a:lnTo>
                  <a:lnTo>
                    <a:pt x="2504614" y="77581"/>
                  </a:lnTo>
                  <a:lnTo>
                    <a:pt x="2514600" y="127000"/>
                  </a:lnTo>
                  <a:lnTo>
                    <a:pt x="2514600" y="635000"/>
                  </a:lnTo>
                  <a:lnTo>
                    <a:pt x="2504614" y="684418"/>
                  </a:lnTo>
                  <a:lnTo>
                    <a:pt x="2477389" y="724788"/>
                  </a:lnTo>
                  <a:lnTo>
                    <a:pt x="2437018" y="752014"/>
                  </a:lnTo>
                  <a:lnTo>
                    <a:pt x="2387600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1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8288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41467" y="1825828"/>
            <a:ext cx="1987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Verdana"/>
                <a:cs typeface="Verdana"/>
              </a:rPr>
              <a:t>N</a:t>
            </a:r>
            <a:r>
              <a:rPr sz="1800" spc="20" dirty="0">
                <a:latin typeface="Verdana"/>
                <a:cs typeface="Verdana"/>
              </a:rPr>
              <a:t>o</a:t>
            </a:r>
            <a:r>
              <a:rPr sz="1800" spc="15" dirty="0">
                <a:latin typeface="Verdana"/>
                <a:cs typeface="Verdana"/>
              </a:rPr>
              <a:t>n</a:t>
            </a:r>
            <a:r>
              <a:rPr sz="1800" spc="-220" dirty="0">
                <a:latin typeface="Verdana"/>
                <a:cs typeface="Verdana"/>
              </a:rPr>
              <a:t>-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-75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25" dirty="0">
                <a:latin typeface="Verdana"/>
                <a:cs typeface="Verdana"/>
              </a:rPr>
              <a:t>ne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(</a:t>
            </a:r>
            <a:r>
              <a:rPr sz="1800" spc="-145" dirty="0">
                <a:latin typeface="Verdana"/>
                <a:cs typeface="Verdana"/>
              </a:rPr>
              <a:t>10</a:t>
            </a:r>
            <a:r>
              <a:rPr sz="1800" spc="-350" dirty="0">
                <a:latin typeface="Verdana"/>
                <a:cs typeface="Verdana"/>
              </a:rPr>
              <a:t>%)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612" y="3048920"/>
            <a:ext cx="3529965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135" dirty="0">
                <a:latin typeface="Verdana"/>
                <a:cs typeface="Verdana"/>
              </a:rPr>
              <a:t>U</a:t>
            </a:r>
            <a:r>
              <a:rPr sz="1600" spc="-90" dirty="0">
                <a:latin typeface="Verdana"/>
                <a:cs typeface="Verdana"/>
              </a:rPr>
              <a:t>t</a:t>
            </a:r>
            <a:r>
              <a:rPr sz="1600" spc="95" dirty="0">
                <a:latin typeface="Verdana"/>
                <a:cs typeface="Verdana"/>
              </a:rPr>
              <a:t>e</a:t>
            </a:r>
            <a:r>
              <a:rPr sz="1600" spc="-195" dirty="0">
                <a:latin typeface="Verdana"/>
                <a:cs typeface="Verdana"/>
              </a:rPr>
              <a:t>r</a:t>
            </a:r>
            <a:r>
              <a:rPr sz="1600" spc="-95" dirty="0">
                <a:latin typeface="Verdana"/>
                <a:cs typeface="Verdana"/>
              </a:rPr>
              <a:t>i</a:t>
            </a:r>
            <a:r>
              <a:rPr sz="1600" spc="30" dirty="0">
                <a:latin typeface="Verdana"/>
                <a:cs typeface="Verdana"/>
              </a:rPr>
              <a:t>ne</a:t>
            </a:r>
            <a:r>
              <a:rPr sz="1600" spc="-185" dirty="0">
                <a:latin typeface="Verdana"/>
                <a:cs typeface="Verdana"/>
              </a:rPr>
              <a:t> 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20" dirty="0">
                <a:latin typeface="Verdana"/>
                <a:cs typeface="Verdana"/>
              </a:rPr>
              <a:t>o</a:t>
            </a:r>
            <a:r>
              <a:rPr sz="1600" spc="30" dirty="0">
                <a:latin typeface="Verdana"/>
                <a:cs typeface="Verdana"/>
              </a:rPr>
              <a:t>n</a:t>
            </a:r>
            <a:r>
              <a:rPr sz="1600" spc="-85" dirty="0">
                <a:latin typeface="Verdana"/>
                <a:cs typeface="Verdana"/>
              </a:rPr>
              <a:t>y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(70</a:t>
            </a:r>
            <a:r>
              <a:rPr sz="1600" spc="-204" dirty="0">
                <a:latin typeface="Verdana"/>
                <a:cs typeface="Verdana"/>
              </a:rPr>
              <a:t>-</a:t>
            </a:r>
            <a:r>
              <a:rPr sz="1600" spc="-135" dirty="0">
                <a:latin typeface="Verdana"/>
                <a:cs typeface="Verdana"/>
              </a:rPr>
              <a:t>8</a:t>
            </a:r>
            <a:r>
              <a:rPr sz="1600" spc="-140" dirty="0">
                <a:latin typeface="Verdana"/>
                <a:cs typeface="Verdana"/>
              </a:rPr>
              <a:t>0</a:t>
            </a:r>
            <a:r>
              <a:rPr sz="1600" spc="-305" dirty="0">
                <a:latin typeface="Verdana"/>
                <a:cs typeface="Verdana"/>
              </a:rPr>
              <a:t>%)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Verdana"/>
              <a:buAutoNum type="arabicPeriod"/>
            </a:pPr>
            <a:endParaRPr sz="1550" dirty="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30" dirty="0">
                <a:latin typeface="Verdana"/>
                <a:cs typeface="Verdana"/>
              </a:rPr>
              <a:t>A</a:t>
            </a:r>
            <a:r>
              <a:rPr sz="1600" spc="105" dirty="0">
                <a:latin typeface="Verdana"/>
                <a:cs typeface="Verdana"/>
              </a:rPr>
              <a:t>b</a:t>
            </a:r>
            <a:r>
              <a:rPr sz="1600" spc="25" dirty="0">
                <a:latin typeface="Verdana"/>
                <a:cs typeface="Verdana"/>
              </a:rPr>
              <a:t>no</a:t>
            </a:r>
            <a:r>
              <a:rPr sz="1600" spc="-40" dirty="0">
                <a:latin typeface="Verdana"/>
                <a:cs typeface="Verdana"/>
              </a:rPr>
              <a:t>rma</a:t>
            </a:r>
            <a:r>
              <a:rPr sz="1600" spc="-120" dirty="0">
                <a:latin typeface="Verdana"/>
                <a:cs typeface="Verdana"/>
              </a:rPr>
              <a:t>l </a:t>
            </a:r>
            <a:r>
              <a:rPr sz="1600" spc="105" dirty="0">
                <a:latin typeface="Verdana"/>
                <a:cs typeface="Verdana"/>
              </a:rPr>
              <a:t>p</a:t>
            </a:r>
            <a:r>
              <a:rPr sz="1600" spc="-85" dirty="0">
                <a:latin typeface="Verdana"/>
                <a:cs typeface="Verdana"/>
              </a:rPr>
              <a:t>l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195" dirty="0">
                <a:latin typeface="Verdana"/>
                <a:cs typeface="Verdana"/>
              </a:rPr>
              <a:t>c</a:t>
            </a:r>
            <a:r>
              <a:rPr sz="1600" spc="95" dirty="0">
                <a:latin typeface="Verdana"/>
                <a:cs typeface="Verdana"/>
              </a:rPr>
              <a:t>e</a:t>
            </a:r>
            <a:r>
              <a:rPr sz="1600" spc="-60" dirty="0">
                <a:latin typeface="Verdana"/>
                <a:cs typeface="Verdana"/>
              </a:rPr>
              <a:t>n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l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se</a:t>
            </a:r>
            <a:r>
              <a:rPr sz="1600" spc="105" dirty="0">
                <a:latin typeface="Verdana"/>
                <a:cs typeface="Verdana"/>
              </a:rPr>
              <a:t>p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-55" dirty="0">
                <a:latin typeface="Verdana"/>
                <a:cs typeface="Verdana"/>
              </a:rPr>
              <a:t>ra</a:t>
            </a:r>
            <a:r>
              <a:rPr sz="1600" spc="-65" dirty="0">
                <a:latin typeface="Verdana"/>
                <a:cs typeface="Verdana"/>
              </a:rPr>
              <a:t>t</a:t>
            </a:r>
            <a:r>
              <a:rPr sz="1600" spc="-110" dirty="0">
                <a:latin typeface="Verdana"/>
                <a:cs typeface="Verdana"/>
              </a:rPr>
              <a:t>i</a:t>
            </a:r>
            <a:r>
              <a:rPr sz="1600" spc="20" dirty="0">
                <a:latin typeface="Verdana"/>
                <a:cs typeface="Verdana"/>
              </a:rPr>
              <a:t>o</a:t>
            </a:r>
            <a:r>
              <a:rPr sz="1600" spc="30" dirty="0">
                <a:latin typeface="Verdana"/>
                <a:cs typeface="Verdana"/>
              </a:rPr>
              <a:t>n</a:t>
            </a:r>
            <a:r>
              <a:rPr sz="1600" spc="-240" dirty="0">
                <a:latin typeface="Verdana"/>
                <a:cs typeface="Verdana"/>
              </a:rPr>
              <a:t>:  </a:t>
            </a:r>
            <a:r>
              <a:rPr sz="1600" spc="-135" dirty="0">
                <a:latin typeface="Verdana"/>
                <a:cs typeface="Verdana"/>
              </a:rPr>
              <a:t>R</a:t>
            </a:r>
            <a:r>
              <a:rPr sz="1600" spc="95" dirty="0">
                <a:latin typeface="Verdana"/>
                <a:cs typeface="Verdana"/>
              </a:rPr>
              <a:t>e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-85" dirty="0">
                <a:latin typeface="Verdana"/>
                <a:cs typeface="Verdana"/>
              </a:rPr>
              <a:t>i</a:t>
            </a:r>
            <a:r>
              <a:rPr sz="1600" spc="30" dirty="0">
                <a:latin typeface="Verdana"/>
                <a:cs typeface="Verdana"/>
              </a:rPr>
              <a:t>n</a:t>
            </a:r>
            <a:r>
              <a:rPr sz="1600" spc="15" dirty="0">
                <a:latin typeface="Verdana"/>
                <a:cs typeface="Verdana"/>
              </a:rPr>
              <a:t>e</a:t>
            </a:r>
            <a:r>
              <a:rPr sz="1600" spc="100" dirty="0">
                <a:latin typeface="Verdana"/>
                <a:cs typeface="Verdana"/>
              </a:rPr>
              <a:t>d</a:t>
            </a:r>
            <a:r>
              <a:rPr sz="1600" spc="-204" dirty="0">
                <a:latin typeface="Verdana"/>
                <a:cs typeface="Verdana"/>
              </a:rPr>
              <a:t> </a:t>
            </a:r>
            <a:r>
              <a:rPr sz="1600" spc="105" dirty="0">
                <a:latin typeface="Verdana"/>
                <a:cs typeface="Verdana"/>
              </a:rPr>
              <a:t>p</a:t>
            </a:r>
            <a:r>
              <a:rPr sz="1600" spc="-85" dirty="0">
                <a:latin typeface="Verdana"/>
                <a:cs typeface="Verdana"/>
              </a:rPr>
              <a:t>l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195" dirty="0">
                <a:latin typeface="Verdana"/>
                <a:cs typeface="Verdana"/>
              </a:rPr>
              <a:t>c</a:t>
            </a:r>
            <a:r>
              <a:rPr sz="1600" spc="95" dirty="0">
                <a:latin typeface="Verdana"/>
                <a:cs typeface="Verdana"/>
              </a:rPr>
              <a:t>e</a:t>
            </a:r>
            <a:r>
              <a:rPr sz="1600" spc="-60" dirty="0">
                <a:latin typeface="Verdana"/>
                <a:cs typeface="Verdana"/>
              </a:rPr>
              <a:t>n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l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105" dirty="0">
                <a:latin typeface="Verdana"/>
                <a:cs typeface="Verdana"/>
              </a:rPr>
              <a:t>p</a:t>
            </a:r>
            <a:r>
              <a:rPr sz="1600" spc="-15" dirty="0">
                <a:latin typeface="Verdana"/>
                <a:cs typeface="Verdana"/>
              </a:rPr>
              <a:t>rod</a:t>
            </a:r>
            <a:r>
              <a:rPr sz="1600" spc="-10" dirty="0">
                <a:latin typeface="Verdana"/>
                <a:cs typeface="Verdana"/>
              </a:rPr>
              <a:t>u</a:t>
            </a:r>
            <a:r>
              <a:rPr sz="1600" spc="195" dirty="0">
                <a:latin typeface="Verdana"/>
                <a:cs typeface="Verdana"/>
              </a:rPr>
              <a:t>c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-210" dirty="0">
                <a:latin typeface="Verdana"/>
                <a:cs typeface="Verdana"/>
              </a:rPr>
              <a:t>s</a:t>
            </a:r>
            <a:r>
              <a:rPr sz="1600" spc="-155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,  </a:t>
            </a:r>
            <a:r>
              <a:rPr sz="1600" spc="-5" dirty="0">
                <a:latin typeface="Verdana"/>
                <a:cs typeface="Verdana"/>
              </a:rPr>
              <a:t>Abnormal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placentation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Verdana"/>
              <a:buAutoNum type="arabicPeriod"/>
            </a:pPr>
            <a:endParaRPr sz="155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-135" dirty="0">
                <a:latin typeface="Verdana"/>
                <a:cs typeface="Verdana"/>
              </a:rPr>
              <a:t>U</a:t>
            </a:r>
            <a:r>
              <a:rPr sz="1600" spc="-90" dirty="0">
                <a:latin typeface="Verdana"/>
                <a:cs typeface="Verdana"/>
              </a:rPr>
              <a:t>t</a:t>
            </a:r>
            <a:r>
              <a:rPr sz="1600" spc="95" dirty="0">
                <a:latin typeface="Verdana"/>
                <a:cs typeface="Verdana"/>
              </a:rPr>
              <a:t>e</a:t>
            </a:r>
            <a:r>
              <a:rPr sz="1600" spc="-195" dirty="0">
                <a:latin typeface="Verdana"/>
                <a:cs typeface="Verdana"/>
              </a:rPr>
              <a:t>r</a:t>
            </a:r>
            <a:r>
              <a:rPr sz="1600" spc="-95" dirty="0">
                <a:latin typeface="Verdana"/>
                <a:cs typeface="Verdana"/>
              </a:rPr>
              <a:t>i</a:t>
            </a:r>
            <a:r>
              <a:rPr sz="1600" spc="30" dirty="0">
                <a:latin typeface="Verdana"/>
                <a:cs typeface="Verdana"/>
              </a:rPr>
              <a:t>ne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rup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-30" dirty="0">
                <a:latin typeface="Verdana"/>
                <a:cs typeface="Verdana"/>
              </a:rPr>
              <a:t>u</a:t>
            </a:r>
            <a:r>
              <a:rPr sz="1600" spc="-55" dirty="0">
                <a:latin typeface="Verdana"/>
                <a:cs typeface="Verdana"/>
              </a:rPr>
              <a:t>re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Verdana"/>
              <a:buAutoNum type="arabicPeriod"/>
            </a:pPr>
            <a:endParaRPr sz="155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135" dirty="0">
                <a:latin typeface="Verdana"/>
                <a:cs typeface="Verdana"/>
              </a:rPr>
              <a:t>U</a:t>
            </a:r>
            <a:r>
              <a:rPr sz="1600" spc="-90" dirty="0">
                <a:latin typeface="Verdana"/>
                <a:cs typeface="Verdana"/>
              </a:rPr>
              <a:t>t</a:t>
            </a:r>
            <a:r>
              <a:rPr sz="1600" spc="95" dirty="0">
                <a:latin typeface="Verdana"/>
                <a:cs typeface="Verdana"/>
              </a:rPr>
              <a:t>e</a:t>
            </a:r>
            <a:r>
              <a:rPr sz="1600" spc="-195" dirty="0">
                <a:latin typeface="Verdana"/>
                <a:cs typeface="Verdana"/>
              </a:rPr>
              <a:t>r</a:t>
            </a:r>
            <a:r>
              <a:rPr sz="1600" spc="-95" dirty="0">
                <a:latin typeface="Verdana"/>
                <a:cs typeface="Verdana"/>
              </a:rPr>
              <a:t>i</a:t>
            </a:r>
            <a:r>
              <a:rPr sz="1600" spc="30" dirty="0">
                <a:latin typeface="Verdana"/>
                <a:cs typeface="Verdana"/>
              </a:rPr>
              <a:t>ne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nv</a:t>
            </a:r>
            <a:r>
              <a:rPr sz="1600" spc="5" dirty="0">
                <a:latin typeface="Verdana"/>
                <a:cs typeface="Verdana"/>
              </a:rPr>
              <a:t>e</a:t>
            </a:r>
            <a:r>
              <a:rPr sz="1600" spc="-204" dirty="0">
                <a:latin typeface="Verdana"/>
                <a:cs typeface="Verdana"/>
              </a:rPr>
              <a:t>rs</a:t>
            </a:r>
            <a:r>
              <a:rPr sz="1600" spc="-90" dirty="0">
                <a:latin typeface="Verdana"/>
                <a:cs typeface="Verdana"/>
              </a:rPr>
              <a:t>i</a:t>
            </a:r>
            <a:r>
              <a:rPr sz="1600" spc="55" dirty="0">
                <a:latin typeface="Verdana"/>
                <a:cs typeface="Verdana"/>
              </a:rPr>
              <a:t>o</a:t>
            </a:r>
            <a:r>
              <a:rPr sz="1600" spc="-35" dirty="0">
                <a:latin typeface="Verdana"/>
                <a:cs typeface="Verdana"/>
              </a:rPr>
              <a:t>n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6064" y="2941066"/>
            <a:ext cx="337121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spc="-15" dirty="0">
                <a:latin typeface="Verdana"/>
                <a:cs typeface="Verdana"/>
              </a:rPr>
              <a:t>Lo</a:t>
            </a:r>
            <a:r>
              <a:rPr sz="1600" spc="35" dirty="0">
                <a:latin typeface="Verdana"/>
                <a:cs typeface="Verdana"/>
              </a:rPr>
              <a:t>w</a:t>
            </a:r>
            <a:r>
              <a:rPr sz="1600" spc="75" dirty="0">
                <a:latin typeface="Verdana"/>
                <a:cs typeface="Verdana"/>
              </a:rPr>
              <a:t>e</a:t>
            </a:r>
            <a:r>
              <a:rPr sz="1600" spc="-200" dirty="0">
                <a:latin typeface="Verdana"/>
                <a:cs typeface="Verdana"/>
              </a:rPr>
              <a:t>r</a:t>
            </a:r>
            <a:r>
              <a:rPr sz="1600" spc="-210" dirty="0">
                <a:latin typeface="Verdana"/>
                <a:cs typeface="Verdana"/>
              </a:rPr>
              <a:t> </a:t>
            </a:r>
            <a:r>
              <a:rPr sz="1600" spc="90" dirty="0">
                <a:latin typeface="Verdana"/>
                <a:cs typeface="Verdana"/>
              </a:rPr>
              <a:t>ge</a:t>
            </a:r>
            <a:r>
              <a:rPr sz="1600" spc="-105" dirty="0">
                <a:latin typeface="Verdana"/>
                <a:cs typeface="Verdana"/>
              </a:rPr>
              <a:t>n</a:t>
            </a:r>
            <a:r>
              <a:rPr sz="1600" spc="-10" dirty="0">
                <a:latin typeface="Verdana"/>
                <a:cs typeface="Verdana"/>
              </a:rPr>
              <a:t>i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-120" dirty="0">
                <a:latin typeface="Verdana"/>
                <a:cs typeface="Verdana"/>
              </a:rPr>
              <a:t>l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45" dirty="0">
                <a:latin typeface="Verdana"/>
                <a:cs typeface="Verdana"/>
              </a:rPr>
              <a:t>ra</a:t>
            </a:r>
            <a:r>
              <a:rPr sz="1600" spc="35" dirty="0">
                <a:latin typeface="Verdana"/>
                <a:cs typeface="Verdana"/>
              </a:rPr>
              <a:t>c</a:t>
            </a:r>
            <a:r>
              <a:rPr sz="1600" spc="-90" dirty="0">
                <a:latin typeface="Verdana"/>
                <a:cs typeface="Verdana"/>
              </a:rPr>
              <a:t>t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85" dirty="0">
                <a:latin typeface="Verdana"/>
                <a:cs typeface="Verdana"/>
              </a:rPr>
              <a:t>l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195" dirty="0">
                <a:latin typeface="Verdana"/>
                <a:cs typeface="Verdana"/>
              </a:rPr>
              <a:t>c</a:t>
            </a:r>
            <a:r>
              <a:rPr sz="1600" spc="95" dirty="0">
                <a:latin typeface="Verdana"/>
                <a:cs typeface="Verdana"/>
              </a:rPr>
              <a:t>e</a:t>
            </a:r>
            <a:r>
              <a:rPr sz="1600" spc="-55" dirty="0">
                <a:latin typeface="Verdana"/>
                <a:cs typeface="Verdana"/>
              </a:rPr>
              <a:t>ra</a:t>
            </a:r>
            <a:r>
              <a:rPr sz="1600" spc="-65" dirty="0">
                <a:latin typeface="Verdana"/>
                <a:cs typeface="Verdana"/>
              </a:rPr>
              <a:t>t</a:t>
            </a:r>
            <a:r>
              <a:rPr sz="1600" spc="-110" dirty="0">
                <a:latin typeface="Verdana"/>
                <a:cs typeface="Verdana"/>
              </a:rPr>
              <a:t>i</a:t>
            </a:r>
            <a:r>
              <a:rPr sz="1600" spc="20" dirty="0">
                <a:latin typeface="Verdana"/>
                <a:cs typeface="Verdana"/>
              </a:rPr>
              <a:t>o</a:t>
            </a:r>
            <a:r>
              <a:rPr sz="1600" spc="5" dirty="0">
                <a:latin typeface="Verdana"/>
                <a:cs typeface="Verdana"/>
              </a:rPr>
              <a:t>n</a:t>
            </a:r>
            <a:r>
              <a:rPr sz="1600" spc="-210" dirty="0">
                <a:latin typeface="Verdana"/>
                <a:cs typeface="Verdana"/>
              </a:rPr>
              <a:t>s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Verdana"/>
              <a:buAutoNum type="arabicPeriod"/>
            </a:pPr>
            <a:endParaRPr sz="155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-10" dirty="0">
                <a:latin typeface="Verdana"/>
                <a:cs typeface="Verdana"/>
              </a:rPr>
              <a:t>P</a:t>
            </a:r>
            <a:r>
              <a:rPr sz="1600" spc="95" dirty="0">
                <a:latin typeface="Verdana"/>
                <a:cs typeface="Verdana"/>
              </a:rPr>
              <a:t>e</a:t>
            </a:r>
            <a:r>
              <a:rPr sz="1600" spc="-85" dirty="0">
                <a:latin typeface="Verdana"/>
                <a:cs typeface="Verdana"/>
              </a:rPr>
              <a:t>l</a:t>
            </a:r>
            <a:r>
              <a:rPr sz="1600" spc="-125" dirty="0">
                <a:latin typeface="Verdana"/>
                <a:cs typeface="Verdana"/>
              </a:rPr>
              <a:t>v</a:t>
            </a:r>
            <a:r>
              <a:rPr sz="1600" spc="-50" dirty="0">
                <a:latin typeface="Verdana"/>
                <a:cs typeface="Verdana"/>
              </a:rPr>
              <a:t>i</a:t>
            </a:r>
            <a:r>
              <a:rPr sz="1600" spc="204" dirty="0">
                <a:latin typeface="Verdana"/>
                <a:cs typeface="Verdana"/>
              </a:rPr>
              <a:t>c</a:t>
            </a:r>
            <a:r>
              <a:rPr sz="1600" spc="-21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h</a:t>
            </a:r>
            <a:r>
              <a:rPr sz="1600" spc="35" dirty="0">
                <a:latin typeface="Verdana"/>
                <a:cs typeface="Verdana"/>
              </a:rPr>
              <a:t>e</a:t>
            </a:r>
            <a:r>
              <a:rPr sz="1600" spc="55" dirty="0">
                <a:latin typeface="Verdana"/>
                <a:cs typeface="Verdana"/>
              </a:rPr>
              <a:t>m</a:t>
            </a:r>
            <a:r>
              <a:rPr sz="1600" spc="35" dirty="0">
                <a:latin typeface="Verdana"/>
                <a:cs typeface="Verdana"/>
              </a:rPr>
              <a:t>a</a:t>
            </a:r>
            <a:r>
              <a:rPr sz="1600" spc="-110" dirty="0">
                <a:latin typeface="Verdana"/>
                <a:cs typeface="Verdana"/>
              </a:rPr>
              <a:t>t</a:t>
            </a:r>
            <a:r>
              <a:rPr sz="1600" spc="10" dirty="0">
                <a:latin typeface="Verdana"/>
                <a:cs typeface="Verdana"/>
              </a:rPr>
              <a:t>o</a:t>
            </a:r>
            <a:r>
              <a:rPr sz="1600" spc="25" dirty="0">
                <a:latin typeface="Verdana"/>
                <a:cs typeface="Verdana"/>
              </a:rPr>
              <a:t>m</a:t>
            </a:r>
            <a:r>
              <a:rPr sz="1600" spc="135" dirty="0">
                <a:latin typeface="Verdana"/>
                <a:cs typeface="Verdana"/>
              </a:rPr>
              <a:t>a</a:t>
            </a:r>
            <a:r>
              <a:rPr sz="1600" spc="-210" dirty="0">
                <a:latin typeface="Verdana"/>
                <a:cs typeface="Verdana"/>
              </a:rPr>
              <a:t>s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Verdana"/>
              <a:buAutoNum type="arabicPeriod"/>
            </a:pPr>
            <a:endParaRPr sz="155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spc="175" dirty="0">
                <a:latin typeface="Verdana"/>
                <a:cs typeface="Verdana"/>
              </a:rPr>
              <a:t>C</a:t>
            </a:r>
            <a:r>
              <a:rPr sz="1600" spc="110" dirty="0">
                <a:latin typeface="Verdana"/>
                <a:cs typeface="Verdana"/>
              </a:rPr>
              <a:t>oa</a:t>
            </a:r>
            <a:r>
              <a:rPr sz="1600" spc="-30" dirty="0">
                <a:latin typeface="Verdana"/>
                <a:cs typeface="Verdana"/>
              </a:rPr>
              <a:t>gu</a:t>
            </a:r>
            <a:r>
              <a:rPr sz="1600" spc="20" dirty="0">
                <a:latin typeface="Verdana"/>
                <a:cs typeface="Verdana"/>
              </a:rPr>
              <a:t>l</a:t>
            </a:r>
            <a:r>
              <a:rPr sz="1600" spc="25" dirty="0">
                <a:latin typeface="Verdana"/>
                <a:cs typeface="Verdana"/>
              </a:rPr>
              <a:t>a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110" dirty="0">
                <a:latin typeface="Verdana"/>
                <a:cs typeface="Verdana"/>
              </a:rPr>
              <a:t>i</a:t>
            </a:r>
            <a:r>
              <a:rPr sz="1600" spc="25" dirty="0">
                <a:latin typeface="Verdana"/>
                <a:cs typeface="Verdana"/>
              </a:rPr>
              <a:t>on</a:t>
            </a:r>
            <a:r>
              <a:rPr sz="1600" spc="-20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d</a:t>
            </a:r>
            <a:r>
              <a:rPr sz="1600" spc="30" dirty="0">
                <a:latin typeface="Verdana"/>
                <a:cs typeface="Verdana"/>
              </a:rPr>
              <a:t>i</a:t>
            </a:r>
            <a:r>
              <a:rPr sz="1600" spc="-30" dirty="0">
                <a:latin typeface="Verdana"/>
                <a:cs typeface="Verdana"/>
              </a:rPr>
              <a:t>sorde</a:t>
            </a:r>
            <a:r>
              <a:rPr sz="1600" spc="-204" dirty="0">
                <a:latin typeface="Verdana"/>
                <a:cs typeface="Verdana"/>
              </a:rPr>
              <a:t>rs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24" y="333756"/>
            <a:ext cx="8686800" cy="1201420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40029" marR="238760" indent="63500">
              <a:lnSpc>
                <a:spcPct val="100000"/>
              </a:lnSpc>
              <a:spcBef>
                <a:spcPts val="310"/>
              </a:spcBef>
            </a:pPr>
            <a:r>
              <a:rPr sz="3600" dirty="0">
                <a:latin typeface="Arial"/>
                <a:cs typeface="Arial"/>
              </a:rPr>
              <a:t>What </a:t>
            </a:r>
            <a:r>
              <a:rPr sz="3600" spc="-10" dirty="0">
                <a:latin typeface="Arial"/>
                <a:cs typeface="Arial"/>
              </a:rPr>
              <a:t>are </a:t>
            </a:r>
            <a:r>
              <a:rPr sz="3600" spc="-5" dirty="0">
                <a:latin typeface="Arial"/>
                <a:cs typeface="Arial"/>
              </a:rPr>
              <a:t>the mechanisms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10" dirty="0">
                <a:latin typeface="Arial"/>
                <a:cs typeface="Arial"/>
              </a:rPr>
              <a:t>and </a:t>
            </a:r>
            <a:r>
              <a:rPr sz="3600" spc="-5" dirty="0">
                <a:latin typeface="Arial"/>
                <a:cs typeface="Arial"/>
              </a:rPr>
              <a:t>risk </a:t>
            </a:r>
            <a:r>
              <a:rPr sz="3600" spc="-9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factors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for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postpartum haemorrhage?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989" y="2286000"/>
            <a:ext cx="8750935" cy="3048000"/>
            <a:chOff x="204215" y="1834895"/>
            <a:chExt cx="8750935" cy="304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9" y="1853183"/>
              <a:ext cx="8732520" cy="30205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8787" y="1848611"/>
              <a:ext cx="8742045" cy="3030220"/>
            </a:xfrm>
            <a:custGeom>
              <a:avLst/>
              <a:gdLst/>
              <a:ahLst/>
              <a:cxnLst/>
              <a:rect l="l" t="t" r="r" b="b"/>
              <a:pathLst>
                <a:path w="8742045" h="3030220">
                  <a:moveTo>
                    <a:pt x="0" y="3029712"/>
                  </a:moveTo>
                  <a:lnTo>
                    <a:pt x="8741664" y="3029712"/>
                  </a:lnTo>
                  <a:lnTo>
                    <a:pt x="8741664" y="0"/>
                  </a:lnTo>
                  <a:lnTo>
                    <a:pt x="0" y="0"/>
                  </a:lnTo>
                  <a:lnTo>
                    <a:pt x="0" y="3029712"/>
                  </a:lnTo>
                  <a:close/>
                </a:path>
              </a:pathLst>
            </a:custGeom>
            <a:ln w="9144">
              <a:solidFill>
                <a:srgbClr val="A400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9747" y="1854707"/>
              <a:ext cx="347980" cy="2938780"/>
            </a:xfrm>
            <a:custGeom>
              <a:avLst/>
              <a:gdLst/>
              <a:ahLst/>
              <a:cxnLst/>
              <a:rect l="l" t="t" r="r" b="b"/>
              <a:pathLst>
                <a:path w="347980" h="2938779">
                  <a:moveTo>
                    <a:pt x="0" y="219455"/>
                  </a:moveTo>
                  <a:lnTo>
                    <a:pt x="4588" y="169150"/>
                  </a:lnTo>
                  <a:lnTo>
                    <a:pt x="17659" y="122964"/>
                  </a:lnTo>
                  <a:lnTo>
                    <a:pt x="38168" y="82216"/>
                  </a:lnTo>
                  <a:lnTo>
                    <a:pt x="65074" y="48225"/>
                  </a:lnTo>
                  <a:lnTo>
                    <a:pt x="97332" y="22313"/>
                  </a:lnTo>
                  <a:lnTo>
                    <a:pt x="133900" y="5798"/>
                  </a:lnTo>
                  <a:lnTo>
                    <a:pt x="173736" y="0"/>
                  </a:lnTo>
                  <a:lnTo>
                    <a:pt x="213571" y="5798"/>
                  </a:lnTo>
                  <a:lnTo>
                    <a:pt x="250139" y="22313"/>
                  </a:lnTo>
                  <a:lnTo>
                    <a:pt x="282397" y="48225"/>
                  </a:lnTo>
                  <a:lnTo>
                    <a:pt x="309303" y="82216"/>
                  </a:lnTo>
                  <a:lnTo>
                    <a:pt x="329812" y="122964"/>
                  </a:lnTo>
                  <a:lnTo>
                    <a:pt x="342883" y="169150"/>
                  </a:lnTo>
                  <a:lnTo>
                    <a:pt x="347472" y="219455"/>
                  </a:lnTo>
                  <a:lnTo>
                    <a:pt x="342883" y="269761"/>
                  </a:lnTo>
                  <a:lnTo>
                    <a:pt x="329812" y="315947"/>
                  </a:lnTo>
                  <a:lnTo>
                    <a:pt x="309303" y="356695"/>
                  </a:lnTo>
                  <a:lnTo>
                    <a:pt x="282397" y="390686"/>
                  </a:lnTo>
                  <a:lnTo>
                    <a:pt x="250139" y="416598"/>
                  </a:lnTo>
                  <a:lnTo>
                    <a:pt x="213571" y="433113"/>
                  </a:lnTo>
                  <a:lnTo>
                    <a:pt x="173736" y="438912"/>
                  </a:lnTo>
                  <a:lnTo>
                    <a:pt x="133900" y="433113"/>
                  </a:lnTo>
                  <a:lnTo>
                    <a:pt x="97332" y="416598"/>
                  </a:lnTo>
                  <a:lnTo>
                    <a:pt x="65074" y="390686"/>
                  </a:lnTo>
                  <a:lnTo>
                    <a:pt x="38168" y="356695"/>
                  </a:lnTo>
                  <a:lnTo>
                    <a:pt x="17659" y="315947"/>
                  </a:lnTo>
                  <a:lnTo>
                    <a:pt x="4588" y="269761"/>
                  </a:lnTo>
                  <a:lnTo>
                    <a:pt x="0" y="219455"/>
                  </a:lnTo>
                  <a:close/>
                </a:path>
                <a:path w="347980" h="2938779">
                  <a:moveTo>
                    <a:pt x="0" y="760476"/>
                  </a:moveTo>
                  <a:lnTo>
                    <a:pt x="5444" y="705768"/>
                  </a:lnTo>
                  <a:lnTo>
                    <a:pt x="20808" y="656618"/>
                  </a:lnTo>
                  <a:lnTo>
                    <a:pt x="44638" y="614981"/>
                  </a:lnTo>
                  <a:lnTo>
                    <a:pt x="75483" y="582817"/>
                  </a:lnTo>
                  <a:lnTo>
                    <a:pt x="111887" y="562082"/>
                  </a:lnTo>
                  <a:lnTo>
                    <a:pt x="152400" y="554736"/>
                  </a:lnTo>
                  <a:lnTo>
                    <a:pt x="192912" y="562082"/>
                  </a:lnTo>
                  <a:lnTo>
                    <a:pt x="229316" y="582817"/>
                  </a:lnTo>
                  <a:lnTo>
                    <a:pt x="260161" y="614981"/>
                  </a:lnTo>
                  <a:lnTo>
                    <a:pt x="283991" y="656618"/>
                  </a:lnTo>
                  <a:lnTo>
                    <a:pt x="299355" y="705768"/>
                  </a:lnTo>
                  <a:lnTo>
                    <a:pt x="304800" y="760476"/>
                  </a:lnTo>
                  <a:lnTo>
                    <a:pt x="299355" y="815183"/>
                  </a:lnTo>
                  <a:lnTo>
                    <a:pt x="283991" y="864333"/>
                  </a:lnTo>
                  <a:lnTo>
                    <a:pt x="260161" y="905970"/>
                  </a:lnTo>
                  <a:lnTo>
                    <a:pt x="229316" y="938134"/>
                  </a:lnTo>
                  <a:lnTo>
                    <a:pt x="192912" y="958869"/>
                  </a:lnTo>
                  <a:lnTo>
                    <a:pt x="152400" y="966215"/>
                  </a:lnTo>
                  <a:lnTo>
                    <a:pt x="111887" y="958869"/>
                  </a:lnTo>
                  <a:lnTo>
                    <a:pt x="75483" y="938134"/>
                  </a:lnTo>
                  <a:lnTo>
                    <a:pt x="44638" y="905970"/>
                  </a:lnTo>
                  <a:lnTo>
                    <a:pt x="20808" y="864333"/>
                  </a:lnTo>
                  <a:lnTo>
                    <a:pt x="5444" y="815183"/>
                  </a:lnTo>
                  <a:lnTo>
                    <a:pt x="0" y="760476"/>
                  </a:lnTo>
                  <a:close/>
                </a:path>
                <a:path w="347980" h="2938779">
                  <a:moveTo>
                    <a:pt x="88392" y="1767839"/>
                  </a:moveTo>
                  <a:lnTo>
                    <a:pt x="91813" y="1709150"/>
                  </a:lnTo>
                  <a:lnTo>
                    <a:pt x="101559" y="1655266"/>
                  </a:lnTo>
                  <a:lnTo>
                    <a:pt x="116851" y="1607726"/>
                  </a:lnTo>
                  <a:lnTo>
                    <a:pt x="136912" y="1568071"/>
                  </a:lnTo>
                  <a:lnTo>
                    <a:pt x="160965" y="1537840"/>
                  </a:lnTo>
                  <a:lnTo>
                    <a:pt x="217932" y="1511807"/>
                  </a:lnTo>
                  <a:lnTo>
                    <a:pt x="247633" y="1518572"/>
                  </a:lnTo>
                  <a:lnTo>
                    <a:pt x="298951" y="1568071"/>
                  </a:lnTo>
                  <a:lnTo>
                    <a:pt x="319012" y="1607726"/>
                  </a:lnTo>
                  <a:lnTo>
                    <a:pt x="334304" y="1655266"/>
                  </a:lnTo>
                  <a:lnTo>
                    <a:pt x="344050" y="1709150"/>
                  </a:lnTo>
                  <a:lnTo>
                    <a:pt x="347472" y="1767839"/>
                  </a:lnTo>
                  <a:lnTo>
                    <a:pt x="344050" y="1826529"/>
                  </a:lnTo>
                  <a:lnTo>
                    <a:pt x="334304" y="1880413"/>
                  </a:lnTo>
                  <a:lnTo>
                    <a:pt x="319012" y="1927953"/>
                  </a:lnTo>
                  <a:lnTo>
                    <a:pt x="298951" y="1967608"/>
                  </a:lnTo>
                  <a:lnTo>
                    <a:pt x="274898" y="1997839"/>
                  </a:lnTo>
                  <a:lnTo>
                    <a:pt x="217932" y="2023871"/>
                  </a:lnTo>
                  <a:lnTo>
                    <a:pt x="188230" y="2017107"/>
                  </a:lnTo>
                  <a:lnTo>
                    <a:pt x="136912" y="1967608"/>
                  </a:lnTo>
                  <a:lnTo>
                    <a:pt x="116851" y="1927953"/>
                  </a:lnTo>
                  <a:lnTo>
                    <a:pt x="101559" y="1880413"/>
                  </a:lnTo>
                  <a:lnTo>
                    <a:pt x="91813" y="1826529"/>
                  </a:lnTo>
                  <a:lnTo>
                    <a:pt x="88392" y="1767839"/>
                  </a:lnTo>
                  <a:close/>
                </a:path>
                <a:path w="347980" h="2938779">
                  <a:moveTo>
                    <a:pt x="0" y="2738628"/>
                  </a:moveTo>
                  <a:lnTo>
                    <a:pt x="5444" y="2685563"/>
                  </a:lnTo>
                  <a:lnTo>
                    <a:pt x="20808" y="2637874"/>
                  </a:lnTo>
                  <a:lnTo>
                    <a:pt x="44638" y="2597467"/>
                  </a:lnTo>
                  <a:lnTo>
                    <a:pt x="75483" y="2566246"/>
                  </a:lnTo>
                  <a:lnTo>
                    <a:pt x="111887" y="2546117"/>
                  </a:lnTo>
                  <a:lnTo>
                    <a:pt x="152400" y="2538984"/>
                  </a:lnTo>
                  <a:lnTo>
                    <a:pt x="192912" y="2546117"/>
                  </a:lnTo>
                  <a:lnTo>
                    <a:pt x="229316" y="2566246"/>
                  </a:lnTo>
                  <a:lnTo>
                    <a:pt x="260161" y="2597467"/>
                  </a:lnTo>
                  <a:lnTo>
                    <a:pt x="283991" y="2637874"/>
                  </a:lnTo>
                  <a:lnTo>
                    <a:pt x="299355" y="2685563"/>
                  </a:lnTo>
                  <a:lnTo>
                    <a:pt x="304800" y="2738628"/>
                  </a:lnTo>
                  <a:lnTo>
                    <a:pt x="299355" y="2791692"/>
                  </a:lnTo>
                  <a:lnTo>
                    <a:pt x="283991" y="2839381"/>
                  </a:lnTo>
                  <a:lnTo>
                    <a:pt x="260161" y="2879788"/>
                  </a:lnTo>
                  <a:lnTo>
                    <a:pt x="229316" y="2911009"/>
                  </a:lnTo>
                  <a:lnTo>
                    <a:pt x="192912" y="2931138"/>
                  </a:lnTo>
                  <a:lnTo>
                    <a:pt x="152400" y="2938272"/>
                  </a:lnTo>
                  <a:lnTo>
                    <a:pt x="111887" y="2931138"/>
                  </a:lnTo>
                  <a:lnTo>
                    <a:pt x="75483" y="2911009"/>
                  </a:lnTo>
                  <a:lnTo>
                    <a:pt x="44638" y="2879788"/>
                  </a:lnTo>
                  <a:lnTo>
                    <a:pt x="20808" y="2839381"/>
                  </a:lnTo>
                  <a:lnTo>
                    <a:pt x="5444" y="2791692"/>
                  </a:lnTo>
                  <a:lnTo>
                    <a:pt x="0" y="2738628"/>
                  </a:lnTo>
                  <a:close/>
                </a:path>
              </a:pathLst>
            </a:custGeom>
            <a:ln w="39624">
              <a:solidFill>
                <a:srgbClr val="A400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52800" y="5541040"/>
            <a:ext cx="2152015" cy="346890"/>
          </a:xfrm>
          <a:prstGeom prst="rect">
            <a:avLst/>
          </a:prstGeom>
          <a:solidFill>
            <a:schemeClr val="bg1"/>
          </a:solidFill>
          <a:ln w="57911">
            <a:solidFill>
              <a:srgbClr val="A4002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305"/>
              </a:spcBef>
            </a:pPr>
            <a:r>
              <a:rPr sz="2000" b="1" spc="-5" dirty="0">
                <a:latin typeface="Arial"/>
                <a:cs typeface="Arial"/>
              </a:rPr>
              <a:t>4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Ts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364" y="304800"/>
            <a:ext cx="8566404" cy="1390124"/>
          </a:xfrm>
          <a:prstGeom prst="rect">
            <a:avLst/>
          </a:prstGeom>
          <a:solidFill>
            <a:schemeClr val="bg1"/>
          </a:solidFill>
          <a:ln w="39623">
            <a:solidFill>
              <a:srgbClr val="333399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821814" marR="1110615" indent="-713740">
              <a:lnSpc>
                <a:spcPct val="100000"/>
              </a:lnSpc>
              <a:spcBef>
                <a:spcPts val="280"/>
              </a:spcBef>
            </a:pPr>
            <a:r>
              <a:rPr sz="4400" spc="-5" dirty="0">
                <a:latin typeface="Arial"/>
                <a:cs typeface="Arial"/>
              </a:rPr>
              <a:t>Atonic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postpartum </a:t>
            </a:r>
            <a:r>
              <a:rPr sz="4400" spc="-120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haemorrhage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8788" y="2016251"/>
            <a:ext cx="8729980" cy="4154804"/>
          </a:xfrm>
          <a:custGeom>
            <a:avLst/>
            <a:gdLst/>
            <a:ahLst/>
            <a:cxnLst/>
            <a:rect l="l" t="t" r="r" b="b"/>
            <a:pathLst>
              <a:path w="8729980" h="4154804">
                <a:moveTo>
                  <a:pt x="0" y="4154424"/>
                </a:moveTo>
                <a:lnTo>
                  <a:pt x="8729472" y="4154424"/>
                </a:lnTo>
                <a:lnTo>
                  <a:pt x="8729472" y="0"/>
                </a:lnTo>
                <a:lnTo>
                  <a:pt x="0" y="0"/>
                </a:lnTo>
                <a:lnTo>
                  <a:pt x="0" y="4154424"/>
                </a:lnTo>
                <a:close/>
              </a:path>
            </a:pathLst>
          </a:custGeom>
          <a:ln w="3962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4784" y="2039239"/>
            <a:ext cx="745426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Prolonged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labour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: more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lactic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acid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uterine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muscle</a:t>
            </a:r>
            <a:endParaRPr sz="2400" dirty="0">
              <a:latin typeface="Arial"/>
              <a:cs typeface="Arial"/>
            </a:endParaRPr>
          </a:p>
          <a:p>
            <a:pPr marL="356870" marR="80264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Arial"/>
                <a:cs typeface="Arial"/>
              </a:rPr>
              <a:t>Over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distended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uterus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Multiple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pregnancy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Polyhydramnios,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Large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fetus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Obesity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Arial"/>
                <a:cs typeface="Arial"/>
              </a:rPr>
              <a:t>Pyrexia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during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labour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Arial"/>
                <a:cs typeface="Arial"/>
              </a:rPr>
              <a:t>Previous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PPH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or </a:t>
            </a:r>
            <a:r>
              <a:rPr sz="2400" b="1" dirty="0">
                <a:latin typeface="Arial"/>
                <a:cs typeface="Arial"/>
              </a:rPr>
              <a:t>manual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removal</a:t>
            </a:r>
            <a:r>
              <a:rPr sz="2400" b="1" dirty="0">
                <a:latin typeface="Arial"/>
                <a:cs typeface="Arial"/>
              </a:rPr>
              <a:t> 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placenta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Arial"/>
                <a:cs typeface="Arial"/>
              </a:rPr>
              <a:t>Abruption/previa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Fetal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demise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Gestational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hypertension</a:t>
            </a:r>
            <a:endParaRPr sz="2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buClr>
                <a:srgbClr val="A40020"/>
              </a:buClr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Arial"/>
                <a:cs typeface="Arial"/>
              </a:rPr>
              <a:t>Bleeding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disorder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3676" y="473786"/>
            <a:ext cx="835172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340" dirty="0">
                <a:latin typeface="Verdana"/>
                <a:cs typeface="Verdana"/>
              </a:rPr>
              <a:t>P</a:t>
            </a:r>
            <a:r>
              <a:rPr b="0" spc="-229" dirty="0">
                <a:latin typeface="Verdana"/>
                <a:cs typeface="Verdana"/>
              </a:rPr>
              <a:t>r</a:t>
            </a:r>
            <a:r>
              <a:rPr b="0" spc="-70" dirty="0">
                <a:latin typeface="Verdana"/>
                <a:cs typeface="Verdana"/>
              </a:rPr>
              <a:t>edisposing</a:t>
            </a:r>
            <a:r>
              <a:rPr b="0" spc="-365" dirty="0">
                <a:latin typeface="Verdana"/>
                <a:cs typeface="Verdana"/>
              </a:rPr>
              <a:t> </a:t>
            </a:r>
            <a:r>
              <a:rPr b="0" spc="70" dirty="0">
                <a:latin typeface="Verdana"/>
                <a:cs typeface="Verdana"/>
              </a:rPr>
              <a:t>Fac</a:t>
            </a:r>
            <a:r>
              <a:rPr b="0" spc="65" dirty="0">
                <a:latin typeface="Verdana"/>
                <a:cs typeface="Verdana"/>
              </a:rPr>
              <a:t>t</a:t>
            </a:r>
            <a:r>
              <a:rPr b="0" spc="-195" dirty="0">
                <a:latin typeface="Verdana"/>
                <a:cs typeface="Verdana"/>
              </a:rPr>
              <a:t>o</a:t>
            </a:r>
            <a:r>
              <a:rPr b="0" spc="-130" dirty="0">
                <a:latin typeface="Verdana"/>
                <a:cs typeface="Verdana"/>
              </a:rPr>
              <a:t>r</a:t>
            </a:r>
            <a:r>
              <a:rPr b="0" spc="-540" dirty="0">
                <a:latin typeface="Verdana"/>
                <a:cs typeface="Verdana"/>
              </a:rPr>
              <a:t>s</a:t>
            </a:r>
            <a:r>
              <a:rPr b="0" spc="-434" dirty="0">
                <a:latin typeface="Verdana"/>
                <a:cs typeface="Verdana"/>
              </a:rPr>
              <a:t>-  </a:t>
            </a:r>
            <a:r>
              <a:rPr b="0" spc="-30" dirty="0">
                <a:latin typeface="Verdana"/>
                <a:cs typeface="Verdana"/>
              </a:rPr>
              <a:t>Antepartum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6881" y="2077669"/>
            <a:ext cx="5288280" cy="407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321310" indent="-344805">
              <a:lnSpc>
                <a:spcPct val="100000"/>
              </a:lnSpc>
              <a:spcBef>
                <a:spcPts val="9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60" dirty="0">
                <a:latin typeface="Lucida Sans Unicode"/>
                <a:cs typeface="Lucida Sans Unicode"/>
              </a:rPr>
              <a:t> </a:t>
            </a:r>
            <a:r>
              <a:rPr sz="3200" spc="-100" dirty="0">
                <a:latin typeface="Verdana"/>
                <a:cs typeface="Verdana"/>
              </a:rPr>
              <a:t>Pre</a:t>
            </a:r>
            <a:r>
              <a:rPr sz="3200" spc="-70" dirty="0">
                <a:latin typeface="Verdana"/>
                <a:cs typeface="Verdana"/>
              </a:rPr>
              <a:t>v</a:t>
            </a:r>
            <a:r>
              <a:rPr sz="3200" spc="-155" dirty="0">
                <a:latin typeface="Verdana"/>
                <a:cs typeface="Verdana"/>
              </a:rPr>
              <a:t>ious</a:t>
            </a:r>
            <a:r>
              <a:rPr sz="3200" spc="-254" dirty="0">
                <a:latin typeface="Verdana"/>
                <a:cs typeface="Verdana"/>
              </a:rPr>
              <a:t> </a:t>
            </a:r>
            <a:r>
              <a:rPr sz="3200" spc="-40" dirty="0">
                <a:latin typeface="Verdana"/>
                <a:cs typeface="Verdana"/>
              </a:rPr>
              <a:t>P</a:t>
            </a:r>
            <a:r>
              <a:rPr sz="3200" spc="-35" dirty="0">
                <a:latin typeface="Verdana"/>
                <a:cs typeface="Verdana"/>
              </a:rPr>
              <a:t>P</a:t>
            </a:r>
            <a:r>
              <a:rPr sz="3200" spc="-225" dirty="0">
                <a:latin typeface="Verdana"/>
                <a:cs typeface="Verdana"/>
              </a:rPr>
              <a:t>H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-130" dirty="0">
                <a:latin typeface="Verdana"/>
                <a:cs typeface="Verdana"/>
              </a:rPr>
              <a:t>or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manual  </a:t>
            </a:r>
            <a:r>
              <a:rPr sz="3200" spc="-100" dirty="0">
                <a:latin typeface="Verdana"/>
                <a:cs typeface="Verdana"/>
              </a:rPr>
              <a:t>r</a:t>
            </a:r>
            <a:r>
              <a:rPr sz="3200" spc="-155" dirty="0">
                <a:latin typeface="Verdana"/>
                <a:cs typeface="Verdana"/>
              </a:rPr>
              <a:t>e</a:t>
            </a:r>
            <a:r>
              <a:rPr sz="3200" spc="-35" dirty="0">
                <a:latin typeface="Verdana"/>
                <a:cs typeface="Verdana"/>
              </a:rPr>
              <a:t>mo</a:t>
            </a:r>
            <a:r>
              <a:rPr sz="3200" spc="20" dirty="0">
                <a:latin typeface="Verdana"/>
                <a:cs typeface="Verdana"/>
              </a:rPr>
              <a:t>v</a:t>
            </a:r>
            <a:r>
              <a:rPr sz="3200" spc="5" dirty="0">
                <a:latin typeface="Verdana"/>
                <a:cs typeface="Verdana"/>
              </a:rPr>
              <a:t>al</a:t>
            </a:r>
            <a:r>
              <a:rPr sz="3200" spc="-254" dirty="0">
                <a:latin typeface="Verdana"/>
                <a:cs typeface="Verdana"/>
              </a:rPr>
              <a:t> </a:t>
            </a:r>
            <a:r>
              <a:rPr sz="3200" spc="10" dirty="0">
                <a:latin typeface="Verdana"/>
                <a:cs typeface="Verdana"/>
              </a:rPr>
              <a:t>of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185" dirty="0">
                <a:latin typeface="Verdana"/>
                <a:cs typeface="Verdana"/>
              </a:rPr>
              <a:t>p</a:t>
            </a:r>
            <a:r>
              <a:rPr sz="3200" spc="-210" dirty="0">
                <a:latin typeface="Verdana"/>
                <a:cs typeface="Verdana"/>
              </a:rPr>
              <a:t>l</a:t>
            </a:r>
            <a:r>
              <a:rPr sz="3200" spc="175" dirty="0">
                <a:latin typeface="Verdana"/>
                <a:cs typeface="Verdana"/>
              </a:rPr>
              <a:t>ace</a:t>
            </a:r>
            <a:r>
              <a:rPr sz="3200" spc="185" dirty="0">
                <a:latin typeface="Verdana"/>
                <a:cs typeface="Verdana"/>
              </a:rPr>
              <a:t>n</a:t>
            </a:r>
            <a:r>
              <a:rPr sz="3200" spc="-210" dirty="0">
                <a:latin typeface="Verdana"/>
                <a:cs typeface="Verdana"/>
              </a:rPr>
              <a:t>t</a:t>
            </a:r>
            <a:r>
              <a:rPr sz="3200" spc="254" dirty="0">
                <a:latin typeface="Verdana"/>
                <a:cs typeface="Verdana"/>
              </a:rPr>
              <a:t>a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55" dirty="0">
                <a:latin typeface="Lucida Sans Unicode"/>
                <a:cs typeface="Lucida Sans Unicode"/>
              </a:rPr>
              <a:t> </a:t>
            </a:r>
            <a:r>
              <a:rPr sz="3200" spc="204" dirty="0">
                <a:latin typeface="Verdana"/>
                <a:cs typeface="Verdana"/>
              </a:rPr>
              <a:t>A</a:t>
            </a:r>
            <a:r>
              <a:rPr sz="3200" spc="-35" dirty="0">
                <a:latin typeface="Verdana"/>
                <a:cs typeface="Verdana"/>
              </a:rPr>
              <a:t>bru</a:t>
            </a:r>
            <a:r>
              <a:rPr sz="3200" spc="-25" dirty="0">
                <a:latin typeface="Verdana"/>
                <a:cs typeface="Verdana"/>
              </a:rPr>
              <a:t>p</a:t>
            </a:r>
            <a:r>
              <a:rPr sz="3200" spc="-210" dirty="0">
                <a:latin typeface="Verdana"/>
                <a:cs typeface="Verdana"/>
              </a:rPr>
              <a:t>t</a:t>
            </a:r>
            <a:r>
              <a:rPr sz="3200" spc="-235" dirty="0">
                <a:latin typeface="Verdana"/>
                <a:cs typeface="Verdana"/>
              </a:rPr>
              <a:t>i</a:t>
            </a:r>
            <a:r>
              <a:rPr sz="3200" dirty="0">
                <a:latin typeface="Verdana"/>
                <a:cs typeface="Verdana"/>
              </a:rPr>
              <a:t>on</a:t>
            </a:r>
            <a:r>
              <a:rPr sz="3200" spc="5" dirty="0">
                <a:latin typeface="Verdana"/>
                <a:cs typeface="Verdana"/>
              </a:rPr>
              <a:t>/</a:t>
            </a:r>
            <a:r>
              <a:rPr sz="3200" spc="-140" dirty="0">
                <a:latin typeface="Verdana"/>
                <a:cs typeface="Verdana"/>
              </a:rPr>
              <a:t>p</a:t>
            </a:r>
            <a:r>
              <a:rPr sz="3200" spc="-90" dirty="0">
                <a:latin typeface="Verdana"/>
                <a:cs typeface="Verdana"/>
              </a:rPr>
              <a:t>r</a:t>
            </a:r>
            <a:r>
              <a:rPr sz="3200" spc="20" dirty="0">
                <a:latin typeface="Verdana"/>
                <a:cs typeface="Verdana"/>
              </a:rPr>
              <a:t>e</a:t>
            </a:r>
            <a:r>
              <a:rPr sz="3200" spc="65" dirty="0">
                <a:latin typeface="Verdana"/>
                <a:cs typeface="Verdana"/>
              </a:rPr>
              <a:t>v</a:t>
            </a:r>
            <a:r>
              <a:rPr sz="3200" spc="-235" dirty="0">
                <a:latin typeface="Verdana"/>
                <a:cs typeface="Verdana"/>
              </a:rPr>
              <a:t>i</a:t>
            </a:r>
            <a:r>
              <a:rPr sz="3200" spc="254" dirty="0">
                <a:latin typeface="Verdana"/>
                <a:cs typeface="Verdana"/>
              </a:rPr>
              <a:t>a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55" dirty="0">
                <a:latin typeface="Lucida Sans Unicode"/>
                <a:cs typeface="Lucida Sans Unicode"/>
              </a:rPr>
              <a:t> </a:t>
            </a:r>
            <a:r>
              <a:rPr sz="3200" spc="-310" dirty="0">
                <a:latin typeface="Verdana"/>
                <a:cs typeface="Verdana"/>
              </a:rPr>
              <a:t>F</a:t>
            </a:r>
            <a:r>
              <a:rPr sz="3200" spc="155" dirty="0">
                <a:latin typeface="Verdana"/>
                <a:cs typeface="Verdana"/>
              </a:rPr>
              <a:t>e</a:t>
            </a:r>
            <a:r>
              <a:rPr sz="3200" spc="-210" dirty="0">
                <a:latin typeface="Verdana"/>
                <a:cs typeface="Verdana"/>
              </a:rPr>
              <a:t>t</a:t>
            </a:r>
            <a:r>
              <a:rPr sz="3200" spc="5" dirty="0">
                <a:latin typeface="Verdana"/>
                <a:cs typeface="Verdana"/>
              </a:rPr>
              <a:t>al</a:t>
            </a:r>
            <a:r>
              <a:rPr sz="3200" spc="-185" dirty="0">
                <a:latin typeface="Verdana"/>
                <a:cs typeface="Verdana"/>
              </a:rPr>
              <a:t> </a:t>
            </a:r>
            <a:r>
              <a:rPr sz="3200" spc="175" dirty="0">
                <a:latin typeface="Verdana"/>
                <a:cs typeface="Verdana"/>
              </a:rPr>
              <a:t>d</a:t>
            </a:r>
            <a:r>
              <a:rPr sz="3200" spc="160" dirty="0">
                <a:latin typeface="Verdana"/>
                <a:cs typeface="Verdana"/>
              </a:rPr>
              <a:t>e</a:t>
            </a:r>
            <a:r>
              <a:rPr sz="3200" spc="-280" dirty="0">
                <a:latin typeface="Verdana"/>
                <a:cs typeface="Verdana"/>
              </a:rPr>
              <a:t>m</a:t>
            </a:r>
            <a:r>
              <a:rPr sz="3200" spc="-70" dirty="0">
                <a:latin typeface="Verdana"/>
                <a:cs typeface="Verdana"/>
              </a:rPr>
              <a:t>i</a:t>
            </a:r>
            <a:r>
              <a:rPr sz="3200" spc="-135" dirty="0">
                <a:latin typeface="Verdana"/>
                <a:cs typeface="Verdana"/>
              </a:rPr>
              <a:t>se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55" dirty="0">
                <a:latin typeface="Lucida Sans Unicode"/>
                <a:cs typeface="Lucida Sans Unicode"/>
              </a:rPr>
              <a:t> </a:t>
            </a:r>
            <a:r>
              <a:rPr sz="3200" spc="260" dirty="0">
                <a:latin typeface="Verdana"/>
                <a:cs typeface="Verdana"/>
              </a:rPr>
              <a:t>G</a:t>
            </a:r>
            <a:r>
              <a:rPr sz="3200" spc="190" dirty="0">
                <a:latin typeface="Verdana"/>
                <a:cs typeface="Verdana"/>
              </a:rPr>
              <a:t>e</a:t>
            </a:r>
            <a:r>
              <a:rPr sz="3200" spc="-355" dirty="0">
                <a:latin typeface="Verdana"/>
                <a:cs typeface="Verdana"/>
              </a:rPr>
              <a:t>s</a:t>
            </a:r>
            <a:r>
              <a:rPr sz="3200" spc="-285" dirty="0">
                <a:latin typeface="Verdana"/>
                <a:cs typeface="Verdana"/>
              </a:rPr>
              <a:t>t</a:t>
            </a:r>
            <a:r>
              <a:rPr sz="3200" spc="40" dirty="0">
                <a:latin typeface="Verdana"/>
                <a:cs typeface="Verdana"/>
              </a:rPr>
              <a:t>a</a:t>
            </a:r>
            <a:r>
              <a:rPr sz="3200" spc="5" dirty="0">
                <a:latin typeface="Verdana"/>
                <a:cs typeface="Verdana"/>
              </a:rPr>
              <a:t>t</a:t>
            </a:r>
            <a:r>
              <a:rPr sz="3200" spc="-235" dirty="0">
                <a:latin typeface="Verdana"/>
                <a:cs typeface="Verdana"/>
              </a:rPr>
              <a:t>i</a:t>
            </a:r>
            <a:r>
              <a:rPr sz="3200" spc="20" dirty="0">
                <a:latin typeface="Verdana"/>
                <a:cs typeface="Verdana"/>
              </a:rPr>
              <a:t>onal</a:t>
            </a:r>
            <a:r>
              <a:rPr sz="3200" spc="-165" dirty="0">
                <a:latin typeface="Verdana"/>
                <a:cs typeface="Verdana"/>
              </a:rPr>
              <a:t> </a:t>
            </a:r>
            <a:r>
              <a:rPr sz="3200" spc="-135" dirty="0">
                <a:latin typeface="Verdana"/>
                <a:cs typeface="Verdana"/>
              </a:rPr>
              <a:t>h</a:t>
            </a:r>
            <a:r>
              <a:rPr sz="3200" spc="-120" dirty="0">
                <a:latin typeface="Verdana"/>
                <a:cs typeface="Verdana"/>
              </a:rPr>
              <a:t>y</a:t>
            </a:r>
            <a:r>
              <a:rPr sz="3200" spc="-70" dirty="0">
                <a:latin typeface="Verdana"/>
                <a:cs typeface="Verdana"/>
              </a:rPr>
              <a:t>per</a:t>
            </a:r>
            <a:r>
              <a:rPr sz="3200" spc="-80" dirty="0">
                <a:latin typeface="Verdana"/>
                <a:cs typeface="Verdana"/>
              </a:rPr>
              <a:t>t</a:t>
            </a:r>
            <a:r>
              <a:rPr sz="3200" spc="155" dirty="0">
                <a:latin typeface="Verdana"/>
                <a:cs typeface="Verdana"/>
              </a:rPr>
              <a:t>e</a:t>
            </a:r>
            <a:r>
              <a:rPr sz="3200" spc="-305" dirty="0">
                <a:latin typeface="Verdana"/>
                <a:cs typeface="Verdana"/>
              </a:rPr>
              <a:t>ns</a:t>
            </a:r>
            <a:r>
              <a:rPr sz="3200" spc="-135" dirty="0">
                <a:latin typeface="Verdana"/>
                <a:cs typeface="Verdana"/>
              </a:rPr>
              <a:t>i</a:t>
            </a:r>
            <a:r>
              <a:rPr sz="3200" spc="30" dirty="0">
                <a:latin typeface="Verdana"/>
                <a:cs typeface="Verdana"/>
              </a:rPr>
              <a:t>on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55" dirty="0">
                <a:latin typeface="Lucida Sans Unicode"/>
                <a:cs typeface="Lucida Sans Unicode"/>
              </a:rPr>
              <a:t> </a:t>
            </a:r>
            <a:r>
              <a:rPr sz="3200" spc="260" dirty="0">
                <a:latin typeface="Verdana"/>
                <a:cs typeface="Verdana"/>
              </a:rPr>
              <a:t>O</a:t>
            </a:r>
            <a:r>
              <a:rPr sz="3200" spc="-75" dirty="0">
                <a:latin typeface="Verdana"/>
                <a:cs typeface="Verdana"/>
              </a:rPr>
              <a:t>v</a:t>
            </a:r>
            <a:r>
              <a:rPr sz="3200" spc="155" dirty="0">
                <a:latin typeface="Verdana"/>
                <a:cs typeface="Verdana"/>
              </a:rPr>
              <a:t>e</a:t>
            </a:r>
            <a:r>
              <a:rPr sz="3200" spc="-409" dirty="0">
                <a:latin typeface="Verdana"/>
                <a:cs typeface="Verdana"/>
              </a:rPr>
              <a:t>r</a:t>
            </a:r>
            <a:r>
              <a:rPr sz="3200" spc="-265" dirty="0">
                <a:latin typeface="Verdana"/>
                <a:cs typeface="Verdana"/>
              </a:rPr>
              <a:t> </a:t>
            </a:r>
            <a:r>
              <a:rPr sz="3200" spc="-155" dirty="0">
                <a:latin typeface="Verdana"/>
                <a:cs typeface="Verdana"/>
              </a:rPr>
              <a:t>di</a:t>
            </a:r>
            <a:r>
              <a:rPr sz="3200" spc="-165" dirty="0">
                <a:latin typeface="Verdana"/>
                <a:cs typeface="Verdana"/>
              </a:rPr>
              <a:t>s</a:t>
            </a:r>
            <a:r>
              <a:rPr sz="3200" spc="-210" dirty="0">
                <a:latin typeface="Verdana"/>
                <a:cs typeface="Verdana"/>
              </a:rPr>
              <a:t>t</a:t>
            </a:r>
            <a:r>
              <a:rPr sz="3200" spc="155" dirty="0">
                <a:latin typeface="Verdana"/>
                <a:cs typeface="Verdana"/>
              </a:rPr>
              <a:t>e</a:t>
            </a:r>
            <a:r>
              <a:rPr sz="3200" spc="95" dirty="0">
                <a:latin typeface="Verdana"/>
                <a:cs typeface="Verdana"/>
              </a:rPr>
              <a:t>nd</a:t>
            </a:r>
            <a:r>
              <a:rPr sz="3200" spc="70" dirty="0">
                <a:latin typeface="Verdana"/>
                <a:cs typeface="Verdana"/>
              </a:rPr>
              <a:t>e</a:t>
            </a:r>
            <a:r>
              <a:rPr sz="3200" spc="190" dirty="0">
                <a:latin typeface="Verdana"/>
                <a:cs typeface="Verdana"/>
              </a:rPr>
              <a:t>d</a:t>
            </a:r>
            <a:r>
              <a:rPr sz="3200" spc="-200" dirty="0">
                <a:latin typeface="Verdana"/>
                <a:cs typeface="Verdana"/>
              </a:rPr>
              <a:t> </a:t>
            </a:r>
            <a:r>
              <a:rPr sz="3200" spc="-165" dirty="0">
                <a:latin typeface="Verdana"/>
                <a:cs typeface="Verdana"/>
              </a:rPr>
              <a:t>u</a:t>
            </a:r>
            <a:r>
              <a:rPr sz="3200" spc="-130" dirty="0">
                <a:latin typeface="Verdana"/>
                <a:cs typeface="Verdana"/>
              </a:rPr>
              <a:t>t</a:t>
            </a:r>
            <a:r>
              <a:rPr sz="3200" spc="155" dirty="0">
                <a:latin typeface="Verdana"/>
                <a:cs typeface="Verdana"/>
              </a:rPr>
              <a:t>e</a:t>
            </a:r>
            <a:r>
              <a:rPr sz="3200" spc="-310" dirty="0">
                <a:latin typeface="Verdana"/>
                <a:cs typeface="Verdana"/>
              </a:rPr>
              <a:t>rus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60" dirty="0">
                <a:latin typeface="Lucida Sans Unicode"/>
                <a:cs typeface="Lucida Sans Unicode"/>
              </a:rPr>
              <a:t> </a:t>
            </a:r>
            <a:r>
              <a:rPr sz="3200" spc="-375" dirty="0">
                <a:latin typeface="Verdana"/>
                <a:cs typeface="Verdana"/>
              </a:rPr>
              <a:t>B</a:t>
            </a:r>
            <a:r>
              <a:rPr sz="3200" spc="-215" dirty="0">
                <a:latin typeface="Verdana"/>
                <a:cs typeface="Verdana"/>
              </a:rPr>
              <a:t>l</a:t>
            </a:r>
            <a:r>
              <a:rPr sz="3200" spc="150" dirty="0">
                <a:latin typeface="Verdana"/>
                <a:cs typeface="Verdana"/>
              </a:rPr>
              <a:t>ee</a:t>
            </a:r>
            <a:r>
              <a:rPr sz="3200" dirty="0">
                <a:latin typeface="Verdana"/>
                <a:cs typeface="Verdana"/>
              </a:rPr>
              <a:t>din</a:t>
            </a:r>
            <a:r>
              <a:rPr sz="3200" spc="10" dirty="0">
                <a:latin typeface="Verdana"/>
                <a:cs typeface="Verdana"/>
              </a:rPr>
              <a:t>g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-155" dirty="0">
                <a:latin typeface="Verdana"/>
                <a:cs typeface="Verdana"/>
              </a:rPr>
              <a:t>di</a:t>
            </a:r>
            <a:r>
              <a:rPr sz="3200" spc="-170" dirty="0">
                <a:latin typeface="Verdana"/>
                <a:cs typeface="Verdana"/>
              </a:rPr>
              <a:t>s</a:t>
            </a:r>
            <a:r>
              <a:rPr sz="3200" spc="-20" dirty="0">
                <a:latin typeface="Verdana"/>
                <a:cs typeface="Verdana"/>
              </a:rPr>
              <a:t>or</a:t>
            </a:r>
            <a:r>
              <a:rPr sz="3200" spc="-35" dirty="0">
                <a:latin typeface="Verdana"/>
                <a:cs typeface="Verdana"/>
              </a:rPr>
              <a:t>d</a:t>
            </a:r>
            <a:r>
              <a:rPr sz="3200" spc="150" dirty="0">
                <a:latin typeface="Verdana"/>
                <a:cs typeface="Verdana"/>
              </a:rPr>
              <a:t>e</a:t>
            </a:r>
            <a:r>
              <a:rPr sz="3200" spc="-405" dirty="0">
                <a:latin typeface="Verdana"/>
                <a:cs typeface="Verdana"/>
              </a:rPr>
              <a:t>r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3676" y="473786"/>
            <a:ext cx="827552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340" dirty="0">
                <a:latin typeface="Verdana"/>
                <a:cs typeface="Verdana"/>
              </a:rPr>
              <a:t>P</a:t>
            </a:r>
            <a:r>
              <a:rPr b="0" spc="-229" dirty="0">
                <a:latin typeface="Verdana"/>
                <a:cs typeface="Verdana"/>
              </a:rPr>
              <a:t>r</a:t>
            </a:r>
            <a:r>
              <a:rPr b="0" spc="-70" dirty="0">
                <a:latin typeface="Verdana"/>
                <a:cs typeface="Verdana"/>
              </a:rPr>
              <a:t>edisposing</a:t>
            </a:r>
            <a:r>
              <a:rPr b="0" spc="-365" dirty="0">
                <a:latin typeface="Verdana"/>
                <a:cs typeface="Verdana"/>
              </a:rPr>
              <a:t> </a:t>
            </a:r>
            <a:r>
              <a:rPr b="0" spc="125" dirty="0">
                <a:latin typeface="Verdana"/>
                <a:cs typeface="Verdana"/>
              </a:rPr>
              <a:t>fac</a:t>
            </a:r>
            <a:r>
              <a:rPr b="0" spc="110" dirty="0">
                <a:latin typeface="Verdana"/>
                <a:cs typeface="Verdana"/>
              </a:rPr>
              <a:t>t</a:t>
            </a:r>
            <a:r>
              <a:rPr b="0" spc="-195" dirty="0">
                <a:latin typeface="Verdana"/>
                <a:cs typeface="Verdana"/>
              </a:rPr>
              <a:t>o</a:t>
            </a:r>
            <a:r>
              <a:rPr b="0" spc="-130" dirty="0">
                <a:latin typeface="Verdana"/>
                <a:cs typeface="Verdana"/>
              </a:rPr>
              <a:t>r</a:t>
            </a:r>
            <a:r>
              <a:rPr b="0" spc="-535" dirty="0">
                <a:latin typeface="Verdana"/>
                <a:cs typeface="Verdana"/>
              </a:rPr>
              <a:t>s</a:t>
            </a:r>
            <a:r>
              <a:rPr b="0" spc="-434" dirty="0">
                <a:latin typeface="Verdana"/>
                <a:cs typeface="Verdana"/>
              </a:rPr>
              <a:t>-  </a:t>
            </a:r>
            <a:r>
              <a:rPr b="0" spc="-160" dirty="0">
                <a:latin typeface="Verdana"/>
                <a:cs typeface="Verdana"/>
              </a:rPr>
              <a:t>Intrapartum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6881" y="1948546"/>
            <a:ext cx="5674360" cy="398970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60" dirty="0">
                <a:latin typeface="Lucida Sans Unicode"/>
                <a:cs typeface="Lucida Sans Unicode"/>
              </a:rPr>
              <a:t> </a:t>
            </a:r>
            <a:r>
              <a:rPr sz="3200" spc="240" dirty="0">
                <a:latin typeface="Verdana"/>
                <a:cs typeface="Verdana"/>
              </a:rPr>
              <a:t>O</a:t>
            </a:r>
            <a:r>
              <a:rPr sz="3200" spc="200" dirty="0">
                <a:latin typeface="Verdana"/>
                <a:cs typeface="Verdana"/>
              </a:rPr>
              <a:t>p</a:t>
            </a:r>
            <a:r>
              <a:rPr sz="3200" spc="150" dirty="0">
                <a:latin typeface="Verdana"/>
                <a:cs typeface="Verdana"/>
              </a:rPr>
              <a:t>e</a:t>
            </a:r>
            <a:r>
              <a:rPr sz="3200" spc="-120" dirty="0">
                <a:latin typeface="Verdana"/>
                <a:cs typeface="Verdana"/>
              </a:rPr>
              <a:t>ra</a:t>
            </a:r>
            <a:r>
              <a:rPr sz="3200" spc="-114" dirty="0">
                <a:latin typeface="Verdana"/>
                <a:cs typeface="Verdana"/>
              </a:rPr>
              <a:t>t</a:t>
            </a:r>
            <a:r>
              <a:rPr sz="3200" spc="-120" dirty="0">
                <a:latin typeface="Verdana"/>
                <a:cs typeface="Verdana"/>
              </a:rPr>
              <a:t>i</a:t>
            </a:r>
            <a:r>
              <a:rPr sz="3200" spc="-190" dirty="0">
                <a:latin typeface="Verdana"/>
                <a:cs typeface="Verdana"/>
              </a:rPr>
              <a:t>v</a:t>
            </a:r>
            <a:r>
              <a:rPr sz="3200" spc="165" dirty="0">
                <a:latin typeface="Verdana"/>
                <a:cs typeface="Verdana"/>
              </a:rPr>
              <a:t>e</a:t>
            </a:r>
            <a:r>
              <a:rPr sz="3200" spc="-254" dirty="0">
                <a:latin typeface="Verdana"/>
                <a:cs typeface="Verdana"/>
              </a:rPr>
              <a:t> </a:t>
            </a:r>
            <a:r>
              <a:rPr sz="3200" spc="180" dirty="0">
                <a:latin typeface="Verdana"/>
                <a:cs typeface="Verdana"/>
              </a:rPr>
              <a:t>d</a:t>
            </a:r>
            <a:r>
              <a:rPr sz="3200" spc="160" dirty="0">
                <a:latin typeface="Verdana"/>
                <a:cs typeface="Verdana"/>
              </a:rPr>
              <a:t>e</a:t>
            </a:r>
            <a:r>
              <a:rPr sz="3200" spc="-215" dirty="0">
                <a:latin typeface="Verdana"/>
                <a:cs typeface="Verdana"/>
              </a:rPr>
              <a:t>l</a:t>
            </a:r>
            <a:r>
              <a:rPr sz="3200" spc="-120" dirty="0">
                <a:latin typeface="Verdana"/>
                <a:cs typeface="Verdana"/>
              </a:rPr>
              <a:t>i</a:t>
            </a:r>
            <a:r>
              <a:rPr sz="3200" spc="-190" dirty="0">
                <a:latin typeface="Verdana"/>
                <a:cs typeface="Verdana"/>
              </a:rPr>
              <a:t>v</a:t>
            </a:r>
            <a:r>
              <a:rPr sz="3200" spc="150" dirty="0">
                <a:latin typeface="Verdana"/>
                <a:cs typeface="Verdana"/>
              </a:rPr>
              <a:t>e</a:t>
            </a:r>
            <a:r>
              <a:rPr sz="3200" spc="-295" dirty="0">
                <a:latin typeface="Verdana"/>
                <a:cs typeface="Verdana"/>
              </a:rPr>
              <a:t>ry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55" dirty="0">
                <a:latin typeface="Lucida Sans Unicode"/>
                <a:cs typeface="Lucida Sans Unicode"/>
              </a:rPr>
              <a:t> </a:t>
            </a:r>
            <a:r>
              <a:rPr sz="3200" spc="-155" dirty="0">
                <a:latin typeface="Verdana"/>
                <a:cs typeface="Verdana"/>
              </a:rPr>
              <a:t>Pro</a:t>
            </a:r>
            <a:r>
              <a:rPr sz="3200" spc="-55" dirty="0">
                <a:latin typeface="Verdana"/>
                <a:cs typeface="Verdana"/>
              </a:rPr>
              <a:t>l</a:t>
            </a:r>
            <a:r>
              <a:rPr sz="3200" spc="75" dirty="0">
                <a:latin typeface="Verdana"/>
                <a:cs typeface="Verdana"/>
              </a:rPr>
              <a:t>on</a:t>
            </a:r>
            <a:r>
              <a:rPr sz="3200" spc="50" dirty="0">
                <a:latin typeface="Verdana"/>
                <a:cs typeface="Verdana"/>
              </a:rPr>
              <a:t>g</a:t>
            </a:r>
            <a:r>
              <a:rPr sz="3200" spc="150" dirty="0">
                <a:latin typeface="Verdana"/>
                <a:cs typeface="Verdana"/>
              </a:rPr>
              <a:t>e</a:t>
            </a:r>
            <a:r>
              <a:rPr sz="3200" spc="190" dirty="0">
                <a:latin typeface="Verdana"/>
                <a:cs typeface="Verdana"/>
              </a:rPr>
              <a:t>d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-130" dirty="0">
                <a:latin typeface="Verdana"/>
                <a:cs typeface="Verdana"/>
              </a:rPr>
              <a:t>or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-60" dirty="0">
                <a:latin typeface="Verdana"/>
                <a:cs typeface="Verdana"/>
              </a:rPr>
              <a:t>rap</a:t>
            </a:r>
            <a:r>
              <a:rPr sz="3200" spc="-20" dirty="0">
                <a:latin typeface="Verdana"/>
                <a:cs typeface="Verdana"/>
              </a:rPr>
              <a:t>i</a:t>
            </a:r>
            <a:r>
              <a:rPr sz="3200" spc="190" dirty="0">
                <a:latin typeface="Verdana"/>
                <a:cs typeface="Verdana"/>
              </a:rPr>
              <a:t>d</a:t>
            </a:r>
            <a:r>
              <a:rPr sz="3200" spc="-229" dirty="0">
                <a:latin typeface="Verdana"/>
                <a:cs typeface="Verdana"/>
              </a:rPr>
              <a:t> </a:t>
            </a:r>
            <a:r>
              <a:rPr sz="3200" spc="-215" dirty="0">
                <a:latin typeface="Verdana"/>
                <a:cs typeface="Verdana"/>
              </a:rPr>
              <a:t>l</a:t>
            </a:r>
            <a:r>
              <a:rPr sz="3200" spc="210" dirty="0">
                <a:latin typeface="Verdana"/>
                <a:cs typeface="Verdana"/>
              </a:rPr>
              <a:t>a</a:t>
            </a:r>
            <a:r>
              <a:rPr sz="3200" spc="229" dirty="0">
                <a:latin typeface="Verdana"/>
                <a:cs typeface="Verdana"/>
              </a:rPr>
              <a:t>b</a:t>
            </a:r>
            <a:r>
              <a:rPr sz="3200" spc="-114" dirty="0">
                <a:latin typeface="Verdana"/>
                <a:cs typeface="Verdana"/>
              </a:rPr>
              <a:t>our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55" dirty="0">
                <a:latin typeface="Lucida Sans Unicode"/>
                <a:cs typeface="Lucida Sans Unicode"/>
              </a:rPr>
              <a:t> </a:t>
            </a:r>
            <a:r>
              <a:rPr sz="3200" spc="-590" dirty="0">
                <a:latin typeface="Verdana"/>
                <a:cs typeface="Verdana"/>
              </a:rPr>
              <a:t>I</a:t>
            </a:r>
            <a:r>
              <a:rPr sz="3200" spc="50" dirty="0">
                <a:latin typeface="Verdana"/>
                <a:cs typeface="Verdana"/>
              </a:rPr>
              <a:t>nduc</a:t>
            </a:r>
            <a:r>
              <a:rPr sz="3200" spc="5" dirty="0">
                <a:latin typeface="Verdana"/>
                <a:cs typeface="Verdana"/>
              </a:rPr>
              <a:t>t</a:t>
            </a:r>
            <a:r>
              <a:rPr sz="3200" spc="-235" dirty="0">
                <a:latin typeface="Verdana"/>
                <a:cs typeface="Verdana"/>
              </a:rPr>
              <a:t>i</a:t>
            </a:r>
            <a:r>
              <a:rPr sz="3200" spc="30" dirty="0">
                <a:latin typeface="Verdana"/>
                <a:cs typeface="Verdana"/>
              </a:rPr>
              <a:t>on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-130" dirty="0">
                <a:latin typeface="Verdana"/>
                <a:cs typeface="Verdana"/>
              </a:rPr>
              <a:t>or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70" dirty="0">
                <a:latin typeface="Verdana"/>
                <a:cs typeface="Verdana"/>
              </a:rPr>
              <a:t>agum</a:t>
            </a:r>
            <a:r>
              <a:rPr sz="3200" spc="55" dirty="0">
                <a:latin typeface="Verdana"/>
                <a:cs typeface="Verdana"/>
              </a:rPr>
              <a:t>e</a:t>
            </a:r>
            <a:r>
              <a:rPr sz="3200" spc="-160" dirty="0">
                <a:latin typeface="Verdana"/>
                <a:cs typeface="Verdana"/>
              </a:rPr>
              <a:t>n</a:t>
            </a:r>
            <a:r>
              <a:rPr sz="3200" spc="-130" dirty="0">
                <a:latin typeface="Verdana"/>
                <a:cs typeface="Verdana"/>
              </a:rPr>
              <a:t>t</a:t>
            </a:r>
            <a:r>
              <a:rPr sz="3200" spc="40" dirty="0">
                <a:latin typeface="Verdana"/>
                <a:cs typeface="Verdana"/>
              </a:rPr>
              <a:t>a</a:t>
            </a:r>
            <a:r>
              <a:rPr sz="3200" spc="5" dirty="0">
                <a:latin typeface="Verdana"/>
                <a:cs typeface="Verdana"/>
              </a:rPr>
              <a:t>t</a:t>
            </a:r>
            <a:r>
              <a:rPr sz="3200" spc="-235" dirty="0">
                <a:latin typeface="Verdana"/>
                <a:cs typeface="Verdana"/>
              </a:rPr>
              <a:t>i</a:t>
            </a:r>
            <a:r>
              <a:rPr sz="3200" spc="30" dirty="0">
                <a:latin typeface="Verdana"/>
                <a:cs typeface="Verdana"/>
              </a:rPr>
              <a:t>on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55" dirty="0">
                <a:latin typeface="Lucida Sans Unicode"/>
                <a:cs typeface="Lucida Sans Unicode"/>
              </a:rPr>
              <a:t> </a:t>
            </a:r>
            <a:r>
              <a:rPr sz="3200" spc="5" dirty="0">
                <a:latin typeface="Verdana"/>
                <a:cs typeface="Verdana"/>
              </a:rPr>
              <a:t>Cho</a:t>
            </a:r>
            <a:r>
              <a:rPr sz="3200" spc="-10" dirty="0">
                <a:latin typeface="Verdana"/>
                <a:cs typeface="Verdana"/>
              </a:rPr>
              <a:t>r</a:t>
            </a:r>
            <a:r>
              <a:rPr sz="3200" spc="-235" dirty="0">
                <a:latin typeface="Verdana"/>
                <a:cs typeface="Verdana"/>
              </a:rPr>
              <a:t>i</a:t>
            </a:r>
            <a:r>
              <a:rPr sz="3200" spc="-90" dirty="0">
                <a:latin typeface="Verdana"/>
                <a:cs typeface="Verdana"/>
              </a:rPr>
              <a:t>omn</a:t>
            </a:r>
            <a:r>
              <a:rPr sz="3200" spc="-30" dirty="0">
                <a:latin typeface="Verdana"/>
                <a:cs typeface="Verdana"/>
              </a:rPr>
              <a:t>i</a:t>
            </a:r>
            <a:r>
              <a:rPr sz="3200" spc="-95" dirty="0">
                <a:latin typeface="Verdana"/>
                <a:cs typeface="Verdana"/>
              </a:rPr>
              <a:t>oni</a:t>
            </a:r>
            <a:r>
              <a:rPr sz="3200" spc="-100" dirty="0">
                <a:latin typeface="Verdana"/>
                <a:cs typeface="Verdana"/>
              </a:rPr>
              <a:t>t</a:t>
            </a:r>
            <a:r>
              <a:rPr sz="3200" spc="-235" dirty="0">
                <a:latin typeface="Verdana"/>
                <a:cs typeface="Verdana"/>
              </a:rPr>
              <a:t>i</a:t>
            </a:r>
            <a:r>
              <a:rPr sz="3200" spc="-430" dirty="0">
                <a:latin typeface="Verdana"/>
                <a:cs typeface="Verdana"/>
              </a:rPr>
              <a:t>s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60" dirty="0">
                <a:latin typeface="Lucida Sans Unicode"/>
                <a:cs typeface="Lucida Sans Unicode"/>
              </a:rPr>
              <a:t> </a:t>
            </a:r>
            <a:r>
              <a:rPr sz="3200" spc="-355" dirty="0">
                <a:latin typeface="Verdana"/>
                <a:cs typeface="Verdana"/>
              </a:rPr>
              <a:t>S</a:t>
            </a:r>
            <a:r>
              <a:rPr sz="3200" spc="-340" dirty="0">
                <a:latin typeface="Verdana"/>
                <a:cs typeface="Verdana"/>
              </a:rPr>
              <a:t>h</a:t>
            </a:r>
            <a:r>
              <a:rPr sz="3200" spc="-75" dirty="0">
                <a:latin typeface="Verdana"/>
                <a:cs typeface="Verdana"/>
              </a:rPr>
              <a:t>ou</a:t>
            </a:r>
            <a:r>
              <a:rPr sz="3200" spc="-10" dirty="0">
                <a:latin typeface="Verdana"/>
                <a:cs typeface="Verdana"/>
              </a:rPr>
              <a:t>l</a:t>
            </a:r>
            <a:r>
              <a:rPr sz="3200" spc="180" dirty="0">
                <a:latin typeface="Verdana"/>
                <a:cs typeface="Verdana"/>
              </a:rPr>
              <a:t>d</a:t>
            </a:r>
            <a:r>
              <a:rPr sz="3200" spc="155" dirty="0">
                <a:latin typeface="Verdana"/>
                <a:cs typeface="Verdana"/>
              </a:rPr>
              <a:t>e</a:t>
            </a:r>
            <a:r>
              <a:rPr sz="3200" spc="-405" dirty="0">
                <a:latin typeface="Verdana"/>
                <a:cs typeface="Verdana"/>
              </a:rPr>
              <a:t>r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</a:t>
            </a:r>
            <a:r>
              <a:rPr sz="3200" spc="10" dirty="0">
                <a:latin typeface="Verdana"/>
                <a:cs typeface="Verdana"/>
              </a:rPr>
              <a:t>y</a:t>
            </a:r>
            <a:r>
              <a:rPr sz="3200" spc="-350" dirty="0">
                <a:latin typeface="Verdana"/>
                <a:cs typeface="Verdana"/>
              </a:rPr>
              <a:t>s</a:t>
            </a:r>
            <a:r>
              <a:rPr sz="3200" spc="-285" dirty="0">
                <a:latin typeface="Verdana"/>
                <a:cs typeface="Verdana"/>
              </a:rPr>
              <a:t>t</a:t>
            </a:r>
            <a:r>
              <a:rPr sz="3200" spc="140" dirty="0">
                <a:latin typeface="Verdana"/>
                <a:cs typeface="Verdana"/>
              </a:rPr>
              <a:t>ocia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60" dirty="0">
                <a:latin typeface="Lucida Sans Unicode"/>
                <a:cs typeface="Lucida Sans Unicode"/>
              </a:rPr>
              <a:t> </a:t>
            </a:r>
            <a:r>
              <a:rPr sz="3200" spc="-585" dirty="0">
                <a:latin typeface="Verdana"/>
                <a:cs typeface="Verdana"/>
              </a:rPr>
              <a:t>I</a:t>
            </a:r>
            <a:r>
              <a:rPr sz="3200" spc="-160" dirty="0">
                <a:latin typeface="Verdana"/>
                <a:cs typeface="Verdana"/>
              </a:rPr>
              <a:t>n</a:t>
            </a:r>
            <a:r>
              <a:rPr sz="3200" spc="-135" dirty="0">
                <a:latin typeface="Verdana"/>
                <a:cs typeface="Verdana"/>
              </a:rPr>
              <a:t>t</a:t>
            </a:r>
            <a:r>
              <a:rPr sz="3200" spc="150" dirty="0">
                <a:latin typeface="Verdana"/>
                <a:cs typeface="Verdana"/>
              </a:rPr>
              <a:t>e</a:t>
            </a:r>
            <a:r>
              <a:rPr sz="3200" spc="-114" dirty="0">
                <a:latin typeface="Verdana"/>
                <a:cs typeface="Verdana"/>
              </a:rPr>
              <a:t>rnal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114" dirty="0">
                <a:latin typeface="Verdana"/>
                <a:cs typeface="Verdana"/>
              </a:rPr>
              <a:t>poda</a:t>
            </a:r>
            <a:r>
              <a:rPr sz="3200" spc="80" dirty="0">
                <a:latin typeface="Verdana"/>
                <a:cs typeface="Verdana"/>
              </a:rPr>
              <a:t>l</a:t>
            </a:r>
            <a:r>
              <a:rPr sz="3200" spc="50" dirty="0">
                <a:latin typeface="Verdana"/>
                <a:cs typeface="Verdana"/>
              </a:rPr>
              <a:t>i</a:t>
            </a:r>
            <a:r>
              <a:rPr sz="3200" spc="105" dirty="0">
                <a:latin typeface="Verdana"/>
                <a:cs typeface="Verdana"/>
              </a:rPr>
              <a:t>c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-75" dirty="0">
                <a:latin typeface="Verdana"/>
                <a:cs typeface="Verdana"/>
              </a:rPr>
              <a:t>v</a:t>
            </a:r>
            <a:r>
              <a:rPr sz="3200" spc="150" dirty="0">
                <a:latin typeface="Verdana"/>
                <a:cs typeface="Verdana"/>
              </a:rPr>
              <a:t>e</a:t>
            </a:r>
            <a:r>
              <a:rPr sz="3200" spc="-420" dirty="0">
                <a:latin typeface="Verdana"/>
                <a:cs typeface="Verdana"/>
              </a:rPr>
              <a:t>rs</a:t>
            </a:r>
            <a:r>
              <a:rPr sz="3200" spc="-235" dirty="0">
                <a:latin typeface="Verdana"/>
                <a:cs typeface="Verdana"/>
              </a:rPr>
              <a:t>i</a:t>
            </a:r>
            <a:r>
              <a:rPr sz="3200" spc="35" dirty="0">
                <a:latin typeface="Verdana"/>
                <a:cs typeface="Verdana"/>
              </a:rPr>
              <a:t>on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550" spc="-235" dirty="0">
                <a:latin typeface="Lucida Sans Unicode"/>
                <a:cs typeface="Lucida Sans Unicode"/>
              </a:rPr>
              <a:t>▶</a:t>
            </a:r>
            <a:r>
              <a:rPr sz="2550" spc="-360" dirty="0">
                <a:latin typeface="Lucida Sans Unicode"/>
                <a:cs typeface="Lucida Sans Unicode"/>
              </a:rPr>
              <a:t> </a:t>
            </a:r>
            <a:r>
              <a:rPr sz="3200" spc="229" dirty="0">
                <a:latin typeface="Verdana"/>
                <a:cs typeface="Verdana"/>
              </a:rPr>
              <a:t>Coa</a:t>
            </a:r>
            <a:r>
              <a:rPr sz="3200" spc="200" dirty="0">
                <a:latin typeface="Verdana"/>
                <a:cs typeface="Verdana"/>
              </a:rPr>
              <a:t>g</a:t>
            </a:r>
            <a:r>
              <a:rPr sz="3200" spc="-225" dirty="0">
                <a:latin typeface="Verdana"/>
                <a:cs typeface="Verdana"/>
              </a:rPr>
              <a:t>u</a:t>
            </a:r>
            <a:r>
              <a:rPr sz="3200" spc="-70" dirty="0">
                <a:latin typeface="Verdana"/>
                <a:cs typeface="Verdana"/>
              </a:rPr>
              <a:t>l</a:t>
            </a:r>
            <a:r>
              <a:rPr sz="3200" spc="110" dirty="0">
                <a:latin typeface="Verdana"/>
                <a:cs typeface="Verdana"/>
              </a:rPr>
              <a:t>opa</a:t>
            </a:r>
            <a:r>
              <a:rPr sz="3200" spc="45" dirty="0">
                <a:latin typeface="Verdana"/>
                <a:cs typeface="Verdana"/>
              </a:rPr>
              <a:t>t</a:t>
            </a:r>
            <a:r>
              <a:rPr sz="3200" spc="-130" dirty="0">
                <a:latin typeface="Verdana"/>
                <a:cs typeface="Verdana"/>
              </a:rPr>
              <a:t>hy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1601</Words>
  <Application>Microsoft Office PowerPoint</Application>
  <PresentationFormat>On-screen Show (4:3)</PresentationFormat>
  <Paragraphs>228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Aptos</vt:lpstr>
      <vt:lpstr>Aptos Display</vt:lpstr>
      <vt:lpstr>Arial</vt:lpstr>
      <vt:lpstr>Arial MT</vt:lpstr>
      <vt:lpstr>Lucida Sans Unicode</vt:lpstr>
      <vt:lpstr>Tahoma</vt:lpstr>
      <vt:lpstr>Times New Roman</vt:lpstr>
      <vt:lpstr>Verdana</vt:lpstr>
      <vt:lpstr>Wingdings</vt:lpstr>
      <vt:lpstr>Office Theme</vt:lpstr>
      <vt:lpstr>Post Partum Hemorrhage</vt:lpstr>
      <vt:lpstr>Introduction</vt:lpstr>
      <vt:lpstr>Definitions</vt:lpstr>
      <vt:lpstr>Classification of PPH</vt:lpstr>
      <vt:lpstr>Causes of Primary Post Partum Hemorrhage</vt:lpstr>
      <vt:lpstr>What are the mechanisms of and risk  factors for postpartum haemorrhage?</vt:lpstr>
      <vt:lpstr>Atonic postpartum  haemorrhage</vt:lpstr>
      <vt:lpstr>Predisposing Factors-  Antepartum</vt:lpstr>
      <vt:lpstr>Predisposing factors-  Intrapartum</vt:lpstr>
      <vt:lpstr>Postpartum causes</vt:lpstr>
      <vt:lpstr>Rare causes of primary  postpartum haemorrhage include  uterine inversion placenta percreta as well as extra-genital  bleeding</vt:lpstr>
      <vt:lpstr>PowerPoint Presentation</vt:lpstr>
      <vt:lpstr>The commonest cause of  secondary postpartum  haemorrhage is  Endometritis</vt:lpstr>
      <vt:lpstr>PowerPoint Presentation</vt:lpstr>
      <vt:lpstr>Obstetric shock index</vt:lpstr>
      <vt:lpstr>Prevention</vt:lpstr>
      <vt:lpstr>Diagnosis</vt:lpstr>
      <vt:lpstr>MANAGEMENT OF PPH</vt:lpstr>
      <vt:lpstr>Management algorithm</vt:lpstr>
      <vt:lpstr>PowerPoint Presentation</vt:lpstr>
      <vt:lpstr>PowerPoint Presentation</vt:lpstr>
      <vt:lpstr>Bimanual compression of the  uterus</vt:lpstr>
      <vt:lpstr>Replacement of Inverted Uterus</vt:lpstr>
      <vt:lpstr>Drugs used in treatment of  postpartum haemorrhage</vt:lpstr>
      <vt:lpstr>PowerPoint Presentation</vt:lpstr>
      <vt:lpstr>PowerPoint Presentation</vt:lpstr>
      <vt:lpstr>PowerPoint Presentation</vt:lpstr>
      <vt:lpstr>PowerPoint Presentation</vt:lpstr>
      <vt:lpstr>Uterine balloon temponade</vt:lpstr>
      <vt:lpstr>Uterine Packing</vt:lpstr>
      <vt:lpstr>Stepwise Uterine Devascularization  Technique</vt:lpstr>
      <vt:lpstr>1-Uterine artery ligation</vt:lpstr>
      <vt:lpstr>2-Internal iliac artery ligation</vt:lpstr>
      <vt:lpstr>3-Angiographic Selective  Embolization</vt:lpstr>
      <vt:lpstr>4-B-Lynch Suture</vt:lpstr>
      <vt:lpstr>If patient doesn’t want to preserve fertility :  Hysterectomy is done</vt:lpstr>
      <vt:lpstr>Maternal morbidity</vt:lpstr>
      <vt:lpstr>Conclusions</vt:lpstr>
      <vt:lpstr>Conclusions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غنى منير علي هليل</cp:lastModifiedBy>
  <cp:revision>2</cp:revision>
  <dcterms:created xsi:type="dcterms:W3CDTF">2024-10-12T19:17:47Z</dcterms:created>
  <dcterms:modified xsi:type="dcterms:W3CDTF">2024-10-12T19:50:55Z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2024-10-12T00:00:00Z</vt:filetime>
  </property>
</Properties>
</file>