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1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302" r:id="rId42"/>
    <p:sldId id="299" r:id="rId43"/>
    <p:sldId id="301" r:id="rId44"/>
    <p:sldId id="303" r:id="rId45"/>
    <p:sldId id="304" r:id="rId46"/>
    <p:sldId id="305" r:id="rId47"/>
    <p:sldId id="306" r:id="rId48"/>
    <p:sldId id="307" r:id="rId49"/>
    <p:sldId id="308" r:id="rId50"/>
    <p:sldId id="309" r:id="rId51"/>
    <p:sldId id="310" r:id="rId52"/>
    <p:sldId id="315" r:id="rId53"/>
    <p:sldId id="316" r:id="rId54"/>
    <p:sldId id="312" r:id="rId55"/>
    <p:sldId id="313" r:id="rId56"/>
    <p:sldId id="322" r:id="rId57"/>
    <p:sldId id="317" r:id="rId58"/>
    <p:sldId id="318" r:id="rId59"/>
    <p:sldId id="319" r:id="rId60"/>
    <p:sldId id="320" r:id="rId61"/>
    <p:sldId id="321" r:id="rId62"/>
    <p:sldId id="314" r:id="rId63"/>
    <p:sldId id="280" r:id="rId64"/>
  </p:sldIdLst>
  <p:sldSz cx="12192000" cy="6858000"/>
  <p:notesSz cx="6858000" cy="9144000"/>
  <p:defaultTextStyle>
    <a:defPPr>
      <a:defRPr lang="en-J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78" autoAdjust="0"/>
    <p:restoredTop sz="94660"/>
  </p:normalViewPr>
  <p:slideViewPr>
    <p:cSldViewPr snapToGrid="0">
      <p:cViewPr varScale="1">
        <p:scale>
          <a:sx n="93" d="100"/>
          <a:sy n="93" d="100"/>
        </p:scale>
        <p:origin x="552"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62C73-D224-04EC-27A7-9FC671A005A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JO"/>
          </a:p>
        </p:txBody>
      </p:sp>
      <p:sp>
        <p:nvSpPr>
          <p:cNvPr id="3" name="Subtitle 2">
            <a:extLst>
              <a:ext uri="{FF2B5EF4-FFF2-40B4-BE49-F238E27FC236}">
                <a16:creationId xmlns:a16="http://schemas.microsoft.com/office/drawing/2014/main" id="{A77FDC5D-82AE-0CEA-90F2-66E4ACB9D6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JO"/>
          </a:p>
        </p:txBody>
      </p:sp>
      <p:sp>
        <p:nvSpPr>
          <p:cNvPr id="4" name="Date Placeholder 3">
            <a:extLst>
              <a:ext uri="{FF2B5EF4-FFF2-40B4-BE49-F238E27FC236}">
                <a16:creationId xmlns:a16="http://schemas.microsoft.com/office/drawing/2014/main" id="{72AE3B3F-8729-B45C-B136-8F21638C42DF}"/>
              </a:ext>
            </a:extLst>
          </p:cNvPr>
          <p:cNvSpPr>
            <a:spLocks noGrp="1"/>
          </p:cNvSpPr>
          <p:nvPr>
            <p:ph type="dt" sz="half" idx="10"/>
          </p:nvPr>
        </p:nvSpPr>
        <p:spPr/>
        <p:txBody>
          <a:bodyPr/>
          <a:lstStyle/>
          <a:p>
            <a:fld id="{5923F103-BC34-4FE4-A40E-EDDEECFDA5D0}" type="datetimeFigureOut">
              <a:rPr lang="en-US" smtClean="0"/>
              <a:pPr/>
              <a:t>10/2/24</a:t>
            </a:fld>
            <a:endParaRPr lang="en-US" dirty="0"/>
          </a:p>
        </p:txBody>
      </p:sp>
      <p:sp>
        <p:nvSpPr>
          <p:cNvPr id="5" name="Footer Placeholder 4">
            <a:extLst>
              <a:ext uri="{FF2B5EF4-FFF2-40B4-BE49-F238E27FC236}">
                <a16:creationId xmlns:a16="http://schemas.microsoft.com/office/drawing/2014/main" id="{281FE507-3968-B0D4-7650-E6121D56C9F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BE51A7D-4685-014E-7A47-7FBC8F1CF305}"/>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17564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E0742-8C83-66A9-9A7D-6AA2A97B4874}"/>
              </a:ext>
            </a:extLst>
          </p:cNvPr>
          <p:cNvSpPr>
            <a:spLocks noGrp="1"/>
          </p:cNvSpPr>
          <p:nvPr>
            <p:ph type="title"/>
          </p:nvPr>
        </p:nvSpPr>
        <p:spPr/>
        <p:txBody>
          <a:bodyPr/>
          <a:lstStyle/>
          <a:p>
            <a:r>
              <a:rPr lang="en-US"/>
              <a:t>Click to edit Master title style</a:t>
            </a:r>
            <a:endParaRPr lang="en-JO"/>
          </a:p>
        </p:txBody>
      </p:sp>
      <p:sp>
        <p:nvSpPr>
          <p:cNvPr id="3" name="Vertical Text Placeholder 2">
            <a:extLst>
              <a:ext uri="{FF2B5EF4-FFF2-40B4-BE49-F238E27FC236}">
                <a16:creationId xmlns:a16="http://schemas.microsoft.com/office/drawing/2014/main" id="{65129B90-6889-54CE-CD1C-0903A6BF2A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O"/>
          </a:p>
        </p:txBody>
      </p:sp>
      <p:sp>
        <p:nvSpPr>
          <p:cNvPr id="4" name="Date Placeholder 3">
            <a:extLst>
              <a:ext uri="{FF2B5EF4-FFF2-40B4-BE49-F238E27FC236}">
                <a16:creationId xmlns:a16="http://schemas.microsoft.com/office/drawing/2014/main" id="{D9601E30-85B4-0D10-6C47-CF5AE1779AED}"/>
              </a:ext>
            </a:extLst>
          </p:cNvPr>
          <p:cNvSpPr>
            <a:spLocks noGrp="1"/>
          </p:cNvSpPr>
          <p:nvPr>
            <p:ph type="dt" sz="half" idx="10"/>
          </p:nvPr>
        </p:nvSpPr>
        <p:spPr/>
        <p:txBody>
          <a:bodyPr/>
          <a:lstStyle/>
          <a:p>
            <a:fld id="{53086D93-FCAC-47E0-A2EE-787E62CA814C}" type="datetimeFigureOut">
              <a:rPr lang="en-US" smtClean="0"/>
              <a:t>10/2/24</a:t>
            </a:fld>
            <a:endParaRPr lang="en-US" dirty="0"/>
          </a:p>
        </p:txBody>
      </p:sp>
      <p:sp>
        <p:nvSpPr>
          <p:cNvPr id="5" name="Footer Placeholder 4">
            <a:extLst>
              <a:ext uri="{FF2B5EF4-FFF2-40B4-BE49-F238E27FC236}">
                <a16:creationId xmlns:a16="http://schemas.microsoft.com/office/drawing/2014/main" id="{EA090E26-326E-304B-21C6-28A2F2F9886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3CD7B34-798D-AFDC-A9DD-9027A821A602}"/>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532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49C1A5-4722-D7FB-E5C8-FE3F8DD5086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JO"/>
          </a:p>
        </p:txBody>
      </p:sp>
      <p:sp>
        <p:nvSpPr>
          <p:cNvPr id="3" name="Vertical Text Placeholder 2">
            <a:extLst>
              <a:ext uri="{FF2B5EF4-FFF2-40B4-BE49-F238E27FC236}">
                <a16:creationId xmlns:a16="http://schemas.microsoft.com/office/drawing/2014/main" id="{E21A2FF8-EA26-7F18-B6B3-3598ACDF2E3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O"/>
          </a:p>
        </p:txBody>
      </p:sp>
      <p:sp>
        <p:nvSpPr>
          <p:cNvPr id="4" name="Date Placeholder 3">
            <a:extLst>
              <a:ext uri="{FF2B5EF4-FFF2-40B4-BE49-F238E27FC236}">
                <a16:creationId xmlns:a16="http://schemas.microsoft.com/office/drawing/2014/main" id="{927CE69F-56F5-AC9D-8146-AA3AF629E075}"/>
              </a:ext>
            </a:extLst>
          </p:cNvPr>
          <p:cNvSpPr>
            <a:spLocks noGrp="1"/>
          </p:cNvSpPr>
          <p:nvPr>
            <p:ph type="dt" sz="half" idx="10"/>
          </p:nvPr>
        </p:nvSpPr>
        <p:spPr/>
        <p:txBody>
          <a:bodyPr/>
          <a:lstStyle/>
          <a:p>
            <a:fld id="{CDA879A6-0FD0-4734-A311-86BFCA472E6E}" type="datetimeFigureOut">
              <a:rPr lang="en-US" smtClean="0"/>
              <a:t>10/2/24</a:t>
            </a:fld>
            <a:endParaRPr lang="en-US" dirty="0"/>
          </a:p>
        </p:txBody>
      </p:sp>
      <p:sp>
        <p:nvSpPr>
          <p:cNvPr id="5" name="Footer Placeholder 4">
            <a:extLst>
              <a:ext uri="{FF2B5EF4-FFF2-40B4-BE49-F238E27FC236}">
                <a16:creationId xmlns:a16="http://schemas.microsoft.com/office/drawing/2014/main" id="{0D0D07AE-730B-07BE-4DBD-41ADCE794E1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4E4D5A4-AD71-7816-C58A-4922AB7AB981}"/>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73251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960A3-6C14-8542-6F65-5390DC9BBEB7}"/>
              </a:ext>
            </a:extLst>
          </p:cNvPr>
          <p:cNvSpPr>
            <a:spLocks noGrp="1"/>
          </p:cNvSpPr>
          <p:nvPr>
            <p:ph type="title"/>
          </p:nvPr>
        </p:nvSpPr>
        <p:spPr/>
        <p:txBody>
          <a:bodyPr/>
          <a:lstStyle/>
          <a:p>
            <a:r>
              <a:rPr lang="en-US"/>
              <a:t>Click to edit Master title style</a:t>
            </a:r>
            <a:endParaRPr lang="en-JO"/>
          </a:p>
        </p:txBody>
      </p:sp>
      <p:sp>
        <p:nvSpPr>
          <p:cNvPr id="3" name="Content Placeholder 2">
            <a:extLst>
              <a:ext uri="{FF2B5EF4-FFF2-40B4-BE49-F238E27FC236}">
                <a16:creationId xmlns:a16="http://schemas.microsoft.com/office/drawing/2014/main" id="{1F244F30-3043-F555-C802-1EDC17E980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O"/>
          </a:p>
        </p:txBody>
      </p:sp>
      <p:sp>
        <p:nvSpPr>
          <p:cNvPr id="4" name="Date Placeholder 3">
            <a:extLst>
              <a:ext uri="{FF2B5EF4-FFF2-40B4-BE49-F238E27FC236}">
                <a16:creationId xmlns:a16="http://schemas.microsoft.com/office/drawing/2014/main" id="{1112D918-620F-4B98-70A1-1CDF8081147B}"/>
              </a:ext>
            </a:extLst>
          </p:cNvPr>
          <p:cNvSpPr>
            <a:spLocks noGrp="1"/>
          </p:cNvSpPr>
          <p:nvPr>
            <p:ph type="dt" sz="half" idx="10"/>
          </p:nvPr>
        </p:nvSpPr>
        <p:spPr/>
        <p:txBody>
          <a:bodyPr/>
          <a:lstStyle/>
          <a:p>
            <a:fld id="{19C9CA7B-DFD4-44B5-8C60-D14B8CD1FB59}" type="datetimeFigureOut">
              <a:rPr lang="en-US" smtClean="0"/>
              <a:t>10/2/24</a:t>
            </a:fld>
            <a:endParaRPr lang="en-US" dirty="0"/>
          </a:p>
        </p:txBody>
      </p:sp>
      <p:sp>
        <p:nvSpPr>
          <p:cNvPr id="5" name="Footer Placeholder 4">
            <a:extLst>
              <a:ext uri="{FF2B5EF4-FFF2-40B4-BE49-F238E27FC236}">
                <a16:creationId xmlns:a16="http://schemas.microsoft.com/office/drawing/2014/main" id="{1DBDBD48-6DF8-7B59-233A-C07691C6C9B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D6F7631-9C9C-1407-2612-748F381AAF91}"/>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00719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46CB5-50EB-58B8-3928-360D6FFE6E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JO"/>
          </a:p>
        </p:txBody>
      </p:sp>
      <p:sp>
        <p:nvSpPr>
          <p:cNvPr id="3" name="Text Placeholder 2">
            <a:extLst>
              <a:ext uri="{FF2B5EF4-FFF2-40B4-BE49-F238E27FC236}">
                <a16:creationId xmlns:a16="http://schemas.microsoft.com/office/drawing/2014/main" id="{39146204-2A0E-C972-CC55-5723E815F7B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9400C4-C74B-F229-B69D-7C2917EEF0C6}"/>
              </a:ext>
            </a:extLst>
          </p:cNvPr>
          <p:cNvSpPr>
            <a:spLocks noGrp="1"/>
          </p:cNvSpPr>
          <p:nvPr>
            <p:ph type="dt" sz="half" idx="10"/>
          </p:nvPr>
        </p:nvSpPr>
        <p:spPr/>
        <p:txBody>
          <a:bodyPr/>
          <a:lstStyle/>
          <a:p>
            <a:fld id="{F34E6425-0181-43F2-84FC-787E803FD2F8}" type="datetimeFigureOut">
              <a:rPr lang="en-US" smtClean="0"/>
              <a:t>10/2/24</a:t>
            </a:fld>
            <a:endParaRPr lang="en-US" dirty="0"/>
          </a:p>
        </p:txBody>
      </p:sp>
      <p:sp>
        <p:nvSpPr>
          <p:cNvPr id="5" name="Footer Placeholder 4">
            <a:extLst>
              <a:ext uri="{FF2B5EF4-FFF2-40B4-BE49-F238E27FC236}">
                <a16:creationId xmlns:a16="http://schemas.microsoft.com/office/drawing/2014/main" id="{81D8C217-0ECB-168C-E6F6-74AD27E7F6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61B2AFB-FD61-26D7-F6CC-0C2A720EAC50}"/>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45322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EDC4E-EAE5-2C7D-EBEE-6A506D3E1387}"/>
              </a:ext>
            </a:extLst>
          </p:cNvPr>
          <p:cNvSpPr>
            <a:spLocks noGrp="1"/>
          </p:cNvSpPr>
          <p:nvPr>
            <p:ph type="title"/>
          </p:nvPr>
        </p:nvSpPr>
        <p:spPr/>
        <p:txBody>
          <a:bodyPr/>
          <a:lstStyle/>
          <a:p>
            <a:r>
              <a:rPr lang="en-US"/>
              <a:t>Click to edit Master title style</a:t>
            </a:r>
            <a:endParaRPr lang="en-JO"/>
          </a:p>
        </p:txBody>
      </p:sp>
      <p:sp>
        <p:nvSpPr>
          <p:cNvPr id="3" name="Content Placeholder 2">
            <a:extLst>
              <a:ext uri="{FF2B5EF4-FFF2-40B4-BE49-F238E27FC236}">
                <a16:creationId xmlns:a16="http://schemas.microsoft.com/office/drawing/2014/main" id="{BEDAA8F3-FC86-94D3-33D1-14DB1B16E4B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O"/>
          </a:p>
        </p:txBody>
      </p:sp>
      <p:sp>
        <p:nvSpPr>
          <p:cNvPr id="4" name="Content Placeholder 3">
            <a:extLst>
              <a:ext uri="{FF2B5EF4-FFF2-40B4-BE49-F238E27FC236}">
                <a16:creationId xmlns:a16="http://schemas.microsoft.com/office/drawing/2014/main" id="{9CA39729-61CF-1F90-B1BE-73D2C542F92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O"/>
          </a:p>
        </p:txBody>
      </p:sp>
      <p:sp>
        <p:nvSpPr>
          <p:cNvPr id="5" name="Date Placeholder 4">
            <a:extLst>
              <a:ext uri="{FF2B5EF4-FFF2-40B4-BE49-F238E27FC236}">
                <a16:creationId xmlns:a16="http://schemas.microsoft.com/office/drawing/2014/main" id="{2F51C5AE-48BC-34BF-B184-3128FED4F550}"/>
              </a:ext>
            </a:extLst>
          </p:cNvPr>
          <p:cNvSpPr>
            <a:spLocks noGrp="1"/>
          </p:cNvSpPr>
          <p:nvPr>
            <p:ph type="dt" sz="half" idx="10"/>
          </p:nvPr>
        </p:nvSpPr>
        <p:spPr/>
        <p:txBody>
          <a:bodyPr/>
          <a:lstStyle/>
          <a:p>
            <a:fld id="{3BDB8791-F1B0-41E7-B7FD-A781E65C4266}" type="datetimeFigureOut">
              <a:rPr lang="en-US" smtClean="0"/>
              <a:t>10/2/24</a:t>
            </a:fld>
            <a:endParaRPr lang="en-US" dirty="0"/>
          </a:p>
        </p:txBody>
      </p:sp>
      <p:sp>
        <p:nvSpPr>
          <p:cNvPr id="6" name="Footer Placeholder 5">
            <a:extLst>
              <a:ext uri="{FF2B5EF4-FFF2-40B4-BE49-F238E27FC236}">
                <a16:creationId xmlns:a16="http://schemas.microsoft.com/office/drawing/2014/main" id="{C1F6163F-F77C-93CA-8D48-FCC23F4660F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8DA8D10-B70A-70DF-419B-74D70740BC9E}"/>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87175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61A3D-C7D4-186F-1033-6EB7F2A4B764}"/>
              </a:ext>
            </a:extLst>
          </p:cNvPr>
          <p:cNvSpPr>
            <a:spLocks noGrp="1"/>
          </p:cNvSpPr>
          <p:nvPr>
            <p:ph type="title"/>
          </p:nvPr>
        </p:nvSpPr>
        <p:spPr>
          <a:xfrm>
            <a:off x="839788" y="365125"/>
            <a:ext cx="10515600" cy="1325563"/>
          </a:xfrm>
        </p:spPr>
        <p:txBody>
          <a:bodyPr/>
          <a:lstStyle/>
          <a:p>
            <a:r>
              <a:rPr lang="en-US"/>
              <a:t>Click to edit Master title style</a:t>
            </a:r>
            <a:endParaRPr lang="en-JO"/>
          </a:p>
        </p:txBody>
      </p:sp>
      <p:sp>
        <p:nvSpPr>
          <p:cNvPr id="3" name="Text Placeholder 2">
            <a:extLst>
              <a:ext uri="{FF2B5EF4-FFF2-40B4-BE49-F238E27FC236}">
                <a16:creationId xmlns:a16="http://schemas.microsoft.com/office/drawing/2014/main" id="{B9849F4F-8C3F-F458-050E-C45D72D018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4BC9F2C-D7A5-F6CC-2D11-8DC8FC93111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O"/>
          </a:p>
        </p:txBody>
      </p:sp>
      <p:sp>
        <p:nvSpPr>
          <p:cNvPr id="5" name="Text Placeholder 4">
            <a:extLst>
              <a:ext uri="{FF2B5EF4-FFF2-40B4-BE49-F238E27FC236}">
                <a16:creationId xmlns:a16="http://schemas.microsoft.com/office/drawing/2014/main" id="{5A579707-8EAC-8E90-46BD-B8714A1F99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E74849-A000-7A40-9FAF-9AD5ECAF3E1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O"/>
          </a:p>
        </p:txBody>
      </p:sp>
      <p:sp>
        <p:nvSpPr>
          <p:cNvPr id="7" name="Date Placeholder 6">
            <a:extLst>
              <a:ext uri="{FF2B5EF4-FFF2-40B4-BE49-F238E27FC236}">
                <a16:creationId xmlns:a16="http://schemas.microsoft.com/office/drawing/2014/main" id="{24E2B68F-5FD7-0967-CE47-77188AEEBF7D}"/>
              </a:ext>
            </a:extLst>
          </p:cNvPr>
          <p:cNvSpPr>
            <a:spLocks noGrp="1"/>
          </p:cNvSpPr>
          <p:nvPr>
            <p:ph type="dt" sz="half" idx="10"/>
          </p:nvPr>
        </p:nvSpPr>
        <p:spPr/>
        <p:txBody>
          <a:bodyPr/>
          <a:lstStyle/>
          <a:p>
            <a:fld id="{5FDD63B2-E120-4ED8-B27B-C685F510A5FE}" type="datetimeFigureOut">
              <a:rPr lang="en-US" smtClean="0"/>
              <a:t>10/2/24</a:t>
            </a:fld>
            <a:endParaRPr lang="en-US" dirty="0"/>
          </a:p>
        </p:txBody>
      </p:sp>
      <p:sp>
        <p:nvSpPr>
          <p:cNvPr id="8" name="Footer Placeholder 7">
            <a:extLst>
              <a:ext uri="{FF2B5EF4-FFF2-40B4-BE49-F238E27FC236}">
                <a16:creationId xmlns:a16="http://schemas.microsoft.com/office/drawing/2014/main" id="{D550F001-42AA-74C1-8902-194777D1609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B3DE256-7F9F-964A-F216-4BAB059FD3BF}"/>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74182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7C8D8-B75F-6F8C-0B05-A531CD751BA1}"/>
              </a:ext>
            </a:extLst>
          </p:cNvPr>
          <p:cNvSpPr>
            <a:spLocks noGrp="1"/>
          </p:cNvSpPr>
          <p:nvPr>
            <p:ph type="title"/>
          </p:nvPr>
        </p:nvSpPr>
        <p:spPr/>
        <p:txBody>
          <a:bodyPr/>
          <a:lstStyle/>
          <a:p>
            <a:r>
              <a:rPr lang="en-US"/>
              <a:t>Click to edit Master title style</a:t>
            </a:r>
            <a:endParaRPr lang="en-JO"/>
          </a:p>
        </p:txBody>
      </p:sp>
      <p:sp>
        <p:nvSpPr>
          <p:cNvPr id="3" name="Date Placeholder 2">
            <a:extLst>
              <a:ext uri="{FF2B5EF4-FFF2-40B4-BE49-F238E27FC236}">
                <a16:creationId xmlns:a16="http://schemas.microsoft.com/office/drawing/2014/main" id="{BC4DF2E4-04C1-957D-AF14-71D71410E9AE}"/>
              </a:ext>
            </a:extLst>
          </p:cNvPr>
          <p:cNvSpPr>
            <a:spLocks noGrp="1"/>
          </p:cNvSpPr>
          <p:nvPr>
            <p:ph type="dt" sz="half" idx="10"/>
          </p:nvPr>
        </p:nvSpPr>
        <p:spPr/>
        <p:txBody>
          <a:bodyPr/>
          <a:lstStyle/>
          <a:p>
            <a:fld id="{7AA18ACC-A947-437B-A130-35BD54FDF1E9}" type="datetimeFigureOut">
              <a:rPr lang="en-US" smtClean="0"/>
              <a:t>10/2/24</a:t>
            </a:fld>
            <a:endParaRPr lang="en-US" dirty="0"/>
          </a:p>
        </p:txBody>
      </p:sp>
      <p:sp>
        <p:nvSpPr>
          <p:cNvPr id="4" name="Footer Placeholder 3">
            <a:extLst>
              <a:ext uri="{FF2B5EF4-FFF2-40B4-BE49-F238E27FC236}">
                <a16:creationId xmlns:a16="http://schemas.microsoft.com/office/drawing/2014/main" id="{007A5BF4-9EC2-694F-3444-63B9EF603E0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5E9DE6C-F639-49E2-7C2B-40DF33294B28}"/>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18455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DDBEA0-57C6-A781-0988-C0D0C94785A9}"/>
              </a:ext>
            </a:extLst>
          </p:cNvPr>
          <p:cNvSpPr>
            <a:spLocks noGrp="1"/>
          </p:cNvSpPr>
          <p:nvPr>
            <p:ph type="dt" sz="half" idx="10"/>
          </p:nvPr>
        </p:nvSpPr>
        <p:spPr/>
        <p:txBody>
          <a:bodyPr/>
          <a:lstStyle/>
          <a:p>
            <a:fld id="{7C8D7E02-BCB8-4D50-A234-369438C08659}" type="datetimeFigureOut">
              <a:rPr lang="en-US" smtClean="0"/>
              <a:t>10/2/24</a:t>
            </a:fld>
            <a:endParaRPr lang="en-US" dirty="0"/>
          </a:p>
        </p:txBody>
      </p:sp>
      <p:sp>
        <p:nvSpPr>
          <p:cNvPr id="3" name="Footer Placeholder 2">
            <a:extLst>
              <a:ext uri="{FF2B5EF4-FFF2-40B4-BE49-F238E27FC236}">
                <a16:creationId xmlns:a16="http://schemas.microsoft.com/office/drawing/2014/main" id="{FFE072CD-90F5-4FF1-D625-FB0AD24F2BFD}"/>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D5E2453-25F1-C75A-1F3B-E0AA5789A491}"/>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5360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2D3BC-81E0-AF5C-7422-964E4CF33B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JO"/>
          </a:p>
        </p:txBody>
      </p:sp>
      <p:sp>
        <p:nvSpPr>
          <p:cNvPr id="3" name="Content Placeholder 2">
            <a:extLst>
              <a:ext uri="{FF2B5EF4-FFF2-40B4-BE49-F238E27FC236}">
                <a16:creationId xmlns:a16="http://schemas.microsoft.com/office/drawing/2014/main" id="{75DDAAE4-C641-B047-B7B6-8695E0B806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O"/>
          </a:p>
        </p:txBody>
      </p:sp>
      <p:sp>
        <p:nvSpPr>
          <p:cNvPr id="4" name="Text Placeholder 3">
            <a:extLst>
              <a:ext uri="{FF2B5EF4-FFF2-40B4-BE49-F238E27FC236}">
                <a16:creationId xmlns:a16="http://schemas.microsoft.com/office/drawing/2014/main" id="{520FBBA6-9254-B35A-9E3C-204DE63FAC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E45039-CBF9-6F1F-6B43-1A893BCCF546}"/>
              </a:ext>
            </a:extLst>
          </p:cNvPr>
          <p:cNvSpPr>
            <a:spLocks noGrp="1"/>
          </p:cNvSpPr>
          <p:nvPr>
            <p:ph type="dt" sz="half" idx="10"/>
          </p:nvPr>
        </p:nvSpPr>
        <p:spPr/>
        <p:txBody>
          <a:bodyPr/>
          <a:lstStyle/>
          <a:p>
            <a:fld id="{76E86A4C-8E40-4F87-A4F0-01A0687C5742}" type="datetimeFigureOut">
              <a:rPr lang="en-US" smtClean="0"/>
              <a:t>10/2/24</a:t>
            </a:fld>
            <a:endParaRPr lang="en-US" dirty="0"/>
          </a:p>
        </p:txBody>
      </p:sp>
      <p:sp>
        <p:nvSpPr>
          <p:cNvPr id="6" name="Footer Placeholder 5">
            <a:extLst>
              <a:ext uri="{FF2B5EF4-FFF2-40B4-BE49-F238E27FC236}">
                <a16:creationId xmlns:a16="http://schemas.microsoft.com/office/drawing/2014/main" id="{3375AFE1-3C15-C1DD-9C68-25EF34CF1D5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F318380-E60F-B2B6-AFC2-6F5B3419958C}"/>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23146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2E032-E79D-4AEF-EB36-980D5E8B3B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JO"/>
          </a:p>
        </p:txBody>
      </p:sp>
      <p:sp>
        <p:nvSpPr>
          <p:cNvPr id="3" name="Picture Placeholder 2">
            <a:extLst>
              <a:ext uri="{FF2B5EF4-FFF2-40B4-BE49-F238E27FC236}">
                <a16:creationId xmlns:a16="http://schemas.microsoft.com/office/drawing/2014/main" id="{1B97D40A-295F-6DE1-6D41-54B35DFFEB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JO"/>
          </a:p>
        </p:txBody>
      </p:sp>
      <p:sp>
        <p:nvSpPr>
          <p:cNvPr id="4" name="Text Placeholder 3">
            <a:extLst>
              <a:ext uri="{FF2B5EF4-FFF2-40B4-BE49-F238E27FC236}">
                <a16:creationId xmlns:a16="http://schemas.microsoft.com/office/drawing/2014/main" id="{BA3591A6-4BD6-D3E8-B89A-8846BD5A8A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BF7DD6-F53B-0DD0-8C65-E7D8EBA0FA7A}"/>
              </a:ext>
            </a:extLst>
          </p:cNvPr>
          <p:cNvSpPr>
            <a:spLocks noGrp="1"/>
          </p:cNvSpPr>
          <p:nvPr>
            <p:ph type="dt" sz="half" idx="10"/>
          </p:nvPr>
        </p:nvSpPr>
        <p:spPr/>
        <p:txBody>
          <a:bodyPr/>
          <a:lstStyle/>
          <a:p>
            <a:fld id="{35E72C73-2D91-4E12-BA25-F0AA0C03599B}" type="datetimeFigureOut">
              <a:rPr lang="en-US" smtClean="0"/>
              <a:t>10/2/24</a:t>
            </a:fld>
            <a:endParaRPr lang="en-US" dirty="0"/>
          </a:p>
        </p:txBody>
      </p:sp>
      <p:sp>
        <p:nvSpPr>
          <p:cNvPr id="6" name="Footer Placeholder 5">
            <a:extLst>
              <a:ext uri="{FF2B5EF4-FFF2-40B4-BE49-F238E27FC236}">
                <a16:creationId xmlns:a16="http://schemas.microsoft.com/office/drawing/2014/main" id="{B9592B44-8A26-B76D-0048-FE35CDB3DF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8C2DA26-8C26-7EF7-432F-39CE25DBCE71}"/>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53696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EE208B-724B-420F-ACA0-1DB9F49A75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JO"/>
          </a:p>
        </p:txBody>
      </p:sp>
      <p:sp>
        <p:nvSpPr>
          <p:cNvPr id="3" name="Text Placeholder 2">
            <a:extLst>
              <a:ext uri="{FF2B5EF4-FFF2-40B4-BE49-F238E27FC236}">
                <a16:creationId xmlns:a16="http://schemas.microsoft.com/office/drawing/2014/main" id="{C37B79AC-CE9E-5B1F-5EB8-6451A1F30D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O"/>
          </a:p>
        </p:txBody>
      </p:sp>
      <p:sp>
        <p:nvSpPr>
          <p:cNvPr id="4" name="Date Placeholder 3">
            <a:extLst>
              <a:ext uri="{FF2B5EF4-FFF2-40B4-BE49-F238E27FC236}">
                <a16:creationId xmlns:a16="http://schemas.microsoft.com/office/drawing/2014/main" id="{4993B6E3-10B9-D0FD-14FE-C30B2CEE29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BE451C3-0FF4-47C4-B829-773ADF60F88C}" type="datetimeFigureOut">
              <a:rPr lang="en-US" smtClean="0"/>
              <a:t>10/2/24</a:t>
            </a:fld>
            <a:endParaRPr lang="en-US" dirty="0"/>
          </a:p>
        </p:txBody>
      </p:sp>
      <p:sp>
        <p:nvSpPr>
          <p:cNvPr id="5" name="Footer Placeholder 4">
            <a:extLst>
              <a:ext uri="{FF2B5EF4-FFF2-40B4-BE49-F238E27FC236}">
                <a16:creationId xmlns:a16="http://schemas.microsoft.com/office/drawing/2014/main" id="{459F0B99-C110-DEB8-DE43-A21B25BEA5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94C5812B-BDE4-25F9-1BE3-36F56F6D5CC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88415035"/>
      </p:ext>
    </p:extLst>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 id="2147483824" r:id="rId6"/>
    <p:sldLayoutId id="2147483825" r:id="rId7"/>
    <p:sldLayoutId id="2147483826" r:id="rId8"/>
    <p:sldLayoutId id="2147483827" r:id="rId9"/>
    <p:sldLayoutId id="2147483828" r:id="rId10"/>
    <p:sldLayoutId id="214748382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J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980380" y="1158523"/>
            <a:ext cx="5518066" cy="4540955"/>
          </a:xfrm>
        </p:spPr>
        <p:txBody>
          <a:bodyPr anchor="ctr">
            <a:normAutofit/>
          </a:bodyPr>
          <a:lstStyle/>
          <a:p>
            <a:pPr algn="l"/>
            <a:r>
              <a:rPr lang="en-US" sz="5400" b="1"/>
              <a:t>Infertility</a:t>
            </a:r>
          </a:p>
        </p:txBody>
      </p:sp>
      <p:sp>
        <p:nvSpPr>
          <p:cNvPr id="3" name="Subtitle 2"/>
          <p:cNvSpPr>
            <a:spLocks noGrp="1"/>
          </p:cNvSpPr>
          <p:nvPr>
            <p:ph type="subTitle" idx="1"/>
          </p:nvPr>
        </p:nvSpPr>
        <p:spPr>
          <a:xfrm>
            <a:off x="711204" y="1158522"/>
            <a:ext cx="3943079" cy="4540956"/>
          </a:xfrm>
        </p:spPr>
        <p:txBody>
          <a:bodyPr anchor="ctr">
            <a:normAutofit/>
          </a:bodyPr>
          <a:lstStyle/>
          <a:p>
            <a:r>
              <a:rPr lang="en-US" sz="2400" b="1" dirty="0"/>
              <a:t>Mohammad Al </a:t>
            </a:r>
            <a:r>
              <a:rPr lang="en-US" sz="2400" b="1" dirty="0" err="1"/>
              <a:t>sarayreh</a:t>
            </a:r>
            <a:endParaRPr lang="en-US" sz="2400" b="1" dirty="0"/>
          </a:p>
          <a:p>
            <a:r>
              <a:rPr lang="en-US" sz="2400" b="1" dirty="0" err="1"/>
              <a:t>Mhammad</a:t>
            </a:r>
            <a:r>
              <a:rPr lang="en-US" sz="2400" b="1" dirty="0"/>
              <a:t> Al </a:t>
            </a:r>
            <a:r>
              <a:rPr lang="en-US" sz="2400" b="1" dirty="0" err="1"/>
              <a:t>thnebat</a:t>
            </a:r>
            <a:endParaRPr lang="en-US" sz="2400" b="1" dirty="0"/>
          </a:p>
          <a:p>
            <a:r>
              <a:rPr lang="en-US" sz="2400" b="1" dirty="0"/>
              <a:t>Marah  Al </a:t>
            </a:r>
            <a:r>
              <a:rPr lang="en-US" sz="2400" b="1" dirty="0" err="1"/>
              <a:t>adaileh</a:t>
            </a:r>
            <a:r>
              <a:rPr lang="en-US" sz="2400" b="1" dirty="0"/>
              <a:t> </a:t>
            </a:r>
          </a:p>
        </p:txBody>
      </p:sp>
    </p:spTree>
    <p:extLst>
      <p:ext uri="{BB962C8B-B14F-4D97-AF65-F5344CB8AC3E}">
        <p14:creationId xmlns:p14="http://schemas.microsoft.com/office/powerpoint/2010/main" val="3754930150"/>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41220" y="2512059"/>
            <a:ext cx="10275046" cy="3758111"/>
          </a:xfrm>
        </p:spPr>
        <p:txBody>
          <a:bodyPr>
            <a:normAutofit/>
          </a:bodyPr>
          <a:lstStyle/>
          <a:p>
            <a:r>
              <a:rPr lang="en-US" sz="2400" b="1" dirty="0"/>
              <a:t>3. Other factors that have a direct deleterious effect on </a:t>
            </a:r>
            <a:r>
              <a:rPr lang="en-US" sz="2400" b="1" u="sng" dirty="0">
                <a:solidFill>
                  <a:srgbClr val="FF0000"/>
                </a:solidFill>
              </a:rPr>
              <a:t>spermatogenesis</a:t>
            </a:r>
            <a:r>
              <a:rPr lang="en-US" sz="2400" b="1" dirty="0"/>
              <a:t> include:</a:t>
            </a:r>
          </a:p>
          <a:p>
            <a:pPr marL="0" indent="0">
              <a:buNone/>
            </a:pPr>
            <a:endParaRPr lang="en-US" sz="2400" b="1" dirty="0"/>
          </a:p>
          <a:p>
            <a:pPr>
              <a:buFont typeface="Arial" panose="020B0604020202020204" pitchFamily="34" charset="0"/>
              <a:buChar char="•"/>
            </a:pPr>
            <a:r>
              <a:rPr lang="en-US" sz="2000" i="1" u="sng" dirty="0" err="1">
                <a:effectLst>
                  <a:outerShdw blurRad="38100" dist="38100" dir="2700000" algn="tl">
                    <a:srgbClr val="000000">
                      <a:alpha val="43137"/>
                    </a:srgbClr>
                  </a:outerShdw>
                </a:effectLst>
              </a:rPr>
              <a:t>varicocele</a:t>
            </a:r>
            <a:r>
              <a:rPr lang="en-US" sz="2000" i="1" u="sng" dirty="0">
                <a:effectLst>
                  <a:outerShdw blurRad="38100" dist="38100" dir="2700000" algn="tl">
                    <a:srgbClr val="000000">
                      <a:alpha val="43137"/>
                    </a:srgbClr>
                  </a:outerShdw>
                </a:effectLst>
              </a:rPr>
              <a:t>, increased scrotal heat, systemic diseases, smoking, and alcohol intake. </a:t>
            </a:r>
          </a:p>
          <a:p>
            <a:pPr>
              <a:buFont typeface="Arial" panose="020B0604020202020204" pitchFamily="34" charset="0"/>
              <a:buChar char="•"/>
            </a:pPr>
            <a:r>
              <a:rPr lang="en-US" sz="2000" i="1" u="sng" dirty="0">
                <a:effectLst>
                  <a:outerShdw blurRad="38100" dist="38100" dir="2700000" algn="tl">
                    <a:srgbClr val="000000">
                      <a:alpha val="43137"/>
                    </a:srgbClr>
                  </a:outerShdw>
                </a:effectLst>
              </a:rPr>
              <a:t> Y chromosome deletions and other chromosomal anomalies, such as </a:t>
            </a:r>
            <a:r>
              <a:rPr lang="en-US" sz="2000" i="1" u="sng" dirty="0" err="1">
                <a:effectLst>
                  <a:outerShdw blurRad="38100" dist="38100" dir="2700000" algn="tl">
                    <a:srgbClr val="000000">
                      <a:alpha val="43137"/>
                    </a:srgbClr>
                  </a:outerShdw>
                </a:effectLst>
              </a:rPr>
              <a:t>Klinefelter's</a:t>
            </a:r>
            <a:r>
              <a:rPr lang="en-US" sz="2000" i="1" u="sng" dirty="0">
                <a:effectLst>
                  <a:outerShdw blurRad="38100" dist="38100" dir="2700000" algn="tl">
                    <a:srgbClr val="000000">
                      <a:alpha val="43137"/>
                    </a:srgbClr>
                  </a:outerShdw>
                </a:effectLst>
              </a:rPr>
              <a:t> syndrome (XXY).</a:t>
            </a:r>
          </a:p>
          <a:p>
            <a:pPr>
              <a:buFont typeface="Arial" panose="020B0604020202020204" pitchFamily="34" charset="0"/>
              <a:buChar char="•"/>
            </a:pPr>
            <a:r>
              <a:rPr lang="en-US" sz="2000" i="1" u="sng" dirty="0">
                <a:effectLst>
                  <a:outerShdw blurRad="38100" dist="38100" dir="2700000" algn="tl">
                    <a:srgbClr val="000000">
                      <a:alpha val="43137"/>
                    </a:srgbClr>
                  </a:outerShdw>
                </a:effectLst>
              </a:rPr>
              <a:t> Testicular torsion and trauma, </a:t>
            </a:r>
            <a:r>
              <a:rPr lang="en-US" sz="2000" i="1" u="sng" dirty="0" err="1">
                <a:effectLst>
                  <a:outerShdw blurRad="38100" dist="38100" dir="2700000" algn="tl">
                    <a:srgbClr val="000000">
                      <a:alpha val="43137"/>
                    </a:srgbClr>
                  </a:outerShdw>
                </a:effectLst>
              </a:rPr>
              <a:t>orchitis</a:t>
            </a:r>
            <a:r>
              <a:rPr lang="en-US" sz="2000" i="1" u="sng" dirty="0">
                <a:effectLst>
                  <a:outerShdw blurRad="38100" dist="38100" dir="2700000" algn="tl">
                    <a:srgbClr val="000000">
                      <a:alpha val="43137"/>
                    </a:srgbClr>
                  </a:outerShdw>
                </a:effectLst>
              </a:rPr>
              <a:t>,</a:t>
            </a:r>
          </a:p>
          <a:p>
            <a:pPr>
              <a:buFont typeface="Arial" panose="020B0604020202020204" pitchFamily="34" charset="0"/>
              <a:buChar char="•"/>
            </a:pPr>
            <a:r>
              <a:rPr lang="en-US" sz="2000" i="1" u="sng" dirty="0">
                <a:effectLst>
                  <a:outerShdw blurRad="38100" dist="38100" dir="2700000" algn="tl">
                    <a:srgbClr val="000000">
                      <a:alpha val="43137"/>
                    </a:srgbClr>
                  </a:outerShdw>
                </a:effectLst>
              </a:rPr>
              <a:t> mumps  and cryptorchidism can also affect sperm production.</a:t>
            </a:r>
          </a:p>
        </p:txBody>
      </p:sp>
      <p:sp>
        <p:nvSpPr>
          <p:cNvPr id="2" name="Rectangle 1"/>
          <p:cNvSpPr/>
          <p:nvPr/>
        </p:nvSpPr>
        <p:spPr>
          <a:xfrm>
            <a:off x="1154954" y="849085"/>
            <a:ext cx="4723789" cy="830997"/>
          </a:xfrm>
          <a:prstGeom prst="rect">
            <a:avLst/>
          </a:prstGeom>
          <a:noFill/>
        </p:spPr>
        <p:txBody>
          <a:bodyPr wrap="square" lIns="91440" tIns="45720" rIns="91440" bIns="45720">
            <a:spAutoFit/>
          </a:bodyPr>
          <a:lstStyle/>
          <a:p>
            <a:pPr algn="ctr"/>
            <a:r>
              <a:rPr lang="en-US" sz="4800" b="1" dirty="0">
                <a:ln w="6600">
                  <a:solidFill>
                    <a:schemeClr val="accent2"/>
                  </a:solidFill>
                  <a:prstDash val="solid"/>
                </a:ln>
                <a:solidFill>
                  <a:srgbClr val="FFFFFF"/>
                </a:solidFill>
                <a:effectLst>
                  <a:outerShdw dist="38100" dir="2700000" algn="tl" rotWithShape="0">
                    <a:schemeClr val="accent2"/>
                  </a:outerShdw>
                </a:effectLst>
              </a:rPr>
              <a:t>Continuation…</a:t>
            </a:r>
            <a:endParaRPr lang="en-US" sz="4800" b="1" cap="none" spc="0" dirty="0">
              <a:ln w="6600">
                <a:solidFill>
                  <a:schemeClr val="accent2"/>
                </a:solidFill>
                <a:prstDash val="solid"/>
              </a:ln>
              <a:solidFill>
                <a:srgbClr val="FFFFFF"/>
              </a:solidFill>
              <a:effectLst>
                <a:outerShdw dist="38100" dir="2700000" algn="tl" rotWithShape="0">
                  <a:schemeClr val="accent2"/>
                </a:outerShdw>
              </a:effectLst>
            </a:endParaRPr>
          </a:p>
        </p:txBody>
      </p:sp>
    </p:spTree>
    <p:extLst>
      <p:ext uri="{BB962C8B-B14F-4D97-AF65-F5344CB8AC3E}">
        <p14:creationId xmlns:p14="http://schemas.microsoft.com/office/powerpoint/2010/main" val="2915155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t>Causes of abnormal transport :</a:t>
            </a:r>
          </a:p>
        </p:txBody>
      </p:sp>
      <p:sp>
        <p:nvSpPr>
          <p:cNvPr id="3" name="Content Placeholder 2"/>
          <p:cNvSpPr>
            <a:spLocks noGrp="1"/>
          </p:cNvSpPr>
          <p:nvPr>
            <p:ph idx="1"/>
          </p:nvPr>
        </p:nvSpPr>
        <p:spPr>
          <a:xfrm>
            <a:off x="1154954" y="2603499"/>
            <a:ext cx="9608840" cy="4123871"/>
          </a:xfrm>
        </p:spPr>
        <p:txBody>
          <a:bodyPr>
            <a:normAutofit/>
          </a:bodyPr>
          <a:lstStyle/>
          <a:p>
            <a:r>
              <a:rPr lang="en-US" sz="2400" b="1" dirty="0">
                <a:solidFill>
                  <a:schemeClr val="accent2"/>
                </a:solidFill>
              </a:rPr>
              <a:t>1. Ejaculatory duct obstruction may be congenital, such as congenital bilateral absence of vas deferens.</a:t>
            </a:r>
          </a:p>
          <a:p>
            <a:pPr marL="0" indent="0">
              <a:buNone/>
            </a:pPr>
            <a:r>
              <a:rPr lang="en-US" sz="2000" dirty="0"/>
              <a:t>** acquired secondary to </a:t>
            </a:r>
            <a:r>
              <a:rPr lang="en-US" sz="2000" dirty="0" err="1"/>
              <a:t>epididymal</a:t>
            </a:r>
            <a:r>
              <a:rPr lang="en-US" sz="2000" dirty="0"/>
              <a:t> or prostatic infections, vasectomy. </a:t>
            </a:r>
          </a:p>
          <a:p>
            <a:pPr marL="0" indent="0">
              <a:buNone/>
            </a:pPr>
            <a:r>
              <a:rPr lang="en-US" sz="2000" dirty="0"/>
              <a:t>** Complication of surgical procedures (e.g., inguinal hernia repair or </a:t>
            </a:r>
            <a:r>
              <a:rPr lang="en-US" sz="2000" dirty="0" err="1"/>
              <a:t>orchiopexy</a:t>
            </a:r>
            <a:r>
              <a:rPr lang="en-US" sz="2000" dirty="0"/>
              <a:t> for </a:t>
            </a:r>
            <a:r>
              <a:rPr lang="en-US" sz="2000" dirty="0" err="1"/>
              <a:t>undecending</a:t>
            </a:r>
            <a:r>
              <a:rPr lang="en-US" sz="2000" dirty="0"/>
              <a:t> testes).</a:t>
            </a:r>
          </a:p>
          <a:p>
            <a:pPr marL="0" indent="0">
              <a:buNone/>
            </a:pPr>
            <a:endParaRPr lang="en-US" dirty="0"/>
          </a:p>
          <a:p>
            <a:r>
              <a:rPr lang="en-US" sz="2400" b="1" dirty="0">
                <a:solidFill>
                  <a:schemeClr val="accent2"/>
                </a:solidFill>
              </a:rPr>
              <a:t>2. Prostatic surgery and some pharmaceuticals may be associated with retrograde ejaculation.</a:t>
            </a:r>
          </a:p>
        </p:txBody>
      </p:sp>
    </p:spTree>
    <p:extLst>
      <p:ext uri="{BB962C8B-B14F-4D97-AF65-F5344CB8AC3E}">
        <p14:creationId xmlns:p14="http://schemas.microsoft.com/office/powerpoint/2010/main" val="42250220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2603500"/>
            <a:ext cx="10405675" cy="3416300"/>
          </a:xfrm>
        </p:spPr>
        <p:txBody>
          <a:bodyPr>
            <a:normAutofit/>
          </a:bodyPr>
          <a:lstStyle/>
          <a:p>
            <a:pPr marL="0" indent="0">
              <a:buNone/>
            </a:pPr>
            <a:endParaRPr lang="en-US" dirty="0"/>
          </a:p>
          <a:p>
            <a:r>
              <a:rPr lang="en-US" sz="2600" b="1" dirty="0">
                <a:solidFill>
                  <a:srgbClr val="FF0000"/>
                </a:solidFill>
              </a:rPr>
              <a:t>Erectile and ejaculatory dysfunction </a:t>
            </a:r>
            <a:r>
              <a:rPr lang="en-US" sz="2600" dirty="0"/>
              <a:t>May be associated with psychological factors, hypogonadism, spinal cord disease.</a:t>
            </a:r>
          </a:p>
          <a:p>
            <a:r>
              <a:rPr lang="en-US" sz="2600" dirty="0"/>
              <a:t>metabolic and vascular conditions such as diabetes.</a:t>
            </a:r>
          </a:p>
          <a:p>
            <a:r>
              <a:rPr lang="en-US" sz="2600" b="1" dirty="0">
                <a:solidFill>
                  <a:srgbClr val="FF0000"/>
                </a:solidFill>
              </a:rPr>
              <a:t>Impaired sperm motility</a:t>
            </a:r>
            <a:r>
              <a:rPr lang="en-US" sz="2600" dirty="0">
                <a:solidFill>
                  <a:srgbClr val="FF0000"/>
                </a:solidFill>
              </a:rPr>
              <a:t> </a:t>
            </a:r>
            <a:r>
              <a:rPr lang="en-US" sz="2600" dirty="0"/>
              <a:t>can be due to immotile cilia syndrome (Kartagener’s syndrome).</a:t>
            </a:r>
          </a:p>
        </p:txBody>
      </p:sp>
    </p:spTree>
    <p:extLst>
      <p:ext uri="{BB962C8B-B14F-4D97-AF65-F5344CB8AC3E}">
        <p14:creationId xmlns:p14="http://schemas.microsoft.com/office/powerpoint/2010/main" val="409474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EVALUATION :</a:t>
            </a:r>
          </a:p>
        </p:txBody>
      </p:sp>
      <p:sp>
        <p:nvSpPr>
          <p:cNvPr id="3" name="Content Placeholder 2"/>
          <p:cNvSpPr>
            <a:spLocks noGrp="1"/>
          </p:cNvSpPr>
          <p:nvPr>
            <p:ph idx="1"/>
          </p:nvPr>
        </p:nvSpPr>
        <p:spPr>
          <a:xfrm>
            <a:off x="1154954" y="2603499"/>
            <a:ext cx="10196669" cy="4110809"/>
          </a:xfrm>
        </p:spPr>
        <p:txBody>
          <a:bodyPr>
            <a:normAutofit fontScale="92500" lnSpcReduction="10000"/>
          </a:bodyPr>
          <a:lstStyle/>
          <a:p>
            <a:endParaRPr lang="en-US" dirty="0"/>
          </a:p>
          <a:p>
            <a:r>
              <a:rPr lang="en-US" sz="3000" b="1" dirty="0">
                <a:solidFill>
                  <a:srgbClr val="FF0000"/>
                </a:solidFill>
              </a:rPr>
              <a:t>History</a:t>
            </a:r>
          </a:p>
          <a:p>
            <a:pPr>
              <a:buFont typeface="Arial" panose="020B0604020202020204" pitchFamily="34" charset="0"/>
              <a:buChar char="•"/>
            </a:pPr>
            <a:r>
              <a:rPr lang="en-US" sz="2600" dirty="0"/>
              <a:t>Most men with abnormal semen analysis are asymptomatic.</a:t>
            </a:r>
          </a:p>
          <a:p>
            <a:pPr>
              <a:buFont typeface="Arial" panose="020B0604020202020204" pitchFamily="34" charset="0"/>
              <a:buChar char="•"/>
            </a:pPr>
            <a:r>
              <a:rPr lang="en-US" sz="2600" dirty="0"/>
              <a:t> Normal physical examination and normal sexual function.</a:t>
            </a:r>
          </a:p>
          <a:p>
            <a:r>
              <a:rPr lang="en-US" sz="2600" dirty="0"/>
              <a:t> A careful medical and surgical history including :</a:t>
            </a:r>
          </a:p>
          <a:p>
            <a:r>
              <a:rPr lang="en-US" sz="2600" dirty="0"/>
              <a:t>the duration of infertility, previous pregnancies, frequency of intercourse, previous treatments, and lifestyle.</a:t>
            </a:r>
          </a:p>
          <a:p>
            <a:pPr marL="0" indent="0">
              <a:buNone/>
            </a:pPr>
            <a:endParaRPr lang="en-US" sz="2600" dirty="0"/>
          </a:p>
          <a:p>
            <a:pPr marL="0" indent="0" algn="l">
              <a:buNone/>
            </a:pPr>
            <a:r>
              <a:rPr lang="en-US" sz="2600" dirty="0"/>
              <a:t> </a:t>
            </a:r>
            <a:r>
              <a:rPr lang="en-US" sz="2600" dirty="0">
                <a:effectLst>
                  <a:outerShdw blurRad="38100" dist="38100" dir="2700000" algn="tl">
                    <a:srgbClr val="000000">
                      <a:alpha val="43137"/>
                    </a:srgbClr>
                  </a:outerShdw>
                </a:effectLst>
              </a:rPr>
              <a:t>Good history taking  identifies clues to the etiology of male infertility in less than half of the cases.</a:t>
            </a:r>
          </a:p>
        </p:txBody>
      </p:sp>
    </p:spTree>
    <p:extLst>
      <p:ext uri="{BB962C8B-B14F-4D97-AF65-F5344CB8AC3E}">
        <p14:creationId xmlns:p14="http://schemas.microsoft.com/office/powerpoint/2010/main" val="36440935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195" y="0"/>
            <a:ext cx="8990413" cy="898308"/>
          </a:xfrm>
        </p:spPr>
        <p:txBody>
          <a:bodyPr/>
          <a:lstStyle/>
          <a:p>
            <a:r>
              <a:rPr lang="en-US" sz="4400" b="1" dirty="0"/>
              <a:t>Key elements in </a:t>
            </a:r>
            <a:r>
              <a:rPr lang="en-US" sz="4400" b="1" dirty="0" err="1"/>
              <a:t>hx</a:t>
            </a:r>
            <a:r>
              <a:rPr lang="en-US" sz="4400" b="1" dirty="0"/>
              <a:t> :</a:t>
            </a:r>
          </a:p>
        </p:txBody>
      </p:sp>
      <p:sp>
        <p:nvSpPr>
          <p:cNvPr id="3" name="Content Placeholder 2"/>
          <p:cNvSpPr>
            <a:spLocks noGrp="1"/>
          </p:cNvSpPr>
          <p:nvPr>
            <p:ph idx="1"/>
          </p:nvPr>
        </p:nvSpPr>
        <p:spPr>
          <a:xfrm>
            <a:off x="0" y="628995"/>
            <a:ext cx="11796552" cy="4483331"/>
          </a:xfrm>
        </p:spPr>
        <p:txBody>
          <a:bodyPr>
            <a:noAutofit/>
          </a:bodyPr>
          <a:lstStyle/>
          <a:p>
            <a:r>
              <a:rPr lang="en-US" dirty="0"/>
              <a:t>Coital practices—infrequent coitus including impotence.</a:t>
            </a:r>
          </a:p>
          <a:p>
            <a:r>
              <a:rPr lang="en-US" dirty="0"/>
              <a:t>Developmental history—cryptorchidism.</a:t>
            </a:r>
          </a:p>
          <a:p>
            <a:r>
              <a:rPr lang="en-US" dirty="0"/>
              <a:t>Medical history (e.g., genetic disorders, chronic illness, genital trauma, </a:t>
            </a:r>
            <a:r>
              <a:rPr lang="en-US" dirty="0" err="1"/>
              <a:t>orchitis</a:t>
            </a:r>
            <a:r>
              <a:rPr lang="en-US" dirty="0"/>
              <a:t>), prior chemotherapy or radiation therapy.</a:t>
            </a:r>
          </a:p>
          <a:p>
            <a:r>
              <a:rPr lang="en-US" dirty="0"/>
              <a:t>Medications (e.g., sulfasalazine, methotrexate, colchicine, cimetidine, spironolactone).</a:t>
            </a:r>
          </a:p>
          <a:p>
            <a:r>
              <a:rPr lang="en-US" dirty="0"/>
              <a:t>Potential sexually transmitted disease exposure, symptoms of genital inflammation (e.g., urethral discharge, dysuria).</a:t>
            </a:r>
          </a:p>
          <a:p>
            <a:r>
              <a:rPr lang="en-US" dirty="0"/>
              <a:t>Previous infertility.</a:t>
            </a:r>
          </a:p>
          <a:p>
            <a:r>
              <a:rPr lang="en-US" dirty="0"/>
              <a:t>Recent high fever.</a:t>
            </a:r>
          </a:p>
          <a:p>
            <a:r>
              <a:rPr lang="en-US" dirty="0"/>
              <a:t>Substance use—drug and alcohol abuse.</a:t>
            </a:r>
          </a:p>
          <a:p>
            <a:r>
              <a:rPr lang="en-US" dirty="0"/>
              <a:t>Surgical history (e.g., previous genitourinary surgery).</a:t>
            </a:r>
          </a:p>
          <a:p>
            <a:r>
              <a:rPr lang="en-US" dirty="0"/>
              <a:t>Toxin exposure.</a:t>
            </a:r>
          </a:p>
        </p:txBody>
      </p:sp>
    </p:spTree>
    <p:extLst>
      <p:ext uri="{BB962C8B-B14F-4D97-AF65-F5344CB8AC3E}">
        <p14:creationId xmlns:p14="http://schemas.microsoft.com/office/powerpoint/2010/main" val="29254956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Physical examination </a:t>
            </a:r>
          </a:p>
        </p:txBody>
      </p:sp>
      <p:sp>
        <p:nvSpPr>
          <p:cNvPr id="3" name="Content Placeholder 2"/>
          <p:cNvSpPr>
            <a:spLocks noGrp="1"/>
          </p:cNvSpPr>
          <p:nvPr>
            <p:ph idx="1"/>
          </p:nvPr>
        </p:nvSpPr>
        <p:spPr>
          <a:xfrm>
            <a:off x="1154954" y="2603500"/>
            <a:ext cx="10484052" cy="3416300"/>
          </a:xfrm>
        </p:spPr>
        <p:txBody>
          <a:bodyPr>
            <a:normAutofit/>
          </a:bodyPr>
          <a:lstStyle/>
          <a:p>
            <a:endParaRPr lang="en-US" dirty="0"/>
          </a:p>
          <a:p>
            <a:r>
              <a:rPr lang="en-US" sz="2800" b="1" dirty="0"/>
              <a:t>Physical examination should include :</a:t>
            </a:r>
          </a:p>
          <a:p>
            <a:pPr marL="0" indent="0">
              <a:buNone/>
            </a:pPr>
            <a:endParaRPr lang="en-US" sz="2800" b="1" dirty="0"/>
          </a:p>
          <a:p>
            <a:pPr>
              <a:buFont typeface="Wingdings" panose="05000000000000000000" pitchFamily="2" charset="2"/>
              <a:buChar char="v"/>
            </a:pPr>
            <a:r>
              <a:rPr lang="en-US" sz="2400" dirty="0">
                <a:effectLst>
                  <a:outerShdw blurRad="38100" dist="38100" dir="2700000" algn="tl">
                    <a:srgbClr val="000000">
                      <a:alpha val="43137"/>
                    </a:srgbClr>
                  </a:outerShdw>
                </a:effectLst>
              </a:rPr>
              <a:t> The evaluation of secondary sexual characteristics, examination of the penis and spermatic cord, evaluation of the testicular volume, consistency, and irregularity in the volume. </a:t>
            </a:r>
          </a:p>
          <a:p>
            <a:pPr>
              <a:buFont typeface="Wingdings" panose="05000000000000000000" pitchFamily="2" charset="2"/>
              <a:buChar char="v"/>
            </a:pPr>
            <a:r>
              <a:rPr lang="en-US" sz="2400" dirty="0">
                <a:effectLst>
                  <a:outerShdw blurRad="38100" dist="38100" dir="2700000" algn="tl">
                    <a:srgbClr val="000000">
                      <a:alpha val="43137"/>
                    </a:srgbClr>
                  </a:outerShdw>
                </a:effectLst>
              </a:rPr>
              <a:t>Rectal examination may identify prostatic pathology.</a:t>
            </a:r>
          </a:p>
        </p:txBody>
      </p:sp>
    </p:spTree>
    <p:extLst>
      <p:ext uri="{BB962C8B-B14F-4D97-AF65-F5344CB8AC3E}">
        <p14:creationId xmlns:p14="http://schemas.microsoft.com/office/powerpoint/2010/main" val="5924379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Key elements :</a:t>
            </a:r>
          </a:p>
        </p:txBody>
      </p:sp>
      <p:sp>
        <p:nvSpPr>
          <p:cNvPr id="3" name="Content Placeholder 2"/>
          <p:cNvSpPr>
            <a:spLocks noGrp="1"/>
          </p:cNvSpPr>
          <p:nvPr>
            <p:ph idx="1"/>
          </p:nvPr>
        </p:nvSpPr>
        <p:spPr>
          <a:xfrm>
            <a:off x="802257" y="2446746"/>
            <a:ext cx="10653869" cy="3416300"/>
          </a:xfrm>
        </p:spPr>
        <p:txBody>
          <a:bodyPr>
            <a:noAutofit/>
          </a:bodyPr>
          <a:lstStyle/>
          <a:p>
            <a:r>
              <a:rPr lang="en-US" sz="2400" dirty="0"/>
              <a:t>genital infection (e.g., discharge, prostate tenderness).</a:t>
            </a:r>
          </a:p>
          <a:p>
            <a:r>
              <a:rPr lang="en-US" sz="2400" dirty="0"/>
              <a:t>Cryptorchidism.</a:t>
            </a:r>
          </a:p>
          <a:p>
            <a:r>
              <a:rPr lang="en-US" sz="2400" dirty="0"/>
              <a:t>Hernia.</a:t>
            </a:r>
          </a:p>
          <a:p>
            <a:r>
              <a:rPr lang="en-US" sz="2400" dirty="0"/>
              <a:t>Presence of vas deferens.</a:t>
            </a:r>
          </a:p>
          <a:p>
            <a:r>
              <a:rPr lang="en-US" sz="2400" dirty="0"/>
              <a:t>Signs of androgen deficiency (e.g., increased body fat, decreased muscle mass, decreased facial and body hair, Tanner stage &lt; 5, small testes).</a:t>
            </a:r>
          </a:p>
          <a:p>
            <a:r>
              <a:rPr lang="en-US" sz="2400" dirty="0"/>
              <a:t>Testicular mass.</a:t>
            </a:r>
          </a:p>
          <a:p>
            <a:r>
              <a:rPr lang="en-US" sz="2400" dirty="0" err="1"/>
              <a:t>Varicocele</a:t>
            </a:r>
            <a:r>
              <a:rPr lang="en-US" sz="2400" dirty="0"/>
              <a:t>.</a:t>
            </a:r>
          </a:p>
        </p:txBody>
      </p:sp>
    </p:spTree>
    <p:extLst>
      <p:ext uri="{BB962C8B-B14F-4D97-AF65-F5344CB8AC3E}">
        <p14:creationId xmlns:p14="http://schemas.microsoft.com/office/powerpoint/2010/main" val="3616352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Investigation :</a:t>
            </a:r>
          </a:p>
        </p:txBody>
      </p:sp>
      <p:sp>
        <p:nvSpPr>
          <p:cNvPr id="3" name="Content Placeholder 2"/>
          <p:cNvSpPr>
            <a:spLocks noGrp="1"/>
          </p:cNvSpPr>
          <p:nvPr>
            <p:ph idx="1"/>
          </p:nvPr>
        </p:nvSpPr>
        <p:spPr>
          <a:xfrm>
            <a:off x="1154954" y="2603500"/>
            <a:ext cx="10405675" cy="3416300"/>
          </a:xfrm>
          <a:solidFill>
            <a:schemeClr val="bg2"/>
          </a:solidFill>
          <a:ln>
            <a:solidFill>
              <a:schemeClr val="accent6">
                <a:lumMod val="50000"/>
              </a:schemeClr>
            </a:solidFill>
          </a:ln>
          <a:effectLst>
            <a:glow rad="139700">
              <a:schemeClr val="accent5">
                <a:satMod val="175000"/>
                <a:alpha val="40000"/>
              </a:schemeClr>
            </a:glow>
            <a:softEdge rad="12700"/>
          </a:effectLst>
          <a:scene3d>
            <a:camera prst="orthographicFront"/>
            <a:lightRig rig="threePt" dir="t"/>
          </a:scene3d>
          <a:sp3d>
            <a:bevelT/>
          </a:sp3d>
        </p:spPr>
        <p:txBody>
          <a:bodyPr>
            <a:normAutofit/>
          </a:bodyPr>
          <a:lstStyle/>
          <a:p>
            <a:endParaRPr lang="en-US" sz="2400" dirty="0"/>
          </a:p>
          <a:p>
            <a:r>
              <a:rPr lang="en-US" sz="2400" dirty="0"/>
              <a:t>Semen fluid analysis (abstinence 3- 5 days ).</a:t>
            </a:r>
          </a:p>
          <a:p>
            <a:pPr marL="0" indent="0">
              <a:buNone/>
            </a:pPr>
            <a:endParaRPr lang="en-US" sz="2400" dirty="0"/>
          </a:p>
          <a:p>
            <a:r>
              <a:rPr lang="en-US" sz="2400" dirty="0"/>
              <a:t>Hormonal profile (FSH.. LH… PRL… TSH.. TESTOSTERONE..E2..SHBG ) .</a:t>
            </a:r>
          </a:p>
          <a:p>
            <a:pPr marL="0" indent="0">
              <a:buNone/>
            </a:pPr>
            <a:endParaRPr lang="en-US" sz="2400" dirty="0"/>
          </a:p>
          <a:p>
            <a:r>
              <a:rPr lang="en-US" sz="2400" dirty="0"/>
              <a:t>Karyotyping  (Y MICRODELETION …CYSTIC FIBROSIS).</a:t>
            </a:r>
          </a:p>
          <a:p>
            <a:pPr marL="0" indent="0">
              <a:buNone/>
            </a:pPr>
            <a:endParaRPr lang="en-US" sz="2400" dirty="0"/>
          </a:p>
        </p:txBody>
      </p:sp>
    </p:spTree>
    <p:extLst>
      <p:ext uri="{BB962C8B-B14F-4D97-AF65-F5344CB8AC3E}">
        <p14:creationId xmlns:p14="http://schemas.microsoft.com/office/powerpoint/2010/main" val="28837130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TERMINOLOGY</a:t>
            </a:r>
          </a:p>
        </p:txBody>
      </p:sp>
      <p:sp>
        <p:nvSpPr>
          <p:cNvPr id="3" name="Content Placeholder 2"/>
          <p:cNvSpPr>
            <a:spLocks noGrp="1"/>
          </p:cNvSpPr>
          <p:nvPr>
            <p:ph idx="1"/>
          </p:nvPr>
        </p:nvSpPr>
        <p:spPr>
          <a:xfrm>
            <a:off x="1154954" y="2603500"/>
            <a:ext cx="10418737" cy="4254500"/>
          </a:xfrm>
        </p:spPr>
        <p:txBody>
          <a:bodyPr>
            <a:normAutofit/>
          </a:bodyPr>
          <a:lstStyle/>
          <a:p>
            <a:endParaRPr lang="en-US" dirty="0"/>
          </a:p>
          <a:p>
            <a:r>
              <a:rPr lang="en-US" dirty="0"/>
              <a:t> </a:t>
            </a:r>
            <a:r>
              <a:rPr lang="en-US" sz="2400" dirty="0" err="1"/>
              <a:t>Oligospermia</a:t>
            </a:r>
            <a:r>
              <a:rPr lang="en-US" sz="2400" dirty="0"/>
              <a:t> is </a:t>
            </a:r>
            <a:r>
              <a:rPr lang="en-US" sz="2400" b="1" u="sng" dirty="0">
                <a:solidFill>
                  <a:srgbClr val="FF0000"/>
                </a:solidFill>
              </a:rPr>
              <a:t>low</a:t>
            </a:r>
            <a:r>
              <a:rPr lang="en-US" sz="2400" dirty="0"/>
              <a:t> semen volume.</a:t>
            </a:r>
          </a:p>
          <a:p>
            <a:r>
              <a:rPr lang="en-US" sz="2400" dirty="0"/>
              <a:t> </a:t>
            </a:r>
            <a:r>
              <a:rPr lang="en-US" sz="2400" dirty="0" err="1"/>
              <a:t>Oligozoospermia</a:t>
            </a:r>
            <a:r>
              <a:rPr lang="en-US" sz="2400" dirty="0"/>
              <a:t> is </a:t>
            </a:r>
            <a:r>
              <a:rPr lang="en-US" sz="2400" b="1" u="sng" dirty="0">
                <a:solidFill>
                  <a:srgbClr val="FF0000"/>
                </a:solidFill>
              </a:rPr>
              <a:t>low</a:t>
            </a:r>
            <a:r>
              <a:rPr lang="en-US" sz="2400" dirty="0"/>
              <a:t> sperm count on semen analysis.</a:t>
            </a:r>
          </a:p>
          <a:p>
            <a:r>
              <a:rPr lang="en-US" sz="2400" dirty="0"/>
              <a:t> </a:t>
            </a:r>
            <a:r>
              <a:rPr lang="en-US" sz="2400" dirty="0" err="1"/>
              <a:t>Asthenozoospermia</a:t>
            </a:r>
            <a:r>
              <a:rPr lang="en-US" sz="2400" dirty="0"/>
              <a:t> is </a:t>
            </a:r>
            <a:r>
              <a:rPr lang="en-US" sz="2400" b="1" u="sng" dirty="0">
                <a:solidFill>
                  <a:srgbClr val="FFC000"/>
                </a:solidFill>
              </a:rPr>
              <a:t>decreased</a:t>
            </a:r>
            <a:r>
              <a:rPr lang="en-US" sz="2400" dirty="0"/>
              <a:t> sperm motility.</a:t>
            </a:r>
          </a:p>
          <a:p>
            <a:r>
              <a:rPr lang="en-US" sz="2400" dirty="0"/>
              <a:t> </a:t>
            </a:r>
            <a:r>
              <a:rPr lang="en-US" sz="2400" dirty="0" err="1"/>
              <a:t>Teratozoospermia</a:t>
            </a:r>
            <a:r>
              <a:rPr lang="en-US" sz="2400" dirty="0"/>
              <a:t> refers to </a:t>
            </a:r>
            <a:r>
              <a:rPr lang="en-US" sz="2400" b="1" u="sng" dirty="0">
                <a:solidFill>
                  <a:schemeClr val="accent6">
                    <a:lumMod val="75000"/>
                  </a:schemeClr>
                </a:solidFill>
              </a:rPr>
              <a:t>abnormal</a:t>
            </a:r>
            <a:r>
              <a:rPr lang="en-US" sz="2400" dirty="0"/>
              <a:t> sperm morphology.</a:t>
            </a:r>
          </a:p>
          <a:p>
            <a:r>
              <a:rPr lang="en-US" sz="2400" dirty="0"/>
              <a:t> Azoospermia is </a:t>
            </a:r>
            <a:r>
              <a:rPr lang="en-US" sz="2400" b="1" u="sng" dirty="0">
                <a:solidFill>
                  <a:schemeClr val="accent1">
                    <a:lumMod val="60000"/>
                    <a:lumOff val="40000"/>
                  </a:schemeClr>
                </a:solidFill>
              </a:rPr>
              <a:t>absence</a:t>
            </a:r>
            <a:r>
              <a:rPr lang="en-US" sz="2400" dirty="0"/>
              <a:t> of sperm in the semen.</a:t>
            </a:r>
          </a:p>
          <a:p>
            <a:r>
              <a:rPr lang="en-US" sz="2400" dirty="0"/>
              <a:t> It can be obstructive or </a:t>
            </a:r>
            <a:r>
              <a:rPr lang="en-US" sz="2400" dirty="0" err="1"/>
              <a:t>nonobstructive</a:t>
            </a:r>
            <a:r>
              <a:rPr lang="en-US" sz="2400" dirty="0"/>
              <a:t>.</a:t>
            </a:r>
          </a:p>
          <a:p>
            <a:r>
              <a:rPr lang="en-US" sz="2400" dirty="0"/>
              <a:t> </a:t>
            </a:r>
            <a:r>
              <a:rPr lang="en-US" sz="2400" dirty="0" err="1"/>
              <a:t>Aspermia</a:t>
            </a:r>
            <a:r>
              <a:rPr lang="en-US" sz="2400" dirty="0"/>
              <a:t> is </a:t>
            </a:r>
            <a:r>
              <a:rPr lang="en-US" sz="2400" b="1" u="sng" dirty="0">
                <a:solidFill>
                  <a:schemeClr val="accent1">
                    <a:lumMod val="60000"/>
                    <a:lumOff val="40000"/>
                  </a:schemeClr>
                </a:solidFill>
              </a:rPr>
              <a:t>absence</a:t>
            </a:r>
            <a:r>
              <a:rPr lang="en-US" sz="2400" dirty="0"/>
              <a:t> of the ejaculate.</a:t>
            </a:r>
          </a:p>
        </p:txBody>
      </p:sp>
    </p:spTree>
    <p:extLst>
      <p:ext uri="{BB962C8B-B14F-4D97-AF65-F5344CB8AC3E}">
        <p14:creationId xmlns:p14="http://schemas.microsoft.com/office/powerpoint/2010/main" val="21017991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1012856"/>
            <a:ext cx="8761413" cy="706964"/>
          </a:xfrm>
        </p:spPr>
        <p:txBody>
          <a:bodyPr>
            <a:normAutofit fontScale="90000"/>
          </a:bodyPr>
          <a:lstStyle/>
          <a:p>
            <a:r>
              <a:rPr lang="en-US" sz="4400" dirty="0"/>
              <a:t>SEMENAL ANALYSIS :</a:t>
            </a:r>
            <a:br>
              <a:rPr lang="en-US" sz="4400" dirty="0"/>
            </a:br>
            <a:r>
              <a:rPr lang="en-US" sz="2800" dirty="0"/>
              <a:t>(Standard values for normal semen analysis)</a:t>
            </a:r>
          </a:p>
        </p:txBody>
      </p:sp>
      <p:pic>
        <p:nvPicPr>
          <p:cNvPr id="4" name="Content Placeholder 3"/>
          <p:cNvPicPr>
            <a:picLocks noGrp="1" noChangeAspect="1"/>
          </p:cNvPicPr>
          <p:nvPr>
            <p:ph idx="1"/>
          </p:nvPr>
        </p:nvPicPr>
        <p:blipFill>
          <a:blip r:embed="rId2"/>
          <a:stretch>
            <a:fillRect/>
          </a:stretch>
        </p:blipFill>
        <p:spPr>
          <a:xfrm>
            <a:off x="3270250" y="3023394"/>
            <a:ext cx="5651500" cy="1955800"/>
          </a:xfrm>
          <a:prstGeom prst="rect">
            <a:avLst/>
          </a:prstGeom>
        </p:spPr>
      </p:pic>
    </p:spTree>
    <p:extLst>
      <p:ext uri="{BB962C8B-B14F-4D97-AF65-F5344CB8AC3E}">
        <p14:creationId xmlns:p14="http://schemas.microsoft.com/office/powerpoint/2010/main" val="1831490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effectLst>
                  <a:outerShdw blurRad="38100" dist="38100" dir="2700000" algn="tl">
                    <a:srgbClr val="000000">
                      <a:alpha val="43137"/>
                    </a:srgbClr>
                  </a:outerShdw>
                </a:effectLst>
              </a:rPr>
              <a:t>Definition :</a:t>
            </a:r>
          </a:p>
        </p:txBody>
      </p:sp>
      <p:sp>
        <p:nvSpPr>
          <p:cNvPr id="3" name="Content Placeholder 2"/>
          <p:cNvSpPr>
            <a:spLocks noGrp="1"/>
          </p:cNvSpPr>
          <p:nvPr>
            <p:ph idx="1"/>
          </p:nvPr>
        </p:nvSpPr>
        <p:spPr>
          <a:xfrm>
            <a:off x="723880" y="2259874"/>
            <a:ext cx="11468120" cy="4598126"/>
          </a:xfrm>
        </p:spPr>
        <p:txBody>
          <a:bodyPr>
            <a:normAutofit/>
          </a:bodyPr>
          <a:lstStyle/>
          <a:p>
            <a:r>
              <a:rPr lang="en-US" sz="2000" b="1" dirty="0"/>
              <a:t>Infertility is a common clinical problem.</a:t>
            </a:r>
          </a:p>
          <a:p>
            <a:r>
              <a:rPr lang="en-US" sz="2000" b="1" dirty="0"/>
              <a:t> It affects </a:t>
            </a:r>
            <a:r>
              <a:rPr lang="en-US" sz="2000" b="1" u="sng" dirty="0">
                <a:solidFill>
                  <a:srgbClr val="FF0000"/>
                </a:solidFill>
              </a:rPr>
              <a:t>13 to 15% </a:t>
            </a:r>
            <a:r>
              <a:rPr lang="en-US" sz="2000" b="1" dirty="0"/>
              <a:t>of couples worldwide.</a:t>
            </a:r>
          </a:p>
          <a:p>
            <a:r>
              <a:rPr lang="en-US" sz="2000" b="1" dirty="0"/>
              <a:t>Infertility is defined as the failure to conceive </a:t>
            </a:r>
            <a:r>
              <a:rPr lang="en-US" sz="2000" b="1" u="sng" dirty="0">
                <a:solidFill>
                  <a:srgbClr val="FF0000"/>
                </a:solidFill>
              </a:rPr>
              <a:t>after 1 year of regular unprotected intercourse</a:t>
            </a:r>
            <a:r>
              <a:rPr lang="en-US" sz="2000" b="1" dirty="0"/>
              <a:t>.</a:t>
            </a:r>
          </a:p>
          <a:p>
            <a:r>
              <a:rPr lang="en-US" sz="2000" b="1" dirty="0"/>
              <a:t>Sterility implies an intrinsic inability to achieve pregnancy, whereas infertility implies </a:t>
            </a:r>
            <a:r>
              <a:rPr lang="en-US" sz="2000" b="1" u="sng" dirty="0">
                <a:solidFill>
                  <a:srgbClr val="FF0000"/>
                </a:solidFill>
              </a:rPr>
              <a:t>a decrease</a:t>
            </a:r>
            <a:r>
              <a:rPr lang="en-US" sz="2000" b="1" dirty="0"/>
              <a:t> in the ability to conceive and is synonymous with subfertility.</a:t>
            </a:r>
          </a:p>
          <a:p>
            <a:r>
              <a:rPr lang="en-US" sz="2000" b="1" dirty="0"/>
              <a:t>Infertility can be primary or secondary.</a:t>
            </a:r>
          </a:p>
          <a:p>
            <a:r>
              <a:rPr lang="en-US" sz="2000" b="1" dirty="0"/>
              <a:t>Primary infertility applies to those who </a:t>
            </a:r>
            <a:r>
              <a:rPr lang="en-US" sz="2000" b="1" u="sng" dirty="0">
                <a:solidFill>
                  <a:srgbClr val="FF0000"/>
                </a:solidFill>
              </a:rPr>
              <a:t>have never conceived</a:t>
            </a:r>
            <a:r>
              <a:rPr lang="en-US" sz="2000" b="1" dirty="0"/>
              <a:t>, whereas secondary infertility designates those who </a:t>
            </a:r>
            <a:r>
              <a:rPr lang="en-US" sz="2000" b="1" u="sng" dirty="0">
                <a:solidFill>
                  <a:srgbClr val="FF0000"/>
                </a:solidFill>
              </a:rPr>
              <a:t>have conceived</a:t>
            </a:r>
            <a:r>
              <a:rPr lang="en-US" sz="2000" b="1" dirty="0"/>
              <a:t> at some time in the past.</a:t>
            </a:r>
          </a:p>
          <a:p>
            <a:r>
              <a:rPr lang="en-US" sz="2000" b="1" dirty="0"/>
              <a:t>Fecundity is the probability of achieving a live birth in </a:t>
            </a:r>
            <a:r>
              <a:rPr lang="en-US" sz="2000" b="1" u="sng" dirty="0">
                <a:solidFill>
                  <a:srgbClr val="FF0000"/>
                </a:solidFill>
              </a:rPr>
              <a:t>1 menstrual cycle</a:t>
            </a:r>
            <a:r>
              <a:rPr lang="en-US" sz="2000" b="1" dirty="0">
                <a:solidFill>
                  <a:srgbClr val="FF0000"/>
                </a:solidFill>
              </a:rPr>
              <a:t>.</a:t>
            </a:r>
            <a:r>
              <a:rPr lang="en-US" sz="2000" b="1" dirty="0"/>
              <a:t> </a:t>
            </a:r>
            <a:r>
              <a:rPr lang="en-US" sz="2000" b="1" dirty="0" err="1"/>
              <a:t>Fecundability</a:t>
            </a:r>
            <a:r>
              <a:rPr lang="en-US" sz="2000" b="1" dirty="0"/>
              <a:t> is expressed as the likelihood of conception per month of exposure.</a:t>
            </a:r>
          </a:p>
          <a:p>
            <a:r>
              <a:rPr lang="en-US" sz="2000" b="1" dirty="0"/>
              <a:t> Fertility, as well as infertility, of a woman or couple is best perceived as </a:t>
            </a:r>
            <a:r>
              <a:rPr lang="en-US" sz="2000" b="1" dirty="0" err="1"/>
              <a:t>fecundability</a:t>
            </a:r>
            <a:r>
              <a:rPr lang="en-US" sz="2000" b="1" dirty="0"/>
              <a:t>, as few infertile patients </a:t>
            </a:r>
            <a:r>
              <a:rPr lang="en-US" sz="2000" b="1" u="sng" dirty="0">
                <a:solidFill>
                  <a:srgbClr val="FF0000"/>
                </a:solidFill>
              </a:rPr>
              <a:t>are sterile</a:t>
            </a:r>
            <a:r>
              <a:rPr lang="en-US" sz="2000" b="1" dirty="0"/>
              <a:t>.</a:t>
            </a:r>
          </a:p>
          <a:p>
            <a:endParaRPr lang="en-US" sz="2000" b="1" dirty="0"/>
          </a:p>
        </p:txBody>
      </p:sp>
    </p:spTree>
    <p:extLst>
      <p:ext uri="{BB962C8B-B14F-4D97-AF65-F5344CB8AC3E}">
        <p14:creationId xmlns:p14="http://schemas.microsoft.com/office/powerpoint/2010/main" val="24599312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Treatment approach :</a:t>
            </a:r>
          </a:p>
        </p:txBody>
      </p:sp>
      <p:sp>
        <p:nvSpPr>
          <p:cNvPr id="3" name="Content Placeholder 2"/>
          <p:cNvSpPr>
            <a:spLocks noGrp="1"/>
          </p:cNvSpPr>
          <p:nvPr>
            <p:ph idx="1"/>
          </p:nvPr>
        </p:nvSpPr>
        <p:spPr>
          <a:xfrm>
            <a:off x="645503" y="2747191"/>
            <a:ext cx="10601617" cy="3416300"/>
          </a:xfrm>
        </p:spPr>
        <p:txBody>
          <a:bodyPr>
            <a:noAutofit/>
          </a:bodyPr>
          <a:lstStyle/>
          <a:p>
            <a:r>
              <a:rPr lang="en-US" sz="2000" dirty="0"/>
              <a:t>The aim of treatment for male infertility is </a:t>
            </a:r>
            <a:r>
              <a:rPr lang="en-US" sz="2400" b="1" i="1" u="sng" dirty="0">
                <a:solidFill>
                  <a:srgbClr val="FF0000"/>
                </a:solidFill>
              </a:rPr>
              <a:t>to achieve pregnancy</a:t>
            </a:r>
          </a:p>
          <a:p>
            <a:pPr marL="0" indent="0">
              <a:buNone/>
            </a:pPr>
            <a:r>
              <a:rPr lang="en-US" sz="2000" dirty="0"/>
              <a:t> </a:t>
            </a:r>
          </a:p>
          <a:p>
            <a:r>
              <a:rPr lang="en-US" sz="2000" dirty="0"/>
              <a:t> Restore normal reproductive function for the man.</a:t>
            </a:r>
          </a:p>
          <a:p>
            <a:endParaRPr lang="en-US" sz="2000" dirty="0"/>
          </a:p>
          <a:p>
            <a:r>
              <a:rPr lang="en-US" sz="2000" dirty="0"/>
              <a:t>Medical treatment .</a:t>
            </a:r>
          </a:p>
          <a:p>
            <a:endParaRPr lang="en-US" sz="2000" dirty="0"/>
          </a:p>
          <a:p>
            <a:r>
              <a:rPr lang="en-US" sz="2000" dirty="0"/>
              <a:t>Surgical treatment .</a:t>
            </a:r>
          </a:p>
        </p:txBody>
      </p:sp>
    </p:spTree>
    <p:extLst>
      <p:ext uri="{BB962C8B-B14F-4D97-AF65-F5344CB8AC3E}">
        <p14:creationId xmlns:p14="http://schemas.microsoft.com/office/powerpoint/2010/main" val="2801551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t>Medical &amp; Surgical treatment :</a:t>
            </a:r>
            <a:endParaRPr lang="en-US" b="1" dirty="0"/>
          </a:p>
        </p:txBody>
      </p:sp>
      <p:sp>
        <p:nvSpPr>
          <p:cNvPr id="3" name="Content Placeholder 2"/>
          <p:cNvSpPr>
            <a:spLocks noGrp="1"/>
          </p:cNvSpPr>
          <p:nvPr>
            <p:ph idx="1"/>
          </p:nvPr>
        </p:nvSpPr>
        <p:spPr>
          <a:xfrm>
            <a:off x="358948" y="2246812"/>
            <a:ext cx="11833052" cy="4754880"/>
          </a:xfrm>
        </p:spPr>
        <p:txBody>
          <a:bodyPr>
            <a:normAutofit fontScale="62500" lnSpcReduction="20000"/>
          </a:bodyPr>
          <a:lstStyle/>
          <a:p>
            <a:r>
              <a:rPr lang="en-US" sz="4400" dirty="0">
                <a:solidFill>
                  <a:srgbClr val="FF0000"/>
                </a:solidFill>
              </a:rPr>
              <a:t>1. Gonadotrophin or </a:t>
            </a:r>
            <a:r>
              <a:rPr lang="en-US" sz="4400" dirty="0" err="1">
                <a:solidFill>
                  <a:srgbClr val="FF0000"/>
                </a:solidFill>
              </a:rPr>
              <a:t>GnRH</a:t>
            </a:r>
            <a:r>
              <a:rPr lang="en-US" sz="4400" dirty="0">
                <a:solidFill>
                  <a:srgbClr val="FF0000"/>
                </a:solidFill>
              </a:rPr>
              <a:t> deficiencies:  </a:t>
            </a:r>
            <a:r>
              <a:rPr lang="en-US" sz="4400" dirty="0">
                <a:solidFill>
                  <a:schemeClr val="tx1"/>
                </a:solidFill>
              </a:rPr>
              <a:t>(</a:t>
            </a:r>
            <a:r>
              <a:rPr lang="en-US" sz="4400" dirty="0" err="1">
                <a:solidFill>
                  <a:schemeClr val="tx1"/>
                </a:solidFill>
              </a:rPr>
              <a:t>GnRH</a:t>
            </a:r>
            <a:r>
              <a:rPr lang="en-US" sz="4400" dirty="0">
                <a:solidFill>
                  <a:schemeClr val="tx1"/>
                </a:solidFill>
              </a:rPr>
              <a:t> pulsatile therapy ).</a:t>
            </a:r>
          </a:p>
          <a:p>
            <a:r>
              <a:rPr lang="it-IT" sz="4400" dirty="0">
                <a:solidFill>
                  <a:srgbClr val="FF0000"/>
                </a:solidFill>
              </a:rPr>
              <a:t>2. Hyperprolactinemia due to pituitary adenoma </a:t>
            </a:r>
            <a:r>
              <a:rPr lang="it-IT" sz="4400" dirty="0">
                <a:solidFill>
                  <a:schemeClr val="tx1"/>
                </a:solidFill>
              </a:rPr>
              <a:t>( Gabergoline or Bromocriptine ).</a:t>
            </a:r>
            <a:endParaRPr lang="en-US" sz="4400" dirty="0">
              <a:solidFill>
                <a:schemeClr val="tx1"/>
              </a:solidFill>
            </a:endParaRPr>
          </a:p>
          <a:p>
            <a:r>
              <a:rPr lang="en-US" sz="4400" dirty="0">
                <a:solidFill>
                  <a:srgbClr val="FF0000"/>
                </a:solidFill>
              </a:rPr>
              <a:t>Presence of </a:t>
            </a:r>
            <a:r>
              <a:rPr lang="en-US" sz="4400" dirty="0" err="1">
                <a:solidFill>
                  <a:srgbClr val="FF0000"/>
                </a:solidFill>
              </a:rPr>
              <a:t>varicocele</a:t>
            </a:r>
            <a:r>
              <a:rPr lang="en-US" sz="4400" dirty="0">
                <a:solidFill>
                  <a:srgbClr val="FF0000"/>
                </a:solidFill>
              </a:rPr>
              <a:t> and no other cause of infertility detected:</a:t>
            </a:r>
          </a:p>
          <a:p>
            <a:r>
              <a:rPr lang="en-US" sz="4400" dirty="0">
                <a:solidFill>
                  <a:schemeClr val="tx1"/>
                </a:solidFill>
              </a:rPr>
              <a:t>Surgical treatment successfully eliminates 90% of </a:t>
            </a:r>
            <a:r>
              <a:rPr lang="en-US" sz="4400" dirty="0" err="1">
                <a:solidFill>
                  <a:schemeClr val="tx1"/>
                </a:solidFill>
              </a:rPr>
              <a:t>varicoceles</a:t>
            </a:r>
            <a:r>
              <a:rPr lang="en-US" sz="4400" dirty="0">
                <a:solidFill>
                  <a:schemeClr val="tx1"/>
                </a:solidFill>
              </a:rPr>
              <a:t>, but the effect on pregnancy rates is controversial. </a:t>
            </a:r>
          </a:p>
          <a:p>
            <a:pPr>
              <a:buClr>
                <a:srgbClr val="0070C0"/>
              </a:buClr>
              <a:buFont typeface="Century Gothic" panose="020B0502020202020204" pitchFamily="34" charset="0"/>
              <a:buChar char="♣"/>
            </a:pPr>
            <a:endParaRPr lang="en-US" sz="4400" b="1" dirty="0">
              <a:solidFill>
                <a:srgbClr val="0070C0"/>
              </a:solidFill>
            </a:endParaRPr>
          </a:p>
          <a:p>
            <a:pPr>
              <a:buClr>
                <a:srgbClr val="0070C0"/>
              </a:buClr>
              <a:buFont typeface="Century Gothic" panose="020B0502020202020204" pitchFamily="34" charset="0"/>
              <a:buChar char="♣"/>
            </a:pPr>
            <a:r>
              <a:rPr lang="en-US" sz="4400" b="1" dirty="0">
                <a:solidFill>
                  <a:srgbClr val="0070C0"/>
                </a:solidFill>
              </a:rPr>
              <a:t>Unexplained infertility: </a:t>
            </a:r>
          </a:p>
          <a:p>
            <a:pPr>
              <a:buFont typeface="Arial" panose="020B0604020202020204" pitchFamily="34" charset="0"/>
              <a:buChar char="•"/>
            </a:pPr>
            <a:r>
              <a:rPr lang="en-US" sz="4000" dirty="0">
                <a:solidFill>
                  <a:schemeClr val="tx1"/>
                </a:solidFill>
              </a:rPr>
              <a:t>sperm counts of 10 to 20 million/ml and no endocrine disorder, clomiphene citrate</a:t>
            </a:r>
          </a:p>
          <a:p>
            <a:pPr marL="0" indent="0">
              <a:buNone/>
            </a:pPr>
            <a:r>
              <a:rPr lang="en-US" sz="4000" dirty="0">
                <a:solidFill>
                  <a:schemeClr val="tx1"/>
                </a:solidFill>
              </a:rPr>
              <a:t>(25 to 50 mg </a:t>
            </a:r>
            <a:r>
              <a:rPr lang="en-US" sz="4000" dirty="0" err="1">
                <a:solidFill>
                  <a:schemeClr val="tx1"/>
                </a:solidFill>
              </a:rPr>
              <a:t>po</a:t>
            </a:r>
            <a:r>
              <a:rPr lang="en-US" sz="4000" dirty="0">
                <a:solidFill>
                  <a:schemeClr val="tx1"/>
                </a:solidFill>
              </a:rPr>
              <a:t> once/day taken 25 days/</a:t>
            </a:r>
            <a:r>
              <a:rPr lang="en-US" sz="4000" dirty="0" err="1">
                <a:solidFill>
                  <a:schemeClr val="tx1"/>
                </a:solidFill>
              </a:rPr>
              <a:t>mo</a:t>
            </a:r>
            <a:r>
              <a:rPr lang="en-US" sz="4000" dirty="0">
                <a:solidFill>
                  <a:schemeClr val="tx1"/>
                </a:solidFill>
              </a:rPr>
              <a:t> for 3 to 4 </a:t>
            </a:r>
            <a:r>
              <a:rPr lang="en-US" sz="4000" dirty="0" err="1">
                <a:solidFill>
                  <a:schemeClr val="tx1"/>
                </a:solidFill>
              </a:rPr>
              <a:t>mo</a:t>
            </a:r>
            <a:r>
              <a:rPr lang="en-US" sz="4000" dirty="0">
                <a:solidFill>
                  <a:schemeClr val="tx1"/>
                </a:solidFill>
              </a:rPr>
              <a:t>) can be tried empirically.</a:t>
            </a:r>
          </a:p>
          <a:p>
            <a:pPr>
              <a:buFont typeface="Arial" panose="020B0604020202020204" pitchFamily="34" charset="0"/>
              <a:buChar char="•"/>
            </a:pPr>
            <a:r>
              <a:rPr lang="en-US" sz="4000" dirty="0">
                <a:solidFill>
                  <a:schemeClr val="tx1"/>
                </a:solidFill>
              </a:rPr>
              <a:t>Clomiphene, or antiestrogen, may </a:t>
            </a:r>
            <a:r>
              <a:rPr lang="en-US" sz="4000" dirty="0" err="1">
                <a:solidFill>
                  <a:schemeClr val="tx1"/>
                </a:solidFill>
              </a:rPr>
              <a:t>stimulaten</a:t>
            </a:r>
            <a:r>
              <a:rPr lang="en-US" sz="4000" dirty="0">
                <a:solidFill>
                  <a:schemeClr val="tx1"/>
                </a:solidFill>
              </a:rPr>
              <a:t> sperm production and increase sperm counts. </a:t>
            </a:r>
          </a:p>
          <a:p>
            <a:pPr marL="0" indent="0">
              <a:buNone/>
            </a:pPr>
            <a:endParaRPr lang="en-US" dirty="0">
              <a:solidFill>
                <a:schemeClr val="tx1"/>
              </a:solidFill>
            </a:endParaRPr>
          </a:p>
          <a:p>
            <a:pPr marL="0" indent="0">
              <a:buNone/>
            </a:pPr>
            <a:endParaRPr 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28658099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7390" y="620972"/>
            <a:ext cx="9465148" cy="1260080"/>
          </a:xfrm>
        </p:spPr>
        <p:txBody>
          <a:bodyPr>
            <a:normAutofit fontScale="90000"/>
          </a:bodyPr>
          <a:lstStyle/>
          <a:p>
            <a:r>
              <a:rPr lang="en-US" sz="4400" b="1" dirty="0"/>
              <a:t>Assisted Reproductive Techniques (ART) :</a:t>
            </a:r>
          </a:p>
        </p:txBody>
      </p:sp>
      <p:sp>
        <p:nvSpPr>
          <p:cNvPr id="3" name="Content Placeholder 2"/>
          <p:cNvSpPr>
            <a:spLocks noGrp="1"/>
          </p:cNvSpPr>
          <p:nvPr>
            <p:ph idx="1"/>
          </p:nvPr>
        </p:nvSpPr>
        <p:spPr>
          <a:xfrm>
            <a:off x="567125" y="2237739"/>
            <a:ext cx="10836749" cy="4293689"/>
          </a:xfrm>
        </p:spPr>
        <p:txBody>
          <a:bodyPr>
            <a:noAutofit/>
          </a:bodyPr>
          <a:lstStyle/>
          <a:p>
            <a:pPr marL="457200" indent="-457200">
              <a:buAutoNum type="arabicPeriod"/>
            </a:pPr>
            <a:r>
              <a:rPr lang="en-US" sz="2200" b="1" i="1" dirty="0"/>
              <a:t>The aim of ART is to facilitate oocyte </a:t>
            </a:r>
            <a:r>
              <a:rPr lang="en-US" sz="2200" b="1" i="1" dirty="0" err="1"/>
              <a:t>fertilisation</a:t>
            </a:r>
            <a:r>
              <a:rPr lang="en-US" sz="2200" b="1" i="1" dirty="0"/>
              <a:t> and to produce a pregnancy.</a:t>
            </a:r>
          </a:p>
          <a:p>
            <a:pPr marL="457200" indent="-457200">
              <a:buAutoNum type="arabicPeriod"/>
            </a:pPr>
            <a:endParaRPr lang="en-US" sz="2200" b="1" i="1" dirty="0"/>
          </a:p>
          <a:p>
            <a:pPr marL="457200" indent="-457200">
              <a:buAutoNum type="arabicPeriod"/>
            </a:pPr>
            <a:r>
              <a:rPr lang="en-US" sz="2200" b="1" i="1" dirty="0"/>
              <a:t>ICSI (intracytoplasmic sperm injection).</a:t>
            </a:r>
          </a:p>
          <a:p>
            <a:pPr marL="457200" indent="-457200">
              <a:buAutoNum type="arabicPeriod"/>
            </a:pPr>
            <a:endParaRPr lang="en-US" sz="2200" b="1" i="1" dirty="0"/>
          </a:p>
          <a:p>
            <a:pPr marL="457200" indent="-457200">
              <a:buAutoNum type="arabicPeriod"/>
            </a:pPr>
            <a:r>
              <a:rPr lang="en-US" sz="2200" b="1" i="1" dirty="0"/>
              <a:t>Conventional IVF.</a:t>
            </a:r>
          </a:p>
          <a:p>
            <a:pPr marL="457200" indent="-457200">
              <a:buAutoNum type="arabicPeriod"/>
            </a:pPr>
            <a:endParaRPr lang="en-US" sz="2200" b="1" i="1" dirty="0"/>
          </a:p>
          <a:p>
            <a:pPr marL="457200" indent="-457200">
              <a:buAutoNum type="arabicPeriod"/>
            </a:pPr>
            <a:r>
              <a:rPr lang="en-US" sz="2200" b="1" i="1" dirty="0"/>
              <a:t>IUI (Intrauterine insemination).</a:t>
            </a:r>
          </a:p>
          <a:p>
            <a:pPr marL="457200" indent="-457200">
              <a:buAutoNum type="arabicPeriod"/>
            </a:pPr>
            <a:endParaRPr lang="en-US" sz="2200" b="1" i="1" dirty="0"/>
          </a:p>
          <a:p>
            <a:pPr marL="457200" indent="-457200">
              <a:buAutoNum type="arabicPeriod"/>
            </a:pPr>
            <a:r>
              <a:rPr lang="en-US" sz="2200" b="1" i="1" dirty="0"/>
              <a:t>COS (Controlled ovarian stimulation ) with IUI.</a:t>
            </a:r>
          </a:p>
        </p:txBody>
      </p:sp>
    </p:spTree>
    <p:extLst>
      <p:ext uri="{BB962C8B-B14F-4D97-AF65-F5344CB8AC3E}">
        <p14:creationId xmlns:p14="http://schemas.microsoft.com/office/powerpoint/2010/main" val="39219589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11263" y="2642689"/>
            <a:ext cx="10353423" cy="3416300"/>
          </a:xfrm>
        </p:spPr>
        <p:txBody>
          <a:bodyPr>
            <a:normAutofit/>
          </a:bodyPr>
          <a:lstStyle/>
          <a:p>
            <a:endParaRPr lang="en-US" sz="2000" b="1" dirty="0">
              <a:solidFill>
                <a:srgbClr val="0070C0"/>
              </a:solidFill>
            </a:endParaRPr>
          </a:p>
          <a:p>
            <a:r>
              <a:rPr lang="en-US" sz="2400" b="1" dirty="0">
                <a:solidFill>
                  <a:srgbClr val="0070C0"/>
                </a:solidFill>
              </a:rPr>
              <a:t>Intrauterine Insemination</a:t>
            </a:r>
          </a:p>
          <a:p>
            <a:endParaRPr lang="en-US" sz="2400" b="1" dirty="0">
              <a:solidFill>
                <a:srgbClr val="0070C0"/>
              </a:solidFill>
            </a:endParaRPr>
          </a:p>
          <a:p>
            <a:r>
              <a:rPr lang="en-US" sz="2000" dirty="0"/>
              <a:t>IUI is a technique by which a processed semen sample, washed to remove prostaglandins, leukocytes, and </a:t>
            </a:r>
            <a:r>
              <a:rPr lang="en-US" sz="2000" dirty="0" err="1"/>
              <a:t>nonmotile</a:t>
            </a:r>
            <a:r>
              <a:rPr lang="en-US" sz="2000" dirty="0"/>
              <a:t> sperm.</a:t>
            </a:r>
          </a:p>
          <a:p>
            <a:endParaRPr lang="en-US" sz="2000" dirty="0"/>
          </a:p>
          <a:p>
            <a:r>
              <a:rPr lang="en-US" sz="2000" dirty="0"/>
              <a:t> Then  injected via catheter directly into the upper uterine cavity.</a:t>
            </a:r>
          </a:p>
        </p:txBody>
      </p:sp>
    </p:spTree>
    <p:extLst>
      <p:ext uri="{BB962C8B-B14F-4D97-AF65-F5344CB8AC3E}">
        <p14:creationId xmlns:p14="http://schemas.microsoft.com/office/powerpoint/2010/main" val="30296178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Indication of IUI :</a:t>
            </a:r>
          </a:p>
        </p:txBody>
      </p:sp>
      <p:sp>
        <p:nvSpPr>
          <p:cNvPr id="3" name="Content Placeholder 2"/>
          <p:cNvSpPr>
            <a:spLocks noGrp="1"/>
          </p:cNvSpPr>
          <p:nvPr>
            <p:ph idx="1"/>
          </p:nvPr>
        </p:nvSpPr>
        <p:spPr>
          <a:xfrm>
            <a:off x="619377" y="2368369"/>
            <a:ext cx="10549366" cy="4097746"/>
          </a:xfrm>
        </p:spPr>
        <p:txBody>
          <a:bodyPr>
            <a:normAutofit/>
          </a:bodyPr>
          <a:lstStyle/>
          <a:p>
            <a:endParaRPr lang="en-US" b="1" dirty="0">
              <a:solidFill>
                <a:srgbClr val="FF0000"/>
              </a:solidFill>
            </a:endParaRPr>
          </a:p>
          <a:p>
            <a:r>
              <a:rPr lang="en-US" sz="2400" b="1" dirty="0">
                <a:solidFill>
                  <a:srgbClr val="FF0000"/>
                </a:solidFill>
              </a:rPr>
              <a:t>1.  </a:t>
            </a:r>
            <a:r>
              <a:rPr lang="en-US" sz="2400" dirty="0"/>
              <a:t>The male partner presents with at least </a:t>
            </a:r>
            <a:r>
              <a:rPr lang="en-US" sz="2400" b="1" u="sng" dirty="0">
                <a:solidFill>
                  <a:srgbClr val="FF0000"/>
                </a:solidFill>
              </a:rPr>
              <a:t>10 million</a:t>
            </a:r>
            <a:r>
              <a:rPr lang="en-US" sz="2400" dirty="0"/>
              <a:t> progressively motile  </a:t>
            </a:r>
          </a:p>
          <a:p>
            <a:pPr marL="0" indent="0">
              <a:buNone/>
            </a:pPr>
            <a:r>
              <a:rPr lang="en-US" sz="2400" dirty="0"/>
              <a:t>sperm/ml in the ejaculate.</a:t>
            </a:r>
          </a:p>
          <a:p>
            <a:r>
              <a:rPr lang="en-US" sz="2400" b="1" dirty="0">
                <a:solidFill>
                  <a:srgbClr val="FF0000"/>
                </a:solidFill>
              </a:rPr>
              <a:t>2. </a:t>
            </a:r>
            <a:r>
              <a:rPr lang="en-US" sz="2400" dirty="0"/>
              <a:t> Normal deposition of semen </a:t>
            </a:r>
            <a:r>
              <a:rPr lang="en-US" sz="2400" b="1" u="sng" dirty="0">
                <a:solidFill>
                  <a:srgbClr val="FF0000"/>
                </a:solidFill>
              </a:rPr>
              <a:t>cannot be</a:t>
            </a:r>
            <a:r>
              <a:rPr lang="en-US" sz="2400" dirty="0"/>
              <a:t> achieved through intercourse, </a:t>
            </a:r>
          </a:p>
          <a:p>
            <a:pPr marL="0" indent="0">
              <a:buNone/>
            </a:pPr>
            <a:r>
              <a:rPr lang="en-US" sz="2400" dirty="0"/>
              <a:t>whether due to hypospadias, erectile dysfunction, or ejaculatory dysfunction.</a:t>
            </a:r>
          </a:p>
          <a:p>
            <a:r>
              <a:rPr lang="en-US" sz="2400" b="1" dirty="0">
                <a:solidFill>
                  <a:srgbClr val="FF0000"/>
                </a:solidFill>
              </a:rPr>
              <a:t>3.</a:t>
            </a:r>
            <a:r>
              <a:rPr lang="en-US" sz="2400" dirty="0"/>
              <a:t>  Men with abnormal semen parameters can also benefit from IUI </a:t>
            </a:r>
          </a:p>
          <a:p>
            <a:pPr marL="0" indent="0">
              <a:buNone/>
            </a:pPr>
            <a:r>
              <a:rPr lang="en-US" sz="2400" dirty="0"/>
              <a:t>because the procedure allows sperm </a:t>
            </a:r>
            <a:r>
              <a:rPr lang="en-US" sz="2400" b="1" u="sng" dirty="0">
                <a:solidFill>
                  <a:srgbClr val="FFC000"/>
                </a:solidFill>
              </a:rPr>
              <a:t>to bypass the cervical mucus</a:t>
            </a:r>
            <a:r>
              <a:rPr lang="en-US" sz="2400" dirty="0"/>
              <a:t>, thus </a:t>
            </a:r>
          </a:p>
          <a:p>
            <a:pPr marL="0" indent="0">
              <a:buNone/>
            </a:pPr>
            <a:r>
              <a:rPr lang="en-US" sz="2400" dirty="0"/>
              <a:t>increasing the chances of conception.</a:t>
            </a:r>
          </a:p>
        </p:txBody>
      </p:sp>
    </p:spTree>
    <p:extLst>
      <p:ext uri="{BB962C8B-B14F-4D97-AF65-F5344CB8AC3E}">
        <p14:creationId xmlns:p14="http://schemas.microsoft.com/office/powerpoint/2010/main" val="27527735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ICSI :</a:t>
            </a:r>
          </a:p>
        </p:txBody>
      </p:sp>
      <p:sp>
        <p:nvSpPr>
          <p:cNvPr id="3" name="Content Placeholder 2"/>
          <p:cNvSpPr>
            <a:spLocks noGrp="1"/>
          </p:cNvSpPr>
          <p:nvPr>
            <p:ph idx="1"/>
          </p:nvPr>
        </p:nvSpPr>
        <p:spPr>
          <a:xfrm>
            <a:off x="488748" y="2390503"/>
            <a:ext cx="11241698" cy="4127864"/>
          </a:xfrm>
        </p:spPr>
        <p:txBody>
          <a:bodyPr>
            <a:normAutofit/>
          </a:bodyPr>
          <a:lstStyle/>
          <a:p>
            <a:pPr marL="0" indent="0">
              <a:buNone/>
            </a:pPr>
            <a:r>
              <a:rPr lang="en-US" sz="2800" b="1" dirty="0">
                <a:solidFill>
                  <a:schemeClr val="accent2">
                    <a:lumMod val="75000"/>
                  </a:schemeClr>
                </a:solidFill>
              </a:rPr>
              <a:t>Intracytoplasmic sperm injection (ICSI): </a:t>
            </a:r>
          </a:p>
          <a:p>
            <a:r>
              <a:rPr lang="en-US" sz="2400" i="1" dirty="0"/>
              <a:t>should be used for azoospermia or severe </a:t>
            </a:r>
            <a:r>
              <a:rPr lang="en-US" sz="2400" i="1" dirty="0" err="1"/>
              <a:t>oligozoospermia</a:t>
            </a:r>
            <a:r>
              <a:rPr lang="en-US" sz="2400" i="1" dirty="0"/>
              <a:t> (&lt; 10 million sperm/ml).</a:t>
            </a:r>
          </a:p>
          <a:p>
            <a:r>
              <a:rPr lang="en-US" sz="2400" i="1" dirty="0"/>
              <a:t>Some programs advocate ICSI for sperm penetration defects.</a:t>
            </a:r>
          </a:p>
          <a:p>
            <a:r>
              <a:rPr lang="en-US" sz="2400" i="1" dirty="0"/>
              <a:t> In the case of azoospermia, sperm can be retrieved from the reproductive tract by testicular biopsy (testicular sperm extraction or TESE) or microsurgical </a:t>
            </a:r>
            <a:r>
              <a:rPr lang="en-US" sz="2400" i="1" dirty="0" err="1"/>
              <a:t>epididymal</a:t>
            </a:r>
            <a:r>
              <a:rPr lang="en-US" sz="2400" i="1" dirty="0"/>
              <a:t> sperm aspiration MESA.</a:t>
            </a:r>
          </a:p>
          <a:p>
            <a:r>
              <a:rPr lang="en-US" sz="2400" i="1" dirty="0"/>
              <a:t> MESA can only be used for obstructive azoospermia.</a:t>
            </a:r>
          </a:p>
        </p:txBody>
      </p:sp>
    </p:spTree>
    <p:extLst>
      <p:ext uri="{BB962C8B-B14F-4D97-AF65-F5344CB8AC3E}">
        <p14:creationId xmlns:p14="http://schemas.microsoft.com/office/powerpoint/2010/main" val="389342816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2603500"/>
            <a:ext cx="10196669" cy="3416300"/>
          </a:xfrm>
          <a:solidFill>
            <a:schemeClr val="bg2"/>
          </a:solidFill>
          <a:ln>
            <a:solidFill>
              <a:schemeClr val="accent6">
                <a:lumMod val="50000"/>
              </a:schemeClr>
            </a:solidFill>
          </a:ln>
          <a:effectLst>
            <a:glow rad="139700">
              <a:schemeClr val="accent5">
                <a:satMod val="175000"/>
                <a:alpha val="40000"/>
              </a:schemeClr>
            </a:glow>
          </a:effectLst>
          <a:scene3d>
            <a:camera prst="orthographicFront"/>
            <a:lightRig rig="threePt" dir="t"/>
          </a:scene3d>
          <a:sp3d>
            <a:bevelT/>
          </a:sp3d>
        </p:spPr>
        <p:txBody>
          <a:bodyPr>
            <a:normAutofit/>
          </a:bodyPr>
          <a:lstStyle/>
          <a:p>
            <a:r>
              <a:rPr lang="en-US" sz="2400" b="1" dirty="0">
                <a:solidFill>
                  <a:srgbClr val="FF0000"/>
                </a:solidFill>
              </a:rPr>
              <a:t>Contraindications:</a:t>
            </a:r>
          </a:p>
          <a:p>
            <a:pPr>
              <a:buFont typeface="Wingdings" panose="05000000000000000000" pitchFamily="2" charset="2"/>
              <a:buChar char="v"/>
            </a:pPr>
            <a:r>
              <a:rPr lang="en-US" sz="2000" u="sng" dirty="0"/>
              <a:t>Blocked fallopian tubes are a contraindication to COH-IUI because the tubes are required to pick up the oocytes from the ovary and facilitate the mechanical apposition of sperm.</a:t>
            </a:r>
            <a:endParaRPr lang="en-US" u="sng" dirty="0"/>
          </a:p>
          <a:p>
            <a:endParaRPr lang="en-US" dirty="0"/>
          </a:p>
          <a:p>
            <a:r>
              <a:rPr lang="en-US" sz="2400" b="1" dirty="0">
                <a:solidFill>
                  <a:srgbClr val="FF0000"/>
                </a:solidFill>
              </a:rPr>
              <a:t>Outcome:</a:t>
            </a:r>
          </a:p>
          <a:p>
            <a:pPr>
              <a:buFont typeface="Wingdings" panose="05000000000000000000" pitchFamily="2" charset="2"/>
              <a:buChar char="v"/>
            </a:pPr>
            <a:r>
              <a:rPr lang="en-US" sz="2000" u="sng" dirty="0"/>
              <a:t>Although pregnancy rates are to an extent dependent on motile sperm count,  PREGNANCY rates of 10 to 18% per IUI cycle have been reported.</a:t>
            </a:r>
          </a:p>
        </p:txBody>
      </p:sp>
    </p:spTree>
    <p:extLst>
      <p:ext uri="{BB962C8B-B14F-4D97-AF65-F5344CB8AC3E}">
        <p14:creationId xmlns:p14="http://schemas.microsoft.com/office/powerpoint/2010/main" val="36299963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725472"/>
            <a:ext cx="5286103" cy="1038013"/>
          </a:xfrm>
          <a:ln>
            <a:solidFill>
              <a:schemeClr val="accent6">
                <a:lumMod val="50000"/>
              </a:schemeClr>
            </a:solidFill>
          </a:ln>
        </p:spPr>
        <p:txBody>
          <a:bodyPr/>
          <a:lstStyle/>
          <a:p>
            <a:r>
              <a:rPr lang="en-US" b="1" i="1" u="sng" dirty="0">
                <a:solidFill>
                  <a:schemeClr val="accent6">
                    <a:lumMod val="20000"/>
                    <a:lumOff val="80000"/>
                  </a:schemeClr>
                </a:solidFill>
                <a:highlight>
                  <a:srgbClr val="000080"/>
                </a:highlight>
              </a:rPr>
              <a:t>Female factor: </a:t>
            </a:r>
          </a:p>
        </p:txBody>
      </p:sp>
      <p:sp>
        <p:nvSpPr>
          <p:cNvPr id="3" name="Content Placeholder 2"/>
          <p:cNvSpPr>
            <a:spLocks noGrp="1"/>
          </p:cNvSpPr>
          <p:nvPr>
            <p:ph idx="1"/>
          </p:nvPr>
        </p:nvSpPr>
        <p:spPr>
          <a:xfrm>
            <a:off x="697754" y="2599508"/>
            <a:ext cx="10980440" cy="3683726"/>
          </a:xfrm>
        </p:spPr>
        <p:txBody>
          <a:bodyPr>
            <a:normAutofit/>
          </a:bodyPr>
          <a:lstStyle/>
          <a:p>
            <a:pPr>
              <a:buFont typeface="Century Gothic" panose="020B0502020202020204" pitchFamily="34" charset="0"/>
              <a:buChar char="♣"/>
            </a:pPr>
            <a:r>
              <a:rPr lang="en-US" sz="3500" b="1" dirty="0">
                <a:solidFill>
                  <a:srgbClr val="0070C0"/>
                </a:solidFill>
              </a:rPr>
              <a:t>Etiology:</a:t>
            </a:r>
          </a:p>
          <a:p>
            <a:pPr>
              <a:buFont typeface="Wingdings" panose="05000000000000000000" pitchFamily="2" charset="2"/>
              <a:buChar char="v"/>
            </a:pPr>
            <a:r>
              <a:rPr lang="en-US" sz="2400" b="1" i="1" dirty="0">
                <a:solidFill>
                  <a:srgbClr val="FF0000"/>
                </a:solidFill>
              </a:rPr>
              <a:t> Ovulatory dysfunction (40%): The causes of ovarian factor infertility are:</a:t>
            </a:r>
          </a:p>
          <a:p>
            <a:r>
              <a:rPr lang="en-US" sz="2400" b="1" dirty="0" err="1">
                <a:solidFill>
                  <a:srgbClr val="FF0000"/>
                </a:solidFill>
              </a:rPr>
              <a:t>i</a:t>
            </a:r>
            <a:r>
              <a:rPr lang="en-US" sz="2400" b="1" dirty="0">
                <a:solidFill>
                  <a:srgbClr val="FF0000"/>
                </a:solidFill>
              </a:rPr>
              <a:t>.</a:t>
            </a:r>
            <a:r>
              <a:rPr lang="en-US" sz="2400" dirty="0"/>
              <a:t> Polycystic ovarian syndrome is the most common cause of </a:t>
            </a:r>
            <a:r>
              <a:rPr lang="en-US" sz="2400" dirty="0" err="1"/>
              <a:t>eugonadotropic</a:t>
            </a:r>
            <a:r>
              <a:rPr lang="en-US" sz="2400" dirty="0"/>
              <a:t> anovulation.</a:t>
            </a:r>
          </a:p>
          <a:p>
            <a:r>
              <a:rPr lang="en-US" sz="2400" b="1" dirty="0">
                <a:solidFill>
                  <a:srgbClr val="FF0000"/>
                </a:solidFill>
              </a:rPr>
              <a:t>ii.</a:t>
            </a:r>
            <a:r>
              <a:rPr lang="en-US" sz="2400" dirty="0"/>
              <a:t> Endocrine disorders (hypothalamic/ pituitary amenorrhea, hyperprolactinemia, thyroid disorders, adrenal disorders).</a:t>
            </a:r>
          </a:p>
          <a:p>
            <a:r>
              <a:rPr lang="en-US" sz="2400" b="1" dirty="0">
                <a:solidFill>
                  <a:srgbClr val="FF0000"/>
                </a:solidFill>
              </a:rPr>
              <a:t>iii.</a:t>
            </a:r>
            <a:r>
              <a:rPr lang="en-US" sz="2400" dirty="0"/>
              <a:t> Premature ovarian failure.</a:t>
            </a:r>
          </a:p>
          <a:p>
            <a:r>
              <a:rPr lang="en-US" sz="2400" b="1" dirty="0">
                <a:solidFill>
                  <a:srgbClr val="FF0000"/>
                </a:solidFill>
              </a:rPr>
              <a:t>iv.</a:t>
            </a:r>
            <a:r>
              <a:rPr lang="en-US" sz="2400" dirty="0"/>
              <a:t> Aging and diminished ovarian reserve.</a:t>
            </a:r>
          </a:p>
        </p:txBody>
      </p:sp>
    </p:spTree>
    <p:extLst>
      <p:ext uri="{BB962C8B-B14F-4D97-AF65-F5344CB8AC3E}">
        <p14:creationId xmlns:p14="http://schemas.microsoft.com/office/powerpoint/2010/main" val="25855499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9824" y="901336"/>
            <a:ext cx="10079103" cy="5956663"/>
          </a:xfrm>
        </p:spPr>
        <p:txBody>
          <a:bodyPr>
            <a:normAutofit/>
          </a:bodyPr>
          <a:lstStyle/>
          <a:p>
            <a:r>
              <a:rPr lang="en-US" sz="2800" b="1" dirty="0"/>
              <a:t> </a:t>
            </a:r>
            <a:r>
              <a:rPr lang="en-US" sz="2800" b="1" dirty="0">
                <a:solidFill>
                  <a:srgbClr val="FF0000"/>
                </a:solidFill>
              </a:rPr>
              <a:t>Tubal factors (30%): </a:t>
            </a:r>
            <a:r>
              <a:rPr lang="en-US" sz="2800" b="1" dirty="0"/>
              <a:t>Tubal factor infertility may result from:</a:t>
            </a:r>
          </a:p>
          <a:p>
            <a:pPr marL="0" indent="0">
              <a:buNone/>
            </a:pPr>
            <a:endParaRPr lang="en-US" b="1" dirty="0"/>
          </a:p>
          <a:p>
            <a:pPr marL="0" indent="0">
              <a:buNone/>
            </a:pPr>
            <a:endParaRPr lang="en-US" b="1" dirty="0"/>
          </a:p>
          <a:p>
            <a:pPr marL="0" indent="0">
              <a:buNone/>
            </a:pPr>
            <a:r>
              <a:rPr lang="en-US" sz="2200" b="1" dirty="0" err="1">
                <a:solidFill>
                  <a:srgbClr val="FF0000"/>
                </a:solidFill>
              </a:rPr>
              <a:t>i</a:t>
            </a:r>
            <a:r>
              <a:rPr lang="en-US" sz="2200" b="1" dirty="0">
                <a:solidFill>
                  <a:srgbClr val="FF0000"/>
                </a:solidFill>
              </a:rPr>
              <a:t>. </a:t>
            </a:r>
            <a:r>
              <a:rPr lang="en-US" sz="2200" dirty="0"/>
              <a:t>Pelvic inflammatory disease resulting in tubal blockage</a:t>
            </a:r>
          </a:p>
          <a:p>
            <a:pPr marL="0" indent="0">
              <a:buNone/>
            </a:pPr>
            <a:r>
              <a:rPr lang="en-US" sz="2200" b="1" dirty="0">
                <a:solidFill>
                  <a:srgbClr val="FF0000"/>
                </a:solidFill>
              </a:rPr>
              <a:t>ii.</a:t>
            </a:r>
            <a:r>
              <a:rPr lang="en-US" sz="2200" dirty="0"/>
              <a:t> Lower abdominal surgery leading to pelvic adhesions</a:t>
            </a:r>
          </a:p>
          <a:p>
            <a:pPr marL="0" indent="0">
              <a:buNone/>
            </a:pPr>
            <a:r>
              <a:rPr lang="en-US" sz="2200" b="1" dirty="0">
                <a:solidFill>
                  <a:srgbClr val="FF0000"/>
                </a:solidFill>
              </a:rPr>
              <a:t>iii. </a:t>
            </a:r>
            <a:r>
              <a:rPr lang="en-US" sz="2200" dirty="0"/>
              <a:t>Tubercular </a:t>
            </a:r>
            <a:r>
              <a:rPr lang="en-US" sz="2200" dirty="0" err="1"/>
              <a:t>salpingitis</a:t>
            </a:r>
            <a:endParaRPr lang="en-US" sz="2200" dirty="0"/>
          </a:p>
          <a:p>
            <a:pPr marL="0" indent="0">
              <a:buNone/>
            </a:pPr>
            <a:r>
              <a:rPr lang="en-US" sz="2200" b="1" dirty="0">
                <a:solidFill>
                  <a:srgbClr val="FF0000"/>
                </a:solidFill>
              </a:rPr>
              <a:t>iv.</a:t>
            </a:r>
            <a:r>
              <a:rPr lang="en-US" sz="2200" dirty="0"/>
              <a:t> Previous tubal surgery</a:t>
            </a:r>
          </a:p>
          <a:p>
            <a:pPr marL="0" indent="0">
              <a:buNone/>
            </a:pPr>
            <a:r>
              <a:rPr lang="en-US" sz="2200" b="1" dirty="0">
                <a:solidFill>
                  <a:srgbClr val="FF0000"/>
                </a:solidFill>
              </a:rPr>
              <a:t>v.</a:t>
            </a:r>
            <a:r>
              <a:rPr lang="en-US" sz="2200" dirty="0"/>
              <a:t> Use of an intrauterine device (a rare cause of pelvic infection)</a:t>
            </a:r>
          </a:p>
          <a:p>
            <a:pPr marL="0" indent="0">
              <a:buNone/>
            </a:pPr>
            <a:r>
              <a:rPr lang="en-US" sz="2200" b="1" dirty="0">
                <a:solidFill>
                  <a:srgbClr val="FF0000"/>
                </a:solidFill>
              </a:rPr>
              <a:t>vi.</a:t>
            </a:r>
            <a:r>
              <a:rPr lang="en-US" sz="2200" dirty="0"/>
              <a:t> Any pelvic infection, including </a:t>
            </a:r>
            <a:r>
              <a:rPr lang="en-US" sz="2200" dirty="0" err="1"/>
              <a:t>appendicitis</a:t>
            </a:r>
            <a:r>
              <a:rPr lang="en-US" sz="2200" dirty="0"/>
              <a:t> and diverticulitis, can damage the fallopian tubes</a:t>
            </a:r>
          </a:p>
          <a:p>
            <a:pPr marL="0" indent="0">
              <a:buNone/>
            </a:pPr>
            <a:r>
              <a:rPr lang="en-US" sz="2200" b="1" dirty="0">
                <a:solidFill>
                  <a:srgbClr val="FF0000"/>
                </a:solidFill>
              </a:rPr>
              <a:t>vii.</a:t>
            </a:r>
            <a:r>
              <a:rPr lang="en-US" sz="2200" dirty="0"/>
              <a:t> Endometriosis.</a:t>
            </a:r>
          </a:p>
        </p:txBody>
      </p:sp>
    </p:spTree>
    <p:extLst>
      <p:ext uri="{BB962C8B-B14F-4D97-AF65-F5344CB8AC3E}">
        <p14:creationId xmlns:p14="http://schemas.microsoft.com/office/powerpoint/2010/main" val="12800507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5502" y="2590437"/>
            <a:ext cx="10288109" cy="4163060"/>
          </a:xfrm>
        </p:spPr>
        <p:txBody>
          <a:bodyPr>
            <a:normAutofit/>
          </a:bodyPr>
          <a:lstStyle/>
          <a:p>
            <a:r>
              <a:rPr lang="en-US" dirty="0">
                <a:solidFill>
                  <a:srgbClr val="FF0000"/>
                </a:solidFill>
              </a:rPr>
              <a:t> </a:t>
            </a:r>
            <a:r>
              <a:rPr lang="en-US" sz="2000" dirty="0">
                <a:solidFill>
                  <a:srgbClr val="FF0000"/>
                </a:solidFill>
              </a:rPr>
              <a:t>Peritoneal factors and endometriosis (15%): </a:t>
            </a:r>
          </a:p>
          <a:p>
            <a:pPr marL="0" indent="0">
              <a:buNone/>
            </a:pPr>
            <a:endParaRPr lang="en-US" sz="2000" dirty="0">
              <a:solidFill>
                <a:srgbClr val="FF0000"/>
              </a:solidFill>
            </a:endParaRPr>
          </a:p>
          <a:p>
            <a:r>
              <a:rPr lang="en-US" sz="2000" dirty="0"/>
              <a:t>Adnexal adhesions may result from pelvic inflammatory disease, previous pelvic surgery.</a:t>
            </a:r>
          </a:p>
          <a:p>
            <a:endParaRPr lang="en-US" sz="2000" dirty="0"/>
          </a:p>
          <a:p>
            <a:r>
              <a:rPr lang="en-US" sz="2000" dirty="0"/>
              <a:t>endometriosis and may result in infertility.</a:t>
            </a:r>
          </a:p>
          <a:p>
            <a:endParaRPr lang="en-US" sz="2000" dirty="0"/>
          </a:p>
          <a:p>
            <a:r>
              <a:rPr lang="en-US" sz="2000" dirty="0"/>
              <a:t> Either may distort pelvic anatomy and interfere with ovum capture or transport.</a:t>
            </a:r>
          </a:p>
        </p:txBody>
      </p:sp>
    </p:spTree>
    <p:extLst>
      <p:ext uri="{BB962C8B-B14F-4D97-AF65-F5344CB8AC3E}">
        <p14:creationId xmlns:p14="http://schemas.microsoft.com/office/powerpoint/2010/main" val="132362026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err="1">
                <a:effectLst>
                  <a:outerShdw blurRad="38100" dist="38100" dir="2700000" algn="tl">
                    <a:srgbClr val="000000">
                      <a:alpha val="43137"/>
                    </a:srgbClr>
                  </a:outerShdw>
                </a:effectLst>
              </a:rPr>
              <a:t>Epidimiology</a:t>
            </a:r>
            <a:r>
              <a:rPr lang="en-US" sz="4400" b="1" dirty="0">
                <a:effectLst>
                  <a:outerShdw blurRad="38100" dist="38100" dir="2700000" algn="tl">
                    <a:srgbClr val="000000">
                      <a:alpha val="43137"/>
                    </a:srgbClr>
                  </a:outerShdw>
                </a:effectLst>
              </a:rPr>
              <a:t> :</a:t>
            </a:r>
          </a:p>
        </p:txBody>
      </p:sp>
      <p:sp>
        <p:nvSpPr>
          <p:cNvPr id="3" name="Content Placeholder 2"/>
          <p:cNvSpPr>
            <a:spLocks noGrp="1"/>
          </p:cNvSpPr>
          <p:nvPr>
            <p:ph idx="1"/>
          </p:nvPr>
        </p:nvSpPr>
        <p:spPr>
          <a:xfrm>
            <a:off x="1032933" y="2455334"/>
            <a:ext cx="10505924" cy="4063032"/>
          </a:xfrm>
        </p:spPr>
        <p:txBody>
          <a:bodyPr>
            <a:normAutofit/>
          </a:bodyPr>
          <a:lstStyle/>
          <a:p>
            <a:endParaRPr lang="en-US" sz="1600" dirty="0"/>
          </a:p>
          <a:p>
            <a:r>
              <a:rPr lang="en-US" sz="2000" b="1" dirty="0"/>
              <a:t>The prevalence of women diagnosed with infertility is approximately </a:t>
            </a:r>
            <a:r>
              <a:rPr lang="en-US" sz="2000" b="1" u="sng" dirty="0">
                <a:solidFill>
                  <a:srgbClr val="FF0000"/>
                </a:solidFill>
              </a:rPr>
              <a:t>13%, with a range from 7–28%</a:t>
            </a:r>
            <a:r>
              <a:rPr lang="en-US" sz="2000" b="1" dirty="0"/>
              <a:t>, depending on the age of the woman.  </a:t>
            </a:r>
          </a:p>
          <a:p>
            <a:r>
              <a:rPr lang="en-US" sz="2000" b="1" dirty="0"/>
              <a:t>It has remained stable over the past 40 years; ethnicity or race </a:t>
            </a:r>
            <a:r>
              <a:rPr lang="en-US" sz="2000" b="1" u="sng" dirty="0">
                <a:solidFill>
                  <a:srgbClr val="00B050"/>
                </a:solidFill>
              </a:rPr>
              <a:t>appears to have little effect on prevalence. </a:t>
            </a:r>
          </a:p>
          <a:p>
            <a:r>
              <a:rPr lang="en-US" sz="2000" b="1" dirty="0"/>
              <a:t>However, the incidence of primary infertility has increased, with a concurrent decrease in secondary infertility, most likely as a result </a:t>
            </a:r>
            <a:r>
              <a:rPr lang="en-US" sz="2000" b="1" u="sng" dirty="0">
                <a:solidFill>
                  <a:srgbClr val="FF0000"/>
                </a:solidFill>
              </a:rPr>
              <a:t>of social changes such as delayed childbearing.</a:t>
            </a:r>
          </a:p>
        </p:txBody>
      </p:sp>
    </p:spTree>
    <p:extLst>
      <p:ext uri="{BB962C8B-B14F-4D97-AF65-F5344CB8AC3E}">
        <p14:creationId xmlns:p14="http://schemas.microsoft.com/office/powerpoint/2010/main" val="17806238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5503" y="2525123"/>
            <a:ext cx="10810623" cy="3993243"/>
          </a:xfrm>
        </p:spPr>
        <p:txBody>
          <a:bodyPr>
            <a:normAutofit fontScale="92500" lnSpcReduction="10000"/>
          </a:bodyPr>
          <a:lstStyle/>
          <a:p>
            <a:r>
              <a:rPr lang="en-US" sz="2600" b="1" dirty="0">
                <a:solidFill>
                  <a:srgbClr val="FF0000"/>
                </a:solidFill>
              </a:rPr>
              <a:t>Uterine/cervical abnormalities (3–5%):</a:t>
            </a:r>
          </a:p>
          <a:p>
            <a:pPr marL="0" indent="0">
              <a:buNone/>
            </a:pPr>
            <a:endParaRPr lang="en-US" sz="2600" b="1" dirty="0">
              <a:solidFill>
                <a:srgbClr val="FF0000"/>
              </a:solidFill>
            </a:endParaRPr>
          </a:p>
          <a:p>
            <a:pPr marL="0" indent="0">
              <a:buNone/>
            </a:pPr>
            <a:r>
              <a:rPr lang="en-US" sz="2400" b="1" dirty="0" err="1">
                <a:solidFill>
                  <a:srgbClr val="FF0000"/>
                </a:solidFill>
              </a:rPr>
              <a:t>i</a:t>
            </a:r>
            <a:r>
              <a:rPr lang="en-US" sz="2400" b="1" dirty="0">
                <a:solidFill>
                  <a:srgbClr val="FF0000"/>
                </a:solidFill>
              </a:rPr>
              <a:t>.</a:t>
            </a:r>
            <a:r>
              <a:rPr lang="en-US" sz="2400" dirty="0"/>
              <a:t> Congenital uterine anomaly.</a:t>
            </a:r>
          </a:p>
          <a:p>
            <a:pPr marL="0" indent="0">
              <a:buNone/>
            </a:pPr>
            <a:r>
              <a:rPr lang="en-US" sz="2400" b="1" dirty="0">
                <a:solidFill>
                  <a:srgbClr val="FF0000"/>
                </a:solidFill>
              </a:rPr>
              <a:t>ii.</a:t>
            </a:r>
            <a:r>
              <a:rPr lang="en-US" sz="2400" dirty="0"/>
              <a:t> Submucosal or large intramural leiomyoma may impact implantation or cause tubal obstruction.</a:t>
            </a:r>
          </a:p>
          <a:p>
            <a:pPr marL="0" indent="0">
              <a:buNone/>
            </a:pPr>
            <a:r>
              <a:rPr lang="en-US" sz="2400" b="1" dirty="0">
                <a:solidFill>
                  <a:srgbClr val="FF0000"/>
                </a:solidFill>
              </a:rPr>
              <a:t>iii. </a:t>
            </a:r>
            <a:r>
              <a:rPr lang="en-US" sz="2400" dirty="0" err="1"/>
              <a:t>Asherman’s</a:t>
            </a:r>
            <a:r>
              <a:rPr lang="en-US" sz="2400" dirty="0"/>
              <a:t> syndrome (intrauterine adhesions).</a:t>
            </a:r>
          </a:p>
          <a:p>
            <a:pPr marL="0" indent="0">
              <a:buNone/>
            </a:pPr>
            <a:r>
              <a:rPr lang="en-US" sz="2400" b="1" dirty="0">
                <a:solidFill>
                  <a:srgbClr val="FF0000"/>
                </a:solidFill>
              </a:rPr>
              <a:t>iv. </a:t>
            </a:r>
            <a:r>
              <a:rPr lang="en-US" sz="2400" dirty="0"/>
              <a:t>Poor cervical mucous quantity or quality which enable the sperm penetration so it must be abundant stretchable and thin </a:t>
            </a:r>
          </a:p>
          <a:p>
            <a:endParaRPr lang="en-US" sz="2400" dirty="0"/>
          </a:p>
          <a:p>
            <a:pPr marL="0" indent="0">
              <a:buNone/>
            </a:pPr>
            <a:r>
              <a:rPr lang="en-US" dirty="0"/>
              <a:t>  </a:t>
            </a:r>
          </a:p>
        </p:txBody>
      </p:sp>
    </p:spTree>
    <p:extLst>
      <p:ext uri="{BB962C8B-B14F-4D97-AF65-F5344CB8AC3E}">
        <p14:creationId xmlns:p14="http://schemas.microsoft.com/office/powerpoint/2010/main" val="9686865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2786380"/>
            <a:ext cx="9765595" cy="3416300"/>
          </a:xfrm>
        </p:spPr>
        <p:txBody>
          <a:bodyPr/>
          <a:lstStyle/>
          <a:p>
            <a:r>
              <a:rPr lang="en-US" dirty="0"/>
              <a:t> </a:t>
            </a:r>
            <a:r>
              <a:rPr lang="en-US" sz="2400" b="1" i="1" dirty="0">
                <a:solidFill>
                  <a:srgbClr val="FF0000"/>
                </a:solidFill>
              </a:rPr>
              <a:t>Unexplained (10%)</a:t>
            </a:r>
          </a:p>
          <a:p>
            <a:r>
              <a:rPr lang="en-US" sz="2400" dirty="0"/>
              <a:t>• Unexplained infertility is defined as the failure to conceive after 2 years of regular sexual intercourse in the face of normal investigations (namely normal ovulation, normal semen analysis, patent fallopian tubes).</a:t>
            </a:r>
          </a:p>
        </p:txBody>
      </p:sp>
    </p:spTree>
    <p:extLst>
      <p:ext uri="{BB962C8B-B14F-4D97-AF65-F5344CB8AC3E}">
        <p14:creationId xmlns:p14="http://schemas.microsoft.com/office/powerpoint/2010/main" val="24499615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Evaluation of female factor :</a:t>
            </a:r>
          </a:p>
        </p:txBody>
      </p:sp>
      <p:sp>
        <p:nvSpPr>
          <p:cNvPr id="3" name="Content Placeholder 2"/>
          <p:cNvSpPr>
            <a:spLocks noGrp="1"/>
          </p:cNvSpPr>
          <p:nvPr>
            <p:ph idx="1"/>
          </p:nvPr>
        </p:nvSpPr>
        <p:spPr>
          <a:xfrm>
            <a:off x="449560" y="2220685"/>
            <a:ext cx="11742440" cy="4297679"/>
          </a:xfrm>
        </p:spPr>
        <p:txBody>
          <a:bodyPr>
            <a:noAutofit/>
          </a:bodyPr>
          <a:lstStyle/>
          <a:p>
            <a:r>
              <a:rPr lang="en-US" sz="2400" dirty="0"/>
              <a:t>History Taking.</a:t>
            </a:r>
          </a:p>
          <a:p>
            <a:r>
              <a:rPr lang="en-US" sz="2400" dirty="0"/>
              <a:t>Present history: patient present complain .</a:t>
            </a:r>
          </a:p>
          <a:p>
            <a:r>
              <a:rPr lang="en-US" sz="2400" dirty="0" err="1"/>
              <a:t>Mensrual</a:t>
            </a:r>
            <a:r>
              <a:rPr lang="en-US" sz="2400" dirty="0"/>
              <a:t> history: menarche ..regularity ..amount ..pain …intermenstrual spotting ..sings of ovulation ..breast tenderness ..bloating ..short ..long cycle …</a:t>
            </a:r>
          </a:p>
          <a:p>
            <a:r>
              <a:rPr lang="en-US" sz="2400" dirty="0"/>
              <a:t>Obstetrical history : mode of delivery.. indication ..multiple gestation </a:t>
            </a:r>
          </a:p>
          <a:p>
            <a:pPr marL="0" indent="0">
              <a:buNone/>
            </a:pPr>
            <a:r>
              <a:rPr lang="en-US" sz="2400" dirty="0" err="1"/>
              <a:t>Complication..recurrent</a:t>
            </a:r>
            <a:r>
              <a:rPr lang="en-US" sz="2400" dirty="0"/>
              <a:t> pregnancy loss </a:t>
            </a:r>
          </a:p>
          <a:p>
            <a:pPr marL="0" indent="0">
              <a:buNone/>
            </a:pPr>
            <a:r>
              <a:rPr lang="en-US" sz="2400" dirty="0" err="1"/>
              <a:t>Contaceptive</a:t>
            </a:r>
            <a:r>
              <a:rPr lang="en-US" sz="2400" dirty="0"/>
              <a:t> history ..duration ..OCPs ..infection .. IUCD and its problem .</a:t>
            </a:r>
          </a:p>
          <a:p>
            <a:pPr marL="0" indent="0">
              <a:buNone/>
            </a:pPr>
            <a:r>
              <a:rPr lang="en-US" sz="2400" dirty="0"/>
              <a:t>Sexual history : frequency ..use of douches or lubricant ..painful coitus ..libido</a:t>
            </a:r>
          </a:p>
        </p:txBody>
      </p:sp>
    </p:spTree>
    <p:extLst>
      <p:ext uri="{BB962C8B-B14F-4D97-AF65-F5344CB8AC3E}">
        <p14:creationId xmlns:p14="http://schemas.microsoft.com/office/powerpoint/2010/main" val="33310524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a:t>Past history …medical or surgical ..any infection or problem .</a:t>
            </a:r>
          </a:p>
          <a:p>
            <a:pPr marL="0" indent="0">
              <a:buNone/>
            </a:pPr>
            <a:endParaRPr lang="en-US" sz="2400" dirty="0"/>
          </a:p>
          <a:p>
            <a:r>
              <a:rPr lang="en-US" sz="2400" dirty="0"/>
              <a:t>Family history ..first relatives for same problem …twins ..DM ..HTN.. Breast cancer ..</a:t>
            </a:r>
          </a:p>
        </p:txBody>
      </p:sp>
    </p:spTree>
    <p:extLst>
      <p:ext uri="{BB962C8B-B14F-4D97-AF65-F5344CB8AC3E}">
        <p14:creationId xmlns:p14="http://schemas.microsoft.com/office/powerpoint/2010/main" val="11641340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EXAMINATION :</a:t>
            </a:r>
          </a:p>
        </p:txBody>
      </p:sp>
      <p:sp>
        <p:nvSpPr>
          <p:cNvPr id="3" name="Content Placeholder 2"/>
          <p:cNvSpPr>
            <a:spLocks noGrp="1"/>
          </p:cNvSpPr>
          <p:nvPr>
            <p:ph idx="1"/>
          </p:nvPr>
        </p:nvSpPr>
        <p:spPr>
          <a:xfrm>
            <a:off x="488748" y="2668814"/>
            <a:ext cx="10706120" cy="4071619"/>
          </a:xfrm>
        </p:spPr>
        <p:txBody>
          <a:bodyPr>
            <a:noAutofit/>
          </a:bodyPr>
          <a:lstStyle/>
          <a:p>
            <a:r>
              <a:rPr lang="en-US" sz="2400" b="1" u="sng" dirty="0">
                <a:solidFill>
                  <a:srgbClr val="FF0000"/>
                </a:solidFill>
              </a:rPr>
              <a:t>General exam :</a:t>
            </a:r>
            <a:r>
              <a:rPr lang="en-US" sz="2400" dirty="0"/>
              <a:t>Vital sings ..body height and weight …secondary sexually </a:t>
            </a:r>
            <a:r>
              <a:rPr lang="en-US" sz="2400" dirty="0" err="1"/>
              <a:t>charecterictes</a:t>
            </a:r>
            <a:r>
              <a:rPr lang="en-US" sz="2400" dirty="0"/>
              <a:t> …hair </a:t>
            </a:r>
            <a:r>
              <a:rPr lang="en-US" sz="2400" dirty="0" err="1"/>
              <a:t>distrubiotions</a:t>
            </a:r>
            <a:r>
              <a:rPr lang="en-US" sz="2400" dirty="0"/>
              <a:t> ..acne …</a:t>
            </a:r>
          </a:p>
          <a:p>
            <a:r>
              <a:rPr lang="en-US" sz="2400" dirty="0"/>
              <a:t>Breast examination ..presence of </a:t>
            </a:r>
            <a:r>
              <a:rPr lang="en-US" sz="2400" dirty="0" err="1"/>
              <a:t>galactorrhea</a:t>
            </a:r>
            <a:r>
              <a:rPr lang="en-US" sz="2400" dirty="0"/>
              <a:t> …</a:t>
            </a:r>
          </a:p>
          <a:p>
            <a:r>
              <a:rPr lang="en-US" sz="2400" dirty="0"/>
              <a:t>Chest examination ..lung and heart …</a:t>
            </a:r>
          </a:p>
          <a:p>
            <a:r>
              <a:rPr lang="en-US" sz="2400" dirty="0"/>
              <a:t>Abdominal examination ..look for masses or </a:t>
            </a:r>
            <a:r>
              <a:rPr lang="en-US" sz="2400" dirty="0" err="1"/>
              <a:t>organomegaly</a:t>
            </a:r>
            <a:r>
              <a:rPr lang="en-US" sz="2400" dirty="0"/>
              <a:t> ..</a:t>
            </a:r>
          </a:p>
          <a:p>
            <a:r>
              <a:rPr lang="en-US" sz="2400" dirty="0"/>
              <a:t>Genital examination ..vulva ..vagina ..cervix ..size of clitoris ..look for nodules in posterior fornix ..uterus  mobile …</a:t>
            </a:r>
            <a:r>
              <a:rPr lang="en-US" sz="2400" dirty="0" err="1"/>
              <a:t>anteverted</a:t>
            </a:r>
            <a:r>
              <a:rPr lang="en-US" sz="2400" dirty="0"/>
              <a:t> ..vaginal discharge </a:t>
            </a:r>
          </a:p>
        </p:txBody>
      </p:sp>
    </p:spTree>
    <p:extLst>
      <p:ext uri="{BB962C8B-B14F-4D97-AF65-F5344CB8AC3E}">
        <p14:creationId xmlns:p14="http://schemas.microsoft.com/office/powerpoint/2010/main" val="35707294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The infertility evaluation :</a:t>
            </a:r>
          </a:p>
        </p:txBody>
      </p:sp>
      <p:sp>
        <p:nvSpPr>
          <p:cNvPr id="3" name="Content Placeholder 2"/>
          <p:cNvSpPr>
            <a:spLocks noGrp="1"/>
          </p:cNvSpPr>
          <p:nvPr>
            <p:ph idx="1"/>
          </p:nvPr>
        </p:nvSpPr>
        <p:spPr>
          <a:xfrm>
            <a:off x="554063" y="2564311"/>
            <a:ext cx="10679995" cy="3416300"/>
          </a:xfrm>
        </p:spPr>
        <p:txBody>
          <a:bodyPr>
            <a:normAutofit/>
          </a:bodyPr>
          <a:lstStyle/>
          <a:p>
            <a:r>
              <a:rPr lang="en-US" sz="2800" b="1" dirty="0">
                <a:solidFill>
                  <a:srgbClr val="FF0000"/>
                </a:solidFill>
              </a:rPr>
              <a:t>A basic infertility evaluation should include tests aimed at the 4 most important causes of infertility:</a:t>
            </a:r>
          </a:p>
          <a:p>
            <a:pPr marL="0" indent="0">
              <a:buNone/>
            </a:pPr>
            <a:r>
              <a:rPr lang="en-US" sz="2400" b="1" dirty="0">
                <a:solidFill>
                  <a:srgbClr val="FF0000"/>
                </a:solidFill>
              </a:rPr>
              <a:t>1.</a:t>
            </a:r>
            <a:r>
              <a:rPr lang="en-US" sz="2400" dirty="0"/>
              <a:t> Abnormalities of semen</a:t>
            </a:r>
          </a:p>
          <a:p>
            <a:pPr marL="0" indent="0">
              <a:buNone/>
            </a:pPr>
            <a:r>
              <a:rPr lang="en-US" sz="2400" b="1" dirty="0">
                <a:solidFill>
                  <a:srgbClr val="FF0000"/>
                </a:solidFill>
              </a:rPr>
              <a:t>2.</a:t>
            </a:r>
            <a:r>
              <a:rPr lang="en-US" sz="2400" dirty="0"/>
              <a:t> Ovulatory dysfunction</a:t>
            </a:r>
          </a:p>
          <a:p>
            <a:pPr marL="0" indent="0">
              <a:buNone/>
            </a:pPr>
            <a:r>
              <a:rPr lang="en-US" sz="2400" b="1" dirty="0">
                <a:solidFill>
                  <a:srgbClr val="FF0000"/>
                </a:solidFill>
              </a:rPr>
              <a:t>3.</a:t>
            </a:r>
            <a:r>
              <a:rPr lang="en-US" sz="2400" dirty="0"/>
              <a:t> Abnormalities of the uterus and fallopian tubes.</a:t>
            </a:r>
          </a:p>
          <a:p>
            <a:pPr marL="0" indent="0">
              <a:buNone/>
            </a:pPr>
            <a:r>
              <a:rPr lang="en-US" sz="2400" b="1" dirty="0">
                <a:solidFill>
                  <a:srgbClr val="FF0000"/>
                </a:solidFill>
              </a:rPr>
              <a:t>4.</a:t>
            </a:r>
            <a:r>
              <a:rPr lang="en-US" sz="2400" dirty="0"/>
              <a:t> Reproductive aging.</a:t>
            </a:r>
          </a:p>
        </p:txBody>
      </p:sp>
    </p:spTree>
    <p:extLst>
      <p:ext uri="{BB962C8B-B14F-4D97-AF65-F5344CB8AC3E}">
        <p14:creationId xmlns:p14="http://schemas.microsoft.com/office/powerpoint/2010/main" val="39925392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6315" y="2394494"/>
            <a:ext cx="10902063" cy="4149997"/>
          </a:xfrm>
        </p:spPr>
        <p:txBody>
          <a:bodyPr>
            <a:noAutofit/>
          </a:bodyPr>
          <a:lstStyle/>
          <a:p>
            <a:r>
              <a:rPr lang="en-US" sz="2400" b="1" dirty="0">
                <a:solidFill>
                  <a:srgbClr val="0070C0"/>
                </a:solidFill>
              </a:rPr>
              <a:t>Assessment of Ovulation.</a:t>
            </a:r>
          </a:p>
          <a:p>
            <a:endParaRPr lang="en-US" sz="2400" dirty="0">
              <a:solidFill>
                <a:srgbClr val="0070C0"/>
              </a:solidFill>
            </a:endParaRPr>
          </a:p>
          <a:p>
            <a:r>
              <a:rPr lang="en-US" sz="2400" dirty="0"/>
              <a:t>Available tests for ovulation are BBT (basal body temperature).</a:t>
            </a:r>
          </a:p>
          <a:p>
            <a:endParaRPr lang="en-US" sz="2400" dirty="0"/>
          </a:p>
          <a:p>
            <a:r>
              <a:rPr lang="en-US" sz="2400" dirty="0"/>
              <a:t> monitoring, serum progesterone measurements.</a:t>
            </a:r>
          </a:p>
          <a:p>
            <a:pPr marL="0" indent="0">
              <a:buNone/>
            </a:pPr>
            <a:endParaRPr lang="en-US" sz="2400" dirty="0"/>
          </a:p>
          <a:p>
            <a:r>
              <a:rPr lang="en-US" sz="2400" dirty="0"/>
              <a:t> urinary luteinizing hormone (LH) monitoring (ovulation predictor kits) serial transvaginal ultrasonography.</a:t>
            </a:r>
          </a:p>
        </p:txBody>
      </p:sp>
    </p:spTree>
    <p:extLst>
      <p:ext uri="{BB962C8B-B14F-4D97-AF65-F5344CB8AC3E}">
        <p14:creationId xmlns:p14="http://schemas.microsoft.com/office/powerpoint/2010/main" val="30885972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6314" y="2355305"/>
            <a:ext cx="11402806" cy="4097746"/>
          </a:xfrm>
        </p:spPr>
        <p:txBody>
          <a:bodyPr>
            <a:noAutofit/>
          </a:bodyPr>
          <a:lstStyle/>
          <a:p>
            <a:r>
              <a:rPr lang="en-US" sz="2800" b="1" dirty="0">
                <a:solidFill>
                  <a:srgbClr val="FF0000"/>
                </a:solidFill>
              </a:rPr>
              <a:t>Basal Body Temperature (BBT) Monitoring:</a:t>
            </a:r>
          </a:p>
          <a:p>
            <a:r>
              <a:rPr lang="en-US" sz="2400" dirty="0"/>
              <a:t>Basal body temperature has been traditionally used as a means of determining ovulation.</a:t>
            </a:r>
          </a:p>
          <a:p>
            <a:r>
              <a:rPr lang="en-US" sz="2400" dirty="0"/>
              <a:t>because progesterone production from the corpus luteum raises core body temperature by approximately 0.2°C (0.6°F) providing a “biphasic” pattern of temperature (body temperature taken each morning upon awakening, before arising, plotted on graph paper). </a:t>
            </a:r>
          </a:p>
          <a:p>
            <a:endParaRPr lang="en-US" sz="2400" dirty="0"/>
          </a:p>
          <a:p>
            <a:r>
              <a:rPr lang="en-US" sz="2400" dirty="0"/>
              <a:t>The rise in temperature is generally noted two days after a surge in luteinizing hormone (LH) occurs.</a:t>
            </a:r>
          </a:p>
        </p:txBody>
      </p:sp>
    </p:spTree>
    <p:extLst>
      <p:ext uri="{BB962C8B-B14F-4D97-AF65-F5344CB8AC3E}">
        <p14:creationId xmlns:p14="http://schemas.microsoft.com/office/powerpoint/2010/main" val="22714705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1811" y="2342242"/>
            <a:ext cx="11202509" cy="4411254"/>
          </a:xfrm>
        </p:spPr>
        <p:txBody>
          <a:bodyPr>
            <a:normAutofit/>
          </a:bodyPr>
          <a:lstStyle/>
          <a:p>
            <a:pPr>
              <a:buFont typeface="Wingdings" panose="05000000000000000000" pitchFamily="2" charset="2"/>
              <a:buChar char="v"/>
            </a:pPr>
            <a:r>
              <a:rPr lang="en-US" sz="2800" b="1" dirty="0" err="1">
                <a:solidFill>
                  <a:srgbClr val="FF0000"/>
                </a:solidFill>
              </a:rPr>
              <a:t>i</a:t>
            </a:r>
            <a:r>
              <a:rPr lang="en-US" sz="2800" b="1" dirty="0">
                <a:solidFill>
                  <a:srgbClr val="FF0000"/>
                </a:solidFill>
              </a:rPr>
              <a:t>. Serum Progesterone:</a:t>
            </a:r>
          </a:p>
          <a:p>
            <a:r>
              <a:rPr lang="en-US" sz="2000" dirty="0"/>
              <a:t>Serum progesterone measurements are a simple and objective measure of ovulatory function, as long as they are appropriately timed </a:t>
            </a:r>
          </a:p>
          <a:p>
            <a:r>
              <a:rPr lang="en-US" sz="2000" dirty="0"/>
              <a:t>Levels generally remain </a:t>
            </a:r>
            <a:r>
              <a:rPr lang="en-US" sz="2000" b="1" i="1" u="sng" dirty="0">
                <a:solidFill>
                  <a:srgbClr val="00B050"/>
                </a:solidFill>
              </a:rPr>
              <a:t>&lt; 1 ng/Ml </a:t>
            </a:r>
            <a:r>
              <a:rPr lang="en-US" sz="2000" dirty="0"/>
              <a:t>during the follicular phase, increase slightly at the time of ovulation, rise steadily thereafter to peak approximately one week after ovulation, and then decline progressively over the week preceding the onset of menses.</a:t>
            </a:r>
          </a:p>
          <a:p>
            <a:r>
              <a:rPr lang="en-US" sz="2000" dirty="0"/>
              <a:t> Luteal-phase progesterone is a retrospective test of ovulation.</a:t>
            </a:r>
          </a:p>
          <a:p>
            <a:r>
              <a:rPr lang="en-US" sz="2000" dirty="0"/>
              <a:t> Serum is assessed 7 days after the presumed day of ovulation, </a:t>
            </a:r>
            <a:r>
              <a:rPr lang="en-US" sz="2000" b="1" i="1" dirty="0">
                <a:solidFill>
                  <a:srgbClr val="7030A0"/>
                </a:solidFill>
              </a:rPr>
              <a:t>i.e. day 21 in a 28 day cycle (or 7 days before the presumed menstrual cycle).</a:t>
            </a:r>
          </a:p>
          <a:p>
            <a:r>
              <a:rPr lang="en-US" sz="2000" dirty="0"/>
              <a:t>More than 10 </a:t>
            </a:r>
            <a:r>
              <a:rPr lang="en-US" sz="2000" dirty="0" err="1"/>
              <a:t>nanogram</a:t>
            </a:r>
            <a:r>
              <a:rPr lang="en-US" sz="2000" dirty="0"/>
              <a:t>/l is indicated of ovulation .</a:t>
            </a:r>
          </a:p>
          <a:p>
            <a:endParaRPr lang="en-US" dirty="0"/>
          </a:p>
          <a:p>
            <a:pPr marL="0" indent="0">
              <a:buNone/>
            </a:pPr>
            <a:endParaRPr lang="en-US" dirty="0"/>
          </a:p>
        </p:txBody>
      </p:sp>
    </p:spTree>
    <p:extLst>
      <p:ext uri="{BB962C8B-B14F-4D97-AF65-F5344CB8AC3E}">
        <p14:creationId xmlns:p14="http://schemas.microsoft.com/office/powerpoint/2010/main" val="14164899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8748" y="2364377"/>
            <a:ext cx="11241698" cy="4493623"/>
          </a:xfrm>
        </p:spPr>
        <p:txBody>
          <a:bodyPr>
            <a:normAutofit/>
          </a:bodyPr>
          <a:lstStyle/>
          <a:p>
            <a:pPr>
              <a:buFont typeface="Wingdings" panose="05000000000000000000" pitchFamily="2" charset="2"/>
              <a:buChar char="v"/>
            </a:pPr>
            <a:r>
              <a:rPr lang="en-US" sz="2800" b="1" dirty="0">
                <a:solidFill>
                  <a:srgbClr val="FF0000"/>
                </a:solidFill>
              </a:rPr>
              <a:t>ii. Ovulation Predictor Kits:</a:t>
            </a:r>
          </a:p>
          <a:p>
            <a:r>
              <a:rPr lang="en-US" sz="2000" dirty="0"/>
              <a:t>Ovulation can be detected prospectively and accurately with urinary LH prediction kits.</a:t>
            </a:r>
          </a:p>
          <a:p>
            <a:r>
              <a:rPr lang="en-US" sz="2000" dirty="0"/>
              <a:t>This </a:t>
            </a:r>
            <a:r>
              <a:rPr lang="en-US" sz="2000" dirty="0" err="1"/>
              <a:t>utilises</a:t>
            </a:r>
            <a:r>
              <a:rPr lang="en-US" sz="2000" dirty="0"/>
              <a:t> an enzyme-linked immunoassay against the beta sub-unit of LH.</a:t>
            </a:r>
          </a:p>
          <a:p>
            <a:r>
              <a:rPr lang="en-US" sz="2000" dirty="0"/>
              <a:t> LH rises abruptly for approximately </a:t>
            </a:r>
            <a:r>
              <a:rPr lang="en-US" sz="2000" b="1" i="1" u="sng" dirty="0">
                <a:solidFill>
                  <a:schemeClr val="accent2">
                    <a:lumMod val="75000"/>
                  </a:schemeClr>
                </a:solidFill>
              </a:rPr>
              <a:t>18 hours </a:t>
            </a:r>
            <a:r>
              <a:rPr lang="en-US" sz="2000" dirty="0"/>
              <a:t>before it peaks and ovulation typically occurs about 36 hours after the onset of the surge.</a:t>
            </a:r>
          </a:p>
          <a:p>
            <a:r>
              <a:rPr lang="en-US" sz="2000" dirty="0"/>
              <a:t> Because the hormone needs to be conjugated before it is excreted, urinary LH will predict ovulation approximately </a:t>
            </a:r>
            <a:r>
              <a:rPr lang="en-US" sz="2000" b="1" i="1" u="sng" dirty="0">
                <a:solidFill>
                  <a:srgbClr val="00B050"/>
                </a:solidFill>
              </a:rPr>
              <a:t>24 hours </a:t>
            </a:r>
            <a:r>
              <a:rPr lang="en-US" sz="2000" dirty="0"/>
              <a:t>in advance.</a:t>
            </a:r>
          </a:p>
          <a:p>
            <a:r>
              <a:rPr lang="en-US" sz="2000" dirty="0"/>
              <a:t> These tests are more accurate at predicting and demonstrating ovulation than basal body temperature charting. </a:t>
            </a:r>
          </a:p>
          <a:p>
            <a:r>
              <a:rPr lang="en-US" sz="2000" dirty="0"/>
              <a:t>Additionally, this provides a prospective time of ovulation that also can be used to time intercourse.</a:t>
            </a:r>
          </a:p>
        </p:txBody>
      </p:sp>
    </p:spTree>
    <p:extLst>
      <p:ext uri="{BB962C8B-B14F-4D97-AF65-F5344CB8AC3E}">
        <p14:creationId xmlns:p14="http://schemas.microsoft.com/office/powerpoint/2010/main" val="465465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effectLst>
                  <a:outerShdw blurRad="38100" dist="38100" dir="2700000" algn="tl">
                    <a:srgbClr val="000000">
                      <a:alpha val="43137"/>
                    </a:srgbClr>
                  </a:outerShdw>
                </a:effectLst>
              </a:rPr>
              <a:t>Facts : </a:t>
            </a:r>
          </a:p>
        </p:txBody>
      </p:sp>
      <p:sp>
        <p:nvSpPr>
          <p:cNvPr id="3" name="Content Placeholder 2"/>
          <p:cNvSpPr>
            <a:spLocks noGrp="1"/>
          </p:cNvSpPr>
          <p:nvPr>
            <p:ph idx="1"/>
          </p:nvPr>
        </p:nvSpPr>
        <p:spPr>
          <a:xfrm>
            <a:off x="580188" y="2638698"/>
            <a:ext cx="11006566" cy="3984171"/>
          </a:xfrm>
        </p:spPr>
        <p:txBody>
          <a:bodyPr>
            <a:normAutofit/>
          </a:bodyPr>
          <a:lstStyle/>
          <a:p>
            <a:r>
              <a:rPr lang="en-US" sz="2400" b="1" dirty="0"/>
              <a:t>• Natural human fertility </a:t>
            </a:r>
            <a:r>
              <a:rPr lang="en-US" sz="2400" b="1" i="1" u="sng" dirty="0">
                <a:solidFill>
                  <a:srgbClr val="FF0000"/>
                </a:solidFill>
              </a:rPr>
              <a:t>is low</a:t>
            </a:r>
            <a:r>
              <a:rPr lang="en-US" sz="2400" b="1" dirty="0"/>
              <a:t>, and most couples have falsely high hopes of fertility treatments.</a:t>
            </a:r>
          </a:p>
          <a:p>
            <a:r>
              <a:rPr lang="en-US" sz="2400" b="1" dirty="0"/>
              <a:t>• With more women pursuing careers and delaying childbearing, infertility is becoming an increasing problem in our society.</a:t>
            </a:r>
          </a:p>
          <a:p>
            <a:pPr marL="0" indent="0">
              <a:buNone/>
            </a:pPr>
            <a:endParaRPr lang="en-US" sz="2400" b="1" dirty="0"/>
          </a:p>
          <a:p>
            <a:pPr marL="0" indent="0">
              <a:buNone/>
            </a:pPr>
            <a:r>
              <a:rPr lang="en-US" sz="2400" b="1" dirty="0">
                <a:sym typeface="Wingdings" panose="05000000000000000000" pitchFamily="2" charset="2"/>
              </a:rPr>
              <a:t></a:t>
            </a:r>
            <a:r>
              <a:rPr lang="en-US" sz="2400" b="1" dirty="0"/>
              <a:t> </a:t>
            </a:r>
            <a:r>
              <a:rPr lang="en-US" sz="2400" i="1" dirty="0"/>
              <a:t>Approximately </a:t>
            </a:r>
            <a:r>
              <a:rPr lang="en-US" sz="2400" i="1" dirty="0">
                <a:solidFill>
                  <a:srgbClr val="FF0000"/>
                </a:solidFill>
              </a:rPr>
              <a:t>90% of couples with unprotected intercourse will conceive within 1 year </a:t>
            </a:r>
            <a:r>
              <a:rPr lang="en-US" sz="2400" i="1" dirty="0"/>
              <a:t>(</a:t>
            </a:r>
            <a:r>
              <a:rPr lang="en-US" sz="2400" i="1" dirty="0">
                <a:solidFill>
                  <a:srgbClr val="00B050"/>
                </a:solidFill>
              </a:rPr>
              <a:t>20% within 1 month</a:t>
            </a:r>
            <a:r>
              <a:rPr lang="en-US" sz="2400" i="1" dirty="0"/>
              <a:t>, </a:t>
            </a:r>
            <a:r>
              <a:rPr lang="en-US" sz="2400" i="1" dirty="0">
                <a:solidFill>
                  <a:srgbClr val="0070C0"/>
                </a:solidFill>
              </a:rPr>
              <a:t>50% within 3 months</a:t>
            </a:r>
            <a:r>
              <a:rPr lang="en-US" sz="2400" i="1" dirty="0"/>
              <a:t>, </a:t>
            </a:r>
            <a:r>
              <a:rPr lang="en-US" sz="2400" i="1" dirty="0">
                <a:solidFill>
                  <a:srgbClr val="7030A0"/>
                </a:solidFill>
              </a:rPr>
              <a:t>and 75% within 9 months</a:t>
            </a:r>
            <a:r>
              <a:rPr lang="en-US" sz="2400" i="1" dirty="0"/>
              <a:t>).</a:t>
            </a:r>
          </a:p>
        </p:txBody>
      </p:sp>
    </p:spTree>
    <p:extLst>
      <p:ext uri="{BB962C8B-B14F-4D97-AF65-F5344CB8AC3E}">
        <p14:creationId xmlns:p14="http://schemas.microsoft.com/office/powerpoint/2010/main" val="89394646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6571" y="2603500"/>
            <a:ext cx="11534503" cy="3416300"/>
          </a:xfrm>
        </p:spPr>
        <p:txBody>
          <a:bodyPr>
            <a:normAutofit/>
          </a:bodyPr>
          <a:lstStyle/>
          <a:p>
            <a:pPr>
              <a:buFont typeface="Wingdings" panose="05000000000000000000" pitchFamily="2" charset="2"/>
              <a:buChar char="v"/>
            </a:pPr>
            <a:r>
              <a:rPr lang="en-US" sz="3000" b="1" dirty="0">
                <a:solidFill>
                  <a:srgbClr val="FF0000"/>
                </a:solidFill>
              </a:rPr>
              <a:t>iii. Ultrasonography:</a:t>
            </a:r>
          </a:p>
          <a:p>
            <a:r>
              <a:rPr lang="en-US" sz="2400" dirty="0"/>
              <a:t>Serial ultrasound can be used to document follicular growth and ovulation.</a:t>
            </a:r>
          </a:p>
          <a:p>
            <a:r>
              <a:rPr lang="en-US" sz="2400" dirty="0"/>
              <a:t> Serial transvaginal ultrasonography can reveal the size and number of </a:t>
            </a:r>
            <a:r>
              <a:rPr lang="en-US" sz="2400" dirty="0" err="1"/>
              <a:t>preovulatory</a:t>
            </a:r>
            <a:r>
              <a:rPr lang="en-US" sz="2400" dirty="0"/>
              <a:t> follicles and provide the most accurate estimate of the time of ovulation.</a:t>
            </a:r>
          </a:p>
          <a:p>
            <a:r>
              <a:rPr lang="en-US" sz="2400" dirty="0"/>
              <a:t> Serial ultrasonography can document progressive growth of the </a:t>
            </a:r>
            <a:r>
              <a:rPr lang="en-US" sz="2400" dirty="0" err="1"/>
              <a:t>preovulatory</a:t>
            </a:r>
            <a:r>
              <a:rPr lang="en-US" sz="2400" dirty="0"/>
              <a:t> follicle, followed by its </a:t>
            </a:r>
            <a:r>
              <a:rPr lang="en-US" sz="2400" dirty="0" err="1"/>
              <a:t>collapse,the</a:t>
            </a:r>
            <a:r>
              <a:rPr lang="en-US" sz="2400" dirty="0"/>
              <a:t> loss of distinct margins and an increase in internal echoes, and an increase in the volume of fluid in the cul-de-sac.</a:t>
            </a:r>
          </a:p>
        </p:txBody>
      </p:sp>
    </p:spTree>
    <p:extLst>
      <p:ext uri="{BB962C8B-B14F-4D97-AF65-F5344CB8AC3E}">
        <p14:creationId xmlns:p14="http://schemas.microsoft.com/office/powerpoint/2010/main" val="23617873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t>Assessment of Uterine Factors:</a:t>
            </a:r>
          </a:p>
        </p:txBody>
      </p:sp>
      <p:sp>
        <p:nvSpPr>
          <p:cNvPr id="3" name="Content Placeholder 2"/>
          <p:cNvSpPr>
            <a:spLocks noGrp="1"/>
          </p:cNvSpPr>
          <p:nvPr>
            <p:ph idx="1"/>
          </p:nvPr>
        </p:nvSpPr>
        <p:spPr>
          <a:xfrm>
            <a:off x="554063" y="2721065"/>
            <a:ext cx="11019629" cy="3940991"/>
          </a:xfrm>
        </p:spPr>
        <p:txBody>
          <a:bodyPr>
            <a:noAutofit/>
          </a:bodyPr>
          <a:lstStyle/>
          <a:p>
            <a:pPr marL="0" indent="0">
              <a:buNone/>
            </a:pPr>
            <a:endParaRPr lang="en-US" sz="2400" b="1" i="1" dirty="0">
              <a:solidFill>
                <a:srgbClr val="C00000"/>
              </a:solidFill>
            </a:endParaRPr>
          </a:p>
          <a:p>
            <a:r>
              <a:rPr lang="en-US" sz="2400" b="1" i="1" dirty="0">
                <a:solidFill>
                  <a:srgbClr val="C00000"/>
                </a:solidFill>
              </a:rPr>
              <a:t>Abnormalities of the Uterine Cavity</a:t>
            </a:r>
          </a:p>
          <a:p>
            <a:r>
              <a:rPr lang="en-US" sz="2400" b="1" i="1" dirty="0">
                <a:solidFill>
                  <a:srgbClr val="C00000"/>
                </a:solidFill>
              </a:rPr>
              <a:t>HSG  assessment of cavity and tubal patency </a:t>
            </a:r>
          </a:p>
          <a:p>
            <a:r>
              <a:rPr lang="en-US" sz="2400" b="1" i="1" dirty="0">
                <a:solidFill>
                  <a:srgbClr val="C00000"/>
                </a:solidFill>
              </a:rPr>
              <a:t>Ultrasonography  assessment of uterus ..both ovary and </a:t>
            </a:r>
            <a:r>
              <a:rPr lang="en-US" sz="2400" b="1" i="1" dirty="0" err="1">
                <a:solidFill>
                  <a:srgbClr val="C00000"/>
                </a:solidFill>
              </a:rPr>
              <a:t>hydrosalpinex</a:t>
            </a:r>
            <a:r>
              <a:rPr lang="en-US" sz="2400" b="1" i="1" dirty="0">
                <a:solidFill>
                  <a:srgbClr val="C00000"/>
                </a:solidFill>
              </a:rPr>
              <a:t> </a:t>
            </a:r>
          </a:p>
          <a:p>
            <a:r>
              <a:rPr lang="en-US" sz="2400" b="1" i="1" dirty="0">
                <a:solidFill>
                  <a:srgbClr val="C00000"/>
                </a:solidFill>
              </a:rPr>
              <a:t>Saline infusion sonography (SIS) assessment of uterine cavity Hysteroscopy ..golden standard in assessment of uterine cavity .</a:t>
            </a:r>
          </a:p>
          <a:p>
            <a:r>
              <a:rPr lang="en-US" sz="2400" b="1" i="1" dirty="0">
                <a:solidFill>
                  <a:srgbClr val="C00000"/>
                </a:solidFill>
              </a:rPr>
              <a:t>MRI …Evaluation of pelvic anomaly .</a:t>
            </a:r>
          </a:p>
        </p:txBody>
      </p:sp>
    </p:spTree>
    <p:extLst>
      <p:ext uri="{BB962C8B-B14F-4D97-AF65-F5344CB8AC3E}">
        <p14:creationId xmlns:p14="http://schemas.microsoft.com/office/powerpoint/2010/main" val="16762966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1" y="2181496"/>
            <a:ext cx="12009119" cy="4676504"/>
          </a:xfrm>
        </p:spPr>
        <p:txBody>
          <a:bodyPr>
            <a:noAutofit/>
          </a:bodyPr>
          <a:lstStyle/>
          <a:p>
            <a:r>
              <a:rPr lang="en-US" sz="2000" b="1" dirty="0">
                <a:solidFill>
                  <a:srgbClr val="FF0000"/>
                </a:solidFill>
              </a:rPr>
              <a:t>HSG</a:t>
            </a:r>
            <a:r>
              <a:rPr lang="en-US" sz="2000" dirty="0"/>
              <a:t> </a:t>
            </a:r>
          </a:p>
          <a:p>
            <a:r>
              <a:rPr lang="en-US" sz="2000" dirty="0"/>
              <a:t>The most common test to evaluate reproductive anatomy is </a:t>
            </a:r>
            <a:r>
              <a:rPr lang="en-US" sz="2000" dirty="0" err="1"/>
              <a:t>hysterosalpingography</a:t>
            </a:r>
            <a:r>
              <a:rPr lang="en-US" sz="2000" dirty="0"/>
              <a:t> (HSG).</a:t>
            </a:r>
          </a:p>
          <a:p>
            <a:r>
              <a:rPr lang="en-US" sz="2000" dirty="0"/>
              <a:t>This is the best first-line anatomical imaging test for the basic infertility workup because it evaluates both the uterus and the fallopian tubes.</a:t>
            </a:r>
          </a:p>
          <a:p>
            <a:r>
              <a:rPr lang="en-US" sz="2000" dirty="0"/>
              <a:t> HSG is performed by injecting radio-opaque dye into the uterus and tubes and following the dye with fluoroscopy or radiography.</a:t>
            </a:r>
          </a:p>
          <a:p>
            <a:r>
              <a:rPr lang="en-US" sz="2000" dirty="0"/>
              <a:t>Uterine abnormalities are outlined by the dye, and tubal obstruction is noted by the absence of free-spill into the peritoneal cavity. </a:t>
            </a:r>
          </a:p>
          <a:p>
            <a:r>
              <a:rPr lang="en-US" sz="2000" b="1" dirty="0" err="1">
                <a:solidFill>
                  <a:srgbClr val="FF0000"/>
                </a:solidFill>
              </a:rPr>
              <a:t>hysterosalpingo</a:t>
            </a:r>
            <a:r>
              <a:rPr lang="en-US" sz="2000" b="1" dirty="0">
                <a:solidFill>
                  <a:srgbClr val="FF0000"/>
                </a:solidFill>
              </a:rPr>
              <a:t>-contrast sonography (</a:t>
            </a:r>
            <a:r>
              <a:rPr lang="en-US" sz="2000" b="1" dirty="0" err="1">
                <a:solidFill>
                  <a:srgbClr val="FF0000"/>
                </a:solidFill>
              </a:rPr>
              <a:t>HyCoSy</a:t>
            </a:r>
            <a:r>
              <a:rPr lang="en-US" sz="2000" b="1" dirty="0">
                <a:solidFill>
                  <a:srgbClr val="FF0000"/>
                </a:solidFill>
              </a:rPr>
              <a:t>), </a:t>
            </a:r>
            <a:r>
              <a:rPr lang="en-US" sz="2000" dirty="0"/>
              <a:t>employs transvaginal ultrasound in combination with a reflective medium injected </a:t>
            </a:r>
            <a:r>
              <a:rPr lang="en-US" sz="2000" dirty="0" err="1"/>
              <a:t>transcervically</a:t>
            </a:r>
            <a:r>
              <a:rPr lang="en-US" sz="2000" dirty="0"/>
              <a:t>, giving a view of the endometrial cavity as well as an assessment of tubal integrity.</a:t>
            </a:r>
          </a:p>
          <a:p>
            <a:endParaRPr lang="en-US" sz="2000" dirty="0"/>
          </a:p>
        </p:txBody>
      </p:sp>
    </p:spTree>
    <p:extLst>
      <p:ext uri="{BB962C8B-B14F-4D97-AF65-F5344CB8AC3E}">
        <p14:creationId xmlns:p14="http://schemas.microsoft.com/office/powerpoint/2010/main" val="21845785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F9CFCE6-877F-4858-B8BD-2C52CA8AFB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E4E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213F8A0-12AE-4514-8372-0DD766EC28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6866" y="480060"/>
            <a:ext cx="545812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p:cNvPicPr>
            <a:picLocks noGrp="1" noChangeAspect="1"/>
          </p:cNvPicPr>
          <p:nvPr>
            <p:ph idx="1"/>
          </p:nvPr>
        </p:nvPicPr>
        <p:blipFill>
          <a:blip r:embed="rId2"/>
          <a:stretch>
            <a:fillRect/>
          </a:stretch>
        </p:blipFill>
        <p:spPr>
          <a:xfrm>
            <a:off x="6846047" y="643467"/>
            <a:ext cx="4279759" cy="5571066"/>
          </a:xfrm>
          <a:prstGeom prst="rect">
            <a:avLst/>
          </a:prstGeom>
        </p:spPr>
      </p:pic>
      <p:sp>
        <p:nvSpPr>
          <p:cNvPr id="14" name="Rectangle 13">
            <a:extLst>
              <a:ext uri="{FF2B5EF4-FFF2-40B4-BE49-F238E27FC236}">
                <a16:creationId xmlns:a16="http://schemas.microsoft.com/office/drawing/2014/main" id="{9EFF17D4-9A8C-4CE5-B096-D8CCD44004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5458121"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stretch>
            <a:fillRect/>
          </a:stretch>
        </p:blipFill>
        <p:spPr>
          <a:xfrm>
            <a:off x="742300" y="643467"/>
            <a:ext cx="4927543" cy="5571066"/>
          </a:xfrm>
          <a:prstGeom prst="rect">
            <a:avLst/>
          </a:prstGeom>
        </p:spPr>
      </p:pic>
    </p:spTree>
    <p:extLst>
      <p:ext uri="{BB962C8B-B14F-4D97-AF65-F5344CB8AC3E}">
        <p14:creationId xmlns:p14="http://schemas.microsoft.com/office/powerpoint/2010/main" val="6423274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Cervical factors :</a:t>
            </a:r>
          </a:p>
        </p:txBody>
      </p:sp>
      <p:sp>
        <p:nvSpPr>
          <p:cNvPr id="3" name="Content Placeholder 2"/>
          <p:cNvSpPr>
            <a:spLocks noGrp="1"/>
          </p:cNvSpPr>
          <p:nvPr>
            <p:ph idx="1"/>
          </p:nvPr>
        </p:nvSpPr>
        <p:spPr>
          <a:xfrm>
            <a:off x="710817" y="2303054"/>
            <a:ext cx="10941252" cy="4463506"/>
          </a:xfrm>
        </p:spPr>
        <p:txBody>
          <a:bodyPr>
            <a:normAutofit/>
          </a:bodyPr>
          <a:lstStyle/>
          <a:p>
            <a:r>
              <a:rPr lang="en-US" sz="3200" dirty="0">
                <a:solidFill>
                  <a:srgbClr val="1A1A1A"/>
                </a:solidFill>
                <a:latin typeface="Helvetica" pitchFamily="2" charset="0"/>
              </a:rPr>
              <a:t>I</a:t>
            </a:r>
            <a:r>
              <a:rPr lang="en-US" sz="3200" dirty="0">
                <a:solidFill>
                  <a:srgbClr val="1A1A1A"/>
                </a:solidFill>
                <a:effectLst/>
                <a:latin typeface="Helvetica" pitchFamily="2" charset="0"/>
              </a:rPr>
              <a:t>nterventions designed to improve cervical factor</a:t>
            </a:r>
          </a:p>
          <a:p>
            <a:pPr marL="0" indent="0">
              <a:buNone/>
            </a:pPr>
            <a:r>
              <a:rPr lang="en-US" sz="3200" dirty="0">
                <a:solidFill>
                  <a:srgbClr val="1A1A1A"/>
                </a:solidFill>
                <a:effectLst/>
                <a:latin typeface="Helvetica" pitchFamily="2" charset="0"/>
              </a:rPr>
              <a:t>infertility have not been effective, while widely used infertility therapies, such as intrauterine</a:t>
            </a:r>
          </a:p>
          <a:p>
            <a:pPr marL="0" indent="0">
              <a:buNone/>
            </a:pPr>
            <a:r>
              <a:rPr lang="en-US" sz="3200" dirty="0" err="1">
                <a:solidFill>
                  <a:srgbClr val="1A1A1A"/>
                </a:solidFill>
                <a:effectLst/>
                <a:latin typeface="Helvetica" pitchFamily="2" charset="0"/>
              </a:rPr>
              <a:t>nsemination</a:t>
            </a:r>
            <a:r>
              <a:rPr lang="en-US" sz="3200" dirty="0">
                <a:solidFill>
                  <a:srgbClr val="1A1A1A"/>
                </a:solidFill>
                <a:effectLst/>
                <a:latin typeface="Helvetica" pitchFamily="2" charset="0"/>
              </a:rPr>
              <a:t> and IVF, bypass the cervix, so improving cervical factors becomes irrelevant.</a:t>
            </a:r>
          </a:p>
          <a:p>
            <a:pPr marL="0" indent="0">
              <a:buNone/>
            </a:pPr>
            <a:endParaRPr lang="en-US" sz="3000" b="1" dirty="0">
              <a:solidFill>
                <a:srgbClr val="FF0000"/>
              </a:solidFill>
            </a:endParaRPr>
          </a:p>
          <a:p>
            <a:pPr>
              <a:buFont typeface="Wingdings" pitchFamily="2" charset="2"/>
              <a:buChar char="Ø"/>
            </a:pPr>
            <a:r>
              <a:rPr lang="en-US" sz="3000" b="1" dirty="0">
                <a:solidFill>
                  <a:srgbClr val="FF0000"/>
                </a:solidFill>
              </a:rPr>
              <a:t>Postcoital test (PCT):</a:t>
            </a:r>
          </a:p>
          <a:p>
            <a:pPr marL="0" indent="0">
              <a:buNone/>
            </a:pPr>
            <a:r>
              <a:rPr lang="en-US" sz="2600" dirty="0"/>
              <a:t>No longer recommended .</a:t>
            </a:r>
          </a:p>
        </p:txBody>
      </p:sp>
    </p:spTree>
    <p:extLst>
      <p:ext uri="{BB962C8B-B14F-4D97-AF65-F5344CB8AC3E}">
        <p14:creationId xmlns:p14="http://schemas.microsoft.com/office/powerpoint/2010/main" val="15621888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Peritoneal factors :</a:t>
            </a:r>
          </a:p>
        </p:txBody>
      </p:sp>
      <p:sp>
        <p:nvSpPr>
          <p:cNvPr id="3" name="Content Placeholder 2"/>
          <p:cNvSpPr>
            <a:spLocks noGrp="1"/>
          </p:cNvSpPr>
          <p:nvPr>
            <p:ph idx="1"/>
          </p:nvPr>
        </p:nvSpPr>
        <p:spPr>
          <a:xfrm>
            <a:off x="684690" y="2525122"/>
            <a:ext cx="10431800" cy="4084683"/>
          </a:xfrm>
        </p:spPr>
        <p:txBody>
          <a:bodyPr>
            <a:normAutofit lnSpcReduction="10000"/>
          </a:bodyPr>
          <a:lstStyle/>
          <a:p>
            <a:pPr marL="0" indent="0">
              <a:buNone/>
            </a:pPr>
            <a:endParaRPr lang="en-US" dirty="0"/>
          </a:p>
          <a:p>
            <a:r>
              <a:rPr lang="en-US" sz="2600" dirty="0">
                <a:solidFill>
                  <a:schemeClr val="tx1"/>
                </a:solidFill>
                <a:latin typeface="+mj-lt"/>
              </a:rPr>
              <a:t>Peritoneal factors relating to infertility include endometriosis .</a:t>
            </a:r>
          </a:p>
          <a:p>
            <a:r>
              <a:rPr lang="en-US" sz="2600" dirty="0">
                <a:solidFill>
                  <a:schemeClr val="tx1"/>
                </a:solidFill>
                <a:latin typeface="+mj-lt"/>
              </a:rPr>
              <a:t> adnexal adhesions</a:t>
            </a:r>
          </a:p>
          <a:p>
            <a:r>
              <a:rPr lang="en-US" sz="2600" dirty="0">
                <a:solidFill>
                  <a:schemeClr val="tx1"/>
                </a:solidFill>
                <a:latin typeface="+mj-lt"/>
              </a:rPr>
              <a:t>resulting from previous pelvic surgery or infection.</a:t>
            </a:r>
          </a:p>
          <a:p>
            <a:r>
              <a:rPr lang="en-US" sz="2600" dirty="0">
                <a:solidFill>
                  <a:schemeClr val="tx1"/>
                </a:solidFill>
                <a:latin typeface="+mj-lt"/>
              </a:rPr>
              <a:t> Either may distort pelvic anatomy and interfere with ovum capture or transport.</a:t>
            </a:r>
          </a:p>
          <a:p>
            <a:r>
              <a:rPr lang="en-US" sz="2600" dirty="0">
                <a:solidFill>
                  <a:srgbClr val="000000"/>
                </a:solidFill>
                <a:effectLst/>
                <a:latin typeface="+mj-lt"/>
              </a:rPr>
              <a:t>No longer recommended DX LAPRASCOPY ,YOU HAVE TO TREAT BY LAPROSCOPY .</a:t>
            </a:r>
          </a:p>
          <a:p>
            <a:pPr marL="0" indent="0">
              <a:buNone/>
            </a:pPr>
            <a:r>
              <a:rPr lang="en-US" sz="2600" dirty="0">
                <a:solidFill>
                  <a:srgbClr val="1A1A1A"/>
                </a:solidFill>
                <a:effectLst/>
                <a:latin typeface="+mj-lt"/>
              </a:rPr>
              <a:t> </a:t>
            </a:r>
          </a:p>
          <a:p>
            <a:pPr marL="0" indent="0">
              <a:buNone/>
            </a:pPr>
            <a:endParaRPr lang="en-US" sz="2600" dirty="0"/>
          </a:p>
          <a:p>
            <a:pPr marL="0" indent="0">
              <a:buNone/>
            </a:pPr>
            <a:endParaRPr lang="en-US" dirty="0"/>
          </a:p>
        </p:txBody>
      </p:sp>
    </p:spTree>
    <p:extLst>
      <p:ext uri="{BB962C8B-B14F-4D97-AF65-F5344CB8AC3E}">
        <p14:creationId xmlns:p14="http://schemas.microsoft.com/office/powerpoint/2010/main" val="1834075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t>OVARIAN RESERVE TEST:</a:t>
            </a:r>
          </a:p>
        </p:txBody>
      </p:sp>
      <p:sp>
        <p:nvSpPr>
          <p:cNvPr id="3" name="Content Placeholder 2"/>
          <p:cNvSpPr>
            <a:spLocks noGrp="1"/>
          </p:cNvSpPr>
          <p:nvPr>
            <p:ph idx="1"/>
          </p:nvPr>
        </p:nvSpPr>
        <p:spPr>
          <a:xfrm>
            <a:off x="705394" y="2603500"/>
            <a:ext cx="10894423" cy="3914866"/>
          </a:xfrm>
        </p:spPr>
        <p:txBody>
          <a:bodyPr>
            <a:normAutofit/>
          </a:bodyPr>
          <a:lstStyle/>
          <a:p>
            <a:r>
              <a:rPr lang="en-US" sz="2000" dirty="0"/>
              <a:t>Age of the woman is considered as an important predictor of fertility</a:t>
            </a:r>
            <a:r>
              <a:rPr lang="en-US" sz="2000" b="1" i="1" u="sng" dirty="0">
                <a:solidFill>
                  <a:srgbClr val="FF0000"/>
                </a:solidFill>
              </a:rPr>
              <a:t>. “Ovarian Infertility  reserve” </a:t>
            </a:r>
            <a:r>
              <a:rPr lang="en-US" sz="2000" dirty="0"/>
              <a:t>is the term used to describe the size and quality of the remaining supply of oocytes.</a:t>
            </a:r>
          </a:p>
          <a:p>
            <a:pPr marL="0" indent="0">
              <a:buNone/>
            </a:pPr>
            <a:r>
              <a:rPr lang="en-US" sz="2000" dirty="0"/>
              <a:t> </a:t>
            </a:r>
            <a:endParaRPr lang="ar-SA" sz="2000" dirty="0"/>
          </a:p>
          <a:p>
            <a:r>
              <a:rPr lang="en-US" sz="2000" dirty="0"/>
              <a:t> Ovarian reserve tests are aimed at identifying women having a </a:t>
            </a:r>
            <a:r>
              <a:rPr lang="en-US" sz="2000" b="1" dirty="0"/>
              <a:t>“diminished ovarian reserve” </a:t>
            </a:r>
            <a:r>
              <a:rPr lang="en-US" sz="2000" b="1" i="1" u="sng" dirty="0">
                <a:solidFill>
                  <a:srgbClr val="FF0000"/>
                </a:solidFill>
              </a:rPr>
              <a:t>(DOR)</a:t>
            </a:r>
            <a:r>
              <a:rPr lang="en-US" sz="2000" b="1" i="1" dirty="0">
                <a:solidFill>
                  <a:srgbClr val="FF0000"/>
                </a:solidFill>
              </a:rPr>
              <a:t>, </a:t>
            </a:r>
            <a:r>
              <a:rPr lang="en-US" sz="2000" dirty="0"/>
              <a:t>implying an advanced stage of follicular depletion that may result from normal aging, premature reproductive aging, or from previous ovarian trauma </a:t>
            </a:r>
            <a:r>
              <a:rPr lang="en-US" sz="2000" b="1" dirty="0"/>
              <a:t>(surgery, radiation, chemotherapy).</a:t>
            </a:r>
          </a:p>
          <a:p>
            <a:endParaRPr lang="en-US" dirty="0"/>
          </a:p>
        </p:txBody>
      </p:sp>
    </p:spTree>
    <p:extLst>
      <p:ext uri="{BB962C8B-B14F-4D97-AF65-F5344CB8AC3E}">
        <p14:creationId xmlns:p14="http://schemas.microsoft.com/office/powerpoint/2010/main" val="210043863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348" y="372489"/>
            <a:ext cx="11839303" cy="4415246"/>
          </a:xfrm>
        </p:spPr>
        <p:txBody>
          <a:bodyPr>
            <a:noAutofit/>
          </a:bodyPr>
          <a:lstStyle/>
          <a:p>
            <a:r>
              <a:rPr lang="en-US" sz="2000" b="1" i="1" u="sng" dirty="0">
                <a:solidFill>
                  <a:srgbClr val="FF0000"/>
                </a:solidFill>
              </a:rPr>
              <a:t>Follicular stimulating hormone FSH </a:t>
            </a:r>
            <a:r>
              <a:rPr lang="en-US" b="1" dirty="0"/>
              <a:t>(on day 2-4 of cycle ) </a:t>
            </a:r>
            <a:r>
              <a:rPr lang="en-US" dirty="0"/>
              <a:t>measures in early follicular phase only .</a:t>
            </a:r>
          </a:p>
          <a:p>
            <a:r>
              <a:rPr lang="en-US" sz="2400" b="1" i="1" dirty="0">
                <a:solidFill>
                  <a:schemeClr val="accent2">
                    <a:lumMod val="75000"/>
                  </a:schemeClr>
                </a:solidFill>
              </a:rPr>
              <a:t>The serum </a:t>
            </a:r>
            <a:r>
              <a:rPr lang="en-US" sz="2400" b="1" i="1" dirty="0" err="1">
                <a:solidFill>
                  <a:schemeClr val="accent2">
                    <a:lumMod val="75000"/>
                  </a:schemeClr>
                </a:solidFill>
              </a:rPr>
              <a:t>antimüllerian</a:t>
            </a:r>
            <a:r>
              <a:rPr lang="en-US" sz="2400" b="1" i="1" dirty="0">
                <a:solidFill>
                  <a:schemeClr val="accent2">
                    <a:lumMod val="75000"/>
                  </a:schemeClr>
                </a:solidFill>
              </a:rPr>
              <a:t> hormone (AMH concentration):</a:t>
            </a:r>
          </a:p>
          <a:p>
            <a:r>
              <a:rPr lang="en-US" dirty="0"/>
              <a:t> AMH is produced by granulosa cells of </a:t>
            </a:r>
            <a:r>
              <a:rPr lang="en-US" dirty="0" err="1"/>
              <a:t>preantral</a:t>
            </a:r>
            <a:r>
              <a:rPr lang="en-US" dirty="0"/>
              <a:t> and small antral follicles. </a:t>
            </a:r>
          </a:p>
          <a:p>
            <a:r>
              <a:rPr lang="en-US" dirty="0"/>
              <a:t>The serum AMH concentration has value as a measure of ovarian reserve because the number of small antral follicles correlates with the size of the remaining follicular pool.</a:t>
            </a:r>
          </a:p>
          <a:p>
            <a:r>
              <a:rPr lang="en-US" sz="2000" b="1" i="1" dirty="0">
                <a:solidFill>
                  <a:schemeClr val="tx2">
                    <a:lumMod val="60000"/>
                    <a:lumOff val="40000"/>
                  </a:schemeClr>
                </a:solidFill>
              </a:rPr>
              <a:t>YOU CAN MEASURE AT ANY TIME DURING THE MENSTRUAL CYCLE. </a:t>
            </a:r>
            <a:r>
              <a:rPr lang="en-US" sz="2000" b="1" i="1" dirty="0">
                <a:solidFill>
                  <a:srgbClr val="FF0000"/>
                </a:solidFill>
              </a:rPr>
              <a:t>(</a:t>
            </a:r>
            <a:r>
              <a:rPr lang="ar-SA" sz="2000" b="1" i="1" dirty="0">
                <a:solidFill>
                  <a:srgbClr val="FF0000"/>
                </a:solidFill>
              </a:rPr>
              <a:t> </a:t>
            </a:r>
            <a:r>
              <a:rPr lang="en-US" sz="2000" b="1" i="1" dirty="0">
                <a:solidFill>
                  <a:srgbClr val="FF0000"/>
                </a:solidFill>
              </a:rPr>
              <a:t>&gt;1)</a:t>
            </a:r>
          </a:p>
          <a:p>
            <a:r>
              <a:rPr lang="en-US" sz="2000" b="1" i="1" dirty="0">
                <a:solidFill>
                  <a:schemeClr val="accent2">
                    <a:lumMod val="75000"/>
                  </a:schemeClr>
                </a:solidFill>
              </a:rPr>
              <a:t>Antral follicle count (AFC):</a:t>
            </a:r>
          </a:p>
          <a:p>
            <a:r>
              <a:rPr lang="en-US" dirty="0">
                <a:solidFill>
                  <a:srgbClr val="FF0000"/>
                </a:solidFill>
              </a:rPr>
              <a:t> </a:t>
            </a:r>
            <a:r>
              <a:rPr lang="en-US" dirty="0"/>
              <a:t>Ultrasound examination can be used to determine the number of antral follicles in both ovaries </a:t>
            </a:r>
            <a:r>
              <a:rPr lang="en-US" b="1" dirty="0">
                <a:solidFill>
                  <a:srgbClr val="00B050"/>
                </a:solidFill>
              </a:rPr>
              <a:t>(follicles measuring 2 to 10 mm in diameter)</a:t>
            </a:r>
            <a:r>
              <a:rPr lang="en-US" dirty="0"/>
              <a:t>.</a:t>
            </a:r>
          </a:p>
          <a:p>
            <a:r>
              <a:rPr lang="en-US" dirty="0"/>
              <a:t> On transvaginal ultrasound, the presence of 4 to 10 antral follicles in early follicular phase </a:t>
            </a:r>
            <a:r>
              <a:rPr lang="en-US" b="1" dirty="0">
                <a:solidFill>
                  <a:srgbClr val="00B050"/>
                </a:solidFill>
              </a:rPr>
              <a:t>(Cycle day 2–day 4) </a:t>
            </a:r>
            <a:r>
              <a:rPr lang="en-US" dirty="0"/>
              <a:t>measuring between 2 and 10 mm in diameter suggests good ovarian reserve..</a:t>
            </a:r>
          </a:p>
          <a:p>
            <a:endParaRPr lang="en-US" dirty="0"/>
          </a:p>
          <a:p>
            <a:endParaRPr lang="en-US" dirty="0"/>
          </a:p>
        </p:txBody>
      </p:sp>
    </p:spTree>
    <p:extLst>
      <p:ext uri="{BB962C8B-B14F-4D97-AF65-F5344CB8AC3E}">
        <p14:creationId xmlns:p14="http://schemas.microsoft.com/office/powerpoint/2010/main" val="31322872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942635" cy="706964"/>
          </a:xfrm>
        </p:spPr>
        <p:txBody>
          <a:bodyPr>
            <a:normAutofit/>
          </a:bodyPr>
          <a:lstStyle/>
          <a:p>
            <a:r>
              <a:rPr lang="en-US" sz="4400" b="1" dirty="0"/>
              <a:t>TREATMENT OF FEMALE FACTOR: </a:t>
            </a:r>
          </a:p>
        </p:txBody>
      </p:sp>
      <p:sp>
        <p:nvSpPr>
          <p:cNvPr id="3" name="Content Placeholder 2"/>
          <p:cNvSpPr>
            <a:spLocks noGrp="1"/>
          </p:cNvSpPr>
          <p:nvPr>
            <p:ph idx="1"/>
          </p:nvPr>
        </p:nvSpPr>
        <p:spPr>
          <a:xfrm>
            <a:off x="540999" y="2250802"/>
            <a:ext cx="10666932" cy="4463507"/>
          </a:xfrm>
        </p:spPr>
        <p:txBody>
          <a:bodyPr>
            <a:normAutofit lnSpcReduction="10000"/>
          </a:bodyPr>
          <a:lstStyle/>
          <a:p>
            <a:endParaRPr lang="en-US" dirty="0"/>
          </a:p>
          <a:p>
            <a:r>
              <a:rPr lang="en-US" sz="2800" dirty="0"/>
              <a:t>The treatment of infertility is directed a correcting any pathology and restoring reproductive function.  </a:t>
            </a:r>
          </a:p>
          <a:p>
            <a:pPr marL="0" indent="0">
              <a:buNone/>
            </a:pPr>
            <a:endParaRPr lang="en-US" sz="2800" dirty="0"/>
          </a:p>
          <a:p>
            <a:r>
              <a:rPr lang="en-US" sz="2800" dirty="0"/>
              <a:t>The ultimate goal of treatment is to establish </a:t>
            </a:r>
            <a:r>
              <a:rPr lang="en-US" sz="2800" b="1" dirty="0">
                <a:solidFill>
                  <a:srgbClr val="7030A0"/>
                </a:solidFill>
              </a:rPr>
              <a:t>a healthy pregnancy </a:t>
            </a:r>
            <a:r>
              <a:rPr lang="en-US" sz="2800" dirty="0"/>
              <a:t>that leads to a healthy live birth. </a:t>
            </a:r>
          </a:p>
          <a:p>
            <a:pPr marL="0" indent="0">
              <a:buNone/>
            </a:pPr>
            <a:endParaRPr lang="en-US" sz="2800" dirty="0"/>
          </a:p>
          <a:p>
            <a:r>
              <a:rPr lang="en-US" sz="2800" dirty="0"/>
              <a:t> Surgery is not usually performed as the first-line treatment for infertility unless there is a specific indication </a:t>
            </a:r>
            <a:r>
              <a:rPr lang="en-US" sz="2800" b="1" i="1" u="sng" dirty="0">
                <a:solidFill>
                  <a:srgbClr val="00B050"/>
                </a:solidFill>
              </a:rPr>
              <a:t>(other than infertility)</a:t>
            </a:r>
            <a:r>
              <a:rPr lang="en-US" sz="2800" dirty="0"/>
              <a:t>, for example pelvic pain .</a:t>
            </a:r>
          </a:p>
          <a:p>
            <a:endParaRPr lang="en-US" sz="2800" dirty="0"/>
          </a:p>
        </p:txBody>
      </p:sp>
    </p:spTree>
    <p:extLst>
      <p:ext uri="{BB962C8B-B14F-4D97-AF65-F5344CB8AC3E}">
        <p14:creationId xmlns:p14="http://schemas.microsoft.com/office/powerpoint/2010/main" val="410454415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Treatment of Anovulation: </a:t>
            </a:r>
          </a:p>
        </p:txBody>
      </p:sp>
      <p:sp>
        <p:nvSpPr>
          <p:cNvPr id="3" name="Content Placeholder 2"/>
          <p:cNvSpPr>
            <a:spLocks noGrp="1"/>
          </p:cNvSpPr>
          <p:nvPr>
            <p:ph idx="1"/>
          </p:nvPr>
        </p:nvSpPr>
        <p:spPr>
          <a:xfrm>
            <a:off x="697754" y="2168434"/>
            <a:ext cx="10706120" cy="4689566"/>
          </a:xfrm>
        </p:spPr>
        <p:txBody>
          <a:bodyPr>
            <a:normAutofit/>
          </a:bodyPr>
          <a:lstStyle/>
          <a:p>
            <a:r>
              <a:rPr lang="en-US" sz="2400" b="1" dirty="0">
                <a:solidFill>
                  <a:srgbClr val="FF0000"/>
                </a:solidFill>
              </a:rPr>
              <a:t>Clomiphene Citrate (CC):</a:t>
            </a:r>
          </a:p>
          <a:p>
            <a:r>
              <a:rPr lang="en-US" sz="2000" dirty="0"/>
              <a:t>Clomiphene citrate is considered a first-line treatment because of its low cost, relative ease of use, and minimal side effects.</a:t>
            </a:r>
          </a:p>
          <a:p>
            <a:r>
              <a:rPr lang="en-US" sz="2000" dirty="0"/>
              <a:t> Clear indications for clomiphene citrate use include anovulation or oligo-ovulation due to hypothalamic pituitary dysfunction (women with PCOS, unexplained anovulation, hyper </a:t>
            </a:r>
            <a:r>
              <a:rPr lang="en-US" sz="2000" dirty="0" err="1"/>
              <a:t>prolactinemia</a:t>
            </a:r>
            <a:r>
              <a:rPr lang="en-US" sz="2000" dirty="0"/>
              <a:t> ) and luteal phase defect. </a:t>
            </a:r>
          </a:p>
          <a:p>
            <a:r>
              <a:rPr lang="en-US" sz="2400" b="1" dirty="0">
                <a:solidFill>
                  <a:srgbClr val="FF0000"/>
                </a:solidFill>
              </a:rPr>
              <a:t>Mechanism of action:</a:t>
            </a:r>
          </a:p>
          <a:p>
            <a:r>
              <a:rPr lang="en-US" sz="2000" dirty="0">
                <a:solidFill>
                  <a:srgbClr val="FF0000"/>
                </a:solidFill>
              </a:rPr>
              <a:t> </a:t>
            </a:r>
            <a:r>
              <a:rPr lang="en-US" sz="2000" dirty="0"/>
              <a:t>Clomiphene citrate is nonsteroidal anti “estrogenic agent” which is recently reclassified as a selective estrogen receptor modulator.</a:t>
            </a:r>
          </a:p>
          <a:p>
            <a:r>
              <a:rPr lang="en-US" sz="2000" dirty="0"/>
              <a:t> It competes for the estrogen receptor at the hypothalamus, pituitary, and ovarian levels. Because of the action at the estrogen-receptor level within the hypothalamus, CC alleviates the negative feedback effect exerted by endogenous estrogens.</a:t>
            </a:r>
          </a:p>
          <a:p>
            <a:endParaRPr lang="en-US" dirty="0"/>
          </a:p>
        </p:txBody>
      </p:sp>
    </p:spTree>
    <p:extLst>
      <p:ext uri="{BB962C8B-B14F-4D97-AF65-F5344CB8AC3E}">
        <p14:creationId xmlns:p14="http://schemas.microsoft.com/office/powerpoint/2010/main" val="4146751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Etiology : </a:t>
            </a:r>
          </a:p>
        </p:txBody>
      </p:sp>
      <p:sp>
        <p:nvSpPr>
          <p:cNvPr id="3" name="Content Placeholder 2"/>
          <p:cNvSpPr>
            <a:spLocks noGrp="1"/>
          </p:cNvSpPr>
          <p:nvPr>
            <p:ph idx="1"/>
          </p:nvPr>
        </p:nvSpPr>
        <p:spPr>
          <a:xfrm>
            <a:off x="945948" y="2485933"/>
            <a:ext cx="10366486" cy="4123871"/>
          </a:xfrm>
        </p:spPr>
        <p:txBody>
          <a:bodyPr>
            <a:normAutofit/>
          </a:bodyPr>
          <a:lstStyle/>
          <a:p>
            <a:r>
              <a:rPr lang="en-US" dirty="0"/>
              <a:t> </a:t>
            </a:r>
            <a:r>
              <a:rPr lang="en-US" sz="2400" dirty="0"/>
              <a:t>In about one-third of cases, infertility is due to </a:t>
            </a:r>
            <a:r>
              <a:rPr lang="en-US" sz="2400" b="1" i="1" u="sng" dirty="0">
                <a:solidFill>
                  <a:srgbClr val="7030A0"/>
                </a:solidFill>
              </a:rPr>
              <a:t>a cause involving only the male partner</a:t>
            </a:r>
            <a:r>
              <a:rPr lang="en-US" sz="2400" dirty="0"/>
              <a:t>.</a:t>
            </a:r>
          </a:p>
          <a:p>
            <a:r>
              <a:rPr lang="en-US" sz="2400" dirty="0"/>
              <a:t> In another one-third of cases, infertility is due to causes involving </a:t>
            </a:r>
            <a:r>
              <a:rPr lang="en-US" sz="2400" b="1" i="1" u="sng" dirty="0">
                <a:solidFill>
                  <a:schemeClr val="accent2">
                    <a:lumMod val="75000"/>
                  </a:schemeClr>
                </a:solidFill>
              </a:rPr>
              <a:t>both the male and female</a:t>
            </a:r>
            <a:r>
              <a:rPr lang="en-US" sz="2400" dirty="0"/>
              <a:t>.</a:t>
            </a:r>
          </a:p>
          <a:p>
            <a:r>
              <a:rPr lang="en-US" sz="2400" dirty="0"/>
              <a:t> In the remaining one-third of cases, infertility is due to </a:t>
            </a:r>
            <a:r>
              <a:rPr lang="en-US" sz="2400" b="1" i="1" u="sng" dirty="0">
                <a:solidFill>
                  <a:srgbClr val="0070C0"/>
                </a:solidFill>
              </a:rPr>
              <a:t>a cause involving Only the female </a:t>
            </a:r>
            <a:r>
              <a:rPr lang="en-US" sz="2400" dirty="0"/>
              <a:t>.        </a:t>
            </a:r>
          </a:p>
          <a:p>
            <a:r>
              <a:rPr lang="en-US" sz="2400" dirty="0"/>
              <a:t>In </a:t>
            </a:r>
            <a:r>
              <a:rPr lang="en-US" sz="2400" b="1" dirty="0">
                <a:solidFill>
                  <a:srgbClr val="FF0000"/>
                </a:solidFill>
                <a:effectLst>
                  <a:outerShdw blurRad="38100" dist="38100" dir="2700000" algn="tl">
                    <a:srgbClr val="000000">
                      <a:alpha val="43137"/>
                    </a:srgbClr>
                  </a:outerShdw>
                </a:effectLst>
              </a:rPr>
              <a:t>10%</a:t>
            </a:r>
            <a:r>
              <a:rPr lang="en-US" sz="2400" dirty="0"/>
              <a:t> of infertile couples, the etiology cannot be found and a diagnosis of unexplained infertility is made .</a:t>
            </a:r>
          </a:p>
        </p:txBody>
      </p:sp>
    </p:spTree>
    <p:extLst>
      <p:ext uri="{BB962C8B-B14F-4D97-AF65-F5344CB8AC3E}">
        <p14:creationId xmlns:p14="http://schemas.microsoft.com/office/powerpoint/2010/main" val="263938334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2603500"/>
            <a:ext cx="10523240" cy="4071620"/>
          </a:xfrm>
        </p:spPr>
        <p:txBody>
          <a:bodyPr>
            <a:normAutofit/>
          </a:bodyPr>
          <a:lstStyle/>
          <a:p>
            <a:r>
              <a:rPr lang="en-US" sz="2800" b="1" dirty="0">
                <a:solidFill>
                  <a:srgbClr val="FF0000"/>
                </a:solidFill>
              </a:rPr>
              <a:t>Dosage:</a:t>
            </a:r>
          </a:p>
          <a:p>
            <a:r>
              <a:rPr lang="en-US" u="sng" dirty="0">
                <a:solidFill>
                  <a:schemeClr val="tx1"/>
                </a:solidFill>
              </a:rPr>
              <a:t> </a:t>
            </a:r>
            <a:r>
              <a:rPr lang="en-US" sz="2000" u="sng" dirty="0">
                <a:solidFill>
                  <a:schemeClr val="tx1"/>
                </a:solidFill>
              </a:rPr>
              <a:t>The standard dose of CC is 50 mg PO  for 5 days, starting on the menstrual cycle day 3–5 or after progestin-induced bleeding Ovulation usually occurs 5 to 10 days (mean 7 days) after the last day of clomiphene.</a:t>
            </a:r>
          </a:p>
          <a:p>
            <a:r>
              <a:rPr lang="en-US" sz="2000" u="sng" dirty="0">
                <a:solidFill>
                  <a:schemeClr val="tx1"/>
                </a:solidFill>
              </a:rPr>
              <a:t>Ovulation occurs in 85 % of women.</a:t>
            </a:r>
            <a:endParaRPr lang="en-US" u="sng" dirty="0">
              <a:solidFill>
                <a:schemeClr val="tx1"/>
              </a:solidFill>
            </a:endParaRPr>
          </a:p>
          <a:p>
            <a:r>
              <a:rPr lang="en-US" sz="2400" b="1" dirty="0">
                <a:solidFill>
                  <a:srgbClr val="FF0000"/>
                </a:solidFill>
              </a:rPr>
              <a:t>Side effects:</a:t>
            </a:r>
          </a:p>
          <a:p>
            <a:r>
              <a:rPr lang="en-US" sz="2000" u="sng" dirty="0">
                <a:solidFill>
                  <a:schemeClr val="tx1"/>
                </a:solidFill>
              </a:rPr>
              <a:t>Hot flushes ..thick cervical mucus ..dry vagina ..multiple pregnancy.</a:t>
            </a:r>
          </a:p>
          <a:p>
            <a:endParaRPr lang="en-US" u="sng" dirty="0">
              <a:solidFill>
                <a:schemeClr val="tx1"/>
              </a:solidFill>
            </a:endParaRPr>
          </a:p>
        </p:txBody>
      </p:sp>
    </p:spTree>
    <p:extLst>
      <p:ext uri="{BB962C8B-B14F-4D97-AF65-F5344CB8AC3E}">
        <p14:creationId xmlns:p14="http://schemas.microsoft.com/office/powerpoint/2010/main" val="297716606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4948" y="2394495"/>
            <a:ext cx="11508377" cy="4032432"/>
          </a:xfrm>
        </p:spPr>
        <p:txBody>
          <a:bodyPr>
            <a:normAutofit/>
          </a:bodyPr>
          <a:lstStyle/>
          <a:p>
            <a:r>
              <a:rPr lang="en-US" sz="3200" b="1" dirty="0">
                <a:solidFill>
                  <a:srgbClr val="FF0000"/>
                </a:solidFill>
              </a:rPr>
              <a:t>Aromatase Inhibitors:</a:t>
            </a:r>
          </a:p>
          <a:p>
            <a:r>
              <a:rPr lang="en-US" sz="2400" dirty="0"/>
              <a:t>Aromatase inhibitors </a:t>
            </a:r>
            <a:r>
              <a:rPr lang="en-US" sz="2400" b="1" dirty="0">
                <a:solidFill>
                  <a:srgbClr val="00B050"/>
                </a:solidFill>
              </a:rPr>
              <a:t>(</a:t>
            </a:r>
            <a:r>
              <a:rPr lang="en-US" sz="2400" b="1" dirty="0" err="1">
                <a:solidFill>
                  <a:srgbClr val="00B050"/>
                </a:solidFill>
              </a:rPr>
              <a:t>letrozole</a:t>
            </a:r>
            <a:r>
              <a:rPr lang="en-US" sz="2400" b="1" dirty="0">
                <a:solidFill>
                  <a:srgbClr val="00B050"/>
                </a:solidFill>
              </a:rPr>
              <a:t>, </a:t>
            </a:r>
            <a:r>
              <a:rPr lang="en-US" sz="2400" b="1" dirty="0" err="1">
                <a:solidFill>
                  <a:srgbClr val="00B050"/>
                </a:solidFill>
              </a:rPr>
              <a:t>anastrozole</a:t>
            </a:r>
            <a:r>
              <a:rPr lang="en-US" sz="2400" b="1" dirty="0">
                <a:solidFill>
                  <a:srgbClr val="00B050"/>
                </a:solidFill>
              </a:rPr>
              <a:t>) </a:t>
            </a:r>
            <a:r>
              <a:rPr lang="en-US" sz="2400" dirty="0"/>
              <a:t>inhibit the action of the enzyme aromatase, which converts androgens into estrogens by a process called aromatization.</a:t>
            </a:r>
          </a:p>
          <a:p>
            <a:r>
              <a:rPr lang="en-US" sz="2400" dirty="0"/>
              <a:t> As a result, estrogen levels are dramatically reduced, releasing the hypothalamic-pituitary axis from its </a:t>
            </a:r>
            <a:r>
              <a:rPr lang="en-US" sz="2400" b="1" dirty="0">
                <a:solidFill>
                  <a:schemeClr val="accent6">
                    <a:lumMod val="75000"/>
                  </a:schemeClr>
                </a:solidFill>
              </a:rPr>
              <a:t>negative feedback</a:t>
            </a:r>
            <a:r>
              <a:rPr lang="en-US" sz="2400" dirty="0"/>
              <a:t>. </a:t>
            </a:r>
          </a:p>
          <a:p>
            <a:r>
              <a:rPr lang="en-US" sz="2400" dirty="0"/>
              <a:t>Aromatase inhibitors are not approved for ovulation induction due to the possibility of fetal toxicity and fetal malformations.</a:t>
            </a:r>
          </a:p>
          <a:p>
            <a:r>
              <a:rPr lang="en-US" sz="2400" dirty="0"/>
              <a:t>More studies is needed for the safety profile.</a:t>
            </a:r>
          </a:p>
        </p:txBody>
      </p:sp>
    </p:spTree>
    <p:extLst>
      <p:ext uri="{BB962C8B-B14F-4D97-AF65-F5344CB8AC3E}">
        <p14:creationId xmlns:p14="http://schemas.microsoft.com/office/powerpoint/2010/main" val="333683984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2603500"/>
            <a:ext cx="10235857" cy="3416300"/>
          </a:xfrm>
          <a:solidFill>
            <a:schemeClr val="bg2"/>
          </a:solidFill>
          <a:ln>
            <a:solidFill>
              <a:schemeClr val="accent6">
                <a:lumMod val="50000"/>
              </a:schemeClr>
            </a:solidFill>
          </a:ln>
          <a:effectLst>
            <a:glow rad="228600">
              <a:schemeClr val="accent5">
                <a:satMod val="175000"/>
                <a:alpha val="40000"/>
              </a:schemeClr>
            </a:glow>
          </a:effectLst>
          <a:scene3d>
            <a:camera prst="orthographicFront"/>
            <a:lightRig rig="threePt" dir="t"/>
          </a:scene3d>
          <a:sp3d>
            <a:bevelT/>
          </a:sp3d>
        </p:spPr>
        <p:txBody>
          <a:bodyPr>
            <a:normAutofit/>
          </a:bodyPr>
          <a:lstStyle/>
          <a:p>
            <a:r>
              <a:rPr lang="en-US" sz="2400" b="1" dirty="0">
                <a:solidFill>
                  <a:srgbClr val="FF0000"/>
                </a:solidFill>
              </a:rPr>
              <a:t>Gonadotropins </a:t>
            </a:r>
          </a:p>
          <a:p>
            <a:r>
              <a:rPr lang="en-US" sz="2400" b="1" dirty="0"/>
              <a:t>Indication of use:</a:t>
            </a:r>
          </a:p>
          <a:p>
            <a:r>
              <a:rPr lang="en-US" sz="2400" dirty="0"/>
              <a:t> Gonadotropins are typically used as second-line treatment after selective</a:t>
            </a:r>
            <a:r>
              <a:rPr lang="en-US" sz="3600" dirty="0"/>
              <a:t> </a:t>
            </a:r>
            <a:r>
              <a:rPr lang="en-US" sz="2400" dirty="0" err="1"/>
              <a:t>oestrogen</a:t>
            </a:r>
            <a:r>
              <a:rPr lang="en-US" sz="2400" dirty="0"/>
              <a:t> receptor modulation has failed.</a:t>
            </a:r>
          </a:p>
          <a:p>
            <a:r>
              <a:rPr lang="en-US" sz="2400" dirty="0"/>
              <a:t> However, they may be first-line options for patients with hypothalamic </a:t>
            </a:r>
            <a:r>
              <a:rPr lang="en-US" sz="2400" dirty="0" err="1"/>
              <a:t>amenorrhoea</a:t>
            </a:r>
            <a:r>
              <a:rPr lang="en-US" sz="2400" b="1" dirty="0">
                <a:solidFill>
                  <a:schemeClr val="tx1"/>
                </a:solidFill>
              </a:rPr>
              <a:t>.</a:t>
            </a:r>
            <a:r>
              <a:rPr lang="en-US" sz="2400" b="1" dirty="0">
                <a:solidFill>
                  <a:srgbClr val="00B050"/>
                </a:solidFill>
              </a:rPr>
              <a:t>(</a:t>
            </a:r>
            <a:r>
              <a:rPr lang="en-US" sz="2400" b="1" dirty="0" err="1">
                <a:solidFill>
                  <a:srgbClr val="00B050"/>
                </a:solidFill>
              </a:rPr>
              <a:t>Kallman</a:t>
            </a:r>
            <a:r>
              <a:rPr lang="en-US" sz="2400" b="1" dirty="0">
                <a:solidFill>
                  <a:srgbClr val="00B050"/>
                </a:solidFill>
              </a:rPr>
              <a:t> Syndrome )</a:t>
            </a:r>
            <a:r>
              <a:rPr lang="en-US" sz="2400" dirty="0">
                <a:solidFill>
                  <a:srgbClr val="00B050"/>
                </a:solidFill>
              </a:rPr>
              <a:t>.</a:t>
            </a:r>
          </a:p>
        </p:txBody>
      </p:sp>
    </p:spTree>
    <p:extLst>
      <p:ext uri="{BB962C8B-B14F-4D97-AF65-F5344CB8AC3E}">
        <p14:creationId xmlns:p14="http://schemas.microsoft.com/office/powerpoint/2010/main" val="258190162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3143" y="2342243"/>
            <a:ext cx="10319657" cy="4254500"/>
          </a:xfrm>
        </p:spPr>
        <p:txBody>
          <a:bodyPr>
            <a:normAutofit fontScale="92500" lnSpcReduction="20000"/>
          </a:bodyPr>
          <a:lstStyle/>
          <a:p>
            <a:r>
              <a:rPr lang="en-US" sz="2800" b="1" dirty="0">
                <a:solidFill>
                  <a:srgbClr val="FF0000"/>
                </a:solidFill>
              </a:rPr>
              <a:t>Success rate:</a:t>
            </a:r>
          </a:p>
          <a:p>
            <a:pPr>
              <a:buFont typeface="Wingdings" panose="05000000000000000000" pitchFamily="2" charset="2"/>
              <a:buChar char="q"/>
            </a:pPr>
            <a:r>
              <a:rPr lang="en-US" dirty="0"/>
              <a:t> </a:t>
            </a:r>
            <a:r>
              <a:rPr lang="en-US" sz="2000" i="1" u="sng" dirty="0"/>
              <a:t>When exogenous gonadotropins are used appropriately, &gt; 95% of women treated with them ovulate, but the pregnancy rate is only 50 to 75%.</a:t>
            </a:r>
          </a:p>
          <a:p>
            <a:r>
              <a:rPr lang="en-US" sz="2800" b="1" dirty="0">
                <a:solidFill>
                  <a:srgbClr val="FF0000"/>
                </a:solidFill>
              </a:rPr>
              <a:t>Side effects:</a:t>
            </a:r>
          </a:p>
          <a:p>
            <a:pPr>
              <a:buFont typeface="Wingdings" panose="05000000000000000000" pitchFamily="2" charset="2"/>
              <a:buChar char="q"/>
            </a:pPr>
            <a:r>
              <a:rPr lang="en-US" dirty="0"/>
              <a:t> </a:t>
            </a:r>
            <a:r>
              <a:rPr lang="en-US" sz="2000" b="1" dirty="0">
                <a:solidFill>
                  <a:srgbClr val="00B050"/>
                </a:solidFill>
              </a:rPr>
              <a:t>Multiple adverse effects and complications may occur during the use of the gonadotropins, including:</a:t>
            </a:r>
          </a:p>
          <a:p>
            <a:pPr marL="0" indent="0">
              <a:buNone/>
            </a:pPr>
            <a:r>
              <a:rPr lang="en-US" b="1" dirty="0">
                <a:solidFill>
                  <a:srgbClr val="00B050"/>
                </a:solidFill>
              </a:rPr>
              <a:t>1.</a:t>
            </a:r>
            <a:r>
              <a:rPr lang="en-US" dirty="0"/>
              <a:t> Multiple pregnancy </a:t>
            </a:r>
            <a:r>
              <a:rPr lang="en-US" i="1" u="sng" dirty="0"/>
              <a:t>(24–33%).</a:t>
            </a:r>
          </a:p>
          <a:p>
            <a:pPr marL="0" indent="0">
              <a:buNone/>
            </a:pPr>
            <a:r>
              <a:rPr lang="en-US" b="1" dirty="0">
                <a:solidFill>
                  <a:srgbClr val="00B050"/>
                </a:solidFill>
              </a:rPr>
              <a:t>2.</a:t>
            </a:r>
            <a:r>
              <a:rPr lang="en-US" dirty="0"/>
              <a:t> Ectopic pregnancy </a:t>
            </a:r>
            <a:r>
              <a:rPr lang="en-US" i="1" u="sng" dirty="0"/>
              <a:t>(5–8%).</a:t>
            </a:r>
          </a:p>
          <a:p>
            <a:pPr marL="0" indent="0">
              <a:buNone/>
            </a:pPr>
            <a:r>
              <a:rPr lang="en-US" b="1" dirty="0">
                <a:solidFill>
                  <a:srgbClr val="00B050"/>
                </a:solidFill>
              </a:rPr>
              <a:t>3</a:t>
            </a:r>
            <a:r>
              <a:rPr lang="en-US" dirty="0"/>
              <a:t>. Miscarriages </a:t>
            </a:r>
            <a:r>
              <a:rPr lang="en-US" i="1" u="sng" dirty="0"/>
              <a:t>(15–21%).</a:t>
            </a:r>
          </a:p>
          <a:p>
            <a:pPr marL="0" indent="0">
              <a:buNone/>
            </a:pPr>
            <a:r>
              <a:rPr lang="en-US" b="1" dirty="0">
                <a:solidFill>
                  <a:srgbClr val="00B050"/>
                </a:solidFill>
              </a:rPr>
              <a:t>4.</a:t>
            </a:r>
            <a:r>
              <a:rPr lang="en-US" dirty="0"/>
              <a:t> Ovarian torsion and rupture.</a:t>
            </a:r>
          </a:p>
          <a:p>
            <a:pPr marL="0" indent="0">
              <a:buNone/>
            </a:pPr>
            <a:r>
              <a:rPr lang="en-US" b="1" dirty="0">
                <a:solidFill>
                  <a:srgbClr val="00B050"/>
                </a:solidFill>
              </a:rPr>
              <a:t>5.</a:t>
            </a:r>
            <a:r>
              <a:rPr lang="en-US" dirty="0"/>
              <a:t> Ovarian </a:t>
            </a:r>
            <a:r>
              <a:rPr lang="en-US" dirty="0" err="1"/>
              <a:t>hyperstimulation</a:t>
            </a:r>
            <a:r>
              <a:rPr lang="en-US" dirty="0"/>
              <a:t> syndrome.</a:t>
            </a:r>
          </a:p>
        </p:txBody>
      </p:sp>
    </p:spTree>
    <p:extLst>
      <p:ext uri="{BB962C8B-B14F-4D97-AF65-F5344CB8AC3E}">
        <p14:creationId xmlns:p14="http://schemas.microsoft.com/office/powerpoint/2010/main" val="362518439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2440" y="725473"/>
            <a:ext cx="9595777" cy="706964"/>
          </a:xfrm>
        </p:spPr>
        <p:txBody>
          <a:bodyPr>
            <a:normAutofit/>
          </a:bodyPr>
          <a:lstStyle/>
          <a:p>
            <a:r>
              <a:rPr lang="en-US" sz="4400" b="1" dirty="0"/>
              <a:t>Treatment of tubal factor infertility :</a:t>
            </a:r>
          </a:p>
        </p:txBody>
      </p:sp>
      <p:sp>
        <p:nvSpPr>
          <p:cNvPr id="3" name="Content Placeholder 2"/>
          <p:cNvSpPr>
            <a:spLocks noGrp="1"/>
          </p:cNvSpPr>
          <p:nvPr>
            <p:ph idx="1"/>
          </p:nvPr>
        </p:nvSpPr>
        <p:spPr>
          <a:xfrm>
            <a:off x="632440" y="2603499"/>
            <a:ext cx="10745309" cy="3901803"/>
          </a:xfrm>
        </p:spPr>
        <p:txBody>
          <a:bodyPr>
            <a:normAutofit/>
          </a:bodyPr>
          <a:lstStyle/>
          <a:p>
            <a:pPr>
              <a:buFont typeface="Wingdings" panose="05000000000000000000" pitchFamily="2" charset="2"/>
              <a:buChar char="v"/>
            </a:pPr>
            <a:r>
              <a:rPr lang="en-US" sz="2400" b="1" dirty="0">
                <a:solidFill>
                  <a:srgbClr val="FF0000"/>
                </a:solidFill>
                <a:highlight>
                  <a:srgbClr val="FFFF00"/>
                </a:highlight>
              </a:rPr>
              <a:t>Proximal tubal occlusion:</a:t>
            </a:r>
          </a:p>
          <a:p>
            <a:pPr marL="0" indent="0">
              <a:buNone/>
            </a:pPr>
            <a:r>
              <a:rPr lang="en-US" dirty="0"/>
              <a:t> </a:t>
            </a:r>
            <a:r>
              <a:rPr lang="en-US" sz="2000" i="1" u="sng" dirty="0"/>
              <a:t>Treatment for proximal tubal occlusion include </a:t>
            </a:r>
            <a:r>
              <a:rPr lang="en-US" sz="2000" i="1" u="sng" dirty="0" err="1"/>
              <a:t>transcervical</a:t>
            </a:r>
            <a:r>
              <a:rPr lang="en-US" sz="2000" i="1" u="sng" dirty="0"/>
              <a:t> tubal cannulation, </a:t>
            </a:r>
            <a:r>
              <a:rPr lang="en-US" sz="2000" i="1" u="sng" dirty="0" err="1"/>
              <a:t>tubocornual</a:t>
            </a:r>
            <a:r>
              <a:rPr lang="en-US" sz="2000" i="1" u="sng" dirty="0"/>
              <a:t> anastomosis, and IVF-ET.</a:t>
            </a:r>
          </a:p>
          <a:p>
            <a:pPr>
              <a:buFont typeface="Wingdings" pitchFamily="2" charset="2"/>
              <a:buChar char="Ø"/>
            </a:pPr>
            <a:r>
              <a:rPr lang="en-US" sz="2400" b="1" dirty="0"/>
              <a:t> </a:t>
            </a:r>
            <a:r>
              <a:rPr lang="en-US" sz="2400" b="1" dirty="0">
                <a:solidFill>
                  <a:srgbClr val="FF0000"/>
                </a:solidFill>
              </a:rPr>
              <a:t>Transcervical tubal cannulation:</a:t>
            </a:r>
          </a:p>
          <a:p>
            <a:pPr marL="0" indent="0">
              <a:buNone/>
            </a:pPr>
            <a:r>
              <a:rPr lang="en-US" sz="2000" dirty="0"/>
              <a:t>Hysteroscopic guided wire inside the tube .</a:t>
            </a:r>
          </a:p>
          <a:p>
            <a:pPr>
              <a:buFont typeface="Wingdings" pitchFamily="2" charset="2"/>
              <a:buChar char="v"/>
            </a:pPr>
            <a:r>
              <a:rPr lang="en-US" sz="2400" b="1" i="1" dirty="0">
                <a:solidFill>
                  <a:srgbClr val="FF0000"/>
                </a:solidFill>
                <a:highlight>
                  <a:srgbClr val="FFFF00"/>
                </a:highlight>
              </a:rPr>
              <a:t>Distal tubal occlusion</a:t>
            </a:r>
          </a:p>
          <a:p>
            <a:pPr marL="0" indent="0">
              <a:buNone/>
            </a:pPr>
            <a:r>
              <a:rPr lang="en-US" sz="2000" dirty="0">
                <a:solidFill>
                  <a:schemeClr val="tx1"/>
                </a:solidFill>
              </a:rPr>
              <a:t>Salpingostomy …</a:t>
            </a:r>
            <a:r>
              <a:rPr lang="en-US" sz="2000" dirty="0" err="1">
                <a:solidFill>
                  <a:schemeClr val="tx1"/>
                </a:solidFill>
              </a:rPr>
              <a:t>fimbrioplasty</a:t>
            </a:r>
            <a:r>
              <a:rPr lang="en-US" sz="2000" dirty="0">
                <a:solidFill>
                  <a:schemeClr val="tx1"/>
                </a:solidFill>
              </a:rPr>
              <a:t> ..Tubal </a:t>
            </a:r>
            <a:r>
              <a:rPr lang="en-US" sz="2000" dirty="0" err="1">
                <a:solidFill>
                  <a:schemeClr val="tx1"/>
                </a:solidFill>
              </a:rPr>
              <a:t>reanastomosis</a:t>
            </a:r>
            <a:r>
              <a:rPr lang="en-US" sz="2000" dirty="0">
                <a:solidFill>
                  <a:schemeClr val="tx1"/>
                </a:solidFill>
              </a:rPr>
              <a:t>..</a:t>
            </a:r>
          </a:p>
          <a:p>
            <a:pPr marL="0" indent="0">
              <a:buNone/>
            </a:pPr>
            <a:r>
              <a:rPr lang="en-US" sz="2000" b="1" dirty="0">
                <a:solidFill>
                  <a:schemeClr val="accent5">
                    <a:lumMod val="75000"/>
                  </a:schemeClr>
                </a:solidFill>
              </a:rPr>
              <a:t>The best option is </a:t>
            </a:r>
            <a:r>
              <a:rPr lang="en-US" sz="2000" b="1" i="1" u="sng" dirty="0">
                <a:solidFill>
                  <a:schemeClr val="accent5">
                    <a:lumMod val="75000"/>
                  </a:schemeClr>
                </a:solidFill>
              </a:rPr>
              <a:t>IVF &amp; </a:t>
            </a:r>
            <a:r>
              <a:rPr lang="en-US" sz="2000" b="1" i="1" u="sng" dirty="0" err="1">
                <a:solidFill>
                  <a:schemeClr val="accent5">
                    <a:lumMod val="75000"/>
                  </a:schemeClr>
                </a:solidFill>
              </a:rPr>
              <a:t>Embreo</a:t>
            </a:r>
            <a:r>
              <a:rPr lang="en-US" sz="2000" b="1" i="1" u="sng" dirty="0">
                <a:solidFill>
                  <a:schemeClr val="accent5">
                    <a:lumMod val="75000"/>
                  </a:schemeClr>
                </a:solidFill>
              </a:rPr>
              <a:t> transfer </a:t>
            </a:r>
            <a:r>
              <a:rPr lang="en-US" sz="2000" b="1" dirty="0">
                <a:solidFill>
                  <a:schemeClr val="accent5">
                    <a:lumMod val="75000"/>
                  </a:schemeClr>
                </a:solidFill>
              </a:rPr>
              <a:t>for all tubal blockage.</a:t>
            </a:r>
          </a:p>
          <a:p>
            <a:pPr marL="0" indent="0">
              <a:buNone/>
            </a:pPr>
            <a:endParaRPr lang="en-US" sz="2000" dirty="0"/>
          </a:p>
        </p:txBody>
      </p:sp>
    </p:spTree>
    <p:extLst>
      <p:ext uri="{BB962C8B-B14F-4D97-AF65-F5344CB8AC3E}">
        <p14:creationId xmlns:p14="http://schemas.microsoft.com/office/powerpoint/2010/main" val="211603066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Treatment of cervical factor: </a:t>
            </a:r>
          </a:p>
        </p:txBody>
      </p:sp>
      <p:sp>
        <p:nvSpPr>
          <p:cNvPr id="3" name="Content Placeholder 2"/>
          <p:cNvSpPr>
            <a:spLocks noGrp="1"/>
          </p:cNvSpPr>
          <p:nvPr>
            <p:ph idx="1"/>
          </p:nvPr>
        </p:nvSpPr>
        <p:spPr>
          <a:xfrm>
            <a:off x="723880" y="2276929"/>
            <a:ext cx="11037046" cy="3416300"/>
          </a:xfrm>
        </p:spPr>
        <p:txBody>
          <a:bodyPr>
            <a:normAutofit/>
          </a:bodyPr>
          <a:lstStyle/>
          <a:p>
            <a:r>
              <a:rPr lang="en-US" sz="2400" dirty="0"/>
              <a:t>The easiest and most successful treatment is intrauterine insemination </a:t>
            </a:r>
            <a:r>
              <a:rPr lang="en-US" sz="2400" b="1" dirty="0">
                <a:solidFill>
                  <a:srgbClr val="0070C0"/>
                </a:solidFill>
              </a:rPr>
              <a:t>(IUI).</a:t>
            </a:r>
          </a:p>
          <a:p>
            <a:r>
              <a:rPr lang="en-US" sz="2400" dirty="0"/>
              <a:t>Artificial insemination can be performed by depositing the sperm inside the endometrial cavity.</a:t>
            </a:r>
          </a:p>
          <a:p>
            <a:endParaRPr lang="en-US" sz="2400" dirty="0"/>
          </a:p>
        </p:txBody>
      </p:sp>
      <p:pic>
        <p:nvPicPr>
          <p:cNvPr id="4" name="Picture 3"/>
          <p:cNvPicPr>
            <a:picLocks noChangeAspect="1"/>
          </p:cNvPicPr>
          <p:nvPr/>
        </p:nvPicPr>
        <p:blipFill>
          <a:blip r:embed="rId2"/>
          <a:stretch>
            <a:fillRect/>
          </a:stretch>
        </p:blipFill>
        <p:spPr>
          <a:xfrm>
            <a:off x="3523015" y="3985079"/>
            <a:ext cx="5438775" cy="2571750"/>
          </a:xfrm>
          <a:prstGeom prst="rect">
            <a:avLst/>
          </a:prstGeom>
          <a:ln>
            <a:noFill/>
          </a:ln>
          <a:effectLst>
            <a:softEdge rad="112500"/>
          </a:effectLst>
        </p:spPr>
      </p:pic>
    </p:spTree>
    <p:extLst>
      <p:ext uri="{BB962C8B-B14F-4D97-AF65-F5344CB8AC3E}">
        <p14:creationId xmlns:p14="http://schemas.microsoft.com/office/powerpoint/2010/main" val="275528881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solidFill>
                  <a:schemeClr val="bg1"/>
                </a:solidFill>
              </a:rPr>
              <a:t>Treatment of Uterine Factors:</a:t>
            </a:r>
          </a:p>
        </p:txBody>
      </p:sp>
      <p:sp>
        <p:nvSpPr>
          <p:cNvPr id="3" name="Content Placeholder 2"/>
          <p:cNvSpPr>
            <a:spLocks noGrp="1"/>
          </p:cNvSpPr>
          <p:nvPr>
            <p:ph idx="1"/>
          </p:nvPr>
        </p:nvSpPr>
        <p:spPr>
          <a:xfrm>
            <a:off x="658566" y="2289990"/>
            <a:ext cx="11084943" cy="4385129"/>
          </a:xfrm>
        </p:spPr>
        <p:txBody>
          <a:bodyPr>
            <a:normAutofit/>
          </a:bodyPr>
          <a:lstStyle/>
          <a:p>
            <a:pPr>
              <a:buFont typeface="Wingdings" panose="05000000000000000000" pitchFamily="2" charset="2"/>
              <a:buChar char="v"/>
            </a:pPr>
            <a:r>
              <a:rPr lang="en-US" sz="2400" b="1" dirty="0">
                <a:solidFill>
                  <a:schemeClr val="accent2"/>
                </a:solidFill>
              </a:rPr>
              <a:t>Leiomyoma treatment:</a:t>
            </a:r>
          </a:p>
          <a:p>
            <a:r>
              <a:rPr lang="en-US" sz="2000" dirty="0" err="1"/>
              <a:t>Leiomyomas</a:t>
            </a:r>
            <a:r>
              <a:rPr lang="en-US" sz="2000" dirty="0"/>
              <a:t> should be treated if they are associated with abnormal uterine bleeding or if they are thought to be the cause of infertility.</a:t>
            </a:r>
          </a:p>
          <a:p>
            <a:r>
              <a:rPr lang="en-US" sz="2000" dirty="0"/>
              <a:t> Uterine leiomyoma may be treated by myomectomy.</a:t>
            </a:r>
          </a:p>
          <a:p>
            <a:r>
              <a:rPr lang="en-US" sz="2000" dirty="0"/>
              <a:t> Depending on the location of the leiomyoma, </a:t>
            </a:r>
            <a:r>
              <a:rPr lang="en-US" sz="2000" dirty="0" err="1"/>
              <a:t>hysteroscopic</a:t>
            </a:r>
            <a:r>
              <a:rPr lang="en-US" sz="2000" dirty="0"/>
              <a:t> or laparoscopic removal may be possible. </a:t>
            </a:r>
          </a:p>
          <a:p>
            <a:pPr>
              <a:buFont typeface="Wingdings" panose="05000000000000000000" pitchFamily="2" charset="2"/>
              <a:buChar char="v"/>
            </a:pPr>
            <a:r>
              <a:rPr lang="en-US" sz="2400" b="1" dirty="0">
                <a:solidFill>
                  <a:srgbClr val="FF0000"/>
                </a:solidFill>
              </a:rPr>
              <a:t>Uterine </a:t>
            </a:r>
            <a:r>
              <a:rPr lang="en-US" sz="2400" b="1" dirty="0" err="1">
                <a:solidFill>
                  <a:srgbClr val="FF0000"/>
                </a:solidFill>
              </a:rPr>
              <a:t>Synechiae</a:t>
            </a:r>
            <a:r>
              <a:rPr lang="en-US" sz="2400" b="1" dirty="0">
                <a:solidFill>
                  <a:srgbClr val="FF0000"/>
                </a:solidFill>
              </a:rPr>
              <a:t>:</a:t>
            </a:r>
          </a:p>
          <a:p>
            <a:r>
              <a:rPr lang="en-US" sz="2000" dirty="0"/>
              <a:t> The surgery is performed during the early follicular phase.</a:t>
            </a:r>
          </a:p>
          <a:p>
            <a:r>
              <a:rPr lang="en-US" sz="2000" dirty="0"/>
              <a:t> Once the </a:t>
            </a:r>
            <a:r>
              <a:rPr lang="en-US" sz="2000" dirty="0" err="1"/>
              <a:t>synechiae</a:t>
            </a:r>
            <a:r>
              <a:rPr lang="en-US" sz="2000" dirty="0"/>
              <a:t> have been resected, leaving an intrauterine balloon for 7 days is advisable to prevent a recurrence of adhesions.</a:t>
            </a:r>
          </a:p>
          <a:p>
            <a:endParaRPr lang="en-US" dirty="0"/>
          </a:p>
        </p:txBody>
      </p:sp>
    </p:spTree>
    <p:extLst>
      <p:ext uri="{BB962C8B-B14F-4D97-AF65-F5344CB8AC3E}">
        <p14:creationId xmlns:p14="http://schemas.microsoft.com/office/powerpoint/2010/main" val="184963814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6390" y="2603499"/>
            <a:ext cx="11155680" cy="3810363"/>
          </a:xfrm>
        </p:spPr>
        <p:txBody>
          <a:bodyPr>
            <a:noAutofit/>
          </a:bodyPr>
          <a:lstStyle/>
          <a:p>
            <a:pPr>
              <a:buFont typeface="Wingdings" panose="05000000000000000000" pitchFamily="2" charset="2"/>
              <a:buChar char="v"/>
            </a:pPr>
            <a:r>
              <a:rPr lang="en-US" sz="2400" b="1" dirty="0">
                <a:solidFill>
                  <a:srgbClr val="FF0000"/>
                </a:solidFill>
              </a:rPr>
              <a:t>Endometrial Polyps:</a:t>
            </a:r>
          </a:p>
          <a:p>
            <a:r>
              <a:rPr lang="en-US" sz="2400" dirty="0"/>
              <a:t>Endometrial polyps are removed through operative hysteroscopy associated with a dilatation and curettage, </a:t>
            </a:r>
            <a:r>
              <a:rPr lang="en-US" sz="2400" b="1" i="1" u="sng" dirty="0">
                <a:solidFill>
                  <a:srgbClr val="0070C0"/>
                </a:solidFill>
              </a:rPr>
              <a:t>if necessary</a:t>
            </a:r>
            <a:r>
              <a:rPr lang="en-US" sz="2400" dirty="0"/>
              <a:t>.</a:t>
            </a:r>
          </a:p>
          <a:p>
            <a:pPr>
              <a:buFont typeface="Wingdings" panose="05000000000000000000" pitchFamily="2" charset="2"/>
              <a:buChar char="v"/>
            </a:pPr>
            <a:r>
              <a:rPr lang="en-US" sz="2400" b="1" dirty="0">
                <a:solidFill>
                  <a:srgbClr val="FF0000"/>
                </a:solidFill>
              </a:rPr>
              <a:t>Uterine Anomalies:</a:t>
            </a:r>
          </a:p>
          <a:p>
            <a:r>
              <a:rPr lang="en-US" sz="2400" dirty="0"/>
              <a:t>In uterine anomalies, most problems are related to preterm labor and pregnancy </a:t>
            </a:r>
            <a:r>
              <a:rPr lang="en-US" sz="2400" b="1" i="1" u="sng" dirty="0">
                <a:solidFill>
                  <a:srgbClr val="FFC000"/>
                </a:solidFill>
              </a:rPr>
              <a:t>loss rather than infertility.</a:t>
            </a:r>
          </a:p>
          <a:p>
            <a:r>
              <a:rPr lang="en-US" sz="2400" dirty="0"/>
              <a:t> Uterine anomalies such as septate uterus can be corrected through operative hysteroscopy.</a:t>
            </a:r>
          </a:p>
        </p:txBody>
      </p:sp>
    </p:spTree>
    <p:extLst>
      <p:ext uri="{BB962C8B-B14F-4D97-AF65-F5344CB8AC3E}">
        <p14:creationId xmlns:p14="http://schemas.microsoft.com/office/powerpoint/2010/main" val="294891264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6131" y="712411"/>
            <a:ext cx="9843972" cy="706964"/>
          </a:xfrm>
        </p:spPr>
        <p:txBody>
          <a:bodyPr>
            <a:normAutofit/>
          </a:bodyPr>
          <a:lstStyle/>
          <a:p>
            <a:r>
              <a:rPr lang="en-US" sz="4400" b="1" dirty="0" err="1"/>
              <a:t>Treament</a:t>
            </a:r>
            <a:r>
              <a:rPr lang="en-US" sz="4400" b="1" dirty="0"/>
              <a:t> of unexplained infertility:</a:t>
            </a:r>
          </a:p>
        </p:txBody>
      </p:sp>
      <p:sp>
        <p:nvSpPr>
          <p:cNvPr id="3" name="Content Placeholder 2"/>
          <p:cNvSpPr>
            <a:spLocks noGrp="1"/>
          </p:cNvSpPr>
          <p:nvPr>
            <p:ph idx="1"/>
          </p:nvPr>
        </p:nvSpPr>
        <p:spPr>
          <a:xfrm>
            <a:off x="867571" y="2655751"/>
            <a:ext cx="10523240" cy="3416300"/>
          </a:xfrm>
          <a:solidFill>
            <a:schemeClr val="bg2"/>
          </a:solidFill>
          <a:ln>
            <a:solidFill>
              <a:srgbClr val="7030A0"/>
            </a:solidFill>
          </a:ln>
          <a:effectLst>
            <a:glow rad="228600">
              <a:schemeClr val="accent5">
                <a:satMod val="175000"/>
                <a:alpha val="40000"/>
              </a:schemeClr>
            </a:glow>
          </a:effectLst>
          <a:scene3d>
            <a:camera prst="orthographicFront"/>
            <a:lightRig rig="threePt" dir="t"/>
          </a:scene3d>
          <a:sp3d>
            <a:bevelT/>
          </a:sp3d>
        </p:spPr>
        <p:txBody>
          <a:bodyPr/>
          <a:lstStyle/>
          <a:p>
            <a:endParaRPr lang="en-US" sz="2400" dirty="0"/>
          </a:p>
          <a:p>
            <a:r>
              <a:rPr lang="en-US" sz="2400" dirty="0"/>
              <a:t>This combined therapy increases the cyclic fecundity over either alone in couples with unexplained infertility.</a:t>
            </a:r>
          </a:p>
          <a:p>
            <a:pPr marL="0" indent="0">
              <a:buNone/>
            </a:pPr>
            <a:endParaRPr lang="en-US" sz="2400" dirty="0"/>
          </a:p>
          <a:p>
            <a:r>
              <a:rPr lang="en-US" sz="2400" dirty="0"/>
              <a:t> After three or four </a:t>
            </a:r>
            <a:r>
              <a:rPr lang="en-US" sz="2400" b="1" dirty="0">
                <a:solidFill>
                  <a:srgbClr val="FF0000"/>
                </a:solidFill>
              </a:rPr>
              <a:t>unsuccessful cycles</a:t>
            </a:r>
            <a:r>
              <a:rPr lang="en-US" sz="2400" dirty="0"/>
              <a:t> or alternatively, in vitro fertilization may be offered.</a:t>
            </a:r>
          </a:p>
          <a:p>
            <a:pPr marL="0" indent="0">
              <a:buNone/>
            </a:pPr>
            <a:endParaRPr lang="en-US" dirty="0"/>
          </a:p>
        </p:txBody>
      </p:sp>
    </p:spTree>
    <p:extLst>
      <p:ext uri="{BB962C8B-B14F-4D97-AF65-F5344CB8AC3E}">
        <p14:creationId xmlns:p14="http://schemas.microsoft.com/office/powerpoint/2010/main" val="323420955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760" y="947542"/>
            <a:ext cx="9582715" cy="789818"/>
          </a:xfrm>
        </p:spPr>
        <p:txBody>
          <a:bodyPr>
            <a:normAutofit/>
          </a:bodyPr>
          <a:lstStyle/>
          <a:p>
            <a:r>
              <a:rPr lang="en-US" sz="4400" b="1" dirty="0"/>
              <a:t>Assisted reproductive technology:</a:t>
            </a:r>
          </a:p>
        </p:txBody>
      </p:sp>
      <p:sp>
        <p:nvSpPr>
          <p:cNvPr id="3" name="Content Placeholder 2"/>
          <p:cNvSpPr>
            <a:spLocks noGrp="1"/>
          </p:cNvSpPr>
          <p:nvPr>
            <p:ph idx="1"/>
          </p:nvPr>
        </p:nvSpPr>
        <p:spPr>
          <a:xfrm>
            <a:off x="789194" y="2629624"/>
            <a:ext cx="10706120" cy="3771175"/>
          </a:xfrm>
        </p:spPr>
        <p:txBody>
          <a:bodyPr>
            <a:noAutofit/>
          </a:bodyPr>
          <a:lstStyle/>
          <a:p>
            <a:r>
              <a:rPr lang="en-US" sz="2400" dirty="0"/>
              <a:t>defines assisted reproductive technology </a:t>
            </a:r>
            <a:r>
              <a:rPr lang="en-US" sz="2400" b="1" i="1" u="sng" dirty="0">
                <a:solidFill>
                  <a:srgbClr val="FF0000"/>
                </a:solidFill>
              </a:rPr>
              <a:t>(ART)</a:t>
            </a:r>
            <a:r>
              <a:rPr lang="en-US" sz="2400" b="1" dirty="0">
                <a:solidFill>
                  <a:srgbClr val="FF0000"/>
                </a:solidFill>
              </a:rPr>
              <a:t> </a:t>
            </a:r>
            <a:r>
              <a:rPr lang="en-US" sz="2400" dirty="0"/>
              <a:t>as all treatments or procedures that include the in vitro handling of both human oocytes and sperm or of embryos for the purpose of establishing a pregnancy.</a:t>
            </a:r>
          </a:p>
          <a:p>
            <a:pPr marL="0" indent="0">
              <a:buNone/>
            </a:pPr>
            <a:endParaRPr lang="en-US" sz="2400" dirty="0"/>
          </a:p>
          <a:p>
            <a:r>
              <a:rPr lang="en-US" sz="2400" dirty="0"/>
              <a:t> This includes, but is </a:t>
            </a:r>
            <a:r>
              <a:rPr lang="en-US" sz="2400" i="1" u="sng" dirty="0"/>
              <a:t>not limited </a:t>
            </a:r>
            <a:r>
              <a:rPr lang="en-US" sz="2400" dirty="0"/>
              <a:t>to</a:t>
            </a:r>
            <a:r>
              <a:rPr lang="en-US" sz="2400" dirty="0">
                <a:solidFill>
                  <a:srgbClr val="0070C0"/>
                </a:solidFill>
              </a:rPr>
              <a:t>, </a:t>
            </a:r>
            <a:r>
              <a:rPr lang="en-US" sz="2400" b="1" dirty="0">
                <a:solidFill>
                  <a:srgbClr val="0070C0"/>
                </a:solidFill>
              </a:rPr>
              <a:t>in vitro fertilization </a:t>
            </a:r>
            <a:r>
              <a:rPr lang="en-US" sz="2400" dirty="0"/>
              <a:t>and embryo transfer, </a:t>
            </a:r>
            <a:r>
              <a:rPr lang="en-US" sz="2400" b="1" dirty="0">
                <a:solidFill>
                  <a:srgbClr val="FF0000"/>
                </a:solidFill>
              </a:rPr>
              <a:t>gamete </a:t>
            </a:r>
            <a:r>
              <a:rPr lang="en-US" sz="2400" b="1" dirty="0" err="1">
                <a:solidFill>
                  <a:srgbClr val="FF0000"/>
                </a:solidFill>
              </a:rPr>
              <a:t>intrafallopian</a:t>
            </a:r>
            <a:r>
              <a:rPr lang="en-US" sz="2400" b="1" dirty="0">
                <a:solidFill>
                  <a:srgbClr val="FF0000"/>
                </a:solidFill>
              </a:rPr>
              <a:t> transfer</a:t>
            </a:r>
            <a:r>
              <a:rPr lang="en-US" sz="2400" b="1" dirty="0">
                <a:solidFill>
                  <a:schemeClr val="accent6">
                    <a:lumMod val="75000"/>
                  </a:schemeClr>
                </a:solidFill>
              </a:rPr>
              <a:t>, zygote </a:t>
            </a:r>
            <a:r>
              <a:rPr lang="en-US" sz="2400" b="1" dirty="0" err="1">
                <a:solidFill>
                  <a:schemeClr val="accent6">
                    <a:lumMod val="75000"/>
                  </a:schemeClr>
                </a:solidFill>
              </a:rPr>
              <a:t>intrafallopian</a:t>
            </a:r>
            <a:r>
              <a:rPr lang="en-US" sz="2400" b="1" dirty="0">
                <a:solidFill>
                  <a:schemeClr val="accent6">
                    <a:lumMod val="75000"/>
                  </a:schemeClr>
                </a:solidFill>
              </a:rPr>
              <a:t> transfer</a:t>
            </a:r>
            <a:r>
              <a:rPr lang="en-US" sz="2400" dirty="0"/>
              <a:t>, tubal embryo transfer, gamete and embryo cryopreservation, oocyte and embryo donation, and gestational surrogacy.</a:t>
            </a:r>
          </a:p>
        </p:txBody>
      </p:sp>
    </p:spTree>
    <p:extLst>
      <p:ext uri="{BB962C8B-B14F-4D97-AF65-F5344CB8AC3E}">
        <p14:creationId xmlns:p14="http://schemas.microsoft.com/office/powerpoint/2010/main" val="3163338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1000" y="908354"/>
            <a:ext cx="11006566" cy="706964"/>
          </a:xfrm>
        </p:spPr>
        <p:txBody>
          <a:bodyPr>
            <a:normAutofit/>
          </a:bodyPr>
          <a:lstStyle/>
          <a:p>
            <a:r>
              <a:rPr lang="en-US" sz="4000" b="1" dirty="0"/>
              <a:t>General guidance for early evaluation : </a:t>
            </a:r>
          </a:p>
        </p:txBody>
      </p:sp>
      <p:sp>
        <p:nvSpPr>
          <p:cNvPr id="3" name="Content Placeholder 2"/>
          <p:cNvSpPr>
            <a:spLocks noGrp="1"/>
          </p:cNvSpPr>
          <p:nvPr>
            <p:ph idx="1"/>
          </p:nvPr>
        </p:nvSpPr>
        <p:spPr>
          <a:xfrm>
            <a:off x="802257" y="2603500"/>
            <a:ext cx="10484051" cy="3914866"/>
          </a:xfrm>
        </p:spPr>
        <p:txBody>
          <a:bodyPr>
            <a:noAutofit/>
          </a:bodyPr>
          <a:lstStyle/>
          <a:p>
            <a:r>
              <a:rPr lang="en-US" sz="2400" b="1" dirty="0"/>
              <a:t> </a:t>
            </a:r>
            <a:r>
              <a:rPr lang="en-US" sz="2400" dirty="0"/>
              <a:t>The woman or her partner  is </a:t>
            </a:r>
            <a:r>
              <a:rPr lang="en-US" sz="2400" b="1" i="1" dirty="0"/>
              <a:t>35 years old or older</a:t>
            </a:r>
            <a:r>
              <a:rPr lang="en-US" sz="2400" dirty="0"/>
              <a:t>.  </a:t>
            </a:r>
          </a:p>
          <a:p>
            <a:r>
              <a:rPr lang="en-US" sz="2400" dirty="0"/>
              <a:t> They have a history of male factor infertility.</a:t>
            </a:r>
          </a:p>
          <a:p>
            <a:r>
              <a:rPr lang="en-US" sz="2400" dirty="0"/>
              <a:t> Endometriosis.</a:t>
            </a:r>
          </a:p>
          <a:p>
            <a:r>
              <a:rPr lang="en-US" sz="2400" dirty="0"/>
              <a:t> Tubal factor .</a:t>
            </a:r>
          </a:p>
          <a:p>
            <a:r>
              <a:rPr lang="en-US" sz="2400" dirty="0"/>
              <a:t>Poor ovarian reserve .</a:t>
            </a:r>
          </a:p>
          <a:p>
            <a:r>
              <a:rPr lang="en-US" sz="2400" dirty="0"/>
              <a:t>Pelvic  inflammatory disease  or pelvic surgery.</a:t>
            </a:r>
          </a:p>
          <a:p>
            <a:r>
              <a:rPr lang="en-US" sz="2400" dirty="0"/>
              <a:t> Immediately if there is an obvious cause </a:t>
            </a:r>
            <a:r>
              <a:rPr lang="en-US" sz="2400" b="1" i="1" u="sng" dirty="0">
                <a:solidFill>
                  <a:srgbClr val="FF0000"/>
                </a:solidFill>
              </a:rPr>
              <a:t>for their infertility or subfertility.</a:t>
            </a:r>
          </a:p>
        </p:txBody>
      </p:sp>
    </p:spTree>
    <p:extLst>
      <p:ext uri="{BB962C8B-B14F-4D97-AF65-F5344CB8AC3E}">
        <p14:creationId xmlns:p14="http://schemas.microsoft.com/office/powerpoint/2010/main" val="344493972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9125515" cy="829006"/>
          </a:xfrm>
        </p:spPr>
        <p:txBody>
          <a:bodyPr>
            <a:normAutofit/>
          </a:bodyPr>
          <a:lstStyle/>
          <a:p>
            <a:r>
              <a:rPr lang="en-US" sz="4400" b="1" dirty="0"/>
              <a:t>In Vitro Fertilization IVF: </a:t>
            </a:r>
          </a:p>
        </p:txBody>
      </p:sp>
      <p:sp>
        <p:nvSpPr>
          <p:cNvPr id="3" name="Content Placeholder 2"/>
          <p:cNvSpPr>
            <a:spLocks noGrp="1"/>
          </p:cNvSpPr>
          <p:nvPr>
            <p:ph idx="1"/>
          </p:nvPr>
        </p:nvSpPr>
        <p:spPr>
          <a:xfrm>
            <a:off x="548640" y="2485934"/>
            <a:ext cx="11051177" cy="4254500"/>
          </a:xfrm>
        </p:spPr>
        <p:txBody>
          <a:bodyPr>
            <a:normAutofit/>
          </a:bodyPr>
          <a:lstStyle/>
          <a:p>
            <a:pPr>
              <a:buFont typeface="Wingdings" panose="05000000000000000000" pitchFamily="2" charset="2"/>
              <a:buChar char="v"/>
            </a:pPr>
            <a:r>
              <a:rPr lang="en-US" sz="2400" b="1" dirty="0">
                <a:solidFill>
                  <a:schemeClr val="accent5">
                    <a:lumMod val="75000"/>
                  </a:schemeClr>
                </a:solidFill>
              </a:rPr>
              <a:t>Indications:</a:t>
            </a:r>
          </a:p>
          <a:p>
            <a:r>
              <a:rPr lang="en-US" sz="2400" dirty="0"/>
              <a:t>Initially, IVF was indicated in patients with tubal factor infertility.</a:t>
            </a:r>
          </a:p>
          <a:p>
            <a:r>
              <a:rPr lang="en-US" sz="2400" dirty="0"/>
              <a:t> The relatively high success rates have allowed extension to couples with endometriosis, drug-resistant polycystic ovarian disease, and unexplained infertility.</a:t>
            </a:r>
          </a:p>
          <a:p>
            <a:r>
              <a:rPr lang="en-US" sz="2400" dirty="0"/>
              <a:t> Additionally, IVF can be used with donor oocytes to treat women with age related ovarian dysfunction, ovarian failure or surgically removed ovaries.</a:t>
            </a:r>
          </a:p>
          <a:p>
            <a:r>
              <a:rPr lang="en-US" sz="2400" dirty="0"/>
              <a:t> Combined with ICSI can also be used to treat couples with sperm disorders and immunologic infertility.</a:t>
            </a:r>
          </a:p>
        </p:txBody>
      </p:sp>
    </p:spTree>
    <p:extLst>
      <p:ext uri="{BB962C8B-B14F-4D97-AF65-F5344CB8AC3E}">
        <p14:creationId xmlns:p14="http://schemas.microsoft.com/office/powerpoint/2010/main" val="403552428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Procedure of IVF :</a:t>
            </a:r>
          </a:p>
        </p:txBody>
      </p:sp>
      <p:sp>
        <p:nvSpPr>
          <p:cNvPr id="3" name="Content Placeholder 2"/>
          <p:cNvSpPr>
            <a:spLocks noGrp="1"/>
          </p:cNvSpPr>
          <p:nvPr>
            <p:ph idx="1"/>
          </p:nvPr>
        </p:nvSpPr>
        <p:spPr/>
        <p:txBody>
          <a:bodyPr>
            <a:normAutofit/>
          </a:bodyPr>
          <a:lstStyle/>
          <a:p>
            <a:r>
              <a:rPr lang="en-US" sz="2400" b="1" i="1" u="sng" dirty="0">
                <a:solidFill>
                  <a:schemeClr val="accent2">
                    <a:lumMod val="75000"/>
                  </a:schemeClr>
                </a:solidFill>
              </a:rPr>
              <a:t>The following steps are required during an IVF cycle:</a:t>
            </a:r>
          </a:p>
          <a:p>
            <a:pPr marL="0" indent="0">
              <a:buNone/>
            </a:pPr>
            <a:r>
              <a:rPr lang="en-US" sz="2000" b="1" dirty="0"/>
              <a:t> Ovarian stimulation.</a:t>
            </a:r>
          </a:p>
          <a:p>
            <a:pPr marL="0" indent="0">
              <a:buNone/>
            </a:pPr>
            <a:r>
              <a:rPr lang="en-US" sz="2000" b="1" dirty="0"/>
              <a:t> Follicular aspiration.</a:t>
            </a:r>
          </a:p>
          <a:p>
            <a:pPr marL="0" indent="0">
              <a:buNone/>
            </a:pPr>
            <a:r>
              <a:rPr lang="en-US" sz="2000" b="1" dirty="0"/>
              <a:t> Oocyte classification.</a:t>
            </a:r>
          </a:p>
          <a:p>
            <a:pPr marL="0" indent="0">
              <a:buNone/>
            </a:pPr>
            <a:r>
              <a:rPr lang="en-US" sz="2000" b="1" dirty="0"/>
              <a:t> Sperm preparation.</a:t>
            </a:r>
          </a:p>
          <a:p>
            <a:pPr marL="0" indent="0">
              <a:buNone/>
            </a:pPr>
            <a:r>
              <a:rPr lang="en-US" sz="2000" b="1" dirty="0"/>
              <a:t> Oocyte insemination.</a:t>
            </a:r>
          </a:p>
          <a:p>
            <a:pPr marL="0" indent="0">
              <a:buNone/>
            </a:pPr>
            <a:r>
              <a:rPr lang="en-US" sz="2000" b="1" dirty="0"/>
              <a:t> Embryo culture.</a:t>
            </a:r>
          </a:p>
          <a:p>
            <a:pPr marL="0" indent="0">
              <a:buNone/>
            </a:pPr>
            <a:r>
              <a:rPr lang="en-US" sz="2000" b="1" dirty="0">
                <a:solidFill>
                  <a:schemeClr val="accent2">
                    <a:lumMod val="75000"/>
                  </a:schemeClr>
                </a:solidFill>
              </a:rPr>
              <a:t> </a:t>
            </a:r>
            <a:r>
              <a:rPr lang="en-US" sz="2000" b="1" dirty="0"/>
              <a:t>Embryo transfer.</a:t>
            </a:r>
          </a:p>
          <a:p>
            <a:endParaRPr lang="en-US" dirty="0"/>
          </a:p>
        </p:txBody>
      </p:sp>
    </p:spTree>
    <p:extLst>
      <p:ext uri="{BB962C8B-B14F-4D97-AF65-F5344CB8AC3E}">
        <p14:creationId xmlns:p14="http://schemas.microsoft.com/office/powerpoint/2010/main" val="346326097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Outcome of ART :</a:t>
            </a:r>
          </a:p>
        </p:txBody>
      </p:sp>
      <p:sp>
        <p:nvSpPr>
          <p:cNvPr id="3" name="Content Placeholder 2"/>
          <p:cNvSpPr>
            <a:spLocks noGrp="1"/>
          </p:cNvSpPr>
          <p:nvPr>
            <p:ph idx="1"/>
          </p:nvPr>
        </p:nvSpPr>
        <p:spPr>
          <a:xfrm>
            <a:off x="763068" y="2207623"/>
            <a:ext cx="10693057" cy="4558937"/>
          </a:xfrm>
        </p:spPr>
        <p:txBody>
          <a:bodyPr>
            <a:normAutofit/>
          </a:bodyPr>
          <a:lstStyle/>
          <a:p>
            <a:pPr marL="0" indent="0">
              <a:buNone/>
            </a:pPr>
            <a:r>
              <a:rPr lang="en-US" sz="2400" b="1" dirty="0"/>
              <a:t>A normal term pregnancy is the ultimate goal of IVF thus, the pregnancy rate is the best indicator for evaluation of a program. </a:t>
            </a:r>
            <a:endParaRPr lang="en-US" b="1" dirty="0"/>
          </a:p>
          <a:p>
            <a:pPr marL="0" indent="0">
              <a:buNone/>
            </a:pPr>
            <a:r>
              <a:rPr lang="en-US" sz="2400" i="1" u="sng" dirty="0">
                <a:solidFill>
                  <a:srgbClr val="FF0000"/>
                </a:solidFill>
              </a:rPr>
              <a:t>Success rates for fresh cycles are as follows:</a:t>
            </a:r>
          </a:p>
          <a:p>
            <a:r>
              <a:rPr lang="en-US" b="1" dirty="0"/>
              <a:t> </a:t>
            </a:r>
            <a:r>
              <a:rPr lang="en-US" b="1" dirty="0" err="1"/>
              <a:t>Overal</a:t>
            </a:r>
            <a:r>
              <a:rPr lang="en-US" b="1" dirty="0"/>
              <a:t> pregnancy rate per initiated cycle— </a:t>
            </a:r>
            <a:r>
              <a:rPr lang="en-US" b="1" i="1" u="sng" dirty="0">
                <a:solidFill>
                  <a:schemeClr val="accent1">
                    <a:lumMod val="60000"/>
                    <a:lumOff val="40000"/>
                  </a:schemeClr>
                </a:solidFill>
              </a:rPr>
              <a:t>35.0%</a:t>
            </a:r>
          </a:p>
          <a:p>
            <a:r>
              <a:rPr lang="en-US" b="1" dirty="0"/>
              <a:t> Live birth rate per initiated cycle—</a:t>
            </a:r>
            <a:r>
              <a:rPr lang="en-US" b="1" i="1" dirty="0">
                <a:solidFill>
                  <a:schemeClr val="accent1">
                    <a:lumMod val="60000"/>
                    <a:lumOff val="40000"/>
                  </a:schemeClr>
                </a:solidFill>
              </a:rPr>
              <a:t>28.6%</a:t>
            </a:r>
          </a:p>
          <a:p>
            <a:r>
              <a:rPr lang="en-US" b="1" dirty="0"/>
              <a:t> Live births per oocyte retrieval—</a:t>
            </a:r>
            <a:r>
              <a:rPr lang="en-US" b="1" i="1" dirty="0">
                <a:solidFill>
                  <a:schemeClr val="accent1">
                    <a:lumMod val="60000"/>
                    <a:lumOff val="40000"/>
                  </a:schemeClr>
                </a:solidFill>
              </a:rPr>
              <a:t>31.9%</a:t>
            </a:r>
          </a:p>
          <a:p>
            <a:r>
              <a:rPr lang="en-US" b="1" dirty="0"/>
              <a:t> Live births per embryo transfer—</a:t>
            </a:r>
            <a:r>
              <a:rPr lang="en-US" b="1" i="1" u="sng" dirty="0">
                <a:solidFill>
                  <a:schemeClr val="accent1">
                    <a:lumMod val="60000"/>
                    <a:lumOff val="40000"/>
                  </a:schemeClr>
                </a:solidFill>
              </a:rPr>
              <a:t>35.7%</a:t>
            </a:r>
          </a:p>
          <a:p>
            <a:r>
              <a:rPr lang="en-US" sz="2000" dirty="0"/>
              <a:t>The incidence of miscarriage (spontaneous abortion 15.0%), stillbirths (0.5%), congenital malformation, or chromosome abnormality is similar to that of the general population.</a:t>
            </a:r>
          </a:p>
          <a:p>
            <a:r>
              <a:rPr lang="en-US" sz="2000" b="1" i="1" u="sng" dirty="0"/>
              <a:t>Ectopic pregnancy 0.7 % </a:t>
            </a:r>
            <a:r>
              <a:rPr lang="en-US" sz="2000" dirty="0"/>
              <a:t>.</a:t>
            </a:r>
          </a:p>
        </p:txBody>
      </p:sp>
    </p:spTree>
    <p:extLst>
      <p:ext uri="{BB962C8B-B14F-4D97-AF65-F5344CB8AC3E}">
        <p14:creationId xmlns:p14="http://schemas.microsoft.com/office/powerpoint/2010/main" val="403364204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451381"/>
            <a:ext cx="10512552" cy="4066540"/>
          </a:xfrm>
        </p:spPr>
        <p:txBody>
          <a:bodyPr vert="horz" lIns="91440" tIns="45720" rIns="91440" bIns="45720" rtlCol="0" anchor="b">
            <a:normAutofit/>
          </a:bodyPr>
          <a:lstStyle/>
          <a:p>
            <a:r>
              <a:rPr lang="en-US" sz="6600" b="1" kern="1200">
                <a:solidFill>
                  <a:schemeClr val="tx1"/>
                </a:solidFill>
                <a:latin typeface="+mj-lt"/>
                <a:ea typeface="+mj-ea"/>
                <a:cs typeface="+mj-cs"/>
              </a:rPr>
              <a:t>THANK YOU</a:t>
            </a:r>
            <a:br>
              <a:rPr lang="en-US" sz="6600" b="1" kern="1200">
                <a:solidFill>
                  <a:schemeClr val="tx1"/>
                </a:solidFill>
                <a:latin typeface="+mj-lt"/>
                <a:ea typeface="+mj-ea"/>
                <a:cs typeface="+mj-cs"/>
              </a:rPr>
            </a:br>
            <a:r>
              <a:rPr lang="en-US" sz="6600" b="1" kern="1200">
                <a:solidFill>
                  <a:schemeClr val="tx1"/>
                </a:solidFill>
                <a:latin typeface="+mj-lt"/>
                <a:ea typeface="+mj-ea"/>
                <a:cs typeface="+mj-cs"/>
              </a:rPr>
              <a:t>FOR</a:t>
            </a:r>
            <a:br>
              <a:rPr lang="en-US" sz="6600" b="1" kern="1200">
                <a:solidFill>
                  <a:schemeClr val="tx1"/>
                </a:solidFill>
                <a:latin typeface="+mj-lt"/>
                <a:ea typeface="+mj-ea"/>
                <a:cs typeface="+mj-cs"/>
              </a:rPr>
            </a:br>
            <a:r>
              <a:rPr lang="en-US" sz="6600" b="1" kern="1200">
                <a:solidFill>
                  <a:schemeClr val="tx1"/>
                </a:solidFill>
                <a:latin typeface="+mj-lt"/>
                <a:ea typeface="+mj-ea"/>
                <a:cs typeface="+mj-cs"/>
              </a:rPr>
              <a:t>YOUR ATTENTION!</a:t>
            </a:r>
          </a:p>
        </p:txBody>
      </p:sp>
      <p:sp>
        <p:nvSpPr>
          <p:cNvPr id="9"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48138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607907"/>
            <a:ext cx="6630509" cy="1325395"/>
          </a:xfrm>
        </p:spPr>
        <p:txBody>
          <a:bodyPr>
            <a:normAutofit/>
          </a:bodyPr>
          <a:lstStyle/>
          <a:p>
            <a:r>
              <a:rPr lang="en-US" sz="4400" b="1" dirty="0"/>
              <a:t>Male factor infertility : </a:t>
            </a:r>
            <a:r>
              <a:rPr lang="en-US" sz="4400" b="1" dirty="0">
                <a:solidFill>
                  <a:schemeClr val="tx2">
                    <a:lumMod val="20000"/>
                    <a:lumOff val="80000"/>
                  </a:schemeClr>
                </a:solidFill>
              </a:rPr>
              <a:t>(definition) </a:t>
            </a:r>
          </a:p>
        </p:txBody>
      </p:sp>
      <p:sp>
        <p:nvSpPr>
          <p:cNvPr id="3" name="Content Placeholder 2"/>
          <p:cNvSpPr>
            <a:spLocks noGrp="1"/>
          </p:cNvSpPr>
          <p:nvPr>
            <p:ph idx="1"/>
          </p:nvPr>
        </p:nvSpPr>
        <p:spPr/>
        <p:txBody>
          <a:bodyPr/>
          <a:lstStyle/>
          <a:p>
            <a:endParaRPr lang="en-US" dirty="0"/>
          </a:p>
          <a:p>
            <a:r>
              <a:rPr lang="en-US" sz="2400" dirty="0"/>
              <a:t>The WHO  defines male infertility as the presence of ≥1 abnormalities in the semen analysis .</a:t>
            </a:r>
          </a:p>
          <a:p>
            <a:r>
              <a:rPr lang="en-US" sz="2400" dirty="0"/>
              <a:t>OR  the presence of inadequate sexual or ejaculatory function.</a:t>
            </a:r>
          </a:p>
          <a:p>
            <a:r>
              <a:rPr lang="en-US" sz="2400" b="1" u="sng" dirty="0">
                <a:solidFill>
                  <a:schemeClr val="accent5">
                    <a:lumMod val="75000"/>
                  </a:schemeClr>
                </a:solidFill>
                <a:effectLst>
                  <a:outerShdw blurRad="38100" dist="38100" dir="2700000" algn="tl">
                    <a:srgbClr val="000000">
                      <a:alpha val="43137"/>
                    </a:srgbClr>
                  </a:outerShdw>
                </a:effectLst>
              </a:rPr>
              <a:t>Total sperm count …motility …morphology…  vitality… semen volume …concentration. </a:t>
            </a:r>
          </a:p>
        </p:txBody>
      </p:sp>
    </p:spTree>
    <p:extLst>
      <p:ext uri="{BB962C8B-B14F-4D97-AF65-F5344CB8AC3E}">
        <p14:creationId xmlns:p14="http://schemas.microsoft.com/office/powerpoint/2010/main" val="1832139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Etiology :</a:t>
            </a:r>
          </a:p>
        </p:txBody>
      </p:sp>
      <p:sp>
        <p:nvSpPr>
          <p:cNvPr id="3" name="Content Placeholder 2"/>
          <p:cNvSpPr>
            <a:spLocks noGrp="1"/>
          </p:cNvSpPr>
          <p:nvPr>
            <p:ph idx="1"/>
          </p:nvPr>
        </p:nvSpPr>
        <p:spPr>
          <a:xfrm>
            <a:off x="1154954" y="2603500"/>
            <a:ext cx="9883160" cy="3416300"/>
          </a:xfrm>
        </p:spPr>
        <p:txBody>
          <a:bodyPr>
            <a:normAutofit/>
          </a:bodyPr>
          <a:lstStyle/>
          <a:p>
            <a:pPr>
              <a:buFont typeface="Wingdings" panose="05000000000000000000" pitchFamily="2" charset="2"/>
              <a:buChar char="v"/>
            </a:pPr>
            <a:r>
              <a:rPr lang="en-US" sz="3200" b="1" i="1" u="sng" dirty="0">
                <a:solidFill>
                  <a:schemeClr val="accent6">
                    <a:lumMod val="75000"/>
                  </a:schemeClr>
                </a:solidFill>
              </a:rPr>
              <a:t>The causes of male factor infertility include:</a:t>
            </a:r>
          </a:p>
          <a:p>
            <a:pPr marL="0" indent="0">
              <a:buNone/>
            </a:pPr>
            <a:endParaRPr lang="en-US" sz="3200" b="1" i="1" u="sng" dirty="0">
              <a:solidFill>
                <a:schemeClr val="accent6">
                  <a:lumMod val="75000"/>
                </a:schemeClr>
              </a:solidFill>
            </a:endParaRPr>
          </a:p>
          <a:p>
            <a:r>
              <a:rPr lang="en-US" sz="2400" b="1" i="1" dirty="0"/>
              <a:t>Abnormal spermatogenesis.   </a:t>
            </a:r>
          </a:p>
          <a:p>
            <a:r>
              <a:rPr lang="en-US" sz="2400" b="1" i="1" dirty="0"/>
              <a:t>Abnormal sperm transport (reproductive tract anomalies or obstruction).</a:t>
            </a:r>
          </a:p>
          <a:p>
            <a:r>
              <a:rPr lang="en-US" sz="2400" b="1" i="1" dirty="0"/>
              <a:t> Inadequate sexual and ejaculatory functions; and impaired sperm motility.</a:t>
            </a:r>
          </a:p>
        </p:txBody>
      </p:sp>
    </p:spTree>
    <p:extLst>
      <p:ext uri="{BB962C8B-B14F-4D97-AF65-F5344CB8AC3E}">
        <p14:creationId xmlns:p14="http://schemas.microsoft.com/office/powerpoint/2010/main" val="3368564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2257" y="947543"/>
            <a:ext cx="9974600" cy="706964"/>
          </a:xfrm>
        </p:spPr>
        <p:txBody>
          <a:bodyPr>
            <a:normAutofit/>
          </a:bodyPr>
          <a:lstStyle/>
          <a:p>
            <a:r>
              <a:rPr lang="en-US" sz="4000" b="1" i="1" dirty="0"/>
              <a:t>Causes of abnormal spermatogenesis :</a:t>
            </a:r>
          </a:p>
        </p:txBody>
      </p:sp>
      <p:sp>
        <p:nvSpPr>
          <p:cNvPr id="3" name="Content Placeholder 2"/>
          <p:cNvSpPr>
            <a:spLocks noGrp="1"/>
          </p:cNvSpPr>
          <p:nvPr>
            <p:ph idx="1"/>
          </p:nvPr>
        </p:nvSpPr>
        <p:spPr>
          <a:xfrm>
            <a:off x="906760" y="2420619"/>
            <a:ext cx="10836749" cy="3838276"/>
          </a:xfrm>
        </p:spPr>
        <p:txBody>
          <a:bodyPr>
            <a:normAutofit/>
          </a:bodyPr>
          <a:lstStyle/>
          <a:p>
            <a:r>
              <a:rPr lang="en-US" sz="2400" b="1" dirty="0"/>
              <a:t>1. Altered spermatogenesis is probably the most common reason for male infertility. </a:t>
            </a:r>
            <a:r>
              <a:rPr lang="en-US" sz="2400" b="1" u="sng" dirty="0">
                <a:solidFill>
                  <a:srgbClr val="FF0000"/>
                </a:solidFill>
              </a:rPr>
              <a:t>(idiopathic in 40-50%).</a:t>
            </a:r>
          </a:p>
          <a:p>
            <a:endParaRPr lang="en-US" sz="2400" b="1" dirty="0"/>
          </a:p>
          <a:p>
            <a:r>
              <a:rPr lang="en-US" sz="2400" b="1" dirty="0"/>
              <a:t>2. Factors that alter spermatogenesis </a:t>
            </a:r>
            <a:r>
              <a:rPr lang="en-US" sz="2400" b="1" u="sng" dirty="0">
                <a:solidFill>
                  <a:srgbClr val="FF0000"/>
                </a:solidFill>
              </a:rPr>
              <a:t>(30–40%)</a:t>
            </a:r>
            <a:r>
              <a:rPr lang="en-US" sz="2400" b="1" dirty="0"/>
              <a:t> through low testosterone levels include :</a:t>
            </a:r>
          </a:p>
          <a:p>
            <a:pPr>
              <a:buFont typeface="Arial" panose="020B0604020202020204" pitchFamily="34" charset="0"/>
              <a:buChar char="•"/>
            </a:pPr>
            <a:r>
              <a:rPr lang="en-US" sz="2000" dirty="0"/>
              <a:t> </a:t>
            </a:r>
            <a:r>
              <a:rPr lang="en-US" sz="2000" i="1" u="sng" dirty="0"/>
              <a:t>obesity, </a:t>
            </a:r>
            <a:r>
              <a:rPr lang="en-US" sz="2000" i="1" u="sng" dirty="0" err="1"/>
              <a:t>endocrinopathies</a:t>
            </a:r>
            <a:r>
              <a:rPr lang="en-US" sz="2000" i="1" u="sng" dirty="0"/>
              <a:t>, and exposure to medicine (e.g., alkylating agents, antiandrogens, cimetidine, ketoconazole, spironolactone) radiation exposure or environmental toxins.</a:t>
            </a:r>
          </a:p>
        </p:txBody>
      </p:sp>
      <p:sp>
        <p:nvSpPr>
          <p:cNvPr id="4" name="Right Arrow 3"/>
          <p:cNvSpPr/>
          <p:nvPr/>
        </p:nvSpPr>
        <p:spPr>
          <a:xfrm>
            <a:off x="4506686" y="6335486"/>
            <a:ext cx="2573383" cy="5225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4653088" y="6412077"/>
            <a:ext cx="2272938" cy="369332"/>
          </a:xfrm>
          <a:prstGeom prst="rect">
            <a:avLst/>
          </a:prstGeom>
          <a:noFill/>
        </p:spPr>
        <p:txBody>
          <a:bodyPr wrap="square" rtlCol="0">
            <a:spAutoFit/>
          </a:bodyPr>
          <a:lstStyle/>
          <a:p>
            <a:r>
              <a:rPr lang="en-US" dirty="0"/>
              <a:t>To Be Continued..</a:t>
            </a:r>
          </a:p>
        </p:txBody>
      </p:sp>
    </p:spTree>
    <p:extLst>
      <p:ext uri="{BB962C8B-B14F-4D97-AF65-F5344CB8AC3E}">
        <p14:creationId xmlns:p14="http://schemas.microsoft.com/office/powerpoint/2010/main" val="6303941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13993</TotalTime>
  <Words>4154</Words>
  <Application>Microsoft Macintosh PowerPoint</Application>
  <PresentationFormat>Widescreen</PresentationFormat>
  <Paragraphs>397</Paragraphs>
  <Slides>63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63</vt:i4>
      </vt:variant>
    </vt:vector>
  </HeadingPairs>
  <TitlesOfParts>
    <vt:vector size="70" baseType="lpstr">
      <vt:lpstr>Aptos</vt:lpstr>
      <vt:lpstr>Aptos Display</vt:lpstr>
      <vt:lpstr>Arial</vt:lpstr>
      <vt:lpstr>Century Gothic</vt:lpstr>
      <vt:lpstr>Helvetica</vt:lpstr>
      <vt:lpstr>Wingdings</vt:lpstr>
      <vt:lpstr>Office Theme</vt:lpstr>
      <vt:lpstr>Infertility</vt:lpstr>
      <vt:lpstr>Definition :</vt:lpstr>
      <vt:lpstr>Epidimiology :</vt:lpstr>
      <vt:lpstr>Facts : </vt:lpstr>
      <vt:lpstr>Etiology : </vt:lpstr>
      <vt:lpstr>General guidance for early evaluation : </vt:lpstr>
      <vt:lpstr>Male factor infertility : (definition) </vt:lpstr>
      <vt:lpstr>Etiology :</vt:lpstr>
      <vt:lpstr>Causes of abnormal spermatogenesis :</vt:lpstr>
      <vt:lpstr>PowerPoint Presentation</vt:lpstr>
      <vt:lpstr>Causes of abnormal transport :</vt:lpstr>
      <vt:lpstr>PowerPoint Presentation</vt:lpstr>
      <vt:lpstr>EVALUATION :</vt:lpstr>
      <vt:lpstr>Key elements in hx :</vt:lpstr>
      <vt:lpstr>Physical examination </vt:lpstr>
      <vt:lpstr>Key elements :</vt:lpstr>
      <vt:lpstr>Investigation :</vt:lpstr>
      <vt:lpstr>TERMINOLOGY</vt:lpstr>
      <vt:lpstr>SEMENAL ANALYSIS : (Standard values for normal semen analysis)</vt:lpstr>
      <vt:lpstr>Treatment approach :</vt:lpstr>
      <vt:lpstr>Medical &amp; Surgical treatment :</vt:lpstr>
      <vt:lpstr>Assisted Reproductive Techniques (ART) :</vt:lpstr>
      <vt:lpstr>PowerPoint Presentation</vt:lpstr>
      <vt:lpstr>Indication of IUI :</vt:lpstr>
      <vt:lpstr>ICSI :</vt:lpstr>
      <vt:lpstr>PowerPoint Presentation</vt:lpstr>
      <vt:lpstr>Female factor: </vt:lpstr>
      <vt:lpstr>PowerPoint Presentation</vt:lpstr>
      <vt:lpstr>PowerPoint Presentation</vt:lpstr>
      <vt:lpstr>PowerPoint Presentation</vt:lpstr>
      <vt:lpstr>PowerPoint Presentation</vt:lpstr>
      <vt:lpstr>Evaluation of female factor :</vt:lpstr>
      <vt:lpstr>PowerPoint Presentation</vt:lpstr>
      <vt:lpstr>EXAMINATION :</vt:lpstr>
      <vt:lpstr>The infertility evaluation :</vt:lpstr>
      <vt:lpstr>PowerPoint Presentation</vt:lpstr>
      <vt:lpstr>PowerPoint Presentation</vt:lpstr>
      <vt:lpstr>PowerPoint Presentation</vt:lpstr>
      <vt:lpstr>PowerPoint Presentation</vt:lpstr>
      <vt:lpstr>PowerPoint Presentation</vt:lpstr>
      <vt:lpstr>Assessment of Uterine Factors:</vt:lpstr>
      <vt:lpstr>PowerPoint Presentation</vt:lpstr>
      <vt:lpstr>PowerPoint Presentation</vt:lpstr>
      <vt:lpstr>Cervical factors :</vt:lpstr>
      <vt:lpstr>Peritoneal factors :</vt:lpstr>
      <vt:lpstr>OVARIAN RESERVE TEST:</vt:lpstr>
      <vt:lpstr>PowerPoint Presentation</vt:lpstr>
      <vt:lpstr>TREATMENT OF FEMALE FACTOR: </vt:lpstr>
      <vt:lpstr>Treatment of Anovulation: </vt:lpstr>
      <vt:lpstr>PowerPoint Presentation</vt:lpstr>
      <vt:lpstr>PowerPoint Presentation</vt:lpstr>
      <vt:lpstr>PowerPoint Presentation</vt:lpstr>
      <vt:lpstr>PowerPoint Presentation</vt:lpstr>
      <vt:lpstr>Treatment of tubal factor infertility :</vt:lpstr>
      <vt:lpstr>Treatment of cervical factor: </vt:lpstr>
      <vt:lpstr>Treatment of Uterine Factors:</vt:lpstr>
      <vt:lpstr>PowerPoint Presentation</vt:lpstr>
      <vt:lpstr>Treament of unexplained infertility:</vt:lpstr>
      <vt:lpstr>Assisted reproductive technology:</vt:lpstr>
      <vt:lpstr>In Vitro Fertilization IVF: </vt:lpstr>
      <vt:lpstr>Procedure of IVF :</vt:lpstr>
      <vt:lpstr>Outcome of ART :</vt:lpstr>
      <vt:lpstr>THANK YOU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Mohammad Suleiman AlSarayreh</cp:lastModifiedBy>
  <cp:revision>88</cp:revision>
  <dcterms:created xsi:type="dcterms:W3CDTF">2023-09-25T16:14:13Z</dcterms:created>
  <dcterms:modified xsi:type="dcterms:W3CDTF">2024-10-03T05:47:11Z</dcterms:modified>
</cp:coreProperties>
</file>