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4"/>
  </p:sldMasterIdLst>
  <p:notesMasterIdLst>
    <p:notesMasterId r:id="rId56"/>
  </p:notesMasterIdLst>
  <p:handoutMasterIdLst>
    <p:handoutMasterId r:id="rId57"/>
  </p:handoutMasterIdLst>
  <p:sldIdLst>
    <p:sldId id="256" r:id="rId5"/>
    <p:sldId id="293" r:id="rId6"/>
    <p:sldId id="294" r:id="rId7"/>
    <p:sldId id="259" r:id="rId8"/>
    <p:sldId id="260" r:id="rId9"/>
    <p:sldId id="263" r:id="rId10"/>
    <p:sldId id="295" r:id="rId11"/>
    <p:sldId id="264" r:id="rId12"/>
    <p:sldId id="265" r:id="rId13"/>
    <p:sldId id="266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  <p:sldId id="288" r:id="rId33"/>
    <p:sldId id="290" r:id="rId34"/>
    <p:sldId id="291" r:id="rId35"/>
    <p:sldId id="257" r:id="rId36"/>
    <p:sldId id="297" r:id="rId37"/>
    <p:sldId id="258" r:id="rId38"/>
    <p:sldId id="298" r:id="rId39"/>
    <p:sldId id="299" r:id="rId40"/>
    <p:sldId id="300" r:id="rId41"/>
    <p:sldId id="262" r:id="rId42"/>
    <p:sldId id="301" r:id="rId43"/>
    <p:sldId id="302" r:id="rId44"/>
    <p:sldId id="303" r:id="rId45"/>
    <p:sldId id="304" r:id="rId46"/>
    <p:sldId id="267" r:id="rId47"/>
    <p:sldId id="305" r:id="rId48"/>
    <p:sldId id="306" r:id="rId49"/>
    <p:sldId id="271" r:id="rId50"/>
    <p:sldId id="307" r:id="rId51"/>
    <p:sldId id="308" r:id="rId52"/>
    <p:sldId id="309" r:id="rId53"/>
    <p:sldId id="310" r:id="rId54"/>
    <p:sldId id="311" r:id="rId5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slide" Target="slides/slide35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42" Type="http://schemas.openxmlformats.org/officeDocument/2006/relationships/slide" Target="slides/slide38.xml" /><Relationship Id="rId47" Type="http://schemas.openxmlformats.org/officeDocument/2006/relationships/slide" Target="slides/slide43.xml" /><Relationship Id="rId50" Type="http://schemas.openxmlformats.org/officeDocument/2006/relationships/slide" Target="slides/slide46.xml" /><Relationship Id="rId55" Type="http://schemas.openxmlformats.org/officeDocument/2006/relationships/slide" Target="slides/slide51.xml" /><Relationship Id="rId7" Type="http://schemas.openxmlformats.org/officeDocument/2006/relationships/slide" Target="slides/slide3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41" Type="http://schemas.openxmlformats.org/officeDocument/2006/relationships/slide" Target="slides/slide37.xml" /><Relationship Id="rId54" Type="http://schemas.openxmlformats.org/officeDocument/2006/relationships/slide" Target="slides/slide50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slide" Target="slides/slide33.xml" /><Relationship Id="rId40" Type="http://schemas.openxmlformats.org/officeDocument/2006/relationships/slide" Target="slides/slide36.xml" /><Relationship Id="rId45" Type="http://schemas.openxmlformats.org/officeDocument/2006/relationships/slide" Target="slides/slide41.xml" /><Relationship Id="rId53" Type="http://schemas.openxmlformats.org/officeDocument/2006/relationships/slide" Target="slides/slide49.xml" /><Relationship Id="rId58" Type="http://schemas.openxmlformats.org/officeDocument/2006/relationships/presProps" Target="pres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slide" Target="slides/slide32.xml" /><Relationship Id="rId49" Type="http://schemas.openxmlformats.org/officeDocument/2006/relationships/slide" Target="slides/slide45.xml" /><Relationship Id="rId57" Type="http://schemas.openxmlformats.org/officeDocument/2006/relationships/handoutMaster" Target="handoutMasters/handoutMaster1.xml" /><Relationship Id="rId61" Type="http://schemas.openxmlformats.org/officeDocument/2006/relationships/tableStyles" Target="tableStyles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4" Type="http://schemas.openxmlformats.org/officeDocument/2006/relationships/slide" Target="slides/slide40.xml" /><Relationship Id="rId52" Type="http://schemas.openxmlformats.org/officeDocument/2006/relationships/slide" Target="slides/slide48.xml" /><Relationship Id="rId60" Type="http://schemas.openxmlformats.org/officeDocument/2006/relationships/theme" Target="theme/theme1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Relationship Id="rId43" Type="http://schemas.openxmlformats.org/officeDocument/2006/relationships/slide" Target="slides/slide39.xml" /><Relationship Id="rId48" Type="http://schemas.openxmlformats.org/officeDocument/2006/relationships/slide" Target="slides/slide44.xml" /><Relationship Id="rId56" Type="http://schemas.openxmlformats.org/officeDocument/2006/relationships/notesMaster" Target="notesMasters/notesMaster1.xml" /><Relationship Id="rId8" Type="http://schemas.openxmlformats.org/officeDocument/2006/relationships/slide" Target="slides/slide4.xml" /><Relationship Id="rId51" Type="http://schemas.openxmlformats.org/officeDocument/2006/relationships/slide" Target="slides/slide47.xml" /><Relationship Id="rId3" Type="http://schemas.openxmlformats.org/officeDocument/2006/relationships/customXml" Target="../customXml/item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slide" Target="slides/slide34.xml" /><Relationship Id="rId46" Type="http://schemas.openxmlformats.org/officeDocument/2006/relationships/slide" Target="slides/slide42.xml" /><Relationship Id="rId59" Type="http://schemas.openxmlformats.org/officeDocument/2006/relationships/viewProps" Target="viewProp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4A2C9B-34FD-486F-8D4B-9CA8FB51B4D1}" type="datetimeFigureOut">
              <a:rPr lang="ar-JO" smtClean="0"/>
              <a:pPr/>
              <a:t>18/10/1443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72CCF96-C92E-4854-963D-F3A6CDCB2127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63289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761EB51-6A52-414D-A43C-C732DCA6FCD6}" type="datetimeFigureOut">
              <a:rPr lang="ar-JO" smtClean="0"/>
              <a:pPr/>
              <a:t>18/10/1443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5435E81-B33F-4C55-994B-84BEEDECA0BA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70946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E2380-961A-4C9E-921F-0376500EE290}" type="slidenum">
              <a:rPr lang="ar-JO" smtClean="0"/>
              <a:pPr/>
              <a:t>37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94637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8E361-7804-4305-8347-CF26230BA825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D38C-012D-4EFD-8005-3B3226E36576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DF858-3BFB-4AC6-9C8D-995A8A73FDB9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63204-0EB9-421F-A8E7-D0F4B5CE003E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678F-59F4-4D88-998F-E392906E8074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16E9D-275D-43FB-B06A-06DF9D308462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AA74-9CC6-403F-A502-F369A1587077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20E79-DB75-49CC-A317-6060F8E1D486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5C95-FE85-4B8B-A7F3-DEE0813C1481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75610-1DB8-427D-A488-0A51F9D0365B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E8D8D-6EDE-44F9-964C-5FACECD997CC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50AA1AE-B240-4A19-B224-B9F4477564F2}" type="datetime8">
              <a:rPr lang="ar-JO" smtClean="0"/>
              <a:pPr/>
              <a:t>19 أيار، 22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2491946-2907-41F8-8D1D-7762D5763247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807841"/>
          </a:xfrm>
        </p:spPr>
        <p:txBody>
          <a:bodyPr/>
          <a:lstStyle/>
          <a:p>
            <a:pPr rtl="0"/>
            <a:r>
              <a:rPr lang="en-US" sz="4800" dirty="0"/>
              <a:t>Female Sex Hormones &amp; Contraceptives </a:t>
            </a:r>
            <a:endParaRPr lang="ar-JO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4000504"/>
            <a:ext cx="6400800" cy="1219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Dr. Mohammed </a:t>
            </a:r>
            <a:r>
              <a:rPr lang="en-US" b="1" dirty="0" err="1">
                <a:solidFill>
                  <a:schemeClr val="hlink"/>
                </a:solidFill>
              </a:rPr>
              <a:t>Alsbou</a:t>
            </a:r>
            <a:endParaRPr lang="en-US" b="1" dirty="0">
              <a:solidFill>
                <a:schemeClr val="hlink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Professor of Clinical Pharmacology</a:t>
            </a:r>
          </a:p>
          <a:p>
            <a:pPr>
              <a:defRPr/>
            </a:pPr>
            <a:r>
              <a:rPr lang="en-US" b="1" dirty="0">
                <a:solidFill>
                  <a:schemeClr val="hlink"/>
                </a:solidFill>
              </a:rPr>
              <a:t>Faculty of Medicine- </a:t>
            </a:r>
            <a:r>
              <a:rPr lang="en-US" b="1" dirty="0" err="1">
                <a:solidFill>
                  <a:schemeClr val="hlink"/>
                </a:solidFill>
              </a:rPr>
              <a:t>Mutah</a:t>
            </a:r>
            <a:r>
              <a:rPr lang="en-US" b="1" dirty="0">
                <a:solidFill>
                  <a:schemeClr val="hlink"/>
                </a:solidFill>
              </a:rPr>
              <a:t> University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41145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092" y="525165"/>
            <a:ext cx="8229600" cy="1051520"/>
          </a:xfrm>
        </p:spPr>
        <p:txBody>
          <a:bodyPr/>
          <a:lstStyle/>
          <a:p>
            <a:r>
              <a:rPr lang="en-US" sz="3600" dirty="0"/>
              <a:t>Postmenopausal Hormone Therapy (HRT)</a:t>
            </a:r>
            <a:endParaRPr lang="ar-J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7230"/>
            <a:ext cx="8229600" cy="470912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The primary indication for estrogen therapy is </a:t>
            </a:r>
            <a:r>
              <a:rPr lang="en-US" sz="2800" b="1" dirty="0">
                <a:solidFill>
                  <a:srgbClr val="0070C0"/>
                </a:solidFill>
              </a:rPr>
              <a:t>menopausal symptoms such as vasomotor symptoms: hot flashes &amp; vaginal atrophy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For women with uterus</a:t>
            </a:r>
            <a:r>
              <a:rPr lang="en-US" sz="2800" dirty="0"/>
              <a:t>, </a:t>
            </a:r>
            <a:r>
              <a:rPr lang="en-US" sz="2800" b="1" dirty="0"/>
              <a:t>a progestin is always included with estrogen therapy</a:t>
            </a:r>
            <a:r>
              <a:rPr lang="en-US" sz="2800" dirty="0"/>
              <a:t>, because  combination </a:t>
            </a:r>
            <a:r>
              <a:rPr lang="en-US" sz="2800" b="1" dirty="0"/>
              <a:t>reduces risk of endometrial carcinoma associated with estrogen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For women without uterus</a:t>
            </a:r>
            <a:r>
              <a:rPr lang="en-US" sz="2800" dirty="0"/>
              <a:t>, estrogen therapy is recommended</a:t>
            </a:r>
            <a:endParaRPr lang="ar-JO" sz="2800" dirty="0"/>
          </a:p>
          <a:p>
            <a:pPr algn="l" rtl="0"/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38021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The amount of estrogen used in HRT is substantially less </a:t>
            </a:r>
            <a:r>
              <a:rPr lang="en-US" sz="2800" dirty="0"/>
              <a:t>than doses used </a:t>
            </a:r>
            <a:r>
              <a:rPr lang="en-US" sz="2800" b="1" dirty="0">
                <a:solidFill>
                  <a:srgbClr val="0070C0"/>
                </a:solidFill>
              </a:rPr>
              <a:t>in oral contraception</a:t>
            </a:r>
          </a:p>
          <a:p>
            <a:pPr algn="l" rtl="0"/>
            <a:r>
              <a:rPr lang="en-US" sz="2800" dirty="0"/>
              <a:t>Thus, </a:t>
            </a:r>
            <a:r>
              <a:rPr lang="en-US" sz="2800" b="1" dirty="0">
                <a:solidFill>
                  <a:srgbClr val="0070C0"/>
                </a:solidFill>
              </a:rPr>
              <a:t>adverse effects of estrogen-               replacement therapy less severe </a:t>
            </a:r>
            <a:r>
              <a:rPr lang="en-US" sz="2800" dirty="0"/>
              <a:t>than adverse effects seen </a:t>
            </a:r>
            <a:r>
              <a:rPr lang="en-US" sz="2800" b="1" dirty="0"/>
              <a:t>in women who are taking estrogen for contraception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08776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Osteoporosis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/>
              <a:t>is effectively treated with estrogen</a:t>
            </a:r>
            <a:r>
              <a:rPr lang="en-US" sz="2800" dirty="0"/>
              <a:t>; however, other drugs, </a:t>
            </a:r>
            <a:r>
              <a:rPr lang="en-US" sz="2800" b="1" dirty="0">
                <a:solidFill>
                  <a:srgbClr val="0070C0"/>
                </a:solidFill>
              </a:rPr>
              <a:t>Bisphosphonates</a:t>
            </a:r>
            <a:r>
              <a:rPr lang="en-US" sz="2800" dirty="0"/>
              <a:t> such as </a:t>
            </a:r>
            <a:r>
              <a:rPr lang="en-US" sz="2800" b="1" dirty="0">
                <a:solidFill>
                  <a:srgbClr val="0070C0"/>
                </a:solidFill>
              </a:rPr>
              <a:t>alendronate</a:t>
            </a:r>
            <a:r>
              <a:rPr lang="en-US" sz="2800" dirty="0"/>
              <a:t>, should be considered </a:t>
            </a:r>
            <a:r>
              <a:rPr lang="en-US" sz="2800" b="1" dirty="0">
                <a:solidFill>
                  <a:srgbClr val="0070C0"/>
                </a:solidFill>
              </a:rPr>
              <a:t>first-line therapy over estrogen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45639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79512"/>
          </a:xfrm>
        </p:spPr>
        <p:txBody>
          <a:bodyPr/>
          <a:lstStyle/>
          <a:p>
            <a:r>
              <a:rPr lang="en-US" sz="4000" dirty="0"/>
              <a:t>Primary Hypogonadism: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 therapy in combination with </a:t>
            </a:r>
            <a:r>
              <a:rPr lang="en-US" sz="2800" b="1" dirty="0" err="1">
                <a:solidFill>
                  <a:srgbClr val="0070C0"/>
                </a:solidFill>
              </a:rPr>
              <a:t>progestins</a:t>
            </a:r>
            <a:r>
              <a:rPr lang="en-US" sz="2800" dirty="0"/>
              <a:t>, is instituted to </a:t>
            </a:r>
            <a:r>
              <a:rPr lang="en-US" sz="2800" b="1" dirty="0">
                <a:solidFill>
                  <a:srgbClr val="0070C0"/>
                </a:solidFill>
              </a:rPr>
              <a:t>stimulate development of secondary sex characteristics</a:t>
            </a:r>
            <a:r>
              <a:rPr lang="en-US" sz="2800" b="1" dirty="0"/>
              <a:t> in young women (11–13 years) with </a:t>
            </a:r>
            <a:r>
              <a:rPr lang="en-US" sz="2800" b="1" u="sng" dirty="0"/>
              <a:t>hypogonadism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41910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n-US" dirty="0"/>
              <a:t>Pharmacokinetics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b="1" dirty="0">
                <a:solidFill>
                  <a:srgbClr val="0070C0"/>
                </a:solidFill>
              </a:rPr>
              <a:t>Synthetic estrogen analogs: </a:t>
            </a:r>
          </a:p>
          <a:p>
            <a:pPr algn="l" rtl="0"/>
            <a:r>
              <a:rPr lang="en-US" sz="2800" dirty="0"/>
              <a:t>These compounds, such as </a:t>
            </a:r>
            <a:r>
              <a:rPr lang="en-US" sz="2800" b="1" dirty="0">
                <a:solidFill>
                  <a:srgbClr val="0070C0"/>
                </a:solidFill>
              </a:rPr>
              <a:t>ethinyl estradiol and mestranol</a:t>
            </a:r>
            <a:r>
              <a:rPr lang="en-US" sz="2800" dirty="0"/>
              <a:t> , are well absorbed </a:t>
            </a:r>
            <a:r>
              <a:rPr lang="en-US" sz="2800" b="1" dirty="0"/>
              <a:t>after oral administration or through skin or mucous membranes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21134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79512"/>
          </a:xfrm>
        </p:spPr>
        <p:txBody>
          <a:bodyPr/>
          <a:lstStyle/>
          <a:p>
            <a:r>
              <a:rPr lang="en-US" dirty="0"/>
              <a:t>Metabolism: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082" y="1665955"/>
            <a:ext cx="8229600" cy="4713387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Bioavailability of estrogen taken orally is low </a:t>
            </a:r>
            <a:r>
              <a:rPr lang="en-US" sz="2800" dirty="0"/>
              <a:t>due to </a:t>
            </a:r>
            <a:r>
              <a:rPr lang="en-US" sz="2800" b="1" dirty="0"/>
              <a:t>first-pass metabolism in liver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To reduce first-pass metabolism</a:t>
            </a:r>
            <a:r>
              <a:rPr lang="en-US" sz="2800" dirty="0"/>
              <a:t>, drugs may be administered by </a:t>
            </a:r>
            <a:r>
              <a:rPr lang="en-US" sz="2800" b="1" dirty="0">
                <a:solidFill>
                  <a:srgbClr val="0070C0"/>
                </a:solidFill>
              </a:rPr>
              <a:t>transdermal patch, topical gel, intra-vaginally, or by injection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62511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80120"/>
          </a:xfrm>
        </p:spPr>
        <p:txBody>
          <a:bodyPr/>
          <a:lstStyle/>
          <a:p>
            <a:r>
              <a:rPr lang="en-US" dirty="0"/>
              <a:t>Adverse effects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256584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Nausea &amp; breast tenderness                  </a:t>
            </a:r>
            <a:r>
              <a:rPr lang="en-US" sz="2800" dirty="0">
                <a:solidFill>
                  <a:srgbClr val="0070C0"/>
                </a:solidFill>
              </a:rPr>
              <a:t>       </a:t>
            </a:r>
            <a:r>
              <a:rPr lang="en-US" sz="2800" dirty="0"/>
              <a:t>(the most common adverse effects) 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Postmenopausal uterine bleeding</a:t>
            </a:r>
          </a:p>
          <a:p>
            <a:pPr algn="l" rtl="0"/>
            <a:r>
              <a:rPr lang="en-US" sz="2800" dirty="0"/>
              <a:t>The risk of </a:t>
            </a:r>
            <a:r>
              <a:rPr lang="en-US" sz="2800" b="1" dirty="0">
                <a:solidFill>
                  <a:srgbClr val="0070C0"/>
                </a:solidFill>
              </a:rPr>
              <a:t>thromboembolic events, MI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Breast &amp; endometrial cancer</a:t>
            </a:r>
            <a:r>
              <a:rPr lang="en-US" sz="2800" b="1" dirty="0"/>
              <a:t> </a:t>
            </a:r>
            <a:r>
              <a:rPr lang="en-US" sz="2800" dirty="0"/>
              <a:t>is increased with use of estrogen therapy. (The increased risk of endometrial cancer can be offset by including a progestin along with estrogen therapy) 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83139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dirty="0"/>
              <a:t>Headache</a:t>
            </a:r>
          </a:p>
          <a:p>
            <a:pPr algn="l" rtl="0"/>
            <a:r>
              <a:rPr lang="en-US" sz="2800" dirty="0"/>
              <a:t>Peripheral edema</a:t>
            </a:r>
          </a:p>
          <a:p>
            <a:pPr algn="l" rtl="0"/>
            <a:r>
              <a:rPr lang="en-US" sz="2800" dirty="0"/>
              <a:t>Hypertension</a:t>
            </a:r>
          </a:p>
          <a:p>
            <a:pPr marL="0" indent="0" algn="l" rtl="0">
              <a:buNone/>
            </a:pPr>
            <a:endParaRPr lang="en-US" sz="2800" dirty="0"/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Contraindications:</a:t>
            </a:r>
          </a:p>
          <a:p>
            <a:pPr algn="l" rtl="0"/>
            <a:r>
              <a:rPr lang="en-US" sz="2800" dirty="0"/>
              <a:t>Arterial or venous thromboembolism disease</a:t>
            </a:r>
          </a:p>
          <a:p>
            <a:pPr algn="l" rtl="0"/>
            <a:r>
              <a:rPr lang="en-US" sz="2800" dirty="0"/>
              <a:t>Breast cancer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64150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064896" cy="1224136"/>
          </a:xfrm>
        </p:spPr>
        <p:txBody>
          <a:bodyPr/>
          <a:lstStyle/>
          <a:p>
            <a:pPr rtl="0"/>
            <a:r>
              <a:rPr lang="en-US" sz="3200" b="1" dirty="0"/>
              <a:t>Selective Estrogen-Receptor Modulators </a:t>
            </a:r>
            <a:r>
              <a:rPr lang="en-US" sz="2800" b="1" dirty="0"/>
              <a:t>(SERMs) </a:t>
            </a:r>
            <a:endParaRPr lang="ar-JO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2306"/>
            <a:ext cx="8686800" cy="4713387"/>
          </a:xfrm>
        </p:spPr>
        <p:txBody>
          <a:bodyPr>
            <a:normAutofit/>
          </a:bodyPr>
          <a:lstStyle/>
          <a:p>
            <a:pPr algn="l" rtl="0"/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Tamoxifen, raloxifene, clomiphene</a:t>
            </a:r>
            <a:endParaRPr lang="en-US" sz="2800" dirty="0"/>
          </a:p>
          <a:p>
            <a:pPr algn="l" rtl="0"/>
            <a:r>
              <a:rPr lang="en-US" sz="2800" dirty="0"/>
              <a:t>are </a:t>
            </a:r>
            <a:r>
              <a:rPr lang="en-US" sz="2800" b="1" dirty="0"/>
              <a:t>a new class of estrogen-related compounds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Interact at estrogen receptors </a:t>
            </a:r>
            <a:r>
              <a:rPr lang="en-US" sz="2800" dirty="0"/>
              <a:t>but </a:t>
            </a:r>
            <a:r>
              <a:rPr lang="en-US" sz="2800" b="1" dirty="0">
                <a:solidFill>
                  <a:srgbClr val="0070C0"/>
                </a:solidFill>
              </a:rPr>
              <a:t>have different effects on different tissues</a:t>
            </a:r>
          </a:p>
          <a:p>
            <a:pPr algn="l" rtl="0"/>
            <a:r>
              <a:rPr lang="en-US" sz="2800" dirty="0"/>
              <a:t>They display selective </a:t>
            </a:r>
            <a:r>
              <a:rPr lang="en-US" sz="2800" b="1" dirty="0">
                <a:solidFill>
                  <a:srgbClr val="0070C0"/>
                </a:solidFill>
              </a:rPr>
              <a:t>agonism or antagonism according to the tissue type</a:t>
            </a:r>
          </a:p>
          <a:p>
            <a:pPr algn="l" rtl="0"/>
            <a:endParaRPr lang="ar-JO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22176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200" b="1" dirty="0"/>
              <a:t>For example</a:t>
            </a:r>
            <a:r>
              <a:rPr lang="en-US" sz="3200" dirty="0"/>
              <a:t>, </a:t>
            </a:r>
            <a:r>
              <a:rPr lang="en-US" sz="3200" b="1" dirty="0">
                <a:solidFill>
                  <a:srgbClr val="0070C0"/>
                </a:solidFill>
              </a:rPr>
              <a:t>tamoxifen</a:t>
            </a:r>
            <a:r>
              <a:rPr lang="en-US" sz="3200" dirty="0"/>
              <a:t> is </a:t>
            </a:r>
            <a:r>
              <a:rPr lang="en-US" sz="3200" b="1" dirty="0">
                <a:solidFill>
                  <a:srgbClr val="0070C0"/>
                </a:solidFill>
              </a:rPr>
              <a:t>estrogen antagonist in breast cancer tissue </a:t>
            </a:r>
            <a:r>
              <a:rPr lang="en-US" sz="3200" dirty="0"/>
              <a:t>but can cause </a:t>
            </a:r>
            <a:r>
              <a:rPr lang="en-US" sz="3200" b="1" dirty="0">
                <a:solidFill>
                  <a:srgbClr val="0070C0"/>
                </a:solidFill>
              </a:rPr>
              <a:t>endometrial hyperplasia </a:t>
            </a:r>
            <a:r>
              <a:rPr lang="en-US" sz="3200" b="1" dirty="0">
                <a:solidFill>
                  <a:schemeClr val="accent6"/>
                </a:solidFill>
              </a:rPr>
              <a:t>by acting as a partial agonist in uterus</a:t>
            </a:r>
          </a:p>
          <a:p>
            <a:pPr algn="l" rtl="0"/>
            <a:endParaRPr lang="ar-JO" sz="32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19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876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979512"/>
          </a:xfrm>
        </p:spPr>
        <p:txBody>
          <a:bodyPr/>
          <a:lstStyle/>
          <a:p>
            <a:r>
              <a:rPr lang="en-US" dirty="0"/>
              <a:t>Sex Hormones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/>
              <a:t>Estrogens</a:t>
            </a:r>
          </a:p>
          <a:p>
            <a:pPr algn="l" rtl="0"/>
            <a:r>
              <a:rPr lang="en-US" sz="2800" b="1" dirty="0"/>
              <a:t>Selective estrogen receptor modulators (SERMS)</a:t>
            </a:r>
          </a:p>
          <a:p>
            <a:pPr algn="l" rtl="0"/>
            <a:r>
              <a:rPr lang="en-US" sz="2800" b="1" dirty="0" err="1"/>
              <a:t>Progestins</a:t>
            </a:r>
            <a:endParaRPr lang="en-US" sz="2800" b="1" dirty="0"/>
          </a:p>
          <a:p>
            <a:pPr algn="l" rtl="0"/>
            <a:r>
              <a:rPr lang="en-US" sz="2800" b="1" dirty="0"/>
              <a:t>Androgens</a:t>
            </a:r>
          </a:p>
          <a:p>
            <a:pPr algn="l" rtl="0"/>
            <a:r>
              <a:rPr lang="en-US" sz="2800" b="1" dirty="0"/>
              <a:t>Antiandrogens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950349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3528"/>
          </a:xfrm>
        </p:spPr>
        <p:txBody>
          <a:bodyPr/>
          <a:lstStyle/>
          <a:p>
            <a:r>
              <a:rPr lang="en-US" sz="4000" dirty="0"/>
              <a:t>Tamoxifen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85740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The first SERM, </a:t>
            </a:r>
            <a:r>
              <a:rPr lang="en-US" sz="2800" b="1" dirty="0"/>
              <a:t>competes with estrogen for binding to estrogen receptor in breast tissue </a:t>
            </a:r>
          </a:p>
          <a:p>
            <a:pPr algn="l" rtl="0"/>
            <a:r>
              <a:rPr lang="en-US" sz="2800" dirty="0"/>
              <a:t> is currently used in </a:t>
            </a:r>
            <a:r>
              <a:rPr lang="en-US" sz="2800" b="1" dirty="0">
                <a:solidFill>
                  <a:srgbClr val="0070C0"/>
                </a:solidFill>
              </a:rPr>
              <a:t>palliative treatment of metastatic breast cancer in postmenopausal women</a:t>
            </a:r>
          </a:p>
          <a:p>
            <a:pPr algn="l" rtl="0"/>
            <a:r>
              <a:rPr lang="en-US" sz="2800" dirty="0"/>
              <a:t>It may be used as </a:t>
            </a:r>
            <a:r>
              <a:rPr lang="en-US" sz="2800" b="1" dirty="0">
                <a:solidFill>
                  <a:srgbClr val="0070C0"/>
                </a:solidFill>
              </a:rPr>
              <a:t>adjuvant therapy following mastectomy or radiation </a:t>
            </a:r>
            <a:r>
              <a:rPr lang="en-US" sz="2800" dirty="0"/>
              <a:t>and </a:t>
            </a:r>
            <a:r>
              <a:rPr lang="en-US" sz="2800" b="1" dirty="0">
                <a:solidFill>
                  <a:srgbClr val="0070C0"/>
                </a:solidFill>
              </a:rPr>
              <a:t>to reduce risk of breast cancer in high-risk patients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186734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35496"/>
          </a:xfrm>
        </p:spPr>
        <p:txBody>
          <a:bodyPr/>
          <a:lstStyle/>
          <a:p>
            <a:r>
              <a:rPr lang="en-US" sz="4000" dirty="0">
                <a:solidFill>
                  <a:srgbClr val="2F5897"/>
                </a:solidFill>
              </a:rPr>
              <a:t>Tamoxifen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Adverse effects:</a:t>
            </a:r>
          </a:p>
          <a:p>
            <a:pPr algn="l" rtl="0"/>
            <a:r>
              <a:rPr lang="en-US" sz="2800" dirty="0"/>
              <a:t>hot flashes and nausea</a:t>
            </a:r>
          </a:p>
          <a:p>
            <a:pPr algn="l" rtl="0"/>
            <a:r>
              <a:rPr lang="en-US" sz="2800" dirty="0"/>
              <a:t>Menstrual irregularities </a:t>
            </a:r>
          </a:p>
          <a:p>
            <a:pPr algn="l" rtl="0"/>
            <a:r>
              <a:rPr lang="en-US" sz="2800" dirty="0"/>
              <a:t>Vaginal bleeding 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Endometrium hyperplasia &amp; malignancies </a:t>
            </a:r>
            <a:r>
              <a:rPr lang="en-US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(</a:t>
            </a:r>
            <a:r>
              <a:rPr lang="en-US" sz="2800" dirty="0"/>
              <a:t>Due to its estrogenic activity in endometrium)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96573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14560"/>
            <a:ext cx="8229600" cy="1123528"/>
          </a:xfrm>
        </p:spPr>
        <p:txBody>
          <a:bodyPr/>
          <a:lstStyle/>
          <a:p>
            <a:r>
              <a:rPr lang="en-US" sz="4000" dirty="0" err="1"/>
              <a:t>Raloxifene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968552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Is a </a:t>
            </a:r>
            <a:r>
              <a:rPr lang="en-US" sz="2800" b="1" dirty="0"/>
              <a:t>second-generation SERM </a:t>
            </a:r>
            <a:r>
              <a:rPr lang="en-US" sz="2800" dirty="0"/>
              <a:t>that is related to tamoxifen</a:t>
            </a:r>
          </a:p>
          <a:p>
            <a:pPr algn="l" rtl="0"/>
            <a:r>
              <a:rPr lang="en-US" sz="2800" dirty="0"/>
              <a:t> Its clinical use is based on its ability to </a:t>
            </a:r>
            <a:r>
              <a:rPr lang="en-US" sz="2800" b="1" dirty="0">
                <a:solidFill>
                  <a:srgbClr val="0070C0"/>
                </a:solidFill>
              </a:rPr>
              <a:t>decrease bone resorption &amp; bone turnover</a:t>
            </a:r>
            <a:r>
              <a:rPr lang="en-US" sz="2800" dirty="0">
                <a:solidFill>
                  <a:srgbClr val="0070C0"/>
                </a:solidFill>
              </a:rPr>
              <a:t>. </a:t>
            </a:r>
            <a:r>
              <a:rPr lang="en-US" sz="2800" b="1" dirty="0">
                <a:solidFill>
                  <a:srgbClr val="0070C0"/>
                </a:solidFill>
              </a:rPr>
              <a:t>Bone density is increased</a:t>
            </a:r>
            <a:r>
              <a:rPr lang="en-US" sz="2800" dirty="0"/>
              <a:t>, and vertebral fractures are decreased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Has little to no effect on endometrium </a:t>
            </a:r>
            <a:r>
              <a:rPr lang="en-US" sz="2800" dirty="0"/>
              <a:t>and, therefore, </a:t>
            </a:r>
            <a:r>
              <a:rPr lang="en-US" sz="2800" b="1" dirty="0"/>
              <a:t>may not predispose to uterine cancer</a:t>
            </a:r>
          </a:p>
          <a:p>
            <a:pPr algn="l" rtl="0"/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26526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lvl="0" algn="l" rtl="0"/>
            <a:r>
              <a:rPr lang="en-US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Currently approved only for </a:t>
            </a:r>
            <a:r>
              <a:rPr lang="en-US" sz="2800" b="1" dirty="0">
                <a:solidFill>
                  <a:srgbClr val="0070C0"/>
                </a:solidFill>
              </a:rPr>
              <a:t>prevention &amp; treatment of osteoporosis in postmenopausal women</a:t>
            </a:r>
          </a:p>
          <a:p>
            <a:pPr algn="l" rtl="0"/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976208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1520"/>
          </a:xfrm>
        </p:spPr>
        <p:txBody>
          <a:bodyPr/>
          <a:lstStyle/>
          <a:p>
            <a:r>
              <a:rPr lang="en-US" sz="4000" dirty="0"/>
              <a:t>Clomiphene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713387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Clomid</a:t>
            </a:r>
            <a:r>
              <a:rPr lang="en-US" sz="2800" b="1" dirty="0">
                <a:solidFill>
                  <a:srgbClr val="0070C0"/>
                </a:solidFill>
              </a:rPr>
              <a:t>, </a:t>
            </a:r>
            <a:r>
              <a:rPr lang="en-US" sz="2800" b="1" dirty="0" err="1">
                <a:solidFill>
                  <a:srgbClr val="0070C0"/>
                </a:solidFill>
              </a:rPr>
              <a:t>Clomifert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b="1" dirty="0"/>
              <a:t>Blocks hypothalamic estrogen receptors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increases secretion of gonadotropin-releasing hormone (GnRH) &amp; pituitary gonadotropins (LH)</a:t>
            </a:r>
            <a:r>
              <a:rPr lang="en-US" sz="2800" dirty="0"/>
              <a:t>, leading to </a:t>
            </a:r>
            <a:r>
              <a:rPr lang="en-US" sz="2800" b="1" dirty="0">
                <a:solidFill>
                  <a:srgbClr val="0070C0"/>
                </a:solidFill>
              </a:rPr>
              <a:t>stimulation of ovulation</a:t>
            </a:r>
          </a:p>
          <a:p>
            <a:pPr algn="l" rtl="0"/>
            <a:r>
              <a:rPr lang="en-US" sz="2800" dirty="0"/>
              <a:t>has been used successfully to treat </a:t>
            </a:r>
            <a:r>
              <a:rPr lang="en-US" sz="2800" b="1" dirty="0" err="1">
                <a:solidFill>
                  <a:srgbClr val="0070C0"/>
                </a:solidFill>
              </a:rPr>
              <a:t>anovulatory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infertility associated with </a:t>
            </a:r>
            <a:r>
              <a:rPr lang="en-US" sz="2800" b="1" dirty="0" err="1">
                <a:solidFill>
                  <a:srgbClr val="0070C0"/>
                </a:solidFill>
              </a:rPr>
              <a:t>anovulatory</a:t>
            </a:r>
            <a:r>
              <a:rPr lang="en-US" sz="2800" b="1" dirty="0">
                <a:solidFill>
                  <a:srgbClr val="0070C0"/>
                </a:solidFill>
              </a:rPr>
              <a:t> cycles</a:t>
            </a:r>
            <a:endParaRPr lang="ar-JO" sz="28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196243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Adverse effects </a:t>
            </a:r>
            <a:r>
              <a:rPr lang="en-US" sz="2800" dirty="0"/>
              <a:t>are </a:t>
            </a:r>
            <a:r>
              <a:rPr lang="en-US" sz="2800" b="1" dirty="0"/>
              <a:t>dose related </a:t>
            </a:r>
            <a:r>
              <a:rPr lang="en-US" sz="2800" dirty="0"/>
              <a:t>and include </a:t>
            </a:r>
            <a:r>
              <a:rPr lang="en-US" sz="2800" b="1" dirty="0">
                <a:solidFill>
                  <a:srgbClr val="0070C0"/>
                </a:solidFill>
              </a:rPr>
              <a:t>headache, nausea, vasomotor  flushes, and ovarian enlargement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290072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00158"/>
          </a:xfrm>
        </p:spPr>
        <p:txBody>
          <a:bodyPr/>
          <a:lstStyle/>
          <a:p>
            <a:r>
              <a:rPr lang="en-US" sz="4400" dirty="0"/>
              <a:t>PROGESTINS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Progesterone</a:t>
            </a:r>
            <a:r>
              <a:rPr lang="en-US" sz="2800" dirty="0"/>
              <a:t>, natural progestin</a:t>
            </a:r>
            <a:r>
              <a:rPr lang="en-US" sz="2800" b="1" dirty="0"/>
              <a:t>, is produced in response to luteinizing hormone (LH) </a:t>
            </a:r>
            <a:r>
              <a:rPr lang="en-US" sz="2800" dirty="0"/>
              <a:t>by both </a:t>
            </a:r>
            <a:r>
              <a:rPr lang="en-US" sz="2800" b="1" dirty="0">
                <a:solidFill>
                  <a:srgbClr val="0070C0"/>
                </a:solidFill>
              </a:rPr>
              <a:t>females</a:t>
            </a:r>
            <a:r>
              <a:rPr lang="en-US" sz="2800" dirty="0">
                <a:solidFill>
                  <a:srgbClr val="0070C0"/>
                </a:solidFill>
              </a:rPr>
              <a:t> (</a:t>
            </a:r>
            <a:r>
              <a:rPr lang="en-US" sz="2800" b="1" dirty="0">
                <a:solidFill>
                  <a:srgbClr val="0070C0"/>
                </a:solidFill>
              </a:rPr>
              <a:t>secreted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by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corpus luteum</a:t>
            </a:r>
            <a:r>
              <a:rPr lang="en-US" sz="2800" dirty="0"/>
              <a:t>, </a:t>
            </a:r>
            <a:r>
              <a:rPr lang="en-US" sz="2800" b="1" dirty="0"/>
              <a:t>primarily during second half of menstrual cycle</a:t>
            </a:r>
            <a:r>
              <a:rPr lang="en-US" sz="2800" dirty="0"/>
              <a:t>, and </a:t>
            </a:r>
            <a:r>
              <a:rPr lang="en-US" sz="2800" b="1" dirty="0">
                <a:solidFill>
                  <a:srgbClr val="0070C0"/>
                </a:solidFill>
              </a:rPr>
              <a:t>by placenta</a:t>
            </a:r>
            <a:r>
              <a:rPr lang="en-US" sz="2800" dirty="0"/>
              <a:t>) and by </a:t>
            </a:r>
            <a:r>
              <a:rPr lang="en-US" sz="2800" b="1" dirty="0">
                <a:solidFill>
                  <a:srgbClr val="0070C0"/>
                </a:solidFill>
              </a:rPr>
              <a:t>males </a:t>
            </a:r>
            <a:r>
              <a:rPr lang="en-US" sz="2800" dirty="0">
                <a:solidFill>
                  <a:srgbClr val="0070C0"/>
                </a:solidFill>
              </a:rPr>
              <a:t>(secreted </a:t>
            </a:r>
            <a:r>
              <a:rPr lang="en-US" sz="2800" b="1" dirty="0">
                <a:solidFill>
                  <a:srgbClr val="0070C0"/>
                </a:solidFill>
              </a:rPr>
              <a:t>by testes</a:t>
            </a:r>
            <a:r>
              <a:rPr lang="en-US" sz="2800" dirty="0">
                <a:solidFill>
                  <a:srgbClr val="0070C0"/>
                </a:solidFill>
              </a:rPr>
              <a:t>)</a:t>
            </a:r>
          </a:p>
          <a:p>
            <a:pPr algn="l" rtl="0"/>
            <a:r>
              <a:rPr lang="en-US" sz="2800" b="1" dirty="0"/>
              <a:t>In females</a:t>
            </a:r>
            <a:r>
              <a:rPr lang="en-US" sz="2800" dirty="0"/>
              <a:t>, progesterone </a:t>
            </a:r>
            <a:r>
              <a:rPr lang="en-US" sz="2800" b="1" dirty="0">
                <a:solidFill>
                  <a:srgbClr val="0070C0"/>
                </a:solidFill>
              </a:rPr>
              <a:t>promotes development of a secretory endometrium </a:t>
            </a:r>
            <a:r>
              <a:rPr lang="en-US" sz="2800" dirty="0"/>
              <a:t>that can accommodate </a:t>
            </a:r>
            <a:r>
              <a:rPr lang="en-US" sz="2800" b="1" dirty="0"/>
              <a:t>implantation of a newly forming embryo 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26</a:t>
            </a:fld>
            <a:endParaRPr lang="ar-JO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If conception takes place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b="1" dirty="0">
                <a:solidFill>
                  <a:srgbClr val="0070C0"/>
                </a:solidFill>
              </a:rPr>
              <a:t>progesterone continues to be secreted</a:t>
            </a:r>
            <a:r>
              <a:rPr lang="en-US" sz="2800" dirty="0"/>
              <a:t>, </a:t>
            </a:r>
            <a:r>
              <a:rPr lang="en-US" sz="2800" b="1" dirty="0"/>
              <a:t>maintaining endometrium for continuation of pregnancy </a:t>
            </a:r>
            <a:r>
              <a:rPr lang="en-US" sz="2800" dirty="0"/>
              <a:t>and reducing uterine contractions</a:t>
            </a:r>
          </a:p>
          <a:p>
            <a:pPr algn="l" rtl="0"/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If conception does not take place, release of progesterone </a:t>
            </a:r>
            <a:r>
              <a:rPr lang="en-US" sz="2800" b="1" dirty="0"/>
              <a:t>from corpus </a:t>
            </a:r>
            <a:r>
              <a:rPr lang="en-US" sz="2800" b="1" dirty="0" err="1"/>
              <a:t>luteum</a:t>
            </a:r>
            <a:r>
              <a:rPr lang="en-US" sz="2800" b="1" dirty="0"/>
              <a:t> ceases abruptly</a:t>
            </a:r>
            <a:r>
              <a:rPr lang="en-US" sz="2800" dirty="0"/>
              <a:t>. This decline </a:t>
            </a:r>
            <a:r>
              <a:rPr lang="en-US" sz="2800" b="1" dirty="0">
                <a:solidFill>
                  <a:srgbClr val="0070C0"/>
                </a:solidFill>
              </a:rPr>
              <a:t>stimulates onset of menstruation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27</a:t>
            </a:fld>
            <a:endParaRPr lang="ar-JO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85844"/>
          </a:xfrm>
        </p:spPr>
        <p:txBody>
          <a:bodyPr/>
          <a:lstStyle/>
          <a:p>
            <a:r>
              <a:rPr lang="en-US" sz="4000" dirty="0"/>
              <a:t>Therapeutic uses of </a:t>
            </a:r>
            <a:r>
              <a:rPr lang="en-US" sz="4000" dirty="0" err="1"/>
              <a:t>progestins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686800" cy="484030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/>
              <a:t>The major clinical uses of </a:t>
            </a:r>
            <a:r>
              <a:rPr lang="en-US" sz="2800" b="1" dirty="0">
                <a:solidFill>
                  <a:srgbClr val="0070C0"/>
                </a:solidFill>
              </a:rPr>
              <a:t>progestins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in HRT &amp; contraception</a:t>
            </a:r>
            <a:r>
              <a:rPr lang="en-US" sz="2800" dirty="0"/>
              <a:t>, in which they are generally used with estrogens, either in combination or in a sequential manner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dirty="0"/>
              <a:t>Are used in </a:t>
            </a:r>
            <a:r>
              <a:rPr lang="en-US" sz="2800" b="1" dirty="0">
                <a:solidFill>
                  <a:srgbClr val="0070C0"/>
                </a:solidFill>
              </a:rPr>
              <a:t>control of dysfunctional uterine bleeding &amp; management of endometriosis</a:t>
            </a:r>
          </a:p>
          <a:p>
            <a:pPr algn="l" rtl="0"/>
            <a:endParaRPr lang="en-US" sz="2800" dirty="0"/>
          </a:p>
          <a:p>
            <a:pPr algn="l" rtl="0"/>
            <a:r>
              <a:rPr lang="en-US" sz="2800" b="1" dirty="0">
                <a:solidFill>
                  <a:schemeClr val="accent6"/>
                </a:solidFill>
              </a:rPr>
              <a:t>Progesterone by itself is not used widely </a:t>
            </a:r>
            <a:r>
              <a:rPr lang="en-US" sz="2800" dirty="0"/>
              <a:t>as a therapy </a:t>
            </a:r>
            <a:r>
              <a:rPr lang="en-US" sz="2800" b="1" dirty="0">
                <a:solidFill>
                  <a:srgbClr val="0070C0"/>
                </a:solidFill>
              </a:rPr>
              <a:t>because of its rapid metabolism, resulting in low bioavailability 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28</a:t>
            </a:fld>
            <a:endParaRPr lang="ar-JO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Synthetic progestins </a:t>
            </a:r>
            <a:r>
              <a:rPr lang="en-US" sz="2800" dirty="0"/>
              <a:t>include </a:t>
            </a:r>
            <a:r>
              <a:rPr lang="en-US" sz="2800" b="1" dirty="0"/>
              <a:t>norethindrone, norethindrone acetate, </a:t>
            </a:r>
            <a:r>
              <a:rPr lang="en-US" sz="2800" b="1" dirty="0" err="1"/>
              <a:t>norgestrel</a:t>
            </a:r>
            <a:r>
              <a:rPr lang="en-US" sz="2800" b="1" dirty="0"/>
              <a:t>, levonorgestrel, medroxyprogesterone, </a:t>
            </a:r>
          </a:p>
          <a:p>
            <a:pPr algn="l" rtl="0"/>
            <a:r>
              <a:rPr lang="en-US" sz="2800" dirty="0"/>
              <a:t>Most </a:t>
            </a:r>
            <a:r>
              <a:rPr lang="en-US" sz="2800" b="1" dirty="0">
                <a:solidFill>
                  <a:srgbClr val="0070C0"/>
                </a:solidFill>
              </a:rPr>
              <a:t>synthetic progestins </a:t>
            </a:r>
            <a:r>
              <a:rPr lang="en-US" sz="2800" b="1" dirty="0"/>
              <a:t>used in </a:t>
            </a:r>
            <a:r>
              <a:rPr lang="en-US" sz="2800" b="1" dirty="0">
                <a:solidFill>
                  <a:srgbClr val="0070C0"/>
                </a:solidFill>
              </a:rPr>
              <a:t>oral contraceptives</a:t>
            </a:r>
            <a:r>
              <a:rPr lang="en-US" sz="2800" b="1" dirty="0"/>
              <a:t> </a:t>
            </a:r>
            <a:r>
              <a:rPr lang="en-US" sz="2800" dirty="0"/>
              <a:t>(e.g. </a:t>
            </a:r>
            <a:r>
              <a:rPr lang="en-US" sz="2800" b="1" dirty="0" err="1">
                <a:solidFill>
                  <a:srgbClr val="0070C0"/>
                </a:solidFill>
              </a:rPr>
              <a:t>norethindrone</a:t>
            </a:r>
            <a:r>
              <a:rPr lang="en-US" sz="2800" b="1" dirty="0">
                <a:solidFill>
                  <a:srgbClr val="0070C0"/>
                </a:solidFill>
              </a:rPr>
              <a:t>, </a:t>
            </a:r>
            <a:r>
              <a:rPr lang="en-US" sz="2800" b="1" dirty="0" err="1">
                <a:solidFill>
                  <a:srgbClr val="0070C0"/>
                </a:solidFill>
              </a:rPr>
              <a:t>norethindrone</a:t>
            </a:r>
            <a:r>
              <a:rPr lang="en-US" sz="2800" b="1" dirty="0">
                <a:solidFill>
                  <a:srgbClr val="0070C0"/>
                </a:solidFill>
              </a:rPr>
              <a:t> acetate, </a:t>
            </a:r>
            <a:r>
              <a:rPr lang="en-US" sz="2800" b="1" dirty="0" err="1">
                <a:solidFill>
                  <a:srgbClr val="0070C0"/>
                </a:solidFill>
              </a:rPr>
              <a:t>norgestrel</a:t>
            </a:r>
            <a:r>
              <a:rPr lang="en-US" sz="2800" b="1" dirty="0">
                <a:solidFill>
                  <a:srgbClr val="0070C0"/>
                </a:solidFill>
              </a:rPr>
              <a:t>, </a:t>
            </a:r>
            <a:r>
              <a:rPr lang="en-US" sz="2800" b="1" dirty="0" err="1">
                <a:solidFill>
                  <a:srgbClr val="0070C0"/>
                </a:solidFill>
              </a:rPr>
              <a:t>levonorgestrel</a:t>
            </a:r>
            <a:r>
              <a:rPr lang="en-US" sz="2800" b="1" dirty="0">
                <a:solidFill>
                  <a:srgbClr val="0070C0"/>
                </a:solidFill>
              </a:rPr>
              <a:t>)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/>
              <a:t>are derived from </a:t>
            </a:r>
            <a:r>
              <a:rPr lang="en-US" sz="2800" b="1" dirty="0">
                <a:solidFill>
                  <a:srgbClr val="0070C0"/>
                </a:solidFill>
              </a:rPr>
              <a:t>19-nortestosterone</a:t>
            </a:r>
            <a:r>
              <a:rPr lang="en-US" sz="2800" dirty="0">
                <a:solidFill>
                  <a:srgbClr val="0070C0"/>
                </a:solidFill>
              </a:rPr>
              <a:t> &amp; </a:t>
            </a:r>
            <a:r>
              <a:rPr lang="en-US" sz="2800" b="1" dirty="0">
                <a:solidFill>
                  <a:srgbClr val="0070C0"/>
                </a:solidFill>
              </a:rPr>
              <a:t>possess some androgenic activity </a:t>
            </a:r>
            <a:r>
              <a:rPr lang="en-US" sz="2800" dirty="0"/>
              <a:t>because of their structural similarity to testosterone</a:t>
            </a:r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29</a:t>
            </a:fld>
            <a:endParaRPr lang="ar-JO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79512"/>
          </a:xfrm>
        </p:spPr>
        <p:txBody>
          <a:bodyPr/>
          <a:lstStyle/>
          <a:p>
            <a:r>
              <a:rPr lang="en-US" dirty="0"/>
              <a:t> ESTROGENS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Naturally occurring estrogens:</a:t>
            </a:r>
          </a:p>
          <a:p>
            <a:pPr algn="l" rtl="0">
              <a:buFontTx/>
              <a:buChar char="-"/>
            </a:pPr>
            <a:r>
              <a:rPr lang="en-US" sz="2800" b="1" dirty="0"/>
              <a:t>Estradiol, </a:t>
            </a:r>
            <a:r>
              <a:rPr lang="en-US" sz="2800" b="1" dirty="0" err="1"/>
              <a:t>estrone</a:t>
            </a:r>
            <a:r>
              <a:rPr lang="en-US" sz="2800" b="1" dirty="0"/>
              <a:t>, </a:t>
            </a:r>
            <a:r>
              <a:rPr lang="en-US" sz="2800" b="1" dirty="0" err="1"/>
              <a:t>estriol</a:t>
            </a:r>
            <a:endParaRPr lang="en-US" sz="2800" b="1" dirty="0"/>
          </a:p>
          <a:p>
            <a:pPr marL="0" indent="0" algn="l" rtl="0">
              <a:buNone/>
            </a:pPr>
            <a:endParaRPr lang="en-US" sz="2800" b="1" dirty="0"/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Synthetic estrogen analogs:</a:t>
            </a:r>
          </a:p>
          <a:p>
            <a:pPr algn="l" rtl="0">
              <a:buFontTx/>
              <a:buChar char="-"/>
            </a:pPr>
            <a:r>
              <a:rPr lang="en-US" sz="2800" b="1" dirty="0" err="1"/>
              <a:t>Ethinyl</a:t>
            </a:r>
            <a:r>
              <a:rPr lang="en-US" sz="2800" b="1" dirty="0"/>
              <a:t> estradiol, mestranol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434605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57282"/>
          </a:xfrm>
        </p:spPr>
        <p:txBody>
          <a:bodyPr/>
          <a:lstStyle/>
          <a:p>
            <a:r>
              <a:rPr lang="en-US" sz="4000" dirty="0"/>
              <a:t>Pharmacokinetics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Medroxyprogesterone</a:t>
            </a:r>
            <a:r>
              <a:rPr lang="en-US" sz="2800" b="1" dirty="0">
                <a:solidFill>
                  <a:srgbClr val="0070C0"/>
                </a:solidFill>
              </a:rPr>
              <a:t> acetate is injected I.M or subcutaneously </a:t>
            </a:r>
            <a:r>
              <a:rPr lang="en-US" sz="2800" dirty="0"/>
              <a:t>and has a </a:t>
            </a:r>
            <a:r>
              <a:rPr lang="en-US" sz="2800" b="1" dirty="0">
                <a:solidFill>
                  <a:srgbClr val="0070C0"/>
                </a:solidFill>
              </a:rPr>
              <a:t>duration of action of 3 months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30</a:t>
            </a:fld>
            <a:endParaRPr lang="ar-JO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028720"/>
          </a:xfrm>
        </p:spPr>
        <p:txBody>
          <a:bodyPr/>
          <a:lstStyle/>
          <a:p>
            <a:r>
              <a:rPr lang="en-US" sz="4000" dirty="0"/>
              <a:t>Adverse effects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85860"/>
            <a:ext cx="8648053" cy="484030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The major adverse effects are </a:t>
            </a:r>
            <a:r>
              <a:rPr lang="en-US" sz="2800" b="1" dirty="0">
                <a:solidFill>
                  <a:srgbClr val="0070C0"/>
                </a:solidFill>
              </a:rPr>
              <a:t>headache, depression, weight gain &amp; changes in libido</a:t>
            </a:r>
          </a:p>
          <a:p>
            <a:pPr algn="l" rtl="0"/>
            <a:r>
              <a:rPr lang="en-US" sz="2800" b="1" dirty="0"/>
              <a:t>Some </a:t>
            </a:r>
            <a:r>
              <a:rPr lang="en-US" sz="2800" b="1" dirty="0" err="1"/>
              <a:t>progestins</a:t>
            </a:r>
            <a:r>
              <a:rPr lang="en-US" sz="2800" dirty="0"/>
              <a:t>, such </a:t>
            </a:r>
            <a:r>
              <a:rPr lang="en-US" sz="2800" b="1" dirty="0">
                <a:solidFill>
                  <a:srgbClr val="0070C0"/>
                </a:solidFill>
              </a:rPr>
              <a:t>as19-nortestosterone derivatives</a:t>
            </a:r>
            <a:r>
              <a:rPr lang="en-US" sz="2800" b="1" dirty="0"/>
              <a:t>, </a:t>
            </a:r>
            <a:r>
              <a:rPr lang="en-US" sz="2800" b="1" dirty="0">
                <a:solidFill>
                  <a:srgbClr val="0070C0"/>
                </a:solidFill>
              </a:rPr>
              <a:t>have androgenic activity </a:t>
            </a:r>
            <a:r>
              <a:rPr lang="en-US" sz="2800" dirty="0"/>
              <a:t>and can </a:t>
            </a:r>
            <a:r>
              <a:rPr lang="en-US" sz="2800" b="1" dirty="0">
                <a:solidFill>
                  <a:schemeClr val="accent6"/>
                </a:solidFill>
              </a:rPr>
              <a:t>increase ratio of LDL to HDL cholesterol &amp; cause </a:t>
            </a:r>
            <a:r>
              <a:rPr lang="en-US" sz="2800" b="1" dirty="0">
                <a:solidFill>
                  <a:srgbClr val="0070C0"/>
                </a:solidFill>
              </a:rPr>
              <a:t>acne &amp; hirsutism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31</a:t>
            </a:fld>
            <a:endParaRPr lang="ar-JO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07504"/>
          </a:xfrm>
        </p:spPr>
        <p:txBody>
          <a:bodyPr/>
          <a:lstStyle/>
          <a:p>
            <a:r>
              <a:rPr lang="en-US" dirty="0"/>
              <a:t>Contraceptives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Drugs can </a:t>
            </a:r>
            <a:r>
              <a:rPr lang="en-US" sz="2800" b="1" dirty="0">
                <a:solidFill>
                  <a:srgbClr val="0070C0"/>
                </a:solidFill>
              </a:rPr>
              <a:t>decrease fertility by a number of different mechanisms: </a:t>
            </a:r>
          </a:p>
          <a:p>
            <a:pPr algn="l" rtl="0"/>
            <a:r>
              <a:rPr lang="en-US" sz="2800" b="1" dirty="0"/>
              <a:t>Preventing ovulation</a:t>
            </a:r>
          </a:p>
          <a:p>
            <a:pPr algn="l" rtl="0"/>
            <a:r>
              <a:rPr lang="en-US" sz="2800" dirty="0"/>
              <a:t>Currently, </a:t>
            </a:r>
            <a:r>
              <a:rPr lang="en-US" sz="2800" b="1" dirty="0">
                <a:solidFill>
                  <a:srgbClr val="0070C0"/>
                </a:solidFill>
              </a:rPr>
              <a:t>interference with ovulation </a:t>
            </a:r>
            <a:r>
              <a:rPr lang="en-US" sz="2800" dirty="0">
                <a:solidFill>
                  <a:srgbClr val="0070C0"/>
                </a:solidFill>
              </a:rPr>
              <a:t>is the </a:t>
            </a:r>
            <a:r>
              <a:rPr lang="en-US" sz="2800" b="1" dirty="0">
                <a:solidFill>
                  <a:srgbClr val="0070C0"/>
                </a:solidFill>
              </a:rPr>
              <a:t>most common pharmacologic intervention for preventing pregnancy 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121471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1520"/>
          </a:xfrm>
        </p:spPr>
        <p:txBody>
          <a:bodyPr/>
          <a:lstStyle/>
          <a:p>
            <a:r>
              <a:rPr lang="en-US" sz="4000" dirty="0"/>
              <a:t>Major classes of contraceptives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Combination oral contraceptives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Transdermal patch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Vaginal ring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Progestin-only pills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Progestin intrauterine device (IUD)</a:t>
            </a:r>
          </a:p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Postcoital</a:t>
            </a:r>
            <a:r>
              <a:rPr lang="en-US" sz="2800" b="1" dirty="0">
                <a:solidFill>
                  <a:srgbClr val="0070C0"/>
                </a:solidFill>
              </a:rPr>
              <a:t> contraception</a:t>
            </a:r>
          </a:p>
          <a:p>
            <a:pPr algn="l" rtl="0"/>
            <a:endParaRPr lang="en-US" dirty="0"/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77828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036" y="431874"/>
            <a:ext cx="8229600" cy="907504"/>
          </a:xfrm>
        </p:spPr>
        <p:txBody>
          <a:bodyPr/>
          <a:lstStyle/>
          <a:p>
            <a:r>
              <a:rPr lang="en-US" sz="4000" dirty="0"/>
              <a:t>1. </a:t>
            </a:r>
            <a:r>
              <a:rPr lang="en-US" sz="3600" dirty="0"/>
              <a:t>Combination oral contraceptives </a:t>
            </a:r>
            <a:endParaRPr lang="ar-J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81128"/>
          </a:xfrm>
        </p:spPr>
        <p:txBody>
          <a:bodyPr/>
          <a:lstStyle/>
          <a:p>
            <a:pPr algn="l" rtl="0"/>
            <a:r>
              <a:rPr lang="en-US" b="1" dirty="0" err="1">
                <a:solidFill>
                  <a:srgbClr val="0070C0"/>
                </a:solidFill>
              </a:rPr>
              <a:t>Marvelon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microgynon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yasmine</a:t>
            </a:r>
            <a:endParaRPr lang="en-US" b="1" dirty="0">
              <a:solidFill>
                <a:srgbClr val="0070C0"/>
              </a:solidFill>
            </a:endParaRPr>
          </a:p>
          <a:p>
            <a:pPr algn="l" rtl="0"/>
            <a:r>
              <a:rPr lang="en-US" dirty="0"/>
              <a:t>Products containing </a:t>
            </a:r>
            <a:r>
              <a:rPr lang="en-US" b="1" dirty="0">
                <a:solidFill>
                  <a:srgbClr val="0070C0"/>
                </a:solidFill>
              </a:rPr>
              <a:t>a combination of estrogen &amp; progestin </a:t>
            </a:r>
            <a:r>
              <a:rPr lang="en-US" b="1" dirty="0"/>
              <a:t>are the most common type of oral contraceptives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They are highly effective in achieving contraception</a:t>
            </a:r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Monophasic combination pills </a:t>
            </a:r>
            <a:r>
              <a:rPr lang="en-US" dirty="0"/>
              <a:t>contain </a:t>
            </a:r>
            <a:r>
              <a:rPr lang="en-US" b="1" dirty="0"/>
              <a:t>constant dose of estrogen and progestin </a:t>
            </a:r>
            <a:r>
              <a:rPr lang="en-US" dirty="0"/>
              <a:t>given </a:t>
            </a:r>
            <a:r>
              <a:rPr lang="en-US" b="1" dirty="0"/>
              <a:t>over 21 days</a:t>
            </a:r>
          </a:p>
          <a:p>
            <a:pPr algn="l" rtl="0"/>
            <a:r>
              <a:rPr lang="en-US" b="1" dirty="0" err="1">
                <a:solidFill>
                  <a:srgbClr val="0070C0"/>
                </a:solidFill>
              </a:rPr>
              <a:t>Triphasic</a:t>
            </a:r>
            <a:r>
              <a:rPr lang="en-US" b="1" dirty="0">
                <a:solidFill>
                  <a:srgbClr val="0070C0"/>
                </a:solidFill>
              </a:rPr>
              <a:t> oral contraceptive products </a:t>
            </a:r>
            <a:r>
              <a:rPr lang="en-US" b="1" dirty="0"/>
              <a:t>mimic natural female cycle </a:t>
            </a:r>
            <a:r>
              <a:rPr lang="en-US" dirty="0"/>
              <a:t>and </a:t>
            </a:r>
            <a:r>
              <a:rPr lang="en-US" b="1" dirty="0"/>
              <a:t>contain constant dose of estrogen with increasing doses of progestin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657085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combination oral contraceptive, active pills are taken </a:t>
            </a:r>
            <a:r>
              <a:rPr lang="en-US" sz="2800" b="1" dirty="0">
                <a:solidFill>
                  <a:srgbClr val="0070C0"/>
                </a:solidFill>
              </a:rPr>
              <a:t>for 21 days followed by 7 days of placebo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Withdrawal bleeding occurs </a:t>
            </a:r>
            <a:r>
              <a:rPr lang="en-US" sz="2800" dirty="0"/>
              <a:t>during </a:t>
            </a:r>
            <a:r>
              <a:rPr lang="en-US" sz="2800" b="1" dirty="0"/>
              <a:t>hormone-free interval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Estrogens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/>
              <a:t>that are commonly present in combination pills are </a:t>
            </a:r>
            <a:r>
              <a:rPr lang="en-US" sz="2800" b="1" dirty="0">
                <a:solidFill>
                  <a:srgbClr val="0070C0"/>
                </a:solidFill>
              </a:rPr>
              <a:t>ethinyl estradiol &amp; mestranol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732693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The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most common </a:t>
            </a:r>
            <a:r>
              <a:rPr lang="en-US" sz="2800" b="1" dirty="0" err="1">
                <a:solidFill>
                  <a:srgbClr val="0070C0"/>
                </a:solidFill>
              </a:rPr>
              <a:t>progestins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are </a:t>
            </a:r>
            <a:r>
              <a:rPr lang="en-US" sz="2800" b="1" dirty="0" err="1"/>
              <a:t>norethindrone</a:t>
            </a:r>
            <a:r>
              <a:rPr lang="en-US" sz="2800" b="1" dirty="0"/>
              <a:t>, </a:t>
            </a:r>
            <a:r>
              <a:rPr lang="en-US" sz="2800" b="1" dirty="0" err="1"/>
              <a:t>norethindrone</a:t>
            </a:r>
            <a:r>
              <a:rPr lang="en-US" sz="2800" b="1" dirty="0"/>
              <a:t> acetate, </a:t>
            </a:r>
            <a:r>
              <a:rPr lang="en-US" sz="2800" b="1" dirty="0" err="1"/>
              <a:t>norgestrel</a:t>
            </a:r>
            <a:r>
              <a:rPr lang="en-US" sz="2800" b="1" dirty="0"/>
              <a:t>, </a:t>
            </a:r>
            <a:r>
              <a:rPr lang="en-US" sz="2800" b="1" dirty="0" err="1"/>
              <a:t>levonorgestrel</a:t>
            </a:r>
            <a:r>
              <a:rPr lang="en-US" sz="2800" b="1" dirty="0"/>
              <a:t>, </a:t>
            </a:r>
            <a:r>
              <a:rPr lang="en-US" sz="2800" b="1" dirty="0" err="1"/>
              <a:t>desogestrel</a:t>
            </a:r>
            <a:r>
              <a:rPr lang="en-US" sz="2800" b="1" dirty="0"/>
              <a:t>, </a:t>
            </a:r>
            <a:r>
              <a:rPr lang="en-US" sz="2800" b="1" dirty="0" err="1"/>
              <a:t>norgestimate</a:t>
            </a:r>
            <a:r>
              <a:rPr lang="en-US" sz="2800" b="1" dirty="0"/>
              <a:t>, and </a:t>
            </a:r>
            <a:r>
              <a:rPr lang="en-US" sz="2800" b="1" dirty="0" err="1"/>
              <a:t>drospirenone</a:t>
            </a:r>
            <a:r>
              <a:rPr lang="en-US" sz="2800" b="1" dirty="0"/>
              <a:t> 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212211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7504"/>
          </a:xfrm>
        </p:spPr>
        <p:txBody>
          <a:bodyPr/>
          <a:lstStyle/>
          <a:p>
            <a:r>
              <a:rPr lang="en-US" sz="4000" dirty="0"/>
              <a:t>2. Transdermal patch: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48053" cy="452596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/>
              <a:t>An alternative to combination oral contraceptive pills is </a:t>
            </a:r>
            <a:r>
              <a:rPr lang="en-US" sz="2800" dirty="0" err="1"/>
              <a:t>ransdermal</a:t>
            </a:r>
            <a:r>
              <a:rPr lang="en-US" sz="2800" dirty="0"/>
              <a:t> contraceptive patch </a:t>
            </a:r>
          </a:p>
          <a:p>
            <a:pPr algn="l" rtl="0"/>
            <a:r>
              <a:rPr lang="en-US" sz="2800" dirty="0"/>
              <a:t>Containing </a:t>
            </a:r>
            <a:r>
              <a:rPr lang="en-US" sz="2800" b="1" dirty="0" err="1">
                <a:solidFill>
                  <a:srgbClr val="0070C0"/>
                </a:solidFill>
              </a:rPr>
              <a:t>ethinyl</a:t>
            </a:r>
            <a:r>
              <a:rPr lang="en-US" sz="2800" b="1" dirty="0">
                <a:solidFill>
                  <a:srgbClr val="0070C0"/>
                </a:solidFill>
              </a:rPr>
              <a:t> estradiol and progestin </a:t>
            </a:r>
            <a:r>
              <a:rPr lang="en-US" sz="2800" b="1" dirty="0" err="1">
                <a:solidFill>
                  <a:srgbClr val="0070C0"/>
                </a:solidFill>
              </a:rPr>
              <a:t>norelgestromin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dirty="0"/>
              <a:t>One contraceptive patch is applied </a:t>
            </a:r>
            <a:r>
              <a:rPr lang="en-US" sz="2800" b="1" dirty="0"/>
              <a:t>each </a:t>
            </a:r>
            <a:r>
              <a:rPr lang="en-US" sz="2800" b="1" dirty="0">
                <a:solidFill>
                  <a:srgbClr val="0070C0"/>
                </a:solidFill>
              </a:rPr>
              <a:t>week for 3 weeks to abdomen, upper torso, or buttock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Week 4 is patch-free</a:t>
            </a:r>
            <a:r>
              <a:rPr lang="en-US" sz="2800" dirty="0"/>
              <a:t>, and </a:t>
            </a:r>
            <a:r>
              <a:rPr lang="en-US" sz="2800" b="1" dirty="0">
                <a:solidFill>
                  <a:srgbClr val="0070C0"/>
                </a:solidFill>
              </a:rPr>
              <a:t>withdrawal bleeding occurs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100927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algn="l" rtl="0"/>
            <a:r>
              <a:rPr lang="en-US" sz="2800" dirty="0"/>
              <a:t>The transdermal patch has </a:t>
            </a:r>
            <a:r>
              <a:rPr lang="en-US" sz="2800" b="1" dirty="0">
                <a:solidFill>
                  <a:srgbClr val="0070C0"/>
                </a:solidFill>
              </a:rPr>
              <a:t>efficacy comparable to that of oral contraceptives</a:t>
            </a:r>
          </a:p>
          <a:p>
            <a:pPr algn="l" rtl="0"/>
            <a:r>
              <a:rPr lang="en-US" sz="2800" dirty="0"/>
              <a:t>however, it has been shown to be </a:t>
            </a:r>
            <a:r>
              <a:rPr lang="en-US" sz="2800" b="1" dirty="0">
                <a:solidFill>
                  <a:srgbClr val="0070C0"/>
                </a:solidFill>
              </a:rPr>
              <a:t>less effective in women weighing greater than 90 kilograms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056300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979512"/>
          </a:xfrm>
        </p:spPr>
        <p:txBody>
          <a:bodyPr/>
          <a:lstStyle/>
          <a:p>
            <a:r>
              <a:rPr lang="en-US" sz="4000" dirty="0"/>
              <a:t>3. Vaginal ring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52" y="1556792"/>
            <a:ext cx="8686800" cy="5087590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Ethinyl estradiol and </a:t>
            </a:r>
            <a:r>
              <a:rPr lang="en-US" sz="2800" b="1" dirty="0" err="1">
                <a:solidFill>
                  <a:srgbClr val="0070C0"/>
                </a:solidFill>
              </a:rPr>
              <a:t>etonogestrel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b="1" dirty="0"/>
              <a:t>The ring is inserted into vagina </a:t>
            </a:r>
            <a:r>
              <a:rPr lang="en-US" sz="2800" dirty="0"/>
              <a:t>and </a:t>
            </a:r>
            <a:r>
              <a:rPr lang="en-US" sz="2800" b="1" dirty="0">
                <a:solidFill>
                  <a:srgbClr val="0070C0"/>
                </a:solidFill>
              </a:rPr>
              <a:t>is left in place for 3 weeks</a:t>
            </a:r>
            <a:r>
              <a:rPr lang="en-US" sz="2800" dirty="0"/>
              <a:t>. </a:t>
            </a:r>
            <a:r>
              <a:rPr lang="en-US" sz="2800" b="1" dirty="0">
                <a:solidFill>
                  <a:srgbClr val="0070C0"/>
                </a:solidFill>
              </a:rPr>
              <a:t>Week 4 is ring-free</a:t>
            </a:r>
            <a:r>
              <a:rPr lang="en-US" sz="2800" dirty="0"/>
              <a:t>, and </a:t>
            </a:r>
            <a:r>
              <a:rPr lang="en-US" sz="2800" b="1" dirty="0">
                <a:solidFill>
                  <a:srgbClr val="0070C0"/>
                </a:solidFill>
              </a:rPr>
              <a:t>withdrawal bleeding occurs</a:t>
            </a:r>
          </a:p>
          <a:p>
            <a:pPr algn="l" rtl="0"/>
            <a:r>
              <a:rPr lang="en-US" sz="2800" dirty="0"/>
              <a:t> The contraceptive vaginal ring has </a:t>
            </a:r>
            <a:r>
              <a:rPr lang="en-US" sz="2800" b="1" dirty="0">
                <a:solidFill>
                  <a:srgbClr val="0070C0"/>
                </a:solidFill>
              </a:rPr>
              <a:t>efficacy, contraindications &amp; adverse effects similar to those of oral contraceptives</a:t>
            </a:r>
          </a:p>
          <a:p>
            <a:pPr algn="l" rtl="0"/>
            <a:r>
              <a:rPr lang="en-US" sz="2800" b="1" dirty="0"/>
              <a:t>Vaginal ring </a:t>
            </a:r>
            <a:r>
              <a:rPr lang="en-US" sz="2800" dirty="0"/>
              <a:t>may </a:t>
            </a:r>
            <a:r>
              <a:rPr lang="en-US" sz="2800" b="1" dirty="0">
                <a:solidFill>
                  <a:srgbClr val="0070C0"/>
                </a:solidFill>
              </a:rPr>
              <a:t>occasionally slip or be expelled accidentally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39</a:t>
            </a:fld>
            <a:endParaRPr lang="ar-JO"/>
          </a:p>
        </p:txBody>
      </p:sp>
      <p:pic>
        <p:nvPicPr>
          <p:cNvPr id="14338" name="Picture 2" descr="Image result for Vaginal r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1664" y="136525"/>
            <a:ext cx="2307668" cy="18448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1499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3528"/>
          </a:xfrm>
        </p:spPr>
        <p:txBody>
          <a:bodyPr/>
          <a:lstStyle/>
          <a:p>
            <a:r>
              <a:rPr lang="en-US" dirty="0"/>
              <a:t> ESTROGENS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8460432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Estradiol</a:t>
            </a:r>
            <a:r>
              <a:rPr lang="en-US" sz="2800" dirty="0"/>
              <a:t>, also known as </a:t>
            </a:r>
            <a:r>
              <a:rPr lang="en-US" sz="2800" b="1" dirty="0"/>
              <a:t>17 β-estradiol</a:t>
            </a:r>
            <a:r>
              <a:rPr lang="en-US" sz="2800" dirty="0"/>
              <a:t>, is the </a:t>
            </a:r>
            <a:r>
              <a:rPr lang="en-US" sz="2800" b="1" dirty="0"/>
              <a:t>most potent estrogen produced </a:t>
            </a:r>
            <a:r>
              <a:rPr lang="en-US" sz="2800" dirty="0"/>
              <a:t>and </a:t>
            </a:r>
            <a:r>
              <a:rPr lang="en-US" sz="2800" b="1" dirty="0">
                <a:solidFill>
                  <a:srgbClr val="0070C0"/>
                </a:solidFill>
              </a:rPr>
              <a:t>secreted by ovary</a:t>
            </a:r>
          </a:p>
          <a:p>
            <a:pPr algn="l" rtl="0"/>
            <a:r>
              <a:rPr lang="en-US" sz="2800" b="1" dirty="0"/>
              <a:t>It is the principle </a:t>
            </a:r>
            <a:r>
              <a:rPr lang="en-US" sz="2800" b="1" dirty="0">
                <a:solidFill>
                  <a:srgbClr val="0070C0"/>
                </a:solidFill>
              </a:rPr>
              <a:t>estrogen in  premenopausal woman</a:t>
            </a:r>
          </a:p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Estrone</a:t>
            </a:r>
            <a:r>
              <a:rPr lang="en-US" sz="2800" dirty="0"/>
              <a:t> is a </a:t>
            </a:r>
            <a:r>
              <a:rPr lang="en-US" sz="2800" b="1" dirty="0"/>
              <a:t>metabolite of estradiol </a:t>
            </a:r>
            <a:r>
              <a:rPr lang="en-US" sz="2800" dirty="0"/>
              <a:t>that has one-third estrogenic potency of  estradiol. </a:t>
            </a:r>
            <a:r>
              <a:rPr lang="en-US" sz="2800" dirty="0" err="1"/>
              <a:t>Estrone</a:t>
            </a:r>
            <a:r>
              <a:rPr lang="en-US" sz="2800" dirty="0"/>
              <a:t> is </a:t>
            </a:r>
            <a:r>
              <a:rPr lang="en-US" sz="2800" b="1" dirty="0">
                <a:solidFill>
                  <a:srgbClr val="0070C0"/>
                </a:solidFill>
              </a:rPr>
              <a:t>primary circulating estrogen after menopause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245952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9512"/>
          </a:xfrm>
        </p:spPr>
        <p:txBody>
          <a:bodyPr/>
          <a:lstStyle/>
          <a:p>
            <a:r>
              <a:rPr lang="en-US" sz="4400" dirty="0"/>
              <a:t>4. Progestin-only pills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686800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chemeClr val="bg1">
                    <a:lumMod val="50000"/>
                  </a:schemeClr>
                </a:solidFill>
              </a:rPr>
              <a:t>Primolut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bg1">
                    <a:lumMod val="50000"/>
                  </a:schemeClr>
                </a:solidFill>
              </a:rPr>
              <a:t>provera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bg1">
                    <a:lumMod val="50000"/>
                  </a:schemeClr>
                </a:solidFill>
              </a:rPr>
              <a:t>cerazette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norethindrone</a:t>
            </a:r>
            <a:r>
              <a:rPr lang="en-US" sz="2800" b="1" dirty="0">
                <a:solidFill>
                  <a:srgbClr val="0070C0"/>
                </a:solidFill>
              </a:rPr>
              <a:t> or </a:t>
            </a:r>
            <a:r>
              <a:rPr lang="en-US" sz="2800" b="1" dirty="0" err="1">
                <a:solidFill>
                  <a:srgbClr val="0070C0"/>
                </a:solidFill>
              </a:rPr>
              <a:t>norgestrel</a:t>
            </a:r>
            <a:r>
              <a:rPr lang="en-US" sz="2800" b="1" dirty="0">
                <a:solidFill>
                  <a:srgbClr val="0070C0"/>
                </a:solidFill>
              </a:rPr>
              <a:t> (called mini-pill), </a:t>
            </a:r>
            <a:r>
              <a:rPr lang="en-US" sz="2800" b="1" dirty="0"/>
              <a:t>are taken daily on </a:t>
            </a:r>
            <a:r>
              <a:rPr lang="en-US" sz="2800" b="1" dirty="0">
                <a:solidFill>
                  <a:srgbClr val="002060"/>
                </a:solidFill>
              </a:rPr>
              <a:t>a continuous schedule</a:t>
            </a:r>
          </a:p>
          <a:p>
            <a:pPr algn="l" rtl="0"/>
            <a:r>
              <a:rPr lang="en-US" sz="2800" b="1" dirty="0"/>
              <a:t>Deliver low, continuous dosage of drug 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are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less effective than combination pill</a:t>
            </a:r>
            <a:r>
              <a:rPr lang="en-US" sz="2800" dirty="0">
                <a:solidFill>
                  <a:srgbClr val="0070C0"/>
                </a:solidFill>
              </a:rPr>
              <a:t>, and they </a:t>
            </a:r>
            <a:r>
              <a:rPr lang="en-US" sz="2800" b="1" dirty="0">
                <a:solidFill>
                  <a:srgbClr val="0070C0"/>
                </a:solidFill>
              </a:rPr>
              <a:t>produce irregular menstrual cycles</a:t>
            </a:r>
            <a:r>
              <a:rPr lang="en-US" sz="2800" b="1" dirty="0"/>
              <a:t> </a:t>
            </a:r>
            <a:r>
              <a:rPr lang="en-US" sz="2800" dirty="0"/>
              <a:t>more frequently than combination products</a:t>
            </a:r>
          </a:p>
          <a:p>
            <a:pPr algn="l" rtl="0"/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Has limited patient acceptance </a:t>
            </a:r>
            <a:r>
              <a:rPr lang="en-US" sz="2800" dirty="0">
                <a:solidFill>
                  <a:srgbClr val="0070C0"/>
                </a:solidFill>
              </a:rPr>
              <a:t>due to </a:t>
            </a:r>
            <a:r>
              <a:rPr lang="en-US" sz="2800" b="1" dirty="0">
                <a:solidFill>
                  <a:srgbClr val="0070C0"/>
                </a:solidFill>
              </a:rPr>
              <a:t>increased possibility of pregnancy &amp; frequent occurrence of menstrual irregularities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903549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The progestin-only pill </a:t>
            </a:r>
            <a:r>
              <a:rPr lang="en-US" sz="2800" dirty="0"/>
              <a:t>may be </a:t>
            </a:r>
            <a:r>
              <a:rPr lang="en-US" sz="2800" b="1" dirty="0">
                <a:solidFill>
                  <a:srgbClr val="0070C0"/>
                </a:solidFill>
              </a:rPr>
              <a:t>used for patients who are breast-feeding </a:t>
            </a:r>
            <a:r>
              <a:rPr lang="en-US" sz="2800" dirty="0"/>
              <a:t>(</a:t>
            </a:r>
            <a:r>
              <a:rPr lang="en-US" sz="2800" dirty="0" err="1"/>
              <a:t>progestins</a:t>
            </a:r>
            <a:r>
              <a:rPr lang="en-US" sz="2800" dirty="0"/>
              <a:t> do not have an effect on milk production)</a:t>
            </a:r>
          </a:p>
          <a:p>
            <a:pPr algn="l" rtl="0"/>
            <a:r>
              <a:rPr lang="en-US" sz="2800" b="1" dirty="0"/>
              <a:t>Patents who are </a:t>
            </a:r>
            <a:r>
              <a:rPr lang="en-US" sz="2800" b="1" dirty="0">
                <a:solidFill>
                  <a:srgbClr val="0070C0"/>
                </a:solidFill>
              </a:rPr>
              <a:t>intolerant to estrogen</a:t>
            </a:r>
          </a:p>
          <a:p>
            <a:pPr algn="l" rtl="0"/>
            <a:r>
              <a:rPr lang="en-US" sz="2800" b="1" dirty="0"/>
              <a:t>Patients have </a:t>
            </a:r>
            <a:r>
              <a:rPr lang="en-US" sz="2800" b="1" dirty="0">
                <a:solidFill>
                  <a:srgbClr val="0070C0"/>
                </a:solidFill>
              </a:rPr>
              <a:t>other contraindications to estrogen-containing products 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748022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51520"/>
          </a:xfrm>
        </p:spPr>
        <p:txBody>
          <a:bodyPr/>
          <a:lstStyle/>
          <a:p>
            <a:r>
              <a:rPr lang="en-US" sz="4000" dirty="0"/>
              <a:t>5. Progestin intrauterine device (IUD)</a:t>
            </a:r>
            <a:r>
              <a:rPr lang="en-US" dirty="0"/>
              <a:t>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Mirena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levonorgestrel</a:t>
            </a:r>
            <a:r>
              <a:rPr lang="en-US" sz="2800" b="1" dirty="0">
                <a:solidFill>
                  <a:srgbClr val="0070C0"/>
                </a:solidFill>
              </a:rPr>
              <a:t>-releasing intra-uterine system </a:t>
            </a:r>
            <a:r>
              <a:rPr lang="en-US" sz="2800" dirty="0"/>
              <a:t>offers </a:t>
            </a:r>
            <a:r>
              <a:rPr lang="en-US" sz="2800" b="1" dirty="0">
                <a:solidFill>
                  <a:schemeClr val="accent6"/>
                </a:solidFill>
              </a:rPr>
              <a:t>a highly effective method of long-term contraception</a:t>
            </a:r>
          </a:p>
          <a:p>
            <a:pPr algn="l" rtl="0"/>
            <a:r>
              <a:rPr lang="en-US" sz="2800" dirty="0"/>
              <a:t> </a:t>
            </a:r>
            <a:r>
              <a:rPr lang="en-US" sz="2800" b="1" dirty="0"/>
              <a:t>This intrauterine device </a:t>
            </a:r>
            <a:r>
              <a:rPr lang="en-US" sz="2800" b="1" dirty="0">
                <a:solidFill>
                  <a:srgbClr val="0070C0"/>
                </a:solidFill>
              </a:rPr>
              <a:t>provides contraception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for up to 5 years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42</a:t>
            </a:fld>
            <a:endParaRPr lang="ar-JO"/>
          </a:p>
        </p:txBody>
      </p:sp>
      <p:pic>
        <p:nvPicPr>
          <p:cNvPr id="11266" name="Picture 2" descr="Image result for progestin intrauterine devi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916832"/>
            <a:ext cx="2857500" cy="36724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12576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23528"/>
          </a:xfrm>
        </p:spPr>
        <p:txBody>
          <a:bodyPr/>
          <a:lstStyle/>
          <a:p>
            <a:r>
              <a:rPr lang="en-US" sz="4000" dirty="0"/>
              <a:t>6. Postcoital contraception</a:t>
            </a:r>
            <a:endParaRPr lang="ar-J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965" y="1353741"/>
            <a:ext cx="8507288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Postcoital</a:t>
            </a:r>
            <a:r>
              <a:rPr lang="en-US" sz="2800" b="1" dirty="0">
                <a:solidFill>
                  <a:srgbClr val="0070C0"/>
                </a:solidFill>
              </a:rPr>
              <a:t> or emergency contraception </a:t>
            </a:r>
            <a:r>
              <a:rPr lang="en-US" sz="2800" dirty="0"/>
              <a:t>reduces probability of pregnancy to between </a:t>
            </a:r>
            <a:r>
              <a:rPr lang="en-US" sz="2800" b="1" dirty="0">
                <a:solidFill>
                  <a:srgbClr val="0070C0"/>
                </a:solidFill>
              </a:rPr>
              <a:t>0.2 &amp; 3 percent</a:t>
            </a:r>
          </a:p>
          <a:p>
            <a:pPr algn="l" rtl="0"/>
            <a:r>
              <a:rPr lang="en-US" sz="2800" b="1" dirty="0"/>
              <a:t>Emergency contraception </a:t>
            </a:r>
            <a:r>
              <a:rPr lang="en-US" sz="2800" dirty="0"/>
              <a:t>uses </a:t>
            </a:r>
            <a:r>
              <a:rPr lang="en-US" sz="2800" b="1" dirty="0">
                <a:solidFill>
                  <a:srgbClr val="0070C0"/>
                </a:solidFill>
              </a:rPr>
              <a:t>high doses of progestin </a:t>
            </a:r>
            <a:r>
              <a:rPr lang="en-US" sz="2800" b="1" dirty="0"/>
              <a:t>(0.75 mg of levonorgestrel) </a:t>
            </a:r>
            <a:r>
              <a:rPr lang="en-US" sz="2800" dirty="0"/>
              <a:t>or </a:t>
            </a:r>
            <a:r>
              <a:rPr lang="en-US" sz="2800" b="1" dirty="0">
                <a:solidFill>
                  <a:srgbClr val="0070C0"/>
                </a:solidFill>
              </a:rPr>
              <a:t>high doses of estrogen </a:t>
            </a:r>
            <a:r>
              <a:rPr lang="en-US" sz="2800" b="1" dirty="0"/>
              <a:t>(100 </a:t>
            </a:r>
            <a:r>
              <a:rPr lang="en-US" sz="2800" b="1" dirty="0" err="1"/>
              <a:t>μg</a:t>
            </a:r>
            <a:r>
              <a:rPr lang="en-US" sz="2800" b="1" dirty="0"/>
              <a:t> of ethinyl estradiol) </a:t>
            </a:r>
            <a:r>
              <a:rPr lang="en-US" sz="2800" b="1" dirty="0">
                <a:solidFill>
                  <a:srgbClr val="0070C0"/>
                </a:solidFill>
              </a:rPr>
              <a:t>plus progestin </a:t>
            </a:r>
            <a:r>
              <a:rPr lang="en-US" sz="2800" b="1" dirty="0"/>
              <a:t>(0.5 mg of levonorgestrel)</a:t>
            </a:r>
          </a:p>
          <a:p>
            <a:pPr algn="l" rtl="0"/>
            <a:r>
              <a:rPr lang="en-US" sz="2800" b="1" dirty="0"/>
              <a:t>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progestin-only emergency contraceptive </a:t>
            </a:r>
            <a:r>
              <a:rPr lang="en-US" sz="2800" dirty="0"/>
              <a:t>regimens </a:t>
            </a:r>
            <a:r>
              <a:rPr lang="en-US" sz="2800" b="1" dirty="0">
                <a:solidFill>
                  <a:srgbClr val="0070C0"/>
                </a:solidFill>
              </a:rPr>
              <a:t>are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better tolerated than </a:t>
            </a:r>
            <a:r>
              <a:rPr lang="en-US" sz="2800" b="1" dirty="0"/>
              <a:t>estrogen-progestin combination regimens</a:t>
            </a:r>
          </a:p>
          <a:p>
            <a:pPr algn="l" rtl="0"/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92778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For maximum effectiveness</a:t>
            </a:r>
            <a:r>
              <a:rPr lang="en-US" sz="2800" dirty="0">
                <a:solidFill>
                  <a:srgbClr val="0070C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b="1" dirty="0"/>
              <a:t>emergency contraception</a:t>
            </a:r>
            <a:r>
              <a:rPr lang="en-US" sz="2800" dirty="0"/>
              <a:t> should be taken </a:t>
            </a:r>
            <a:r>
              <a:rPr lang="en-US" sz="2800" b="1" dirty="0">
                <a:solidFill>
                  <a:srgbClr val="0070C0"/>
                </a:solidFill>
              </a:rPr>
              <a:t>as soon as possible after unprotected intercourse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Should be administered within 72 hours of unprotected intercourse (the morning-after pill)</a:t>
            </a:r>
            <a:endParaRPr lang="en-US" sz="2800" b="1" dirty="0"/>
          </a:p>
          <a:p>
            <a:pPr algn="l" rtl="0"/>
            <a:r>
              <a:rPr lang="en-US" sz="2800" b="1" dirty="0"/>
              <a:t>A second dose of emergency contraception should be taken </a:t>
            </a:r>
            <a:r>
              <a:rPr lang="en-US" sz="2800" b="1" dirty="0">
                <a:solidFill>
                  <a:srgbClr val="0070C0"/>
                </a:solidFill>
              </a:rPr>
              <a:t>12 hours after the first dose</a:t>
            </a:r>
          </a:p>
          <a:p>
            <a:pPr marL="0" indent="0" algn="l" rtl="0">
              <a:buNone/>
            </a:pPr>
            <a:r>
              <a:rPr lang="en-US" sz="2800" dirty="0"/>
              <a:t> 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44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018675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9512"/>
          </a:xfrm>
        </p:spPr>
        <p:txBody>
          <a:bodyPr/>
          <a:lstStyle/>
          <a:p>
            <a:r>
              <a:rPr lang="en-US" sz="4400" dirty="0"/>
              <a:t>Mechanism of action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Combination of estrogen and progestin </a:t>
            </a:r>
            <a:r>
              <a:rPr lang="en-US" sz="2800" dirty="0"/>
              <a:t>administered over </a:t>
            </a:r>
            <a:r>
              <a:rPr lang="en-US" sz="2800" b="1" dirty="0">
                <a:solidFill>
                  <a:srgbClr val="0070C0"/>
                </a:solidFill>
              </a:rPr>
              <a:t>3-week period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inhibits ovulation</a:t>
            </a:r>
          </a:p>
          <a:p>
            <a:pPr algn="l" rtl="0"/>
            <a:r>
              <a:rPr lang="en-US" sz="2800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estrogen provides negative feedback </a:t>
            </a:r>
            <a:r>
              <a:rPr lang="en-US" sz="2800" dirty="0">
                <a:solidFill>
                  <a:srgbClr val="0070C0"/>
                </a:solidFill>
              </a:rPr>
              <a:t>on </a:t>
            </a:r>
            <a:r>
              <a:rPr lang="en-US" sz="2800" b="1" dirty="0">
                <a:solidFill>
                  <a:srgbClr val="0070C0"/>
                </a:solidFill>
              </a:rPr>
              <a:t>release of LH and follicle-stimulating hormone (FSH)</a:t>
            </a:r>
            <a:r>
              <a:rPr lang="en-US" sz="2800" b="1" dirty="0"/>
              <a:t> by pituitary gland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0070C0"/>
                </a:solidFill>
              </a:rPr>
              <a:t>thus </a:t>
            </a:r>
            <a:r>
              <a:rPr lang="en-US" sz="2800" b="1" dirty="0">
                <a:solidFill>
                  <a:srgbClr val="0070C0"/>
                </a:solidFill>
              </a:rPr>
              <a:t>preventing ovulation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070967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progestin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also </a:t>
            </a:r>
            <a:r>
              <a:rPr lang="en-US" sz="2800" b="1" dirty="0">
                <a:solidFill>
                  <a:srgbClr val="0070C0"/>
                </a:solidFill>
              </a:rPr>
              <a:t>inhibits LH release </a:t>
            </a:r>
            <a:r>
              <a:rPr lang="en-US" sz="2800" dirty="0">
                <a:solidFill>
                  <a:srgbClr val="0070C0"/>
                </a:solidFill>
              </a:rPr>
              <a:t>and </a:t>
            </a:r>
            <a:r>
              <a:rPr lang="en-US" sz="2800" b="1" dirty="0">
                <a:solidFill>
                  <a:srgbClr val="0070C0"/>
                </a:solidFill>
              </a:rPr>
              <a:t>thickens cervical mucus, thus impedes  transport of sperm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Withdrawal of progestin stimulates menstrual bleeding</a:t>
            </a:r>
            <a:r>
              <a:rPr lang="en-US" sz="2800" b="1" dirty="0"/>
              <a:t> during the placebo week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802680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51520"/>
          </a:xfrm>
        </p:spPr>
        <p:txBody>
          <a:bodyPr/>
          <a:lstStyle/>
          <a:p>
            <a:r>
              <a:rPr lang="en-US" sz="4400" dirty="0"/>
              <a:t>Adverse effect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Most adverse effects are due to estrogen </a:t>
            </a:r>
            <a:r>
              <a:rPr lang="en-US" sz="2800" dirty="0"/>
              <a:t>component, but </a:t>
            </a:r>
            <a:r>
              <a:rPr lang="en-US" sz="2800" b="1" dirty="0">
                <a:solidFill>
                  <a:srgbClr val="0070C0"/>
                </a:solidFill>
              </a:rPr>
              <a:t>cardiovascular effects reflect action of both estrogen &amp; progestin</a:t>
            </a:r>
          </a:p>
          <a:p>
            <a:pPr algn="l" rtl="0"/>
            <a:r>
              <a:rPr lang="en-US" sz="2800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incidence of adverse effects with oral contraceptives is relatively low &amp;</a:t>
            </a:r>
            <a:r>
              <a:rPr lang="en-US" sz="2800" dirty="0"/>
              <a:t> </a:t>
            </a:r>
            <a:r>
              <a:rPr lang="en-US" sz="2800" b="1" dirty="0"/>
              <a:t>is determined by the specific compounds &amp; combinations used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215914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341"/>
            <a:ext cx="8507288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Major adverse effects: </a:t>
            </a:r>
            <a:r>
              <a:rPr lang="en-US" sz="2800" dirty="0"/>
              <a:t>are breast tenderness, depression, fluid retention, headache, nausea &amp; vomiting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Cardiovascular:  </a:t>
            </a:r>
            <a:r>
              <a:rPr lang="en-US" sz="2800" b="1" dirty="0"/>
              <a:t>rare, most serious  </a:t>
            </a:r>
            <a:r>
              <a:rPr lang="en-US" sz="2800" dirty="0"/>
              <a:t>including </a:t>
            </a:r>
            <a:r>
              <a:rPr lang="en-US" sz="2800" b="1" dirty="0">
                <a:solidFill>
                  <a:srgbClr val="0070C0"/>
                </a:solidFill>
              </a:rPr>
              <a:t>venous thromboembolism, thrombophlebitis, hypertension, increased incidence of MI &amp; cerebral &amp; coronary thrombosis</a:t>
            </a:r>
            <a:r>
              <a:rPr lang="en-US" sz="2800" dirty="0"/>
              <a:t>. These adverse effects are </a:t>
            </a:r>
            <a:r>
              <a:rPr lang="en-US" sz="2800" b="1" dirty="0">
                <a:solidFill>
                  <a:srgbClr val="0070C0"/>
                </a:solidFill>
              </a:rPr>
              <a:t>most common among women who smoke &amp; who are older than 35 years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595571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Metabolic: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Abnormal glucose tolerance . 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Weight gain </a:t>
            </a:r>
            <a:r>
              <a:rPr lang="en-US" sz="2800" dirty="0"/>
              <a:t>is common in women who are taking </a:t>
            </a:r>
            <a:r>
              <a:rPr lang="en-US" sz="2800" b="1" dirty="0" err="1"/>
              <a:t>nortestosterone</a:t>
            </a:r>
            <a:r>
              <a:rPr lang="en-US" sz="2800" b="1" dirty="0"/>
              <a:t> derivatives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49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4494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err="1">
                <a:solidFill>
                  <a:srgbClr val="0070C0"/>
                </a:solidFill>
              </a:rPr>
              <a:t>Estriol</a:t>
            </a:r>
            <a:r>
              <a:rPr lang="en-US" sz="2800" dirty="0">
                <a:solidFill>
                  <a:srgbClr val="0070C0"/>
                </a:solidFill>
              </a:rPr>
              <a:t>,</a:t>
            </a:r>
            <a:r>
              <a:rPr lang="en-US" sz="2800" dirty="0"/>
              <a:t> another metabolite of estradiol, is </a:t>
            </a:r>
            <a:r>
              <a:rPr lang="en-US" sz="2800" b="1" dirty="0"/>
              <a:t>significantly less potent than estradiol</a:t>
            </a:r>
            <a:r>
              <a:rPr lang="en-US" sz="2800" dirty="0"/>
              <a:t>. </a:t>
            </a:r>
          </a:p>
          <a:p>
            <a:pPr algn="l" rtl="0"/>
            <a:r>
              <a:rPr lang="en-US" sz="2800" dirty="0"/>
              <a:t>It is present in significant amounts </a:t>
            </a:r>
            <a:r>
              <a:rPr lang="en-US" sz="2800" b="1" dirty="0">
                <a:solidFill>
                  <a:srgbClr val="0070C0"/>
                </a:solidFill>
              </a:rPr>
              <a:t>during pregnancy</a:t>
            </a:r>
            <a:r>
              <a:rPr lang="en-US" sz="2800" dirty="0"/>
              <a:t>, because it is the </a:t>
            </a:r>
            <a:r>
              <a:rPr lang="en-US" sz="2800" b="1" dirty="0"/>
              <a:t>principal estrogen </a:t>
            </a:r>
            <a:r>
              <a:rPr lang="en-US" sz="2800" b="1" dirty="0">
                <a:solidFill>
                  <a:srgbClr val="0070C0"/>
                </a:solidFill>
              </a:rPr>
              <a:t>produced by placenta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5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69015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Serum lipids: </a:t>
            </a:r>
            <a:r>
              <a:rPr lang="en-US" sz="2800" dirty="0"/>
              <a:t>The combination pill causes change in serum lipoprotein profile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 causes increase in HDL and  decrease in LDL </a:t>
            </a:r>
            <a:r>
              <a:rPr lang="en-US" sz="2800" b="1" dirty="0"/>
              <a:t>(a desirable occurrence)</a:t>
            </a:r>
          </a:p>
          <a:p>
            <a:pPr algn="l" rtl="0"/>
            <a:r>
              <a:rPr lang="en-US" sz="2800" dirty="0"/>
              <a:t>Whereas </a:t>
            </a:r>
            <a:r>
              <a:rPr lang="en-US" sz="2800" b="1" dirty="0" err="1">
                <a:solidFill>
                  <a:srgbClr val="0070C0"/>
                </a:solidFill>
              </a:rPr>
              <a:t>progestins</a:t>
            </a:r>
            <a:r>
              <a:rPr lang="en-US" sz="2800" b="1" dirty="0">
                <a:solidFill>
                  <a:srgbClr val="0070C0"/>
                </a:solidFill>
              </a:rPr>
              <a:t> may negate some of  beneficial effects of estrogen</a:t>
            </a:r>
          </a:p>
          <a:p>
            <a:pPr algn="l" rtl="0"/>
            <a:r>
              <a:rPr lang="en-US" sz="2800" dirty="0"/>
              <a:t>Therefore, </a:t>
            </a:r>
            <a:r>
              <a:rPr lang="en-US" sz="2800" b="1" dirty="0">
                <a:solidFill>
                  <a:srgbClr val="0070C0"/>
                </a:solidFill>
              </a:rPr>
              <a:t>estrogen-dominant preparations </a:t>
            </a:r>
            <a:r>
              <a:rPr lang="en-US" sz="2800" b="1" dirty="0"/>
              <a:t>are best for </a:t>
            </a:r>
            <a:r>
              <a:rPr lang="en-US" sz="2800" b="1" dirty="0">
                <a:solidFill>
                  <a:srgbClr val="0070C0"/>
                </a:solidFill>
              </a:rPr>
              <a:t>individuals with elevated serum cholesterol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50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8524507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729"/>
            <a:ext cx="8229600" cy="1123528"/>
          </a:xfrm>
        </p:spPr>
        <p:txBody>
          <a:bodyPr/>
          <a:lstStyle/>
          <a:p>
            <a:r>
              <a:rPr lang="en-US" dirty="0"/>
              <a:t>Contraindications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85395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Cerebrovascular &amp; thromboembolic disease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breast Ca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Liver disease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Pregnancy</a:t>
            </a:r>
          </a:p>
          <a:p>
            <a:pPr algn="l" rtl="0"/>
            <a:r>
              <a:rPr lang="en-US" sz="2800" b="1" dirty="0"/>
              <a:t>Combination oral contraceptives should not be used in </a:t>
            </a:r>
            <a:r>
              <a:rPr lang="en-US" sz="2800" b="1" dirty="0">
                <a:solidFill>
                  <a:srgbClr val="0070C0"/>
                </a:solidFill>
              </a:rPr>
              <a:t>patients over age of 35 who are heavy smokers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84AD-3A16-4205-A6B2-3BAA14226D45}" type="slidenum">
              <a:rPr lang="ar-JO" smtClean="0"/>
              <a:pPr/>
              <a:t>51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14710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79512"/>
          </a:xfrm>
        </p:spPr>
        <p:txBody>
          <a:bodyPr/>
          <a:lstStyle/>
          <a:p>
            <a:r>
              <a:rPr lang="en-US" dirty="0"/>
              <a:t>Mechanism of action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/>
              <a:t>Hormones </a:t>
            </a:r>
            <a:r>
              <a:rPr lang="en-US" sz="2800" b="1" dirty="0">
                <a:solidFill>
                  <a:srgbClr val="0070C0"/>
                </a:solidFill>
              </a:rPr>
              <a:t>diffuse across cell membrane </a:t>
            </a:r>
            <a:r>
              <a:rPr lang="en-US" sz="2800" dirty="0"/>
              <a:t>and bind with high affinity to </a:t>
            </a:r>
            <a:r>
              <a:rPr lang="en-US" sz="2800" b="1" dirty="0">
                <a:solidFill>
                  <a:srgbClr val="0070C0"/>
                </a:solidFill>
              </a:rPr>
              <a:t>specific nuclear-receptor proteins</a:t>
            </a:r>
            <a:endParaRPr lang="ar-JO" sz="28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3212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n-US" sz="4800" dirty="0"/>
              <a:t>Therapeutic uses of estrogens</a:t>
            </a:r>
            <a:endParaRPr lang="ar-JO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Contraception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Hormone replacement therapy (HRT)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 deficiency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Osteoporosis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Primary </a:t>
            </a:r>
            <a:r>
              <a:rPr lang="en-US" sz="2800" b="1" dirty="0" err="1">
                <a:solidFill>
                  <a:srgbClr val="0070C0"/>
                </a:solidFill>
              </a:rPr>
              <a:t>hypogonadism</a:t>
            </a:r>
            <a:endParaRPr lang="en-US" sz="2800" b="1" dirty="0">
              <a:solidFill>
                <a:srgbClr val="0070C0"/>
              </a:solidFill>
            </a:endParaRPr>
          </a:p>
          <a:p>
            <a:pPr algn="l" rtl="0"/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7</a:t>
            </a:fld>
            <a:endParaRPr lang="ar-JO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79512"/>
          </a:xfrm>
        </p:spPr>
        <p:txBody>
          <a:bodyPr/>
          <a:lstStyle/>
          <a:p>
            <a:r>
              <a:rPr lang="en-US" sz="4400" dirty="0"/>
              <a:t>Therapeutic uses of estrogens</a:t>
            </a:r>
            <a:endParaRPr lang="ar-JO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535892" cy="4929411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/>
              <a:t>The most frequent uses </a:t>
            </a:r>
            <a:r>
              <a:rPr lang="en-US" sz="2800" dirty="0"/>
              <a:t>of estrogens are for </a:t>
            </a:r>
            <a:r>
              <a:rPr lang="en-US" sz="2800" b="1" dirty="0">
                <a:solidFill>
                  <a:srgbClr val="0070C0"/>
                </a:solidFill>
              </a:rPr>
              <a:t>contraception &amp; post-menopausal hormone therapy (HRT)</a:t>
            </a:r>
          </a:p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Estrogens were previously widely used </a:t>
            </a:r>
            <a:r>
              <a:rPr lang="en-US" sz="2800" dirty="0"/>
              <a:t>for </a:t>
            </a:r>
            <a:r>
              <a:rPr lang="en-US" sz="2800" b="1" dirty="0">
                <a:solidFill>
                  <a:srgbClr val="0070C0"/>
                </a:solidFill>
              </a:rPr>
              <a:t>prevention and treatment of osteoporosis</a:t>
            </a:r>
            <a:r>
              <a:rPr lang="en-US" sz="2800" dirty="0"/>
              <a:t>, </a:t>
            </a:r>
            <a:r>
              <a:rPr lang="en-US" sz="2800" b="1" dirty="0"/>
              <a:t>but</a:t>
            </a:r>
            <a:r>
              <a:rPr lang="en-US" sz="2800" dirty="0"/>
              <a:t> </a:t>
            </a:r>
            <a:r>
              <a:rPr lang="en-US" sz="2800" b="1" dirty="0"/>
              <a:t>current guidelines recommend use of other therapies over estrogen</a:t>
            </a:r>
            <a:endParaRPr lang="ar-JO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8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14421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>
                <a:solidFill>
                  <a:srgbClr val="0070C0"/>
                </a:solidFill>
              </a:rPr>
              <a:t>Estrogens</a:t>
            </a:r>
            <a:r>
              <a:rPr lang="en-US" sz="2800" dirty="0"/>
              <a:t> are also used extensively for </a:t>
            </a:r>
            <a:r>
              <a:rPr lang="en-US" sz="2800" b="1" dirty="0">
                <a:solidFill>
                  <a:srgbClr val="0070C0"/>
                </a:solidFill>
              </a:rPr>
              <a:t>replacement therapy</a:t>
            </a:r>
            <a:r>
              <a:rPr lang="en-US" sz="2800" b="1" dirty="0"/>
              <a:t> </a:t>
            </a:r>
            <a:r>
              <a:rPr lang="en-US" sz="2800" dirty="0"/>
              <a:t>in </a:t>
            </a:r>
            <a:r>
              <a:rPr lang="en-US" sz="2800" b="1" dirty="0">
                <a:solidFill>
                  <a:srgbClr val="0070C0"/>
                </a:solidFill>
              </a:rPr>
              <a:t>premenopausal patients who are deficient in this hormone</a:t>
            </a:r>
            <a:r>
              <a:rPr lang="en-US" sz="2800" dirty="0"/>
              <a:t>. </a:t>
            </a:r>
            <a:r>
              <a:rPr lang="en-US" sz="2800" b="1" dirty="0"/>
              <a:t>Such a deficiency can be due </a:t>
            </a:r>
            <a:r>
              <a:rPr lang="en-US" sz="2800" b="1" dirty="0">
                <a:solidFill>
                  <a:srgbClr val="0070C0"/>
                </a:solidFill>
              </a:rPr>
              <a:t>to lack of development of ovaries, premature menopause, or surgical menopause</a:t>
            </a:r>
            <a:endParaRPr lang="ar-JO" sz="2800" b="1" dirty="0">
              <a:solidFill>
                <a:srgbClr val="0070C0"/>
              </a:solidFill>
            </a:endParaRPr>
          </a:p>
          <a:p>
            <a:pPr algn="l" rtl="0"/>
            <a:endParaRPr lang="ar-JO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91946-2907-41F8-8D1D-7762D5763247}" type="slidenum">
              <a:rPr lang="ar-JO" smtClean="0"/>
              <a:pPr/>
              <a:t>9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573649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BAEF4A-2869-4878-84DA-E35541D6311C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F1CC428F-1484-4797-8433-52610931B0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7B49BD-1487-4C17-8025-71FD3D72CA89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2131</TotalTime>
  <Words>1920</Words>
  <Application>Microsoft Office PowerPoint</Application>
  <PresentationFormat>On-screen Show (4:3)</PresentationFormat>
  <Paragraphs>235</Paragraphs>
  <Slides>51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Executive</vt:lpstr>
      <vt:lpstr>Female Sex Hormones &amp; Contraceptives </vt:lpstr>
      <vt:lpstr>Sex Hormones</vt:lpstr>
      <vt:lpstr> ESTROGENS</vt:lpstr>
      <vt:lpstr> ESTROGENS</vt:lpstr>
      <vt:lpstr>PowerPoint Presentation</vt:lpstr>
      <vt:lpstr>Mechanism of action</vt:lpstr>
      <vt:lpstr>Therapeutic uses of estrogens</vt:lpstr>
      <vt:lpstr>Therapeutic uses of estrogens</vt:lpstr>
      <vt:lpstr>PowerPoint Presentation</vt:lpstr>
      <vt:lpstr>Postmenopausal Hormone Therapy (HRT)</vt:lpstr>
      <vt:lpstr>PowerPoint Presentation</vt:lpstr>
      <vt:lpstr>PowerPoint Presentation</vt:lpstr>
      <vt:lpstr>Primary Hypogonadism:</vt:lpstr>
      <vt:lpstr>Pharmacokinetics</vt:lpstr>
      <vt:lpstr>Metabolism:</vt:lpstr>
      <vt:lpstr>Adverse effects</vt:lpstr>
      <vt:lpstr>PowerPoint Presentation</vt:lpstr>
      <vt:lpstr>Selective Estrogen-Receptor Modulators (SERMs) </vt:lpstr>
      <vt:lpstr>PowerPoint Presentation</vt:lpstr>
      <vt:lpstr>Tamoxifen</vt:lpstr>
      <vt:lpstr>Tamoxifen</vt:lpstr>
      <vt:lpstr>Raloxifene</vt:lpstr>
      <vt:lpstr>PowerPoint Presentation</vt:lpstr>
      <vt:lpstr>Clomiphene</vt:lpstr>
      <vt:lpstr>PowerPoint Presentation</vt:lpstr>
      <vt:lpstr>PROGESTINS</vt:lpstr>
      <vt:lpstr>PowerPoint Presentation</vt:lpstr>
      <vt:lpstr>Therapeutic uses of progestins</vt:lpstr>
      <vt:lpstr>PowerPoint Presentation</vt:lpstr>
      <vt:lpstr>Pharmacokinetics</vt:lpstr>
      <vt:lpstr>Adverse effects</vt:lpstr>
      <vt:lpstr>Contraceptives </vt:lpstr>
      <vt:lpstr>Major classes of contraceptives</vt:lpstr>
      <vt:lpstr>1. Combination oral contraceptives </vt:lpstr>
      <vt:lpstr>PowerPoint Presentation</vt:lpstr>
      <vt:lpstr>PowerPoint Presentation</vt:lpstr>
      <vt:lpstr>2. Transdermal patch:</vt:lpstr>
      <vt:lpstr>PowerPoint Presentation</vt:lpstr>
      <vt:lpstr>3. Vaginal ring</vt:lpstr>
      <vt:lpstr>4. Progestin-only pills</vt:lpstr>
      <vt:lpstr>PowerPoint Presentation</vt:lpstr>
      <vt:lpstr>5. Progestin intrauterine device (IUD) </vt:lpstr>
      <vt:lpstr>6. Postcoital contraception</vt:lpstr>
      <vt:lpstr>PowerPoint Presentation</vt:lpstr>
      <vt:lpstr>Mechanism of action</vt:lpstr>
      <vt:lpstr>PowerPoint Presentation</vt:lpstr>
      <vt:lpstr>Adverse effect</vt:lpstr>
      <vt:lpstr>PowerPoint Presentation</vt:lpstr>
      <vt:lpstr>PowerPoint Presentation</vt:lpstr>
      <vt:lpstr>PowerPoint Presentation</vt:lpstr>
      <vt:lpstr>Contraindications</vt:lpstr>
    </vt:vector>
  </TitlesOfParts>
  <Company>فراس الصعيو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Female Sex Hormones &amp; Contraceptives I</dc:title>
  <dc:creator>S4C</dc:creator>
  <cp:lastModifiedBy>Sanabil Hassanat</cp:lastModifiedBy>
  <cp:revision>266</cp:revision>
  <dcterms:created xsi:type="dcterms:W3CDTF">2016-04-02T09:03:18Z</dcterms:created>
  <dcterms:modified xsi:type="dcterms:W3CDTF">2022-05-19T06:07:13Z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