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256" r:id="rId5"/>
    <p:sldId id="257" r:id="rId6"/>
    <p:sldId id="291" r:id="rId7"/>
    <p:sldId id="259" r:id="rId8"/>
    <p:sldId id="293" r:id="rId9"/>
    <p:sldId id="260" r:id="rId10"/>
    <p:sldId id="261" r:id="rId11"/>
    <p:sldId id="294" r:id="rId12"/>
    <p:sldId id="262" r:id="rId13"/>
    <p:sldId id="263" r:id="rId14"/>
    <p:sldId id="264" r:id="rId15"/>
    <p:sldId id="265" r:id="rId16"/>
    <p:sldId id="266" r:id="rId17"/>
    <p:sldId id="268" r:id="rId18"/>
    <p:sldId id="270" r:id="rId19"/>
    <p:sldId id="269" r:id="rId20"/>
    <p:sldId id="272" r:id="rId21"/>
    <p:sldId id="271" r:id="rId22"/>
    <p:sldId id="273" r:id="rId23"/>
    <p:sldId id="274" r:id="rId24"/>
    <p:sldId id="275" r:id="rId25"/>
    <p:sldId id="276" r:id="rId26"/>
    <p:sldId id="277" r:id="rId27"/>
    <p:sldId id="278" r:id="rId28"/>
    <p:sldId id="279" r:id="rId29"/>
    <p:sldId id="280" r:id="rId30"/>
    <p:sldId id="281" r:id="rId31"/>
    <p:sldId id="282" r:id="rId32"/>
    <p:sldId id="296" r:id="rId33"/>
    <p:sldId id="298" r:id="rId34"/>
    <p:sldId id="299" r:id="rId35"/>
    <p:sldId id="283" r:id="rId36"/>
    <p:sldId id="284" r:id="rId37"/>
    <p:sldId id="300" r:id="rId38"/>
    <p:sldId id="302" r:id="rId39"/>
    <p:sldId id="303" r:id="rId40"/>
    <p:sldId id="304" r:id="rId41"/>
    <p:sldId id="305" r:id="rId42"/>
    <p:sldId id="306" r:id="rId43"/>
    <p:sldId id="309" r:id="rId44"/>
    <p:sldId id="310" r:id="rId45"/>
    <p:sldId id="311" r:id="rId46"/>
    <p:sldId id="312" r:id="rId47"/>
    <p:sldId id="313" r:id="rId48"/>
    <p:sldId id="314" r:id="rId49"/>
    <p:sldId id="315" r:id="rId50"/>
    <p:sldId id="316" r:id="rId51"/>
    <p:sldId id="317" r:id="rId52"/>
    <p:sldId id="318" r:id="rId53"/>
    <p:sldId id="308" r:id="rId54"/>
    <p:sldId id="286" r:id="rId55"/>
    <p:sldId id="287" r:id="rId56"/>
    <p:sldId id="288" r:id="rId57"/>
    <p:sldId id="320" r:id="rId58"/>
    <p:sldId id="321" r:id="rId59"/>
    <p:sldId id="32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D3254-26FE-4DD6-A6B0-FA62EB27B085}" type="datetimeFigureOut">
              <a:rPr lang="en-US" smtClean="0"/>
              <a:pPr/>
              <a:t>12/12/2022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DB820-BA42-421C-8CB4-FEDDE81479FB}" type="slidenum">
              <a:rPr lang="en-US" smtClean="0"/>
              <a:pPr/>
              <a:t>‹#›</a:t>
            </a:fld>
            <a:endParaRPr lang="en-US"/>
          </a:p>
        </p:txBody>
      </p:sp>
    </p:spTree>
    <p:extLst>
      <p:ext uri="{BB962C8B-B14F-4D97-AF65-F5344CB8AC3E}">
        <p14:creationId xmlns:p14="http://schemas.microsoft.com/office/powerpoint/2010/main" val="362804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52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78: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Rockwell"/>
              <a:buNone/>
            </a:pPr>
            <a:fld id="{00000000-1234-1234-1234-123412341234}" type="slidenum">
              <a:rPr lang="en-US" sz="1800" b="0" i="0" u="none">
                <a:solidFill>
                  <a:srgbClr val="000000"/>
                </a:solidFill>
                <a:latin typeface="Rockwell"/>
                <a:ea typeface="Rockwell"/>
                <a:cs typeface="Rockwell"/>
                <a:sym typeface="Rockwell"/>
              </a:rPr>
              <a:t>41</a:t>
            </a:fld>
            <a:endParaRPr/>
          </a:p>
        </p:txBody>
      </p:sp>
      <p:sp>
        <p:nvSpPr>
          <p:cNvPr id="614" name="Google Shape;614;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5" name="Google Shape;615;p7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84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97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211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659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620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83: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Rockwell"/>
              <a:buNone/>
            </a:pPr>
            <a:fld id="{00000000-1234-1234-1234-123412341234}" type="slidenum">
              <a:rPr lang="en-US" sz="1800" b="0" i="0" u="none">
                <a:solidFill>
                  <a:srgbClr val="000000"/>
                </a:solidFill>
                <a:latin typeface="Rockwell"/>
                <a:ea typeface="Rockwell"/>
                <a:cs typeface="Rockwell"/>
                <a:sym typeface="Rockwell"/>
              </a:rPr>
              <a:t>46</a:t>
            </a:fld>
            <a:endParaRPr/>
          </a:p>
        </p:txBody>
      </p:sp>
      <p:sp>
        <p:nvSpPr>
          <p:cNvPr id="649" name="Google Shape;649;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0" name="Google Shape;650;p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23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27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93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85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4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796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766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33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4DB820-BA42-421C-8CB4-FEDDE81479FB}" type="slidenum">
              <a:rPr lang="en-US" smtClean="0"/>
              <a:pPr/>
              <a:t>25</a:t>
            </a:fld>
            <a:endParaRPr lang="en-US"/>
          </a:p>
        </p:txBody>
      </p:sp>
    </p:spTree>
    <p:extLst>
      <p:ext uri="{BB962C8B-B14F-4D97-AF65-F5344CB8AC3E}">
        <p14:creationId xmlns:p14="http://schemas.microsoft.com/office/powerpoint/2010/main" val="2814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1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19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68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53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7: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Rockwell"/>
              <a:buNone/>
            </a:pPr>
            <a:fld id="{00000000-1234-1234-1234-123412341234}" type="slidenum">
              <a:rPr lang="en-US" sz="1800" b="0" i="0" u="none">
                <a:solidFill>
                  <a:srgbClr val="000000"/>
                </a:solidFill>
                <a:latin typeface="Rockwell"/>
                <a:ea typeface="Rockwell"/>
                <a:cs typeface="Rockwell"/>
                <a:sym typeface="Rockwell"/>
              </a:rPr>
              <a:t>39</a:t>
            </a:fld>
            <a:endParaRPr/>
          </a:p>
        </p:txBody>
      </p:sp>
      <p:sp>
        <p:nvSpPr>
          <p:cNvPr id="604" name="Google Shape;60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5" name="Google Shape;605;p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086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77:notes"/>
          <p:cNvSpPr txBox="1"/>
          <p:nvPr/>
        </p:nvSpPr>
        <p:spPr>
          <a:xfrm>
            <a:off x="1587"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Rockwell"/>
              <a:buNone/>
            </a:pPr>
            <a:fld id="{00000000-1234-1234-1234-123412341234}" type="slidenum">
              <a:rPr lang="en-US" sz="1800" b="0" i="0" u="none">
                <a:solidFill>
                  <a:srgbClr val="000000"/>
                </a:solidFill>
                <a:latin typeface="Rockwell"/>
                <a:ea typeface="Rockwell"/>
                <a:cs typeface="Rockwell"/>
                <a:sym typeface="Rockwell"/>
              </a:rPr>
              <a:t>40</a:t>
            </a:fld>
            <a:endParaRPr/>
          </a:p>
        </p:txBody>
      </p:sp>
      <p:sp>
        <p:nvSpPr>
          <p:cNvPr id="604" name="Google Shape;60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5" name="Google Shape;605;p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293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95692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29777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222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3389006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861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2403567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2053771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5102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77879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61841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316451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63382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120143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272889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78352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12/12/2022</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128413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6BCBE8-30B0-4476-8762-9236B142003A}" type="datetimeFigureOut">
              <a:rPr lang="en-US" smtClean="0"/>
              <a:pPr/>
              <a:t>12/12/2022</a:t>
            </a:fld>
            <a:endParaRPr lang="en-US" sz="1100" dirty="0">
              <a:solidFill>
                <a:schemeClr val="tx2"/>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extLst>
      <p:ext uri="{BB962C8B-B14F-4D97-AF65-F5344CB8AC3E}">
        <p14:creationId xmlns:p14="http://schemas.microsoft.com/office/powerpoint/2010/main" val="2241321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495800"/>
            <a:ext cx="4495800" cy="1975104"/>
          </a:xfrm>
        </p:spPr>
        <p:txBody>
          <a:bodyPr/>
          <a:lstStyle/>
          <a:p>
            <a:pPr algn="l"/>
            <a:r>
              <a:rPr lang="en-US" sz="2400" b="1" dirty="0" err="1" smtClean="0"/>
              <a:t>Sura</a:t>
            </a:r>
            <a:r>
              <a:rPr lang="en-US" sz="2400" b="1" dirty="0" smtClean="0"/>
              <a:t> Al </a:t>
            </a:r>
            <a:r>
              <a:rPr lang="en-US" sz="2400" b="1" dirty="0" err="1" smtClean="0"/>
              <a:t>Rawabdeh</a:t>
            </a:r>
            <a:r>
              <a:rPr lang="en-US" sz="2400" b="1" dirty="0" smtClean="0"/>
              <a:t> MD</a:t>
            </a:r>
            <a:br>
              <a:rPr lang="en-US" sz="2400" b="1" dirty="0" smtClean="0"/>
            </a:br>
            <a:r>
              <a:rPr lang="en-US" sz="2400" b="1" dirty="0" smtClean="0"/>
              <a:t>12-12-2022</a:t>
            </a:r>
            <a:endParaRPr lang="en-US" sz="2400" b="1" dirty="0"/>
          </a:p>
        </p:txBody>
      </p:sp>
      <p:sp>
        <p:nvSpPr>
          <p:cNvPr id="3" name="Subtitle 2"/>
          <p:cNvSpPr>
            <a:spLocks noGrp="1"/>
          </p:cNvSpPr>
          <p:nvPr>
            <p:ph type="subTitle" idx="1"/>
          </p:nvPr>
        </p:nvSpPr>
        <p:spPr>
          <a:xfrm>
            <a:off x="838200" y="609600"/>
            <a:ext cx="7772400" cy="1508760"/>
          </a:xfrm>
        </p:spPr>
        <p:txBody>
          <a:bodyPr>
            <a:normAutofit/>
          </a:bodyPr>
          <a:lstStyle/>
          <a:p>
            <a:pPr algn="ctr"/>
            <a:r>
              <a:rPr lang="en-US" sz="4400" b="1" dirty="0" smtClean="0"/>
              <a:t>Neoplasia 6</a:t>
            </a:r>
            <a:endParaRPr lang="en-US" sz="4400" b="1" dirty="0"/>
          </a:p>
        </p:txBody>
      </p:sp>
      <p:sp>
        <p:nvSpPr>
          <p:cNvPr id="4" name="TextBox 3"/>
          <p:cNvSpPr txBox="1"/>
          <p:nvPr/>
        </p:nvSpPr>
        <p:spPr>
          <a:xfrm>
            <a:off x="2362200" y="2209800"/>
            <a:ext cx="4629601" cy="584775"/>
          </a:xfrm>
          <a:prstGeom prst="rect">
            <a:avLst/>
          </a:prstGeom>
          <a:noFill/>
        </p:spPr>
        <p:txBody>
          <a:bodyPr wrap="none" rtlCol="0">
            <a:spAutoFit/>
          </a:bodyPr>
          <a:lstStyle/>
          <a:p>
            <a:r>
              <a:rPr lang="en-US" sz="3200" b="1" dirty="0"/>
              <a:t>CARCINOGENIC AGENTS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3. Viral and Microbial Oncogenesis</a:t>
            </a:r>
            <a:endParaRPr lang="en-US" sz="3200" dirty="0"/>
          </a:p>
        </p:txBody>
      </p:sp>
      <p:sp>
        <p:nvSpPr>
          <p:cNvPr id="3" name="Content Placeholder 2"/>
          <p:cNvSpPr>
            <a:spLocks noGrp="1"/>
          </p:cNvSpPr>
          <p:nvPr>
            <p:ph idx="1"/>
          </p:nvPr>
        </p:nvSpPr>
        <p:spPr>
          <a:xfrm>
            <a:off x="228600" y="1895764"/>
            <a:ext cx="8001000" cy="5136360"/>
          </a:xfrm>
        </p:spPr>
        <p:txBody>
          <a:bodyPr>
            <a:normAutofit/>
          </a:bodyPr>
          <a:lstStyle/>
          <a:p>
            <a:r>
              <a:rPr lang="en-US" dirty="0" smtClean="0">
                <a:latin typeface="Arial Rounded MT Bold" panose="020F0704030504030204" pitchFamily="34" charset="0"/>
              </a:rPr>
              <a:t>Many DNA and RNA viruses have proved to be oncogenic and its include:</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A. Oncogenic RNA Viruses.</a:t>
            </a:r>
          </a:p>
          <a:p>
            <a:r>
              <a:rPr lang="en-US" dirty="0" smtClean="0">
                <a:latin typeface="Arial Rounded MT Bold" panose="020F0704030504030204" pitchFamily="34" charset="0"/>
              </a:rPr>
              <a:t>B. Oncogenic DNA Viruses.</a:t>
            </a:r>
          </a:p>
          <a:p>
            <a:r>
              <a:rPr lang="en-US" dirty="0" smtClean="0">
                <a:latin typeface="Arial Rounded MT Bold" panose="020F0704030504030204" pitchFamily="34" charset="0"/>
              </a:rPr>
              <a:t>c. Helicobacter pylori.</a:t>
            </a:r>
          </a:p>
          <a:p>
            <a:endParaRPr lang="en-US" dirty="0" smtClean="0">
              <a:latin typeface="Arial Rounded MT Bold" panose="020F0704030504030204" pitchFamily="34" charset="0"/>
            </a:endParaRP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Oncogenic RNA Viruses: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2800" dirty="0" smtClean="0"/>
              <a:t>Human T-cell leukemia virus type 1 (HTLV-1).</a:t>
            </a:r>
          </a:p>
          <a:p>
            <a:r>
              <a:rPr lang="en-US" sz="2800" dirty="0" smtClean="0"/>
              <a:t>It </a:t>
            </a:r>
            <a:r>
              <a:rPr lang="fr-FR" sz="2800" dirty="0" smtClean="0"/>
              <a:t>cause adult T-</a:t>
            </a:r>
            <a:r>
              <a:rPr lang="fr-FR" sz="2800" dirty="0" err="1" smtClean="0"/>
              <a:t>cell</a:t>
            </a:r>
            <a:r>
              <a:rPr lang="fr-FR" sz="2800" dirty="0" smtClean="0"/>
              <a:t> leukemia/</a:t>
            </a:r>
            <a:r>
              <a:rPr lang="fr-FR" sz="2800" dirty="0" err="1" smtClean="0"/>
              <a:t>lymphoma</a:t>
            </a:r>
            <a:r>
              <a:rPr lang="fr-FR" sz="2800" dirty="0" smtClean="0"/>
              <a:t> (ATLL)</a:t>
            </a:r>
            <a:r>
              <a:rPr lang="en-US" sz="2800" dirty="0" smtClean="0"/>
              <a:t> .</a:t>
            </a:r>
          </a:p>
          <a:p>
            <a:r>
              <a:rPr lang="en-US" sz="2800" dirty="0" smtClean="0"/>
              <a:t>HTLV-1 has tropism for CD4+ T cells, and hence this subset of T cells is the major target for neoplastic transformation.</a:t>
            </a:r>
          </a:p>
          <a:p>
            <a:r>
              <a:rPr lang="en-US" sz="2800" dirty="0" smtClean="0"/>
              <a:t> Leukemia develops in only 3% to 5% of the infected individuals, typically after a long latent period of 40 to 60 years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Oncogenic DNA Viruses</a:t>
            </a:r>
            <a:endParaRPr lang="en-US" dirty="0"/>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Five DNA viruses  are strongly associated with human cancer:</a:t>
            </a:r>
          </a:p>
          <a:p>
            <a:pPr>
              <a:buFont typeface="Wingdings" pitchFamily="2" charset="2"/>
              <a:buChar char="v"/>
            </a:pPr>
            <a:r>
              <a:rPr lang="en-US" dirty="0" smtClean="0">
                <a:latin typeface="Arial Rounded MT Bold" panose="020F0704030504030204" pitchFamily="34" charset="0"/>
              </a:rPr>
              <a:t>HPV.</a:t>
            </a:r>
          </a:p>
          <a:p>
            <a:pPr>
              <a:buFont typeface="Wingdings" pitchFamily="2" charset="2"/>
              <a:buChar char="v"/>
            </a:pPr>
            <a:r>
              <a:rPr lang="en-US" dirty="0" smtClean="0">
                <a:latin typeface="Arial Rounded MT Bold" panose="020F0704030504030204" pitchFamily="34" charset="0"/>
              </a:rPr>
              <a:t> Epstein-Barr virus (EBV).</a:t>
            </a:r>
          </a:p>
          <a:p>
            <a:pPr>
              <a:buFont typeface="Wingdings" pitchFamily="2" charset="2"/>
              <a:buChar char="v"/>
            </a:pPr>
            <a:r>
              <a:rPr lang="en-US" dirty="0" smtClean="0">
                <a:latin typeface="Arial Rounded MT Bold" panose="020F0704030504030204" pitchFamily="34" charset="0"/>
              </a:rPr>
              <a:t> Kaposi sarcoma herpes virus [HHV-8]).</a:t>
            </a:r>
          </a:p>
          <a:p>
            <a:pPr>
              <a:buFont typeface="Wingdings" pitchFamily="2" charset="2"/>
              <a:buChar char="v"/>
            </a:pPr>
            <a:r>
              <a:rPr lang="en-US" dirty="0" smtClean="0">
                <a:latin typeface="Arial Rounded MT Bold" panose="020F0704030504030204" pitchFamily="34" charset="0"/>
              </a:rPr>
              <a:t> </a:t>
            </a:r>
            <a:r>
              <a:rPr lang="en-US" dirty="0" err="1" smtClean="0">
                <a:latin typeface="Arial Rounded MT Bold" panose="020F0704030504030204" pitchFamily="34" charset="0"/>
              </a:rPr>
              <a:t>Polyoma</a:t>
            </a:r>
            <a:r>
              <a:rPr lang="en-US" dirty="0" smtClean="0">
                <a:latin typeface="Arial Rounded MT Bold" panose="020F0704030504030204" pitchFamily="34" charset="0"/>
              </a:rPr>
              <a:t> virus called Merkel cell virus.</a:t>
            </a:r>
          </a:p>
          <a:p>
            <a:pPr>
              <a:buFont typeface="Wingdings" pitchFamily="2" charset="2"/>
              <a:buChar char="v"/>
            </a:pPr>
            <a:r>
              <a:rPr lang="en-US" dirty="0" smtClean="0">
                <a:latin typeface="Arial Rounded MT Bold" panose="020F0704030504030204" pitchFamily="34" charset="0"/>
              </a:rPr>
              <a:t> Hepatitis B virus (HBV)</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Human Papilloma virus(HPV)</a:t>
            </a:r>
            <a:endParaRPr lang="en-US" sz="3600" dirty="0"/>
          </a:p>
        </p:txBody>
      </p:sp>
      <p:sp>
        <p:nvSpPr>
          <p:cNvPr id="3" name="Content Placeholder 2"/>
          <p:cNvSpPr>
            <a:spLocks noGrp="1"/>
          </p:cNvSpPr>
          <p:nvPr>
            <p:ph idx="1"/>
          </p:nvPr>
        </p:nvSpPr>
        <p:spPr>
          <a:xfrm>
            <a:off x="401782" y="2306782"/>
            <a:ext cx="8763000" cy="4572000"/>
          </a:xfrm>
        </p:spPr>
        <p:txBody>
          <a:bodyPr/>
          <a:lstStyle/>
          <a:p>
            <a:r>
              <a:rPr lang="en-US" dirty="0" smtClean="0">
                <a:latin typeface="Arial Rounded MT Bold" panose="020F0704030504030204" pitchFamily="34" charset="0"/>
              </a:rPr>
              <a:t>They are subdivided into:</a:t>
            </a:r>
          </a:p>
          <a:p>
            <a:r>
              <a:rPr lang="en-US" dirty="0" smtClean="0">
                <a:latin typeface="Arial Rounded MT Bold" panose="020F0704030504030204" pitchFamily="34" charset="0"/>
              </a:rPr>
              <a:t>low-risk HPVs (type 6,11):</a:t>
            </a:r>
          </a:p>
          <a:p>
            <a:pPr>
              <a:buFont typeface="Arial" pitchFamily="34" charset="0"/>
              <a:buChar char="•"/>
            </a:pPr>
            <a:r>
              <a:rPr lang="en-US" dirty="0" smtClean="0">
                <a:latin typeface="Arial Rounded MT Bold" panose="020F0704030504030204" pitchFamily="34" charset="0"/>
              </a:rPr>
              <a:t> cause genital warts have, it low malignant potential</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high-risk HPVs (types 16 and 18):</a:t>
            </a:r>
          </a:p>
          <a:p>
            <a:pPr marL="582930" indent="-514350">
              <a:buFont typeface="Arial" pitchFamily="34" charset="0"/>
              <a:buChar char="•"/>
            </a:pPr>
            <a:r>
              <a:rPr lang="en-US" dirty="0" smtClean="0">
                <a:latin typeface="Arial Rounded MT Bold" panose="020F0704030504030204" pitchFamily="34" charset="0"/>
              </a:rPr>
              <a:t>cause squamous cell carcinoma of the cervix and anogenital region and oropharyngeal cancers.</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Epstein-Barr Virus</a:t>
            </a:r>
            <a:endParaRPr lang="en-US" dirty="0"/>
          </a:p>
        </p:txBody>
      </p:sp>
      <p:sp>
        <p:nvSpPr>
          <p:cNvPr id="3" name="Content Placeholder 2"/>
          <p:cNvSpPr>
            <a:spLocks noGrp="1"/>
          </p:cNvSpPr>
          <p:nvPr>
            <p:ph idx="1"/>
          </p:nvPr>
        </p:nvSpPr>
        <p:spPr/>
        <p:txBody>
          <a:bodyPr>
            <a:normAutofit/>
          </a:bodyPr>
          <a:lstStyle/>
          <a:p>
            <a:r>
              <a:rPr lang="en-US" dirty="0" smtClean="0">
                <a:latin typeface="Arial Rounded MT Bold" panose="020F0704030504030204" pitchFamily="34" charset="0"/>
              </a:rPr>
              <a:t>EBV, a member of the herpesvirus family, was the first virus linked to a human tumor, Burkitt lymphoma.</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EBV is implicated in the pathogenesis of :</a:t>
            </a:r>
          </a:p>
          <a:p>
            <a:pPr>
              <a:buFont typeface="Wingdings" pitchFamily="2" charset="2"/>
              <a:buChar char="Ø"/>
            </a:pPr>
            <a:r>
              <a:rPr lang="en-US" dirty="0" smtClean="0">
                <a:latin typeface="Arial Rounded MT Bold" panose="020F0704030504030204" pitchFamily="34" charset="0"/>
              </a:rPr>
              <a:t>lymphomas in immunosuppressed patients.</a:t>
            </a:r>
          </a:p>
          <a:p>
            <a:pPr>
              <a:buFont typeface="Wingdings" pitchFamily="2" charset="2"/>
              <a:buChar char="Ø"/>
            </a:pPr>
            <a:r>
              <a:rPr lang="en-US" dirty="0" smtClean="0">
                <a:latin typeface="Arial Rounded MT Bold" panose="020F0704030504030204" pitchFamily="34" charset="0"/>
              </a:rPr>
              <a:t>Hodgkin lymphoma.</a:t>
            </a:r>
          </a:p>
          <a:p>
            <a:pPr>
              <a:buFont typeface="Wingdings" pitchFamily="2" charset="2"/>
              <a:buChar char="Ø"/>
            </a:pPr>
            <a:r>
              <a:rPr lang="en-US" dirty="0" smtClean="0">
                <a:latin typeface="Arial Rounded MT Bold" panose="020F0704030504030204" pitchFamily="34" charset="0"/>
              </a:rPr>
              <a:t> uncommon T-cell and NK-cell tumors</a:t>
            </a:r>
          </a:p>
          <a:p>
            <a:pPr>
              <a:buFont typeface="Wingdings" pitchFamily="2" charset="2"/>
              <a:buChar char="Ø"/>
            </a:pPr>
            <a:r>
              <a:rPr lang="en-US" dirty="0" smtClean="0">
                <a:latin typeface="Arial Rounded MT Bold" panose="020F0704030504030204" pitchFamily="34" charset="0"/>
              </a:rPr>
              <a:t>nasopharyngeal carcinoma</a:t>
            </a:r>
          </a:p>
          <a:p>
            <a:pPr>
              <a:buFont typeface="Wingdings" pitchFamily="2" charset="2"/>
              <a:buChar char="Ø"/>
            </a:pPr>
            <a:r>
              <a:rPr lang="en-US" dirty="0" smtClean="0">
                <a:latin typeface="Arial Rounded MT Bold" panose="020F0704030504030204" pitchFamily="34" charset="0"/>
              </a:rPr>
              <a:t> a subset of gastric carcinoma</a:t>
            </a:r>
            <a:r>
              <a:rPr lang="en-US" dirty="0" smtClean="0"/>
              <a:t>.</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latin typeface="Arial Rounded MT Bold" panose="020F0704030504030204" pitchFamily="34" charset="0"/>
              </a:rPr>
              <a:t>EBV uses the complement receptor CD21 </a:t>
            </a:r>
          </a:p>
          <a:p>
            <a:pPr>
              <a:buFont typeface="Wingdings" pitchFamily="2" charset="2"/>
              <a:buChar char="Ø"/>
            </a:pPr>
            <a:r>
              <a:rPr lang="en-US" dirty="0" smtClean="0">
                <a:latin typeface="Arial Rounded MT Bold" panose="020F0704030504030204" pitchFamily="34" charset="0"/>
              </a:rPr>
              <a:t> to attach to and infect B cells</a:t>
            </a:r>
          </a:p>
          <a:p>
            <a:pPr>
              <a:buFont typeface="Wingdings" pitchFamily="2" charset="2"/>
              <a:buChar char="Ø"/>
            </a:pPr>
            <a:r>
              <a:rPr lang="en-US" dirty="0" smtClean="0">
                <a:latin typeface="Arial Rounded MT Bold" panose="020F0704030504030204" pitchFamily="34" charset="0"/>
              </a:rPr>
              <a:t>That  leads to polyclonal B cell proliferation </a:t>
            </a:r>
          </a:p>
          <a:p>
            <a:pPr>
              <a:buFont typeface="Wingdings" pitchFamily="2" charset="2"/>
              <a:buChar char="Ø"/>
            </a:pPr>
            <a:r>
              <a:rPr lang="en-US" dirty="0" smtClean="0">
                <a:latin typeface="Arial Rounded MT Bold" panose="020F0704030504030204" pitchFamily="34" charset="0"/>
              </a:rPr>
              <a:t>generation of immortal B lymphoblastoid cell lines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sz="3600" dirty="0" smtClean="0"/>
              <a:t>Hepatitis B and Hepatitis C Viruses</a:t>
            </a:r>
            <a:endParaRPr lang="en-US" sz="3600" dirty="0"/>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The epidemiologic evidence linking chronic HBV and hepatitis C virus (HCV) infection with hepatocellular carcinoma is strong .</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The dominant effect seems to be immunologically mediated chronic inflammation with hepatocyte death, leading to regeneration and genomic damage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Helicobacter pylori</a:t>
            </a:r>
            <a:endParaRPr lang="en-US" dirty="0"/>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H. pylori infection is implicated in the genesis of both gastric adenocarcinomas and gastric lymphomas (MALT lymphoma).</a:t>
            </a:r>
          </a:p>
          <a:p>
            <a:r>
              <a:rPr lang="en-US" dirty="0" smtClean="0">
                <a:latin typeface="Arial Rounded MT Bold" panose="020F0704030504030204" pitchFamily="34" charset="0"/>
              </a:rPr>
              <a:t>The scenario for the development of gastric adenocarcinoma is involves increased epithelial cell proliferation on a background of chronic inflammation. </a:t>
            </a:r>
          </a:p>
          <a:p>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H.Pylori</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sz="2800" dirty="0" smtClean="0"/>
              <a:t>Although the immune system generally is thought to be protective, recent work has demonstrated that in the setting of unresolved chronic inflammation, as occurs in viral hepatitis or chronic gastritis caused by H. pylori , the immune response may become maladaptive, promoting tumorigenesis.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CLINICAL ASPECTS OF NEOPLASIA</a:t>
            </a:r>
            <a:endParaRPr lang="en-US" sz="3600" dirty="0"/>
          </a:p>
        </p:txBody>
      </p:sp>
      <p:sp>
        <p:nvSpPr>
          <p:cNvPr id="3" name="Content Placeholder 2"/>
          <p:cNvSpPr>
            <a:spLocks noGrp="1"/>
          </p:cNvSpPr>
          <p:nvPr>
            <p:ph idx="1"/>
          </p:nvPr>
        </p:nvSpPr>
        <p:spPr/>
        <p:txBody>
          <a:bodyPr>
            <a:normAutofit lnSpcReduction="10000"/>
          </a:bodyPr>
          <a:lstStyle/>
          <a:p>
            <a:r>
              <a:rPr lang="en-US" dirty="0" smtClean="0">
                <a:latin typeface="Arial Rounded MT Bold" panose="020F0704030504030204" pitchFamily="34" charset="0"/>
              </a:rPr>
              <a:t>The importance of neoplasms ultimately lies in their effects on patients.</a:t>
            </a:r>
          </a:p>
          <a:p>
            <a:r>
              <a:rPr lang="en-US" dirty="0" smtClean="0">
                <a:latin typeface="Arial Rounded MT Bold" panose="020F0704030504030204" pitchFamily="34" charset="0"/>
              </a:rPr>
              <a:t>both malignant and benign tumors may cause problems because of :</a:t>
            </a:r>
          </a:p>
          <a:p>
            <a:r>
              <a:rPr lang="en-US" dirty="0" smtClean="0">
                <a:latin typeface="Arial Rounded MT Bold" panose="020F0704030504030204" pitchFamily="34" charset="0"/>
              </a:rPr>
              <a:t>(1) location and impingement on adjacent structures.</a:t>
            </a:r>
          </a:p>
          <a:p>
            <a:r>
              <a:rPr lang="en-US" dirty="0" smtClean="0">
                <a:latin typeface="Arial Rounded MT Bold" panose="020F0704030504030204" pitchFamily="34" charset="0"/>
              </a:rPr>
              <a:t> (2) functional activity such as hormone synthesis or the development of paraneoplastic syndromes.</a:t>
            </a:r>
          </a:p>
          <a:p>
            <a:r>
              <a:rPr lang="en-US" dirty="0" smtClean="0">
                <a:latin typeface="Arial Rounded MT Bold" panose="020F0704030504030204" pitchFamily="34" charset="0"/>
              </a:rPr>
              <a:t> (3) bleeding and infections when the tumor ulcerates through adjacent surfaces.</a:t>
            </a:r>
          </a:p>
          <a:p>
            <a:r>
              <a:rPr lang="en-US" dirty="0" smtClean="0">
                <a:latin typeface="Arial Rounded MT Bold" panose="020F0704030504030204" pitchFamily="34" charset="0"/>
              </a:rPr>
              <a:t> (4) symptoms that result from rupture or infarction.</a:t>
            </a:r>
          </a:p>
          <a:p>
            <a:r>
              <a:rPr lang="en-US" dirty="0" smtClean="0">
                <a:latin typeface="Arial Rounded MT Bold" panose="020F0704030504030204" pitchFamily="34" charset="0"/>
              </a:rPr>
              <a:t> (5) cachexia or wasting</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ETIOLOGY OF CANCER: CARCINOGENIC AGENTS</a:t>
            </a:r>
            <a:endParaRPr lang="en-US" sz="3200" dirty="0"/>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Carcinogenic agents inflict genetic damage, which lies at the heart of carcinogenesis.</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Three classes of carcinogenic agents have been identified:</a:t>
            </a:r>
          </a:p>
          <a:p>
            <a:r>
              <a:rPr lang="en-US" dirty="0" smtClean="0">
                <a:latin typeface="Arial Rounded MT Bold" panose="020F0704030504030204" pitchFamily="34" charset="0"/>
              </a:rPr>
              <a:t> (1) Chemicals.</a:t>
            </a:r>
          </a:p>
          <a:p>
            <a:r>
              <a:rPr lang="en-US" dirty="0" smtClean="0">
                <a:latin typeface="Arial Rounded MT Bold" panose="020F0704030504030204" pitchFamily="34" charset="0"/>
              </a:rPr>
              <a:t> (2) Radiant energy.</a:t>
            </a:r>
          </a:p>
          <a:p>
            <a:r>
              <a:rPr lang="en-US" dirty="0" smtClean="0">
                <a:latin typeface="Arial Rounded MT Bold" panose="020F0704030504030204" pitchFamily="34" charset="0"/>
              </a:rPr>
              <a:t> (3) Microbial products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Tumor on Host</a:t>
            </a:r>
            <a:endParaRPr lang="en-US" dirty="0"/>
          </a:p>
        </p:txBody>
      </p:sp>
      <p:sp>
        <p:nvSpPr>
          <p:cNvPr id="3" name="Content Placeholder 2"/>
          <p:cNvSpPr>
            <a:spLocks noGrp="1"/>
          </p:cNvSpPr>
          <p:nvPr>
            <p:ph idx="1"/>
          </p:nvPr>
        </p:nvSpPr>
        <p:spPr>
          <a:xfrm>
            <a:off x="914400" y="1219200"/>
            <a:ext cx="7772400" cy="4572000"/>
          </a:xfrm>
        </p:spPr>
        <p:txBody>
          <a:bodyPr/>
          <a:lstStyle/>
          <a:p>
            <a:r>
              <a:rPr lang="en-US" sz="2400" dirty="0" smtClean="0"/>
              <a:t>1. location:</a:t>
            </a:r>
          </a:p>
          <a:p>
            <a:r>
              <a:rPr lang="en-US" sz="2400" dirty="0" smtClean="0"/>
              <a:t>A small (1-cm) pituitary adenoma can compress and destroy the surrounding normal gland, giving rise to hypopituitarism. </a:t>
            </a:r>
          </a:p>
          <a:p>
            <a:r>
              <a:rPr lang="en-US" sz="2400" dirty="0" smtClean="0"/>
              <a:t>A 0.5-cm leiomyoma in the wall of the renal artery may encroach on the blood supply, leading to renal ischemia and hypertension.</a:t>
            </a:r>
          </a:p>
          <a:p>
            <a:endParaRPr lang="en-US" dirty="0"/>
          </a:p>
        </p:txBody>
      </p:sp>
      <p:pic>
        <p:nvPicPr>
          <p:cNvPr id="1026" name="Picture 2" descr="https://webpath.med.utah.edu/jpeg5/CNS142.jpg"/>
          <p:cNvPicPr>
            <a:picLocks noChangeAspect="1" noChangeArrowheads="1"/>
          </p:cNvPicPr>
          <p:nvPr/>
        </p:nvPicPr>
        <p:blipFill>
          <a:blip r:embed="rId2"/>
          <a:srcRect/>
          <a:stretch>
            <a:fillRect/>
          </a:stretch>
        </p:blipFill>
        <p:spPr bwMode="auto">
          <a:xfrm>
            <a:off x="2667000" y="4419600"/>
            <a:ext cx="3276600" cy="21453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772400" cy="4572000"/>
          </a:xfrm>
        </p:spPr>
        <p:txBody>
          <a:bodyPr>
            <a:normAutofit/>
          </a:bodyPr>
          <a:lstStyle/>
          <a:p>
            <a:r>
              <a:rPr lang="en-US" sz="2000" dirty="0" smtClean="0">
                <a:latin typeface="Arial Rounded MT Bold" panose="020F0704030504030204" pitchFamily="34" charset="0"/>
              </a:rPr>
              <a:t>2. Signs and symptoms related to hormone production , e.g;</a:t>
            </a:r>
          </a:p>
          <a:p>
            <a:r>
              <a:rPr lang="en-US" sz="2000" dirty="0" smtClean="0">
                <a:latin typeface="Arial Rounded MT Bold" panose="020F0704030504030204" pitchFamily="34" charset="0"/>
              </a:rPr>
              <a:t>Neoplasm arising in the beta cells of the pancreatic islets of Langerhans can produce hyperinsulinism.</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3. A tumor may ulcerate through a surface, with consequent bleeding or secondary infection.</a:t>
            </a:r>
            <a:endParaRPr lang="en-US" sz="2000"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Cachexia</a:t>
            </a:r>
            <a:endParaRPr lang="en-US" dirty="0"/>
          </a:p>
        </p:txBody>
      </p:sp>
      <p:sp>
        <p:nvSpPr>
          <p:cNvPr id="3" name="Content Placeholder 2"/>
          <p:cNvSpPr>
            <a:spLocks noGrp="1"/>
          </p:cNvSpPr>
          <p:nvPr>
            <p:ph idx="1"/>
          </p:nvPr>
        </p:nvSpPr>
        <p:spPr>
          <a:xfrm>
            <a:off x="609598" y="2160590"/>
            <a:ext cx="7543801" cy="3880773"/>
          </a:xfrm>
        </p:spPr>
        <p:txBody>
          <a:bodyPr/>
          <a:lstStyle/>
          <a:p>
            <a:r>
              <a:rPr lang="en-US" dirty="0" smtClean="0">
                <a:latin typeface="Arial Rounded MT Bold" panose="020F0704030504030204" pitchFamily="34" charset="0"/>
              </a:rPr>
              <a:t>Many cancer patients suffer progressive loss of body fat and lean body mass, accompanied by profound weakness, anorexia, and anemia—a condition referred to as </a:t>
            </a:r>
            <a:r>
              <a:rPr lang="en-US" dirty="0" smtClean="0">
                <a:solidFill>
                  <a:srgbClr val="FF0000"/>
                </a:solidFill>
                <a:latin typeface="Arial Rounded MT Bold" panose="020F0704030504030204" pitchFamily="34" charset="0"/>
              </a:rPr>
              <a:t>cachexia</a:t>
            </a:r>
            <a:r>
              <a:rPr lang="en-US" dirty="0" smtClean="0">
                <a:latin typeface="Arial Rounded MT Bold" panose="020F0704030504030204" pitchFamily="34" charset="0"/>
              </a:rPr>
              <a:t>.</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current evidence indicates that cachexia results from the action of soluble factors such as cytokines produced by the tumor and the host, rather than reduced food intake</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72400" cy="4572000"/>
          </a:xfrm>
        </p:spPr>
        <p:txBody>
          <a:bodyPr/>
          <a:lstStyle/>
          <a:p>
            <a:r>
              <a:rPr lang="en-US" dirty="0" smtClean="0"/>
              <a:t> </a:t>
            </a:r>
            <a:r>
              <a:rPr lang="en-US" dirty="0" smtClean="0">
                <a:latin typeface="Arial Rounded MT Bold" panose="020F0704030504030204" pitchFamily="34" charset="0"/>
              </a:rPr>
              <a:t>In patients with cancer, calorie expenditure remains high, and basal metabolic rate is increased, despite reduced food intake.</a:t>
            </a:r>
          </a:p>
          <a:p>
            <a:r>
              <a:rPr lang="en-US" dirty="0" smtClean="0">
                <a:latin typeface="Arial Rounded MT Bold" panose="020F0704030504030204" pitchFamily="34" charset="0"/>
              </a:rPr>
              <a:t>It is suspected that TNF produced by macrophages mediate cachexia</a:t>
            </a:r>
            <a:endParaRPr lang="en-US" dirty="0">
              <a:latin typeface="Arial Rounded MT Bold" panose="020F0704030504030204" pitchFamily="34" charset="0"/>
            </a:endParaRPr>
          </a:p>
        </p:txBody>
      </p:sp>
      <p:sp>
        <p:nvSpPr>
          <p:cNvPr id="32770" name="AutoShape 2" descr="Hyperthyroidism or cardiac cachexia caused by heart defect? - DocChe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Hyperthyroidism or cardiac cachexia caused by heart defect? - DocChe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4" name="Picture 6" descr="DPAPBio: February 2012"/>
          <p:cNvPicPr>
            <a:picLocks noChangeAspect="1" noChangeArrowheads="1"/>
          </p:cNvPicPr>
          <p:nvPr/>
        </p:nvPicPr>
        <p:blipFill>
          <a:blip r:embed="rId2"/>
          <a:srcRect l="20779" r="16883" b="57668"/>
          <a:stretch>
            <a:fillRect/>
          </a:stretch>
        </p:blipFill>
        <p:spPr bwMode="auto">
          <a:xfrm>
            <a:off x="6858000" y="3124200"/>
            <a:ext cx="22860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Paraneoplastic Syndromes</a:t>
            </a:r>
            <a:endParaRPr lang="en-US" dirty="0"/>
          </a:p>
        </p:txBody>
      </p:sp>
      <p:sp>
        <p:nvSpPr>
          <p:cNvPr id="3" name="Content Placeholder 2"/>
          <p:cNvSpPr>
            <a:spLocks noGrp="1"/>
          </p:cNvSpPr>
          <p:nvPr>
            <p:ph idx="1"/>
          </p:nvPr>
        </p:nvSpPr>
        <p:spPr>
          <a:xfrm>
            <a:off x="609600" y="1524000"/>
            <a:ext cx="8534400" cy="4831560"/>
          </a:xfrm>
        </p:spPr>
        <p:txBody>
          <a:bodyPr>
            <a:normAutofit/>
          </a:bodyPr>
          <a:lstStyle/>
          <a:p>
            <a:r>
              <a:rPr lang="en-US" dirty="0" smtClean="0">
                <a:latin typeface="Arial Rounded MT Bold" panose="020F0704030504030204" pitchFamily="34" charset="0"/>
              </a:rPr>
              <a:t>Symptom complexes that occur in patients with cancer and that cannot be readily explained by local or distant spread of the tumor or by the elaboration of hormones indigenous to the tissue of origin of the tumor.</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The neoplasms most often associated with Paraneoplastic Syndromes are:</a:t>
            </a:r>
          </a:p>
          <a:p>
            <a:pPr>
              <a:buFont typeface="Wingdings" pitchFamily="2" charset="2"/>
              <a:buChar char="Ø"/>
            </a:pPr>
            <a:r>
              <a:rPr lang="en-US" dirty="0" smtClean="0">
                <a:latin typeface="Arial Rounded MT Bold" panose="020F0704030504030204" pitchFamily="34" charset="0"/>
              </a:rPr>
              <a:t>lung .</a:t>
            </a:r>
          </a:p>
          <a:p>
            <a:pPr>
              <a:buFont typeface="Wingdings" pitchFamily="2" charset="2"/>
              <a:buChar char="Ø"/>
            </a:pPr>
            <a:r>
              <a:rPr lang="en-US" dirty="0" smtClean="0">
                <a:latin typeface="Arial Rounded MT Bold" panose="020F0704030504030204" pitchFamily="34" charset="0"/>
              </a:rPr>
              <a:t>breast cancers .</a:t>
            </a:r>
          </a:p>
          <a:p>
            <a:pPr>
              <a:buFont typeface="Wingdings" pitchFamily="2" charset="2"/>
              <a:buChar char="Ø"/>
            </a:pPr>
            <a:r>
              <a:rPr lang="en-US" dirty="0" smtClean="0">
                <a:latin typeface="Arial Rounded MT Bold" panose="020F0704030504030204" pitchFamily="34" charset="0"/>
              </a:rPr>
              <a:t>hematologic malignancies</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8001000" cy="5898360"/>
          </a:xfrm>
        </p:spPr>
        <p:txBody>
          <a:bodyPr/>
          <a:lstStyle/>
          <a:p>
            <a:r>
              <a:rPr lang="en-US" dirty="0" smtClean="0">
                <a:latin typeface="Arial Rounded MT Bold" panose="020F0704030504030204" pitchFamily="34" charset="0"/>
              </a:rPr>
              <a:t>The most common paraneoplastic syndromes are :</a:t>
            </a:r>
          </a:p>
          <a:p>
            <a:pPr>
              <a:buFont typeface="Wingdings" pitchFamily="2" charset="2"/>
              <a:buChar char="v"/>
            </a:pPr>
            <a:r>
              <a:rPr lang="en-US" dirty="0" smtClean="0">
                <a:latin typeface="Arial Rounded MT Bold" panose="020F0704030504030204" pitchFamily="34" charset="0"/>
              </a:rPr>
              <a:t>Hypercalcemia.</a:t>
            </a:r>
          </a:p>
          <a:p>
            <a:pPr>
              <a:buFont typeface="Wingdings" pitchFamily="2" charset="2"/>
              <a:buChar char="v"/>
            </a:pPr>
            <a:r>
              <a:rPr lang="en-US" dirty="0" smtClean="0">
                <a:latin typeface="Arial Rounded MT Bold" panose="020F0704030504030204" pitchFamily="34" charset="0"/>
              </a:rPr>
              <a:t> Cushing syndrome.</a:t>
            </a:r>
          </a:p>
          <a:p>
            <a:pPr>
              <a:buFont typeface="Wingdings" pitchFamily="2" charset="2"/>
              <a:buChar char="v"/>
            </a:pPr>
            <a:r>
              <a:rPr lang="en-US" dirty="0" smtClean="0">
                <a:latin typeface="Arial Rounded MT Bold" panose="020F0704030504030204" pitchFamily="34" charset="0"/>
              </a:rPr>
              <a:t> Nonbacterial thrombotic endocarditis.</a:t>
            </a:r>
            <a:endParaRPr lang="en-US" dirty="0">
              <a:latin typeface="Arial Rounded MT Bold" panose="020F0704030504030204" pitchFamily="34" charset="0"/>
            </a:endParaRPr>
          </a:p>
        </p:txBody>
      </p:sp>
      <p:pic>
        <p:nvPicPr>
          <p:cNvPr id="35842" name="Picture 2" descr="Cushing Syndrome - Endocrine and Metabolic Disorders - MSD Manual  Professional Edition"/>
          <p:cNvPicPr>
            <a:picLocks noChangeAspect="1" noChangeArrowheads="1"/>
          </p:cNvPicPr>
          <p:nvPr/>
        </p:nvPicPr>
        <p:blipFill>
          <a:blip r:embed="rId3"/>
          <a:srcRect/>
          <a:stretch>
            <a:fillRect/>
          </a:stretch>
        </p:blipFill>
        <p:spPr bwMode="auto">
          <a:xfrm>
            <a:off x="2819400" y="3886200"/>
            <a:ext cx="3943350" cy="2647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07107" y="1524000"/>
            <a:ext cx="8836893" cy="34686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Rounded MT Bold" panose="020F0704030504030204" pitchFamily="34" charset="0"/>
              </a:rPr>
              <a:t>Grading and Staging of Cancer</a:t>
            </a:r>
            <a:endParaRPr lang="en-US" sz="3600"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Systems have been developed to express, the level of differentiation, or </a:t>
            </a:r>
            <a:r>
              <a:rPr lang="en-US" u="sng" dirty="0" smtClean="0">
                <a:solidFill>
                  <a:srgbClr val="FF0000"/>
                </a:solidFill>
                <a:latin typeface="Arial Rounded MT Bold" panose="020F0704030504030204" pitchFamily="34" charset="0"/>
              </a:rPr>
              <a:t>grade</a:t>
            </a:r>
            <a:r>
              <a:rPr lang="en-US" dirty="0" smtClean="0">
                <a:latin typeface="Arial Rounded MT Bold" panose="020F0704030504030204" pitchFamily="34" charset="0"/>
              </a:rPr>
              <a:t>, and extent of spread of a cancer within the patient, or </a:t>
            </a:r>
            <a:r>
              <a:rPr lang="en-US" u="sng" dirty="0" smtClean="0">
                <a:solidFill>
                  <a:srgbClr val="FF0000"/>
                </a:solidFill>
                <a:latin typeface="Arial Rounded MT Bold" panose="020F0704030504030204" pitchFamily="34" charset="0"/>
              </a:rPr>
              <a:t>stage</a:t>
            </a:r>
            <a:r>
              <a:rPr lang="en-US" dirty="0" smtClean="0">
                <a:latin typeface="Arial Rounded MT Bold" panose="020F0704030504030204" pitchFamily="34" charset="0"/>
              </a:rPr>
              <a:t>, as parameters of the clinical gravity of the disease and clinical aggressiveness .</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5974560"/>
          </a:xfrm>
        </p:spPr>
        <p:txBody>
          <a:bodyPr/>
          <a:lstStyle/>
          <a:p>
            <a:r>
              <a:rPr lang="en-US" dirty="0" smtClean="0"/>
              <a:t> </a:t>
            </a:r>
            <a:r>
              <a:rPr lang="en-US" dirty="0" smtClean="0">
                <a:latin typeface="Arial Rounded MT Bold" panose="020F0704030504030204" pitchFamily="34" charset="0"/>
              </a:rPr>
              <a:t>Grading of a cancer is based on the degree of differentiation of the tumor cells, and generally range from two categories (low grade and high grade).</a:t>
            </a:r>
            <a:endParaRPr lang="en-US" dirty="0">
              <a:latin typeface="Arial Rounded MT Bold" panose="020F0704030504030204" pitchFamily="34" charset="0"/>
            </a:endParaRPr>
          </a:p>
        </p:txBody>
      </p:sp>
      <p:pic>
        <p:nvPicPr>
          <p:cNvPr id="38916" name="Picture 4" descr="Thyroid"/>
          <p:cNvPicPr>
            <a:picLocks noChangeAspect="1" noChangeArrowheads="1"/>
          </p:cNvPicPr>
          <p:nvPr/>
        </p:nvPicPr>
        <p:blipFill>
          <a:blip r:embed="rId2"/>
          <a:srcRect/>
          <a:stretch>
            <a:fillRect/>
          </a:stretch>
        </p:blipFill>
        <p:spPr bwMode="auto">
          <a:xfrm>
            <a:off x="228600" y="3352800"/>
            <a:ext cx="2946400" cy="2209800"/>
          </a:xfrm>
          <a:prstGeom prst="rect">
            <a:avLst/>
          </a:prstGeom>
          <a:noFill/>
        </p:spPr>
      </p:pic>
      <p:sp>
        <p:nvSpPr>
          <p:cNvPr id="1026" name="AutoShape 2" descr="Follicular thyroid canc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Follicular thyroid canc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Follicular thyroid cancer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Follicular Neoplasms in the 4th Edition WHO Classification of Endocrine  Organs"/>
          <p:cNvPicPr>
            <a:picLocks noChangeAspect="1" noChangeArrowheads="1"/>
          </p:cNvPicPr>
          <p:nvPr/>
        </p:nvPicPr>
        <p:blipFill>
          <a:blip r:embed="rId3"/>
          <a:srcRect/>
          <a:stretch>
            <a:fillRect/>
          </a:stretch>
        </p:blipFill>
        <p:spPr bwMode="auto">
          <a:xfrm>
            <a:off x="3352800" y="3429000"/>
            <a:ext cx="2771775" cy="2086859"/>
          </a:xfrm>
          <a:prstGeom prst="rect">
            <a:avLst/>
          </a:prstGeom>
          <a:noFill/>
        </p:spPr>
      </p:pic>
      <p:pic>
        <p:nvPicPr>
          <p:cNvPr id="1033" name="Picture 9"/>
          <p:cNvPicPr>
            <a:picLocks noChangeAspect="1" noChangeArrowheads="1"/>
          </p:cNvPicPr>
          <p:nvPr/>
        </p:nvPicPr>
        <p:blipFill>
          <a:blip r:embed="rId4"/>
          <a:srcRect r="26996"/>
          <a:stretch>
            <a:fillRect/>
          </a:stretch>
        </p:blipFill>
        <p:spPr bwMode="auto">
          <a:xfrm>
            <a:off x="6465176" y="3429000"/>
            <a:ext cx="2678824" cy="217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ndocervical adenocarcinoma - MyPathologyReport.ca"/>
          <p:cNvPicPr>
            <a:picLocks noChangeAspect="1" noChangeArrowheads="1"/>
          </p:cNvPicPr>
          <p:nvPr/>
        </p:nvPicPr>
        <p:blipFill>
          <a:blip r:embed="rId2" cstate="print"/>
          <a:srcRect/>
          <a:stretch>
            <a:fillRect/>
          </a:stretch>
        </p:blipFill>
        <p:spPr bwMode="auto">
          <a:xfrm>
            <a:off x="381000" y="990600"/>
            <a:ext cx="4191000" cy="2301113"/>
          </a:xfrm>
          <a:prstGeom prst="rect">
            <a:avLst/>
          </a:prstGeom>
          <a:noFill/>
          <a:ln w="57150">
            <a:solidFill>
              <a:schemeClr val="tx1"/>
            </a:solidFill>
          </a:ln>
        </p:spPr>
      </p:pic>
      <p:pic>
        <p:nvPicPr>
          <p:cNvPr id="26628" name="Picture 4" descr="Aggressive Lung Adenocarcinoma Subtype May Require New Treatment Strategy |  Memorial Sloan Kettering Cancer Center"/>
          <p:cNvPicPr>
            <a:picLocks noChangeAspect="1" noChangeArrowheads="1"/>
          </p:cNvPicPr>
          <p:nvPr/>
        </p:nvPicPr>
        <p:blipFill>
          <a:blip r:embed="rId3"/>
          <a:srcRect/>
          <a:stretch>
            <a:fillRect/>
          </a:stretch>
        </p:blipFill>
        <p:spPr bwMode="auto">
          <a:xfrm>
            <a:off x="2971800" y="3733800"/>
            <a:ext cx="4074485" cy="2714626"/>
          </a:xfrm>
          <a:prstGeom prst="rect">
            <a:avLst/>
          </a:prstGeom>
          <a:noFill/>
          <a:ln w="57150">
            <a:solidFill>
              <a:schemeClr val="tx1"/>
            </a:solidFill>
          </a:ln>
        </p:spPr>
      </p:pic>
      <p:pic>
        <p:nvPicPr>
          <p:cNvPr id="26630" name="Picture 6" descr="Squamous cell carcinoma of the esophagus - Libre Pathology"/>
          <p:cNvPicPr>
            <a:picLocks noChangeAspect="1" noChangeArrowheads="1"/>
          </p:cNvPicPr>
          <p:nvPr/>
        </p:nvPicPr>
        <p:blipFill>
          <a:blip r:embed="rId4"/>
          <a:srcRect/>
          <a:stretch>
            <a:fillRect/>
          </a:stretch>
        </p:blipFill>
        <p:spPr bwMode="auto">
          <a:xfrm>
            <a:off x="5638800" y="990600"/>
            <a:ext cx="3505200" cy="2336800"/>
          </a:xfrm>
          <a:prstGeom prst="rect">
            <a:avLst/>
          </a:prstGeom>
          <a:noFill/>
          <a:ln w="57150">
            <a:solidFill>
              <a:schemeClr val="tx1"/>
            </a:solidFill>
          </a:ln>
        </p:spPr>
      </p:pic>
      <p:sp>
        <p:nvSpPr>
          <p:cNvPr id="5" name="Rectangle 4"/>
          <p:cNvSpPr/>
          <p:nvPr/>
        </p:nvSpPr>
        <p:spPr>
          <a:xfrm>
            <a:off x="4343400" y="228600"/>
            <a:ext cx="1348446"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6177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ox(in)">
                                      <p:cBhvr>
                                        <p:cTn id="12" dur="5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box(in)">
                                      <p:cBhvr>
                                        <p:cTn id="1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6"/>
          <p:cNvSpPr txBox="1">
            <a:spLocks noGrp="1"/>
          </p:cNvSpPr>
          <p:nvPr>
            <p:ph type="title"/>
          </p:nvPr>
        </p:nvSpPr>
        <p:spPr>
          <a:xfrm>
            <a:off x="422275" y="381000"/>
            <a:ext cx="77661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Bookman Old Style"/>
              <a:buNone/>
            </a:pPr>
            <a:r>
              <a:rPr lang="en-US" sz="4000" b="1" i="0" u="none" dirty="0" smtClean="0">
                <a:solidFill>
                  <a:schemeClr val="tx1"/>
                </a:solidFill>
                <a:effectLst>
                  <a:outerShdw blurRad="38100" dist="38100" dir="2700000" algn="tl">
                    <a:srgbClr val="C0C0C0"/>
                  </a:outerShdw>
                </a:effectLst>
                <a:latin typeface="Bookman Old Style"/>
                <a:ea typeface="Bookman Old Style"/>
                <a:cs typeface="Bookman Old Style"/>
                <a:sym typeface="Bookman Old Style"/>
              </a:rPr>
              <a:t>1.MAJOR </a:t>
            </a:r>
            <a:r>
              <a:rPr lang="en-US" sz="4000" b="1" i="0" u="none" dirty="0">
                <a:solidFill>
                  <a:schemeClr val="tx1"/>
                </a:solidFill>
                <a:effectLst>
                  <a:outerShdw blurRad="38100" dist="38100" dir="2700000" algn="tl">
                    <a:srgbClr val="C0C0C0"/>
                  </a:outerShdw>
                </a:effectLst>
                <a:latin typeface="Bookman Old Style"/>
                <a:ea typeface="Bookman Old Style"/>
                <a:cs typeface="Bookman Old Style"/>
                <a:sym typeface="Bookman Old Style"/>
              </a:rPr>
              <a:t>TYPES OF CHEMICAL CARCINOGENS</a:t>
            </a:r>
            <a:r>
              <a:rPr lang="en-US" sz="4000" b="1" i="0" u="none" dirty="0">
                <a:solidFill>
                  <a:schemeClr val="lt1"/>
                </a:solidFill>
                <a:effectLst>
                  <a:outerShdw blurRad="38100" dist="38100" dir="2700000" algn="tl">
                    <a:srgbClr val="C0C0C0"/>
                  </a:outerShdw>
                </a:effectLst>
                <a:latin typeface="Bookman Old Style"/>
                <a:ea typeface="Bookman Old Style"/>
                <a:cs typeface="Bookman Old Style"/>
                <a:sym typeface="Bookman Old Style"/>
              </a:rPr>
              <a:t>:</a:t>
            </a:r>
            <a:endParaRPr dirty="0"/>
          </a:p>
        </p:txBody>
      </p:sp>
      <p:sp>
        <p:nvSpPr>
          <p:cNvPr id="364" name="Google Shape;364;p56"/>
          <p:cNvSpPr txBox="1">
            <a:spLocks noGrp="1"/>
          </p:cNvSpPr>
          <p:nvPr>
            <p:ph type="body" idx="1"/>
          </p:nvPr>
        </p:nvSpPr>
        <p:spPr>
          <a:xfrm>
            <a:off x="228600" y="1905000"/>
            <a:ext cx="8153400" cy="4953000"/>
          </a:xfrm>
          <a:prstGeom prst="rect">
            <a:avLst/>
          </a:prstGeom>
          <a:noFill/>
          <a:ln>
            <a:noFill/>
          </a:ln>
        </p:spPr>
        <p:txBody>
          <a:bodyPr spcFirstLastPara="1" wrap="square" lIns="91425" tIns="45700" rIns="91425" bIns="45700" anchor="t" anchorCtr="0">
            <a:normAutofit/>
          </a:bodyPr>
          <a:lstStyle/>
          <a:p>
            <a:pPr marL="228600" lvl="0" indent="-228600">
              <a:lnSpc>
                <a:spcPct val="120000"/>
              </a:lnSpc>
              <a:spcBef>
                <a:spcPts val="0"/>
              </a:spcBef>
              <a:buClr>
                <a:schemeClr val="lt1"/>
              </a:buClr>
              <a:buSzPts val="2400"/>
              <a:buNone/>
            </a:pPr>
            <a:r>
              <a:rPr lang="en-US" sz="2400" dirty="0" smtClean="0">
                <a:solidFill>
                  <a:srgbClr val="FF0000"/>
                </a:solidFill>
                <a:effectLst>
                  <a:outerShdw blurRad="38100" dist="38100" dir="2700000" algn="tl">
                    <a:srgbClr val="C0C0C0"/>
                  </a:outerShdw>
                </a:effectLst>
                <a:latin typeface="Rockwell"/>
                <a:ea typeface="Rockwell"/>
                <a:cs typeface="Rockwell"/>
                <a:sym typeface="Rockwell"/>
              </a:rPr>
              <a:t>A</a:t>
            </a:r>
            <a:r>
              <a:rPr lang="en-US" sz="2400" dirty="0">
                <a:solidFill>
                  <a:srgbClr val="FF0000"/>
                </a:solidFill>
                <a:effectLst>
                  <a:outerShdw blurRad="38100" dist="38100" dir="2700000" algn="tl">
                    <a:srgbClr val="C0C0C0"/>
                  </a:outerShdw>
                </a:effectLst>
                <a:latin typeface="Rockwell"/>
                <a:ea typeface="Rockwell"/>
                <a:cs typeface="Rockwell"/>
                <a:sym typeface="Rockwell"/>
              </a:rPr>
              <a:t>. Direct-Acting Agents:</a:t>
            </a:r>
          </a:p>
          <a:p>
            <a:pPr marL="228600" lvl="0" indent="-228600">
              <a:lnSpc>
                <a:spcPct val="120000"/>
              </a:lnSpc>
              <a:spcBef>
                <a:spcPts val="0"/>
              </a:spcBef>
              <a:buClr>
                <a:schemeClr val="lt1"/>
              </a:buClr>
              <a:buSzPts val="2400"/>
              <a:buNone/>
            </a:pPr>
            <a:r>
              <a:rPr lang="en-US" sz="2400" dirty="0">
                <a:solidFill>
                  <a:schemeClr val="tx1"/>
                </a:solidFill>
                <a:effectLst>
                  <a:outerShdw blurRad="38100" dist="38100" dir="2700000" algn="tl">
                    <a:srgbClr val="C0C0C0"/>
                  </a:outerShdw>
                </a:effectLst>
                <a:latin typeface="Rockwell"/>
                <a:ea typeface="Rockwell"/>
                <a:cs typeface="Rockwell"/>
                <a:sym typeface="Rockwell"/>
              </a:rPr>
              <a:t> Direct-acting agents require no metabolic conversion to become carcinogenic. e.g., alkylating agents).</a:t>
            </a:r>
          </a:p>
          <a:p>
            <a:pPr marL="228600" marR="0" lvl="0" indent="-228600" algn="l" rtl="0">
              <a:lnSpc>
                <a:spcPct val="120000"/>
              </a:lnSpc>
              <a:spcBef>
                <a:spcPts val="0"/>
              </a:spcBef>
              <a:spcAft>
                <a:spcPts val="0"/>
              </a:spcAft>
              <a:buClr>
                <a:schemeClr val="lt1"/>
              </a:buClr>
              <a:buSzPts val="2400"/>
              <a:buFont typeface="Arial"/>
              <a:buNone/>
            </a:pPr>
            <a:r>
              <a:rPr lang="en-US" sz="2400" b="0" i="0" u="none" dirty="0" smtClean="0">
                <a:solidFill>
                  <a:schemeClr val="tx1"/>
                </a:solidFill>
                <a:effectLst>
                  <a:outerShdw blurRad="38100" dist="38100" dir="2700000" algn="tl">
                    <a:srgbClr val="C0C0C0"/>
                  </a:outerShdw>
                </a:effectLst>
                <a:latin typeface="Rockwell"/>
                <a:ea typeface="Rockwell"/>
                <a:cs typeface="Rockwell"/>
                <a:sym typeface="Rockwell"/>
              </a:rPr>
              <a:t> </a:t>
            </a:r>
            <a:r>
              <a:rPr lang="en-US" sz="2400" b="0" i="0" u="none" dirty="0">
                <a:solidFill>
                  <a:schemeClr val="hlink"/>
                </a:solidFill>
                <a:effectLst>
                  <a:outerShdw blurRad="38100" dist="38100" dir="2700000" algn="tl">
                    <a:srgbClr val="C0C0C0"/>
                  </a:outerShdw>
                </a:effectLst>
                <a:latin typeface="Rockwell"/>
                <a:ea typeface="Rockwell"/>
                <a:cs typeface="Rockwell"/>
                <a:sym typeface="Rockwell"/>
              </a:rPr>
              <a:t>Alkylating Agents</a:t>
            </a:r>
            <a:r>
              <a:rPr lang="en-US" sz="2400" b="0" i="0" u="none" dirty="0">
                <a:solidFill>
                  <a:schemeClr val="lt1"/>
                </a:solidFill>
                <a:effectLst>
                  <a:outerShdw blurRad="38100" dist="38100" dir="2700000" algn="tl">
                    <a:srgbClr val="C0C0C0"/>
                  </a:outerShdw>
                </a:effectLst>
                <a:latin typeface="Rockwell"/>
                <a:ea typeface="Rockwell"/>
                <a:cs typeface="Rockwell"/>
                <a:sym typeface="Rockwell"/>
              </a:rPr>
              <a:t>: </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Direct, used in chemotherapy of cancer - may induce Leukemia</a:t>
            </a:r>
            <a:endParaRPr dirty="0">
              <a:solidFill>
                <a:schemeClr val="tx1"/>
              </a:solidFill>
            </a:endParaRPr>
          </a:p>
          <a:p>
            <a:pPr marL="228600" lvl="0" indent="-228600">
              <a:lnSpc>
                <a:spcPct val="120000"/>
              </a:lnSpc>
              <a:buClr>
                <a:schemeClr val="lt1"/>
              </a:buClr>
              <a:buSzPts val="2400"/>
              <a:buNone/>
            </a:pPr>
            <a:r>
              <a:rPr lang="en-US" sz="2400" dirty="0">
                <a:solidFill>
                  <a:srgbClr val="FF0000"/>
                </a:solidFill>
                <a:effectLst>
                  <a:outerShdw blurRad="38100" dist="38100" dir="2700000" algn="tl">
                    <a:srgbClr val="C0C0C0"/>
                  </a:outerShdw>
                </a:effectLst>
                <a:latin typeface="Rockwell"/>
                <a:ea typeface="Rockwell"/>
                <a:cs typeface="Rockwell"/>
                <a:sym typeface="Rockwell"/>
              </a:rPr>
              <a:t>B. Indirect-Acting Agents :</a:t>
            </a:r>
          </a:p>
          <a:p>
            <a:pPr marL="228600" marR="0" lvl="0" indent="-228600" algn="l" rtl="0">
              <a:lnSpc>
                <a:spcPct val="120000"/>
              </a:lnSpc>
              <a:spcBef>
                <a:spcPts val="1000"/>
              </a:spcBef>
              <a:spcAft>
                <a:spcPts val="0"/>
              </a:spcAft>
              <a:buClr>
                <a:schemeClr val="lt1"/>
              </a:buClr>
              <a:buSzPts val="2400"/>
              <a:buFont typeface="Arial"/>
              <a:buNone/>
            </a:pPr>
            <a:r>
              <a:rPr lang="en-US" sz="2400" b="0" i="0" u="none" dirty="0" smtClean="0">
                <a:solidFill>
                  <a:schemeClr val="hlink"/>
                </a:solidFill>
                <a:effectLst>
                  <a:outerShdw blurRad="38100" dist="38100" dir="2700000" algn="tl">
                    <a:srgbClr val="C0C0C0"/>
                  </a:outerShdw>
                </a:effectLst>
                <a:latin typeface="Rockwell"/>
                <a:ea typeface="Rockwell"/>
                <a:cs typeface="Rockwell"/>
                <a:sym typeface="Rockwell"/>
              </a:rPr>
              <a:t>- Polycyclic </a:t>
            </a:r>
            <a:r>
              <a:rPr lang="en-US" sz="2400" b="0" i="0" u="none" dirty="0">
                <a:solidFill>
                  <a:schemeClr val="hlink"/>
                </a:solidFill>
                <a:effectLst>
                  <a:outerShdw blurRad="38100" dist="38100" dir="2700000" algn="tl">
                    <a:srgbClr val="C0C0C0"/>
                  </a:outerShdw>
                </a:effectLst>
                <a:latin typeface="Rockwell"/>
                <a:ea typeface="Rockwell"/>
                <a:cs typeface="Rockwell"/>
                <a:sym typeface="Rockwell"/>
              </a:rPr>
              <a:t>Hydrocarbons</a:t>
            </a:r>
            <a:r>
              <a:rPr lang="en-US" sz="2400" b="0" i="0" u="none" dirty="0">
                <a:solidFill>
                  <a:schemeClr val="lt1"/>
                </a:solidFill>
                <a:effectLst>
                  <a:outerShdw blurRad="38100" dist="38100" dir="2700000" algn="tl">
                    <a:srgbClr val="C0C0C0"/>
                  </a:outerShdw>
                </a:effectLst>
                <a:latin typeface="Rockwell"/>
                <a:ea typeface="Rockwell"/>
                <a:cs typeface="Rockwell"/>
                <a:sym typeface="Rockwell"/>
              </a:rPr>
              <a:t>: </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Indirect &amp; very strong - include </a:t>
            </a:r>
            <a:r>
              <a:rPr lang="en-US" sz="2400" b="0" i="0" u="none" dirty="0" err="1">
                <a:solidFill>
                  <a:schemeClr val="tx1"/>
                </a:solidFill>
                <a:effectLst>
                  <a:outerShdw blurRad="38100" dist="38100" dir="2700000" algn="tl">
                    <a:srgbClr val="C0C0C0"/>
                  </a:outerShdw>
                </a:effectLst>
                <a:latin typeface="Rockwell"/>
                <a:ea typeface="Rockwell"/>
                <a:cs typeface="Rockwell"/>
                <a:sym typeface="Rockwell"/>
              </a:rPr>
              <a:t>benzopyrene</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 in cigarette smoke  → CA Lung</a:t>
            </a:r>
            <a:endParaRPr sz="2400" b="0" i="0" u="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120000"/>
              </a:lnSpc>
              <a:spcBef>
                <a:spcPts val="1000"/>
              </a:spcBef>
              <a:spcAft>
                <a:spcPts val="0"/>
              </a:spcAft>
              <a:buClr>
                <a:schemeClr val="lt1"/>
              </a:buClr>
              <a:buSzPts val="2400"/>
              <a:buFont typeface="Arial"/>
              <a:buNone/>
            </a:pPr>
            <a:r>
              <a:rPr lang="en-US" sz="2400" b="0" i="0" u="none" dirty="0" smtClean="0">
                <a:solidFill>
                  <a:schemeClr val="tx1"/>
                </a:solidFill>
                <a:effectLst>
                  <a:outerShdw blurRad="38100" dist="38100" dir="2700000" algn="tl">
                    <a:srgbClr val="C0C0C0"/>
                  </a:outerShdw>
                </a:effectLst>
                <a:latin typeface="Rockwell"/>
                <a:ea typeface="Rockwell"/>
                <a:cs typeface="Rockwell"/>
                <a:sym typeface="Rockwell"/>
              </a:rPr>
              <a:t>- </a:t>
            </a:r>
            <a:r>
              <a:rPr lang="en-US" sz="2400" b="0" i="0" u="none" dirty="0" smtClean="0">
                <a:solidFill>
                  <a:schemeClr val="hlink"/>
                </a:solidFill>
                <a:effectLst>
                  <a:outerShdw blurRad="38100" dist="38100" dir="2700000" algn="tl">
                    <a:srgbClr val="C0C0C0"/>
                  </a:outerShdw>
                </a:effectLst>
                <a:latin typeface="Rockwell"/>
                <a:ea typeface="Rockwell"/>
                <a:cs typeface="Rockwell"/>
                <a:sym typeface="Rockwell"/>
              </a:rPr>
              <a:t>Aromatic </a:t>
            </a:r>
            <a:r>
              <a:rPr lang="en-US" sz="2400" b="0" i="0" u="none" dirty="0">
                <a:solidFill>
                  <a:schemeClr val="hlink"/>
                </a:solidFill>
                <a:effectLst>
                  <a:outerShdw blurRad="38100" dist="38100" dir="2700000" algn="tl">
                    <a:srgbClr val="C0C0C0"/>
                  </a:outerShdw>
                </a:effectLst>
                <a:latin typeface="Rockwell"/>
                <a:ea typeface="Rockwell"/>
                <a:cs typeface="Rockwell"/>
                <a:sym typeface="Rockwell"/>
              </a:rPr>
              <a:t>Amines &amp; Azo dyes</a:t>
            </a:r>
            <a:r>
              <a:rPr lang="en-US" sz="2400" b="0" i="0" u="none" dirty="0">
                <a:solidFill>
                  <a:schemeClr val="lt1"/>
                </a:solidFill>
                <a:effectLst>
                  <a:outerShdw blurRad="38100" dist="38100" dir="2700000" algn="tl">
                    <a:srgbClr val="C0C0C0"/>
                  </a:outerShdw>
                </a:effectLst>
                <a:latin typeface="Rockwell"/>
                <a:ea typeface="Rockwell"/>
                <a:cs typeface="Rockwell"/>
                <a:sym typeface="Rockwell"/>
              </a:rPr>
              <a:t>: </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Indirect -Rubber &amp; Food Industry e.g</a:t>
            </a:r>
            <a:r>
              <a:rPr lang="en-US" sz="2400" b="0" i="0" u="none" dirty="0" smtClean="0">
                <a:solidFill>
                  <a:schemeClr val="tx1"/>
                </a:solidFill>
                <a:effectLst>
                  <a:outerShdw blurRad="38100" dist="38100" dir="2700000" algn="tl">
                    <a:srgbClr val="C0C0C0"/>
                  </a:outerShdw>
                </a:effectLst>
                <a:latin typeface="Rockwell"/>
                <a:ea typeface="Rockwell"/>
                <a:cs typeface="Rockwell"/>
                <a:sym typeface="Rockwell"/>
              </a:rPr>
              <a:t>.   </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β-</a:t>
            </a:r>
            <a:r>
              <a:rPr lang="en-US" sz="2400" b="0" i="0" u="none" dirty="0" err="1">
                <a:solidFill>
                  <a:schemeClr val="tx1"/>
                </a:solidFill>
                <a:effectLst>
                  <a:outerShdw blurRad="38100" dist="38100" dir="2700000" algn="tl">
                    <a:srgbClr val="C0C0C0"/>
                  </a:outerShdw>
                </a:effectLst>
                <a:latin typeface="Rockwell"/>
                <a:ea typeface="Rockwell"/>
                <a:cs typeface="Rockwell"/>
                <a:sym typeface="Rockwell"/>
              </a:rPr>
              <a:t>naphthylamine</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 → Bladder</a:t>
            </a:r>
            <a:r>
              <a:rPr lang="en-US" sz="2400" b="1" i="0" u="none" dirty="0">
                <a:solidFill>
                  <a:schemeClr val="tx1"/>
                </a:solidFill>
                <a:effectLst>
                  <a:outerShdw blurRad="38100" dist="38100" dir="2700000" algn="tl">
                    <a:srgbClr val="C0C0C0"/>
                  </a:outerShdw>
                </a:effectLst>
                <a:latin typeface="Rockwell"/>
                <a:ea typeface="Rockwell"/>
                <a:cs typeface="Rockwell"/>
                <a:sym typeface="Rockwell"/>
              </a:rPr>
              <a:t> </a:t>
            </a: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CA</a:t>
            </a:r>
            <a:endParaRPr dirty="0">
              <a:solidFill>
                <a:schemeClr val="tx1"/>
              </a:solidFill>
            </a:endParaRPr>
          </a:p>
        </p:txBody>
      </p:sp>
    </p:spTree>
    <p:extLst>
      <p:ext uri="{BB962C8B-B14F-4D97-AF65-F5344CB8AC3E}">
        <p14:creationId xmlns:p14="http://schemas.microsoft.com/office/powerpoint/2010/main" val="381603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57251"/>
            <a:ext cx="9144000" cy="5143500"/>
          </a:xfrm>
          <a:prstGeom prst="rect">
            <a:avLst/>
          </a:prstGeom>
        </p:spPr>
      </p:pic>
      <p:sp>
        <p:nvSpPr>
          <p:cNvPr id="2" name="Title 1"/>
          <p:cNvSpPr>
            <a:spLocks noGrp="1"/>
          </p:cNvSpPr>
          <p:nvPr>
            <p:ph type="title"/>
          </p:nvPr>
        </p:nvSpPr>
        <p:spPr>
          <a:xfrm>
            <a:off x="609599" y="381000"/>
            <a:ext cx="6347713" cy="247651"/>
          </a:xfrm>
        </p:spPr>
        <p:txBody>
          <a:bodyPr>
            <a:normAutofit fontScale="90000"/>
          </a:bodyPr>
          <a:lstStyle/>
          <a:p>
            <a:r>
              <a:rPr lang="en-US" dirty="0" smtClean="0"/>
              <a:t>Endometrial CA grade</a:t>
            </a:r>
            <a:endParaRPr lang="en-US" dirty="0"/>
          </a:p>
        </p:txBody>
      </p:sp>
    </p:spTree>
    <p:extLst>
      <p:ext uri="{BB962C8B-B14F-4D97-AF65-F5344CB8AC3E}">
        <p14:creationId xmlns:p14="http://schemas.microsoft.com/office/powerpoint/2010/main" val="93873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Urothelial carcinoma grade</a:t>
            </a:r>
            <a:endParaRPr lang="en-US" dirty="0"/>
          </a:p>
        </p:txBody>
      </p:sp>
      <p:pic>
        <p:nvPicPr>
          <p:cNvPr id="3" name="Picture 2"/>
          <p:cNvPicPr>
            <a:picLocks noChangeAspect="1"/>
          </p:cNvPicPr>
          <p:nvPr/>
        </p:nvPicPr>
        <p:blipFill rotWithShape="1">
          <a:blip r:embed="rId2"/>
          <a:srcRect b="6079"/>
          <a:stretch/>
        </p:blipFill>
        <p:spPr>
          <a:xfrm>
            <a:off x="0" y="1810958"/>
            <a:ext cx="9144000" cy="5047041"/>
          </a:xfrm>
          <a:prstGeom prst="rect">
            <a:avLst/>
          </a:prstGeom>
        </p:spPr>
      </p:pic>
    </p:spTree>
    <p:extLst>
      <p:ext uri="{BB962C8B-B14F-4D97-AF65-F5344CB8AC3E}">
        <p14:creationId xmlns:p14="http://schemas.microsoft.com/office/powerpoint/2010/main" val="112319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4572000"/>
          </a:xfrm>
        </p:spPr>
        <p:txBody>
          <a:bodyPr>
            <a:normAutofit/>
          </a:bodyPr>
          <a:lstStyle/>
          <a:p>
            <a:r>
              <a:rPr lang="en-US" dirty="0" smtClean="0">
                <a:latin typeface="Arial Rounded MT Bold" panose="020F0704030504030204" pitchFamily="34" charset="0"/>
              </a:rPr>
              <a:t>The major staging system currently in use is the American Joint Committee on Cancer Staging, </a:t>
            </a:r>
            <a:r>
              <a:rPr lang="en-US" u="sng" dirty="0" smtClean="0">
                <a:solidFill>
                  <a:srgbClr val="FF0000"/>
                </a:solidFill>
                <a:latin typeface="Arial Rounded MT Bold" panose="020F0704030504030204" pitchFamily="34" charset="0"/>
              </a:rPr>
              <a:t>TNM system</a:t>
            </a:r>
          </a:p>
          <a:p>
            <a:r>
              <a:rPr lang="en-US" dirty="0" smtClean="0">
                <a:latin typeface="Arial Rounded MT Bold" panose="020F0704030504030204" pitchFamily="34" charset="0"/>
              </a:rPr>
              <a:t>The staging of solid cancers is based on:</a:t>
            </a:r>
          </a:p>
          <a:p>
            <a:r>
              <a:rPr lang="en-US" dirty="0" smtClean="0">
                <a:latin typeface="Arial Rounded MT Bold" panose="020F0704030504030204" pitchFamily="34" charset="0"/>
              </a:rPr>
              <a:t> the size of the primary lesion (</a:t>
            </a:r>
            <a:r>
              <a:rPr lang="en-US" dirty="0" smtClean="0">
                <a:solidFill>
                  <a:srgbClr val="FF0000"/>
                </a:solidFill>
                <a:latin typeface="Arial Rounded MT Bold" panose="020F0704030504030204" pitchFamily="34" charset="0"/>
              </a:rPr>
              <a:t>T for primary tumor)</a:t>
            </a:r>
          </a:p>
          <a:p>
            <a:r>
              <a:rPr lang="en-US" dirty="0" smtClean="0">
                <a:latin typeface="Arial Rounded MT Bold" panose="020F0704030504030204" pitchFamily="34" charset="0"/>
              </a:rPr>
              <a:t>its extent of spread to regional lymph nodes</a:t>
            </a:r>
            <a:r>
              <a:rPr lang="en-US" dirty="0" smtClean="0">
                <a:solidFill>
                  <a:srgbClr val="FF0000"/>
                </a:solidFill>
                <a:latin typeface="Arial Rounded MT Bold" panose="020F0704030504030204" pitchFamily="34" charset="0"/>
              </a:rPr>
              <a:t>(N for regional lymph node).</a:t>
            </a:r>
          </a:p>
          <a:p>
            <a:r>
              <a:rPr lang="en-US" dirty="0" smtClean="0">
                <a:latin typeface="Arial Rounded MT Bold" panose="020F0704030504030204" pitchFamily="34" charset="0"/>
              </a:rPr>
              <a:t> presence or absence of blood borne metastases </a:t>
            </a:r>
            <a:r>
              <a:rPr lang="en-US" dirty="0" smtClean="0">
                <a:solidFill>
                  <a:srgbClr val="FF0000"/>
                </a:solidFill>
                <a:latin typeface="Arial Rounded MT Bold" panose="020F0704030504030204" pitchFamily="34" charset="0"/>
              </a:rPr>
              <a:t>(M for metastases</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381000" y="990600"/>
            <a:ext cx="8550262" cy="472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3857463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2"/>
          <p:cNvSpPr txBox="1">
            <a:spLocks noGrp="1"/>
          </p:cNvSpPr>
          <p:nvPr>
            <p:ph type="body" idx="1"/>
          </p:nvPr>
        </p:nvSpPr>
        <p:spPr>
          <a:xfrm>
            <a:off x="685800" y="2095500"/>
            <a:ext cx="7764600"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None/>
            </a:pPr>
            <a:endParaRPr sz="2000" b="0" i="0" u="none">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ctr" rtl="0">
              <a:lnSpc>
                <a:spcPct val="120000"/>
              </a:lnSpc>
              <a:spcBef>
                <a:spcPts val="1000"/>
              </a:spcBef>
              <a:spcAft>
                <a:spcPts val="0"/>
              </a:spcAft>
              <a:buClr>
                <a:schemeClr val="lt1"/>
              </a:buClr>
              <a:buSzPts val="4000"/>
              <a:buFont typeface="Arial"/>
              <a:buNone/>
            </a:pPr>
            <a:r>
              <a:rPr lang="en-US" sz="4000" b="1" i="0" u="none">
                <a:solidFill>
                  <a:schemeClr val="lt1"/>
                </a:solidFill>
                <a:effectLst>
                  <a:outerShdw blurRad="38100" dist="38100" dir="2700000" algn="tl">
                    <a:srgbClr val="C0C0C0"/>
                  </a:outerShdw>
                </a:effectLst>
                <a:latin typeface="Rockwell"/>
                <a:ea typeface="Rockwell"/>
                <a:cs typeface="Rockwell"/>
                <a:sym typeface="Rockwell"/>
              </a:rPr>
              <a:t> </a:t>
            </a:r>
            <a:r>
              <a:rPr lang="en-US" sz="4400" b="1" i="0" u="none">
                <a:solidFill>
                  <a:schemeClr val="accent1"/>
                </a:solidFill>
                <a:effectLst>
                  <a:outerShdw blurRad="38100" dist="38100" dir="2700000" algn="tl">
                    <a:srgbClr val="C0C0C0"/>
                  </a:outerShdw>
                </a:effectLst>
                <a:latin typeface="Rockwell"/>
                <a:ea typeface="Rockwell"/>
                <a:cs typeface="Rockwell"/>
                <a:sym typeface="Rockwell"/>
              </a:rPr>
              <a:t>CANCER</a:t>
            </a:r>
            <a:r>
              <a:rPr lang="en-US" sz="4400" b="0" i="0" u="none">
                <a:solidFill>
                  <a:schemeClr val="accent1"/>
                </a:solidFill>
                <a:effectLst>
                  <a:outerShdw blurRad="38100" dist="38100" dir="2700000" algn="tl">
                    <a:srgbClr val="C0C0C0"/>
                  </a:outerShdw>
                </a:effectLst>
                <a:latin typeface="Rockwell"/>
                <a:ea typeface="Rockwell"/>
                <a:cs typeface="Rockwell"/>
                <a:sym typeface="Rockwell"/>
              </a:rPr>
              <a:t>  </a:t>
            </a:r>
            <a:r>
              <a:rPr lang="en-US" sz="4400" b="1" i="0" u="none">
                <a:solidFill>
                  <a:schemeClr val="accent1"/>
                </a:solidFill>
                <a:effectLst>
                  <a:outerShdw blurRad="38100" dist="38100" dir="2700000" algn="tl">
                    <a:srgbClr val="C0C0C0"/>
                  </a:outerShdw>
                </a:effectLst>
                <a:latin typeface="Rockwell"/>
                <a:ea typeface="Rockwell"/>
                <a:cs typeface="Rockwell"/>
                <a:sym typeface="Rockwell"/>
              </a:rPr>
              <a:t>DIAGNOSIS</a:t>
            </a:r>
            <a:endParaRPr/>
          </a:p>
        </p:txBody>
      </p:sp>
    </p:spTree>
    <p:extLst>
      <p:ext uri="{BB962C8B-B14F-4D97-AF65-F5344CB8AC3E}">
        <p14:creationId xmlns:p14="http://schemas.microsoft.com/office/powerpoint/2010/main" val="1422599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3"/>
          <p:cNvSpPr txBox="1">
            <a:spLocks noGrp="1"/>
          </p:cNvSpPr>
          <p:nvPr>
            <p:ph type="title"/>
          </p:nvPr>
        </p:nvSpPr>
        <p:spPr>
          <a:xfrm>
            <a:off x="561975" y="565150"/>
            <a:ext cx="7793100" cy="65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Bookman Old Style"/>
              <a:buNone/>
            </a:pPr>
            <a:r>
              <a:rPr lang="en-US" sz="3200" b="1" i="0" u="none" dirty="0">
                <a:solidFill>
                  <a:schemeClr val="lt1"/>
                </a:solidFill>
                <a:effectLst>
                  <a:outerShdw blurRad="38100" dist="38100" dir="2700000" algn="tl">
                    <a:srgbClr val="C0C0C0"/>
                  </a:outerShdw>
                </a:effectLst>
                <a:latin typeface="Bookman Old Style"/>
                <a:ea typeface="Bookman Old Style"/>
                <a:cs typeface="Bookman Old Style"/>
                <a:sym typeface="Bookman Old Style"/>
              </a:rPr>
              <a:t> </a:t>
            </a:r>
            <a:r>
              <a:rPr lang="en-US" sz="3600" b="1" i="0" u="none" dirty="0">
                <a:solidFill>
                  <a:schemeClr val="tx1"/>
                </a:solidFill>
                <a:effectLst>
                  <a:outerShdw blurRad="38100" dist="38100" dir="2700000" algn="tl">
                    <a:srgbClr val="C0C0C0"/>
                  </a:outerShdw>
                </a:effectLst>
                <a:latin typeface="Bookman Old Style"/>
                <a:ea typeface="Bookman Old Style"/>
                <a:cs typeface="Bookman Old Style"/>
                <a:sym typeface="Bookman Old Style"/>
              </a:rPr>
              <a:t>GENERAL OUTLINE:</a:t>
            </a:r>
            <a:endParaRPr dirty="0">
              <a:solidFill>
                <a:schemeClr val="tx1"/>
              </a:solidFill>
            </a:endParaRPr>
          </a:p>
        </p:txBody>
      </p:sp>
      <p:sp>
        <p:nvSpPr>
          <p:cNvPr id="590" name="Google Shape;590;p93"/>
          <p:cNvSpPr txBox="1">
            <a:spLocks noGrp="1"/>
          </p:cNvSpPr>
          <p:nvPr>
            <p:ph type="body" idx="1"/>
          </p:nvPr>
        </p:nvSpPr>
        <p:spPr>
          <a:xfrm>
            <a:off x="533400" y="1695450"/>
            <a:ext cx="7772400" cy="4840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b="1" i="0" u="none" dirty="0">
                <a:solidFill>
                  <a:schemeClr val="tx1"/>
                </a:solidFill>
                <a:effectLst>
                  <a:outerShdw blurRad="38100" dist="38100" dir="2700000" algn="tl">
                    <a:srgbClr val="C0C0C0"/>
                  </a:outerShdw>
                </a:effectLst>
                <a:latin typeface="Rockwell"/>
                <a:ea typeface="Rockwell"/>
                <a:cs typeface="Rockwell"/>
                <a:sym typeface="Rockwell"/>
              </a:rPr>
              <a:t>History &amp; clinical examination</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endParaRPr sz="2000" b="1" i="0" u="none" dirty="0">
              <a:solidFill>
                <a:schemeClr val="tx1"/>
              </a:solidFill>
              <a:effectLst>
                <a:outerShdw blurRad="38100" dist="38100" dir="2700000" algn="tl">
                  <a:srgbClr val="C0C0C0"/>
                </a:outerShdw>
              </a:effectLst>
              <a:latin typeface="Rockwell"/>
              <a:ea typeface="Rockwell"/>
              <a:cs typeface="Rockwell"/>
              <a:sym typeface="Rockwell"/>
            </a:endParaRPr>
          </a:p>
          <a:p>
            <a:pPr marL="685800" marR="0" lvl="1" indent="-228600" algn="l" rtl="0">
              <a:lnSpc>
                <a:spcPct val="90000"/>
              </a:lnSpc>
              <a:spcBef>
                <a:spcPts val="500"/>
              </a:spcBef>
              <a:spcAft>
                <a:spcPts val="0"/>
              </a:spcAft>
              <a:buClr>
                <a:schemeClr val="hlink"/>
              </a:buClr>
              <a:buSzPts val="3200"/>
              <a:buFont typeface="Arial"/>
              <a:buChar char="•"/>
            </a:pPr>
            <a:r>
              <a:rPr lang="en-US" sz="3200" b="0" i="0" u="none" strike="noStrike" cap="none" dirty="0">
                <a:solidFill>
                  <a:srgbClr val="FF0000"/>
                </a:solidFill>
                <a:effectLst>
                  <a:outerShdw blurRad="38100" dist="38100" dir="2700000" algn="tl">
                    <a:srgbClr val="C0C0C0"/>
                  </a:outerShdw>
                </a:effectLst>
                <a:latin typeface="Rockwell"/>
                <a:ea typeface="Rockwell"/>
                <a:cs typeface="Rockwell"/>
                <a:sym typeface="Rockwell"/>
              </a:rPr>
              <a:t>Symptoms:</a:t>
            </a:r>
            <a:r>
              <a:rPr lang="en-US" sz="32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 What the health care worker learns from talking to the patient. </a:t>
            </a:r>
            <a:endParaRPr dirty="0">
              <a:solidFill>
                <a:schemeClr val="tx1"/>
              </a:solidFill>
            </a:endParaRPr>
          </a:p>
          <a:p>
            <a:pPr marL="685800" marR="0" lvl="1" indent="-228600" algn="l" rtl="0">
              <a:lnSpc>
                <a:spcPct val="90000"/>
              </a:lnSpc>
              <a:spcBef>
                <a:spcPts val="1000"/>
              </a:spcBef>
              <a:spcAft>
                <a:spcPts val="0"/>
              </a:spcAft>
              <a:buClr>
                <a:schemeClr val="hlink"/>
              </a:buClr>
              <a:buSzPts val="3200"/>
              <a:buFont typeface="Arial"/>
              <a:buChar char="•"/>
            </a:pPr>
            <a:r>
              <a:rPr lang="en-US" sz="3200" b="0" i="0" u="none" strike="noStrike" cap="none" dirty="0">
                <a:solidFill>
                  <a:srgbClr val="FF0000"/>
                </a:solidFill>
                <a:effectLst>
                  <a:outerShdw blurRad="38100" dist="38100" dir="2700000" algn="tl">
                    <a:srgbClr val="C0C0C0"/>
                  </a:outerShdw>
                </a:effectLst>
                <a:latin typeface="Rockwell"/>
                <a:ea typeface="Rockwell"/>
                <a:cs typeface="Rockwell"/>
                <a:sym typeface="Rockwell"/>
              </a:rPr>
              <a:t>Signs</a:t>
            </a:r>
            <a:r>
              <a:rPr lang="en-US" sz="32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 Physical examination of patient </a:t>
            </a:r>
            <a:endParaRPr dirty="0">
              <a:solidFill>
                <a:schemeClr val="tx1"/>
              </a:solidFill>
            </a:endParaRPr>
          </a:p>
          <a:p>
            <a:pPr marL="685800" marR="0" lvl="1" indent="-228600" algn="l" rtl="0">
              <a:lnSpc>
                <a:spcPct val="90000"/>
              </a:lnSpc>
              <a:spcBef>
                <a:spcPts val="1000"/>
              </a:spcBef>
              <a:spcAft>
                <a:spcPts val="0"/>
              </a:spcAft>
              <a:buClr>
                <a:schemeClr val="lt1"/>
              </a:buClr>
              <a:buSzPts val="3200"/>
              <a:buFont typeface="Arial"/>
              <a:buNone/>
            </a:pPr>
            <a:r>
              <a:rPr lang="en-US" sz="32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   e.g. A mass may be palpable or visible, fever…etc</a:t>
            </a: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a:t>
            </a:r>
            <a:endParaRPr dirty="0">
              <a:solidFill>
                <a:schemeClr val="tx1"/>
              </a:solidFill>
            </a:endParaRPr>
          </a:p>
        </p:txBody>
      </p:sp>
    </p:spTree>
    <p:extLst>
      <p:ext uri="{BB962C8B-B14F-4D97-AF65-F5344CB8AC3E}">
        <p14:creationId xmlns:p14="http://schemas.microsoft.com/office/powerpoint/2010/main" val="4038081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4"/>
          <p:cNvSpPr txBox="1">
            <a:spLocks noGrp="1"/>
          </p:cNvSpPr>
          <p:nvPr>
            <p:ph type="body" idx="1"/>
          </p:nvPr>
        </p:nvSpPr>
        <p:spPr>
          <a:xfrm>
            <a:off x="668337" y="1301750"/>
            <a:ext cx="7772400" cy="5105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1" i="0" u="none" dirty="0">
                <a:solidFill>
                  <a:srgbClr val="FF0000"/>
                </a:solidFill>
                <a:effectLst>
                  <a:outerShdw blurRad="38100" dist="38100" dir="2700000" algn="tl">
                    <a:srgbClr val="C0C0C0"/>
                  </a:outerShdw>
                </a:effectLst>
                <a:latin typeface="Rockwell"/>
                <a:ea typeface="Rockwell"/>
                <a:cs typeface="Rockwell"/>
                <a:sym typeface="Rockwell"/>
              </a:rPr>
              <a:t>Radiographic techniques</a:t>
            </a:r>
            <a:endParaRPr dirty="0">
              <a:solidFill>
                <a:srgbClr val="FF0000"/>
              </a:solidFill>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X ray</a:t>
            </a:r>
            <a:endParaRPr dirty="0">
              <a:solidFill>
                <a:schemeClr val="tx1"/>
              </a:solidFill>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CT scan</a:t>
            </a:r>
            <a:endParaRPr dirty="0">
              <a:solidFill>
                <a:schemeClr val="tx1"/>
              </a:solidFill>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MRI</a:t>
            </a:r>
            <a:endParaRPr dirty="0">
              <a:solidFill>
                <a:schemeClr val="tx1"/>
              </a:solidFill>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Ultrasound</a:t>
            </a:r>
            <a:endParaRPr dirty="0">
              <a:solidFill>
                <a:schemeClr val="tx1"/>
              </a:solidFill>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Nuclear Medicine (Radioisotope scan)</a:t>
            </a:r>
            <a:endParaRPr dirty="0">
              <a:solidFill>
                <a:schemeClr val="tx1"/>
              </a:solidFill>
            </a:endParaRPr>
          </a:p>
          <a:p>
            <a:pPr marL="228600" marR="0" lvl="0" indent="-228600" algn="l" rtl="0">
              <a:lnSpc>
                <a:spcPct val="120000"/>
              </a:lnSpc>
              <a:spcBef>
                <a:spcPts val="1000"/>
              </a:spcBef>
              <a:spcAft>
                <a:spcPts val="0"/>
              </a:spcAft>
              <a:buClr>
                <a:schemeClr val="lt1"/>
              </a:buClr>
              <a:buSzPts val="2000"/>
              <a:buFont typeface="Arial"/>
              <a:buChar char="•"/>
            </a:pPr>
            <a:r>
              <a:rPr lang="en-US" sz="2000" b="1" i="0" u="none" dirty="0">
                <a:solidFill>
                  <a:srgbClr val="FF0000"/>
                </a:solidFill>
                <a:effectLst>
                  <a:outerShdw blurRad="38100" dist="38100" dir="2700000" algn="tl">
                    <a:srgbClr val="C0C0C0"/>
                  </a:outerShdw>
                </a:effectLst>
                <a:latin typeface="Rockwell"/>
                <a:ea typeface="Rockwell"/>
                <a:cs typeface="Rockwell"/>
                <a:sym typeface="Rockwell"/>
              </a:rPr>
              <a:t>Laboratory tests</a:t>
            </a:r>
            <a:r>
              <a:rPr lang="en-US" sz="2000" b="0" i="0" u="none" dirty="0">
                <a:solidFill>
                  <a:srgbClr val="FF0000"/>
                </a:solidFill>
                <a:effectLst>
                  <a:outerShdw blurRad="38100" dist="38100" dir="2700000" algn="tl">
                    <a:srgbClr val="C0C0C0"/>
                  </a:outerShdw>
                </a:effectLst>
                <a:latin typeface="Rockwell"/>
                <a:ea typeface="Rockwell"/>
                <a:cs typeface="Rockwell"/>
                <a:sym typeface="Rockwell"/>
              </a:rPr>
              <a:t>: </a:t>
            </a:r>
            <a:endParaRPr dirty="0">
              <a:solidFill>
                <a:srgbClr val="FF0000"/>
              </a:solidFill>
            </a:endParaRPr>
          </a:p>
          <a:p>
            <a:pPr marL="685800" marR="0" lvl="1" indent="-228600" algn="l" rtl="0">
              <a:lnSpc>
                <a:spcPct val="120000"/>
              </a:lnSpc>
              <a:spcBef>
                <a:spcPts val="500"/>
              </a:spcBef>
              <a:spcAft>
                <a:spcPts val="0"/>
              </a:spcAft>
              <a:buClr>
                <a:schemeClr val="lt1"/>
              </a:buClr>
              <a:buSzPts val="117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General such as blood picture, stool for occult blood, blood sugar…….</a:t>
            </a:r>
            <a:r>
              <a:rPr lang="en-US" sz="1800" b="0" i="0" u="none" strike="noStrike" cap="none" dirty="0" err="1">
                <a:solidFill>
                  <a:schemeClr val="tx1"/>
                </a:solidFill>
                <a:effectLst>
                  <a:outerShdw blurRad="38100" dist="38100" dir="2700000" algn="tl">
                    <a:srgbClr val="C0C0C0"/>
                  </a:outerShdw>
                </a:effectLst>
                <a:latin typeface="Rockwell"/>
                <a:ea typeface="Rockwell"/>
                <a:cs typeface="Rockwell"/>
                <a:sym typeface="Rockwell"/>
              </a:rPr>
              <a:t>etc</a:t>
            </a:r>
            <a:endParaRPr dirty="0">
              <a:solidFill>
                <a:schemeClr val="tx1"/>
              </a:solidFill>
            </a:endParaRPr>
          </a:p>
          <a:p>
            <a:pPr marL="685800" marR="0" lvl="1" indent="-228600" algn="l" rtl="0">
              <a:lnSpc>
                <a:spcPct val="120000"/>
              </a:lnSpc>
              <a:spcBef>
                <a:spcPts val="500"/>
              </a:spcBef>
              <a:spcAft>
                <a:spcPts val="0"/>
              </a:spcAft>
              <a:buClr>
                <a:schemeClr val="lt1"/>
              </a:buClr>
              <a:buSzPts val="1260"/>
              <a:buFont typeface="Arial"/>
              <a:buChar char="•"/>
            </a:pPr>
            <a:r>
              <a:rPr lang="en-US" sz="18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Special techniques</a:t>
            </a:r>
            <a:endParaRPr dirty="0">
              <a:solidFill>
                <a:schemeClr val="tx1"/>
              </a:solidFill>
            </a:endParaRPr>
          </a:p>
        </p:txBody>
      </p:sp>
    </p:spTree>
    <p:extLst>
      <p:ext uri="{BB962C8B-B14F-4D97-AF65-F5344CB8AC3E}">
        <p14:creationId xmlns:p14="http://schemas.microsoft.com/office/powerpoint/2010/main" val="262955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5"/>
          <p:cNvSpPr txBox="1">
            <a:spLocks noGrp="1"/>
          </p:cNvSpPr>
          <p:nvPr>
            <p:ph type="body" idx="1"/>
          </p:nvPr>
        </p:nvSpPr>
        <p:spPr>
          <a:xfrm>
            <a:off x="914400" y="0"/>
            <a:ext cx="7942200" cy="6858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800"/>
              <a:buFont typeface="Arial"/>
              <a:buNone/>
            </a:pPr>
            <a:r>
              <a:rPr lang="en-US" sz="2800" b="1" i="0" u="none" dirty="0">
                <a:solidFill>
                  <a:schemeClr val="lt1"/>
                </a:solidFill>
                <a:effectLst>
                  <a:outerShdw blurRad="38100" dist="38100" dir="2700000" algn="tl">
                    <a:srgbClr val="C0C0C0"/>
                  </a:outerShdw>
                </a:effectLst>
                <a:latin typeface="Rockwell"/>
                <a:ea typeface="Rockwell"/>
                <a:cs typeface="Rockwell"/>
                <a:sym typeface="Rockwell"/>
              </a:rPr>
              <a:t> </a:t>
            </a:r>
            <a:endParaRPr dirty="0"/>
          </a:p>
          <a:p>
            <a:pPr marL="228600" marR="0" lvl="0" indent="-228600" algn="l" rtl="0">
              <a:lnSpc>
                <a:spcPct val="90000"/>
              </a:lnSpc>
              <a:spcBef>
                <a:spcPts val="1000"/>
              </a:spcBef>
              <a:spcAft>
                <a:spcPts val="0"/>
              </a:spcAft>
              <a:buClr>
                <a:schemeClr val="lt1"/>
              </a:buClr>
              <a:buSzPts val="2800"/>
              <a:buFont typeface="Arial"/>
              <a:buNone/>
            </a:pPr>
            <a:endParaRPr sz="2800" b="1"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90000"/>
              </a:lnSpc>
              <a:spcBef>
                <a:spcPts val="1000"/>
              </a:spcBef>
              <a:spcAft>
                <a:spcPts val="0"/>
              </a:spcAft>
              <a:buClr>
                <a:schemeClr val="lt1"/>
              </a:buClr>
              <a:buSzPts val="2800"/>
              <a:buFont typeface="Arial"/>
              <a:buNone/>
            </a:pPr>
            <a:endParaRPr sz="28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90000"/>
              </a:lnSpc>
              <a:spcBef>
                <a:spcPts val="1000"/>
              </a:spcBef>
              <a:spcAft>
                <a:spcPts val="0"/>
              </a:spcAft>
              <a:buClr>
                <a:schemeClr val="lt1"/>
              </a:buClr>
              <a:buSzPts val="2800"/>
              <a:buFont typeface="Arial"/>
              <a:buNone/>
            </a:pPr>
            <a:endParaRPr sz="28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90000"/>
              </a:lnSpc>
              <a:spcBef>
                <a:spcPts val="1000"/>
              </a:spcBef>
              <a:spcAft>
                <a:spcPts val="0"/>
              </a:spcAft>
              <a:buClr>
                <a:srgbClr val="3333FF"/>
              </a:buClr>
              <a:buSzPts val="2000"/>
              <a:buFont typeface="Arial"/>
              <a:buNone/>
            </a:pPr>
            <a:r>
              <a:rPr lang="en-US" sz="2000" b="1" i="0" u="none" dirty="0">
                <a:solidFill>
                  <a:srgbClr val="3333FF"/>
                </a:solidFill>
                <a:effectLst>
                  <a:outerShdw blurRad="38100" dist="38100" dir="2700000" algn="tl">
                    <a:srgbClr val="C0C0C0"/>
                  </a:outerShdw>
                </a:effectLst>
                <a:latin typeface="Rockwell"/>
                <a:ea typeface="Rockwell"/>
                <a:cs typeface="Rockwell"/>
                <a:sym typeface="Rockwell"/>
              </a:rPr>
              <a:t>A- Cytological Methods:</a:t>
            </a:r>
            <a:r>
              <a:rPr lang="en-US" sz="2000" b="0" i="0" u="none" dirty="0">
                <a:solidFill>
                  <a:srgbClr val="66FF33"/>
                </a:solidFill>
                <a:effectLst>
                  <a:outerShdw blurRad="38100" dist="38100" dir="2700000" algn="tl">
                    <a:srgbClr val="C0C0C0"/>
                  </a:outerShdw>
                </a:effectLst>
                <a:latin typeface="Rockwell"/>
                <a:ea typeface="Rockwell"/>
                <a:cs typeface="Rockwell"/>
                <a:sym typeface="Rockwell"/>
              </a:rPr>
              <a:t> </a:t>
            </a:r>
            <a:endParaRPr dirty="0"/>
          </a:p>
          <a:p>
            <a:pPr marL="228600" marR="0" lvl="0" indent="-228600" algn="l" rtl="0">
              <a:lnSpc>
                <a:spcPct val="90000"/>
              </a:lnSpc>
              <a:spcBef>
                <a:spcPts val="1000"/>
              </a:spcBef>
              <a:spcAft>
                <a:spcPts val="0"/>
              </a:spcAft>
              <a:buClr>
                <a:schemeClr val="lt1"/>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Study of cells:</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Smear.</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FNA, Brush, Fluid tapping…</a:t>
            </a:r>
            <a:r>
              <a:rPr lang="en-US" sz="2000" b="0" i="0" u="none" dirty="0" err="1">
                <a:solidFill>
                  <a:schemeClr val="tx1"/>
                </a:solidFill>
                <a:effectLst>
                  <a:outerShdw blurRad="38100" dist="38100" dir="2700000" algn="tl">
                    <a:srgbClr val="C0C0C0"/>
                  </a:outerShdw>
                </a:effectLst>
                <a:latin typeface="Rockwell"/>
                <a:ea typeface="Rockwell"/>
                <a:cs typeface="Rockwell"/>
                <a:sym typeface="Rockwell"/>
              </a:rPr>
              <a:t>etc</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a:t>
            </a:r>
            <a:r>
              <a:rPr lang="en-US" sz="2000" b="0" i="0" u="none" dirty="0" err="1">
                <a:solidFill>
                  <a:schemeClr val="tx1"/>
                </a:solidFill>
                <a:effectLst>
                  <a:outerShdw blurRad="38100" dist="38100" dir="2700000" algn="tl">
                    <a:srgbClr val="C0C0C0"/>
                  </a:outerShdw>
                </a:effectLst>
                <a:latin typeface="Rockwell"/>
                <a:ea typeface="Rockwell"/>
                <a:cs typeface="Rockwell"/>
                <a:sym typeface="Rockwell"/>
              </a:rPr>
              <a:t>Papanicolaou</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stain (Pap) often used.</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False(+), False (-)</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Advise biopsy, even sometimes if (+)</a:t>
            </a:r>
            <a:endParaRPr dirty="0">
              <a:solidFill>
                <a:schemeClr val="tx1"/>
              </a:solidFill>
            </a:endParaRPr>
          </a:p>
        </p:txBody>
      </p:sp>
      <p:sp>
        <p:nvSpPr>
          <p:cNvPr id="601" name="Google Shape;601;p95"/>
          <p:cNvSpPr txBox="1"/>
          <p:nvPr/>
        </p:nvSpPr>
        <p:spPr>
          <a:xfrm>
            <a:off x="1295400" y="762000"/>
            <a:ext cx="6629400" cy="838200"/>
          </a:xfrm>
          <a:prstGeom prst="rect">
            <a:avLst/>
          </a:prstGeom>
          <a:solidFill>
            <a:srgbClr val="FFCC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Verdana"/>
              <a:buNone/>
            </a:pPr>
            <a:r>
              <a:rPr lang="en-US" sz="3200" b="1" i="0" u="none" dirty="0" smtClean="0">
                <a:solidFill>
                  <a:schemeClr val="lt1"/>
                </a:solidFill>
                <a:latin typeface="Verdana"/>
                <a:ea typeface="Verdana"/>
                <a:cs typeface="Verdana"/>
                <a:sym typeface="Verdana"/>
              </a:rPr>
              <a:t> </a:t>
            </a:r>
            <a:r>
              <a:rPr lang="en-US" sz="3200" b="1" i="0" u="none" dirty="0">
                <a:solidFill>
                  <a:schemeClr val="lt1"/>
                </a:solidFill>
                <a:latin typeface="Verdana"/>
                <a:ea typeface="Verdana"/>
                <a:cs typeface="Verdana"/>
                <a:sym typeface="Verdana"/>
              </a:rPr>
              <a:t>Morphological Methods:</a:t>
            </a:r>
            <a:endParaRPr dirty="0"/>
          </a:p>
        </p:txBody>
      </p:sp>
    </p:spTree>
    <p:extLst>
      <p:ext uri="{BB962C8B-B14F-4D97-AF65-F5344CB8AC3E}">
        <p14:creationId xmlns:p14="http://schemas.microsoft.com/office/powerpoint/2010/main" val="389513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96" descr="S01871-007-f054"/>
          <p:cNvPicPr preferRelativeResize="0"/>
          <p:nvPr/>
        </p:nvPicPr>
        <p:blipFill rotWithShape="1">
          <a:blip r:embed="rId3">
            <a:alphaModFix/>
          </a:blip>
          <a:srcRect/>
          <a:stretch/>
        </p:blipFill>
        <p:spPr>
          <a:xfrm>
            <a:off x="0" y="0"/>
            <a:ext cx="9144000" cy="6607175"/>
          </a:xfrm>
          <a:prstGeom prst="rect">
            <a:avLst/>
          </a:prstGeom>
          <a:noFill/>
          <a:ln w="9525" cap="flat" cmpd="sng">
            <a:solidFill>
              <a:schemeClr val="lt1"/>
            </a:solidFill>
            <a:prstDash val="solid"/>
            <a:miter lim="800000"/>
            <a:headEnd type="none" w="sm" len="sm"/>
            <a:tailEnd type="none" w="sm" len="sm"/>
          </a:ln>
        </p:spPr>
      </p:pic>
      <p:sp>
        <p:nvSpPr>
          <p:cNvPr id="608" name="Google Shape;608;p96"/>
          <p:cNvSpPr txBox="1"/>
          <p:nvPr/>
        </p:nvSpPr>
        <p:spPr>
          <a:xfrm>
            <a:off x="4005262" y="6516687"/>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Downloaded from: Robbins &amp; Cotran Pathologic Basis of Disease (on 18 December 2006 10:36 AM)</a:t>
            </a:r>
            <a:endParaRPr/>
          </a:p>
        </p:txBody>
      </p:sp>
      <p:sp>
        <p:nvSpPr>
          <p:cNvPr id="609" name="Google Shape;609;p96"/>
          <p:cNvSpPr txBox="1"/>
          <p:nvPr/>
        </p:nvSpPr>
        <p:spPr>
          <a:xfrm>
            <a:off x="4000500" y="6645275"/>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 2005 Elsevier </a:t>
            </a:r>
            <a:endParaRPr/>
          </a:p>
        </p:txBody>
      </p:sp>
      <p:pic>
        <p:nvPicPr>
          <p:cNvPr id="610" name="Google Shape;610;p96" descr="admintitle"/>
          <p:cNvPicPr preferRelativeResize="0"/>
          <p:nvPr/>
        </p:nvPicPr>
        <p:blipFill rotWithShape="1">
          <a:blip r:embed="rId4">
            <a:alphaModFix/>
          </a:blip>
          <a:srcRect/>
          <a:stretch/>
        </p:blipFill>
        <p:spPr>
          <a:xfrm>
            <a:off x="107950" y="115887"/>
            <a:ext cx="990600" cy="314325"/>
          </a:xfrm>
          <a:prstGeom prst="rect">
            <a:avLst/>
          </a:prstGeom>
          <a:noFill/>
          <a:ln>
            <a:noFill/>
          </a:ln>
        </p:spPr>
      </p:pic>
      <p:sp>
        <p:nvSpPr>
          <p:cNvPr id="611" name="Google Shape;611;p96"/>
          <p:cNvSpPr txBox="1"/>
          <p:nvPr/>
        </p:nvSpPr>
        <p:spPr>
          <a:xfrm>
            <a:off x="1905000" y="6019800"/>
            <a:ext cx="5638800" cy="609600"/>
          </a:xfrm>
          <a:prstGeom prst="rect">
            <a:avLst/>
          </a:pr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a:buNone/>
            </a:pPr>
            <a:r>
              <a:rPr lang="en-US" sz="2800" b="1" i="0" u="none">
                <a:solidFill>
                  <a:schemeClr val="lt1"/>
                </a:solidFill>
                <a:latin typeface="Century"/>
                <a:ea typeface="Century"/>
                <a:cs typeface="Century"/>
                <a:sym typeface="Century"/>
              </a:rPr>
              <a:t>Normal Pap smear of Cervix</a:t>
            </a:r>
            <a:endParaRPr/>
          </a:p>
        </p:txBody>
      </p:sp>
    </p:spTree>
    <p:extLst>
      <p:ext uri="{BB962C8B-B14F-4D97-AF65-F5344CB8AC3E}">
        <p14:creationId xmlns:p14="http://schemas.microsoft.com/office/powerpoint/2010/main" val="247321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Another important examples of indirect-acting carcinogens</a:t>
            </a:r>
            <a:r>
              <a:rPr lang="en-US" dirty="0" smtClean="0"/>
              <a:t>.</a:t>
            </a:r>
            <a:endParaRPr lang="en-US" dirty="0"/>
          </a:p>
        </p:txBody>
      </p:sp>
      <p:sp>
        <p:nvSpPr>
          <p:cNvPr id="3" name="Content Placeholder 2"/>
          <p:cNvSpPr>
            <a:spLocks noGrp="1"/>
          </p:cNvSpPr>
          <p:nvPr>
            <p:ph idx="1"/>
          </p:nvPr>
        </p:nvSpPr>
        <p:spPr/>
        <p:txBody>
          <a:bodyPr/>
          <a:lstStyle/>
          <a:p>
            <a:endParaRPr lang="en-US" dirty="0" smtClean="0">
              <a:latin typeface="Arial Rounded MT Bold" panose="020F0704030504030204" pitchFamily="34" charset="0"/>
            </a:endParaRPr>
          </a:p>
          <a:p>
            <a:r>
              <a:rPr lang="en-US" dirty="0" smtClean="0">
                <a:latin typeface="Arial Rounded MT Bold" panose="020F0704030504030204" pitchFamily="34" charset="0"/>
              </a:rPr>
              <a:t>Aflatoxin B1 from Aspergillus with hepatocellular carcinoma .</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Nitrites used as food preservatives are suspected to be carcinogenic</a:t>
            </a:r>
            <a:r>
              <a:rPr lang="en-US" dirty="0">
                <a:latin typeface="Arial Rounded MT Bold" panose="020F0704030504030204" pitchFamily="34" charset="0"/>
              </a:rPr>
              <a:t>. </a:t>
            </a:r>
            <a:r>
              <a:rPr lang="en-US" dirty="0" smtClean="0">
                <a:latin typeface="Arial Rounded MT Bold" panose="020F0704030504030204" pitchFamily="34" charset="0"/>
              </a:rPr>
              <a:t>cause </a:t>
            </a:r>
            <a:r>
              <a:rPr lang="en-US" dirty="0">
                <a:latin typeface="Arial Rounded MT Bold" panose="020F0704030504030204" pitchFamily="34" charset="0"/>
              </a:rPr>
              <a:t>Gastric &amp; Colon CA…etc.</a:t>
            </a:r>
          </a:p>
        </p:txBody>
      </p:sp>
      <p:sp>
        <p:nvSpPr>
          <p:cNvPr id="1026" name="AutoShape 2" descr="Azole resistance in Aspergillus fumigatus | CropLife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Fungi Aspergillus, 3D illustration Stock Photo by ©katerynakon 121101350"/>
          <p:cNvPicPr>
            <a:picLocks noChangeAspect="1" noChangeArrowheads="1"/>
          </p:cNvPicPr>
          <p:nvPr/>
        </p:nvPicPr>
        <p:blipFill>
          <a:blip r:embed="rId2"/>
          <a:srcRect/>
          <a:stretch>
            <a:fillRect/>
          </a:stretch>
        </p:blipFill>
        <p:spPr bwMode="auto">
          <a:xfrm>
            <a:off x="6096000" y="4826000"/>
            <a:ext cx="3048000" cy="203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96" descr="S01871-007-f054"/>
          <p:cNvPicPr preferRelativeResize="0"/>
          <p:nvPr/>
        </p:nvPicPr>
        <p:blipFill rotWithShape="1">
          <a:blip r:embed="rId3">
            <a:alphaModFix/>
          </a:blip>
          <a:srcRect/>
          <a:stretch/>
        </p:blipFill>
        <p:spPr>
          <a:xfrm>
            <a:off x="0" y="0"/>
            <a:ext cx="9144000" cy="6607175"/>
          </a:xfrm>
          <a:prstGeom prst="rect">
            <a:avLst/>
          </a:prstGeom>
          <a:noFill/>
          <a:ln w="9525" cap="flat" cmpd="sng">
            <a:solidFill>
              <a:schemeClr val="lt1"/>
            </a:solidFill>
            <a:prstDash val="solid"/>
            <a:miter lim="800000"/>
            <a:headEnd type="none" w="sm" len="sm"/>
            <a:tailEnd type="none" w="sm" len="sm"/>
          </a:ln>
        </p:spPr>
      </p:pic>
      <p:sp>
        <p:nvSpPr>
          <p:cNvPr id="608" name="Google Shape;608;p96"/>
          <p:cNvSpPr txBox="1"/>
          <p:nvPr/>
        </p:nvSpPr>
        <p:spPr>
          <a:xfrm>
            <a:off x="4005262" y="6516687"/>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Downloaded from: Robbins &amp; Cotran Pathologic Basis of Disease (on 18 December 2006 10:36 AM)</a:t>
            </a:r>
            <a:endParaRPr/>
          </a:p>
        </p:txBody>
      </p:sp>
      <p:sp>
        <p:nvSpPr>
          <p:cNvPr id="609" name="Google Shape;609;p96"/>
          <p:cNvSpPr txBox="1"/>
          <p:nvPr/>
        </p:nvSpPr>
        <p:spPr>
          <a:xfrm>
            <a:off x="4000500" y="6645275"/>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 2005 Elsevier </a:t>
            </a:r>
            <a:endParaRPr/>
          </a:p>
        </p:txBody>
      </p:sp>
      <p:pic>
        <p:nvPicPr>
          <p:cNvPr id="610" name="Google Shape;610;p96" descr="admintitle"/>
          <p:cNvPicPr preferRelativeResize="0"/>
          <p:nvPr/>
        </p:nvPicPr>
        <p:blipFill rotWithShape="1">
          <a:blip r:embed="rId4">
            <a:alphaModFix/>
          </a:blip>
          <a:srcRect/>
          <a:stretch/>
        </p:blipFill>
        <p:spPr>
          <a:xfrm>
            <a:off x="107950" y="115887"/>
            <a:ext cx="990600" cy="314325"/>
          </a:xfrm>
          <a:prstGeom prst="rect">
            <a:avLst/>
          </a:prstGeom>
          <a:noFill/>
          <a:ln>
            <a:noFill/>
          </a:ln>
        </p:spPr>
      </p:pic>
      <p:sp>
        <p:nvSpPr>
          <p:cNvPr id="611" name="Google Shape;611;p96"/>
          <p:cNvSpPr txBox="1"/>
          <p:nvPr/>
        </p:nvSpPr>
        <p:spPr>
          <a:xfrm>
            <a:off x="1905000" y="6019800"/>
            <a:ext cx="5638800" cy="609600"/>
          </a:xfrm>
          <a:prstGeom prst="rect">
            <a:avLst/>
          </a:pr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a:buNone/>
            </a:pPr>
            <a:r>
              <a:rPr lang="en-US" sz="2800" b="1" i="0" u="none">
                <a:solidFill>
                  <a:schemeClr val="lt1"/>
                </a:solidFill>
                <a:latin typeface="Century"/>
                <a:ea typeface="Century"/>
                <a:cs typeface="Century"/>
                <a:sym typeface="Century"/>
              </a:rPr>
              <a:t>Normal Pap smear of Cervix</a:t>
            </a:r>
            <a:endParaRPr/>
          </a:p>
        </p:txBody>
      </p:sp>
    </p:spTree>
    <p:extLst>
      <p:ext uri="{BB962C8B-B14F-4D97-AF65-F5344CB8AC3E}">
        <p14:creationId xmlns:p14="http://schemas.microsoft.com/office/powerpoint/2010/main" val="4119318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97" descr="S01871-007-f055"/>
          <p:cNvPicPr preferRelativeResize="0"/>
          <p:nvPr/>
        </p:nvPicPr>
        <p:blipFill rotWithShape="1">
          <a:blip r:embed="rId3">
            <a:alphaModFix/>
          </a:blip>
          <a:srcRect/>
          <a:stretch/>
        </p:blipFill>
        <p:spPr>
          <a:xfrm>
            <a:off x="-228600" y="0"/>
            <a:ext cx="9372600" cy="6858000"/>
          </a:xfrm>
          <a:prstGeom prst="rect">
            <a:avLst/>
          </a:prstGeom>
          <a:noFill/>
          <a:ln w="9525" cap="flat" cmpd="sng">
            <a:solidFill>
              <a:schemeClr val="lt1"/>
            </a:solidFill>
            <a:prstDash val="solid"/>
            <a:miter lim="800000"/>
            <a:headEnd type="none" w="sm" len="sm"/>
            <a:tailEnd type="none" w="sm" len="sm"/>
          </a:ln>
        </p:spPr>
      </p:pic>
      <p:sp>
        <p:nvSpPr>
          <p:cNvPr id="618" name="Google Shape;618;p97"/>
          <p:cNvSpPr txBox="1"/>
          <p:nvPr/>
        </p:nvSpPr>
        <p:spPr>
          <a:xfrm>
            <a:off x="4005262" y="6516687"/>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Downloaded from: Robbins &amp; Cotran Pathologic Basis of Disease (on 18 December 2006 10:36 AM)</a:t>
            </a:r>
            <a:endParaRPr/>
          </a:p>
        </p:txBody>
      </p:sp>
      <p:sp>
        <p:nvSpPr>
          <p:cNvPr id="619" name="Google Shape;619;p97"/>
          <p:cNvSpPr txBox="1"/>
          <p:nvPr/>
        </p:nvSpPr>
        <p:spPr>
          <a:xfrm>
            <a:off x="4000500" y="6645275"/>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 2005 Elsevier </a:t>
            </a:r>
            <a:endParaRPr/>
          </a:p>
        </p:txBody>
      </p:sp>
      <p:pic>
        <p:nvPicPr>
          <p:cNvPr id="620" name="Google Shape;620;p97" descr="admintitle"/>
          <p:cNvPicPr preferRelativeResize="0"/>
          <p:nvPr/>
        </p:nvPicPr>
        <p:blipFill rotWithShape="1">
          <a:blip r:embed="rId4">
            <a:alphaModFix/>
          </a:blip>
          <a:srcRect/>
          <a:stretch/>
        </p:blipFill>
        <p:spPr>
          <a:xfrm>
            <a:off x="107950" y="115887"/>
            <a:ext cx="990600" cy="314325"/>
          </a:xfrm>
          <a:prstGeom prst="rect">
            <a:avLst/>
          </a:prstGeom>
          <a:noFill/>
          <a:ln>
            <a:noFill/>
          </a:ln>
        </p:spPr>
      </p:pic>
      <p:sp>
        <p:nvSpPr>
          <p:cNvPr id="621" name="Google Shape;621;p97"/>
          <p:cNvSpPr txBox="1"/>
          <p:nvPr/>
        </p:nvSpPr>
        <p:spPr>
          <a:xfrm>
            <a:off x="1219200" y="6096000"/>
            <a:ext cx="7010400" cy="762000"/>
          </a:xfrm>
          <a:prstGeom prst="rect">
            <a:avLst/>
          </a:pr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a:buNone/>
            </a:pPr>
            <a:r>
              <a:rPr lang="en-US" sz="2800" b="1" i="0" u="none">
                <a:solidFill>
                  <a:schemeClr val="lt1"/>
                </a:solidFill>
                <a:latin typeface="Century"/>
                <a:ea typeface="Century"/>
                <a:cs typeface="Century"/>
                <a:sym typeface="Century"/>
              </a:rPr>
              <a:t>Dysplastic Epithelial Cells in smear</a:t>
            </a:r>
            <a:endParaRPr/>
          </a:p>
        </p:txBody>
      </p:sp>
    </p:spTree>
    <p:extLst>
      <p:ext uri="{BB962C8B-B14F-4D97-AF65-F5344CB8AC3E}">
        <p14:creationId xmlns:p14="http://schemas.microsoft.com/office/powerpoint/2010/main" val="2362002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8"/>
          <p:cNvSpPr txBox="1">
            <a:spLocks noGrp="1"/>
          </p:cNvSpPr>
          <p:nvPr>
            <p:ph type="title"/>
          </p:nvPr>
        </p:nvSpPr>
        <p:spPr>
          <a:xfrm>
            <a:off x="685800" y="609600"/>
            <a:ext cx="7764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effectLst>
                <a:outerShdw blurRad="50800" dist="63500" dir="2700000" algn="tl" rotWithShape="0">
                  <a:srgbClr val="000000">
                    <a:alpha val="48000"/>
                  </a:srgbClr>
                </a:outerShdw>
              </a:effectLst>
              <a:latin typeface="Bookman Old Style"/>
              <a:ea typeface="Bookman Old Style"/>
              <a:cs typeface="Bookman Old Style"/>
              <a:sym typeface="Bookman Old Style"/>
            </a:endParaRPr>
          </a:p>
        </p:txBody>
      </p:sp>
      <p:sp>
        <p:nvSpPr>
          <p:cNvPr id="627" name="Google Shape;627;p98"/>
          <p:cNvSpPr txBox="1">
            <a:spLocks noGrp="1"/>
          </p:cNvSpPr>
          <p:nvPr>
            <p:ph type="body" idx="1"/>
          </p:nvPr>
        </p:nvSpPr>
        <p:spPr>
          <a:xfrm>
            <a:off x="685800" y="2095500"/>
            <a:ext cx="7764600" cy="3695700"/>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20000"/>
              </a:lnSpc>
              <a:spcBef>
                <a:spcPts val="0"/>
              </a:spcBef>
              <a:spcAft>
                <a:spcPts val="0"/>
              </a:spcAft>
              <a:buClr>
                <a:schemeClr val="lt1"/>
              </a:buClr>
              <a:buSzPts val="2000"/>
              <a:buFont typeface="Arial"/>
              <a:buNone/>
            </a:pPr>
            <a:endParaRPr sz="2000">
              <a:solidFill>
                <a:schemeClr val="lt1"/>
              </a:solidFill>
              <a:effectLst>
                <a:outerShdw blurRad="50800" dist="38100" dir="2700000" algn="tl" rotWithShape="0">
                  <a:srgbClr val="000000">
                    <a:alpha val="48000"/>
                  </a:srgbClr>
                </a:outerShdw>
              </a:effectLst>
              <a:latin typeface="Rockwell"/>
              <a:ea typeface="Rockwell"/>
              <a:cs typeface="Rockwell"/>
              <a:sym typeface="Rockwell"/>
            </a:endParaRPr>
          </a:p>
        </p:txBody>
      </p:sp>
      <p:pic>
        <p:nvPicPr>
          <p:cNvPr id="628" name="Google Shape;628;p98" descr="File0449"/>
          <p:cNvPicPr preferRelativeResize="0"/>
          <p:nvPr/>
        </p:nvPicPr>
        <p:blipFill rotWithShape="1">
          <a:blip r:embed="rId3">
            <a:alphaModFix/>
          </a:blip>
          <a:srcRect/>
          <a:stretch/>
        </p:blipFill>
        <p:spPr>
          <a:xfrm>
            <a:off x="0" y="0"/>
            <a:ext cx="9144001" cy="6858000"/>
          </a:xfrm>
          <a:prstGeom prst="rect">
            <a:avLst/>
          </a:prstGeom>
          <a:noFill/>
          <a:ln>
            <a:noFill/>
          </a:ln>
        </p:spPr>
      </p:pic>
      <p:sp>
        <p:nvSpPr>
          <p:cNvPr id="629" name="Google Shape;629;p98"/>
          <p:cNvSpPr txBox="1"/>
          <p:nvPr/>
        </p:nvSpPr>
        <p:spPr>
          <a:xfrm>
            <a:off x="4343400" y="6324600"/>
            <a:ext cx="3048000" cy="533400"/>
          </a:xfrm>
          <a:prstGeom prst="rect">
            <a:avLst/>
          </a:pr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2800"/>
              <a:buFont typeface="Rockwell"/>
              <a:buNone/>
            </a:pPr>
            <a:r>
              <a:rPr lang="en-US" sz="2800" b="1" i="0" u="none">
                <a:solidFill>
                  <a:srgbClr val="7F7F7F"/>
                </a:solidFill>
                <a:latin typeface="Rockwell"/>
                <a:ea typeface="Rockwell"/>
                <a:cs typeface="Rockwell"/>
                <a:sym typeface="Rockwell"/>
              </a:rPr>
              <a:t>FNA on Breast</a:t>
            </a:r>
            <a:endParaRPr/>
          </a:p>
        </p:txBody>
      </p:sp>
    </p:spTree>
    <p:extLst>
      <p:ext uri="{BB962C8B-B14F-4D97-AF65-F5344CB8AC3E}">
        <p14:creationId xmlns:p14="http://schemas.microsoft.com/office/powerpoint/2010/main" val="3061038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9"/>
          <p:cNvSpPr txBox="1">
            <a:spLocks noGrp="1"/>
          </p:cNvSpPr>
          <p:nvPr>
            <p:ph type="title"/>
          </p:nvPr>
        </p:nvSpPr>
        <p:spPr>
          <a:xfrm>
            <a:off x="1150937" y="1022350"/>
            <a:ext cx="7793100" cy="654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333FF"/>
              </a:buClr>
              <a:buSzPts val="3200"/>
              <a:buFont typeface="Bookman Old Style"/>
              <a:buNone/>
            </a:pPr>
            <a:r>
              <a:rPr lang="en-US" sz="3200" b="1" i="0" u="none">
                <a:solidFill>
                  <a:srgbClr val="3333FF"/>
                </a:solidFill>
                <a:effectLst>
                  <a:outerShdw blurRad="38100" dist="38100" dir="2700000" algn="tl">
                    <a:srgbClr val="C0C0C0"/>
                  </a:outerShdw>
                </a:effectLst>
                <a:latin typeface="Bookman Old Style"/>
                <a:ea typeface="Bookman Old Style"/>
                <a:cs typeface="Bookman Old Style"/>
                <a:sym typeface="Bookman Old Style"/>
              </a:rPr>
              <a:t>B- HISTOLOGICAL METHODS:</a:t>
            </a:r>
            <a:endParaRPr/>
          </a:p>
        </p:txBody>
      </p:sp>
      <p:sp>
        <p:nvSpPr>
          <p:cNvPr id="635" name="Google Shape;635;p99"/>
          <p:cNvSpPr txBox="1">
            <a:spLocks noGrp="1"/>
          </p:cNvSpPr>
          <p:nvPr>
            <p:ph type="body" idx="1"/>
          </p:nvPr>
        </p:nvSpPr>
        <p:spPr>
          <a:xfrm>
            <a:off x="762000" y="1828800"/>
            <a:ext cx="8193000" cy="5029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800"/>
              <a:buFont typeface="Arial"/>
              <a:buNone/>
            </a:pPr>
            <a:endParaRPr sz="28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0" indent="0">
              <a:lnSpc>
                <a:spcPct val="90000"/>
              </a:lnSpc>
              <a:buClr>
                <a:schemeClr val="lt1"/>
              </a:buClr>
              <a:buSzPts val="2000"/>
              <a:buNone/>
            </a:pPr>
            <a:r>
              <a:rPr lang="en-US" sz="2000" b="0" i="0" u="none" dirty="0" smtClean="0">
                <a:solidFill>
                  <a:schemeClr val="tx1"/>
                </a:solidFill>
                <a:effectLst>
                  <a:outerShdw blurRad="38100" dist="38100" dir="2700000" algn="tl">
                    <a:srgbClr val="C0C0C0"/>
                  </a:outerShdw>
                </a:effectLst>
                <a:latin typeface="Rockwell"/>
                <a:ea typeface="Rockwell"/>
                <a:cs typeface="Rockwell"/>
                <a:sym typeface="Rockwell"/>
              </a:rPr>
              <a:t>-   Biopsy </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of tissue:</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Needle &amp; core biopsy, Endoscopic Biopsy, or open surgical biopsy</a:t>
            </a:r>
            <a:endParaRPr dirty="0">
              <a:solidFill>
                <a:schemeClr val="tx1"/>
              </a:solidFill>
            </a:endParaRPr>
          </a:p>
          <a:p>
            <a:pPr marL="0" marR="0" lvl="0" indent="0" algn="l" rtl="0">
              <a:lnSpc>
                <a:spcPct val="90000"/>
              </a:lnSpc>
              <a:spcBef>
                <a:spcPts val="1000"/>
              </a:spcBef>
              <a:spcAft>
                <a:spcPts val="0"/>
              </a:spcAft>
              <a:buClr>
                <a:schemeClr val="lt1"/>
              </a:buClr>
              <a:buSzPts val="2000"/>
              <a:buNone/>
            </a:pPr>
            <a:r>
              <a:rPr lang="en-US" sz="2000" b="0" i="0" u="none" dirty="0" smtClean="0">
                <a:solidFill>
                  <a:schemeClr val="tx1"/>
                </a:solidFill>
                <a:effectLst>
                  <a:outerShdw blurRad="38100" dist="38100" dir="2700000" algn="tl">
                    <a:srgbClr val="C0C0C0"/>
                  </a:outerShdw>
                </a:effectLst>
                <a:latin typeface="Rockwell"/>
                <a:ea typeface="Rockwell"/>
                <a:cs typeface="Rockwell"/>
                <a:sym typeface="Rockwell"/>
              </a:rPr>
              <a:t>- </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Frozen Section (Rapid technique)</a:t>
            </a:r>
            <a:endParaRPr dirty="0">
              <a:solidFill>
                <a:schemeClr val="tx1"/>
              </a:solidFill>
            </a:endParaRPr>
          </a:p>
          <a:p>
            <a:pPr marL="0" marR="0" lvl="0" indent="0" algn="l" rtl="0">
              <a:lnSpc>
                <a:spcPct val="90000"/>
              </a:lnSpc>
              <a:spcBef>
                <a:spcPts val="1000"/>
              </a:spcBef>
              <a:spcAft>
                <a:spcPts val="0"/>
              </a:spcAft>
              <a:buClr>
                <a:schemeClr val="lt1"/>
              </a:buClr>
              <a:buSzPts val="2000"/>
              <a:buNone/>
            </a:pPr>
            <a:r>
              <a:rPr lang="en-US" sz="2000" b="0" i="0" u="none" dirty="0" smtClean="0">
                <a:solidFill>
                  <a:schemeClr val="tx1"/>
                </a:solidFill>
                <a:effectLst>
                  <a:outerShdw blurRad="38100" dist="38100" dir="2700000" algn="tl">
                    <a:srgbClr val="C0C0C0"/>
                  </a:outerShdw>
                </a:effectLst>
                <a:latin typeface="Rockwell"/>
                <a:ea typeface="Rockwell"/>
                <a:cs typeface="Rockwell"/>
                <a:sym typeface="Rockwell"/>
              </a:rPr>
              <a:t>- </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Paraffin Section (36-48 hrs. or longer)</a:t>
            </a:r>
            <a:endParaRPr dirty="0">
              <a:solidFill>
                <a:schemeClr val="tx1"/>
              </a:solidFill>
            </a:endParaRPr>
          </a:p>
          <a:p>
            <a:pPr marL="0" marR="0" lvl="0" indent="0" algn="l" rtl="0">
              <a:lnSpc>
                <a:spcPct val="90000"/>
              </a:lnSpc>
              <a:spcBef>
                <a:spcPts val="1000"/>
              </a:spcBef>
              <a:spcAft>
                <a:spcPts val="0"/>
              </a:spcAft>
              <a:buClr>
                <a:schemeClr val="lt1"/>
              </a:buClr>
              <a:buSzPts val="2000"/>
              <a:buNone/>
            </a:pPr>
            <a:r>
              <a:rPr lang="en-US" sz="2000" b="0" i="0" u="none" dirty="0" smtClean="0">
                <a:solidFill>
                  <a:schemeClr val="tx1"/>
                </a:solidFill>
                <a:effectLst>
                  <a:outerShdw blurRad="38100" dist="38100" dir="2700000" algn="tl">
                    <a:srgbClr val="C0C0C0"/>
                  </a:outerShdw>
                </a:effectLst>
                <a:latin typeface="Rockwell"/>
                <a:ea typeface="Rockwell"/>
                <a:cs typeface="Rockwell"/>
                <a:sym typeface="Rockwell"/>
              </a:rPr>
              <a:t>- H&amp;E</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Special histochemical stains e.g.</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(PAS, CONGO RED, PERL’s iron stains) or by IMMUNOHISTOCHEMICAL Methods</a:t>
            </a:r>
            <a:endParaRPr dirty="0">
              <a:solidFill>
                <a:schemeClr val="tx1"/>
              </a:solidFill>
            </a:endParaRPr>
          </a:p>
        </p:txBody>
      </p:sp>
    </p:spTree>
    <p:extLst>
      <p:ext uri="{BB962C8B-B14F-4D97-AF65-F5344CB8AC3E}">
        <p14:creationId xmlns:p14="http://schemas.microsoft.com/office/powerpoint/2010/main" val="1164782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00"/>
          <p:cNvSpPr txBox="1">
            <a:spLocks noGrp="1"/>
          </p:cNvSpPr>
          <p:nvPr>
            <p:ph type="body" idx="1"/>
          </p:nvPr>
        </p:nvSpPr>
        <p:spPr>
          <a:xfrm>
            <a:off x="609600" y="0"/>
            <a:ext cx="8458200" cy="6858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400"/>
              <a:buFont typeface="Arial"/>
              <a:buNone/>
            </a:pPr>
            <a:endParaRPr sz="24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rgbClr val="3333FF"/>
              </a:buClr>
              <a:buSzPts val="2000"/>
              <a:buFont typeface="Arial"/>
              <a:buNone/>
            </a:pPr>
            <a:r>
              <a:rPr lang="en-US" sz="2000" b="0" i="0" u="none" dirty="0">
                <a:solidFill>
                  <a:srgbClr val="3333FF"/>
                </a:solidFill>
                <a:effectLst>
                  <a:outerShdw blurRad="38100" dist="38100" dir="2700000" algn="tl">
                    <a:srgbClr val="C0C0C0"/>
                  </a:outerShdw>
                </a:effectLst>
                <a:latin typeface="Rockwell"/>
                <a:ea typeface="Rockwell"/>
                <a:cs typeface="Rockwell"/>
                <a:sym typeface="Rockwell"/>
              </a:rPr>
              <a:t>   </a:t>
            </a:r>
            <a:r>
              <a:rPr lang="en-US" sz="2000" b="1" i="0" u="none" dirty="0">
                <a:solidFill>
                  <a:srgbClr val="3333FF"/>
                </a:solidFill>
                <a:effectLst>
                  <a:outerShdw blurRad="38100" dist="38100" dir="2700000" algn="tl">
                    <a:srgbClr val="C0C0C0"/>
                  </a:outerShdw>
                </a:effectLst>
                <a:latin typeface="Rockwell"/>
                <a:ea typeface="Rockwell"/>
                <a:cs typeface="Rockwell"/>
                <a:sym typeface="Rockwell"/>
              </a:rPr>
              <a:t>C- Immunohistochemistry:</a:t>
            </a:r>
            <a:r>
              <a:rPr lang="en-US" sz="2400" b="0" i="0" u="sng" dirty="0">
                <a:solidFill>
                  <a:srgbClr val="3333FF"/>
                </a:solidFill>
                <a:effectLst>
                  <a:outerShdw blurRad="38100" dist="38100" dir="2700000" algn="tl">
                    <a:srgbClr val="C0C0C0"/>
                  </a:outerShdw>
                </a:effectLst>
                <a:latin typeface="Rockwell"/>
                <a:ea typeface="Rockwell"/>
                <a:cs typeface="Rockwell"/>
                <a:sym typeface="Rockwell"/>
              </a:rPr>
              <a:t> </a:t>
            </a:r>
            <a:endParaRPr sz="2000" b="1" i="0" u="sng" dirty="0">
              <a:solidFill>
                <a:srgbClr val="3333FF"/>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lt1"/>
              </a:buClr>
              <a:buSzPts val="2800"/>
              <a:buFont typeface="Arial"/>
              <a:buNone/>
            </a:pPr>
            <a:r>
              <a:rPr lang="en-US" sz="2800" b="0" i="0" u="none" dirty="0">
                <a:solidFill>
                  <a:schemeClr val="tx1"/>
                </a:solidFill>
                <a:effectLst>
                  <a:outerShdw blurRad="38100" dist="38100" dir="2700000" algn="tl">
                    <a:srgbClr val="C0C0C0"/>
                  </a:outerShdw>
                </a:effectLst>
                <a:latin typeface="Rockwell"/>
                <a:ea typeface="Rockwell"/>
                <a:cs typeface="Rockwell"/>
                <a:sym typeface="Rockwell"/>
              </a:rPr>
              <a:t>   </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Staining by use of monoclonal AB directed against various components in cell: May help in </a:t>
            </a:r>
            <a:r>
              <a:rPr lang="en-US" sz="2000" b="1" i="0" u="none" dirty="0">
                <a:solidFill>
                  <a:schemeClr val="tx1"/>
                </a:solidFill>
                <a:effectLst>
                  <a:outerShdw blurRad="38100" dist="38100" dir="2700000" algn="tl">
                    <a:srgbClr val="C0C0C0"/>
                  </a:outerShdw>
                </a:effectLst>
                <a:latin typeface="Rockwell"/>
                <a:ea typeface="Rockwell"/>
                <a:cs typeface="Rockwell"/>
                <a:sym typeface="Rockwell"/>
              </a:rPr>
              <a:t>diagnosis of undifferentiated cancers</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or help in </a:t>
            </a:r>
            <a:r>
              <a:rPr lang="en-US" sz="2000" b="1" i="0" u="none" dirty="0">
                <a:solidFill>
                  <a:schemeClr val="tx1"/>
                </a:solidFill>
                <a:effectLst>
                  <a:outerShdw blurRad="38100" dist="38100" dir="2700000" algn="tl">
                    <a:srgbClr val="C0C0C0"/>
                  </a:outerShdw>
                </a:effectLst>
                <a:latin typeface="Rockwell"/>
                <a:ea typeface="Rockwell"/>
                <a:cs typeface="Rockwell"/>
                <a:sym typeface="Rockwell"/>
              </a:rPr>
              <a:t>identifying source of a metastatic tumor</a:t>
            </a:r>
            <a:r>
              <a:rPr lang="en-US" sz="2800" b="1" i="0" u="none" dirty="0">
                <a:solidFill>
                  <a:schemeClr val="tx1"/>
                </a:solidFill>
                <a:effectLst>
                  <a:outerShdw blurRad="38100" dist="38100" dir="2700000" algn="tl">
                    <a:srgbClr val="C0C0C0"/>
                  </a:outerShdw>
                </a:effectLst>
                <a:latin typeface="Rockwell"/>
                <a:ea typeface="Rockwell"/>
                <a:cs typeface="Rockwell"/>
                <a:sym typeface="Rockwell"/>
              </a:rPr>
              <a:t>.</a:t>
            </a:r>
            <a:r>
              <a:rPr lang="en-US" sz="2800" b="0" i="0" u="none" dirty="0">
                <a:solidFill>
                  <a:schemeClr val="tx1"/>
                </a:solidFill>
                <a:effectLst>
                  <a:outerShdw blurRad="38100" dist="38100" dir="2700000" algn="tl">
                    <a:srgbClr val="C0C0C0"/>
                  </a:outerShdw>
                </a:effectLst>
                <a:latin typeface="Rockwell"/>
                <a:ea typeface="Rockwell"/>
                <a:cs typeface="Rockwell"/>
                <a:sym typeface="Rockwell"/>
              </a:rPr>
              <a:t> </a:t>
            </a:r>
            <a:endParaRPr sz="2800" b="0" i="0" u="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hlink"/>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Cytokeratin→ Carcinoma</a:t>
            </a:r>
            <a:endParaRPr dirty="0">
              <a:solidFill>
                <a:schemeClr val="tx1"/>
              </a:solidFill>
            </a:endParaRPr>
          </a:p>
          <a:p>
            <a:pPr marL="685800" marR="0" lvl="1" indent="-228600" algn="l" rtl="0">
              <a:lnSpc>
                <a:spcPct val="80000"/>
              </a:lnSpc>
              <a:spcBef>
                <a:spcPts val="500"/>
              </a:spcBef>
              <a:spcAft>
                <a:spcPts val="0"/>
              </a:spcAft>
              <a:buClr>
                <a:schemeClr val="lt1"/>
              </a:buClr>
              <a:buSzPts val="2400"/>
              <a:buFont typeface="Arial"/>
              <a:buChar char="•"/>
            </a:pPr>
            <a:r>
              <a:rPr lang="en-US" sz="24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Different groups of </a:t>
            </a:r>
            <a:r>
              <a:rPr lang="en-US" sz="2400" b="0" i="0" u="none" strike="noStrike" cap="none" dirty="0" err="1">
                <a:solidFill>
                  <a:schemeClr val="tx1"/>
                </a:solidFill>
                <a:effectLst>
                  <a:outerShdw blurRad="38100" dist="38100" dir="2700000" algn="tl">
                    <a:srgbClr val="C0C0C0"/>
                  </a:outerShdw>
                </a:effectLst>
                <a:latin typeface="Rockwell"/>
                <a:ea typeface="Rockwell"/>
                <a:cs typeface="Rockwell"/>
                <a:sym typeface="Rockwell"/>
              </a:rPr>
              <a:t>cytokeratins</a:t>
            </a:r>
            <a:r>
              <a:rPr lang="en-US" sz="2400" b="0" i="0" u="none" strike="noStrike" cap="none" dirty="0">
                <a:solidFill>
                  <a:schemeClr val="tx1"/>
                </a:solidFill>
                <a:effectLst>
                  <a:outerShdw blurRad="38100" dist="38100" dir="2700000" algn="tl">
                    <a:srgbClr val="C0C0C0"/>
                  </a:outerShdw>
                </a:effectLst>
                <a:latin typeface="Rockwell"/>
                <a:ea typeface="Rockwell"/>
                <a:cs typeface="Rockwell"/>
                <a:sym typeface="Rockwell"/>
              </a:rPr>
              <a:t> indicate origin of the carcinoma e.g. CK 7, CK20….</a:t>
            </a:r>
            <a:r>
              <a:rPr lang="en-US" sz="2400" b="0" i="0" u="none" strike="noStrike" cap="none" dirty="0" err="1">
                <a:solidFill>
                  <a:schemeClr val="tx1"/>
                </a:solidFill>
                <a:effectLst>
                  <a:outerShdw blurRad="38100" dist="38100" dir="2700000" algn="tl">
                    <a:srgbClr val="C0C0C0"/>
                  </a:outerShdw>
                </a:effectLst>
                <a:latin typeface="Rockwell"/>
                <a:ea typeface="Rockwell"/>
                <a:cs typeface="Rockwell"/>
                <a:sym typeface="Rockwell"/>
              </a:rPr>
              <a:t>etc</a:t>
            </a:r>
            <a:endParaRPr dirty="0">
              <a:solidFill>
                <a:schemeClr val="tx1"/>
              </a:solidFill>
            </a:endParaRPr>
          </a:p>
          <a:p>
            <a:pPr marL="685800" marR="0" lvl="1" indent="-228600" algn="l" rtl="0">
              <a:lnSpc>
                <a:spcPct val="80000"/>
              </a:lnSpc>
              <a:spcBef>
                <a:spcPts val="500"/>
              </a:spcBef>
              <a:spcAft>
                <a:spcPts val="0"/>
              </a:spcAft>
              <a:buClr>
                <a:schemeClr val="lt1"/>
              </a:buClr>
              <a:buSzPts val="2400"/>
              <a:buFont typeface="Arial"/>
              <a:buNone/>
            </a:pPr>
            <a:endParaRPr sz="2400" b="0" i="0" u="none" strike="noStrike" cap="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hlink"/>
              </a:buClr>
              <a:buSzPts val="2000"/>
              <a:buFont typeface="Arial"/>
              <a:buNone/>
            </a:pPr>
            <a:r>
              <a:rPr lang="en-US" sz="2000" b="0" i="0" u="none" dirty="0">
                <a:solidFill>
                  <a:schemeClr val="hlink"/>
                </a:solidFill>
                <a:effectLst>
                  <a:outerShdw blurRad="38100" dist="38100" dir="2700000" algn="tl">
                    <a:srgbClr val="C0C0C0"/>
                  </a:outerShdw>
                </a:effectLst>
                <a:latin typeface="Rockwell"/>
                <a:ea typeface="Rockwell"/>
                <a:cs typeface="Rockwell"/>
                <a:sym typeface="Rockwell"/>
              </a:rPr>
              <a:t>   </a:t>
            </a:r>
            <a:r>
              <a:rPr lang="en-US" sz="2400" b="0" i="0" u="none" dirty="0">
                <a:solidFill>
                  <a:srgbClr val="9C3351"/>
                </a:solidFill>
                <a:effectLst>
                  <a:outerShdw blurRad="38100" dist="38100" dir="2700000" algn="tl">
                    <a:srgbClr val="C0C0C0"/>
                  </a:outerShdw>
                </a:effectLst>
                <a:latin typeface="Rockwell"/>
                <a:ea typeface="Rockwell"/>
                <a:cs typeface="Rockwell"/>
                <a:sym typeface="Rockwell"/>
              </a:rPr>
              <a:t>Leukocyte Common Antigen → Lymphoma</a:t>
            </a:r>
            <a:endParaRPr dirty="0"/>
          </a:p>
          <a:p>
            <a:pPr marL="228600" marR="0" lvl="0" indent="-228600" algn="l" rtl="0">
              <a:lnSpc>
                <a:spcPct val="80000"/>
              </a:lnSpc>
              <a:spcBef>
                <a:spcPts val="1000"/>
              </a:spcBef>
              <a:spcAft>
                <a:spcPts val="0"/>
              </a:spcAft>
              <a:buClr>
                <a:srgbClr val="9C3351"/>
              </a:buClr>
              <a:buSzPts val="2400"/>
              <a:buFont typeface="Arial"/>
              <a:buNone/>
            </a:pPr>
            <a:r>
              <a:rPr lang="en-US" sz="2400" b="0" i="0" u="none" dirty="0">
                <a:solidFill>
                  <a:srgbClr val="9C3351"/>
                </a:solidFill>
                <a:effectLst>
                  <a:outerShdw blurRad="38100" dist="38100" dir="2700000" algn="tl">
                    <a:srgbClr val="C0C0C0"/>
                  </a:outerShdw>
                </a:effectLst>
                <a:latin typeface="Rockwell"/>
                <a:ea typeface="Rockwell"/>
                <a:cs typeface="Rockwell"/>
                <a:sym typeface="Rockwell"/>
              </a:rPr>
              <a:t>   S 100→ Neural tissue, melanocytic lesions</a:t>
            </a:r>
            <a:endParaRPr dirty="0"/>
          </a:p>
          <a:p>
            <a:pPr marL="228600" marR="0" lvl="0" indent="-228600" algn="l" rtl="0">
              <a:lnSpc>
                <a:spcPct val="80000"/>
              </a:lnSpc>
              <a:spcBef>
                <a:spcPts val="1000"/>
              </a:spcBef>
              <a:spcAft>
                <a:spcPts val="0"/>
              </a:spcAft>
              <a:buClr>
                <a:srgbClr val="9C3351"/>
              </a:buClr>
              <a:buSzPts val="2400"/>
              <a:buFont typeface="Arial"/>
              <a:buNone/>
            </a:pPr>
            <a:r>
              <a:rPr lang="en-US" sz="2400" b="0" i="0" u="none" dirty="0">
                <a:solidFill>
                  <a:srgbClr val="9C3351"/>
                </a:solidFill>
                <a:effectLst>
                  <a:outerShdw blurRad="38100" dist="38100" dir="2700000" algn="tl">
                    <a:srgbClr val="C0C0C0"/>
                  </a:outerShdw>
                </a:effectLst>
                <a:latin typeface="Rockwell"/>
                <a:ea typeface="Rockwell"/>
                <a:cs typeface="Rockwell"/>
                <a:sym typeface="Rockwell"/>
              </a:rPr>
              <a:t>   </a:t>
            </a:r>
            <a:r>
              <a:rPr lang="en-US" sz="2400" b="0" i="0" u="none" dirty="0" err="1">
                <a:solidFill>
                  <a:srgbClr val="9C3351"/>
                </a:solidFill>
                <a:effectLst>
                  <a:outerShdw blurRad="38100" dist="38100" dir="2700000" algn="tl">
                    <a:srgbClr val="C0C0C0"/>
                  </a:outerShdw>
                </a:effectLst>
                <a:latin typeface="Rockwell"/>
                <a:ea typeface="Rockwell"/>
                <a:cs typeface="Rockwell"/>
                <a:sym typeface="Rockwell"/>
              </a:rPr>
              <a:t>Vimentin</a:t>
            </a:r>
            <a:r>
              <a:rPr lang="en-US" sz="2400" b="0" i="0" u="none" dirty="0">
                <a:solidFill>
                  <a:srgbClr val="9C3351"/>
                </a:solidFill>
                <a:effectLst>
                  <a:outerShdw blurRad="38100" dist="38100" dir="2700000" algn="tl">
                    <a:srgbClr val="C0C0C0"/>
                  </a:outerShdw>
                </a:effectLst>
                <a:latin typeface="Rockwell"/>
                <a:ea typeface="Rockwell"/>
                <a:cs typeface="Rockwell"/>
                <a:sym typeface="Rockwell"/>
              </a:rPr>
              <a:t>, </a:t>
            </a:r>
            <a:r>
              <a:rPr lang="en-US" sz="2400" b="0" i="0" u="none" dirty="0" err="1">
                <a:solidFill>
                  <a:srgbClr val="9C3351"/>
                </a:solidFill>
                <a:effectLst>
                  <a:outerShdw blurRad="38100" dist="38100" dir="2700000" algn="tl">
                    <a:srgbClr val="C0C0C0"/>
                  </a:outerShdw>
                </a:effectLst>
                <a:latin typeface="Rockwell"/>
                <a:ea typeface="Rockwell"/>
                <a:cs typeface="Rockwell"/>
                <a:sym typeface="Rockwell"/>
              </a:rPr>
              <a:t>Desmin</a:t>
            </a:r>
            <a:r>
              <a:rPr lang="en-US" sz="2400" b="0" i="0" u="none" dirty="0">
                <a:solidFill>
                  <a:srgbClr val="9C3351"/>
                </a:solidFill>
                <a:effectLst>
                  <a:outerShdw blurRad="38100" dist="38100" dir="2700000" algn="tl">
                    <a:srgbClr val="C0C0C0"/>
                  </a:outerShdw>
                </a:effectLst>
                <a:latin typeface="Rockwell"/>
                <a:ea typeface="Rockwell"/>
                <a:cs typeface="Rockwell"/>
                <a:sym typeface="Rockwell"/>
              </a:rPr>
              <a:t> → Sarcoma</a:t>
            </a:r>
            <a:endParaRPr dirty="0"/>
          </a:p>
        </p:txBody>
      </p:sp>
    </p:spTree>
    <p:extLst>
      <p:ext uri="{BB962C8B-B14F-4D97-AF65-F5344CB8AC3E}">
        <p14:creationId xmlns:p14="http://schemas.microsoft.com/office/powerpoint/2010/main" val="3053662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01"/>
          <p:cNvSpPr txBox="1">
            <a:spLocks noGrp="1"/>
          </p:cNvSpPr>
          <p:nvPr>
            <p:ph type="title"/>
          </p:nvPr>
        </p:nvSpPr>
        <p:spPr>
          <a:xfrm>
            <a:off x="1524000" y="601662"/>
            <a:ext cx="7543800" cy="579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Bookman Old Style"/>
              <a:buNone/>
            </a:pPr>
            <a:r>
              <a:rPr lang="en-US" sz="3200" b="1" i="0" u="none" dirty="0">
                <a:solidFill>
                  <a:schemeClr val="tx1"/>
                </a:solidFill>
                <a:effectLst>
                  <a:outerShdw blurRad="38100" dist="38100" dir="2700000" algn="tl">
                    <a:srgbClr val="C0C0C0"/>
                  </a:outerShdw>
                </a:effectLst>
                <a:latin typeface="Bookman Old Style"/>
                <a:ea typeface="Bookman Old Style"/>
                <a:cs typeface="Bookman Old Style"/>
                <a:sym typeface="Bookman Old Style"/>
              </a:rPr>
              <a:t>UNDIFFERENTIATED TUMOR</a:t>
            </a:r>
            <a:endParaRPr dirty="0">
              <a:solidFill>
                <a:schemeClr val="tx1"/>
              </a:solidFill>
            </a:endParaRPr>
          </a:p>
        </p:txBody>
      </p:sp>
      <p:pic>
        <p:nvPicPr>
          <p:cNvPr id="646" name="Google Shape;646;p101" descr="S01871-007-f009"/>
          <p:cNvPicPr preferRelativeResize="0">
            <a:picLocks noGrp="1"/>
          </p:cNvPicPr>
          <p:nvPr>
            <p:ph type="body" idx="1"/>
          </p:nvPr>
        </p:nvPicPr>
        <p:blipFill rotWithShape="1">
          <a:blip r:embed="rId3">
            <a:alphaModFix/>
          </a:blip>
          <a:srcRect/>
          <a:stretch/>
        </p:blipFill>
        <p:spPr>
          <a:xfrm>
            <a:off x="0" y="1143000"/>
            <a:ext cx="9144000" cy="5867400"/>
          </a:xfrm>
          <a:prstGeom prst="rect">
            <a:avLst/>
          </a:prstGeom>
          <a:noFill/>
          <a:ln>
            <a:noFill/>
          </a:ln>
        </p:spPr>
      </p:pic>
    </p:spTree>
    <p:extLst>
      <p:ext uri="{BB962C8B-B14F-4D97-AF65-F5344CB8AC3E}">
        <p14:creationId xmlns:p14="http://schemas.microsoft.com/office/powerpoint/2010/main" val="3330618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102" descr="S01871-007-f056"/>
          <p:cNvPicPr preferRelativeResize="0"/>
          <p:nvPr/>
        </p:nvPicPr>
        <p:blipFill rotWithShape="1">
          <a:blip r:embed="rId3">
            <a:alphaModFix/>
          </a:blip>
          <a:srcRect/>
          <a:stretch/>
        </p:blipFill>
        <p:spPr>
          <a:xfrm>
            <a:off x="0" y="0"/>
            <a:ext cx="9144000" cy="6858000"/>
          </a:xfrm>
          <a:prstGeom prst="rect">
            <a:avLst/>
          </a:prstGeom>
          <a:noFill/>
          <a:ln w="9525" cap="flat" cmpd="sng">
            <a:solidFill>
              <a:schemeClr val="lt1"/>
            </a:solidFill>
            <a:prstDash val="solid"/>
            <a:miter lim="800000"/>
            <a:headEnd type="none" w="sm" len="sm"/>
            <a:tailEnd type="none" w="sm" len="sm"/>
          </a:ln>
        </p:spPr>
      </p:pic>
      <p:sp>
        <p:nvSpPr>
          <p:cNvPr id="653" name="Google Shape;653;p102"/>
          <p:cNvSpPr txBox="1"/>
          <p:nvPr/>
        </p:nvSpPr>
        <p:spPr>
          <a:xfrm>
            <a:off x="4005262" y="6516687"/>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Downloaded from: Robbins &amp; Cotran Pathologic Basis of Disease (on 18 December 2006 10:36 AM)</a:t>
            </a:r>
            <a:endParaRPr/>
          </a:p>
        </p:txBody>
      </p:sp>
      <p:sp>
        <p:nvSpPr>
          <p:cNvPr id="654" name="Google Shape;654;p102"/>
          <p:cNvSpPr txBox="1"/>
          <p:nvPr/>
        </p:nvSpPr>
        <p:spPr>
          <a:xfrm>
            <a:off x="4000500" y="6645275"/>
            <a:ext cx="4464000" cy="198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700"/>
              <a:buFont typeface="Arial"/>
              <a:buNone/>
            </a:pPr>
            <a:r>
              <a:rPr lang="en-US" sz="700" b="0" i="1" u="none">
                <a:solidFill>
                  <a:schemeClr val="lt1"/>
                </a:solidFill>
                <a:latin typeface="Arial"/>
                <a:ea typeface="Arial"/>
                <a:cs typeface="Arial"/>
                <a:sym typeface="Arial"/>
              </a:rPr>
              <a:t>© 2005 Elsevier </a:t>
            </a:r>
            <a:endParaRPr/>
          </a:p>
        </p:txBody>
      </p:sp>
      <p:pic>
        <p:nvPicPr>
          <p:cNvPr id="655" name="Google Shape;655;p102" descr="admintitle"/>
          <p:cNvPicPr preferRelativeResize="0"/>
          <p:nvPr/>
        </p:nvPicPr>
        <p:blipFill rotWithShape="1">
          <a:blip r:embed="rId4">
            <a:alphaModFix/>
          </a:blip>
          <a:srcRect/>
          <a:stretch/>
        </p:blipFill>
        <p:spPr>
          <a:xfrm>
            <a:off x="107950" y="115887"/>
            <a:ext cx="990600" cy="314325"/>
          </a:xfrm>
          <a:prstGeom prst="rect">
            <a:avLst/>
          </a:prstGeom>
          <a:noFill/>
          <a:ln>
            <a:noFill/>
          </a:ln>
        </p:spPr>
      </p:pic>
      <p:sp>
        <p:nvSpPr>
          <p:cNvPr id="656" name="Google Shape;656;p102"/>
          <p:cNvSpPr txBox="1"/>
          <p:nvPr/>
        </p:nvSpPr>
        <p:spPr>
          <a:xfrm>
            <a:off x="0" y="6019800"/>
            <a:ext cx="9144000" cy="838200"/>
          </a:xfrm>
          <a:prstGeom prst="rect">
            <a:avLst/>
          </a:prstGeom>
          <a:solidFill>
            <a:schemeClr val="accen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entury"/>
              <a:buNone/>
            </a:pPr>
            <a:r>
              <a:rPr lang="en-US" sz="2800" b="1" i="0" u="none">
                <a:solidFill>
                  <a:schemeClr val="lt1"/>
                </a:solidFill>
                <a:latin typeface="Century"/>
                <a:ea typeface="Century"/>
                <a:cs typeface="Century"/>
                <a:sym typeface="Century"/>
              </a:rPr>
              <a:t>Cytokeratin for epithelial cells indicating Carcinoma</a:t>
            </a:r>
            <a:endParaRPr/>
          </a:p>
        </p:txBody>
      </p:sp>
    </p:spTree>
    <p:extLst>
      <p:ext uri="{BB962C8B-B14F-4D97-AF65-F5344CB8AC3E}">
        <p14:creationId xmlns:p14="http://schemas.microsoft.com/office/powerpoint/2010/main" val="209042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3"/>
          <p:cNvSpPr txBox="1">
            <a:spLocks noGrp="1"/>
          </p:cNvSpPr>
          <p:nvPr>
            <p:ph type="title"/>
          </p:nvPr>
        </p:nvSpPr>
        <p:spPr>
          <a:xfrm>
            <a:off x="685800" y="609600"/>
            <a:ext cx="7764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effectLst>
                <a:outerShdw blurRad="50800" dist="63500" dir="2700000" algn="tl" rotWithShape="0">
                  <a:srgbClr val="000000">
                    <a:alpha val="48000"/>
                  </a:srgbClr>
                </a:outerShdw>
              </a:effectLst>
              <a:latin typeface="Bookman Old Style"/>
              <a:ea typeface="Bookman Old Style"/>
              <a:cs typeface="Bookman Old Style"/>
              <a:sym typeface="Bookman Old Style"/>
            </a:endParaRPr>
          </a:p>
        </p:txBody>
      </p:sp>
      <p:sp>
        <p:nvSpPr>
          <p:cNvPr id="662" name="Google Shape;662;p103"/>
          <p:cNvSpPr txBox="1">
            <a:spLocks noGrp="1"/>
          </p:cNvSpPr>
          <p:nvPr>
            <p:ph type="body" idx="1"/>
          </p:nvPr>
        </p:nvSpPr>
        <p:spPr>
          <a:xfrm>
            <a:off x="685800" y="2095500"/>
            <a:ext cx="7764600" cy="3695700"/>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20000"/>
              </a:lnSpc>
              <a:spcBef>
                <a:spcPts val="0"/>
              </a:spcBef>
              <a:spcAft>
                <a:spcPts val="0"/>
              </a:spcAft>
              <a:buClr>
                <a:schemeClr val="lt1"/>
              </a:buClr>
              <a:buSzPts val="2000"/>
              <a:buFont typeface="Arial"/>
              <a:buNone/>
            </a:pPr>
            <a:endParaRPr sz="2000">
              <a:solidFill>
                <a:schemeClr val="lt1"/>
              </a:solidFill>
              <a:effectLst>
                <a:outerShdw blurRad="50800" dist="38100" dir="2700000" algn="tl" rotWithShape="0">
                  <a:srgbClr val="000000">
                    <a:alpha val="48000"/>
                  </a:srgbClr>
                </a:outerShdw>
              </a:effectLst>
              <a:latin typeface="Rockwell"/>
              <a:ea typeface="Rockwell"/>
              <a:cs typeface="Rockwell"/>
              <a:sym typeface="Rockwell"/>
            </a:endParaRPr>
          </a:p>
        </p:txBody>
      </p:sp>
      <p:pic>
        <p:nvPicPr>
          <p:cNvPr id="663" name="Google Shape;663;p103" descr="NEO079[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64" name="Google Shape;664;p103"/>
          <p:cNvSpPr txBox="1"/>
          <p:nvPr/>
        </p:nvSpPr>
        <p:spPr>
          <a:xfrm>
            <a:off x="1295400" y="5897562"/>
            <a:ext cx="5943600" cy="685800"/>
          </a:xfrm>
          <a:prstGeom prst="rect">
            <a:avLst/>
          </a:prstGeom>
          <a:solidFill>
            <a:schemeClr val="dk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Tahoma"/>
              <a:buNone/>
            </a:pPr>
            <a:r>
              <a:rPr lang="en-US" sz="2800" b="0" i="0" u="none">
                <a:solidFill>
                  <a:schemeClr val="lt1"/>
                </a:solidFill>
                <a:latin typeface="Tahoma"/>
                <a:ea typeface="Tahoma"/>
                <a:cs typeface="Tahoma"/>
                <a:sym typeface="Tahoma"/>
              </a:rPr>
              <a:t>Undifferentiated  Malignant tumor</a:t>
            </a:r>
            <a:endParaRPr/>
          </a:p>
        </p:txBody>
      </p:sp>
    </p:spTree>
    <p:extLst>
      <p:ext uri="{BB962C8B-B14F-4D97-AF65-F5344CB8AC3E}">
        <p14:creationId xmlns:p14="http://schemas.microsoft.com/office/powerpoint/2010/main" val="698734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04"/>
          <p:cNvSpPr txBox="1">
            <a:spLocks noGrp="1"/>
          </p:cNvSpPr>
          <p:nvPr>
            <p:ph type="title"/>
          </p:nvPr>
        </p:nvSpPr>
        <p:spPr>
          <a:xfrm>
            <a:off x="685800" y="609600"/>
            <a:ext cx="7764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effectLst>
                <a:outerShdw blurRad="50800" dist="63500" dir="2700000" algn="tl" rotWithShape="0">
                  <a:srgbClr val="000000">
                    <a:alpha val="48000"/>
                  </a:srgbClr>
                </a:outerShdw>
              </a:effectLst>
              <a:latin typeface="Bookman Old Style"/>
              <a:ea typeface="Bookman Old Style"/>
              <a:cs typeface="Bookman Old Style"/>
              <a:sym typeface="Bookman Old Style"/>
            </a:endParaRPr>
          </a:p>
        </p:txBody>
      </p:sp>
      <p:sp>
        <p:nvSpPr>
          <p:cNvPr id="670" name="Google Shape;670;p104"/>
          <p:cNvSpPr txBox="1">
            <a:spLocks noGrp="1"/>
          </p:cNvSpPr>
          <p:nvPr>
            <p:ph type="body" idx="1"/>
          </p:nvPr>
        </p:nvSpPr>
        <p:spPr>
          <a:xfrm>
            <a:off x="685800" y="2095500"/>
            <a:ext cx="7764600" cy="3695700"/>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20000"/>
              </a:lnSpc>
              <a:spcBef>
                <a:spcPts val="0"/>
              </a:spcBef>
              <a:spcAft>
                <a:spcPts val="0"/>
              </a:spcAft>
              <a:buClr>
                <a:schemeClr val="lt1"/>
              </a:buClr>
              <a:buSzPts val="2000"/>
              <a:buFont typeface="Arial"/>
              <a:buNone/>
            </a:pPr>
            <a:endParaRPr sz="2000">
              <a:solidFill>
                <a:schemeClr val="lt1"/>
              </a:solidFill>
              <a:effectLst>
                <a:outerShdw blurRad="50800" dist="38100" dir="2700000" algn="tl" rotWithShape="0">
                  <a:srgbClr val="000000">
                    <a:alpha val="48000"/>
                  </a:srgbClr>
                </a:outerShdw>
              </a:effectLst>
              <a:latin typeface="Rockwell"/>
              <a:ea typeface="Rockwell"/>
              <a:cs typeface="Rockwell"/>
              <a:sym typeface="Rockwell"/>
            </a:endParaRPr>
          </a:p>
        </p:txBody>
      </p:sp>
      <p:pic>
        <p:nvPicPr>
          <p:cNvPr id="671" name="Google Shape;671;p104" descr="NEO104[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72" name="Google Shape;672;p104"/>
          <p:cNvSpPr txBox="1"/>
          <p:nvPr/>
        </p:nvSpPr>
        <p:spPr>
          <a:xfrm>
            <a:off x="-19050" y="5973762"/>
            <a:ext cx="9144000" cy="685800"/>
          </a:xfrm>
          <a:prstGeom prst="rect">
            <a:avLst/>
          </a:prstGeom>
          <a:solidFill>
            <a:schemeClr val="dk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ahoma"/>
              <a:buNone/>
            </a:pPr>
            <a:r>
              <a:rPr lang="en-US" sz="2400" b="1" i="0" u="none">
                <a:solidFill>
                  <a:schemeClr val="lt1"/>
                </a:solidFill>
                <a:latin typeface="Tahoma"/>
                <a:ea typeface="Tahoma"/>
                <a:cs typeface="Tahoma"/>
                <a:sym typeface="Tahoma"/>
              </a:rPr>
              <a:t>Vimentin Positive for connective tissue indicating Sarcoma</a:t>
            </a:r>
            <a:endParaRPr/>
          </a:p>
        </p:txBody>
      </p:sp>
    </p:spTree>
    <p:extLst>
      <p:ext uri="{BB962C8B-B14F-4D97-AF65-F5344CB8AC3E}">
        <p14:creationId xmlns:p14="http://schemas.microsoft.com/office/powerpoint/2010/main" val="1503212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05"/>
          <p:cNvSpPr txBox="1">
            <a:spLocks noGrp="1"/>
          </p:cNvSpPr>
          <p:nvPr>
            <p:ph type="title"/>
          </p:nvPr>
        </p:nvSpPr>
        <p:spPr>
          <a:xfrm>
            <a:off x="457200" y="838200"/>
            <a:ext cx="7793100" cy="590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Bookman Old Style"/>
              <a:buNone/>
            </a:pPr>
            <a:r>
              <a:rPr lang="en-US" sz="3200" b="1" i="0" u="none">
                <a:solidFill>
                  <a:schemeClr val="lt1"/>
                </a:solidFill>
                <a:effectLst>
                  <a:outerShdw blurRad="38100" dist="38100" dir="2700000" algn="tl">
                    <a:srgbClr val="C0C0C0"/>
                  </a:outerShdw>
                </a:effectLst>
                <a:latin typeface="Bookman Old Style"/>
                <a:ea typeface="Bookman Old Style"/>
                <a:cs typeface="Bookman Old Style"/>
                <a:sym typeface="Bookman Old Style"/>
              </a:rPr>
              <a:t> </a:t>
            </a:r>
            <a:r>
              <a:rPr lang="en-US" sz="3200" b="1" i="0" u="none">
                <a:solidFill>
                  <a:srgbClr val="3333FF"/>
                </a:solidFill>
                <a:effectLst>
                  <a:outerShdw blurRad="38100" dist="38100" dir="2700000" algn="tl">
                    <a:srgbClr val="C0C0C0"/>
                  </a:outerShdw>
                </a:effectLst>
                <a:latin typeface="Bookman Old Style"/>
                <a:ea typeface="Bookman Old Style"/>
                <a:cs typeface="Bookman Old Style"/>
                <a:sym typeface="Bookman Old Style"/>
              </a:rPr>
              <a:t>D- ELECTRON MICROSCOPY:</a:t>
            </a:r>
            <a:endParaRPr/>
          </a:p>
        </p:txBody>
      </p:sp>
      <p:sp>
        <p:nvSpPr>
          <p:cNvPr id="678" name="Google Shape;678;p105"/>
          <p:cNvSpPr txBox="1">
            <a:spLocks noGrp="1"/>
          </p:cNvSpPr>
          <p:nvPr>
            <p:ph type="body" idx="1"/>
          </p:nvPr>
        </p:nvSpPr>
        <p:spPr>
          <a:xfrm>
            <a:off x="457200" y="1905000"/>
            <a:ext cx="8566200" cy="4191000"/>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lt1"/>
              </a:buClr>
              <a:buSzPts val="2800"/>
              <a:buFont typeface="Arial"/>
              <a:buNone/>
            </a:pPr>
            <a:endParaRPr sz="28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50800" algn="l" rtl="0">
              <a:lnSpc>
                <a:spcPct val="90000"/>
              </a:lnSpc>
              <a:spcBef>
                <a:spcPts val="1000"/>
              </a:spcBef>
              <a:spcAft>
                <a:spcPts val="0"/>
              </a:spcAft>
              <a:buClr>
                <a:schemeClr val="lt1"/>
              </a:buClr>
              <a:buSzPts val="2800"/>
              <a:buFont typeface="Arial"/>
              <a:buNone/>
            </a:pPr>
            <a:endParaRPr sz="28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For recognition of intracellular structures e.g. desmosomes, or neurosecretory granules….etc. </a:t>
            </a:r>
            <a:endParaRPr dirty="0">
              <a:solidFill>
                <a:schemeClr val="tx1"/>
              </a:solidFill>
            </a:endParaRPr>
          </a:p>
          <a:p>
            <a:pPr marL="228600" marR="0" lvl="0" indent="-101600" algn="l" rtl="0">
              <a:lnSpc>
                <a:spcPct val="90000"/>
              </a:lnSpc>
              <a:spcBef>
                <a:spcPts val="1000"/>
              </a:spcBef>
              <a:spcAft>
                <a:spcPts val="0"/>
              </a:spcAft>
              <a:buClr>
                <a:schemeClr val="lt1"/>
              </a:buClr>
              <a:buSzPts val="2000"/>
              <a:buFont typeface="Arial"/>
              <a:buNone/>
            </a:pPr>
            <a:endParaRPr sz="2000" b="0" i="0" u="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Not considered a practical tool for diagnosis.</a:t>
            </a:r>
            <a:endParaRPr dirty="0">
              <a:solidFill>
                <a:schemeClr val="tx1"/>
              </a:solidFill>
            </a:endParaRPr>
          </a:p>
        </p:txBody>
      </p:sp>
    </p:spTree>
    <p:extLst>
      <p:ext uri="{BB962C8B-B14F-4D97-AF65-F5344CB8AC3E}">
        <p14:creationId xmlns:p14="http://schemas.microsoft.com/office/powerpoint/2010/main" val="45219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body" idx="1"/>
          </p:nvPr>
        </p:nvSpPr>
        <p:spPr>
          <a:xfrm>
            <a:off x="533400" y="0"/>
            <a:ext cx="8382000" cy="6477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800"/>
              <a:buFont typeface="Arial"/>
              <a:buNone/>
            </a:pPr>
            <a:endParaRPr sz="2800" b="0" i="0" u="none" dirty="0">
              <a:solidFill>
                <a:srgbClr val="DC95AA"/>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rgbClr val="DC95AA"/>
              </a:buClr>
              <a:buSzPts val="2400"/>
              <a:buFont typeface="Arial"/>
              <a:buNone/>
            </a:pPr>
            <a:r>
              <a:rPr lang="en-US" sz="2400" b="1" i="0" u="none" dirty="0">
                <a:solidFill>
                  <a:srgbClr val="DC95AA"/>
                </a:solidFill>
                <a:effectLst>
                  <a:outerShdw blurRad="38100" dist="38100" dir="2700000" algn="tl">
                    <a:srgbClr val="C0C0C0"/>
                  </a:outerShdw>
                </a:effectLst>
                <a:latin typeface="Rockwell"/>
                <a:ea typeface="Rockwell"/>
                <a:cs typeface="Rockwell"/>
                <a:sym typeface="Rockwell"/>
              </a:rPr>
              <a:t>Mode of action of chemical Carcinogens </a:t>
            </a:r>
            <a:endParaRPr dirty="0"/>
          </a:p>
          <a:p>
            <a:pPr marL="228600" marR="0" lvl="0" indent="-228600" algn="l" rtl="0">
              <a:lnSpc>
                <a:spcPct val="80000"/>
              </a:lnSpc>
              <a:spcBef>
                <a:spcPts val="1000"/>
              </a:spcBef>
              <a:spcAft>
                <a:spcPts val="0"/>
              </a:spcAft>
              <a:buClr>
                <a:schemeClr val="lt1"/>
              </a:buClr>
              <a:buSzPts val="2400"/>
              <a:buFont typeface="Arial"/>
              <a:buNone/>
            </a:pPr>
            <a:endParaRPr sz="2400" b="1"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Chemical carcinogens contain highly reactive electrophile groups that combine to DNA, RNA or protein producing mutations</a:t>
            </a:r>
            <a:endParaRPr dirty="0">
              <a:solidFill>
                <a:schemeClr val="tx1"/>
              </a:solidFill>
            </a:endParaRPr>
          </a:p>
          <a:p>
            <a:pPr marL="228600" marR="0" lvl="0" indent="-228600" algn="l" rtl="0">
              <a:lnSpc>
                <a:spcPct val="80000"/>
              </a:lnSpc>
              <a:spcBef>
                <a:spcPts val="1000"/>
              </a:spcBef>
              <a:spcAft>
                <a:spcPts val="0"/>
              </a:spcAft>
              <a:buClr>
                <a:schemeClr val="lt1"/>
              </a:buClr>
              <a:buSzPts val="2400"/>
              <a:buFont typeface="Arial"/>
              <a:buNone/>
            </a:pPr>
            <a:endParaRPr sz="2400" b="0" i="0" u="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Genes commonly affected are RAS &amp; TP53</a:t>
            </a:r>
            <a:endParaRPr sz="2400" b="0" i="0" u="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lt1"/>
              </a:buClr>
              <a:buSzPts val="2400"/>
              <a:buFont typeface="Arial"/>
              <a:buNone/>
            </a:pP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   May be very specific ’ Signature Mutation ’, e.g. Aflatoxin-induced TP53 mutation. </a:t>
            </a:r>
            <a:endParaRPr dirty="0">
              <a:solidFill>
                <a:schemeClr val="tx1"/>
              </a:solidFill>
            </a:endParaRPr>
          </a:p>
          <a:p>
            <a:pPr marL="228600" marR="0" lvl="0" indent="-228600" algn="l" rtl="0">
              <a:lnSpc>
                <a:spcPct val="80000"/>
              </a:lnSpc>
              <a:spcBef>
                <a:spcPts val="1000"/>
              </a:spcBef>
              <a:spcAft>
                <a:spcPts val="0"/>
              </a:spcAft>
              <a:buClr>
                <a:schemeClr val="lt1"/>
              </a:buClr>
              <a:buSzPts val="2400"/>
              <a:buFont typeface="Arial"/>
              <a:buNone/>
            </a:pPr>
            <a:endParaRPr sz="2400" b="0" i="0" u="none" dirty="0">
              <a:solidFill>
                <a:schemeClr val="tx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dirty="0">
                <a:solidFill>
                  <a:schemeClr val="tx1"/>
                </a:solidFill>
                <a:effectLst>
                  <a:outerShdw blurRad="38100" dist="38100" dir="2700000" algn="tl">
                    <a:srgbClr val="C0C0C0"/>
                  </a:outerShdw>
                </a:effectLst>
                <a:latin typeface="Rockwell"/>
                <a:ea typeface="Rockwell"/>
                <a:cs typeface="Rockwell"/>
                <a:sym typeface="Rockwell"/>
              </a:rPr>
              <a:t>Some strong chemicals act as Initiator &amp; Promoter e.g. polycyclic hydrocarbon.  </a:t>
            </a:r>
            <a:endParaRPr dirty="0">
              <a:solidFill>
                <a:schemeClr val="tx1"/>
              </a:solidFill>
            </a:endParaRPr>
          </a:p>
        </p:txBody>
      </p:sp>
    </p:spTree>
    <p:extLst>
      <p:ext uri="{BB962C8B-B14F-4D97-AF65-F5344CB8AC3E}">
        <p14:creationId xmlns:p14="http://schemas.microsoft.com/office/powerpoint/2010/main" val="931489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Laboratory Diagnosis of Cancer</a:t>
            </a:r>
            <a:endParaRPr lang="en-US" sz="3200" dirty="0"/>
          </a:p>
        </p:txBody>
      </p:sp>
      <p:sp>
        <p:nvSpPr>
          <p:cNvPr id="3" name="Content Placeholder 2"/>
          <p:cNvSpPr>
            <a:spLocks noGrp="1"/>
          </p:cNvSpPr>
          <p:nvPr>
            <p:ph idx="1"/>
          </p:nvPr>
        </p:nvSpPr>
        <p:spPr/>
        <p:txBody>
          <a:bodyPr>
            <a:normAutofit fontScale="92500" lnSpcReduction="20000"/>
          </a:bodyPr>
          <a:lstStyle/>
          <a:p>
            <a:r>
              <a:rPr lang="en-US" sz="2600" dirty="0" smtClean="0">
                <a:solidFill>
                  <a:srgbClr val="FF0000"/>
                </a:solidFill>
                <a:latin typeface="Arial Rounded MT Bold" panose="020F0704030504030204" pitchFamily="34" charset="0"/>
              </a:rPr>
              <a:t>Tumor Markers:</a:t>
            </a:r>
          </a:p>
          <a:p>
            <a:r>
              <a:rPr lang="en-US" sz="2800" dirty="0" smtClean="0"/>
              <a:t>Biochemical assays for tumor-associated enzymes, hormones, and other tumor markers in the blood cannot be utilized for definitive diagnosis of cancer; however, they are used as:</a:t>
            </a:r>
          </a:p>
          <a:p>
            <a:pPr>
              <a:buFont typeface="Wingdings" pitchFamily="2" charset="2"/>
              <a:buChar char="Ø"/>
            </a:pPr>
            <a:r>
              <a:rPr lang="en-US" sz="2800" dirty="0" smtClean="0"/>
              <a:t>screening tests.</a:t>
            </a:r>
          </a:p>
          <a:p>
            <a:pPr>
              <a:buFont typeface="Wingdings" pitchFamily="2" charset="2"/>
              <a:buChar char="Ø"/>
            </a:pPr>
            <a:r>
              <a:rPr lang="en-US" sz="2800" dirty="0" smtClean="0"/>
              <a:t>monitoring the response to therapy </a:t>
            </a:r>
          </a:p>
          <a:p>
            <a:pPr>
              <a:buFont typeface="Wingdings" pitchFamily="2" charset="2"/>
              <a:buChar char="Ø"/>
            </a:pPr>
            <a:r>
              <a:rPr lang="en-US" sz="2800" dirty="0" smtClean="0"/>
              <a:t>detecting disease recurrence.</a:t>
            </a:r>
            <a:endParaRPr lang="en-US" sz="2800" dirty="0"/>
          </a:p>
        </p:txBody>
      </p:sp>
    </p:spTree>
    <p:extLst>
      <p:ext uri="{BB962C8B-B14F-4D97-AF65-F5344CB8AC3E}">
        <p14:creationId xmlns:p14="http://schemas.microsoft.com/office/powerpoint/2010/main" val="145952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solidFill>
                  <a:srgbClr val="FF0000"/>
                </a:solidFill>
                <a:latin typeface="Arial Rounded MT Bold" panose="020F0704030504030204" pitchFamily="34" charset="0"/>
              </a:rPr>
              <a:t>PSA</a:t>
            </a:r>
            <a:r>
              <a:rPr lang="en-US" dirty="0" smtClean="0">
                <a:latin typeface="Arial Rounded MT Bold" panose="020F0704030504030204" pitchFamily="34" charset="0"/>
              </a:rPr>
              <a:t>, used to screen for prostatic adenocarcinoma.</a:t>
            </a:r>
          </a:p>
          <a:p>
            <a:endParaRPr lang="en-US" dirty="0" smtClean="0">
              <a:latin typeface="Arial Rounded MT Bold" panose="020F0704030504030204" pitchFamily="34" charset="0"/>
            </a:endParaRPr>
          </a:p>
          <a:p>
            <a:r>
              <a:rPr lang="en-US" dirty="0" smtClean="0">
                <a:solidFill>
                  <a:srgbClr val="FF0000"/>
                </a:solidFill>
                <a:latin typeface="Arial Rounded MT Bold" panose="020F0704030504030204" pitchFamily="34" charset="0"/>
              </a:rPr>
              <a:t>CEA</a:t>
            </a:r>
            <a:r>
              <a:rPr lang="en-US" dirty="0" smtClean="0">
                <a:latin typeface="Arial Rounded MT Bold" panose="020F0704030504030204" pitchFamily="34" charset="0"/>
              </a:rPr>
              <a:t> which is elaborated by carcinomas of the colon, pancreas, stomach, and breast.</a:t>
            </a:r>
          </a:p>
          <a:p>
            <a:endParaRPr lang="en-US" dirty="0" smtClean="0">
              <a:latin typeface="Arial Rounded MT Bold" panose="020F0704030504030204" pitchFamily="34" charset="0"/>
            </a:endParaRPr>
          </a:p>
          <a:p>
            <a:r>
              <a:rPr lang="en-US" dirty="0" smtClean="0">
                <a:solidFill>
                  <a:srgbClr val="FF0000"/>
                </a:solidFill>
                <a:latin typeface="Arial Rounded MT Bold" panose="020F0704030504030204" pitchFamily="34" charset="0"/>
              </a:rPr>
              <a:t>AFP</a:t>
            </a:r>
            <a:r>
              <a:rPr lang="en-US" dirty="0" smtClean="0">
                <a:latin typeface="Arial Rounded MT Bold" panose="020F0704030504030204" pitchFamily="34" charset="0"/>
              </a:rPr>
              <a:t> which is produced by hepatocellular carcinomas.</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Molecular Diagnosis</a:t>
            </a:r>
            <a:endParaRPr lang="en-US" sz="3600" dirty="0"/>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An increasing number of molecular techniques are being used for the diagnosis of tumors and for predicting their behavior.</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1. Diagnosis of malignancy:</a:t>
            </a:r>
          </a:p>
          <a:p>
            <a:r>
              <a:rPr lang="en-US" dirty="0" smtClean="0">
                <a:latin typeface="Arial Rounded MT Bold" panose="020F0704030504030204" pitchFamily="34" charset="0"/>
              </a:rPr>
              <a:t>E.g PCR-based detection of BCR-ABL transcripts can confirm the diagnosis of chronic myeloid leukemia .</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Molecular Diagnosis</a:t>
            </a:r>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2. Prognosis and behavior:</a:t>
            </a:r>
          </a:p>
          <a:p>
            <a:r>
              <a:rPr lang="en-US" dirty="0" smtClean="0">
                <a:latin typeface="Arial Rounded MT Bold" panose="020F0704030504030204" pitchFamily="34" charset="0"/>
              </a:rPr>
              <a:t>Certain genetic alterations are associated with a poor prognosis, e.g HER2 and NMYC, expression breast cancers and neuroblastomas, respectively.</a:t>
            </a:r>
          </a:p>
          <a:p>
            <a:endParaRPr lang="en-US" dirty="0" smtClean="0">
              <a:latin typeface="Arial Rounded MT Bold" panose="020F0704030504030204" pitchFamily="34" charset="0"/>
            </a:endParaRPr>
          </a:p>
          <a:p>
            <a:r>
              <a:rPr lang="en-US" dirty="0" smtClean="0">
                <a:latin typeface="Arial Rounded MT Bold" panose="020F0704030504030204" pitchFamily="34" charset="0"/>
              </a:rPr>
              <a:t>3. Diagnosis of hereditary predisposition to cancer, e.g BRCA1</a:t>
            </a:r>
            <a:endParaRPr lang="en-US" dirty="0">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16"/>
          <p:cNvSpPr txBox="1">
            <a:spLocks noGrp="1"/>
          </p:cNvSpPr>
          <p:nvPr>
            <p:ph type="title"/>
          </p:nvPr>
        </p:nvSpPr>
        <p:spPr>
          <a:xfrm>
            <a:off x="1295400" y="715962"/>
            <a:ext cx="7772400" cy="579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hlink"/>
              </a:buClr>
              <a:buSzPts val="3200"/>
              <a:buFont typeface="Bookman Old Style"/>
              <a:buNone/>
            </a:pPr>
            <a:r>
              <a:rPr lang="en-US" sz="3200" b="1" i="0" u="none">
                <a:solidFill>
                  <a:schemeClr val="hlink"/>
                </a:solidFill>
                <a:effectLst>
                  <a:outerShdw blurRad="38100" dist="38100" dir="2700000" algn="tl">
                    <a:srgbClr val="C0C0C0"/>
                  </a:outerShdw>
                </a:effectLst>
                <a:latin typeface="Bookman Old Style"/>
                <a:ea typeface="Bookman Old Style"/>
                <a:cs typeface="Bookman Old Style"/>
                <a:sym typeface="Bookman Old Style"/>
              </a:rPr>
              <a:t>EARLY DIAGNOSIS OF CANCER:</a:t>
            </a:r>
            <a:endParaRPr/>
          </a:p>
        </p:txBody>
      </p:sp>
      <p:sp>
        <p:nvSpPr>
          <p:cNvPr id="744" name="Google Shape;744;p116"/>
          <p:cNvSpPr txBox="1">
            <a:spLocks noGrp="1"/>
          </p:cNvSpPr>
          <p:nvPr>
            <p:ph type="body" idx="1"/>
          </p:nvPr>
        </p:nvSpPr>
        <p:spPr>
          <a:xfrm>
            <a:off x="228600" y="1828800"/>
            <a:ext cx="8382000" cy="41148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folHlink"/>
              </a:buClr>
              <a:buSzPts val="2800"/>
              <a:buFont typeface="Arial"/>
              <a:buNone/>
            </a:pPr>
            <a:r>
              <a:rPr lang="en-US" sz="2800" b="0" i="0" u="none" dirty="0">
                <a:solidFill>
                  <a:schemeClr val="folHlink"/>
                </a:solidFill>
                <a:effectLst>
                  <a:outerShdw blurRad="38100" dist="38100" dir="2700000" algn="tl">
                    <a:srgbClr val="C0C0C0"/>
                  </a:outerShdw>
                </a:effectLst>
                <a:latin typeface="Rockwell"/>
                <a:ea typeface="Rockwell"/>
                <a:cs typeface="Rockwell"/>
                <a:sym typeface="Rockwell"/>
              </a:rPr>
              <a:t> </a:t>
            </a:r>
            <a:r>
              <a:rPr lang="en-US" sz="2000" b="0" i="0" u="none" dirty="0">
                <a:solidFill>
                  <a:schemeClr val="accent5"/>
                </a:solidFill>
                <a:effectLst>
                  <a:outerShdw blurRad="38100" dist="38100" dir="2700000" algn="tl">
                    <a:srgbClr val="C0C0C0"/>
                  </a:outerShdw>
                </a:effectLst>
                <a:latin typeface="Rockwell"/>
                <a:ea typeface="Rockwell"/>
                <a:cs typeface="Rockwell"/>
                <a:sym typeface="Rockwell"/>
              </a:rPr>
              <a:t>This is very important as many cancers are curable if they are diagnosed early.</a:t>
            </a:r>
            <a:endParaRPr dirty="0">
              <a:solidFill>
                <a:schemeClr val="accent5"/>
              </a:solidFill>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Specific symptoms should be followed up    </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e.g. Abnormal bleeding</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Change of voice</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Change in a nevus</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Abnormal lump in breast </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An ulcer that does not heal……etc.</a:t>
            </a:r>
            <a:endParaRPr dirty="0">
              <a:solidFill>
                <a:schemeClr val="tx1"/>
              </a:solidFill>
            </a:endParaRPr>
          </a:p>
        </p:txBody>
      </p:sp>
    </p:spTree>
    <p:extLst>
      <p:ext uri="{BB962C8B-B14F-4D97-AF65-F5344CB8AC3E}">
        <p14:creationId xmlns:p14="http://schemas.microsoft.com/office/powerpoint/2010/main" val="2223171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17"/>
          <p:cNvSpPr txBox="1">
            <a:spLocks noGrp="1"/>
          </p:cNvSpPr>
          <p:nvPr>
            <p:ph type="body" idx="1"/>
          </p:nvPr>
        </p:nvSpPr>
        <p:spPr>
          <a:xfrm>
            <a:off x="912812" y="609600"/>
            <a:ext cx="8110500" cy="5486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Arial"/>
              <a:buNone/>
            </a:pPr>
            <a:endParaRPr sz="2000" b="0" i="0" u="none" dirty="0">
              <a:solidFill>
                <a:schemeClr val="lt1"/>
              </a:solidFill>
              <a:effectLst>
                <a:outerShdw blurRad="38100" dist="38100" dir="2700000" algn="tl">
                  <a:srgbClr val="C0C0C0"/>
                </a:outerShdw>
              </a:effectLst>
              <a:latin typeface="Rockwell"/>
              <a:ea typeface="Rockwell"/>
              <a:cs typeface="Rockwell"/>
              <a:sym typeface="Rockwell"/>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Specific procedures:</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Self examination of the breast </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Mammography.</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Serial Pap smears for the cervix</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Serial sputum cytology in smokers</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 Serial urine cytology in some cases,</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None/>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e.g. </a:t>
            </a:r>
            <a:r>
              <a:rPr lang="en-US" sz="2000" b="0" i="0" u="none" dirty="0" err="1">
                <a:solidFill>
                  <a:schemeClr val="tx1"/>
                </a:solidFill>
                <a:effectLst>
                  <a:outerShdw blurRad="38100" dist="38100" dir="2700000" algn="tl">
                    <a:srgbClr val="C0C0C0"/>
                  </a:outerShdw>
                </a:effectLst>
                <a:latin typeface="Rockwell"/>
                <a:ea typeface="Rockwell"/>
                <a:cs typeface="Rockwell"/>
                <a:sym typeface="Rockwell"/>
              </a:rPr>
              <a:t>bilharziasis</a:t>
            </a: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 workers in rubber</a:t>
            </a:r>
            <a:endParaRPr dirty="0">
              <a:solidFill>
                <a:schemeClr val="tx1"/>
              </a:solidFill>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dirty="0">
                <a:solidFill>
                  <a:schemeClr val="tx1"/>
                </a:solidFill>
                <a:effectLst>
                  <a:outerShdw blurRad="38100" dist="38100" dir="2700000" algn="tl">
                    <a:srgbClr val="C0C0C0"/>
                  </a:outerShdw>
                </a:effectLst>
                <a:latin typeface="Rockwell"/>
                <a:ea typeface="Rockwell"/>
                <a:cs typeface="Rockwell"/>
                <a:sym typeface="Rockwell"/>
              </a:rPr>
              <a:t>Screening for genetic mutations in familial cancers.</a:t>
            </a:r>
            <a:endParaRPr dirty="0">
              <a:solidFill>
                <a:schemeClr val="tx1"/>
              </a:solidFill>
            </a:endParaRPr>
          </a:p>
        </p:txBody>
      </p:sp>
    </p:spTree>
    <p:extLst>
      <p:ext uri="{BB962C8B-B14F-4D97-AF65-F5344CB8AC3E}">
        <p14:creationId xmlns:p14="http://schemas.microsoft.com/office/powerpoint/2010/main" val="1644531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921384"/>
            <a:ext cx="7543800" cy="3585283"/>
          </a:xfrm>
          <a:prstGeom prst="rect">
            <a:avLst/>
          </a:prstGeom>
          <a:ln w="57150">
            <a:solidFill>
              <a:schemeClr val="tx1"/>
            </a:solidFill>
          </a:ln>
        </p:spPr>
      </p:pic>
      <p:sp>
        <p:nvSpPr>
          <p:cNvPr id="3" name="Title 2"/>
          <p:cNvSpPr>
            <a:spLocks noGrp="1"/>
          </p:cNvSpPr>
          <p:nvPr>
            <p:ph type="title"/>
          </p:nvPr>
        </p:nvSpPr>
        <p:spPr>
          <a:xfrm>
            <a:off x="762000" y="4506667"/>
            <a:ext cx="6347715" cy="1826581"/>
          </a:xfrm>
        </p:spPr>
        <p:txBody>
          <a:bodyPr/>
          <a:lstStyle/>
          <a:p>
            <a:r>
              <a:rPr lang="en-US" dirty="0" smtClean="0"/>
              <a:t>Good Luck</a:t>
            </a:r>
            <a:endParaRPr lang="en-US" dirty="0"/>
          </a:p>
        </p:txBody>
      </p:sp>
    </p:spTree>
    <p:extLst>
      <p:ext uri="{BB962C8B-B14F-4D97-AF65-F5344CB8AC3E}">
        <p14:creationId xmlns:p14="http://schemas.microsoft.com/office/powerpoint/2010/main" val="413928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normAutofit fontScale="90000"/>
          </a:bodyPr>
          <a:lstStyle/>
          <a:p>
            <a:r>
              <a:rPr lang="en-US" sz="3200" dirty="0" smtClean="0"/>
              <a:t>Mechanisms of Action of Chemical Carcinogens</a:t>
            </a:r>
            <a:endParaRPr lang="en-US" sz="3200" dirty="0"/>
          </a:p>
        </p:txBody>
      </p:sp>
      <p:sp>
        <p:nvSpPr>
          <p:cNvPr id="3" name="Content Placeholder 2"/>
          <p:cNvSpPr>
            <a:spLocks noGrp="1"/>
          </p:cNvSpPr>
          <p:nvPr>
            <p:ph idx="1"/>
          </p:nvPr>
        </p:nvSpPr>
        <p:spPr>
          <a:xfrm>
            <a:off x="762000" y="1219200"/>
            <a:ext cx="7772400" cy="4572000"/>
          </a:xfrm>
        </p:spPr>
        <p:txBody>
          <a:bodyPr/>
          <a:lstStyle/>
          <a:p>
            <a:r>
              <a:rPr lang="en-US" dirty="0" smtClean="0"/>
              <a:t>Most chemical carcinogens are mutagenic.</a:t>
            </a:r>
          </a:p>
          <a:p>
            <a:endParaRPr lang="en-US" dirty="0"/>
          </a:p>
        </p:txBody>
      </p:sp>
      <p:pic>
        <p:nvPicPr>
          <p:cNvPr id="17410" name="Picture 2"/>
          <p:cNvPicPr>
            <a:picLocks noChangeAspect="1" noChangeArrowheads="1"/>
          </p:cNvPicPr>
          <p:nvPr/>
        </p:nvPicPr>
        <p:blipFill>
          <a:blip r:embed="rId2"/>
          <a:srcRect/>
          <a:stretch>
            <a:fillRect/>
          </a:stretch>
        </p:blipFill>
        <p:spPr bwMode="auto">
          <a:xfrm>
            <a:off x="228600" y="1695450"/>
            <a:ext cx="7620000" cy="5162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Rounded MT Bold" panose="020F0704030504030204" pitchFamily="34" charset="0"/>
              </a:rPr>
              <a:t>2. Radiation Carcinogenesis</a:t>
            </a:r>
            <a:endParaRPr lang="en-US" sz="3600" dirty="0">
              <a:latin typeface="Arial Rounded MT Bold" panose="020F0704030504030204" pitchFamily="34" charset="0"/>
            </a:endParaRPr>
          </a:p>
        </p:txBody>
      </p:sp>
      <p:sp>
        <p:nvSpPr>
          <p:cNvPr id="3" name="Content Placeholder 2"/>
          <p:cNvSpPr>
            <a:spLocks noGrp="1"/>
          </p:cNvSpPr>
          <p:nvPr>
            <p:ph idx="1"/>
          </p:nvPr>
        </p:nvSpPr>
        <p:spPr>
          <a:xfrm>
            <a:off x="609598" y="2160590"/>
            <a:ext cx="7848601" cy="3880773"/>
          </a:xfrm>
        </p:spPr>
        <p:txBody>
          <a:bodyPr>
            <a:normAutofit/>
          </a:bodyPr>
          <a:lstStyle/>
          <a:p>
            <a:r>
              <a:rPr lang="en-US" sz="2400" dirty="0" smtClean="0"/>
              <a:t>Radiation, whatever its source (UV rays of sunlight, radiographs, nuclear fission, radionuclides), is an established carcinogen.</a:t>
            </a:r>
          </a:p>
          <a:p>
            <a:endParaRPr lang="en-US" sz="2400" dirty="0" smtClean="0"/>
          </a:p>
          <a:p>
            <a:endParaRPr lang="en-US" sz="2400" dirty="0" smtClean="0"/>
          </a:p>
          <a:p>
            <a:r>
              <a:rPr lang="en-US" sz="2400" dirty="0" smtClean="0"/>
              <a:t>Biologically, doublestranded DNA breaks seem to be the most important form of DNA damage caused by radiation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Radiation Carcinogenesis</a:t>
            </a:r>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U-V light:  </a:t>
            </a:r>
          </a:p>
          <a:p>
            <a:r>
              <a:rPr lang="en-US" dirty="0">
                <a:latin typeface="Arial Rounded MT Bold" panose="020F0704030504030204" pitchFamily="34" charset="0"/>
              </a:rPr>
              <a:t>    - Effect depends on intensity of exposure &amp; quantity of melanin</a:t>
            </a:r>
          </a:p>
          <a:p>
            <a:r>
              <a:rPr lang="en-US" dirty="0">
                <a:latin typeface="Arial Rounded MT Bold" panose="020F0704030504030204" pitchFamily="34" charset="0"/>
              </a:rPr>
              <a:t>    - Production of pyrimidine dimers in DNA overwhelms nucleotide excision repair pathway → Failed repair → Skin Cancer, including:</a:t>
            </a:r>
          </a:p>
          <a:p>
            <a:endParaRPr lang="en-US" dirty="0">
              <a:latin typeface="Arial Rounded MT Bold" panose="020F0704030504030204" pitchFamily="34" charset="0"/>
            </a:endParaRPr>
          </a:p>
          <a:p>
            <a:r>
              <a:rPr lang="en-US" dirty="0">
                <a:latin typeface="Arial Rounded MT Bold" panose="020F0704030504030204" pitchFamily="34" charset="0"/>
              </a:rPr>
              <a:t>       *Squamous Cell CA  ,  *Basal Cell CA  &amp;</a:t>
            </a:r>
          </a:p>
          <a:p>
            <a:r>
              <a:rPr lang="en-US" dirty="0">
                <a:latin typeface="Arial Rounded MT Bold" panose="020F0704030504030204" pitchFamily="34" charset="0"/>
              </a:rPr>
              <a:t>       *Melanoma</a:t>
            </a:r>
          </a:p>
          <a:p>
            <a:pPr marL="0" indent="0">
              <a:buNone/>
            </a:pPr>
            <a:r>
              <a:rPr lang="en-US" dirty="0">
                <a:latin typeface="Arial Rounded MT Bold" panose="020F0704030504030204" pitchFamily="34" charset="0"/>
              </a:rPr>
              <a:t> </a:t>
            </a:r>
          </a:p>
        </p:txBody>
      </p:sp>
    </p:spTree>
    <p:extLst>
      <p:ext uri="{BB962C8B-B14F-4D97-AF65-F5344CB8AC3E}">
        <p14:creationId xmlns:p14="http://schemas.microsoft.com/office/powerpoint/2010/main" val="417663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Radiation Carcinogenesis</a:t>
            </a:r>
          </a:p>
        </p:txBody>
      </p:sp>
      <p:sp>
        <p:nvSpPr>
          <p:cNvPr id="3" name="Content Placeholder 2"/>
          <p:cNvSpPr>
            <a:spLocks noGrp="1"/>
          </p:cNvSpPr>
          <p:nvPr>
            <p:ph idx="1"/>
          </p:nvPr>
        </p:nvSpPr>
        <p:spPr>
          <a:xfrm>
            <a:off x="609598" y="2160590"/>
            <a:ext cx="7239001" cy="3880773"/>
          </a:xfrm>
        </p:spPr>
        <p:txBody>
          <a:bodyPr>
            <a:normAutofit lnSpcReduction="10000"/>
          </a:bodyPr>
          <a:lstStyle/>
          <a:p>
            <a:r>
              <a:rPr lang="en-US" sz="2800" dirty="0" smtClean="0"/>
              <a:t>A follow-up study of survivors of Hiroshima and Nagasaki disclosed a markedly increased incidence of leukemia, thyroid, breast, colon, and lung carcinomas. </a:t>
            </a:r>
          </a:p>
          <a:p>
            <a:endParaRPr lang="en-US" sz="2800" dirty="0" smtClean="0"/>
          </a:p>
          <a:p>
            <a:r>
              <a:rPr lang="en-US" sz="2800" dirty="0" smtClean="0"/>
              <a:t>Therapeutic irradiation of the head and neck can give rise to papillary thyroid cancers years later.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10" ma:contentTypeDescription="Create a new document." ma:contentTypeScope="" ma:versionID="a9c98db4493c17e4d6f4e58d686d3312">
  <xsd:schema xmlns:xsd="http://www.w3.org/2001/XMLSchema" xmlns:xs="http://www.w3.org/2001/XMLSchema" xmlns:p="http://schemas.microsoft.com/office/2006/metadata/properties" xmlns:ns2="513c409d-95b3-4324-b1e7-64465f9ef705" xmlns:ns3="4e5e1d9c-8200-4f72-9ecf-f64799bd78a7" targetNamespace="http://schemas.microsoft.com/office/2006/metadata/properties" ma:root="true" ma:fieldsID="e9f11b206bf7f7ff91d65733ff588c31" ns2:_="" ns3:_="">
    <xsd:import namespace="513c409d-95b3-4324-b1e7-64465f9ef705"/>
    <xsd:import namespace="4e5e1d9c-8200-4f72-9ecf-f64799bd7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e1d9c-8200-4f72-9ecf-f64799bd78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F16660-30D7-4C87-BB44-7D766951D983}">
  <ds:schemaRefs>
    <ds:schemaRef ds:uri="http://schemas.microsoft.com/sharepoint/v3/contenttype/forms"/>
  </ds:schemaRefs>
</ds:datastoreItem>
</file>

<file path=customXml/itemProps2.xml><?xml version="1.0" encoding="utf-8"?>
<ds:datastoreItem xmlns:ds="http://schemas.openxmlformats.org/officeDocument/2006/customXml" ds:itemID="{79DEDFAF-9F74-4FA4-BAC2-DCB57A91C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c409d-95b3-4324-b1e7-64465f9ef705"/>
    <ds:schemaRef ds:uri="4e5e1d9c-8200-4f72-9ecf-f64799bd7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F08585-5EC1-4D05-8443-F1613FFC1D10}">
  <ds:schemaRefs>
    <ds:schemaRef ds:uri="http://schemas.openxmlformats.org/package/2006/metadata/core-properties"/>
    <ds:schemaRef ds:uri="4e5e1d9c-8200-4f72-9ecf-f64799bd78a7"/>
    <ds:schemaRef ds:uri="http://schemas.microsoft.com/office/2006/metadata/properties"/>
    <ds:schemaRef ds:uri="http://purl.org/dc/dcmitype/"/>
    <ds:schemaRef ds:uri="http://www.w3.org/XML/1998/namespace"/>
    <ds:schemaRef ds:uri="513c409d-95b3-4324-b1e7-64465f9ef705"/>
    <ds:schemaRef ds:uri="http://schemas.microsoft.com/office/2006/documentManagement/types"/>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Facet</Template>
  <TotalTime>492</TotalTime>
  <Words>2009</Words>
  <Application>Microsoft Office PowerPoint</Application>
  <PresentationFormat>On-screen Show (4:3)</PresentationFormat>
  <Paragraphs>256</Paragraphs>
  <Slides>56</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Arial Rounded MT Bold</vt:lpstr>
      <vt:lpstr>Bookman Old Style</vt:lpstr>
      <vt:lpstr>Calibri</vt:lpstr>
      <vt:lpstr>Century</vt:lpstr>
      <vt:lpstr>Rockwell</vt:lpstr>
      <vt:lpstr>Tahoma</vt:lpstr>
      <vt:lpstr>Trebuchet MS</vt:lpstr>
      <vt:lpstr>Verdana</vt:lpstr>
      <vt:lpstr>Wingdings</vt:lpstr>
      <vt:lpstr>Wingdings 3</vt:lpstr>
      <vt:lpstr>Facet</vt:lpstr>
      <vt:lpstr>Sura Al Rawabdeh MD 12-12-2022</vt:lpstr>
      <vt:lpstr>ETIOLOGY OF CANCER: CARCINOGENIC AGENTS</vt:lpstr>
      <vt:lpstr>1.MAJOR TYPES OF CHEMICAL CARCINOGENS:</vt:lpstr>
      <vt:lpstr>Another important examples of indirect-acting carcinogens.</vt:lpstr>
      <vt:lpstr>PowerPoint Presentation</vt:lpstr>
      <vt:lpstr>Mechanisms of Action of Chemical Carcinogens</vt:lpstr>
      <vt:lpstr>2. Radiation Carcinogenesis</vt:lpstr>
      <vt:lpstr>2. Radiation Carcinogenesis</vt:lpstr>
      <vt:lpstr>2. Radiation Carcinogenesis</vt:lpstr>
      <vt:lpstr>3. Viral and Microbial Oncogenesis</vt:lpstr>
      <vt:lpstr>A. Oncogenic RNA Viruses: </vt:lpstr>
      <vt:lpstr>B. Oncogenic DNA Viruses</vt:lpstr>
      <vt:lpstr>1. Human Papilloma virus(HPV)</vt:lpstr>
      <vt:lpstr>2. Epstein-Barr Virus</vt:lpstr>
      <vt:lpstr>pathogenesis</vt:lpstr>
      <vt:lpstr>3. Hepatitis B and Hepatitis C Viruses</vt:lpstr>
      <vt:lpstr>4. Helicobacter pylori</vt:lpstr>
      <vt:lpstr>H.Pylori </vt:lpstr>
      <vt:lpstr>CLINICAL ASPECTS OF NEOPLASIA</vt:lpstr>
      <vt:lpstr>Effects of Tumor on Host</vt:lpstr>
      <vt:lpstr>PowerPoint Presentation</vt:lpstr>
      <vt:lpstr>Cancer Cachexia</vt:lpstr>
      <vt:lpstr>PowerPoint Presentation</vt:lpstr>
      <vt:lpstr>Paraneoplastic Syndromes</vt:lpstr>
      <vt:lpstr>PowerPoint Presentation</vt:lpstr>
      <vt:lpstr>PowerPoint Presentation</vt:lpstr>
      <vt:lpstr>Grading and Staging of Cancer</vt:lpstr>
      <vt:lpstr>PowerPoint Presentation</vt:lpstr>
      <vt:lpstr>PowerPoint Presentation</vt:lpstr>
      <vt:lpstr>Endometrial CA grade</vt:lpstr>
      <vt:lpstr>Urothelial carcinoma grade</vt:lpstr>
      <vt:lpstr>PowerPoint Presentation</vt:lpstr>
      <vt:lpstr>PowerPoint Presentation</vt:lpstr>
      <vt:lpstr>PowerPoint Presentation</vt:lpstr>
      <vt:lpstr>PowerPoint Presentation</vt:lpstr>
      <vt:lpstr> GENERAL OUTLINE:</vt:lpstr>
      <vt:lpstr>PowerPoint Presentation</vt:lpstr>
      <vt:lpstr>PowerPoint Presentation</vt:lpstr>
      <vt:lpstr>PowerPoint Presentation</vt:lpstr>
      <vt:lpstr>PowerPoint Presentation</vt:lpstr>
      <vt:lpstr>PowerPoint Presentation</vt:lpstr>
      <vt:lpstr>PowerPoint Presentation</vt:lpstr>
      <vt:lpstr>B- HISTOLOGICAL METHODS:</vt:lpstr>
      <vt:lpstr>PowerPoint Presentation</vt:lpstr>
      <vt:lpstr>UNDIFFERENTIATED TUMOR</vt:lpstr>
      <vt:lpstr>PowerPoint Presentation</vt:lpstr>
      <vt:lpstr>PowerPoint Presentation</vt:lpstr>
      <vt:lpstr>PowerPoint Presentation</vt:lpstr>
      <vt:lpstr> D- ELECTRON MICROSCOPY:</vt:lpstr>
      <vt:lpstr>Laboratory Diagnosis of Cancer</vt:lpstr>
      <vt:lpstr>examples</vt:lpstr>
      <vt:lpstr>Molecular Diagnosis</vt:lpstr>
      <vt:lpstr>Molecular Diagnosis</vt:lpstr>
      <vt:lpstr>EARLY DIAGNOSIS OF CANCER:</vt:lpstr>
      <vt:lpstr>PowerPoint Presentation</vt:lpstr>
      <vt:lpstr>Good Luck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Eman Krieshan, M.D. 5-1-2022</dc:title>
  <dc:creator>Admin</dc:creator>
  <cp:lastModifiedBy>Windows User</cp:lastModifiedBy>
  <cp:revision>46</cp:revision>
  <dcterms:created xsi:type="dcterms:W3CDTF">2022-01-03T17:13:59Z</dcterms:created>
  <dcterms:modified xsi:type="dcterms:W3CDTF">2022-12-12T06:58:25Z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