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27"/>
  </p:notesMasterIdLst>
  <p:sldIdLst>
    <p:sldId id="256" r:id="rId5"/>
    <p:sldId id="280" r:id="rId6"/>
    <p:sldId id="259" r:id="rId7"/>
    <p:sldId id="28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9" r:id="rId23"/>
    <p:sldId id="282" r:id="rId24"/>
    <p:sldId id="283" r:id="rId25"/>
    <p:sldId id="28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EB7BC-E7B7-4575-9112-6E1F8FFB069E}" type="datetimeFigureOut">
              <a:rPr lang="en-US" smtClean="0"/>
              <a:t>16/05/2023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563E5-3F3B-4F78-9C71-DC26088698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684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9A3431-C3B0-4399-A71D-AFB5ECDEAAA8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957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F30C94-FD12-462C-B269-57123075B25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996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244793A9-7C6C-4D08-92F6-F1F92C238736}" type="datetime1">
              <a:rPr lang="en-US" smtClean="0"/>
              <a:t>16/05/2023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2F62-41D9-41B4-A742-F07D327A573D}" type="datetime1">
              <a:rPr lang="en-US" smtClean="0"/>
              <a:t>16/05/2023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EF911B4-2B8A-4B9C-8112-6F5C986D46F7}" type="datetime1">
              <a:rPr lang="en-US" smtClean="0"/>
              <a:t>16/05/2023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2438-B4B8-4A3B-81C9-F825F3AAC376}" type="datetime1">
              <a:rPr lang="en-US" smtClean="0"/>
              <a:t>16/05/2023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0E4997B-1FE4-47A8-9028-DEF54467F1A4}" type="datetime1">
              <a:rPr lang="en-US" smtClean="0"/>
              <a:t>16/05/2023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E2A4-FC2B-4C62-99D1-22A122804089}" type="datetime1">
              <a:rPr lang="en-US" smtClean="0"/>
              <a:t>16/05/2023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8FDE-D23B-4B1F-9C84-7727D2CE25D7}" type="datetime1">
              <a:rPr lang="en-US" smtClean="0"/>
              <a:t>16/05/2023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E6DC1-AD37-4838-9FEB-59E5E9793810}" type="datetime1">
              <a:rPr lang="en-US" smtClean="0"/>
              <a:t>16/05/2023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26B5-3923-4825-B39D-26824402D2D6}" type="datetime1">
              <a:rPr lang="en-US" smtClean="0"/>
              <a:t>16/05/2023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7F77A073-F441-4A2C-AEED-DA5AB371EE5F}" type="datetime1">
              <a:rPr lang="en-US" smtClean="0"/>
              <a:t>16/05/2023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D59920AA-4634-43CD-9C1A-EA35C3EB9627}" type="datetime1">
              <a:rPr lang="en-US" smtClean="0"/>
              <a:t>16/05/2023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A5D330AF-CDB6-4B06-9433-B8653C157AA0}" type="datetime1">
              <a:rPr lang="en-US" smtClean="0"/>
              <a:t>16/05/2023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6E27C40-104A-4C05-A382-21A40999A1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1D78633-7222-4BD8-9B43-C5A3FE3FB1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64A62ED5-69F8-4A9A-959F-BDFA4CB006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55" name="Freeform 9">
              <a:extLst>
                <a:ext uri="{FF2B5EF4-FFF2-40B4-BE49-F238E27FC236}">
                  <a16:creationId xmlns:a16="http://schemas.microsoft.com/office/drawing/2014/main" id="{1E1E0581-3B45-45FA-909D-956C5BA8C3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05474103-4A93-4198-B2FA-45EC74FD52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D746CED-0567-4DF8-AB5A-955539059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 useBgFill="1">
          <p:nvSpPr>
            <p:cNvPr id="59" name="Freeform 159">
              <a:extLst>
                <a:ext uri="{FF2B5EF4-FFF2-40B4-BE49-F238E27FC236}">
                  <a16:creationId xmlns:a16="http://schemas.microsoft.com/office/drawing/2014/main" id="{ADA5E076-A7C5-4275-A6C5-D0949C89B1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60" name="Freeform 164">
              <a:extLst>
                <a:ext uri="{FF2B5EF4-FFF2-40B4-BE49-F238E27FC236}">
                  <a16:creationId xmlns:a16="http://schemas.microsoft.com/office/drawing/2014/main" id="{8DA0B687-0059-4D26-A341-3533C07D86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3CFF822-5B88-4257-86DB-464E3C755F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65AC2A1-33AB-498F-9481-456EE428A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2301" y="1830579"/>
            <a:ext cx="5860821" cy="1829015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1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Pharmacology </a:t>
            </a:r>
            <a:r>
              <a:rPr lang="en-US" sz="3100" b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of </a:t>
            </a:r>
            <a:r>
              <a:rPr lang="en-US" sz="3100" b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corticosteroids I</a:t>
            </a: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en-US" sz="27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BY </a:t>
            </a:r>
            <a:br>
              <a:rPr lang="en-US" sz="27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en-US" sz="27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Dr.Nashwa</a:t>
            </a:r>
            <a:r>
              <a:rPr lang="en-US" sz="27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Abo-</a:t>
            </a:r>
            <a:r>
              <a:rPr lang="en-US" sz="27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Rayah</a:t>
            </a:r>
            <a:r>
              <a:rPr lang="en-US" sz="27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endParaRPr lang="en-US" sz="27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4B152B-31E5-418B-BA48-A3361253F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2301" y="4176130"/>
            <a:ext cx="5860821" cy="92610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862" y="202775"/>
            <a:ext cx="1676545" cy="1249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301" y="3922063"/>
            <a:ext cx="5546270" cy="125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6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975" y="1581150"/>
            <a:ext cx="802005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54" y="296273"/>
            <a:ext cx="11536045" cy="3771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56" y="3989795"/>
            <a:ext cx="11536044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5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783" y="1251910"/>
            <a:ext cx="7036526" cy="51227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Aldosterone escape phenomenon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28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985" y="91031"/>
            <a:ext cx="10513015" cy="3819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985" y="3745092"/>
            <a:ext cx="1051301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9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417"/>
            <a:ext cx="10040983" cy="3257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80" y="3257550"/>
            <a:ext cx="8447314" cy="352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325" y="1638300"/>
            <a:ext cx="699135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5" y="2076450"/>
            <a:ext cx="744855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1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5" y="391886"/>
            <a:ext cx="7905750" cy="571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92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887" y="348343"/>
            <a:ext cx="10137730" cy="622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6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885825"/>
            <a:ext cx="84201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0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Synthesis of corticosteroids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-486535" y="1872325"/>
            <a:ext cx="12190806" cy="4557231"/>
            <a:chOff x="145353" y="1854894"/>
            <a:chExt cx="9838481" cy="4557231"/>
          </a:xfrm>
        </p:grpSpPr>
        <p:sp>
          <p:nvSpPr>
            <p:cNvPr id="5" name="TextBox 4"/>
            <p:cNvSpPr txBox="1"/>
            <p:nvPr/>
          </p:nvSpPr>
          <p:spPr>
            <a:xfrm>
              <a:off x="6472430" y="6104348"/>
              <a:ext cx="1847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538764" rtl="1" eaLnBrk="1" latinLnBrk="0" hangingPunct="1"/>
              <a:endParaRPr lang="en-US" sz="1400" dirty="0">
                <a:solidFill>
                  <a:srgbClr val="0432FF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45353" y="1854894"/>
              <a:ext cx="9838481" cy="4205084"/>
              <a:chOff x="101264" y="2093905"/>
              <a:chExt cx="9838481" cy="5018188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060" b="953"/>
              <a:stretch/>
            </p:blipFill>
            <p:spPr>
              <a:xfrm>
                <a:off x="3470365" y="2169977"/>
                <a:ext cx="6469380" cy="4942116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101264" y="2093905"/>
                <a:ext cx="3241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r" defTabSz="538764" rtl="1" eaLnBrk="1" latinLnBrk="0" hangingPunct="1"/>
                <a:r>
                  <a:rPr lang="ar-SA" sz="2800" dirty="0"/>
                  <a:t>*</a:t>
                </a:r>
                <a:endParaRPr lang="en-US" sz="2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067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683368"/>
              </p:ext>
            </p:extLst>
          </p:nvPr>
        </p:nvGraphicFramePr>
        <p:xfrm>
          <a:off x="1236617" y="330926"/>
          <a:ext cx="10067109" cy="53866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6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20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19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Aldosterone (e.g. </a:t>
                      </a:r>
                      <a:r>
                        <a:rPr lang="en-US" sz="2000" b="0" kern="1200" dirty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Fludrocortisone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68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Notes</a:t>
                      </a: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Clr>
                          <a:srgbClr val="FF99CC"/>
                        </a:buClr>
                        <a:buFont typeface="Wingdings" charset="2"/>
                        <a:buNone/>
                      </a:pPr>
                      <a:endParaRPr lang="en-US" sz="20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Clr>
                          <a:srgbClr val="FF99CC"/>
                        </a:buClr>
                        <a:buFont typeface="Wingdings" charset="2"/>
                        <a:buChar char="§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Aldosterone has short half life &amp; little glucocorticoid activity</a:t>
                      </a:r>
                      <a:endParaRPr lang="en-US" sz="2000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306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Clr>
                          <a:srgbClr val="FF99CC"/>
                        </a:buClr>
                        <a:buFont typeface="Wingdings" charset="2"/>
                        <a:buNone/>
                      </a:pPr>
                      <a:endParaRPr lang="en-US" sz="2000" dirty="0">
                        <a:effectLst/>
                      </a:endParaRP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99CC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Fludrocortisone:</a:t>
                      </a:r>
                      <a:r>
                        <a:rPr lang="en-US" sz="2000" b="1" kern="1200" dirty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is a mineralocorticoid has a long duration of action and significant glucocorticoid activity compared to aldosterone </a:t>
                      </a:r>
                      <a:r>
                        <a:rPr lang="en-US" sz="20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614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Uses</a:t>
                      </a: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99CC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Fludrocortisone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 favored for replacement therapy after adrenalectomy &amp; in other conditions in which mineralocorticoid therapy is needed. </a:t>
                      </a:r>
                      <a:r>
                        <a:rPr lang="en-US" sz="2000" kern="1200" dirty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can be given to</a:t>
                      </a:r>
                      <a:r>
                        <a:rPr lang="en-US" sz="2000" kern="1200" baseline="0" dirty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hypotensive people to maintain normal Na and water levels.</a:t>
                      </a:r>
                      <a:endParaRPr lang="en-US" sz="2000" dirty="0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14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990601"/>
            <a:ext cx="7467600" cy="4894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>
              <a:lnSpc>
                <a:spcPct val="150000"/>
              </a:lnSpc>
              <a:defRPr/>
            </a:pP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</a:p>
          <a:p>
            <a:pPr marL="457200" indent="-457200" algn="ctr">
              <a:lnSpc>
                <a:spcPct val="150000"/>
              </a:lnSpc>
              <a:defRPr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Lippincott's Illustrated Review</a:t>
            </a:r>
          </a:p>
          <a:p>
            <a:pPr marL="457200" indent="-457200" algn="ctr">
              <a:lnSpc>
                <a:spcPct val="150000"/>
              </a:lnSpc>
              <a:defRPr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Pharmacology, 5</a:t>
            </a:r>
            <a:r>
              <a:rPr lang="en-US" sz="2000" i="1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edition</a:t>
            </a:r>
          </a:p>
          <a:p>
            <a:pPr marL="457200" indent="-457200" algn="ctr">
              <a:lnSpc>
                <a:spcPct val="150000"/>
              </a:lnSpc>
              <a:defRPr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Lippincott Williams &amp; Wilkins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  <a:defRPr/>
            </a:pP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Katzung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by Anthony Trevor, Bertram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Katzung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, and Susan Masters . last edition  McGraw Hill, </a:t>
            </a:r>
          </a:p>
          <a:p>
            <a:pPr algn="ctr">
              <a:lnSpc>
                <a:spcPct val="150000"/>
              </a:lnSpc>
              <a:defRPr/>
            </a:pP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 Rang &amp; Dale's Pharmacology: 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by Humphrey P. Rang     ;  James M. Ritter ;  Rod Flower Churchill Livingstone; 6 edition</a:t>
            </a:r>
          </a:p>
        </p:txBody>
      </p:sp>
    </p:spTree>
    <p:extLst>
      <p:ext uri="{BB962C8B-B14F-4D97-AF65-F5344CB8AC3E}">
        <p14:creationId xmlns:p14="http://schemas.microsoft.com/office/powerpoint/2010/main" val="150026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0999" y="3048001"/>
            <a:ext cx="616349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6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1740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cs typeface="Andalus" panose="02020603050405020304" pitchFamily="18" charset="-78"/>
              </a:rPr>
              <a:t>Corticosteroids </a:t>
            </a:r>
            <a:br>
              <a:rPr lang="en-US" b="1" dirty="0">
                <a:cs typeface="Andalus" panose="02020603050405020304" pitchFamily="18" charset="-78"/>
              </a:rPr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0354" y="2129061"/>
            <a:ext cx="9413917" cy="3960843"/>
          </a:xfrm>
        </p:spPr>
        <p:txBody>
          <a:bodyPr/>
          <a:lstStyle/>
          <a:p>
            <a:r>
              <a:rPr lang="en-US" dirty="0"/>
              <a:t>Corticosteroids  are steroid hormones produced by the adrenal cortex. They consist of two groups: </a:t>
            </a:r>
            <a:endParaRPr lang="en-US" dirty="0" smtClean="0"/>
          </a:p>
          <a:p>
            <a:r>
              <a:rPr lang="en-US" dirty="0"/>
              <a:t>1- Glucocorticoids</a:t>
            </a:r>
          </a:p>
          <a:p>
            <a:r>
              <a:rPr lang="en-US" dirty="0"/>
              <a:t>2- Mineralocorticoids </a:t>
            </a:r>
            <a:r>
              <a:rPr lang="en-US" dirty="0" smtClean="0"/>
              <a:t>   </a:t>
            </a:r>
          </a:p>
          <a:p>
            <a:r>
              <a:rPr lang="en-US" dirty="0" smtClean="0"/>
              <a:t>3- Sex hormones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825" y="4264152"/>
            <a:ext cx="3533775" cy="1953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4264152"/>
            <a:ext cx="3476625" cy="178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6"/>
          <p:cNvSpPr/>
          <p:nvPr/>
        </p:nvSpPr>
        <p:spPr>
          <a:xfrm rot="5400000">
            <a:off x="7805225" y="-185392"/>
            <a:ext cx="479306" cy="850091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46">
              <a:solidFill>
                <a:schemeClr val="tx1"/>
              </a:solidFill>
            </a:endParaRPr>
          </a:p>
        </p:txBody>
      </p:sp>
      <p:sp>
        <p:nvSpPr>
          <p:cNvPr id="5" name="Half Frame 6"/>
          <p:cNvSpPr/>
          <p:nvPr/>
        </p:nvSpPr>
        <p:spPr>
          <a:xfrm rot="16200000" flipH="1">
            <a:off x="3907470" y="-174087"/>
            <a:ext cx="479306" cy="850091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46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385516" y="589144"/>
            <a:ext cx="3364615" cy="1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28950" y="199576"/>
            <a:ext cx="6467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merican Typewriter" charset="0"/>
                <a:ea typeface="American Typewriter" charset="0"/>
                <a:cs typeface="American Typewriter" charset="0"/>
              </a:rPr>
              <a:t> Mechanism of action of corticosteroids </a:t>
            </a:r>
            <a:endParaRPr lang="en-US" sz="2400" b="1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3821554" y="1246340"/>
            <a:ext cx="1808704" cy="452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49372" y="1480457"/>
            <a:ext cx="3053779" cy="1221294"/>
          </a:xfrm>
          <a:prstGeom prst="rect">
            <a:avLst/>
          </a:prstGeom>
          <a:solidFill>
            <a:schemeClr val="bg1"/>
          </a:solidFill>
          <a:ln>
            <a:solidFill>
              <a:srgbClr val="F99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Low"/>
            <a:r>
              <a:rPr lang="en-US" sz="1400" dirty="0">
                <a:solidFill>
                  <a:sysClr val="windowText" lastClr="000000"/>
                </a:solidFill>
              </a:rPr>
              <a:t>Corticosteroid is present in the blood bound to the corticosteroid binding globulin (CBG) and enters the cell as the free molecule.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126089" y="1450337"/>
            <a:ext cx="2884295" cy="1232180"/>
          </a:xfrm>
          <a:prstGeom prst="rect">
            <a:avLst/>
          </a:prstGeom>
          <a:solidFill>
            <a:schemeClr val="bg1"/>
          </a:solidFill>
          <a:ln>
            <a:solidFill>
              <a:srgbClr val="945200">
                <a:alpha val="5215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Low"/>
            <a:r>
              <a:rPr lang="en-US" sz="1600" dirty="0">
                <a:solidFill>
                  <a:sysClr val="windowText" lastClr="000000"/>
                </a:solidFill>
              </a:rPr>
              <a:t>The intracellular receptor is bound to the stabilizing </a:t>
            </a:r>
            <a:r>
              <a:rPr lang="en-US" sz="1600" dirty="0" smtClean="0">
                <a:solidFill>
                  <a:sysClr val="windowText" lastClr="000000"/>
                </a:solidFill>
              </a:rPr>
              <a:t>proteins When </a:t>
            </a:r>
            <a:r>
              <a:rPr lang="en-US" sz="1600" dirty="0">
                <a:solidFill>
                  <a:sysClr val="windowText" lastClr="000000"/>
                </a:solidFill>
              </a:rPr>
              <a:t>the complex binds a molecule of steroid, the </a:t>
            </a:r>
            <a:r>
              <a:rPr lang="en-US" sz="1600" dirty="0" smtClean="0">
                <a:solidFill>
                  <a:sysClr val="windowText" lastClr="000000"/>
                </a:solidFill>
              </a:rPr>
              <a:t>proteins  </a:t>
            </a:r>
            <a:r>
              <a:rPr lang="en-US" sz="1600" dirty="0">
                <a:solidFill>
                  <a:sysClr val="windowText" lastClr="000000"/>
                </a:solidFill>
              </a:rPr>
              <a:t>are </a:t>
            </a:r>
            <a:r>
              <a:rPr lang="en-US" sz="1600" b="1" dirty="0">
                <a:solidFill>
                  <a:sysClr val="windowText" lastClr="000000"/>
                </a:solidFill>
              </a:rPr>
              <a:t>released</a:t>
            </a:r>
            <a:r>
              <a:rPr lang="en-US" sz="1600" dirty="0">
                <a:solidFill>
                  <a:sysClr val="windowText" lastClr="000000"/>
                </a:solidFill>
              </a:rPr>
              <a:t>.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147123" y="3027258"/>
            <a:ext cx="2712845" cy="1232180"/>
          </a:xfrm>
          <a:prstGeom prst="rect">
            <a:avLst/>
          </a:prstGeom>
          <a:solidFill>
            <a:schemeClr val="bg1"/>
          </a:solidFill>
          <a:ln>
            <a:solidFill>
              <a:srgbClr val="92D050">
                <a:alpha val="5215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Low"/>
            <a:r>
              <a:rPr lang="en-US" sz="1400" dirty="0">
                <a:solidFill>
                  <a:sysClr val="windowText" lastClr="000000"/>
                </a:solidFill>
              </a:rPr>
              <a:t>The Steroid – receptor complex enters the nucleus </a:t>
            </a:r>
            <a:r>
              <a:rPr lang="en-US" sz="1400" dirty="0" smtClean="0">
                <a:solidFill>
                  <a:sysClr val="windowText" lastClr="000000"/>
                </a:solidFill>
              </a:rPr>
              <a:t>a, </a:t>
            </a:r>
            <a:r>
              <a:rPr lang="en-US" sz="1400" dirty="0">
                <a:solidFill>
                  <a:sysClr val="windowText" lastClr="000000"/>
                </a:solidFill>
              </a:rPr>
              <a:t>binds to the </a:t>
            </a:r>
            <a:r>
              <a:rPr lang="en-US" sz="1400" b="1" dirty="0" smtClean="0">
                <a:solidFill>
                  <a:sysClr val="windowText" lastClr="000000"/>
                </a:solidFill>
              </a:rPr>
              <a:t>corticosteroid </a:t>
            </a:r>
            <a:r>
              <a:rPr lang="en-US" sz="1400" b="1" dirty="0">
                <a:solidFill>
                  <a:sysClr val="windowText" lastClr="000000"/>
                </a:solidFill>
              </a:rPr>
              <a:t>response element </a:t>
            </a:r>
            <a:r>
              <a:rPr lang="en-US" sz="1400" b="1" dirty="0" smtClean="0">
                <a:solidFill>
                  <a:sysClr val="windowText" lastClr="000000"/>
                </a:solidFill>
              </a:rPr>
              <a:t>(CRE</a:t>
            </a:r>
            <a:r>
              <a:rPr lang="en-US" sz="1400" b="1" dirty="0">
                <a:solidFill>
                  <a:sysClr val="windowText" lastClr="000000"/>
                </a:solidFill>
              </a:rPr>
              <a:t>) </a:t>
            </a:r>
            <a:r>
              <a:rPr lang="en-US" sz="1400" dirty="0">
                <a:solidFill>
                  <a:sysClr val="windowText" lastClr="000000"/>
                </a:solidFill>
              </a:rPr>
              <a:t>on the gene, and regulates gene </a:t>
            </a:r>
            <a:r>
              <a:rPr lang="en-US" sz="1400" dirty="0" smtClean="0">
                <a:solidFill>
                  <a:sysClr val="windowText" lastClr="000000"/>
                </a:solidFill>
              </a:rPr>
              <a:t>transcription. </a:t>
            </a:r>
            <a:endParaRPr lang="en-US" sz="1400" dirty="0">
              <a:solidFill>
                <a:sysClr val="windowText" lastClr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9790" y="3019146"/>
            <a:ext cx="3271764" cy="123218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Low"/>
            <a:r>
              <a:rPr lang="en-US" sz="2000" dirty="0">
                <a:solidFill>
                  <a:sysClr val="windowText" lastClr="000000"/>
                </a:solidFill>
              </a:rPr>
              <a:t>The resulting mRNA is </a:t>
            </a:r>
            <a:r>
              <a:rPr lang="en-US" sz="2000" dirty="0" smtClean="0">
                <a:solidFill>
                  <a:sysClr val="windowText" lastClr="000000"/>
                </a:solidFill>
              </a:rPr>
              <a:t>coding </a:t>
            </a:r>
            <a:r>
              <a:rPr lang="en-US" sz="2000" b="1" dirty="0" smtClean="0">
                <a:solidFill>
                  <a:sysClr val="windowText" lastClr="000000"/>
                </a:solidFill>
              </a:rPr>
              <a:t>production </a:t>
            </a:r>
            <a:r>
              <a:rPr lang="en-US" sz="2000" b="1" dirty="0">
                <a:solidFill>
                  <a:sysClr val="windowText" lastClr="000000"/>
                </a:solidFill>
              </a:rPr>
              <a:t>of protein that brings about the final hormone response.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3703151" y="1935830"/>
            <a:ext cx="322260" cy="424817"/>
          </a:xfrm>
          <a:prstGeom prst="rightArrow">
            <a:avLst/>
          </a:prstGeom>
          <a:solidFill>
            <a:srgbClr val="F990B3"/>
          </a:solidFill>
          <a:ln>
            <a:solidFill>
              <a:srgbClr val="F99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46"/>
          </a:p>
        </p:txBody>
      </p:sp>
      <p:sp>
        <p:nvSpPr>
          <p:cNvPr id="34" name="Down Arrow 33"/>
          <p:cNvSpPr/>
          <p:nvPr/>
        </p:nvSpPr>
        <p:spPr>
          <a:xfrm>
            <a:off x="5356390" y="2697599"/>
            <a:ext cx="423692" cy="321508"/>
          </a:xfrm>
          <a:prstGeom prst="downArrow">
            <a:avLst/>
          </a:prstGeom>
          <a:solidFill>
            <a:srgbClr val="945200">
              <a:alpha val="52157"/>
            </a:srgbClr>
          </a:solidFill>
          <a:ln>
            <a:solidFill>
              <a:srgbClr val="945200">
                <a:alpha val="5215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46"/>
          </a:p>
        </p:txBody>
      </p:sp>
      <p:sp>
        <p:nvSpPr>
          <p:cNvPr id="35" name="Left Arrow 34"/>
          <p:cNvSpPr/>
          <p:nvPr/>
        </p:nvSpPr>
        <p:spPr>
          <a:xfrm>
            <a:off x="3803829" y="3423390"/>
            <a:ext cx="322260" cy="423692"/>
          </a:xfrm>
          <a:prstGeom prst="lef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46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594" y="2621281"/>
            <a:ext cx="5116406" cy="417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8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92184" y="330927"/>
            <a:ext cx="11621604" cy="632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7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061210" y="1158285"/>
            <a:ext cx="8058150" cy="500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8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421063" y="1513841"/>
            <a:ext cx="8770937" cy="457581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Half life: 20 min.</a:t>
            </a:r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499" y="2090057"/>
            <a:ext cx="9891032" cy="429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4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850" y="1600200"/>
            <a:ext cx="69723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3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1309687"/>
            <a:ext cx="815340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8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728C3E1-D10B-4426-B05E-8E1CAFF03C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B8899B-5794-42FB-9137-8220A73767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79290C9-6505-4B77-B628-A44276CB9D8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Feathered design</Template>
  <TotalTime>0</TotalTime>
  <Words>270</Words>
  <Application>Microsoft Office PowerPoint</Application>
  <PresentationFormat>Widescreen</PresentationFormat>
  <Paragraphs>37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American Typewriter</vt:lpstr>
      <vt:lpstr>Andalus</vt:lpstr>
      <vt:lpstr>Arial</vt:lpstr>
      <vt:lpstr>Calibri</vt:lpstr>
      <vt:lpstr>Castellar</vt:lpstr>
      <vt:lpstr>Century Schoolbook</vt:lpstr>
      <vt:lpstr>Corbel</vt:lpstr>
      <vt:lpstr>Times New Roman</vt:lpstr>
      <vt:lpstr>Wingdings</vt:lpstr>
      <vt:lpstr>Feathered</vt:lpstr>
      <vt:lpstr> Pharmacology of corticosteroids I BY  Dr.Nashwa Abo-Rayah </vt:lpstr>
      <vt:lpstr>Synthesis of corticosteroids</vt:lpstr>
      <vt:lpstr>Corticosteroids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Aldosterone escape phenomenon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2023-05-15T11:25:35Z</dcterms:created>
  <dcterms:modified xsi:type="dcterms:W3CDTF">2023-05-16T10:18:21Z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