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9" r:id="rId19"/>
    <p:sldId id="272" r:id="rId20"/>
    <p:sldId id="280" r:id="rId21"/>
    <p:sldId id="273" r:id="rId22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40200" y="1506219"/>
            <a:ext cx="5482590" cy="393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46500" y="5417820"/>
            <a:ext cx="6081395" cy="198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100" b="1" i="0">
                <a:solidFill>
                  <a:srgbClr val="5C5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100" b="1" i="0">
                <a:solidFill>
                  <a:srgbClr val="5C5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100" b="1" i="0">
                <a:solidFill>
                  <a:srgbClr val="5C5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3825" y="3263900"/>
            <a:ext cx="7677150" cy="340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00" b="1" i="0">
                <a:solidFill>
                  <a:srgbClr val="5C5C5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200" y="1800860"/>
            <a:ext cx="11074400" cy="490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C5C5C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0"/>
            <a:ext cx="13004800" cy="9753600"/>
            <a:chOff x="0" y="0"/>
            <a:chExt cx="13004800" cy="9753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4800" cy="975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422900"/>
              <a:ext cx="13004800" cy="3606800"/>
            </a:xfrm>
            <a:custGeom>
              <a:avLst/>
              <a:gdLst/>
              <a:ahLst/>
              <a:cxnLst/>
              <a:rect l="l" t="t" r="r" b="b"/>
              <a:pathLst>
                <a:path w="13004800" h="3606800">
                  <a:moveTo>
                    <a:pt x="13004800" y="0"/>
                  </a:moveTo>
                  <a:lnTo>
                    <a:pt x="0" y="0"/>
                  </a:lnTo>
                  <a:lnTo>
                    <a:pt x="0" y="3606800"/>
                  </a:lnTo>
                  <a:lnTo>
                    <a:pt x="13004800" y="360680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8800" y="5727700"/>
            <a:ext cx="1189990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5965" algn="l"/>
                <a:tab pos="11886565" algn="l"/>
              </a:tabLst>
            </a:pPr>
            <a:r>
              <a:rPr sz="12100" u="sng" spc="-1115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 </a:t>
            </a:r>
            <a:r>
              <a:rPr lang="en-GB" sz="12100" u="sng" spc="-1115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        </a:t>
            </a:r>
            <a:r>
              <a:rPr lang="en-GB" sz="12100" u="sng" spc="-1115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Dysphagia</a:t>
            </a:r>
            <a:r>
              <a:rPr lang="en-GB" sz="12100" u="sng" spc="-3320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cs typeface="Arial"/>
              </a:rPr>
              <a:t>	</a:t>
            </a:r>
            <a:endParaRPr sz="12100" u="sng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8039100"/>
            <a:ext cx="22021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20" dirty="0">
                <a:solidFill>
                  <a:srgbClr val="747676"/>
                </a:solidFill>
                <a:latin typeface="Trebuchet MS"/>
                <a:cs typeface="Trebuchet MS"/>
              </a:rPr>
              <a:t>Yala</a:t>
            </a:r>
            <a:r>
              <a:rPr sz="2800" b="1" spc="-250" dirty="0">
                <a:solidFill>
                  <a:srgbClr val="747676"/>
                </a:solidFill>
                <a:latin typeface="Trebuchet MS"/>
                <a:cs typeface="Trebuchet MS"/>
              </a:rPr>
              <a:t> </a:t>
            </a:r>
            <a:r>
              <a:rPr sz="2800" b="1" spc="-160" dirty="0">
                <a:solidFill>
                  <a:srgbClr val="747676"/>
                </a:solidFill>
                <a:latin typeface="Trebuchet MS"/>
                <a:cs typeface="Trebuchet MS"/>
              </a:rPr>
              <a:t>Jawazneh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8491506"/>
            <a:ext cx="2071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747676"/>
                </a:solidFill>
                <a:latin typeface="Trebuchet MS"/>
                <a:cs typeface="Trebuchet MS"/>
              </a:rPr>
              <a:t>Salwa</a:t>
            </a:r>
            <a:r>
              <a:rPr sz="2800" b="1" spc="-245" dirty="0">
                <a:solidFill>
                  <a:srgbClr val="747676"/>
                </a:solidFill>
                <a:latin typeface="Trebuchet MS"/>
                <a:cs typeface="Trebuchet MS"/>
              </a:rPr>
              <a:t> </a:t>
            </a:r>
            <a:r>
              <a:rPr sz="2800" b="1" spc="-165" dirty="0">
                <a:solidFill>
                  <a:srgbClr val="747676"/>
                </a:solidFill>
                <a:latin typeface="Trebuchet MS"/>
                <a:cs typeface="Trebuchet MS"/>
              </a:rPr>
              <a:t>Azzawi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7602572"/>
            <a:ext cx="102749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6565" algn="l"/>
              </a:tabLst>
            </a:pPr>
            <a:r>
              <a:rPr sz="4200" b="1" spc="-217" baseline="-1984" dirty="0">
                <a:solidFill>
                  <a:srgbClr val="C00000"/>
                </a:solidFill>
                <a:latin typeface="Trebuchet MS"/>
                <a:cs typeface="Trebuchet MS"/>
              </a:rPr>
              <a:t>Done</a:t>
            </a:r>
            <a:r>
              <a:rPr sz="4200" b="1" spc="-262" baseline="-1984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200" b="1" spc="-397" baseline="-1984" dirty="0">
                <a:solidFill>
                  <a:srgbClr val="C00000"/>
                </a:solidFill>
                <a:latin typeface="Trebuchet MS"/>
                <a:cs typeface="Trebuchet MS"/>
              </a:rPr>
              <a:t>by:</a:t>
            </a:r>
            <a:r>
              <a:rPr sz="4200" b="1" spc="-397" baseline="-1984" dirty="0">
                <a:solidFill>
                  <a:srgbClr val="747676"/>
                </a:solidFill>
                <a:latin typeface="Trebuchet MS"/>
                <a:cs typeface="Trebuchet MS"/>
              </a:rPr>
              <a:t>	</a:t>
            </a:r>
            <a:r>
              <a:rPr sz="2800" b="1" spc="-114" dirty="0">
                <a:solidFill>
                  <a:srgbClr val="C00000"/>
                </a:solidFill>
                <a:latin typeface="Trebuchet MS"/>
                <a:cs typeface="Trebuchet MS"/>
              </a:rPr>
              <a:t>Supervised</a:t>
            </a:r>
            <a:r>
              <a:rPr sz="2800" b="1" spc="-2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b="1" spc="-265" dirty="0">
                <a:solidFill>
                  <a:srgbClr val="C00000"/>
                </a:solidFill>
                <a:latin typeface="Trebuchet MS"/>
                <a:cs typeface="Trebuchet MS"/>
              </a:rPr>
              <a:t>by:</a:t>
            </a:r>
            <a:endParaRPr sz="28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4100" y="8191148"/>
            <a:ext cx="23615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4" dirty="0">
                <a:solidFill>
                  <a:srgbClr val="747676"/>
                </a:solidFill>
                <a:latin typeface="Trebuchet MS"/>
                <a:cs typeface="Trebuchet MS"/>
              </a:rPr>
              <a:t>Dr. </a:t>
            </a:r>
            <a:r>
              <a:rPr sz="2800" b="1" spc="-70" dirty="0">
                <a:solidFill>
                  <a:srgbClr val="747676"/>
                </a:solidFill>
                <a:latin typeface="Trebuchet MS"/>
                <a:cs typeface="Trebuchet MS"/>
              </a:rPr>
              <a:t>Rami</a:t>
            </a:r>
            <a:r>
              <a:rPr sz="2800" b="1" spc="-175" dirty="0">
                <a:solidFill>
                  <a:srgbClr val="747676"/>
                </a:solidFill>
                <a:latin typeface="Trebuchet MS"/>
                <a:cs typeface="Trebuchet MS"/>
              </a:rPr>
              <a:t> </a:t>
            </a:r>
            <a:r>
              <a:rPr sz="2800" b="1" spc="-125" dirty="0">
                <a:solidFill>
                  <a:srgbClr val="747676"/>
                </a:solidFill>
                <a:latin typeface="Trebuchet MS"/>
                <a:cs typeface="Trebuchet MS"/>
              </a:rPr>
              <a:t>Dwairi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1866900"/>
            <a:ext cx="56711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solidFill>
                  <a:srgbClr val="00B0F0"/>
                </a:solidFill>
                <a:latin typeface="Tahoma"/>
                <a:cs typeface="Tahoma"/>
              </a:rPr>
              <a:t>2. </a:t>
            </a:r>
            <a:r>
              <a:rPr sz="3600" spc="-80" dirty="0">
                <a:solidFill>
                  <a:srgbClr val="00B0F0"/>
                </a:solidFill>
                <a:latin typeface="Tahoma"/>
                <a:cs typeface="Tahoma"/>
              </a:rPr>
              <a:t>Structural</a:t>
            </a:r>
            <a:r>
              <a:rPr sz="3600" spc="10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3600" spc="-110" dirty="0">
                <a:solidFill>
                  <a:srgbClr val="00B0F0"/>
                </a:solidFill>
                <a:latin typeface="Tahoma"/>
                <a:cs typeface="Tahoma"/>
              </a:rPr>
              <a:t>Causes:</a:t>
            </a:r>
            <a:endParaRPr sz="3600">
              <a:solidFill>
                <a:srgbClr val="00B0F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154" y="27931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6000" y="2641600"/>
            <a:ext cx="623443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Carcinoma</a:t>
            </a:r>
            <a:endParaRPr sz="2800">
              <a:latin typeface="Palatino Linotype"/>
              <a:cs typeface="Palatino Linotype"/>
            </a:endParaRPr>
          </a:p>
          <a:p>
            <a:pPr marL="12700" marR="5080">
              <a:lnSpc>
                <a:spcPts val="5600"/>
              </a:lnSpc>
              <a:spcBef>
                <a:spcPts val="560"/>
              </a:spcBef>
            </a:pPr>
            <a:r>
              <a:rPr sz="2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Infections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pharynx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or neck 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Osteophytes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spinal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disorders  Prior </a:t>
            </a:r>
            <a:r>
              <a:rPr sz="28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surgery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radiation </a:t>
            </a:r>
            <a:r>
              <a:rPr sz="28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therapy 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Proximal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esophageal</a:t>
            </a:r>
            <a:r>
              <a:rPr sz="2800" spc="1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web</a:t>
            </a:r>
            <a:endParaRPr sz="2800">
              <a:latin typeface="Palatino Linotype"/>
              <a:cs typeface="Palatino Linotype"/>
            </a:endParaRPr>
          </a:p>
          <a:p>
            <a:pPr marL="12700" marR="2710815">
              <a:lnSpc>
                <a:spcPts val="5600"/>
              </a:lnSpc>
            </a:pP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Thyromegaly 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Zenker’s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diverticulum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154" y="35043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154" y="42155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154" y="49267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154" y="56379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154" y="63491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154" y="706034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8727" y="565739"/>
            <a:ext cx="8946573" cy="9355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6000" u="sng">
                <a:solidFill>
                  <a:srgbClr val="C00000"/>
                </a:solidFill>
                <a:latin typeface="Britannic Bold" panose="020B0903060703020204" pitchFamily="34" charset="0"/>
              </a:rPr>
              <a:t>Esophageal dysphagia</a:t>
            </a:r>
            <a:endParaRPr sz="60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917700"/>
            <a:ext cx="30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500" y="1795779"/>
            <a:ext cx="11303635" cy="6172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920" algn="just">
              <a:lnSpc>
                <a:spcPct val="114599"/>
              </a:lnSpc>
              <a:spcBef>
                <a:spcPts val="100"/>
              </a:spcBef>
            </a:pPr>
            <a:r>
              <a:rPr sz="3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Esophageal </a:t>
            </a:r>
            <a:r>
              <a:rPr sz="36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dysphagia </a:t>
            </a:r>
            <a:r>
              <a:rPr sz="3600" dirty="0">
                <a:solidFill>
                  <a:srgbClr val="5C5C5C"/>
                </a:solidFill>
                <a:latin typeface="Palatino Linotype"/>
                <a:cs typeface="Palatino Linotype"/>
              </a:rPr>
              <a:t>refers </a:t>
            </a:r>
            <a:r>
              <a:rPr sz="36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36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sensation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6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sticking  </a:t>
            </a:r>
            <a:r>
              <a:rPr sz="3600" dirty="0">
                <a:solidFill>
                  <a:srgbClr val="5C5C5C"/>
                </a:solidFill>
                <a:latin typeface="Palatino Linotype"/>
                <a:cs typeface="Palatino Linotype"/>
              </a:rPr>
              <a:t>or getting </a:t>
            </a:r>
            <a:r>
              <a:rPr sz="36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hung </a:t>
            </a:r>
            <a:r>
              <a:rPr sz="3600" spc="-90" dirty="0">
                <a:solidFill>
                  <a:srgbClr val="5C5C5C"/>
                </a:solidFill>
                <a:latin typeface="Palatino Linotype"/>
                <a:cs typeface="Palatino Linotype"/>
              </a:rPr>
              <a:t>up </a:t>
            </a: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6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base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6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36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throat </a:t>
            </a:r>
            <a:r>
              <a:rPr sz="36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36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36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chest  </a:t>
            </a:r>
            <a:r>
              <a:rPr sz="3600" dirty="0">
                <a:solidFill>
                  <a:srgbClr val="5C5C5C"/>
                </a:solidFill>
                <a:latin typeface="Palatino Linotype"/>
                <a:cs typeface="Palatino Linotype"/>
              </a:rPr>
              <a:t>after </a:t>
            </a:r>
            <a:r>
              <a:rPr sz="3600" spc="-100" dirty="0">
                <a:solidFill>
                  <a:srgbClr val="5C5C5C"/>
                </a:solidFill>
                <a:latin typeface="Palatino Linotype"/>
                <a:cs typeface="Palatino Linotype"/>
              </a:rPr>
              <a:t>you've </a:t>
            </a: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started </a:t>
            </a:r>
            <a:r>
              <a:rPr sz="36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to</a:t>
            </a:r>
            <a:r>
              <a:rPr sz="3600" spc="4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6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swallow.</a:t>
            </a:r>
            <a:endParaRPr sz="3600">
              <a:latin typeface="Palatino Linotype"/>
              <a:cs typeface="Palatino Linotype"/>
            </a:endParaRPr>
          </a:p>
          <a:p>
            <a:pPr marL="12700" marR="1021715">
              <a:lnSpc>
                <a:spcPct val="114599"/>
              </a:lnSpc>
              <a:spcBef>
                <a:spcPts val="1795"/>
              </a:spcBef>
            </a:pPr>
            <a:r>
              <a:rPr sz="3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Esophageal disorders </a:t>
            </a:r>
            <a:r>
              <a:rPr sz="36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cause </a:t>
            </a:r>
            <a:r>
              <a:rPr sz="3600" spc="-80" dirty="0">
                <a:solidFill>
                  <a:srgbClr val="5C5C5C"/>
                </a:solidFill>
                <a:latin typeface="Palatino Linotype"/>
                <a:cs typeface="Palatino Linotype"/>
              </a:rPr>
              <a:t>dysphagia </a:t>
            </a:r>
            <a:r>
              <a:rPr sz="36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obstructing </a:t>
            </a:r>
            <a:r>
              <a:rPr sz="36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36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lumen </a:t>
            </a:r>
            <a:r>
              <a:rPr sz="36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600" spc="-110" dirty="0">
                <a:solidFill>
                  <a:srgbClr val="5C5C5C"/>
                </a:solidFill>
                <a:latin typeface="Palatino Linotype"/>
                <a:cs typeface="Palatino Linotype"/>
              </a:rPr>
              <a:t>by 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3600" spc="5" dirty="0">
                <a:solidFill>
                  <a:srgbClr val="5C5C5C"/>
                </a:solidFill>
                <a:latin typeface="Courier New"/>
                <a:cs typeface="Courier New"/>
              </a:rPr>
              <a:t>ﬀ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ecting</a:t>
            </a:r>
            <a:r>
              <a:rPr sz="3600" spc="4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motility.</a:t>
            </a:r>
            <a:endParaRPr sz="3600">
              <a:latin typeface="Palatino Linotype"/>
              <a:cs typeface="Palatino Linotype"/>
            </a:endParaRPr>
          </a:p>
          <a:p>
            <a:pPr marL="12700" marR="5080">
              <a:lnSpc>
                <a:spcPct val="114599"/>
              </a:lnSpc>
              <a:spcBef>
                <a:spcPts val="1800"/>
              </a:spcBef>
            </a:pP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Patients </a:t>
            </a:r>
            <a:r>
              <a:rPr sz="3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complain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6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‘sticking’ </a:t>
            </a:r>
            <a:r>
              <a:rPr sz="3600" dirty="0">
                <a:solidFill>
                  <a:srgbClr val="5C5C5C"/>
                </a:solidFill>
                <a:latin typeface="Palatino Linotype"/>
                <a:cs typeface="Palatino Linotype"/>
              </a:rPr>
              <a:t>after </a:t>
            </a:r>
            <a:r>
              <a:rPr sz="36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swallowing,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although  </a:t>
            </a:r>
            <a:r>
              <a:rPr sz="36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6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level </a:t>
            </a:r>
            <a:r>
              <a:rPr sz="36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at </a:t>
            </a:r>
            <a:r>
              <a:rPr sz="36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which </a:t>
            </a:r>
            <a:r>
              <a:rPr sz="36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36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6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felt </a:t>
            </a:r>
            <a:r>
              <a:rPr sz="36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correlates </a:t>
            </a:r>
            <a:r>
              <a:rPr sz="36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poorly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36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3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true </a:t>
            </a:r>
            <a:r>
              <a:rPr sz="36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site 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6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obstruction. </a:t>
            </a:r>
            <a:r>
              <a:rPr sz="36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Swallowing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36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liquids </a:t>
            </a:r>
            <a:r>
              <a:rPr sz="36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is </a:t>
            </a:r>
            <a:r>
              <a:rPr sz="36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normal </a:t>
            </a:r>
            <a:r>
              <a:rPr sz="36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until </a:t>
            </a:r>
            <a:r>
              <a:rPr sz="36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strictures  </a:t>
            </a:r>
            <a:r>
              <a:rPr sz="3600" spc="5" dirty="0">
                <a:solidFill>
                  <a:srgbClr val="5C5C5C"/>
                </a:solidFill>
                <a:latin typeface="Palatino Linotype"/>
                <a:cs typeface="Palatino Linotype"/>
              </a:rPr>
              <a:t>become</a:t>
            </a:r>
            <a:r>
              <a:rPr sz="3600" spc="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6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extreme.</a:t>
            </a:r>
            <a:endParaRPr sz="3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 rot="10800000" flipV="1">
            <a:off x="357909" y="4110182"/>
            <a:ext cx="51140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 flipH="1">
            <a:off x="357905" y="5612647"/>
            <a:ext cx="3694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583163"/>
            <a:ext cx="9804400" cy="7182223"/>
          </a:xfrm>
          <a:prstGeom prst="rect">
            <a:avLst/>
          </a:prstGeom>
        </p:spPr>
        <p:txBody>
          <a:bodyPr vert="horz" wrap="square" lIns="0" tIns="296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3600" b="1" spc="-100" dirty="0">
                <a:solidFill>
                  <a:srgbClr val="5C5C5C"/>
                </a:solidFill>
                <a:latin typeface="Tahoma"/>
                <a:cs typeface="Tahoma"/>
              </a:rPr>
              <a:t>1. </a:t>
            </a:r>
            <a:r>
              <a:rPr sz="3600" b="1" spc="5" dirty="0">
                <a:solidFill>
                  <a:srgbClr val="5C5C5C"/>
                </a:solidFill>
                <a:latin typeface="Tahoma"/>
                <a:cs typeface="Tahoma"/>
              </a:rPr>
              <a:t>Motility </a:t>
            </a:r>
            <a:r>
              <a:rPr sz="3600" b="1" spc="-55" dirty="0">
                <a:solidFill>
                  <a:srgbClr val="5C5C5C"/>
                </a:solidFill>
                <a:latin typeface="Tahoma"/>
                <a:cs typeface="Tahoma"/>
              </a:rPr>
              <a:t>(Neuromuscular)</a:t>
            </a:r>
            <a:r>
              <a:rPr sz="3600" b="1" spc="114" dirty="0">
                <a:solidFill>
                  <a:srgbClr val="5C5C5C"/>
                </a:solidFill>
                <a:latin typeface="Tahoma"/>
                <a:cs typeface="Tahoma"/>
              </a:rPr>
              <a:t> </a:t>
            </a:r>
            <a:r>
              <a:rPr sz="3600" b="1" spc="-60" dirty="0">
                <a:solidFill>
                  <a:srgbClr val="5C5C5C"/>
                </a:solidFill>
                <a:latin typeface="Tahoma"/>
                <a:cs typeface="Tahoma"/>
              </a:rPr>
              <a:t>Disorders: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850" b="1" u="sng" spc="-80" dirty="0">
                <a:solidFill>
                  <a:srgbClr val="FF0000"/>
                </a:solidFill>
                <a:uFill>
                  <a:solidFill>
                    <a:srgbClr val="DB1106"/>
                  </a:solidFill>
                </a:uFill>
                <a:latin typeface="Tahoma"/>
                <a:cs typeface="Tahoma"/>
              </a:rPr>
              <a:t>Primary:</a:t>
            </a:r>
            <a:endParaRPr sz="2850" b="1" u="sng">
              <a:solidFill>
                <a:srgbClr val="FF0000"/>
              </a:solidFill>
              <a:latin typeface="Tahoma"/>
              <a:cs typeface="Tahoma"/>
            </a:endParaRPr>
          </a:p>
          <a:p>
            <a:pPr marL="229235" indent="-217170">
              <a:lnSpc>
                <a:spcPct val="100000"/>
              </a:lnSpc>
              <a:spcBef>
                <a:spcPts val="1780"/>
              </a:spcBef>
              <a:buSzPct val="95555"/>
              <a:buFont typeface="Times New Roman"/>
              <a:buAutoNum type="arabicPeriod"/>
              <a:tabLst>
                <a:tab pos="229870" algn="l"/>
              </a:tabLst>
            </a:pPr>
            <a:r>
              <a:rPr sz="2400" spc="-2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Achalasia</a:t>
            </a:r>
            <a:endParaRPr sz="2400">
              <a:latin typeface="Palatino Linotype" panose="02040502050505030304" pitchFamily="18" charset="0"/>
              <a:cs typeface="Palatino Linotype"/>
            </a:endParaRPr>
          </a:p>
          <a:p>
            <a:pPr marL="12700" marR="3014345">
              <a:lnSpc>
                <a:spcPct val="161100"/>
              </a:lnSpc>
              <a:spcBef>
                <a:spcPts val="50"/>
              </a:spcBef>
              <a:buSzPct val="95555"/>
              <a:buFont typeface="Times New Roman"/>
              <a:buAutoNum type="arabicPeriod"/>
              <a:tabLst>
                <a:tab pos="229870" algn="l"/>
              </a:tabLst>
            </a:pPr>
            <a:r>
              <a:rPr sz="2400" spc="2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Distal </a:t>
            </a:r>
            <a:r>
              <a:rPr sz="2400" spc="-1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esophageal </a:t>
            </a:r>
            <a:r>
              <a:rPr sz="240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spasm</a:t>
            </a:r>
            <a:endParaRPr lang="en-GB" sz="2400">
              <a:solidFill>
                <a:srgbClr val="5C5C5C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12700" marR="3014345">
              <a:lnSpc>
                <a:spcPct val="161100"/>
              </a:lnSpc>
              <a:spcBef>
                <a:spcPts val="50"/>
              </a:spcBef>
              <a:buSzPct val="95555"/>
              <a:tabLst>
                <a:tab pos="229870" algn="l"/>
              </a:tabLst>
            </a:pPr>
            <a:r>
              <a:rPr sz="2400" spc="-5">
                <a:solidFill>
                  <a:srgbClr val="5C5C5C"/>
                </a:solidFill>
                <a:latin typeface="Palatino Linotype" panose="02040502050505030304" pitchFamily="18" charset="0"/>
                <a:cs typeface="Times New Roman"/>
              </a:rPr>
              <a:t>3</a:t>
            </a:r>
            <a:r>
              <a:rPr sz="2400" spc="-5" dirty="0">
                <a:solidFill>
                  <a:srgbClr val="5C5C5C"/>
                </a:solidFill>
                <a:latin typeface="Palatino Linotype" panose="02040502050505030304" pitchFamily="18" charset="0"/>
                <a:cs typeface="Times New Roman"/>
              </a:rPr>
              <a:t>.</a:t>
            </a:r>
            <a:r>
              <a:rPr sz="2400" spc="-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Hypercontractile </a:t>
            </a:r>
            <a:r>
              <a:rPr sz="2400" spc="4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(jackhammer) </a:t>
            </a:r>
            <a:r>
              <a:rPr sz="2400" spc="-5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esophagus </a:t>
            </a:r>
            <a:endParaRPr lang="en-GB" sz="2400" spc="-5">
              <a:solidFill>
                <a:srgbClr val="5C5C5C"/>
              </a:solidFill>
              <a:latin typeface="Palatino Linotype" panose="02040502050505030304" pitchFamily="18" charset="0"/>
              <a:cs typeface="Palatino Linotype"/>
            </a:endParaRPr>
          </a:p>
          <a:p>
            <a:pPr marL="12700" marR="3014345">
              <a:lnSpc>
                <a:spcPct val="161100"/>
              </a:lnSpc>
              <a:spcBef>
                <a:spcPts val="50"/>
              </a:spcBef>
              <a:buSzPct val="95555"/>
              <a:tabLst>
                <a:tab pos="229870" algn="l"/>
              </a:tabLst>
            </a:pPr>
            <a:r>
              <a:rPr sz="2400" spc="-15">
                <a:solidFill>
                  <a:srgbClr val="5C5C5C"/>
                </a:solidFill>
                <a:latin typeface="Palatino Linotype" panose="02040502050505030304" pitchFamily="18" charset="0"/>
                <a:cs typeface="Times New Roman"/>
              </a:rPr>
              <a:t>4</a:t>
            </a:r>
            <a:r>
              <a:rPr sz="2400" spc="-15" dirty="0">
                <a:solidFill>
                  <a:srgbClr val="5C5C5C"/>
                </a:solidFill>
                <a:latin typeface="Palatino Linotype" panose="02040502050505030304" pitchFamily="18" charset="0"/>
                <a:cs typeface="Times New Roman"/>
              </a:rPr>
              <a:t>.</a:t>
            </a:r>
            <a:r>
              <a:rPr sz="2400" spc="-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Hypertensive</a:t>
            </a:r>
            <a:r>
              <a:rPr sz="2400" spc="6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 </a:t>
            </a:r>
            <a:r>
              <a:rPr sz="2400" spc="1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LES</a:t>
            </a:r>
            <a:endParaRPr sz="2400">
              <a:latin typeface="Palatino Linotype" panose="02040502050505030304" pitchFamily="18" charset="0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2400" spc="-5" dirty="0">
                <a:solidFill>
                  <a:srgbClr val="5C5C5C"/>
                </a:solidFill>
                <a:latin typeface="Palatino Linotype" panose="02040502050505030304" pitchFamily="18" charset="0"/>
                <a:cs typeface="Times New Roman"/>
              </a:rPr>
              <a:t>5.</a:t>
            </a:r>
            <a:r>
              <a:rPr sz="2400" spc="-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Nutcracker </a:t>
            </a:r>
            <a:r>
              <a:rPr sz="2400" spc="3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(high-pressure)</a:t>
            </a:r>
            <a:r>
              <a:rPr sz="2400" spc="13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esophagus</a:t>
            </a:r>
            <a:endParaRPr sz="2400">
              <a:latin typeface="Palatino Linotype" panose="02040502050505030304" pitchFamily="18" charset="0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2850" b="1" u="heavy" spc="-120" dirty="0">
                <a:solidFill>
                  <a:srgbClr val="FF0000"/>
                </a:solidFill>
                <a:uFill>
                  <a:solidFill>
                    <a:srgbClr val="DD1006"/>
                  </a:solidFill>
                </a:uFill>
                <a:latin typeface="Tahoma"/>
                <a:cs typeface="Tahoma"/>
              </a:rPr>
              <a:t>Secondary:</a:t>
            </a:r>
            <a:r>
              <a:rPr sz="2850" b="1" u="heavy" spc="5" dirty="0">
                <a:solidFill>
                  <a:srgbClr val="FF0000"/>
                </a:solidFill>
                <a:uFill>
                  <a:solidFill>
                    <a:srgbClr val="DD1006"/>
                  </a:solidFill>
                </a:uFill>
                <a:latin typeface="Tahoma"/>
                <a:cs typeface="Tahoma"/>
              </a:rPr>
              <a:t> </a:t>
            </a:r>
            <a:endParaRPr sz="2850">
              <a:solidFill>
                <a:srgbClr val="FF0000"/>
              </a:solidFill>
              <a:latin typeface="Tahoma"/>
              <a:cs typeface="Tahoma"/>
            </a:endParaRPr>
          </a:p>
          <a:p>
            <a:pPr marL="229235" indent="-217170">
              <a:lnSpc>
                <a:spcPct val="100000"/>
              </a:lnSpc>
              <a:spcBef>
                <a:spcPts val="1780"/>
              </a:spcBef>
              <a:buSzPct val="95555"/>
              <a:buFont typeface="Times New Roman"/>
              <a:buAutoNum type="arabicPeriod"/>
              <a:tabLst>
                <a:tab pos="229870" algn="l"/>
              </a:tabLst>
            </a:pP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Chagas’</a:t>
            </a:r>
            <a:r>
              <a:rPr sz="2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disease</a:t>
            </a:r>
            <a:endParaRPr sz="2400">
              <a:latin typeface="Palatino Linotype"/>
              <a:cs typeface="Palatino Linotype"/>
            </a:endParaRPr>
          </a:p>
          <a:p>
            <a:pPr marL="229235" indent="-217170">
              <a:lnSpc>
                <a:spcPct val="100000"/>
              </a:lnSpc>
              <a:spcBef>
                <a:spcPts val="1600"/>
              </a:spcBef>
              <a:buSzPct val="95555"/>
              <a:buFont typeface="Times New Roman"/>
              <a:buAutoNum type="arabicPeriod"/>
              <a:tabLst>
                <a:tab pos="229870" algn="l"/>
              </a:tabLst>
            </a:pP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Reflux-related</a:t>
            </a:r>
            <a:r>
              <a:rPr sz="2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dysmotility</a:t>
            </a:r>
            <a:endParaRPr sz="2400">
              <a:latin typeface="Palatino Linotype"/>
              <a:cs typeface="Palatino Linotype"/>
            </a:endParaRPr>
          </a:p>
          <a:p>
            <a:pPr marL="229235" indent="-217170">
              <a:lnSpc>
                <a:spcPct val="100000"/>
              </a:lnSpc>
              <a:spcBef>
                <a:spcPts val="1700"/>
              </a:spcBef>
              <a:buSzPct val="95555"/>
              <a:buFont typeface="Times New Roman"/>
              <a:buAutoNum type="arabicPeriod"/>
              <a:tabLst>
                <a:tab pos="229870" algn="l"/>
              </a:tabLst>
            </a:pP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Scleroderma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other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rheumatologic</a:t>
            </a:r>
            <a:r>
              <a:rPr sz="2400" spc="26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disorder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5909" y="444500"/>
            <a:ext cx="11660909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900" u="sng">
                <a:solidFill>
                  <a:srgbClr val="C00000"/>
                </a:solidFill>
                <a:latin typeface="Britannic Bold" panose="020B0903060703020204" pitchFamily="34" charset="0"/>
              </a:rPr>
              <a:t>Causes of esophageal dysphagia</a:t>
            </a:r>
            <a:endParaRPr sz="59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051052"/>
            <a:ext cx="6882130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-80" dirty="0">
                <a:latin typeface="Tahoma"/>
                <a:cs typeface="Tahoma"/>
              </a:rPr>
              <a:t>2. </a:t>
            </a:r>
            <a:r>
              <a:rPr sz="3000" spc="-60" dirty="0">
                <a:latin typeface="Tahoma"/>
                <a:cs typeface="Tahoma"/>
              </a:rPr>
              <a:t>Structural </a:t>
            </a:r>
            <a:r>
              <a:rPr sz="3000" spc="-55" dirty="0">
                <a:latin typeface="Tahoma"/>
                <a:cs typeface="Tahoma"/>
              </a:rPr>
              <a:t>(Mechanical)</a:t>
            </a:r>
            <a:r>
              <a:rPr sz="3000" spc="155" dirty="0">
                <a:latin typeface="Tahoma"/>
                <a:cs typeface="Tahoma"/>
              </a:rPr>
              <a:t> </a:t>
            </a:r>
            <a:r>
              <a:rPr sz="3000" spc="-45" dirty="0">
                <a:latin typeface="Tahoma"/>
                <a:cs typeface="Tahoma"/>
              </a:rPr>
              <a:t>Disorders: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572260"/>
            <a:ext cx="9391073" cy="73877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-50" dirty="0">
                <a:solidFill>
                  <a:srgbClr val="FF0000"/>
                </a:solidFill>
                <a:latin typeface="Tahoma"/>
                <a:cs typeface="Tahoma"/>
              </a:rPr>
              <a:t>Intrinsic</a:t>
            </a:r>
            <a:endParaRPr sz="3200">
              <a:solidFill>
                <a:srgbClr val="FF0000"/>
              </a:solidFill>
              <a:latin typeface="Tahoma"/>
              <a:cs typeface="Tahoma"/>
            </a:endParaRPr>
          </a:p>
          <a:p>
            <a:pPr marL="205104" indent="-193040">
              <a:lnSpc>
                <a:spcPct val="100000"/>
              </a:lnSpc>
              <a:spcBef>
                <a:spcPts val="1600"/>
              </a:spcBef>
              <a:buSzPct val="95000"/>
              <a:buFont typeface="Times New Roman"/>
              <a:buAutoNum type="arabicPeriod"/>
              <a:tabLst>
                <a:tab pos="205740" algn="l"/>
              </a:tabLst>
            </a:pP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Carcinoma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benign</a:t>
            </a:r>
            <a:r>
              <a:rPr sz="2400" spc="22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tumors</a:t>
            </a:r>
            <a:endParaRPr sz="2400">
              <a:latin typeface="Palatino Linotype"/>
              <a:cs typeface="Palatino Linotype"/>
            </a:endParaRPr>
          </a:p>
          <a:p>
            <a:pPr marL="12700" marR="1036955">
              <a:lnSpc>
                <a:spcPts val="4000"/>
              </a:lnSpc>
              <a:spcBef>
                <a:spcPts val="300"/>
              </a:spcBef>
              <a:buSzPct val="95000"/>
              <a:buFont typeface="Times New Roman"/>
              <a:buAutoNum type="arabicPeriod"/>
              <a:tabLst>
                <a:tab pos="205740" algn="l"/>
              </a:tabLst>
            </a:pPr>
            <a:r>
              <a:rPr sz="2400" spc="-5">
                <a:solidFill>
                  <a:srgbClr val="5C5C5C"/>
                </a:solidFill>
                <a:latin typeface="Palatino Linotype"/>
                <a:cs typeface="Palatino Linotype"/>
              </a:rPr>
              <a:t>Diverticula </a:t>
            </a:r>
            <a:endParaRPr lang="en-GB" sz="2400" spc="-5">
              <a:solidFill>
                <a:srgbClr val="5C5C5C"/>
              </a:solidFill>
              <a:latin typeface="Palatino Linotype"/>
              <a:cs typeface="Palatino Linotype"/>
            </a:endParaRPr>
          </a:p>
          <a:p>
            <a:pPr marL="12700" marR="1036955">
              <a:lnSpc>
                <a:spcPts val="4000"/>
              </a:lnSpc>
              <a:spcBef>
                <a:spcPts val="300"/>
              </a:spcBef>
              <a:buSzPct val="95000"/>
              <a:tabLst>
                <a:tab pos="205740" algn="l"/>
              </a:tabLst>
            </a:pPr>
            <a:r>
              <a:rPr sz="2400" spc="10">
                <a:solidFill>
                  <a:srgbClr val="5C5C5C"/>
                </a:solidFill>
                <a:latin typeface="Times New Roman"/>
                <a:cs typeface="Times New Roman"/>
              </a:rPr>
              <a:t>3</a:t>
            </a:r>
            <a:r>
              <a:rPr sz="2400" spc="10" dirty="0">
                <a:solidFill>
                  <a:srgbClr val="5C5C5C"/>
                </a:solidFill>
                <a:latin typeface="Times New Roman"/>
                <a:cs typeface="Times New Roman"/>
              </a:rPr>
              <a:t>.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Eosinophilic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 esophagitis</a:t>
            </a:r>
            <a:endParaRPr sz="2400">
              <a:latin typeface="Palatino Linotype"/>
              <a:cs typeface="Palatino Linotype"/>
            </a:endParaRPr>
          </a:p>
          <a:p>
            <a:pPr marL="205104" indent="-193040">
              <a:lnSpc>
                <a:spcPct val="100000"/>
              </a:lnSpc>
              <a:spcBef>
                <a:spcPts val="1100"/>
              </a:spcBef>
              <a:buSzPct val="95000"/>
              <a:buFont typeface="Times New Roman"/>
              <a:buAutoNum type="arabicPeriod" startAt="4"/>
              <a:tabLst>
                <a:tab pos="205740" algn="l"/>
              </a:tabLst>
            </a:pP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Esophageal rings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2400" spc="1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webs</a:t>
            </a:r>
            <a:endParaRPr sz="2400">
              <a:latin typeface="Palatino Linotype"/>
              <a:cs typeface="Palatino Linotype"/>
            </a:endParaRPr>
          </a:p>
          <a:p>
            <a:pPr marL="205104" indent="-193040">
              <a:lnSpc>
                <a:spcPct val="100000"/>
              </a:lnSpc>
              <a:spcBef>
                <a:spcPts val="1500"/>
              </a:spcBef>
              <a:buSzPct val="95000"/>
              <a:buFont typeface="Times New Roman"/>
              <a:buAutoNum type="arabicPeriod" startAt="4"/>
              <a:tabLst>
                <a:tab pos="205740" algn="l"/>
              </a:tabLst>
            </a:pP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Foreign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body</a:t>
            </a:r>
            <a:endParaRPr sz="2400">
              <a:latin typeface="Palatino Linotype"/>
              <a:cs typeface="Palatino Linotype"/>
            </a:endParaRPr>
          </a:p>
          <a:p>
            <a:pPr marL="12700" marR="5080">
              <a:lnSpc>
                <a:spcPct val="162500"/>
              </a:lnSpc>
              <a:spcBef>
                <a:spcPts val="100"/>
              </a:spcBef>
              <a:buSzPct val="95000"/>
              <a:buFont typeface="Times New Roman"/>
              <a:buAutoNum type="arabicPeriod" startAt="4"/>
              <a:tabLst>
                <a:tab pos="205740" algn="l"/>
              </a:tabLst>
            </a:pP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Lower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esophageal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(Schatzki</a:t>
            </a:r>
            <a:r>
              <a:rPr sz="2400" spc="40">
                <a:solidFill>
                  <a:srgbClr val="5C5C5C"/>
                </a:solidFill>
                <a:latin typeface="Palatino Linotype"/>
                <a:cs typeface="Palatino Linotype"/>
              </a:rPr>
              <a:t>) </a:t>
            </a:r>
            <a:r>
              <a:rPr sz="2400" spc="-15">
                <a:solidFill>
                  <a:srgbClr val="5C5C5C"/>
                </a:solidFill>
                <a:latin typeface="Palatino Linotype"/>
                <a:cs typeface="Palatino Linotype"/>
              </a:rPr>
              <a:t>rin</a:t>
            </a:r>
            <a:r>
              <a:rPr lang="en-GB" sz="2400" spc="-15">
                <a:solidFill>
                  <a:srgbClr val="5C5C5C"/>
                </a:solidFill>
                <a:latin typeface="Palatino Linotype"/>
                <a:cs typeface="Palatino Linotype"/>
              </a:rPr>
              <a:t>g</a:t>
            </a:r>
          </a:p>
          <a:p>
            <a:pPr marL="12700" marR="5080">
              <a:lnSpc>
                <a:spcPct val="162500"/>
              </a:lnSpc>
              <a:spcBef>
                <a:spcPts val="100"/>
              </a:spcBef>
              <a:buSzPct val="95000"/>
              <a:tabLst>
                <a:tab pos="205740" algn="l"/>
              </a:tabLst>
            </a:pPr>
            <a:r>
              <a:rPr sz="2400" spc="-15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Times New Roman"/>
                <a:cs typeface="Times New Roman"/>
              </a:rPr>
              <a:t>7.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Medication-induced </a:t>
            </a:r>
            <a:r>
              <a:rPr sz="24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stricture 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Peptic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stricture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7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205"/>
              </a:spcBef>
            </a:pPr>
            <a:r>
              <a:rPr sz="3200" b="1" spc="-5" dirty="0">
                <a:solidFill>
                  <a:srgbClr val="FF0000"/>
                </a:solidFill>
                <a:latin typeface="Tahoma"/>
                <a:cs typeface="Tahoma"/>
              </a:rPr>
              <a:t>Extrinsic</a:t>
            </a:r>
            <a:endParaRPr sz="3200">
              <a:solidFill>
                <a:srgbClr val="FF0000"/>
              </a:solidFill>
              <a:latin typeface="Tahoma"/>
              <a:cs typeface="Tahoma"/>
            </a:endParaRPr>
          </a:p>
          <a:p>
            <a:pPr marL="297180" indent="-285115">
              <a:lnSpc>
                <a:spcPct val="100000"/>
              </a:lnSpc>
              <a:spcBef>
                <a:spcPts val="1689"/>
              </a:spcBef>
              <a:buClr>
                <a:srgbClr val="CBC4D3"/>
              </a:buClr>
              <a:buAutoNum type="arabicPeriod"/>
              <a:tabLst>
                <a:tab pos="297815" algn="l"/>
              </a:tabLst>
            </a:pP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Mediastinal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mass</a:t>
            </a:r>
            <a:endParaRPr sz="2400">
              <a:latin typeface="Palatino Linotype"/>
              <a:cs typeface="Palatino Linotype"/>
            </a:endParaRPr>
          </a:p>
          <a:p>
            <a:pPr marL="297180" indent="-285115">
              <a:lnSpc>
                <a:spcPct val="100000"/>
              </a:lnSpc>
              <a:spcBef>
                <a:spcPts val="1500"/>
              </a:spcBef>
              <a:buClr>
                <a:srgbClr val="CBC4D3"/>
              </a:buClr>
              <a:buAutoNum type="arabicPeriod"/>
              <a:tabLst>
                <a:tab pos="297815" algn="l"/>
              </a:tabLst>
            </a:pP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Spinal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osteophytes</a:t>
            </a:r>
            <a:endParaRPr sz="2400">
              <a:latin typeface="Palatino Linotype"/>
              <a:cs typeface="Palatino Linotype"/>
            </a:endParaRPr>
          </a:p>
          <a:p>
            <a:pPr marL="297180" indent="-285115">
              <a:lnSpc>
                <a:spcPct val="100000"/>
              </a:lnSpc>
              <a:spcBef>
                <a:spcPts val="1500"/>
              </a:spcBef>
              <a:buClr>
                <a:srgbClr val="CBC4D3"/>
              </a:buClr>
              <a:buAutoNum type="arabicPeriod"/>
              <a:tabLst>
                <a:tab pos="297815" algn="l"/>
              </a:tabLst>
            </a:pP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Vascular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compression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E349179-A6AD-A440-B074-0946EFDBE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5" y="441036"/>
            <a:ext cx="12182329" cy="887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32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4F3C2C-FD8B-C143-90C1-92BC69B2D24B}"/>
              </a:ext>
            </a:extLst>
          </p:cNvPr>
          <p:cNvSpPr txBox="1"/>
          <p:nvPr/>
        </p:nvSpPr>
        <p:spPr>
          <a:xfrm>
            <a:off x="2724728" y="2586182"/>
            <a:ext cx="8012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u="sng">
                <a:solidFill>
                  <a:srgbClr val="C00000"/>
                </a:solidFill>
                <a:latin typeface="Britannic Bold" panose="020B0903060703020204" pitchFamily="34" charset="0"/>
              </a:rPr>
              <a:t>Risk factors &amp; complications</a:t>
            </a:r>
            <a:endParaRPr lang="en-US" sz="96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499" y="416553"/>
            <a:ext cx="970395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5" dirty="0">
                <a:solidFill>
                  <a:srgbClr val="C00000"/>
                </a:solidFill>
                <a:latin typeface="Britannic Bold" panose="020B0903060703020204" pitchFamily="34" charset="0"/>
                <a:cs typeface="Tahoma"/>
              </a:rPr>
              <a:t>Risk </a:t>
            </a:r>
            <a:r>
              <a:rPr sz="4400" u="sng" spc="-125" dirty="0">
                <a:solidFill>
                  <a:srgbClr val="C00000"/>
                </a:solidFill>
                <a:latin typeface="Britannic Bold" panose="020B0903060703020204" pitchFamily="34" charset="0"/>
                <a:cs typeface="Tahoma"/>
              </a:rPr>
              <a:t>factors </a:t>
            </a:r>
            <a:r>
              <a:rPr sz="4400" u="sng" spc="-75" dirty="0">
                <a:solidFill>
                  <a:srgbClr val="C00000"/>
                </a:solidFill>
                <a:latin typeface="Britannic Bold" panose="020B0903060703020204" pitchFamily="34" charset="0"/>
                <a:cs typeface="Tahoma"/>
              </a:rPr>
              <a:t>for</a:t>
            </a:r>
            <a:r>
              <a:rPr sz="4400" u="sng" spc="100" dirty="0">
                <a:solidFill>
                  <a:srgbClr val="C00000"/>
                </a:solidFill>
                <a:latin typeface="Britannic Bold" panose="020B0903060703020204" pitchFamily="34" charset="0"/>
                <a:cs typeface="Tahoma"/>
              </a:rPr>
              <a:t> </a:t>
            </a:r>
            <a:r>
              <a:rPr sz="4400" u="sng" spc="-150" dirty="0">
                <a:solidFill>
                  <a:srgbClr val="C00000"/>
                </a:solidFill>
                <a:latin typeface="Britannic Bold" panose="020B0903060703020204" pitchFamily="34" charset="0"/>
                <a:cs typeface="Tahoma"/>
              </a:rPr>
              <a:t>dysphagia:</a:t>
            </a:r>
            <a:endParaRPr sz="4400" u="sng">
              <a:solidFill>
                <a:srgbClr val="C00000"/>
              </a:solidFill>
              <a:latin typeface="Britannic Bold" panose="020B0903060703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499" y="1327957"/>
            <a:ext cx="11479530" cy="2778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8415" indent="-381000">
              <a:lnSpc>
                <a:spcPct val="115100"/>
              </a:lnSpc>
              <a:spcBef>
                <a:spcPts val="100"/>
              </a:spcBef>
              <a:buFont typeface="Palatino Linotype"/>
              <a:buAutoNum type="arabicPeriod"/>
              <a:tabLst>
                <a:tab pos="393065" algn="l"/>
                <a:tab pos="393700" algn="l"/>
              </a:tabLst>
            </a:pPr>
            <a:r>
              <a:rPr sz="2400" b="1" spc="-25" dirty="0">
                <a:solidFill>
                  <a:srgbClr val="00B0F0"/>
                </a:solidFill>
                <a:latin typeface="Tahoma"/>
                <a:cs typeface="Tahoma"/>
              </a:rPr>
              <a:t>Aging</a:t>
            </a:r>
            <a:r>
              <a:rPr sz="2100" b="1" spc="-25" dirty="0">
                <a:solidFill>
                  <a:srgbClr val="5C5C5C"/>
                </a:solidFill>
                <a:latin typeface="Tahoma"/>
                <a:cs typeface="Tahoma"/>
              </a:rPr>
              <a:t>.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Due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natural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aging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normal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wear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tear on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esophagus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greater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risk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certain 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conditions,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such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as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stroke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Parkinson's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disease,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older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adults are </a:t>
            </a:r>
            <a:r>
              <a:rPr sz="24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at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higher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risk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of 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 </a:t>
            </a:r>
            <a:r>
              <a:rPr sz="2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400" spc="60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culties.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But,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dysphagia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isn't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considered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normal sign of</a:t>
            </a:r>
            <a:r>
              <a:rPr sz="2400" spc="11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aging.</a:t>
            </a:r>
            <a:endParaRPr sz="2400">
              <a:latin typeface="Palatino Linotype"/>
              <a:cs typeface="Palatino Linotype"/>
            </a:endParaRPr>
          </a:p>
          <a:p>
            <a:pPr marL="393700" marR="5080" indent="-381000">
              <a:lnSpc>
                <a:spcPct val="115100"/>
              </a:lnSpc>
              <a:spcBef>
                <a:spcPts val="1795"/>
              </a:spcBef>
              <a:buFont typeface="Palatino Linotype"/>
              <a:buAutoNum type="arabicPeriod"/>
              <a:tabLst>
                <a:tab pos="393065" algn="l"/>
                <a:tab pos="393700" algn="l"/>
              </a:tabLst>
            </a:pPr>
            <a:r>
              <a:rPr sz="2400" b="1" spc="-35" dirty="0">
                <a:solidFill>
                  <a:srgbClr val="00B0F0"/>
                </a:solidFill>
                <a:latin typeface="Tahoma"/>
                <a:cs typeface="Tahoma"/>
              </a:rPr>
              <a:t>Certain </a:t>
            </a:r>
            <a:r>
              <a:rPr sz="2400" b="1" spc="-65" dirty="0">
                <a:solidFill>
                  <a:srgbClr val="00B0F0"/>
                </a:solidFill>
                <a:latin typeface="Tahoma"/>
                <a:cs typeface="Tahoma"/>
              </a:rPr>
              <a:t>health </a:t>
            </a:r>
            <a:r>
              <a:rPr sz="2400" b="1" spc="-40" dirty="0">
                <a:solidFill>
                  <a:srgbClr val="00B0F0"/>
                </a:solidFill>
                <a:latin typeface="Tahoma"/>
                <a:cs typeface="Tahoma"/>
              </a:rPr>
              <a:t>conditions. </a:t>
            </a:r>
            <a:r>
              <a:rPr sz="2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People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with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certain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neurological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nervous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system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disorders are 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more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likely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experience </a:t>
            </a:r>
            <a:r>
              <a:rPr sz="2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400" spc="50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4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culty</a:t>
            </a:r>
            <a:r>
              <a:rPr sz="2400" spc="27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499" y="4327625"/>
            <a:ext cx="11945620" cy="537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sng" spc="-70" dirty="0">
                <a:solidFill>
                  <a:srgbClr val="C00000"/>
                </a:solidFill>
                <a:latin typeface="Britannic Bold" panose="020B0903060703020204" pitchFamily="34" charset="0"/>
                <a:cs typeface="Tahoma"/>
              </a:rPr>
              <a:t>Complications:</a:t>
            </a:r>
            <a:endParaRPr sz="4000" u="sng">
              <a:solidFill>
                <a:srgbClr val="C00000"/>
              </a:solidFill>
              <a:latin typeface="Britannic Bold" panose="020B0903060703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sz="24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400" spc="65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400" spc="65" dirty="0">
                <a:solidFill>
                  <a:srgbClr val="5C5C5C"/>
                </a:solidFill>
                <a:latin typeface="Palatino Linotype"/>
                <a:cs typeface="Palatino Linotype"/>
              </a:rPr>
              <a:t>culty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can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lead</a:t>
            </a:r>
            <a:r>
              <a:rPr sz="2400" spc="19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to:</a:t>
            </a:r>
            <a:endParaRPr sz="2400">
              <a:latin typeface="Palatino Linotype"/>
              <a:cs typeface="Palatino Linotype"/>
            </a:endParaRPr>
          </a:p>
          <a:p>
            <a:pPr marL="393700" marR="5080" indent="-381000">
              <a:lnSpc>
                <a:spcPct val="115100"/>
              </a:lnSpc>
              <a:spcBef>
                <a:spcPts val="1800"/>
              </a:spcBef>
              <a:buFont typeface="Palatino Linotype"/>
              <a:buAutoNum type="arabicPeriod"/>
              <a:tabLst>
                <a:tab pos="393065" algn="l"/>
                <a:tab pos="393700" algn="l"/>
              </a:tabLst>
            </a:pPr>
            <a:r>
              <a:rPr sz="2400" b="1" spc="-20" dirty="0">
                <a:solidFill>
                  <a:srgbClr val="00B0F0"/>
                </a:solidFill>
                <a:latin typeface="Tahoma"/>
                <a:cs typeface="Tahoma"/>
              </a:rPr>
              <a:t>Malnutrition, </a:t>
            </a:r>
            <a:r>
              <a:rPr sz="2400" b="1" spc="-80" dirty="0">
                <a:solidFill>
                  <a:srgbClr val="00B0F0"/>
                </a:solidFill>
                <a:latin typeface="Tahoma"/>
                <a:cs typeface="Tahoma"/>
              </a:rPr>
              <a:t>weight </a:t>
            </a:r>
            <a:r>
              <a:rPr sz="2400" b="1" spc="-45" dirty="0">
                <a:solidFill>
                  <a:srgbClr val="00B0F0"/>
                </a:solidFill>
                <a:latin typeface="Tahoma"/>
                <a:cs typeface="Tahoma"/>
              </a:rPr>
              <a:t>loss </a:t>
            </a:r>
            <a:r>
              <a:rPr sz="2400" b="1" spc="-85" dirty="0">
                <a:solidFill>
                  <a:srgbClr val="00B0F0"/>
                </a:solidFill>
                <a:latin typeface="Tahoma"/>
                <a:cs typeface="Tahoma"/>
              </a:rPr>
              <a:t>and </a:t>
            </a:r>
            <a:r>
              <a:rPr sz="2400" b="1" spc="-60" dirty="0">
                <a:solidFill>
                  <a:srgbClr val="00B0F0"/>
                </a:solidFill>
                <a:latin typeface="Tahoma"/>
                <a:cs typeface="Tahoma"/>
              </a:rPr>
              <a:t>dehydration.</a:t>
            </a:r>
            <a:r>
              <a:rPr sz="2100" b="1" spc="-60" dirty="0">
                <a:solidFill>
                  <a:srgbClr val="5C5C5C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Dysphagia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can </a:t>
            </a:r>
            <a:r>
              <a:rPr sz="2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make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it </a:t>
            </a:r>
            <a:r>
              <a:rPr sz="24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2400" spc="75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2400" spc="75" dirty="0">
                <a:solidFill>
                  <a:srgbClr val="5C5C5C"/>
                </a:solidFill>
                <a:latin typeface="Palatino Linotype"/>
                <a:cs typeface="Palatino Linotype"/>
              </a:rPr>
              <a:t>cult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take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adequate 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nourishment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2400" spc="10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fluids.</a:t>
            </a:r>
            <a:endParaRPr sz="2400">
              <a:latin typeface="Palatino Linotype"/>
              <a:cs typeface="Palatino Linotype"/>
            </a:endParaRPr>
          </a:p>
          <a:p>
            <a:pPr marL="393700" marR="130810" indent="-381000">
              <a:lnSpc>
                <a:spcPct val="115100"/>
              </a:lnSpc>
              <a:spcBef>
                <a:spcPts val="1795"/>
              </a:spcBef>
              <a:buFont typeface="Palatino Linotype"/>
              <a:buAutoNum type="arabicPeriod"/>
              <a:tabLst>
                <a:tab pos="393065" algn="l"/>
                <a:tab pos="393700" algn="l"/>
              </a:tabLst>
            </a:pPr>
            <a:r>
              <a:rPr sz="2400" b="1" spc="-20" dirty="0">
                <a:solidFill>
                  <a:srgbClr val="00B0F0"/>
                </a:solidFill>
                <a:latin typeface="Tahoma"/>
                <a:cs typeface="Tahoma"/>
              </a:rPr>
              <a:t>Aspiration </a:t>
            </a:r>
            <a:r>
              <a:rPr sz="2400" b="1" spc="-65" dirty="0">
                <a:solidFill>
                  <a:srgbClr val="00B0F0"/>
                </a:solidFill>
                <a:latin typeface="Tahoma"/>
                <a:cs typeface="Tahoma"/>
              </a:rPr>
              <a:t>pneumonia. </a:t>
            </a:r>
            <a:r>
              <a:rPr sz="2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liquid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entering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24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airway </a:t>
            </a:r>
            <a:r>
              <a:rPr sz="2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when </a:t>
            </a:r>
            <a:r>
              <a:rPr sz="24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you </a:t>
            </a:r>
            <a:r>
              <a:rPr sz="24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try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can 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cause  aspiration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pneumonia,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because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can 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introduce </a:t>
            </a:r>
            <a:r>
              <a:rPr sz="2400" dirty="0">
                <a:solidFill>
                  <a:srgbClr val="5C5C5C"/>
                </a:solidFill>
                <a:latin typeface="Palatino Linotype"/>
                <a:cs typeface="Palatino Linotype"/>
              </a:rPr>
              <a:t>bacteria </a:t>
            </a:r>
            <a:r>
              <a:rPr sz="24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</a:t>
            </a:r>
            <a:r>
              <a:rPr sz="2400" spc="5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lungs.</a:t>
            </a:r>
            <a:endParaRPr sz="2400">
              <a:latin typeface="Palatino Linotype"/>
              <a:cs typeface="Palatino Linotype"/>
            </a:endParaRPr>
          </a:p>
          <a:p>
            <a:pPr marL="393700" marR="315595" indent="-381000">
              <a:lnSpc>
                <a:spcPct val="115100"/>
              </a:lnSpc>
              <a:spcBef>
                <a:spcPts val="1800"/>
              </a:spcBef>
              <a:buFont typeface="Palatino Linotype"/>
              <a:buAutoNum type="arabicPeriod"/>
              <a:tabLst>
                <a:tab pos="393065" algn="l"/>
                <a:tab pos="393700" algn="l"/>
              </a:tabLst>
            </a:pPr>
            <a:r>
              <a:rPr sz="2400" b="1" spc="-25" dirty="0">
                <a:solidFill>
                  <a:srgbClr val="00B0F0"/>
                </a:solidFill>
                <a:latin typeface="Tahoma"/>
                <a:cs typeface="Tahoma"/>
              </a:rPr>
              <a:t>Choking</a:t>
            </a:r>
            <a:r>
              <a:rPr sz="2100" b="1" spc="-25" dirty="0">
                <a:solidFill>
                  <a:srgbClr val="5C5C5C"/>
                </a:solidFill>
                <a:latin typeface="Tahoma"/>
                <a:cs typeface="Tahoma"/>
              </a:rPr>
              <a:t>. </a:t>
            </a:r>
            <a:r>
              <a:rPr sz="24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When </a:t>
            </a:r>
            <a:r>
              <a:rPr sz="2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gets stuck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4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throat,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choking can </a:t>
            </a:r>
            <a:r>
              <a:rPr sz="2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occur.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If </a:t>
            </a:r>
            <a:r>
              <a:rPr sz="24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completely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blocks </a:t>
            </a:r>
            <a:r>
              <a:rPr sz="2400" spc="30" dirty="0">
                <a:solidFill>
                  <a:srgbClr val="5C5C5C"/>
                </a:solidFill>
                <a:latin typeface="Palatino Linotype"/>
                <a:cs typeface="Palatino Linotype"/>
              </a:rPr>
              <a:t>the  </a:t>
            </a:r>
            <a:r>
              <a:rPr sz="24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airway,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and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no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one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intervenes</a:t>
            </a:r>
            <a:r>
              <a:rPr sz="2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with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successful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Heimlich</a:t>
            </a:r>
            <a:r>
              <a:rPr sz="24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maneuver,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death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can</a:t>
            </a:r>
            <a:r>
              <a:rPr sz="24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occur.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8363" y="3983182"/>
            <a:ext cx="4083823" cy="184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FF8546-FF0D-FB4C-8022-6B2A1C87CDB9}"/>
              </a:ext>
            </a:extLst>
          </p:cNvPr>
          <p:cNvSpPr txBox="1"/>
          <p:nvPr/>
        </p:nvSpPr>
        <p:spPr>
          <a:xfrm>
            <a:off x="2343727" y="2520373"/>
            <a:ext cx="8682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u="sng">
                <a:solidFill>
                  <a:srgbClr val="C00000"/>
                </a:solidFill>
                <a:latin typeface="Britannic Bold" panose="020B0903060703020204" pitchFamily="34" charset="0"/>
              </a:rPr>
              <a:t>Diagnosis &amp; Management</a:t>
            </a:r>
            <a:endParaRPr lang="en-US" sz="96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FD74D-1F1C-4341-90B3-1827018885AD}"/>
              </a:ext>
            </a:extLst>
          </p:cNvPr>
          <p:cNvSpPr txBox="1"/>
          <p:nvPr/>
        </p:nvSpPr>
        <p:spPr>
          <a:xfrm>
            <a:off x="475673" y="1269663"/>
            <a:ext cx="12053454" cy="907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600" b="1" i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X-ray with a contrast material (barium X-ray).</a:t>
            </a:r>
          </a:p>
          <a:p>
            <a:r>
              <a:rPr lang="en-GB" sz="2800" i="0">
                <a:effectLst/>
                <a:latin typeface="Palatino Linotype" panose="02040502050505030304" pitchFamily="18" charset="0"/>
                <a:cs typeface="Aharoni" panose="02010803020104030203" pitchFamily="2" charset="-79"/>
              </a:rPr>
              <a:t>Show changes in the shape of the esophagus and can assess the muscular activity. </a:t>
            </a:r>
          </a:p>
          <a:p>
            <a:endParaRPr lang="en-GB" sz="3600" b="1" i="0">
              <a:solidFill>
                <a:srgbClr val="00B0F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3600" b="1" i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2.Dynamic swallowing activity </a:t>
            </a:r>
          </a:p>
          <a:p>
            <a:r>
              <a:rPr lang="en-GB" sz="2800">
                <a:solidFill>
                  <a:srgbClr val="111111"/>
                </a:solidFill>
                <a:latin typeface="Palatino Linotype" panose="02040502050505030304" pitchFamily="18" charset="0"/>
              </a:rPr>
              <a:t>S</a:t>
            </a:r>
            <a:r>
              <a:rPr lang="en-GB" sz="28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wallow barium-coated foods of different consistencies. This test provides an image of these foods as they travel through the mouth and down to the throat. </a:t>
            </a:r>
            <a:endParaRPr lang="en-GB" sz="2800" b="1" i="0">
              <a:solidFill>
                <a:srgbClr val="00B0F0"/>
              </a:solidFill>
              <a:effectLst/>
              <a:latin typeface="Palatino Linotype" panose="02040502050505030304" pitchFamily="18" charset="0"/>
              <a:cs typeface="Aharoni" panose="02010803020104030203" pitchFamily="2" charset="-79"/>
            </a:endParaRPr>
          </a:p>
          <a:p>
            <a:endParaRPr lang="en-GB" sz="3600" b="1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3600" b="1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Endoscopy </a:t>
            </a:r>
          </a:p>
          <a:p>
            <a:r>
              <a:rPr lang="en-GB" sz="3600" b="1" i="0">
                <a:solidFill>
                  <a:srgbClr val="00B0F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4. Esophageal muscle test (monometry)</a:t>
            </a:r>
          </a:p>
          <a:p>
            <a:r>
              <a:rPr lang="en-GB" sz="28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a small tube is inserted into the esophagus and connected to a pressure recorder to measure the muscle contractions of the esophagus as they swallow.</a:t>
            </a:r>
            <a:endParaRPr lang="en-GB" sz="2800" b="1">
              <a:solidFill>
                <a:srgbClr val="00B0F0"/>
              </a:solidFill>
              <a:latin typeface="Palatino Linotype" panose="02040502050505030304" pitchFamily="18" charset="0"/>
              <a:cs typeface="Aharoni" panose="02010803020104030203" pitchFamily="2" charset="-79"/>
            </a:endParaRPr>
          </a:p>
          <a:p>
            <a:endParaRPr lang="en-GB" sz="3600" b="1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3600" b="1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 Imaging scans </a:t>
            </a:r>
            <a:endParaRPr lang="en-GB" sz="3600" b="1" i="0">
              <a:solidFill>
                <a:srgbClr val="00B0F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endParaRPr lang="en-GB" sz="3600" b="1" i="0">
              <a:solidFill>
                <a:srgbClr val="11111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3600" b="0" i="0">
                <a:solidFill>
                  <a:srgbClr val="11111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endParaRPr lang="en-US" sz="36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BC948-38DE-FC47-940C-B6366FAE088B}"/>
              </a:ext>
            </a:extLst>
          </p:cNvPr>
          <p:cNvSpPr txBox="1"/>
          <p:nvPr/>
        </p:nvSpPr>
        <p:spPr>
          <a:xfrm>
            <a:off x="4846781" y="0"/>
            <a:ext cx="5855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u="sng">
                <a:solidFill>
                  <a:srgbClr val="C00000"/>
                </a:solidFill>
                <a:latin typeface="Britannic Bold" panose="020B0903060703020204" pitchFamily="34" charset="0"/>
              </a:rPr>
              <a:t>Diagnosis</a:t>
            </a:r>
            <a:endParaRPr lang="en-US" sz="60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45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575F5D02-0867-4E41-971D-AFF7EEBCD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11" y="1313174"/>
            <a:ext cx="3555252" cy="478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7292CB9-723B-0743-BA6D-4A6C637FC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528083"/>
            <a:ext cx="5399356" cy="333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D940EA6-D4E2-914C-A93A-B0469A4ED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2" y="5372161"/>
            <a:ext cx="5304081" cy="297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3BBD49-540D-7848-8AD7-8F36510C5B63}"/>
              </a:ext>
            </a:extLst>
          </p:cNvPr>
          <p:cNvSpPr txBox="1"/>
          <p:nvPr/>
        </p:nvSpPr>
        <p:spPr>
          <a:xfrm>
            <a:off x="8340175" y="6536893"/>
            <a:ext cx="413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Achlasia</a:t>
            </a:r>
            <a:r>
              <a:rPr lang="en-GB"/>
              <a:t>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33E68-01DB-0249-A2DE-75C36AD1587B}"/>
              </a:ext>
            </a:extLst>
          </p:cNvPr>
          <p:cNvSpPr txBox="1"/>
          <p:nvPr/>
        </p:nvSpPr>
        <p:spPr>
          <a:xfrm>
            <a:off x="369455" y="3960092"/>
            <a:ext cx="7045036" cy="120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Lower esophageal (schatzki) ring</a:t>
            </a:r>
            <a:endParaRPr lang="en-US" sz="36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0D336C-6F0A-5548-B57C-A0CAE894935A}"/>
              </a:ext>
            </a:extLst>
          </p:cNvPr>
          <p:cNvSpPr txBox="1"/>
          <p:nvPr/>
        </p:nvSpPr>
        <p:spPr>
          <a:xfrm>
            <a:off x="1395976" y="8347957"/>
            <a:ext cx="468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Esophageal web</a:t>
            </a:r>
            <a:endParaRPr lang="en-US" sz="360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0400" y="88900"/>
            <a:ext cx="5897418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5409565" algn="l"/>
              </a:tabLst>
            </a:pPr>
            <a:r>
              <a:rPr lang="en-GB" sz="9400" b="0" u="sng" spc="-865">
                <a:solidFill>
                  <a:srgbClr val="C00000"/>
                </a:solidFill>
                <a:uFill>
                  <a:solidFill>
                    <a:srgbClr val="747676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r>
              <a:rPr lang="en-GB" sz="9400" b="0" u="sng" spc="-865">
                <a:solidFill>
                  <a:srgbClr val="C00000"/>
                </a:solidFill>
                <a:uFill>
                  <a:solidFill>
                    <a:srgbClr val="747676"/>
                  </a:solidFill>
                </a:uFill>
                <a:latin typeface="Britannic Bold" panose="020B0903060703020204" pitchFamily="34" charset="0"/>
                <a:cs typeface="Aharoni" panose="02010803020104030203" pitchFamily="2" charset="-79"/>
              </a:rPr>
              <a:t> :</a:t>
            </a:r>
            <a:r>
              <a:rPr lang="en-GB" sz="9400" b="0" u="heavy" spc="-865">
                <a:solidFill>
                  <a:srgbClr val="C00000"/>
                </a:solidFill>
                <a:uFill>
                  <a:solidFill>
                    <a:srgbClr val="747676"/>
                  </a:solidFill>
                </a:uFill>
                <a:latin typeface="Britannic Bold" panose="020B0903060703020204" pitchFamily="34" charset="0"/>
              </a:rPr>
              <a:t> </a:t>
            </a:r>
            <a:endParaRPr sz="9400" b="0"/>
          </a:p>
        </p:txBody>
      </p:sp>
      <p:sp>
        <p:nvSpPr>
          <p:cNvPr id="4" name="object 4"/>
          <p:cNvSpPr txBox="1"/>
          <p:nvPr/>
        </p:nvSpPr>
        <p:spPr>
          <a:xfrm>
            <a:off x="7010400" y="1548274"/>
            <a:ext cx="5234709" cy="7707238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508000" indent="-495300">
              <a:lnSpc>
                <a:spcPct val="100000"/>
              </a:lnSpc>
              <a:spcBef>
                <a:spcPts val="2100"/>
              </a:spcBef>
              <a:buSzPct val="75000"/>
              <a:buFont typeface="MS UI Gothic"/>
              <a:buChar char="➤"/>
              <a:tabLst>
                <a:tab pos="508000" algn="l"/>
              </a:tabLst>
            </a:pP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Definition</a:t>
            </a:r>
            <a:endParaRPr sz="4000">
              <a:solidFill>
                <a:schemeClr val="tx1">
                  <a:lumMod val="50000"/>
                  <a:lumOff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508000" indent="-495300">
              <a:lnSpc>
                <a:spcPct val="100000"/>
              </a:lnSpc>
              <a:spcBef>
                <a:spcPts val="2000"/>
              </a:spcBef>
              <a:buSzPct val="75000"/>
              <a:buFont typeface="MS UI Gothic"/>
              <a:buChar char="➤"/>
              <a:tabLst>
                <a:tab pos="508000" algn="l"/>
              </a:tabLst>
            </a:pP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Physiology of swallowing</a:t>
            </a:r>
            <a:endParaRPr sz="4000">
              <a:solidFill>
                <a:schemeClr val="tx1">
                  <a:lumMod val="50000"/>
                  <a:lumOff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508000" indent="-495300">
              <a:lnSpc>
                <a:spcPct val="100000"/>
              </a:lnSpc>
              <a:spcBef>
                <a:spcPts val="2000"/>
              </a:spcBef>
              <a:buSzPct val="75000"/>
              <a:buFont typeface="MS UI Gothic"/>
              <a:buChar char="➤"/>
              <a:tabLst>
                <a:tab pos="508000" algn="l"/>
              </a:tabLst>
            </a:pP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Associated Symptoms</a:t>
            </a:r>
          </a:p>
          <a:p>
            <a:pPr marL="508000" indent="-495300">
              <a:lnSpc>
                <a:spcPct val="100000"/>
              </a:lnSpc>
              <a:spcBef>
                <a:spcPts val="2000"/>
              </a:spcBef>
              <a:buSzPct val="75000"/>
              <a:buFont typeface="MS UI Gothic"/>
              <a:buChar char="➤"/>
              <a:tabLst>
                <a:tab pos="508000" algn="l"/>
              </a:tabLst>
            </a:pP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Classification</a:t>
            </a:r>
            <a:r>
              <a:rPr lang="en-GB" sz="4000">
                <a:latin typeface="Arial"/>
                <a:cs typeface="Arial"/>
              </a:rPr>
              <a:t> </a:t>
            </a:r>
          </a:p>
          <a:p>
            <a:pPr marL="508000" indent="-495300">
              <a:lnSpc>
                <a:spcPct val="100000"/>
              </a:lnSpc>
              <a:spcBef>
                <a:spcPts val="2000"/>
              </a:spcBef>
              <a:buSzPct val="75000"/>
              <a:buFont typeface="MS UI Gothic"/>
              <a:buChar char="➤"/>
              <a:tabLst>
                <a:tab pos="508000" algn="l"/>
              </a:tabLst>
            </a:pP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Risk factors &amp; complicaton</a:t>
            </a:r>
          </a:p>
          <a:p>
            <a:pPr marL="508000" indent="-495300">
              <a:lnSpc>
                <a:spcPct val="100000"/>
              </a:lnSpc>
              <a:spcBef>
                <a:spcPts val="2000"/>
              </a:spcBef>
              <a:buSzPct val="75000"/>
              <a:buFont typeface="MS UI Gothic"/>
              <a:buChar char="➤"/>
              <a:tabLst>
                <a:tab pos="508000" algn="l"/>
              </a:tabLst>
            </a:pP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Diagnosis &amp; Management</a:t>
            </a:r>
            <a:endParaRPr sz="4000">
              <a:solidFill>
                <a:schemeClr val="tx1">
                  <a:lumMod val="50000"/>
                  <a:lumOff val="50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406920-3362-0D44-9DB0-A34773FA75C7}"/>
              </a:ext>
            </a:extLst>
          </p:cNvPr>
          <p:cNvSpPr txBox="1"/>
          <p:nvPr/>
        </p:nvSpPr>
        <p:spPr>
          <a:xfrm>
            <a:off x="311728" y="1123206"/>
            <a:ext cx="1196109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--For oropharyngeal dysphagia</a:t>
            </a:r>
            <a:r>
              <a:rPr lang="en-GB" sz="28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, the doctor may refer the patient to a speech or swallowing therapist, and therapy may include: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1" i="0">
              <a:solidFill>
                <a:srgbClr val="00B0F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Learning exercises</a:t>
            </a:r>
            <a:r>
              <a:rPr lang="en-GB" sz="24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.</a:t>
            </a:r>
            <a:r>
              <a:rPr lang="en-GB" sz="2400" b="0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GB" sz="24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Certain exercises may help coordinate swallowing muscles or restimulate the nerves that trigger the swallowing reflex.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400" b="1" i="0">
              <a:solidFill>
                <a:srgbClr val="00B0F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Learning swallowing techniques.</a:t>
            </a:r>
            <a:r>
              <a:rPr lang="en-GB" sz="24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GB" sz="2400">
                <a:solidFill>
                  <a:srgbClr val="111111"/>
                </a:solidFill>
                <a:latin typeface="Palatino Linotype" panose="02040502050505030304" pitchFamily="18" charset="0"/>
              </a:rPr>
              <a:t>The patient</a:t>
            </a:r>
            <a:r>
              <a:rPr lang="en-GB" sz="24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 may be taught exercises and new swallowing techniques to help compensate for dysphagia caused by neurological problems such as Alzheimer's disease or Parkinson's disease.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5F2F86-5846-3B4C-89BB-E0B39538B792}"/>
              </a:ext>
            </a:extLst>
          </p:cNvPr>
          <p:cNvSpPr txBox="1"/>
          <p:nvPr/>
        </p:nvSpPr>
        <p:spPr>
          <a:xfrm>
            <a:off x="4307609" y="-80819"/>
            <a:ext cx="5290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u="sng">
                <a:solidFill>
                  <a:srgbClr val="C00000"/>
                </a:solidFill>
                <a:latin typeface="Britannic Bold" panose="020B0903060703020204" pitchFamily="34" charset="0"/>
              </a:rPr>
              <a:t>Management</a:t>
            </a:r>
            <a:endParaRPr lang="en-US" sz="60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04D698-8013-3241-9B47-639EE54FA6BE}"/>
              </a:ext>
            </a:extLst>
          </p:cNvPr>
          <p:cNvSpPr txBox="1"/>
          <p:nvPr/>
        </p:nvSpPr>
        <p:spPr>
          <a:xfrm>
            <a:off x="219364" y="5489414"/>
            <a:ext cx="1260763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>
                <a:solidFill>
                  <a:srgbClr val="FF0000"/>
                </a:solidFill>
                <a:latin typeface="Helvetica"/>
              </a:rPr>
              <a:t>--</a:t>
            </a:r>
            <a:r>
              <a:rPr lang="en-GB" sz="28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Treatment approaches for </a:t>
            </a:r>
            <a:r>
              <a:rPr lang="en-GB" sz="2800" b="0" i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esophageal dysphagia</a:t>
            </a:r>
            <a:r>
              <a:rPr lang="en-GB" sz="28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 may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Esophageal dilation</a:t>
            </a:r>
            <a:r>
              <a:rPr lang="en-GB" sz="24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.</a:t>
            </a:r>
            <a:r>
              <a:rPr lang="en-GB" sz="24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 For a tight esophageal sphincter (achalasia) or an esophageal stricture, an endoscope may be used with a special balloon attached to gently stretch and expand the width of the esophagus or pass a flexible tube or tubes to stretch the esophagus (dilation).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800" b="1" i="0">
              <a:solidFill>
                <a:srgbClr val="00B0F0"/>
              </a:solidFill>
              <a:effectLst/>
              <a:latin typeface="Palatino Linotype" panose="0204050205050503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Surgery</a:t>
            </a:r>
            <a:r>
              <a:rPr lang="en-GB" sz="2400" b="1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.</a:t>
            </a:r>
            <a:r>
              <a:rPr lang="en-GB" sz="24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 For an esophageal tumor, achalasia or pharyngoesophageal diverticulum, the patient may need surgery to clear the esophageal path.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1" i="0">
                <a:solidFill>
                  <a:srgbClr val="00B0F0"/>
                </a:solidFill>
                <a:effectLst/>
                <a:latin typeface="Palatino Linotype" panose="02040502050505030304" pitchFamily="18" charset="0"/>
              </a:rPr>
              <a:t>Medications</a:t>
            </a:r>
            <a:r>
              <a:rPr lang="en-GB" sz="2400" b="1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.</a:t>
            </a:r>
            <a:r>
              <a:rPr lang="en-GB" sz="2400" b="0" i="0">
                <a:solidFill>
                  <a:srgbClr val="111111"/>
                </a:solidFill>
                <a:effectLst/>
                <a:latin typeface="Palatino Linotype" panose="0204050205050503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500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6545" y="1408545"/>
            <a:ext cx="505690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i="1" spc="20" dirty="0">
                <a:latin typeface="Britannic Bold" panose="020B0903060703020204" pitchFamily="34" charset="0"/>
                <a:cs typeface="Palatino Linotype"/>
              </a:rPr>
              <a:t>Thank</a:t>
            </a:r>
            <a:r>
              <a:rPr sz="6000" b="0" i="1" spc="-145" dirty="0">
                <a:latin typeface="Britannic Bold" panose="020B0903060703020204" pitchFamily="34" charset="0"/>
                <a:cs typeface="Palatino Linotype"/>
              </a:rPr>
              <a:t> </a:t>
            </a:r>
            <a:r>
              <a:rPr sz="6000" b="0" i="1" spc="-110" dirty="0">
                <a:latin typeface="Britannic Bold" panose="020B0903060703020204" pitchFamily="34" charset="0"/>
                <a:cs typeface="Palatino Linotype"/>
              </a:rPr>
              <a:t>you</a:t>
            </a:r>
            <a:endParaRPr sz="6000">
              <a:latin typeface="Britannic Bold" panose="020B0903060703020204" pitchFamily="34" charset="0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4899" y="2501900"/>
            <a:ext cx="5765800" cy="6168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216150"/>
            <a:ext cx="28765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19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25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65200" y="1800860"/>
            <a:ext cx="11074400" cy="2399374"/>
          </a:xfrm>
          <a:prstGeom prst="rect">
            <a:avLst/>
          </a:prstGeom>
        </p:spPr>
        <p:txBody>
          <a:bodyPr vert="horz" wrap="square" lIns="0" tIns="307339" rIns="0" bIns="0" rtlCol="0">
            <a:spAutoFit/>
          </a:bodyPr>
          <a:lstStyle/>
          <a:p>
            <a:pPr marL="127000" marR="5080">
              <a:lnSpc>
                <a:spcPct val="113900"/>
              </a:lnSpc>
              <a:spcBef>
                <a:spcPts val="100"/>
              </a:spcBef>
            </a:pPr>
            <a:r>
              <a:rPr sz="3000" spc="90" dirty="0"/>
              <a:t>Di</a:t>
            </a:r>
            <a:r>
              <a:rPr sz="3000" spc="90" dirty="0">
                <a:latin typeface="Courier New"/>
                <a:cs typeface="Courier New"/>
              </a:rPr>
              <a:t>ﬃ</a:t>
            </a:r>
            <a:r>
              <a:rPr sz="3000" spc="90" dirty="0"/>
              <a:t>culty </a:t>
            </a:r>
            <a:r>
              <a:rPr sz="3000" spc="-45" dirty="0"/>
              <a:t>swallowing </a:t>
            </a:r>
            <a:r>
              <a:rPr sz="3000" spc="-15" dirty="0"/>
              <a:t>(dysphagia) </a:t>
            </a:r>
            <a:r>
              <a:rPr sz="3000" dirty="0"/>
              <a:t>means </a:t>
            </a:r>
            <a:r>
              <a:rPr sz="3000" spc="55" dirty="0"/>
              <a:t>it </a:t>
            </a:r>
            <a:r>
              <a:rPr sz="3000" dirty="0"/>
              <a:t>takes more </a:t>
            </a:r>
            <a:r>
              <a:rPr sz="3000" spc="30" dirty="0"/>
              <a:t>time </a:t>
            </a:r>
            <a:r>
              <a:rPr sz="3000" spc="-70" dirty="0"/>
              <a:t>and  </a:t>
            </a:r>
            <a:r>
              <a:rPr sz="3000" spc="35" dirty="0"/>
              <a:t>e</a:t>
            </a:r>
            <a:r>
              <a:rPr sz="3000" spc="35" dirty="0">
                <a:latin typeface="Courier New"/>
                <a:cs typeface="Courier New"/>
              </a:rPr>
              <a:t>ﬀ</a:t>
            </a:r>
            <a:r>
              <a:rPr sz="3000" spc="35" dirty="0"/>
              <a:t>ort </a:t>
            </a:r>
            <a:r>
              <a:rPr sz="3000" spc="55" dirty="0"/>
              <a:t>to </a:t>
            </a:r>
            <a:r>
              <a:rPr sz="3000" spc="-50" dirty="0"/>
              <a:t>move </a:t>
            </a:r>
            <a:r>
              <a:rPr sz="3000" spc="-45" dirty="0"/>
              <a:t>food </a:t>
            </a:r>
            <a:r>
              <a:rPr sz="3000" dirty="0"/>
              <a:t>or </a:t>
            </a:r>
            <a:r>
              <a:rPr sz="3000" spc="-30" dirty="0"/>
              <a:t>liquid </a:t>
            </a:r>
            <a:r>
              <a:rPr sz="3000" spc="-15"/>
              <a:t>from </a:t>
            </a:r>
            <a:r>
              <a:rPr lang="en-GB" sz="3000" spc="-70"/>
              <a:t>the</a:t>
            </a:r>
            <a:r>
              <a:rPr sz="3000" spc="-70"/>
              <a:t> </a:t>
            </a:r>
            <a:r>
              <a:rPr sz="3000" spc="10" dirty="0"/>
              <a:t>mouth </a:t>
            </a:r>
            <a:r>
              <a:rPr sz="3000" spc="55"/>
              <a:t>to </a:t>
            </a:r>
            <a:r>
              <a:rPr lang="en-GB" sz="3000" spc="-70"/>
              <a:t>the</a:t>
            </a:r>
            <a:r>
              <a:rPr sz="3000" spc="-70"/>
              <a:t> </a:t>
            </a:r>
            <a:r>
              <a:rPr sz="3000" spc="25" dirty="0"/>
              <a:t>stomach.  </a:t>
            </a:r>
            <a:r>
              <a:rPr sz="3000" spc="-55" dirty="0"/>
              <a:t>Dysphagia </a:t>
            </a:r>
            <a:r>
              <a:rPr sz="3000" spc="-95" dirty="0"/>
              <a:t>may </a:t>
            </a:r>
            <a:r>
              <a:rPr sz="3000" dirty="0"/>
              <a:t>also </a:t>
            </a:r>
            <a:r>
              <a:rPr sz="3000" spc="15" dirty="0"/>
              <a:t>be </a:t>
            </a:r>
            <a:r>
              <a:rPr sz="3000" dirty="0"/>
              <a:t>associated </a:t>
            </a:r>
            <a:r>
              <a:rPr sz="3000" spc="-15" dirty="0"/>
              <a:t>with </a:t>
            </a:r>
            <a:r>
              <a:rPr sz="3000" spc="-20" dirty="0"/>
              <a:t>pain. </a:t>
            </a:r>
            <a:r>
              <a:rPr sz="3000" dirty="0"/>
              <a:t>In </a:t>
            </a:r>
            <a:r>
              <a:rPr sz="3000" spc="20" dirty="0"/>
              <a:t>some </a:t>
            </a:r>
            <a:r>
              <a:rPr sz="3000" spc="25" dirty="0"/>
              <a:t>cases,  </a:t>
            </a:r>
            <a:r>
              <a:rPr sz="3000" spc="-45" dirty="0"/>
              <a:t>swallowing </a:t>
            </a:r>
            <a:r>
              <a:rPr sz="3000" spc="-95" dirty="0"/>
              <a:t>may </a:t>
            </a:r>
            <a:r>
              <a:rPr sz="3000" spc="15" dirty="0"/>
              <a:t>be</a:t>
            </a:r>
            <a:r>
              <a:rPr sz="3000" spc="375" dirty="0"/>
              <a:t> </a:t>
            </a:r>
            <a:r>
              <a:rPr sz="3000" spc="10" dirty="0"/>
              <a:t>impossible.</a:t>
            </a:r>
            <a:endParaRPr sz="3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048250"/>
            <a:ext cx="28765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19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22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500" y="4927600"/>
            <a:ext cx="10961370" cy="210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900"/>
              </a:lnSpc>
              <a:spcBef>
                <a:spcPts val="100"/>
              </a:spcBef>
            </a:pPr>
            <a:r>
              <a:rPr sz="3000" dirty="0">
                <a:solidFill>
                  <a:srgbClr val="5C5C5C"/>
                </a:solidFill>
                <a:latin typeface="Palatino Linotype"/>
                <a:cs typeface="Palatino Linotype"/>
              </a:rPr>
              <a:t>Occasional </a:t>
            </a:r>
            <a:r>
              <a:rPr sz="3000" spc="70" dirty="0">
                <a:solidFill>
                  <a:srgbClr val="5C5C5C"/>
                </a:solidFill>
                <a:latin typeface="Palatino Linotype"/>
                <a:cs typeface="Palatino Linotype"/>
              </a:rPr>
              <a:t>di</a:t>
            </a:r>
            <a:r>
              <a:rPr sz="3000" spc="70" dirty="0">
                <a:solidFill>
                  <a:srgbClr val="5C5C5C"/>
                </a:solidFill>
                <a:latin typeface="Courier New"/>
                <a:cs typeface="Courier New"/>
              </a:rPr>
              <a:t>ﬃ</a:t>
            </a:r>
            <a:r>
              <a:rPr sz="3000" spc="70" dirty="0">
                <a:solidFill>
                  <a:srgbClr val="5C5C5C"/>
                </a:solidFill>
                <a:latin typeface="Palatino Linotype"/>
                <a:cs typeface="Palatino Linotype"/>
              </a:rPr>
              <a:t>culty </a:t>
            </a:r>
            <a:r>
              <a:rPr sz="30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swallowing, </a:t>
            </a:r>
            <a:r>
              <a:rPr sz="30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which </a:t>
            </a:r>
            <a:r>
              <a:rPr sz="30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may </a:t>
            </a:r>
            <a:r>
              <a:rPr sz="30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occur </a:t>
            </a:r>
            <a:r>
              <a:rPr sz="3000" spc="-35">
                <a:solidFill>
                  <a:srgbClr val="5C5C5C"/>
                </a:solidFill>
                <a:latin typeface="Palatino Linotype"/>
                <a:cs typeface="Palatino Linotype"/>
              </a:rPr>
              <a:t>when </a:t>
            </a:r>
            <a:r>
              <a:rPr sz="3000" spc="20">
                <a:solidFill>
                  <a:srgbClr val="5C5C5C"/>
                </a:solidFill>
                <a:latin typeface="Palatino Linotype"/>
                <a:cs typeface="Palatino Linotype"/>
              </a:rPr>
              <a:t>eat  </a:t>
            </a:r>
            <a:r>
              <a:rPr sz="30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too </a:t>
            </a:r>
            <a:r>
              <a:rPr sz="30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fast </a:t>
            </a:r>
            <a:r>
              <a:rPr sz="30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3000" spc="-10">
                <a:solidFill>
                  <a:srgbClr val="5C5C5C"/>
                </a:solidFill>
                <a:latin typeface="Palatino Linotype"/>
                <a:cs typeface="Palatino Linotype"/>
              </a:rPr>
              <a:t>don’t </a:t>
            </a:r>
            <a:r>
              <a:rPr sz="3000" spc="-35">
                <a:solidFill>
                  <a:srgbClr val="5C5C5C"/>
                </a:solidFill>
                <a:latin typeface="Palatino Linotype"/>
                <a:cs typeface="Palatino Linotype"/>
              </a:rPr>
              <a:t>chew</a:t>
            </a:r>
            <a:r>
              <a:rPr lang="en-GB" sz="3000" spc="-35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000" spc="-45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30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well </a:t>
            </a:r>
            <a:r>
              <a:rPr sz="3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enough, </a:t>
            </a:r>
            <a:r>
              <a:rPr sz="30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usually </a:t>
            </a:r>
            <a:r>
              <a:rPr sz="30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isn’t </a:t>
            </a:r>
            <a:r>
              <a:rPr sz="3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cause  </a:t>
            </a:r>
            <a:r>
              <a:rPr sz="30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for </a:t>
            </a:r>
            <a:r>
              <a:rPr sz="3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concern, </a:t>
            </a:r>
            <a:r>
              <a:rPr sz="30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persistent </a:t>
            </a:r>
            <a:r>
              <a:rPr sz="3000" spc="-75" dirty="0">
                <a:solidFill>
                  <a:srgbClr val="5C5C5C"/>
                </a:solidFill>
                <a:latin typeface="Palatino Linotype"/>
                <a:cs typeface="Palatino Linotype"/>
              </a:rPr>
              <a:t>dysphagia </a:t>
            </a:r>
            <a:r>
              <a:rPr sz="3000" spc="-95" dirty="0">
                <a:solidFill>
                  <a:srgbClr val="5C5C5C"/>
                </a:solidFill>
                <a:latin typeface="Palatino Linotype"/>
                <a:cs typeface="Palatino Linotype"/>
              </a:rPr>
              <a:t>may </a:t>
            </a:r>
            <a:r>
              <a:rPr sz="30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indicate </a:t>
            </a:r>
            <a:r>
              <a:rPr sz="30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a </a:t>
            </a:r>
            <a:r>
              <a:rPr sz="30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serious </a:t>
            </a:r>
            <a:r>
              <a:rPr sz="30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medical  </a:t>
            </a:r>
            <a:r>
              <a:rPr sz="3000" dirty="0">
                <a:solidFill>
                  <a:srgbClr val="5C5C5C"/>
                </a:solidFill>
                <a:latin typeface="Palatino Linotype"/>
                <a:cs typeface="Palatino Linotype"/>
              </a:rPr>
              <a:t>condition </a:t>
            </a:r>
            <a:r>
              <a:rPr sz="30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requiring</a:t>
            </a:r>
            <a:r>
              <a:rPr sz="3000" spc="1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30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treatment.</a:t>
            </a:r>
            <a:endParaRPr sz="3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67909" y="224190"/>
            <a:ext cx="492991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0" u="sng">
                <a:solidFill>
                  <a:srgbClr val="C0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Definition</a:t>
            </a:r>
            <a:endParaRPr sz="8000" u="sng">
              <a:solidFill>
                <a:srgbClr val="C00000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5046" y="6861358"/>
            <a:ext cx="4345085" cy="2447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BABFF-B899-2D4C-9AA1-9398A12B3EA5}"/>
              </a:ext>
            </a:extLst>
          </p:cNvPr>
          <p:cNvSpPr txBox="1"/>
          <p:nvPr/>
        </p:nvSpPr>
        <p:spPr>
          <a:xfrm>
            <a:off x="369454" y="560016"/>
            <a:ext cx="12053455" cy="987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>
                <a:solidFill>
                  <a:srgbClr val="C00000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Physiological process of swallowing : </a:t>
            </a:r>
          </a:p>
          <a:p>
            <a:pPr algn="l"/>
            <a:endParaRPr lang="en-GB" sz="3600" b="1">
              <a:solidFill>
                <a:srgbClr val="00B0F0"/>
              </a:solidFill>
            </a:endParaRPr>
          </a:p>
          <a:p>
            <a:pPr algn="l"/>
            <a:r>
              <a:rPr lang="en-GB" sz="4000" b="1">
                <a:solidFill>
                  <a:srgbClr val="00B0F0"/>
                </a:solidFill>
                <a:latin typeface="Palatino Linotype" panose="02040502050505030304" pitchFamily="18" charset="0"/>
              </a:rPr>
              <a:t> 1. Oral phase :</a:t>
            </a:r>
            <a:r>
              <a:rPr lang="en-GB" sz="3600" b="1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en-GB" sz="3600">
                <a:solidFill>
                  <a:schemeClr val="bg1">
                    <a:lumMod val="10000"/>
                  </a:schemeClr>
                </a:solidFill>
                <a:latin typeface="Palatino Linotype" panose="02040502050505030304" pitchFamily="18" charset="0"/>
              </a:rPr>
              <a:t>Food bolus formation, number of process which result in food entering safely into the oropharynx. </a:t>
            </a:r>
          </a:p>
          <a:p>
            <a:pPr algn="l"/>
            <a:r>
              <a:rPr lang="en-GB" sz="3600" b="1"/>
              <a:t>Nerve involved</a:t>
            </a:r>
            <a:r>
              <a:rPr lang="en-GB" sz="3600" b="1">
                <a:solidFill>
                  <a:srgbClr val="FF0000"/>
                </a:solidFill>
              </a:rPr>
              <a:t>:</a:t>
            </a:r>
            <a:r>
              <a:rPr lang="en-GB" sz="4400" b="1">
                <a:solidFill>
                  <a:srgbClr val="FF0000"/>
                </a:solidFill>
              </a:rPr>
              <a:t> </a:t>
            </a:r>
            <a:r>
              <a:rPr lang="en-GB" sz="4400">
                <a:solidFill>
                  <a:srgbClr val="FF0000"/>
                </a:solidFill>
                <a:latin typeface="Arabic Typesetting" panose="02000000000000000000" pitchFamily="2" charset="0"/>
                <a:ea typeface="Arabic Typesetting" panose="02000000000000000000" pitchFamily="2" charset="0"/>
              </a:rPr>
              <a:t>Facial nerve, trigeminal nerve. </a:t>
            </a:r>
            <a:r>
              <a:rPr lang="en-GB" sz="4000">
                <a:latin typeface="Arabic Typesetting" panose="02000000000000000000" pitchFamily="2" charset="0"/>
                <a:ea typeface="Arabic Typesetting" panose="02000000000000000000" pitchFamily="2" charset="0"/>
              </a:rPr>
              <a:t> </a:t>
            </a:r>
            <a:endParaRPr lang="en-GB" sz="4000">
              <a:solidFill>
                <a:srgbClr val="FF0000"/>
              </a:solidFill>
              <a:latin typeface="Arabic Typesetting" panose="02000000000000000000" pitchFamily="2" charset="0"/>
              <a:ea typeface="Arabic Typesetting" panose="02000000000000000000" pitchFamily="2" charset="0"/>
            </a:endParaRPr>
          </a:p>
          <a:p>
            <a:pPr algn="l"/>
            <a:r>
              <a:rPr lang="en-GB" sz="4000" b="1">
                <a:solidFill>
                  <a:srgbClr val="00B0F0"/>
                </a:solidFill>
                <a:latin typeface="Palatino Linotype" panose="02040502050505030304" pitchFamily="18" charset="0"/>
              </a:rPr>
              <a:t>2. Pharyngeal phase :</a:t>
            </a:r>
            <a:r>
              <a:rPr lang="en-GB" sz="4000" b="1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GB" sz="3600">
                <a:solidFill>
                  <a:schemeClr val="tx1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Tongue covers the oropharynx,</a:t>
            </a:r>
          </a:p>
          <a:p>
            <a:pPr algn="l"/>
            <a:r>
              <a:rPr lang="en-GB" sz="3600">
                <a:solidFill>
                  <a:schemeClr val="tx1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Epiglottis closes the airway,</a:t>
            </a:r>
          </a:p>
          <a:p>
            <a:pPr algn="l"/>
            <a:r>
              <a:rPr lang="en-GB" sz="3600">
                <a:solidFill>
                  <a:schemeClr val="tx1">
                    <a:lumMod val="90000"/>
                    <a:lumOff val="10000"/>
                  </a:schemeClr>
                </a:solidFill>
                <a:latin typeface="Palatino Linotype" panose="02040502050505030304" pitchFamily="18" charset="0"/>
              </a:rPr>
              <a:t> Upper esophageal sphincter relaxes allowing the food to move into the esophagus.</a:t>
            </a:r>
          </a:p>
          <a:p>
            <a:pPr algn="l"/>
            <a:r>
              <a:rPr lang="en-GB" sz="3600" b="1">
                <a:latin typeface="Palatino Linotype" panose="02040502050505030304" pitchFamily="18" charset="0"/>
              </a:rPr>
              <a:t>Nerve involved</a:t>
            </a:r>
            <a:r>
              <a:rPr lang="en-GB" sz="3600" b="1">
                <a:solidFill>
                  <a:srgbClr val="FF0000"/>
                </a:solidFill>
                <a:latin typeface="Palatino Linotype" panose="02040502050505030304" pitchFamily="18" charset="0"/>
              </a:rPr>
              <a:t> : </a:t>
            </a:r>
            <a:r>
              <a:rPr lang="en-GB" sz="3200">
                <a:solidFill>
                  <a:srgbClr val="FF0000"/>
                </a:solidFill>
                <a:latin typeface="Palatino Linotype" panose="02040502050505030304" pitchFamily="18" charset="0"/>
              </a:rPr>
              <a:t>glossopharyngeal nerve.</a:t>
            </a:r>
          </a:p>
          <a:p>
            <a:pPr algn="l"/>
            <a:endParaRPr lang="en-GB" sz="4000" b="1">
              <a:solidFill>
                <a:srgbClr val="00B0F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n-GB" sz="4000" b="1">
                <a:solidFill>
                  <a:srgbClr val="00B0F0"/>
                </a:solidFill>
                <a:latin typeface="Palatino Linotype" panose="02040502050505030304" pitchFamily="18" charset="0"/>
              </a:rPr>
              <a:t>3. Esophageal phase:</a:t>
            </a:r>
            <a:r>
              <a:rPr lang="en-GB" sz="3600" b="1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en-GB" sz="3600">
                <a:latin typeface="Palatino Linotype" panose="02040502050505030304" pitchFamily="18" charset="0"/>
              </a:rPr>
              <a:t>Lower esophageal sphincter relaxes to receive the bolus </a:t>
            </a:r>
          </a:p>
          <a:p>
            <a:pPr algn="l"/>
            <a:r>
              <a:rPr lang="en-GB" sz="3600" b="1"/>
              <a:t>Nerve involved</a:t>
            </a:r>
            <a:r>
              <a:rPr lang="en-GB" sz="3600" b="1">
                <a:solidFill>
                  <a:srgbClr val="FF0000"/>
                </a:solidFill>
              </a:rPr>
              <a:t>: </a:t>
            </a:r>
            <a:r>
              <a:rPr lang="en-GB" sz="3200">
                <a:solidFill>
                  <a:srgbClr val="FF0000"/>
                </a:solidFill>
              </a:rPr>
              <a:t>vagus nerve.</a:t>
            </a:r>
          </a:p>
          <a:p>
            <a:pPr algn="l"/>
            <a:endParaRPr lang="en-GB" sz="3600" b="1">
              <a:solidFill>
                <a:srgbClr val="FF0000"/>
              </a:solidFill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3745" y="879832"/>
            <a:ext cx="11497310" cy="390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3600" b="1" spc="-9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-Therefore, </a:t>
            </a:r>
            <a:r>
              <a:rPr sz="3600" b="1" spc="-9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Inability </a:t>
            </a:r>
            <a:r>
              <a:rPr sz="3600" b="1" spc="-85" dirty="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to </a:t>
            </a:r>
            <a:r>
              <a:rPr sz="3600" b="1" spc="-105" dirty="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swallow </a:t>
            </a:r>
            <a:r>
              <a:rPr sz="3600" b="1" spc="-25" dirty="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is </a:t>
            </a:r>
            <a:r>
              <a:rPr sz="3600" b="1" spc="-150" dirty="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caused</a:t>
            </a:r>
            <a:r>
              <a:rPr sz="3600" b="1" spc="355" dirty="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 </a:t>
            </a:r>
            <a:r>
              <a:rPr sz="3600" b="1" spc="-160" dirty="0">
                <a:solidFill>
                  <a:srgbClr val="00B0F0"/>
                </a:solidFill>
                <a:latin typeface="Palatino Linotype" panose="02040502050505030304" pitchFamily="18" charset="0"/>
                <a:cs typeface="Tahoma"/>
              </a:rPr>
              <a:t>by:</a:t>
            </a:r>
            <a:endParaRPr sz="3600">
              <a:solidFill>
                <a:srgbClr val="00B0F0"/>
              </a:solidFill>
              <a:latin typeface="Palatino Linotype" panose="02040502050505030304" pitchFamily="18" charset="0"/>
              <a:cs typeface="Tahoma"/>
            </a:endParaRPr>
          </a:p>
          <a:p>
            <a:pPr marL="12700" marR="5080">
              <a:lnSpc>
                <a:spcPct val="115199"/>
              </a:lnSpc>
              <a:spcBef>
                <a:spcPts val="1575"/>
              </a:spcBef>
              <a:buClr>
                <a:srgbClr val="000000"/>
              </a:buClr>
              <a:buFont typeface="Times New Roman"/>
              <a:buAutoNum type="arabicPeriod"/>
              <a:tabLst>
                <a:tab pos="362585" algn="l"/>
              </a:tabLst>
            </a:pPr>
            <a:r>
              <a:rPr sz="3200" spc="-15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A </a:t>
            </a:r>
            <a:r>
              <a:rPr sz="3200" spc="-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problem </a:t>
            </a:r>
            <a:r>
              <a:rPr sz="3200" spc="-1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with </a:t>
            </a:r>
            <a:r>
              <a:rPr sz="3200" spc="4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the </a:t>
            </a:r>
            <a:r>
              <a:rPr sz="3200" spc="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strength </a:t>
            </a:r>
            <a:r>
              <a:rPr sz="320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or </a:t>
            </a:r>
            <a:r>
              <a:rPr sz="3200" spc="-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coordination </a:t>
            </a:r>
            <a:r>
              <a:rPr sz="3200" spc="-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of </a:t>
            </a:r>
            <a:r>
              <a:rPr sz="3200" spc="4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the </a:t>
            </a:r>
            <a:r>
              <a:rPr sz="3200" spc="1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muscles </a:t>
            </a:r>
            <a:r>
              <a:rPr sz="3200" spc="-2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required </a:t>
            </a:r>
            <a:r>
              <a:rPr sz="3200" spc="5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to  </a:t>
            </a:r>
            <a:r>
              <a:rPr sz="3200" spc="-4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move </a:t>
            </a:r>
            <a:r>
              <a:rPr sz="320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material </a:t>
            </a:r>
            <a:r>
              <a:rPr sz="3200" spc="-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from </a:t>
            </a:r>
            <a:r>
              <a:rPr sz="3200" spc="4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the </a:t>
            </a:r>
            <a:r>
              <a:rPr sz="3200" spc="1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mouth </a:t>
            </a:r>
            <a:r>
              <a:rPr sz="3200" spc="5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to </a:t>
            </a:r>
            <a:r>
              <a:rPr sz="3200" spc="4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the</a:t>
            </a:r>
            <a:r>
              <a:rPr sz="3200" spc="48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 </a:t>
            </a:r>
            <a:r>
              <a:rPr sz="3200" spc="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stomach</a:t>
            </a:r>
            <a:endParaRPr sz="3200">
              <a:latin typeface="Palatino Linotype" panose="02040502050505030304" pitchFamily="18" charset="0"/>
              <a:cs typeface="Palatino Linotype"/>
            </a:endParaRPr>
          </a:p>
          <a:p>
            <a:pPr marL="361950" indent="-349885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Font typeface="Times New Roman"/>
              <a:buAutoNum type="arabicPeriod"/>
              <a:tabLst>
                <a:tab pos="362585" algn="l"/>
              </a:tabLst>
            </a:pPr>
            <a:r>
              <a:rPr sz="3200" spc="-15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A </a:t>
            </a:r>
            <a:r>
              <a:rPr sz="3200" spc="-3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fixed </a:t>
            </a:r>
            <a:r>
              <a:rPr sz="3200" spc="2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obstruction </a:t>
            </a:r>
            <a:r>
              <a:rPr sz="3200" spc="-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somewhere </a:t>
            </a:r>
            <a:r>
              <a:rPr sz="320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between </a:t>
            </a:r>
            <a:r>
              <a:rPr sz="3200" spc="4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the </a:t>
            </a:r>
            <a:r>
              <a:rPr sz="3200" spc="1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mouth </a:t>
            </a:r>
            <a:r>
              <a:rPr sz="3200" spc="-6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and</a:t>
            </a:r>
            <a:r>
              <a:rPr sz="3200" spc="20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 </a:t>
            </a:r>
            <a:r>
              <a:rPr sz="3200" spc="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stomach</a:t>
            </a:r>
            <a:endParaRPr sz="3200">
              <a:latin typeface="Palatino Linotype" panose="02040502050505030304" pitchFamily="18" charset="0"/>
              <a:cs typeface="Palatino Linotype"/>
            </a:endParaRPr>
          </a:p>
          <a:p>
            <a:pPr marL="361950" indent="-349885">
              <a:lnSpc>
                <a:spcPct val="100000"/>
              </a:lnSpc>
              <a:spcBef>
                <a:spcPts val="2000"/>
              </a:spcBef>
              <a:buClr>
                <a:srgbClr val="000000"/>
              </a:buClr>
              <a:buFont typeface="Times New Roman"/>
              <a:buAutoNum type="arabicPeriod"/>
              <a:tabLst>
                <a:tab pos="362585" algn="l"/>
              </a:tabLst>
            </a:pPr>
            <a:r>
              <a:rPr sz="3200" spc="-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Occasionally </a:t>
            </a:r>
            <a:r>
              <a:rPr sz="3200" spc="-5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a </a:t>
            </a:r>
            <a:r>
              <a:rPr sz="3200" spc="10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combination </a:t>
            </a:r>
            <a:r>
              <a:rPr sz="3200" spc="-15" dirty="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of </a:t>
            </a:r>
            <a:r>
              <a:rPr sz="3200" spc="3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both</a:t>
            </a:r>
            <a:r>
              <a:rPr sz="3200" spc="445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 </a:t>
            </a:r>
            <a:r>
              <a:rPr sz="3200" spc="10">
                <a:solidFill>
                  <a:srgbClr val="5C5C5C"/>
                </a:solidFill>
                <a:latin typeface="Palatino Linotype" panose="02040502050505030304" pitchFamily="18" charset="0"/>
                <a:cs typeface="Palatino Linotype"/>
              </a:rPr>
              <a:t>processes</a:t>
            </a:r>
            <a:endParaRPr lang="en-GB" sz="3200" spc="10">
              <a:solidFill>
                <a:srgbClr val="5C5C5C"/>
              </a:solidFill>
              <a:latin typeface="Palatino Linotype" panose="02040502050505030304" pitchFamily="18" charset="0"/>
              <a:cs typeface="Palatino Linotyp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83B3F-B7FC-0F42-BB21-8C66FD66E9F5}"/>
              </a:ext>
            </a:extLst>
          </p:cNvPr>
          <p:cNvSpPr txBox="1"/>
          <p:nvPr/>
        </p:nvSpPr>
        <p:spPr>
          <a:xfrm>
            <a:off x="290945" y="6468918"/>
            <a:ext cx="12422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0000"/>
                </a:solidFill>
                <a:latin typeface="Palatino Linotype" panose="02040502050505030304" pitchFamily="18" charset="0"/>
              </a:rPr>
              <a:t>NOTE**</a:t>
            </a:r>
          </a:p>
          <a:p>
            <a:pPr algn="l"/>
            <a:r>
              <a:rPr lang="en-GB" sz="3600" b="1">
                <a:solidFill>
                  <a:srgbClr val="FF0000"/>
                </a:solidFill>
                <a:latin typeface="Palatino Linotype" panose="02040502050505030304" pitchFamily="18" charset="0"/>
              </a:rPr>
              <a:t>-Solid bolus need peristaltic waves to move.</a:t>
            </a:r>
          </a:p>
          <a:p>
            <a:pPr algn="l"/>
            <a:r>
              <a:rPr lang="en-GB" sz="3600" b="1">
                <a:solidFill>
                  <a:srgbClr val="FF0000"/>
                </a:solidFill>
                <a:latin typeface="Palatino Linotype" panose="02040502050505030304" pitchFamily="18" charset="0"/>
              </a:rPr>
              <a:t>-Residual liquid bolus usually moved by gravity alone if the person is standing .</a:t>
            </a:r>
            <a:endParaRPr lang="en-GB" sz="3600" b="1" spc="-90">
              <a:solidFill>
                <a:srgbClr val="00B0F0"/>
              </a:solidFill>
              <a:latin typeface="Palatino Linotype" panose="02040502050505030304" pitchFamily="18" charset="0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10" y="0"/>
            <a:ext cx="9207074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7400" u="sng">
                <a:solidFill>
                  <a:srgbClr val="C00000"/>
                </a:solidFill>
                <a:latin typeface="Britannic Bold" panose="020B0903060703020204" pitchFamily="34" charset="0"/>
              </a:rPr>
              <a:t>Associated Symptoms</a:t>
            </a:r>
            <a:endParaRPr sz="74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1" y="1759711"/>
            <a:ext cx="11628582" cy="785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Signs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and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symptoms </a:t>
            </a:r>
            <a:r>
              <a:rPr sz="2800" spc="-70" dirty="0">
                <a:solidFill>
                  <a:srgbClr val="5C5C5C"/>
                </a:solidFill>
                <a:latin typeface="Palatino Linotype"/>
                <a:cs typeface="Palatino Linotype"/>
              </a:rPr>
              <a:t>may</a:t>
            </a:r>
            <a:r>
              <a:rPr sz="2800" spc="29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include: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Having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pain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while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</a:t>
            </a:r>
            <a:r>
              <a:rPr sz="2800" spc="34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15">
                <a:solidFill>
                  <a:srgbClr val="5C5C5C"/>
                </a:solidFill>
                <a:latin typeface="Palatino Linotype"/>
                <a:cs typeface="Palatino Linotype"/>
              </a:rPr>
              <a:t>(odynophagia</a:t>
            </a:r>
            <a:r>
              <a:rPr lang="en-GB" sz="2800" spc="-15">
                <a:solidFill>
                  <a:srgbClr val="5C5C5C"/>
                </a:solidFill>
                <a:latin typeface="Palatino Linotype"/>
                <a:cs typeface="Palatino Linotype"/>
              </a:rPr>
              <a:t>) </a:t>
            </a:r>
            <a:endParaRPr sz="2800">
              <a:latin typeface="Palatino Linotype"/>
              <a:cs typeface="Palatino Linotype"/>
            </a:endParaRPr>
          </a:p>
          <a:p>
            <a:pPr marL="241300" marR="206375" indent="-228600">
              <a:lnSpc>
                <a:spcPct val="112400"/>
              </a:lnSpc>
              <a:spcBef>
                <a:spcPts val="120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Having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sensation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getting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stuck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in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throat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chest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behind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your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breastbone  </a:t>
            </a:r>
            <a:r>
              <a:rPr sz="28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(sternum)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Drooling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Being</a:t>
            </a:r>
            <a:r>
              <a:rPr sz="2800" spc="5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hoarse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Bringing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food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back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up</a:t>
            </a:r>
            <a:r>
              <a:rPr sz="2800" spc="29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(regurgitation)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Having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frequent</a:t>
            </a:r>
            <a:r>
              <a:rPr sz="2800" spc="17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heartburn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Having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food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stomach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40" dirty="0">
                <a:solidFill>
                  <a:srgbClr val="5C5C5C"/>
                </a:solidFill>
                <a:latin typeface="Palatino Linotype"/>
                <a:cs typeface="Palatino Linotype"/>
              </a:rPr>
              <a:t>acid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back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up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into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your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throat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6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Unexpectedly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losing</a:t>
            </a:r>
            <a:r>
              <a:rPr sz="2800" spc="1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weight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Coughing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gagging </a:t>
            </a:r>
            <a:r>
              <a:rPr sz="2800" spc="-30" dirty="0">
                <a:solidFill>
                  <a:srgbClr val="5C5C5C"/>
                </a:solidFill>
                <a:latin typeface="Palatino Linotype"/>
                <a:cs typeface="Palatino Linotype"/>
              </a:rPr>
              <a:t>when</a:t>
            </a:r>
            <a:r>
              <a:rPr sz="2800" spc="31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</a:t>
            </a:r>
            <a:endParaRPr sz="2800">
              <a:latin typeface="Palatino Linotype"/>
              <a:cs typeface="Palatino Linotype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111111"/>
              </a:buClr>
              <a:buChar char="•"/>
              <a:tabLst>
                <a:tab pos="241300" algn="l"/>
              </a:tabLst>
            </a:pPr>
            <a:r>
              <a:rPr sz="2800" spc="-65" dirty="0">
                <a:solidFill>
                  <a:srgbClr val="5C5C5C"/>
                </a:solidFill>
                <a:latin typeface="Palatino Linotype"/>
                <a:cs typeface="Palatino Linotype"/>
              </a:rPr>
              <a:t>Having</a:t>
            </a:r>
            <a:r>
              <a:rPr sz="2800" spc="5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35" dirty="0">
                <a:solidFill>
                  <a:srgbClr val="5C5C5C"/>
                </a:solidFill>
                <a:latin typeface="Palatino Linotype"/>
                <a:cs typeface="Palatino Linotype"/>
              </a:rPr>
              <a:t>to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cut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food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into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smaller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pieces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or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0" dirty="0">
                <a:solidFill>
                  <a:srgbClr val="5C5C5C"/>
                </a:solidFill>
                <a:latin typeface="Palatino Linotype"/>
                <a:cs typeface="Palatino Linotype"/>
              </a:rPr>
              <a:t>avoiding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certain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foods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because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trouble</a:t>
            </a:r>
            <a:r>
              <a:rPr sz="2800" spc="6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swallowing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82902" y="3823935"/>
            <a:ext cx="2994421" cy="3387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389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3100" y="1574800"/>
            <a:ext cx="5397500" cy="0"/>
          </a:xfrm>
          <a:custGeom>
            <a:avLst/>
            <a:gdLst/>
            <a:ahLst/>
            <a:cxnLst/>
            <a:rect l="l" t="t" r="r" b="b"/>
            <a:pathLst>
              <a:path w="5397500">
                <a:moveTo>
                  <a:pt x="0" y="0"/>
                </a:moveTo>
                <a:lnTo>
                  <a:pt x="53975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8900" y="574040"/>
            <a:ext cx="6565900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GB" sz="5400" u="sng">
                <a:solidFill>
                  <a:srgbClr val="C00000"/>
                </a:solidFill>
                <a:latin typeface="Britannic Bold" panose="020B0903060703020204" pitchFamily="34" charset="0"/>
              </a:rPr>
              <a:t>Classification of dysphagia </a:t>
            </a:r>
            <a:endParaRPr sz="54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1200" y="3365500"/>
            <a:ext cx="5097145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0" indent="-495300">
              <a:lnSpc>
                <a:spcPts val="3640"/>
              </a:lnSpc>
              <a:buSzPct val="110344"/>
              <a:buAutoNum type="arabicPeriod"/>
              <a:tabLst>
                <a:tab pos="508000" algn="l"/>
              </a:tabLst>
            </a:pPr>
            <a:r>
              <a:rPr sz="3200" b="1" spc="-75" dirty="0">
                <a:solidFill>
                  <a:srgbClr val="5C5C5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Oropharyngeal</a:t>
            </a:r>
            <a:r>
              <a:rPr sz="3200" b="1" spc="-35" dirty="0">
                <a:solidFill>
                  <a:srgbClr val="5C5C5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-85" dirty="0">
                <a:solidFill>
                  <a:srgbClr val="5C5C5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Dysphagia</a:t>
            </a:r>
            <a:endParaRPr sz="32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32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08000" indent="-495300">
              <a:lnSpc>
                <a:spcPct val="100000"/>
              </a:lnSpc>
              <a:buSzPct val="110344"/>
              <a:buFont typeface="Palatino Linotype"/>
              <a:buAutoNum type="arabicPeriod"/>
              <a:tabLst>
                <a:tab pos="507365" algn="l"/>
                <a:tab pos="508000" algn="l"/>
              </a:tabLst>
            </a:pPr>
            <a:r>
              <a:rPr sz="3200" b="1" spc="-95" dirty="0">
                <a:solidFill>
                  <a:srgbClr val="5C5C5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Esophageal</a:t>
            </a:r>
            <a:r>
              <a:rPr sz="3200" b="1" dirty="0">
                <a:solidFill>
                  <a:srgbClr val="5C5C5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200" b="1" spc="-85" dirty="0">
                <a:solidFill>
                  <a:srgbClr val="5C5C5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Dysphagia</a:t>
            </a:r>
            <a:endParaRPr sz="32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574800"/>
            <a:ext cx="11861800" cy="0"/>
          </a:xfrm>
          <a:custGeom>
            <a:avLst/>
            <a:gdLst/>
            <a:ahLst/>
            <a:cxnLst/>
            <a:rect l="l" t="t" r="r" b="b"/>
            <a:pathLst>
              <a:path w="11861800">
                <a:moveTo>
                  <a:pt x="0" y="0"/>
                </a:moveTo>
                <a:lnTo>
                  <a:pt x="11861800" y="0"/>
                </a:lnTo>
              </a:path>
            </a:pathLst>
          </a:custGeom>
          <a:ln w="38100">
            <a:solidFill>
              <a:srgbClr val="74767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6817" y="484927"/>
            <a:ext cx="1018649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6000" u="sng">
                <a:solidFill>
                  <a:srgbClr val="C00000"/>
                </a:solidFill>
                <a:latin typeface="Britannic Bold" panose="020B0903060703020204" pitchFamily="34" charset="0"/>
              </a:rPr>
              <a:t>Oropharyngeal dysphagia</a:t>
            </a:r>
            <a:endParaRPr sz="60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H="1">
            <a:off x="265545" y="1892300"/>
            <a:ext cx="3440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65200" y="1728520"/>
            <a:ext cx="11074400" cy="5632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>
              <a:lnSpc>
                <a:spcPct val="114599"/>
              </a:lnSpc>
              <a:spcBef>
                <a:spcPts val="100"/>
              </a:spcBef>
            </a:pPr>
            <a:r>
              <a:rPr sz="2800" spc="20" dirty="0">
                <a:latin typeface="Palatino Linotype" panose="02040502050505030304" pitchFamily="18" charset="0"/>
              </a:rPr>
              <a:t>The </a:t>
            </a:r>
            <a:r>
              <a:rPr sz="2800" spc="-10" dirty="0">
                <a:latin typeface="Palatino Linotype" panose="02040502050505030304" pitchFamily="18" charset="0"/>
              </a:rPr>
              <a:t>inability </a:t>
            </a:r>
            <a:r>
              <a:rPr sz="2800" spc="45" dirty="0">
                <a:latin typeface="Palatino Linotype" panose="02040502050505030304" pitchFamily="18" charset="0"/>
              </a:rPr>
              <a:t>to </a:t>
            </a:r>
            <a:r>
              <a:rPr sz="2800" spc="-30" dirty="0">
                <a:latin typeface="Palatino Linotype" panose="02040502050505030304" pitchFamily="18" charset="0"/>
              </a:rPr>
              <a:t>propel </a:t>
            </a:r>
            <a:r>
              <a:rPr sz="2800" spc="-50" dirty="0">
                <a:latin typeface="Palatino Linotype" panose="02040502050505030304" pitchFamily="18" charset="0"/>
              </a:rPr>
              <a:t>a </a:t>
            </a:r>
            <a:r>
              <a:rPr sz="2800" spc="-35" dirty="0">
                <a:latin typeface="Palatino Linotype" panose="02040502050505030304" pitchFamily="18" charset="0"/>
              </a:rPr>
              <a:t>food </a:t>
            </a:r>
            <a:r>
              <a:rPr sz="2800" spc="5" dirty="0">
                <a:latin typeface="Palatino Linotype" panose="02040502050505030304" pitchFamily="18" charset="0"/>
              </a:rPr>
              <a:t>bolus </a:t>
            </a:r>
            <a:r>
              <a:rPr sz="2800" spc="-10" dirty="0">
                <a:latin typeface="Palatino Linotype" panose="02040502050505030304" pitchFamily="18" charset="0"/>
              </a:rPr>
              <a:t>successfully </a:t>
            </a:r>
            <a:r>
              <a:rPr sz="2800" spc="-15" dirty="0">
                <a:latin typeface="Palatino Linotype" panose="02040502050505030304" pitchFamily="18" charset="0"/>
              </a:rPr>
              <a:t>from </a:t>
            </a:r>
            <a:r>
              <a:rPr sz="2800" spc="35" dirty="0">
                <a:latin typeface="Palatino Linotype" panose="02040502050505030304" pitchFamily="18" charset="0"/>
              </a:rPr>
              <a:t>the </a:t>
            </a:r>
            <a:r>
              <a:rPr sz="2800" spc="-50" dirty="0">
                <a:latin typeface="Palatino Linotype" panose="02040502050505030304" pitchFamily="18" charset="0"/>
              </a:rPr>
              <a:t>hypopharyngeal </a:t>
            </a:r>
            <a:r>
              <a:rPr sz="2800" spc="-25" dirty="0">
                <a:latin typeface="Palatino Linotype" panose="02040502050505030304" pitchFamily="18" charset="0"/>
              </a:rPr>
              <a:t>area  </a:t>
            </a:r>
            <a:r>
              <a:rPr sz="2800" spc="-10" dirty="0">
                <a:latin typeface="Palatino Linotype" panose="02040502050505030304" pitchFamily="18" charset="0"/>
              </a:rPr>
              <a:t>through </a:t>
            </a:r>
            <a:r>
              <a:rPr sz="2800" spc="35" dirty="0">
                <a:latin typeface="Palatino Linotype" panose="02040502050505030304" pitchFamily="18" charset="0"/>
              </a:rPr>
              <a:t>the </a:t>
            </a:r>
            <a:r>
              <a:rPr sz="2800" spc="-45" dirty="0">
                <a:latin typeface="Palatino Linotype" panose="02040502050505030304" pitchFamily="18" charset="0"/>
              </a:rPr>
              <a:t>upper </a:t>
            </a:r>
            <a:r>
              <a:rPr sz="2800" spc="-20" dirty="0">
                <a:latin typeface="Palatino Linotype" panose="02040502050505030304" pitchFamily="18" charset="0"/>
              </a:rPr>
              <a:t>esophageal </a:t>
            </a:r>
            <a:r>
              <a:rPr sz="2800" spc="5" dirty="0">
                <a:latin typeface="Palatino Linotype" panose="02040502050505030304" pitchFamily="18" charset="0"/>
              </a:rPr>
              <a:t>sphincter </a:t>
            </a:r>
            <a:r>
              <a:rPr sz="2800" spc="25" dirty="0">
                <a:latin typeface="Palatino Linotype" panose="02040502050505030304" pitchFamily="18" charset="0"/>
              </a:rPr>
              <a:t>into </a:t>
            </a:r>
            <a:r>
              <a:rPr sz="2800" spc="35" dirty="0">
                <a:latin typeface="Palatino Linotype" panose="02040502050505030304" pitchFamily="18" charset="0"/>
              </a:rPr>
              <a:t>the </a:t>
            </a:r>
            <a:r>
              <a:rPr sz="2800" spc="-20" dirty="0">
                <a:latin typeface="Palatino Linotype" panose="02040502050505030304" pitchFamily="18" charset="0"/>
              </a:rPr>
              <a:t>esophageal </a:t>
            </a:r>
            <a:r>
              <a:rPr sz="2800" spc="-70" dirty="0">
                <a:latin typeface="Palatino Linotype" panose="02040502050505030304" pitchFamily="18" charset="0"/>
              </a:rPr>
              <a:t>body </a:t>
            </a:r>
            <a:r>
              <a:rPr sz="2800" spc="25" dirty="0">
                <a:latin typeface="Palatino Linotype" panose="02040502050505030304" pitchFamily="18" charset="0"/>
              </a:rPr>
              <a:t>is </a:t>
            </a:r>
            <a:r>
              <a:rPr sz="2800" spc="-25" dirty="0">
                <a:latin typeface="Palatino Linotype" panose="02040502050505030304" pitchFamily="18" charset="0"/>
              </a:rPr>
              <a:t>called  </a:t>
            </a:r>
            <a:r>
              <a:rPr sz="2800" spc="-30" dirty="0">
                <a:latin typeface="Palatino Linotype" panose="02040502050505030304" pitchFamily="18" charset="0"/>
              </a:rPr>
              <a:t>oropharyngeal </a:t>
            </a:r>
            <a:r>
              <a:rPr sz="2800" dirty="0">
                <a:latin typeface="Palatino Linotype" panose="02040502050505030304" pitchFamily="18" charset="0"/>
              </a:rPr>
              <a:t>or transfer</a:t>
            </a:r>
            <a:r>
              <a:rPr sz="2800" spc="220" dirty="0">
                <a:latin typeface="Palatino Linotype" panose="02040502050505030304" pitchFamily="18" charset="0"/>
              </a:rPr>
              <a:t> </a:t>
            </a:r>
            <a:r>
              <a:rPr sz="2800" spc="-45" dirty="0">
                <a:latin typeface="Palatino Linotype" panose="02040502050505030304" pitchFamily="18" charset="0"/>
              </a:rPr>
              <a:t>dysphagia.</a:t>
            </a:r>
          </a:p>
          <a:p>
            <a:pPr marL="127000" marR="113030">
              <a:lnSpc>
                <a:spcPct val="114599"/>
              </a:lnSpc>
              <a:spcBef>
                <a:spcPts val="1800"/>
              </a:spcBef>
            </a:pPr>
            <a:r>
              <a:rPr sz="2800" spc="-30" dirty="0">
                <a:latin typeface="Palatino Linotype" panose="02040502050505030304" pitchFamily="18" charset="0"/>
              </a:rPr>
              <a:t>Oropharyngeal </a:t>
            </a:r>
            <a:r>
              <a:rPr sz="2800" spc="-20" dirty="0">
                <a:latin typeface="Palatino Linotype" panose="02040502050505030304" pitchFamily="18" charset="0"/>
              </a:rPr>
              <a:t>disorders </a:t>
            </a:r>
            <a:r>
              <a:rPr sz="2800" spc="20" dirty="0">
                <a:latin typeface="Palatino Linotype" panose="02040502050505030304" pitchFamily="18" charset="0"/>
              </a:rPr>
              <a:t>a</a:t>
            </a:r>
            <a:r>
              <a:rPr sz="2800" spc="20" dirty="0">
                <a:latin typeface="Palatino Linotype" panose="02040502050505030304" pitchFamily="18" charset="0"/>
                <a:cs typeface="Courier New"/>
              </a:rPr>
              <a:t>ﬀ</a:t>
            </a:r>
            <a:r>
              <a:rPr sz="2800" spc="20" dirty="0">
                <a:latin typeface="Palatino Linotype" panose="02040502050505030304" pitchFamily="18" charset="0"/>
              </a:rPr>
              <a:t>ect </a:t>
            </a:r>
            <a:r>
              <a:rPr sz="2800" spc="35" dirty="0">
                <a:latin typeface="Palatino Linotype" panose="02040502050505030304" pitchFamily="18" charset="0"/>
              </a:rPr>
              <a:t>the </a:t>
            </a:r>
            <a:r>
              <a:rPr sz="2800" spc="15" dirty="0">
                <a:latin typeface="Palatino Linotype" panose="02040502050505030304" pitchFamily="18" charset="0"/>
              </a:rPr>
              <a:t>initiation </a:t>
            </a:r>
            <a:r>
              <a:rPr sz="2800" spc="-10" dirty="0">
                <a:latin typeface="Palatino Linotype" panose="02040502050505030304" pitchFamily="18" charset="0"/>
              </a:rPr>
              <a:t>of </a:t>
            </a:r>
            <a:r>
              <a:rPr sz="2800" spc="-35" dirty="0">
                <a:latin typeface="Palatino Linotype" panose="02040502050505030304" pitchFamily="18" charset="0"/>
              </a:rPr>
              <a:t>swallowing </a:t>
            </a:r>
            <a:r>
              <a:rPr sz="2800" spc="15" dirty="0">
                <a:latin typeface="Palatino Linotype" panose="02040502050505030304" pitchFamily="18" charset="0"/>
              </a:rPr>
              <a:t>at </a:t>
            </a:r>
            <a:r>
              <a:rPr sz="2800" spc="35" dirty="0">
                <a:latin typeface="Palatino Linotype" panose="02040502050505030304" pitchFamily="18" charset="0"/>
              </a:rPr>
              <a:t>the </a:t>
            </a:r>
            <a:r>
              <a:rPr sz="2800" spc="-35" dirty="0">
                <a:latin typeface="Palatino Linotype" panose="02040502050505030304" pitchFamily="18" charset="0"/>
              </a:rPr>
              <a:t>pharynx </a:t>
            </a:r>
            <a:r>
              <a:rPr sz="2800" spc="-55" dirty="0">
                <a:latin typeface="Palatino Linotype" panose="02040502050505030304" pitchFamily="18" charset="0"/>
              </a:rPr>
              <a:t>and  </a:t>
            </a:r>
            <a:r>
              <a:rPr sz="2800" spc="-45" dirty="0">
                <a:latin typeface="Palatino Linotype" panose="02040502050505030304" pitchFamily="18" charset="0"/>
              </a:rPr>
              <a:t>upper </a:t>
            </a:r>
            <a:r>
              <a:rPr sz="2800" spc="-20" dirty="0">
                <a:latin typeface="Palatino Linotype" panose="02040502050505030304" pitchFamily="18" charset="0"/>
              </a:rPr>
              <a:t>esophageal</a:t>
            </a:r>
            <a:r>
              <a:rPr sz="2800" spc="170" dirty="0">
                <a:latin typeface="Palatino Linotype" panose="02040502050505030304" pitchFamily="18" charset="0"/>
              </a:rPr>
              <a:t> </a:t>
            </a:r>
            <a:r>
              <a:rPr sz="2800" spc="-10" dirty="0">
                <a:latin typeface="Palatino Linotype" panose="02040502050505030304" pitchFamily="18" charset="0"/>
              </a:rPr>
              <a:t>sphincter.</a:t>
            </a:r>
          </a:p>
          <a:p>
            <a:pPr marL="127000" marR="5080">
              <a:lnSpc>
                <a:spcPct val="114599"/>
              </a:lnSpc>
              <a:spcBef>
                <a:spcPts val="1795"/>
              </a:spcBef>
            </a:pPr>
            <a:r>
              <a:rPr sz="2800" spc="20" dirty="0">
                <a:latin typeface="Palatino Linotype" panose="02040502050505030304" pitchFamily="18" charset="0"/>
              </a:rPr>
              <a:t>The </a:t>
            </a:r>
            <a:r>
              <a:rPr sz="2800" spc="5" dirty="0">
                <a:latin typeface="Palatino Linotype" panose="02040502050505030304" pitchFamily="18" charset="0"/>
              </a:rPr>
              <a:t>patient </a:t>
            </a:r>
            <a:r>
              <a:rPr sz="2800" dirty="0">
                <a:latin typeface="Palatino Linotype" panose="02040502050505030304" pitchFamily="18" charset="0"/>
              </a:rPr>
              <a:t>has </a:t>
            </a:r>
            <a:r>
              <a:rPr sz="2800" spc="55" dirty="0">
                <a:latin typeface="Palatino Linotype" panose="02040502050505030304" pitchFamily="18" charset="0"/>
              </a:rPr>
              <a:t>di</a:t>
            </a:r>
            <a:r>
              <a:rPr sz="2800" spc="55" dirty="0">
                <a:latin typeface="Palatino Linotype" panose="02040502050505030304" pitchFamily="18" charset="0"/>
                <a:cs typeface="Courier New"/>
              </a:rPr>
              <a:t>ﬃ</a:t>
            </a:r>
            <a:r>
              <a:rPr sz="2800" spc="55" dirty="0">
                <a:latin typeface="Palatino Linotype" panose="02040502050505030304" pitchFamily="18" charset="0"/>
              </a:rPr>
              <a:t>culty </a:t>
            </a:r>
            <a:r>
              <a:rPr sz="2800" spc="5" dirty="0">
                <a:latin typeface="Palatino Linotype" panose="02040502050505030304" pitchFamily="18" charset="0"/>
              </a:rPr>
              <a:t>initiating </a:t>
            </a:r>
            <a:r>
              <a:rPr sz="2800" spc="-35" dirty="0">
                <a:latin typeface="Palatino Linotype" panose="02040502050505030304" pitchFamily="18" charset="0"/>
              </a:rPr>
              <a:t>swallowing </a:t>
            </a:r>
            <a:r>
              <a:rPr sz="2800" spc="-55" dirty="0">
                <a:latin typeface="Palatino Linotype" panose="02040502050505030304" pitchFamily="18" charset="0"/>
              </a:rPr>
              <a:t>and </a:t>
            </a:r>
            <a:r>
              <a:rPr sz="2800" spc="-10" dirty="0">
                <a:latin typeface="Palatino Linotype" panose="02040502050505030304" pitchFamily="18" charset="0"/>
              </a:rPr>
              <a:t>complains of </a:t>
            </a:r>
            <a:r>
              <a:rPr sz="2800" spc="-5" dirty="0">
                <a:latin typeface="Palatino Linotype" panose="02040502050505030304" pitchFamily="18" charset="0"/>
              </a:rPr>
              <a:t>choking, </a:t>
            </a:r>
            <a:r>
              <a:rPr sz="2800" spc="-10" dirty="0">
                <a:latin typeface="Palatino Linotype" panose="02040502050505030304" pitchFamily="18" charset="0"/>
              </a:rPr>
              <a:t>nasal  regurgitation </a:t>
            </a:r>
            <a:r>
              <a:rPr sz="2800" dirty="0">
                <a:latin typeface="Palatino Linotype" panose="02040502050505030304" pitchFamily="18" charset="0"/>
              </a:rPr>
              <a:t>or tracheal</a:t>
            </a:r>
            <a:r>
              <a:rPr sz="2800" spc="200" dirty="0">
                <a:latin typeface="Palatino Linotype" panose="02040502050505030304" pitchFamily="18" charset="0"/>
              </a:rPr>
              <a:t> </a:t>
            </a:r>
            <a:r>
              <a:rPr sz="2800" dirty="0">
                <a:latin typeface="Palatino Linotype" panose="02040502050505030304" pitchFamily="18" charset="0"/>
              </a:rPr>
              <a:t>aspiration.</a:t>
            </a:r>
          </a:p>
          <a:p>
            <a:pPr marL="12700" marR="249554">
              <a:lnSpc>
                <a:spcPct val="114599"/>
              </a:lnSpc>
              <a:spcBef>
                <a:spcPts val="1800"/>
              </a:spcBef>
            </a:pPr>
            <a:r>
              <a:rPr sz="2800" spc="20" dirty="0">
                <a:latin typeface="Palatino Linotype" panose="02040502050505030304" pitchFamily="18" charset="0"/>
              </a:rPr>
              <a:t>With </a:t>
            </a:r>
            <a:r>
              <a:rPr sz="2800" spc="5" dirty="0">
                <a:latin typeface="Palatino Linotype" panose="02040502050505030304" pitchFamily="18" charset="0"/>
              </a:rPr>
              <a:t>processes </a:t>
            </a:r>
            <a:r>
              <a:rPr sz="2800" spc="30" dirty="0">
                <a:latin typeface="Palatino Linotype" panose="02040502050505030304" pitchFamily="18" charset="0"/>
              </a:rPr>
              <a:t>that </a:t>
            </a:r>
            <a:r>
              <a:rPr sz="2800" spc="20" dirty="0">
                <a:latin typeface="Palatino Linotype" panose="02040502050505030304" pitchFamily="18" charset="0"/>
              </a:rPr>
              <a:t>a</a:t>
            </a:r>
            <a:r>
              <a:rPr sz="2800" spc="20" dirty="0">
                <a:latin typeface="Palatino Linotype" panose="02040502050505030304" pitchFamily="18" charset="0"/>
                <a:cs typeface="Courier New"/>
              </a:rPr>
              <a:t>ﬀ</a:t>
            </a:r>
            <a:r>
              <a:rPr sz="2800" spc="20" dirty="0">
                <a:latin typeface="Palatino Linotype" panose="02040502050505030304" pitchFamily="18" charset="0"/>
              </a:rPr>
              <a:t>ect </a:t>
            </a:r>
            <a:r>
              <a:rPr sz="2800" spc="35" dirty="0">
                <a:latin typeface="Palatino Linotype" panose="02040502050505030304" pitchFamily="18" charset="0"/>
              </a:rPr>
              <a:t>the </a:t>
            </a:r>
            <a:r>
              <a:rPr sz="2800" spc="20" dirty="0">
                <a:latin typeface="Palatino Linotype" panose="02040502050505030304" pitchFamily="18" charset="0"/>
              </a:rPr>
              <a:t>mouth, </a:t>
            </a:r>
            <a:r>
              <a:rPr sz="2800" spc="-40" dirty="0">
                <a:latin typeface="Palatino Linotype" panose="02040502050505030304" pitchFamily="18" charset="0"/>
              </a:rPr>
              <a:t>hypopharynx, </a:t>
            </a:r>
            <a:r>
              <a:rPr sz="2800" spc="-55" dirty="0">
                <a:latin typeface="Palatino Linotype" panose="02040502050505030304" pitchFamily="18" charset="0"/>
              </a:rPr>
              <a:t>and </a:t>
            </a:r>
            <a:r>
              <a:rPr sz="2800" spc="-45" dirty="0">
                <a:latin typeface="Palatino Linotype" panose="02040502050505030304" pitchFamily="18" charset="0"/>
              </a:rPr>
              <a:t>upper </a:t>
            </a:r>
            <a:r>
              <a:rPr sz="2800" spc="-10" dirty="0">
                <a:latin typeface="Palatino Linotype" panose="02040502050505030304" pitchFamily="18" charset="0"/>
              </a:rPr>
              <a:t>esophagus, </a:t>
            </a:r>
            <a:r>
              <a:rPr sz="2800" spc="35" dirty="0">
                <a:latin typeface="Palatino Linotype" panose="02040502050505030304" pitchFamily="18" charset="0"/>
              </a:rPr>
              <a:t>the  </a:t>
            </a:r>
            <a:r>
              <a:rPr sz="2800" spc="5" dirty="0">
                <a:latin typeface="Palatino Linotype" panose="02040502050505030304" pitchFamily="18" charset="0"/>
              </a:rPr>
              <a:t>patient </a:t>
            </a:r>
            <a:r>
              <a:rPr sz="2800" spc="25" dirty="0">
                <a:latin typeface="Palatino Linotype" panose="02040502050505030304" pitchFamily="18" charset="0"/>
              </a:rPr>
              <a:t>is </a:t>
            </a:r>
            <a:r>
              <a:rPr sz="2800" spc="15" dirty="0">
                <a:latin typeface="Palatino Linotype" panose="02040502050505030304" pitchFamily="18" charset="0"/>
              </a:rPr>
              <a:t>often </a:t>
            </a:r>
            <a:r>
              <a:rPr sz="2800" spc="-10" dirty="0">
                <a:latin typeface="Palatino Linotype" panose="02040502050505030304" pitchFamily="18" charset="0"/>
              </a:rPr>
              <a:t>unable </a:t>
            </a:r>
            <a:r>
              <a:rPr sz="2800" spc="45" dirty="0">
                <a:latin typeface="Palatino Linotype" panose="02040502050505030304" pitchFamily="18" charset="0"/>
              </a:rPr>
              <a:t>to </a:t>
            </a:r>
            <a:r>
              <a:rPr sz="2800" spc="20" dirty="0">
                <a:latin typeface="Palatino Linotype" panose="02040502050505030304" pitchFamily="18" charset="0"/>
              </a:rPr>
              <a:t>initiate </a:t>
            </a:r>
            <a:r>
              <a:rPr sz="2800" spc="-50" dirty="0">
                <a:latin typeface="Palatino Linotype" panose="02040502050505030304" pitchFamily="18" charset="0"/>
              </a:rPr>
              <a:t>a </a:t>
            </a:r>
            <a:r>
              <a:rPr sz="2800" spc="-40" dirty="0">
                <a:latin typeface="Palatino Linotype" panose="02040502050505030304" pitchFamily="18" charset="0"/>
              </a:rPr>
              <a:t>swallow </a:t>
            </a:r>
            <a:r>
              <a:rPr sz="2800" spc="-55" dirty="0">
                <a:latin typeface="Palatino Linotype" panose="02040502050505030304" pitchFamily="18" charset="0"/>
              </a:rPr>
              <a:t>and </a:t>
            </a:r>
            <a:r>
              <a:rPr sz="2800" spc="-35" dirty="0">
                <a:latin typeface="Palatino Linotype" panose="02040502050505030304" pitchFamily="18" charset="0"/>
              </a:rPr>
              <a:t>repeatedly </a:t>
            </a:r>
            <a:r>
              <a:rPr sz="2800" dirty="0">
                <a:latin typeface="Palatino Linotype" panose="02040502050505030304" pitchFamily="18" charset="0"/>
              </a:rPr>
              <a:t>has </a:t>
            </a:r>
            <a:r>
              <a:rPr sz="2800" spc="45" dirty="0">
                <a:latin typeface="Palatino Linotype" panose="02040502050505030304" pitchFamily="18" charset="0"/>
              </a:rPr>
              <a:t>to </a:t>
            </a:r>
            <a:r>
              <a:rPr sz="2800" spc="15" dirty="0">
                <a:latin typeface="Palatino Linotype" panose="02040502050505030304" pitchFamily="18" charset="0"/>
              </a:rPr>
              <a:t>attempt </a:t>
            </a:r>
            <a:r>
              <a:rPr sz="2800" spc="45">
                <a:latin typeface="Palatino Linotype" panose="02040502050505030304" pitchFamily="18" charset="0"/>
              </a:rPr>
              <a:t>to  </a:t>
            </a:r>
            <a:r>
              <a:rPr sz="2800" spc="-40">
                <a:latin typeface="Palatino Linotype" panose="02040502050505030304" pitchFamily="18" charset="0"/>
              </a:rPr>
              <a:t>swallow</a:t>
            </a:r>
            <a:r>
              <a:rPr lang="en-GB" sz="2800" spc="-40">
                <a:latin typeface="Palatino Linotype" panose="02040502050505030304" pitchFamily="18" charset="0"/>
              </a:rPr>
              <a:t>.</a:t>
            </a:r>
            <a:endParaRPr sz="2800" spc="-40" dirty="0">
              <a:latin typeface="Palatino Linotype" panose="0204050205050503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909" y="3452090"/>
            <a:ext cx="7389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357910" y="4744719"/>
            <a:ext cx="487276" cy="299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9469" y="6947110"/>
            <a:ext cx="2392088" cy="2727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4675" y="7742793"/>
            <a:ext cx="700532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00"/>
              </a:lnSpc>
              <a:spcBef>
                <a:spcPts val="100"/>
              </a:spcBef>
            </a:pPr>
            <a:r>
              <a:rPr sz="2900" b="1" spc="-85" dirty="0">
                <a:solidFill>
                  <a:srgbClr val="FF0000"/>
                </a:solidFill>
                <a:latin typeface="Tahoma"/>
                <a:cs typeface="Tahoma"/>
              </a:rPr>
              <a:t>Dysphagia </a:t>
            </a:r>
            <a:r>
              <a:rPr sz="2900" b="1" spc="-100" dirty="0">
                <a:solidFill>
                  <a:srgbClr val="FF0000"/>
                </a:solidFill>
                <a:latin typeface="Tahoma"/>
                <a:cs typeface="Tahoma"/>
              </a:rPr>
              <a:t>that </a:t>
            </a:r>
            <a:r>
              <a:rPr sz="2900" b="1" spc="-90" dirty="0">
                <a:solidFill>
                  <a:srgbClr val="FF0000"/>
                </a:solidFill>
                <a:latin typeface="Tahoma"/>
                <a:cs typeface="Tahoma"/>
              </a:rPr>
              <a:t>occurs </a:t>
            </a:r>
            <a:r>
              <a:rPr sz="2900" b="1" spc="-85" dirty="0">
                <a:solidFill>
                  <a:srgbClr val="FF0000"/>
                </a:solidFill>
                <a:latin typeface="Tahoma"/>
                <a:cs typeface="Tahoma"/>
              </a:rPr>
              <a:t>immediately </a:t>
            </a:r>
            <a:r>
              <a:rPr sz="2900" b="1" spc="-55" dirty="0">
                <a:solidFill>
                  <a:srgbClr val="FF0000"/>
                </a:solidFill>
                <a:latin typeface="Tahoma"/>
                <a:cs typeface="Tahoma"/>
              </a:rPr>
              <a:t>or  </a:t>
            </a:r>
            <a:r>
              <a:rPr sz="2900" b="1" spc="-40" dirty="0">
                <a:solidFill>
                  <a:srgbClr val="FF0000"/>
                </a:solidFill>
                <a:latin typeface="Tahoma"/>
                <a:cs typeface="Tahoma"/>
              </a:rPr>
              <a:t>within </a:t>
            </a:r>
            <a:r>
              <a:rPr sz="2900" b="1" spc="-125" dirty="0">
                <a:solidFill>
                  <a:srgbClr val="FF0000"/>
                </a:solidFill>
                <a:latin typeface="Tahoma"/>
                <a:cs typeface="Tahoma"/>
              </a:rPr>
              <a:t>1 </a:t>
            </a:r>
            <a:r>
              <a:rPr sz="2900" b="1" spc="-110" dirty="0">
                <a:solidFill>
                  <a:srgbClr val="FF0000"/>
                </a:solidFill>
                <a:latin typeface="Tahoma"/>
                <a:cs typeface="Tahoma"/>
              </a:rPr>
              <a:t>second </a:t>
            </a:r>
            <a:r>
              <a:rPr sz="2900" b="1" spc="-80" dirty="0">
                <a:solidFill>
                  <a:srgbClr val="FF0000"/>
                </a:solidFill>
                <a:latin typeface="Tahoma"/>
                <a:cs typeface="Tahoma"/>
              </a:rPr>
              <a:t>of </a:t>
            </a:r>
            <a:r>
              <a:rPr sz="2900" b="1" spc="-85" dirty="0">
                <a:solidFill>
                  <a:srgbClr val="FF0000"/>
                </a:solidFill>
                <a:latin typeface="Tahoma"/>
                <a:cs typeface="Tahoma"/>
              </a:rPr>
              <a:t>swallowing </a:t>
            </a:r>
            <a:r>
              <a:rPr sz="2900" b="1" spc="-130" dirty="0">
                <a:solidFill>
                  <a:srgbClr val="FF0000"/>
                </a:solidFill>
                <a:latin typeface="Tahoma"/>
                <a:cs typeface="Tahoma"/>
              </a:rPr>
              <a:t>suggests  </a:t>
            </a:r>
            <a:r>
              <a:rPr sz="2900" b="1" spc="-135" dirty="0">
                <a:solidFill>
                  <a:srgbClr val="FF0000"/>
                </a:solidFill>
                <a:latin typeface="Tahoma"/>
                <a:cs typeface="Tahoma"/>
              </a:rPr>
              <a:t>an </a:t>
            </a:r>
            <a:r>
              <a:rPr sz="2900" b="1" spc="-100" dirty="0">
                <a:solidFill>
                  <a:srgbClr val="FF0000"/>
                </a:solidFill>
                <a:latin typeface="Tahoma"/>
                <a:cs typeface="Tahoma"/>
              </a:rPr>
              <a:t>oropharyngeal</a:t>
            </a:r>
            <a:r>
              <a:rPr sz="2900" b="1" spc="1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900" b="1" spc="-85" dirty="0">
                <a:solidFill>
                  <a:srgbClr val="FF0000"/>
                </a:solidFill>
                <a:latin typeface="Tahoma"/>
                <a:cs typeface="Tahoma"/>
              </a:rPr>
              <a:t>abnormality</a:t>
            </a:r>
            <a:endParaRPr sz="290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7D541142-41C9-5443-8CF6-D877B2BB3CD6}"/>
              </a:ext>
            </a:extLst>
          </p:cNvPr>
          <p:cNvSpPr txBox="1"/>
          <p:nvPr/>
        </p:nvSpPr>
        <p:spPr>
          <a:xfrm>
            <a:off x="265545" y="5936635"/>
            <a:ext cx="344055" cy="299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5C5C5C"/>
                </a:solidFill>
                <a:latin typeface="MS UI Gothic"/>
                <a:cs typeface="MS UI Gothic"/>
              </a:rPr>
              <a:t>➤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154" y="27867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54" y="34979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54" y="42091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154" y="49203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154" y="56315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154" y="63427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154" y="70539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154" y="77651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154" y="8476393"/>
            <a:ext cx="194190" cy="1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1854200"/>
            <a:ext cx="6004560" cy="7043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3600" b="1" spc="-100" dirty="0">
                <a:solidFill>
                  <a:srgbClr val="00B0F0"/>
                </a:solidFill>
                <a:latin typeface="Tahoma"/>
                <a:cs typeface="Tahoma"/>
              </a:rPr>
              <a:t>1.	</a:t>
            </a:r>
            <a:r>
              <a:rPr sz="3600" b="1" spc="-70" dirty="0">
                <a:solidFill>
                  <a:srgbClr val="00B0F0"/>
                </a:solidFill>
                <a:latin typeface="Tahoma"/>
                <a:cs typeface="Tahoma"/>
              </a:rPr>
              <a:t>Neuromuscular</a:t>
            </a:r>
            <a:r>
              <a:rPr sz="3600" b="1" spc="5" dirty="0">
                <a:solidFill>
                  <a:srgbClr val="00B0F0"/>
                </a:solidFill>
                <a:latin typeface="Tahoma"/>
                <a:cs typeface="Tahoma"/>
              </a:rPr>
              <a:t> </a:t>
            </a:r>
            <a:r>
              <a:rPr sz="3600" b="1" spc="-110" dirty="0">
                <a:solidFill>
                  <a:srgbClr val="00B0F0"/>
                </a:solidFill>
                <a:latin typeface="Tahoma"/>
                <a:cs typeface="Tahoma"/>
              </a:rPr>
              <a:t>Causes:</a:t>
            </a:r>
            <a:endParaRPr sz="3600">
              <a:solidFill>
                <a:srgbClr val="00B0F0"/>
              </a:solidFill>
              <a:latin typeface="Tahoma"/>
              <a:cs typeface="Tahoma"/>
            </a:endParaRPr>
          </a:p>
          <a:p>
            <a:pPr marL="419100" algn="just">
              <a:lnSpc>
                <a:spcPct val="100000"/>
              </a:lnSpc>
              <a:spcBef>
                <a:spcPts val="2360"/>
              </a:spcBef>
            </a:pPr>
            <a:r>
              <a:rPr sz="2800" spc="-35" dirty="0">
                <a:solidFill>
                  <a:srgbClr val="5C5C5C"/>
                </a:solidFill>
                <a:latin typeface="Palatino Linotype"/>
                <a:cs typeface="Palatino Linotype"/>
              </a:rPr>
              <a:t>Amyotrophic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lateral</a:t>
            </a:r>
            <a:r>
              <a:rPr sz="2800" spc="18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sclerosis</a:t>
            </a:r>
            <a:endParaRPr sz="2800">
              <a:latin typeface="Palatino Linotype"/>
              <a:cs typeface="Palatino Linotype"/>
            </a:endParaRPr>
          </a:p>
          <a:p>
            <a:pPr marL="419100" marR="5080" algn="just">
              <a:lnSpc>
                <a:spcPts val="5600"/>
              </a:lnSpc>
              <a:spcBef>
                <a:spcPts val="560"/>
              </a:spcBef>
            </a:pP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CNS </a:t>
            </a:r>
            <a:r>
              <a:rPr sz="2800" spc="15" dirty="0">
                <a:solidFill>
                  <a:srgbClr val="5C5C5C"/>
                </a:solidFill>
                <a:latin typeface="Palatino Linotype"/>
                <a:cs typeface="Palatino Linotype"/>
              </a:rPr>
              <a:t>tumors 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(benign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10" dirty="0">
                <a:solidFill>
                  <a:srgbClr val="5C5C5C"/>
                </a:solidFill>
                <a:latin typeface="Palatino Linotype"/>
                <a:cs typeface="Palatino Linotype"/>
              </a:rPr>
              <a:t>malignant) 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Dysfunction </a:t>
            </a:r>
            <a:r>
              <a:rPr sz="2800" spc="-15" dirty="0">
                <a:solidFill>
                  <a:srgbClr val="5C5C5C"/>
                </a:solidFill>
                <a:latin typeface="Palatino Linotype"/>
                <a:cs typeface="Palatino Linotype"/>
              </a:rPr>
              <a:t>of </a:t>
            </a:r>
            <a:r>
              <a:rPr sz="2800" spc="40" dirty="0">
                <a:solidFill>
                  <a:srgbClr val="5C5C5C"/>
                </a:solidFill>
                <a:latin typeface="Palatino Linotype"/>
                <a:cs typeface="Palatino Linotype"/>
              </a:rPr>
              <a:t>the </a:t>
            </a:r>
            <a:r>
              <a:rPr sz="2800" spc="45" dirty="0">
                <a:solidFill>
                  <a:srgbClr val="5C5C5C"/>
                </a:solidFill>
                <a:latin typeface="Palatino Linotype"/>
                <a:cs typeface="Palatino Linotype"/>
              </a:rPr>
              <a:t>UES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-45" dirty="0">
                <a:solidFill>
                  <a:srgbClr val="5C5C5C"/>
                </a:solidFill>
                <a:latin typeface="Palatino Linotype"/>
                <a:cs typeface="Palatino Linotype"/>
              </a:rPr>
              <a:t>pharynx  </a:t>
            </a:r>
            <a:r>
              <a:rPr sz="2800" spc="-20" dirty="0">
                <a:solidFill>
                  <a:srgbClr val="5C5C5C"/>
                </a:solidFill>
                <a:latin typeface="Palatino Linotype"/>
                <a:cs typeface="Palatino Linotype"/>
              </a:rPr>
              <a:t>Multiple</a:t>
            </a:r>
            <a:r>
              <a:rPr sz="2800" spc="70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20" dirty="0">
                <a:solidFill>
                  <a:srgbClr val="5C5C5C"/>
                </a:solidFill>
                <a:latin typeface="Palatino Linotype"/>
                <a:cs typeface="Palatino Linotype"/>
              </a:rPr>
              <a:t>sclerosis</a:t>
            </a:r>
            <a:endParaRPr sz="2800">
              <a:latin typeface="Palatino Linotype"/>
              <a:cs typeface="Palatino Linotype"/>
            </a:endParaRPr>
          </a:p>
          <a:p>
            <a:pPr marL="419100" marR="2433955">
              <a:lnSpc>
                <a:spcPts val="5600"/>
              </a:lnSpc>
            </a:pP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Muscular </a:t>
            </a:r>
            <a:r>
              <a:rPr sz="2800" spc="-60" dirty="0">
                <a:solidFill>
                  <a:srgbClr val="5C5C5C"/>
                </a:solidFill>
                <a:latin typeface="Palatino Linotype"/>
                <a:cs typeface="Palatino Linotype"/>
              </a:rPr>
              <a:t>dystrophy  </a:t>
            </a: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Myasthenia </a:t>
            </a:r>
            <a:r>
              <a:rPr sz="2800" spc="-55" dirty="0">
                <a:solidFill>
                  <a:srgbClr val="5C5C5C"/>
                </a:solidFill>
                <a:latin typeface="Palatino Linotype"/>
                <a:cs typeface="Palatino Linotype"/>
              </a:rPr>
              <a:t>gravis  </a:t>
            </a:r>
            <a:r>
              <a:rPr sz="2800" spc="-10" dirty="0">
                <a:solidFill>
                  <a:srgbClr val="5C5C5C"/>
                </a:solidFill>
                <a:latin typeface="Palatino Linotype"/>
                <a:cs typeface="Palatino Linotype"/>
              </a:rPr>
              <a:t>Parkinson’s</a:t>
            </a:r>
            <a:r>
              <a:rPr sz="2800" spc="25" dirty="0">
                <a:solidFill>
                  <a:srgbClr val="5C5C5C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disease</a:t>
            </a:r>
            <a:endParaRPr sz="2800">
              <a:latin typeface="Palatino Linotype"/>
              <a:cs typeface="Palatino Linotype"/>
            </a:endParaRPr>
          </a:p>
          <a:p>
            <a:pPr marL="517525" marR="384810" indent="-99060">
              <a:lnSpc>
                <a:spcPts val="5600"/>
              </a:lnSpc>
            </a:pPr>
            <a:r>
              <a:rPr sz="2800" spc="-25" dirty="0">
                <a:solidFill>
                  <a:srgbClr val="5C5C5C"/>
                </a:solidFill>
                <a:latin typeface="Palatino Linotype"/>
                <a:cs typeface="Palatino Linotype"/>
              </a:rPr>
              <a:t>Polymyositis </a:t>
            </a:r>
            <a:r>
              <a:rPr sz="2800" dirty="0">
                <a:solidFill>
                  <a:srgbClr val="5C5C5C"/>
                </a:solidFill>
                <a:latin typeface="Palatino Linotype"/>
                <a:cs typeface="Palatino Linotype"/>
              </a:rPr>
              <a:t>or </a:t>
            </a:r>
            <a:r>
              <a:rPr sz="2800" spc="-5" dirty="0">
                <a:solidFill>
                  <a:srgbClr val="5C5C5C"/>
                </a:solidFill>
                <a:latin typeface="Palatino Linotype"/>
                <a:cs typeface="Palatino Linotype"/>
              </a:rPr>
              <a:t>dermatomyositis  </a:t>
            </a:r>
            <a:r>
              <a:rPr sz="2800" spc="5" dirty="0">
                <a:solidFill>
                  <a:srgbClr val="5C5C5C"/>
                </a:solidFill>
                <a:latin typeface="Palatino Linotype"/>
                <a:cs typeface="Palatino Linotype"/>
              </a:rPr>
              <a:t>Stroke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8982" y="381000"/>
            <a:ext cx="1214581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600" u="sng">
                <a:solidFill>
                  <a:srgbClr val="C00000"/>
                </a:solidFill>
                <a:latin typeface="Britannic Bold" panose="020B0903060703020204" pitchFamily="34" charset="0"/>
              </a:rPr>
              <a:t>Causes</a:t>
            </a:r>
            <a:r>
              <a:rPr lang="en-GB" sz="5600" u="sng">
                <a:latin typeface="Britannic Bold" panose="020B0903060703020204" pitchFamily="34" charset="0"/>
              </a:rPr>
              <a:t> </a:t>
            </a:r>
            <a:r>
              <a:rPr lang="en-GB" sz="5600" u="sng">
                <a:solidFill>
                  <a:srgbClr val="C00000"/>
                </a:solidFill>
                <a:latin typeface="Britannic Bold" panose="020B0903060703020204" pitchFamily="34" charset="0"/>
              </a:rPr>
              <a:t>of</a:t>
            </a:r>
            <a:r>
              <a:rPr lang="en-GB" sz="5600" u="sng">
                <a:latin typeface="Britannic Bold" panose="020B0903060703020204" pitchFamily="34" charset="0"/>
              </a:rPr>
              <a:t> </a:t>
            </a:r>
            <a:r>
              <a:rPr lang="en-GB" sz="5600" u="sng">
                <a:solidFill>
                  <a:srgbClr val="C00000"/>
                </a:solidFill>
                <a:latin typeface="Britannic Bold" panose="020B0903060703020204" pitchFamily="34" charset="0"/>
              </a:rPr>
              <a:t>oropharyngeal</a:t>
            </a:r>
            <a:r>
              <a:rPr lang="en-GB" sz="5600" u="sng">
                <a:latin typeface="Britannic Bold" panose="020B0903060703020204" pitchFamily="34" charset="0"/>
              </a:rPr>
              <a:t> </a:t>
            </a:r>
            <a:r>
              <a:rPr lang="en-GB" sz="5600" u="sng">
                <a:solidFill>
                  <a:srgbClr val="C00000"/>
                </a:solidFill>
                <a:latin typeface="Britannic Bold" panose="020B0903060703020204" pitchFamily="34" charset="0"/>
              </a:rPr>
              <a:t>dysphagia</a:t>
            </a:r>
            <a:endParaRPr sz="5600" u="sng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Contents : </vt:lpstr>
      <vt:lpstr>Definition</vt:lpstr>
      <vt:lpstr>PowerPoint Presentation</vt:lpstr>
      <vt:lpstr>PowerPoint Presentation</vt:lpstr>
      <vt:lpstr>Associated Symptoms</vt:lpstr>
      <vt:lpstr>Classification of dysphagia </vt:lpstr>
      <vt:lpstr>Oropharyngeal dysphagia</vt:lpstr>
      <vt:lpstr>Causes of oropharyngeal dysphagia</vt:lpstr>
      <vt:lpstr>2. Structural Causes:</vt:lpstr>
      <vt:lpstr>Esophageal dysphagia</vt:lpstr>
      <vt:lpstr>Causes of esophageal dysphagia</vt:lpstr>
      <vt:lpstr>2. Structural (Mechanical) Disorders:</vt:lpstr>
      <vt:lpstr>PowerPoint Presentation</vt:lpstr>
      <vt:lpstr>PowerPoint Presentation</vt:lpstr>
      <vt:lpstr>Risk factors for dysphagia: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Dysphagia seminar</dc:title>
  <cp:lastModifiedBy>سلوى العزاوي</cp:lastModifiedBy>
  <cp:revision>8</cp:revision>
  <dcterms:created xsi:type="dcterms:W3CDTF">2020-11-10T12:13:19Z</dcterms:created>
  <dcterms:modified xsi:type="dcterms:W3CDTF">2020-11-10T21:21:57Z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2020-11-09T00:00:00Z</vt:filetime>
  </property>
  <property fmtid="{D5CDD505-2E9C-101B-9397-08002B2CF9AE}" pid="3" name="Creator">
    <vt:lpwstr>Keynote</vt:lpwstr>
  </property>
  <property fmtid="{D5CDD505-2E9C-101B-9397-08002B2CF9AE}" pid="4" name="LastSaved">
    <vt:filetime>2020-11-10T00:00:00Z</vt:filetime>
  </property>
</Properties>
</file>