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6" r:id="rId4"/>
    <p:sldId id="257" r:id="rId5"/>
    <p:sldId id="281" r:id="rId6"/>
    <p:sldId id="278" r:id="rId7"/>
    <p:sldId id="258" r:id="rId8"/>
    <p:sldId id="272" r:id="rId9"/>
    <p:sldId id="259" r:id="rId10"/>
    <p:sldId id="260" r:id="rId11"/>
    <p:sldId id="273" r:id="rId12"/>
    <p:sldId id="261" r:id="rId13"/>
    <p:sldId id="274" r:id="rId14"/>
    <p:sldId id="280" r:id="rId15"/>
    <p:sldId id="262" r:id="rId16"/>
    <p:sldId id="263" r:id="rId17"/>
    <p:sldId id="276" r:id="rId18"/>
    <p:sldId id="264" r:id="rId19"/>
    <p:sldId id="279" r:id="rId20"/>
    <p:sldId id="265" r:id="rId21"/>
    <p:sldId id="275" r:id="rId22"/>
    <p:sldId id="266" r:id="rId23"/>
    <p:sldId id="267" r:id="rId24"/>
    <p:sldId id="268" r:id="rId25"/>
    <p:sldId id="269" r:id="rId26"/>
    <p:sldId id="282" r:id="rId27"/>
    <p:sldId id="270" r:id="rId28"/>
    <p:sldId id="277" r:id="rId29"/>
    <p:sldId id="283" r:id="rId30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78" autoAdjust="0"/>
    <p:restoredTop sz="86420" autoAdjust="0"/>
  </p:normalViewPr>
  <p:slideViewPr>
    <p:cSldViewPr>
      <p:cViewPr varScale="1">
        <p:scale>
          <a:sx n="70" d="100"/>
          <a:sy n="70" d="100"/>
        </p:scale>
        <p:origin x="-91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3069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 /><Relationship Id="rId13" Type="http://schemas.openxmlformats.org/officeDocument/2006/relationships/slide" Target="slides/slide10.xml" /><Relationship Id="rId18" Type="http://schemas.openxmlformats.org/officeDocument/2006/relationships/slide" Target="slides/slide15.xml" /><Relationship Id="rId26" Type="http://schemas.openxmlformats.org/officeDocument/2006/relationships/slide" Target="slides/slide23.xml" /><Relationship Id="rId3" Type="http://schemas.openxmlformats.org/officeDocument/2006/relationships/slideMaster" Target="slideMasters/slideMaster1.xml" /><Relationship Id="rId21" Type="http://schemas.openxmlformats.org/officeDocument/2006/relationships/slide" Target="slides/slide18.xml" /><Relationship Id="rId34" Type="http://schemas.openxmlformats.org/officeDocument/2006/relationships/tableStyles" Target="tableStyles.xml" /><Relationship Id="rId7" Type="http://schemas.openxmlformats.org/officeDocument/2006/relationships/slide" Target="slides/slide4.xml" /><Relationship Id="rId12" Type="http://schemas.openxmlformats.org/officeDocument/2006/relationships/slide" Target="slides/slide9.xml" /><Relationship Id="rId17" Type="http://schemas.openxmlformats.org/officeDocument/2006/relationships/slide" Target="slides/slide14.xml" /><Relationship Id="rId25" Type="http://schemas.openxmlformats.org/officeDocument/2006/relationships/slide" Target="slides/slide22.xml" /><Relationship Id="rId33" Type="http://schemas.openxmlformats.org/officeDocument/2006/relationships/theme" Target="theme/theme1.xml" /><Relationship Id="rId2" Type="http://schemas.openxmlformats.org/officeDocument/2006/relationships/customXml" Target="../customXml/item2.xml" /><Relationship Id="rId16" Type="http://schemas.openxmlformats.org/officeDocument/2006/relationships/slide" Target="slides/slide13.xml" /><Relationship Id="rId20" Type="http://schemas.openxmlformats.org/officeDocument/2006/relationships/slide" Target="slides/slide17.xml" /><Relationship Id="rId29" Type="http://schemas.openxmlformats.org/officeDocument/2006/relationships/slide" Target="slides/slide26.xml" /><Relationship Id="rId1" Type="http://schemas.openxmlformats.org/officeDocument/2006/relationships/customXml" Target="../customXml/item1.xml" /><Relationship Id="rId6" Type="http://schemas.openxmlformats.org/officeDocument/2006/relationships/slide" Target="slides/slide3.xml" /><Relationship Id="rId11" Type="http://schemas.openxmlformats.org/officeDocument/2006/relationships/slide" Target="slides/slide8.xml" /><Relationship Id="rId24" Type="http://schemas.openxmlformats.org/officeDocument/2006/relationships/slide" Target="slides/slide21.xml" /><Relationship Id="rId32" Type="http://schemas.openxmlformats.org/officeDocument/2006/relationships/viewProps" Target="viewProps.xml" /><Relationship Id="rId5" Type="http://schemas.openxmlformats.org/officeDocument/2006/relationships/slide" Target="slides/slide2.xml" /><Relationship Id="rId15" Type="http://schemas.openxmlformats.org/officeDocument/2006/relationships/slide" Target="slides/slide12.xml" /><Relationship Id="rId23" Type="http://schemas.openxmlformats.org/officeDocument/2006/relationships/slide" Target="slides/slide20.xml" /><Relationship Id="rId28" Type="http://schemas.openxmlformats.org/officeDocument/2006/relationships/slide" Target="slides/slide25.xml" /><Relationship Id="rId10" Type="http://schemas.openxmlformats.org/officeDocument/2006/relationships/slide" Target="slides/slide7.xml" /><Relationship Id="rId19" Type="http://schemas.openxmlformats.org/officeDocument/2006/relationships/slide" Target="slides/slide16.xml" /><Relationship Id="rId31" Type="http://schemas.openxmlformats.org/officeDocument/2006/relationships/presProps" Target="presProps.xml" /><Relationship Id="rId4" Type="http://schemas.openxmlformats.org/officeDocument/2006/relationships/slide" Target="slides/slide1.xml" /><Relationship Id="rId9" Type="http://schemas.openxmlformats.org/officeDocument/2006/relationships/slide" Target="slides/slide6.xml" /><Relationship Id="rId14" Type="http://schemas.openxmlformats.org/officeDocument/2006/relationships/slide" Target="slides/slide11.xml" /><Relationship Id="rId22" Type="http://schemas.openxmlformats.org/officeDocument/2006/relationships/slide" Target="slides/slide19.xml" /><Relationship Id="rId27" Type="http://schemas.openxmlformats.org/officeDocument/2006/relationships/slide" Target="slides/slide24.xml" /><Relationship Id="rId30" Type="http://schemas.openxmlformats.org/officeDocument/2006/relationships/slide" Target="slides/slide27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ar-JO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7E68C77-6BF8-4F3E-B8CA-97E94445FB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43ECFA5-CA82-4575-B89B-5442E306D0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FD4098F-C897-4021-B1A4-06AA1F3398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274C3-4D5D-4CE3-BD78-386C44DADDB0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7035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EBE4EC0-32F6-4304-B245-6333900224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458C85-462C-4203-998A-74003B1BA8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089F2ED-8800-466E-BFCA-454262DA5F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9B8F0D-E542-4E86-9C49-3388DCC433A6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3246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D5D0BB9-5240-4507-85A7-1AD0A2AC79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ECF70CB-EEF3-4B8C-AD32-A4B2A92C62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87DCEC1-E622-4471-9586-D842AD6D40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AF50DC-92D9-4FFC-81B1-8C619A840E11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6360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8F2B885-7963-414F-8258-1429B82BBE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7BBEBF5-0047-4DD3-83FD-9AA996A4E3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99374C6-C5CC-450A-A7B5-97C4188C34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9B0C0F-E4B5-4252-8FC2-62555639E4B9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3026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92B4366-44D9-4262-BF4C-A1F25F112C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7CC0922-8A6B-4C06-895D-CFBA8444CA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C62D526-66DF-42F3-AB22-7748BB822F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14EBD6-06C9-438D-B2A3-2F946EF76F4A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0862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BC13BD-1114-4F7A-827E-03052821DE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22624A-8269-4EE6-8C7B-A021445C25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6322EB3-8367-44D0-9645-0BD435D78F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E135E1-C4ED-42F4-901E-13F5C8A2F611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6433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A20D53D-7A62-4CD7-B63D-C5DD31FB50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552A0F4-F209-4169-8400-9EC906DDBB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B0FAF9D-7954-4BCC-9533-488786A17E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6FE65D-FD3E-424C-B29F-9416D3DF5F05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438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45BBBCE-4E42-4C3B-8D87-DE2831A256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6A9D3B6-F4BF-4605-9243-8C68A9D22F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F184F8D-4C47-4431-9C42-365C82145A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7E5F32-3A71-4DE6-BCA4-B6303B0EE79F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055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6794A06-05B8-4E04-9F9D-BA012BAB63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AB902D-C6BB-4457-8117-8C419E0EB8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299B043-3BA2-4CCC-86B4-FAA5DB8E20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040101-BA51-4A95-8E58-9F136BF743E0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8428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887604E-B5FF-4CF3-ADFD-2367B10501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88C9B2-495C-451C-B384-002DC7E98B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A4D63E-04F1-4070-BAB1-04A11B6196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B5B1E5-95D3-4CEB-B1BA-0ABE3E5A2298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612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JO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E30BE4D-AFDD-4F22-A87A-E4F87B36C4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0050C9-D8E2-4245-9AB7-A909AA2C7A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1A4F7B-F680-465D-ABCF-E78D23DE0B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26E36B-8E2C-4AB4-BC4F-58FA070B2C0F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25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191815E-D90B-41BB-B59E-8096E2C3EC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83C1C9F-C5FE-49B4-A9BC-A8451B6903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B87CFE5-3E26-40AF-9647-07678AA543E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A7B0376-04B8-4DC4-A2C7-4AD81714133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03CD78C-F4E5-4FE7-9311-D9C4A3D2A6A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400"/>
            </a:lvl1pPr>
          </a:lstStyle>
          <a:p>
            <a:fld id="{0E347AC8-D53F-44A8-943B-3F8228738D29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5A4BBF3-5E82-4587-A189-58773D02564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/>
              <a:t>SKELETAL MUSCLE </a:t>
            </a:r>
            <a:br>
              <a:rPr lang="en-US" altLang="en-US" sz="4000" b="1"/>
            </a:br>
            <a:br>
              <a:rPr lang="en-US" altLang="en-US" sz="4000" b="1"/>
            </a:br>
            <a:r>
              <a:rPr lang="en-US" altLang="en-US" sz="4000" b="1"/>
              <a:t>RELAXANTS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8AF3891D-F2D0-497E-B97A-1C94BF615F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0"/>
            <a:ext cx="8915400" cy="6858000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800" b="1" u="sng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</a:t>
            </a:r>
            <a:r>
              <a:rPr lang="en-US" altLang="en-US" sz="2800" b="1" u="sng"/>
              <a:t>2. Dantrolene</a:t>
            </a:r>
            <a:r>
              <a:rPr lang="en-US" altLang="en-US" sz="2800"/>
              <a:t> : acts on skeletal muscle fibers directly to</a:t>
            </a:r>
            <a:r>
              <a:rPr lang="en-US" altLang="en-US" sz="2800" b="1"/>
              <a:t> decrease Ca</a:t>
            </a:r>
            <a:r>
              <a:rPr lang="en-US" altLang="en-US" sz="2800" b="1" baseline="30000"/>
              <a:t>++</a:t>
            </a:r>
            <a:r>
              <a:rPr lang="en-US" altLang="en-US" sz="2800" b="1"/>
              <a:t> ion release from sarcoplasmic reticulum</a:t>
            </a:r>
            <a:r>
              <a:rPr lang="en-US" altLang="en-US" sz="2800"/>
              <a:t>, so </a:t>
            </a:r>
            <a:r>
              <a:rPr lang="en-US" altLang="en-US" sz="2800" b="1"/>
              <a:t>decreases muscle tension, spasm,  and muscle power</a:t>
            </a:r>
            <a:r>
              <a:rPr lang="en-US" altLang="en-US" sz="2800"/>
              <a:t> .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</a:t>
            </a:r>
            <a:endParaRPr lang="en-US" altLang="en-US" sz="2800" b="1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It is also </a:t>
            </a:r>
            <a:r>
              <a:rPr lang="en-US" altLang="en-US" sz="2800" b="1" u="sng"/>
              <a:t>first choice drug IV</a:t>
            </a:r>
            <a:r>
              <a:rPr lang="en-US" altLang="en-US" sz="2800" b="1"/>
              <a:t> to relax skeletal muscles </a:t>
            </a:r>
            <a:r>
              <a:rPr lang="en-US" altLang="en-US" sz="2800" b="1" u="sng"/>
              <a:t>in malignant hyperthemia</a:t>
            </a:r>
            <a:r>
              <a:rPr lang="en-US" altLang="en-US" sz="2800" b="1"/>
              <a:t>.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</a:t>
            </a:r>
            <a:r>
              <a:rPr lang="en-US" altLang="en-US" sz="2800"/>
              <a:t>It </a:t>
            </a:r>
            <a:r>
              <a:rPr lang="en-US" altLang="en-US" sz="2800" b="1"/>
              <a:t>may also be  used for spasticity</a:t>
            </a:r>
            <a:r>
              <a:rPr lang="en-US" altLang="en-US" sz="2800"/>
              <a:t> due to stroke e.g. hemiplegia ; here  it is given orally 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It is eliminated by  liver.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800" b="1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S.E.</a:t>
            </a:r>
            <a:r>
              <a:rPr lang="en-US" altLang="en-US" sz="2800"/>
              <a:t>: </a:t>
            </a:r>
            <a:r>
              <a:rPr lang="en-US" altLang="en-US" sz="2800" b="1"/>
              <a:t>skeletal muscle weakness</a:t>
            </a:r>
            <a:r>
              <a:rPr lang="en-US" altLang="en-US" sz="2800"/>
              <a:t>, </a:t>
            </a:r>
            <a:r>
              <a:rPr lang="en-US" altLang="en-US" sz="2800" b="1" u="sng"/>
              <a:t>hepatotoxicity</a:t>
            </a:r>
            <a:r>
              <a:rPr lang="en-US" altLang="en-US" sz="2800" b="1"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>
            <a:extLst>
              <a:ext uri="{FF2B5EF4-FFF2-40B4-BE49-F238E27FC236}">
                <a16:creationId xmlns:a16="http://schemas.microsoft.com/office/drawing/2014/main" id="{7251899D-3100-49E2-A05F-4A74149FA4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304800"/>
            <a:ext cx="8686800" cy="6172200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 b="1" u="sng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b="1" u="sng"/>
              <a:t>3. Stabilizers of skeletal muscle membrane :</a:t>
            </a:r>
            <a:r>
              <a:rPr lang="en-US" altLang="en-US" sz="2800" b="1" u="sng"/>
              <a:t> </a:t>
            </a:r>
            <a:endParaRPr lang="en-US" altLang="en-US" sz="2800" b="1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e.g. quinine,  procainamide</a:t>
            </a:r>
            <a:r>
              <a:rPr lang="en-US" altLang="en-US" sz="2800"/>
              <a:t>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These are clinically useful orally </a:t>
            </a:r>
            <a:r>
              <a:rPr lang="en-US" altLang="en-US" sz="2800" b="1"/>
              <a:t>for myotonia ,  enhancing skeletal muscle  relaxation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 b="1" u="sng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   </a:t>
            </a:r>
            <a:r>
              <a:rPr lang="en-US" altLang="en-US" sz="2800" b="1" u="sng"/>
              <a:t>Myotonia congenita </a:t>
            </a:r>
            <a:r>
              <a:rPr lang="en-US" altLang="en-US" sz="2800"/>
              <a:t>: is a </a:t>
            </a:r>
            <a:r>
              <a:rPr lang="en-US" altLang="en-US" sz="2800" b="1"/>
              <a:t>hereditary </a:t>
            </a:r>
            <a:r>
              <a:rPr lang="en-US" altLang="en-US" sz="2800"/>
              <a:t>disorder where </a:t>
            </a:r>
            <a:r>
              <a:rPr lang="en-US" altLang="en-US" sz="2800" b="1"/>
              <a:t>delayed relaxation occurs following a muscle contraction</a:t>
            </a:r>
            <a:r>
              <a:rPr lang="en-US" altLang="en-US" sz="2800"/>
              <a:t> .</a:t>
            </a:r>
            <a:r>
              <a:rPr lang="en-US" altLang="en-US" sz="2800" b="1"/>
              <a:t>      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  The skeletal muscle membrane is hyper-excitable</a:t>
            </a:r>
            <a:r>
              <a:rPr lang="en-US" altLang="en-US" sz="2800"/>
              <a:t> and becomes stimulated by  prolonged after-potential due to excess K</a:t>
            </a:r>
            <a:r>
              <a:rPr lang="en-US" altLang="en-US" sz="2800" baseline="30000"/>
              <a:t>+</a:t>
            </a:r>
            <a:r>
              <a:rPr lang="en-US" altLang="en-US" sz="2800"/>
              <a:t> ion extracellularly and decreased Cl</a:t>
            </a:r>
            <a:r>
              <a:rPr lang="en-US" altLang="en-US" sz="2800" baseline="30000"/>
              <a:t>-</a:t>
            </a:r>
            <a:r>
              <a:rPr lang="en-US" altLang="en-US" sz="2800"/>
              <a:t>  ion conductance        </a:t>
            </a:r>
            <a:endParaRPr lang="en-US" altLang="en-US" sz="2800" b="1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4E3BA1E4-F925-453C-9DDB-66E14995D5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2362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4000" b="1"/>
              <a:t>BLOCKERS OF THE NEURO-MUSCULAR JUNCTION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7C1D46E8-5390-4BEA-937B-FC0DD4F322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endParaRPr lang="en-US" altLang="en-US" sz="2800"/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  </a:t>
            </a:r>
            <a:r>
              <a:rPr lang="en-US" altLang="en-US" sz="2800" b="1" u="sng"/>
              <a:t>BLOCKERS OF NEUROMUSCULAR JUNCTION</a:t>
            </a:r>
            <a:r>
              <a:rPr lang="en-US" altLang="en-US" sz="2800" b="1"/>
              <a:t> 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   These drugs act by blocking the nicotinic receptors N</a:t>
            </a:r>
            <a:r>
              <a:rPr lang="en-US" altLang="en-US" sz="2800" b="1" baseline="-25000"/>
              <a:t>m</a:t>
            </a:r>
            <a:r>
              <a:rPr lang="en-US" altLang="en-US" sz="2800" b="1"/>
              <a:t> located on the motor end-plate at the neuro-muscular junction (NMJ) .     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  </a:t>
            </a:r>
            <a:r>
              <a:rPr lang="en-US" altLang="en-US" b="1"/>
              <a:t>They are of 2 types :</a:t>
            </a:r>
            <a:r>
              <a:rPr lang="en-US" altLang="en-US" sz="2800" b="1"/>
              <a:t> 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endParaRPr lang="en-US" altLang="en-US" sz="1400" b="1"/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   A. </a:t>
            </a:r>
            <a:r>
              <a:rPr lang="en-US" altLang="en-US" b="1" u="sng"/>
              <a:t>Competitive non-depolarizing or 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         </a:t>
            </a:r>
            <a:r>
              <a:rPr lang="en-US" altLang="en-US" b="1" u="sng"/>
              <a:t>hyperpolarizing NMJ blockers : 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    These compete with Acetylcholine for the N</a:t>
            </a:r>
            <a:r>
              <a:rPr lang="en-US" altLang="en-US" sz="2800" b="1" baseline="-25000"/>
              <a:t>m</a:t>
            </a:r>
            <a:r>
              <a:rPr lang="en-US" altLang="en-US" sz="2800" b="1"/>
              <a:t> receptors on the motor end-plate, thus prevent released Ach. from binding to these receptor. 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 This  </a:t>
            </a:r>
            <a:r>
              <a:rPr lang="en-US" altLang="en-US" sz="2800" b="1" u="sng"/>
              <a:t>leads quickly to flaccid muscle paralysis after their IV use</a:t>
            </a:r>
            <a:r>
              <a:rPr lang="en-US" altLang="en-US" sz="2800" b="1"/>
              <a:t> . 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    They are quaternary ammonium compounds which makes them not effective orally and also poorly pass blood-brain-barrier to enter brain .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endParaRPr lang="en-US" altLang="en-US" sz="2800" b="1"/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   </a:t>
            </a:r>
            <a:endParaRPr lang="en-US" altLang="en-US" sz="2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E066F427-F966-4FC6-B3AF-912A137B47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0"/>
            <a:ext cx="9144000" cy="6858000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  The first one used was </a:t>
            </a:r>
            <a:r>
              <a:rPr lang="en-US" altLang="en-US" sz="2800" b="1" u="sng"/>
              <a:t>d-tubocurarine (Curare) </a:t>
            </a:r>
            <a:r>
              <a:rPr lang="en-US" altLang="en-US" sz="2800" b="1"/>
              <a:t>: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an alkaloid from plant Chenodendum venenosum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; it was used as arrow poison by African natives  and Red Indians to produce death by paralysis  . </a:t>
            </a:r>
            <a:endParaRPr lang="en-US" altLang="en-US" sz="280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</a:t>
            </a:r>
            <a:r>
              <a:rPr lang="en-US" altLang="en-US" sz="2800" b="1"/>
              <a:t>Paralysis begins in small muscles (e.g. eyelids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, face) then proceeds to neck muscles , then to larger muscles of trunk and limbs, and finally the  diaphragm.     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    Recovery begins in reverse order : diaphragm recovers first,  followed by limbs , trunk, neck , and finally small muscles.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 b="1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The drug is equally eliminated by liver and kidney; its duration of action is long ,  from 40-60 min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>
            <a:extLst>
              <a:ext uri="{FF2B5EF4-FFF2-40B4-BE49-F238E27FC236}">
                <a16:creationId xmlns:a16="http://schemas.microsoft.com/office/drawing/2014/main" id="{CE8D6849-DC0F-47FA-98A9-9C10EF8429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304800"/>
            <a:ext cx="8839200" cy="6553200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    </a:t>
            </a:r>
            <a:r>
              <a:rPr lang="en-US" altLang="en-US" b="1" u="sng"/>
              <a:t>Uses of d-tubocurarine (Curare) :</a:t>
            </a:r>
            <a:r>
              <a:rPr lang="en-US" altLang="en-US" sz="2800" b="1" u="sng"/>
              <a:t> </a:t>
            </a:r>
            <a:endParaRPr lang="en-US" altLang="en-US" sz="2800" b="1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1. </a:t>
            </a:r>
            <a:r>
              <a:rPr lang="en-US" altLang="en-US" sz="2800" b="1" u="sng"/>
              <a:t>With general anaesthesia for major surgery in order</a:t>
            </a:r>
            <a:r>
              <a:rPr lang="en-US" altLang="en-US" sz="2800" b="1"/>
              <a:t> </a:t>
            </a:r>
            <a:r>
              <a:rPr lang="en-US" altLang="en-US" sz="2800" b="1" u="sng"/>
              <a:t>to produce  skeletal muscle relaxation of long duration during surgery</a:t>
            </a:r>
            <a:r>
              <a:rPr lang="en-US" altLang="en-US" sz="2800" b="1"/>
              <a:t> . 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When used for this purpose , </a:t>
            </a:r>
            <a:r>
              <a:rPr lang="en-US" altLang="en-US" sz="2800" b="1" u="sng"/>
              <a:t>measures for endotracheal intubation and assisted ventilation are employed to maintain ventilation of lung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</a:t>
            </a:r>
            <a:r>
              <a:rPr lang="en-US" altLang="en-US" sz="2800" b="1" u="sng"/>
              <a:t>during surgery.</a:t>
            </a:r>
            <a:r>
              <a:rPr lang="en-US" altLang="en-US" sz="2800" b="1"/>
              <a:t>  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800" b="1" u="sng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2. </a:t>
            </a:r>
            <a:r>
              <a:rPr lang="en-US" altLang="en-US" sz="2800" b="1" u="sng"/>
              <a:t>Severe tetanus</a:t>
            </a:r>
            <a:r>
              <a:rPr lang="en-US" altLang="en-US" sz="2800" b="1"/>
              <a:t> : when persistant respiratory muscle spasm threatens life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800" b="1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</a:t>
            </a:r>
            <a:r>
              <a:rPr lang="en-US" altLang="en-US" sz="2800" b="1" u="sng"/>
              <a:t>3. Assisted ventilation in ICUs</a:t>
            </a:r>
            <a:r>
              <a:rPr lang="en-US" altLang="en-US" sz="2800" b="1"/>
              <a:t> : to relax the respiratory muscle , and thus we get less resistance to flow of air pumped by ventilation machine                                    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</a:t>
            </a:r>
            <a:endParaRPr lang="en-US" altLang="en-US" sz="280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8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C137CDE9-2F1C-489A-84F0-31E09E7DD3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0"/>
            <a:ext cx="8915400" cy="6858000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/>
              <a:t>  </a:t>
            </a:r>
            <a:r>
              <a:rPr lang="en-US" altLang="en-US" b="1" u="sng"/>
              <a:t>Its adverse effects include : </a:t>
            </a:r>
            <a:endParaRPr lang="en-US" altLang="en-US" b="1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        1. Hypotension : due to some block of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                   autonomic ganglia and release of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                   histamine from mast cells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b="1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        2. Bronchospasm : due to effect of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                   released histamine on bronchial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                    smooth muscle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b="1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        3. In overdose  :   persistent apnoea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                    results due to prolonged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                    respiratory muscle paralysis :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b="1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              </a:t>
            </a:r>
            <a:endParaRPr lang="en-US" altLang="en-US" b="1" u="sng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>
            <a:extLst>
              <a:ext uri="{FF2B5EF4-FFF2-40B4-BE49-F238E27FC236}">
                <a16:creationId xmlns:a16="http://schemas.microsoft.com/office/drawing/2014/main" id="{BC7F2A70-B37C-4FC8-B0D6-B4844C1E37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rtl="0" eaLnBrk="1" hangingPunct="1">
              <a:buFontTx/>
              <a:buNone/>
            </a:pPr>
            <a:r>
              <a:rPr lang="en-US" altLang="en-US" b="1"/>
              <a:t> </a:t>
            </a:r>
          </a:p>
          <a:p>
            <a:pPr algn="l" rtl="0" eaLnBrk="1" hangingPunct="1">
              <a:buFontTx/>
              <a:buNone/>
            </a:pPr>
            <a:r>
              <a:rPr lang="en-US" altLang="en-US" b="1"/>
              <a:t>    This apnea is managed by : </a:t>
            </a:r>
          </a:p>
          <a:p>
            <a:pPr algn="l" rtl="0" eaLnBrk="1" hangingPunct="1">
              <a:buFontTx/>
              <a:buNone/>
            </a:pPr>
            <a:endParaRPr lang="en-US" altLang="en-US" sz="1200" b="1"/>
          </a:p>
          <a:p>
            <a:pPr algn="l" rtl="0" eaLnBrk="1" hangingPunct="1">
              <a:buFontTx/>
              <a:buNone/>
            </a:pPr>
            <a:r>
              <a:rPr lang="en-US" altLang="en-US" b="1"/>
              <a:t>      assisted ventilation, </a:t>
            </a:r>
          </a:p>
          <a:p>
            <a:pPr algn="l" rtl="0" eaLnBrk="1" hangingPunct="1">
              <a:buFontTx/>
              <a:buNone/>
            </a:pPr>
            <a:r>
              <a:rPr lang="en-US" altLang="en-US" b="1"/>
              <a:t>      oxygen administration,  and </a:t>
            </a:r>
          </a:p>
          <a:p>
            <a:pPr algn="l" rtl="0" eaLnBrk="1" hangingPunct="1">
              <a:buFontTx/>
              <a:buNone/>
            </a:pPr>
            <a:r>
              <a:rPr lang="en-US" altLang="en-US" b="1"/>
              <a:t>      </a:t>
            </a:r>
            <a:r>
              <a:rPr lang="en-US" altLang="en-US" b="1" u="sng"/>
              <a:t>Neostigmine IV</a:t>
            </a:r>
            <a:r>
              <a:rPr lang="en-US" altLang="en-US" b="1"/>
              <a:t> which is specific antidote.</a:t>
            </a:r>
          </a:p>
          <a:p>
            <a:pPr algn="l" rtl="0" eaLnBrk="1" hangingPunct="1">
              <a:buFontTx/>
              <a:buNone/>
            </a:pPr>
            <a:r>
              <a:rPr lang="en-US" altLang="en-US" b="1"/>
              <a:t>         Neostigmine  acts  by inhibiting ChE </a:t>
            </a:r>
          </a:p>
          <a:p>
            <a:pPr algn="l" rtl="0" eaLnBrk="1" hangingPunct="1">
              <a:buFontTx/>
              <a:buNone/>
            </a:pPr>
            <a:r>
              <a:rPr lang="en-US" altLang="en-US" b="1"/>
              <a:t>            leading to  accumulation of Ach which  </a:t>
            </a:r>
          </a:p>
          <a:p>
            <a:pPr algn="l" rtl="0" eaLnBrk="1" hangingPunct="1">
              <a:buFontTx/>
              <a:buNone/>
            </a:pPr>
            <a:r>
              <a:rPr lang="en-US" altLang="en-US" b="1"/>
              <a:t>  competes with and displaces  d-tubocurarine</a:t>
            </a:r>
          </a:p>
          <a:p>
            <a:pPr algn="l" rtl="0" eaLnBrk="1" hangingPunct="1">
              <a:buFontTx/>
              <a:buNone/>
            </a:pPr>
            <a:r>
              <a:rPr lang="en-US" altLang="en-US" b="1"/>
              <a:t>           from N</a:t>
            </a:r>
            <a:r>
              <a:rPr lang="en-US" altLang="en-US" b="1" baseline="-25000"/>
              <a:t>m</a:t>
            </a:r>
            <a:r>
              <a:rPr lang="en-US" altLang="en-US" b="1"/>
              <a:t> receptors , thus it restores </a:t>
            </a:r>
          </a:p>
          <a:p>
            <a:pPr algn="l" rtl="0" eaLnBrk="1" hangingPunct="1">
              <a:buFontTx/>
              <a:buNone/>
            </a:pPr>
            <a:r>
              <a:rPr lang="en-US" altLang="en-US" b="1"/>
              <a:t>           skeletal muscle tone and contraction  </a:t>
            </a:r>
          </a:p>
          <a:p>
            <a:pPr algn="l" rtl="0"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4C208BD1-1EF3-4E79-93E7-8BC315D5D7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0"/>
            <a:ext cx="8915400" cy="6858000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800" b="1" u="sng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</a:t>
            </a:r>
            <a:r>
              <a:rPr lang="en-US" altLang="en-US" sz="2800" b="1" u="sng"/>
              <a:t>Because of these side effects,  safer curare-like drugs were  developed, and</a:t>
            </a:r>
            <a:r>
              <a:rPr lang="en-US" altLang="en-US" sz="2800" b="1"/>
              <a:t> </a:t>
            </a:r>
            <a:r>
              <a:rPr lang="en-US" altLang="en-US" sz="2800" b="1" u="sng"/>
              <a:t>are used much more frequently at present than d-tubocurarine .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800" b="1" u="sng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</a:t>
            </a:r>
            <a:r>
              <a:rPr lang="en-US" altLang="en-US" sz="2800" b="1" u="sng"/>
              <a:t>The main curare-like drugs include :</a:t>
            </a:r>
            <a:endParaRPr lang="en-US" altLang="en-US" sz="2800" b="1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1. Metocurine : this is about 6 times more potent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      than d-tubocurarine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2. Pancuronium : This is long acting similar to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     d-tubocurarine ,  but it is  more potent , and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     does not block autonomic ganglia or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     releases histamine from mast cells.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  But it can cause tachycardia due to selective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    cardiac anti-muscarinic action .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   It is mainly eliminated by kidney (about 80%)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>
            <a:extLst>
              <a:ext uri="{FF2B5EF4-FFF2-40B4-BE49-F238E27FC236}">
                <a16:creationId xmlns:a16="http://schemas.microsoft.com/office/drawing/2014/main" id="{11708324-6E14-4415-A8E6-C2328A8720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rtl="0" eaLnBrk="1" hangingPunct="1">
              <a:buFontTx/>
              <a:buNone/>
            </a:pPr>
            <a:r>
              <a:rPr lang="en-US" altLang="en-US" sz="2800" b="1"/>
              <a:t>  </a:t>
            </a:r>
          </a:p>
          <a:p>
            <a:pPr algn="l" rtl="0" eaLnBrk="1" hangingPunct="1">
              <a:buFontTx/>
              <a:buNone/>
            </a:pPr>
            <a:r>
              <a:rPr lang="en-US" altLang="en-US" sz="2800" b="1"/>
              <a:t>    3. Vecuronium : This is  shorter acting for about  20-30 min . No significant side effects occur with its use.  It is mainly eliminated by liver (about 80%)</a:t>
            </a:r>
            <a:r>
              <a:rPr lang="en-US" altLang="en-US" sz="2800"/>
              <a:t> </a:t>
            </a:r>
          </a:p>
          <a:p>
            <a:pPr algn="l" rtl="0" eaLnBrk="1" hangingPunct="1">
              <a:buFontTx/>
              <a:buNone/>
            </a:pPr>
            <a:endParaRPr lang="en-US" altLang="en-US" sz="2800"/>
          </a:p>
          <a:p>
            <a:pPr algn="l" rtl="0" eaLnBrk="1" hangingPunct="1">
              <a:buFontTx/>
              <a:buNone/>
            </a:pPr>
            <a:r>
              <a:rPr lang="en-US" altLang="en-US" sz="2800" b="1"/>
              <a:t>   4. Mivacurium : This is short acting for about </a:t>
            </a:r>
          </a:p>
          <a:p>
            <a:pPr algn="l" rtl="0" eaLnBrk="1" hangingPunct="1">
              <a:buFontTx/>
              <a:buNone/>
            </a:pPr>
            <a:r>
              <a:rPr lang="en-US" altLang="en-US" sz="2800" b="1"/>
              <a:t>       10-15  min due to its inactivation by plasma ChE</a:t>
            </a:r>
          </a:p>
          <a:p>
            <a:pPr algn="l" rtl="0" eaLnBrk="1" hangingPunct="1">
              <a:buFontTx/>
              <a:buNone/>
            </a:pPr>
            <a:endParaRPr lang="en-US" altLang="en-US" sz="2800" b="1"/>
          </a:p>
          <a:p>
            <a:pPr algn="l" rtl="0" eaLnBrk="1" hangingPunct="1">
              <a:buFontTx/>
              <a:buNone/>
            </a:pPr>
            <a:r>
              <a:rPr lang="en-US" altLang="en-US" sz="2800" b="1"/>
              <a:t>   5. Atracurium :This undergoes spontaneous hydrolysis in plasma .  One of its metabolites can enter brain to increase epileptic activity. </a:t>
            </a:r>
          </a:p>
          <a:p>
            <a:pPr algn="l" rtl="0" eaLnBrk="1" hangingPunct="1">
              <a:buFontTx/>
              <a:buNone/>
            </a:pPr>
            <a:r>
              <a:rPr lang="en-US" altLang="en-US" sz="2800" b="1"/>
              <a:t>   Atracurium can release histamine from mast cells</a:t>
            </a:r>
          </a:p>
          <a:p>
            <a:pPr algn="l" rtl="0" eaLnBrk="1" hangingPunct="1">
              <a:buFontTx/>
              <a:buNone/>
            </a:pPr>
            <a:r>
              <a:rPr lang="en-US" altLang="en-US" sz="2800" b="1"/>
              <a:t> </a:t>
            </a:r>
            <a:endParaRPr lang="en-US" altLang="en-US" sz="2800" b="1" u="sng"/>
          </a:p>
          <a:p>
            <a:pPr algn="l" rtl="0" eaLnBrk="1" hangingPunct="1">
              <a:buFontTx/>
              <a:buNone/>
            </a:pPr>
            <a:r>
              <a:rPr lang="en-US" altLang="en-US" sz="2800"/>
              <a:t> </a:t>
            </a:r>
          </a:p>
          <a:p>
            <a:pPr algn="l" rtl="0" eaLnBrk="1" hangingPunct="1">
              <a:buFontTx/>
              <a:buNone/>
            </a:pPr>
            <a:endParaRPr lang="en-US" altLang="en-US" sz="2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608064CF-36E4-4D11-848B-1DE6790190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80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</a:t>
            </a:r>
            <a:r>
              <a:rPr lang="en-US" altLang="en-US" sz="2800" b="1"/>
              <a:t>These drugs help patients with :</a:t>
            </a:r>
            <a:r>
              <a:rPr lang="en-US" altLang="en-US" sz="2800"/>
              <a:t> 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</a:t>
            </a:r>
            <a:endParaRPr lang="en-US" altLang="en-US" sz="2800" b="1" u="sng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</a:t>
            </a:r>
            <a:r>
              <a:rPr lang="en-US" altLang="en-US" sz="2800" b="1" u="sng"/>
              <a:t>A. Skeletal muscle spasm</a:t>
            </a:r>
            <a:r>
              <a:rPr lang="en-US" altLang="en-US" sz="2800"/>
              <a:t> : due to local trauma or nerve root irritation e.g. prolapsed intervertebral disk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800" b="1" u="sng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</a:t>
            </a:r>
            <a:r>
              <a:rPr lang="en-US" altLang="en-US" sz="2800" b="1" u="sng"/>
              <a:t>B. Spasticity</a:t>
            </a:r>
            <a:r>
              <a:rPr lang="en-US" altLang="en-US" sz="2800"/>
              <a:t> : </a:t>
            </a:r>
            <a:r>
              <a:rPr lang="en-US" altLang="en-US" sz="2800" b="1"/>
              <a:t>Spasticity is due to excessive afferent stimulation of spinal alpha-motor neurons</a:t>
            </a:r>
            <a:r>
              <a:rPr lang="en-US" altLang="en-US" sz="2800"/>
              <a:t> cells (located in anterior horn) whose axons innervate skeletal muscles leading to </a:t>
            </a:r>
            <a:r>
              <a:rPr lang="en-US" altLang="en-US" sz="2800" b="1"/>
              <a:t>hypertonicity </a:t>
            </a:r>
            <a:r>
              <a:rPr lang="en-US" altLang="en-US" sz="2800"/>
              <a:t>. It is usually more evident in anti-gravity muscles .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</a:t>
            </a:r>
            <a:r>
              <a:rPr lang="en-US" altLang="en-US" sz="2800" b="1"/>
              <a:t>It occurs in upper motor neuron lesion ( UMNL) such as strokes , cerebral palsy , multiple sclerosis and spinal cord lesions</a:t>
            </a:r>
            <a:r>
              <a:rPr lang="en-US" altLang="en-US" sz="2800"/>
              <a:t>.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CCA77B9E-F1D8-448A-8E69-218BE8F2EB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0"/>
            <a:ext cx="8915400" cy="6858000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b="1" u="sng"/>
              <a:t>Drug interactions</a:t>
            </a:r>
            <a:r>
              <a:rPr lang="en-US" altLang="en-US" sz="2800" b="1" u="sng"/>
              <a:t> of competitive NMJ blockers :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 b="1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The effect of these drugs is increased by  :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 b="1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1. General anaesthetic vapours              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2. Local anaesthetics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3. Class I Anti-arrhythmic drugs : e.g. quinidine            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4. Antimicrobials like Aminoglycoside (e.g.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      streptomycin, gentamicin) 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 b="1" u="sng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 u="sng"/>
              <a:t>Note :</a:t>
            </a:r>
            <a:r>
              <a:rPr lang="en-US" altLang="en-US" sz="2800" b="1"/>
              <a:t> The effect of d-tubocurarine and curare-like drugs eliminated by kidney  is also enhanced in renal failure,  and in myasthenia gravis</a:t>
            </a:r>
            <a:r>
              <a:rPr lang="en-US" altLang="en-US" sz="2800"/>
              <a:t>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396933E4-C843-4AA0-A521-8AD9DF09C4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0"/>
            <a:ext cx="8915400" cy="6858000"/>
          </a:xfrm>
        </p:spPr>
        <p:txBody>
          <a:bodyPr/>
          <a:lstStyle/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endParaRPr lang="en-US" altLang="en-US" sz="2800"/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b="1"/>
              <a:t>B. </a:t>
            </a:r>
            <a:r>
              <a:rPr lang="en-US" altLang="en-US" b="1" u="sng"/>
              <a:t>Non-competitive or  depolarizing NMJ blocker</a:t>
            </a:r>
            <a:r>
              <a:rPr lang="en-US" altLang="en-US" b="1"/>
              <a:t>  : </a:t>
            </a:r>
            <a:r>
              <a:rPr lang="en-US" altLang="en-US" sz="2800" b="1"/>
              <a:t>This is represented by the synthetic drug </a:t>
            </a:r>
            <a:r>
              <a:rPr lang="en-US" altLang="en-US" b="1" u="sng"/>
              <a:t>succinylcholine</a:t>
            </a:r>
            <a:r>
              <a:rPr lang="en-US" altLang="en-US" sz="2800" b="1"/>
              <a:t> (suxamethonium) 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endParaRPr lang="en-US" altLang="en-US" sz="2800" b="1"/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It is quaternary , and is </a:t>
            </a:r>
            <a:r>
              <a:rPr lang="en-US" altLang="en-US" sz="2800" b="1" u="sng"/>
              <a:t>given IV producing quick muscle fasciculation  followed by flaccid paralysis of short duration (5-7 min) .</a:t>
            </a:r>
            <a:r>
              <a:rPr lang="en-US" altLang="en-US" sz="2800" b="1"/>
              <a:t> 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 About </a:t>
            </a:r>
            <a:r>
              <a:rPr lang="en-US" altLang="en-US" sz="2800" b="1" u="sng"/>
              <a:t>95% of succinylcholine in plasma is destroyed by plasma ChE</a:t>
            </a:r>
            <a:r>
              <a:rPr lang="en-US" altLang="en-US" sz="2800" b="1"/>
              <a:t> ; the remaining 5 % of drug reaches the NMJ to produce paralysis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endParaRPr lang="en-US" altLang="en-US" sz="2800" b="1"/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      Succinylcholine , like Ach ,  combines with N</a:t>
            </a:r>
            <a:r>
              <a:rPr lang="en-US" altLang="en-US" sz="2800" b="1" baseline="-25000"/>
              <a:t>m</a:t>
            </a:r>
            <a:r>
              <a:rPr lang="en-US" altLang="en-US" sz="2800" b="1"/>
              <a:t> receptors at motor end-plate but produce  disorganized persistent  depolarization of end plates of skeletal  muscle fiber membranes leading to irregular fasciculation of muscle . 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           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648E77C3-65CE-4EBA-B663-BE5E48426C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0"/>
            <a:ext cx="8915400" cy="6858000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 b="1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  Persistant depolarization of end-plates leads to failure of resumption of normal contraction, thus muscle tone disappears and flaccid paralysis quickly occurs (</a:t>
            </a:r>
            <a:r>
              <a:rPr lang="en-US" altLang="en-US" sz="2800" b="1" u="sng"/>
              <a:t>phase I block</a:t>
            </a:r>
            <a:r>
              <a:rPr lang="en-US" altLang="en-US" sz="2800" b="1"/>
              <a:t>)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  This </a:t>
            </a:r>
            <a:r>
              <a:rPr lang="en-US" altLang="en-US" sz="2800" b="1" u="sng"/>
              <a:t>block is made worse by Neostigmine</a:t>
            </a:r>
            <a:r>
              <a:rPr lang="en-US" altLang="en-US" sz="2800" b="1"/>
              <a:t> .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 b="1" u="sng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 u="sng"/>
              <a:t>Note :</a:t>
            </a:r>
            <a:r>
              <a:rPr lang="en-US" altLang="en-US" sz="2800" b="1"/>
              <a:t>    Curare-like drugs are pharmacological antagonists to succinylcholine but are not clinically useful for this purpose since they also result in paralysis.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 b="1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Patient with myasthenia gravis show resistance to paralysis by succinylcholine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           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   </a:t>
            </a:r>
            <a:endParaRPr lang="en-US" altLang="en-US" sz="2800" u="sng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BC7650FA-8B72-4CDE-A2EA-52B93A7458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0"/>
            <a:ext cx="8915400" cy="6858000"/>
          </a:xfrm>
        </p:spPr>
        <p:txBody>
          <a:bodyPr/>
          <a:lstStyle/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endParaRPr lang="en-US" altLang="en-US" sz="2800" b="1" u="sng"/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</a:t>
            </a:r>
            <a:r>
              <a:rPr lang="en-US" altLang="en-US" sz="2800" b="1" u="sng"/>
              <a:t>Rarely ,</a:t>
            </a:r>
            <a:r>
              <a:rPr lang="en-US" altLang="en-US" sz="2800" b="1"/>
              <a:t> </a:t>
            </a:r>
            <a:r>
              <a:rPr lang="en-US" altLang="en-US" sz="2800" b="1" u="sng"/>
              <a:t>repeated IV use</a:t>
            </a:r>
            <a:r>
              <a:rPr lang="en-US" altLang="en-US" sz="2800" b="1"/>
              <a:t> of succinylcholine 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results in repolarization of end-plate  leading to dual block (sometimes called </a:t>
            </a:r>
            <a:r>
              <a:rPr lang="en-US" altLang="en-US" b="1" u="sng"/>
              <a:t>phase II block</a:t>
            </a:r>
            <a:r>
              <a:rPr lang="en-US" altLang="en-US" sz="2800" b="1"/>
              <a:t>) 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 which is </a:t>
            </a:r>
            <a:r>
              <a:rPr lang="en-US" altLang="en-US" sz="2800" b="1" u="sng"/>
              <a:t>reversed by neostigmine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endParaRPr lang="en-US" altLang="en-US" b="1" u="sng"/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3600" b="1" u="sng"/>
              <a:t>Uses of succinylcholine</a:t>
            </a:r>
            <a:r>
              <a:rPr lang="en-US" altLang="en-US" b="1" u="sng"/>
              <a:t> :</a:t>
            </a:r>
            <a:r>
              <a:rPr lang="en-US" altLang="en-US" sz="2400" b="1" u="sng"/>
              <a:t>  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 b="1" u="sng"/>
              <a:t> </a:t>
            </a:r>
            <a:endParaRPr lang="en-US" altLang="en-US" sz="2400" b="1"/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 b="1"/>
              <a:t>  </a:t>
            </a:r>
            <a:r>
              <a:rPr lang="en-US" altLang="en-US" sz="2800" b="1"/>
              <a:t>To produce skeletal muscle paralysis</a:t>
            </a:r>
            <a:r>
              <a:rPr lang="en-US" altLang="en-US" sz="2800" b="1" u="sng"/>
              <a:t> of short duration</a:t>
            </a:r>
            <a:r>
              <a:rPr lang="en-US" altLang="en-US" sz="2800" b="1"/>
              <a:t> for the following :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endParaRPr lang="en-US" altLang="en-US" sz="2800" b="1"/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a .  Endotracheal intubation before surgery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b .  Electro-convulsive therapy  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 b="1"/>
              <a:t>    </a:t>
            </a:r>
            <a:r>
              <a:rPr lang="en-US" altLang="en-US" sz="2800" b="1"/>
              <a:t>c .  Status epilepticus 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endParaRPr lang="en-US" altLang="en-US" sz="2800" b="1"/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400" b="1"/>
              <a:t>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>
            <a:extLst>
              <a:ext uri="{FF2B5EF4-FFF2-40B4-BE49-F238E27FC236}">
                <a16:creationId xmlns:a16="http://schemas.microsoft.com/office/drawing/2014/main" id="{45E45DE8-636B-442D-BC62-3B8CFC89DC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686800" cy="6202363"/>
          </a:xfrm>
        </p:spPr>
        <p:txBody>
          <a:bodyPr/>
          <a:lstStyle/>
          <a:p>
            <a:pPr algn="l" rtl="0" eaLnBrk="1" hangingPunct="1">
              <a:buFontTx/>
              <a:buNone/>
            </a:pPr>
            <a:r>
              <a:rPr lang="en-US" altLang="en-US" sz="2800" b="1" u="sng"/>
              <a:t>Adverse effects :</a:t>
            </a:r>
            <a:r>
              <a:rPr lang="en-US" altLang="en-US" sz="2800" b="1"/>
              <a:t>    </a:t>
            </a:r>
          </a:p>
          <a:p>
            <a:pPr algn="l" rtl="0" eaLnBrk="1" hangingPunct="1">
              <a:buFontTx/>
              <a:buNone/>
            </a:pPr>
            <a:r>
              <a:rPr lang="en-US" altLang="en-US" sz="2800" b="1"/>
              <a:t>   1. </a:t>
            </a:r>
            <a:r>
              <a:rPr lang="en-US" altLang="en-US" sz="2800" b="1" u="sng"/>
              <a:t>Post-operative skeletal muscle pain</a:t>
            </a:r>
            <a:r>
              <a:rPr lang="en-US" altLang="en-US" sz="2800" b="1"/>
              <a:t> :  This occur in 2-20% of cases.  It is due </a:t>
            </a:r>
          </a:p>
          <a:p>
            <a:pPr algn="l" rtl="0" eaLnBrk="1" hangingPunct="1">
              <a:buFontTx/>
              <a:buNone/>
            </a:pPr>
            <a:r>
              <a:rPr lang="en-US" altLang="en-US" sz="2800" b="1"/>
              <a:t>     to injury of skeletal muscle fibers by </a:t>
            </a:r>
          </a:p>
          <a:p>
            <a:pPr algn="l" rtl="0" eaLnBrk="1" hangingPunct="1">
              <a:buFontTx/>
              <a:buNone/>
            </a:pPr>
            <a:r>
              <a:rPr lang="en-US" altLang="en-US" sz="2800" b="1"/>
              <a:t>     the  disorganized muscle fasciculation</a:t>
            </a:r>
            <a:endParaRPr lang="ar-SA" altLang="en-US" sz="2800" b="1"/>
          </a:p>
          <a:p>
            <a:pPr algn="l" rtl="0" eaLnBrk="1" hangingPunct="1">
              <a:buFontTx/>
              <a:buNone/>
            </a:pPr>
            <a:endParaRPr lang="en-US" altLang="en-US" sz="2800" b="1"/>
          </a:p>
          <a:p>
            <a:pPr algn="l" rtl="0" eaLnBrk="1" hangingPunct="1">
              <a:buFontTx/>
              <a:buNone/>
            </a:pPr>
            <a:r>
              <a:rPr lang="en-US" altLang="en-US" sz="2800" b="1"/>
              <a:t> 2.</a:t>
            </a:r>
            <a:r>
              <a:rPr lang="en-US" altLang="en-US" sz="2800" b="1" u="sng"/>
              <a:t> Hyperkalemia</a:t>
            </a:r>
            <a:r>
              <a:rPr lang="en-US" altLang="en-US" sz="2800" b="1"/>
              <a:t> :  may occur , and is due to release of K</a:t>
            </a:r>
            <a:r>
              <a:rPr lang="en-US" altLang="en-US" sz="2800" b="1" baseline="30000"/>
              <a:t>+</a:t>
            </a:r>
            <a:r>
              <a:rPr lang="en-US" altLang="en-US" sz="2800" b="1"/>
              <a:t> ions  from injured muscle fibers . </a:t>
            </a:r>
          </a:p>
          <a:p>
            <a:pPr algn="l" rtl="0" eaLnBrk="1" hangingPunct="1">
              <a:buFontTx/>
              <a:buNone/>
            </a:pPr>
            <a:r>
              <a:rPr lang="en-US" altLang="en-US" sz="2800" b="1"/>
              <a:t>         Hyperkalemia </a:t>
            </a:r>
            <a:r>
              <a:rPr lang="en-US" altLang="en-US" sz="2800" b="1" u="sng"/>
              <a:t>may be severe enough to cause cardiac arrest  esp. in children or in burn cases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B4D5AD32-F4F0-4D0C-83DC-83D4C4E6CE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0"/>
            <a:ext cx="8915400" cy="6858000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 b="1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 u="sng"/>
              <a:t>3. Rare genetic side effects include :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A.  </a:t>
            </a:r>
            <a:r>
              <a:rPr lang="en-US" altLang="en-US" sz="2800" b="1" u="sng"/>
              <a:t>Malignant hyperthermia</a:t>
            </a:r>
            <a:r>
              <a:rPr lang="en-US" altLang="en-US" sz="2800" b="1"/>
              <a:t> : Following use of succinylcholine, patient develops rigidity of muscles, hyperthermia, metabolic acidosis, with high risk of death .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 It is due to </a:t>
            </a:r>
            <a:r>
              <a:rPr lang="en-US" altLang="en-US" sz="2800" b="1" u="sng"/>
              <a:t>genetic defect interfering with sequestration of Ca</a:t>
            </a:r>
            <a:r>
              <a:rPr lang="en-US" altLang="en-US" sz="2800" b="1" u="sng" baseline="30000"/>
              <a:t>++</a:t>
            </a:r>
            <a:r>
              <a:rPr lang="en-US" altLang="en-US" sz="2800" b="1" u="sng"/>
              <a:t> ions back into sarcoplasmic reticulum after its release by fasciculation</a:t>
            </a:r>
            <a:r>
              <a:rPr lang="en-US" altLang="en-US" sz="2800" b="1"/>
              <a:t> .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   </a:t>
            </a:r>
            <a:r>
              <a:rPr lang="en-US" altLang="en-US" sz="2800" b="1" u="sng"/>
              <a:t>It is treated in ICU by assisted ventilation and :</a:t>
            </a:r>
            <a:r>
              <a:rPr lang="en-US" altLang="en-US" sz="2800" b="1"/>
              <a:t>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a. Dantrolene IV    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b. Cold sponging for hyperthermia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c. Sodium bicarbonate IV for the acidosis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>
            <a:extLst>
              <a:ext uri="{FF2B5EF4-FFF2-40B4-BE49-F238E27FC236}">
                <a16:creationId xmlns:a16="http://schemas.microsoft.com/office/drawing/2014/main" id="{5E30D2B2-14AF-4E14-889F-B89FFB591D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B.   </a:t>
            </a:r>
            <a:r>
              <a:rPr lang="en-US" altLang="en-US" sz="2800" b="1" u="sng"/>
              <a:t>Apnoea of long duration</a:t>
            </a:r>
            <a:r>
              <a:rPr lang="en-US" altLang="en-US" sz="2800" b="1"/>
              <a:t> : This occurs rarely in patients with </a:t>
            </a:r>
            <a:r>
              <a:rPr lang="en-US" altLang="en-US" sz="2800" b="1" u="sng"/>
              <a:t>genetic defect in plasma ChE</a:t>
            </a:r>
            <a:r>
              <a:rPr lang="en-US" altLang="en-US" sz="2800" b="1"/>
              <a:t>  which becomes either deficient in amount   or   is not effective in destroying succinylcholine . 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In either case, the effect of succinycholine becomes excessive and prolonged leading to prolonged apnoea .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</a:t>
            </a:r>
            <a:r>
              <a:rPr lang="en-US" altLang="en-US" sz="2800" b="1" u="sng"/>
              <a:t>This case is treated in ICU by :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a.  Assisted ventilation   and  giving oxygen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b.  Transfusion of </a:t>
            </a:r>
            <a:r>
              <a:rPr lang="en-US" altLang="en-US" sz="2800" b="1" u="sng"/>
              <a:t>fresh normal blood or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     </a:t>
            </a:r>
            <a:r>
              <a:rPr lang="en-US" altLang="en-US" sz="2800" b="1" u="sng"/>
              <a:t>plasma</a:t>
            </a:r>
            <a:r>
              <a:rPr lang="en-US" altLang="en-US" sz="2800" b="1"/>
              <a:t> which contains adequate levels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      of effective normal ChE enzyme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0B3B950-B9AD-454E-8E53-BD00B38AB2D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28600" y="0"/>
          <a:ext cx="9525000" cy="687546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90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3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34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79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432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27196">
                <a:tc>
                  <a:txBody>
                    <a:bodyPr/>
                    <a:lstStyle/>
                    <a:p>
                      <a:pPr rtl="1"/>
                      <a:endParaRPr lang="ar-JO" sz="18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rtl="1"/>
                      <a:endParaRPr lang="ar-JO" sz="18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Succinylcholine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Phase I</a:t>
                      </a:r>
                    </a:p>
                  </a:txBody>
                  <a:tcPr marT="45721" marB="4572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D-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tubocurarine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&amp; similar drugs</a:t>
                      </a:r>
                    </a:p>
                  </a:txBody>
                  <a:tcPr marT="45721" marB="45721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786">
                <a:tc>
                  <a:txBody>
                    <a:bodyPr/>
                    <a:lstStyle/>
                    <a:p>
                      <a:pPr rtl="1"/>
                      <a:endParaRPr lang="ar-JO" sz="180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rtl="1"/>
                      <a:endParaRPr lang="ar-JO" sz="18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Persistent depolarization</a:t>
                      </a:r>
                    </a:p>
                  </a:txBody>
                  <a:tcPr marT="45721" marB="4572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Hyperpolarized</a:t>
                      </a:r>
                    </a:p>
                  </a:txBody>
                  <a:tcPr marT="45721" marB="4572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End-plate</a:t>
                      </a:r>
                    </a:p>
                  </a:txBody>
                  <a:tcPr marT="45721" marB="45721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3401">
                <a:tc>
                  <a:txBody>
                    <a:bodyPr/>
                    <a:lstStyle/>
                    <a:p>
                      <a:pPr rtl="1"/>
                      <a:endParaRPr lang="ar-JO" sz="180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rtl="1"/>
                      <a:endParaRPr lang="ar-JO" sz="18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Initially present</a:t>
                      </a:r>
                    </a:p>
                  </a:txBody>
                  <a:tcPr marT="45721" marB="4572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Absent</a:t>
                      </a:r>
                    </a:p>
                  </a:txBody>
                  <a:tcPr marT="45721" marB="4572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Fasciculation</a:t>
                      </a:r>
                    </a:p>
                  </a:txBody>
                  <a:tcPr marT="45721" marB="45721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3503">
                <a:tc>
                  <a:txBody>
                    <a:bodyPr/>
                    <a:lstStyle/>
                    <a:p>
                      <a:pPr rtl="1"/>
                      <a:endParaRPr lang="ar-JO" sz="180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rtl="1"/>
                      <a:endParaRPr lang="ar-JO" sz="18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Flaccid</a:t>
                      </a:r>
                    </a:p>
                  </a:txBody>
                  <a:tcPr marT="45721" marB="4572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Flaccid</a:t>
                      </a:r>
                    </a:p>
                  </a:txBody>
                  <a:tcPr marT="45721" marB="4572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Paralysis</a:t>
                      </a:r>
                    </a:p>
                  </a:txBody>
                  <a:tcPr marT="45721" marB="45721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1214">
                <a:tc>
                  <a:txBody>
                    <a:bodyPr/>
                    <a:lstStyle/>
                    <a:p>
                      <a:pPr rtl="1"/>
                      <a:endParaRPr lang="ar-JO" sz="18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rtl="1"/>
                      <a:endParaRPr lang="ar-JO" sz="18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Augmented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(made worse)</a:t>
                      </a:r>
                    </a:p>
                  </a:txBody>
                  <a:tcPr marT="45721" marB="4572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Antagonistic</a:t>
                      </a:r>
                    </a:p>
                  </a:txBody>
                  <a:tcPr marT="45721" marB="4572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Effect of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Neostigmine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21" marB="45721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52726">
                <a:tc>
                  <a:txBody>
                    <a:bodyPr/>
                    <a:lstStyle/>
                    <a:p>
                      <a:pPr rtl="1"/>
                      <a:endParaRPr lang="ar-JO" sz="180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rtl="1"/>
                      <a:endParaRPr lang="ar-JO" sz="18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Sustained but depressed</a:t>
                      </a:r>
                    </a:p>
                  </a:txBody>
                  <a:tcPr marT="45721" marB="4572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Fade (not sustained)</a:t>
                      </a:r>
                    </a:p>
                  </a:txBody>
                  <a:tcPr marT="45721" marB="4572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Effect of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tetanic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stimulation</a:t>
                      </a:r>
                    </a:p>
                  </a:txBody>
                  <a:tcPr marT="45721" marB="45721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52726">
                <a:tc>
                  <a:txBody>
                    <a:bodyPr/>
                    <a:lstStyle/>
                    <a:p>
                      <a:pPr rtl="1"/>
                      <a:endParaRPr lang="ar-JO" sz="180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rtl="1"/>
                      <a:endParaRPr lang="ar-JO" sz="18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Absent</a:t>
                      </a:r>
                    </a:p>
                  </a:txBody>
                  <a:tcPr marT="45721" marB="4572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Present</a:t>
                      </a:r>
                    </a:p>
                  </a:txBody>
                  <a:tcPr marT="45721" marB="4572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Post-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tetanic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potentiation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marT="45721" marB="45721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14913">
                <a:tc>
                  <a:txBody>
                    <a:bodyPr/>
                    <a:lstStyle/>
                    <a:p>
                      <a:pPr rtl="1"/>
                      <a:endParaRPr lang="ar-JO" sz="180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rtl="1"/>
                      <a:endParaRPr lang="ar-JO" sz="18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Short 5-7 min</a:t>
                      </a:r>
                    </a:p>
                  </a:txBody>
                  <a:tcPr marT="45721" marB="4572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Longer, depending on drug used</a:t>
                      </a:r>
                    </a:p>
                  </a:txBody>
                  <a:tcPr marT="45721" marB="45721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Duration</a:t>
                      </a:r>
                    </a:p>
                  </a:txBody>
                  <a:tcPr marT="45721" marB="45721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>
            <a:extLst>
              <a:ext uri="{FF2B5EF4-FFF2-40B4-BE49-F238E27FC236}">
                <a16:creationId xmlns:a16="http://schemas.microsoft.com/office/drawing/2014/main" id="{1A30ED68-37C4-4CC4-929B-3203AB456D7E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8763000" cy="6858000"/>
          </a:xfr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:a16="http://schemas.microsoft.com/office/drawing/2014/main" id="{4BEDAB19-21E7-4D16-86CF-886EACB718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algn="l" rtl="0" eaLnBrk="1" hangingPunct="1">
              <a:buFontTx/>
              <a:buNone/>
            </a:pPr>
            <a:endParaRPr lang="en-US" altLang="en-US" b="1"/>
          </a:p>
          <a:p>
            <a:pPr algn="l" rtl="0" eaLnBrk="1" hangingPunct="1">
              <a:buFontTx/>
              <a:buNone/>
            </a:pPr>
            <a:r>
              <a:rPr lang="en-US" altLang="en-US" b="1"/>
              <a:t>    Spasticity , when severe , may be accompanied by painful spasm , esp. </a:t>
            </a:r>
          </a:p>
          <a:p>
            <a:pPr algn="l" rtl="0" eaLnBrk="1" hangingPunct="1">
              <a:buFontTx/>
              <a:buNone/>
            </a:pPr>
            <a:r>
              <a:rPr lang="en-US" altLang="en-US" b="1"/>
              <a:t>    of flexor muscles  of  lower limbs</a:t>
            </a:r>
            <a:r>
              <a:rPr lang="en-US" altLang="en-US"/>
              <a:t>.</a:t>
            </a:r>
            <a:r>
              <a:rPr lang="en-US" altLang="en-US" b="1"/>
              <a:t> </a:t>
            </a:r>
          </a:p>
          <a:p>
            <a:pPr algn="l" rtl="0" eaLnBrk="1" hangingPunct="1">
              <a:buFontTx/>
              <a:buNone/>
            </a:pPr>
            <a:endParaRPr lang="en-US" altLang="en-US" b="1"/>
          </a:p>
          <a:p>
            <a:pPr algn="l" rtl="0" eaLnBrk="1" hangingPunct="1">
              <a:buFontTx/>
              <a:buNone/>
            </a:pPr>
            <a:r>
              <a:rPr lang="en-US" altLang="en-US" b="1"/>
              <a:t>     Drugs relieve spasticity by decreasing  excess afferent stimulation of spinal motoneurons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3D90D840-C7BF-45CC-A84B-A62437A7CC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0"/>
            <a:ext cx="8915400" cy="6858000"/>
          </a:xfrm>
        </p:spPr>
        <p:txBody>
          <a:bodyPr/>
          <a:lstStyle/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 u="sng"/>
              <a:t>Skeletal muscle relaxants that are used clinically  :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endParaRPr lang="en-US" altLang="en-US" sz="2800" b="1" u="sng"/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</a:t>
            </a:r>
            <a:r>
              <a:rPr lang="en-US" altLang="en-US" sz="2800" b="1" u="sng"/>
              <a:t> I. Centrally-acting skeletal muscle relaxants :</a:t>
            </a:r>
            <a:r>
              <a:rPr lang="en-US" altLang="en-US" sz="2800" b="1"/>
              <a:t> </a:t>
            </a:r>
            <a:r>
              <a:rPr lang="en-US" altLang="en-US" sz="2800"/>
              <a:t>These drugs do not interfere with voluntary power 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endParaRPr lang="en-US" altLang="en-US" sz="2800" b="1" u="sng"/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</a:t>
            </a:r>
            <a:r>
              <a:rPr lang="en-US" altLang="en-US" sz="2800" b="1" u="sng"/>
              <a:t>  A.  Drugs acting mainly on spinal cord :</a:t>
            </a:r>
            <a:r>
              <a:rPr lang="en-US" altLang="en-US" sz="2800" b="1"/>
              <a:t>  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     1. Baclofen</a:t>
            </a:r>
            <a:r>
              <a:rPr lang="en-US" altLang="en-US" sz="2800"/>
              <a:t> : 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It acts </a:t>
            </a:r>
            <a:r>
              <a:rPr lang="en-US" altLang="en-US" sz="2800" b="1"/>
              <a:t>as agonist on presynaptic GABA -B receptors</a:t>
            </a:r>
            <a:r>
              <a:rPr lang="en-US" altLang="en-US" sz="2800"/>
              <a:t> in spinal cord causing decrease calcium ion conductance in axon terminals of primary  afferent neurons , </a:t>
            </a:r>
            <a:r>
              <a:rPr lang="en-US" altLang="en-US" sz="2800" b="1"/>
              <a:t>so decreases release of excitatory neurotransmitters like glutamate</a:t>
            </a:r>
            <a:r>
              <a:rPr lang="en-US" altLang="en-US" sz="2800"/>
              <a:t>,  thus </a:t>
            </a:r>
            <a:r>
              <a:rPr lang="en-US" altLang="en-US" sz="2800" b="1"/>
              <a:t>leading to  presynaptic inhibition of spinal motoneurons</a:t>
            </a:r>
            <a:r>
              <a:rPr lang="en-US" altLang="en-US" sz="2800"/>
              <a:t>  . </a:t>
            </a:r>
            <a:endParaRPr lang="en-US" altLang="en-US" sz="2800"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91488C8B-58FE-49DC-B332-0868A46DC7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It is effective orally for </a:t>
            </a:r>
            <a:r>
              <a:rPr lang="en-US" altLang="en-US" sz="2800" b="1"/>
              <a:t>spasticity.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It is also effective</a:t>
            </a:r>
            <a:r>
              <a:rPr lang="en-US" altLang="en-US" sz="2800" b="1"/>
              <a:t> in reducing the flexor spasms that accompanies spasticity</a:t>
            </a:r>
            <a:r>
              <a:rPr lang="en-US" altLang="en-US" sz="2800"/>
              <a:t> due to multiple sclerosis and spinal cord lesions. </a:t>
            </a:r>
            <a:endParaRPr lang="en-US" altLang="en-US" sz="2800" b="1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800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</a:t>
            </a:r>
            <a:r>
              <a:rPr lang="en-US" altLang="en-US" sz="2800" b="1"/>
              <a:t>It also decreases pain transmission in spinal cord by decrease release of  substance P</a:t>
            </a:r>
            <a:r>
              <a:rPr lang="en-US" altLang="en-US" sz="2800"/>
              <a:t>  from nerve ending of primary afferent sensory neurons . </a:t>
            </a:r>
            <a:r>
              <a:rPr lang="en-US" altLang="en-US" sz="2800" b="1"/>
              <a:t>Due to this action, it is sometimes used for trigeminal neuralgia</a:t>
            </a:r>
            <a:r>
              <a:rPr lang="en-US" altLang="en-US" sz="2800"/>
              <a:t> .</a:t>
            </a:r>
            <a:r>
              <a:rPr lang="en-US" altLang="en-US" sz="2800" b="1"/>
              <a:t>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1400" b="1"/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S.E.s.</a:t>
            </a:r>
            <a:r>
              <a:rPr lang="en-US" altLang="en-US" sz="2800"/>
              <a:t> are : Drowsiness , hypotension (occurs with overdose), and seizures .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</a:pPr>
            <a:endParaRPr lang="en-US" altLang="en-US" sz="2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1647FDE-9885-434D-B992-513F286342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0"/>
            <a:ext cx="9144000" cy="6858000"/>
          </a:xfrm>
        </p:spPr>
        <p:txBody>
          <a:bodyPr/>
          <a:lstStyle/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endParaRPr lang="en-US" altLang="en-US" sz="1200"/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2. Diazepam</a:t>
            </a:r>
            <a:r>
              <a:rPr lang="en-US" altLang="en-US" sz="2800"/>
              <a:t> : reduce skeletal muscle spasm and spasticity by its sedative action and by enhancing polysynaptic and presynaptic inhibition on the 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spinal motoneurons. 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</a:t>
            </a:r>
            <a:r>
              <a:rPr lang="en-US" altLang="en-US" sz="2800" b="1"/>
              <a:t>It is useful for  :</a:t>
            </a:r>
            <a:r>
              <a:rPr lang="en-US" altLang="en-US" sz="2800"/>
              <a:t>  </a:t>
            </a:r>
            <a:r>
              <a:rPr lang="en-US" altLang="en-US" sz="2800" b="1"/>
              <a:t>  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   </a:t>
            </a:r>
            <a:r>
              <a:rPr lang="en-US" altLang="en-US" sz="2800"/>
              <a:t>A. </a:t>
            </a:r>
            <a:r>
              <a:rPr lang="en-US" altLang="en-US" sz="2800" b="1"/>
              <a:t>Spasticity :  </a:t>
            </a:r>
            <a:r>
              <a:rPr lang="en-US" altLang="en-US" sz="2800"/>
              <a:t>diazepam is less 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   effective than baclofen in relieving flexor 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    spasms that can accompany spasticity.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endParaRPr lang="en-US" altLang="en-US" sz="1200"/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B. </a:t>
            </a:r>
            <a:r>
              <a:rPr lang="en-US" altLang="en-US" sz="2800" b="1"/>
              <a:t>Skeletal muscle spasm due to local trauma 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or disc prolapse:</a:t>
            </a:r>
            <a:r>
              <a:rPr lang="en-US" altLang="en-US" sz="2800"/>
              <a:t> more commonly used than baclofen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 S.Es</a:t>
            </a:r>
            <a:r>
              <a:rPr lang="en-US" altLang="en-US" sz="2800"/>
              <a:t> : dose-dependent sedation</a:t>
            </a:r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endParaRPr lang="en-US" altLang="en-US" sz="1200" b="1"/>
          </a:p>
          <a:p>
            <a:pPr marL="609600" indent="-609600"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3. Tizanidine</a:t>
            </a:r>
            <a:r>
              <a:rPr lang="en-US" altLang="en-US" sz="2800"/>
              <a:t> : central alpha</a:t>
            </a:r>
            <a:r>
              <a:rPr lang="en-US" altLang="en-US" sz="2800" baseline="-25000"/>
              <a:t>2</a:t>
            </a:r>
            <a:r>
              <a:rPr lang="en-US" altLang="en-US" sz="2800"/>
              <a:t>- agonist;  it also relieves spasticity  and decreases  pain transmission in spinal cord.</a:t>
            </a:r>
            <a:r>
              <a:rPr lang="en-US" altLang="en-US" sz="2800" b="1"/>
              <a:t>   S.E.</a:t>
            </a:r>
            <a:r>
              <a:rPr lang="en-US" altLang="en-US" sz="2800"/>
              <a:t>  : include hypotension, sedation.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A7734751-DFF2-4C31-82CC-D14EB7ECCD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0"/>
            <a:ext cx="8915400" cy="6858000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 b="1" u="sng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b="1" u="sng"/>
              <a:t>B. Drugs acting on brain stem :</a:t>
            </a:r>
            <a:r>
              <a:rPr lang="en-US" altLang="en-US" sz="2800"/>
              <a:t> </a:t>
            </a:r>
            <a:r>
              <a:rPr lang="en-US" altLang="en-US" sz="2800" b="1"/>
              <a:t>These include :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 b="1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Carisoprodol,  Cyclobenzaprine, Orphenadrine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These </a:t>
            </a:r>
            <a:r>
              <a:rPr lang="en-US" altLang="en-US" sz="2800" b="1"/>
              <a:t>reduce skeletal muscle spasm due to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  local trauma or strain.</a:t>
            </a:r>
            <a:endParaRPr lang="en-US" altLang="en-US" sz="280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They are </a:t>
            </a:r>
            <a:r>
              <a:rPr lang="en-US" altLang="en-US" sz="2800" b="1"/>
              <a:t>not effective for spasticity</a:t>
            </a:r>
            <a:r>
              <a:rPr lang="en-US" altLang="en-US" sz="2800"/>
              <a:t>.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160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All are effective orally ;</a:t>
            </a:r>
            <a:r>
              <a:rPr lang="en-US" altLang="en-US" sz="2800"/>
              <a:t> 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orphenadrine is  also useful by injection IM or IV</a:t>
            </a:r>
            <a:r>
              <a:rPr lang="en-US" altLang="en-US" sz="2800" b="1"/>
              <a:t>.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  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S.Es :</a:t>
            </a:r>
            <a:r>
              <a:rPr lang="en-US" altLang="en-US" sz="2800"/>
              <a:t> </a:t>
            </a:r>
            <a:r>
              <a:rPr lang="en-US" altLang="en-US" sz="2800" u="sng"/>
              <a:t>antimuscarinic</a:t>
            </a:r>
            <a:r>
              <a:rPr lang="en-US" altLang="en-US" sz="2800"/>
              <a:t> for cyclobenzaprine and orphenadrine causing sedation,  dry mouth .</a:t>
            </a:r>
            <a:endParaRPr lang="en-US" altLang="en-US" sz="2800" b="1" u="sng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>
            <a:extLst>
              <a:ext uri="{FF2B5EF4-FFF2-40B4-BE49-F238E27FC236}">
                <a16:creationId xmlns:a16="http://schemas.microsoft.com/office/drawing/2014/main" id="{0BF148F3-EDA4-4A81-9B56-D5A38E95CC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304800"/>
            <a:ext cx="8915400" cy="6553200"/>
          </a:xfrm>
        </p:spPr>
        <p:txBody>
          <a:bodyPr/>
          <a:lstStyle/>
          <a:p>
            <a:pPr marL="533400" indent="-533400"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b="1" u="sng"/>
              <a:t>II.Peripheral-acting skeletal muscle relaxants</a:t>
            </a:r>
          </a:p>
          <a:p>
            <a:pPr marL="533400" indent="-533400" algn="l" rtl="0" eaLnBrk="1" hangingPunct="1">
              <a:lnSpc>
                <a:spcPct val="90000"/>
              </a:lnSpc>
              <a:buFontTx/>
              <a:buNone/>
            </a:pPr>
            <a:endParaRPr lang="en-US" altLang="en-US" sz="2800" b="1" u="sng"/>
          </a:p>
          <a:p>
            <a:pPr marL="533400" indent="-533400" algn="l" rtl="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800" b="1" u="sng"/>
              <a:t>Botulinum toxin ( type A</a:t>
            </a:r>
            <a:r>
              <a:rPr lang="en-US" altLang="en-US" sz="2800" u="sng"/>
              <a:t>)</a:t>
            </a:r>
            <a:r>
              <a:rPr lang="en-US" altLang="en-US" sz="2800"/>
              <a:t> : </a:t>
            </a:r>
          </a:p>
          <a:p>
            <a:pPr marL="533400" indent="-533400"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 </a:t>
            </a:r>
            <a:r>
              <a:rPr lang="en-US" altLang="en-US" sz="2800" b="1"/>
              <a:t>It is taken actively and selectively by cholinergic nerve endings of motor nerve fibers leading to inhibition of release of acetylcholine from their nerve endings at NMJ</a:t>
            </a:r>
            <a:r>
              <a:rPr lang="en-US" altLang="en-US" sz="2800"/>
              <a:t> , thus causing relaxation of skeletal muscle or  flaccid paralysis </a:t>
            </a:r>
          </a:p>
          <a:p>
            <a:pPr marL="533400" indent="-533400" algn="l" rtl="0" eaLnBrk="1" hangingPunct="1">
              <a:lnSpc>
                <a:spcPct val="90000"/>
              </a:lnSpc>
              <a:buFontTx/>
              <a:buNone/>
            </a:pPr>
            <a:endParaRPr lang="en-US" altLang="en-US" sz="2000"/>
          </a:p>
          <a:p>
            <a:pPr marL="533400" indent="-533400"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This toxin is </a:t>
            </a:r>
            <a:r>
              <a:rPr lang="en-US" altLang="en-US" sz="2800" b="1"/>
              <a:t>injected locally</a:t>
            </a:r>
            <a:r>
              <a:rPr lang="en-US" altLang="en-US" sz="2800"/>
              <a:t> for relief of spasmodic </a:t>
            </a:r>
            <a:r>
              <a:rPr lang="en-US" altLang="en-US" sz="2800" b="1"/>
              <a:t>torticollis and blepharospasm</a:t>
            </a:r>
            <a:r>
              <a:rPr lang="en-US" altLang="en-US" sz="2800"/>
              <a:t>;  it is also useful to decrease </a:t>
            </a:r>
            <a:r>
              <a:rPr lang="en-US" altLang="en-US" sz="2800" b="1"/>
              <a:t>spasticity </a:t>
            </a:r>
            <a:r>
              <a:rPr lang="en-US" altLang="en-US" sz="2800"/>
              <a:t>following strokes. </a:t>
            </a:r>
          </a:p>
          <a:p>
            <a:pPr marL="533400" indent="-533400" algn="l" rtl="0" eaLnBrk="1" hangingPunct="1">
              <a:lnSpc>
                <a:spcPct val="90000"/>
              </a:lnSpc>
              <a:buFontTx/>
              <a:buNone/>
            </a:pPr>
            <a:endParaRPr lang="en-US" altLang="en-US" sz="1600"/>
          </a:p>
          <a:p>
            <a:pPr marL="533400" indent="-533400"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Its effect  is </a:t>
            </a:r>
            <a:r>
              <a:rPr lang="en-US" altLang="en-US" sz="2800" b="1"/>
              <a:t>reversible</a:t>
            </a:r>
            <a:r>
              <a:rPr lang="en-US" altLang="en-US" sz="2800"/>
              <a:t> , </a:t>
            </a:r>
            <a:r>
              <a:rPr lang="en-US" altLang="en-US" sz="2800" b="1"/>
              <a:t>persisting for few months</a:t>
            </a:r>
          </a:p>
          <a:p>
            <a:pPr marL="533400" indent="-533400" algn="l" rtl="0"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3F62F58E31954599AF5D7BF24514D4" ma:contentTypeVersion="2" ma:contentTypeDescription="Create a new document." ma:contentTypeScope="" ma:versionID="1f97733726474c944a67f50e0a8bd811">
  <xsd:schema xmlns:xsd="http://www.w3.org/2001/XMLSchema" xmlns:xs="http://www.w3.org/2001/XMLSchema" xmlns:p="http://schemas.microsoft.com/office/2006/metadata/properties" xmlns:ns2="d04b26b9-50b7-4329-ba0b-d0dc18387505" targetNamespace="http://schemas.microsoft.com/office/2006/metadata/properties" ma:root="true" ma:fieldsID="1fc3081d13638dbfc9427cb62a769f1c" ns2:_="">
    <xsd:import namespace="d04b26b9-50b7-4329-ba0b-d0dc183875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4b26b9-50b7-4329-ba0b-d0dc183875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1DD389-6AE4-4BC8-AB77-9D6154F9E486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d04b26b9-50b7-4329-ba0b-d0dc18387505"/>
  </ds:schemaRefs>
</ds:datastoreItem>
</file>

<file path=customXml/itemProps2.xml><?xml version="1.0" encoding="utf-8"?>
<ds:datastoreItem xmlns:ds="http://schemas.openxmlformats.org/officeDocument/2006/customXml" ds:itemID="{25970D14-AF7F-4746-BD1B-03BF9565322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678</TotalTime>
  <Words>2000</Words>
  <Application>Microsoft Office PowerPoint</Application>
  <PresentationFormat>عرض على الشاشة (4:3)</PresentationFormat>
  <Paragraphs>258</Paragraphs>
  <Slides>27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27</vt:i4>
      </vt:variant>
    </vt:vector>
  </HeadingPairs>
  <TitlesOfParts>
    <vt:vector size="28" baseType="lpstr">
      <vt:lpstr>Default Design</vt:lpstr>
      <vt:lpstr>SKELETAL MUSCLE   RELAXANTS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BLOCKERS OF THE NEURO-MUSCULAR JUNCTION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Ahmad Maaitah</cp:lastModifiedBy>
  <cp:revision>61</cp:revision>
  <cp:lastPrinted>1601-01-01T00:00:00Z</cp:lastPrinted>
  <dcterms:created xsi:type="dcterms:W3CDTF">1601-01-01T00:00:00Z</dcterms:created>
  <dcterms:modified xsi:type="dcterms:W3CDTF">2021-03-07T08:54:46Z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