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5" r:id="rId1"/>
    <p:sldMasterId id="2147483718" r:id="rId2"/>
  </p:sldMasterIdLst>
  <p:sldIdLst>
    <p:sldId id="274" r:id="rId3"/>
    <p:sldId id="256" r:id="rId4"/>
    <p:sldId id="2593" r:id="rId5"/>
    <p:sldId id="2592" r:id="rId6"/>
    <p:sldId id="271" r:id="rId7"/>
    <p:sldId id="2594" r:id="rId8"/>
    <p:sldId id="2595" r:id="rId9"/>
    <p:sldId id="2596" r:id="rId10"/>
    <p:sldId id="2597" r:id="rId11"/>
    <p:sldId id="2598" r:id="rId12"/>
    <p:sldId id="2599" r:id="rId13"/>
    <p:sldId id="2600" r:id="rId14"/>
    <p:sldId id="2601" r:id="rId15"/>
    <p:sldId id="2602" r:id="rId16"/>
    <p:sldId id="2603" r:id="rId17"/>
    <p:sldId id="278" r:id="rId18"/>
    <p:sldId id="265" r:id="rId19"/>
    <p:sldId id="266" r:id="rId20"/>
    <p:sldId id="267" r:id="rId21"/>
    <p:sldId id="268" r:id="rId22"/>
    <p:sldId id="276" r:id="rId23"/>
  </p:sldIdLst>
  <p:sldSz cx="10693400" cy="10693400"/>
  <p:notesSz cx="106934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518" y="-12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02005" y="950526"/>
            <a:ext cx="9089390" cy="6653671"/>
          </a:xfrm>
        </p:spPr>
        <p:txBody>
          <a:bodyPr anchor="b">
            <a:noAutofit/>
          </a:bodyPr>
          <a:lstStyle>
            <a:lvl1pPr>
              <a:lnSpc>
                <a:spcPct val="100000"/>
              </a:lnSpc>
              <a:defRPr sz="107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604010" y="7723011"/>
            <a:ext cx="7485380" cy="1901049"/>
          </a:xfrm>
        </p:spPr>
        <p:txBody>
          <a:bodyPr>
            <a:normAutofit/>
          </a:bodyPr>
          <a:lstStyle>
            <a:lvl1pPr marL="0" indent="0" algn="ctr">
              <a:buNone/>
              <a:defRPr sz="3200">
                <a:solidFill>
                  <a:schemeClr val="tx1">
                    <a:tint val="75000"/>
                  </a:schemeClr>
                </a:solidFill>
              </a:defRPr>
            </a:lvl1pPr>
            <a:lvl2pPr marL="611048" indent="0" algn="ctr">
              <a:buNone/>
              <a:defRPr>
                <a:solidFill>
                  <a:schemeClr val="tx1">
                    <a:tint val="75000"/>
                  </a:schemeClr>
                </a:solidFill>
              </a:defRPr>
            </a:lvl2pPr>
            <a:lvl3pPr marL="1222096" indent="0" algn="ctr">
              <a:buNone/>
              <a:defRPr>
                <a:solidFill>
                  <a:schemeClr val="tx1">
                    <a:tint val="75000"/>
                  </a:schemeClr>
                </a:solidFill>
              </a:defRPr>
            </a:lvl3pPr>
            <a:lvl4pPr marL="1833143" indent="0" algn="ctr">
              <a:buNone/>
              <a:defRPr>
                <a:solidFill>
                  <a:schemeClr val="tx1">
                    <a:tint val="75000"/>
                  </a:schemeClr>
                </a:solidFill>
              </a:defRPr>
            </a:lvl4pPr>
            <a:lvl5pPr marL="2444191" indent="0" algn="ctr">
              <a:buNone/>
              <a:defRPr>
                <a:solidFill>
                  <a:schemeClr val="tx1">
                    <a:tint val="75000"/>
                  </a:schemeClr>
                </a:solidFill>
              </a:defRPr>
            </a:lvl5pPr>
            <a:lvl6pPr marL="3055239" indent="0" algn="ctr">
              <a:buNone/>
              <a:defRPr>
                <a:solidFill>
                  <a:schemeClr val="tx1">
                    <a:tint val="75000"/>
                  </a:schemeClr>
                </a:solidFill>
              </a:defRPr>
            </a:lvl6pPr>
            <a:lvl7pPr marL="3666287" indent="0" algn="ctr">
              <a:buNone/>
              <a:defRPr>
                <a:solidFill>
                  <a:schemeClr val="tx1">
                    <a:tint val="75000"/>
                  </a:schemeClr>
                </a:solidFill>
              </a:defRPr>
            </a:lvl7pPr>
            <a:lvl8pPr marL="4277335" indent="0" algn="ctr">
              <a:buNone/>
              <a:defRPr>
                <a:solidFill>
                  <a:schemeClr val="tx1">
                    <a:tint val="75000"/>
                  </a:schemeClr>
                </a:solidFill>
              </a:defRPr>
            </a:lvl8pPr>
            <a:lvl9pPr marL="4888382"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11/13/2021</a:t>
            </a:fld>
            <a:endParaRPr lang="en-US"/>
          </a:p>
        </p:txBody>
      </p:sp>
      <p:sp>
        <p:nvSpPr>
          <p:cNvPr id="8" name="Slide Number Placeholder 7"/>
          <p:cNvSpPr>
            <a:spLocks noGrp="1"/>
          </p:cNvSpPr>
          <p:nvPr>
            <p:ph type="sldNum" sz="quarter" idx="11"/>
          </p:nvPr>
        </p:nvSpPr>
        <p:spPr/>
        <p:txBody>
          <a:bodyPr/>
          <a:lstStyle/>
          <a:p>
            <a:pPr marL="19685">
              <a:lnSpc>
                <a:spcPct val="100000"/>
              </a:lnSpc>
              <a:spcBef>
                <a:spcPts val="50"/>
              </a:spcBef>
            </a:pPr>
            <a:fld id="{81D60167-4931-47E6-BA6A-407CBD079E47}" type="slidenum">
              <a:rPr lang="en-US" smtClean="0"/>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428232"/>
            <a:ext cx="2406015" cy="912404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534670" y="428232"/>
            <a:ext cx="7039822" cy="912404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11/13/2021</a:t>
            </a:fld>
            <a:endParaRPr lang="en-US"/>
          </a:p>
        </p:txBody>
      </p:sp>
      <p:sp>
        <p:nvSpPr>
          <p:cNvPr id="4" name="Holder 4"/>
          <p:cNvSpPr>
            <a:spLocks noGrp="1"/>
          </p:cNvSpPr>
          <p:nvPr>
            <p:ph type="sldNum" sz="quarter" idx="7"/>
          </p:nvPr>
        </p:nvSpPr>
        <p:spPr/>
        <p:txBody>
          <a:bodyPr lIns="0" tIns="0" rIns="0" bIns="0"/>
          <a:lstStyle>
            <a:lvl1pPr>
              <a:defRPr sz="1100" b="1" i="0">
                <a:solidFill>
                  <a:schemeClr val="tx1"/>
                </a:solidFill>
                <a:latin typeface="Cambria"/>
                <a:cs typeface="Cambria"/>
              </a:defRPr>
            </a:lvl1pPr>
          </a:lstStyle>
          <a:p>
            <a:pPr marL="19685">
              <a:lnSpc>
                <a:spcPct val="100000"/>
              </a:lnSpc>
              <a:spcBef>
                <a:spcPts val="50"/>
              </a:spcBef>
            </a:pPr>
            <a:fld id="{81D60167-4931-47E6-BA6A-407CBD079E47}" type="slidenum">
              <a:rPr dirty="0"/>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02005" y="950526"/>
            <a:ext cx="9089390" cy="6653671"/>
          </a:xfrm>
        </p:spPr>
        <p:txBody>
          <a:bodyPr anchor="b">
            <a:noAutofit/>
          </a:bodyPr>
          <a:lstStyle>
            <a:lvl1pPr>
              <a:lnSpc>
                <a:spcPct val="100000"/>
              </a:lnSpc>
              <a:defRPr sz="107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604010" y="7723011"/>
            <a:ext cx="7485380" cy="1901049"/>
          </a:xfrm>
        </p:spPr>
        <p:txBody>
          <a:bodyPr>
            <a:normAutofit/>
          </a:bodyPr>
          <a:lstStyle>
            <a:lvl1pPr marL="0" indent="0" algn="ctr">
              <a:buNone/>
              <a:defRPr sz="3200">
                <a:solidFill>
                  <a:schemeClr val="tx1">
                    <a:tint val="75000"/>
                  </a:schemeClr>
                </a:solidFill>
              </a:defRPr>
            </a:lvl1pPr>
            <a:lvl2pPr marL="611048" indent="0" algn="ctr">
              <a:buNone/>
              <a:defRPr>
                <a:solidFill>
                  <a:schemeClr val="tx1">
                    <a:tint val="75000"/>
                  </a:schemeClr>
                </a:solidFill>
              </a:defRPr>
            </a:lvl2pPr>
            <a:lvl3pPr marL="1222096" indent="0" algn="ctr">
              <a:buNone/>
              <a:defRPr>
                <a:solidFill>
                  <a:schemeClr val="tx1">
                    <a:tint val="75000"/>
                  </a:schemeClr>
                </a:solidFill>
              </a:defRPr>
            </a:lvl3pPr>
            <a:lvl4pPr marL="1833143" indent="0" algn="ctr">
              <a:buNone/>
              <a:defRPr>
                <a:solidFill>
                  <a:schemeClr val="tx1">
                    <a:tint val="75000"/>
                  </a:schemeClr>
                </a:solidFill>
              </a:defRPr>
            </a:lvl4pPr>
            <a:lvl5pPr marL="2444191" indent="0" algn="ctr">
              <a:buNone/>
              <a:defRPr>
                <a:solidFill>
                  <a:schemeClr val="tx1">
                    <a:tint val="75000"/>
                  </a:schemeClr>
                </a:solidFill>
              </a:defRPr>
            </a:lvl5pPr>
            <a:lvl6pPr marL="3055239" indent="0" algn="ctr">
              <a:buNone/>
              <a:defRPr>
                <a:solidFill>
                  <a:schemeClr val="tx1">
                    <a:tint val="75000"/>
                  </a:schemeClr>
                </a:solidFill>
              </a:defRPr>
            </a:lvl6pPr>
            <a:lvl7pPr marL="3666287" indent="0" algn="ctr">
              <a:buNone/>
              <a:defRPr>
                <a:solidFill>
                  <a:schemeClr val="tx1">
                    <a:tint val="75000"/>
                  </a:schemeClr>
                </a:solidFill>
              </a:defRPr>
            </a:lvl7pPr>
            <a:lvl8pPr marL="4277335" indent="0" algn="ctr">
              <a:buNone/>
              <a:defRPr>
                <a:solidFill>
                  <a:schemeClr val="tx1">
                    <a:tint val="75000"/>
                  </a:schemeClr>
                </a:solidFill>
              </a:defRPr>
            </a:lvl8pPr>
            <a:lvl9pPr marL="4888382"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09809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4693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44705" y="2138681"/>
            <a:ext cx="9089390" cy="3906061"/>
          </a:xfrm>
        </p:spPr>
        <p:txBody>
          <a:bodyPr anchor="b"/>
          <a:lstStyle>
            <a:lvl1pPr algn="ctr" defTabSz="1222096" rtl="0" eaLnBrk="1" latinLnBrk="0" hangingPunct="1">
              <a:lnSpc>
                <a:spcPct val="100000"/>
              </a:lnSpc>
              <a:spcBef>
                <a:spcPct val="0"/>
              </a:spcBef>
              <a:buNone/>
              <a:defRPr lang="en-US" sz="64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44705" y="6344257"/>
            <a:ext cx="9089390" cy="1764905"/>
          </a:xfrm>
        </p:spPr>
        <p:txBody>
          <a:bodyPr anchor="t"/>
          <a:lstStyle>
            <a:lvl1pPr marL="0" indent="0" algn="ctr">
              <a:buNone/>
              <a:defRPr sz="2700">
                <a:solidFill>
                  <a:schemeClr val="tx1">
                    <a:tint val="75000"/>
                  </a:schemeClr>
                </a:solidFill>
              </a:defRPr>
            </a:lvl1pPr>
            <a:lvl2pPr marL="611048" indent="0">
              <a:buNone/>
              <a:defRPr sz="2400">
                <a:solidFill>
                  <a:schemeClr val="tx1">
                    <a:tint val="75000"/>
                  </a:schemeClr>
                </a:solidFill>
              </a:defRPr>
            </a:lvl2pPr>
            <a:lvl3pPr marL="1222096" indent="0">
              <a:buNone/>
              <a:defRPr sz="2100">
                <a:solidFill>
                  <a:schemeClr val="tx1">
                    <a:tint val="75000"/>
                  </a:schemeClr>
                </a:solidFill>
              </a:defRPr>
            </a:lvl3pPr>
            <a:lvl4pPr marL="1833143" indent="0">
              <a:buNone/>
              <a:defRPr sz="1900">
                <a:solidFill>
                  <a:schemeClr val="tx1">
                    <a:tint val="75000"/>
                  </a:schemeClr>
                </a:solidFill>
              </a:defRPr>
            </a:lvl4pPr>
            <a:lvl5pPr marL="2444191" indent="0">
              <a:buNone/>
              <a:defRPr sz="1900">
                <a:solidFill>
                  <a:schemeClr val="tx1">
                    <a:tint val="75000"/>
                  </a:schemeClr>
                </a:solidFill>
              </a:defRPr>
            </a:lvl5pPr>
            <a:lvl6pPr marL="3055239" indent="0">
              <a:buNone/>
              <a:defRPr sz="1900">
                <a:solidFill>
                  <a:schemeClr val="tx1">
                    <a:tint val="75000"/>
                  </a:schemeClr>
                </a:solidFill>
              </a:defRPr>
            </a:lvl6pPr>
            <a:lvl7pPr marL="3666287" indent="0">
              <a:buNone/>
              <a:defRPr sz="1900">
                <a:solidFill>
                  <a:schemeClr val="tx1">
                    <a:tint val="75000"/>
                  </a:schemeClr>
                </a:solidFill>
              </a:defRPr>
            </a:lvl7pPr>
            <a:lvl8pPr marL="4277335" indent="0">
              <a:buNone/>
              <a:defRPr sz="1900">
                <a:solidFill>
                  <a:schemeClr val="tx1">
                    <a:tint val="75000"/>
                  </a:schemeClr>
                </a:solidFill>
              </a:defRPr>
            </a:lvl8pPr>
            <a:lvl9pPr marL="4888382" indent="0">
              <a:buNone/>
              <a:defRPr sz="19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7" name="Oval 6"/>
          <p:cNvSpPr/>
          <p:nvPr/>
        </p:nvSpPr>
        <p:spPr>
          <a:xfrm>
            <a:off x="5257588"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solidFill>
                <a:prstClr val="white"/>
              </a:solidFill>
            </a:endParaRPr>
          </a:p>
        </p:txBody>
      </p:sp>
      <p:sp>
        <p:nvSpPr>
          <p:cNvPr id="8" name="Oval 7"/>
          <p:cNvSpPr/>
          <p:nvPr/>
        </p:nvSpPr>
        <p:spPr>
          <a:xfrm>
            <a:off x="5491507"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solidFill>
                <a:prstClr val="white"/>
              </a:solidFill>
            </a:endParaRPr>
          </a:p>
        </p:txBody>
      </p:sp>
      <p:sp>
        <p:nvSpPr>
          <p:cNvPr id="9" name="Oval 8"/>
          <p:cNvSpPr/>
          <p:nvPr/>
        </p:nvSpPr>
        <p:spPr>
          <a:xfrm>
            <a:off x="5024785"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solidFill>
                <a:prstClr val="white"/>
              </a:solidFill>
            </a:endParaRPr>
          </a:p>
        </p:txBody>
      </p:sp>
    </p:spTree>
    <p:extLst>
      <p:ext uri="{BB962C8B-B14F-4D97-AF65-F5344CB8AC3E}">
        <p14:creationId xmlns:p14="http://schemas.microsoft.com/office/powerpoint/2010/main" val="374976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4" name="Content Placeholder 3"/>
          <p:cNvSpPr>
            <a:spLocks noGrp="1"/>
          </p:cNvSpPr>
          <p:nvPr>
            <p:ph sz="half" idx="2"/>
          </p:nvPr>
        </p:nvSpPr>
        <p:spPr>
          <a:xfrm>
            <a:off x="5435812" y="2495127"/>
            <a:ext cx="4722918" cy="7057150"/>
          </a:xfrm>
        </p:spPr>
        <p:txBody>
          <a:bodyPr/>
          <a:lstStyle>
            <a:lvl1pPr>
              <a:defRPr sz="32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9" name="Content Placeholder 8"/>
          <p:cNvSpPr>
            <a:spLocks noGrp="1"/>
          </p:cNvSpPr>
          <p:nvPr>
            <p:ph sz="quarter" idx="13"/>
          </p:nvPr>
        </p:nvSpPr>
        <p:spPr>
          <a:xfrm>
            <a:off x="427736" y="2495127"/>
            <a:ext cx="4726483" cy="7057644"/>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943858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534670" y="2495127"/>
            <a:ext cx="4724775" cy="950524"/>
          </a:xfrm>
        </p:spPr>
        <p:txBody>
          <a:bodyPr anchor="b">
            <a:noAutofit/>
          </a:bodyPr>
          <a:lstStyle>
            <a:lvl1pPr marL="0" indent="0" algn="ctr">
              <a:buNone/>
              <a:defRPr sz="3200" b="0"/>
            </a:lvl1pPr>
            <a:lvl2pPr marL="611048" indent="0">
              <a:buNone/>
              <a:defRPr sz="2700" b="1"/>
            </a:lvl2pPr>
            <a:lvl3pPr marL="1222096" indent="0">
              <a:buNone/>
              <a:defRPr sz="2400" b="1"/>
            </a:lvl3pPr>
            <a:lvl4pPr marL="1833143" indent="0">
              <a:buNone/>
              <a:defRPr sz="2100" b="1"/>
            </a:lvl4pPr>
            <a:lvl5pPr marL="2444191" indent="0">
              <a:buNone/>
              <a:defRPr sz="2100" b="1"/>
            </a:lvl5pPr>
            <a:lvl6pPr marL="3055239" indent="0">
              <a:buNone/>
              <a:defRPr sz="2100" b="1"/>
            </a:lvl6pPr>
            <a:lvl7pPr marL="3666287" indent="0">
              <a:buNone/>
              <a:defRPr sz="2100" b="1"/>
            </a:lvl7pPr>
            <a:lvl8pPr marL="4277335" indent="0">
              <a:buNone/>
              <a:defRPr sz="2100" b="1"/>
            </a:lvl8pPr>
            <a:lvl9pPr marL="4888382" indent="0">
              <a:buNone/>
              <a:defRPr sz="21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5435812" y="2495127"/>
            <a:ext cx="4726631" cy="950524"/>
          </a:xfrm>
        </p:spPr>
        <p:txBody>
          <a:bodyPr anchor="b">
            <a:noAutofit/>
          </a:bodyPr>
          <a:lstStyle>
            <a:lvl1pPr marL="0" indent="0" algn="ctr">
              <a:buNone/>
              <a:defRPr sz="3200" b="0"/>
            </a:lvl1pPr>
            <a:lvl2pPr marL="611048" indent="0">
              <a:buNone/>
              <a:defRPr sz="2700" b="1"/>
            </a:lvl2pPr>
            <a:lvl3pPr marL="1222096" indent="0">
              <a:buNone/>
              <a:defRPr sz="2400" b="1"/>
            </a:lvl3pPr>
            <a:lvl4pPr marL="1833143" indent="0">
              <a:buNone/>
              <a:defRPr sz="2100" b="1"/>
            </a:lvl4pPr>
            <a:lvl5pPr marL="2444191" indent="0">
              <a:buNone/>
              <a:defRPr sz="2100" b="1"/>
            </a:lvl5pPr>
            <a:lvl6pPr marL="3055239" indent="0">
              <a:buNone/>
              <a:defRPr sz="2100" b="1"/>
            </a:lvl6pPr>
            <a:lvl7pPr marL="3666287" indent="0">
              <a:buNone/>
              <a:defRPr sz="2100" b="1"/>
            </a:lvl7pPr>
            <a:lvl8pPr marL="4277335" indent="0">
              <a:buNone/>
              <a:defRPr sz="2100" b="1"/>
            </a:lvl8pPr>
            <a:lvl9pPr marL="4888382" indent="0">
              <a:buNone/>
              <a:defRPr sz="21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11" name="Content Placeholder 10"/>
          <p:cNvSpPr>
            <a:spLocks noGrp="1"/>
          </p:cNvSpPr>
          <p:nvPr>
            <p:ph sz="quarter" idx="13"/>
          </p:nvPr>
        </p:nvSpPr>
        <p:spPr>
          <a:xfrm>
            <a:off x="534670" y="3450404"/>
            <a:ext cx="4726483" cy="610236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5464327" y="3450405"/>
            <a:ext cx="4726483" cy="610167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extLst>
      <p:ext uri="{BB962C8B-B14F-4D97-AF65-F5344CB8AC3E}">
        <p14:creationId xmlns:p14="http://schemas.microsoft.com/office/powerpoint/2010/main" val="3306332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91733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2134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08011" y="415854"/>
            <a:ext cx="3518055" cy="3267428"/>
          </a:xfrm>
        </p:spPr>
        <p:txBody>
          <a:bodyPr anchor="b"/>
          <a:lstStyle>
            <a:lvl1pPr algn="ctr">
              <a:lnSpc>
                <a:spcPct val="100000"/>
              </a:lnSpc>
              <a:defRPr sz="3700" b="0">
                <a:effectLst>
                  <a:outerShdw blurRad="50800" dist="25400" dir="5400000" algn="t" rotWithShape="0">
                    <a:prstClr val="black">
                      <a:alpha val="25000"/>
                    </a:prstClr>
                  </a:outerShdw>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840991" y="425756"/>
            <a:ext cx="5842384" cy="91265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908011" y="3802098"/>
            <a:ext cx="3518055" cy="5750179"/>
          </a:xfrm>
        </p:spPr>
        <p:txBody>
          <a:bodyPr>
            <a:normAutofit/>
          </a:bodyPr>
          <a:lstStyle>
            <a:lvl1pPr marL="0" indent="0" algn="ctr">
              <a:lnSpc>
                <a:spcPct val="125000"/>
              </a:lnSpc>
              <a:buNone/>
              <a:defRPr sz="2100"/>
            </a:lvl1pPr>
            <a:lvl2pPr marL="611048" indent="0">
              <a:buNone/>
              <a:defRPr sz="1600"/>
            </a:lvl2pPr>
            <a:lvl3pPr marL="1222096" indent="0">
              <a:buNone/>
              <a:defRPr sz="1300"/>
            </a:lvl3pPr>
            <a:lvl4pPr marL="1833143" indent="0">
              <a:buNone/>
              <a:defRPr sz="1200"/>
            </a:lvl4pPr>
            <a:lvl5pPr marL="2444191" indent="0">
              <a:buNone/>
              <a:defRPr sz="1200"/>
            </a:lvl5pPr>
            <a:lvl6pPr marL="3055239" indent="0">
              <a:buNone/>
              <a:defRPr sz="1200"/>
            </a:lvl6pPr>
            <a:lvl7pPr marL="3666287" indent="0">
              <a:buNone/>
              <a:defRPr sz="1200"/>
            </a:lvl7pPr>
            <a:lvl8pPr marL="4277335" indent="0">
              <a:buNone/>
              <a:defRPr sz="1200"/>
            </a:lvl8pPr>
            <a:lvl9pPr marL="4888382" indent="0">
              <a:buNone/>
              <a:defRPr sz="12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26057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64171" y="356447"/>
            <a:ext cx="6679661" cy="1396083"/>
          </a:xfrm>
        </p:spPr>
        <p:txBody>
          <a:bodyPr anchor="b"/>
          <a:lstStyle>
            <a:lvl1pPr algn="ctr">
              <a:lnSpc>
                <a:spcPct val="100000"/>
              </a:lnSpc>
              <a:defRPr sz="37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1763670" y="1782233"/>
            <a:ext cx="7080663" cy="708066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4300"/>
            </a:lvl1pPr>
            <a:lvl2pPr marL="611048" indent="0">
              <a:buNone/>
              <a:defRPr sz="3700"/>
            </a:lvl2pPr>
            <a:lvl3pPr marL="1222096" indent="0">
              <a:buNone/>
              <a:defRPr sz="3200"/>
            </a:lvl3pPr>
            <a:lvl4pPr marL="1833143" indent="0">
              <a:buNone/>
              <a:defRPr sz="2700"/>
            </a:lvl4pPr>
            <a:lvl5pPr marL="2444191" indent="0">
              <a:buNone/>
              <a:defRPr sz="2700"/>
            </a:lvl5pPr>
            <a:lvl6pPr marL="3055239" indent="0">
              <a:buNone/>
              <a:defRPr sz="2700"/>
            </a:lvl6pPr>
            <a:lvl7pPr marL="3666287" indent="0">
              <a:buNone/>
              <a:defRPr sz="2700"/>
            </a:lvl7pPr>
            <a:lvl8pPr marL="4277335" indent="0">
              <a:buNone/>
              <a:defRPr sz="2700"/>
            </a:lvl8pPr>
            <a:lvl9pPr marL="4888382" indent="0">
              <a:buNone/>
              <a:defRPr sz="27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64171" y="9059686"/>
            <a:ext cx="6679661" cy="831709"/>
          </a:xfrm>
        </p:spPr>
        <p:txBody>
          <a:bodyPr>
            <a:normAutofit/>
          </a:bodyPr>
          <a:lstStyle>
            <a:lvl1pPr marL="0" indent="0" algn="ctr">
              <a:buNone/>
              <a:defRPr sz="2100"/>
            </a:lvl1pPr>
            <a:lvl2pPr marL="611048" indent="0">
              <a:buNone/>
              <a:defRPr sz="1600"/>
            </a:lvl2pPr>
            <a:lvl3pPr marL="1222096" indent="0">
              <a:buNone/>
              <a:defRPr sz="1300"/>
            </a:lvl3pPr>
            <a:lvl4pPr marL="1833143" indent="0">
              <a:buNone/>
              <a:defRPr sz="1200"/>
            </a:lvl4pPr>
            <a:lvl5pPr marL="2444191" indent="0">
              <a:buNone/>
              <a:defRPr sz="1200"/>
            </a:lvl5pPr>
            <a:lvl6pPr marL="3055239" indent="0">
              <a:buNone/>
              <a:defRPr sz="1200"/>
            </a:lvl6pPr>
            <a:lvl7pPr marL="3666287" indent="0">
              <a:buNone/>
              <a:defRPr sz="1200"/>
            </a:lvl7pPr>
            <a:lvl8pPr marL="4277335" indent="0">
              <a:buNone/>
              <a:defRPr sz="1200"/>
            </a:lvl8pPr>
            <a:lvl9pPr marL="4888382" indent="0">
              <a:buNone/>
              <a:defRPr sz="12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54079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56698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428232"/>
            <a:ext cx="2406015" cy="912404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534670" y="428232"/>
            <a:ext cx="7039822" cy="912404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42769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11/13/2021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100" b="1" i="0">
                <a:solidFill>
                  <a:schemeClr val="tx1"/>
                </a:solidFill>
                <a:latin typeface="Cambria"/>
                <a:cs typeface="Cambria"/>
              </a:defRPr>
            </a:lvl1pPr>
          </a:lstStyle>
          <a:p>
            <a:pPr marL="19685">
              <a:spcBef>
                <a:spcPts val="50"/>
              </a:spcBef>
            </a:pPr>
            <a:fld id="{81D60167-4931-47E6-BA6A-407CBD079E47}" type="slidenum">
              <a:rPr dirty="0">
                <a:solidFill>
                  <a:prstClr val="black"/>
                </a:solidFill>
              </a:rPr>
              <a:pPr marL="19685">
                <a:spcBef>
                  <a:spcPts val="50"/>
                </a:spcBef>
              </a:pPr>
              <a:t>‹#›</a:t>
            </a:fld>
            <a:endParaRPr dirty="0">
              <a:solidFill>
                <a:prstClr val="black"/>
              </a:solidFill>
            </a:endParaRPr>
          </a:p>
        </p:txBody>
      </p:sp>
    </p:spTree>
    <p:extLst>
      <p:ext uri="{BB962C8B-B14F-4D97-AF65-F5344CB8AC3E}">
        <p14:creationId xmlns:p14="http://schemas.microsoft.com/office/powerpoint/2010/main" val="124144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44705" y="2138681"/>
            <a:ext cx="9089390" cy="3906061"/>
          </a:xfrm>
        </p:spPr>
        <p:txBody>
          <a:bodyPr anchor="b"/>
          <a:lstStyle>
            <a:lvl1pPr algn="ctr" defTabSz="1222096" rtl="0" eaLnBrk="1" latinLnBrk="0" hangingPunct="1">
              <a:lnSpc>
                <a:spcPct val="100000"/>
              </a:lnSpc>
              <a:spcBef>
                <a:spcPct val="0"/>
              </a:spcBef>
              <a:buNone/>
              <a:defRPr lang="en-US" sz="64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44705" y="6344257"/>
            <a:ext cx="9089390" cy="1764905"/>
          </a:xfrm>
        </p:spPr>
        <p:txBody>
          <a:bodyPr anchor="t"/>
          <a:lstStyle>
            <a:lvl1pPr marL="0" indent="0" algn="ctr">
              <a:buNone/>
              <a:defRPr sz="2700">
                <a:solidFill>
                  <a:schemeClr val="tx1">
                    <a:tint val="75000"/>
                  </a:schemeClr>
                </a:solidFill>
              </a:defRPr>
            </a:lvl1pPr>
            <a:lvl2pPr marL="611048" indent="0">
              <a:buNone/>
              <a:defRPr sz="2400">
                <a:solidFill>
                  <a:schemeClr val="tx1">
                    <a:tint val="75000"/>
                  </a:schemeClr>
                </a:solidFill>
              </a:defRPr>
            </a:lvl2pPr>
            <a:lvl3pPr marL="1222096" indent="0">
              <a:buNone/>
              <a:defRPr sz="2100">
                <a:solidFill>
                  <a:schemeClr val="tx1">
                    <a:tint val="75000"/>
                  </a:schemeClr>
                </a:solidFill>
              </a:defRPr>
            </a:lvl3pPr>
            <a:lvl4pPr marL="1833143" indent="0">
              <a:buNone/>
              <a:defRPr sz="1900">
                <a:solidFill>
                  <a:schemeClr val="tx1">
                    <a:tint val="75000"/>
                  </a:schemeClr>
                </a:solidFill>
              </a:defRPr>
            </a:lvl4pPr>
            <a:lvl5pPr marL="2444191" indent="0">
              <a:buNone/>
              <a:defRPr sz="1900">
                <a:solidFill>
                  <a:schemeClr val="tx1">
                    <a:tint val="75000"/>
                  </a:schemeClr>
                </a:solidFill>
              </a:defRPr>
            </a:lvl5pPr>
            <a:lvl6pPr marL="3055239" indent="0">
              <a:buNone/>
              <a:defRPr sz="1900">
                <a:solidFill>
                  <a:schemeClr val="tx1">
                    <a:tint val="75000"/>
                  </a:schemeClr>
                </a:solidFill>
              </a:defRPr>
            </a:lvl6pPr>
            <a:lvl7pPr marL="3666287" indent="0">
              <a:buNone/>
              <a:defRPr sz="1900">
                <a:solidFill>
                  <a:schemeClr val="tx1">
                    <a:tint val="75000"/>
                  </a:schemeClr>
                </a:solidFill>
              </a:defRPr>
            </a:lvl7pPr>
            <a:lvl8pPr marL="4277335" indent="0">
              <a:buNone/>
              <a:defRPr sz="1900">
                <a:solidFill>
                  <a:schemeClr val="tx1">
                    <a:tint val="75000"/>
                  </a:schemeClr>
                </a:solidFill>
              </a:defRPr>
            </a:lvl8pPr>
            <a:lvl9pPr marL="4888382" indent="0">
              <a:buNone/>
              <a:defRPr sz="19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
        <p:nvSpPr>
          <p:cNvPr id="7" name="Oval 6"/>
          <p:cNvSpPr/>
          <p:nvPr/>
        </p:nvSpPr>
        <p:spPr>
          <a:xfrm>
            <a:off x="5257588"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p>
        </p:txBody>
      </p:sp>
      <p:sp>
        <p:nvSpPr>
          <p:cNvPr id="8" name="Oval 7"/>
          <p:cNvSpPr/>
          <p:nvPr/>
        </p:nvSpPr>
        <p:spPr>
          <a:xfrm>
            <a:off x="5491507"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p>
        </p:txBody>
      </p:sp>
      <p:sp>
        <p:nvSpPr>
          <p:cNvPr id="9" name="Oval 8"/>
          <p:cNvSpPr/>
          <p:nvPr/>
        </p:nvSpPr>
        <p:spPr>
          <a:xfrm>
            <a:off x="5024785"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4" name="Content Placeholder 3"/>
          <p:cNvSpPr>
            <a:spLocks noGrp="1"/>
          </p:cNvSpPr>
          <p:nvPr>
            <p:ph sz="half" idx="2"/>
          </p:nvPr>
        </p:nvSpPr>
        <p:spPr>
          <a:xfrm>
            <a:off x="5435812" y="2495127"/>
            <a:ext cx="4722918" cy="7057150"/>
          </a:xfrm>
        </p:spPr>
        <p:txBody>
          <a:bodyPr/>
          <a:lstStyle>
            <a:lvl1pPr>
              <a:defRPr sz="32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
        <p:nvSpPr>
          <p:cNvPr id="9" name="Content Placeholder 8"/>
          <p:cNvSpPr>
            <a:spLocks noGrp="1"/>
          </p:cNvSpPr>
          <p:nvPr>
            <p:ph sz="quarter" idx="13"/>
          </p:nvPr>
        </p:nvSpPr>
        <p:spPr>
          <a:xfrm>
            <a:off x="427736" y="2495127"/>
            <a:ext cx="4726483" cy="7057644"/>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534670" y="2495127"/>
            <a:ext cx="4724775" cy="950524"/>
          </a:xfrm>
        </p:spPr>
        <p:txBody>
          <a:bodyPr anchor="b">
            <a:noAutofit/>
          </a:bodyPr>
          <a:lstStyle>
            <a:lvl1pPr marL="0" indent="0" algn="ctr">
              <a:buNone/>
              <a:defRPr sz="3200" b="0"/>
            </a:lvl1pPr>
            <a:lvl2pPr marL="611048" indent="0">
              <a:buNone/>
              <a:defRPr sz="2700" b="1"/>
            </a:lvl2pPr>
            <a:lvl3pPr marL="1222096" indent="0">
              <a:buNone/>
              <a:defRPr sz="2400" b="1"/>
            </a:lvl3pPr>
            <a:lvl4pPr marL="1833143" indent="0">
              <a:buNone/>
              <a:defRPr sz="2100" b="1"/>
            </a:lvl4pPr>
            <a:lvl5pPr marL="2444191" indent="0">
              <a:buNone/>
              <a:defRPr sz="2100" b="1"/>
            </a:lvl5pPr>
            <a:lvl6pPr marL="3055239" indent="0">
              <a:buNone/>
              <a:defRPr sz="2100" b="1"/>
            </a:lvl6pPr>
            <a:lvl7pPr marL="3666287" indent="0">
              <a:buNone/>
              <a:defRPr sz="2100" b="1"/>
            </a:lvl7pPr>
            <a:lvl8pPr marL="4277335" indent="0">
              <a:buNone/>
              <a:defRPr sz="2100" b="1"/>
            </a:lvl8pPr>
            <a:lvl9pPr marL="4888382" indent="0">
              <a:buNone/>
              <a:defRPr sz="21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5435812" y="2495127"/>
            <a:ext cx="4726631" cy="950524"/>
          </a:xfrm>
        </p:spPr>
        <p:txBody>
          <a:bodyPr anchor="b">
            <a:noAutofit/>
          </a:bodyPr>
          <a:lstStyle>
            <a:lvl1pPr marL="0" indent="0" algn="ctr">
              <a:buNone/>
              <a:defRPr sz="3200" b="0"/>
            </a:lvl1pPr>
            <a:lvl2pPr marL="611048" indent="0">
              <a:buNone/>
              <a:defRPr sz="2700" b="1"/>
            </a:lvl2pPr>
            <a:lvl3pPr marL="1222096" indent="0">
              <a:buNone/>
              <a:defRPr sz="2400" b="1"/>
            </a:lvl3pPr>
            <a:lvl4pPr marL="1833143" indent="0">
              <a:buNone/>
              <a:defRPr sz="2100" b="1"/>
            </a:lvl4pPr>
            <a:lvl5pPr marL="2444191" indent="0">
              <a:buNone/>
              <a:defRPr sz="2100" b="1"/>
            </a:lvl5pPr>
            <a:lvl6pPr marL="3055239" indent="0">
              <a:buNone/>
              <a:defRPr sz="2100" b="1"/>
            </a:lvl6pPr>
            <a:lvl7pPr marL="3666287" indent="0">
              <a:buNone/>
              <a:defRPr sz="2100" b="1"/>
            </a:lvl7pPr>
            <a:lvl8pPr marL="4277335" indent="0">
              <a:buNone/>
              <a:defRPr sz="2100" b="1"/>
            </a:lvl8pPr>
            <a:lvl9pPr marL="4888382" indent="0">
              <a:buNone/>
              <a:defRPr sz="21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
        <p:nvSpPr>
          <p:cNvPr id="11" name="Content Placeholder 10"/>
          <p:cNvSpPr>
            <a:spLocks noGrp="1"/>
          </p:cNvSpPr>
          <p:nvPr>
            <p:ph sz="quarter" idx="13"/>
          </p:nvPr>
        </p:nvSpPr>
        <p:spPr>
          <a:xfrm>
            <a:off x="534670" y="3450404"/>
            <a:ext cx="4726483" cy="610236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5464327" y="3450405"/>
            <a:ext cx="4726483" cy="610167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08011" y="415854"/>
            <a:ext cx="3518055" cy="3267428"/>
          </a:xfrm>
        </p:spPr>
        <p:txBody>
          <a:bodyPr anchor="b"/>
          <a:lstStyle>
            <a:lvl1pPr algn="ctr">
              <a:lnSpc>
                <a:spcPct val="100000"/>
              </a:lnSpc>
              <a:defRPr sz="3700" b="0">
                <a:effectLst>
                  <a:outerShdw blurRad="50800" dist="25400" dir="5400000" algn="t" rotWithShape="0">
                    <a:prstClr val="black">
                      <a:alpha val="25000"/>
                    </a:prstClr>
                  </a:outerShdw>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840991" y="425756"/>
            <a:ext cx="5842384" cy="91265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908011" y="3802098"/>
            <a:ext cx="3518055" cy="5750179"/>
          </a:xfrm>
        </p:spPr>
        <p:txBody>
          <a:bodyPr>
            <a:normAutofit/>
          </a:bodyPr>
          <a:lstStyle>
            <a:lvl1pPr marL="0" indent="0" algn="ctr">
              <a:lnSpc>
                <a:spcPct val="125000"/>
              </a:lnSpc>
              <a:buNone/>
              <a:defRPr sz="2100"/>
            </a:lvl1pPr>
            <a:lvl2pPr marL="611048" indent="0">
              <a:buNone/>
              <a:defRPr sz="1600"/>
            </a:lvl2pPr>
            <a:lvl3pPr marL="1222096" indent="0">
              <a:buNone/>
              <a:defRPr sz="1300"/>
            </a:lvl3pPr>
            <a:lvl4pPr marL="1833143" indent="0">
              <a:buNone/>
              <a:defRPr sz="1200"/>
            </a:lvl4pPr>
            <a:lvl5pPr marL="2444191" indent="0">
              <a:buNone/>
              <a:defRPr sz="1200"/>
            </a:lvl5pPr>
            <a:lvl6pPr marL="3055239" indent="0">
              <a:buNone/>
              <a:defRPr sz="1200"/>
            </a:lvl6pPr>
            <a:lvl7pPr marL="3666287" indent="0">
              <a:buNone/>
              <a:defRPr sz="1200"/>
            </a:lvl7pPr>
            <a:lvl8pPr marL="4277335" indent="0">
              <a:buNone/>
              <a:defRPr sz="1200"/>
            </a:lvl8pPr>
            <a:lvl9pPr marL="4888382" indent="0">
              <a:buNone/>
              <a:defRPr sz="12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64171" y="356447"/>
            <a:ext cx="6679661" cy="1396083"/>
          </a:xfrm>
        </p:spPr>
        <p:txBody>
          <a:bodyPr anchor="b"/>
          <a:lstStyle>
            <a:lvl1pPr algn="ctr">
              <a:lnSpc>
                <a:spcPct val="100000"/>
              </a:lnSpc>
              <a:defRPr sz="37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1763670" y="1782233"/>
            <a:ext cx="7080663" cy="708066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4300"/>
            </a:lvl1pPr>
            <a:lvl2pPr marL="611048" indent="0">
              <a:buNone/>
              <a:defRPr sz="3700"/>
            </a:lvl2pPr>
            <a:lvl3pPr marL="1222096" indent="0">
              <a:buNone/>
              <a:defRPr sz="3200"/>
            </a:lvl3pPr>
            <a:lvl4pPr marL="1833143" indent="0">
              <a:buNone/>
              <a:defRPr sz="2700"/>
            </a:lvl4pPr>
            <a:lvl5pPr marL="2444191" indent="0">
              <a:buNone/>
              <a:defRPr sz="2700"/>
            </a:lvl5pPr>
            <a:lvl6pPr marL="3055239" indent="0">
              <a:buNone/>
              <a:defRPr sz="2700"/>
            </a:lvl6pPr>
            <a:lvl7pPr marL="3666287" indent="0">
              <a:buNone/>
              <a:defRPr sz="2700"/>
            </a:lvl7pPr>
            <a:lvl8pPr marL="4277335" indent="0">
              <a:buNone/>
              <a:defRPr sz="2700"/>
            </a:lvl8pPr>
            <a:lvl9pPr marL="4888382" indent="0">
              <a:buNone/>
              <a:defRPr sz="27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64171" y="9059686"/>
            <a:ext cx="6679661" cy="831709"/>
          </a:xfrm>
        </p:spPr>
        <p:txBody>
          <a:bodyPr>
            <a:normAutofit/>
          </a:bodyPr>
          <a:lstStyle>
            <a:lvl1pPr marL="0" indent="0" algn="ctr">
              <a:buNone/>
              <a:defRPr sz="2100"/>
            </a:lvl1pPr>
            <a:lvl2pPr marL="611048" indent="0">
              <a:buNone/>
              <a:defRPr sz="1600"/>
            </a:lvl2pPr>
            <a:lvl3pPr marL="1222096" indent="0">
              <a:buNone/>
              <a:defRPr sz="1300"/>
            </a:lvl3pPr>
            <a:lvl4pPr marL="1833143" indent="0">
              <a:buNone/>
              <a:defRPr sz="1200"/>
            </a:lvl4pPr>
            <a:lvl5pPr marL="2444191" indent="0">
              <a:buNone/>
              <a:defRPr sz="1200"/>
            </a:lvl5pPr>
            <a:lvl6pPr marL="3055239" indent="0">
              <a:buNone/>
              <a:defRPr sz="1200"/>
            </a:lvl6pPr>
            <a:lvl7pPr marL="3666287" indent="0">
              <a:buNone/>
              <a:defRPr sz="1200"/>
            </a:lvl7pPr>
            <a:lvl8pPr marL="4277335" indent="0">
              <a:buNone/>
              <a:defRPr sz="1200"/>
            </a:lvl8pPr>
            <a:lvl9pPr marL="4888382" indent="0">
              <a:buNone/>
              <a:defRPr sz="12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0"/>
            <a:ext cx="9624060" cy="2495127"/>
          </a:xfrm>
          <a:prstGeom prst="rect">
            <a:avLst/>
          </a:prstGeom>
        </p:spPr>
        <p:txBody>
          <a:bodyPr vert="horz" lIns="122210" tIns="61105" rIns="122210" bIns="61105" rtlCol="0" anchor="b">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34670" y="2495127"/>
            <a:ext cx="9624060" cy="7057150"/>
          </a:xfrm>
          <a:prstGeom prst="rect">
            <a:avLst/>
          </a:prstGeom>
        </p:spPr>
        <p:txBody>
          <a:bodyPr vert="horz" lIns="122210" tIns="61105" rIns="122210" bIns="61105"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441581" y="9911198"/>
            <a:ext cx="2439432" cy="569325"/>
          </a:xfrm>
          <a:prstGeom prst="rect">
            <a:avLst/>
          </a:prstGeom>
        </p:spPr>
        <p:txBody>
          <a:bodyPr vert="horz" lIns="122210" tIns="61105" rIns="61105" bIns="61105" rtlCol="0" anchor="ctr"/>
          <a:lstStyle>
            <a:lvl1pPr algn="r">
              <a:defRPr sz="1600">
                <a:solidFill>
                  <a:schemeClr val="tx1">
                    <a:lumMod val="65000"/>
                    <a:lumOff val="35000"/>
                  </a:schemeClr>
                </a:solidFill>
                <a:latin typeface="Century Gothic" pitchFamily="34" charset="0"/>
              </a:defRPr>
            </a:lvl1pPr>
          </a:lstStyle>
          <a:p>
            <a:fld id="{1D8BD707-D9CF-40AE-B4C6-C98DA3205C09}" type="datetimeFigureOut">
              <a:rPr lang="en-US" smtClean="0"/>
              <a:t>11/13/2021</a:t>
            </a:fld>
            <a:endParaRPr lang="en-US"/>
          </a:p>
        </p:txBody>
      </p:sp>
      <p:sp>
        <p:nvSpPr>
          <p:cNvPr id="5" name="Footer Placeholder 4"/>
          <p:cNvSpPr>
            <a:spLocks noGrp="1"/>
          </p:cNvSpPr>
          <p:nvPr>
            <p:ph type="ftr" sz="quarter" idx="3"/>
          </p:nvPr>
        </p:nvSpPr>
        <p:spPr>
          <a:xfrm>
            <a:off x="770857" y="9911198"/>
            <a:ext cx="3330549" cy="569325"/>
          </a:xfrm>
          <a:prstGeom prst="rect">
            <a:avLst/>
          </a:prstGeom>
        </p:spPr>
        <p:txBody>
          <a:bodyPr vert="horz" lIns="61105" tIns="61105" rIns="122210" bIns="61105" rtlCol="0" anchor="ctr"/>
          <a:lstStyle>
            <a:lvl1pPr algn="l">
              <a:defRPr sz="16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9990889" y="9911198"/>
            <a:ext cx="657199" cy="569325"/>
          </a:xfrm>
          <a:prstGeom prst="rect">
            <a:avLst/>
          </a:prstGeom>
        </p:spPr>
        <p:txBody>
          <a:bodyPr vert="horz" lIns="36663" tIns="61105" rIns="61105" bIns="61105" rtlCol="0" anchor="ctr"/>
          <a:lstStyle>
            <a:lvl1pPr algn="l">
              <a:defRPr sz="1600">
                <a:solidFill>
                  <a:schemeClr val="tx1">
                    <a:lumMod val="65000"/>
                    <a:lumOff val="35000"/>
                  </a:schemeClr>
                </a:solidFill>
                <a:latin typeface="Century Gothic" pitchFamily="34" charset="0"/>
              </a:defRPr>
            </a:lvl1pPr>
          </a:lstStyle>
          <a:p>
            <a:pPr marL="19685">
              <a:lnSpc>
                <a:spcPct val="100000"/>
              </a:lnSpc>
              <a:spcBef>
                <a:spcPts val="50"/>
              </a:spcBef>
            </a:pPr>
            <a:fld id="{81D60167-4931-47E6-BA6A-407CBD079E47}" type="slidenum">
              <a:rPr lang="en-US" smtClean="0"/>
              <a:t>‹#›</a:t>
            </a:fld>
            <a:endParaRPr lang="en-US" dirty="0"/>
          </a:p>
        </p:txBody>
      </p:sp>
      <p:sp>
        <p:nvSpPr>
          <p:cNvPr id="7" name="Oval 6"/>
          <p:cNvSpPr/>
          <p:nvPr/>
        </p:nvSpPr>
        <p:spPr>
          <a:xfrm>
            <a:off x="9890881" y="10134224"/>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marL="0" algn="ctr" defTabSz="1222096" rtl="0" eaLnBrk="1" latinLnBrk="0" hangingPunct="1"/>
            <a:endParaRPr lang="en-US" sz="2400" kern="1200">
              <a:solidFill>
                <a:schemeClr val="lt1"/>
              </a:solidFill>
              <a:latin typeface="+mn-lt"/>
              <a:ea typeface="+mn-ea"/>
              <a:cs typeface="+mn-cs"/>
            </a:endParaRPr>
          </a:p>
        </p:txBody>
      </p:sp>
      <p:sp>
        <p:nvSpPr>
          <p:cNvPr id="8" name="Oval 7"/>
          <p:cNvSpPr/>
          <p:nvPr/>
        </p:nvSpPr>
        <p:spPr>
          <a:xfrm>
            <a:off x="665553" y="10134224"/>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defTabSz="1222096" rtl="0" eaLnBrk="1" latinLnBrk="0" hangingPunct="1">
        <a:lnSpc>
          <a:spcPts val="7752"/>
        </a:lnSpc>
        <a:spcBef>
          <a:spcPct val="0"/>
        </a:spcBef>
        <a:buNone/>
        <a:defRPr sz="72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458286" indent="-458286" algn="l" defTabSz="1222096"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mn-cs"/>
        </a:defRPr>
      </a:lvl1pPr>
      <a:lvl2pPr marL="992953" indent="-381905"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2pPr>
      <a:lvl3pPr marL="1527620"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3pPr>
      <a:lvl4pPr marL="2138667"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4pPr>
      <a:lvl5pPr marL="2749715"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5pPr>
      <a:lvl6pPr marL="3360763"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6pPr>
      <a:lvl7pPr marL="3971811"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7pPr>
      <a:lvl8pPr marL="4582859"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8pPr>
      <a:lvl9pPr marL="5193906"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9pPr>
    </p:bodyStyle>
    <p:otherStyle>
      <a:defPPr>
        <a:defRPr lang="en-US"/>
      </a:defPPr>
      <a:lvl1pPr marL="0" algn="l" defTabSz="1222096" rtl="0" eaLnBrk="1" latinLnBrk="0" hangingPunct="1">
        <a:defRPr sz="2400" kern="1200">
          <a:solidFill>
            <a:schemeClr val="tx1"/>
          </a:solidFill>
          <a:latin typeface="+mn-lt"/>
          <a:ea typeface="+mn-ea"/>
          <a:cs typeface="+mn-cs"/>
        </a:defRPr>
      </a:lvl1pPr>
      <a:lvl2pPr marL="611048" algn="l" defTabSz="1222096" rtl="0" eaLnBrk="1" latinLnBrk="0" hangingPunct="1">
        <a:defRPr sz="2400" kern="1200">
          <a:solidFill>
            <a:schemeClr val="tx1"/>
          </a:solidFill>
          <a:latin typeface="+mn-lt"/>
          <a:ea typeface="+mn-ea"/>
          <a:cs typeface="+mn-cs"/>
        </a:defRPr>
      </a:lvl2pPr>
      <a:lvl3pPr marL="1222096" algn="l" defTabSz="1222096" rtl="0" eaLnBrk="1" latinLnBrk="0" hangingPunct="1">
        <a:defRPr sz="2400" kern="1200">
          <a:solidFill>
            <a:schemeClr val="tx1"/>
          </a:solidFill>
          <a:latin typeface="+mn-lt"/>
          <a:ea typeface="+mn-ea"/>
          <a:cs typeface="+mn-cs"/>
        </a:defRPr>
      </a:lvl3pPr>
      <a:lvl4pPr marL="1833143" algn="l" defTabSz="1222096" rtl="0" eaLnBrk="1" latinLnBrk="0" hangingPunct="1">
        <a:defRPr sz="2400" kern="1200">
          <a:solidFill>
            <a:schemeClr val="tx1"/>
          </a:solidFill>
          <a:latin typeface="+mn-lt"/>
          <a:ea typeface="+mn-ea"/>
          <a:cs typeface="+mn-cs"/>
        </a:defRPr>
      </a:lvl4pPr>
      <a:lvl5pPr marL="2444191" algn="l" defTabSz="1222096" rtl="0" eaLnBrk="1" latinLnBrk="0" hangingPunct="1">
        <a:defRPr sz="2400" kern="1200">
          <a:solidFill>
            <a:schemeClr val="tx1"/>
          </a:solidFill>
          <a:latin typeface="+mn-lt"/>
          <a:ea typeface="+mn-ea"/>
          <a:cs typeface="+mn-cs"/>
        </a:defRPr>
      </a:lvl5pPr>
      <a:lvl6pPr marL="3055239" algn="l" defTabSz="1222096" rtl="0" eaLnBrk="1" latinLnBrk="0" hangingPunct="1">
        <a:defRPr sz="2400" kern="1200">
          <a:solidFill>
            <a:schemeClr val="tx1"/>
          </a:solidFill>
          <a:latin typeface="+mn-lt"/>
          <a:ea typeface="+mn-ea"/>
          <a:cs typeface="+mn-cs"/>
        </a:defRPr>
      </a:lvl6pPr>
      <a:lvl7pPr marL="3666287" algn="l" defTabSz="1222096" rtl="0" eaLnBrk="1" latinLnBrk="0" hangingPunct="1">
        <a:defRPr sz="2400" kern="1200">
          <a:solidFill>
            <a:schemeClr val="tx1"/>
          </a:solidFill>
          <a:latin typeface="+mn-lt"/>
          <a:ea typeface="+mn-ea"/>
          <a:cs typeface="+mn-cs"/>
        </a:defRPr>
      </a:lvl7pPr>
      <a:lvl8pPr marL="4277335" algn="l" defTabSz="1222096" rtl="0" eaLnBrk="1" latinLnBrk="0" hangingPunct="1">
        <a:defRPr sz="2400" kern="1200">
          <a:solidFill>
            <a:schemeClr val="tx1"/>
          </a:solidFill>
          <a:latin typeface="+mn-lt"/>
          <a:ea typeface="+mn-ea"/>
          <a:cs typeface="+mn-cs"/>
        </a:defRPr>
      </a:lvl8pPr>
      <a:lvl9pPr marL="4888382" algn="l" defTabSz="122209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0"/>
            <a:ext cx="9624060" cy="2495127"/>
          </a:xfrm>
          <a:prstGeom prst="rect">
            <a:avLst/>
          </a:prstGeom>
        </p:spPr>
        <p:txBody>
          <a:bodyPr vert="horz" lIns="122210" tIns="61105" rIns="122210" bIns="61105" rtlCol="0" anchor="b">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34670" y="2495127"/>
            <a:ext cx="9624060" cy="7057150"/>
          </a:xfrm>
          <a:prstGeom prst="rect">
            <a:avLst/>
          </a:prstGeom>
        </p:spPr>
        <p:txBody>
          <a:bodyPr vert="horz" lIns="122210" tIns="61105" rIns="122210" bIns="61105"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441581" y="9911198"/>
            <a:ext cx="2439432" cy="569325"/>
          </a:xfrm>
          <a:prstGeom prst="rect">
            <a:avLst/>
          </a:prstGeom>
        </p:spPr>
        <p:txBody>
          <a:bodyPr vert="horz" lIns="122210" tIns="61105" rIns="61105" bIns="61105" rtlCol="0" anchor="ctr"/>
          <a:lstStyle>
            <a:lvl1pPr algn="r">
              <a:defRPr sz="1600">
                <a:solidFill>
                  <a:schemeClr val="tx1">
                    <a:lumMod val="65000"/>
                    <a:lumOff val="35000"/>
                  </a:schemeClr>
                </a:solidFill>
                <a:latin typeface="Century Gothic" pitchFamily="34" charset="0"/>
              </a:defRPr>
            </a:lvl1pPr>
          </a:lstStyle>
          <a:p>
            <a:fld id="{1D8BD707-D9CF-40AE-B4C6-C98DA3205C09}" type="datetimeFigureOut">
              <a:rPr lang="en-US" smtClean="0">
                <a:solidFill>
                  <a:prstClr val="black">
                    <a:lumMod val="65000"/>
                    <a:lumOff val="35000"/>
                  </a:prstClr>
                </a:solidFill>
              </a:rPr>
              <a:pPr/>
              <a:t>11/13/2021</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770857" y="9911198"/>
            <a:ext cx="3330549" cy="569325"/>
          </a:xfrm>
          <a:prstGeom prst="rect">
            <a:avLst/>
          </a:prstGeom>
        </p:spPr>
        <p:txBody>
          <a:bodyPr vert="horz" lIns="61105" tIns="61105" rIns="122210" bIns="61105" rtlCol="0" anchor="ctr"/>
          <a:lstStyle>
            <a:lvl1pPr algn="l">
              <a:defRPr sz="16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9990889" y="9911198"/>
            <a:ext cx="657199" cy="569325"/>
          </a:xfrm>
          <a:prstGeom prst="rect">
            <a:avLst/>
          </a:prstGeom>
        </p:spPr>
        <p:txBody>
          <a:bodyPr vert="horz" lIns="36663" tIns="61105" rIns="61105" bIns="61105" rtlCol="0" anchor="ctr"/>
          <a:lstStyle>
            <a:lvl1pPr algn="l">
              <a:defRPr sz="1600">
                <a:solidFill>
                  <a:schemeClr val="tx1">
                    <a:lumMod val="65000"/>
                    <a:lumOff val="35000"/>
                  </a:schemeClr>
                </a:solidFill>
                <a:latin typeface="Century Gothic" pitchFamily="34" charset="0"/>
              </a:defRPr>
            </a:lvl1p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7" name="Oval 6"/>
          <p:cNvSpPr/>
          <p:nvPr/>
        </p:nvSpPr>
        <p:spPr>
          <a:xfrm>
            <a:off x="9890881" y="10134224"/>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defTabSz="1222096"/>
            <a:endParaRPr lang="en-US" sz="2400">
              <a:solidFill>
                <a:prstClr val="white"/>
              </a:solidFill>
            </a:endParaRPr>
          </a:p>
        </p:txBody>
      </p:sp>
      <p:sp>
        <p:nvSpPr>
          <p:cNvPr id="8" name="Oval 7"/>
          <p:cNvSpPr/>
          <p:nvPr/>
        </p:nvSpPr>
        <p:spPr>
          <a:xfrm>
            <a:off x="665553" y="10134224"/>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solidFill>
                <a:prstClr val="white"/>
              </a:solidFill>
            </a:endParaRPr>
          </a:p>
        </p:txBody>
      </p:sp>
    </p:spTree>
    <p:extLst>
      <p:ext uri="{BB962C8B-B14F-4D97-AF65-F5344CB8AC3E}">
        <p14:creationId xmlns:p14="http://schemas.microsoft.com/office/powerpoint/2010/main" val="335917175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ctr" defTabSz="1222096" rtl="0" eaLnBrk="1" latinLnBrk="0" hangingPunct="1">
        <a:lnSpc>
          <a:spcPts val="7752"/>
        </a:lnSpc>
        <a:spcBef>
          <a:spcPct val="0"/>
        </a:spcBef>
        <a:buNone/>
        <a:defRPr sz="72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458286" indent="-458286" algn="l" defTabSz="1222096"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mn-cs"/>
        </a:defRPr>
      </a:lvl1pPr>
      <a:lvl2pPr marL="992953" indent="-381905"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2pPr>
      <a:lvl3pPr marL="1527620"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3pPr>
      <a:lvl4pPr marL="2138667"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4pPr>
      <a:lvl5pPr marL="2749715"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5pPr>
      <a:lvl6pPr marL="3360763"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6pPr>
      <a:lvl7pPr marL="3971811"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7pPr>
      <a:lvl8pPr marL="4582859"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8pPr>
      <a:lvl9pPr marL="5193906"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9pPr>
    </p:bodyStyle>
    <p:otherStyle>
      <a:defPPr>
        <a:defRPr lang="en-US"/>
      </a:defPPr>
      <a:lvl1pPr marL="0" algn="l" defTabSz="1222096" rtl="0" eaLnBrk="1" latinLnBrk="0" hangingPunct="1">
        <a:defRPr sz="2400" kern="1200">
          <a:solidFill>
            <a:schemeClr val="tx1"/>
          </a:solidFill>
          <a:latin typeface="+mn-lt"/>
          <a:ea typeface="+mn-ea"/>
          <a:cs typeface="+mn-cs"/>
        </a:defRPr>
      </a:lvl1pPr>
      <a:lvl2pPr marL="611048" algn="l" defTabSz="1222096" rtl="0" eaLnBrk="1" latinLnBrk="0" hangingPunct="1">
        <a:defRPr sz="2400" kern="1200">
          <a:solidFill>
            <a:schemeClr val="tx1"/>
          </a:solidFill>
          <a:latin typeface="+mn-lt"/>
          <a:ea typeface="+mn-ea"/>
          <a:cs typeface="+mn-cs"/>
        </a:defRPr>
      </a:lvl2pPr>
      <a:lvl3pPr marL="1222096" algn="l" defTabSz="1222096" rtl="0" eaLnBrk="1" latinLnBrk="0" hangingPunct="1">
        <a:defRPr sz="2400" kern="1200">
          <a:solidFill>
            <a:schemeClr val="tx1"/>
          </a:solidFill>
          <a:latin typeface="+mn-lt"/>
          <a:ea typeface="+mn-ea"/>
          <a:cs typeface="+mn-cs"/>
        </a:defRPr>
      </a:lvl3pPr>
      <a:lvl4pPr marL="1833143" algn="l" defTabSz="1222096" rtl="0" eaLnBrk="1" latinLnBrk="0" hangingPunct="1">
        <a:defRPr sz="2400" kern="1200">
          <a:solidFill>
            <a:schemeClr val="tx1"/>
          </a:solidFill>
          <a:latin typeface="+mn-lt"/>
          <a:ea typeface="+mn-ea"/>
          <a:cs typeface="+mn-cs"/>
        </a:defRPr>
      </a:lvl4pPr>
      <a:lvl5pPr marL="2444191" algn="l" defTabSz="1222096" rtl="0" eaLnBrk="1" latinLnBrk="0" hangingPunct="1">
        <a:defRPr sz="2400" kern="1200">
          <a:solidFill>
            <a:schemeClr val="tx1"/>
          </a:solidFill>
          <a:latin typeface="+mn-lt"/>
          <a:ea typeface="+mn-ea"/>
          <a:cs typeface="+mn-cs"/>
        </a:defRPr>
      </a:lvl5pPr>
      <a:lvl6pPr marL="3055239" algn="l" defTabSz="1222096" rtl="0" eaLnBrk="1" latinLnBrk="0" hangingPunct="1">
        <a:defRPr sz="2400" kern="1200">
          <a:solidFill>
            <a:schemeClr val="tx1"/>
          </a:solidFill>
          <a:latin typeface="+mn-lt"/>
          <a:ea typeface="+mn-ea"/>
          <a:cs typeface="+mn-cs"/>
        </a:defRPr>
      </a:lvl6pPr>
      <a:lvl7pPr marL="3666287" algn="l" defTabSz="1222096" rtl="0" eaLnBrk="1" latinLnBrk="0" hangingPunct="1">
        <a:defRPr sz="2400" kern="1200">
          <a:solidFill>
            <a:schemeClr val="tx1"/>
          </a:solidFill>
          <a:latin typeface="+mn-lt"/>
          <a:ea typeface="+mn-ea"/>
          <a:cs typeface="+mn-cs"/>
        </a:defRPr>
      </a:lvl7pPr>
      <a:lvl8pPr marL="4277335" algn="l" defTabSz="1222096" rtl="0" eaLnBrk="1" latinLnBrk="0" hangingPunct="1">
        <a:defRPr sz="2400" kern="1200">
          <a:solidFill>
            <a:schemeClr val="tx1"/>
          </a:solidFill>
          <a:latin typeface="+mn-lt"/>
          <a:ea typeface="+mn-ea"/>
          <a:cs typeface="+mn-cs"/>
        </a:defRPr>
      </a:lvl8pPr>
      <a:lvl9pPr marL="4888382" algn="l" defTabSz="122209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98500" y="850900"/>
            <a:ext cx="9089390" cy="6653671"/>
          </a:xfrm>
        </p:spPr>
        <p:txBody>
          <a:bodyPr/>
          <a:lstStyle/>
          <a:p>
            <a:r>
              <a:rPr lang="en-US" sz="6600" dirty="0"/>
              <a:t>LIPOPROTEIN METABOLISM</a:t>
            </a:r>
            <a:br>
              <a:rPr lang="en-US" sz="6600" dirty="0"/>
            </a:br>
            <a:r>
              <a:rPr lang="en-US" sz="6600" dirty="0">
                <a:latin typeface="Freestyle Script" pitchFamily="66" charset="0"/>
              </a:rPr>
              <a:t>BY</a:t>
            </a:r>
            <a:br>
              <a:rPr lang="en-US" sz="6600" dirty="0">
                <a:latin typeface="Freestyle Script" pitchFamily="66" charset="0"/>
              </a:rPr>
            </a:br>
            <a:r>
              <a:rPr lang="en-US" sz="5400" dirty="0"/>
              <a:t>DR/ </a:t>
            </a:r>
            <a:r>
              <a:rPr lang="en-US" sz="5400" dirty="0" err="1"/>
              <a:t>Heba</a:t>
            </a:r>
            <a:r>
              <a:rPr lang="en-US" sz="5400" dirty="0"/>
              <a:t> M. </a:t>
            </a:r>
            <a:r>
              <a:rPr lang="en-US" sz="5400" dirty="0" err="1"/>
              <a:t>Abd</a:t>
            </a:r>
            <a:r>
              <a:rPr lang="en-US" sz="5400" dirty="0"/>
              <a:t> el </a:t>
            </a:r>
            <a:r>
              <a:rPr lang="en-US" sz="5400" dirty="0" err="1"/>
              <a:t>kareem</a:t>
            </a:r>
            <a:br>
              <a:rPr lang="en-US" sz="5400" dirty="0"/>
            </a:br>
            <a:br>
              <a:rPr lang="en-US" sz="5400" dirty="0"/>
            </a:br>
            <a:endParaRPr lang="en-US" sz="6600" dirty="0"/>
          </a:p>
        </p:txBody>
      </p:sp>
      <p:sp>
        <p:nvSpPr>
          <p:cNvPr id="4" name="AutoShape 2" descr="Lipoprotein function, types, lipoprotein-a test and lipoprotein lipase  fun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4900" y="5803900"/>
            <a:ext cx="5486399" cy="44284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398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4F3BF4-9741-460C-BCA5-51DBC7773063}"/>
              </a:ext>
            </a:extLst>
          </p:cNvPr>
          <p:cNvPicPr>
            <a:picLocks noChangeAspect="1"/>
          </p:cNvPicPr>
          <p:nvPr/>
        </p:nvPicPr>
        <p:blipFill>
          <a:blip r:embed="rId2"/>
          <a:stretch>
            <a:fillRect/>
          </a:stretch>
        </p:blipFill>
        <p:spPr>
          <a:xfrm>
            <a:off x="0" y="165100"/>
            <a:ext cx="4621169" cy="853514"/>
          </a:xfrm>
          <a:prstGeom prst="rect">
            <a:avLst/>
          </a:prstGeom>
        </p:spPr>
      </p:pic>
      <p:sp>
        <p:nvSpPr>
          <p:cNvPr id="5" name="TextBox 4">
            <a:extLst>
              <a:ext uri="{FF2B5EF4-FFF2-40B4-BE49-F238E27FC236}">
                <a16:creationId xmlns:a16="http://schemas.microsoft.com/office/drawing/2014/main" id="{8C948342-7447-454E-8260-6C8E9EF8829B}"/>
              </a:ext>
            </a:extLst>
          </p:cNvPr>
          <p:cNvSpPr txBox="1"/>
          <p:nvPr/>
        </p:nvSpPr>
        <p:spPr>
          <a:xfrm>
            <a:off x="317500" y="835159"/>
            <a:ext cx="10058400" cy="614937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Assembled and secreted </a:t>
            </a:r>
            <a:r>
              <a:rPr kumimoji="0" lang="en-US" sz="2800" b="1" i="1" u="none" strike="noStrike" kern="0" cap="none" spc="0" normalizeH="0" baseline="0" noProof="0" dirty="0">
                <a:ln>
                  <a:noFill/>
                </a:ln>
                <a:solidFill>
                  <a:srgbClr val="0070C0"/>
                </a:solidFill>
                <a:effectLst/>
                <a:uLnTx/>
                <a:uFillTx/>
                <a:latin typeface="Arial"/>
                <a:ea typeface="+mn-ea"/>
                <a:cs typeface="+mn-cs"/>
              </a:rPr>
              <a:t>by liver </a:t>
            </a:r>
            <a:r>
              <a:rPr kumimoji="0" lang="en-US" sz="2800" b="0" i="0" u="none" strike="noStrike" kern="0" cap="none" spc="0" normalizeH="0" baseline="0" noProof="0" dirty="0">
                <a:ln>
                  <a:noFill/>
                </a:ln>
                <a:solidFill>
                  <a:srgbClr val="000000"/>
                </a:solidFill>
                <a:effectLst/>
                <a:uLnTx/>
                <a:uFillTx/>
                <a:latin typeface="Arial"/>
                <a:ea typeface="+mn-ea"/>
                <a:cs typeface="+mn-cs"/>
              </a:rPr>
              <a:t>directly into blood as nascent form.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Carry lipids (hepatic origin</a:t>
            </a:r>
            <a:r>
              <a:rPr kumimoji="0" lang="en-US" sz="2800" b="1" i="1" u="none" strike="noStrike" kern="0" cap="none" spc="0" normalizeH="0" baseline="0" noProof="0" dirty="0">
                <a:ln>
                  <a:noFill/>
                </a:ln>
                <a:solidFill>
                  <a:srgbClr val="0070C0"/>
                </a:solidFill>
                <a:effectLst/>
                <a:uLnTx/>
                <a:uFillTx/>
                <a:latin typeface="Arial"/>
                <a:ea typeface="+mn-ea"/>
                <a:cs typeface="+mn-cs"/>
              </a:rPr>
              <a:t>; endogenous TG</a:t>
            </a:r>
            <a:r>
              <a:rPr kumimoji="0" lang="en-US" sz="2800" b="0" i="0" u="none" strike="noStrike" kern="0" cap="none" spc="0" normalizeH="0" baseline="0" noProof="0" dirty="0">
                <a:ln>
                  <a:noFill/>
                </a:ln>
                <a:solidFill>
                  <a:srgbClr val="000000"/>
                </a:solidFill>
                <a:effectLst/>
                <a:uLnTx/>
                <a:uFillTx/>
                <a:latin typeface="Arial"/>
                <a:ea typeface="+mn-ea"/>
                <a:cs typeface="+mn-cs"/>
              </a:rPr>
              <a:t>)  from liver to peripheral tissues.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Mature VLDLs: contain Apo B-100 plus Apo C-II and Apo E (both from HDL). </a:t>
            </a:r>
            <a:r>
              <a:rPr kumimoji="0" lang="en-US" sz="2800" b="0" i="0" u="none" strike="noStrike" kern="0" cap="none" spc="0" normalizeH="0" baseline="0" noProof="0" dirty="0" err="1">
                <a:ln>
                  <a:noFill/>
                </a:ln>
                <a:solidFill>
                  <a:srgbClr val="000000"/>
                </a:solidFill>
                <a:effectLst/>
                <a:uLnTx/>
                <a:uFillTx/>
                <a:latin typeface="Arial"/>
                <a:ea typeface="+mn-ea"/>
                <a:cs typeface="+mn-cs"/>
              </a:rPr>
              <a:t>ApoC</a:t>
            </a:r>
            <a:r>
              <a:rPr kumimoji="0" lang="en-US" sz="2800" b="0" i="0" u="none" strike="noStrike" kern="0" cap="none" spc="0" normalizeH="0" baseline="0" noProof="0" dirty="0">
                <a:ln>
                  <a:noFill/>
                </a:ln>
                <a:solidFill>
                  <a:srgbClr val="000000"/>
                </a:solidFill>
                <a:effectLst/>
                <a:uLnTx/>
                <a:uFillTx/>
                <a:latin typeface="Arial"/>
                <a:ea typeface="+mn-ea"/>
                <a:cs typeface="+mn-cs"/>
              </a:rPr>
              <a:t>-II is required for activation of lipoprotein lipase.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Lipoprotein lipase is required to degrade TG into glycerol and fatty acids.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As TG is degraded, VLDLs become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a:ln>
                  <a:noFill/>
                </a:ln>
                <a:solidFill>
                  <a:srgbClr val="000000"/>
                </a:solidFill>
                <a:effectLst/>
                <a:uLnTx/>
                <a:uFillTx/>
                <a:latin typeface="Arial"/>
                <a:ea typeface="+mn-ea"/>
                <a:cs typeface="+mn-cs"/>
              </a:rPr>
              <a:t>Smaller in size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		More dense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		Apo C back to HDL</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94B40551-E7B2-4239-A4DC-E7637985E8E8}"/>
              </a:ext>
            </a:extLst>
          </p:cNvPr>
          <p:cNvSpPr txBox="1"/>
          <p:nvPr/>
        </p:nvSpPr>
        <p:spPr>
          <a:xfrm>
            <a:off x="239668" y="7175500"/>
            <a:ext cx="10453731" cy="276383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Exchange of TG with cholesterol ester (HDL) by cholesterol ester transfer protein (CETP)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End products: IDL (returns Apo E to HDL) and become LDL</a:t>
            </a:r>
          </a:p>
          <a:p>
            <a:pPr marL="342900" marR="0" lvl="0" indent="-342900"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     Most core lipid in LDL is </a:t>
            </a:r>
            <a:r>
              <a:rPr kumimoji="0" lang="en-US" altLang="zh-CN" sz="2800" b="1" i="0" u="none" strike="noStrike" kern="0" cap="none" spc="0" normalizeH="0" baseline="0" noProof="0" dirty="0">
                <a:ln>
                  <a:noFill/>
                </a:ln>
                <a:solidFill>
                  <a:srgbClr val="CC3300"/>
                </a:solidFill>
                <a:effectLst/>
                <a:uLnTx/>
                <a:uFillTx/>
                <a:latin typeface="Arial"/>
                <a:ea typeface="+mn-ea"/>
                <a:cs typeface="+mn-cs"/>
              </a:rPr>
              <a:t>cholesterol ester.</a:t>
            </a:r>
          </a:p>
          <a:p>
            <a:pPr marL="342900" marR="0" lvl="0" indent="-342900"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     </a:t>
            </a:r>
            <a:r>
              <a:rPr kumimoji="0" lang="en-US" altLang="zh-CN" sz="28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mn-ea"/>
                <a:cs typeface="+mn-cs"/>
              </a:rPr>
              <a:t>ApoB100</a:t>
            </a:r>
            <a:r>
              <a:rPr kumimoji="0" lang="en-US" altLang="zh-CN" sz="2800" b="1" i="0" u="none" strike="noStrike" kern="0" cap="none" spc="0" normalizeH="0" baseline="0" noProof="0" dirty="0">
                <a:ln>
                  <a:noFill/>
                </a:ln>
                <a:solidFill>
                  <a:srgbClr val="C00000"/>
                </a:solidFill>
                <a:effectLst/>
                <a:uLnTx/>
                <a:uFillTx/>
                <a:latin typeface="Arial"/>
                <a:ea typeface="+mn-ea"/>
                <a:cs typeface="+mn-cs"/>
              </a:rPr>
              <a:t> </a:t>
            </a:r>
            <a:r>
              <a:rPr kumimoji="0" lang="en-US" altLang="zh-CN" sz="2800" b="0" i="0" u="none" strike="noStrike" kern="0" cap="none" spc="0" normalizeH="0" baseline="0" noProof="0" dirty="0">
                <a:ln>
                  <a:noFill/>
                </a:ln>
                <a:solidFill>
                  <a:srgbClr val="000000"/>
                </a:solidFill>
                <a:effectLst/>
                <a:uLnTx/>
                <a:uFillTx/>
                <a:latin typeface="Arial"/>
                <a:ea typeface="+mn-ea"/>
                <a:cs typeface="+mn-cs"/>
              </a:rPr>
              <a:t>is </a:t>
            </a:r>
            <a:r>
              <a:rPr kumimoji="0" lang="en-US" altLang="zh-CN" sz="2800" b="1" i="0" u="sng" strike="noStrike" kern="0" cap="none" spc="0" normalizeH="0" baseline="0" noProof="0" dirty="0">
                <a:ln>
                  <a:noFill/>
                </a:ln>
                <a:solidFill>
                  <a:srgbClr val="000000"/>
                </a:solidFill>
                <a:effectLst/>
                <a:uLnTx/>
                <a:uFillTx/>
                <a:latin typeface="Arial"/>
                <a:ea typeface="+mn-ea"/>
                <a:cs typeface="+mn-cs"/>
              </a:rPr>
              <a:t>only</a:t>
            </a:r>
            <a:r>
              <a:rPr kumimoji="0" lang="en-US" altLang="zh-CN" sz="2800" b="0" i="0" u="none" strike="noStrike" kern="0" cap="none" spc="0" normalizeH="0" baseline="0" noProof="0" dirty="0">
                <a:ln>
                  <a:noFill/>
                </a:ln>
                <a:solidFill>
                  <a:srgbClr val="000000"/>
                </a:solidFill>
                <a:effectLst/>
                <a:uLnTx/>
                <a:uFillTx/>
                <a:latin typeface="Arial"/>
                <a:ea typeface="+mn-ea"/>
                <a:cs typeface="+mn-cs"/>
              </a:rPr>
              <a:t> apolipoprotein in the surface.</a:t>
            </a:r>
          </a:p>
        </p:txBody>
      </p:sp>
    </p:spTree>
    <p:extLst>
      <p:ext uri="{BB962C8B-B14F-4D97-AF65-F5344CB8AC3E}">
        <p14:creationId xmlns:p14="http://schemas.microsoft.com/office/powerpoint/2010/main" val="213079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E40D837-001B-4899-A0FD-21F67D98FA9D}"/>
              </a:ext>
            </a:extLst>
          </p:cNvPr>
          <p:cNvSpPr>
            <a:spLocks noChangeArrowheads="1"/>
          </p:cNvSpPr>
          <p:nvPr/>
        </p:nvSpPr>
        <p:spPr bwMode="auto">
          <a:xfrm>
            <a:off x="4211102" y="199754"/>
            <a:ext cx="2271195" cy="1121050"/>
          </a:xfrm>
          <a:prstGeom prst="ellipse">
            <a:avLst/>
          </a:prstGeom>
          <a:solidFill>
            <a:srgbClr val="FF3300"/>
          </a:solidFill>
          <a:ln w="9525">
            <a:solidFill>
              <a:srgbClr val="FFFF00"/>
            </a:solidFill>
            <a:round/>
            <a:headEnd/>
            <a:tailEnd/>
          </a:ln>
          <a:scene3d>
            <a:camera prst="orthographicFront"/>
            <a:lightRig rig="threePt" dir="t"/>
          </a:scene3d>
          <a:sp3d>
            <a:bevelT/>
          </a:sp3d>
        </p:spPr>
        <p:txBody>
          <a:bodyPr wrap="none" anchor="ctr"/>
          <a:lstStyle/>
          <a:p>
            <a:pPr algn="ctr" rtl="1" fontAlgn="base">
              <a:spcBef>
                <a:spcPct val="0"/>
              </a:spcBef>
              <a:spcAft>
                <a:spcPct val="0"/>
              </a:spcAft>
            </a:pPr>
            <a:r>
              <a:rPr lang="en-GB" sz="3200" b="1" dirty="0">
                <a:solidFill>
                  <a:srgbClr val="000000"/>
                </a:solidFill>
                <a:latin typeface="Times New Roman" pitchFamily="18" charset="0"/>
                <a:cs typeface="Times New Roman" pitchFamily="18" charset="0"/>
              </a:rPr>
              <a:t>VLDL</a:t>
            </a:r>
          </a:p>
        </p:txBody>
      </p:sp>
      <p:sp>
        <p:nvSpPr>
          <p:cNvPr id="3" name="AutoShape 14">
            <a:extLst>
              <a:ext uri="{FF2B5EF4-FFF2-40B4-BE49-F238E27FC236}">
                <a16:creationId xmlns:a16="http://schemas.microsoft.com/office/drawing/2014/main" id="{E796FDF0-C4C1-44C5-9554-7B7473300018}"/>
              </a:ext>
            </a:extLst>
          </p:cNvPr>
          <p:cNvSpPr>
            <a:spLocks noChangeArrowheads="1"/>
          </p:cNvSpPr>
          <p:nvPr/>
        </p:nvSpPr>
        <p:spPr bwMode="auto">
          <a:xfrm rot="11366291">
            <a:off x="6104619" y="925645"/>
            <a:ext cx="893094" cy="1595166"/>
          </a:xfrm>
          <a:prstGeom prst="curvedRightArrow">
            <a:avLst>
              <a:gd name="adj1" fmla="val 56467"/>
              <a:gd name="adj2" fmla="val 96571"/>
              <a:gd name="adj3" fmla="val 33333"/>
            </a:avLst>
          </a:prstGeom>
          <a:solidFill>
            <a:srgbClr val="6143C3"/>
          </a:solidFill>
          <a:ln w="9525">
            <a:solidFill>
              <a:srgbClr val="000000"/>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0" cap="none" spc="0" normalizeH="0" baseline="0" noProof="0">
              <a:ln>
                <a:noFill/>
              </a:ln>
              <a:solidFill>
                <a:srgbClr val="000000"/>
              </a:solidFill>
              <a:effectLst/>
              <a:uLnTx/>
              <a:uFillTx/>
              <a:latin typeface="Times New Roman" pitchFamily="18" charset="0"/>
            </a:endParaRPr>
          </a:p>
        </p:txBody>
      </p:sp>
      <p:sp>
        <p:nvSpPr>
          <p:cNvPr id="4" name="Oval 3">
            <a:extLst>
              <a:ext uri="{FF2B5EF4-FFF2-40B4-BE49-F238E27FC236}">
                <a16:creationId xmlns:a16="http://schemas.microsoft.com/office/drawing/2014/main" id="{7F927BC5-B123-4A10-B9CF-3AD15B6CEBC5}"/>
              </a:ext>
            </a:extLst>
          </p:cNvPr>
          <p:cNvSpPr>
            <a:spLocks noChangeArrowheads="1"/>
          </p:cNvSpPr>
          <p:nvPr/>
        </p:nvSpPr>
        <p:spPr bwMode="auto">
          <a:xfrm>
            <a:off x="4972705" y="2008934"/>
            <a:ext cx="999801" cy="544879"/>
          </a:xfrm>
          <a:prstGeom prst="ellipse">
            <a:avLst/>
          </a:prstGeom>
          <a:solidFill>
            <a:srgbClr val="009900"/>
          </a:solidFill>
          <a:ln w="9525">
            <a:solidFill>
              <a:srgbClr val="7030A0"/>
            </a:solidFill>
            <a:round/>
            <a:headEnd/>
            <a:tailEnd/>
          </a:ln>
          <a:scene3d>
            <a:camera prst="orthographicFront"/>
            <a:lightRig rig="threePt" dir="t"/>
          </a:scene3d>
          <a:sp3d>
            <a:bevelT w="165100" prst="coolSlant"/>
          </a:sp3d>
        </p:spPr>
        <p:txBody>
          <a:bodyPr wrap="none" anchor="ctr"/>
          <a:lstStyle/>
          <a:p>
            <a:pPr algn="ctr" rtl="1" fontAlgn="base">
              <a:spcBef>
                <a:spcPct val="0"/>
              </a:spcBef>
              <a:spcAft>
                <a:spcPct val="0"/>
              </a:spcAft>
            </a:pPr>
            <a:r>
              <a:rPr lang="en-GB" sz="3600" b="1" dirty="0">
                <a:solidFill>
                  <a:srgbClr val="FDF58D"/>
                </a:solidFill>
                <a:latin typeface="Arial"/>
                <a:cs typeface="Times New Roman" pitchFamily="18" charset="0"/>
              </a:rPr>
              <a:t>HDL</a:t>
            </a:r>
          </a:p>
        </p:txBody>
      </p:sp>
      <p:sp>
        <p:nvSpPr>
          <p:cNvPr id="5" name="AutoShape 9">
            <a:extLst>
              <a:ext uri="{FF2B5EF4-FFF2-40B4-BE49-F238E27FC236}">
                <a16:creationId xmlns:a16="http://schemas.microsoft.com/office/drawing/2014/main" id="{E38B2B9E-1474-4287-8333-1071714B5391}"/>
              </a:ext>
            </a:extLst>
          </p:cNvPr>
          <p:cNvSpPr>
            <a:spLocks noChangeArrowheads="1"/>
          </p:cNvSpPr>
          <p:nvPr/>
        </p:nvSpPr>
        <p:spPr bwMode="auto">
          <a:xfrm rot="21141099">
            <a:off x="4095734" y="1156371"/>
            <a:ext cx="736512" cy="1517939"/>
          </a:xfrm>
          <a:prstGeom prst="curvedRightArrow">
            <a:avLst>
              <a:gd name="adj1" fmla="val 55717"/>
              <a:gd name="adj2" fmla="val 111433"/>
              <a:gd name="adj3" fmla="val 33333"/>
            </a:avLst>
          </a:prstGeom>
          <a:solidFill>
            <a:srgbClr val="A6F8AA"/>
          </a:solidFill>
          <a:ln w="9525">
            <a:solidFill>
              <a:srgbClr val="000000"/>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0" cap="none" spc="0" normalizeH="0" baseline="0" noProof="0">
              <a:ln>
                <a:noFill/>
              </a:ln>
              <a:solidFill>
                <a:srgbClr val="000000"/>
              </a:solidFill>
              <a:effectLst/>
              <a:uLnTx/>
              <a:uFillTx/>
              <a:latin typeface="Times New Roman" pitchFamily="18" charset="0"/>
            </a:endParaRPr>
          </a:p>
        </p:txBody>
      </p:sp>
      <p:sp>
        <p:nvSpPr>
          <p:cNvPr id="6" name="Rectangle 15">
            <a:extLst>
              <a:ext uri="{FF2B5EF4-FFF2-40B4-BE49-F238E27FC236}">
                <a16:creationId xmlns:a16="http://schemas.microsoft.com/office/drawing/2014/main" id="{1411AAA5-077A-43C2-8B6D-36439A85D363}"/>
              </a:ext>
            </a:extLst>
          </p:cNvPr>
          <p:cNvSpPr>
            <a:spLocks noChangeArrowheads="1"/>
          </p:cNvSpPr>
          <p:nvPr/>
        </p:nvSpPr>
        <p:spPr bwMode="auto">
          <a:xfrm>
            <a:off x="7137192" y="1590950"/>
            <a:ext cx="736513" cy="506266"/>
          </a:xfrm>
          <a:prstGeom prst="rect">
            <a:avLst/>
          </a:prstGeom>
          <a:noFill/>
          <a:ln w="9525">
            <a:solidFill>
              <a:srgbClr val="000000"/>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CE</a:t>
            </a:r>
          </a:p>
        </p:txBody>
      </p:sp>
      <p:sp>
        <p:nvSpPr>
          <p:cNvPr id="7" name="Rectangle 10">
            <a:extLst>
              <a:ext uri="{FF2B5EF4-FFF2-40B4-BE49-F238E27FC236}">
                <a16:creationId xmlns:a16="http://schemas.microsoft.com/office/drawing/2014/main" id="{FA8F5A5F-944F-4655-B47F-E9F02A86E51F}"/>
              </a:ext>
            </a:extLst>
          </p:cNvPr>
          <p:cNvSpPr>
            <a:spLocks noChangeArrowheads="1"/>
          </p:cNvSpPr>
          <p:nvPr/>
        </p:nvSpPr>
        <p:spPr bwMode="auto">
          <a:xfrm>
            <a:off x="3034899" y="1742519"/>
            <a:ext cx="1041815" cy="428181"/>
          </a:xfrm>
          <a:prstGeom prst="rect">
            <a:avLst/>
          </a:prstGeom>
          <a:noFill/>
          <a:ln w="9525">
            <a:solidFill>
              <a:srgbClr val="000000"/>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TG</a:t>
            </a:r>
          </a:p>
        </p:txBody>
      </p:sp>
      <p:sp>
        <p:nvSpPr>
          <p:cNvPr id="8" name="Rectangle 16">
            <a:extLst>
              <a:ext uri="{FF2B5EF4-FFF2-40B4-BE49-F238E27FC236}">
                <a16:creationId xmlns:a16="http://schemas.microsoft.com/office/drawing/2014/main" id="{AE7A8884-CD8D-4AE9-A834-EBEDBFD92533}"/>
              </a:ext>
            </a:extLst>
          </p:cNvPr>
          <p:cNvSpPr>
            <a:spLocks noChangeArrowheads="1"/>
          </p:cNvSpPr>
          <p:nvPr/>
        </p:nvSpPr>
        <p:spPr bwMode="auto">
          <a:xfrm>
            <a:off x="2481769" y="2512906"/>
            <a:ext cx="8001056" cy="544880"/>
          </a:xfrm>
          <a:prstGeom prst="rect">
            <a:avLst/>
          </a:prstGeom>
          <a:noFill/>
          <a:ln>
            <a:noFill/>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GB" sz="2400" b="1" dirty="0" err="1">
                <a:solidFill>
                  <a:srgbClr val="CC3300"/>
                </a:solidFill>
                <a:latin typeface="Arial"/>
              </a:rPr>
              <a:t>Choleteryl</a:t>
            </a:r>
            <a:r>
              <a:rPr lang="en-GB" sz="2400" b="1" dirty="0">
                <a:solidFill>
                  <a:srgbClr val="CC3300"/>
                </a:solidFill>
                <a:latin typeface="Arial"/>
              </a:rPr>
              <a:t> Ester Transfer Protein (CETP)</a:t>
            </a:r>
          </a:p>
        </p:txBody>
      </p:sp>
      <p:sp>
        <p:nvSpPr>
          <p:cNvPr id="10" name="TextBox 9">
            <a:extLst>
              <a:ext uri="{FF2B5EF4-FFF2-40B4-BE49-F238E27FC236}">
                <a16:creationId xmlns:a16="http://schemas.microsoft.com/office/drawing/2014/main" id="{0858CF6B-3EB5-4E5F-B110-96CBACA90248}"/>
              </a:ext>
            </a:extLst>
          </p:cNvPr>
          <p:cNvSpPr txBox="1"/>
          <p:nvPr/>
        </p:nvSpPr>
        <p:spPr>
          <a:xfrm>
            <a:off x="345232" y="3129012"/>
            <a:ext cx="6791960" cy="646331"/>
          </a:xfrm>
          <a:prstGeom prst="rect">
            <a:avLst/>
          </a:prstGeom>
          <a:noFill/>
        </p:spPr>
        <p:txBody>
          <a:bodyPr wrap="square">
            <a:spAutoFit/>
          </a:bodyPr>
          <a:lstStyle/>
          <a:p>
            <a:r>
              <a:rPr kumimoji="0" lang="en-US" sz="3600" b="1" i="0" u="none" strike="noStrike" kern="0" cap="none" spc="0" normalizeH="0" baseline="0" noProof="0" dirty="0">
                <a:ln>
                  <a:noFill/>
                </a:ln>
                <a:solidFill>
                  <a:srgbClr val="CC3300"/>
                </a:solidFill>
                <a:effectLst/>
                <a:uLnTx/>
                <a:uFillTx/>
                <a:latin typeface="Arial"/>
                <a:ea typeface="+mj-ea"/>
                <a:cs typeface="+mj-cs"/>
              </a:rPr>
              <a:t>Summary of CM, VLDL, LDL</a:t>
            </a:r>
            <a:endParaRPr lang="en-US" sz="1400" dirty="0"/>
          </a:p>
        </p:txBody>
      </p:sp>
      <p:sp>
        <p:nvSpPr>
          <p:cNvPr id="12" name="TextBox 11">
            <a:extLst>
              <a:ext uri="{FF2B5EF4-FFF2-40B4-BE49-F238E27FC236}">
                <a16:creationId xmlns:a16="http://schemas.microsoft.com/office/drawing/2014/main" id="{A036F3FA-3167-4C9D-B142-AEA634E33B99}"/>
              </a:ext>
            </a:extLst>
          </p:cNvPr>
          <p:cNvSpPr txBox="1"/>
          <p:nvPr/>
        </p:nvSpPr>
        <p:spPr>
          <a:xfrm>
            <a:off x="143371" y="3989752"/>
            <a:ext cx="5349240" cy="2511457"/>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800" b="1" i="0" u="sng" strike="noStrike" kern="0" cap="none" spc="0" normalizeH="0" baseline="0" noProof="0" dirty="0">
                <a:ln>
                  <a:noFill/>
                </a:ln>
                <a:solidFill>
                  <a:srgbClr val="0070C0"/>
                </a:solidFill>
                <a:effectLst/>
                <a:uLnTx/>
                <a:uFillTx/>
                <a:latin typeface="Arial"/>
                <a:ea typeface="+mn-ea"/>
                <a:cs typeface="+mn-cs"/>
              </a:rPr>
              <a:t>Chylomicron</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Synthesized </a:t>
            </a:r>
            <a:r>
              <a:rPr kumimoji="0" lang="en-US" sz="2000" b="1" i="0" u="none" strike="noStrike" kern="0" cap="none" spc="0" normalizeH="0" baseline="0" noProof="0" dirty="0">
                <a:ln>
                  <a:noFill/>
                </a:ln>
                <a:solidFill>
                  <a:srgbClr val="0070C0"/>
                </a:solidFill>
                <a:effectLst/>
                <a:uLnTx/>
                <a:uFillTx/>
                <a:latin typeface="Arial"/>
                <a:ea typeface="+mn-ea"/>
                <a:cs typeface="+mn-cs"/>
              </a:rPr>
              <a:t>in small intestine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Transport </a:t>
            </a:r>
            <a:r>
              <a:rPr kumimoji="0" lang="en-US" sz="2000" b="1" i="0" u="none" strike="noStrike" kern="0" cap="none" spc="0" normalizeH="0" baseline="0" noProof="0" dirty="0">
                <a:ln>
                  <a:noFill/>
                </a:ln>
                <a:solidFill>
                  <a:srgbClr val="0070C0"/>
                </a:solidFill>
                <a:effectLst/>
                <a:uLnTx/>
                <a:uFillTx/>
                <a:latin typeface="Arial"/>
                <a:ea typeface="+mn-ea"/>
                <a:cs typeface="+mn-cs"/>
              </a:rPr>
              <a:t>dietary lipids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98% lipid, large sized, lowest density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1" i="0" u="none" strike="noStrike" kern="0" cap="none" spc="0" normalizeH="0" baseline="0" noProof="0" dirty="0">
                <a:ln>
                  <a:noFill/>
                </a:ln>
                <a:solidFill>
                  <a:srgbClr val="002060"/>
                </a:solidFill>
                <a:effectLst/>
                <a:uLnTx/>
                <a:uFillTx/>
                <a:latin typeface="Arial"/>
                <a:ea typeface="+mn-ea"/>
                <a:cs typeface="+mn-cs"/>
              </a:rPr>
              <a:t>Apo B-48: </a:t>
            </a:r>
            <a:r>
              <a:rPr kumimoji="0" lang="en-US" sz="2000" b="0" i="0" u="none" strike="noStrike" kern="0" cap="none" spc="0" normalizeH="0" baseline="0" noProof="0" dirty="0">
                <a:ln>
                  <a:noFill/>
                </a:ln>
                <a:solidFill>
                  <a:srgbClr val="000000"/>
                </a:solidFill>
                <a:effectLst/>
                <a:uLnTx/>
                <a:uFillTx/>
                <a:latin typeface="Arial"/>
                <a:ea typeface="+mn-ea"/>
                <a:cs typeface="+mn-cs"/>
              </a:rPr>
              <a:t>Receptor binding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1" i="0" u="none" strike="noStrike" kern="0" cap="none" spc="0" normalizeH="0" baseline="0" noProof="0" dirty="0">
                <a:ln>
                  <a:noFill/>
                </a:ln>
                <a:solidFill>
                  <a:srgbClr val="002060"/>
                </a:solidFill>
                <a:effectLst/>
                <a:uLnTx/>
                <a:uFillTx/>
                <a:latin typeface="Arial"/>
                <a:ea typeface="+mn-ea"/>
                <a:cs typeface="+mn-cs"/>
              </a:rPr>
              <a:t>Apo C-II: </a:t>
            </a:r>
            <a:r>
              <a:rPr kumimoji="0" lang="en-US" sz="2000" b="0" i="0" u="none" strike="noStrike" kern="0" cap="none" spc="0" normalizeH="0" baseline="0" noProof="0" dirty="0">
                <a:ln>
                  <a:noFill/>
                </a:ln>
                <a:solidFill>
                  <a:srgbClr val="000000"/>
                </a:solidFill>
                <a:effectLst/>
                <a:uLnTx/>
                <a:uFillTx/>
                <a:latin typeface="Arial"/>
                <a:ea typeface="+mn-ea"/>
                <a:cs typeface="+mn-cs"/>
              </a:rPr>
              <a:t>Lipoprotein lipase activator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1" i="0" u="none" strike="noStrike" kern="0" cap="none" spc="0" normalizeH="0" baseline="0" noProof="0" dirty="0">
                <a:ln>
                  <a:noFill/>
                </a:ln>
                <a:solidFill>
                  <a:srgbClr val="002060"/>
                </a:solidFill>
                <a:effectLst/>
                <a:uLnTx/>
                <a:uFillTx/>
                <a:latin typeface="Arial"/>
                <a:ea typeface="+mn-ea"/>
                <a:cs typeface="+mn-cs"/>
              </a:rPr>
              <a:t>Apo E:</a:t>
            </a:r>
            <a:r>
              <a:rPr kumimoji="0" lang="en-US" sz="2000" b="1" i="0" u="none" strike="noStrike" kern="0" cap="none" spc="0" normalizeH="0" baseline="0" noProof="0" dirty="0">
                <a:ln>
                  <a:noFill/>
                </a:ln>
                <a:solidFill>
                  <a:srgbClr val="0070C0"/>
                </a:solidFill>
                <a:effectLst/>
                <a:uLnTx/>
                <a:uFillTx/>
                <a:latin typeface="Arial"/>
                <a:ea typeface="+mn-ea"/>
                <a:cs typeface="+mn-cs"/>
              </a:rPr>
              <a:t> </a:t>
            </a:r>
            <a:r>
              <a:rPr kumimoji="0" lang="en-US" sz="2000" b="0" i="0" u="none" strike="noStrike" kern="0" cap="none" spc="0" normalizeH="0" baseline="0" noProof="0" dirty="0">
                <a:ln>
                  <a:noFill/>
                </a:ln>
                <a:solidFill>
                  <a:srgbClr val="000000"/>
                </a:solidFill>
                <a:effectLst/>
                <a:uLnTx/>
                <a:uFillTx/>
                <a:latin typeface="Arial"/>
                <a:ea typeface="+mn-ea"/>
                <a:cs typeface="+mn-cs"/>
              </a:rPr>
              <a:t>Remnant receptor binding</a:t>
            </a:r>
          </a:p>
        </p:txBody>
      </p:sp>
      <p:pic>
        <p:nvPicPr>
          <p:cNvPr id="14" name="Picture 13">
            <a:extLst>
              <a:ext uri="{FF2B5EF4-FFF2-40B4-BE49-F238E27FC236}">
                <a16:creationId xmlns:a16="http://schemas.microsoft.com/office/drawing/2014/main" id="{69CA9991-8330-465F-A74E-FD4EDB9A74D6}"/>
              </a:ext>
            </a:extLst>
          </p:cNvPr>
          <p:cNvPicPr>
            <a:picLocks noChangeAspect="1"/>
          </p:cNvPicPr>
          <p:nvPr/>
        </p:nvPicPr>
        <p:blipFill>
          <a:blip r:embed="rId2"/>
          <a:stretch>
            <a:fillRect/>
          </a:stretch>
        </p:blipFill>
        <p:spPr>
          <a:xfrm>
            <a:off x="5505311" y="3761078"/>
            <a:ext cx="4139543" cy="3596952"/>
          </a:xfrm>
          <a:prstGeom prst="rect">
            <a:avLst/>
          </a:prstGeom>
        </p:spPr>
      </p:pic>
      <p:pic>
        <p:nvPicPr>
          <p:cNvPr id="16" name="Picture 15">
            <a:extLst>
              <a:ext uri="{FF2B5EF4-FFF2-40B4-BE49-F238E27FC236}">
                <a16:creationId xmlns:a16="http://schemas.microsoft.com/office/drawing/2014/main" id="{FF96980A-1F4D-46BF-B653-107D1FF0779E}"/>
              </a:ext>
            </a:extLst>
          </p:cNvPr>
          <p:cNvPicPr>
            <a:picLocks noChangeAspect="1"/>
          </p:cNvPicPr>
          <p:nvPr/>
        </p:nvPicPr>
        <p:blipFill>
          <a:blip r:embed="rId3"/>
          <a:stretch>
            <a:fillRect/>
          </a:stretch>
        </p:blipFill>
        <p:spPr>
          <a:xfrm>
            <a:off x="2481769" y="7073774"/>
            <a:ext cx="4450466" cy="2511770"/>
          </a:xfrm>
          <a:prstGeom prst="rect">
            <a:avLst/>
          </a:prstGeom>
        </p:spPr>
      </p:pic>
    </p:spTree>
    <p:extLst>
      <p:ext uri="{BB962C8B-B14F-4D97-AF65-F5344CB8AC3E}">
        <p14:creationId xmlns:p14="http://schemas.microsoft.com/office/powerpoint/2010/main" val="353949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677F-75D5-44EE-8958-C13B976F4E0D}"/>
              </a:ext>
            </a:extLst>
          </p:cNvPr>
          <p:cNvSpPr txBox="1">
            <a:spLocks/>
          </p:cNvSpPr>
          <p:nvPr/>
        </p:nvSpPr>
        <p:spPr bwMode="black">
          <a:xfrm>
            <a:off x="3060700" y="27940"/>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0" cap="none" spc="0" normalizeH="0" baseline="0" noProof="0" dirty="0">
                <a:ln>
                  <a:noFill/>
                </a:ln>
                <a:solidFill>
                  <a:srgbClr val="CC3300"/>
                </a:solidFill>
                <a:effectLst/>
                <a:uLnTx/>
                <a:uFillTx/>
                <a:latin typeface="Arial"/>
                <a:ea typeface="+mj-ea"/>
                <a:cs typeface="+mj-cs"/>
              </a:rPr>
              <a:t>LDL receptor</a:t>
            </a:r>
            <a:endParaRPr kumimoji="0" lang="en-US" sz="4000" b="1" i="0" u="none" strike="noStrike" kern="0" cap="none" spc="0" normalizeH="0" baseline="0" noProof="0" dirty="0">
              <a:ln>
                <a:noFill/>
              </a:ln>
              <a:solidFill>
                <a:srgbClr val="CC3300"/>
              </a:solidFill>
              <a:effectLst/>
              <a:uLnTx/>
              <a:uFillTx/>
              <a:latin typeface="Arial"/>
              <a:ea typeface="+mj-ea"/>
              <a:cs typeface="+mj-cs"/>
            </a:endParaRPr>
          </a:p>
        </p:txBody>
      </p:sp>
      <p:sp>
        <p:nvSpPr>
          <p:cNvPr id="4" name="TextBox 3">
            <a:extLst>
              <a:ext uri="{FF2B5EF4-FFF2-40B4-BE49-F238E27FC236}">
                <a16:creationId xmlns:a16="http://schemas.microsoft.com/office/drawing/2014/main" id="{57C0FC61-A65A-4985-910C-327027949FDC}"/>
              </a:ext>
            </a:extLst>
          </p:cNvPr>
          <p:cNvSpPr txBox="1"/>
          <p:nvPr/>
        </p:nvSpPr>
        <p:spPr>
          <a:xfrm>
            <a:off x="393700" y="1079500"/>
            <a:ext cx="10299700" cy="3841052"/>
          </a:xfrm>
          <a:prstGeom prst="rect">
            <a:avLst/>
          </a:prstGeom>
          <a:noFill/>
        </p:spPr>
        <p:txBody>
          <a:bodyPr wrap="square">
            <a:spAutoFit/>
          </a:bodyPr>
          <a:lstStyle/>
          <a:p>
            <a:pPr marL="342900" marR="0" lvl="0" indent="-342900" algn="l" defTabSz="914400" rtl="0" eaLnBrk="1" fontAlgn="base" latinLnBrk="0" hangingPunct="1">
              <a:lnSpc>
                <a:spcPct val="80000"/>
              </a:lnSpc>
              <a:spcBef>
                <a:spcPct val="50000"/>
              </a:spcBef>
              <a:spcAft>
                <a:spcPct val="0"/>
              </a:spcAft>
              <a:buClrTx/>
              <a:buSzTx/>
              <a:buFontTx/>
              <a:buChar char="•"/>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LDL receptors exist in the </a:t>
            </a:r>
            <a:r>
              <a:rPr kumimoji="0" lang="en-US" altLang="zh-CN" sz="2800" b="1" i="0" u="none" strike="noStrike" kern="0" cap="none" spc="0" normalizeH="0" baseline="0" noProof="0" dirty="0">
                <a:ln>
                  <a:noFill/>
                </a:ln>
                <a:solidFill>
                  <a:srgbClr val="0070C0"/>
                </a:solidFill>
                <a:effectLst/>
                <a:uLnTx/>
                <a:uFillTx/>
                <a:latin typeface="Arial"/>
                <a:ea typeface="+mn-ea"/>
                <a:cs typeface="+mn-cs"/>
              </a:rPr>
              <a:t>liver</a:t>
            </a:r>
            <a:r>
              <a:rPr kumimoji="0" lang="en-US" altLang="zh-CN" sz="2800" b="0" i="0" u="none" strike="noStrike" kern="0" cap="none" spc="0" normalizeH="0" baseline="0" noProof="0" dirty="0">
                <a:ln>
                  <a:noFill/>
                </a:ln>
                <a:solidFill>
                  <a:srgbClr val="000000"/>
                </a:solidFill>
                <a:effectLst/>
                <a:uLnTx/>
                <a:uFillTx/>
                <a:latin typeface="Arial"/>
                <a:ea typeface="+mn-ea"/>
                <a:cs typeface="+mn-cs"/>
              </a:rPr>
              <a:t> and in most </a:t>
            </a:r>
            <a:r>
              <a:rPr kumimoji="0" lang="en-US" altLang="zh-CN" sz="2800" b="1" i="0" u="none" strike="noStrike" kern="0" cap="none" spc="0" normalizeH="0" baseline="0" noProof="0" dirty="0">
                <a:ln>
                  <a:noFill/>
                </a:ln>
                <a:solidFill>
                  <a:srgbClr val="0070C0"/>
                </a:solidFill>
                <a:effectLst/>
                <a:uLnTx/>
                <a:uFillTx/>
                <a:latin typeface="Arial"/>
                <a:ea typeface="+mn-ea"/>
                <a:cs typeface="+mn-cs"/>
              </a:rPr>
              <a:t>peripheral tissues</a:t>
            </a:r>
          </a:p>
          <a:p>
            <a:pPr marL="342900" marR="0" lvl="0" indent="-342900" algn="l" defTabSz="914400" rtl="0" eaLnBrk="1" fontAlgn="base" latinLnBrk="0" hangingPunct="1">
              <a:lnSpc>
                <a:spcPct val="80000"/>
              </a:lnSpc>
              <a:spcBef>
                <a:spcPct val="50000"/>
              </a:spcBef>
              <a:spcAft>
                <a:spcPct val="0"/>
              </a:spcAft>
              <a:buClrTx/>
              <a:buSzTx/>
              <a:buFontTx/>
              <a:buChar char="•"/>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The complexes of LDL and receptor are taken into the cells by endocytosis, where LDL is degraded but the receptors are recycled</a:t>
            </a:r>
          </a:p>
          <a:p>
            <a:pPr marL="342900" marR="0" lvl="0" indent="-342900" algn="l" defTabSz="914400" rtl="0" eaLnBrk="1" fontAlgn="base" latinLnBrk="0" hangingPunct="1">
              <a:lnSpc>
                <a:spcPct val="80000"/>
              </a:lnSpc>
              <a:spcBef>
                <a:spcPct val="50000"/>
              </a:spcBef>
              <a:spcAft>
                <a:spcPct val="0"/>
              </a:spcAft>
              <a:buClrTx/>
              <a:buSzTx/>
              <a:buFontTx/>
              <a:buChar char="•"/>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LDL cholesterol levels are positively related to risk of cardiovascular disease</a:t>
            </a:r>
          </a:p>
          <a:p>
            <a:pPr marL="342900" marR="0" lvl="0" indent="-342900" algn="l" defTabSz="914400" rtl="0" eaLnBrk="1" fontAlgn="base" latinLnBrk="0" hangingPunct="1">
              <a:lnSpc>
                <a:spcPct val="80000"/>
              </a:lnSpc>
              <a:spcBef>
                <a:spcPct val="50000"/>
              </a:spcBef>
              <a:spcAft>
                <a:spcPct val="0"/>
              </a:spcAft>
              <a:buClrTx/>
              <a:buSzTx/>
              <a:buFontTx/>
              <a:buChar char="•"/>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Therefore, cholesterol in LDL has been called </a:t>
            </a:r>
            <a:r>
              <a:rPr kumimoji="0" lang="en-US" altLang="zh-CN" sz="2800" b="1" i="0" u="none" strike="noStrike" kern="0" cap="none" spc="0" normalizeH="0" baseline="0" noProof="0" dirty="0">
                <a:ln>
                  <a:noFill/>
                </a:ln>
                <a:solidFill>
                  <a:srgbClr val="CC3300"/>
                </a:solidFill>
                <a:effectLst/>
                <a:uLnTx/>
                <a:uFillTx/>
                <a:latin typeface="Arial"/>
                <a:ea typeface="+mn-ea"/>
                <a:cs typeface="+mn-cs"/>
              </a:rPr>
              <a:t>“bad cholesterol”</a:t>
            </a:r>
          </a:p>
        </p:txBody>
      </p:sp>
      <p:sp>
        <p:nvSpPr>
          <p:cNvPr id="5" name="Title 1">
            <a:extLst>
              <a:ext uri="{FF2B5EF4-FFF2-40B4-BE49-F238E27FC236}">
                <a16:creationId xmlns:a16="http://schemas.microsoft.com/office/drawing/2014/main" id="{FCD5851D-3503-49A3-94F7-BC9D21072100}"/>
              </a:ext>
            </a:extLst>
          </p:cNvPr>
          <p:cNvSpPr txBox="1">
            <a:spLocks/>
          </p:cNvSpPr>
          <p:nvPr/>
        </p:nvSpPr>
        <p:spPr bwMode="black">
          <a:xfrm>
            <a:off x="388112" y="4845749"/>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a:ln>
                  <a:noFill/>
                </a:ln>
                <a:solidFill>
                  <a:srgbClr val="CC3300"/>
                </a:solidFill>
                <a:effectLst/>
                <a:uLnTx/>
                <a:uFillTx/>
                <a:latin typeface="Arial"/>
                <a:ea typeface="+mj-ea"/>
                <a:cs typeface="+mj-cs"/>
              </a:rPr>
              <a:t>Fates of cholesterol intracellular.</a:t>
            </a:r>
            <a:endParaRPr kumimoji="0" lang="en-US" sz="4000" b="1" i="0" u="none" strike="noStrike" kern="0" cap="none" spc="0" normalizeH="0" baseline="0" noProof="0" dirty="0">
              <a:ln>
                <a:noFill/>
              </a:ln>
              <a:solidFill>
                <a:srgbClr val="CC3300"/>
              </a:solidFill>
              <a:effectLst/>
              <a:uLnTx/>
              <a:uFillTx/>
              <a:latin typeface="Arial"/>
              <a:ea typeface="+mj-ea"/>
              <a:cs typeface="+mj-cs"/>
            </a:endParaRPr>
          </a:p>
        </p:txBody>
      </p:sp>
      <p:pic>
        <p:nvPicPr>
          <p:cNvPr id="6" name="Picture 5">
            <a:extLst>
              <a:ext uri="{FF2B5EF4-FFF2-40B4-BE49-F238E27FC236}">
                <a16:creationId xmlns:a16="http://schemas.microsoft.com/office/drawing/2014/main" id="{E29BB5C0-DA59-4178-A3E9-3B0FF99E25D6}"/>
              </a:ext>
            </a:extLst>
          </p:cNvPr>
          <p:cNvPicPr>
            <a:picLocks noChangeAspect="1"/>
          </p:cNvPicPr>
          <p:nvPr/>
        </p:nvPicPr>
        <p:blipFill>
          <a:blip r:embed="rId2"/>
          <a:stretch>
            <a:fillRect/>
          </a:stretch>
        </p:blipFill>
        <p:spPr>
          <a:xfrm>
            <a:off x="388112" y="5748402"/>
            <a:ext cx="10305288" cy="4524375"/>
          </a:xfrm>
          <a:prstGeom prst="rect">
            <a:avLst/>
          </a:prstGeom>
        </p:spPr>
      </p:pic>
    </p:spTree>
    <p:extLst>
      <p:ext uri="{BB962C8B-B14F-4D97-AF65-F5344CB8AC3E}">
        <p14:creationId xmlns:p14="http://schemas.microsoft.com/office/powerpoint/2010/main" val="121231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872B9-A7F0-4A82-A4DD-4A4E07AD0915}"/>
              </a:ext>
            </a:extLst>
          </p:cNvPr>
          <p:cNvSpPr txBox="1"/>
          <p:nvPr/>
        </p:nvSpPr>
        <p:spPr>
          <a:xfrm>
            <a:off x="469900" y="12700"/>
            <a:ext cx="9220200" cy="830997"/>
          </a:xfrm>
          <a:prstGeom prst="rect">
            <a:avLst/>
          </a:prstGeom>
          <a:noFill/>
        </p:spPr>
        <p:txBody>
          <a:bodyPr wrap="square">
            <a:spAutoFit/>
          </a:bodyPr>
          <a:lstStyle/>
          <a:p>
            <a:r>
              <a:rPr kumimoji="0" lang="en-US" sz="4800" b="1" i="0" u="none" strike="noStrike" kern="0" cap="none" spc="0" normalizeH="0" baseline="0" noProof="0" dirty="0">
                <a:ln>
                  <a:noFill/>
                </a:ln>
                <a:solidFill>
                  <a:srgbClr val="CC3300"/>
                </a:solidFill>
                <a:effectLst/>
                <a:uLnTx/>
                <a:uFillTx/>
                <a:latin typeface="Arial"/>
                <a:ea typeface="+mj-ea"/>
                <a:cs typeface="+mj-cs"/>
              </a:rPr>
              <a:t>High density lipoprotein (HDL)</a:t>
            </a:r>
            <a:endParaRPr lang="en-US" dirty="0"/>
          </a:p>
        </p:txBody>
      </p:sp>
      <p:sp>
        <p:nvSpPr>
          <p:cNvPr id="11" name="TextBox 10">
            <a:extLst>
              <a:ext uri="{FF2B5EF4-FFF2-40B4-BE49-F238E27FC236}">
                <a16:creationId xmlns:a16="http://schemas.microsoft.com/office/drawing/2014/main" id="{86970081-6043-4B46-81DE-4D672F23D87A}"/>
              </a:ext>
            </a:extLst>
          </p:cNvPr>
          <p:cNvSpPr txBox="1"/>
          <p:nvPr/>
        </p:nvSpPr>
        <p:spPr>
          <a:xfrm>
            <a:off x="34036" y="843697"/>
            <a:ext cx="10287000" cy="10248960"/>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Synthesized </a:t>
            </a:r>
            <a:r>
              <a:rPr kumimoji="0" lang="en-US" sz="2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de novo </a:t>
            </a:r>
            <a:r>
              <a:rPr kumimoji="0" lang="en-US" sz="2800" b="0" i="0" u="none" strike="noStrike" kern="0" cap="none" spc="0" normalizeH="0" baseline="0" noProof="0" dirty="0">
                <a:ln>
                  <a:noFill/>
                </a:ln>
                <a:solidFill>
                  <a:srgbClr val="000000"/>
                </a:solidFill>
                <a:effectLst/>
                <a:uLnTx/>
                <a:uFillTx/>
                <a:latin typeface="Arial"/>
                <a:ea typeface="+mn-ea"/>
                <a:cs typeface="+mn-cs"/>
              </a:rPr>
              <a:t>in the </a:t>
            </a:r>
            <a:r>
              <a:rPr kumimoji="0" lang="en-US" sz="2800" b="1" i="0" u="none" strike="noStrike" kern="0" cap="none" spc="0" normalizeH="0" baseline="0" noProof="0" dirty="0">
                <a:ln>
                  <a:noFill/>
                </a:ln>
                <a:solidFill>
                  <a:srgbClr val="C00000"/>
                </a:solidFill>
                <a:effectLst/>
                <a:uLnTx/>
                <a:uFillTx/>
                <a:latin typeface="Arial"/>
                <a:ea typeface="+mn-ea"/>
                <a:cs typeface="+mn-cs"/>
              </a:rPr>
              <a:t>liver</a:t>
            </a:r>
            <a:r>
              <a:rPr kumimoji="0" lang="en-US" sz="2800" b="0" i="0" u="none" strike="noStrike" kern="0" cap="none" spc="0" normalizeH="0" baseline="0" noProof="0" dirty="0">
                <a:ln>
                  <a:noFill/>
                </a:ln>
                <a:solidFill>
                  <a:srgbClr val="000000"/>
                </a:solidFill>
                <a:effectLst/>
                <a:uLnTx/>
                <a:uFillTx/>
                <a:latin typeface="Arial"/>
                <a:ea typeface="+mn-ea"/>
                <a:cs typeface="+mn-cs"/>
              </a:rPr>
              <a:t> and small </a:t>
            </a:r>
            <a:r>
              <a:rPr kumimoji="0" lang="en-US" sz="2800" b="1" i="0" u="none" strike="noStrike" kern="0" cap="none" spc="0" normalizeH="0" baseline="0" noProof="0" dirty="0">
                <a:ln>
                  <a:noFill/>
                </a:ln>
                <a:solidFill>
                  <a:srgbClr val="C00000"/>
                </a:solidFill>
                <a:effectLst/>
                <a:uLnTx/>
                <a:uFillTx/>
                <a:latin typeface="Arial"/>
                <a:ea typeface="+mn-ea"/>
                <a:cs typeface="+mn-cs"/>
              </a:rPr>
              <a:t>intestine</a:t>
            </a:r>
            <a:r>
              <a:rPr kumimoji="0" lang="en-US" sz="2800" b="0" i="0" u="none" strike="noStrike" kern="0" cap="none" spc="0" normalizeH="0" baseline="0" noProof="0" dirty="0">
                <a:ln>
                  <a:noFill/>
                </a:ln>
                <a:solidFill>
                  <a:srgbClr val="000000"/>
                </a:solidFill>
                <a:effectLst/>
                <a:uLnTx/>
                <a:uFillTx/>
                <a:latin typeface="Arial"/>
                <a:ea typeface="+mn-ea"/>
                <a:cs typeface="+mn-cs"/>
              </a:rPr>
              <a:t>, primarily as protein-rich </a:t>
            </a: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disc-shaped</a:t>
            </a:r>
            <a:r>
              <a:rPr kumimoji="0" lang="en-US" sz="2800" b="0" i="0" u="none" strike="noStrike" kern="0" cap="none" spc="0" normalizeH="0" baseline="0" noProof="0" dirty="0">
                <a:ln>
                  <a:noFill/>
                </a:ln>
                <a:solidFill>
                  <a:srgbClr val="000000"/>
                </a:solidFill>
                <a:effectLst/>
                <a:uLnTx/>
                <a:uFillTx/>
                <a:latin typeface="Arial"/>
                <a:ea typeface="+mn-ea"/>
                <a:cs typeface="+mn-cs"/>
              </a:rPr>
              <a:t> particles.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C00000"/>
                </a:solidFill>
                <a:effectLst/>
                <a:uLnTx/>
                <a:uFillTx/>
                <a:latin typeface="Arial"/>
                <a:ea typeface="+mn-ea"/>
                <a:cs typeface="+mn-cs"/>
              </a:rPr>
              <a:t>Nascent HDL </a:t>
            </a:r>
            <a:r>
              <a:rPr kumimoji="0" lang="en-US" sz="2800" b="0" i="0" u="none" strike="noStrike" kern="0" cap="none" spc="0" normalizeH="0" baseline="0" noProof="0" dirty="0">
                <a:ln>
                  <a:noFill/>
                </a:ln>
                <a:solidFill>
                  <a:srgbClr val="000000"/>
                </a:solidFill>
                <a:effectLst/>
                <a:uLnTx/>
                <a:uFillTx/>
                <a:latin typeface="Arial"/>
                <a:ea typeface="+mn-ea"/>
                <a:cs typeface="+mn-cs"/>
              </a:rPr>
              <a:t>consists of discoid PL bilayers containing apo E &amp; free cholesterol (C). </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sng" strike="noStrike" kern="0" cap="none" spc="0" normalizeH="0" baseline="0" noProof="0" dirty="0">
                <a:ln>
                  <a:noFill/>
                </a:ln>
                <a:solidFill>
                  <a:srgbClr val="000000"/>
                </a:solidFill>
                <a:effectLst/>
                <a:uLnTx/>
                <a:uFillTx/>
                <a:latin typeface="Arial"/>
                <a:ea typeface="+mn-ea"/>
                <a:cs typeface="+mn-cs"/>
              </a:rPr>
              <a:t>On entering the circulation:</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1" i="0" u="none" strike="noStrike" kern="0" cap="none" spc="0" normalizeH="0" baseline="0" noProof="0" dirty="0">
                <a:ln>
                  <a:noFill/>
                </a:ln>
                <a:solidFill>
                  <a:srgbClr val="C00000"/>
                </a:solidFill>
                <a:effectLst/>
                <a:uLnTx/>
                <a:uFillTx/>
                <a:latin typeface="Arial"/>
                <a:ea typeface="+mn-ea"/>
                <a:cs typeface="+mn-cs"/>
              </a:rPr>
              <a:t>apo-A</a:t>
            </a:r>
            <a:r>
              <a:rPr kumimoji="0" lang="en-US" sz="2800" b="0" i="0" u="none" strike="noStrike" kern="0" cap="none" spc="0" normalizeH="0" baseline="0" noProof="0" dirty="0">
                <a:ln>
                  <a:noFill/>
                </a:ln>
                <a:solidFill>
                  <a:srgbClr val="000000"/>
                </a:solidFill>
                <a:effectLst/>
                <a:uLnTx/>
                <a:uFillTx/>
                <a:latin typeface="Arial"/>
                <a:ea typeface="+mn-ea"/>
                <a:cs typeface="+mn-cs"/>
              </a:rPr>
              <a:t>, the major HDL apoprotein is acquired from </a:t>
            </a:r>
            <a:r>
              <a:rPr kumimoji="0" lang="en-US" sz="28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n-ea"/>
                <a:cs typeface="+mn-cs"/>
              </a:rPr>
              <a:t>CM</a:t>
            </a: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1" i="0" u="none" strike="noStrike" kern="0" cap="none" spc="0" normalizeH="0" baseline="0" noProof="0" dirty="0">
                <a:ln>
                  <a:noFill/>
                </a:ln>
                <a:solidFill>
                  <a:srgbClr val="C00000"/>
                </a:solidFill>
                <a:effectLst/>
                <a:uLnTx/>
                <a:uFillTx/>
                <a:latin typeface="Arial"/>
                <a:ea typeface="+mn-ea"/>
                <a:cs typeface="+mn-cs"/>
              </a:rPr>
              <a:t>apo-C</a:t>
            </a:r>
            <a:r>
              <a:rPr kumimoji="0" lang="en-US" sz="2800" b="0" i="0" u="none" strike="noStrike" kern="0" cap="none" spc="0" normalizeH="0" baseline="0" noProof="0" dirty="0">
                <a:ln>
                  <a:noFill/>
                </a:ln>
                <a:solidFill>
                  <a:srgbClr val="000000"/>
                </a:solidFill>
                <a:effectLst/>
                <a:uLnTx/>
                <a:uFillTx/>
                <a:latin typeface="Arial"/>
                <a:ea typeface="+mn-ea"/>
                <a:cs typeface="+mn-cs"/>
              </a:rPr>
              <a:t> is transferred to </a:t>
            </a:r>
            <a:r>
              <a:rPr kumimoji="0" lang="en-US" sz="28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n-ea"/>
                <a:cs typeface="+mn-cs"/>
              </a:rPr>
              <a:t>CM</a:t>
            </a: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 </a:t>
            </a:r>
            <a:r>
              <a:rPr kumimoji="0" lang="en-US" sz="2800" b="0" i="0" u="none" strike="noStrike" kern="0" cap="none" spc="0" normalizeH="0" baseline="0" noProof="0" dirty="0">
                <a:ln>
                  <a:noFill/>
                </a:ln>
                <a:solidFill>
                  <a:srgbClr val="000000"/>
                </a:solidFill>
                <a:effectLst/>
                <a:uLnTx/>
                <a:uFillTx/>
                <a:latin typeface="Arial"/>
                <a:ea typeface="+mn-ea"/>
                <a:cs typeface="+mn-cs"/>
              </a:rPr>
              <a:t>and </a:t>
            </a:r>
            <a:r>
              <a:rPr kumimoji="0" lang="en-US" sz="28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n-ea"/>
                <a:cs typeface="+mn-cs"/>
              </a:rPr>
              <a:t>VLDL.</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 </a:t>
            </a:r>
            <a:r>
              <a:rPr kumimoji="0" lang="en-US" sz="2800" b="1" i="0" u="none" strike="noStrike" kern="0" cap="none" spc="0" normalizeH="0" baseline="0" noProof="0" dirty="0">
                <a:ln>
                  <a:noFill/>
                </a:ln>
                <a:solidFill>
                  <a:srgbClr val="0070C0"/>
                </a:solidFill>
                <a:effectLst/>
                <a:uLnTx/>
                <a:uFillTx/>
                <a:latin typeface="Arial"/>
                <a:ea typeface="+mn-ea"/>
                <a:cs typeface="+mn-cs"/>
              </a:rPr>
              <a:t>LCAT</a:t>
            </a:r>
            <a:r>
              <a:rPr kumimoji="0" lang="en-US" sz="2800" b="0" i="0" u="none" strike="noStrike" kern="0" cap="none" spc="0" normalizeH="0" baseline="0" noProof="0" dirty="0">
                <a:ln>
                  <a:noFill/>
                </a:ln>
                <a:solidFill>
                  <a:srgbClr val="000000"/>
                </a:solidFill>
                <a:effectLst/>
                <a:uLnTx/>
                <a:uFillTx/>
                <a:latin typeface="Arial"/>
                <a:ea typeface="+mn-ea"/>
                <a:cs typeface="+mn-cs"/>
              </a:rPr>
              <a:t> and its activator </a:t>
            </a:r>
            <a:r>
              <a:rPr kumimoji="0" lang="en-US" sz="2800" b="1" i="0" u="none" strike="noStrike" kern="0" cap="none" spc="0" normalizeH="0" baseline="0" noProof="0" dirty="0">
                <a:ln>
                  <a:noFill/>
                </a:ln>
                <a:solidFill>
                  <a:srgbClr val="0070C0"/>
                </a:solidFill>
                <a:effectLst/>
                <a:uLnTx/>
                <a:uFillTx/>
                <a:latin typeface="Arial"/>
                <a:ea typeface="+mn-ea"/>
                <a:cs typeface="+mn-cs"/>
              </a:rPr>
              <a:t>apo-A1</a:t>
            </a:r>
            <a:r>
              <a:rPr kumimoji="0" lang="en-US" sz="2800" b="0" i="0" u="none" strike="noStrike" kern="0" cap="none" spc="0" normalizeH="0" baseline="0" noProof="0" dirty="0">
                <a:ln>
                  <a:noFill/>
                </a:ln>
                <a:solidFill>
                  <a:srgbClr val="000000"/>
                </a:solidFill>
                <a:effectLst/>
                <a:uLnTx/>
                <a:uFillTx/>
                <a:latin typeface="Arial"/>
                <a:ea typeface="+mn-ea"/>
                <a:cs typeface="+mn-cs"/>
              </a:rPr>
              <a:t>, bind to the discoidal particles, </a:t>
            </a:r>
            <a:r>
              <a:rPr lang="en-US" sz="2800" kern="0" dirty="0">
                <a:solidFill>
                  <a:srgbClr val="000000"/>
                </a:solidFill>
                <a:latin typeface="Arial"/>
              </a:rPr>
              <a:t> Apo-AI activates </a:t>
            </a:r>
            <a:r>
              <a:rPr lang="en-US" sz="2800" b="1" kern="0" dirty="0">
                <a:solidFill>
                  <a:srgbClr val="00B050"/>
                </a:solidFill>
                <a:effectLst>
                  <a:outerShdw blurRad="38100" dist="38100" dir="2700000" algn="tl">
                    <a:srgbClr val="000000">
                      <a:alpha val="43137"/>
                    </a:srgbClr>
                  </a:outerShdw>
                </a:effectLst>
                <a:latin typeface="Arial"/>
              </a:rPr>
              <a:t>LCAT</a:t>
            </a:r>
            <a:r>
              <a:rPr lang="en-US" sz="2800" kern="0" dirty="0">
                <a:solidFill>
                  <a:srgbClr val="000000"/>
                </a:solidFill>
                <a:latin typeface="Arial"/>
              </a:rPr>
              <a:t> (lecithin – cholesterol acyl transferase) which is present on the HDL surface. Free cholesterol, present on the HDL surface  is esterified by LCAT.</a:t>
            </a:r>
          </a:p>
          <a:p>
            <a:pPr marR="0" lvl="0" algn="l" defTabSz="914400" rtl="0" eaLnBrk="1" fontAlgn="base" latinLnBrk="0" hangingPunct="1">
              <a:lnSpc>
                <a:spcPct val="100000"/>
              </a:lnSpc>
              <a:spcBef>
                <a:spcPct val="20000"/>
              </a:spcBef>
              <a:spcAft>
                <a:spcPct val="0"/>
              </a:spcAft>
              <a:buClrTx/>
              <a:buSzTx/>
              <a:tabLst/>
              <a:defRPr/>
            </a:pPr>
            <a:endParaRPr lang="en-US" sz="2800" kern="0" dirty="0">
              <a:solidFill>
                <a:srgbClr val="000000"/>
              </a:solidFill>
              <a:latin typeface="Arial"/>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The non-polar </a:t>
            </a:r>
            <a:r>
              <a:rPr kumimoji="0" lang="en-US" sz="2800" b="1" i="0" u="none" strike="noStrike" kern="0" cap="none" spc="0" normalizeH="0" baseline="0" noProof="0" dirty="0">
                <a:ln>
                  <a:noFill/>
                </a:ln>
                <a:solidFill>
                  <a:srgbClr val="0070C0"/>
                </a:solidFill>
                <a:effectLst/>
                <a:uLnTx/>
                <a:uFillTx/>
                <a:latin typeface="Arial"/>
                <a:ea typeface="+mn-ea"/>
                <a:cs typeface="+mn-cs"/>
              </a:rPr>
              <a:t>CE</a:t>
            </a:r>
            <a:r>
              <a:rPr kumimoji="0" lang="en-US" sz="2800" b="0" i="0" u="none" strike="noStrike" kern="0" cap="none" spc="0" normalizeH="0" baseline="0" noProof="0" dirty="0">
                <a:ln>
                  <a:noFill/>
                </a:ln>
                <a:solidFill>
                  <a:srgbClr val="000000"/>
                </a:solidFill>
                <a:effectLst/>
                <a:uLnTx/>
                <a:uFillTx/>
                <a:latin typeface="Arial"/>
                <a:ea typeface="+mn-ea"/>
                <a:cs typeface="+mn-cs"/>
              </a:rPr>
              <a:t> move into the hydrophobic interior of the bilayer, whereas lysolecithin is transferred to plasma albumin. Thus, a </a:t>
            </a: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spherical HDL </a:t>
            </a:r>
            <a:r>
              <a:rPr kumimoji="0" lang="en-US" sz="2800" b="0" i="0" u="none" strike="noStrike" kern="0" cap="none" spc="0" normalizeH="0" baseline="0" noProof="0" dirty="0">
                <a:ln>
                  <a:noFill/>
                </a:ln>
                <a:solidFill>
                  <a:srgbClr val="000000"/>
                </a:solidFill>
                <a:effectLst/>
                <a:uLnTx/>
                <a:uFillTx/>
                <a:latin typeface="Arial"/>
                <a:ea typeface="+mn-ea"/>
                <a:cs typeface="+mn-cs"/>
              </a:rPr>
              <a:t>is formed.</a:t>
            </a:r>
            <a:r>
              <a:rPr kumimoji="0" lang="en-US" sz="2800" b="0" i="0" u="none" strike="noStrike" kern="0" cap="none" spc="0" normalizeH="0" baseline="0" noProof="0" dirty="0">
                <a:ln>
                  <a:noFill/>
                </a:ln>
                <a:solidFill>
                  <a:srgbClr val="808080"/>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12" name="Picture 4">
            <a:extLst>
              <a:ext uri="{FF2B5EF4-FFF2-40B4-BE49-F238E27FC236}">
                <a16:creationId xmlns:a16="http://schemas.microsoft.com/office/drawing/2014/main" id="{23445F11-E8C5-449C-AB9E-80BE6DAF6351}"/>
              </a:ext>
            </a:extLst>
          </p:cNvPr>
          <p:cNvPicPr>
            <a:picLocks noChangeAspect="1" noChangeArrowheads="1"/>
          </p:cNvPicPr>
          <p:nvPr/>
        </p:nvPicPr>
        <p:blipFill>
          <a:blip r:embed="rId2" cstate="print">
            <a:lum bright="-18000" contrast="36000"/>
          </a:blip>
          <a:srcRect/>
          <a:stretch>
            <a:fillRect/>
          </a:stretch>
        </p:blipFill>
        <p:spPr bwMode="auto">
          <a:xfrm>
            <a:off x="885016" y="6718300"/>
            <a:ext cx="8389967" cy="2057400"/>
          </a:xfrm>
          <a:prstGeom prst="rect">
            <a:avLst/>
          </a:prstGeom>
          <a:noFill/>
          <a:ln w="9525">
            <a:noFill/>
            <a:miter lim="800000"/>
            <a:headEnd/>
            <a:tailEnd/>
          </a:ln>
        </p:spPr>
      </p:pic>
    </p:spTree>
    <p:extLst>
      <p:ext uri="{BB962C8B-B14F-4D97-AF65-F5344CB8AC3E}">
        <p14:creationId xmlns:p14="http://schemas.microsoft.com/office/powerpoint/2010/main" val="102574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4FC9C-C1EA-474E-A976-809D316C3EF1}"/>
              </a:ext>
            </a:extLst>
          </p:cNvPr>
          <p:cNvPicPr>
            <a:picLocks noChangeAspect="1"/>
          </p:cNvPicPr>
          <p:nvPr/>
        </p:nvPicPr>
        <p:blipFill>
          <a:blip r:embed="rId2"/>
          <a:stretch>
            <a:fillRect/>
          </a:stretch>
        </p:blipFill>
        <p:spPr>
          <a:xfrm>
            <a:off x="1" y="0"/>
            <a:ext cx="10693400" cy="10693399"/>
          </a:xfrm>
          <a:prstGeom prst="rect">
            <a:avLst/>
          </a:prstGeom>
        </p:spPr>
      </p:pic>
    </p:spTree>
    <p:extLst>
      <p:ext uri="{BB962C8B-B14F-4D97-AF65-F5344CB8AC3E}">
        <p14:creationId xmlns:p14="http://schemas.microsoft.com/office/powerpoint/2010/main" val="228120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03C883-41AB-499D-91ED-286D6B75B481}"/>
              </a:ext>
            </a:extLst>
          </p:cNvPr>
          <p:cNvSpPr txBox="1"/>
          <p:nvPr/>
        </p:nvSpPr>
        <p:spPr>
          <a:xfrm>
            <a:off x="0" y="1155700"/>
            <a:ext cx="10693400" cy="5336846"/>
          </a:xfrm>
          <a:prstGeom prst="rect">
            <a:avLst/>
          </a:prstGeom>
          <a:noFill/>
        </p:spPr>
        <p:txBody>
          <a:bodyPr wrap="square">
            <a:spAutoFit/>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C00000"/>
                </a:solidFill>
                <a:effectLst/>
                <a:uLnTx/>
                <a:uFillTx/>
                <a:latin typeface="Arial"/>
                <a:ea typeface="+mn-ea"/>
                <a:cs typeface="+mn-cs"/>
              </a:rPr>
              <a:t>HDL3</a:t>
            </a:r>
            <a:r>
              <a:rPr kumimoji="0" lang="en-US" sz="2400" b="0" i="0" u="none" strike="noStrike" kern="0" cap="none" spc="0" normalizeH="0" baseline="0" noProof="0" dirty="0">
                <a:ln>
                  <a:noFill/>
                </a:ln>
                <a:solidFill>
                  <a:srgbClr val="000000"/>
                </a:solidFill>
                <a:effectLst/>
                <a:uLnTx/>
                <a:uFillTx/>
                <a:latin typeface="Arial"/>
                <a:ea typeface="+mn-ea"/>
                <a:cs typeface="+mn-cs"/>
              </a:rPr>
              <a:t> generated from discoidal HDL, by the action of LCAT, accepts cholesterol from the tissues and C is then esterified by LCAT, increasing the size of particles to form the less dense </a:t>
            </a:r>
            <a:r>
              <a:rPr kumimoji="0" lang="en-US" sz="2400" b="1" i="0" u="none" strike="noStrike" kern="0" cap="none" spc="0" normalizeH="0" baseline="0" noProof="0" dirty="0">
                <a:ln>
                  <a:noFill/>
                </a:ln>
                <a:solidFill>
                  <a:srgbClr val="C00000"/>
                </a:solidFill>
                <a:effectLst/>
                <a:uLnTx/>
                <a:uFillTx/>
                <a:latin typeface="Arial"/>
                <a:ea typeface="+mn-ea"/>
                <a:cs typeface="+mn-cs"/>
              </a:rPr>
              <a:t>HDL2</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C00000"/>
                </a:solidFill>
                <a:effectLst/>
                <a:uLnTx/>
                <a:uFillTx/>
                <a:latin typeface="Arial"/>
                <a:ea typeface="+mn-ea"/>
                <a:cs typeface="+mn-cs"/>
              </a:rPr>
              <a:t>HDL2</a:t>
            </a:r>
            <a:r>
              <a:rPr kumimoji="0" lang="en-US" sz="2400" b="1" i="0" u="none" strike="noStrike" kern="0" cap="none" spc="0" normalizeH="0" baseline="0" noProof="0" dirty="0">
                <a:ln>
                  <a:noFill/>
                </a:ln>
                <a:solidFill>
                  <a:srgbClr val="808080">
                    <a:lumMod val="60000"/>
                    <a:lumOff val="40000"/>
                  </a:srgbClr>
                </a:solidFill>
                <a:effectLst/>
                <a:uLnTx/>
                <a:uFillTx/>
                <a:latin typeface="Arial"/>
                <a:ea typeface="+mn-ea"/>
                <a:cs typeface="+mn-cs"/>
              </a:rPr>
              <a:t> </a:t>
            </a:r>
            <a:r>
              <a:rPr lang="en-US" sz="2400" kern="0" dirty="0">
                <a:solidFill>
                  <a:srgbClr val="000000"/>
                </a:solidFill>
                <a:latin typeface="Arial"/>
              </a:rPr>
              <a:t> by </a:t>
            </a:r>
            <a:r>
              <a:rPr kumimoji="0" lang="en-US" sz="2400" b="0" i="0" u="none" strike="noStrike" kern="0" cap="none" spc="0" normalizeH="0" baseline="0" noProof="0" dirty="0">
                <a:ln>
                  <a:noFill/>
                </a:ln>
                <a:solidFill>
                  <a:srgbClr val="000000"/>
                </a:solidFill>
                <a:effectLst/>
                <a:uLnTx/>
                <a:uFillTx/>
                <a:latin typeface="Arial"/>
                <a:ea typeface="+mn-ea"/>
                <a:cs typeface="+mn-cs"/>
              </a:rPr>
              <a:t>the action of  cholesterol ester transfer protein (CETP). Exchanges CE with CM &amp; VLDL remnants; gets TG in return allowing more cholesterol removal from peripheral tissues. When C efflux followed by esterification by LCAT is effective, HDL2 will be high.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Arial"/>
                <a:ea typeface="+mn-ea"/>
                <a:cs typeface="+mn-cs"/>
              </a:rPr>
              <a:t>HDL3</a:t>
            </a:r>
            <a:r>
              <a:rPr kumimoji="0" lang="en-US" sz="2400" b="0" i="0" u="none" strike="noStrike" kern="0" cap="none" spc="0" normalizeH="0" baseline="0" noProof="0" dirty="0">
                <a:ln>
                  <a:noFill/>
                </a:ln>
                <a:solidFill>
                  <a:srgbClr val="000000"/>
                </a:solidFill>
                <a:effectLst/>
                <a:uLnTx/>
                <a:uFillTx/>
                <a:latin typeface="Arial"/>
                <a:ea typeface="+mn-ea"/>
                <a:cs typeface="+mn-cs"/>
              </a:rPr>
              <a:t> is then reformed, either after selective delivery of CE to the liver via the SR-B1</a:t>
            </a:r>
            <a:r>
              <a:rPr kumimoji="0" lang="en-US" sz="2400" b="1" i="0" u="none" strike="noStrike" kern="0" cap="none" spc="0" normalizeH="0" baseline="0" noProof="0" dirty="0">
                <a:ln>
                  <a:noFill/>
                </a:ln>
                <a:solidFill>
                  <a:srgbClr val="FF0000"/>
                </a:solidFill>
                <a:effectLst/>
                <a:uLnTx/>
                <a:uFillTx/>
                <a:latin typeface="Arial"/>
                <a:ea typeface="+mn-ea"/>
                <a:cs typeface="+mn-cs"/>
              </a:rPr>
              <a:t>(</a:t>
            </a:r>
            <a:r>
              <a:rPr kumimoji="0" lang="en-US" sz="2400" b="1" i="0" u="none" strike="noStrike" kern="1200" cap="none" spc="0" normalizeH="0" baseline="0" noProof="0" dirty="0">
                <a:ln>
                  <a:noFill/>
                </a:ln>
                <a:solidFill>
                  <a:srgbClr val="FF0000"/>
                </a:solidFill>
                <a:effectLst/>
                <a:uLnTx/>
                <a:uFillTx/>
                <a:latin typeface="Times New Roman"/>
                <a:ea typeface="+mn-ea"/>
                <a:cs typeface="Times New Roman"/>
              </a:rPr>
              <a:t> scavenger  receptor class B</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a:t>
            </a:r>
            <a:r>
              <a:rPr kumimoji="0" lang="en-US" sz="2400" b="0" i="0" u="none" strike="noStrike" kern="0" cap="none" spc="0" normalizeH="0" baseline="0" noProof="0" dirty="0">
                <a:ln>
                  <a:noFill/>
                </a:ln>
                <a:solidFill>
                  <a:srgbClr val="000000"/>
                </a:solidFill>
                <a:effectLst/>
                <a:uLnTx/>
                <a:uFillTx/>
                <a:latin typeface="Arial"/>
                <a:ea typeface="+mn-ea"/>
                <a:cs typeface="+mn-cs"/>
              </a:rPr>
              <a:t> or by hydrolysis of HDL2 PL &amp; TG by </a:t>
            </a:r>
            <a:r>
              <a:rPr kumimoji="0" lang="en-US" sz="2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hepatic lipase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endothelial lipase</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1" i="0" u="none" strike="noStrike" kern="0" cap="none" spc="0" normalizeH="0" baseline="0" noProof="0" dirty="0">
                <a:ln>
                  <a:noFill/>
                </a:ln>
                <a:solidFill>
                  <a:srgbClr val="C00000"/>
                </a:solidFill>
                <a:effectLst/>
                <a:uLnTx/>
                <a:uFillTx/>
                <a:latin typeface="Arial"/>
                <a:ea typeface="+mn-ea"/>
                <a:cs typeface="+mn-cs"/>
              </a:rPr>
              <a:t>Reverse Cholesterol Transport (RCT)</a:t>
            </a:r>
            <a:endParaRPr kumimoji="0" lang="en-US" sz="3200" b="1" i="0" u="none" strike="noStrike" kern="0" cap="none" spc="0" normalizeH="0" baseline="0" noProof="0" dirty="0">
              <a:ln>
                <a:noFill/>
              </a:ln>
              <a:solidFill>
                <a:srgbClr val="C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C00000"/>
              </a:solidFill>
              <a:effectLst/>
              <a:uLnTx/>
              <a:uFillTx/>
              <a:latin typeface="Arial"/>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44185A60-4E00-4422-9CA2-B1AA72C07522}"/>
              </a:ext>
            </a:extLst>
          </p:cNvPr>
          <p:cNvSpPr txBox="1"/>
          <p:nvPr/>
        </p:nvSpPr>
        <p:spPr>
          <a:xfrm>
            <a:off x="1816100" y="317500"/>
            <a:ext cx="7061200" cy="584775"/>
          </a:xfrm>
          <a:prstGeom prst="rect">
            <a:avLst/>
          </a:prstGeom>
          <a:noFill/>
        </p:spPr>
        <p:txBody>
          <a:bodyPr wrap="square">
            <a:spAutoFit/>
          </a:bodyPr>
          <a:lstStyle/>
          <a:p>
            <a:r>
              <a:rPr kumimoji="0" lang="en-US" sz="3200" b="1" i="0" u="none" strike="noStrike" kern="0" cap="none" spc="0" normalizeH="0" baseline="0" noProof="0" dirty="0">
                <a:ln>
                  <a:noFill/>
                </a:ln>
                <a:solidFill>
                  <a:srgbClr val="000000"/>
                </a:solidFill>
                <a:effectLst/>
                <a:uLnTx/>
                <a:uFillTx/>
                <a:latin typeface="Arial"/>
                <a:ea typeface="+mj-ea"/>
                <a:cs typeface="+mj-cs"/>
              </a:rPr>
              <a:t>interchange of HDL2 &amp; HDL3</a:t>
            </a:r>
            <a:endParaRPr lang="en-US" dirty="0"/>
          </a:p>
        </p:txBody>
      </p:sp>
      <p:pic>
        <p:nvPicPr>
          <p:cNvPr id="6" name="Picture 5">
            <a:extLst>
              <a:ext uri="{FF2B5EF4-FFF2-40B4-BE49-F238E27FC236}">
                <a16:creationId xmlns:a16="http://schemas.microsoft.com/office/drawing/2014/main" id="{845215C3-4EC2-4C35-83C8-74879C6B0D4E}"/>
              </a:ext>
            </a:extLst>
          </p:cNvPr>
          <p:cNvPicPr>
            <a:picLocks noChangeAspect="1"/>
          </p:cNvPicPr>
          <p:nvPr/>
        </p:nvPicPr>
        <p:blipFill>
          <a:blip r:embed="rId2"/>
          <a:stretch>
            <a:fillRect/>
          </a:stretch>
        </p:blipFill>
        <p:spPr>
          <a:xfrm>
            <a:off x="452417" y="5499100"/>
            <a:ext cx="9788565" cy="5033391"/>
          </a:xfrm>
          <a:prstGeom prst="rect">
            <a:avLst/>
          </a:prstGeom>
        </p:spPr>
      </p:pic>
    </p:spTree>
    <p:extLst>
      <p:ext uri="{BB962C8B-B14F-4D97-AF65-F5344CB8AC3E}">
        <p14:creationId xmlns:p14="http://schemas.microsoft.com/office/powerpoint/2010/main" val="17985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003300" y="88900"/>
            <a:ext cx="8915400" cy="10802957"/>
          </a:xfrm>
          <a:prstGeom prst="rect">
            <a:avLst/>
          </a:prstGeom>
        </p:spPr>
        <p:txBody>
          <a:bodyPr wrap="square">
            <a:spAutoFit/>
          </a:bodyPr>
          <a:lstStyle/>
          <a:p>
            <a:pPr marL="76200" lvl="0" algn="ctr"/>
            <a:r>
              <a:rPr lang="en-US" sz="2800" b="1" dirty="0" err="1">
                <a:solidFill>
                  <a:prstClr val="black"/>
                </a:solidFill>
                <a:latin typeface="Times New Roman"/>
                <a:cs typeface="Times New Roman"/>
              </a:rPr>
              <a:t>Athersclerosis</a:t>
            </a:r>
            <a:endParaRPr lang="en-US" sz="2800" b="1" dirty="0">
              <a:solidFill>
                <a:prstClr val="black"/>
              </a:solidFill>
              <a:latin typeface="Times New Roman"/>
              <a:cs typeface="Times New Roman"/>
            </a:endParaRPr>
          </a:p>
          <a:p>
            <a:pPr marL="76200" lvl="0"/>
            <a:r>
              <a:rPr lang="en-US" sz="2400" dirty="0">
                <a:solidFill>
                  <a:prstClr val="black"/>
                </a:solidFill>
                <a:latin typeface="Times New Roman"/>
                <a:cs typeface="Times New Roman"/>
              </a:rPr>
              <a:t> </a:t>
            </a:r>
          </a:p>
          <a:p>
            <a:pPr marL="76200" lvl="0" algn="just"/>
            <a:r>
              <a:rPr lang="en-US" sz="2400" b="1" u="sng" dirty="0">
                <a:solidFill>
                  <a:prstClr val="black"/>
                </a:solidFill>
                <a:latin typeface="Times New Roman"/>
                <a:cs typeface="Times New Roman"/>
              </a:rPr>
              <a:t>DEF</a:t>
            </a:r>
            <a:r>
              <a:rPr lang="en-US" sz="2400" dirty="0">
                <a:solidFill>
                  <a:prstClr val="black"/>
                </a:solidFill>
                <a:latin typeface="Times New Roman"/>
                <a:cs typeface="Times New Roman"/>
              </a:rPr>
              <a:t>: It is a chronic inflammatory response in the wall of arteries due to accumulation of macrophages, promoted by LDL without adequate removal of fat and cholesterol from the macrophages by functional HDL. Caused by formation of multiple </a:t>
            </a:r>
            <a:r>
              <a:rPr lang="en-US" sz="2400" dirty="0" err="1">
                <a:solidFill>
                  <a:prstClr val="black"/>
                </a:solidFill>
                <a:latin typeface="Times New Roman"/>
                <a:cs typeface="Times New Roman"/>
              </a:rPr>
              <a:t>atheromatous</a:t>
            </a:r>
            <a:r>
              <a:rPr lang="en-US" sz="2400" dirty="0">
                <a:solidFill>
                  <a:prstClr val="black"/>
                </a:solidFill>
                <a:latin typeface="Times New Roman"/>
                <a:cs typeface="Times New Roman"/>
              </a:rPr>
              <a:t> plaques inside the arteries.</a:t>
            </a:r>
          </a:p>
          <a:p>
            <a:pPr marL="76200" lvl="0" algn="just"/>
            <a:endParaRPr lang="en-US" sz="2400" b="1" dirty="0">
              <a:solidFill>
                <a:prstClr val="black"/>
              </a:solidFill>
              <a:latin typeface="Times New Roman"/>
              <a:cs typeface="Times New Roman"/>
            </a:endParaRPr>
          </a:p>
          <a:p>
            <a:pPr marL="76200" lvl="0" algn="just"/>
            <a:r>
              <a:rPr lang="en-US" sz="2800" b="1" dirty="0" err="1">
                <a:solidFill>
                  <a:prstClr val="black"/>
                </a:solidFill>
                <a:latin typeface="Times New Roman"/>
                <a:cs typeface="Times New Roman"/>
              </a:rPr>
              <a:t>Athersclerosis</a:t>
            </a:r>
            <a:r>
              <a:rPr lang="en-US" sz="2800" b="1" dirty="0">
                <a:solidFill>
                  <a:prstClr val="black"/>
                </a:solidFill>
                <a:latin typeface="Times New Roman"/>
                <a:cs typeface="Times New Roman"/>
              </a:rPr>
              <a:t> produce </a:t>
            </a:r>
            <a:r>
              <a:rPr lang="en-US" sz="2800" b="1" u="sng" dirty="0">
                <a:solidFill>
                  <a:prstClr val="black"/>
                </a:solidFill>
                <a:latin typeface="Times New Roman"/>
                <a:cs typeface="Times New Roman"/>
              </a:rPr>
              <a:t>many problems</a:t>
            </a:r>
            <a:r>
              <a:rPr lang="en-US" sz="2800" b="1" dirty="0">
                <a:solidFill>
                  <a:prstClr val="black"/>
                </a:solidFill>
                <a:latin typeface="Times New Roman"/>
                <a:cs typeface="Times New Roman"/>
              </a:rPr>
              <a:t>:</a:t>
            </a:r>
          </a:p>
          <a:p>
            <a:pPr marL="76200" lvl="0" algn="just"/>
            <a:r>
              <a:rPr lang="en-US" sz="2800" dirty="0">
                <a:solidFill>
                  <a:prstClr val="black"/>
                </a:solidFill>
                <a:latin typeface="Times New Roman"/>
                <a:cs typeface="Times New Roman"/>
              </a:rPr>
              <a:t>A) Plaque rupture               clots heal with fibrous tissue</a:t>
            </a:r>
          </a:p>
          <a:p>
            <a:pPr marL="76200" lvl="0" algn="just"/>
            <a:r>
              <a:rPr lang="en-US" sz="2800" dirty="0">
                <a:solidFill>
                  <a:prstClr val="black"/>
                </a:solidFill>
                <a:latin typeface="Times New Roman"/>
                <a:cs typeface="Times New Roman"/>
              </a:rPr>
              <a:t>            Arterial stenosis.</a:t>
            </a:r>
          </a:p>
          <a:p>
            <a:pPr marL="76200" lvl="0" algn="just"/>
            <a:r>
              <a:rPr lang="en-US" sz="2800" dirty="0">
                <a:solidFill>
                  <a:prstClr val="black"/>
                </a:solidFill>
                <a:latin typeface="Times New Roman"/>
                <a:cs typeface="Times New Roman"/>
              </a:rPr>
              <a:t>B) Compensatory artery enlargement             aneurysm.</a:t>
            </a:r>
          </a:p>
          <a:p>
            <a:pPr marL="76200" lvl="0" algn="just"/>
            <a:r>
              <a:rPr lang="en-US" sz="2800" dirty="0">
                <a:solidFill>
                  <a:prstClr val="black"/>
                </a:solidFill>
                <a:latin typeface="Times New Roman"/>
                <a:cs typeface="Times New Roman"/>
              </a:rPr>
              <a:t>C) Plaque rupture              thrombus, myocardial infarction, stroke. </a:t>
            </a:r>
          </a:p>
          <a:p>
            <a:pPr marL="76200" lvl="0" algn="just"/>
            <a:endParaRPr lang="en-US" sz="2800" dirty="0">
              <a:solidFill>
                <a:prstClr val="black"/>
              </a:solidFill>
              <a:latin typeface="Times New Roman"/>
              <a:cs typeface="Times New Roman"/>
            </a:endParaRPr>
          </a:p>
          <a:p>
            <a:pPr marL="76200" lvl="0" algn="just"/>
            <a:r>
              <a:rPr lang="en-US" sz="2800" b="1" u="sng" dirty="0">
                <a:solidFill>
                  <a:prstClr val="black"/>
                </a:solidFill>
                <a:latin typeface="Times New Roman"/>
                <a:cs typeface="Times New Roman"/>
              </a:rPr>
              <a:t>Risk factors:</a:t>
            </a:r>
          </a:p>
          <a:p>
            <a:pPr marL="76200" lvl="0" algn="just"/>
            <a:r>
              <a:rPr lang="en-US" sz="2800" dirty="0">
                <a:solidFill>
                  <a:prstClr val="black"/>
                </a:solidFill>
                <a:latin typeface="Times New Roman"/>
                <a:cs typeface="Times New Roman"/>
              </a:rPr>
              <a:t>1- Serum cholesterol over 220 mg/ dl., LDL over 160mg/ dl.</a:t>
            </a:r>
          </a:p>
          <a:p>
            <a:pPr marL="76200" lvl="0" algn="just"/>
            <a:r>
              <a:rPr lang="en-US" sz="2800" dirty="0">
                <a:solidFill>
                  <a:prstClr val="black"/>
                </a:solidFill>
                <a:latin typeface="Times New Roman"/>
                <a:cs typeface="Times New Roman"/>
              </a:rPr>
              <a:t>2- HDL cholesterol below 35mg/ dl. Decreased HDL/ LDL ratio below 0.3.</a:t>
            </a:r>
          </a:p>
          <a:p>
            <a:pPr marL="76200" lvl="0" algn="just"/>
            <a:r>
              <a:rPr lang="en-US" sz="2800" dirty="0">
                <a:solidFill>
                  <a:prstClr val="black"/>
                </a:solidFill>
                <a:latin typeface="Times New Roman"/>
                <a:cs typeface="Times New Roman"/>
              </a:rPr>
              <a:t>3- Low poly unsaturated fatty acids in diet.</a:t>
            </a:r>
          </a:p>
          <a:p>
            <a:pPr marL="76200" lvl="0" algn="just"/>
            <a:r>
              <a:rPr lang="en-US" sz="2800" dirty="0">
                <a:solidFill>
                  <a:prstClr val="black"/>
                </a:solidFill>
                <a:latin typeface="Times New Roman"/>
                <a:cs typeface="Times New Roman"/>
              </a:rPr>
              <a:t>4- Smoking, coffee , stress.</a:t>
            </a:r>
          </a:p>
          <a:p>
            <a:pPr marL="76200" lvl="0" algn="just"/>
            <a:r>
              <a:rPr lang="en-US" sz="2800" dirty="0">
                <a:solidFill>
                  <a:prstClr val="black"/>
                </a:solidFill>
                <a:latin typeface="Times New Roman"/>
                <a:cs typeface="Times New Roman"/>
              </a:rPr>
              <a:t>5- Diabetes mellitus.</a:t>
            </a:r>
          </a:p>
          <a:p>
            <a:pPr marL="76200" lvl="0" algn="just"/>
            <a:r>
              <a:rPr lang="en-US" sz="2800" dirty="0">
                <a:solidFill>
                  <a:prstClr val="black"/>
                </a:solidFill>
                <a:latin typeface="Times New Roman"/>
                <a:cs typeface="Times New Roman"/>
              </a:rPr>
              <a:t>6- Sedentary life, obesity, hypertension.</a:t>
            </a:r>
          </a:p>
          <a:p>
            <a:pPr marL="76200" lvl="0" algn="just"/>
            <a:endParaRPr lang="en-US" sz="3200" dirty="0">
              <a:solidFill>
                <a:prstClr val="black"/>
              </a:solidFill>
              <a:latin typeface="Times New Roman"/>
              <a:cs typeface="Times New Roman"/>
            </a:endParaRPr>
          </a:p>
          <a:p>
            <a:pPr marL="76200" lvl="0" algn="just"/>
            <a:endParaRPr lang="en-US" sz="2400" dirty="0">
              <a:solidFill>
                <a:prstClr val="black"/>
              </a:solidFill>
              <a:latin typeface="Times New Roman"/>
              <a:cs typeface="Times New Roman"/>
            </a:endParaRPr>
          </a:p>
          <a:p>
            <a:pPr marL="76200" lvl="0"/>
            <a:r>
              <a:rPr lang="en-US" sz="2400" dirty="0">
                <a:solidFill>
                  <a:prstClr val="black"/>
                </a:solidFill>
                <a:latin typeface="Times New Roman"/>
                <a:cs typeface="Times New Roman"/>
              </a:rPr>
              <a:t> </a:t>
            </a:r>
          </a:p>
        </p:txBody>
      </p:sp>
      <p:sp>
        <p:nvSpPr>
          <p:cNvPr id="6" name="سهم إلى اليمين 5"/>
          <p:cNvSpPr/>
          <p:nvPr/>
        </p:nvSpPr>
        <p:spPr>
          <a:xfrm>
            <a:off x="3977290" y="3765954"/>
            <a:ext cx="914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4203700"/>
            <a:ext cx="95726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4584700"/>
            <a:ext cx="957262"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733" y="5041900"/>
            <a:ext cx="957262"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62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074724" y="9783774"/>
            <a:ext cx="2436495" cy="6350"/>
          </a:xfrm>
          <a:custGeom>
            <a:avLst/>
            <a:gdLst/>
            <a:ahLst/>
            <a:cxnLst/>
            <a:rect l="l" t="t" r="r" b="b"/>
            <a:pathLst>
              <a:path w="2436495" h="6350">
                <a:moveTo>
                  <a:pt x="2435986" y="0"/>
                </a:moveTo>
                <a:lnTo>
                  <a:pt x="0" y="0"/>
                </a:lnTo>
                <a:lnTo>
                  <a:pt x="0" y="6096"/>
                </a:lnTo>
                <a:lnTo>
                  <a:pt x="2435986" y="6096"/>
                </a:lnTo>
                <a:lnTo>
                  <a:pt x="2435986" y="0"/>
                </a:lnTo>
                <a:close/>
              </a:path>
            </a:pathLst>
          </a:custGeom>
          <a:solidFill>
            <a:srgbClr val="4F81BC"/>
          </a:solidFill>
        </p:spPr>
        <p:txBody>
          <a:bodyPr wrap="square" lIns="0" tIns="0" rIns="0" bIns="0" rtlCol="0"/>
          <a:lstStyle/>
          <a:p>
            <a:endParaRPr/>
          </a:p>
        </p:txBody>
      </p:sp>
      <p:sp>
        <p:nvSpPr>
          <p:cNvPr id="5" name="object 5"/>
          <p:cNvSpPr/>
          <p:nvPr/>
        </p:nvSpPr>
        <p:spPr>
          <a:xfrm>
            <a:off x="3934333" y="9783774"/>
            <a:ext cx="2553335" cy="6350"/>
          </a:xfrm>
          <a:custGeom>
            <a:avLst/>
            <a:gdLst/>
            <a:ahLst/>
            <a:cxnLst/>
            <a:rect l="l" t="t" r="r" b="b"/>
            <a:pathLst>
              <a:path w="2553335" h="6350">
                <a:moveTo>
                  <a:pt x="2553335" y="0"/>
                </a:moveTo>
                <a:lnTo>
                  <a:pt x="0" y="0"/>
                </a:lnTo>
                <a:lnTo>
                  <a:pt x="0" y="6096"/>
                </a:lnTo>
                <a:lnTo>
                  <a:pt x="2553335" y="6096"/>
                </a:lnTo>
                <a:lnTo>
                  <a:pt x="2553335" y="0"/>
                </a:lnTo>
                <a:close/>
              </a:path>
            </a:pathLst>
          </a:custGeom>
          <a:solidFill>
            <a:srgbClr val="4F81BC"/>
          </a:solidFill>
        </p:spPr>
        <p:txBody>
          <a:bodyPr wrap="square" lIns="0" tIns="0" rIns="0" bIns="0" rtlCol="0"/>
          <a:lstStyle/>
          <a:p>
            <a:endParaRPr/>
          </a:p>
        </p:txBody>
      </p:sp>
      <p:sp>
        <p:nvSpPr>
          <p:cNvPr id="9" name="مستطيل 8"/>
          <p:cNvSpPr/>
          <p:nvPr/>
        </p:nvSpPr>
        <p:spPr>
          <a:xfrm>
            <a:off x="469900" y="774700"/>
            <a:ext cx="9448800" cy="5903667"/>
          </a:xfrm>
          <a:prstGeom prst="rect">
            <a:avLst/>
          </a:prstGeom>
        </p:spPr>
        <p:txBody>
          <a:bodyPr wrap="square">
            <a:spAutoFit/>
          </a:bodyPr>
          <a:lstStyle/>
          <a:p>
            <a:pPr lvl="0">
              <a:spcBef>
                <a:spcPts val="30"/>
              </a:spcBef>
            </a:pPr>
            <a:endParaRPr lang="en-US" sz="1500" dirty="0">
              <a:solidFill>
                <a:prstClr val="black"/>
              </a:solidFill>
              <a:latin typeface="Times New Roman"/>
              <a:cs typeface="Times New Roman"/>
            </a:endParaRPr>
          </a:p>
          <a:p>
            <a:pPr marL="12700" marR="5080" lvl="0" algn="ctr">
              <a:lnSpc>
                <a:spcPct val="110400"/>
              </a:lnSpc>
              <a:spcBef>
                <a:spcPts val="1050"/>
              </a:spcBef>
            </a:pPr>
            <a:r>
              <a:rPr lang="en-US" sz="2400" b="1" dirty="0">
                <a:solidFill>
                  <a:prstClr val="black"/>
                </a:solidFill>
                <a:latin typeface="Times New Roman"/>
                <a:cs typeface="Times New Roman"/>
              </a:rPr>
              <a:t>Lipoprotein (a) &amp; heart disease</a:t>
            </a:r>
          </a:p>
          <a:p>
            <a:pPr marL="12700" marR="5080" lvl="0" indent="-109220" algn="just">
              <a:lnSpc>
                <a:spcPct val="110400"/>
              </a:lnSpc>
              <a:spcBef>
                <a:spcPts val="1050"/>
              </a:spcBef>
              <a:buFontTx/>
              <a:buChar char="-"/>
              <a:tabLst>
                <a:tab pos="109220" algn="l"/>
              </a:tabLst>
            </a:pPr>
            <a:r>
              <a:rPr lang="en-US" sz="2400" dirty="0">
                <a:solidFill>
                  <a:prstClr val="black"/>
                </a:solidFill>
                <a:latin typeface="Times New Roman"/>
                <a:cs typeface="Times New Roman"/>
              </a:rPr>
              <a:t>Lipoprotein (a) or lipoprotein small a [LP (a)] particle attached to </a:t>
            </a:r>
            <a:r>
              <a:rPr lang="en-US" sz="2400" dirty="0" err="1">
                <a:solidFill>
                  <a:prstClr val="black"/>
                </a:solidFill>
                <a:latin typeface="Times New Roman"/>
                <a:cs typeface="Times New Roman"/>
              </a:rPr>
              <a:t>apo</a:t>
            </a:r>
            <a:r>
              <a:rPr lang="en-US" sz="2400" dirty="0">
                <a:solidFill>
                  <a:prstClr val="black"/>
                </a:solidFill>
                <a:latin typeface="Times New Roman"/>
                <a:cs typeface="Times New Roman"/>
              </a:rPr>
              <a:t> B-100 which  form an integral protein in LDL. When present in large quantities in plasma, lead to  increase the risk of coronary heart disease.</a:t>
            </a:r>
          </a:p>
          <a:p>
            <a:pPr marL="12700" marR="5080" lvl="0" indent="-102870" algn="just">
              <a:lnSpc>
                <a:spcPct val="110400"/>
              </a:lnSpc>
              <a:spcBef>
                <a:spcPts val="1050"/>
              </a:spcBef>
              <a:buFontTx/>
              <a:buChar char="-"/>
              <a:tabLst>
                <a:tab pos="102870" algn="l"/>
              </a:tabLst>
            </a:pPr>
            <a:r>
              <a:rPr lang="en-US" sz="2400" dirty="0">
                <a:solidFill>
                  <a:prstClr val="black"/>
                </a:solidFill>
                <a:latin typeface="Times New Roman"/>
                <a:cs typeface="Times New Roman"/>
              </a:rPr>
              <a:t>LP (a) plasma levels are determined by genetic factors. However, factors as diet may  play some role as trans fatty acids have been shown to increase LP (a) and estrogen  decrease both LDL &amp; LP (a).</a:t>
            </a:r>
          </a:p>
          <a:p>
            <a:pPr marL="12700" marR="5080" lvl="0" indent="-114300" algn="just">
              <a:lnSpc>
                <a:spcPct val="110400"/>
              </a:lnSpc>
              <a:spcBef>
                <a:spcPts val="1050"/>
              </a:spcBef>
              <a:buFontTx/>
              <a:buChar char="-"/>
              <a:tabLst>
                <a:tab pos="125730" algn="l"/>
              </a:tabLst>
            </a:pPr>
            <a:r>
              <a:rPr lang="en-US" sz="2400" dirty="0">
                <a:solidFill>
                  <a:prstClr val="black"/>
                </a:solidFill>
                <a:latin typeface="Times New Roman"/>
                <a:cs typeface="Times New Roman"/>
              </a:rPr>
              <a:t>Apo (a) is a highly homologous to plasminogen, the precursor of blood protease  which causes fibrinolysis.</a:t>
            </a:r>
          </a:p>
          <a:p>
            <a:pPr marL="12700" marR="5080" lvl="0" indent="-114300" algn="just">
              <a:lnSpc>
                <a:spcPct val="110400"/>
              </a:lnSpc>
              <a:spcBef>
                <a:spcPts val="1050"/>
              </a:spcBef>
              <a:buFontTx/>
              <a:buChar char="-"/>
              <a:tabLst>
                <a:tab pos="134620" algn="l"/>
              </a:tabLst>
            </a:pPr>
            <a:r>
              <a:rPr lang="en-US" sz="2400" dirty="0">
                <a:solidFill>
                  <a:prstClr val="black"/>
                </a:solidFill>
                <a:latin typeface="Times New Roman"/>
                <a:cs typeface="Times New Roman"/>
              </a:rPr>
              <a:t>Elevated LP (a) competes with plasminogen for plasminogen activator. Thus,  prevent plasminogen from fibrinolysis and hence coronary attack persists.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20" y="6794500"/>
            <a:ext cx="447538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637" y="6794500"/>
            <a:ext cx="5562246" cy="31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6112" y="1167637"/>
            <a:ext cx="8901430" cy="56515"/>
          </a:xfrm>
          <a:custGeom>
            <a:avLst/>
            <a:gdLst/>
            <a:ahLst/>
            <a:cxnLst/>
            <a:rect l="l" t="t" r="r" b="b"/>
            <a:pathLst>
              <a:path w="8901430" h="56515">
                <a:moveTo>
                  <a:pt x="8901430" y="18288"/>
                </a:moveTo>
                <a:lnTo>
                  <a:pt x="0" y="18288"/>
                </a:lnTo>
                <a:lnTo>
                  <a:pt x="0" y="56388"/>
                </a:lnTo>
                <a:lnTo>
                  <a:pt x="8901430" y="56388"/>
                </a:lnTo>
                <a:lnTo>
                  <a:pt x="8901430" y="18288"/>
                </a:lnTo>
                <a:close/>
              </a:path>
              <a:path w="8901430" h="56515">
                <a:moveTo>
                  <a:pt x="8901430" y="0"/>
                </a:moveTo>
                <a:lnTo>
                  <a:pt x="0" y="0"/>
                </a:lnTo>
                <a:lnTo>
                  <a:pt x="0" y="9144"/>
                </a:lnTo>
                <a:lnTo>
                  <a:pt x="8901430" y="9144"/>
                </a:lnTo>
                <a:lnTo>
                  <a:pt x="8901430" y="0"/>
                </a:lnTo>
                <a:close/>
              </a:path>
            </a:pathLst>
          </a:custGeom>
          <a:solidFill>
            <a:srgbClr val="612322"/>
          </a:solidFill>
        </p:spPr>
        <p:txBody>
          <a:bodyPr wrap="square" lIns="0" tIns="0" rIns="0" bIns="0" rtlCol="0"/>
          <a:lstStyle/>
          <a:p>
            <a:endParaRPr/>
          </a:p>
        </p:txBody>
      </p:sp>
      <p:sp>
        <p:nvSpPr>
          <p:cNvPr id="3" name="object 3"/>
          <p:cNvSpPr txBox="1"/>
          <p:nvPr/>
        </p:nvSpPr>
        <p:spPr>
          <a:xfrm>
            <a:off x="901700" y="892809"/>
            <a:ext cx="8712200" cy="1138773"/>
          </a:xfrm>
          <a:prstGeom prst="rect">
            <a:avLst/>
          </a:prstGeom>
        </p:spPr>
        <p:txBody>
          <a:bodyPr vert="horz" wrap="square" lIns="0" tIns="12700" rIns="0" bIns="0" rtlCol="0">
            <a:spAutoFit/>
          </a:bodyPr>
          <a:lstStyle/>
          <a:p>
            <a:pPr marL="12700">
              <a:lnSpc>
                <a:spcPct val="100000"/>
              </a:lnSpc>
              <a:spcBef>
                <a:spcPts val="100"/>
              </a:spcBef>
            </a:pPr>
            <a:endParaRPr sz="1400" dirty="0">
              <a:latin typeface="Cambria"/>
              <a:cs typeface="Cambria"/>
            </a:endParaRPr>
          </a:p>
          <a:p>
            <a:pPr>
              <a:lnSpc>
                <a:spcPct val="100000"/>
              </a:lnSpc>
              <a:spcBef>
                <a:spcPts val="40"/>
              </a:spcBef>
            </a:pPr>
            <a:endParaRPr sz="1950" dirty="0">
              <a:latin typeface="Cambria"/>
              <a:cs typeface="Cambria"/>
            </a:endParaRPr>
          </a:p>
          <a:p>
            <a:pPr marL="3269615">
              <a:lnSpc>
                <a:spcPct val="100000"/>
              </a:lnSpc>
            </a:pPr>
            <a:r>
              <a:rPr b="1" spc="-5" dirty="0">
                <a:latin typeface="Times New Roman"/>
                <a:cs typeface="Times New Roman"/>
              </a:rPr>
              <a:t>Disorders</a:t>
            </a:r>
            <a:r>
              <a:rPr b="1" dirty="0">
                <a:latin typeface="Times New Roman"/>
                <a:cs typeface="Times New Roman"/>
              </a:rPr>
              <a:t> of</a:t>
            </a:r>
            <a:r>
              <a:rPr b="1" spc="10" dirty="0">
                <a:latin typeface="Times New Roman"/>
                <a:cs typeface="Times New Roman"/>
              </a:rPr>
              <a:t> </a:t>
            </a:r>
            <a:r>
              <a:rPr b="1" spc="-5" dirty="0">
                <a:latin typeface="Times New Roman"/>
                <a:cs typeface="Times New Roman"/>
              </a:rPr>
              <a:t>lipoprotein metabolism</a:t>
            </a:r>
            <a:endParaRPr b="1" dirty="0">
              <a:latin typeface="Times New Roman"/>
              <a:cs typeface="Times New Roman"/>
            </a:endParaRPr>
          </a:p>
          <a:p>
            <a:pPr marL="3739515">
              <a:lnSpc>
                <a:spcPct val="100000"/>
              </a:lnSpc>
              <a:spcBef>
                <a:spcPts val="155"/>
              </a:spcBef>
            </a:pPr>
            <a:r>
              <a:rPr sz="1600" b="1" spc="-5" dirty="0">
                <a:latin typeface="Times New Roman"/>
                <a:cs typeface="Times New Roman"/>
              </a:rPr>
              <a:t>I.</a:t>
            </a:r>
            <a:r>
              <a:rPr sz="1600" b="1" spc="-15" dirty="0">
                <a:latin typeface="Times New Roman"/>
                <a:cs typeface="Times New Roman"/>
              </a:rPr>
              <a:t> </a:t>
            </a:r>
            <a:r>
              <a:rPr sz="2000" b="1" spc="-5" dirty="0">
                <a:latin typeface="Times New Roman"/>
                <a:cs typeface="Times New Roman"/>
              </a:rPr>
              <a:t>Hypolipoproteinemias</a:t>
            </a:r>
            <a:endParaRPr sz="2000" b="1" dirty="0">
              <a:latin typeface="Times New Roman"/>
              <a:cs typeface="Times New Roman"/>
            </a:endParaRPr>
          </a:p>
        </p:txBody>
      </p:sp>
      <p:sp>
        <p:nvSpPr>
          <p:cNvPr id="4" name="object 4"/>
          <p:cNvSpPr/>
          <p:nvPr/>
        </p:nvSpPr>
        <p:spPr>
          <a:xfrm>
            <a:off x="845819" y="6652259"/>
            <a:ext cx="4210050" cy="6350"/>
          </a:xfrm>
          <a:custGeom>
            <a:avLst/>
            <a:gdLst/>
            <a:ahLst/>
            <a:cxnLst/>
            <a:rect l="l" t="t" r="r" b="b"/>
            <a:pathLst>
              <a:path w="4210050" h="6350">
                <a:moveTo>
                  <a:pt x="4209923" y="0"/>
                </a:moveTo>
                <a:lnTo>
                  <a:pt x="0" y="0"/>
                </a:lnTo>
                <a:lnTo>
                  <a:pt x="0" y="6096"/>
                </a:lnTo>
                <a:lnTo>
                  <a:pt x="4209923" y="6096"/>
                </a:lnTo>
                <a:lnTo>
                  <a:pt x="4209923" y="0"/>
                </a:lnTo>
                <a:close/>
              </a:path>
            </a:pathLst>
          </a:custGeom>
          <a:solidFill>
            <a:srgbClr val="4F81BC"/>
          </a:solidFill>
        </p:spPr>
        <p:txBody>
          <a:bodyPr wrap="square" lIns="0" tIns="0" rIns="0" bIns="0" rtlCol="0"/>
          <a:lstStyle/>
          <a:p>
            <a:endParaRPr/>
          </a:p>
        </p:txBody>
      </p:sp>
      <p:sp>
        <p:nvSpPr>
          <p:cNvPr id="5" name="object 5"/>
          <p:cNvSpPr/>
          <p:nvPr/>
        </p:nvSpPr>
        <p:spPr>
          <a:xfrm>
            <a:off x="5595492" y="6652259"/>
            <a:ext cx="4252595" cy="6350"/>
          </a:xfrm>
          <a:custGeom>
            <a:avLst/>
            <a:gdLst/>
            <a:ahLst/>
            <a:cxnLst/>
            <a:rect l="l" t="t" r="r" b="b"/>
            <a:pathLst>
              <a:path w="4252595" h="6350">
                <a:moveTo>
                  <a:pt x="4252214" y="0"/>
                </a:moveTo>
                <a:lnTo>
                  <a:pt x="0" y="0"/>
                </a:lnTo>
                <a:lnTo>
                  <a:pt x="0" y="6096"/>
                </a:lnTo>
                <a:lnTo>
                  <a:pt x="4252214" y="6096"/>
                </a:lnTo>
                <a:lnTo>
                  <a:pt x="4252214" y="0"/>
                </a:lnTo>
                <a:close/>
              </a:path>
            </a:pathLst>
          </a:custGeom>
          <a:solidFill>
            <a:srgbClr val="4F81BC"/>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3651011819"/>
              </p:ext>
            </p:extLst>
          </p:nvPr>
        </p:nvGraphicFramePr>
        <p:xfrm>
          <a:off x="241299" y="2222499"/>
          <a:ext cx="10134601" cy="8615916"/>
        </p:xfrm>
        <a:graphic>
          <a:graphicData uri="http://schemas.openxmlformats.org/drawingml/2006/table">
            <a:tbl>
              <a:tblPr firstRow="1" bandRow="1">
                <a:tableStyleId>{5DA37D80-6434-44D0-A028-1B22A696006F}</a:tableStyleId>
              </a:tblPr>
              <a:tblGrid>
                <a:gridCol w="205166">
                  <a:extLst>
                    <a:ext uri="{9D8B030D-6E8A-4147-A177-3AD203B41FA5}">
                      <a16:colId xmlns:a16="http://schemas.microsoft.com/office/drawing/2014/main" val="20000"/>
                    </a:ext>
                  </a:extLst>
                </a:gridCol>
                <a:gridCol w="2004635">
                  <a:extLst>
                    <a:ext uri="{9D8B030D-6E8A-4147-A177-3AD203B41FA5}">
                      <a16:colId xmlns:a16="http://schemas.microsoft.com/office/drawing/2014/main" val="20001"/>
                    </a:ext>
                  </a:extLst>
                </a:gridCol>
                <a:gridCol w="2326715">
                  <a:extLst>
                    <a:ext uri="{9D8B030D-6E8A-4147-A177-3AD203B41FA5}">
                      <a16:colId xmlns:a16="http://schemas.microsoft.com/office/drawing/2014/main" val="20002"/>
                    </a:ext>
                  </a:extLst>
                </a:gridCol>
                <a:gridCol w="5598085">
                  <a:extLst>
                    <a:ext uri="{9D8B030D-6E8A-4147-A177-3AD203B41FA5}">
                      <a16:colId xmlns:a16="http://schemas.microsoft.com/office/drawing/2014/main" val="20003"/>
                    </a:ext>
                  </a:extLst>
                </a:gridCol>
              </a:tblGrid>
              <a:tr h="428080">
                <a:tc>
                  <a:txBody>
                    <a:bodyPr/>
                    <a:lstStyle/>
                    <a:p>
                      <a:pPr>
                        <a:lnSpc>
                          <a:spcPct val="100000"/>
                        </a:lnSpc>
                      </a:pPr>
                      <a:endParaRPr sz="1200" dirty="0">
                        <a:latin typeface="Times New Roman"/>
                        <a:cs typeface="Times New Roman"/>
                      </a:endParaRPr>
                    </a:p>
                  </a:txBody>
                  <a:tcPr marL="0" marR="0" marT="0" marB="0"/>
                </a:tc>
                <a:tc>
                  <a:txBody>
                    <a:bodyPr/>
                    <a:lstStyle/>
                    <a:p>
                      <a:pPr marR="1270" algn="ctr">
                        <a:lnSpc>
                          <a:spcPts val="1390"/>
                        </a:lnSpc>
                      </a:pPr>
                      <a:endParaRPr lang="en-US" sz="1800" b="1" spc="-5" dirty="0"/>
                    </a:p>
                    <a:p>
                      <a:pPr marR="1270" algn="ctr">
                        <a:lnSpc>
                          <a:spcPts val="1390"/>
                        </a:lnSpc>
                      </a:pPr>
                      <a:r>
                        <a:rPr sz="1800" b="1" spc="-5" dirty="0"/>
                        <a:t>Types</a:t>
                      </a:r>
                      <a:endParaRPr sz="1800" b="1" dirty="0">
                        <a:latin typeface="Times New Roman"/>
                        <a:cs typeface="Times New Roman"/>
                      </a:endParaRPr>
                    </a:p>
                  </a:txBody>
                  <a:tcPr marL="0" marR="0" marT="0" marB="0"/>
                </a:tc>
                <a:tc>
                  <a:txBody>
                    <a:bodyPr/>
                    <a:lstStyle/>
                    <a:p>
                      <a:pPr algn="ctr">
                        <a:lnSpc>
                          <a:spcPts val="1390"/>
                        </a:lnSpc>
                      </a:pPr>
                      <a:endParaRPr lang="en-US" sz="1800" b="1" spc="-5" dirty="0"/>
                    </a:p>
                    <a:p>
                      <a:pPr algn="ctr">
                        <a:lnSpc>
                          <a:spcPts val="1390"/>
                        </a:lnSpc>
                      </a:pPr>
                      <a:r>
                        <a:rPr sz="1800" b="1" spc="-5" dirty="0"/>
                        <a:t>Cause</a:t>
                      </a:r>
                      <a:endParaRPr sz="1800" b="1" dirty="0">
                        <a:latin typeface="Times New Roman"/>
                        <a:cs typeface="Times New Roman"/>
                      </a:endParaRPr>
                    </a:p>
                  </a:txBody>
                  <a:tcPr marL="0" marR="0" marT="0" marB="0"/>
                </a:tc>
                <a:tc>
                  <a:txBody>
                    <a:bodyPr/>
                    <a:lstStyle/>
                    <a:p>
                      <a:pPr algn="ctr">
                        <a:lnSpc>
                          <a:spcPts val="1390"/>
                        </a:lnSpc>
                      </a:pPr>
                      <a:endParaRPr lang="en-US" sz="1800" b="1" spc="-5" dirty="0"/>
                    </a:p>
                    <a:p>
                      <a:pPr algn="ctr">
                        <a:lnSpc>
                          <a:spcPts val="1390"/>
                        </a:lnSpc>
                      </a:pPr>
                      <a:r>
                        <a:rPr sz="1800" b="1" spc="-5" dirty="0"/>
                        <a:t>Effect</a:t>
                      </a:r>
                      <a:r>
                        <a:rPr sz="1800" b="1" spc="-20" dirty="0"/>
                        <a:t> </a:t>
                      </a:r>
                      <a:r>
                        <a:rPr sz="1800" b="1" dirty="0"/>
                        <a:t>&amp;</a:t>
                      </a:r>
                      <a:r>
                        <a:rPr sz="1800" b="1" spc="-25" dirty="0"/>
                        <a:t> </a:t>
                      </a:r>
                      <a:r>
                        <a:rPr sz="1800" b="1" spc="-5" dirty="0"/>
                        <a:t>remarks</a:t>
                      </a:r>
                      <a:endParaRPr sz="1800" b="1" dirty="0">
                        <a:latin typeface="Times New Roman"/>
                        <a:cs typeface="Times New Roman"/>
                      </a:endParaRPr>
                    </a:p>
                  </a:txBody>
                  <a:tcPr marL="0" marR="0" marT="0" marB="0"/>
                </a:tc>
                <a:extLst>
                  <a:ext uri="{0D108BD9-81ED-4DB2-BD59-A6C34878D82A}">
                    <a16:rowId xmlns:a16="http://schemas.microsoft.com/office/drawing/2014/main" val="10000"/>
                  </a:ext>
                </a:extLst>
              </a:tr>
              <a:tr h="2344423">
                <a:tc>
                  <a:txBody>
                    <a:bodyPr/>
                    <a:lstStyle/>
                    <a:p>
                      <a:pPr marR="31115" algn="r">
                        <a:lnSpc>
                          <a:spcPct val="100000"/>
                        </a:lnSpc>
                        <a:spcBef>
                          <a:spcPts val="110"/>
                        </a:spcBef>
                      </a:pPr>
                      <a:r>
                        <a:rPr sz="1200" dirty="0"/>
                        <a:t>1</a:t>
                      </a:r>
                      <a:endParaRPr sz="1200">
                        <a:latin typeface="Times New Roman"/>
                        <a:cs typeface="Times New Roman"/>
                      </a:endParaRPr>
                    </a:p>
                  </a:txBody>
                  <a:tcPr marL="0" marR="0" marT="13970" marB="0"/>
                </a:tc>
                <a:tc>
                  <a:txBody>
                    <a:bodyPr/>
                    <a:lstStyle/>
                    <a:p>
                      <a:pPr marR="15875" algn="ctr">
                        <a:lnSpc>
                          <a:spcPct val="100000"/>
                        </a:lnSpc>
                        <a:spcBef>
                          <a:spcPts val="135"/>
                        </a:spcBef>
                      </a:pPr>
                      <a:endParaRPr lang="en-US" sz="1800" b="1" spc="-5" dirty="0"/>
                    </a:p>
                    <a:p>
                      <a:pPr marR="15875" algn="ctr">
                        <a:lnSpc>
                          <a:spcPct val="100000"/>
                        </a:lnSpc>
                        <a:spcBef>
                          <a:spcPts val="135"/>
                        </a:spcBef>
                      </a:pPr>
                      <a:r>
                        <a:rPr sz="1800" b="1" spc="-5" dirty="0" err="1"/>
                        <a:t>Abetalipoproteimia</a:t>
                      </a:r>
                      <a:endParaRPr sz="1800" b="1" dirty="0">
                        <a:latin typeface="Times New Roman"/>
                        <a:cs typeface="Times New Roman"/>
                      </a:endParaRPr>
                    </a:p>
                  </a:txBody>
                  <a:tcPr marL="0" marR="0" marT="17145" marB="0"/>
                </a:tc>
                <a:tc>
                  <a:txBody>
                    <a:bodyPr/>
                    <a:lstStyle/>
                    <a:p>
                      <a:pPr marL="67945" marR="62230">
                        <a:lnSpc>
                          <a:spcPts val="1580"/>
                        </a:lnSpc>
                        <a:spcBef>
                          <a:spcPts val="50"/>
                        </a:spcBef>
                      </a:pPr>
                      <a:endParaRPr lang="en-US" sz="1800" b="1" spc="-5" dirty="0"/>
                    </a:p>
                    <a:p>
                      <a:pPr marL="67945" marR="62230">
                        <a:lnSpc>
                          <a:spcPts val="1580"/>
                        </a:lnSpc>
                        <a:spcBef>
                          <a:spcPts val="50"/>
                        </a:spcBef>
                      </a:pPr>
                      <a:r>
                        <a:rPr sz="1800" b="1" spc="-5" dirty="0"/>
                        <a:t>Failure</a:t>
                      </a:r>
                      <a:r>
                        <a:rPr sz="1800" b="1" spc="100" dirty="0"/>
                        <a:t> </a:t>
                      </a:r>
                      <a:r>
                        <a:rPr sz="1800" b="1" dirty="0"/>
                        <a:t>of</a:t>
                      </a:r>
                      <a:r>
                        <a:rPr sz="1800" b="1" spc="105" dirty="0"/>
                        <a:t> </a:t>
                      </a:r>
                      <a:r>
                        <a:rPr sz="1800" b="1" dirty="0"/>
                        <a:t>loading</a:t>
                      </a:r>
                      <a:r>
                        <a:rPr sz="1800" b="1" spc="100" dirty="0"/>
                        <a:t> </a:t>
                      </a:r>
                      <a:r>
                        <a:rPr sz="1800" b="1" dirty="0"/>
                        <a:t>of</a:t>
                      </a:r>
                      <a:r>
                        <a:rPr sz="1800" b="1" spc="105" dirty="0"/>
                        <a:t> </a:t>
                      </a:r>
                      <a:r>
                        <a:rPr sz="1800" b="1" spc="-5" dirty="0"/>
                        <a:t>apo</a:t>
                      </a:r>
                      <a:r>
                        <a:rPr sz="1800" b="1" spc="105" dirty="0"/>
                        <a:t> </a:t>
                      </a:r>
                      <a:r>
                        <a:rPr sz="1800" b="1" spc="-5" dirty="0"/>
                        <a:t>B-48</a:t>
                      </a:r>
                      <a:r>
                        <a:rPr sz="1800" b="1" spc="125" dirty="0"/>
                        <a:t> </a:t>
                      </a:r>
                      <a:r>
                        <a:rPr sz="1800" b="1" spc="-5" dirty="0"/>
                        <a:t>and </a:t>
                      </a:r>
                      <a:r>
                        <a:rPr sz="1800" b="1" spc="-285" dirty="0"/>
                        <a:t> </a:t>
                      </a:r>
                      <a:r>
                        <a:rPr sz="1800" b="1" spc="-5" dirty="0"/>
                        <a:t>apo B-100</a:t>
                      </a:r>
                      <a:r>
                        <a:rPr sz="1800" b="1" spc="5" dirty="0"/>
                        <a:t> </a:t>
                      </a:r>
                      <a:r>
                        <a:rPr sz="1800" b="1" dirty="0"/>
                        <a:t>with lipids.</a:t>
                      </a:r>
                      <a:endParaRPr sz="1800" b="1" dirty="0">
                        <a:latin typeface="Times New Roman"/>
                        <a:cs typeface="Times New Roman"/>
                      </a:endParaRPr>
                    </a:p>
                  </a:txBody>
                  <a:tcPr marL="0" marR="0" marT="6350" marB="0"/>
                </a:tc>
                <a:tc>
                  <a:txBody>
                    <a:bodyPr/>
                    <a:lstStyle/>
                    <a:p>
                      <a:pPr marL="68580">
                        <a:lnSpc>
                          <a:spcPct val="100000"/>
                        </a:lnSpc>
                        <a:spcBef>
                          <a:spcPts val="110"/>
                        </a:spcBef>
                      </a:pPr>
                      <a:r>
                        <a:rPr sz="1800" b="1" spc="-5" dirty="0"/>
                        <a:t>No chylomicrons,</a:t>
                      </a:r>
                      <a:r>
                        <a:rPr sz="1800" b="1" spc="40" dirty="0"/>
                        <a:t> </a:t>
                      </a:r>
                      <a:r>
                        <a:rPr sz="1800" b="1" spc="-10" dirty="0"/>
                        <a:t>VLDL</a:t>
                      </a:r>
                      <a:r>
                        <a:rPr sz="1800" b="1" spc="10" dirty="0"/>
                        <a:t> </a:t>
                      </a:r>
                      <a:r>
                        <a:rPr sz="1800" b="1" dirty="0"/>
                        <a:t>or</a:t>
                      </a:r>
                      <a:r>
                        <a:rPr sz="1800" b="1" spc="-5" dirty="0"/>
                        <a:t> </a:t>
                      </a:r>
                      <a:r>
                        <a:rPr sz="1800" b="1" spc="-15" dirty="0">
                          <a:highlight>
                            <a:srgbClr val="FFFF00"/>
                          </a:highlight>
                        </a:rPr>
                        <a:t>LDL</a:t>
                      </a:r>
                      <a:r>
                        <a:rPr sz="1800" b="1" spc="25" dirty="0"/>
                        <a:t> </a:t>
                      </a:r>
                      <a:r>
                        <a:rPr sz="1800" b="1" spc="-5" dirty="0"/>
                        <a:t>are formed.</a:t>
                      </a:r>
                      <a:endParaRPr sz="1800" b="1" dirty="0"/>
                    </a:p>
                    <a:p>
                      <a:pPr marL="269240" indent="-180340">
                        <a:lnSpc>
                          <a:spcPct val="100000"/>
                        </a:lnSpc>
                        <a:spcBef>
                          <a:spcPts val="145"/>
                        </a:spcBef>
                        <a:buAutoNum type="arabicPeriod"/>
                        <a:tabLst>
                          <a:tab pos="269875" algn="l"/>
                        </a:tabLst>
                      </a:pPr>
                      <a:r>
                        <a:rPr sz="1800" b="1" spc="-5" dirty="0"/>
                        <a:t>Plasma</a:t>
                      </a:r>
                      <a:r>
                        <a:rPr sz="1800" b="1" spc="-20" dirty="0"/>
                        <a:t> </a:t>
                      </a:r>
                      <a:r>
                        <a:rPr sz="1800" b="1" spc="-5" dirty="0"/>
                        <a:t>triacylglycerol</a:t>
                      </a:r>
                      <a:r>
                        <a:rPr sz="1800" b="1" spc="45" dirty="0"/>
                        <a:t> </a:t>
                      </a:r>
                      <a:r>
                        <a:rPr sz="1800" b="1" spc="-5" dirty="0"/>
                        <a:t>is</a:t>
                      </a:r>
                      <a:r>
                        <a:rPr sz="1800" b="1" spc="-10" dirty="0"/>
                        <a:t> </a:t>
                      </a:r>
                      <a:r>
                        <a:rPr sz="1800" b="1" spc="-5" dirty="0"/>
                        <a:t>low</a:t>
                      </a:r>
                      <a:endParaRPr sz="1800" b="1" dirty="0"/>
                    </a:p>
                    <a:p>
                      <a:pPr marL="179705" marR="63500" indent="-111760">
                        <a:lnSpc>
                          <a:spcPct val="110000"/>
                        </a:lnSpc>
                        <a:spcBef>
                          <a:spcPts val="15"/>
                        </a:spcBef>
                        <a:buAutoNum type="arabicPeriod"/>
                        <a:tabLst>
                          <a:tab pos="269875" algn="l"/>
                        </a:tabLst>
                      </a:pPr>
                      <a:r>
                        <a:rPr sz="1800" b="1" spc="-5" dirty="0"/>
                        <a:t>Accumulation</a:t>
                      </a:r>
                      <a:r>
                        <a:rPr sz="1800" b="1" spc="250" dirty="0"/>
                        <a:t> </a:t>
                      </a:r>
                      <a:r>
                        <a:rPr sz="1800" b="1" dirty="0"/>
                        <a:t>of</a:t>
                      </a:r>
                      <a:r>
                        <a:rPr sz="1800" b="1" spc="254" dirty="0"/>
                        <a:t> </a:t>
                      </a:r>
                      <a:r>
                        <a:rPr sz="1800" b="1" spc="-10" dirty="0"/>
                        <a:t>acylglycerols</a:t>
                      </a:r>
                      <a:r>
                        <a:rPr sz="1800" b="1" spc="245" dirty="0"/>
                        <a:t> </a:t>
                      </a:r>
                      <a:r>
                        <a:rPr sz="1800" b="1" dirty="0"/>
                        <a:t>in</a:t>
                      </a:r>
                      <a:r>
                        <a:rPr sz="1800" b="1" spc="254" dirty="0"/>
                        <a:t> </a:t>
                      </a:r>
                      <a:r>
                        <a:rPr sz="1800" b="1" spc="-5" dirty="0"/>
                        <a:t>liver</a:t>
                      </a:r>
                      <a:r>
                        <a:rPr sz="1800" b="1" spc="245" dirty="0"/>
                        <a:t> </a:t>
                      </a:r>
                      <a:r>
                        <a:rPr sz="1800" b="1" dirty="0"/>
                        <a:t>&amp;</a:t>
                      </a:r>
                      <a:r>
                        <a:rPr sz="1800" b="1" spc="250" dirty="0"/>
                        <a:t> </a:t>
                      </a:r>
                      <a:r>
                        <a:rPr sz="1800" b="1" spc="-5" dirty="0"/>
                        <a:t>intestine</a:t>
                      </a:r>
                      <a:r>
                        <a:rPr sz="1800" b="1" spc="235" dirty="0"/>
                        <a:t> </a:t>
                      </a:r>
                      <a:r>
                        <a:rPr sz="1800" b="1" spc="-5" dirty="0"/>
                        <a:t>leading</a:t>
                      </a:r>
                      <a:r>
                        <a:rPr sz="1800" b="1" spc="250" dirty="0"/>
                        <a:t> </a:t>
                      </a:r>
                      <a:r>
                        <a:rPr sz="1800" b="1" dirty="0"/>
                        <a:t>to</a:t>
                      </a:r>
                      <a:r>
                        <a:rPr sz="1800" b="1" spc="250" dirty="0"/>
                        <a:t> </a:t>
                      </a:r>
                      <a:r>
                        <a:rPr sz="1800" b="1" spc="-5" dirty="0"/>
                        <a:t>fatty</a:t>
                      </a:r>
                      <a:r>
                        <a:rPr sz="1800" b="1" spc="215" dirty="0"/>
                        <a:t> </a:t>
                      </a:r>
                      <a:r>
                        <a:rPr sz="1800" b="1" spc="-5" dirty="0"/>
                        <a:t>liver </a:t>
                      </a:r>
                      <a:r>
                        <a:rPr sz="1800" b="1" spc="-285" dirty="0"/>
                        <a:t> </a:t>
                      </a:r>
                      <a:r>
                        <a:rPr sz="1800" b="1" spc="-5" dirty="0"/>
                        <a:t>(steatosis)</a:t>
                      </a:r>
                      <a:r>
                        <a:rPr sz="1800" b="1" spc="5" dirty="0"/>
                        <a:t> </a:t>
                      </a:r>
                      <a:r>
                        <a:rPr sz="1800" b="1" dirty="0"/>
                        <a:t>&amp;</a:t>
                      </a:r>
                      <a:r>
                        <a:rPr sz="1800" b="1" spc="-10" dirty="0"/>
                        <a:t> </a:t>
                      </a:r>
                      <a:r>
                        <a:rPr sz="1800" b="1" spc="-5" dirty="0"/>
                        <a:t>malabsorption</a:t>
                      </a:r>
                      <a:r>
                        <a:rPr sz="1800" b="1" spc="5" dirty="0"/>
                        <a:t> </a:t>
                      </a:r>
                      <a:r>
                        <a:rPr sz="1800" b="1" dirty="0"/>
                        <a:t>of</a:t>
                      </a:r>
                      <a:r>
                        <a:rPr sz="1800" b="1" spc="5" dirty="0"/>
                        <a:t> </a:t>
                      </a:r>
                      <a:r>
                        <a:rPr sz="1800" b="1" spc="-5" dirty="0"/>
                        <a:t>fats</a:t>
                      </a:r>
                      <a:r>
                        <a:rPr sz="1800" b="1" spc="5" dirty="0"/>
                        <a:t> </a:t>
                      </a:r>
                      <a:r>
                        <a:rPr sz="1800" b="1" spc="-5" dirty="0"/>
                        <a:t>(steatorrhea),</a:t>
                      </a:r>
                      <a:r>
                        <a:rPr sz="1800" b="1" spc="15" dirty="0"/>
                        <a:t> </a:t>
                      </a:r>
                      <a:r>
                        <a:rPr sz="1800" b="1" spc="-5" dirty="0"/>
                        <a:t>respectively.</a:t>
                      </a:r>
                      <a:endParaRPr sz="1800" b="1" dirty="0"/>
                    </a:p>
                    <a:p>
                      <a:pPr marL="269240" marR="60960" indent="-180340">
                        <a:lnSpc>
                          <a:spcPct val="110000"/>
                        </a:lnSpc>
                        <a:buAutoNum type="arabicPeriod"/>
                        <a:tabLst>
                          <a:tab pos="269875" algn="l"/>
                        </a:tabLst>
                      </a:pPr>
                      <a:r>
                        <a:rPr sz="1800" b="1" spc="-5" dirty="0"/>
                        <a:t>Early</a:t>
                      </a:r>
                      <a:r>
                        <a:rPr sz="1800" b="1" spc="85" dirty="0"/>
                        <a:t> </a:t>
                      </a:r>
                      <a:r>
                        <a:rPr sz="1800" b="1" spc="-5" dirty="0"/>
                        <a:t>death</a:t>
                      </a:r>
                      <a:r>
                        <a:rPr sz="1800" b="1" spc="125" dirty="0"/>
                        <a:t> </a:t>
                      </a:r>
                      <a:r>
                        <a:rPr sz="1800" b="1" spc="-5" dirty="0"/>
                        <a:t>which</a:t>
                      </a:r>
                      <a:r>
                        <a:rPr sz="1800" b="1" spc="120" dirty="0"/>
                        <a:t> </a:t>
                      </a:r>
                      <a:r>
                        <a:rPr sz="1800" b="1" spc="-5" dirty="0"/>
                        <a:t>can</a:t>
                      </a:r>
                      <a:r>
                        <a:rPr sz="1800" b="1" spc="125" dirty="0"/>
                        <a:t> </a:t>
                      </a:r>
                      <a:r>
                        <a:rPr sz="1800" b="1" dirty="0"/>
                        <a:t>be</a:t>
                      </a:r>
                      <a:r>
                        <a:rPr sz="1800" b="1" spc="114" dirty="0"/>
                        <a:t> </a:t>
                      </a:r>
                      <a:r>
                        <a:rPr sz="1800" b="1" spc="-5" dirty="0"/>
                        <a:t>avoided</a:t>
                      </a:r>
                      <a:r>
                        <a:rPr sz="1800" b="1" spc="120" dirty="0"/>
                        <a:t> </a:t>
                      </a:r>
                      <a:r>
                        <a:rPr sz="1800" b="1" dirty="0"/>
                        <a:t>by</a:t>
                      </a:r>
                      <a:r>
                        <a:rPr sz="1800" b="1" spc="90" dirty="0"/>
                        <a:t> </a:t>
                      </a:r>
                      <a:r>
                        <a:rPr sz="1800" b="1" spc="-5" dirty="0"/>
                        <a:t>administration</a:t>
                      </a:r>
                      <a:r>
                        <a:rPr sz="1800" b="1" spc="120" dirty="0"/>
                        <a:t> </a:t>
                      </a:r>
                      <a:r>
                        <a:rPr sz="1800" b="1" dirty="0"/>
                        <a:t>of</a:t>
                      </a:r>
                      <a:r>
                        <a:rPr sz="1800" b="1" spc="120" dirty="0"/>
                        <a:t> </a:t>
                      </a:r>
                      <a:r>
                        <a:rPr sz="1800" b="1" spc="-5" dirty="0"/>
                        <a:t>large</a:t>
                      </a:r>
                      <a:r>
                        <a:rPr sz="1800" b="1" spc="114" dirty="0"/>
                        <a:t> </a:t>
                      </a:r>
                      <a:r>
                        <a:rPr sz="1800" b="1" spc="-5" dirty="0"/>
                        <a:t>doses</a:t>
                      </a:r>
                      <a:r>
                        <a:rPr sz="1800" b="1" spc="125" dirty="0"/>
                        <a:t> </a:t>
                      </a:r>
                      <a:r>
                        <a:rPr sz="1800" b="1" dirty="0"/>
                        <a:t>of</a:t>
                      </a:r>
                      <a:r>
                        <a:rPr sz="1800" b="1" spc="120" dirty="0"/>
                        <a:t> </a:t>
                      </a:r>
                      <a:r>
                        <a:rPr sz="1800" b="1" dirty="0"/>
                        <a:t>fat- </a:t>
                      </a:r>
                      <a:r>
                        <a:rPr sz="1800" b="1" spc="-285" dirty="0"/>
                        <a:t> </a:t>
                      </a:r>
                      <a:r>
                        <a:rPr sz="1800" b="1" dirty="0"/>
                        <a:t>soluble</a:t>
                      </a:r>
                      <a:r>
                        <a:rPr sz="1800" b="1" spc="-5" dirty="0"/>
                        <a:t> </a:t>
                      </a:r>
                      <a:r>
                        <a:rPr sz="1800" b="1" dirty="0"/>
                        <a:t>vitamins, </a:t>
                      </a:r>
                      <a:r>
                        <a:rPr sz="1800" b="1" spc="-5" dirty="0"/>
                        <a:t>particularly</a:t>
                      </a:r>
                      <a:r>
                        <a:rPr sz="1800" b="1" dirty="0"/>
                        <a:t> </a:t>
                      </a:r>
                      <a:r>
                        <a:rPr sz="1800" b="1" spc="-5" dirty="0"/>
                        <a:t>vitamin</a:t>
                      </a:r>
                      <a:r>
                        <a:rPr sz="1800" b="1" dirty="0"/>
                        <a:t> E.</a:t>
                      </a:r>
                      <a:endParaRPr sz="1800" b="1" dirty="0">
                        <a:latin typeface="Times New Roman"/>
                        <a:cs typeface="Times New Roman"/>
                      </a:endParaRPr>
                    </a:p>
                  </a:txBody>
                  <a:tcPr marL="0" marR="0" marT="13970" marB="0"/>
                </a:tc>
                <a:extLst>
                  <a:ext uri="{0D108BD9-81ED-4DB2-BD59-A6C34878D82A}">
                    <a16:rowId xmlns:a16="http://schemas.microsoft.com/office/drawing/2014/main" val="10001"/>
                  </a:ext>
                </a:extLst>
              </a:tr>
              <a:tr h="1134634">
                <a:tc>
                  <a:txBody>
                    <a:bodyPr/>
                    <a:lstStyle/>
                    <a:p>
                      <a:pPr marR="31115" algn="r">
                        <a:lnSpc>
                          <a:spcPts val="1420"/>
                        </a:lnSpc>
                      </a:pPr>
                      <a:r>
                        <a:rPr sz="1200" dirty="0"/>
                        <a:t>2</a:t>
                      </a:r>
                      <a:endParaRPr sz="1200">
                        <a:latin typeface="Times New Roman"/>
                        <a:cs typeface="Times New Roman"/>
                      </a:endParaRPr>
                    </a:p>
                  </a:txBody>
                  <a:tcPr marL="0" marR="0" marT="0" marB="0"/>
                </a:tc>
                <a:tc>
                  <a:txBody>
                    <a:bodyPr/>
                    <a:lstStyle/>
                    <a:p>
                      <a:pPr marL="68580">
                        <a:lnSpc>
                          <a:spcPct val="100000"/>
                        </a:lnSpc>
                      </a:pPr>
                      <a:endParaRPr lang="en-US" sz="1800" b="1" spc="-5" dirty="0"/>
                    </a:p>
                    <a:p>
                      <a:pPr marL="68580">
                        <a:lnSpc>
                          <a:spcPct val="100000"/>
                        </a:lnSpc>
                      </a:pPr>
                      <a:r>
                        <a:rPr sz="1800" b="1" spc="-5" dirty="0" err="1"/>
                        <a:t>Hypobetalipoprotei-nemia</a:t>
                      </a:r>
                      <a:endParaRPr sz="1800" b="1" dirty="0">
                        <a:latin typeface="Times New Roman"/>
                        <a:cs typeface="Times New Roman"/>
                      </a:endParaRPr>
                    </a:p>
                  </a:txBody>
                  <a:tcPr marL="0" marR="0" marT="0" marB="0"/>
                </a:tc>
                <a:tc>
                  <a:txBody>
                    <a:bodyPr/>
                    <a:lstStyle/>
                    <a:p>
                      <a:pPr marL="114300">
                        <a:lnSpc>
                          <a:spcPts val="1420"/>
                        </a:lnSpc>
                      </a:pPr>
                      <a:endParaRPr lang="en-US" sz="1800" b="1" spc="-5" dirty="0"/>
                    </a:p>
                    <a:p>
                      <a:pPr marL="114300">
                        <a:lnSpc>
                          <a:spcPts val="1420"/>
                        </a:lnSpc>
                      </a:pPr>
                      <a:r>
                        <a:rPr sz="1800" b="1" spc="-5" dirty="0"/>
                        <a:t>familial disease</a:t>
                      </a:r>
                      <a:r>
                        <a:rPr sz="1800" b="1" spc="-10" dirty="0"/>
                        <a:t> </a:t>
                      </a:r>
                      <a:r>
                        <a:rPr sz="1800" b="1" dirty="0"/>
                        <a:t>caused</a:t>
                      </a:r>
                      <a:r>
                        <a:rPr sz="1800" b="1" spc="-10" dirty="0"/>
                        <a:t> </a:t>
                      </a:r>
                      <a:r>
                        <a:rPr sz="1800" b="1" spc="5" dirty="0"/>
                        <a:t>by</a:t>
                      </a:r>
                      <a:r>
                        <a:rPr sz="1800" b="1" spc="-20" dirty="0"/>
                        <a:t> </a:t>
                      </a:r>
                      <a:r>
                        <a:rPr sz="1800" b="1" spc="-5" dirty="0"/>
                        <a:t>decrease</a:t>
                      </a:r>
                      <a:endParaRPr sz="1800" b="1" dirty="0"/>
                    </a:p>
                    <a:p>
                      <a:pPr marL="243204" marR="62230" indent="-157480">
                        <a:lnSpc>
                          <a:spcPct val="110000"/>
                        </a:lnSpc>
                      </a:pPr>
                      <a:r>
                        <a:rPr sz="1800" b="1" dirty="0"/>
                        <a:t>loading</a:t>
                      </a:r>
                      <a:r>
                        <a:rPr sz="1800" b="1" spc="-30" dirty="0"/>
                        <a:t> </a:t>
                      </a:r>
                      <a:r>
                        <a:rPr sz="1800" b="1" dirty="0"/>
                        <a:t>of</a:t>
                      </a:r>
                      <a:r>
                        <a:rPr sz="1800" b="1" spc="-10" dirty="0"/>
                        <a:t> </a:t>
                      </a:r>
                      <a:r>
                        <a:rPr sz="1800" b="1" spc="-5" dirty="0"/>
                        <a:t>apo</a:t>
                      </a:r>
                      <a:r>
                        <a:rPr sz="1800" b="1" spc="-15" dirty="0"/>
                        <a:t> </a:t>
                      </a:r>
                      <a:r>
                        <a:rPr sz="1800" b="1" dirty="0"/>
                        <a:t>B-100</a:t>
                      </a:r>
                      <a:r>
                        <a:rPr sz="1800" b="1" spc="-15" dirty="0"/>
                        <a:t> </a:t>
                      </a:r>
                      <a:r>
                        <a:rPr sz="1800" b="1" dirty="0"/>
                        <a:t>with</a:t>
                      </a:r>
                      <a:r>
                        <a:rPr sz="1800" b="1" spc="-15" dirty="0"/>
                        <a:t> </a:t>
                      </a:r>
                      <a:r>
                        <a:rPr sz="1800" b="1" dirty="0"/>
                        <a:t>lipid</a:t>
                      </a:r>
                      <a:r>
                        <a:rPr sz="1800" b="1" spc="-15" dirty="0"/>
                        <a:t> </a:t>
                      </a:r>
                      <a:r>
                        <a:rPr sz="1800" b="1" dirty="0"/>
                        <a:t>due </a:t>
                      </a:r>
                      <a:r>
                        <a:rPr sz="1800" b="1" spc="-285" dirty="0"/>
                        <a:t> </a:t>
                      </a:r>
                      <a:r>
                        <a:rPr sz="1800" b="1" dirty="0"/>
                        <a:t>to</a:t>
                      </a:r>
                      <a:r>
                        <a:rPr sz="1800" b="1" spc="-10" dirty="0"/>
                        <a:t> </a:t>
                      </a:r>
                      <a:r>
                        <a:rPr sz="1800" b="1" spc="-5" dirty="0"/>
                        <a:t>impaired synthesis</a:t>
                      </a:r>
                      <a:r>
                        <a:rPr sz="1800" b="1" spc="-10" dirty="0"/>
                        <a:t> </a:t>
                      </a:r>
                      <a:r>
                        <a:rPr sz="1800" b="1" spc="10" dirty="0"/>
                        <a:t>by</a:t>
                      </a:r>
                      <a:r>
                        <a:rPr sz="1800" b="1" spc="-20" dirty="0"/>
                        <a:t> </a:t>
                      </a:r>
                      <a:r>
                        <a:rPr sz="1800" b="1" dirty="0"/>
                        <a:t>the</a:t>
                      </a:r>
                      <a:r>
                        <a:rPr sz="1800" b="1" spc="-10" dirty="0"/>
                        <a:t> </a:t>
                      </a:r>
                      <a:r>
                        <a:rPr sz="1800" b="1" dirty="0"/>
                        <a:t>liver</a:t>
                      </a:r>
                      <a:endParaRPr sz="1800" b="1" dirty="0">
                        <a:latin typeface="Times New Roman"/>
                        <a:cs typeface="Times New Roman"/>
                      </a:endParaRPr>
                    </a:p>
                  </a:txBody>
                  <a:tcPr marL="0" marR="0" marT="0" marB="0"/>
                </a:tc>
                <a:tc>
                  <a:txBody>
                    <a:bodyPr/>
                    <a:lstStyle/>
                    <a:p>
                      <a:pPr marL="68580">
                        <a:lnSpc>
                          <a:spcPct val="100000"/>
                        </a:lnSpc>
                        <a:spcBef>
                          <a:spcPts val="770"/>
                        </a:spcBef>
                      </a:pPr>
                      <a:r>
                        <a:rPr sz="1800" b="1" spc="-5" dirty="0"/>
                        <a:t>Decreased</a:t>
                      </a:r>
                      <a:r>
                        <a:rPr sz="1800" b="1" spc="10" dirty="0"/>
                        <a:t> </a:t>
                      </a:r>
                      <a:r>
                        <a:rPr sz="1800" b="1" spc="-5" dirty="0"/>
                        <a:t>VLDL</a:t>
                      </a:r>
                      <a:r>
                        <a:rPr sz="1800" b="1" spc="-15" dirty="0"/>
                        <a:t> </a:t>
                      </a:r>
                      <a:r>
                        <a:rPr sz="1800" b="1" spc="-5" dirty="0"/>
                        <a:t>and</a:t>
                      </a:r>
                      <a:r>
                        <a:rPr sz="1800" b="1" spc="25" dirty="0"/>
                        <a:t> </a:t>
                      </a:r>
                      <a:r>
                        <a:rPr sz="1800" b="1" dirty="0"/>
                        <a:t>LDL</a:t>
                      </a:r>
                      <a:r>
                        <a:rPr sz="1800" b="1" spc="-15" dirty="0"/>
                        <a:t> </a:t>
                      </a:r>
                      <a:r>
                        <a:rPr sz="1800" b="1" spc="-5" dirty="0"/>
                        <a:t>formation</a:t>
                      </a:r>
                      <a:r>
                        <a:rPr sz="1800" b="1" dirty="0"/>
                        <a:t> and </a:t>
                      </a:r>
                      <a:r>
                        <a:rPr sz="1800" b="1" spc="-5" dirty="0"/>
                        <a:t>hence</a:t>
                      </a:r>
                      <a:r>
                        <a:rPr sz="1800" b="1" spc="10" dirty="0"/>
                        <a:t> </a:t>
                      </a:r>
                      <a:r>
                        <a:rPr sz="1800" b="1" dirty="0"/>
                        <a:t>plasma</a:t>
                      </a:r>
                      <a:r>
                        <a:rPr sz="1800" b="1" spc="10" dirty="0"/>
                        <a:t> </a:t>
                      </a:r>
                      <a:r>
                        <a:rPr sz="1800" b="1" dirty="0"/>
                        <a:t>lipids</a:t>
                      </a:r>
                      <a:r>
                        <a:rPr sz="1800" b="1" spc="5" dirty="0"/>
                        <a:t> </a:t>
                      </a:r>
                      <a:r>
                        <a:rPr sz="1800" b="1" spc="-5" dirty="0"/>
                        <a:t>were</a:t>
                      </a:r>
                      <a:r>
                        <a:rPr sz="1800" b="1" spc="-10" dirty="0"/>
                        <a:t> </a:t>
                      </a:r>
                      <a:r>
                        <a:rPr sz="1800" b="1" dirty="0"/>
                        <a:t>low.</a:t>
                      </a:r>
                      <a:endParaRPr sz="1800" b="1">
                        <a:latin typeface="Times New Roman"/>
                        <a:cs typeface="Times New Roman"/>
                      </a:endParaRPr>
                    </a:p>
                  </a:txBody>
                  <a:tcPr marL="0" marR="0" marT="97790" marB="0"/>
                </a:tc>
                <a:extLst>
                  <a:ext uri="{0D108BD9-81ED-4DB2-BD59-A6C34878D82A}">
                    <a16:rowId xmlns:a16="http://schemas.microsoft.com/office/drawing/2014/main" val="10002"/>
                  </a:ext>
                </a:extLst>
              </a:tr>
              <a:tr h="4093864">
                <a:tc>
                  <a:txBody>
                    <a:bodyPr/>
                    <a:lstStyle/>
                    <a:p>
                      <a:pPr marR="31115" algn="r">
                        <a:lnSpc>
                          <a:spcPts val="1405"/>
                        </a:lnSpc>
                      </a:pPr>
                      <a:r>
                        <a:rPr sz="1200" dirty="0"/>
                        <a:t>3</a:t>
                      </a:r>
                      <a:endParaRPr sz="1200">
                        <a:latin typeface="Times New Roman"/>
                        <a:cs typeface="Times New Roman"/>
                      </a:endParaRPr>
                    </a:p>
                  </a:txBody>
                  <a:tcPr marL="0" marR="0" marT="0" marB="0"/>
                </a:tc>
                <a:tc>
                  <a:txBody>
                    <a:bodyPr/>
                    <a:lstStyle/>
                    <a:p>
                      <a:pPr marL="68580">
                        <a:lnSpc>
                          <a:spcPts val="1430"/>
                        </a:lnSpc>
                      </a:pPr>
                      <a:endParaRPr lang="en-US" sz="1800" b="1" spc="-5" dirty="0"/>
                    </a:p>
                    <a:p>
                      <a:pPr marL="68580">
                        <a:lnSpc>
                          <a:spcPts val="1430"/>
                        </a:lnSpc>
                      </a:pPr>
                      <a:r>
                        <a:rPr sz="1800" b="1" spc="-5" dirty="0" err="1"/>
                        <a:t>Alphalipoprotein</a:t>
                      </a:r>
                      <a:endParaRPr sz="1800" b="1" dirty="0"/>
                    </a:p>
                    <a:p>
                      <a:pPr marL="68580">
                        <a:lnSpc>
                          <a:spcPct val="100000"/>
                        </a:lnSpc>
                        <a:spcBef>
                          <a:spcPts val="145"/>
                        </a:spcBef>
                      </a:pPr>
                      <a:r>
                        <a:rPr sz="1800" b="1" spc="-5" dirty="0"/>
                        <a:t>deficiency,</a:t>
                      </a:r>
                      <a:r>
                        <a:rPr sz="1800" b="1" spc="-25" dirty="0"/>
                        <a:t> </a:t>
                      </a:r>
                      <a:r>
                        <a:rPr sz="1800" b="1" dirty="0"/>
                        <a:t>Tangier</a:t>
                      </a:r>
                    </a:p>
                    <a:p>
                      <a:pPr marL="68580" marR="137795">
                        <a:lnSpc>
                          <a:spcPct val="110100"/>
                        </a:lnSpc>
                        <a:spcBef>
                          <a:spcPts val="10"/>
                        </a:spcBef>
                      </a:pPr>
                      <a:r>
                        <a:rPr sz="1800" b="1" spc="-5" dirty="0"/>
                        <a:t>disease, </a:t>
                      </a:r>
                      <a:r>
                        <a:rPr lang="en-US" sz="1800" b="1" dirty="0"/>
                        <a:t>fisheye</a:t>
                      </a:r>
                      <a:r>
                        <a:rPr sz="1800" b="1" spc="-5" dirty="0"/>
                        <a:t> </a:t>
                      </a:r>
                      <a:r>
                        <a:rPr sz="1800" b="1" dirty="0"/>
                        <a:t> </a:t>
                      </a:r>
                      <a:r>
                        <a:rPr sz="1800" b="1" spc="-5" dirty="0"/>
                        <a:t>disease and apo A-1 </a:t>
                      </a:r>
                      <a:r>
                        <a:rPr sz="1800" b="1" spc="-290" dirty="0"/>
                        <a:t> </a:t>
                      </a:r>
                      <a:r>
                        <a:rPr sz="1800" b="1" spc="-5" dirty="0"/>
                        <a:t>deficiency</a:t>
                      </a:r>
                      <a:endParaRPr sz="1800" b="1" dirty="0">
                        <a:latin typeface="Times New Roman"/>
                        <a:cs typeface="Times New Roman"/>
                      </a:endParaRPr>
                    </a:p>
                  </a:txBody>
                  <a:tcPr marL="0" marR="0" marT="0" marB="0"/>
                </a:tc>
                <a:tc>
                  <a:txBody>
                    <a:bodyPr/>
                    <a:lstStyle/>
                    <a:p>
                      <a:pPr marL="67945">
                        <a:lnSpc>
                          <a:spcPts val="1405"/>
                        </a:lnSpc>
                      </a:pPr>
                      <a:endParaRPr lang="en-US" sz="1800" b="1" spc="-5" dirty="0"/>
                    </a:p>
                    <a:p>
                      <a:pPr marL="67945">
                        <a:lnSpc>
                          <a:spcPts val="1405"/>
                        </a:lnSpc>
                      </a:pPr>
                      <a:r>
                        <a:rPr sz="1800" b="1" spc="-5" dirty="0"/>
                        <a:t>Absence</a:t>
                      </a:r>
                      <a:r>
                        <a:rPr sz="1800" b="1" spc="150" dirty="0"/>
                        <a:t> </a:t>
                      </a:r>
                      <a:r>
                        <a:rPr sz="1800" b="1" dirty="0"/>
                        <a:t>of</a:t>
                      </a:r>
                      <a:r>
                        <a:rPr sz="1800" b="1" spc="155" dirty="0"/>
                        <a:t> </a:t>
                      </a:r>
                      <a:r>
                        <a:rPr sz="1800" b="1" spc="-5" dirty="0"/>
                        <a:t>apo</a:t>
                      </a:r>
                      <a:r>
                        <a:rPr sz="1800" b="1" spc="170" dirty="0"/>
                        <a:t> </a:t>
                      </a:r>
                      <a:r>
                        <a:rPr sz="1800" b="1" spc="-10" dirty="0"/>
                        <a:t>C-II</a:t>
                      </a:r>
                      <a:r>
                        <a:rPr sz="1800" b="1" spc="130" dirty="0"/>
                        <a:t> </a:t>
                      </a:r>
                      <a:r>
                        <a:rPr sz="1800" b="1" dirty="0"/>
                        <a:t>&amp;</a:t>
                      </a:r>
                      <a:r>
                        <a:rPr sz="1800" b="1" spc="160" dirty="0"/>
                        <a:t> </a:t>
                      </a:r>
                      <a:r>
                        <a:rPr sz="1800" b="1" spc="-5" dirty="0"/>
                        <a:t>apo</a:t>
                      </a:r>
                      <a:r>
                        <a:rPr sz="1800" b="1" spc="160" dirty="0"/>
                        <a:t> </a:t>
                      </a:r>
                      <a:r>
                        <a:rPr sz="1800" b="1" spc="-5" dirty="0"/>
                        <a:t>A</a:t>
                      </a:r>
                      <a:r>
                        <a:rPr sz="1800" b="1" spc="170" dirty="0"/>
                        <a:t> </a:t>
                      </a:r>
                      <a:r>
                        <a:rPr sz="1800" b="1" dirty="0"/>
                        <a:t>due</a:t>
                      </a:r>
                    </a:p>
                    <a:p>
                      <a:pPr marL="67945">
                        <a:lnSpc>
                          <a:spcPct val="100000"/>
                        </a:lnSpc>
                        <a:spcBef>
                          <a:spcPts val="140"/>
                        </a:spcBef>
                      </a:pPr>
                      <a:r>
                        <a:rPr sz="1800" b="1" dirty="0"/>
                        <a:t>to</a:t>
                      </a:r>
                      <a:r>
                        <a:rPr sz="1800" b="1" spc="-15" dirty="0"/>
                        <a:t> </a:t>
                      </a:r>
                      <a:r>
                        <a:rPr sz="1800" b="1" spc="-5" dirty="0"/>
                        <a:t>failure </a:t>
                      </a:r>
                      <a:r>
                        <a:rPr sz="1800" b="1" dirty="0"/>
                        <a:t>of</a:t>
                      </a:r>
                      <a:r>
                        <a:rPr sz="1800" b="1" spc="-20" dirty="0"/>
                        <a:t> </a:t>
                      </a:r>
                      <a:r>
                        <a:rPr sz="1800" b="1" dirty="0"/>
                        <a:t>their</a:t>
                      </a:r>
                      <a:r>
                        <a:rPr sz="1800" b="1" spc="-15" dirty="0"/>
                        <a:t> </a:t>
                      </a:r>
                      <a:r>
                        <a:rPr sz="1800" b="1" spc="-5" dirty="0"/>
                        <a:t>synthesis.</a:t>
                      </a:r>
                      <a:endParaRPr sz="1800" b="1" dirty="0">
                        <a:latin typeface="Times New Roman"/>
                        <a:cs typeface="Times New Roman"/>
                      </a:endParaRPr>
                    </a:p>
                  </a:txBody>
                  <a:tcPr marL="0" marR="0" marT="0" marB="0"/>
                </a:tc>
                <a:tc>
                  <a:txBody>
                    <a:bodyPr/>
                    <a:lstStyle/>
                    <a:p>
                      <a:pPr marL="68580">
                        <a:lnSpc>
                          <a:spcPts val="1405"/>
                        </a:lnSpc>
                      </a:pPr>
                      <a:endParaRPr lang="en-US" sz="1800" b="1" spc="-5" dirty="0"/>
                    </a:p>
                    <a:p>
                      <a:pPr marL="68580">
                        <a:lnSpc>
                          <a:spcPts val="1405"/>
                        </a:lnSpc>
                      </a:pPr>
                      <a:r>
                        <a:rPr sz="1800" b="1" spc="-5" dirty="0"/>
                        <a:t>All </a:t>
                      </a:r>
                      <a:r>
                        <a:rPr sz="1800" b="1" dirty="0"/>
                        <a:t>have</a:t>
                      </a:r>
                      <a:r>
                        <a:rPr sz="1800" b="1" spc="-5" dirty="0"/>
                        <a:t> low </a:t>
                      </a:r>
                      <a:r>
                        <a:rPr sz="1800" b="1" dirty="0"/>
                        <a:t>or</a:t>
                      </a:r>
                      <a:r>
                        <a:rPr sz="1800" b="1" spc="-10" dirty="0"/>
                        <a:t> </a:t>
                      </a:r>
                      <a:r>
                        <a:rPr sz="1800" b="1" spc="-5" dirty="0"/>
                        <a:t>near</a:t>
                      </a:r>
                      <a:r>
                        <a:rPr sz="1800" b="1" dirty="0"/>
                        <a:t> </a:t>
                      </a:r>
                      <a:r>
                        <a:rPr sz="1800" b="1" spc="-5" dirty="0"/>
                        <a:t>absence</a:t>
                      </a:r>
                      <a:r>
                        <a:rPr sz="1800" b="1" dirty="0"/>
                        <a:t> of </a:t>
                      </a:r>
                      <a:r>
                        <a:rPr lang="ar-JO" sz="1800" b="1" dirty="0"/>
                        <a:t> </a:t>
                      </a:r>
                      <a:r>
                        <a:rPr sz="1800" b="1" spc="-10" dirty="0">
                          <a:highlight>
                            <a:srgbClr val="FFFF00"/>
                          </a:highlight>
                        </a:rPr>
                        <a:t>HDL</a:t>
                      </a:r>
                      <a:r>
                        <a:rPr sz="1800" b="1" spc="-10" dirty="0"/>
                        <a:t>.</a:t>
                      </a:r>
                      <a:endParaRPr sz="1800" b="1" dirty="0"/>
                    </a:p>
                    <a:p>
                      <a:pPr marL="269240" marR="60325" indent="-201295">
                        <a:lnSpc>
                          <a:spcPts val="1600"/>
                        </a:lnSpc>
                        <a:spcBef>
                          <a:spcPts val="60"/>
                        </a:spcBef>
                        <a:buAutoNum type="arabicPeriod"/>
                        <a:tabLst>
                          <a:tab pos="269875" algn="l"/>
                        </a:tabLst>
                      </a:pPr>
                      <a:r>
                        <a:rPr sz="1800" b="1" spc="-10" dirty="0"/>
                        <a:t>Hypertriacylglyceridemia</a:t>
                      </a:r>
                      <a:r>
                        <a:rPr sz="1800" b="1" spc="80" dirty="0"/>
                        <a:t> </a:t>
                      </a:r>
                      <a:r>
                        <a:rPr sz="1800" b="1" dirty="0"/>
                        <a:t>due</a:t>
                      </a:r>
                      <a:r>
                        <a:rPr sz="1800" b="1" spc="80" dirty="0"/>
                        <a:t> </a:t>
                      </a:r>
                      <a:r>
                        <a:rPr sz="1800" b="1" dirty="0"/>
                        <a:t>to</a:t>
                      </a:r>
                      <a:r>
                        <a:rPr sz="1800" b="1" spc="95" dirty="0"/>
                        <a:t> </a:t>
                      </a:r>
                      <a:r>
                        <a:rPr sz="1800" b="1" spc="-5" dirty="0"/>
                        <a:t>absence</a:t>
                      </a:r>
                      <a:r>
                        <a:rPr sz="1800" b="1" spc="95" dirty="0"/>
                        <a:t> </a:t>
                      </a:r>
                      <a:r>
                        <a:rPr sz="1800" b="1" dirty="0"/>
                        <a:t>of</a:t>
                      </a:r>
                      <a:r>
                        <a:rPr sz="1800" b="1" spc="80" dirty="0"/>
                        <a:t> </a:t>
                      </a:r>
                      <a:r>
                        <a:rPr sz="1800" b="1" spc="-5" dirty="0"/>
                        <a:t>apo</a:t>
                      </a:r>
                      <a:r>
                        <a:rPr sz="1800" b="1" spc="90" dirty="0"/>
                        <a:t> </a:t>
                      </a:r>
                      <a:r>
                        <a:rPr sz="1800" b="1" spc="-5" dirty="0"/>
                        <a:t>C-II</a:t>
                      </a:r>
                      <a:r>
                        <a:rPr sz="1800" b="1" spc="70" dirty="0"/>
                        <a:t> </a:t>
                      </a:r>
                      <a:r>
                        <a:rPr sz="1800" b="1" spc="-5" dirty="0"/>
                        <a:t>which</a:t>
                      </a:r>
                      <a:r>
                        <a:rPr sz="1800" b="1" spc="85" dirty="0"/>
                        <a:t> </a:t>
                      </a:r>
                      <a:r>
                        <a:rPr sz="1800" b="1" spc="-5" dirty="0"/>
                        <a:t>is</a:t>
                      </a:r>
                      <a:r>
                        <a:rPr sz="1800" b="1" spc="95" dirty="0"/>
                        <a:t> </a:t>
                      </a:r>
                      <a:r>
                        <a:rPr sz="1800" b="1" spc="-5" dirty="0"/>
                        <a:t>activator</a:t>
                      </a:r>
                      <a:r>
                        <a:rPr sz="1800" b="1" spc="95" dirty="0"/>
                        <a:t> </a:t>
                      </a:r>
                      <a:r>
                        <a:rPr sz="1800" b="1" dirty="0"/>
                        <a:t>for </a:t>
                      </a:r>
                      <a:r>
                        <a:rPr sz="1800" b="1" spc="-285" dirty="0"/>
                        <a:t> </a:t>
                      </a:r>
                      <a:r>
                        <a:rPr sz="1800" b="1" spc="-5" dirty="0"/>
                        <a:t>lipoprotein lipase.</a:t>
                      </a:r>
                      <a:endParaRPr sz="1800" b="1" dirty="0"/>
                    </a:p>
                    <a:p>
                      <a:pPr marL="67945" indent="0">
                        <a:lnSpc>
                          <a:spcPct val="100000"/>
                        </a:lnSpc>
                        <a:spcBef>
                          <a:spcPts val="60"/>
                        </a:spcBef>
                        <a:buNone/>
                        <a:tabLst>
                          <a:tab pos="269875" algn="l"/>
                        </a:tabLst>
                      </a:pPr>
                      <a:endParaRPr sz="1800" b="1" dirty="0"/>
                    </a:p>
                    <a:p>
                      <a:pPr marL="88900" indent="0">
                        <a:lnSpc>
                          <a:spcPct val="100000"/>
                        </a:lnSpc>
                        <a:spcBef>
                          <a:spcPts val="150"/>
                        </a:spcBef>
                        <a:buNone/>
                        <a:tabLst>
                          <a:tab pos="269875" algn="l"/>
                        </a:tabLst>
                      </a:pPr>
                      <a:r>
                        <a:rPr lang="en-US" sz="1800" b="1" spc="-5" dirty="0"/>
                        <a:t>2. </a:t>
                      </a:r>
                      <a:r>
                        <a:rPr sz="1800" b="1" spc="-5" dirty="0"/>
                        <a:t>Atherosclerosis</a:t>
                      </a:r>
                      <a:r>
                        <a:rPr sz="1800" b="1" spc="5" dirty="0"/>
                        <a:t> </a:t>
                      </a:r>
                      <a:r>
                        <a:rPr sz="1800" b="1" dirty="0"/>
                        <a:t>in</a:t>
                      </a:r>
                      <a:r>
                        <a:rPr sz="1800" b="1" spc="-5" dirty="0"/>
                        <a:t> </a:t>
                      </a:r>
                      <a:r>
                        <a:rPr sz="1800" b="1" spc="-10" dirty="0"/>
                        <a:t>elderly.</a:t>
                      </a:r>
                      <a:endParaRPr sz="1800" b="1" dirty="0"/>
                    </a:p>
                    <a:p>
                      <a:pPr marL="67945" marR="64135" indent="0">
                        <a:lnSpc>
                          <a:spcPts val="1600"/>
                        </a:lnSpc>
                        <a:spcBef>
                          <a:spcPts val="65"/>
                        </a:spcBef>
                        <a:buNone/>
                        <a:tabLst>
                          <a:tab pos="269875" algn="l"/>
                        </a:tabLst>
                      </a:pPr>
                      <a:r>
                        <a:rPr lang="en-US" sz="1800" b="1" spc="-5" dirty="0"/>
                        <a:t> 3- </a:t>
                      </a:r>
                      <a:r>
                        <a:rPr sz="1800" b="1" spc="-5" dirty="0"/>
                        <a:t>Fish</a:t>
                      </a:r>
                      <a:r>
                        <a:rPr sz="1800" b="1" spc="220" dirty="0"/>
                        <a:t> </a:t>
                      </a:r>
                      <a:r>
                        <a:rPr sz="1800" b="1" spc="-15" dirty="0"/>
                        <a:t>eye</a:t>
                      </a:r>
                      <a:r>
                        <a:rPr sz="1800" b="1" spc="215" dirty="0"/>
                        <a:t> </a:t>
                      </a:r>
                      <a:r>
                        <a:rPr sz="1800" b="1" spc="-5" dirty="0"/>
                        <a:t>disease</a:t>
                      </a:r>
                      <a:r>
                        <a:rPr sz="1800" b="1" spc="215" dirty="0"/>
                        <a:t> </a:t>
                      </a:r>
                      <a:r>
                        <a:rPr sz="1800" b="1" spc="-5" dirty="0"/>
                        <a:t>is</a:t>
                      </a:r>
                      <a:r>
                        <a:rPr sz="1800" b="1" spc="235" dirty="0"/>
                        <a:t> </a:t>
                      </a:r>
                      <a:r>
                        <a:rPr sz="1800" b="1" spc="-5" dirty="0"/>
                        <a:t>characterized</a:t>
                      </a:r>
                      <a:r>
                        <a:rPr sz="1800" b="1" spc="215" dirty="0"/>
                        <a:t> </a:t>
                      </a:r>
                      <a:r>
                        <a:rPr sz="1800" b="1" dirty="0"/>
                        <a:t>by</a:t>
                      </a:r>
                      <a:r>
                        <a:rPr sz="1800" b="1" spc="180" dirty="0"/>
                        <a:t> </a:t>
                      </a:r>
                      <a:r>
                        <a:rPr sz="1800" b="1" spc="-5" dirty="0"/>
                        <a:t>partial</a:t>
                      </a:r>
                      <a:r>
                        <a:rPr sz="1800" b="1" spc="235" dirty="0"/>
                        <a:t> </a:t>
                      </a:r>
                      <a:r>
                        <a:rPr sz="1800" b="1" spc="-5" dirty="0"/>
                        <a:t>deficiency</a:t>
                      </a:r>
                      <a:r>
                        <a:rPr sz="1800" b="1" spc="180" dirty="0"/>
                        <a:t> </a:t>
                      </a:r>
                      <a:r>
                        <a:rPr sz="1800" b="1" dirty="0"/>
                        <a:t>of</a:t>
                      </a:r>
                      <a:r>
                        <a:rPr sz="1800" b="1" spc="215" dirty="0"/>
                        <a:t> </a:t>
                      </a:r>
                      <a:r>
                        <a:rPr sz="1800" b="1" spc="-10" dirty="0"/>
                        <a:t>LCAT</a:t>
                      </a:r>
                      <a:r>
                        <a:rPr sz="1800" b="1" spc="225" dirty="0"/>
                        <a:t> </a:t>
                      </a:r>
                      <a:r>
                        <a:rPr sz="1800" b="1" spc="-10" dirty="0"/>
                        <a:t>enzyme </a:t>
                      </a:r>
                      <a:r>
                        <a:rPr sz="1800" b="1" spc="-285" dirty="0"/>
                        <a:t> </a:t>
                      </a:r>
                      <a:r>
                        <a:rPr sz="1800" b="1" dirty="0"/>
                        <a:t>while </a:t>
                      </a:r>
                      <a:r>
                        <a:rPr sz="1800" b="1" spc="-5" dirty="0"/>
                        <a:t>complete</a:t>
                      </a:r>
                      <a:r>
                        <a:rPr sz="1800" b="1" spc="5" dirty="0"/>
                        <a:t> </a:t>
                      </a:r>
                      <a:r>
                        <a:rPr sz="1800" b="1" spc="-5" dirty="0"/>
                        <a:t>deficiency</a:t>
                      </a:r>
                      <a:r>
                        <a:rPr sz="1800" b="1" spc="15" dirty="0"/>
                        <a:t> </a:t>
                      </a:r>
                      <a:r>
                        <a:rPr sz="1800" b="1" dirty="0"/>
                        <a:t>of</a:t>
                      </a:r>
                      <a:r>
                        <a:rPr sz="1800" b="1" spc="-5" dirty="0"/>
                        <a:t> </a:t>
                      </a:r>
                      <a:r>
                        <a:rPr sz="1800" b="1" spc="-10" dirty="0"/>
                        <a:t>LCAT</a:t>
                      </a:r>
                      <a:r>
                        <a:rPr sz="1800" b="1" spc="15" dirty="0"/>
                        <a:t> </a:t>
                      </a:r>
                      <a:r>
                        <a:rPr sz="1800" b="1" spc="-5" dirty="0"/>
                        <a:t>is</a:t>
                      </a:r>
                      <a:r>
                        <a:rPr sz="1800" b="1" spc="5" dirty="0"/>
                        <a:t> </a:t>
                      </a:r>
                      <a:r>
                        <a:rPr sz="1800" b="1" spc="-5" dirty="0"/>
                        <a:t>called</a:t>
                      </a:r>
                      <a:r>
                        <a:rPr sz="1800" b="1" spc="10" dirty="0"/>
                        <a:t> </a:t>
                      </a:r>
                      <a:r>
                        <a:rPr sz="1800" b="1" spc="-10" dirty="0"/>
                        <a:t>«familial</a:t>
                      </a:r>
                      <a:r>
                        <a:rPr sz="1800" b="1" spc="50" dirty="0"/>
                        <a:t> </a:t>
                      </a:r>
                      <a:r>
                        <a:rPr sz="1800" b="1" spc="-10" dirty="0"/>
                        <a:t>LCAT</a:t>
                      </a:r>
                      <a:r>
                        <a:rPr sz="1800" b="1" spc="15" dirty="0"/>
                        <a:t> </a:t>
                      </a:r>
                      <a:r>
                        <a:rPr sz="1800" b="1" spc="-5" dirty="0"/>
                        <a:t>deficiency»</a:t>
                      </a:r>
                      <a:endParaRPr sz="1800" b="1" dirty="0"/>
                    </a:p>
                    <a:p>
                      <a:pPr marL="67945" indent="0">
                        <a:lnSpc>
                          <a:spcPct val="100000"/>
                        </a:lnSpc>
                        <a:spcBef>
                          <a:spcPts val="60"/>
                        </a:spcBef>
                        <a:buNone/>
                        <a:tabLst>
                          <a:tab pos="269875" algn="l"/>
                        </a:tabLst>
                      </a:pPr>
                      <a:r>
                        <a:rPr lang="en-US" sz="1800" b="1" spc="-5" dirty="0"/>
                        <a:t>4- </a:t>
                      </a:r>
                      <a:r>
                        <a:rPr sz="1800" b="1" spc="-5" dirty="0"/>
                        <a:t>A</a:t>
                      </a:r>
                      <a:r>
                        <a:rPr sz="1800" b="1" spc="55" dirty="0"/>
                        <a:t> </a:t>
                      </a:r>
                      <a:r>
                        <a:rPr sz="1800" b="1" spc="-5" dirty="0"/>
                        <a:t>broad</a:t>
                      </a:r>
                      <a:r>
                        <a:rPr sz="1800" b="1" spc="60" dirty="0"/>
                        <a:t> </a:t>
                      </a:r>
                      <a:r>
                        <a:rPr sz="1800" b="1" dirty="0"/>
                        <a:t>β</a:t>
                      </a:r>
                      <a:r>
                        <a:rPr sz="1800" b="1" spc="60" dirty="0"/>
                        <a:t> </a:t>
                      </a:r>
                      <a:r>
                        <a:rPr sz="1800" b="1" spc="-5" dirty="0"/>
                        <a:t>band</a:t>
                      </a:r>
                      <a:r>
                        <a:rPr sz="1800" b="1" spc="55" dirty="0"/>
                        <a:t> </a:t>
                      </a:r>
                      <a:r>
                        <a:rPr sz="1800" b="1" spc="-5" dirty="0"/>
                        <a:t>replaces</a:t>
                      </a:r>
                      <a:r>
                        <a:rPr sz="1800" b="1" spc="55" dirty="0"/>
                        <a:t> </a:t>
                      </a:r>
                      <a:r>
                        <a:rPr sz="1800" b="1" spc="-10" dirty="0"/>
                        <a:t>LDL</a:t>
                      </a:r>
                      <a:r>
                        <a:rPr sz="1800" b="1" spc="30" dirty="0"/>
                        <a:t> </a:t>
                      </a:r>
                      <a:r>
                        <a:rPr sz="1800" b="1" dirty="0"/>
                        <a:t>&amp;</a:t>
                      </a:r>
                      <a:r>
                        <a:rPr sz="1800" b="1" spc="45" dirty="0"/>
                        <a:t> </a:t>
                      </a:r>
                      <a:r>
                        <a:rPr sz="1800" b="1" spc="-10" dirty="0"/>
                        <a:t>VLDL</a:t>
                      </a:r>
                      <a:r>
                        <a:rPr sz="1800" b="1" spc="30" dirty="0"/>
                        <a:t> </a:t>
                      </a:r>
                      <a:r>
                        <a:rPr sz="1800" b="1" dirty="0"/>
                        <a:t>due</a:t>
                      </a:r>
                      <a:r>
                        <a:rPr sz="1800" b="1" spc="50" dirty="0"/>
                        <a:t> </a:t>
                      </a:r>
                      <a:r>
                        <a:rPr sz="1800" b="1" dirty="0"/>
                        <a:t>to</a:t>
                      </a:r>
                      <a:r>
                        <a:rPr sz="1800" b="1" spc="60" dirty="0"/>
                        <a:t> </a:t>
                      </a:r>
                      <a:r>
                        <a:rPr sz="1800" b="1" spc="-5" dirty="0"/>
                        <a:t>apo</a:t>
                      </a:r>
                      <a:r>
                        <a:rPr sz="1800" b="1" spc="55" dirty="0"/>
                        <a:t> </a:t>
                      </a:r>
                      <a:r>
                        <a:rPr sz="1800" b="1" dirty="0"/>
                        <a:t>C</a:t>
                      </a:r>
                      <a:r>
                        <a:rPr sz="1800" b="1" spc="60" dirty="0"/>
                        <a:t> </a:t>
                      </a:r>
                      <a:r>
                        <a:rPr sz="1800" b="1" dirty="0"/>
                        <a:t>&amp;</a:t>
                      </a:r>
                      <a:r>
                        <a:rPr sz="1800" b="1" spc="50" dirty="0"/>
                        <a:t> </a:t>
                      </a:r>
                      <a:r>
                        <a:rPr sz="1800" b="1" spc="-5" dirty="0"/>
                        <a:t>apo</a:t>
                      </a:r>
                      <a:r>
                        <a:rPr sz="1800" b="1" spc="55" dirty="0"/>
                        <a:t> </a:t>
                      </a:r>
                      <a:r>
                        <a:rPr sz="1800" b="1" dirty="0"/>
                        <a:t>E</a:t>
                      </a:r>
                      <a:r>
                        <a:rPr sz="1800" b="1" spc="55" dirty="0"/>
                        <a:t> </a:t>
                      </a:r>
                      <a:r>
                        <a:rPr sz="1800" b="1" spc="-5" dirty="0"/>
                        <a:t>deficiencies</a:t>
                      </a:r>
                      <a:r>
                        <a:rPr lang="ar-JO" sz="1800" b="1" spc="0" baseline="0" dirty="0"/>
                        <a:t> </a:t>
                      </a:r>
                      <a:r>
                        <a:rPr sz="1800" b="1" spc="-5" dirty="0"/>
                        <a:t>taken </a:t>
                      </a:r>
                      <a:r>
                        <a:rPr sz="1800" b="1" dirty="0"/>
                        <a:t>by</a:t>
                      </a:r>
                      <a:r>
                        <a:rPr sz="1800" b="1" spc="-15" dirty="0"/>
                        <a:t> </a:t>
                      </a:r>
                      <a:r>
                        <a:rPr sz="1800" b="1" spc="-10" dirty="0"/>
                        <a:t>VLDL</a:t>
                      </a:r>
                      <a:r>
                        <a:rPr sz="1800" b="1" spc="5" dirty="0"/>
                        <a:t> </a:t>
                      </a:r>
                      <a:r>
                        <a:rPr sz="1800" b="1" spc="-5" dirty="0"/>
                        <a:t>from </a:t>
                      </a:r>
                      <a:r>
                        <a:rPr sz="1800" b="1" spc="-10" dirty="0"/>
                        <a:t>HDL.</a:t>
                      </a:r>
                      <a:endParaRPr sz="1800" b="1" dirty="0"/>
                    </a:p>
                    <a:p>
                      <a:pPr marL="269240" marR="62230" indent="-201295">
                        <a:lnSpc>
                          <a:spcPts val="1600"/>
                        </a:lnSpc>
                        <a:spcBef>
                          <a:spcPts val="65"/>
                        </a:spcBef>
                        <a:buAutoNum type="arabicPeriod" startAt="6"/>
                        <a:tabLst>
                          <a:tab pos="269875" algn="l"/>
                        </a:tabLst>
                      </a:pPr>
                      <a:r>
                        <a:rPr sz="1800" b="1" spc="-5" dirty="0"/>
                        <a:t>Accumulation</a:t>
                      </a:r>
                      <a:r>
                        <a:rPr sz="1800" b="1" spc="190" dirty="0"/>
                        <a:t> </a:t>
                      </a:r>
                      <a:r>
                        <a:rPr sz="1800" b="1" dirty="0"/>
                        <a:t>of</a:t>
                      </a:r>
                      <a:r>
                        <a:rPr sz="1800" b="1" spc="195" dirty="0"/>
                        <a:t> </a:t>
                      </a:r>
                      <a:r>
                        <a:rPr sz="1800" b="1" spc="-5" dirty="0"/>
                        <a:t>cholesterol</a:t>
                      </a:r>
                      <a:r>
                        <a:rPr sz="1800" b="1" spc="204" dirty="0"/>
                        <a:t> </a:t>
                      </a:r>
                      <a:r>
                        <a:rPr sz="1800" b="1" spc="-5" dirty="0"/>
                        <a:t>esters</a:t>
                      </a:r>
                      <a:r>
                        <a:rPr sz="1800" b="1" spc="204" dirty="0"/>
                        <a:t> </a:t>
                      </a:r>
                      <a:r>
                        <a:rPr sz="1800" b="1" dirty="0"/>
                        <a:t>in</a:t>
                      </a:r>
                      <a:r>
                        <a:rPr sz="1800" b="1" spc="190" dirty="0"/>
                        <a:t> </a:t>
                      </a:r>
                      <a:r>
                        <a:rPr sz="1800" b="1" spc="-5" dirty="0"/>
                        <a:t>tissues</a:t>
                      </a:r>
                      <a:r>
                        <a:rPr sz="1800" b="1" spc="200" dirty="0"/>
                        <a:t> </a:t>
                      </a:r>
                      <a:r>
                        <a:rPr sz="1800" b="1" spc="-5" dirty="0"/>
                        <a:t>cause</a:t>
                      </a:r>
                      <a:r>
                        <a:rPr sz="1800" b="1" spc="200" dirty="0"/>
                        <a:t> </a:t>
                      </a:r>
                      <a:r>
                        <a:rPr sz="1800" b="1" dirty="0"/>
                        <a:t>a</a:t>
                      </a:r>
                      <a:r>
                        <a:rPr sz="1800" b="1" spc="195" dirty="0"/>
                        <a:t> </a:t>
                      </a:r>
                      <a:r>
                        <a:rPr sz="1800" b="1" spc="-5" dirty="0"/>
                        <a:t>disease</a:t>
                      </a:r>
                      <a:r>
                        <a:rPr sz="1800" b="1" spc="200" dirty="0"/>
                        <a:t> </a:t>
                      </a:r>
                      <a:r>
                        <a:rPr sz="1800" b="1" spc="-5" dirty="0"/>
                        <a:t>called </a:t>
                      </a:r>
                      <a:r>
                        <a:rPr sz="1800" b="1" spc="-285" dirty="0"/>
                        <a:t> </a:t>
                      </a:r>
                      <a:r>
                        <a:rPr sz="1800" b="1" spc="-10" dirty="0"/>
                        <a:t>Tangier's</a:t>
                      </a:r>
                      <a:r>
                        <a:rPr sz="1800" b="1" spc="30" dirty="0"/>
                        <a:t> </a:t>
                      </a:r>
                      <a:r>
                        <a:rPr sz="1800" b="1" spc="-5" dirty="0"/>
                        <a:t>disease.</a:t>
                      </a:r>
                      <a:endParaRPr sz="1800" b="1" dirty="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6112" y="1167637"/>
            <a:ext cx="8901430" cy="56515"/>
          </a:xfrm>
          <a:custGeom>
            <a:avLst/>
            <a:gdLst/>
            <a:ahLst/>
            <a:cxnLst/>
            <a:rect l="l" t="t" r="r" b="b"/>
            <a:pathLst>
              <a:path w="8901430" h="56515">
                <a:moveTo>
                  <a:pt x="8901430" y="18288"/>
                </a:moveTo>
                <a:lnTo>
                  <a:pt x="0" y="18288"/>
                </a:lnTo>
                <a:lnTo>
                  <a:pt x="0" y="56388"/>
                </a:lnTo>
                <a:lnTo>
                  <a:pt x="8901430" y="56388"/>
                </a:lnTo>
                <a:lnTo>
                  <a:pt x="8901430" y="18288"/>
                </a:lnTo>
                <a:close/>
              </a:path>
              <a:path w="8901430" h="56515">
                <a:moveTo>
                  <a:pt x="8901430" y="0"/>
                </a:moveTo>
                <a:lnTo>
                  <a:pt x="0" y="0"/>
                </a:lnTo>
                <a:lnTo>
                  <a:pt x="0" y="9144"/>
                </a:lnTo>
                <a:lnTo>
                  <a:pt x="8901430" y="9144"/>
                </a:lnTo>
                <a:lnTo>
                  <a:pt x="8901430" y="0"/>
                </a:lnTo>
                <a:close/>
              </a:path>
            </a:pathLst>
          </a:custGeom>
          <a:solidFill>
            <a:srgbClr val="612322"/>
          </a:solidFill>
        </p:spPr>
        <p:txBody>
          <a:bodyPr wrap="square" lIns="0" tIns="0" rIns="0" bIns="0" rtlCol="0"/>
          <a:lstStyle/>
          <a:p>
            <a:endParaRPr/>
          </a:p>
        </p:txBody>
      </p:sp>
      <p:sp>
        <p:nvSpPr>
          <p:cNvPr id="3" name="object 3"/>
          <p:cNvSpPr txBox="1"/>
          <p:nvPr/>
        </p:nvSpPr>
        <p:spPr>
          <a:xfrm>
            <a:off x="901700" y="892809"/>
            <a:ext cx="5593715" cy="836126"/>
          </a:xfrm>
          <a:prstGeom prst="rect">
            <a:avLst/>
          </a:prstGeom>
        </p:spPr>
        <p:txBody>
          <a:bodyPr vert="horz" wrap="square" lIns="0" tIns="12700" rIns="0" bIns="0" rtlCol="0">
            <a:spAutoFit/>
          </a:bodyPr>
          <a:lstStyle/>
          <a:p>
            <a:pPr marL="12700">
              <a:lnSpc>
                <a:spcPct val="100000"/>
              </a:lnSpc>
              <a:spcBef>
                <a:spcPts val="100"/>
              </a:spcBef>
            </a:pPr>
            <a:endParaRPr sz="1400" dirty="0">
              <a:latin typeface="Cambria"/>
              <a:cs typeface="Cambria"/>
            </a:endParaRPr>
          </a:p>
          <a:p>
            <a:pPr>
              <a:lnSpc>
                <a:spcPct val="100000"/>
              </a:lnSpc>
              <a:spcBef>
                <a:spcPts val="40"/>
              </a:spcBef>
            </a:pPr>
            <a:endParaRPr sz="1950" dirty="0">
              <a:latin typeface="Cambria"/>
              <a:cs typeface="Cambria"/>
            </a:endParaRPr>
          </a:p>
          <a:p>
            <a:pPr marR="5080" algn="r">
              <a:lnSpc>
                <a:spcPct val="100000"/>
              </a:lnSpc>
            </a:pPr>
            <a:r>
              <a:rPr sz="2000" b="1" spc="-5" dirty="0">
                <a:latin typeface="Times New Roman"/>
                <a:cs typeface="Times New Roman"/>
              </a:rPr>
              <a:t>II. Hyperlipoproteinemias</a:t>
            </a:r>
            <a:endParaRPr sz="1200" dirty="0">
              <a:latin typeface="Times New Roman"/>
              <a:cs typeface="Times New Roman"/>
            </a:endParaRPr>
          </a:p>
        </p:txBody>
      </p:sp>
      <p:sp>
        <p:nvSpPr>
          <p:cNvPr id="4" name="object 4"/>
          <p:cNvSpPr/>
          <p:nvPr/>
        </p:nvSpPr>
        <p:spPr>
          <a:xfrm>
            <a:off x="845819" y="6652259"/>
            <a:ext cx="4210050" cy="6350"/>
          </a:xfrm>
          <a:custGeom>
            <a:avLst/>
            <a:gdLst/>
            <a:ahLst/>
            <a:cxnLst/>
            <a:rect l="l" t="t" r="r" b="b"/>
            <a:pathLst>
              <a:path w="4210050" h="6350">
                <a:moveTo>
                  <a:pt x="4209923" y="0"/>
                </a:moveTo>
                <a:lnTo>
                  <a:pt x="0" y="0"/>
                </a:lnTo>
                <a:lnTo>
                  <a:pt x="0" y="6096"/>
                </a:lnTo>
                <a:lnTo>
                  <a:pt x="4209923" y="6096"/>
                </a:lnTo>
                <a:lnTo>
                  <a:pt x="4209923" y="0"/>
                </a:lnTo>
                <a:close/>
              </a:path>
            </a:pathLst>
          </a:custGeom>
          <a:solidFill>
            <a:srgbClr val="4F81BC"/>
          </a:solidFill>
        </p:spPr>
        <p:txBody>
          <a:bodyPr wrap="square" lIns="0" tIns="0" rIns="0" bIns="0" rtlCol="0"/>
          <a:lstStyle/>
          <a:p>
            <a:endParaRPr/>
          </a:p>
        </p:txBody>
      </p:sp>
      <p:sp>
        <p:nvSpPr>
          <p:cNvPr id="5" name="object 5"/>
          <p:cNvSpPr/>
          <p:nvPr/>
        </p:nvSpPr>
        <p:spPr>
          <a:xfrm>
            <a:off x="5595492" y="6652259"/>
            <a:ext cx="4252595" cy="6350"/>
          </a:xfrm>
          <a:custGeom>
            <a:avLst/>
            <a:gdLst/>
            <a:ahLst/>
            <a:cxnLst/>
            <a:rect l="l" t="t" r="r" b="b"/>
            <a:pathLst>
              <a:path w="4252595" h="6350">
                <a:moveTo>
                  <a:pt x="4252214" y="0"/>
                </a:moveTo>
                <a:lnTo>
                  <a:pt x="0" y="0"/>
                </a:lnTo>
                <a:lnTo>
                  <a:pt x="0" y="6096"/>
                </a:lnTo>
                <a:lnTo>
                  <a:pt x="4252214" y="6096"/>
                </a:lnTo>
                <a:lnTo>
                  <a:pt x="4252214" y="0"/>
                </a:lnTo>
                <a:close/>
              </a:path>
            </a:pathLst>
          </a:custGeom>
          <a:solidFill>
            <a:srgbClr val="4F81BC"/>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155197187"/>
              </p:ext>
            </p:extLst>
          </p:nvPr>
        </p:nvGraphicFramePr>
        <p:xfrm>
          <a:off x="317500" y="1876298"/>
          <a:ext cx="10058400" cy="8271002"/>
        </p:xfrm>
        <a:graphic>
          <a:graphicData uri="http://schemas.openxmlformats.org/drawingml/2006/table">
            <a:tbl>
              <a:tblPr firstRow="1" bandRow="1">
                <a:tableStyleId>{5DA37D80-6434-44D0-A028-1B22A696006F}</a:tableStyleId>
              </a:tblPr>
              <a:tblGrid>
                <a:gridCol w="189661">
                  <a:extLst>
                    <a:ext uri="{9D8B030D-6E8A-4147-A177-3AD203B41FA5}">
                      <a16:colId xmlns:a16="http://schemas.microsoft.com/office/drawing/2014/main" val="20000"/>
                    </a:ext>
                  </a:extLst>
                </a:gridCol>
                <a:gridCol w="1818056">
                  <a:extLst>
                    <a:ext uri="{9D8B030D-6E8A-4147-A177-3AD203B41FA5}">
                      <a16:colId xmlns:a16="http://schemas.microsoft.com/office/drawing/2014/main" val="20001"/>
                    </a:ext>
                  </a:extLst>
                </a:gridCol>
                <a:gridCol w="3009098">
                  <a:extLst>
                    <a:ext uri="{9D8B030D-6E8A-4147-A177-3AD203B41FA5}">
                      <a16:colId xmlns:a16="http://schemas.microsoft.com/office/drawing/2014/main" val="20002"/>
                    </a:ext>
                  </a:extLst>
                </a:gridCol>
                <a:gridCol w="5041585">
                  <a:extLst>
                    <a:ext uri="{9D8B030D-6E8A-4147-A177-3AD203B41FA5}">
                      <a16:colId xmlns:a16="http://schemas.microsoft.com/office/drawing/2014/main" val="20003"/>
                    </a:ext>
                  </a:extLst>
                </a:gridCol>
              </a:tblGrid>
              <a:tr h="433033">
                <a:tc>
                  <a:txBody>
                    <a:bodyPr/>
                    <a:lstStyle/>
                    <a:p>
                      <a:pPr>
                        <a:lnSpc>
                          <a:spcPct val="100000"/>
                        </a:lnSpc>
                      </a:pPr>
                      <a:endParaRPr sz="1200" dirty="0">
                        <a:latin typeface="Times New Roman"/>
                        <a:cs typeface="Times New Roman"/>
                      </a:endParaRPr>
                    </a:p>
                  </a:txBody>
                  <a:tcPr marL="0" marR="0" marT="0" marB="0"/>
                </a:tc>
                <a:tc>
                  <a:txBody>
                    <a:bodyPr/>
                    <a:lstStyle/>
                    <a:p>
                      <a:pPr marR="4445" algn="ctr">
                        <a:lnSpc>
                          <a:spcPts val="1390"/>
                        </a:lnSpc>
                      </a:pPr>
                      <a:endParaRPr lang="ar-JO" sz="1600" spc="-5" dirty="0"/>
                    </a:p>
                    <a:p>
                      <a:pPr marR="4445" algn="ctr">
                        <a:lnSpc>
                          <a:spcPts val="1390"/>
                        </a:lnSpc>
                      </a:pPr>
                      <a:r>
                        <a:rPr sz="1600" spc="-5" dirty="0"/>
                        <a:t>Types</a:t>
                      </a:r>
                      <a:endParaRPr sz="1600" b="1" dirty="0">
                        <a:latin typeface="Times New Roman"/>
                        <a:cs typeface="Times New Roman"/>
                      </a:endParaRPr>
                    </a:p>
                  </a:txBody>
                  <a:tcPr marL="0" marR="0" marT="0" marB="0"/>
                </a:tc>
                <a:tc>
                  <a:txBody>
                    <a:bodyPr/>
                    <a:lstStyle/>
                    <a:p>
                      <a:pPr algn="ctr">
                        <a:lnSpc>
                          <a:spcPts val="1390"/>
                        </a:lnSpc>
                      </a:pPr>
                      <a:endParaRPr lang="ar-JO" sz="1600" spc="-5" dirty="0"/>
                    </a:p>
                    <a:p>
                      <a:pPr algn="ctr">
                        <a:lnSpc>
                          <a:spcPts val="1390"/>
                        </a:lnSpc>
                      </a:pPr>
                      <a:r>
                        <a:rPr sz="1600" spc="-5" dirty="0"/>
                        <a:t>Cause</a:t>
                      </a:r>
                      <a:endParaRPr sz="1600" b="1" dirty="0">
                        <a:latin typeface="Times New Roman"/>
                        <a:cs typeface="Times New Roman"/>
                      </a:endParaRPr>
                    </a:p>
                  </a:txBody>
                  <a:tcPr marL="0" marR="0" marT="0" marB="0"/>
                </a:tc>
                <a:tc>
                  <a:txBody>
                    <a:bodyPr/>
                    <a:lstStyle/>
                    <a:p>
                      <a:pPr algn="ctr">
                        <a:lnSpc>
                          <a:spcPts val="1390"/>
                        </a:lnSpc>
                      </a:pPr>
                      <a:endParaRPr lang="ar-JO" sz="1600" spc="-5" dirty="0"/>
                    </a:p>
                    <a:p>
                      <a:pPr algn="ctr">
                        <a:lnSpc>
                          <a:spcPts val="1390"/>
                        </a:lnSpc>
                      </a:pPr>
                      <a:r>
                        <a:rPr sz="1600" spc="-5" dirty="0"/>
                        <a:t>Effect</a:t>
                      </a:r>
                      <a:r>
                        <a:rPr sz="1600" spc="-20" dirty="0"/>
                        <a:t> </a:t>
                      </a:r>
                      <a:r>
                        <a:rPr sz="1600" dirty="0"/>
                        <a:t>&amp;</a:t>
                      </a:r>
                      <a:r>
                        <a:rPr sz="1600" spc="-25" dirty="0"/>
                        <a:t> </a:t>
                      </a:r>
                      <a:r>
                        <a:rPr sz="1600" spc="-5" dirty="0"/>
                        <a:t>remarks</a:t>
                      </a:r>
                      <a:endParaRPr sz="1600" b="1" dirty="0">
                        <a:latin typeface="Times New Roman"/>
                        <a:cs typeface="Times New Roman"/>
                      </a:endParaRPr>
                    </a:p>
                  </a:txBody>
                  <a:tcPr marL="0" marR="0" marT="0" marB="0"/>
                </a:tc>
                <a:extLst>
                  <a:ext uri="{0D108BD9-81ED-4DB2-BD59-A6C34878D82A}">
                    <a16:rowId xmlns:a16="http://schemas.microsoft.com/office/drawing/2014/main" val="10000"/>
                  </a:ext>
                </a:extLst>
              </a:tr>
              <a:tr h="1928143">
                <a:tc>
                  <a:txBody>
                    <a:bodyPr/>
                    <a:lstStyle/>
                    <a:p>
                      <a:pPr marR="17780" algn="r">
                        <a:lnSpc>
                          <a:spcPct val="100000"/>
                        </a:lnSpc>
                        <a:spcBef>
                          <a:spcPts val="114"/>
                        </a:spcBef>
                      </a:pPr>
                      <a:r>
                        <a:rPr sz="1200" dirty="0"/>
                        <a:t>1</a:t>
                      </a:r>
                      <a:endParaRPr sz="1200">
                        <a:latin typeface="Times New Roman"/>
                        <a:cs typeface="Times New Roman"/>
                      </a:endParaRPr>
                    </a:p>
                  </a:txBody>
                  <a:tcPr marL="0" marR="0" marT="14604" marB="0"/>
                </a:tc>
                <a:tc>
                  <a:txBody>
                    <a:bodyPr/>
                    <a:lstStyle/>
                    <a:p>
                      <a:pPr marL="66675" marR="93980">
                        <a:lnSpc>
                          <a:spcPts val="1580"/>
                        </a:lnSpc>
                        <a:spcBef>
                          <a:spcPts val="75"/>
                        </a:spcBef>
                      </a:pPr>
                      <a:endParaRPr lang="ar-JO" sz="1600" dirty="0"/>
                    </a:p>
                    <a:p>
                      <a:pPr marL="66675" marR="93980">
                        <a:lnSpc>
                          <a:spcPts val="1580"/>
                        </a:lnSpc>
                        <a:spcBef>
                          <a:spcPts val="75"/>
                        </a:spcBef>
                      </a:pPr>
                      <a:r>
                        <a:rPr sz="1600" dirty="0" err="1"/>
                        <a:t>Hy</a:t>
                      </a:r>
                      <a:r>
                        <a:rPr sz="1600" spc="5" dirty="0" err="1"/>
                        <a:t>p</a:t>
                      </a:r>
                      <a:r>
                        <a:rPr sz="1600" spc="-5" dirty="0" err="1"/>
                        <a:t>erc</a:t>
                      </a:r>
                      <a:r>
                        <a:rPr sz="1600" dirty="0" err="1"/>
                        <a:t>hylo</a:t>
                      </a:r>
                      <a:r>
                        <a:rPr sz="1600" spc="-15" dirty="0" err="1"/>
                        <a:t>m</a:t>
                      </a:r>
                      <a:r>
                        <a:rPr sz="1600" dirty="0" err="1"/>
                        <a:t>i</a:t>
                      </a:r>
                      <a:r>
                        <a:rPr sz="1600" spc="5" dirty="0" err="1"/>
                        <a:t>c</a:t>
                      </a:r>
                      <a:r>
                        <a:rPr sz="1600" spc="-5" dirty="0" err="1"/>
                        <a:t>r</a:t>
                      </a:r>
                      <a:r>
                        <a:rPr sz="1600" dirty="0" err="1"/>
                        <a:t>on</a:t>
                      </a:r>
                      <a:r>
                        <a:rPr sz="1600" spc="5" dirty="0" err="1"/>
                        <a:t>e</a:t>
                      </a:r>
                      <a:r>
                        <a:rPr sz="1600" spc="-20" dirty="0" err="1"/>
                        <a:t>m</a:t>
                      </a:r>
                      <a:r>
                        <a:rPr sz="1600" dirty="0" err="1"/>
                        <a:t>i</a:t>
                      </a:r>
                      <a:r>
                        <a:rPr sz="1600" dirty="0"/>
                        <a:t>  a</a:t>
                      </a:r>
                      <a:endParaRPr sz="1600" b="1" dirty="0">
                        <a:latin typeface="Times New Roman"/>
                        <a:cs typeface="Times New Roman"/>
                      </a:endParaRPr>
                    </a:p>
                  </a:txBody>
                  <a:tcPr marL="0" marR="0" marT="9525" marB="0"/>
                </a:tc>
                <a:tc>
                  <a:txBody>
                    <a:bodyPr/>
                    <a:lstStyle/>
                    <a:p>
                      <a:pPr marL="66675" marR="62230">
                        <a:lnSpc>
                          <a:spcPts val="1580"/>
                        </a:lnSpc>
                        <a:spcBef>
                          <a:spcPts val="50"/>
                        </a:spcBef>
                      </a:pPr>
                      <a:endParaRPr lang="ar-JO" sz="1600" dirty="0"/>
                    </a:p>
                    <a:p>
                      <a:pPr marL="66675" marR="62230">
                        <a:lnSpc>
                          <a:spcPts val="1580"/>
                        </a:lnSpc>
                        <a:spcBef>
                          <a:spcPts val="50"/>
                        </a:spcBef>
                      </a:pPr>
                      <a:r>
                        <a:rPr sz="1600" dirty="0"/>
                        <a:t>The</a:t>
                      </a:r>
                      <a:r>
                        <a:rPr sz="1600" spc="130" dirty="0"/>
                        <a:t> </a:t>
                      </a:r>
                      <a:r>
                        <a:rPr sz="1600" spc="-5" dirty="0"/>
                        <a:t>familial</a:t>
                      </a:r>
                      <a:r>
                        <a:rPr sz="1600" spc="150" dirty="0"/>
                        <a:t> </a:t>
                      </a:r>
                      <a:r>
                        <a:rPr sz="1600" spc="-10" dirty="0"/>
                        <a:t>type</a:t>
                      </a:r>
                      <a:r>
                        <a:rPr sz="1600" spc="130" dirty="0"/>
                        <a:t> </a:t>
                      </a:r>
                      <a:r>
                        <a:rPr sz="1600" spc="-5" dirty="0"/>
                        <a:t>is</a:t>
                      </a:r>
                      <a:r>
                        <a:rPr sz="1600" spc="150" dirty="0"/>
                        <a:t> </a:t>
                      </a:r>
                      <a:r>
                        <a:rPr sz="1600" dirty="0"/>
                        <a:t>due</a:t>
                      </a:r>
                      <a:r>
                        <a:rPr sz="1600" spc="130" dirty="0"/>
                        <a:t> </a:t>
                      </a:r>
                      <a:r>
                        <a:rPr sz="1600" dirty="0"/>
                        <a:t>to</a:t>
                      </a:r>
                      <a:r>
                        <a:rPr sz="1600" spc="150" dirty="0"/>
                        <a:t> </a:t>
                      </a:r>
                      <a:r>
                        <a:rPr sz="1600" spc="-5" dirty="0"/>
                        <a:t>deficiency</a:t>
                      </a:r>
                      <a:r>
                        <a:rPr sz="1600" spc="110" dirty="0"/>
                        <a:t> </a:t>
                      </a:r>
                      <a:r>
                        <a:rPr sz="1600" dirty="0"/>
                        <a:t>of </a:t>
                      </a:r>
                      <a:r>
                        <a:rPr sz="1600" spc="-285" dirty="0"/>
                        <a:t> </a:t>
                      </a:r>
                      <a:r>
                        <a:rPr sz="1600" spc="-5" dirty="0">
                          <a:highlight>
                            <a:srgbClr val="FFFF00"/>
                          </a:highlight>
                        </a:rPr>
                        <a:t>lipoprotein lipase</a:t>
                      </a:r>
                      <a:endParaRPr sz="1600" b="1" dirty="0">
                        <a:highlight>
                          <a:srgbClr val="FFFF00"/>
                        </a:highlight>
                        <a:latin typeface="Times New Roman"/>
                        <a:cs typeface="Times New Roman"/>
                      </a:endParaRPr>
                    </a:p>
                  </a:txBody>
                  <a:tcPr marL="0" marR="0" marT="6350" marB="0"/>
                </a:tc>
                <a:tc>
                  <a:txBody>
                    <a:bodyPr/>
                    <a:lstStyle/>
                    <a:p>
                      <a:pPr marL="67310" indent="0">
                        <a:lnSpc>
                          <a:spcPct val="100000"/>
                        </a:lnSpc>
                        <a:spcBef>
                          <a:spcPts val="114"/>
                        </a:spcBef>
                        <a:buFont typeface="Times New Roman"/>
                        <a:buNone/>
                        <a:tabLst>
                          <a:tab pos="195580" algn="l"/>
                        </a:tabLst>
                      </a:pPr>
                      <a:r>
                        <a:rPr lang="ar-JO" sz="1600" spc="-10" dirty="0"/>
                        <a:t>-</a:t>
                      </a:r>
                      <a:r>
                        <a:rPr lang="ar-JO" sz="1600" spc="-10" baseline="0" dirty="0"/>
                        <a:t> </a:t>
                      </a:r>
                      <a:r>
                        <a:rPr sz="1600" spc="-10" dirty="0"/>
                        <a:t>Increased</a:t>
                      </a:r>
                      <a:r>
                        <a:rPr sz="1600" spc="40" dirty="0"/>
                        <a:t> </a:t>
                      </a:r>
                      <a:r>
                        <a:rPr sz="1600" dirty="0"/>
                        <a:t>plasma</a:t>
                      </a:r>
                      <a:r>
                        <a:rPr sz="1600" spc="5" dirty="0"/>
                        <a:t> </a:t>
                      </a:r>
                      <a:r>
                        <a:rPr sz="1600" spc="-5" dirty="0"/>
                        <a:t>levels </a:t>
                      </a:r>
                      <a:r>
                        <a:rPr sz="1600" dirty="0"/>
                        <a:t>of </a:t>
                      </a:r>
                      <a:r>
                        <a:rPr sz="1600" spc="-5" dirty="0"/>
                        <a:t>chylomicrons</a:t>
                      </a:r>
                      <a:r>
                        <a:rPr sz="1600" spc="30" dirty="0"/>
                        <a:t> </a:t>
                      </a:r>
                      <a:r>
                        <a:rPr sz="1600" spc="-5" dirty="0"/>
                        <a:t>and</a:t>
                      </a:r>
                      <a:r>
                        <a:rPr sz="1600" spc="10" dirty="0"/>
                        <a:t> </a:t>
                      </a:r>
                      <a:r>
                        <a:rPr sz="1600" spc="-15" dirty="0"/>
                        <a:t>VLDL.</a:t>
                      </a:r>
                      <a:endParaRPr sz="1600" dirty="0"/>
                    </a:p>
                    <a:p>
                      <a:pPr marL="194945" indent="-127635">
                        <a:lnSpc>
                          <a:spcPct val="100000"/>
                        </a:lnSpc>
                        <a:spcBef>
                          <a:spcPts val="145"/>
                        </a:spcBef>
                        <a:buFont typeface="Times New Roman"/>
                        <a:buChar char="-"/>
                        <a:tabLst>
                          <a:tab pos="195580" algn="l"/>
                        </a:tabLst>
                      </a:pPr>
                      <a:r>
                        <a:rPr sz="1600" spc="-15" dirty="0"/>
                        <a:t>LDL</a:t>
                      </a:r>
                      <a:r>
                        <a:rPr sz="1600" spc="15" dirty="0"/>
                        <a:t> </a:t>
                      </a:r>
                      <a:r>
                        <a:rPr sz="1600" spc="-5" dirty="0"/>
                        <a:t>&amp;HDL are</a:t>
                      </a:r>
                      <a:r>
                        <a:rPr sz="1600" spc="-15" dirty="0"/>
                        <a:t> </a:t>
                      </a:r>
                      <a:r>
                        <a:rPr sz="1600" spc="-5" dirty="0"/>
                        <a:t>reduced.</a:t>
                      </a:r>
                      <a:endParaRPr sz="1600" dirty="0"/>
                    </a:p>
                    <a:p>
                      <a:pPr marL="205740" marR="62230" indent="-205740">
                        <a:lnSpc>
                          <a:spcPct val="110000"/>
                        </a:lnSpc>
                        <a:spcBef>
                          <a:spcPts val="10"/>
                        </a:spcBef>
                        <a:buFont typeface="Times New Roman"/>
                        <a:buChar char="-"/>
                        <a:tabLst>
                          <a:tab pos="205740" algn="l"/>
                        </a:tabLst>
                      </a:pPr>
                      <a:r>
                        <a:rPr sz="1600" spc="-10" dirty="0"/>
                        <a:t>Increased</a:t>
                      </a:r>
                      <a:r>
                        <a:rPr sz="1600" spc="110" dirty="0"/>
                        <a:t> </a:t>
                      </a:r>
                      <a:r>
                        <a:rPr sz="1600" dirty="0"/>
                        <a:t>plasma</a:t>
                      </a:r>
                      <a:r>
                        <a:rPr sz="1600" spc="100" dirty="0"/>
                        <a:t> </a:t>
                      </a:r>
                      <a:r>
                        <a:rPr sz="1600" spc="-5" dirty="0"/>
                        <a:t>level</a:t>
                      </a:r>
                      <a:r>
                        <a:rPr sz="1600" spc="110" dirty="0"/>
                        <a:t> </a:t>
                      </a:r>
                      <a:r>
                        <a:rPr sz="1600" dirty="0"/>
                        <a:t>of</a:t>
                      </a:r>
                      <a:r>
                        <a:rPr sz="1600" spc="100" dirty="0"/>
                        <a:t> </a:t>
                      </a:r>
                      <a:r>
                        <a:rPr sz="1600" spc="-10" dirty="0"/>
                        <a:t>triacylglycerols</a:t>
                      </a:r>
                      <a:r>
                        <a:rPr sz="1600" spc="110" dirty="0"/>
                        <a:t> </a:t>
                      </a:r>
                      <a:r>
                        <a:rPr sz="1600" dirty="0"/>
                        <a:t>and</a:t>
                      </a:r>
                      <a:r>
                        <a:rPr sz="1600" spc="105" dirty="0"/>
                        <a:t> </a:t>
                      </a:r>
                      <a:r>
                        <a:rPr sz="1600" spc="-5" dirty="0"/>
                        <a:t>slight</a:t>
                      </a:r>
                      <a:r>
                        <a:rPr sz="1600" spc="110" dirty="0"/>
                        <a:t> </a:t>
                      </a:r>
                      <a:r>
                        <a:rPr sz="1600" spc="-5" dirty="0"/>
                        <a:t>increase</a:t>
                      </a:r>
                      <a:r>
                        <a:rPr sz="1600" spc="105" dirty="0"/>
                        <a:t> </a:t>
                      </a:r>
                      <a:r>
                        <a:rPr sz="1600" dirty="0"/>
                        <a:t>in </a:t>
                      </a:r>
                      <a:r>
                        <a:rPr sz="1600" spc="-285" dirty="0"/>
                        <a:t> </a:t>
                      </a:r>
                      <a:r>
                        <a:rPr sz="1600" dirty="0"/>
                        <a:t>plasma</a:t>
                      </a:r>
                      <a:r>
                        <a:rPr sz="1600" spc="-10" dirty="0"/>
                        <a:t> </a:t>
                      </a:r>
                      <a:r>
                        <a:rPr sz="1600" spc="-5" dirty="0"/>
                        <a:t>cholesterol.</a:t>
                      </a:r>
                      <a:endParaRPr sz="1600" dirty="0"/>
                    </a:p>
                    <a:p>
                      <a:pPr marL="194945" indent="-127635">
                        <a:lnSpc>
                          <a:spcPct val="100000"/>
                        </a:lnSpc>
                        <a:spcBef>
                          <a:spcPts val="145"/>
                        </a:spcBef>
                        <a:buFont typeface="Times New Roman"/>
                        <a:buChar char="-"/>
                        <a:tabLst>
                          <a:tab pos="195580" algn="l"/>
                        </a:tabLst>
                      </a:pPr>
                      <a:r>
                        <a:rPr sz="1600" spc="-5" dirty="0"/>
                        <a:t>So, </a:t>
                      </a:r>
                      <a:r>
                        <a:rPr sz="1600" dirty="0"/>
                        <a:t>the</a:t>
                      </a:r>
                      <a:r>
                        <a:rPr sz="1600" spc="-5" dirty="0"/>
                        <a:t> plasma is turbid.</a:t>
                      </a:r>
                      <a:endParaRPr sz="1600" b="1" dirty="0">
                        <a:latin typeface="Times New Roman"/>
                        <a:cs typeface="Times New Roman"/>
                      </a:endParaRPr>
                    </a:p>
                  </a:txBody>
                  <a:tcPr marL="0" marR="0" marT="14604" marB="0"/>
                </a:tc>
                <a:extLst>
                  <a:ext uri="{0D108BD9-81ED-4DB2-BD59-A6C34878D82A}">
                    <a16:rowId xmlns:a16="http://schemas.microsoft.com/office/drawing/2014/main" val="10001"/>
                  </a:ext>
                </a:extLst>
              </a:tr>
              <a:tr h="3632886">
                <a:tc>
                  <a:txBody>
                    <a:bodyPr/>
                    <a:lstStyle/>
                    <a:p>
                      <a:pPr marR="17780" algn="r">
                        <a:lnSpc>
                          <a:spcPct val="100000"/>
                        </a:lnSpc>
                        <a:spcBef>
                          <a:spcPts val="10"/>
                        </a:spcBef>
                      </a:pPr>
                      <a:r>
                        <a:rPr sz="1200" dirty="0"/>
                        <a:t>2</a:t>
                      </a:r>
                      <a:endParaRPr sz="1200">
                        <a:latin typeface="Times New Roman"/>
                        <a:cs typeface="Times New Roman"/>
                      </a:endParaRPr>
                    </a:p>
                  </a:txBody>
                  <a:tcPr marL="0" marR="0" marT="1270" marB="0"/>
                </a:tc>
                <a:tc>
                  <a:txBody>
                    <a:bodyPr/>
                    <a:lstStyle/>
                    <a:p>
                      <a:pPr marL="66675">
                        <a:lnSpc>
                          <a:spcPct val="100000"/>
                        </a:lnSpc>
                        <a:spcBef>
                          <a:spcPts val="35"/>
                        </a:spcBef>
                      </a:pPr>
                      <a:endParaRPr lang="ar-JO" sz="1600" spc="-5" dirty="0"/>
                    </a:p>
                    <a:p>
                      <a:pPr marL="66675">
                        <a:lnSpc>
                          <a:spcPct val="100000"/>
                        </a:lnSpc>
                        <a:spcBef>
                          <a:spcPts val="35"/>
                        </a:spcBef>
                      </a:pPr>
                      <a:r>
                        <a:rPr sz="1600" spc="-5" dirty="0" err="1"/>
                        <a:t>Hyperbetalipoproteine</a:t>
                      </a:r>
                      <a:endParaRPr sz="1600" dirty="0"/>
                    </a:p>
                    <a:p>
                      <a:pPr marL="66675">
                        <a:lnSpc>
                          <a:spcPct val="100000"/>
                        </a:lnSpc>
                        <a:spcBef>
                          <a:spcPts val="145"/>
                        </a:spcBef>
                      </a:pPr>
                      <a:r>
                        <a:rPr sz="1600" spc="-10" dirty="0"/>
                        <a:t>mia</a:t>
                      </a:r>
                      <a:endParaRPr sz="1600" b="1" dirty="0">
                        <a:latin typeface="Times New Roman"/>
                        <a:cs typeface="Times New Roman"/>
                      </a:endParaRPr>
                    </a:p>
                  </a:txBody>
                  <a:tcPr marL="0" marR="0" marT="4445" marB="0"/>
                </a:tc>
                <a:tc>
                  <a:txBody>
                    <a:bodyPr/>
                    <a:lstStyle/>
                    <a:p>
                      <a:pPr marL="66675">
                        <a:lnSpc>
                          <a:spcPct val="100000"/>
                        </a:lnSpc>
                        <a:spcBef>
                          <a:spcPts val="10"/>
                        </a:spcBef>
                      </a:pPr>
                      <a:r>
                        <a:rPr sz="1600" dirty="0"/>
                        <a:t>-</a:t>
                      </a:r>
                      <a:r>
                        <a:rPr sz="1600" spc="10" dirty="0"/>
                        <a:t> </a:t>
                      </a:r>
                      <a:r>
                        <a:rPr sz="1600" dirty="0"/>
                        <a:t>The</a:t>
                      </a:r>
                      <a:r>
                        <a:rPr sz="1600" spc="295" dirty="0"/>
                        <a:t> </a:t>
                      </a:r>
                      <a:r>
                        <a:rPr sz="1600" spc="-5" dirty="0"/>
                        <a:t>familial</a:t>
                      </a:r>
                      <a:r>
                        <a:rPr sz="1600" spc="320" dirty="0"/>
                        <a:t> </a:t>
                      </a:r>
                      <a:r>
                        <a:rPr sz="1600" spc="-10" dirty="0"/>
                        <a:t>type</a:t>
                      </a:r>
                      <a:r>
                        <a:rPr sz="1600" spc="305" dirty="0"/>
                        <a:t> </a:t>
                      </a:r>
                      <a:r>
                        <a:rPr sz="1600" spc="-5" dirty="0"/>
                        <a:t>is</a:t>
                      </a:r>
                      <a:r>
                        <a:rPr sz="1600" spc="320" dirty="0"/>
                        <a:t> </a:t>
                      </a:r>
                      <a:r>
                        <a:rPr sz="1600" dirty="0"/>
                        <a:t>due</a:t>
                      </a:r>
                      <a:r>
                        <a:rPr sz="1600" spc="305" dirty="0"/>
                        <a:t> </a:t>
                      </a:r>
                      <a:r>
                        <a:rPr sz="1600" dirty="0"/>
                        <a:t>to</a:t>
                      </a:r>
                      <a:r>
                        <a:rPr sz="1600" spc="320" dirty="0"/>
                        <a:t> </a:t>
                      </a:r>
                      <a:r>
                        <a:rPr sz="1600" spc="-5" dirty="0"/>
                        <a:t>defective</a:t>
                      </a:r>
                      <a:r>
                        <a:rPr lang="en-US" sz="1600" spc="0" baseline="0" dirty="0">
                          <a:highlight>
                            <a:srgbClr val="FFFF00"/>
                          </a:highlight>
                        </a:rPr>
                        <a:t> </a:t>
                      </a:r>
                      <a:r>
                        <a:rPr sz="1600" spc="-15" dirty="0">
                          <a:highlight>
                            <a:srgbClr val="FFFF00"/>
                          </a:highlight>
                        </a:rPr>
                        <a:t>LDL</a:t>
                      </a:r>
                      <a:r>
                        <a:rPr sz="1600" spc="60" dirty="0">
                          <a:highlight>
                            <a:srgbClr val="FFFF00"/>
                          </a:highlight>
                        </a:rPr>
                        <a:t> </a:t>
                      </a:r>
                      <a:r>
                        <a:rPr sz="1600" spc="-5" dirty="0"/>
                        <a:t>receptor</a:t>
                      </a:r>
                      <a:r>
                        <a:rPr sz="1600" spc="65" dirty="0"/>
                        <a:t> </a:t>
                      </a:r>
                      <a:r>
                        <a:rPr sz="1600" dirty="0"/>
                        <a:t>or</a:t>
                      </a:r>
                      <a:r>
                        <a:rPr sz="1600" spc="60" dirty="0"/>
                        <a:t> </a:t>
                      </a:r>
                      <a:r>
                        <a:rPr sz="1600" spc="-5" dirty="0"/>
                        <a:t>mutation</a:t>
                      </a:r>
                      <a:r>
                        <a:rPr sz="1600" spc="65" dirty="0"/>
                        <a:t> </a:t>
                      </a:r>
                      <a:r>
                        <a:rPr sz="1600" dirty="0"/>
                        <a:t>in</a:t>
                      </a:r>
                      <a:r>
                        <a:rPr sz="1600" spc="360" dirty="0"/>
                        <a:t> </a:t>
                      </a:r>
                      <a:r>
                        <a:rPr sz="1600" spc="-5" dirty="0"/>
                        <a:t>ligand </a:t>
                      </a:r>
                      <a:r>
                        <a:rPr sz="1600" spc="-285" dirty="0"/>
                        <a:t> </a:t>
                      </a:r>
                      <a:r>
                        <a:rPr sz="1600" spc="-5" dirty="0"/>
                        <a:t>region</a:t>
                      </a:r>
                      <a:r>
                        <a:rPr sz="1600" spc="5" dirty="0"/>
                        <a:t> </a:t>
                      </a:r>
                      <a:r>
                        <a:rPr sz="1600" dirty="0"/>
                        <a:t>of</a:t>
                      </a:r>
                      <a:r>
                        <a:rPr sz="1600" spc="5" dirty="0"/>
                        <a:t> </a:t>
                      </a:r>
                      <a:r>
                        <a:rPr sz="1600" spc="-5" dirty="0"/>
                        <a:t>apo B-100.</a:t>
                      </a:r>
                      <a:endParaRPr sz="1600" dirty="0"/>
                    </a:p>
                    <a:p>
                      <a:pPr marL="66675">
                        <a:lnSpc>
                          <a:spcPct val="100000"/>
                        </a:lnSpc>
                        <a:spcBef>
                          <a:spcPts val="60"/>
                        </a:spcBef>
                        <a:tabLst>
                          <a:tab pos="311785" algn="l"/>
                          <a:tab pos="1463675" algn="l"/>
                          <a:tab pos="2014855" algn="l"/>
                        </a:tabLst>
                      </a:pPr>
                      <a:r>
                        <a:rPr sz="1600" dirty="0"/>
                        <a:t>-	The</a:t>
                      </a:r>
                      <a:r>
                        <a:rPr sz="1600" spc="480" dirty="0"/>
                        <a:t> </a:t>
                      </a:r>
                      <a:r>
                        <a:rPr sz="1600" spc="-5" dirty="0"/>
                        <a:t>acquired	</a:t>
                      </a:r>
                      <a:r>
                        <a:rPr sz="1600" spc="-10" dirty="0"/>
                        <a:t>type</a:t>
                      </a:r>
                      <a:r>
                        <a:rPr lang="en-US" sz="1600" spc="-10" baseline="0" dirty="0"/>
                        <a:t> </a:t>
                      </a:r>
                      <a:r>
                        <a:rPr sz="1600" spc="-5" dirty="0"/>
                        <a:t>occurs</a:t>
                      </a:r>
                      <a:r>
                        <a:rPr sz="1600" spc="130" dirty="0"/>
                        <a:t> </a:t>
                      </a:r>
                      <a:r>
                        <a:rPr sz="1600" dirty="0"/>
                        <a:t>in</a:t>
                      </a:r>
                      <a:r>
                        <a:rPr lang="en-US" sz="1600" baseline="0" dirty="0"/>
                        <a:t> </a:t>
                      </a:r>
                      <a:r>
                        <a:rPr sz="1600" dirty="0"/>
                        <a:t>h</a:t>
                      </a:r>
                      <a:r>
                        <a:rPr sz="1600" spc="-40" dirty="0"/>
                        <a:t>y</a:t>
                      </a:r>
                      <a:r>
                        <a:rPr sz="1600" dirty="0"/>
                        <a:t>poth</a:t>
                      </a:r>
                      <a:r>
                        <a:rPr sz="1600" spc="-35" dirty="0"/>
                        <a:t>y</a:t>
                      </a:r>
                      <a:r>
                        <a:rPr sz="1600" dirty="0"/>
                        <a:t>roidism	</a:t>
                      </a:r>
                      <a:r>
                        <a:rPr sz="1600" spc="-5" dirty="0"/>
                        <a:t>a</a:t>
                      </a:r>
                      <a:r>
                        <a:rPr sz="1600" dirty="0"/>
                        <a:t>s	T3	inc</a:t>
                      </a:r>
                      <a:r>
                        <a:rPr sz="1600" spc="-10" dirty="0"/>
                        <a:t>r</a:t>
                      </a:r>
                      <a:r>
                        <a:rPr sz="1600" spc="-5" dirty="0"/>
                        <a:t>ea</a:t>
                      </a:r>
                      <a:r>
                        <a:rPr sz="1600" dirty="0"/>
                        <a:t>s</a:t>
                      </a:r>
                      <a:r>
                        <a:rPr sz="1600" spc="-5" dirty="0"/>
                        <a:t>e</a:t>
                      </a:r>
                      <a:r>
                        <a:rPr sz="1600" dirty="0"/>
                        <a:t>s	the  </a:t>
                      </a:r>
                      <a:r>
                        <a:rPr sz="1600" spc="-5" dirty="0"/>
                        <a:t>sensitivity</a:t>
                      </a:r>
                      <a:r>
                        <a:rPr sz="1600" spc="-20" dirty="0"/>
                        <a:t> </a:t>
                      </a:r>
                      <a:r>
                        <a:rPr sz="1600" dirty="0"/>
                        <a:t>of</a:t>
                      </a:r>
                      <a:r>
                        <a:rPr sz="1600" spc="-5" dirty="0"/>
                        <a:t> </a:t>
                      </a:r>
                      <a:r>
                        <a:rPr sz="1600" spc="-15" dirty="0"/>
                        <a:t>LDL</a:t>
                      </a:r>
                      <a:r>
                        <a:rPr sz="1600" spc="30" dirty="0"/>
                        <a:t> </a:t>
                      </a:r>
                      <a:r>
                        <a:rPr sz="1600" spc="-5" dirty="0"/>
                        <a:t>receptor</a:t>
                      </a:r>
                      <a:r>
                        <a:rPr sz="1600" spc="5" dirty="0"/>
                        <a:t> </a:t>
                      </a:r>
                      <a:r>
                        <a:rPr sz="1600" dirty="0"/>
                        <a:t>to </a:t>
                      </a:r>
                      <a:r>
                        <a:rPr sz="1600" spc="-15" dirty="0"/>
                        <a:t>LDL.</a:t>
                      </a:r>
                      <a:endParaRPr sz="1600" b="1" dirty="0">
                        <a:latin typeface="Times New Roman"/>
                        <a:cs typeface="Times New Roman"/>
                      </a:endParaRPr>
                    </a:p>
                  </a:txBody>
                  <a:tcPr marL="0" marR="0" marT="1270" marB="0"/>
                </a:tc>
                <a:tc>
                  <a:txBody>
                    <a:bodyPr/>
                    <a:lstStyle/>
                    <a:p>
                      <a:pPr marL="67945">
                        <a:lnSpc>
                          <a:spcPct val="100000"/>
                        </a:lnSpc>
                        <a:spcBef>
                          <a:spcPts val="10"/>
                        </a:spcBef>
                      </a:pPr>
                      <a:r>
                        <a:rPr sz="1600" spc="-5" dirty="0"/>
                        <a:t>There</a:t>
                      </a:r>
                      <a:r>
                        <a:rPr sz="1600" spc="5" dirty="0"/>
                        <a:t> </a:t>
                      </a:r>
                      <a:r>
                        <a:rPr sz="1600" spc="-5" dirty="0"/>
                        <a:t>are</a:t>
                      </a:r>
                      <a:r>
                        <a:rPr sz="1600" spc="5" dirty="0"/>
                        <a:t> </a:t>
                      </a:r>
                      <a:r>
                        <a:rPr sz="1600" spc="-5" dirty="0"/>
                        <a:t>two</a:t>
                      </a:r>
                      <a:r>
                        <a:rPr sz="1600" spc="5" dirty="0"/>
                        <a:t> </a:t>
                      </a:r>
                      <a:r>
                        <a:rPr sz="1600" spc="-10" dirty="0"/>
                        <a:t>subtypes</a:t>
                      </a:r>
                      <a:r>
                        <a:rPr sz="1600" spc="45" dirty="0"/>
                        <a:t> </a:t>
                      </a:r>
                      <a:r>
                        <a:rPr sz="1600" dirty="0"/>
                        <a:t>of</a:t>
                      </a:r>
                      <a:r>
                        <a:rPr sz="1600" spc="10" dirty="0"/>
                        <a:t> </a:t>
                      </a:r>
                      <a:r>
                        <a:rPr sz="1600" spc="-5" dirty="0"/>
                        <a:t>hyperbetalipoproteinemia:</a:t>
                      </a:r>
                      <a:endParaRPr sz="1600" dirty="0"/>
                    </a:p>
                    <a:p>
                      <a:pPr marL="89535" marR="62230" indent="-21590" algn="just">
                        <a:lnSpc>
                          <a:spcPts val="1600"/>
                        </a:lnSpc>
                        <a:spcBef>
                          <a:spcPts val="65"/>
                        </a:spcBef>
                        <a:buAutoNum type="arabicParenR"/>
                        <a:tabLst>
                          <a:tab pos="271780" algn="l"/>
                        </a:tabLst>
                      </a:pPr>
                      <a:r>
                        <a:rPr sz="1600" dirty="0">
                          <a:highlight>
                            <a:srgbClr val="FFFF00"/>
                          </a:highlight>
                        </a:rPr>
                        <a:t>Type</a:t>
                      </a:r>
                      <a:r>
                        <a:rPr sz="1600" spc="5" dirty="0">
                          <a:highlight>
                            <a:srgbClr val="FFFF00"/>
                          </a:highlight>
                        </a:rPr>
                        <a:t> </a:t>
                      </a:r>
                      <a:r>
                        <a:rPr sz="1600" spc="-5" dirty="0">
                          <a:highlight>
                            <a:srgbClr val="FFFF00"/>
                          </a:highlight>
                        </a:rPr>
                        <a:t>IIa</a:t>
                      </a:r>
                      <a:r>
                        <a:rPr sz="1600" spc="-5" dirty="0"/>
                        <a:t>:</a:t>
                      </a:r>
                      <a:r>
                        <a:rPr sz="1600" dirty="0"/>
                        <a:t> </a:t>
                      </a:r>
                      <a:r>
                        <a:rPr sz="1600" spc="-15" dirty="0"/>
                        <a:t>It</a:t>
                      </a:r>
                      <a:r>
                        <a:rPr sz="1600" spc="-10" dirty="0"/>
                        <a:t> </a:t>
                      </a:r>
                      <a:r>
                        <a:rPr sz="1600" spc="-5" dirty="0"/>
                        <a:t>is</a:t>
                      </a:r>
                      <a:r>
                        <a:rPr sz="1600" dirty="0"/>
                        <a:t> </a:t>
                      </a:r>
                      <a:r>
                        <a:rPr sz="1600" spc="-5" dirty="0"/>
                        <a:t>characterized</a:t>
                      </a:r>
                      <a:r>
                        <a:rPr sz="1600" dirty="0"/>
                        <a:t> by </a:t>
                      </a:r>
                      <a:r>
                        <a:rPr sz="1600" spc="-5" dirty="0"/>
                        <a:t>increased</a:t>
                      </a:r>
                      <a:r>
                        <a:rPr sz="1600" dirty="0"/>
                        <a:t> plasma</a:t>
                      </a:r>
                      <a:r>
                        <a:rPr sz="1600" spc="5" dirty="0"/>
                        <a:t> </a:t>
                      </a:r>
                      <a:r>
                        <a:rPr sz="1600" spc="-15" dirty="0"/>
                        <a:t>LDL</a:t>
                      </a:r>
                      <a:r>
                        <a:rPr sz="1600" spc="-10" dirty="0"/>
                        <a:t> </a:t>
                      </a:r>
                      <a:r>
                        <a:rPr sz="1600" dirty="0"/>
                        <a:t>without </a:t>
                      </a:r>
                      <a:r>
                        <a:rPr sz="1600" spc="5" dirty="0"/>
                        <a:t> </a:t>
                      </a:r>
                      <a:r>
                        <a:rPr sz="1600" spc="-5" dirty="0"/>
                        <a:t>increase</a:t>
                      </a:r>
                      <a:r>
                        <a:rPr sz="1600" spc="15" dirty="0"/>
                        <a:t> </a:t>
                      </a:r>
                      <a:r>
                        <a:rPr sz="1600" dirty="0"/>
                        <a:t>in </a:t>
                      </a:r>
                      <a:r>
                        <a:rPr sz="1600" spc="-15" dirty="0"/>
                        <a:t>VLDL.</a:t>
                      </a:r>
                      <a:r>
                        <a:rPr sz="1600" spc="45" dirty="0"/>
                        <a:t> </a:t>
                      </a:r>
                      <a:r>
                        <a:rPr sz="1600" spc="-5" dirty="0"/>
                        <a:t>So,</a:t>
                      </a:r>
                      <a:r>
                        <a:rPr sz="1600" dirty="0"/>
                        <a:t> the </a:t>
                      </a:r>
                      <a:r>
                        <a:rPr sz="1600" spc="-5" dirty="0"/>
                        <a:t>plasma</a:t>
                      </a:r>
                      <a:r>
                        <a:rPr sz="1600" dirty="0"/>
                        <a:t> </a:t>
                      </a:r>
                      <a:r>
                        <a:rPr sz="1600" spc="-5" dirty="0"/>
                        <a:t>is</a:t>
                      </a:r>
                      <a:r>
                        <a:rPr sz="1600" dirty="0"/>
                        <a:t> </a:t>
                      </a:r>
                      <a:r>
                        <a:rPr sz="1600" spc="-5" dirty="0"/>
                        <a:t>clear.</a:t>
                      </a:r>
                      <a:endParaRPr sz="1600" dirty="0"/>
                    </a:p>
                    <a:p>
                      <a:pPr marL="67945" marR="57785" algn="just">
                        <a:lnSpc>
                          <a:spcPct val="110200"/>
                        </a:lnSpc>
                        <a:spcBef>
                          <a:spcPts val="969"/>
                        </a:spcBef>
                        <a:buAutoNum type="arabicParenR"/>
                        <a:tabLst>
                          <a:tab pos="264160" algn="l"/>
                        </a:tabLst>
                      </a:pPr>
                      <a:r>
                        <a:rPr sz="1600" dirty="0">
                          <a:highlight>
                            <a:srgbClr val="FFFF00"/>
                          </a:highlight>
                        </a:rPr>
                        <a:t>Type IIb</a:t>
                      </a:r>
                      <a:r>
                        <a:rPr sz="1600" dirty="0"/>
                        <a:t>: </a:t>
                      </a:r>
                      <a:r>
                        <a:rPr sz="1600" spc="-15" dirty="0"/>
                        <a:t>It </a:t>
                      </a:r>
                      <a:r>
                        <a:rPr sz="1600" spc="-5" dirty="0"/>
                        <a:t>is characterized</a:t>
                      </a:r>
                      <a:r>
                        <a:rPr sz="1600" spc="434" dirty="0"/>
                        <a:t>  </a:t>
                      </a:r>
                      <a:r>
                        <a:rPr sz="1600" dirty="0"/>
                        <a:t>by </a:t>
                      </a:r>
                      <a:r>
                        <a:rPr sz="1600" spc="-5" dirty="0"/>
                        <a:t>increased </a:t>
                      </a:r>
                      <a:r>
                        <a:rPr sz="1600" dirty="0"/>
                        <a:t>plasma </a:t>
                      </a:r>
                      <a:r>
                        <a:rPr sz="1600" spc="-15" dirty="0"/>
                        <a:t>LDL </a:t>
                      </a:r>
                      <a:r>
                        <a:rPr sz="1600" dirty="0"/>
                        <a:t>with a </a:t>
                      </a:r>
                      <a:r>
                        <a:rPr sz="1600" spc="5" dirty="0"/>
                        <a:t> </a:t>
                      </a:r>
                      <a:r>
                        <a:rPr sz="1600" spc="-5" dirty="0"/>
                        <a:t>slight</a:t>
                      </a:r>
                      <a:r>
                        <a:rPr sz="1600" dirty="0"/>
                        <a:t> </a:t>
                      </a:r>
                      <a:r>
                        <a:rPr sz="1600" spc="-5" dirty="0"/>
                        <a:t>increase</a:t>
                      </a:r>
                      <a:r>
                        <a:rPr sz="1600" dirty="0"/>
                        <a:t> in</a:t>
                      </a:r>
                      <a:r>
                        <a:rPr sz="1600" spc="5" dirty="0"/>
                        <a:t> </a:t>
                      </a:r>
                      <a:r>
                        <a:rPr sz="1600" dirty="0"/>
                        <a:t>plasma</a:t>
                      </a:r>
                      <a:r>
                        <a:rPr sz="1600" spc="5" dirty="0">
                          <a:highlight>
                            <a:srgbClr val="FFFF00"/>
                          </a:highlight>
                        </a:rPr>
                        <a:t> </a:t>
                      </a:r>
                      <a:r>
                        <a:rPr sz="1600" spc="-15" dirty="0">
                          <a:highlight>
                            <a:srgbClr val="FFFF00"/>
                          </a:highlight>
                        </a:rPr>
                        <a:t>VLDL</a:t>
                      </a:r>
                      <a:r>
                        <a:rPr sz="1600" spc="-15" dirty="0"/>
                        <a:t>.</a:t>
                      </a:r>
                      <a:r>
                        <a:rPr sz="1600" spc="-10" dirty="0"/>
                        <a:t> </a:t>
                      </a:r>
                      <a:r>
                        <a:rPr sz="1600" spc="-5" dirty="0"/>
                        <a:t>So,</a:t>
                      </a:r>
                      <a:r>
                        <a:rPr sz="1600" dirty="0"/>
                        <a:t> the</a:t>
                      </a:r>
                      <a:r>
                        <a:rPr sz="1600" spc="5" dirty="0"/>
                        <a:t> </a:t>
                      </a:r>
                      <a:r>
                        <a:rPr sz="1600" dirty="0"/>
                        <a:t>plasma</a:t>
                      </a:r>
                      <a:r>
                        <a:rPr sz="1600" spc="300" dirty="0"/>
                        <a:t> </a:t>
                      </a:r>
                      <a:r>
                        <a:rPr sz="1600" spc="-5" dirty="0"/>
                        <a:t>is</a:t>
                      </a:r>
                      <a:r>
                        <a:rPr sz="1600" spc="290" dirty="0"/>
                        <a:t> </a:t>
                      </a:r>
                      <a:r>
                        <a:rPr sz="1600" spc="-5" dirty="0"/>
                        <a:t>slightly</a:t>
                      </a:r>
                      <a:r>
                        <a:rPr sz="1600" spc="290" dirty="0"/>
                        <a:t> </a:t>
                      </a:r>
                      <a:r>
                        <a:rPr sz="1600" dirty="0"/>
                        <a:t>turbid. </a:t>
                      </a:r>
                      <a:r>
                        <a:rPr sz="1600" spc="5" dirty="0"/>
                        <a:t> </a:t>
                      </a:r>
                      <a:r>
                        <a:rPr sz="1600" spc="-5" dirty="0"/>
                        <a:t>There is marked hypercholesterolemia which </a:t>
                      </a:r>
                      <a:r>
                        <a:rPr sz="1600" dirty="0"/>
                        <a:t>if </a:t>
                      </a:r>
                      <a:r>
                        <a:rPr sz="1600" spc="-5" dirty="0"/>
                        <a:t>familial </a:t>
                      </a:r>
                      <a:r>
                        <a:rPr sz="1600" dirty="0"/>
                        <a:t>called </a:t>
                      </a:r>
                      <a:r>
                        <a:rPr sz="1600" spc="-5" dirty="0"/>
                        <a:t>familial </a:t>
                      </a:r>
                      <a:r>
                        <a:rPr sz="1600" dirty="0"/>
                        <a:t> </a:t>
                      </a:r>
                      <a:r>
                        <a:rPr sz="1600" spc="-10" dirty="0"/>
                        <a:t>hyper</a:t>
                      </a:r>
                      <a:r>
                        <a:rPr sz="1600" spc="-5" dirty="0"/>
                        <a:t> cholesterolemia.</a:t>
                      </a:r>
                      <a:r>
                        <a:rPr sz="1600" dirty="0"/>
                        <a:t> </a:t>
                      </a:r>
                      <a:r>
                        <a:rPr sz="1600" spc="-5" dirty="0"/>
                        <a:t>Also,</a:t>
                      </a:r>
                      <a:r>
                        <a:rPr sz="1600" dirty="0"/>
                        <a:t> </a:t>
                      </a:r>
                      <a:r>
                        <a:rPr sz="1600" spc="-5" dirty="0"/>
                        <a:t>there</a:t>
                      </a:r>
                      <a:r>
                        <a:rPr sz="1600" dirty="0"/>
                        <a:t> </a:t>
                      </a:r>
                      <a:r>
                        <a:rPr sz="1600" spc="-5" dirty="0"/>
                        <a:t>is</a:t>
                      </a:r>
                      <a:r>
                        <a:rPr sz="1600" dirty="0"/>
                        <a:t> a</a:t>
                      </a:r>
                      <a:r>
                        <a:rPr sz="1600" spc="5" dirty="0"/>
                        <a:t> </a:t>
                      </a:r>
                      <a:r>
                        <a:rPr sz="1600" spc="-5" dirty="0"/>
                        <a:t>slight</a:t>
                      </a:r>
                      <a:r>
                        <a:rPr sz="1600" dirty="0"/>
                        <a:t> </a:t>
                      </a:r>
                      <a:r>
                        <a:rPr sz="1600" spc="-5" dirty="0"/>
                        <a:t>increase</a:t>
                      </a:r>
                      <a:r>
                        <a:rPr sz="1600" dirty="0"/>
                        <a:t> in</a:t>
                      </a:r>
                      <a:r>
                        <a:rPr sz="1600" spc="5" dirty="0"/>
                        <a:t> </a:t>
                      </a:r>
                      <a:r>
                        <a:rPr sz="1600" dirty="0"/>
                        <a:t>plasma </a:t>
                      </a:r>
                      <a:r>
                        <a:rPr sz="1600" spc="5" dirty="0"/>
                        <a:t> </a:t>
                      </a:r>
                      <a:r>
                        <a:rPr sz="1600" spc="-10" dirty="0"/>
                        <a:t>triglycerides </a:t>
                      </a:r>
                      <a:r>
                        <a:rPr sz="1600" spc="-5" dirty="0"/>
                        <a:t>levels</a:t>
                      </a:r>
                      <a:r>
                        <a:rPr sz="1600" spc="-7" baseline="-10416" dirty="0"/>
                        <a:t>"</a:t>
                      </a:r>
                      <a:r>
                        <a:rPr sz="1600" baseline="-10416" dirty="0"/>
                        <a:t> </a:t>
                      </a:r>
                      <a:r>
                        <a:rPr sz="1600" spc="-5" dirty="0"/>
                        <a:t>especially </a:t>
                      </a:r>
                      <a:r>
                        <a:rPr sz="1600" dirty="0"/>
                        <a:t>in </a:t>
                      </a:r>
                      <a:r>
                        <a:rPr sz="1600" spc="-10" dirty="0"/>
                        <a:t>type </a:t>
                      </a:r>
                      <a:r>
                        <a:rPr sz="1600" spc="-15" dirty="0"/>
                        <a:t>IIb. </a:t>
                      </a:r>
                      <a:r>
                        <a:rPr sz="1600" spc="-5" dirty="0"/>
                        <a:t>Atherosclerosis </a:t>
                      </a:r>
                      <a:r>
                        <a:rPr sz="1600" dirty="0"/>
                        <a:t>&amp; </a:t>
                      </a:r>
                      <a:r>
                        <a:rPr sz="1600" spc="-5" dirty="0"/>
                        <a:t>coronary </a:t>
                      </a:r>
                      <a:r>
                        <a:rPr sz="1600" dirty="0"/>
                        <a:t> </a:t>
                      </a:r>
                      <a:r>
                        <a:rPr sz="1600" spc="-5" dirty="0"/>
                        <a:t>heart</a:t>
                      </a:r>
                      <a:r>
                        <a:rPr sz="1600" spc="10" dirty="0"/>
                        <a:t> </a:t>
                      </a:r>
                      <a:r>
                        <a:rPr sz="1600" spc="-5" dirty="0"/>
                        <a:t>disease</a:t>
                      </a:r>
                      <a:r>
                        <a:rPr sz="1600" spc="10" dirty="0"/>
                        <a:t> </a:t>
                      </a:r>
                      <a:r>
                        <a:rPr sz="1600" spc="-5" dirty="0"/>
                        <a:t>were</a:t>
                      </a:r>
                      <a:r>
                        <a:rPr sz="1600" spc="10" dirty="0"/>
                        <a:t> </a:t>
                      </a:r>
                      <a:r>
                        <a:rPr sz="1600" spc="-5" dirty="0"/>
                        <a:t>sequelae</a:t>
                      </a:r>
                      <a:r>
                        <a:rPr sz="1600" spc="10" dirty="0"/>
                        <a:t> </a:t>
                      </a:r>
                      <a:r>
                        <a:rPr sz="1600" dirty="0"/>
                        <a:t>of </a:t>
                      </a:r>
                      <a:r>
                        <a:rPr sz="1600" spc="-5" dirty="0"/>
                        <a:t>elevated</a:t>
                      </a:r>
                      <a:r>
                        <a:rPr sz="1600" spc="25" dirty="0"/>
                        <a:t> </a:t>
                      </a:r>
                      <a:r>
                        <a:rPr sz="1600" spc="-15" dirty="0"/>
                        <a:t>LDL</a:t>
                      </a:r>
                      <a:r>
                        <a:rPr sz="1600" spc="20" dirty="0"/>
                        <a:t> </a:t>
                      </a:r>
                      <a:r>
                        <a:rPr sz="1600" dirty="0"/>
                        <a:t>&amp;</a:t>
                      </a:r>
                      <a:r>
                        <a:rPr sz="1600" spc="5" dirty="0"/>
                        <a:t> </a:t>
                      </a:r>
                      <a:r>
                        <a:rPr sz="1600" spc="-5" dirty="0"/>
                        <a:t>hypercholesterolemia.</a:t>
                      </a:r>
                      <a:endParaRPr sz="1600" b="1" dirty="0">
                        <a:latin typeface="Times New Roman"/>
                        <a:cs typeface="Times New Roman"/>
                      </a:endParaRPr>
                    </a:p>
                  </a:txBody>
                  <a:tcPr marL="0" marR="0" marT="1270" marB="0"/>
                </a:tc>
                <a:extLst>
                  <a:ext uri="{0D108BD9-81ED-4DB2-BD59-A6C34878D82A}">
                    <a16:rowId xmlns:a16="http://schemas.microsoft.com/office/drawing/2014/main" val="10002"/>
                  </a:ext>
                </a:extLst>
              </a:tr>
              <a:tr h="2276940">
                <a:tc>
                  <a:txBody>
                    <a:bodyPr/>
                    <a:lstStyle/>
                    <a:p>
                      <a:pPr marR="17780" algn="r">
                        <a:lnSpc>
                          <a:spcPct val="100000"/>
                        </a:lnSpc>
                        <a:spcBef>
                          <a:spcPts val="10"/>
                        </a:spcBef>
                      </a:pPr>
                      <a:r>
                        <a:rPr sz="1200" dirty="0"/>
                        <a:t>3</a:t>
                      </a:r>
                      <a:endParaRPr sz="1200">
                        <a:latin typeface="Times New Roman"/>
                        <a:cs typeface="Times New Roman"/>
                      </a:endParaRPr>
                    </a:p>
                  </a:txBody>
                  <a:tcPr marL="0" marR="0" marT="1270" marB="0"/>
                </a:tc>
                <a:tc>
                  <a:txBody>
                    <a:bodyPr/>
                    <a:lstStyle/>
                    <a:p>
                      <a:pPr marL="66675">
                        <a:lnSpc>
                          <a:spcPct val="100000"/>
                        </a:lnSpc>
                        <a:spcBef>
                          <a:spcPts val="35"/>
                        </a:spcBef>
                      </a:pPr>
                      <a:endParaRPr lang="ar-JO" sz="1600" spc="-5" dirty="0"/>
                    </a:p>
                    <a:p>
                      <a:pPr marL="66675">
                        <a:lnSpc>
                          <a:spcPct val="100000"/>
                        </a:lnSpc>
                        <a:spcBef>
                          <a:spcPts val="35"/>
                        </a:spcBef>
                      </a:pPr>
                      <a:r>
                        <a:rPr sz="1600" spc="-5" dirty="0" err="1"/>
                        <a:t>Dysbetalipoproteinemi</a:t>
                      </a:r>
                      <a:endParaRPr sz="1600" dirty="0"/>
                    </a:p>
                    <a:p>
                      <a:pPr marL="66675">
                        <a:lnSpc>
                          <a:spcPct val="100000"/>
                        </a:lnSpc>
                        <a:spcBef>
                          <a:spcPts val="145"/>
                        </a:spcBef>
                      </a:pPr>
                      <a:r>
                        <a:rPr sz="1600" dirty="0"/>
                        <a:t>a:</a:t>
                      </a:r>
                      <a:r>
                        <a:rPr sz="1600" spc="-20" dirty="0"/>
                        <a:t> </a:t>
                      </a:r>
                      <a:r>
                        <a:rPr sz="1600" spc="-5" dirty="0"/>
                        <a:t>Broad</a:t>
                      </a:r>
                      <a:r>
                        <a:rPr sz="1600" spc="-20" dirty="0"/>
                        <a:t> </a:t>
                      </a:r>
                      <a:r>
                        <a:rPr sz="1600" spc="-5" dirty="0"/>
                        <a:t>β-band</a:t>
                      </a:r>
                      <a:endParaRPr sz="1600" dirty="0"/>
                    </a:p>
                    <a:p>
                      <a:pPr marL="66675" marR="283845">
                        <a:lnSpc>
                          <a:spcPct val="110000"/>
                        </a:lnSpc>
                        <a:spcBef>
                          <a:spcPts val="10"/>
                        </a:spcBef>
                      </a:pPr>
                      <a:r>
                        <a:rPr sz="1600" spc="-5" dirty="0"/>
                        <a:t>disease</a:t>
                      </a:r>
                      <a:r>
                        <a:rPr sz="1600" spc="-25" dirty="0"/>
                        <a:t> </a:t>
                      </a:r>
                      <a:r>
                        <a:rPr sz="1600" spc="-5" dirty="0"/>
                        <a:t>or,</a:t>
                      </a:r>
                      <a:r>
                        <a:rPr sz="1600" spc="-20" dirty="0"/>
                        <a:t> </a:t>
                      </a:r>
                      <a:r>
                        <a:rPr sz="1600" spc="-5" dirty="0"/>
                        <a:t>remnant </a:t>
                      </a:r>
                      <a:r>
                        <a:rPr sz="1600" spc="-285" dirty="0"/>
                        <a:t> </a:t>
                      </a:r>
                      <a:r>
                        <a:rPr sz="1600" spc="-5" dirty="0"/>
                        <a:t>removal</a:t>
                      </a:r>
                      <a:r>
                        <a:rPr sz="1600" spc="-15" dirty="0"/>
                        <a:t> </a:t>
                      </a:r>
                      <a:r>
                        <a:rPr sz="1600" dirty="0"/>
                        <a:t>disease</a:t>
                      </a:r>
                      <a:endParaRPr sz="1600" b="1" dirty="0">
                        <a:latin typeface="Times New Roman"/>
                        <a:cs typeface="Times New Roman"/>
                      </a:endParaRPr>
                    </a:p>
                  </a:txBody>
                  <a:tcPr marL="0" marR="0" marT="4445" marB="0"/>
                </a:tc>
                <a:tc>
                  <a:txBody>
                    <a:bodyPr/>
                    <a:lstStyle/>
                    <a:p>
                      <a:pPr marL="66675">
                        <a:lnSpc>
                          <a:spcPct val="100000"/>
                        </a:lnSpc>
                        <a:spcBef>
                          <a:spcPts val="10"/>
                        </a:spcBef>
                      </a:pPr>
                      <a:endParaRPr lang="ar-JO" sz="1600" dirty="0"/>
                    </a:p>
                    <a:p>
                      <a:pPr marL="66675">
                        <a:lnSpc>
                          <a:spcPct val="100000"/>
                        </a:lnSpc>
                        <a:spcBef>
                          <a:spcPts val="10"/>
                        </a:spcBef>
                      </a:pPr>
                      <a:r>
                        <a:rPr sz="1600" dirty="0"/>
                        <a:t>The</a:t>
                      </a:r>
                      <a:r>
                        <a:rPr sz="1600" spc="20" dirty="0"/>
                        <a:t> </a:t>
                      </a:r>
                      <a:r>
                        <a:rPr sz="1600" spc="-5" dirty="0"/>
                        <a:t>familial</a:t>
                      </a:r>
                      <a:r>
                        <a:rPr sz="1600" spc="45" dirty="0"/>
                        <a:t> </a:t>
                      </a:r>
                      <a:r>
                        <a:rPr sz="1600" spc="-10" dirty="0"/>
                        <a:t>type</a:t>
                      </a:r>
                      <a:r>
                        <a:rPr sz="1600" spc="30" dirty="0"/>
                        <a:t> </a:t>
                      </a:r>
                      <a:r>
                        <a:rPr sz="1600" spc="-5" dirty="0"/>
                        <a:t>is</a:t>
                      </a:r>
                      <a:r>
                        <a:rPr sz="1600" spc="45" dirty="0"/>
                        <a:t> </a:t>
                      </a:r>
                      <a:r>
                        <a:rPr sz="1600" dirty="0"/>
                        <a:t>due</a:t>
                      </a:r>
                      <a:r>
                        <a:rPr sz="1600" spc="30" dirty="0"/>
                        <a:t> </a:t>
                      </a:r>
                      <a:r>
                        <a:rPr sz="1600" dirty="0"/>
                        <a:t>to</a:t>
                      </a:r>
                      <a:r>
                        <a:rPr sz="1600" spc="45" dirty="0"/>
                        <a:t> </a:t>
                      </a:r>
                      <a:r>
                        <a:rPr sz="1600" spc="-5" dirty="0"/>
                        <a:t>abnormality</a:t>
                      </a:r>
                      <a:r>
                        <a:rPr sz="1600" spc="5" dirty="0"/>
                        <a:t> </a:t>
                      </a:r>
                      <a:r>
                        <a:rPr sz="1600" dirty="0"/>
                        <a:t>in</a:t>
                      </a:r>
                    </a:p>
                    <a:p>
                      <a:pPr marL="66675" marR="62230">
                        <a:lnSpc>
                          <a:spcPts val="1600"/>
                        </a:lnSpc>
                        <a:spcBef>
                          <a:spcPts val="65"/>
                        </a:spcBef>
                        <a:tabLst>
                          <a:tab pos="1053465" algn="l"/>
                        </a:tabLst>
                      </a:pPr>
                      <a:r>
                        <a:rPr sz="1600" spc="-5" dirty="0">
                          <a:highlight>
                            <a:srgbClr val="FFFF00"/>
                          </a:highlight>
                        </a:rPr>
                        <a:t>apo</a:t>
                      </a:r>
                      <a:r>
                        <a:rPr sz="1600" spc="60" dirty="0">
                          <a:highlight>
                            <a:srgbClr val="FFFF00"/>
                          </a:highlight>
                        </a:rPr>
                        <a:t> </a:t>
                      </a:r>
                      <a:r>
                        <a:rPr sz="1600" dirty="0">
                          <a:highlight>
                            <a:srgbClr val="FFFF00"/>
                          </a:highlight>
                        </a:rPr>
                        <a:t>E</a:t>
                      </a:r>
                      <a:r>
                        <a:rPr sz="1600" spc="65" dirty="0">
                          <a:highlight>
                            <a:srgbClr val="FFFF00"/>
                          </a:highlight>
                        </a:rPr>
                        <a:t> </a:t>
                      </a:r>
                      <a:r>
                        <a:rPr sz="1600" spc="-5" dirty="0"/>
                        <a:t>leading	</a:t>
                      </a:r>
                      <a:r>
                        <a:rPr sz="1600" dirty="0"/>
                        <a:t>to</a:t>
                      </a:r>
                      <a:r>
                        <a:rPr sz="1600" spc="40" dirty="0"/>
                        <a:t> </a:t>
                      </a:r>
                      <a:r>
                        <a:rPr sz="1600" dirty="0"/>
                        <a:t>the</a:t>
                      </a:r>
                      <a:r>
                        <a:rPr sz="1600" spc="40" dirty="0"/>
                        <a:t> </a:t>
                      </a:r>
                      <a:r>
                        <a:rPr sz="1600" spc="-5" dirty="0"/>
                        <a:t>defective</a:t>
                      </a:r>
                      <a:r>
                        <a:rPr sz="1600" spc="30" dirty="0"/>
                        <a:t> </a:t>
                      </a:r>
                      <a:r>
                        <a:rPr sz="1600" dirty="0"/>
                        <a:t>uptake</a:t>
                      </a:r>
                      <a:r>
                        <a:rPr sz="1600" spc="30" dirty="0"/>
                        <a:t> </a:t>
                      </a:r>
                      <a:r>
                        <a:rPr sz="1600" dirty="0"/>
                        <a:t>of </a:t>
                      </a:r>
                      <a:r>
                        <a:rPr sz="1600" spc="-285" dirty="0"/>
                        <a:t> </a:t>
                      </a:r>
                      <a:r>
                        <a:rPr sz="1600" spc="-5" dirty="0"/>
                        <a:t>chylomicrons</a:t>
                      </a:r>
                      <a:r>
                        <a:rPr sz="1600" spc="25" dirty="0"/>
                        <a:t> </a:t>
                      </a:r>
                      <a:r>
                        <a:rPr sz="1600" dirty="0"/>
                        <a:t>&amp;</a:t>
                      </a:r>
                      <a:r>
                        <a:rPr sz="1600" spc="-10" dirty="0"/>
                        <a:t> VLDL</a:t>
                      </a:r>
                      <a:r>
                        <a:rPr sz="1600" spc="20" dirty="0"/>
                        <a:t> </a:t>
                      </a:r>
                      <a:r>
                        <a:rPr sz="1600" dirty="0"/>
                        <a:t>by</a:t>
                      </a:r>
                      <a:r>
                        <a:rPr sz="1600" spc="-15" dirty="0"/>
                        <a:t> </a:t>
                      </a:r>
                      <a:r>
                        <a:rPr sz="1600" spc="-5" dirty="0"/>
                        <a:t>apo</a:t>
                      </a:r>
                      <a:r>
                        <a:rPr sz="1600" spc="-10" dirty="0"/>
                        <a:t> </a:t>
                      </a:r>
                      <a:r>
                        <a:rPr sz="1600" dirty="0"/>
                        <a:t>E</a:t>
                      </a:r>
                      <a:r>
                        <a:rPr sz="1600" spc="-10" dirty="0"/>
                        <a:t> </a:t>
                      </a:r>
                      <a:r>
                        <a:rPr sz="1600" spc="-5" dirty="0"/>
                        <a:t>receptor</a:t>
                      </a:r>
                      <a:endParaRPr sz="1600" b="1" dirty="0">
                        <a:latin typeface="Times New Roman"/>
                        <a:cs typeface="Times New Roman"/>
                      </a:endParaRPr>
                    </a:p>
                  </a:txBody>
                  <a:tcPr marL="0" marR="0" marT="1270" marB="0"/>
                </a:tc>
                <a:tc>
                  <a:txBody>
                    <a:bodyPr/>
                    <a:lstStyle/>
                    <a:p>
                      <a:pPr marL="106045">
                        <a:lnSpc>
                          <a:spcPct val="100000"/>
                        </a:lnSpc>
                        <a:spcBef>
                          <a:spcPts val="10"/>
                        </a:spcBef>
                      </a:pPr>
                      <a:r>
                        <a:rPr sz="1600" spc="-10" dirty="0"/>
                        <a:t>Increase</a:t>
                      </a:r>
                      <a:r>
                        <a:rPr sz="1600" spc="40" dirty="0"/>
                        <a:t> </a:t>
                      </a:r>
                      <a:r>
                        <a:rPr sz="1600" spc="-5" dirty="0"/>
                        <a:t>chylomicron</a:t>
                      </a:r>
                      <a:r>
                        <a:rPr sz="1600" spc="50" dirty="0"/>
                        <a:t> </a:t>
                      </a:r>
                      <a:r>
                        <a:rPr sz="1600" spc="-5" dirty="0"/>
                        <a:t>remnants</a:t>
                      </a:r>
                      <a:r>
                        <a:rPr sz="1600" spc="5" dirty="0"/>
                        <a:t> </a:t>
                      </a:r>
                      <a:r>
                        <a:rPr sz="1600" dirty="0"/>
                        <a:t>&amp; </a:t>
                      </a:r>
                      <a:r>
                        <a:rPr sz="1600" spc="-10" dirty="0"/>
                        <a:t>VLDL</a:t>
                      </a:r>
                      <a:r>
                        <a:rPr sz="1600" spc="20" dirty="0"/>
                        <a:t> </a:t>
                      </a:r>
                      <a:r>
                        <a:rPr sz="1600" spc="-5" dirty="0"/>
                        <a:t>remnants</a:t>
                      </a:r>
                      <a:r>
                        <a:rPr sz="1600" spc="15" dirty="0"/>
                        <a:t> </a:t>
                      </a:r>
                      <a:r>
                        <a:rPr sz="1600" dirty="0"/>
                        <a:t>in </a:t>
                      </a:r>
                      <a:r>
                        <a:rPr sz="1600" spc="-5" dirty="0"/>
                        <a:t>plasma.</a:t>
                      </a:r>
                      <a:endParaRPr sz="1600" dirty="0"/>
                    </a:p>
                    <a:p>
                      <a:pPr marL="297180" marR="62865" indent="-229235">
                        <a:lnSpc>
                          <a:spcPts val="1600"/>
                        </a:lnSpc>
                        <a:spcBef>
                          <a:spcPts val="65"/>
                        </a:spcBef>
                        <a:buChar char="-"/>
                        <a:tabLst>
                          <a:tab pos="249554" algn="l"/>
                          <a:tab pos="250190" algn="l"/>
                          <a:tab pos="3799840" algn="l"/>
                        </a:tabLst>
                      </a:pPr>
                      <a:r>
                        <a:rPr sz="1600" dirty="0"/>
                        <a:t>Ele</a:t>
                      </a:r>
                      <a:r>
                        <a:rPr sz="1600" spc="-10" dirty="0"/>
                        <a:t>c</a:t>
                      </a:r>
                      <a:r>
                        <a:rPr sz="1600" dirty="0"/>
                        <a:t>tropho</a:t>
                      </a:r>
                      <a:r>
                        <a:rPr sz="1600" spc="-5" dirty="0"/>
                        <a:t>re</a:t>
                      </a:r>
                      <a:r>
                        <a:rPr sz="1600" dirty="0"/>
                        <a:t>sis </a:t>
                      </a:r>
                      <a:r>
                        <a:rPr sz="1600" spc="-85" dirty="0"/>
                        <a:t> </a:t>
                      </a:r>
                      <a:r>
                        <a:rPr sz="1600" dirty="0"/>
                        <a:t>shows </a:t>
                      </a:r>
                      <a:r>
                        <a:rPr sz="1600" spc="-90" dirty="0"/>
                        <a:t> </a:t>
                      </a:r>
                      <a:r>
                        <a:rPr sz="1600" dirty="0"/>
                        <a:t>b</a:t>
                      </a:r>
                      <a:r>
                        <a:rPr sz="1600" spc="-5" dirty="0"/>
                        <a:t>r</a:t>
                      </a:r>
                      <a:r>
                        <a:rPr sz="1600" dirty="0"/>
                        <a:t>o</a:t>
                      </a:r>
                      <a:r>
                        <a:rPr sz="1600" spc="-5" dirty="0"/>
                        <a:t>a</a:t>
                      </a:r>
                      <a:r>
                        <a:rPr sz="1600" dirty="0"/>
                        <a:t>d </a:t>
                      </a:r>
                      <a:r>
                        <a:rPr sz="1600" spc="-85" dirty="0"/>
                        <a:t> </a:t>
                      </a:r>
                      <a:r>
                        <a:rPr sz="1600" dirty="0"/>
                        <a:t>β</a:t>
                      </a:r>
                      <a:r>
                        <a:rPr sz="1600" spc="-5" dirty="0"/>
                        <a:t>-</a:t>
                      </a:r>
                      <a:r>
                        <a:rPr sz="1600" dirty="0"/>
                        <a:t>b</a:t>
                      </a:r>
                      <a:r>
                        <a:rPr sz="1600" spc="-5" dirty="0"/>
                        <a:t>a</a:t>
                      </a:r>
                      <a:r>
                        <a:rPr sz="1600" dirty="0"/>
                        <a:t>nd. </a:t>
                      </a:r>
                      <a:r>
                        <a:rPr sz="1600" spc="-90" dirty="0"/>
                        <a:t> </a:t>
                      </a:r>
                      <a:r>
                        <a:rPr sz="1600" dirty="0"/>
                        <a:t>So </a:t>
                      </a:r>
                      <a:r>
                        <a:rPr sz="1600" spc="-90" dirty="0"/>
                        <a:t> </a:t>
                      </a:r>
                      <a:r>
                        <a:rPr sz="1600" dirty="0"/>
                        <a:t>, </a:t>
                      </a:r>
                      <a:r>
                        <a:rPr sz="1600" spc="-90" dirty="0"/>
                        <a:t> </a:t>
                      </a:r>
                      <a:r>
                        <a:rPr sz="1600" dirty="0"/>
                        <a:t>the </a:t>
                      </a:r>
                      <a:r>
                        <a:rPr sz="1600" spc="-90" dirty="0"/>
                        <a:t> </a:t>
                      </a:r>
                      <a:r>
                        <a:rPr sz="1600" dirty="0"/>
                        <a:t>dise</a:t>
                      </a:r>
                      <a:r>
                        <a:rPr sz="1600" spc="-10" dirty="0"/>
                        <a:t>a</a:t>
                      </a:r>
                      <a:r>
                        <a:rPr sz="1600" dirty="0"/>
                        <a:t>se	sometimes  </a:t>
                      </a:r>
                      <a:r>
                        <a:rPr sz="1600" spc="-5" dirty="0"/>
                        <a:t>refers</a:t>
                      </a:r>
                      <a:r>
                        <a:rPr sz="1600" spc="15" dirty="0"/>
                        <a:t> </a:t>
                      </a:r>
                      <a:r>
                        <a:rPr sz="1600" dirty="0"/>
                        <a:t>to it as </a:t>
                      </a:r>
                      <a:r>
                        <a:rPr sz="1600" spc="-5" dirty="0"/>
                        <a:t>"broad</a:t>
                      </a:r>
                      <a:r>
                        <a:rPr sz="1600" spc="10" dirty="0"/>
                        <a:t> </a:t>
                      </a:r>
                      <a:r>
                        <a:rPr sz="1600" spc="-5" dirty="0"/>
                        <a:t>β-band</a:t>
                      </a:r>
                      <a:r>
                        <a:rPr sz="1600" dirty="0"/>
                        <a:t> </a:t>
                      </a:r>
                      <a:r>
                        <a:rPr sz="1600" spc="-5" dirty="0"/>
                        <a:t>disease"</a:t>
                      </a:r>
                      <a:endParaRPr sz="1600" dirty="0"/>
                    </a:p>
                    <a:p>
                      <a:pPr marL="271145" indent="-203835">
                        <a:lnSpc>
                          <a:spcPct val="100000"/>
                        </a:lnSpc>
                        <a:spcBef>
                          <a:spcPts val="60"/>
                        </a:spcBef>
                        <a:buChar char="-"/>
                        <a:tabLst>
                          <a:tab pos="271145" algn="l"/>
                          <a:tab pos="271780" algn="l"/>
                        </a:tabLst>
                      </a:pPr>
                      <a:r>
                        <a:rPr sz="1600" dirty="0"/>
                        <a:t>The</a:t>
                      </a:r>
                      <a:r>
                        <a:rPr sz="1600" spc="-15" dirty="0"/>
                        <a:t> </a:t>
                      </a:r>
                      <a:r>
                        <a:rPr sz="1600" dirty="0"/>
                        <a:t>plasma</a:t>
                      </a:r>
                      <a:r>
                        <a:rPr sz="1600" spc="-20" dirty="0"/>
                        <a:t> </a:t>
                      </a:r>
                      <a:r>
                        <a:rPr sz="1600" spc="-5" dirty="0"/>
                        <a:t>is</a:t>
                      </a:r>
                      <a:r>
                        <a:rPr sz="1600" spc="-15" dirty="0"/>
                        <a:t> </a:t>
                      </a:r>
                      <a:r>
                        <a:rPr sz="1600" spc="-5" dirty="0"/>
                        <a:t>turbid.</a:t>
                      </a:r>
                      <a:endParaRPr sz="1600" dirty="0"/>
                    </a:p>
                    <a:p>
                      <a:pPr marL="226060" marR="62865" indent="-226060">
                        <a:lnSpc>
                          <a:spcPts val="1590"/>
                        </a:lnSpc>
                        <a:spcBef>
                          <a:spcPts val="70"/>
                        </a:spcBef>
                        <a:buChar char="-"/>
                        <a:tabLst>
                          <a:tab pos="226060" algn="l"/>
                        </a:tabLst>
                      </a:pPr>
                      <a:r>
                        <a:rPr sz="1600" spc="-5" dirty="0"/>
                        <a:t>Plasma</a:t>
                      </a:r>
                      <a:r>
                        <a:rPr sz="1600" spc="265" dirty="0"/>
                        <a:t> </a:t>
                      </a:r>
                      <a:r>
                        <a:rPr sz="1600" spc="-10" dirty="0"/>
                        <a:t>triacylglycerols</a:t>
                      </a:r>
                      <a:r>
                        <a:rPr sz="1600" spc="260" dirty="0"/>
                        <a:t> </a:t>
                      </a:r>
                      <a:r>
                        <a:rPr sz="1600" spc="-5" dirty="0"/>
                        <a:t>&amp;</a:t>
                      </a:r>
                      <a:r>
                        <a:rPr sz="1600" spc="260" dirty="0"/>
                        <a:t> </a:t>
                      </a:r>
                      <a:r>
                        <a:rPr sz="1600" spc="-5" dirty="0"/>
                        <a:t>cholesterol</a:t>
                      </a:r>
                      <a:r>
                        <a:rPr sz="1600" spc="260" dirty="0"/>
                        <a:t> </a:t>
                      </a:r>
                      <a:r>
                        <a:rPr sz="1600" spc="-5" dirty="0"/>
                        <a:t>are</a:t>
                      </a:r>
                      <a:r>
                        <a:rPr sz="1600" spc="260" dirty="0"/>
                        <a:t> </a:t>
                      </a:r>
                      <a:r>
                        <a:rPr sz="1600" spc="-5" dirty="0"/>
                        <a:t>increased</a:t>
                      </a:r>
                      <a:r>
                        <a:rPr sz="1600" spc="254" dirty="0"/>
                        <a:t> </a:t>
                      </a:r>
                      <a:r>
                        <a:rPr sz="1600" spc="-5" dirty="0"/>
                        <a:t>which</a:t>
                      </a:r>
                      <a:r>
                        <a:rPr sz="1600" spc="270" dirty="0"/>
                        <a:t> </a:t>
                      </a:r>
                      <a:r>
                        <a:rPr sz="1600" spc="-5" dirty="0"/>
                        <a:t>are </a:t>
                      </a:r>
                      <a:r>
                        <a:rPr sz="1600" spc="-285" dirty="0"/>
                        <a:t> </a:t>
                      </a:r>
                      <a:r>
                        <a:rPr sz="1600" spc="-5" dirty="0"/>
                        <a:t>responsible</a:t>
                      </a:r>
                      <a:r>
                        <a:rPr sz="1600" spc="5" dirty="0"/>
                        <a:t> </a:t>
                      </a:r>
                      <a:r>
                        <a:rPr sz="1600" dirty="0"/>
                        <a:t>for</a:t>
                      </a:r>
                      <a:r>
                        <a:rPr sz="1600" spc="300" dirty="0"/>
                        <a:t> </a:t>
                      </a:r>
                      <a:r>
                        <a:rPr sz="1600" spc="-5" dirty="0"/>
                        <a:t>occurrence</a:t>
                      </a:r>
                      <a:r>
                        <a:rPr sz="1600" spc="30" dirty="0"/>
                        <a:t> </a:t>
                      </a:r>
                      <a:r>
                        <a:rPr sz="1600" dirty="0"/>
                        <a:t>of</a:t>
                      </a:r>
                      <a:r>
                        <a:rPr sz="1600" spc="-5" dirty="0"/>
                        <a:t> </a:t>
                      </a:r>
                      <a:r>
                        <a:rPr sz="1600" dirty="0"/>
                        <a:t>xanthomas &amp;</a:t>
                      </a:r>
                      <a:r>
                        <a:rPr sz="1600" spc="-10" dirty="0"/>
                        <a:t> </a:t>
                      </a:r>
                      <a:r>
                        <a:rPr sz="1600" spc="-5" dirty="0"/>
                        <a:t>atherosclerosis.</a:t>
                      </a:r>
                      <a:endParaRPr sz="1600" b="1" dirty="0">
                        <a:latin typeface="Times New Roman"/>
                        <a:cs typeface="Times New Roman"/>
                      </a:endParaRPr>
                    </a:p>
                  </a:txBody>
                  <a:tcPr marL="0" marR="0" marT="1270" marB="0"/>
                </a:tc>
                <a:extLst>
                  <a:ext uri="{0D108BD9-81ED-4DB2-BD59-A6C34878D82A}">
                    <a16:rowId xmlns:a16="http://schemas.microsoft.com/office/drawing/2014/main" val="10003"/>
                  </a:ext>
                </a:extLst>
              </a:tr>
            </a:tbl>
          </a:graphicData>
        </a:graphic>
      </p:graphicFrame>
      <p:sp>
        <p:nvSpPr>
          <p:cNvPr id="7" name="object 7"/>
          <p:cNvSpPr/>
          <p:nvPr/>
        </p:nvSpPr>
        <p:spPr>
          <a:xfrm>
            <a:off x="797052" y="1829053"/>
            <a:ext cx="9079865" cy="58419"/>
          </a:xfrm>
          <a:custGeom>
            <a:avLst/>
            <a:gdLst/>
            <a:ahLst/>
            <a:cxnLst/>
            <a:rect l="l" t="t" r="r" b="b"/>
            <a:pathLst>
              <a:path w="9079865" h="58419">
                <a:moveTo>
                  <a:pt x="4519168" y="0"/>
                </a:moveTo>
                <a:lnTo>
                  <a:pt x="4519168" y="0"/>
                </a:lnTo>
                <a:lnTo>
                  <a:pt x="0" y="0"/>
                </a:lnTo>
                <a:lnTo>
                  <a:pt x="0" y="38100"/>
                </a:lnTo>
                <a:lnTo>
                  <a:pt x="0" y="57912"/>
                </a:lnTo>
                <a:lnTo>
                  <a:pt x="38087" y="57912"/>
                </a:lnTo>
                <a:lnTo>
                  <a:pt x="38087" y="38100"/>
                </a:lnTo>
                <a:lnTo>
                  <a:pt x="56388" y="38100"/>
                </a:lnTo>
                <a:lnTo>
                  <a:pt x="4519168" y="38100"/>
                </a:lnTo>
                <a:lnTo>
                  <a:pt x="4519168" y="0"/>
                </a:lnTo>
                <a:close/>
              </a:path>
              <a:path w="9079865" h="58419">
                <a:moveTo>
                  <a:pt x="9079738" y="0"/>
                </a:moveTo>
                <a:lnTo>
                  <a:pt x="9041638" y="0"/>
                </a:lnTo>
                <a:lnTo>
                  <a:pt x="9023350" y="0"/>
                </a:lnTo>
                <a:lnTo>
                  <a:pt x="4575683" y="0"/>
                </a:lnTo>
                <a:lnTo>
                  <a:pt x="4519295" y="0"/>
                </a:lnTo>
                <a:lnTo>
                  <a:pt x="4519295" y="38100"/>
                </a:lnTo>
                <a:lnTo>
                  <a:pt x="4575683" y="38100"/>
                </a:lnTo>
                <a:lnTo>
                  <a:pt x="9023350" y="38100"/>
                </a:lnTo>
                <a:lnTo>
                  <a:pt x="9041638" y="38100"/>
                </a:lnTo>
                <a:lnTo>
                  <a:pt x="9041638" y="57912"/>
                </a:lnTo>
                <a:lnTo>
                  <a:pt x="9079738" y="57912"/>
                </a:lnTo>
                <a:lnTo>
                  <a:pt x="9079738" y="38100"/>
                </a:lnTo>
                <a:lnTo>
                  <a:pt x="9079738" y="0"/>
                </a:lnTo>
                <a:close/>
              </a:path>
            </a:pathLst>
          </a:custGeom>
          <a:solidFill>
            <a:srgbClr val="000000"/>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5016" y="1167637"/>
            <a:ext cx="5312410" cy="56515"/>
          </a:xfrm>
          <a:custGeom>
            <a:avLst/>
            <a:gdLst/>
            <a:ahLst/>
            <a:cxnLst/>
            <a:rect l="l" t="t" r="r" b="b"/>
            <a:pathLst>
              <a:path w="5312410" h="56515">
                <a:moveTo>
                  <a:pt x="5312410" y="18288"/>
                </a:moveTo>
                <a:lnTo>
                  <a:pt x="0" y="18288"/>
                </a:lnTo>
                <a:lnTo>
                  <a:pt x="0" y="56388"/>
                </a:lnTo>
                <a:lnTo>
                  <a:pt x="5312410" y="56388"/>
                </a:lnTo>
                <a:lnTo>
                  <a:pt x="5312410" y="18288"/>
                </a:lnTo>
                <a:close/>
              </a:path>
              <a:path w="5312410" h="56515">
                <a:moveTo>
                  <a:pt x="5312410" y="0"/>
                </a:moveTo>
                <a:lnTo>
                  <a:pt x="0" y="0"/>
                </a:lnTo>
                <a:lnTo>
                  <a:pt x="0" y="9144"/>
                </a:lnTo>
                <a:lnTo>
                  <a:pt x="5312410" y="9144"/>
                </a:lnTo>
                <a:lnTo>
                  <a:pt x="5312410" y="0"/>
                </a:lnTo>
                <a:close/>
              </a:path>
            </a:pathLst>
          </a:custGeom>
          <a:solidFill>
            <a:srgbClr val="612322"/>
          </a:solidFill>
        </p:spPr>
        <p:txBody>
          <a:bodyPr wrap="square" lIns="0" tIns="0" rIns="0" bIns="0" rtlCol="0"/>
          <a:lstStyle/>
          <a:p>
            <a:endParaRPr/>
          </a:p>
        </p:txBody>
      </p:sp>
      <p:sp>
        <p:nvSpPr>
          <p:cNvPr id="3" name="object 3"/>
          <p:cNvSpPr txBox="1"/>
          <p:nvPr/>
        </p:nvSpPr>
        <p:spPr>
          <a:xfrm>
            <a:off x="508000" y="148506"/>
            <a:ext cx="9677400" cy="11485195"/>
          </a:xfrm>
          <a:prstGeom prst="rect">
            <a:avLst/>
          </a:prstGeom>
        </p:spPr>
        <p:txBody>
          <a:bodyPr vert="horz" wrap="square" lIns="0" tIns="12700" rIns="0" bIns="0" rtlCol="0">
            <a:spAutoFit/>
          </a:bodyPr>
          <a:lstStyle/>
          <a:p>
            <a:pPr>
              <a:lnSpc>
                <a:spcPct val="100000"/>
              </a:lnSpc>
              <a:spcBef>
                <a:spcPts val="40"/>
              </a:spcBef>
            </a:pPr>
            <a:endParaRPr lang="en-US" sz="1400" dirty="0">
              <a:latin typeface="Cambria"/>
              <a:cs typeface="Cambria"/>
            </a:endParaRPr>
          </a:p>
          <a:p>
            <a:pPr algn="ctr">
              <a:lnSpc>
                <a:spcPct val="100000"/>
              </a:lnSpc>
            </a:pPr>
            <a:endParaRPr lang="en-US" sz="1950" b="1" spc="-5" dirty="0">
              <a:latin typeface="Cambria"/>
              <a:cs typeface="Times New Roman"/>
            </a:endParaRPr>
          </a:p>
          <a:p>
            <a:pPr algn="ctr">
              <a:lnSpc>
                <a:spcPct val="100000"/>
              </a:lnSpc>
            </a:pPr>
            <a:r>
              <a:rPr sz="3200" b="1" spc="-5" dirty="0">
                <a:latin typeface="Times New Roman"/>
                <a:cs typeface="Times New Roman"/>
              </a:rPr>
              <a:t>Lipoprotein metabolis</a:t>
            </a:r>
            <a:r>
              <a:rPr lang="en-US" sz="3200" b="1" spc="-5" dirty="0">
                <a:latin typeface="Times New Roman"/>
                <a:cs typeface="Times New Roman"/>
              </a:rPr>
              <a:t>m</a:t>
            </a:r>
          </a:p>
          <a:p>
            <a:pPr algn="ctr">
              <a:lnSpc>
                <a:spcPct val="100000"/>
              </a:lnSpc>
            </a:pPr>
            <a:endParaRPr sz="2000" dirty="0">
              <a:solidFill>
                <a:srgbClr val="FF0000"/>
              </a:solidFill>
              <a:latin typeface="Times New Roman"/>
              <a:cs typeface="Times New Roman"/>
            </a:endParaRPr>
          </a:p>
          <a:p>
            <a:pPr marL="377825"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charset="0"/>
                <a:ea typeface="+mn-ea"/>
                <a:cs typeface="+mn-cs"/>
              </a:rPr>
              <a:t>Lipid compounds: </a:t>
            </a:r>
          </a:p>
          <a:p>
            <a:pPr marL="377825"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2400" b="1" i="0" u="none" strike="noStrike" kern="1200" cap="none" spc="0" normalizeH="0" baseline="0" noProof="0" dirty="0">
                <a:ln>
                  <a:noFill/>
                </a:ln>
                <a:solidFill>
                  <a:srgbClr val="CC0000"/>
                </a:solidFill>
                <a:effectLst/>
                <a:uLnTx/>
                <a:uFillTx/>
                <a:latin typeface="Arial" charset="0"/>
                <a:ea typeface="+mn-ea"/>
                <a:cs typeface="+mn-cs"/>
              </a:rPr>
              <a:t>Relatively water insoluble</a:t>
            </a:r>
          </a:p>
          <a:p>
            <a:pPr marL="377825"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C0000"/>
              </a:solidFill>
              <a:effectLst/>
              <a:uLnTx/>
              <a:uFillTx/>
              <a:latin typeface="Arial" charset="0"/>
              <a:ea typeface="+mn-ea"/>
              <a:cs typeface="+mn-cs"/>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Therefore, they are transported in plasma </a:t>
            </a:r>
            <a:r>
              <a:rPr kumimoji="0" lang="en-US" sz="2400" b="1" i="0" u="none" strike="noStrike" kern="1200" cap="none" spc="0" normalizeH="0" baseline="0" noProof="0" dirty="0">
                <a:ln>
                  <a:noFill/>
                </a:ln>
                <a:solidFill>
                  <a:srgbClr val="CC0000"/>
                </a:solidFill>
                <a:effectLst/>
                <a:uLnTx/>
                <a:uFillTx/>
                <a:latin typeface="Arial" charset="0"/>
                <a:ea typeface="+mn-ea"/>
                <a:cs typeface="+mn-cs"/>
              </a:rPr>
              <a:t>(aqueous)</a:t>
            </a:r>
            <a:r>
              <a:rPr kumimoji="0" lang="en-US" sz="2400" b="1" i="0" u="none" strike="noStrike" kern="1200" cap="none" spc="0" normalizeH="0" baseline="0" noProof="0" dirty="0">
                <a:ln>
                  <a:noFill/>
                </a:ln>
                <a:solidFill>
                  <a:srgbClr val="FFC319"/>
                </a:solidFill>
                <a:effectLst/>
                <a:uLnTx/>
                <a:uFillTx/>
                <a:latin typeface="Arial" charset="0"/>
                <a:ea typeface="+mn-ea"/>
                <a:cs typeface="+mn-cs"/>
              </a:rPr>
              <a:t> </a:t>
            </a:r>
            <a:r>
              <a:rPr kumimoji="0" lang="en-US" sz="2400" b="1" i="0" u="none" strike="noStrike" kern="1200" cap="none" spc="0" normalizeH="0" baseline="0" noProof="0" dirty="0">
                <a:ln>
                  <a:noFill/>
                </a:ln>
                <a:solidFill>
                  <a:srgbClr val="000000"/>
                </a:solidFill>
                <a:effectLst/>
                <a:uLnTx/>
                <a:uFillTx/>
                <a:latin typeface="Arial" charset="0"/>
                <a:ea typeface="+mn-ea"/>
                <a:cs typeface="+mn-cs"/>
              </a:rPr>
              <a:t>as </a:t>
            </a:r>
            <a:r>
              <a:rPr kumimoji="0" lang="en-US" sz="2400" b="1" i="0" u="none" strike="noStrike" kern="1200" cap="none" spc="0" normalizeH="0" baseline="0" noProof="0" dirty="0">
                <a:ln>
                  <a:noFill/>
                </a:ln>
                <a:solidFill>
                  <a:srgbClr val="CC0000"/>
                </a:solidFill>
                <a:effectLst/>
                <a:uLnTx/>
                <a:uFillTx/>
                <a:latin typeface="Arial" charset="0"/>
                <a:ea typeface="+mn-ea"/>
                <a:cs typeface="+mn-cs"/>
              </a:rPr>
              <a:t>Lipoproteins</a:t>
            </a: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dirty="0">
              <a:solidFill>
                <a:srgbClr val="CC0000"/>
              </a:solidFill>
              <a:latin typeface="Arial" charset="0"/>
            </a:endParaRPr>
          </a:p>
          <a:p>
            <a:pPr marL="377825" marR="0" lvl="0" indent="0" defTabSz="914400" rtl="0" eaLnBrk="1" fontAlgn="base" latinLnBrk="0" hangingPunct="1">
              <a:lnSpc>
                <a:spcPct val="100000"/>
              </a:lnSpc>
              <a:spcBef>
                <a:spcPct val="0"/>
              </a:spcBef>
              <a:spcAft>
                <a:spcPct val="0"/>
              </a:spcAft>
              <a:buClr>
                <a:srgbClr val="CC0000"/>
              </a:buClr>
              <a:buSzTx/>
              <a:buFont typeface="Wingdings" pitchFamily="2" charset="2"/>
              <a:buNone/>
              <a:tabLst/>
              <a:defRPr/>
            </a:pPr>
            <a:r>
              <a:rPr kumimoji="0" lang="en-US" altLang="zh-CN" sz="4400" b="1" i="0" u="none" strike="noStrike" kern="1200" cap="none" spc="0" normalizeH="0" baseline="0" noProof="0" dirty="0">
                <a:ln>
                  <a:noFill/>
                </a:ln>
                <a:solidFill>
                  <a:srgbClr val="CC3300"/>
                </a:solidFill>
                <a:effectLst/>
                <a:uLnTx/>
                <a:uFillTx/>
                <a:latin typeface="Arial"/>
                <a:ea typeface="+mj-ea"/>
                <a:cs typeface="+mj-cs"/>
              </a:rPr>
              <a:t>Plasma lipoproteins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All lipids in plasma are transported in the form of lipoproteins.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Lipoproteins solubilize lipids in plasma.</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400" b="1" i="0" u="none" strike="noStrike" kern="0" cap="none" spc="0" normalizeH="0" baseline="0" noProof="0" dirty="0">
                <a:ln>
                  <a:noFill/>
                </a:ln>
                <a:solidFill>
                  <a:srgbClr val="0070C0"/>
                </a:solidFill>
                <a:effectLst/>
                <a:uLnTx/>
                <a:uFillTx/>
                <a:latin typeface="Arial"/>
                <a:ea typeface="SimSun" pitchFamily="2" charset="-122"/>
                <a:cs typeface="+mn-cs"/>
              </a:rPr>
              <a:t>The structure of lipoprotein is: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400" b="1" i="0" u="sng" strike="noStrike" kern="0" cap="none" spc="0" normalizeH="0" baseline="0" noProof="0" dirty="0">
                <a:ln>
                  <a:noFill/>
                </a:ln>
                <a:solidFill>
                  <a:srgbClr val="CC3300"/>
                </a:solidFill>
                <a:effectLst/>
                <a:uLnTx/>
                <a:uFillTx/>
                <a:latin typeface="Arial"/>
                <a:ea typeface="SimSun" pitchFamily="2" charset="-122"/>
                <a:cs typeface="+mn-cs"/>
              </a:rPr>
              <a:t>Central core </a:t>
            </a: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formed of non-polar lipids: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 triacylglycerols (TG; TAG) and</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 cholesterol esters (CE).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400" b="1" i="0" u="sng" strike="noStrike" kern="0" cap="none" spc="0" normalizeH="0" baseline="0" noProof="0" dirty="0">
                <a:ln>
                  <a:noFill/>
                </a:ln>
                <a:solidFill>
                  <a:srgbClr val="CC3300"/>
                </a:solidFill>
                <a:effectLst/>
                <a:uLnTx/>
                <a:uFillTx/>
                <a:latin typeface="Arial"/>
                <a:ea typeface="SimSun" pitchFamily="2" charset="-122"/>
                <a:cs typeface="+mn-cs"/>
              </a:rPr>
              <a:t>Outer layer </a:t>
            </a: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contains  polar lipids: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phospholipids (PL).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non-esterified cholesterol (C).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proteins (apoproteins). </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377825" marR="0" lvl="0" indent="0"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8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000" b="1" spc="-5" dirty="0">
              <a:solidFill>
                <a:srgbClr val="FF0000"/>
              </a:solidFill>
              <a:latin typeface="Times New Roman"/>
              <a:cs typeface="Times New Roman"/>
            </a:endParaRPr>
          </a:p>
          <a:p>
            <a:pPr>
              <a:lnSpc>
                <a:spcPct val="100000"/>
              </a:lnSpc>
              <a:spcBef>
                <a:spcPts val="15"/>
              </a:spcBef>
            </a:pPr>
            <a:endParaRPr sz="1600" dirty="0">
              <a:latin typeface="Times New Roman"/>
              <a:cs typeface="Times New Roman"/>
            </a:endParaRPr>
          </a:p>
        </p:txBody>
      </p:sp>
      <p:pic>
        <p:nvPicPr>
          <p:cNvPr id="7" name="Picture 2" descr="18_014">
            <a:extLst>
              <a:ext uri="{FF2B5EF4-FFF2-40B4-BE49-F238E27FC236}">
                <a16:creationId xmlns:a16="http://schemas.microsoft.com/office/drawing/2014/main" id="{DF97D69C-7960-42BC-8F7C-6036ED40EF15}"/>
              </a:ext>
            </a:extLst>
          </p:cNvPr>
          <p:cNvPicPr>
            <a:picLocks noChangeAspect="1" noChangeArrowheads="1"/>
          </p:cNvPicPr>
          <p:nvPr/>
        </p:nvPicPr>
        <p:blipFill>
          <a:blip r:embed="rId2" cstate="print"/>
          <a:srcRect l="16667" r="15833" b="19293"/>
          <a:stretch>
            <a:fillRect/>
          </a:stretch>
        </p:blipFill>
        <p:spPr bwMode="auto">
          <a:xfrm>
            <a:off x="6607439" y="5118100"/>
            <a:ext cx="3595702" cy="504826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96112" y="1167637"/>
            <a:ext cx="8901430" cy="56515"/>
          </a:xfrm>
          <a:custGeom>
            <a:avLst/>
            <a:gdLst/>
            <a:ahLst/>
            <a:cxnLst/>
            <a:rect l="l" t="t" r="r" b="b"/>
            <a:pathLst>
              <a:path w="8901430" h="56515">
                <a:moveTo>
                  <a:pt x="8901430" y="18288"/>
                </a:moveTo>
                <a:lnTo>
                  <a:pt x="0" y="18288"/>
                </a:lnTo>
                <a:lnTo>
                  <a:pt x="0" y="56388"/>
                </a:lnTo>
                <a:lnTo>
                  <a:pt x="8901430" y="56388"/>
                </a:lnTo>
                <a:lnTo>
                  <a:pt x="8901430" y="18288"/>
                </a:lnTo>
                <a:close/>
              </a:path>
              <a:path w="8901430" h="56515">
                <a:moveTo>
                  <a:pt x="8901430" y="0"/>
                </a:moveTo>
                <a:lnTo>
                  <a:pt x="0" y="0"/>
                </a:lnTo>
                <a:lnTo>
                  <a:pt x="0" y="9144"/>
                </a:lnTo>
                <a:lnTo>
                  <a:pt x="8901430" y="9144"/>
                </a:lnTo>
                <a:lnTo>
                  <a:pt x="8901430" y="0"/>
                </a:lnTo>
                <a:close/>
              </a:path>
            </a:pathLst>
          </a:custGeom>
          <a:solidFill>
            <a:srgbClr val="612322"/>
          </a:solidFill>
        </p:spPr>
        <p:txBody>
          <a:bodyPr wrap="square" lIns="0" tIns="0" rIns="0" bIns="0" rtlCol="0"/>
          <a:lstStyle/>
          <a:p>
            <a:endParaRPr/>
          </a:p>
        </p:txBody>
      </p:sp>
      <p:sp>
        <p:nvSpPr>
          <p:cNvPr id="4" name="object 4"/>
          <p:cNvSpPr/>
          <p:nvPr/>
        </p:nvSpPr>
        <p:spPr>
          <a:xfrm>
            <a:off x="845819" y="6652259"/>
            <a:ext cx="4301490" cy="6350"/>
          </a:xfrm>
          <a:custGeom>
            <a:avLst/>
            <a:gdLst/>
            <a:ahLst/>
            <a:cxnLst/>
            <a:rect l="l" t="t" r="r" b="b"/>
            <a:pathLst>
              <a:path w="4301490" h="6350">
                <a:moveTo>
                  <a:pt x="4301362" y="0"/>
                </a:moveTo>
                <a:lnTo>
                  <a:pt x="0" y="0"/>
                </a:lnTo>
                <a:lnTo>
                  <a:pt x="0" y="6096"/>
                </a:lnTo>
                <a:lnTo>
                  <a:pt x="4301362" y="6096"/>
                </a:lnTo>
                <a:lnTo>
                  <a:pt x="4301362" y="0"/>
                </a:lnTo>
                <a:close/>
              </a:path>
            </a:pathLst>
          </a:custGeom>
          <a:solidFill>
            <a:srgbClr val="4F81BC"/>
          </a:solidFill>
        </p:spPr>
        <p:txBody>
          <a:bodyPr wrap="square" lIns="0" tIns="0" rIns="0" bIns="0" rtlCol="0"/>
          <a:lstStyle/>
          <a:p>
            <a:endParaRPr/>
          </a:p>
        </p:txBody>
      </p:sp>
      <p:sp>
        <p:nvSpPr>
          <p:cNvPr id="5" name="object 5"/>
          <p:cNvSpPr/>
          <p:nvPr/>
        </p:nvSpPr>
        <p:spPr>
          <a:xfrm>
            <a:off x="5685409" y="6652259"/>
            <a:ext cx="4162425" cy="6350"/>
          </a:xfrm>
          <a:custGeom>
            <a:avLst/>
            <a:gdLst/>
            <a:ahLst/>
            <a:cxnLst/>
            <a:rect l="l" t="t" r="r" b="b"/>
            <a:pathLst>
              <a:path w="4162425" h="6350">
                <a:moveTo>
                  <a:pt x="4162298" y="0"/>
                </a:moveTo>
                <a:lnTo>
                  <a:pt x="0" y="0"/>
                </a:lnTo>
                <a:lnTo>
                  <a:pt x="0" y="6096"/>
                </a:lnTo>
                <a:lnTo>
                  <a:pt x="4162298" y="6096"/>
                </a:lnTo>
                <a:lnTo>
                  <a:pt x="4162298" y="0"/>
                </a:lnTo>
                <a:close/>
              </a:path>
            </a:pathLst>
          </a:custGeom>
          <a:solidFill>
            <a:srgbClr val="4F81BC"/>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2872696722"/>
              </p:ext>
            </p:extLst>
          </p:nvPr>
        </p:nvGraphicFramePr>
        <p:xfrm>
          <a:off x="241300" y="1425194"/>
          <a:ext cx="10210799" cy="9349430"/>
        </p:xfrm>
        <a:graphic>
          <a:graphicData uri="http://schemas.openxmlformats.org/drawingml/2006/table">
            <a:tbl>
              <a:tblPr firstRow="1" bandRow="1">
                <a:tableStyleId>{5DA37D80-6434-44D0-A028-1B22A696006F}</a:tableStyleId>
              </a:tblPr>
              <a:tblGrid>
                <a:gridCol w="243393">
                  <a:extLst>
                    <a:ext uri="{9D8B030D-6E8A-4147-A177-3AD203B41FA5}">
                      <a16:colId xmlns:a16="http://schemas.microsoft.com/office/drawing/2014/main" val="20000"/>
                    </a:ext>
                  </a:extLst>
                </a:gridCol>
                <a:gridCol w="2023668">
                  <a:extLst>
                    <a:ext uri="{9D8B030D-6E8A-4147-A177-3AD203B41FA5}">
                      <a16:colId xmlns:a16="http://schemas.microsoft.com/office/drawing/2014/main" val="20001"/>
                    </a:ext>
                  </a:extLst>
                </a:gridCol>
                <a:gridCol w="2969126">
                  <a:extLst>
                    <a:ext uri="{9D8B030D-6E8A-4147-A177-3AD203B41FA5}">
                      <a16:colId xmlns:a16="http://schemas.microsoft.com/office/drawing/2014/main" val="20002"/>
                    </a:ext>
                  </a:extLst>
                </a:gridCol>
                <a:gridCol w="4974612">
                  <a:extLst>
                    <a:ext uri="{9D8B030D-6E8A-4147-A177-3AD203B41FA5}">
                      <a16:colId xmlns:a16="http://schemas.microsoft.com/office/drawing/2014/main" val="20003"/>
                    </a:ext>
                  </a:extLst>
                </a:gridCol>
              </a:tblGrid>
              <a:tr h="2365846">
                <a:tc>
                  <a:txBody>
                    <a:bodyPr/>
                    <a:lstStyle/>
                    <a:p>
                      <a:pPr>
                        <a:lnSpc>
                          <a:spcPct val="100000"/>
                        </a:lnSpc>
                        <a:spcBef>
                          <a:spcPts val="50"/>
                        </a:spcBef>
                      </a:pPr>
                      <a:endParaRPr sz="1250" dirty="0"/>
                    </a:p>
                    <a:p>
                      <a:pPr marR="62230" algn="r">
                        <a:lnSpc>
                          <a:spcPct val="100000"/>
                        </a:lnSpc>
                        <a:spcBef>
                          <a:spcPts val="5"/>
                        </a:spcBef>
                      </a:pPr>
                      <a:r>
                        <a:rPr sz="1100" dirty="0"/>
                        <a:t>4</a:t>
                      </a:r>
                      <a:endParaRPr sz="1100" dirty="0">
                        <a:latin typeface="Times New Roman"/>
                        <a:cs typeface="Times New Roman"/>
                      </a:endParaRPr>
                    </a:p>
                  </a:txBody>
                  <a:tcPr marL="0" marR="0" marT="6350" marB="0"/>
                </a:tc>
                <a:tc>
                  <a:txBody>
                    <a:bodyPr/>
                    <a:lstStyle/>
                    <a:p>
                      <a:pPr marL="66675">
                        <a:lnSpc>
                          <a:spcPct val="100000"/>
                        </a:lnSpc>
                        <a:spcBef>
                          <a:spcPts val="40"/>
                        </a:spcBef>
                      </a:pPr>
                      <a:endParaRPr sz="1600" dirty="0"/>
                    </a:p>
                    <a:p>
                      <a:pPr marL="66675" marR="97155">
                        <a:lnSpc>
                          <a:spcPts val="1460"/>
                        </a:lnSpc>
                        <a:spcBef>
                          <a:spcPts val="60"/>
                        </a:spcBef>
                      </a:pPr>
                      <a:r>
                        <a:rPr sz="1600" spc="-5" dirty="0"/>
                        <a:t>Hyperprebetalipoprotei </a:t>
                      </a:r>
                      <a:r>
                        <a:rPr sz="1600" spc="-260" dirty="0"/>
                        <a:t> </a:t>
                      </a:r>
                      <a:r>
                        <a:rPr sz="1600" dirty="0"/>
                        <a:t>nemia</a:t>
                      </a:r>
                      <a:endParaRPr sz="1600" b="1" dirty="0">
                        <a:latin typeface="Times New Roman"/>
                        <a:cs typeface="Times New Roman"/>
                      </a:endParaRPr>
                    </a:p>
                  </a:txBody>
                  <a:tcPr marL="0" marR="0" marT="5080" marB="0"/>
                </a:tc>
                <a:tc>
                  <a:txBody>
                    <a:bodyPr/>
                    <a:lstStyle/>
                    <a:p>
                      <a:pPr>
                        <a:lnSpc>
                          <a:spcPct val="100000"/>
                        </a:lnSpc>
                        <a:spcBef>
                          <a:spcPts val="5"/>
                        </a:spcBef>
                      </a:pPr>
                      <a:endParaRPr sz="1600" u="sng" dirty="0"/>
                    </a:p>
                    <a:p>
                      <a:pPr marL="88265" marR="61594" indent="-21590" algn="just">
                        <a:lnSpc>
                          <a:spcPct val="110600"/>
                        </a:lnSpc>
                        <a:buChar char="-"/>
                        <a:tabLst>
                          <a:tab pos="151130" algn="l"/>
                        </a:tabLst>
                      </a:pPr>
                      <a:r>
                        <a:rPr sz="1600" u="sng" dirty="0"/>
                        <a:t>The familial type </a:t>
                      </a:r>
                      <a:r>
                        <a:rPr sz="1600" dirty="0"/>
                        <a:t>is due to </a:t>
                      </a:r>
                      <a:r>
                        <a:rPr sz="1600" spc="-5" dirty="0"/>
                        <a:t>over </a:t>
                      </a:r>
                      <a:r>
                        <a:rPr sz="1600" dirty="0"/>
                        <a:t>production </a:t>
                      </a:r>
                      <a:r>
                        <a:rPr sz="1600" spc="-260" dirty="0"/>
                        <a:t> </a:t>
                      </a:r>
                      <a:r>
                        <a:rPr sz="1600" dirty="0"/>
                        <a:t>of</a:t>
                      </a:r>
                      <a:r>
                        <a:rPr sz="1600" spc="5" dirty="0"/>
                        <a:t> </a:t>
                      </a:r>
                      <a:r>
                        <a:rPr sz="1600" dirty="0">
                          <a:highlight>
                            <a:srgbClr val="FFFF00"/>
                          </a:highlight>
                        </a:rPr>
                        <a:t>VLDL</a:t>
                      </a:r>
                      <a:r>
                        <a:rPr sz="1600" spc="5" dirty="0"/>
                        <a:t> </a:t>
                      </a:r>
                      <a:r>
                        <a:rPr sz="1600" dirty="0"/>
                        <a:t>due</a:t>
                      </a:r>
                      <a:r>
                        <a:rPr sz="1600" spc="5" dirty="0"/>
                        <a:t> </a:t>
                      </a:r>
                      <a:r>
                        <a:rPr sz="1600" dirty="0"/>
                        <a:t>to</a:t>
                      </a:r>
                      <a:r>
                        <a:rPr sz="1600" spc="5" dirty="0"/>
                        <a:t> </a:t>
                      </a:r>
                      <a:r>
                        <a:rPr sz="1600" dirty="0"/>
                        <a:t>increase</a:t>
                      </a:r>
                      <a:r>
                        <a:rPr sz="1600" spc="5" dirty="0"/>
                        <a:t> </a:t>
                      </a:r>
                      <a:r>
                        <a:rPr sz="1600" dirty="0"/>
                        <a:t>formation</a:t>
                      </a:r>
                      <a:r>
                        <a:rPr sz="1600" spc="5" dirty="0"/>
                        <a:t> </a:t>
                      </a:r>
                      <a:r>
                        <a:rPr sz="1600" dirty="0"/>
                        <a:t>of </a:t>
                      </a:r>
                      <a:r>
                        <a:rPr sz="1600" spc="5" dirty="0"/>
                        <a:t> </a:t>
                      </a:r>
                      <a:r>
                        <a:rPr sz="1600" spc="-5" dirty="0"/>
                        <a:t>triacylglycerols </a:t>
                      </a:r>
                      <a:r>
                        <a:rPr sz="1600" dirty="0"/>
                        <a:t>from</a:t>
                      </a:r>
                      <a:r>
                        <a:rPr sz="1600" spc="-20" dirty="0"/>
                        <a:t> </a:t>
                      </a:r>
                      <a:r>
                        <a:rPr sz="1600" dirty="0"/>
                        <a:t>carbohydrates</a:t>
                      </a:r>
                    </a:p>
                    <a:p>
                      <a:pPr marL="88265" marR="58419" indent="-21590" algn="just">
                        <a:lnSpc>
                          <a:spcPct val="110000"/>
                        </a:lnSpc>
                        <a:buChar char="-"/>
                        <a:tabLst>
                          <a:tab pos="165100" algn="l"/>
                        </a:tabLst>
                      </a:pPr>
                      <a:r>
                        <a:rPr sz="1600" i="0" u="sng" dirty="0"/>
                        <a:t>The acquired</a:t>
                      </a:r>
                      <a:r>
                        <a:rPr sz="1600" i="0" u="sng" spc="5" dirty="0"/>
                        <a:t> </a:t>
                      </a:r>
                      <a:r>
                        <a:rPr sz="1600" i="0" u="sng" dirty="0"/>
                        <a:t>type</a:t>
                      </a:r>
                      <a:r>
                        <a:rPr sz="1600" i="0" u="sng" spc="5" dirty="0"/>
                        <a:t> </a:t>
                      </a:r>
                      <a:r>
                        <a:rPr sz="1600" dirty="0"/>
                        <a:t>is</a:t>
                      </a:r>
                      <a:r>
                        <a:rPr sz="1600" spc="280" dirty="0"/>
                        <a:t> </a:t>
                      </a:r>
                      <a:r>
                        <a:rPr sz="1600" dirty="0"/>
                        <a:t>due to </a:t>
                      </a:r>
                      <a:r>
                        <a:rPr sz="1600" spc="-5" dirty="0"/>
                        <a:t>type </a:t>
                      </a:r>
                      <a:r>
                        <a:rPr sz="1600" spc="-10" dirty="0"/>
                        <a:t>II </a:t>
                      </a:r>
                      <a:r>
                        <a:rPr sz="1600" spc="-5" dirty="0"/>
                        <a:t> </a:t>
                      </a:r>
                      <a:r>
                        <a:rPr sz="1600" dirty="0"/>
                        <a:t>diabetes</a:t>
                      </a:r>
                      <a:r>
                        <a:rPr sz="1600" spc="5" dirty="0"/>
                        <a:t> </a:t>
                      </a:r>
                      <a:r>
                        <a:rPr sz="1600" spc="-5" dirty="0"/>
                        <a:t>mellitus,</a:t>
                      </a:r>
                      <a:r>
                        <a:rPr sz="1600" dirty="0"/>
                        <a:t> </a:t>
                      </a:r>
                      <a:r>
                        <a:rPr sz="1600" spc="-5" dirty="0"/>
                        <a:t>obesity,</a:t>
                      </a:r>
                      <a:r>
                        <a:rPr sz="1600" dirty="0"/>
                        <a:t> alcoholism</a:t>
                      </a:r>
                      <a:r>
                        <a:rPr sz="1600" spc="5" dirty="0"/>
                        <a:t> </a:t>
                      </a:r>
                      <a:r>
                        <a:rPr sz="1600" dirty="0"/>
                        <a:t>and </a:t>
                      </a:r>
                      <a:r>
                        <a:rPr sz="1600" spc="5" dirty="0"/>
                        <a:t> </a:t>
                      </a:r>
                      <a:r>
                        <a:rPr sz="1600" dirty="0"/>
                        <a:t>administration</a:t>
                      </a:r>
                      <a:r>
                        <a:rPr sz="1600" spc="-5" dirty="0"/>
                        <a:t> </a:t>
                      </a:r>
                      <a:r>
                        <a:rPr sz="1600" dirty="0"/>
                        <a:t>of</a:t>
                      </a:r>
                      <a:r>
                        <a:rPr sz="1600" spc="-5" dirty="0"/>
                        <a:t> </a:t>
                      </a:r>
                      <a:r>
                        <a:rPr sz="1600" dirty="0"/>
                        <a:t>progestational </a:t>
                      </a:r>
                      <a:r>
                        <a:rPr sz="1600" spc="-5" dirty="0"/>
                        <a:t>hormones.</a:t>
                      </a:r>
                      <a:endParaRPr sz="1600" b="1" dirty="0">
                        <a:latin typeface="Times New Roman"/>
                        <a:cs typeface="Times New Roman"/>
                      </a:endParaRPr>
                    </a:p>
                  </a:txBody>
                  <a:tcPr marL="0" marR="0" marT="635" marB="0"/>
                </a:tc>
                <a:tc>
                  <a:txBody>
                    <a:bodyPr/>
                    <a:lstStyle/>
                    <a:p>
                      <a:pPr>
                        <a:lnSpc>
                          <a:spcPct val="100000"/>
                        </a:lnSpc>
                        <a:spcBef>
                          <a:spcPts val="30"/>
                        </a:spcBef>
                      </a:pPr>
                      <a:endParaRPr sz="1800" dirty="0"/>
                    </a:p>
                    <a:p>
                      <a:pPr marL="184150" indent="-116839">
                        <a:lnSpc>
                          <a:spcPct val="100000"/>
                        </a:lnSpc>
                        <a:buChar char="-"/>
                        <a:tabLst>
                          <a:tab pos="184785" algn="l"/>
                        </a:tabLst>
                      </a:pPr>
                      <a:r>
                        <a:rPr sz="1600" dirty="0"/>
                        <a:t>VLDL</a:t>
                      </a:r>
                      <a:r>
                        <a:rPr sz="1600" spc="-5" dirty="0"/>
                        <a:t> </a:t>
                      </a:r>
                      <a:r>
                        <a:rPr sz="1600" dirty="0"/>
                        <a:t>concentration</a:t>
                      </a:r>
                      <a:r>
                        <a:rPr sz="1600" spc="-5" dirty="0"/>
                        <a:t> </a:t>
                      </a:r>
                      <a:r>
                        <a:rPr sz="1600" dirty="0"/>
                        <a:t>&amp;</a:t>
                      </a:r>
                      <a:r>
                        <a:rPr sz="1600" spc="-10" dirty="0"/>
                        <a:t> </a:t>
                      </a:r>
                      <a:r>
                        <a:rPr sz="1600" dirty="0"/>
                        <a:t>cholesterol levels rise</a:t>
                      </a:r>
                    </a:p>
                    <a:p>
                      <a:pPr marL="184150" indent="-116839">
                        <a:lnSpc>
                          <a:spcPct val="100000"/>
                        </a:lnSpc>
                        <a:spcBef>
                          <a:spcPts val="135"/>
                        </a:spcBef>
                        <a:buChar char="-"/>
                        <a:tabLst>
                          <a:tab pos="184785" algn="l"/>
                        </a:tabLst>
                      </a:pPr>
                      <a:r>
                        <a:rPr sz="1600" spc="-5" dirty="0"/>
                        <a:t>Plasma</a:t>
                      </a:r>
                      <a:r>
                        <a:rPr sz="1600" spc="-20" dirty="0"/>
                        <a:t> </a:t>
                      </a:r>
                      <a:r>
                        <a:rPr sz="1600" dirty="0"/>
                        <a:t>is</a:t>
                      </a:r>
                      <a:r>
                        <a:rPr sz="1600" spc="-15" dirty="0"/>
                        <a:t> </a:t>
                      </a:r>
                      <a:r>
                        <a:rPr sz="1600" dirty="0"/>
                        <a:t>turbid.</a:t>
                      </a:r>
                    </a:p>
                    <a:p>
                      <a:pPr marL="184150" indent="-116839">
                        <a:lnSpc>
                          <a:spcPct val="100000"/>
                        </a:lnSpc>
                        <a:spcBef>
                          <a:spcPts val="130"/>
                        </a:spcBef>
                        <a:buChar char="-"/>
                        <a:tabLst>
                          <a:tab pos="184785" algn="l"/>
                        </a:tabLst>
                      </a:pPr>
                      <a:r>
                        <a:rPr sz="1600" dirty="0"/>
                        <a:t>The patients</a:t>
                      </a:r>
                      <a:r>
                        <a:rPr sz="1600" spc="5" dirty="0"/>
                        <a:t> </a:t>
                      </a:r>
                      <a:r>
                        <a:rPr sz="1600" dirty="0"/>
                        <a:t>had xanthomas,</a:t>
                      </a:r>
                      <a:r>
                        <a:rPr sz="1600" spc="5" dirty="0"/>
                        <a:t> </a:t>
                      </a:r>
                      <a:r>
                        <a:rPr sz="1600" dirty="0"/>
                        <a:t>atherosclerosis,</a:t>
                      </a:r>
                      <a:r>
                        <a:rPr sz="1600" spc="5" dirty="0"/>
                        <a:t> </a:t>
                      </a:r>
                      <a:r>
                        <a:rPr sz="1600" dirty="0"/>
                        <a:t>&amp;</a:t>
                      </a:r>
                      <a:r>
                        <a:rPr sz="1600" spc="-5" dirty="0"/>
                        <a:t> </a:t>
                      </a:r>
                      <a:r>
                        <a:rPr sz="1600" dirty="0"/>
                        <a:t>coronary</a:t>
                      </a:r>
                      <a:r>
                        <a:rPr sz="1600" spc="-10" dirty="0"/>
                        <a:t> </a:t>
                      </a:r>
                      <a:r>
                        <a:rPr sz="1600" dirty="0"/>
                        <a:t>heart</a:t>
                      </a:r>
                      <a:r>
                        <a:rPr sz="1600" spc="10" dirty="0"/>
                        <a:t> </a:t>
                      </a:r>
                      <a:r>
                        <a:rPr sz="1600" dirty="0"/>
                        <a:t>disease.</a:t>
                      </a:r>
                      <a:endParaRPr sz="1600" b="1" dirty="0">
                        <a:latin typeface="Times New Roman"/>
                        <a:cs typeface="Times New Roman"/>
                      </a:endParaRPr>
                    </a:p>
                  </a:txBody>
                  <a:tcPr marL="0" marR="0" marT="3810" marB="0"/>
                </a:tc>
                <a:extLst>
                  <a:ext uri="{0D108BD9-81ED-4DB2-BD59-A6C34878D82A}">
                    <a16:rowId xmlns:a16="http://schemas.microsoft.com/office/drawing/2014/main" val="10000"/>
                  </a:ext>
                </a:extLst>
              </a:tr>
              <a:tr h="1371051">
                <a:tc>
                  <a:txBody>
                    <a:bodyPr/>
                    <a:lstStyle/>
                    <a:p>
                      <a:pPr marR="62230" algn="r">
                        <a:lnSpc>
                          <a:spcPct val="100000"/>
                        </a:lnSpc>
                        <a:spcBef>
                          <a:spcPts val="25"/>
                        </a:spcBef>
                      </a:pPr>
                      <a:r>
                        <a:rPr sz="1100" dirty="0"/>
                        <a:t>5</a:t>
                      </a:r>
                      <a:endParaRPr sz="1100">
                        <a:latin typeface="Times New Roman"/>
                        <a:cs typeface="Times New Roman"/>
                      </a:endParaRPr>
                    </a:p>
                  </a:txBody>
                  <a:tcPr marL="0" marR="0" marT="3175" marB="0"/>
                </a:tc>
                <a:tc>
                  <a:txBody>
                    <a:bodyPr/>
                    <a:lstStyle/>
                    <a:p>
                      <a:pPr marL="66675">
                        <a:lnSpc>
                          <a:spcPct val="100000"/>
                        </a:lnSpc>
                        <a:spcBef>
                          <a:spcPts val="25"/>
                        </a:spcBef>
                      </a:pPr>
                      <a:r>
                        <a:rPr sz="1600" spc="-5" dirty="0" err="1"/>
                        <a:t>Hyperchylomicronemia</a:t>
                      </a:r>
                      <a:r>
                        <a:rPr lang="ar-JO" sz="1600" spc="0" baseline="0" dirty="0"/>
                        <a:t> </a:t>
                      </a:r>
                      <a:r>
                        <a:rPr sz="1600" dirty="0"/>
                        <a:t>&amp; </a:t>
                      </a:r>
                      <a:r>
                        <a:rPr sz="1600" spc="5" dirty="0"/>
                        <a:t> </a:t>
                      </a:r>
                      <a:r>
                        <a:rPr sz="1600" spc="-5" dirty="0" err="1"/>
                        <a:t>Hyperprebetalipoprotei</a:t>
                      </a:r>
                      <a:r>
                        <a:rPr sz="1600" spc="-5" dirty="0"/>
                        <a:t> </a:t>
                      </a:r>
                      <a:r>
                        <a:rPr sz="1600" spc="-260" dirty="0"/>
                        <a:t> </a:t>
                      </a:r>
                      <a:r>
                        <a:rPr sz="1600" dirty="0"/>
                        <a:t>nemia</a:t>
                      </a:r>
                      <a:endParaRPr sz="1600" b="1" dirty="0">
                        <a:latin typeface="Times New Roman"/>
                        <a:cs typeface="Times New Roman"/>
                      </a:endParaRPr>
                    </a:p>
                  </a:txBody>
                  <a:tcPr marL="0" marR="0" marT="3175" marB="0"/>
                </a:tc>
                <a:tc>
                  <a:txBody>
                    <a:bodyPr/>
                    <a:lstStyle/>
                    <a:p>
                      <a:pPr marL="66675">
                        <a:lnSpc>
                          <a:spcPct val="100000"/>
                        </a:lnSpc>
                      </a:pPr>
                      <a:r>
                        <a:rPr sz="1600" spc="-10" dirty="0"/>
                        <a:t>It</a:t>
                      </a:r>
                      <a:r>
                        <a:rPr sz="1600" spc="5" dirty="0"/>
                        <a:t> </a:t>
                      </a:r>
                      <a:r>
                        <a:rPr sz="1600" spc="-5" dirty="0"/>
                        <a:t>may</a:t>
                      </a:r>
                      <a:r>
                        <a:rPr sz="1600" dirty="0"/>
                        <a:t> be</a:t>
                      </a:r>
                      <a:r>
                        <a:rPr sz="1600" spc="-10" dirty="0"/>
                        <a:t> </a:t>
                      </a:r>
                      <a:r>
                        <a:rPr sz="1600" dirty="0"/>
                        <a:t>due</a:t>
                      </a:r>
                      <a:r>
                        <a:rPr sz="1600" spc="-10" dirty="0"/>
                        <a:t> </a:t>
                      </a:r>
                      <a:r>
                        <a:rPr sz="1600" dirty="0"/>
                        <a:t>to</a:t>
                      </a:r>
                      <a:r>
                        <a:rPr sz="1600" spc="-5" dirty="0"/>
                        <a:t> </a:t>
                      </a:r>
                      <a:r>
                        <a:rPr sz="1600" dirty="0"/>
                        <a:t>increase</a:t>
                      </a:r>
                      <a:r>
                        <a:rPr sz="1600" spc="-10" dirty="0"/>
                        <a:t> </a:t>
                      </a:r>
                      <a:r>
                        <a:rPr sz="1600" dirty="0"/>
                        <a:t>apo-B</a:t>
                      </a:r>
                      <a:endParaRPr sz="1600" b="1" dirty="0">
                        <a:latin typeface="Times New Roman"/>
                        <a:cs typeface="Times New Roman"/>
                      </a:endParaRPr>
                    </a:p>
                  </a:txBody>
                  <a:tcPr marL="0" marR="0" marT="0" marB="0"/>
                </a:tc>
                <a:tc>
                  <a:txBody>
                    <a:bodyPr/>
                    <a:lstStyle/>
                    <a:p>
                      <a:pPr marL="236220" indent="-168910">
                        <a:lnSpc>
                          <a:spcPct val="100000"/>
                        </a:lnSpc>
                        <a:buAutoNum type="arabicPlain"/>
                        <a:tabLst>
                          <a:tab pos="236854" algn="l"/>
                        </a:tabLst>
                      </a:pPr>
                      <a:r>
                        <a:rPr sz="1600" spc="-5" dirty="0"/>
                        <a:t>Increase</a:t>
                      </a:r>
                      <a:r>
                        <a:rPr sz="1600" spc="150" dirty="0"/>
                        <a:t> </a:t>
                      </a:r>
                      <a:r>
                        <a:rPr sz="1600" spc="-5" dirty="0"/>
                        <a:t>chylomicrons</a:t>
                      </a:r>
                      <a:r>
                        <a:rPr sz="1600" spc="165" dirty="0"/>
                        <a:t> </a:t>
                      </a:r>
                      <a:r>
                        <a:rPr sz="1600" dirty="0"/>
                        <a:t>&amp;</a:t>
                      </a:r>
                      <a:r>
                        <a:rPr sz="1600" spc="145" dirty="0"/>
                        <a:t> </a:t>
                      </a:r>
                      <a:r>
                        <a:rPr sz="1600" dirty="0"/>
                        <a:t>VLDL</a:t>
                      </a:r>
                      <a:r>
                        <a:rPr sz="1600" spc="160" dirty="0"/>
                        <a:t> </a:t>
                      </a:r>
                      <a:r>
                        <a:rPr sz="1600" dirty="0"/>
                        <a:t>leading</a:t>
                      </a:r>
                      <a:r>
                        <a:rPr sz="1600" spc="140" dirty="0"/>
                        <a:t> </a:t>
                      </a:r>
                      <a:r>
                        <a:rPr sz="1600" dirty="0"/>
                        <a:t>to</a:t>
                      </a:r>
                      <a:r>
                        <a:rPr sz="1600" spc="150" dirty="0"/>
                        <a:t> </a:t>
                      </a:r>
                      <a:r>
                        <a:rPr sz="1600" dirty="0"/>
                        <a:t>increase</a:t>
                      </a:r>
                      <a:r>
                        <a:rPr sz="1600" spc="165" dirty="0"/>
                        <a:t> </a:t>
                      </a:r>
                      <a:r>
                        <a:rPr sz="1600" dirty="0"/>
                        <a:t>in</a:t>
                      </a:r>
                      <a:r>
                        <a:rPr sz="1600" spc="150" dirty="0"/>
                        <a:t> </a:t>
                      </a:r>
                      <a:r>
                        <a:rPr sz="1600" spc="-5" dirty="0"/>
                        <a:t>triacylglycerol</a:t>
                      </a:r>
                      <a:r>
                        <a:rPr sz="1600" spc="170" dirty="0"/>
                        <a:t> </a:t>
                      </a:r>
                      <a:r>
                        <a:rPr sz="1600" dirty="0"/>
                        <a:t>&amp;</a:t>
                      </a:r>
                      <a:endParaRPr sz="1600"/>
                    </a:p>
                    <a:p>
                      <a:pPr marL="89535">
                        <a:lnSpc>
                          <a:spcPct val="100000"/>
                        </a:lnSpc>
                        <a:spcBef>
                          <a:spcPts val="145"/>
                        </a:spcBef>
                      </a:pPr>
                      <a:r>
                        <a:rPr sz="1600" dirty="0"/>
                        <a:t>cholesterol.</a:t>
                      </a:r>
                      <a:endParaRPr sz="1600"/>
                    </a:p>
                    <a:p>
                      <a:pPr marL="219075" indent="-151765">
                        <a:lnSpc>
                          <a:spcPct val="100000"/>
                        </a:lnSpc>
                        <a:spcBef>
                          <a:spcPts val="135"/>
                        </a:spcBef>
                        <a:buAutoNum type="arabicPlain" startAt="2"/>
                        <a:tabLst>
                          <a:tab pos="219710" algn="l"/>
                        </a:tabLst>
                      </a:pPr>
                      <a:r>
                        <a:rPr sz="1600" dirty="0"/>
                        <a:t>The</a:t>
                      </a:r>
                      <a:r>
                        <a:rPr sz="1600" spc="-10" dirty="0"/>
                        <a:t> </a:t>
                      </a:r>
                      <a:r>
                        <a:rPr sz="1600" spc="-5" dirty="0"/>
                        <a:t>plasma</a:t>
                      </a:r>
                      <a:r>
                        <a:rPr sz="1600" spc="-10" dirty="0"/>
                        <a:t> </a:t>
                      </a:r>
                      <a:r>
                        <a:rPr sz="1600" dirty="0"/>
                        <a:t>is</a:t>
                      </a:r>
                      <a:r>
                        <a:rPr sz="1600" spc="-10" dirty="0"/>
                        <a:t> </a:t>
                      </a:r>
                      <a:r>
                        <a:rPr sz="1600" dirty="0"/>
                        <a:t>turbid.</a:t>
                      </a:r>
                      <a:endParaRPr sz="1600"/>
                    </a:p>
                    <a:p>
                      <a:pPr marL="219075" indent="-151765">
                        <a:lnSpc>
                          <a:spcPct val="100000"/>
                        </a:lnSpc>
                        <a:spcBef>
                          <a:spcPts val="130"/>
                        </a:spcBef>
                        <a:buAutoNum type="arabicPlain" startAt="2"/>
                        <a:tabLst>
                          <a:tab pos="219710" algn="l"/>
                        </a:tabLst>
                      </a:pPr>
                      <a:r>
                        <a:rPr sz="1600" dirty="0"/>
                        <a:t>This</a:t>
                      </a:r>
                      <a:r>
                        <a:rPr sz="1600" spc="5" dirty="0"/>
                        <a:t> </a:t>
                      </a:r>
                      <a:r>
                        <a:rPr sz="1600" spc="-5" dirty="0"/>
                        <a:t>type</a:t>
                      </a:r>
                      <a:r>
                        <a:rPr sz="1600" spc="5" dirty="0"/>
                        <a:t> </a:t>
                      </a:r>
                      <a:r>
                        <a:rPr sz="1600" dirty="0"/>
                        <a:t>is</a:t>
                      </a:r>
                      <a:r>
                        <a:rPr sz="1600" spc="5" dirty="0"/>
                        <a:t> </a:t>
                      </a:r>
                      <a:r>
                        <a:rPr sz="1600" dirty="0"/>
                        <a:t>associated</a:t>
                      </a:r>
                      <a:r>
                        <a:rPr sz="1600" spc="5" dirty="0"/>
                        <a:t> </a:t>
                      </a:r>
                      <a:r>
                        <a:rPr sz="1600" dirty="0"/>
                        <a:t>with obesity</a:t>
                      </a:r>
                      <a:r>
                        <a:rPr sz="1600" spc="-10" dirty="0"/>
                        <a:t> </a:t>
                      </a:r>
                      <a:r>
                        <a:rPr sz="1600" dirty="0"/>
                        <a:t>&amp;</a:t>
                      </a:r>
                      <a:r>
                        <a:rPr sz="1600" spc="-5" dirty="0"/>
                        <a:t> glucose</a:t>
                      </a:r>
                      <a:r>
                        <a:rPr sz="1600" dirty="0"/>
                        <a:t> hypotolerance.</a:t>
                      </a:r>
                      <a:endParaRPr sz="1600" b="1">
                        <a:latin typeface="Times New Roman"/>
                        <a:cs typeface="Times New Roman"/>
                      </a:endParaRPr>
                    </a:p>
                  </a:txBody>
                  <a:tcPr marL="0" marR="0" marT="0" marB="0"/>
                </a:tc>
                <a:extLst>
                  <a:ext uri="{0D108BD9-81ED-4DB2-BD59-A6C34878D82A}">
                    <a16:rowId xmlns:a16="http://schemas.microsoft.com/office/drawing/2014/main" val="10001"/>
                  </a:ext>
                </a:extLst>
              </a:tr>
              <a:tr h="1373322">
                <a:tc>
                  <a:txBody>
                    <a:bodyPr/>
                    <a:lstStyle/>
                    <a:p>
                      <a:pPr marR="62230" algn="r">
                        <a:lnSpc>
                          <a:spcPct val="100000"/>
                        </a:lnSpc>
                        <a:spcBef>
                          <a:spcPts val="40"/>
                        </a:spcBef>
                      </a:pPr>
                      <a:r>
                        <a:rPr sz="1100" dirty="0"/>
                        <a:t>6</a:t>
                      </a:r>
                      <a:endParaRPr sz="1100">
                        <a:latin typeface="Times New Roman"/>
                        <a:cs typeface="Times New Roman"/>
                      </a:endParaRPr>
                    </a:p>
                  </a:txBody>
                  <a:tcPr marL="0" marR="0" marT="5080" marB="0"/>
                </a:tc>
                <a:tc>
                  <a:txBody>
                    <a:bodyPr/>
                    <a:lstStyle/>
                    <a:p>
                      <a:pPr marL="66675">
                        <a:lnSpc>
                          <a:spcPct val="100000"/>
                        </a:lnSpc>
                        <a:spcBef>
                          <a:spcPts val="40"/>
                        </a:spcBef>
                      </a:pPr>
                      <a:r>
                        <a:rPr sz="1600" spc="-5" dirty="0" err="1"/>
                        <a:t>Hyperalphalipoproteine</a:t>
                      </a:r>
                      <a:r>
                        <a:rPr sz="1600" dirty="0" err="1"/>
                        <a:t>mia</a:t>
                      </a:r>
                      <a:endParaRPr sz="1600" b="1" dirty="0">
                        <a:latin typeface="Times New Roman"/>
                        <a:cs typeface="Times New Roman"/>
                      </a:endParaRPr>
                    </a:p>
                  </a:txBody>
                  <a:tcPr marL="0" marR="0" marT="5080" marB="0"/>
                </a:tc>
                <a:tc>
                  <a:txBody>
                    <a:bodyPr/>
                    <a:lstStyle/>
                    <a:p>
                      <a:pPr marL="66675">
                        <a:lnSpc>
                          <a:spcPct val="100000"/>
                        </a:lnSpc>
                        <a:spcBef>
                          <a:spcPts val="15"/>
                        </a:spcBef>
                      </a:pPr>
                      <a:r>
                        <a:rPr sz="1600" spc="-10" dirty="0"/>
                        <a:t>It</a:t>
                      </a:r>
                      <a:r>
                        <a:rPr sz="1600" spc="325" dirty="0"/>
                        <a:t> </a:t>
                      </a:r>
                      <a:r>
                        <a:rPr sz="1600" dirty="0"/>
                        <a:t>is  </a:t>
                      </a:r>
                      <a:r>
                        <a:rPr sz="1600" spc="45" dirty="0"/>
                        <a:t> </a:t>
                      </a:r>
                      <a:r>
                        <a:rPr sz="1600" dirty="0"/>
                        <a:t>due  </a:t>
                      </a:r>
                      <a:r>
                        <a:rPr sz="1600" spc="45" dirty="0"/>
                        <a:t> </a:t>
                      </a:r>
                      <a:r>
                        <a:rPr sz="1600" dirty="0"/>
                        <a:t>to  </a:t>
                      </a:r>
                      <a:r>
                        <a:rPr sz="1600" spc="40" dirty="0"/>
                        <a:t> </a:t>
                      </a:r>
                      <a:r>
                        <a:rPr sz="1600" spc="-5" dirty="0"/>
                        <a:t>familial</a:t>
                      </a:r>
                      <a:r>
                        <a:rPr sz="1600" spc="600" dirty="0"/>
                        <a:t> </a:t>
                      </a:r>
                      <a:r>
                        <a:rPr sz="1600" dirty="0"/>
                        <a:t>increase  </a:t>
                      </a:r>
                      <a:r>
                        <a:rPr sz="1600" spc="45" dirty="0"/>
                        <a:t> </a:t>
                      </a:r>
                      <a:r>
                        <a:rPr sz="1600" dirty="0"/>
                        <a:t>in  </a:t>
                      </a:r>
                      <a:r>
                        <a:rPr sz="1600" spc="45" dirty="0"/>
                        <a:t> </a:t>
                      </a:r>
                      <a:r>
                        <a:rPr sz="1600" spc="-5" dirty="0">
                          <a:highlight>
                            <a:srgbClr val="FFFF00"/>
                          </a:highlight>
                        </a:rPr>
                        <a:t>HDL</a:t>
                      </a:r>
                      <a:r>
                        <a:rPr lang="en-US" sz="1600" spc="0" baseline="0" dirty="0"/>
                        <a:t> </a:t>
                      </a:r>
                      <a:r>
                        <a:rPr sz="1600" dirty="0"/>
                        <a:t>concentration.</a:t>
                      </a:r>
                      <a:endParaRPr sz="1600" b="1" dirty="0">
                        <a:latin typeface="Times New Roman"/>
                        <a:cs typeface="Times New Roman"/>
                      </a:endParaRPr>
                    </a:p>
                  </a:txBody>
                  <a:tcPr marL="0" marR="0" marT="1905" marB="0"/>
                </a:tc>
                <a:tc>
                  <a:txBody>
                    <a:bodyPr/>
                    <a:lstStyle/>
                    <a:p>
                      <a:pPr marL="149225" indent="-81915">
                        <a:lnSpc>
                          <a:spcPct val="100000"/>
                        </a:lnSpc>
                        <a:spcBef>
                          <a:spcPts val="15"/>
                        </a:spcBef>
                        <a:buChar char="-"/>
                        <a:tabLst>
                          <a:tab pos="149860" algn="l"/>
                        </a:tabLst>
                      </a:pPr>
                      <a:r>
                        <a:rPr sz="1600" dirty="0"/>
                        <a:t>The</a:t>
                      </a:r>
                      <a:r>
                        <a:rPr sz="1600" spc="-15" dirty="0"/>
                        <a:t> </a:t>
                      </a:r>
                      <a:r>
                        <a:rPr sz="1600" spc="-5" dirty="0"/>
                        <a:t>plasma</a:t>
                      </a:r>
                      <a:r>
                        <a:rPr sz="1600" spc="-10" dirty="0"/>
                        <a:t> </a:t>
                      </a:r>
                      <a:r>
                        <a:rPr sz="1600" dirty="0"/>
                        <a:t>is</a:t>
                      </a:r>
                      <a:r>
                        <a:rPr sz="1600" spc="-10" dirty="0"/>
                        <a:t> </a:t>
                      </a:r>
                      <a:r>
                        <a:rPr sz="1600" dirty="0"/>
                        <a:t>clear.</a:t>
                      </a:r>
                      <a:endParaRPr sz="1600"/>
                    </a:p>
                    <a:p>
                      <a:pPr marL="149225" indent="-81915">
                        <a:lnSpc>
                          <a:spcPct val="100000"/>
                        </a:lnSpc>
                        <a:spcBef>
                          <a:spcPts val="130"/>
                        </a:spcBef>
                        <a:buChar char="-"/>
                        <a:tabLst>
                          <a:tab pos="149860" algn="l"/>
                        </a:tabLst>
                      </a:pPr>
                      <a:r>
                        <a:rPr sz="1600" spc="-5" dirty="0"/>
                        <a:t>HDL</a:t>
                      </a:r>
                      <a:r>
                        <a:rPr sz="1600" dirty="0"/>
                        <a:t> concentration</a:t>
                      </a:r>
                      <a:r>
                        <a:rPr sz="1600" spc="-10" dirty="0"/>
                        <a:t> </a:t>
                      </a:r>
                      <a:r>
                        <a:rPr sz="1600" dirty="0"/>
                        <a:t>is</a:t>
                      </a:r>
                      <a:r>
                        <a:rPr sz="1600" spc="-10" dirty="0"/>
                        <a:t> </a:t>
                      </a:r>
                      <a:r>
                        <a:rPr sz="1600" dirty="0"/>
                        <a:t>increased</a:t>
                      </a:r>
                      <a:endParaRPr sz="1600"/>
                    </a:p>
                    <a:p>
                      <a:pPr marL="149225" indent="-81915">
                        <a:lnSpc>
                          <a:spcPct val="100000"/>
                        </a:lnSpc>
                        <a:spcBef>
                          <a:spcPts val="135"/>
                        </a:spcBef>
                        <a:buChar char="-"/>
                        <a:tabLst>
                          <a:tab pos="149860" algn="l"/>
                        </a:tabLst>
                      </a:pPr>
                      <a:r>
                        <a:rPr sz="1600" spc="-10" dirty="0"/>
                        <a:t>It</a:t>
                      </a:r>
                      <a:r>
                        <a:rPr sz="1600" spc="15" dirty="0"/>
                        <a:t> </a:t>
                      </a:r>
                      <a:r>
                        <a:rPr sz="1600" dirty="0"/>
                        <a:t>is a rare</a:t>
                      </a:r>
                      <a:r>
                        <a:rPr sz="1600" spc="5" dirty="0"/>
                        <a:t> </a:t>
                      </a:r>
                      <a:r>
                        <a:rPr sz="1600" dirty="0"/>
                        <a:t>condition apparently</a:t>
                      </a:r>
                      <a:r>
                        <a:rPr sz="1600" spc="-15" dirty="0"/>
                        <a:t> </a:t>
                      </a:r>
                      <a:r>
                        <a:rPr sz="1600" dirty="0"/>
                        <a:t>beneficial</a:t>
                      </a:r>
                      <a:r>
                        <a:rPr sz="1600" spc="10" dirty="0"/>
                        <a:t> </a:t>
                      </a:r>
                      <a:r>
                        <a:rPr sz="1600" dirty="0"/>
                        <a:t>to </a:t>
                      </a:r>
                      <a:r>
                        <a:rPr sz="1600" spc="5" dirty="0"/>
                        <a:t>health</a:t>
                      </a:r>
                      <a:r>
                        <a:rPr sz="1600" dirty="0"/>
                        <a:t> &amp;</a:t>
                      </a:r>
                      <a:r>
                        <a:rPr sz="1600" spc="-5" dirty="0"/>
                        <a:t> longevity.</a:t>
                      </a:r>
                      <a:endParaRPr sz="1600"/>
                    </a:p>
                    <a:p>
                      <a:pPr marL="149225" indent="-81915">
                        <a:lnSpc>
                          <a:spcPct val="100000"/>
                        </a:lnSpc>
                        <a:spcBef>
                          <a:spcPts val="145"/>
                        </a:spcBef>
                        <a:buChar char="-"/>
                        <a:tabLst>
                          <a:tab pos="149860" algn="l"/>
                        </a:tabLst>
                      </a:pPr>
                      <a:r>
                        <a:rPr sz="1600" spc="-10" dirty="0"/>
                        <a:t>It</a:t>
                      </a:r>
                      <a:r>
                        <a:rPr sz="1600" spc="5" dirty="0"/>
                        <a:t> </a:t>
                      </a:r>
                      <a:r>
                        <a:rPr sz="1600" dirty="0"/>
                        <a:t>occurs</a:t>
                      </a:r>
                      <a:r>
                        <a:rPr sz="1600" spc="-10" dirty="0"/>
                        <a:t> </a:t>
                      </a:r>
                      <a:r>
                        <a:rPr sz="1600" dirty="0"/>
                        <a:t>in</a:t>
                      </a:r>
                      <a:r>
                        <a:rPr sz="1600" spc="-5" dirty="0"/>
                        <a:t> </a:t>
                      </a:r>
                      <a:r>
                        <a:rPr sz="1600" dirty="0"/>
                        <a:t>patients</a:t>
                      </a:r>
                      <a:r>
                        <a:rPr sz="1600" spc="-10" dirty="0"/>
                        <a:t> </a:t>
                      </a:r>
                      <a:r>
                        <a:rPr sz="1600" dirty="0"/>
                        <a:t>taken</a:t>
                      </a:r>
                      <a:r>
                        <a:rPr sz="1600" spc="-5" dirty="0"/>
                        <a:t> </a:t>
                      </a:r>
                      <a:r>
                        <a:rPr sz="1600" dirty="0"/>
                        <a:t>estrogen.</a:t>
                      </a:r>
                      <a:endParaRPr sz="1600" b="1">
                        <a:latin typeface="Times New Roman"/>
                        <a:cs typeface="Times New Roman"/>
                      </a:endParaRPr>
                    </a:p>
                  </a:txBody>
                  <a:tcPr marL="0" marR="0" marT="1905" marB="0"/>
                </a:tc>
                <a:extLst>
                  <a:ext uri="{0D108BD9-81ED-4DB2-BD59-A6C34878D82A}">
                    <a16:rowId xmlns:a16="http://schemas.microsoft.com/office/drawing/2014/main" val="10002"/>
                  </a:ext>
                </a:extLst>
              </a:tr>
              <a:tr h="711185">
                <a:tc>
                  <a:txBody>
                    <a:bodyPr/>
                    <a:lstStyle/>
                    <a:p>
                      <a:pPr marR="62230" algn="r">
                        <a:lnSpc>
                          <a:spcPct val="100000"/>
                        </a:lnSpc>
                        <a:spcBef>
                          <a:spcPts val="40"/>
                        </a:spcBef>
                      </a:pPr>
                      <a:r>
                        <a:rPr sz="1100" dirty="0"/>
                        <a:t>7</a:t>
                      </a:r>
                      <a:endParaRPr sz="1100">
                        <a:latin typeface="Times New Roman"/>
                        <a:cs typeface="Times New Roman"/>
                      </a:endParaRPr>
                    </a:p>
                  </a:txBody>
                  <a:tcPr marL="0" marR="0" marT="5080" marB="0"/>
                </a:tc>
                <a:tc>
                  <a:txBody>
                    <a:bodyPr/>
                    <a:lstStyle/>
                    <a:p>
                      <a:pPr marL="66675">
                        <a:lnSpc>
                          <a:spcPct val="100000"/>
                        </a:lnSpc>
                        <a:spcBef>
                          <a:spcPts val="40"/>
                        </a:spcBef>
                      </a:pPr>
                      <a:r>
                        <a:rPr sz="1600" spc="-5" dirty="0"/>
                        <a:t>Hepatic</a:t>
                      </a:r>
                      <a:r>
                        <a:rPr sz="1600" spc="-30" dirty="0"/>
                        <a:t> </a:t>
                      </a:r>
                      <a:r>
                        <a:rPr sz="1600" spc="-5" dirty="0"/>
                        <a:t>lipase</a:t>
                      </a:r>
                      <a:endParaRPr sz="1600"/>
                    </a:p>
                    <a:p>
                      <a:pPr marL="66675">
                        <a:lnSpc>
                          <a:spcPct val="100000"/>
                        </a:lnSpc>
                        <a:spcBef>
                          <a:spcPts val="130"/>
                        </a:spcBef>
                      </a:pPr>
                      <a:r>
                        <a:rPr sz="1600" spc="-5" dirty="0"/>
                        <a:t>deficiency</a:t>
                      </a:r>
                      <a:endParaRPr sz="1600" b="1">
                        <a:latin typeface="Times New Roman"/>
                        <a:cs typeface="Times New Roman"/>
                      </a:endParaRPr>
                    </a:p>
                  </a:txBody>
                  <a:tcPr marL="0" marR="0" marT="5080" marB="0"/>
                </a:tc>
                <a:tc>
                  <a:txBody>
                    <a:bodyPr/>
                    <a:lstStyle/>
                    <a:p>
                      <a:pPr marL="66675">
                        <a:lnSpc>
                          <a:spcPct val="100000"/>
                        </a:lnSpc>
                        <a:spcBef>
                          <a:spcPts val="15"/>
                        </a:spcBef>
                      </a:pPr>
                      <a:r>
                        <a:rPr sz="1600" dirty="0"/>
                        <a:t>Deficiency</a:t>
                      </a:r>
                      <a:r>
                        <a:rPr sz="1600" spc="-25" dirty="0"/>
                        <a:t> </a:t>
                      </a:r>
                      <a:r>
                        <a:rPr sz="1600" dirty="0"/>
                        <a:t>of</a:t>
                      </a:r>
                      <a:r>
                        <a:rPr sz="1600" spc="-10" dirty="0"/>
                        <a:t> </a:t>
                      </a:r>
                      <a:r>
                        <a:rPr sz="1600" dirty="0"/>
                        <a:t>hepatic</a:t>
                      </a:r>
                      <a:r>
                        <a:rPr sz="1600" spc="-10" dirty="0"/>
                        <a:t> </a:t>
                      </a:r>
                      <a:r>
                        <a:rPr sz="1600" dirty="0"/>
                        <a:t>lipase</a:t>
                      </a:r>
                      <a:r>
                        <a:rPr sz="1600" spc="-10" dirty="0"/>
                        <a:t> </a:t>
                      </a:r>
                      <a:r>
                        <a:rPr sz="1600" spc="-5" dirty="0"/>
                        <a:t>enzyme.</a:t>
                      </a:r>
                      <a:endParaRPr sz="1600" b="1" dirty="0">
                        <a:latin typeface="Times New Roman"/>
                        <a:cs typeface="Times New Roman"/>
                      </a:endParaRPr>
                    </a:p>
                  </a:txBody>
                  <a:tcPr marL="0" marR="0" marT="1905" marB="0"/>
                </a:tc>
                <a:tc>
                  <a:txBody>
                    <a:bodyPr/>
                    <a:lstStyle/>
                    <a:p>
                      <a:pPr marL="219075" indent="-151765">
                        <a:lnSpc>
                          <a:spcPct val="100000"/>
                        </a:lnSpc>
                        <a:spcBef>
                          <a:spcPts val="15"/>
                        </a:spcBef>
                        <a:buAutoNum type="arabicPlain"/>
                        <a:tabLst>
                          <a:tab pos="219710" algn="l"/>
                        </a:tabLst>
                      </a:pPr>
                      <a:r>
                        <a:rPr sz="1600" spc="-5" dirty="0"/>
                        <a:t>Accumulation</a:t>
                      </a:r>
                      <a:r>
                        <a:rPr sz="1600" spc="5" dirty="0"/>
                        <a:t> </a:t>
                      </a:r>
                      <a:r>
                        <a:rPr sz="1600" dirty="0"/>
                        <a:t>of</a:t>
                      </a:r>
                      <a:r>
                        <a:rPr sz="1600" spc="5" dirty="0"/>
                        <a:t> </a:t>
                      </a:r>
                      <a:r>
                        <a:rPr sz="1600" spc="-5" dirty="0"/>
                        <a:t>large</a:t>
                      </a:r>
                      <a:r>
                        <a:rPr sz="1600" spc="10" dirty="0"/>
                        <a:t> </a:t>
                      </a:r>
                      <a:r>
                        <a:rPr sz="1600" spc="-5" dirty="0"/>
                        <a:t>triacylglycerol</a:t>
                      </a:r>
                      <a:r>
                        <a:rPr sz="1600" spc="10" dirty="0"/>
                        <a:t> </a:t>
                      </a:r>
                      <a:r>
                        <a:rPr sz="1600" dirty="0"/>
                        <a:t>rich</a:t>
                      </a:r>
                      <a:r>
                        <a:rPr sz="1600" spc="35" dirty="0"/>
                        <a:t> </a:t>
                      </a:r>
                      <a:r>
                        <a:rPr sz="1600" spc="-5" dirty="0"/>
                        <a:t>–HDL</a:t>
                      </a:r>
                      <a:r>
                        <a:rPr sz="1600" spc="5" dirty="0"/>
                        <a:t> </a:t>
                      </a:r>
                      <a:r>
                        <a:rPr sz="1600" dirty="0"/>
                        <a:t>&amp; VLDL</a:t>
                      </a:r>
                      <a:r>
                        <a:rPr sz="1600" spc="5" dirty="0"/>
                        <a:t> </a:t>
                      </a:r>
                      <a:r>
                        <a:rPr sz="1600" dirty="0"/>
                        <a:t>remnants.</a:t>
                      </a:r>
                    </a:p>
                    <a:p>
                      <a:pPr marL="219075" indent="-151765">
                        <a:lnSpc>
                          <a:spcPct val="100000"/>
                        </a:lnSpc>
                        <a:spcBef>
                          <a:spcPts val="130"/>
                        </a:spcBef>
                        <a:buAutoNum type="arabicPlain"/>
                        <a:tabLst>
                          <a:tab pos="219710" algn="l"/>
                        </a:tabLst>
                      </a:pPr>
                      <a:r>
                        <a:rPr sz="1600" dirty="0"/>
                        <a:t>Patients</a:t>
                      </a:r>
                      <a:r>
                        <a:rPr sz="1600" spc="5" dirty="0"/>
                        <a:t> </a:t>
                      </a:r>
                      <a:r>
                        <a:rPr sz="1600" spc="-5" dirty="0"/>
                        <a:t>have</a:t>
                      </a:r>
                      <a:r>
                        <a:rPr sz="1600" spc="5" dirty="0"/>
                        <a:t> </a:t>
                      </a:r>
                      <a:r>
                        <a:rPr sz="1600" spc="-5" dirty="0"/>
                        <a:t>xanthomas</a:t>
                      </a:r>
                      <a:r>
                        <a:rPr sz="1600" spc="5" dirty="0"/>
                        <a:t> </a:t>
                      </a:r>
                      <a:r>
                        <a:rPr sz="1600" dirty="0"/>
                        <a:t>&amp;</a:t>
                      </a:r>
                      <a:r>
                        <a:rPr sz="1600" spc="-5" dirty="0"/>
                        <a:t> </a:t>
                      </a:r>
                      <a:r>
                        <a:rPr sz="1600" dirty="0"/>
                        <a:t>coronary</a:t>
                      </a:r>
                      <a:r>
                        <a:rPr sz="1600" spc="-10" dirty="0"/>
                        <a:t> </a:t>
                      </a:r>
                      <a:r>
                        <a:rPr sz="1600" dirty="0"/>
                        <a:t>heart</a:t>
                      </a:r>
                      <a:r>
                        <a:rPr sz="1600" spc="10" dirty="0"/>
                        <a:t> </a:t>
                      </a:r>
                      <a:r>
                        <a:rPr sz="1600" dirty="0"/>
                        <a:t>disease.</a:t>
                      </a:r>
                      <a:endParaRPr sz="1600" b="1" dirty="0">
                        <a:latin typeface="Times New Roman"/>
                        <a:cs typeface="Times New Roman"/>
                      </a:endParaRPr>
                    </a:p>
                  </a:txBody>
                  <a:tcPr marL="0" marR="0" marT="1905" marB="0"/>
                </a:tc>
                <a:extLst>
                  <a:ext uri="{0D108BD9-81ED-4DB2-BD59-A6C34878D82A}">
                    <a16:rowId xmlns:a16="http://schemas.microsoft.com/office/drawing/2014/main" val="10003"/>
                  </a:ext>
                </a:extLst>
              </a:tr>
              <a:tr h="1374001">
                <a:tc>
                  <a:txBody>
                    <a:bodyPr/>
                    <a:lstStyle/>
                    <a:p>
                      <a:pPr marR="62230" algn="r">
                        <a:lnSpc>
                          <a:spcPct val="100000"/>
                        </a:lnSpc>
                        <a:spcBef>
                          <a:spcPts val="40"/>
                        </a:spcBef>
                      </a:pPr>
                      <a:r>
                        <a:rPr sz="1100" dirty="0"/>
                        <a:t>8</a:t>
                      </a:r>
                      <a:endParaRPr sz="1100">
                        <a:latin typeface="Times New Roman"/>
                        <a:cs typeface="Times New Roman"/>
                      </a:endParaRPr>
                    </a:p>
                  </a:txBody>
                  <a:tcPr marL="0" marR="0" marT="5080" marB="0"/>
                </a:tc>
                <a:tc>
                  <a:txBody>
                    <a:bodyPr/>
                    <a:lstStyle/>
                    <a:p>
                      <a:pPr marL="77470">
                        <a:lnSpc>
                          <a:spcPct val="100000"/>
                        </a:lnSpc>
                        <a:spcBef>
                          <a:spcPts val="40"/>
                        </a:spcBef>
                      </a:pPr>
                      <a:r>
                        <a:rPr sz="1600" spc="-5" dirty="0"/>
                        <a:t>Familial</a:t>
                      </a:r>
                      <a:r>
                        <a:rPr sz="1600" spc="-30" dirty="0"/>
                        <a:t> </a:t>
                      </a:r>
                      <a:r>
                        <a:rPr sz="1600" spc="-5" dirty="0"/>
                        <a:t>LCAT</a:t>
                      </a:r>
                      <a:endParaRPr sz="1600"/>
                    </a:p>
                    <a:p>
                      <a:pPr marL="77470">
                        <a:lnSpc>
                          <a:spcPct val="100000"/>
                        </a:lnSpc>
                        <a:spcBef>
                          <a:spcPts val="135"/>
                        </a:spcBef>
                      </a:pPr>
                      <a:r>
                        <a:rPr sz="1600" spc="-5" dirty="0"/>
                        <a:t>Deficiency</a:t>
                      </a:r>
                      <a:endParaRPr sz="1600" b="1">
                        <a:latin typeface="Times New Roman"/>
                        <a:cs typeface="Times New Roman"/>
                      </a:endParaRPr>
                    </a:p>
                  </a:txBody>
                  <a:tcPr marL="0" marR="0" marT="5080" marB="0"/>
                </a:tc>
                <a:tc>
                  <a:txBody>
                    <a:bodyPr/>
                    <a:lstStyle/>
                    <a:p>
                      <a:pPr marL="66675">
                        <a:lnSpc>
                          <a:spcPct val="100000"/>
                        </a:lnSpc>
                        <a:spcBef>
                          <a:spcPts val="15"/>
                        </a:spcBef>
                      </a:pPr>
                      <a:r>
                        <a:rPr sz="1600" dirty="0"/>
                        <a:t>Absence</a:t>
                      </a:r>
                      <a:r>
                        <a:rPr sz="1600" spc="-20" dirty="0"/>
                        <a:t> </a:t>
                      </a:r>
                      <a:r>
                        <a:rPr sz="1600" dirty="0"/>
                        <a:t>of</a:t>
                      </a:r>
                      <a:r>
                        <a:rPr sz="1600" spc="-20" dirty="0"/>
                        <a:t> </a:t>
                      </a:r>
                      <a:r>
                        <a:rPr sz="1600" spc="-5" dirty="0"/>
                        <a:t>LCAT</a:t>
                      </a:r>
                      <a:r>
                        <a:rPr sz="1600" spc="-15" dirty="0"/>
                        <a:t> </a:t>
                      </a:r>
                      <a:r>
                        <a:rPr sz="1600" spc="-5" dirty="0"/>
                        <a:t>enzyme.</a:t>
                      </a:r>
                      <a:endParaRPr sz="1600" b="1" dirty="0">
                        <a:latin typeface="Times New Roman"/>
                        <a:cs typeface="Times New Roman"/>
                      </a:endParaRPr>
                    </a:p>
                  </a:txBody>
                  <a:tcPr marL="0" marR="0" marT="1905" marB="0"/>
                </a:tc>
                <a:tc>
                  <a:txBody>
                    <a:bodyPr/>
                    <a:lstStyle/>
                    <a:p>
                      <a:pPr marL="219075" indent="-151765">
                        <a:lnSpc>
                          <a:spcPct val="100000"/>
                        </a:lnSpc>
                        <a:spcBef>
                          <a:spcPts val="15"/>
                        </a:spcBef>
                        <a:buAutoNum type="arabicPlain"/>
                        <a:tabLst>
                          <a:tab pos="219710" algn="l"/>
                        </a:tabLst>
                      </a:pPr>
                      <a:r>
                        <a:rPr sz="1600" dirty="0"/>
                        <a:t>Block</a:t>
                      </a:r>
                      <a:r>
                        <a:rPr sz="1600" spc="-15" dirty="0"/>
                        <a:t> </a:t>
                      </a:r>
                      <a:r>
                        <a:rPr sz="1600" dirty="0"/>
                        <a:t>in reverse cholesterol</a:t>
                      </a:r>
                      <a:r>
                        <a:rPr sz="1600" spc="5" dirty="0"/>
                        <a:t> </a:t>
                      </a:r>
                      <a:r>
                        <a:rPr sz="1600" dirty="0"/>
                        <a:t>transport</a:t>
                      </a:r>
                      <a:r>
                        <a:rPr sz="1600" spc="5" dirty="0"/>
                        <a:t> </a:t>
                      </a:r>
                      <a:r>
                        <a:rPr sz="1600" dirty="0"/>
                        <a:t>(centripetal</a:t>
                      </a:r>
                      <a:r>
                        <a:rPr sz="1600" spc="5" dirty="0"/>
                        <a:t> </a:t>
                      </a:r>
                      <a:r>
                        <a:rPr sz="1600" dirty="0"/>
                        <a:t>transport).</a:t>
                      </a:r>
                    </a:p>
                    <a:p>
                      <a:pPr marL="297180" marR="60325" indent="-229235">
                        <a:lnSpc>
                          <a:spcPct val="110000"/>
                        </a:lnSpc>
                        <a:buAutoNum type="arabicPlain"/>
                        <a:tabLst>
                          <a:tab pos="265430" algn="l"/>
                        </a:tabLst>
                      </a:pPr>
                      <a:r>
                        <a:rPr sz="1600" spc="-5" dirty="0"/>
                        <a:t>HDL</a:t>
                      </a:r>
                      <a:r>
                        <a:rPr sz="1600" dirty="0"/>
                        <a:t> </a:t>
                      </a:r>
                      <a:r>
                        <a:rPr sz="1600" spc="-5" dirty="0"/>
                        <a:t>remains</a:t>
                      </a:r>
                      <a:r>
                        <a:rPr sz="1600" dirty="0"/>
                        <a:t> as</a:t>
                      </a:r>
                      <a:r>
                        <a:rPr sz="1600" spc="5" dirty="0"/>
                        <a:t> </a:t>
                      </a:r>
                      <a:r>
                        <a:rPr sz="1600" dirty="0"/>
                        <a:t>nascent</a:t>
                      </a:r>
                      <a:r>
                        <a:rPr sz="1600" spc="5" dirty="0"/>
                        <a:t> </a:t>
                      </a:r>
                      <a:r>
                        <a:rPr sz="1600" dirty="0"/>
                        <a:t>disk</a:t>
                      </a:r>
                      <a:r>
                        <a:rPr sz="1600" spc="5" dirty="0"/>
                        <a:t> </a:t>
                      </a:r>
                      <a:r>
                        <a:rPr sz="1600" dirty="0"/>
                        <a:t>incapable</a:t>
                      </a:r>
                      <a:r>
                        <a:rPr sz="1600" spc="5" dirty="0"/>
                        <a:t> </a:t>
                      </a:r>
                      <a:r>
                        <a:rPr sz="1600" dirty="0"/>
                        <a:t>of</a:t>
                      </a:r>
                      <a:r>
                        <a:rPr sz="1600" spc="5" dirty="0"/>
                        <a:t> </a:t>
                      </a:r>
                      <a:r>
                        <a:rPr sz="1600" dirty="0"/>
                        <a:t>taking</a:t>
                      </a:r>
                      <a:r>
                        <a:rPr sz="1600" spc="5" dirty="0"/>
                        <a:t> </a:t>
                      </a:r>
                      <a:r>
                        <a:rPr sz="1600" dirty="0"/>
                        <a:t>up</a:t>
                      </a:r>
                      <a:r>
                        <a:rPr sz="1600" spc="5" dirty="0"/>
                        <a:t> </a:t>
                      </a:r>
                      <a:r>
                        <a:rPr sz="1600" dirty="0"/>
                        <a:t>&amp;</a:t>
                      </a:r>
                      <a:r>
                        <a:rPr sz="1600" spc="5" dirty="0"/>
                        <a:t> </a:t>
                      </a:r>
                      <a:r>
                        <a:rPr sz="1600" dirty="0"/>
                        <a:t>esterifying </a:t>
                      </a:r>
                      <a:r>
                        <a:rPr sz="1600" spc="-260" dirty="0"/>
                        <a:t> </a:t>
                      </a:r>
                      <a:r>
                        <a:rPr sz="1600" dirty="0"/>
                        <a:t>cholesterol.</a:t>
                      </a:r>
                    </a:p>
                    <a:p>
                      <a:pPr marL="219075" indent="-151765">
                        <a:lnSpc>
                          <a:spcPct val="100000"/>
                        </a:lnSpc>
                        <a:spcBef>
                          <a:spcPts val="145"/>
                        </a:spcBef>
                        <a:buAutoNum type="arabicPlain"/>
                        <a:tabLst>
                          <a:tab pos="219710" algn="l"/>
                        </a:tabLst>
                      </a:pPr>
                      <a:r>
                        <a:rPr sz="1600" spc="-5" dirty="0"/>
                        <a:t>Plasma</a:t>
                      </a:r>
                      <a:r>
                        <a:rPr sz="1600" dirty="0"/>
                        <a:t> concentrations</a:t>
                      </a:r>
                      <a:r>
                        <a:rPr sz="1600" spc="5" dirty="0"/>
                        <a:t> </a:t>
                      </a:r>
                      <a:r>
                        <a:rPr sz="1600" dirty="0"/>
                        <a:t>of</a:t>
                      </a:r>
                      <a:r>
                        <a:rPr sz="1600" spc="10" dirty="0"/>
                        <a:t> </a:t>
                      </a:r>
                      <a:r>
                        <a:rPr sz="1600" dirty="0"/>
                        <a:t>cholesterol</a:t>
                      </a:r>
                      <a:r>
                        <a:rPr sz="1600" spc="5" dirty="0"/>
                        <a:t> </a:t>
                      </a:r>
                      <a:r>
                        <a:rPr sz="1600" dirty="0"/>
                        <a:t>esters</a:t>
                      </a:r>
                      <a:r>
                        <a:rPr sz="1600" spc="5" dirty="0"/>
                        <a:t> </a:t>
                      </a:r>
                      <a:r>
                        <a:rPr sz="1600" dirty="0"/>
                        <a:t>&amp; lysolecithin are</a:t>
                      </a:r>
                      <a:r>
                        <a:rPr sz="1600" spc="5" dirty="0"/>
                        <a:t> </a:t>
                      </a:r>
                      <a:r>
                        <a:rPr sz="1600" dirty="0"/>
                        <a:t>low.</a:t>
                      </a:r>
                      <a:endParaRPr sz="1600" b="1" dirty="0">
                        <a:latin typeface="Times New Roman"/>
                        <a:cs typeface="Times New Roman"/>
                      </a:endParaRPr>
                    </a:p>
                  </a:txBody>
                  <a:tcPr marL="0" marR="0" marT="1905" marB="0"/>
                </a:tc>
                <a:extLst>
                  <a:ext uri="{0D108BD9-81ED-4DB2-BD59-A6C34878D82A}">
                    <a16:rowId xmlns:a16="http://schemas.microsoft.com/office/drawing/2014/main" val="10004"/>
                  </a:ext>
                </a:extLst>
              </a:tr>
              <a:tr h="1069501">
                <a:tc>
                  <a:txBody>
                    <a:bodyPr/>
                    <a:lstStyle/>
                    <a:p>
                      <a:pPr marR="62230" algn="r">
                        <a:lnSpc>
                          <a:spcPct val="100000"/>
                        </a:lnSpc>
                        <a:spcBef>
                          <a:spcPts val="25"/>
                        </a:spcBef>
                      </a:pPr>
                      <a:r>
                        <a:rPr sz="1100" dirty="0"/>
                        <a:t>9</a:t>
                      </a:r>
                      <a:endParaRPr sz="1100">
                        <a:latin typeface="Times New Roman"/>
                        <a:cs typeface="Times New Roman"/>
                      </a:endParaRPr>
                    </a:p>
                  </a:txBody>
                  <a:tcPr marL="0" marR="0" marT="3175" marB="0"/>
                </a:tc>
                <a:tc>
                  <a:txBody>
                    <a:bodyPr/>
                    <a:lstStyle/>
                    <a:p>
                      <a:pPr marL="77470">
                        <a:lnSpc>
                          <a:spcPct val="100000"/>
                        </a:lnSpc>
                        <a:spcBef>
                          <a:spcPts val="25"/>
                        </a:spcBef>
                      </a:pPr>
                      <a:r>
                        <a:rPr sz="1600" spc="-5" dirty="0"/>
                        <a:t>Familial</a:t>
                      </a:r>
                      <a:r>
                        <a:rPr sz="1600" spc="-20" dirty="0"/>
                        <a:t> </a:t>
                      </a:r>
                      <a:r>
                        <a:rPr sz="1600" spc="-5" dirty="0"/>
                        <a:t>lipoprotein</a:t>
                      </a:r>
                      <a:r>
                        <a:rPr sz="1600" spc="-20" dirty="0"/>
                        <a:t> </a:t>
                      </a:r>
                      <a:r>
                        <a:rPr sz="1600" dirty="0"/>
                        <a:t>(a)</a:t>
                      </a:r>
                      <a:endParaRPr sz="1600"/>
                    </a:p>
                    <a:p>
                      <a:pPr marL="77470">
                        <a:lnSpc>
                          <a:spcPct val="100000"/>
                        </a:lnSpc>
                        <a:spcBef>
                          <a:spcPts val="145"/>
                        </a:spcBef>
                      </a:pPr>
                      <a:r>
                        <a:rPr sz="1600" dirty="0"/>
                        <a:t>excess</a:t>
                      </a:r>
                      <a:endParaRPr sz="1600" b="1">
                        <a:latin typeface="Times New Roman"/>
                        <a:cs typeface="Times New Roman"/>
                      </a:endParaRPr>
                    </a:p>
                  </a:txBody>
                  <a:tcPr marL="0" marR="0" marT="3175" marB="0"/>
                </a:tc>
                <a:tc>
                  <a:txBody>
                    <a:bodyPr/>
                    <a:lstStyle/>
                    <a:p>
                      <a:pPr marL="66675">
                        <a:lnSpc>
                          <a:spcPct val="100000"/>
                        </a:lnSpc>
                      </a:pPr>
                      <a:r>
                        <a:rPr sz="1600" spc="-10" dirty="0"/>
                        <a:t>It</a:t>
                      </a:r>
                      <a:r>
                        <a:rPr sz="1600" spc="275" dirty="0"/>
                        <a:t> </a:t>
                      </a:r>
                      <a:r>
                        <a:rPr sz="1600" dirty="0"/>
                        <a:t>is</a:t>
                      </a:r>
                      <a:r>
                        <a:rPr sz="1600" spc="535" dirty="0"/>
                        <a:t> </a:t>
                      </a:r>
                      <a:r>
                        <a:rPr sz="1600" dirty="0"/>
                        <a:t>a</a:t>
                      </a:r>
                      <a:r>
                        <a:rPr sz="1600" spc="535" dirty="0"/>
                        <a:t> </a:t>
                      </a:r>
                      <a:r>
                        <a:rPr sz="1600" spc="-5" dirty="0"/>
                        <a:t>genetic</a:t>
                      </a:r>
                      <a:r>
                        <a:rPr sz="1600" spc="535" dirty="0"/>
                        <a:t> </a:t>
                      </a:r>
                      <a:r>
                        <a:rPr sz="1600" dirty="0"/>
                        <a:t>disease</a:t>
                      </a:r>
                      <a:r>
                        <a:rPr sz="1600" spc="535" dirty="0"/>
                        <a:t> </a:t>
                      </a:r>
                      <a:r>
                        <a:rPr sz="1600" dirty="0"/>
                        <a:t>characterized</a:t>
                      </a:r>
                      <a:r>
                        <a:rPr sz="1600" spc="535" dirty="0"/>
                        <a:t> </a:t>
                      </a:r>
                      <a:r>
                        <a:rPr sz="1600" dirty="0"/>
                        <a:t>by</a:t>
                      </a:r>
                    </a:p>
                    <a:p>
                      <a:pPr marL="66675" marR="63500">
                        <a:lnSpc>
                          <a:spcPct val="110000"/>
                        </a:lnSpc>
                        <a:spcBef>
                          <a:spcPts val="15"/>
                        </a:spcBef>
                      </a:pPr>
                      <a:r>
                        <a:rPr sz="1600" dirty="0"/>
                        <a:t>increase</a:t>
                      </a:r>
                      <a:r>
                        <a:rPr sz="1600" spc="175" dirty="0"/>
                        <a:t> </a:t>
                      </a:r>
                      <a:r>
                        <a:rPr sz="1600" dirty="0"/>
                        <a:t>LP</a:t>
                      </a:r>
                      <a:r>
                        <a:rPr sz="1600" spc="180" dirty="0"/>
                        <a:t> </a:t>
                      </a:r>
                      <a:r>
                        <a:rPr sz="1600" dirty="0"/>
                        <a:t>(a)</a:t>
                      </a:r>
                      <a:r>
                        <a:rPr sz="1600" spc="185" dirty="0"/>
                        <a:t> </a:t>
                      </a:r>
                      <a:r>
                        <a:rPr sz="1600" spc="-5" dirty="0"/>
                        <a:t>which</a:t>
                      </a:r>
                      <a:r>
                        <a:rPr sz="1600" spc="185" dirty="0"/>
                        <a:t> </a:t>
                      </a:r>
                      <a:r>
                        <a:rPr sz="1600" dirty="0"/>
                        <a:t>consists</a:t>
                      </a:r>
                      <a:r>
                        <a:rPr sz="1600" spc="190" dirty="0"/>
                        <a:t> </a:t>
                      </a:r>
                      <a:r>
                        <a:rPr sz="1600" dirty="0"/>
                        <a:t>of</a:t>
                      </a:r>
                      <a:r>
                        <a:rPr sz="1600" spc="175" dirty="0"/>
                        <a:t> </a:t>
                      </a:r>
                      <a:r>
                        <a:rPr sz="1600" dirty="0"/>
                        <a:t>1</a:t>
                      </a:r>
                      <a:r>
                        <a:rPr sz="1600" spc="190" dirty="0"/>
                        <a:t> </a:t>
                      </a:r>
                      <a:r>
                        <a:rPr sz="1600" spc="-5" dirty="0"/>
                        <a:t>mol</a:t>
                      </a:r>
                      <a:r>
                        <a:rPr sz="1600" spc="190" dirty="0"/>
                        <a:t> </a:t>
                      </a:r>
                      <a:r>
                        <a:rPr sz="1600" dirty="0"/>
                        <a:t>of </a:t>
                      </a:r>
                      <a:r>
                        <a:rPr sz="1600" spc="-260" dirty="0"/>
                        <a:t> </a:t>
                      </a:r>
                      <a:r>
                        <a:rPr sz="1600" spc="-5" dirty="0"/>
                        <a:t>LDL </a:t>
                      </a:r>
                      <a:r>
                        <a:rPr sz="1600" dirty="0"/>
                        <a:t>attached to 1</a:t>
                      </a:r>
                      <a:r>
                        <a:rPr sz="1600" spc="-5" dirty="0"/>
                        <a:t> mol</a:t>
                      </a:r>
                      <a:r>
                        <a:rPr sz="1600" spc="5" dirty="0"/>
                        <a:t> </a:t>
                      </a:r>
                      <a:r>
                        <a:rPr sz="1600" dirty="0"/>
                        <a:t>of apo</a:t>
                      </a:r>
                      <a:r>
                        <a:rPr sz="1600" spc="-5" dirty="0"/>
                        <a:t> </a:t>
                      </a:r>
                      <a:r>
                        <a:rPr sz="1600" dirty="0"/>
                        <a:t>(a).</a:t>
                      </a:r>
                      <a:endParaRPr sz="1600" b="1" dirty="0">
                        <a:latin typeface="Times New Roman"/>
                        <a:cs typeface="Times New Roman"/>
                      </a:endParaRPr>
                    </a:p>
                  </a:txBody>
                  <a:tcPr marL="0" marR="0" marT="0" marB="0"/>
                </a:tc>
                <a:tc>
                  <a:txBody>
                    <a:bodyPr/>
                    <a:lstStyle/>
                    <a:p>
                      <a:pPr marL="67945">
                        <a:lnSpc>
                          <a:spcPct val="100000"/>
                        </a:lnSpc>
                      </a:pPr>
                      <a:r>
                        <a:rPr sz="1600" dirty="0"/>
                        <a:t>premature</a:t>
                      </a:r>
                      <a:r>
                        <a:rPr sz="1600" spc="45" dirty="0"/>
                        <a:t> </a:t>
                      </a:r>
                      <a:r>
                        <a:rPr sz="1600" dirty="0"/>
                        <a:t>coronary</a:t>
                      </a:r>
                      <a:r>
                        <a:rPr sz="1600" spc="45" dirty="0"/>
                        <a:t> </a:t>
                      </a:r>
                      <a:r>
                        <a:rPr sz="1600" dirty="0"/>
                        <a:t>heart</a:t>
                      </a:r>
                      <a:r>
                        <a:rPr sz="1600" spc="60" dirty="0"/>
                        <a:t> </a:t>
                      </a:r>
                      <a:r>
                        <a:rPr sz="1600" dirty="0"/>
                        <a:t>disease</a:t>
                      </a:r>
                      <a:r>
                        <a:rPr sz="1600" spc="60" dirty="0"/>
                        <a:t> </a:t>
                      </a:r>
                      <a:r>
                        <a:rPr sz="1600" dirty="0"/>
                        <a:t>due</a:t>
                      </a:r>
                      <a:r>
                        <a:rPr sz="1600" spc="65" dirty="0"/>
                        <a:t> </a:t>
                      </a:r>
                      <a:r>
                        <a:rPr sz="1600" dirty="0"/>
                        <a:t>to</a:t>
                      </a:r>
                      <a:r>
                        <a:rPr sz="1600" spc="80" dirty="0"/>
                        <a:t> </a:t>
                      </a:r>
                      <a:r>
                        <a:rPr sz="1600" dirty="0"/>
                        <a:t>atherosclerosis,</a:t>
                      </a:r>
                      <a:r>
                        <a:rPr sz="1600" spc="60" dirty="0"/>
                        <a:t> </a:t>
                      </a:r>
                      <a:r>
                        <a:rPr sz="1600" dirty="0"/>
                        <a:t>plus</a:t>
                      </a:r>
                      <a:r>
                        <a:rPr sz="1600" spc="60" dirty="0"/>
                        <a:t> </a:t>
                      </a:r>
                      <a:r>
                        <a:rPr sz="1600" dirty="0"/>
                        <a:t>thrombosis</a:t>
                      </a:r>
                      <a:r>
                        <a:rPr sz="1600" spc="65" dirty="0"/>
                        <a:t> </a:t>
                      </a:r>
                      <a:r>
                        <a:rPr sz="1600" dirty="0"/>
                        <a:t>due</a:t>
                      </a:r>
                    </a:p>
                    <a:p>
                      <a:pPr marL="67945">
                        <a:lnSpc>
                          <a:spcPct val="100000"/>
                        </a:lnSpc>
                        <a:spcBef>
                          <a:spcPts val="145"/>
                        </a:spcBef>
                      </a:pPr>
                      <a:r>
                        <a:rPr sz="1600" dirty="0"/>
                        <a:t>to</a:t>
                      </a:r>
                      <a:r>
                        <a:rPr sz="1600" spc="-20" dirty="0"/>
                        <a:t> </a:t>
                      </a:r>
                      <a:r>
                        <a:rPr sz="1600" dirty="0"/>
                        <a:t>inhibition</a:t>
                      </a:r>
                      <a:r>
                        <a:rPr sz="1600" spc="-15" dirty="0"/>
                        <a:t> </a:t>
                      </a:r>
                      <a:r>
                        <a:rPr sz="1600" dirty="0"/>
                        <a:t>of</a:t>
                      </a:r>
                      <a:r>
                        <a:rPr sz="1600" spc="-15" dirty="0"/>
                        <a:t> </a:t>
                      </a:r>
                      <a:r>
                        <a:rPr sz="1600" dirty="0"/>
                        <a:t>fibrinolysis</a:t>
                      </a:r>
                      <a:endParaRPr sz="1600" b="1" dirty="0">
                        <a:latin typeface="Times New Roman"/>
                        <a:cs typeface="Times New Roman"/>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765300"/>
            <a:ext cx="862591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2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59FEB-553B-4FE8-BA50-58E7CD588509}"/>
              </a:ext>
            </a:extLst>
          </p:cNvPr>
          <p:cNvPicPr>
            <a:picLocks noChangeAspect="1"/>
          </p:cNvPicPr>
          <p:nvPr/>
        </p:nvPicPr>
        <p:blipFill>
          <a:blip r:embed="rId2"/>
          <a:stretch>
            <a:fillRect/>
          </a:stretch>
        </p:blipFill>
        <p:spPr>
          <a:xfrm>
            <a:off x="1384300" y="165100"/>
            <a:ext cx="7584081" cy="853514"/>
          </a:xfrm>
          <a:prstGeom prst="rect">
            <a:avLst/>
          </a:prstGeom>
        </p:spPr>
      </p:pic>
      <p:sp>
        <p:nvSpPr>
          <p:cNvPr id="5" name="TextBox 4">
            <a:extLst>
              <a:ext uri="{FF2B5EF4-FFF2-40B4-BE49-F238E27FC236}">
                <a16:creationId xmlns:a16="http://schemas.microsoft.com/office/drawing/2014/main" id="{1217BCB9-445D-4CDF-BDA1-342C41075FCE}"/>
              </a:ext>
            </a:extLst>
          </p:cNvPr>
          <p:cNvSpPr txBox="1"/>
          <p:nvPr/>
        </p:nvSpPr>
        <p:spPr>
          <a:xfrm>
            <a:off x="317500" y="1018614"/>
            <a:ext cx="9220200" cy="5299912"/>
          </a:xfrm>
          <a:prstGeom prst="rect">
            <a:avLst/>
          </a:prstGeom>
          <a:noFill/>
        </p:spPr>
        <p:txBody>
          <a:bodyPr wrap="square">
            <a:spAutoFit/>
          </a:bodyPr>
          <a:lstStyle/>
          <a:p>
            <a:pPr marL="0" indent="0" algn="just" eaLnBrk="1" hangingPunct="1">
              <a:lnSpc>
                <a:spcPct val="95000"/>
              </a:lnSpc>
              <a:spcBef>
                <a:spcPct val="0"/>
              </a:spcBef>
              <a:spcAft>
                <a:spcPct val="45000"/>
              </a:spcAft>
              <a:buFontTx/>
              <a:buNone/>
            </a:pPr>
            <a:r>
              <a:rPr lang="en-US" sz="2400" b="1" u="sng" dirty="0">
                <a:solidFill>
                  <a:schemeClr val="tx2"/>
                </a:solidFill>
                <a:cs typeface="Times New Roman" pitchFamily="18" charset="0"/>
              </a:rPr>
              <a:t>Lipoproteins</a:t>
            </a:r>
            <a:r>
              <a:rPr lang="en-US" sz="2400" dirty="0">
                <a:cs typeface="Times New Roman" pitchFamily="18" charset="0"/>
              </a:rPr>
              <a:t> differ in the </a:t>
            </a:r>
            <a:r>
              <a:rPr lang="en-US" sz="2400" b="1" dirty="0">
                <a:solidFill>
                  <a:srgbClr val="008000"/>
                </a:solidFill>
                <a:cs typeface="Times New Roman" pitchFamily="18" charset="0"/>
              </a:rPr>
              <a:t>ratio of protein to lipids</a:t>
            </a:r>
            <a:r>
              <a:rPr lang="en-US" sz="2400" dirty="0">
                <a:cs typeface="Times New Roman" pitchFamily="18" charset="0"/>
              </a:rPr>
              <a:t>, &amp; in the particular </a:t>
            </a:r>
            <a:r>
              <a:rPr lang="en-US" sz="2400" b="1" dirty="0">
                <a:solidFill>
                  <a:srgbClr val="008000"/>
                </a:solidFill>
                <a:cs typeface="Times New Roman" pitchFamily="18" charset="0"/>
              </a:rPr>
              <a:t>apoproteins</a:t>
            </a:r>
            <a:r>
              <a:rPr lang="en-US" sz="2400" dirty="0">
                <a:cs typeface="Times New Roman" pitchFamily="18" charset="0"/>
              </a:rPr>
              <a:t> &amp; </a:t>
            </a:r>
            <a:r>
              <a:rPr lang="en-US" sz="2400" b="1" dirty="0">
                <a:solidFill>
                  <a:srgbClr val="008000"/>
                </a:solidFill>
                <a:cs typeface="Times New Roman" pitchFamily="18" charset="0"/>
              </a:rPr>
              <a:t>lipids</a:t>
            </a:r>
            <a:r>
              <a:rPr lang="en-US" sz="2400" dirty="0">
                <a:cs typeface="Times New Roman" pitchFamily="18" charset="0"/>
              </a:rPr>
              <a:t> that they contain. </a:t>
            </a:r>
          </a:p>
          <a:p>
            <a:pPr marL="0" indent="0" algn="just" eaLnBrk="1" hangingPunct="1">
              <a:lnSpc>
                <a:spcPct val="95000"/>
              </a:lnSpc>
              <a:spcBef>
                <a:spcPct val="0"/>
              </a:spcBef>
              <a:spcAft>
                <a:spcPct val="45000"/>
              </a:spcAft>
              <a:buFontTx/>
              <a:buNone/>
            </a:pPr>
            <a:r>
              <a:rPr lang="en-US" sz="2400" dirty="0">
                <a:cs typeface="Times New Roman" pitchFamily="18" charset="0"/>
              </a:rPr>
              <a:t>They are classified based on their </a:t>
            </a:r>
            <a:r>
              <a:rPr lang="en-US" sz="2400" b="1" u="sng" dirty="0">
                <a:solidFill>
                  <a:srgbClr val="FF0000"/>
                </a:solidFill>
                <a:cs typeface="Times New Roman" pitchFamily="18" charset="0"/>
              </a:rPr>
              <a:t>density</a:t>
            </a:r>
            <a:r>
              <a:rPr lang="en-US" sz="2400" dirty="0">
                <a:cs typeface="Times New Roman" pitchFamily="18" charset="0"/>
              </a:rPr>
              <a:t>: </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Chylomicron (CM)</a:t>
            </a:r>
            <a:r>
              <a:rPr lang="en-US" sz="2400" dirty="0">
                <a:cs typeface="Times New Roman" pitchFamily="18" charset="0"/>
              </a:rPr>
              <a:t> (largest; lowest in density due to high lipid/protein ratio; highest % weight triacylglycerols)</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VLDL</a:t>
            </a:r>
            <a:r>
              <a:rPr lang="en-US" sz="2400" dirty="0">
                <a:cs typeface="Times New Roman" pitchFamily="18" charset="0"/>
              </a:rPr>
              <a:t> (very low-density lipoprotein; 2nd highest in triacylglycerols as % of weight)</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IDL</a:t>
            </a:r>
            <a:r>
              <a:rPr lang="en-US" sz="2400" dirty="0">
                <a:cs typeface="Times New Roman" pitchFamily="18" charset="0"/>
              </a:rPr>
              <a:t> (intermediate density lipoprotein)</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LDL</a:t>
            </a:r>
            <a:r>
              <a:rPr lang="en-US" sz="2400" dirty="0">
                <a:cs typeface="Times New Roman" pitchFamily="18" charset="0"/>
              </a:rPr>
              <a:t> (low density lipoprotein, highest in cholesteryl esters as % of weight) </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HDL</a:t>
            </a:r>
            <a:r>
              <a:rPr lang="en-US" sz="2400" dirty="0">
                <a:cs typeface="Times New Roman" pitchFamily="18" charset="0"/>
              </a:rPr>
              <a:t> (high density lipoprotein; highest in density due to high protein/lipid ratio)</a:t>
            </a:r>
          </a:p>
        </p:txBody>
      </p:sp>
      <p:pic>
        <p:nvPicPr>
          <p:cNvPr id="37" name="Picture 36">
            <a:extLst>
              <a:ext uri="{FF2B5EF4-FFF2-40B4-BE49-F238E27FC236}">
                <a16:creationId xmlns:a16="http://schemas.microsoft.com/office/drawing/2014/main" id="{5E30E3CD-7C97-4648-99B8-0DB70069E342}"/>
              </a:ext>
            </a:extLst>
          </p:cNvPr>
          <p:cNvPicPr>
            <a:picLocks noChangeAspect="1"/>
          </p:cNvPicPr>
          <p:nvPr/>
        </p:nvPicPr>
        <p:blipFill>
          <a:blip r:embed="rId3"/>
          <a:stretch>
            <a:fillRect/>
          </a:stretch>
        </p:blipFill>
        <p:spPr>
          <a:xfrm>
            <a:off x="1003300" y="6318526"/>
            <a:ext cx="8534400" cy="4267200"/>
          </a:xfrm>
          <a:prstGeom prst="rect">
            <a:avLst/>
          </a:prstGeom>
        </p:spPr>
      </p:pic>
    </p:spTree>
    <p:extLst>
      <p:ext uri="{BB962C8B-B14F-4D97-AF65-F5344CB8AC3E}">
        <p14:creationId xmlns:p14="http://schemas.microsoft.com/office/powerpoint/2010/main" val="71919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7528" y="-1496009"/>
            <a:ext cx="9624060" cy="2495127"/>
          </a:xfrm>
        </p:spPr>
        <p:txBody>
          <a:bodyPr/>
          <a:lstStyle/>
          <a:p>
            <a:pPr eaLnBrk="1" hangingPunct="1"/>
            <a:r>
              <a:rPr lang="en-US" altLang="zh-CN" sz="4210" dirty="0">
                <a:latin typeface="Times New Roman" pitchFamily="18" charset="0"/>
              </a:rPr>
              <a:t>Function of lipoproteins</a:t>
            </a:r>
            <a:endParaRPr lang="en-US" altLang="zh-CN" sz="4210" b="1" dirty="0">
              <a:latin typeface="Times New Roman" pitchFamily="18" charset="0"/>
            </a:endParaRPr>
          </a:p>
        </p:txBody>
      </p:sp>
      <p:sp>
        <p:nvSpPr>
          <p:cNvPr id="21507" name="Rectangle 3"/>
          <p:cNvSpPr>
            <a:spLocks noGrp="1" noChangeArrowheads="1"/>
          </p:cNvSpPr>
          <p:nvPr>
            <p:ph type="body" idx="1"/>
          </p:nvPr>
        </p:nvSpPr>
        <p:spPr>
          <a:xfrm>
            <a:off x="287528" y="1014866"/>
            <a:ext cx="10330588" cy="7057150"/>
          </a:xfrm>
        </p:spPr>
        <p:txBody>
          <a:bodyPr>
            <a:normAutofit/>
          </a:bodyPr>
          <a:lstStyle/>
          <a:p>
            <a:pPr algn="just" eaLnBrk="1" hangingPunct="1">
              <a:spcBef>
                <a:spcPct val="50000"/>
              </a:spcBef>
            </a:pPr>
            <a:r>
              <a:rPr lang="en-US" altLang="zh-CN" b="1" dirty="0">
                <a:solidFill>
                  <a:schemeClr val="tx1"/>
                </a:solidFill>
              </a:rPr>
              <a:t>Serve to </a:t>
            </a:r>
            <a:r>
              <a:rPr lang="en-US" altLang="zh-CN" b="1" u="sng" dirty="0">
                <a:solidFill>
                  <a:srgbClr val="FF0000"/>
                </a:solidFill>
              </a:rPr>
              <a:t>transport lipids and lipid-soluble compounds</a:t>
            </a:r>
            <a:r>
              <a:rPr lang="en-US" altLang="zh-CN" b="1" u="sng" dirty="0">
                <a:solidFill>
                  <a:schemeClr val="tx1"/>
                </a:solidFill>
              </a:rPr>
              <a:t> </a:t>
            </a:r>
            <a:r>
              <a:rPr lang="en-US" altLang="zh-CN" sz="2400" dirty="0">
                <a:solidFill>
                  <a:schemeClr val="tx1"/>
                </a:solidFill>
                <a:latin typeface="+mn-lt"/>
                <a:cs typeface="Times New Roman" pitchFamily="18" charset="0"/>
              </a:rPr>
              <a:t>between tissues and organs</a:t>
            </a:r>
          </a:p>
          <a:p>
            <a:pPr lvl="1" algn="just" eaLnBrk="1" hangingPunct="1">
              <a:spcBef>
                <a:spcPct val="50000"/>
              </a:spcBef>
            </a:pPr>
            <a:r>
              <a:rPr lang="en-US" altLang="zh-CN" sz="2400" dirty="0">
                <a:solidFill>
                  <a:schemeClr val="tx1"/>
                </a:solidFill>
                <a:latin typeface="+mn-lt"/>
                <a:cs typeface="Times New Roman" pitchFamily="18" charset="0"/>
              </a:rPr>
              <a:t>Substrates for energy metabolism (TG)</a:t>
            </a:r>
          </a:p>
          <a:p>
            <a:pPr lvl="1" algn="just" eaLnBrk="1" hangingPunct="1">
              <a:spcBef>
                <a:spcPct val="50000"/>
              </a:spcBef>
            </a:pPr>
            <a:r>
              <a:rPr lang="en-US" altLang="zh-CN" sz="2400" dirty="0">
                <a:solidFill>
                  <a:schemeClr val="tx1"/>
                </a:solidFill>
                <a:latin typeface="+mn-lt"/>
                <a:cs typeface="Times New Roman" pitchFamily="18" charset="0"/>
              </a:rPr>
              <a:t>Essential components for cells (PL, C)</a:t>
            </a:r>
          </a:p>
          <a:p>
            <a:pPr lvl="1" algn="just" eaLnBrk="1" hangingPunct="1">
              <a:spcBef>
                <a:spcPct val="50000"/>
              </a:spcBef>
            </a:pPr>
            <a:r>
              <a:rPr lang="en-US" altLang="zh-CN" sz="2400" dirty="0">
                <a:solidFill>
                  <a:schemeClr val="tx1"/>
                </a:solidFill>
                <a:latin typeface="+mn-lt"/>
                <a:cs typeface="Times New Roman" pitchFamily="18" charset="0"/>
              </a:rPr>
              <a:t>Precursors for hormones (C) </a:t>
            </a:r>
          </a:p>
          <a:p>
            <a:pPr lvl="1" algn="just" eaLnBrk="1" hangingPunct="1">
              <a:spcBef>
                <a:spcPct val="50000"/>
              </a:spcBef>
            </a:pPr>
            <a:r>
              <a:rPr lang="en-US" altLang="zh-CN" sz="2400" dirty="0">
                <a:solidFill>
                  <a:schemeClr val="tx1"/>
                </a:solidFill>
                <a:latin typeface="+mn-lt"/>
                <a:cs typeface="Times New Roman" pitchFamily="18" charset="0"/>
              </a:rPr>
              <a:t>Lipid soluble vitamins (D, E, K, A)</a:t>
            </a:r>
          </a:p>
          <a:p>
            <a:pPr lvl="1" algn="just" eaLnBrk="1" hangingPunct="1">
              <a:spcBef>
                <a:spcPct val="50000"/>
              </a:spcBef>
            </a:pPr>
            <a:r>
              <a:rPr lang="en-US" altLang="zh-CN" sz="2400" dirty="0">
                <a:solidFill>
                  <a:schemeClr val="tx1"/>
                </a:solidFill>
                <a:latin typeface="+mn-lt"/>
                <a:cs typeface="Times New Roman" pitchFamily="18" charset="0"/>
              </a:rPr>
              <a:t>Precursors for bile acids (C)</a:t>
            </a:r>
          </a:p>
          <a:p>
            <a:pPr marL="611048" lvl="1" indent="0" algn="just" eaLnBrk="1" hangingPunct="1">
              <a:spcBef>
                <a:spcPct val="50000"/>
              </a:spcBef>
              <a:buNone/>
            </a:pPr>
            <a:endParaRPr lang="en-US" altLang="zh-CN" sz="2400" dirty="0">
              <a:solidFill>
                <a:schemeClr val="tx1"/>
              </a:solidFill>
              <a:latin typeface="+mn-lt"/>
              <a:cs typeface="Times New Roman" pitchFamily="18" charset="0"/>
            </a:endParaRPr>
          </a:p>
        </p:txBody>
      </p:sp>
      <p:pic>
        <p:nvPicPr>
          <p:cNvPr id="2050" name="Picture 2" descr="PPT - Lipoproteins PowerPoint Presentation, free download - ID:4450424">
            <a:extLst>
              <a:ext uri="{FF2B5EF4-FFF2-40B4-BE49-F238E27FC236}">
                <a16:creationId xmlns:a16="http://schemas.microsoft.com/office/drawing/2014/main" id="{61745DAB-D6A3-40CA-BB97-D1244EDD1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46" y="4813300"/>
            <a:ext cx="9391142" cy="7043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5016" y="1167637"/>
            <a:ext cx="5312410" cy="56515"/>
          </a:xfrm>
          <a:custGeom>
            <a:avLst/>
            <a:gdLst/>
            <a:ahLst/>
            <a:cxnLst/>
            <a:rect l="l" t="t" r="r" b="b"/>
            <a:pathLst>
              <a:path w="5312410" h="56515">
                <a:moveTo>
                  <a:pt x="5312410" y="18288"/>
                </a:moveTo>
                <a:lnTo>
                  <a:pt x="0" y="18288"/>
                </a:lnTo>
                <a:lnTo>
                  <a:pt x="0" y="56388"/>
                </a:lnTo>
                <a:lnTo>
                  <a:pt x="5312410" y="56388"/>
                </a:lnTo>
                <a:lnTo>
                  <a:pt x="5312410" y="18288"/>
                </a:lnTo>
                <a:close/>
              </a:path>
              <a:path w="5312410" h="56515">
                <a:moveTo>
                  <a:pt x="5312410" y="0"/>
                </a:moveTo>
                <a:lnTo>
                  <a:pt x="0" y="0"/>
                </a:lnTo>
                <a:lnTo>
                  <a:pt x="0" y="9144"/>
                </a:lnTo>
                <a:lnTo>
                  <a:pt x="5312410" y="9144"/>
                </a:lnTo>
                <a:lnTo>
                  <a:pt x="5312410" y="0"/>
                </a:lnTo>
                <a:close/>
              </a:path>
            </a:pathLst>
          </a:custGeom>
          <a:solidFill>
            <a:srgbClr val="612322"/>
          </a:solidFill>
        </p:spPr>
        <p:txBody>
          <a:bodyPr wrap="square" lIns="0" tIns="0" rIns="0" bIns="0" rtlCol="0"/>
          <a:lstStyle/>
          <a:p>
            <a:endParaRPr>
              <a:solidFill>
                <a:prstClr val="black"/>
              </a:solidFill>
            </a:endParaRPr>
          </a:p>
        </p:txBody>
      </p:sp>
      <p:sp>
        <p:nvSpPr>
          <p:cNvPr id="3" name="object 3"/>
          <p:cNvSpPr txBox="1"/>
          <p:nvPr/>
        </p:nvSpPr>
        <p:spPr>
          <a:xfrm>
            <a:off x="393700" y="653364"/>
            <a:ext cx="9906000" cy="10033516"/>
          </a:xfrm>
          <a:prstGeom prst="rect">
            <a:avLst/>
          </a:prstGeom>
        </p:spPr>
        <p:txBody>
          <a:bodyPr vert="horz" wrap="square" lIns="0" tIns="12700" rIns="0" bIns="0" rtlCol="0">
            <a:spAutoFit/>
          </a:bodyPr>
          <a:lstStyle/>
          <a:p>
            <a:pPr>
              <a:spcBef>
                <a:spcPts val="45"/>
              </a:spcBef>
            </a:pPr>
            <a:endParaRPr dirty="0">
              <a:solidFill>
                <a:prstClr val="black"/>
              </a:solidFill>
              <a:latin typeface="Cambria"/>
              <a:cs typeface="Cambria"/>
            </a:endParaRPr>
          </a:p>
          <a:p>
            <a:pPr marL="12700"/>
            <a:endParaRPr lang="en-US" sz="2400" b="1" spc="-5" dirty="0">
              <a:solidFill>
                <a:srgbClr val="FF0000"/>
              </a:solidFill>
              <a:latin typeface="Times New Roman"/>
              <a:cs typeface="Times New Roman"/>
            </a:endParaRPr>
          </a:p>
          <a:p>
            <a:pPr marL="12700"/>
            <a:r>
              <a:rPr sz="2800" b="1" u="sng" spc="-5" dirty="0">
                <a:solidFill>
                  <a:srgbClr val="FF0000"/>
                </a:solidFill>
                <a:latin typeface="Times New Roman"/>
                <a:cs typeface="Times New Roman"/>
              </a:rPr>
              <a:t>Apoproteins</a:t>
            </a:r>
            <a:r>
              <a:rPr sz="3200" b="1" u="sng" spc="-5" dirty="0">
                <a:solidFill>
                  <a:srgbClr val="FF0000"/>
                </a:solidFill>
                <a:latin typeface="Times New Roman"/>
                <a:cs typeface="Times New Roman"/>
              </a:rPr>
              <a:t>:</a:t>
            </a:r>
            <a:endParaRPr sz="3200" u="sng" dirty="0">
              <a:solidFill>
                <a:srgbClr val="FF0000"/>
              </a:solidFill>
              <a:latin typeface="Times New Roman"/>
              <a:cs typeface="Times New Roman"/>
            </a:endParaRPr>
          </a:p>
          <a:p>
            <a:pPr marL="12700" marR="8255" indent="359410" algn="just">
              <a:lnSpc>
                <a:spcPct val="110300"/>
              </a:lnSpc>
              <a:spcBef>
                <a:spcPts val="15"/>
              </a:spcBef>
            </a:pPr>
            <a:r>
              <a:rPr sz="2400" spc="-5" dirty="0">
                <a:solidFill>
                  <a:prstClr val="black"/>
                </a:solidFill>
                <a:latin typeface="Times New Roman"/>
                <a:cs typeface="Times New Roman"/>
              </a:rPr>
              <a:t>Apoproteins</a:t>
            </a:r>
            <a:r>
              <a:rPr sz="2400" spc="75" dirty="0">
                <a:solidFill>
                  <a:prstClr val="black"/>
                </a:solidFill>
                <a:latin typeface="Times New Roman"/>
                <a:cs typeface="Times New Roman"/>
              </a:rPr>
              <a:t> </a:t>
            </a:r>
            <a:r>
              <a:rPr sz="2400" dirty="0">
                <a:solidFill>
                  <a:prstClr val="black"/>
                </a:solidFill>
                <a:latin typeface="Times New Roman"/>
                <a:cs typeface="Times New Roman"/>
              </a:rPr>
              <a:t>may</a:t>
            </a:r>
            <a:r>
              <a:rPr sz="2400" spc="40" dirty="0">
                <a:solidFill>
                  <a:prstClr val="black"/>
                </a:solidFill>
                <a:latin typeface="Times New Roman"/>
                <a:cs typeface="Times New Roman"/>
              </a:rPr>
              <a:t> </a:t>
            </a:r>
            <a:r>
              <a:rPr sz="2400" dirty="0">
                <a:solidFill>
                  <a:prstClr val="black"/>
                </a:solidFill>
                <a:latin typeface="Times New Roman"/>
                <a:cs typeface="Times New Roman"/>
              </a:rPr>
              <a:t>be</a:t>
            </a:r>
            <a:r>
              <a:rPr sz="2400" spc="75" dirty="0">
                <a:solidFill>
                  <a:prstClr val="black"/>
                </a:solidFill>
                <a:latin typeface="Times New Roman"/>
                <a:cs typeface="Times New Roman"/>
              </a:rPr>
              <a:t> </a:t>
            </a:r>
            <a:r>
              <a:rPr sz="2400" spc="-5" dirty="0">
                <a:solidFill>
                  <a:prstClr val="black"/>
                </a:solidFill>
                <a:latin typeface="Times New Roman"/>
                <a:cs typeface="Times New Roman"/>
              </a:rPr>
              <a:t>present</a:t>
            </a:r>
            <a:r>
              <a:rPr sz="2400" spc="75" dirty="0">
                <a:solidFill>
                  <a:prstClr val="black"/>
                </a:solidFill>
                <a:latin typeface="Times New Roman"/>
                <a:cs typeface="Times New Roman"/>
              </a:rPr>
              <a:t> </a:t>
            </a:r>
            <a:r>
              <a:rPr sz="2400" spc="-5" dirty="0">
                <a:solidFill>
                  <a:prstClr val="black"/>
                </a:solidFill>
                <a:latin typeface="Times New Roman"/>
                <a:cs typeface="Times New Roman"/>
              </a:rPr>
              <a:t>peripherally</a:t>
            </a:r>
            <a:r>
              <a:rPr sz="2400" spc="55" dirty="0">
                <a:solidFill>
                  <a:prstClr val="black"/>
                </a:solidFill>
                <a:latin typeface="Times New Roman"/>
                <a:cs typeface="Times New Roman"/>
              </a:rPr>
              <a:t> </a:t>
            </a:r>
            <a:r>
              <a:rPr sz="2400" spc="-5" dirty="0">
                <a:solidFill>
                  <a:prstClr val="black"/>
                </a:solidFill>
                <a:latin typeface="Times New Roman"/>
                <a:cs typeface="Times New Roman"/>
              </a:rPr>
              <a:t>and</a:t>
            </a:r>
            <a:r>
              <a:rPr sz="2400" spc="80" dirty="0">
                <a:solidFill>
                  <a:prstClr val="black"/>
                </a:solidFill>
                <a:latin typeface="Times New Roman"/>
                <a:cs typeface="Times New Roman"/>
              </a:rPr>
              <a:t> </a:t>
            </a:r>
            <a:r>
              <a:rPr sz="2400" spc="-5" dirty="0">
                <a:solidFill>
                  <a:prstClr val="black"/>
                </a:solidFill>
                <a:latin typeface="Times New Roman"/>
                <a:cs typeface="Times New Roman"/>
              </a:rPr>
              <a:t>called</a:t>
            </a:r>
            <a:r>
              <a:rPr sz="2400" spc="80" dirty="0">
                <a:solidFill>
                  <a:prstClr val="black"/>
                </a:solidFill>
                <a:latin typeface="Times New Roman"/>
                <a:cs typeface="Times New Roman"/>
              </a:rPr>
              <a:t> </a:t>
            </a:r>
            <a:r>
              <a:rPr sz="2400" b="1" u="sng" spc="-5" dirty="0">
                <a:solidFill>
                  <a:prstClr val="black"/>
                </a:solidFill>
                <a:latin typeface="Times New Roman"/>
                <a:cs typeface="Times New Roman"/>
              </a:rPr>
              <a:t>peripheral</a:t>
            </a:r>
            <a:r>
              <a:rPr sz="2400" b="1" u="sng" spc="75" dirty="0">
                <a:solidFill>
                  <a:prstClr val="black"/>
                </a:solidFill>
                <a:latin typeface="Times New Roman"/>
                <a:cs typeface="Times New Roman"/>
              </a:rPr>
              <a:t> </a:t>
            </a:r>
            <a:r>
              <a:rPr sz="2400" b="1" u="sng" spc="-5" dirty="0">
                <a:solidFill>
                  <a:prstClr val="black"/>
                </a:solidFill>
                <a:latin typeface="Times New Roman"/>
                <a:cs typeface="Times New Roman"/>
              </a:rPr>
              <a:t>protein</a:t>
            </a:r>
            <a:r>
              <a:rPr sz="2400" b="1" u="sng" spc="80" dirty="0">
                <a:solidFill>
                  <a:prstClr val="black"/>
                </a:solidFill>
                <a:latin typeface="Times New Roman"/>
                <a:cs typeface="Times New Roman"/>
              </a:rPr>
              <a:t> </a:t>
            </a:r>
            <a:r>
              <a:rPr sz="2400" dirty="0">
                <a:solidFill>
                  <a:prstClr val="black"/>
                </a:solidFill>
                <a:latin typeface="Times New Roman"/>
                <a:cs typeface="Times New Roman"/>
              </a:rPr>
              <a:t>(</a:t>
            </a:r>
            <a:r>
              <a:rPr lang="en-US" sz="2400" dirty="0">
                <a:solidFill>
                  <a:prstClr val="black"/>
                </a:solidFill>
                <a:latin typeface="Times New Roman"/>
                <a:cs typeface="Times New Roman"/>
              </a:rPr>
              <a:t>e.g.,</a:t>
            </a:r>
            <a:r>
              <a:rPr sz="2400" spc="90" dirty="0">
                <a:solidFill>
                  <a:prstClr val="black"/>
                </a:solidFill>
                <a:latin typeface="Times New Roman"/>
                <a:cs typeface="Times New Roman"/>
              </a:rPr>
              <a:t> </a:t>
            </a:r>
            <a:r>
              <a:rPr sz="2400" spc="-5" dirty="0">
                <a:solidFill>
                  <a:prstClr val="black"/>
                </a:solidFill>
                <a:latin typeface="Times New Roman"/>
                <a:cs typeface="Times New Roman"/>
              </a:rPr>
              <a:t>apo </a:t>
            </a:r>
            <a:r>
              <a:rPr sz="2400" spc="-290" dirty="0">
                <a:solidFill>
                  <a:prstClr val="black"/>
                </a:solidFill>
                <a:latin typeface="Times New Roman"/>
                <a:cs typeface="Times New Roman"/>
              </a:rPr>
              <a:t> </a:t>
            </a:r>
            <a:r>
              <a:rPr sz="2400" dirty="0">
                <a:solidFill>
                  <a:prstClr val="black"/>
                </a:solidFill>
                <a:latin typeface="Times New Roman"/>
                <a:cs typeface="Times New Roman"/>
              </a:rPr>
              <a:t>C &amp; </a:t>
            </a:r>
            <a:r>
              <a:rPr sz="2400" spc="-5" dirty="0">
                <a:solidFill>
                  <a:prstClr val="black"/>
                </a:solidFill>
                <a:latin typeface="Times New Roman"/>
                <a:cs typeface="Times New Roman"/>
              </a:rPr>
              <a:t>apo </a:t>
            </a:r>
            <a:r>
              <a:rPr sz="2400" dirty="0">
                <a:solidFill>
                  <a:prstClr val="black"/>
                </a:solidFill>
                <a:latin typeface="Times New Roman"/>
                <a:cs typeface="Times New Roman"/>
              </a:rPr>
              <a:t>E) </a:t>
            </a:r>
            <a:r>
              <a:rPr sz="2400" spc="-5" dirty="0">
                <a:solidFill>
                  <a:prstClr val="black"/>
                </a:solidFill>
                <a:latin typeface="Times New Roman"/>
                <a:cs typeface="Times New Roman"/>
              </a:rPr>
              <a:t>and integrated among </a:t>
            </a:r>
            <a:r>
              <a:rPr sz="2400" dirty="0">
                <a:solidFill>
                  <a:prstClr val="black"/>
                </a:solidFill>
                <a:latin typeface="Times New Roman"/>
                <a:cs typeface="Times New Roman"/>
              </a:rPr>
              <a:t>the </a:t>
            </a:r>
            <a:r>
              <a:rPr sz="2400" spc="-5" dirty="0">
                <a:solidFill>
                  <a:prstClr val="black"/>
                </a:solidFill>
                <a:latin typeface="Times New Roman"/>
                <a:cs typeface="Times New Roman"/>
              </a:rPr>
              <a:t>amphipathic </a:t>
            </a:r>
            <a:r>
              <a:rPr sz="2400" dirty="0">
                <a:solidFill>
                  <a:prstClr val="black"/>
                </a:solidFill>
                <a:latin typeface="Times New Roman"/>
                <a:cs typeface="Times New Roman"/>
              </a:rPr>
              <a:t>lipid </a:t>
            </a:r>
            <a:r>
              <a:rPr sz="2400" spc="-5" dirty="0">
                <a:solidFill>
                  <a:prstClr val="black"/>
                </a:solidFill>
                <a:latin typeface="Times New Roman"/>
                <a:cs typeface="Times New Roman"/>
              </a:rPr>
              <a:t>and called </a:t>
            </a:r>
            <a:r>
              <a:rPr sz="2400" b="1" u="sng" spc="-5" dirty="0">
                <a:solidFill>
                  <a:prstClr val="black"/>
                </a:solidFill>
                <a:latin typeface="Times New Roman"/>
                <a:cs typeface="Times New Roman"/>
              </a:rPr>
              <a:t>integral</a:t>
            </a:r>
            <a:r>
              <a:rPr sz="2400" b="1" u="sng" spc="290" dirty="0">
                <a:solidFill>
                  <a:prstClr val="black"/>
                </a:solidFill>
                <a:latin typeface="Times New Roman"/>
                <a:cs typeface="Times New Roman"/>
              </a:rPr>
              <a:t> </a:t>
            </a:r>
            <a:r>
              <a:rPr sz="2400" b="1" u="sng" spc="-5" dirty="0">
                <a:solidFill>
                  <a:prstClr val="black"/>
                </a:solidFill>
                <a:latin typeface="Times New Roman"/>
                <a:cs typeface="Times New Roman"/>
              </a:rPr>
              <a:t>protein </a:t>
            </a:r>
            <a:r>
              <a:rPr sz="2400" b="1" u="sng" dirty="0">
                <a:solidFill>
                  <a:prstClr val="black"/>
                </a:solidFill>
                <a:latin typeface="Times New Roman"/>
                <a:cs typeface="Times New Roman"/>
              </a:rPr>
              <a:t> </a:t>
            </a:r>
            <a:r>
              <a:rPr sz="2400" spc="-5" dirty="0">
                <a:solidFill>
                  <a:prstClr val="black"/>
                </a:solidFill>
                <a:latin typeface="Times New Roman"/>
                <a:cs typeface="Times New Roman"/>
              </a:rPr>
              <a:t>(</a:t>
            </a:r>
            <a:r>
              <a:rPr lang="en-US" sz="2400" spc="-5" dirty="0">
                <a:solidFill>
                  <a:prstClr val="black"/>
                </a:solidFill>
                <a:latin typeface="Times New Roman"/>
                <a:cs typeface="Times New Roman"/>
              </a:rPr>
              <a:t>e.g.,</a:t>
            </a:r>
            <a:r>
              <a:rPr sz="2400" spc="-5" dirty="0">
                <a:solidFill>
                  <a:prstClr val="black"/>
                </a:solidFill>
                <a:latin typeface="Times New Roman"/>
                <a:cs typeface="Times New Roman"/>
              </a:rPr>
              <a:t> apo B-48 and apo B-100. </a:t>
            </a:r>
            <a:r>
              <a:rPr sz="2400" dirty="0">
                <a:solidFill>
                  <a:prstClr val="black"/>
                </a:solidFill>
                <a:latin typeface="Times New Roman"/>
                <a:cs typeface="Times New Roman"/>
              </a:rPr>
              <a:t>The </a:t>
            </a:r>
            <a:r>
              <a:rPr sz="2400" spc="-5" dirty="0">
                <a:solidFill>
                  <a:prstClr val="black"/>
                </a:solidFill>
                <a:latin typeface="Times New Roman"/>
                <a:cs typeface="Times New Roman"/>
              </a:rPr>
              <a:t>followings represent </a:t>
            </a:r>
            <a:r>
              <a:rPr sz="2400" dirty="0">
                <a:solidFill>
                  <a:prstClr val="black"/>
                </a:solidFill>
                <a:latin typeface="Times New Roman"/>
                <a:cs typeface="Times New Roman"/>
              </a:rPr>
              <a:t>the main </a:t>
            </a:r>
            <a:r>
              <a:rPr sz="2400" spc="-5" dirty="0">
                <a:solidFill>
                  <a:prstClr val="black"/>
                </a:solidFill>
                <a:latin typeface="Times New Roman"/>
                <a:cs typeface="Times New Roman"/>
              </a:rPr>
              <a:t>apoprotein and </a:t>
            </a:r>
            <a:r>
              <a:rPr sz="2400" dirty="0">
                <a:solidFill>
                  <a:prstClr val="black"/>
                </a:solidFill>
                <a:latin typeface="Times New Roman"/>
                <a:cs typeface="Times New Roman"/>
              </a:rPr>
              <a:t>their </a:t>
            </a:r>
            <a:r>
              <a:rPr sz="2400" spc="5" dirty="0">
                <a:solidFill>
                  <a:prstClr val="black"/>
                </a:solidFill>
                <a:latin typeface="Times New Roman"/>
                <a:cs typeface="Times New Roman"/>
              </a:rPr>
              <a:t> </a:t>
            </a:r>
            <a:r>
              <a:rPr sz="2400" spc="-5" dirty="0">
                <a:solidFill>
                  <a:prstClr val="black"/>
                </a:solidFill>
                <a:latin typeface="Times New Roman"/>
                <a:cs typeface="Times New Roman"/>
              </a:rPr>
              <a:t>percentage</a:t>
            </a:r>
            <a:r>
              <a:rPr sz="2400" spc="30" dirty="0">
                <a:solidFill>
                  <a:prstClr val="black"/>
                </a:solidFill>
                <a:latin typeface="Times New Roman"/>
                <a:cs typeface="Times New Roman"/>
              </a:rPr>
              <a:t> </a:t>
            </a:r>
            <a:r>
              <a:rPr sz="2400" dirty="0">
                <a:solidFill>
                  <a:prstClr val="black"/>
                </a:solidFill>
                <a:latin typeface="Times New Roman"/>
                <a:cs typeface="Times New Roman"/>
              </a:rPr>
              <a:t>in </a:t>
            </a:r>
            <a:r>
              <a:rPr sz="2400" spc="-5" dirty="0">
                <a:solidFill>
                  <a:prstClr val="black"/>
                </a:solidFill>
                <a:latin typeface="Times New Roman"/>
                <a:cs typeface="Times New Roman"/>
              </a:rPr>
              <a:t>different</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lipoprotein</a:t>
            </a:r>
            <a:r>
              <a:rPr sz="2400" dirty="0">
                <a:solidFill>
                  <a:prstClr val="black"/>
                </a:solidFill>
                <a:latin typeface="Times New Roman"/>
                <a:cs typeface="Times New Roman"/>
              </a:rPr>
              <a:t> </a:t>
            </a:r>
            <a:r>
              <a:rPr sz="2400" spc="-5" dirty="0">
                <a:solidFill>
                  <a:prstClr val="black"/>
                </a:solidFill>
                <a:latin typeface="Times New Roman"/>
                <a:cs typeface="Times New Roman"/>
              </a:rPr>
              <a:t>molecules</a:t>
            </a:r>
            <a:r>
              <a:rPr sz="2400" dirty="0">
                <a:solidFill>
                  <a:prstClr val="black"/>
                </a:solidFill>
                <a:latin typeface="Times New Roman"/>
                <a:cs typeface="Times New Roman"/>
              </a:rPr>
              <a:t> </a:t>
            </a:r>
            <a:r>
              <a:rPr sz="2400" spc="-5" dirty="0">
                <a:solidFill>
                  <a:prstClr val="black"/>
                </a:solidFill>
                <a:latin typeface="Times New Roman"/>
                <a:cs typeface="Times New Roman"/>
              </a:rPr>
              <a:t>as:</a:t>
            </a:r>
            <a:endParaRPr sz="2400" dirty="0">
              <a:solidFill>
                <a:prstClr val="black"/>
              </a:solidFill>
              <a:latin typeface="Times New Roman"/>
              <a:cs typeface="Times New Roman"/>
            </a:endParaRPr>
          </a:p>
          <a:p>
            <a:pPr marL="182245" marR="8255" indent="-182245">
              <a:lnSpc>
                <a:spcPct val="110000"/>
              </a:lnSpc>
              <a:spcBef>
                <a:spcPts val="1055"/>
              </a:spcBef>
              <a:buFontTx/>
              <a:buAutoNum type="arabicPlain"/>
              <a:tabLst>
                <a:tab pos="182245" algn="l"/>
              </a:tabLst>
            </a:pPr>
            <a:r>
              <a:rPr lang="en-US" sz="2400" b="1" spc="-5" dirty="0">
                <a:solidFill>
                  <a:prstClr val="black"/>
                </a:solidFill>
                <a:latin typeface="Times New Roman"/>
                <a:cs typeface="Times New Roman"/>
              </a:rPr>
              <a:t>-</a:t>
            </a:r>
            <a:r>
              <a:rPr sz="2400" b="1" spc="-5" dirty="0">
                <a:solidFill>
                  <a:prstClr val="black"/>
                </a:solidFill>
                <a:latin typeface="Times New Roman"/>
                <a:cs typeface="Times New Roman"/>
              </a:rPr>
              <a:t>Chylomicrons:</a:t>
            </a:r>
            <a:r>
              <a:rPr sz="2400" b="1" spc="55" dirty="0">
                <a:solidFill>
                  <a:prstClr val="black"/>
                </a:solidFill>
                <a:latin typeface="Times New Roman"/>
                <a:cs typeface="Times New Roman"/>
              </a:rPr>
              <a:t> </a:t>
            </a:r>
            <a:r>
              <a:rPr sz="2400" dirty="0">
                <a:solidFill>
                  <a:prstClr val="black"/>
                </a:solidFill>
                <a:latin typeface="Times New Roman"/>
                <a:cs typeface="Times New Roman"/>
              </a:rPr>
              <a:t>The</a:t>
            </a:r>
            <a:r>
              <a:rPr sz="2400" spc="45" dirty="0">
                <a:solidFill>
                  <a:prstClr val="black"/>
                </a:solidFill>
                <a:latin typeface="Times New Roman"/>
                <a:cs typeface="Times New Roman"/>
              </a:rPr>
              <a:t> </a:t>
            </a:r>
            <a:r>
              <a:rPr sz="2400" spc="-5" dirty="0">
                <a:solidFill>
                  <a:prstClr val="black"/>
                </a:solidFill>
                <a:latin typeface="Times New Roman"/>
                <a:cs typeface="Times New Roman"/>
              </a:rPr>
              <a:t>protein</a:t>
            </a:r>
            <a:r>
              <a:rPr sz="2400" spc="35" dirty="0">
                <a:solidFill>
                  <a:prstClr val="black"/>
                </a:solidFill>
                <a:latin typeface="Times New Roman"/>
                <a:cs typeface="Times New Roman"/>
              </a:rPr>
              <a:t> </a:t>
            </a:r>
            <a:r>
              <a:rPr sz="2400" spc="-5" dirty="0">
                <a:solidFill>
                  <a:prstClr val="black"/>
                </a:solidFill>
                <a:latin typeface="Times New Roman"/>
                <a:cs typeface="Times New Roman"/>
              </a:rPr>
              <a:t>part</a:t>
            </a:r>
            <a:r>
              <a:rPr sz="2400" spc="50" dirty="0">
                <a:solidFill>
                  <a:prstClr val="black"/>
                </a:solidFill>
                <a:latin typeface="Times New Roman"/>
                <a:cs typeface="Times New Roman"/>
              </a:rPr>
              <a:t> </a:t>
            </a:r>
            <a:r>
              <a:rPr sz="2400" spc="-5" dirty="0">
                <a:solidFill>
                  <a:prstClr val="black"/>
                </a:solidFill>
                <a:latin typeface="Times New Roman"/>
                <a:cs typeface="Times New Roman"/>
              </a:rPr>
              <a:t>forms</a:t>
            </a:r>
            <a:r>
              <a:rPr sz="2400" spc="55" dirty="0">
                <a:solidFill>
                  <a:prstClr val="black"/>
                </a:solidFill>
                <a:latin typeface="Times New Roman"/>
                <a:cs typeface="Times New Roman"/>
              </a:rPr>
              <a:t> </a:t>
            </a:r>
            <a:r>
              <a:rPr sz="2400" dirty="0">
                <a:solidFill>
                  <a:prstClr val="black"/>
                </a:solidFill>
                <a:latin typeface="Times New Roman"/>
                <a:cs typeface="Times New Roman"/>
              </a:rPr>
              <a:t>1%.</a:t>
            </a:r>
            <a:r>
              <a:rPr sz="2400" spc="50" dirty="0">
                <a:solidFill>
                  <a:prstClr val="black"/>
                </a:solidFill>
                <a:latin typeface="Times New Roman"/>
                <a:cs typeface="Times New Roman"/>
              </a:rPr>
              <a:t> </a:t>
            </a:r>
            <a:r>
              <a:rPr sz="2400" spc="-5" dirty="0">
                <a:solidFill>
                  <a:prstClr val="black"/>
                </a:solidFill>
                <a:latin typeface="Times New Roman"/>
                <a:cs typeface="Times New Roman"/>
              </a:rPr>
              <a:t>They</a:t>
            </a:r>
            <a:r>
              <a:rPr sz="2400" dirty="0">
                <a:solidFill>
                  <a:prstClr val="black"/>
                </a:solidFill>
                <a:latin typeface="Times New Roman"/>
                <a:cs typeface="Times New Roman"/>
              </a:rPr>
              <a:t> </a:t>
            </a:r>
            <a:r>
              <a:rPr sz="2400" spc="-5" dirty="0">
                <a:solidFill>
                  <a:prstClr val="black"/>
                </a:solidFill>
                <a:latin typeface="Times New Roman"/>
                <a:cs typeface="Times New Roman"/>
              </a:rPr>
              <a:t>are</a:t>
            </a:r>
            <a:r>
              <a:rPr sz="2400" spc="4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60" dirty="0">
                <a:solidFill>
                  <a:prstClr val="black"/>
                </a:solidFill>
                <a:latin typeface="Times New Roman"/>
                <a:cs typeface="Times New Roman"/>
              </a:rPr>
              <a:t> </a:t>
            </a:r>
            <a:r>
              <a:rPr sz="2400" spc="-5" dirty="0">
                <a:solidFill>
                  <a:prstClr val="black"/>
                </a:solidFill>
                <a:latin typeface="Times New Roman"/>
                <a:cs typeface="Times New Roman"/>
              </a:rPr>
              <a:t>A-1,</a:t>
            </a:r>
            <a:r>
              <a:rPr sz="2400" spc="3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50" dirty="0">
                <a:solidFill>
                  <a:prstClr val="black"/>
                </a:solidFill>
                <a:latin typeface="Times New Roman"/>
                <a:cs typeface="Times New Roman"/>
              </a:rPr>
              <a:t> </a:t>
            </a:r>
            <a:r>
              <a:rPr sz="2400" spc="-15" dirty="0">
                <a:solidFill>
                  <a:prstClr val="black"/>
                </a:solidFill>
                <a:latin typeface="Times New Roman"/>
                <a:cs typeface="Times New Roman"/>
              </a:rPr>
              <a:t>A-II,</a:t>
            </a:r>
            <a:r>
              <a:rPr sz="2400" spc="5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50" dirty="0">
                <a:solidFill>
                  <a:prstClr val="black"/>
                </a:solidFill>
                <a:latin typeface="Times New Roman"/>
                <a:cs typeface="Times New Roman"/>
              </a:rPr>
              <a:t> </a:t>
            </a:r>
            <a:r>
              <a:rPr sz="2400" spc="-10" dirty="0">
                <a:solidFill>
                  <a:prstClr val="black"/>
                </a:solidFill>
                <a:latin typeface="Times New Roman"/>
                <a:cs typeface="Times New Roman"/>
              </a:rPr>
              <a:t>A-IV, </a:t>
            </a:r>
            <a:r>
              <a:rPr sz="2400" spc="-285"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a:t>
            </a:r>
            <a:r>
              <a:rPr sz="2400" spc="-5" dirty="0">
                <a:solidFill>
                  <a:prstClr val="black"/>
                </a:solidFill>
                <a:latin typeface="Times New Roman"/>
                <a:cs typeface="Times New Roman"/>
              </a:rPr>
              <a:t>B-48,</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5" dirty="0">
                <a:solidFill>
                  <a:prstClr val="black"/>
                </a:solidFill>
                <a:latin typeface="Times New Roman"/>
                <a:cs typeface="Times New Roman"/>
              </a:rPr>
              <a:t> </a:t>
            </a:r>
            <a:r>
              <a:rPr sz="2400" spc="-10" dirty="0">
                <a:solidFill>
                  <a:prstClr val="black"/>
                </a:solidFill>
                <a:latin typeface="Times New Roman"/>
                <a:cs typeface="Times New Roman"/>
              </a:rPr>
              <a:t>C-I,</a:t>
            </a:r>
            <a:r>
              <a:rPr sz="2400" spc="2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0" dirty="0">
                <a:solidFill>
                  <a:prstClr val="black"/>
                </a:solidFill>
                <a:latin typeface="Times New Roman"/>
                <a:cs typeface="Times New Roman"/>
              </a:rPr>
              <a:t> </a:t>
            </a:r>
            <a:r>
              <a:rPr sz="2400" spc="-15" dirty="0">
                <a:solidFill>
                  <a:prstClr val="black"/>
                </a:solidFill>
                <a:latin typeface="Times New Roman"/>
                <a:cs typeface="Times New Roman"/>
              </a:rPr>
              <a:t>C-II,</a:t>
            </a:r>
            <a:r>
              <a:rPr sz="2400" spc="45"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a:t>
            </a:r>
            <a:r>
              <a:rPr sz="2400" spc="-15" dirty="0">
                <a:solidFill>
                  <a:prstClr val="black"/>
                </a:solidFill>
                <a:latin typeface="Times New Roman"/>
                <a:cs typeface="Times New Roman"/>
              </a:rPr>
              <a:t>C-III</a:t>
            </a:r>
            <a:r>
              <a:rPr sz="2400" spc="40" dirty="0">
                <a:solidFill>
                  <a:prstClr val="black"/>
                </a:solidFill>
                <a:latin typeface="Times New Roman"/>
                <a:cs typeface="Times New Roman"/>
              </a:rPr>
              <a:t> </a:t>
            </a:r>
            <a:r>
              <a:rPr sz="2400" spc="-5" dirty="0">
                <a:solidFill>
                  <a:prstClr val="black"/>
                </a:solidFill>
                <a:latin typeface="Times New Roman"/>
                <a:cs typeface="Times New Roman"/>
              </a:rPr>
              <a:t>and</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E.</a:t>
            </a:r>
          </a:p>
          <a:p>
            <a:pPr marL="194310" marR="8890" indent="-194310">
              <a:lnSpc>
                <a:spcPct val="110100"/>
              </a:lnSpc>
              <a:spcBef>
                <a:spcPts val="1070"/>
              </a:spcBef>
              <a:buFontTx/>
              <a:buAutoNum type="arabicPlain"/>
              <a:tabLst>
                <a:tab pos="194310" algn="l"/>
              </a:tabLst>
            </a:pPr>
            <a:r>
              <a:rPr lang="en-US" sz="2400" b="1" spc="-5" dirty="0">
                <a:solidFill>
                  <a:prstClr val="black"/>
                </a:solidFill>
                <a:latin typeface="Times New Roman"/>
                <a:cs typeface="Times New Roman"/>
              </a:rPr>
              <a:t>-</a:t>
            </a:r>
            <a:r>
              <a:rPr sz="2400" b="1" spc="-5" dirty="0">
                <a:solidFill>
                  <a:prstClr val="black"/>
                </a:solidFill>
                <a:latin typeface="Times New Roman"/>
                <a:cs typeface="Times New Roman"/>
              </a:rPr>
              <a:t>VLDL:</a:t>
            </a:r>
            <a:r>
              <a:rPr sz="2400" b="1" spc="130" dirty="0">
                <a:solidFill>
                  <a:prstClr val="black"/>
                </a:solidFill>
                <a:latin typeface="Times New Roman"/>
                <a:cs typeface="Times New Roman"/>
              </a:rPr>
              <a:t> </a:t>
            </a:r>
            <a:r>
              <a:rPr sz="2400" dirty="0">
                <a:solidFill>
                  <a:prstClr val="black"/>
                </a:solidFill>
                <a:latin typeface="Times New Roman"/>
                <a:cs typeface="Times New Roman"/>
              </a:rPr>
              <a:t>The</a:t>
            </a:r>
            <a:r>
              <a:rPr sz="2400" spc="125" dirty="0">
                <a:solidFill>
                  <a:prstClr val="black"/>
                </a:solidFill>
                <a:latin typeface="Times New Roman"/>
                <a:cs typeface="Times New Roman"/>
              </a:rPr>
              <a:t> </a:t>
            </a:r>
            <a:r>
              <a:rPr sz="2400" spc="-5" dirty="0">
                <a:solidFill>
                  <a:prstClr val="black"/>
                </a:solidFill>
                <a:latin typeface="Times New Roman"/>
                <a:cs typeface="Times New Roman"/>
              </a:rPr>
              <a:t>protein</a:t>
            </a:r>
            <a:r>
              <a:rPr sz="2400" spc="135" dirty="0">
                <a:solidFill>
                  <a:prstClr val="black"/>
                </a:solidFill>
                <a:latin typeface="Times New Roman"/>
                <a:cs typeface="Times New Roman"/>
              </a:rPr>
              <a:t> </a:t>
            </a:r>
            <a:r>
              <a:rPr sz="2400" spc="-5" dirty="0">
                <a:solidFill>
                  <a:prstClr val="black"/>
                </a:solidFill>
                <a:latin typeface="Times New Roman"/>
                <a:cs typeface="Times New Roman"/>
              </a:rPr>
              <a:t>part</a:t>
            </a:r>
            <a:r>
              <a:rPr sz="2400" spc="130" dirty="0">
                <a:solidFill>
                  <a:prstClr val="black"/>
                </a:solidFill>
                <a:latin typeface="Times New Roman"/>
                <a:cs typeface="Times New Roman"/>
              </a:rPr>
              <a:t> </a:t>
            </a:r>
            <a:r>
              <a:rPr sz="2400" spc="-5" dirty="0">
                <a:solidFill>
                  <a:prstClr val="black"/>
                </a:solidFill>
                <a:latin typeface="Times New Roman"/>
                <a:cs typeface="Times New Roman"/>
              </a:rPr>
              <a:t>forms</a:t>
            </a:r>
            <a:r>
              <a:rPr sz="2400" spc="135" dirty="0">
                <a:solidFill>
                  <a:prstClr val="black"/>
                </a:solidFill>
                <a:latin typeface="Times New Roman"/>
                <a:cs typeface="Times New Roman"/>
              </a:rPr>
              <a:t> </a:t>
            </a:r>
            <a:r>
              <a:rPr sz="2400" dirty="0">
                <a:solidFill>
                  <a:prstClr val="black"/>
                </a:solidFill>
                <a:latin typeface="Times New Roman"/>
                <a:cs typeface="Times New Roman"/>
              </a:rPr>
              <a:t>10%.</a:t>
            </a:r>
            <a:r>
              <a:rPr sz="2400" spc="130" dirty="0">
                <a:solidFill>
                  <a:prstClr val="black"/>
                </a:solidFill>
                <a:latin typeface="Times New Roman"/>
                <a:cs typeface="Times New Roman"/>
              </a:rPr>
              <a:t> </a:t>
            </a:r>
            <a:r>
              <a:rPr sz="2400" spc="-5" dirty="0">
                <a:solidFill>
                  <a:prstClr val="black"/>
                </a:solidFill>
                <a:latin typeface="Times New Roman"/>
                <a:cs typeface="Times New Roman"/>
              </a:rPr>
              <a:t>They</a:t>
            </a:r>
            <a:r>
              <a:rPr sz="2400" spc="110" dirty="0">
                <a:solidFill>
                  <a:prstClr val="black"/>
                </a:solidFill>
                <a:latin typeface="Times New Roman"/>
                <a:cs typeface="Times New Roman"/>
              </a:rPr>
              <a:t> </a:t>
            </a:r>
            <a:r>
              <a:rPr sz="2400" spc="-5" dirty="0">
                <a:solidFill>
                  <a:prstClr val="black"/>
                </a:solidFill>
                <a:latin typeface="Times New Roman"/>
                <a:cs typeface="Times New Roman"/>
              </a:rPr>
              <a:t>are</a:t>
            </a:r>
            <a:r>
              <a:rPr sz="2400" spc="12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35" dirty="0">
                <a:solidFill>
                  <a:prstClr val="black"/>
                </a:solidFill>
                <a:latin typeface="Times New Roman"/>
                <a:cs typeface="Times New Roman"/>
              </a:rPr>
              <a:t> </a:t>
            </a:r>
            <a:r>
              <a:rPr sz="2400" dirty="0">
                <a:solidFill>
                  <a:prstClr val="black"/>
                </a:solidFill>
                <a:latin typeface="Times New Roman"/>
                <a:cs typeface="Times New Roman"/>
              </a:rPr>
              <a:t>B-100,</a:t>
            </a:r>
            <a:r>
              <a:rPr sz="2400" spc="13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35" dirty="0">
                <a:solidFill>
                  <a:prstClr val="black"/>
                </a:solidFill>
                <a:latin typeface="Times New Roman"/>
                <a:cs typeface="Times New Roman"/>
              </a:rPr>
              <a:t> </a:t>
            </a:r>
            <a:r>
              <a:rPr sz="2400" spc="-10" dirty="0">
                <a:solidFill>
                  <a:prstClr val="black"/>
                </a:solidFill>
                <a:latin typeface="Times New Roman"/>
                <a:cs typeface="Times New Roman"/>
              </a:rPr>
              <a:t>C-I,</a:t>
            </a:r>
            <a:r>
              <a:rPr sz="2400" spc="13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35" dirty="0">
                <a:solidFill>
                  <a:prstClr val="black"/>
                </a:solidFill>
                <a:latin typeface="Times New Roman"/>
                <a:cs typeface="Times New Roman"/>
              </a:rPr>
              <a:t> </a:t>
            </a:r>
            <a:r>
              <a:rPr sz="2400" spc="-10" dirty="0">
                <a:solidFill>
                  <a:prstClr val="black"/>
                </a:solidFill>
                <a:latin typeface="Times New Roman"/>
                <a:cs typeface="Times New Roman"/>
              </a:rPr>
              <a:t>C-II</a:t>
            </a:r>
            <a:r>
              <a:rPr sz="2400" spc="120" dirty="0">
                <a:solidFill>
                  <a:prstClr val="black"/>
                </a:solidFill>
                <a:latin typeface="Times New Roman"/>
                <a:cs typeface="Times New Roman"/>
              </a:rPr>
              <a:t> </a:t>
            </a:r>
            <a:r>
              <a:rPr sz="2400" spc="-5" dirty="0">
                <a:solidFill>
                  <a:prstClr val="black"/>
                </a:solidFill>
                <a:latin typeface="Times New Roman"/>
                <a:cs typeface="Times New Roman"/>
              </a:rPr>
              <a:t>and </a:t>
            </a:r>
            <a:r>
              <a:rPr sz="2400" spc="-285" dirty="0">
                <a:solidFill>
                  <a:prstClr val="black"/>
                </a:solidFill>
                <a:latin typeface="Times New Roman"/>
                <a:cs typeface="Times New Roman"/>
              </a:rPr>
              <a:t> </a:t>
            </a:r>
            <a:r>
              <a:rPr sz="2400" spc="-5" dirty="0">
                <a:solidFill>
                  <a:prstClr val="black"/>
                </a:solidFill>
                <a:latin typeface="Times New Roman"/>
                <a:cs typeface="Times New Roman"/>
              </a:rPr>
              <a:t>apo </a:t>
            </a:r>
            <a:r>
              <a:rPr sz="2400" dirty="0">
                <a:solidFill>
                  <a:prstClr val="black"/>
                </a:solidFill>
                <a:latin typeface="Times New Roman"/>
                <a:cs typeface="Times New Roman"/>
              </a:rPr>
              <a:t>C </a:t>
            </a:r>
            <a:r>
              <a:rPr sz="2400" spc="-15" dirty="0">
                <a:solidFill>
                  <a:prstClr val="black"/>
                </a:solidFill>
                <a:latin typeface="Times New Roman"/>
                <a:cs typeface="Times New Roman"/>
              </a:rPr>
              <a:t>-III.</a:t>
            </a:r>
            <a:endParaRPr sz="2400" dirty="0">
              <a:solidFill>
                <a:prstClr val="black"/>
              </a:solidFill>
              <a:latin typeface="Times New Roman"/>
              <a:cs typeface="Times New Roman"/>
            </a:endParaRPr>
          </a:p>
          <a:p>
            <a:pPr>
              <a:spcBef>
                <a:spcPts val="50"/>
              </a:spcBef>
              <a:buFont typeface="Times New Roman"/>
              <a:buAutoNum type="arabicPlain"/>
            </a:pPr>
            <a:endParaRPr sz="1600" dirty="0">
              <a:solidFill>
                <a:prstClr val="black"/>
              </a:solidFill>
              <a:latin typeface="Times New Roman"/>
              <a:cs typeface="Times New Roman"/>
            </a:endParaRPr>
          </a:p>
          <a:p>
            <a:pPr marL="177165" indent="-165100">
              <a:buFontTx/>
              <a:buAutoNum type="arabicPlain"/>
              <a:tabLst>
                <a:tab pos="177800" algn="l"/>
              </a:tabLst>
            </a:pPr>
            <a:r>
              <a:rPr lang="en-US" sz="2400" b="1" spc="-5" dirty="0">
                <a:solidFill>
                  <a:prstClr val="black"/>
                </a:solidFill>
                <a:latin typeface="Times New Roman"/>
                <a:cs typeface="Times New Roman"/>
              </a:rPr>
              <a:t>-</a:t>
            </a:r>
            <a:r>
              <a:rPr sz="2400" b="1" spc="-5" dirty="0">
                <a:solidFill>
                  <a:prstClr val="black"/>
                </a:solidFill>
                <a:latin typeface="Times New Roman"/>
                <a:cs typeface="Times New Roman"/>
              </a:rPr>
              <a:t>LDL:</a:t>
            </a:r>
            <a:r>
              <a:rPr sz="2400" b="1" dirty="0">
                <a:solidFill>
                  <a:prstClr val="black"/>
                </a:solidFill>
                <a:latin typeface="Times New Roman"/>
                <a:cs typeface="Times New Roman"/>
              </a:rPr>
              <a:t> </a:t>
            </a:r>
            <a:r>
              <a:rPr sz="2400" dirty="0">
                <a:solidFill>
                  <a:prstClr val="black"/>
                </a:solidFill>
                <a:latin typeface="Times New Roman"/>
                <a:cs typeface="Times New Roman"/>
              </a:rPr>
              <a:t>The</a:t>
            </a:r>
            <a:r>
              <a:rPr sz="2400" spc="5" dirty="0">
                <a:solidFill>
                  <a:prstClr val="black"/>
                </a:solidFill>
                <a:latin typeface="Times New Roman"/>
                <a:cs typeface="Times New Roman"/>
              </a:rPr>
              <a:t> </a:t>
            </a:r>
            <a:r>
              <a:rPr sz="2400" spc="-5" dirty="0">
                <a:solidFill>
                  <a:prstClr val="black"/>
                </a:solidFill>
                <a:latin typeface="Times New Roman"/>
                <a:cs typeface="Times New Roman"/>
              </a:rPr>
              <a:t>protein</a:t>
            </a:r>
            <a:r>
              <a:rPr sz="2400" spc="5" dirty="0">
                <a:solidFill>
                  <a:prstClr val="black"/>
                </a:solidFill>
                <a:latin typeface="Times New Roman"/>
                <a:cs typeface="Times New Roman"/>
              </a:rPr>
              <a:t> </a:t>
            </a:r>
            <a:r>
              <a:rPr sz="2400" spc="-5" dirty="0">
                <a:solidFill>
                  <a:prstClr val="black"/>
                </a:solidFill>
                <a:latin typeface="Times New Roman"/>
                <a:cs typeface="Times New Roman"/>
              </a:rPr>
              <a:t>part</a:t>
            </a:r>
            <a:r>
              <a:rPr sz="2400" spc="5" dirty="0">
                <a:solidFill>
                  <a:prstClr val="black"/>
                </a:solidFill>
                <a:latin typeface="Times New Roman"/>
                <a:cs typeface="Times New Roman"/>
              </a:rPr>
              <a:t> </a:t>
            </a:r>
            <a:r>
              <a:rPr sz="2400" spc="-5" dirty="0">
                <a:solidFill>
                  <a:prstClr val="black"/>
                </a:solidFill>
                <a:latin typeface="Times New Roman"/>
                <a:cs typeface="Times New Roman"/>
              </a:rPr>
              <a:t>forms</a:t>
            </a:r>
            <a:r>
              <a:rPr sz="2400" spc="25" dirty="0">
                <a:solidFill>
                  <a:prstClr val="black"/>
                </a:solidFill>
                <a:latin typeface="Times New Roman"/>
                <a:cs typeface="Times New Roman"/>
              </a:rPr>
              <a:t> </a:t>
            </a:r>
            <a:r>
              <a:rPr sz="2400" dirty="0">
                <a:solidFill>
                  <a:prstClr val="black"/>
                </a:solidFill>
                <a:latin typeface="Times New Roman"/>
                <a:cs typeface="Times New Roman"/>
              </a:rPr>
              <a:t>20%.</a:t>
            </a:r>
            <a:r>
              <a:rPr sz="2400" spc="305" dirty="0">
                <a:solidFill>
                  <a:prstClr val="black"/>
                </a:solidFill>
                <a:latin typeface="Times New Roman"/>
                <a:cs typeface="Times New Roman"/>
              </a:rPr>
              <a:t> </a:t>
            </a:r>
            <a:r>
              <a:rPr sz="2400" dirty="0">
                <a:solidFill>
                  <a:prstClr val="black"/>
                </a:solidFill>
                <a:latin typeface="Times New Roman"/>
                <a:cs typeface="Times New Roman"/>
              </a:rPr>
              <a:t>The</a:t>
            </a:r>
            <a:r>
              <a:rPr sz="2400" spc="-5" dirty="0">
                <a:solidFill>
                  <a:prstClr val="black"/>
                </a:solidFill>
                <a:latin typeface="Times New Roman"/>
                <a:cs typeface="Times New Roman"/>
              </a:rPr>
              <a:t> apoprotein</a:t>
            </a:r>
            <a:r>
              <a:rPr sz="2400" spc="15" dirty="0">
                <a:solidFill>
                  <a:prstClr val="black"/>
                </a:solidFill>
                <a:latin typeface="Times New Roman"/>
                <a:cs typeface="Times New Roman"/>
              </a:rPr>
              <a:t> </a:t>
            </a:r>
            <a:r>
              <a:rPr sz="2400" spc="-5" dirty="0">
                <a:solidFill>
                  <a:prstClr val="black"/>
                </a:solidFill>
                <a:latin typeface="Times New Roman"/>
                <a:cs typeface="Times New Roman"/>
              </a:rPr>
              <a:t>present</a:t>
            </a:r>
            <a:r>
              <a:rPr sz="2400" spc="15" dirty="0">
                <a:solidFill>
                  <a:prstClr val="black"/>
                </a:solidFill>
                <a:latin typeface="Times New Roman"/>
                <a:cs typeface="Times New Roman"/>
              </a:rPr>
              <a:t> </a:t>
            </a:r>
            <a:r>
              <a:rPr sz="2400" spc="-5" dirty="0">
                <a:solidFill>
                  <a:prstClr val="black"/>
                </a:solidFill>
                <a:latin typeface="Times New Roman"/>
                <a:cs typeface="Times New Roman"/>
              </a:rPr>
              <a:t>is</a:t>
            </a:r>
            <a:r>
              <a:rPr sz="2400" spc="5" dirty="0">
                <a:solidFill>
                  <a:prstClr val="black"/>
                </a:solidFill>
                <a:latin typeface="Times New Roman"/>
                <a:cs typeface="Times New Roman"/>
              </a:rPr>
              <a:t> </a:t>
            </a:r>
            <a:r>
              <a:rPr sz="2400" dirty="0">
                <a:solidFill>
                  <a:prstClr val="black"/>
                </a:solidFill>
                <a:latin typeface="Times New Roman"/>
                <a:cs typeface="Times New Roman"/>
              </a:rPr>
              <a:t>apo</a:t>
            </a:r>
            <a:r>
              <a:rPr sz="2400" spc="5" dirty="0">
                <a:solidFill>
                  <a:prstClr val="black"/>
                </a:solidFill>
                <a:latin typeface="Times New Roman"/>
                <a:cs typeface="Times New Roman"/>
              </a:rPr>
              <a:t> </a:t>
            </a:r>
            <a:r>
              <a:rPr sz="2400" spc="-5" dirty="0">
                <a:solidFill>
                  <a:prstClr val="black"/>
                </a:solidFill>
                <a:latin typeface="Times New Roman"/>
                <a:cs typeface="Times New Roman"/>
              </a:rPr>
              <a:t>B-100.</a:t>
            </a:r>
            <a:endParaRPr sz="2400" dirty="0">
              <a:solidFill>
                <a:prstClr val="black"/>
              </a:solidFill>
              <a:latin typeface="Times New Roman"/>
              <a:cs typeface="Times New Roman"/>
            </a:endParaRPr>
          </a:p>
          <a:p>
            <a:pPr marL="182245" marR="8255" indent="-182245">
              <a:lnSpc>
                <a:spcPct val="110000"/>
              </a:lnSpc>
              <a:spcBef>
                <a:spcPts val="1065"/>
              </a:spcBef>
              <a:buFontTx/>
              <a:buAutoNum type="arabicPlain"/>
              <a:tabLst>
                <a:tab pos="182245" algn="l"/>
              </a:tabLst>
            </a:pPr>
            <a:r>
              <a:rPr lang="en-US" sz="2400" b="1" dirty="0">
                <a:solidFill>
                  <a:prstClr val="black"/>
                </a:solidFill>
                <a:latin typeface="Times New Roman"/>
                <a:cs typeface="Times New Roman"/>
              </a:rPr>
              <a:t>-</a:t>
            </a:r>
            <a:r>
              <a:rPr sz="2400" b="1" dirty="0">
                <a:solidFill>
                  <a:prstClr val="black"/>
                </a:solidFill>
                <a:latin typeface="Times New Roman"/>
                <a:cs typeface="Times New Roman"/>
              </a:rPr>
              <a:t>HDL:</a:t>
            </a:r>
            <a:r>
              <a:rPr sz="2400" b="1" spc="30" dirty="0">
                <a:solidFill>
                  <a:prstClr val="black"/>
                </a:solidFill>
                <a:latin typeface="Times New Roman"/>
                <a:cs typeface="Times New Roman"/>
              </a:rPr>
              <a:t> </a:t>
            </a:r>
            <a:r>
              <a:rPr sz="2400" dirty="0">
                <a:solidFill>
                  <a:prstClr val="black"/>
                </a:solidFill>
                <a:latin typeface="Times New Roman"/>
                <a:cs typeface="Times New Roman"/>
              </a:rPr>
              <a:t>The</a:t>
            </a:r>
            <a:r>
              <a:rPr sz="2400" spc="30" dirty="0">
                <a:solidFill>
                  <a:prstClr val="black"/>
                </a:solidFill>
                <a:latin typeface="Times New Roman"/>
                <a:cs typeface="Times New Roman"/>
              </a:rPr>
              <a:t> </a:t>
            </a:r>
            <a:r>
              <a:rPr sz="2400" spc="-5" dirty="0">
                <a:solidFill>
                  <a:prstClr val="black"/>
                </a:solidFill>
                <a:latin typeface="Times New Roman"/>
                <a:cs typeface="Times New Roman"/>
              </a:rPr>
              <a:t>protein</a:t>
            </a:r>
            <a:r>
              <a:rPr sz="2400" spc="50" dirty="0">
                <a:solidFill>
                  <a:prstClr val="black"/>
                </a:solidFill>
                <a:latin typeface="Times New Roman"/>
                <a:cs typeface="Times New Roman"/>
              </a:rPr>
              <a:t> </a:t>
            </a:r>
            <a:r>
              <a:rPr sz="2400" spc="-5" dirty="0">
                <a:solidFill>
                  <a:prstClr val="black"/>
                </a:solidFill>
                <a:latin typeface="Times New Roman"/>
                <a:cs typeface="Times New Roman"/>
              </a:rPr>
              <a:t>part</a:t>
            </a:r>
            <a:r>
              <a:rPr sz="2400" spc="30" dirty="0">
                <a:solidFill>
                  <a:prstClr val="black"/>
                </a:solidFill>
                <a:latin typeface="Times New Roman"/>
                <a:cs typeface="Times New Roman"/>
              </a:rPr>
              <a:t> </a:t>
            </a:r>
            <a:r>
              <a:rPr sz="2400" spc="-5" dirty="0">
                <a:solidFill>
                  <a:prstClr val="black"/>
                </a:solidFill>
                <a:latin typeface="Times New Roman"/>
                <a:cs typeface="Times New Roman"/>
              </a:rPr>
              <a:t>forms</a:t>
            </a:r>
            <a:r>
              <a:rPr sz="2400" spc="40" dirty="0">
                <a:solidFill>
                  <a:prstClr val="black"/>
                </a:solidFill>
                <a:latin typeface="Times New Roman"/>
                <a:cs typeface="Times New Roman"/>
              </a:rPr>
              <a:t> </a:t>
            </a:r>
            <a:r>
              <a:rPr sz="2400" dirty="0">
                <a:solidFill>
                  <a:prstClr val="black"/>
                </a:solidFill>
                <a:latin typeface="Times New Roman"/>
                <a:cs typeface="Times New Roman"/>
              </a:rPr>
              <a:t>40%.</a:t>
            </a:r>
            <a:r>
              <a:rPr sz="2400" spc="60" dirty="0">
                <a:solidFill>
                  <a:prstClr val="black"/>
                </a:solidFill>
                <a:latin typeface="Times New Roman"/>
                <a:cs typeface="Times New Roman"/>
              </a:rPr>
              <a:t> </a:t>
            </a:r>
            <a:r>
              <a:rPr sz="2400" spc="-5" dirty="0">
                <a:solidFill>
                  <a:prstClr val="black"/>
                </a:solidFill>
                <a:latin typeface="Times New Roman"/>
                <a:cs typeface="Times New Roman"/>
              </a:rPr>
              <a:t>They are</a:t>
            </a:r>
            <a:r>
              <a:rPr sz="2400" spc="3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50" dirty="0">
                <a:solidFill>
                  <a:prstClr val="black"/>
                </a:solidFill>
                <a:latin typeface="Times New Roman"/>
                <a:cs typeface="Times New Roman"/>
              </a:rPr>
              <a:t> </a:t>
            </a:r>
            <a:r>
              <a:rPr sz="2400" spc="-10" dirty="0">
                <a:solidFill>
                  <a:prstClr val="black"/>
                </a:solidFill>
                <a:latin typeface="Times New Roman"/>
                <a:cs typeface="Times New Roman"/>
              </a:rPr>
              <a:t>A-I,</a:t>
            </a:r>
            <a:r>
              <a:rPr sz="2400" spc="3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30" dirty="0">
                <a:solidFill>
                  <a:prstClr val="black"/>
                </a:solidFill>
                <a:latin typeface="Times New Roman"/>
                <a:cs typeface="Times New Roman"/>
              </a:rPr>
              <a:t> </a:t>
            </a:r>
            <a:r>
              <a:rPr sz="2400" spc="-15" dirty="0">
                <a:solidFill>
                  <a:prstClr val="black"/>
                </a:solidFill>
                <a:latin typeface="Times New Roman"/>
                <a:cs typeface="Times New Roman"/>
              </a:rPr>
              <a:t>A-II,</a:t>
            </a:r>
            <a:r>
              <a:rPr sz="2400" spc="5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40" dirty="0">
                <a:solidFill>
                  <a:prstClr val="black"/>
                </a:solidFill>
                <a:latin typeface="Times New Roman"/>
                <a:cs typeface="Times New Roman"/>
              </a:rPr>
              <a:t> </a:t>
            </a:r>
            <a:r>
              <a:rPr sz="2400" spc="-10" dirty="0">
                <a:solidFill>
                  <a:prstClr val="black"/>
                </a:solidFill>
                <a:latin typeface="Times New Roman"/>
                <a:cs typeface="Times New Roman"/>
              </a:rPr>
              <a:t>A-IV,</a:t>
            </a:r>
            <a:r>
              <a:rPr sz="2400" spc="3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50" dirty="0">
                <a:solidFill>
                  <a:prstClr val="black"/>
                </a:solidFill>
                <a:latin typeface="Times New Roman"/>
                <a:cs typeface="Times New Roman"/>
              </a:rPr>
              <a:t> </a:t>
            </a:r>
            <a:r>
              <a:rPr sz="2400" spc="-10" dirty="0">
                <a:solidFill>
                  <a:prstClr val="black"/>
                </a:solidFill>
                <a:latin typeface="Times New Roman"/>
                <a:cs typeface="Times New Roman"/>
              </a:rPr>
              <a:t>C-I, </a:t>
            </a:r>
            <a:r>
              <a:rPr sz="2400" spc="-285" dirty="0">
                <a:solidFill>
                  <a:prstClr val="black"/>
                </a:solidFill>
                <a:latin typeface="Times New Roman"/>
                <a:cs typeface="Times New Roman"/>
              </a:rPr>
              <a:t> </a:t>
            </a:r>
            <a:r>
              <a:rPr sz="2400" spc="-5" dirty="0">
                <a:solidFill>
                  <a:prstClr val="black"/>
                </a:solidFill>
                <a:latin typeface="Times New Roman"/>
                <a:cs typeface="Times New Roman"/>
              </a:rPr>
              <a:t>apo </a:t>
            </a:r>
            <a:r>
              <a:rPr sz="2400" spc="-15" dirty="0">
                <a:solidFill>
                  <a:prstClr val="black"/>
                </a:solidFill>
                <a:latin typeface="Times New Roman"/>
                <a:cs typeface="Times New Roman"/>
              </a:rPr>
              <a:t>C-II,</a:t>
            </a:r>
            <a:r>
              <a:rPr sz="2400" spc="55"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a:t>
            </a:r>
            <a:r>
              <a:rPr sz="2400" spc="-10" dirty="0">
                <a:solidFill>
                  <a:prstClr val="black"/>
                </a:solidFill>
                <a:latin typeface="Times New Roman"/>
                <a:cs typeface="Times New Roman"/>
              </a:rPr>
              <a:t>C-III</a:t>
            </a:r>
            <a:r>
              <a:rPr sz="2400" spc="40" dirty="0">
                <a:solidFill>
                  <a:prstClr val="black"/>
                </a:solidFill>
                <a:latin typeface="Times New Roman"/>
                <a:cs typeface="Times New Roman"/>
              </a:rPr>
              <a:t> </a:t>
            </a:r>
            <a:r>
              <a:rPr sz="2400" spc="-5" dirty="0">
                <a:solidFill>
                  <a:prstClr val="black"/>
                </a:solidFill>
                <a:latin typeface="Times New Roman"/>
                <a:cs typeface="Times New Roman"/>
              </a:rPr>
              <a:t>and</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E.</a:t>
            </a:r>
          </a:p>
          <a:p>
            <a:pPr marL="12700" marR="0" lvl="0" indent="0" algn="l" defTabSz="914400" rtl="0" eaLnBrk="1" fontAlgn="auto" latinLnBrk="0" hangingPunct="1">
              <a:lnSpc>
                <a:spcPct val="100000"/>
              </a:lnSpc>
              <a:spcBef>
                <a:spcPts val="0"/>
              </a:spcBef>
              <a:spcAft>
                <a:spcPts val="0"/>
              </a:spcAft>
              <a:buClrTx/>
              <a:buSzTx/>
              <a:buFontTx/>
              <a:buNone/>
              <a:tabLst/>
              <a:defRPr/>
            </a:pPr>
            <a:endParaRPr lang="en-US" noProof="0" dirty="0">
              <a:solidFill>
                <a:prstClr val="black"/>
              </a:solidFill>
              <a:latin typeface="Times New Roman"/>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5" normalizeH="0" baseline="0" noProof="0" dirty="0">
                <a:ln>
                  <a:noFill/>
                </a:ln>
                <a:solidFill>
                  <a:srgbClr val="FF0000"/>
                </a:solidFill>
                <a:effectLst/>
                <a:uLnTx/>
                <a:uFillTx/>
                <a:latin typeface="Times New Roman"/>
                <a:ea typeface="+mn-ea"/>
                <a:cs typeface="Times New Roman"/>
              </a:rPr>
              <a:t>Functions</a:t>
            </a:r>
            <a:r>
              <a:rPr kumimoji="0" lang="en-US" sz="2800" b="1" i="0" u="sng" strike="noStrike" kern="1200" cap="none" spc="-10" normalizeH="0" baseline="0" noProof="0" dirty="0">
                <a:ln>
                  <a:noFill/>
                </a:ln>
                <a:solidFill>
                  <a:srgbClr val="FF0000"/>
                </a:solidFill>
                <a:effectLst/>
                <a:uLnTx/>
                <a:uFillTx/>
                <a:latin typeface="Times New Roman"/>
                <a:ea typeface="+mn-ea"/>
                <a:cs typeface="Times New Roman"/>
              </a:rPr>
              <a:t> </a:t>
            </a:r>
            <a:r>
              <a:rPr kumimoji="0" lang="en-US" sz="2800" b="1" i="0" u="sng" strike="noStrike" kern="1200" cap="none" spc="0" normalizeH="0" baseline="0" noProof="0" dirty="0">
                <a:ln>
                  <a:noFill/>
                </a:ln>
                <a:solidFill>
                  <a:srgbClr val="FF0000"/>
                </a:solidFill>
                <a:effectLst/>
                <a:uLnTx/>
                <a:uFillTx/>
                <a:latin typeface="Times New Roman"/>
                <a:ea typeface="+mn-ea"/>
                <a:cs typeface="Times New Roman"/>
              </a:rPr>
              <a:t>of</a:t>
            </a:r>
            <a:r>
              <a:rPr kumimoji="0" lang="en-US" sz="2800" b="1" i="0" u="sng" strike="noStrike" kern="1200" cap="none" spc="-5" normalizeH="0" baseline="0" noProof="0" dirty="0">
                <a:ln>
                  <a:noFill/>
                </a:ln>
                <a:solidFill>
                  <a:srgbClr val="FF0000"/>
                </a:solidFill>
                <a:effectLst/>
                <a:uLnTx/>
                <a:uFillTx/>
                <a:latin typeface="Times New Roman"/>
                <a:ea typeface="+mn-ea"/>
                <a:cs typeface="Times New Roman"/>
              </a:rPr>
              <a:t> apoproteins:</a:t>
            </a:r>
            <a:endParaRPr kumimoji="0" lang="en-US" sz="2400" b="0" i="0" u="sng" strike="noStrike" kern="1200" cap="none" spc="0" normalizeH="0" baseline="0" noProof="0" dirty="0">
              <a:ln>
                <a:noFill/>
              </a:ln>
              <a:solidFill>
                <a:srgbClr val="FF0000"/>
              </a:solidFill>
              <a:effectLst/>
              <a:uLnTx/>
              <a:uFillTx/>
              <a:latin typeface="Times New Roman"/>
              <a:ea typeface="+mn-ea"/>
              <a:cs typeface="Times New Roman"/>
            </a:endParaRPr>
          </a:p>
          <a:p>
            <a:pPr marL="240665" marR="0" lvl="0" indent="-228600" algn="just" defTabSz="914400" rtl="0" eaLnBrk="1" fontAlgn="auto" latinLnBrk="0" hangingPunct="1">
              <a:lnSpc>
                <a:spcPct val="100000"/>
              </a:lnSpc>
              <a:spcBef>
                <a:spcPts val="120"/>
              </a:spcBef>
              <a:spcAft>
                <a:spcPts val="0"/>
              </a:spcAft>
              <a:buClrTx/>
              <a:buSzTx/>
              <a:buFontTx/>
              <a:buAutoNum type="arabicPlain"/>
              <a:tabLst>
                <a:tab pos="241300" algn="l"/>
              </a:tabLst>
              <a:defRPr/>
            </a:pP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-They can</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form</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part</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of the</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structure</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of</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the</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lipoprotein</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e.g.,</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apo</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B.</a:t>
            </a:r>
            <a:endParaRPr kumimoji="0" lang="en-US"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9525" lvl="0" indent="0" algn="just" defTabSz="914400" rtl="0" eaLnBrk="1" fontAlgn="auto" latinLnBrk="0" hangingPunct="1">
              <a:lnSpc>
                <a:spcPct val="110000"/>
              </a:lnSpc>
              <a:spcBef>
                <a:spcPts val="0"/>
              </a:spcBef>
              <a:spcAft>
                <a:spcPts val="0"/>
              </a:spcAft>
              <a:buClrTx/>
              <a:buSzTx/>
              <a:buFontTx/>
              <a:buAutoNum type="arabicPlain"/>
              <a:tabLst>
                <a:tab pos="241300" algn="l"/>
              </a:tabLst>
              <a:defRPr/>
            </a:pP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-They</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are</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enzyme</a:t>
            </a:r>
            <a:r>
              <a:rPr kumimoji="0" lang="en-US" sz="2400" b="0" i="0" u="none" strike="noStrike" kern="1200" cap="none" spc="4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cofactor</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(e.g.,</a:t>
            </a:r>
            <a:r>
              <a:rPr kumimoji="0" lang="en-US" sz="24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apo</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C-II</a:t>
            </a:r>
            <a:r>
              <a:rPr kumimoji="0" lang="en-US" sz="2400" b="0" i="0" u="none" strike="noStrike" kern="1200" cap="none" spc="4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for</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lipoprotein</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lipase)</a:t>
            </a:r>
            <a:endParaRPr kumimoji="0" lang="en-US" sz="2400" b="0" i="0" u="none" strike="noStrike" kern="1200" cap="none" spc="-10" normalizeH="0" baseline="0" noProof="0" dirty="0">
              <a:ln>
                <a:noFill/>
              </a:ln>
              <a:solidFill>
                <a:prstClr val="black"/>
              </a:solidFill>
              <a:effectLst/>
              <a:uLnTx/>
              <a:uFillTx/>
              <a:latin typeface="Times New Roman"/>
              <a:ea typeface="+mn-ea"/>
              <a:cs typeface="Times New Roman"/>
            </a:endParaRPr>
          </a:p>
          <a:p>
            <a:pPr marL="12700" marR="9525" lvl="0" indent="0" algn="just" defTabSz="914400" rtl="0" eaLnBrk="1" fontAlgn="auto" latinLnBrk="0" hangingPunct="1">
              <a:lnSpc>
                <a:spcPct val="110000"/>
              </a:lnSpc>
              <a:spcBef>
                <a:spcPts val="0"/>
              </a:spcBef>
              <a:spcAft>
                <a:spcPts val="0"/>
              </a:spcAft>
              <a:buClrTx/>
              <a:buSzTx/>
              <a:buFontTx/>
              <a:buNone/>
              <a:tabLst>
                <a:tab pos="241300" algn="l"/>
              </a:tabLst>
              <a:defRPr/>
            </a:pPr>
            <a:r>
              <a:rPr kumimoji="0" lang="en-US" sz="2400" b="0" i="0" u="none" strike="noStrike" kern="1200" cap="none" spc="-2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3-</a:t>
            </a:r>
            <a:r>
              <a:rPr kumimoji="0" lang="en-US" sz="2400" b="0" i="0" u="none" strike="noStrike" kern="1200" cap="none" spc="22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They</a:t>
            </a:r>
            <a:r>
              <a:rPr kumimoji="0" lang="en-US" sz="2400" b="0" i="0" u="none" strike="noStrike" kern="1200" cap="none" spc="3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are</a:t>
            </a:r>
            <a:r>
              <a:rPr kumimoji="0" lang="en-US" sz="2400" b="0" i="0" u="none" strike="noStrike" kern="1200" cap="none" spc="7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enzyme</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inhibitors</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(e.g.,</a:t>
            </a:r>
            <a:r>
              <a:rPr kumimoji="0" lang="en-US" sz="2400" b="0" i="0" u="none" strike="noStrike" kern="1200" cap="none" spc="9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apo</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A-II</a:t>
            </a:r>
            <a:r>
              <a:rPr kumimoji="0" lang="en-US" sz="2400" b="0" i="0" u="none" strike="noStrike" kern="1200" cap="none" spc="6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&amp;</a:t>
            </a:r>
            <a:r>
              <a:rPr kumimoji="0" lang="en-US" sz="24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apo</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C</a:t>
            </a:r>
            <a:r>
              <a:rPr kumimoji="0" lang="en-US" sz="2400" b="0" i="0" u="none" strike="noStrike" kern="1200" cap="none" spc="9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–III</a:t>
            </a:r>
            <a:r>
              <a:rPr kumimoji="0" lang="en-US" sz="2400" b="0" i="0" u="none" strike="noStrike" kern="1200" cap="none" spc="6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for</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lipoprotein</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lipase).</a:t>
            </a:r>
          </a:p>
          <a:p>
            <a:pPr marL="291465" marR="30480" lvl="0" indent="-228600" algn="just" defTabSz="914400" rtl="0" eaLnBrk="1" fontAlgn="auto" latinLnBrk="0" hangingPunct="1">
              <a:lnSpc>
                <a:spcPct val="110300"/>
              </a:lnSpc>
              <a:spcBef>
                <a:spcPts val="0"/>
              </a:spcBef>
              <a:spcAft>
                <a:spcPts val="0"/>
              </a:spcAft>
              <a:buClrTx/>
              <a:buSzTx/>
              <a:buFontTx/>
              <a:buAutoNum type="arabicPlain" startAt="4"/>
              <a:tabLst>
                <a:tab pos="292100" algn="l"/>
              </a:tabLst>
              <a:defRPr/>
            </a:pP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-They act as ligands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for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interaction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with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lipoprotein receptors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in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tissues (e.g., apo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B-100 and apo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E for the </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LDL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receptor)</a:t>
            </a:r>
            <a:endParaRPr kumimoji="0" lang="en-US"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065">
              <a:tabLst>
                <a:tab pos="177800" algn="l"/>
              </a:tabLst>
            </a:pPr>
            <a:endParaRPr sz="2400" dirty="0">
              <a:solidFill>
                <a:prstClr val="black"/>
              </a:solidFill>
              <a:latin typeface="Times New Roman"/>
              <a:cs typeface="Times New Roman"/>
            </a:endParaRPr>
          </a:p>
          <a:p>
            <a:pPr>
              <a:spcBef>
                <a:spcPts val="15"/>
              </a:spcBef>
            </a:pPr>
            <a:endParaRPr dirty="0">
              <a:solidFill>
                <a:prstClr val="black"/>
              </a:solidFill>
              <a:latin typeface="Times New Roman"/>
              <a:cs typeface="Times New Roman"/>
            </a:endParaRPr>
          </a:p>
        </p:txBody>
      </p:sp>
    </p:spTree>
    <p:extLst>
      <p:ext uri="{BB962C8B-B14F-4D97-AF65-F5344CB8AC3E}">
        <p14:creationId xmlns:p14="http://schemas.microsoft.com/office/powerpoint/2010/main" val="293677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8F5B4-EDC2-4E50-80E4-917CE433BAE2}"/>
              </a:ext>
            </a:extLst>
          </p:cNvPr>
          <p:cNvPicPr>
            <a:picLocks noChangeAspect="1"/>
          </p:cNvPicPr>
          <p:nvPr/>
        </p:nvPicPr>
        <p:blipFill>
          <a:blip r:embed="rId2"/>
          <a:stretch>
            <a:fillRect/>
          </a:stretch>
        </p:blipFill>
        <p:spPr>
          <a:xfrm>
            <a:off x="185347" y="3556"/>
            <a:ext cx="10322705" cy="10693400"/>
          </a:xfrm>
          <a:prstGeom prst="rect">
            <a:avLst/>
          </a:prstGeom>
        </p:spPr>
      </p:pic>
    </p:spTree>
    <p:extLst>
      <p:ext uri="{BB962C8B-B14F-4D97-AF65-F5344CB8AC3E}">
        <p14:creationId xmlns:p14="http://schemas.microsoft.com/office/powerpoint/2010/main" val="251766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1B65F-E5FB-485F-9C0C-AC3C8DBC9018}"/>
              </a:ext>
            </a:extLst>
          </p:cNvPr>
          <p:cNvPicPr>
            <a:picLocks noChangeAspect="1"/>
          </p:cNvPicPr>
          <p:nvPr/>
        </p:nvPicPr>
        <p:blipFill>
          <a:blip r:embed="rId2"/>
          <a:stretch>
            <a:fillRect/>
          </a:stretch>
        </p:blipFill>
        <p:spPr>
          <a:xfrm>
            <a:off x="241300" y="241300"/>
            <a:ext cx="6687892" cy="1176630"/>
          </a:xfrm>
          <a:prstGeom prst="rect">
            <a:avLst/>
          </a:prstGeom>
        </p:spPr>
      </p:pic>
      <p:sp>
        <p:nvSpPr>
          <p:cNvPr id="5" name="TextBox 4">
            <a:extLst>
              <a:ext uri="{FF2B5EF4-FFF2-40B4-BE49-F238E27FC236}">
                <a16:creationId xmlns:a16="http://schemas.microsoft.com/office/drawing/2014/main" id="{06765C31-BB44-40BC-A656-D3EAEA8AEE60}"/>
              </a:ext>
            </a:extLst>
          </p:cNvPr>
          <p:cNvSpPr txBox="1"/>
          <p:nvPr/>
        </p:nvSpPr>
        <p:spPr>
          <a:xfrm>
            <a:off x="241300" y="1442822"/>
            <a:ext cx="9906000" cy="3268587"/>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Nascent chylomicrons are formed in the </a:t>
            </a:r>
            <a:r>
              <a:rPr kumimoji="0" lang="en-US" sz="2400" b="1" i="0" u="none" strike="noStrike" kern="0" cap="none" spc="0" normalizeH="0" baseline="0" noProof="0" dirty="0">
                <a:ln>
                  <a:noFill/>
                </a:ln>
                <a:solidFill>
                  <a:srgbClr val="0070C0"/>
                </a:solidFill>
                <a:effectLst/>
                <a:uLnTx/>
                <a:uFillTx/>
                <a:latin typeface="Arial"/>
                <a:ea typeface="+mn-ea"/>
                <a:cs typeface="+mn-cs"/>
              </a:rPr>
              <a:t>intestinal mucosa </a:t>
            </a:r>
            <a:r>
              <a:rPr kumimoji="0" lang="en-US" sz="2400" b="0" i="0" u="none" strike="noStrike" kern="0" cap="none" spc="0" normalizeH="0" baseline="0" noProof="0" dirty="0">
                <a:ln>
                  <a:noFill/>
                </a:ln>
                <a:solidFill>
                  <a:srgbClr val="000000"/>
                </a:solidFill>
                <a:effectLst/>
                <a:uLnTx/>
                <a:uFillTx/>
                <a:latin typeface="Arial"/>
                <a:ea typeface="+mn-ea"/>
                <a:cs typeface="+mn-cs"/>
              </a:rPr>
              <a:t>and pass to the </a:t>
            </a:r>
            <a:r>
              <a:rPr kumimoji="0" lang="en-US" sz="2400" b="1" i="0" u="none" strike="noStrike" kern="0" cap="none" spc="0" normalizeH="0" baseline="0" noProof="0" dirty="0">
                <a:ln>
                  <a:noFill/>
                </a:ln>
                <a:solidFill>
                  <a:srgbClr val="0070C0"/>
                </a:solidFill>
                <a:effectLst/>
                <a:uLnTx/>
                <a:uFillTx/>
                <a:latin typeface="Arial"/>
                <a:ea typeface="+mn-ea"/>
                <a:cs typeface="+mn-cs"/>
              </a:rPr>
              <a:t>chyle</a:t>
            </a:r>
            <a:r>
              <a:rPr kumimoji="0" lang="en-US" sz="2400" b="0" i="0" u="none" strike="noStrike" kern="0" cap="none" spc="0" normalizeH="0" baseline="0" noProof="0" dirty="0">
                <a:ln>
                  <a:noFill/>
                </a:ln>
                <a:solidFill>
                  <a:srgbClr val="000000"/>
                </a:solidFill>
                <a:effectLst/>
                <a:uLnTx/>
                <a:uFillTx/>
                <a:latin typeface="Arial"/>
                <a:ea typeface="+mn-ea"/>
                <a:cs typeface="+mn-cs"/>
              </a:rPr>
              <a:t> and then to the </a:t>
            </a:r>
            <a:r>
              <a:rPr kumimoji="0" lang="en-US" sz="2400" b="1" i="0" u="none" strike="noStrike" kern="0" cap="none" spc="0" normalizeH="0" baseline="0" noProof="0" dirty="0">
                <a:ln>
                  <a:noFill/>
                </a:ln>
                <a:solidFill>
                  <a:srgbClr val="0070C0"/>
                </a:solidFill>
                <a:effectLst/>
                <a:uLnTx/>
                <a:uFillTx/>
                <a:latin typeface="Arial"/>
                <a:ea typeface="+mn-ea"/>
                <a:cs typeface="+mn-cs"/>
              </a:rPr>
              <a:t>blood stream </a:t>
            </a:r>
            <a:r>
              <a:rPr kumimoji="0" lang="en-US" sz="2400" b="0" i="0" u="none" strike="noStrike" kern="0" cap="none" spc="0" normalizeH="0" baseline="0" noProof="0" dirty="0">
                <a:ln>
                  <a:noFill/>
                </a:ln>
                <a:solidFill>
                  <a:srgbClr val="000000"/>
                </a:solidFill>
                <a:effectLst/>
                <a:uLnTx/>
                <a:uFillTx/>
                <a:latin typeface="Arial"/>
                <a:ea typeface="+mn-ea"/>
                <a:cs typeface="+mn-cs"/>
              </a:rPr>
              <a:t>through the thoracic duct.</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008000"/>
                </a:solidFill>
                <a:effectLst/>
                <a:uLnTx/>
                <a:uFillTx/>
                <a:latin typeface="Arial"/>
                <a:ea typeface="+mn-ea"/>
                <a:cs typeface="+mn-cs"/>
              </a:rPr>
              <a:t>Triglycerides</a:t>
            </a:r>
            <a:r>
              <a:rPr kumimoji="0" lang="en-US" sz="2400" b="0" i="0" u="none" strike="noStrike" kern="0" cap="none" spc="0" normalizeH="0" baseline="0" noProof="0" dirty="0">
                <a:ln>
                  <a:noFill/>
                </a:ln>
                <a:solidFill>
                  <a:srgbClr val="000000"/>
                </a:solidFill>
                <a:effectLst/>
                <a:uLnTx/>
                <a:uFillTx/>
                <a:latin typeface="Arial"/>
                <a:ea typeface="+mn-ea"/>
                <a:cs typeface="+mn-cs"/>
              </a:rPr>
              <a:t> are the predominant lipid in chylomicrons and form 90% of the total lipid present in them. ( </a:t>
            </a:r>
            <a:r>
              <a:rPr kumimoji="0" lang="en-US" sz="2400" b="1" i="1" u="none" strike="noStrike" kern="0" cap="none" spc="0" normalizeH="0" baseline="0" noProof="0" dirty="0">
                <a:ln>
                  <a:noFill/>
                </a:ln>
                <a:solidFill>
                  <a:srgbClr val="008000"/>
                </a:solidFill>
                <a:effectLst/>
                <a:uLnTx/>
                <a:uFillTx/>
                <a:latin typeface="Arial"/>
                <a:ea typeface="+mn-ea"/>
                <a:cs typeface="+mn-cs"/>
              </a:rPr>
              <a:t>Exogenous ; dietary triglycerides</a:t>
            </a:r>
            <a:r>
              <a:rPr kumimoji="0" lang="en-US" sz="2400" b="0" i="0" u="none" strike="noStrike" kern="0" cap="none" spc="0" normalizeH="0" baseline="0" noProof="0" dirty="0">
                <a:ln>
                  <a:noFill/>
                </a:ln>
                <a:solidFill>
                  <a:srgbClr val="008000"/>
                </a:solidFill>
                <a:effectLst/>
                <a:uLnTx/>
                <a:uFillTx/>
                <a:latin typeface="Arial"/>
                <a:ea typeface="+mn-ea"/>
                <a:cs typeface="+mn-cs"/>
              </a:rPr>
              <a:t> </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Its protein content is about 1%.</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CC3300"/>
                </a:solidFill>
                <a:effectLst/>
                <a:uLnTx/>
                <a:uFillTx/>
                <a:latin typeface="Arial"/>
                <a:ea typeface="+mn-ea"/>
                <a:cs typeface="+mn-cs"/>
              </a:rPr>
              <a:t>Apo-A</a:t>
            </a:r>
            <a:r>
              <a:rPr kumimoji="0" lang="en-US" sz="2400" b="0" i="0" u="none" strike="noStrike" kern="0" cap="none" spc="0" normalizeH="0" baseline="0" noProof="0" dirty="0">
                <a:ln>
                  <a:noFill/>
                </a:ln>
                <a:solidFill>
                  <a:srgbClr val="FDF58D">
                    <a:lumMod val="50000"/>
                  </a:srgbClr>
                </a:solidFill>
                <a:effectLst/>
                <a:uLnTx/>
                <a:uFillTx/>
                <a:latin typeface="Arial"/>
                <a:ea typeface="+mn-ea"/>
                <a:cs typeface="+mn-cs"/>
              </a:rPr>
              <a:t> </a:t>
            </a:r>
            <a:r>
              <a:rPr kumimoji="0" lang="en-US" sz="2400" b="0" i="0" u="none" strike="noStrike" kern="0" cap="none" spc="0" normalizeH="0" baseline="0" noProof="0" dirty="0">
                <a:ln>
                  <a:noFill/>
                </a:ln>
                <a:solidFill>
                  <a:srgbClr val="000000"/>
                </a:solidFill>
                <a:effectLst/>
                <a:uLnTx/>
                <a:uFillTx/>
                <a:latin typeface="Arial"/>
                <a:ea typeface="+mn-ea"/>
                <a:cs typeface="+mn-cs"/>
              </a:rPr>
              <a:t>and</a:t>
            </a:r>
            <a:r>
              <a:rPr kumimoji="0" lang="en-US" sz="2400" b="0" i="0" u="none" strike="noStrike" kern="0" cap="none" spc="0" normalizeH="0" baseline="0" noProof="0" dirty="0">
                <a:ln>
                  <a:noFill/>
                </a:ln>
                <a:solidFill>
                  <a:srgbClr val="FDF58D">
                    <a:lumMod val="50000"/>
                  </a:srgbClr>
                </a:solidFill>
                <a:effectLst/>
                <a:uLnTx/>
                <a:uFillTx/>
                <a:latin typeface="Arial"/>
                <a:ea typeface="+mn-ea"/>
                <a:cs typeface="+mn-cs"/>
              </a:rPr>
              <a:t> </a:t>
            </a:r>
            <a:r>
              <a:rPr kumimoji="0" lang="en-US" sz="2400" b="1" i="0" u="none" strike="noStrike" kern="0" cap="none" spc="0" normalizeH="0" baseline="0" noProof="0" dirty="0">
                <a:ln>
                  <a:noFill/>
                </a:ln>
                <a:solidFill>
                  <a:srgbClr val="CC3300"/>
                </a:solidFill>
                <a:effectLst/>
                <a:uLnTx/>
                <a:uFillTx/>
                <a:latin typeface="Arial"/>
                <a:ea typeface="+mn-ea"/>
                <a:cs typeface="+mn-cs"/>
              </a:rPr>
              <a:t>apo-B48</a:t>
            </a:r>
            <a:r>
              <a:rPr kumimoji="0" lang="en-US" sz="2400" b="0" i="0" u="none" strike="noStrike" kern="0" cap="none" spc="0" normalizeH="0" baseline="0" noProof="0" dirty="0">
                <a:ln>
                  <a:noFill/>
                </a:ln>
                <a:solidFill>
                  <a:srgbClr val="000000"/>
                </a:solidFill>
                <a:effectLst/>
                <a:uLnTx/>
                <a:uFillTx/>
                <a:latin typeface="Arial"/>
                <a:ea typeface="+mn-ea"/>
                <a:cs typeface="+mn-cs"/>
              </a:rPr>
              <a:t> are component of the nascent  </a:t>
            </a:r>
            <a:r>
              <a:rPr kumimoji="0" lang="en-US" sz="2400" b="0" i="0" u="none" strike="noStrike" kern="0" cap="none" spc="0" normalizeH="0" baseline="0" noProof="0" dirty="0" err="1">
                <a:ln>
                  <a:noFill/>
                </a:ln>
                <a:solidFill>
                  <a:srgbClr val="000000"/>
                </a:solidFill>
                <a:effectLst/>
                <a:uLnTx/>
                <a:uFillTx/>
                <a:latin typeface="Arial"/>
                <a:ea typeface="+mn-ea"/>
                <a:cs typeface="+mn-cs"/>
              </a:rPr>
              <a:t>cylomicrons</a:t>
            </a:r>
            <a:endParaRPr lang="en-US" sz="2000" dirty="0"/>
          </a:p>
        </p:txBody>
      </p:sp>
      <p:pic>
        <p:nvPicPr>
          <p:cNvPr id="7" name="Picture 6">
            <a:extLst>
              <a:ext uri="{FF2B5EF4-FFF2-40B4-BE49-F238E27FC236}">
                <a16:creationId xmlns:a16="http://schemas.microsoft.com/office/drawing/2014/main" id="{70D4CD0B-0DE5-4FAC-A115-9AD7A7C6BCB6}"/>
              </a:ext>
            </a:extLst>
          </p:cNvPr>
          <p:cNvPicPr>
            <a:picLocks noChangeAspect="1"/>
          </p:cNvPicPr>
          <p:nvPr/>
        </p:nvPicPr>
        <p:blipFill>
          <a:blip r:embed="rId3"/>
          <a:stretch>
            <a:fillRect/>
          </a:stretch>
        </p:blipFill>
        <p:spPr>
          <a:xfrm>
            <a:off x="241300" y="5026632"/>
            <a:ext cx="9553260" cy="640135"/>
          </a:xfrm>
          <a:prstGeom prst="rect">
            <a:avLst/>
          </a:prstGeom>
        </p:spPr>
      </p:pic>
      <p:sp>
        <p:nvSpPr>
          <p:cNvPr id="9" name="TextBox 8">
            <a:extLst>
              <a:ext uri="{FF2B5EF4-FFF2-40B4-BE49-F238E27FC236}">
                <a16:creationId xmlns:a16="http://schemas.microsoft.com/office/drawing/2014/main" id="{3967507D-4A2D-4C39-923E-87C831DA2934}"/>
              </a:ext>
            </a:extLst>
          </p:cNvPr>
          <p:cNvSpPr txBox="1"/>
          <p:nvPr/>
        </p:nvSpPr>
        <p:spPr>
          <a:xfrm>
            <a:off x="417670" y="5666767"/>
            <a:ext cx="9553260" cy="83099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After entering the blood stream, the chylomicron particles </a:t>
            </a:r>
            <a:r>
              <a:rPr kumimoji="0" lang="en-US" sz="2400" b="1" i="0" u="none" strike="noStrike" kern="0" cap="none" spc="0" normalizeH="0" baseline="0" noProof="0" dirty="0">
                <a:ln>
                  <a:noFill/>
                </a:ln>
                <a:solidFill>
                  <a:srgbClr val="0070C0"/>
                </a:solidFill>
                <a:effectLst/>
                <a:uLnTx/>
                <a:uFillTx/>
                <a:latin typeface="Arial"/>
                <a:ea typeface="+mn-ea"/>
                <a:cs typeface="+mn-cs"/>
              </a:rPr>
              <a:t>transfer apo-A to    HDL</a:t>
            </a:r>
            <a:r>
              <a:rPr kumimoji="0" lang="en-US" sz="2400" b="0" i="0" u="none" strike="noStrike" kern="0" cap="none" spc="0" normalizeH="0" baseline="0" noProof="0" dirty="0">
                <a:ln>
                  <a:noFill/>
                </a:ln>
                <a:solidFill>
                  <a:srgbClr val="000000"/>
                </a:solidFill>
                <a:effectLst/>
                <a:uLnTx/>
                <a:uFillTx/>
                <a:latin typeface="Arial"/>
                <a:ea typeface="+mn-ea"/>
                <a:cs typeface="+mn-cs"/>
              </a:rPr>
              <a:t> and </a:t>
            </a:r>
            <a:r>
              <a:rPr kumimoji="0" lang="en-US" sz="2400" b="1" i="0" u="none" strike="noStrike" kern="0" cap="none" spc="0" normalizeH="0" baseline="0" noProof="0" dirty="0">
                <a:ln>
                  <a:noFill/>
                </a:ln>
                <a:solidFill>
                  <a:srgbClr val="008000"/>
                </a:solidFill>
                <a:effectLst/>
                <a:uLnTx/>
                <a:uFillTx/>
                <a:latin typeface="Arial"/>
                <a:ea typeface="+mn-ea"/>
                <a:cs typeface="+mn-cs"/>
              </a:rPr>
              <a:t>acquire apo-C from HDL</a:t>
            </a:r>
            <a:r>
              <a:rPr kumimoji="0" lang="en-US" sz="2400" b="0" i="0" u="none" strike="noStrike" kern="0" cap="none" spc="0" normalizeH="0" baseline="0" noProof="0" dirty="0">
                <a:ln>
                  <a:noFill/>
                </a:ln>
                <a:solidFill>
                  <a:srgbClr val="000000"/>
                </a:solidFill>
                <a:effectLst/>
                <a:uLnTx/>
                <a:uFillTx/>
                <a:latin typeface="Arial"/>
                <a:ea typeface="+mn-ea"/>
                <a:cs typeface="+mn-cs"/>
              </a:rPr>
              <a:t>.</a:t>
            </a:r>
          </a:p>
        </p:txBody>
      </p:sp>
      <p:pic>
        <p:nvPicPr>
          <p:cNvPr id="11" name="Picture 10">
            <a:extLst>
              <a:ext uri="{FF2B5EF4-FFF2-40B4-BE49-F238E27FC236}">
                <a16:creationId xmlns:a16="http://schemas.microsoft.com/office/drawing/2014/main" id="{74BC8220-0688-42FF-979F-0418589AED67}"/>
              </a:ext>
            </a:extLst>
          </p:cNvPr>
          <p:cNvPicPr>
            <a:picLocks noChangeAspect="1"/>
          </p:cNvPicPr>
          <p:nvPr/>
        </p:nvPicPr>
        <p:blipFill>
          <a:blip r:embed="rId4"/>
          <a:stretch>
            <a:fillRect/>
          </a:stretch>
        </p:blipFill>
        <p:spPr>
          <a:xfrm>
            <a:off x="241300" y="6640884"/>
            <a:ext cx="6687892" cy="853514"/>
          </a:xfrm>
          <a:prstGeom prst="rect">
            <a:avLst/>
          </a:prstGeom>
        </p:spPr>
      </p:pic>
      <p:sp>
        <p:nvSpPr>
          <p:cNvPr id="13" name="TextBox 12">
            <a:extLst>
              <a:ext uri="{FF2B5EF4-FFF2-40B4-BE49-F238E27FC236}">
                <a16:creationId xmlns:a16="http://schemas.microsoft.com/office/drawing/2014/main" id="{48568549-41F3-4D94-8998-C63CE6F0E86E}"/>
              </a:ext>
            </a:extLst>
          </p:cNvPr>
          <p:cNvSpPr txBox="1"/>
          <p:nvPr/>
        </p:nvSpPr>
        <p:spPr>
          <a:xfrm>
            <a:off x="263144" y="7423586"/>
            <a:ext cx="9906000" cy="3268587"/>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20000"/>
              </a:spcBef>
              <a:spcAft>
                <a:spcPct val="0"/>
              </a:spcAft>
              <a:buClrTx/>
              <a:buSzTx/>
              <a:buFontTx/>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Apo-C</a:t>
            </a:r>
            <a:r>
              <a:rPr kumimoji="0" lang="en-US" sz="2400" b="0" i="0" u="none" strike="noStrike" kern="0" cap="none" spc="0" normalizeH="0" baseline="-25000" noProof="0" dirty="0">
                <a:ln>
                  <a:noFill/>
                </a:ln>
                <a:solidFill>
                  <a:srgbClr val="000000"/>
                </a:solidFill>
                <a:effectLst/>
                <a:uLnTx/>
                <a:uFillTx/>
                <a:latin typeface="Arial"/>
                <a:ea typeface="+mn-ea"/>
                <a:cs typeface="+mn-cs"/>
              </a:rPr>
              <a:t>II</a:t>
            </a:r>
            <a:r>
              <a:rPr kumimoji="0" lang="en-US" sz="2400" b="0" i="0" u="none" strike="noStrike" kern="0" cap="none" spc="0" normalizeH="0" baseline="0" noProof="0" dirty="0">
                <a:ln>
                  <a:noFill/>
                </a:ln>
                <a:solidFill>
                  <a:srgbClr val="000000"/>
                </a:solidFill>
                <a:effectLst/>
                <a:uLnTx/>
                <a:uFillTx/>
                <a:latin typeface="Arial"/>
                <a:ea typeface="+mn-ea"/>
                <a:cs typeface="+mn-cs"/>
              </a:rPr>
              <a:t> activates </a:t>
            </a:r>
            <a:r>
              <a:rPr kumimoji="0" lang="en-US" sz="2400" b="1" i="0" u="none" strike="noStrike" kern="0" cap="none" spc="0" normalizeH="0" baseline="0" noProof="0" dirty="0">
                <a:ln>
                  <a:noFill/>
                </a:ln>
                <a:solidFill>
                  <a:srgbClr val="0070C0"/>
                </a:solidFill>
                <a:effectLst/>
                <a:uLnTx/>
                <a:uFillTx/>
                <a:latin typeface="Arial"/>
                <a:ea typeface="+mn-ea"/>
                <a:cs typeface="+mn-cs"/>
              </a:rPr>
              <a:t>lipoprotein lipase</a:t>
            </a:r>
            <a:r>
              <a:rPr kumimoji="0" lang="en-US" sz="2400" b="0" i="0" u="none" strike="noStrike" kern="0" cap="none" spc="0" normalizeH="0" baseline="0" noProof="0" dirty="0">
                <a:ln>
                  <a:noFill/>
                </a:ln>
                <a:solidFill>
                  <a:srgbClr val="000000"/>
                </a:solidFill>
                <a:effectLst/>
                <a:uLnTx/>
                <a:uFillTx/>
                <a:latin typeface="Arial"/>
                <a:ea typeface="+mn-ea"/>
                <a:cs typeface="+mn-cs"/>
              </a:rPr>
              <a:t> (LPL= clearing factor)</a:t>
            </a:r>
          </a:p>
          <a:p>
            <a:pPr marL="514350" marR="0" lvl="0" indent="-5143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LPL </a:t>
            </a:r>
            <a:r>
              <a:rPr kumimoji="0" lang="en-US" sz="2400" b="0" i="0" u="none" strike="noStrike" kern="0" cap="none" spc="0" normalizeH="0" baseline="0" noProof="0" dirty="0">
                <a:ln>
                  <a:noFill/>
                </a:ln>
                <a:solidFill>
                  <a:srgbClr val="000000"/>
                </a:solidFill>
                <a:effectLst/>
                <a:uLnTx/>
                <a:uFillTx/>
                <a:latin typeface="Arial"/>
                <a:ea typeface="+mn-ea"/>
                <a:cs typeface="+mn-cs"/>
              </a:rPr>
              <a:t>located in the </a:t>
            </a:r>
            <a:r>
              <a:rPr kumimoji="0" lang="en-US" sz="2400" b="1" i="1" u="none" strike="noStrike" kern="0" cap="none" spc="0" normalizeH="0" baseline="0" noProof="0" dirty="0">
                <a:ln>
                  <a:noFill/>
                </a:ln>
                <a:solidFill>
                  <a:srgbClr val="008000"/>
                </a:solidFill>
                <a:effectLst/>
                <a:uLnTx/>
                <a:uFillTx/>
                <a:latin typeface="Arial"/>
                <a:ea typeface="+mn-ea"/>
                <a:cs typeface="+mn-cs"/>
              </a:rPr>
              <a:t>capillaries</a:t>
            </a:r>
            <a:r>
              <a:rPr kumimoji="0" lang="en-US" sz="2400" b="0" i="0" u="none" strike="noStrike" kern="0" cap="none" spc="0" normalizeH="0" baseline="0" noProof="0" dirty="0">
                <a:ln>
                  <a:noFill/>
                </a:ln>
                <a:solidFill>
                  <a:srgbClr val="000000"/>
                </a:solidFill>
                <a:effectLst/>
                <a:uLnTx/>
                <a:uFillTx/>
                <a:latin typeface="Arial"/>
                <a:ea typeface="+mn-ea"/>
                <a:cs typeface="+mn-cs"/>
              </a:rPr>
              <a:t> of adipose and other peripheral tissues as cardiac and skeletal muscles and lactating mammary gland. </a:t>
            </a:r>
          </a:p>
          <a:p>
            <a:pPr marL="514350" marR="0" lvl="0" indent="-5143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LPL</a:t>
            </a:r>
            <a:r>
              <a:rPr kumimoji="0" lang="en-US" altLang="zh-CN" sz="2400" b="1" i="0" u="none" strike="noStrike" kern="0" cap="none" spc="0" normalizeH="0" baseline="0" noProof="0" dirty="0">
                <a:ln>
                  <a:noFill/>
                </a:ln>
                <a:solidFill>
                  <a:srgbClr val="000000"/>
                </a:solidFill>
                <a:effectLst/>
                <a:uLnTx/>
                <a:uFillTx/>
                <a:latin typeface="Arial"/>
                <a:ea typeface="+mn-ea"/>
                <a:cs typeface="+mn-cs"/>
              </a:rPr>
              <a:t> </a:t>
            </a:r>
            <a:r>
              <a:rPr kumimoji="0" lang="en-US" altLang="zh-CN" sz="2400" b="1" i="1" u="none" strike="noStrike" kern="0" cap="none" spc="0" normalizeH="0" baseline="0" noProof="0" dirty="0">
                <a:ln>
                  <a:noFill/>
                </a:ln>
                <a:solidFill>
                  <a:srgbClr val="008000"/>
                </a:solidFill>
                <a:effectLst/>
                <a:uLnTx/>
                <a:uFillTx/>
                <a:latin typeface="Arial"/>
                <a:ea typeface="+mn-ea"/>
                <a:cs typeface="+mn-cs"/>
              </a:rPr>
              <a:t>Hydrolyze triglyceride </a:t>
            </a:r>
            <a:r>
              <a:rPr kumimoji="0" lang="en-US" altLang="zh-CN" sz="2400" b="0" i="0" u="none" strike="noStrike" kern="0" cap="none" spc="0" normalizeH="0" baseline="0" noProof="0" dirty="0">
                <a:ln>
                  <a:noFill/>
                </a:ln>
                <a:solidFill>
                  <a:srgbClr val="000000"/>
                </a:solidFill>
                <a:effectLst/>
                <a:uLnTx/>
                <a:uFillTx/>
                <a:latin typeface="Arial"/>
                <a:ea typeface="+mn-ea"/>
                <a:cs typeface="+mn-cs"/>
              </a:rPr>
              <a:t>(TG) in the core of  CM and VLDL to free fatty acids  and glycerol. </a:t>
            </a:r>
            <a:r>
              <a:rPr kumimoji="0" lang="en-US" sz="2400" b="0" i="0" u="none" strike="noStrike" kern="0" cap="none" spc="0" normalizeH="0" baseline="0" noProof="0" dirty="0">
                <a:ln>
                  <a:noFill/>
                </a:ln>
                <a:solidFill>
                  <a:srgbClr val="000000"/>
                </a:solidFill>
                <a:effectLst/>
                <a:uLnTx/>
                <a:uFillTx/>
                <a:latin typeface="Arial"/>
                <a:ea typeface="+mn-ea"/>
                <a:cs typeface="+mn-cs"/>
              </a:rPr>
              <a:t> </a:t>
            </a:r>
          </a:p>
          <a:p>
            <a:pPr marL="514350" marR="0" lvl="0" indent="-5143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1" i="1" u="none" strike="noStrike" kern="0" cap="none" spc="0" normalizeH="0" baseline="0" noProof="0" dirty="0">
                <a:ln>
                  <a:noFill/>
                </a:ln>
                <a:solidFill>
                  <a:srgbClr val="008000"/>
                </a:solidFill>
                <a:effectLst/>
                <a:uLnTx/>
                <a:uFillTx/>
                <a:latin typeface="Arial"/>
                <a:ea typeface="+mn-ea"/>
                <a:cs typeface="+mn-cs"/>
              </a:rPr>
              <a:t>Insulin</a:t>
            </a:r>
            <a:r>
              <a:rPr kumimoji="0" lang="en-US" sz="2400" b="0" i="0" u="none" strike="noStrike" kern="0" cap="none" spc="0" normalizeH="0" baseline="0" noProof="0" dirty="0">
                <a:ln>
                  <a:noFill/>
                </a:ln>
                <a:solidFill>
                  <a:srgbClr val="000000"/>
                </a:solidFill>
                <a:effectLst/>
                <a:uLnTx/>
                <a:uFillTx/>
                <a:latin typeface="Arial"/>
                <a:ea typeface="+mn-ea"/>
                <a:cs typeface="+mn-cs"/>
              </a:rPr>
              <a:t> enhances the synthesis of this enzyme and </a:t>
            </a:r>
            <a:r>
              <a:rPr kumimoji="0" lang="en-US" sz="2400" b="1" i="1" u="none" strike="noStrike" kern="0" cap="none" spc="0" normalizeH="0" baseline="0" noProof="0" dirty="0">
                <a:ln>
                  <a:noFill/>
                </a:ln>
                <a:solidFill>
                  <a:srgbClr val="008000"/>
                </a:solidFill>
                <a:effectLst/>
                <a:uLnTx/>
                <a:uFillTx/>
                <a:latin typeface="Arial"/>
                <a:ea typeface="+mn-ea"/>
                <a:cs typeface="+mn-cs"/>
              </a:rPr>
              <a:t>heparin</a:t>
            </a:r>
            <a:r>
              <a:rPr kumimoji="0" lang="en-US" sz="2400" b="0" i="0" u="none" strike="noStrike" kern="0" cap="none" spc="0" normalizeH="0" baseline="0" noProof="0" dirty="0">
                <a:ln>
                  <a:noFill/>
                </a:ln>
                <a:solidFill>
                  <a:srgbClr val="000000"/>
                </a:solidFill>
                <a:effectLst/>
                <a:uLnTx/>
                <a:uFillTx/>
                <a:latin typeface="Arial"/>
                <a:ea typeface="+mn-ea"/>
                <a:cs typeface="+mn-cs"/>
              </a:rPr>
              <a:t>  increases its activity.</a:t>
            </a:r>
          </a:p>
        </p:txBody>
      </p:sp>
    </p:spTree>
    <p:extLst>
      <p:ext uri="{BB962C8B-B14F-4D97-AF65-F5344CB8AC3E}">
        <p14:creationId xmlns:p14="http://schemas.microsoft.com/office/powerpoint/2010/main" val="333183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41C82-981F-48AE-88DF-5AB3EFE4EF70}"/>
              </a:ext>
            </a:extLst>
          </p:cNvPr>
          <p:cNvPicPr>
            <a:picLocks noChangeAspect="1"/>
          </p:cNvPicPr>
          <p:nvPr/>
        </p:nvPicPr>
        <p:blipFill>
          <a:blip r:embed="rId2"/>
          <a:stretch>
            <a:fillRect/>
          </a:stretch>
        </p:blipFill>
        <p:spPr>
          <a:xfrm>
            <a:off x="165100" y="241300"/>
            <a:ext cx="6687892" cy="853514"/>
          </a:xfrm>
          <a:prstGeom prst="rect">
            <a:avLst/>
          </a:prstGeom>
        </p:spPr>
      </p:pic>
      <p:sp>
        <p:nvSpPr>
          <p:cNvPr id="5" name="TextBox 4">
            <a:extLst>
              <a:ext uri="{FF2B5EF4-FFF2-40B4-BE49-F238E27FC236}">
                <a16:creationId xmlns:a16="http://schemas.microsoft.com/office/drawing/2014/main" id="{AA21461A-4D0C-4924-8850-DA3775C2AB4A}"/>
              </a:ext>
            </a:extLst>
          </p:cNvPr>
          <p:cNvSpPr txBox="1"/>
          <p:nvPr/>
        </p:nvSpPr>
        <p:spPr>
          <a:xfrm>
            <a:off x="165100" y="914180"/>
            <a:ext cx="10363200" cy="505369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Arial"/>
                <a:ea typeface="+mn-ea"/>
                <a:cs typeface="+mn-cs"/>
              </a:rPr>
              <a:t>Triglycerides </a:t>
            </a:r>
            <a:r>
              <a:rPr kumimoji="0" lang="en-US" sz="2400" b="0" i="0" u="none" strike="noStrike" kern="0" cap="none" spc="0" normalizeH="0" baseline="0" noProof="0" dirty="0">
                <a:ln>
                  <a:noFill/>
                </a:ln>
                <a:solidFill>
                  <a:srgbClr val="000000"/>
                </a:solidFill>
                <a:effectLst/>
                <a:uLnTx/>
                <a:uFillTx/>
                <a:latin typeface="Arial"/>
                <a:ea typeface="+mn-ea"/>
                <a:cs typeface="+mn-cs"/>
              </a:rPr>
              <a:t>in chylomicrons are hydrolyzed into glycerol and FFA.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The fatty acids</a:t>
            </a:r>
            <a:r>
              <a:rPr kumimoji="0" lang="en-US" sz="2400" b="0" i="0" u="none" strike="noStrike" kern="0" cap="none" spc="0" normalizeH="0" baseline="0" noProof="0" dirty="0">
                <a:ln>
                  <a:noFill/>
                </a:ln>
                <a:solidFill>
                  <a:srgbClr val="000000"/>
                </a:solidFill>
                <a:effectLst/>
                <a:uLnTx/>
                <a:uFillTx/>
                <a:latin typeface="Arial"/>
                <a:ea typeface="+mn-ea"/>
                <a:cs typeface="+mn-cs"/>
              </a:rPr>
              <a:t> are released and oxidized in muscles or stored as triglycerides in adipose tissue. They are transported bound to plasma albumin.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Glycerol</a:t>
            </a:r>
            <a:r>
              <a:rPr kumimoji="0" lang="en-US" sz="2400" b="0" i="0" u="none" strike="noStrike" kern="0" cap="none" spc="0" normalizeH="0" baseline="0" noProof="0" dirty="0">
                <a:ln>
                  <a:noFill/>
                </a:ln>
                <a:solidFill>
                  <a:srgbClr val="000000"/>
                </a:solidFill>
                <a:effectLst/>
                <a:uLnTx/>
                <a:uFillTx/>
                <a:latin typeface="Arial"/>
                <a:ea typeface="+mn-ea"/>
                <a:cs typeface="+mn-cs"/>
              </a:rPr>
              <a:t> is taken by the liver cells mainly </a:t>
            </a:r>
            <a:r>
              <a:rPr kumimoji="0" lang="en-US" sz="2000" b="0" i="0" u="none" strike="noStrike" kern="0" cap="none" spc="0" normalizeH="0" baseline="0" noProof="0" dirty="0">
                <a:ln>
                  <a:noFill/>
                </a:ln>
                <a:solidFill>
                  <a:srgbClr val="000000"/>
                </a:solidFill>
                <a:effectLst/>
                <a:uLnTx/>
                <a:uFillTx/>
                <a:latin typeface="Arial"/>
                <a:ea typeface="+mn-ea"/>
                <a:cs typeface="+mn-cs"/>
              </a:rPr>
              <a:t>(due to high activity of glycerol kinase).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rgbClr val="CC3300"/>
                </a:solidFill>
                <a:effectLst/>
                <a:uLnTx/>
                <a:uFillTx/>
                <a:latin typeface="Arial"/>
                <a:ea typeface="+mn-ea"/>
                <a:cs typeface="+mn-cs"/>
              </a:rPr>
              <a:t>IV- Formation of chylomicron remnants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1. As triglycerides are removed from the hydrophobic core of chylomicrons, the surface area of </a:t>
            </a:r>
            <a:r>
              <a:rPr kumimoji="0" lang="en-US" sz="2400" b="0" i="0" u="none" strike="noStrike" kern="0" cap="none" spc="0" normalizeH="0" baseline="0" noProof="0" dirty="0" err="1">
                <a:ln>
                  <a:noFill/>
                </a:ln>
                <a:solidFill>
                  <a:srgbClr val="000000"/>
                </a:solidFill>
                <a:effectLst/>
                <a:uLnTx/>
                <a:uFillTx/>
                <a:latin typeface="Arial"/>
                <a:ea typeface="+mn-ea"/>
                <a:cs typeface="+mn-cs"/>
              </a:rPr>
              <a:t>cylomicrons</a:t>
            </a:r>
            <a:r>
              <a:rPr kumimoji="0" lang="en-US" sz="2400" b="0" i="0" u="none" strike="noStrike" kern="0" cap="none" spc="0" normalizeH="0" baseline="0" noProof="0" dirty="0">
                <a:ln>
                  <a:noFill/>
                </a:ln>
                <a:solidFill>
                  <a:srgbClr val="000000"/>
                </a:solidFill>
                <a:effectLst/>
                <a:uLnTx/>
                <a:uFillTx/>
                <a:latin typeface="Arial"/>
                <a:ea typeface="+mn-ea"/>
                <a:cs typeface="+mn-cs"/>
              </a:rPr>
              <a:t> decreases.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2. The more hydrophilic surface components </a:t>
            </a:r>
            <a:r>
              <a:rPr kumimoji="0" lang="en-US" sz="2400" b="1" i="0" u="none" strike="noStrike" kern="0" cap="none" spc="0" normalizeH="0" baseline="0" noProof="0" dirty="0">
                <a:ln>
                  <a:noFill/>
                </a:ln>
                <a:solidFill>
                  <a:srgbClr val="0070C0"/>
                </a:solidFill>
                <a:effectLst/>
                <a:uLnTx/>
                <a:uFillTx/>
                <a:latin typeface="Arial"/>
                <a:ea typeface="+mn-ea"/>
                <a:cs typeface="+mn-cs"/>
              </a:rPr>
              <a:t>(apo-C, unesterified cholesterol and phospholipids) </a:t>
            </a:r>
            <a:r>
              <a:rPr kumimoji="0" lang="en-US" sz="2400" b="0" i="0" u="none" strike="noStrike" kern="0" cap="none" spc="0" normalizeH="0" baseline="0" noProof="0" dirty="0">
                <a:ln>
                  <a:noFill/>
                </a:ln>
                <a:solidFill>
                  <a:srgbClr val="000000"/>
                </a:solidFill>
                <a:effectLst/>
                <a:uLnTx/>
                <a:uFillTx/>
                <a:latin typeface="Arial"/>
                <a:ea typeface="+mn-ea"/>
                <a:cs typeface="+mn-cs"/>
              </a:rPr>
              <a:t>are transferred </a:t>
            </a:r>
            <a:r>
              <a:rPr kumimoji="0" lang="en-US" sz="2400" b="1" i="0" u="none" strike="noStrike" kern="0" cap="none" spc="0" normalizeH="0" baseline="0" noProof="0" dirty="0">
                <a:ln>
                  <a:noFill/>
                </a:ln>
                <a:solidFill>
                  <a:srgbClr val="CC3300"/>
                </a:solidFill>
                <a:effectLst/>
                <a:uLnTx/>
                <a:uFillTx/>
                <a:latin typeface="Arial"/>
                <a:ea typeface="+mn-ea"/>
                <a:cs typeface="+mn-cs"/>
              </a:rPr>
              <a:t>to HDL</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 remaining particles are termed chylomicron remnants.</a:t>
            </a:r>
          </a:p>
        </p:txBody>
      </p:sp>
      <p:pic>
        <p:nvPicPr>
          <p:cNvPr id="7" name="Picture 6">
            <a:extLst>
              <a:ext uri="{FF2B5EF4-FFF2-40B4-BE49-F238E27FC236}">
                <a16:creationId xmlns:a16="http://schemas.microsoft.com/office/drawing/2014/main" id="{2E4CD01F-754D-414C-A837-9E1F6BF66434}"/>
              </a:ext>
            </a:extLst>
          </p:cNvPr>
          <p:cNvPicPr>
            <a:picLocks noChangeAspect="1"/>
          </p:cNvPicPr>
          <p:nvPr/>
        </p:nvPicPr>
        <p:blipFill>
          <a:blip r:embed="rId3"/>
          <a:stretch>
            <a:fillRect/>
          </a:stretch>
        </p:blipFill>
        <p:spPr>
          <a:xfrm>
            <a:off x="165608" y="5854838"/>
            <a:ext cx="6809822" cy="853514"/>
          </a:xfrm>
          <a:prstGeom prst="rect">
            <a:avLst/>
          </a:prstGeom>
        </p:spPr>
      </p:pic>
      <p:sp>
        <p:nvSpPr>
          <p:cNvPr id="9" name="TextBox 8">
            <a:extLst>
              <a:ext uri="{FF2B5EF4-FFF2-40B4-BE49-F238E27FC236}">
                <a16:creationId xmlns:a16="http://schemas.microsoft.com/office/drawing/2014/main" id="{2568F6E7-1EED-4C47-A2F7-7BF596772508}"/>
              </a:ext>
            </a:extLst>
          </p:cNvPr>
          <p:cNvSpPr txBox="1"/>
          <p:nvPr/>
        </p:nvSpPr>
        <p:spPr>
          <a:xfrm>
            <a:off x="165100" y="6708352"/>
            <a:ext cx="10134600" cy="326858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They are triglycerides poor particles and consist mainly of </a:t>
            </a:r>
            <a:r>
              <a:rPr kumimoji="0" lang="en-US" sz="2400" b="1" i="0" u="none" strike="noStrike" kern="0" cap="none" spc="0" normalizeH="0" baseline="0" noProof="0" dirty="0">
                <a:ln>
                  <a:noFill/>
                </a:ln>
                <a:solidFill>
                  <a:srgbClr val="0070C0"/>
                </a:solidFill>
                <a:effectLst/>
                <a:uLnTx/>
                <a:uFillTx/>
                <a:latin typeface="Arial"/>
                <a:ea typeface="+mn-ea"/>
                <a:cs typeface="+mn-cs"/>
              </a:rPr>
              <a:t>cholesterol esters, apo-B48, apo-E</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They interact with </a:t>
            </a:r>
            <a:r>
              <a:rPr kumimoji="0" lang="en-US" sz="2400" b="1" i="0" u="none" strike="noStrike" kern="0" cap="none" spc="0" normalizeH="0" baseline="0" noProof="0" dirty="0">
                <a:ln>
                  <a:noFill/>
                </a:ln>
                <a:solidFill>
                  <a:srgbClr val="008000"/>
                </a:solidFill>
                <a:effectLst/>
                <a:uLnTx/>
                <a:uFillTx/>
                <a:latin typeface="Arial"/>
                <a:ea typeface="+mn-ea"/>
                <a:cs typeface="+mn-cs"/>
              </a:rPr>
              <a:t>receptors on liver </a:t>
            </a:r>
            <a:r>
              <a:rPr kumimoji="0" lang="en-US" sz="2400" b="0" i="0" u="none" strike="noStrike" kern="0" cap="none" spc="0" normalizeH="0" baseline="0" noProof="0" dirty="0">
                <a:ln>
                  <a:noFill/>
                </a:ln>
                <a:solidFill>
                  <a:srgbClr val="000000"/>
                </a:solidFill>
                <a:effectLst/>
                <a:uLnTx/>
                <a:uFillTx/>
                <a:latin typeface="Arial"/>
                <a:ea typeface="+mn-ea"/>
                <a:cs typeface="+mn-cs"/>
              </a:rPr>
              <a:t>cells and are taken by </a:t>
            </a:r>
            <a:r>
              <a:rPr kumimoji="0" lang="en-US" sz="2400" b="0" i="1" u="none" strike="noStrike" kern="0" cap="none" spc="0" normalizeH="0" baseline="0" noProof="0" dirty="0">
                <a:ln>
                  <a:noFill/>
                </a:ln>
                <a:solidFill>
                  <a:srgbClr val="000000"/>
                </a:solidFill>
                <a:effectLst/>
                <a:uLnTx/>
                <a:uFillTx/>
                <a:latin typeface="Arial"/>
                <a:ea typeface="+mn-ea"/>
                <a:cs typeface="+mn-cs"/>
              </a:rPr>
              <a:t>endocytosis</a:t>
            </a:r>
            <a:r>
              <a:rPr kumimoji="0" lang="en-US" sz="2400" b="0" i="0" u="none" strike="noStrike" kern="0" cap="none" spc="0" normalizeH="0" baseline="0" noProof="0" dirty="0">
                <a:ln>
                  <a:noFill/>
                </a:ln>
                <a:solidFill>
                  <a:srgbClr val="000000"/>
                </a:solidFill>
                <a:effectLst/>
                <a:uLnTx/>
                <a:uFillTx/>
                <a:latin typeface="Arial"/>
                <a:ea typeface="+mn-ea"/>
                <a:cs typeface="+mn-cs"/>
              </a:rPr>
              <a:t>, where they are catabolized within the hepatic lysosomes and the products (amino acids, fatty acids, cholesterol) are released into the cytosol and reutilized by the hepatic cells.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remnants are taken up by liver cells due to </a:t>
            </a:r>
            <a:r>
              <a:rPr kumimoji="0" lang="en-US" sz="2400" b="1" i="0" u="none" strike="noStrike" kern="0" cap="none" spc="0" normalizeH="0" baseline="0" noProof="0" dirty="0" err="1">
                <a:ln>
                  <a:noFill/>
                </a:ln>
                <a:solidFill>
                  <a:srgbClr val="0070C0"/>
                </a:solidFill>
                <a:effectLst/>
                <a:uLnTx/>
                <a:uFillTx/>
                <a:latin typeface="Arial"/>
                <a:ea typeface="+mn-ea"/>
                <a:cs typeface="+mn-cs"/>
              </a:rPr>
              <a:t>apoE</a:t>
            </a:r>
            <a:r>
              <a:rPr kumimoji="0" lang="en-US" sz="2400" b="0" i="0" u="none" strike="noStrike" kern="0" cap="none" spc="0" normalizeH="0" baseline="0" noProof="0" dirty="0">
                <a:ln>
                  <a:noFill/>
                </a:ln>
                <a:solidFill>
                  <a:srgbClr val="000000"/>
                </a:solidFill>
                <a:effectLst/>
                <a:uLnTx/>
                <a:uFillTx/>
                <a:latin typeface="Arial"/>
                <a:ea typeface="+mn-ea"/>
                <a:cs typeface="+mn-cs"/>
              </a:rPr>
              <a:t> recognition sites.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488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EFE105-7870-4C30-9371-2DE8BACB3E71}"/>
              </a:ext>
            </a:extLst>
          </p:cNvPr>
          <p:cNvPicPr>
            <a:picLocks noChangeAspect="1"/>
          </p:cNvPicPr>
          <p:nvPr/>
        </p:nvPicPr>
        <p:blipFill>
          <a:blip r:embed="rId2"/>
          <a:stretch>
            <a:fillRect/>
          </a:stretch>
        </p:blipFill>
        <p:spPr>
          <a:xfrm>
            <a:off x="-82206" y="0"/>
            <a:ext cx="10770018" cy="10693400"/>
          </a:xfrm>
          <a:prstGeom prst="rect">
            <a:avLst/>
          </a:prstGeom>
        </p:spPr>
      </p:pic>
    </p:spTree>
    <p:extLst>
      <p:ext uri="{BB962C8B-B14F-4D97-AF65-F5344CB8AC3E}">
        <p14:creationId xmlns:p14="http://schemas.microsoft.com/office/powerpoint/2010/main" val="1105614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1076</TotalTime>
  <Words>2431</Words>
  <Application>Microsoft Office PowerPoint</Application>
  <PresentationFormat>Custom</PresentationFormat>
  <Paragraphs>275</Paragraphs>
  <Slides>21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Cambria</vt:lpstr>
      <vt:lpstr>Century Gothic</vt:lpstr>
      <vt:lpstr>Courier New</vt:lpstr>
      <vt:lpstr>Freestyle Script</vt:lpstr>
      <vt:lpstr>Palatino Linotype</vt:lpstr>
      <vt:lpstr>Times New Roman</vt:lpstr>
      <vt:lpstr>Wingdings</vt:lpstr>
      <vt:lpstr>مدير تنفيذي</vt:lpstr>
      <vt:lpstr>1_مدير تنفيذي</vt:lpstr>
      <vt:lpstr>LIPOPROTEIN METABOLISM BY DR/ Heba M. Abd el kareem  </vt:lpstr>
      <vt:lpstr>PowerPoint Presentation</vt:lpstr>
      <vt:lpstr>PowerPoint Presentation</vt:lpstr>
      <vt:lpstr>Function of lipoproteins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Ideal Guide To Medical Biochemistry</dc:title>
  <dc:creator>awad</dc:creator>
  <cp:lastModifiedBy>Heba M. Ali</cp:lastModifiedBy>
  <cp:revision>37</cp:revision>
  <dcterms:created xsi:type="dcterms:W3CDTF">2021-10-19T17:09:35Z</dcterms:created>
  <dcterms:modified xsi:type="dcterms:W3CDTF">2021-11-13T12:32:49Z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2014-09-30T00:00:00Z</vt:filetime>
  </property>
  <property fmtid="{D5CDD505-2E9C-101B-9397-08002B2CF9AE}" pid="3" name="Creator">
    <vt:lpwstr>Microsoft® Word 2010</vt:lpwstr>
  </property>
  <property fmtid="{D5CDD505-2E9C-101B-9397-08002B2CF9AE}" pid="4" name="LastSaved">
    <vt:filetime>2021-10-19T00:00:00Z</vt:filetime>
  </property>
</Properties>
</file>