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42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70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72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6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14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5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4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4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0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0ABD-B330-464A-A01C-C40866FA7D39}" type="datetimeFigureOut">
              <a:rPr lang="en-US" smtClean="0"/>
              <a:t>04/07/2025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6E25-45D6-46FC-A8E0-8FE6B8381E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91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steeple-sign-trachea?lang=u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paedia.org/articles/thumb-sign-epiglottitis-1?lang=us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1405" y="777130"/>
            <a:ext cx="9144000" cy="2387600"/>
          </a:xfrm>
        </p:spPr>
        <p:txBody>
          <a:bodyPr/>
          <a:lstStyle/>
          <a:p>
            <a:r>
              <a:rPr lang="en-US" dirty="0" smtClean="0"/>
              <a:t>Stridor &amp; Hoarseness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380" y="3182369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Alzayadneh, MD, FRCS</a:t>
            </a:r>
            <a:r>
              <a:rPr lang="en" sz="1400" b="1" dirty="0" smtClean="0"/>
              <a:t>(Canada)</a:t>
            </a:r>
          </a:p>
          <a:p>
            <a:r>
              <a:rPr lang="en-US" sz="2000" b="1" dirty="0" smtClean="0"/>
              <a:t>Otolaryngologist &amp; Facial plastic 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Seminars 2025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Investigations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90" y="1600200"/>
            <a:ext cx="9635412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flexible nasal </a:t>
            </a:r>
            <a:r>
              <a:rPr lang="en-US" sz="2000" b="1" dirty="0" smtClean="0"/>
              <a:t>endoscopy</a:t>
            </a:r>
          </a:p>
          <a:p>
            <a:r>
              <a:rPr lang="en-US" sz="2000" dirty="0"/>
              <a:t>Any patient presenting with a hoarse voice should undergo a flexible nasal endoscopy (FNE). FNE allows </a:t>
            </a:r>
            <a:r>
              <a:rPr lang="en-US" sz="2000" dirty="0" smtClean="0"/>
              <a:t>visualization </a:t>
            </a:r>
            <a:r>
              <a:rPr lang="en-US" sz="2000" dirty="0"/>
              <a:t>of the larynx and the vocal </a:t>
            </a:r>
            <a:r>
              <a:rPr lang="en-US" sz="2000" dirty="0" smtClean="0"/>
              <a:t>cords</a:t>
            </a:r>
          </a:p>
          <a:p>
            <a:pPr>
              <a:buNone/>
            </a:pPr>
            <a:r>
              <a:rPr lang="en-US" sz="2000" b="1" dirty="0"/>
              <a:t>Microlaryngobronchoscopy</a:t>
            </a:r>
            <a:r>
              <a:rPr lang="en-US" sz="2000" dirty="0"/>
              <a:t> </a:t>
            </a:r>
          </a:p>
          <a:p>
            <a:r>
              <a:rPr lang="en-US" sz="2000" dirty="0" smtClean="0"/>
              <a:t> Another </a:t>
            </a:r>
            <a:r>
              <a:rPr lang="en-US" sz="2000" dirty="0"/>
              <a:t>procedure that allows for </a:t>
            </a:r>
            <a:r>
              <a:rPr lang="en-US" sz="2000" dirty="0" smtClean="0"/>
              <a:t>visualize </a:t>
            </a:r>
            <a:r>
              <a:rPr lang="en-US" sz="2000" dirty="0"/>
              <a:t>the larynx, vocal cords, and the bronchi. Similar to </a:t>
            </a:r>
            <a:r>
              <a:rPr lang="en-US" sz="2000" dirty="0" smtClean="0"/>
              <a:t>FNE, however </a:t>
            </a:r>
            <a:r>
              <a:rPr lang="en-US" sz="2000" dirty="0"/>
              <a:t>MLB is performed in a theatre setting under general </a:t>
            </a:r>
            <a:r>
              <a:rPr lang="en-US" sz="2000" dirty="0" smtClean="0"/>
              <a:t>anesthesia.</a:t>
            </a:r>
          </a:p>
          <a:p>
            <a:pPr>
              <a:buNone/>
            </a:pPr>
            <a:r>
              <a:rPr lang="en-US" sz="2000" b="1" dirty="0" err="1"/>
              <a:t>Stroboscopy</a:t>
            </a:r>
            <a:r>
              <a:rPr lang="en-US" sz="2000" dirty="0"/>
              <a:t> </a:t>
            </a:r>
          </a:p>
          <a:p>
            <a:r>
              <a:rPr lang="en-US" sz="2000" dirty="0"/>
              <a:t>U</a:t>
            </a:r>
            <a:r>
              <a:rPr lang="en-US" sz="2000" dirty="0" smtClean="0"/>
              <a:t>sed </a:t>
            </a:r>
            <a:r>
              <a:rPr lang="en-US" sz="2000" dirty="0"/>
              <a:t>in specialist voice clinics and can be a very useful diagnostic test in vocal cord dysfunction. </a:t>
            </a: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0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Differential </a:t>
            </a:r>
            <a:r>
              <a:rPr lang="en-US" b="1" dirty="0" smtClean="0"/>
              <a:t>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4928118" cy="43513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Vocal </a:t>
            </a:r>
            <a:r>
              <a:rPr lang="en-US" b="1" dirty="0"/>
              <a:t>cord nodules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sz="2000" dirty="0" smtClean="0"/>
              <a:t>Commonly </a:t>
            </a:r>
            <a:r>
              <a:rPr lang="en-US" sz="2000" dirty="0"/>
              <a:t>secondary to chronic </a:t>
            </a:r>
            <a:r>
              <a:rPr lang="en-US" sz="2000" dirty="0" err="1"/>
              <a:t>phonotrauma</a:t>
            </a:r>
            <a:r>
              <a:rPr lang="en-US" sz="2000" dirty="0"/>
              <a:t> (vocal abuse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They </a:t>
            </a:r>
            <a:r>
              <a:rPr lang="en-US" sz="2000" dirty="0"/>
              <a:t>are benign lesions that are frequently </a:t>
            </a:r>
            <a:r>
              <a:rPr lang="en-US" sz="2000" dirty="0" smtClean="0"/>
              <a:t>bilateral, </a:t>
            </a:r>
            <a:r>
              <a:rPr lang="en-US" sz="2000" dirty="0"/>
              <a:t>occurring at the junction of the anterior 1/3rd and </a:t>
            </a:r>
            <a:r>
              <a:rPr lang="en-US" sz="2000" dirty="0" smtClean="0"/>
              <a:t>posterior2/3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Management </a:t>
            </a:r>
            <a:r>
              <a:rPr lang="en-US" sz="2000" dirty="0"/>
              <a:t>is mainly from the Speech and Language Therapy (SALT) team, however in severe or resistant cases, surgical intervention may be </a:t>
            </a:r>
            <a:r>
              <a:rPr lang="en-US" sz="2000" dirty="0" smtClean="0"/>
              <a:t>warranted.</a:t>
            </a:r>
            <a:endParaRPr lang="en-US" sz="20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66" t="12945" r="56667" b="24803"/>
          <a:stretch/>
        </p:blipFill>
        <p:spPr>
          <a:xfrm>
            <a:off x="6324859" y="1228531"/>
            <a:ext cx="447039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0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00" t="15910" r="57500" b="36660"/>
          <a:stretch/>
        </p:blipFill>
        <p:spPr>
          <a:xfrm>
            <a:off x="6983963" y="1116804"/>
            <a:ext cx="3429000" cy="42649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8992" y="1541107"/>
            <a:ext cx="51764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Pathophysiology : </a:t>
            </a:r>
            <a:r>
              <a:rPr lang="en-US" dirty="0"/>
              <a:t>abuse </a:t>
            </a:r>
            <a:r>
              <a:rPr lang="en-US" dirty="0"/>
              <a:t>(yelling), or misuse (</a:t>
            </a:r>
            <a:r>
              <a:rPr lang="en-US" dirty="0" err="1"/>
              <a:t>hyperfunction</a:t>
            </a:r>
            <a:r>
              <a:rPr lang="en-US" dirty="0"/>
              <a:t>) may produce excessive amounts of mechanical stress by increasing the rate and/or force with which the vocal folds collide. This may lead to trauma that is focalized to the mid-membranous vocal </a:t>
            </a:r>
            <a:r>
              <a:rPr lang="en-US" dirty="0"/>
              <a:t>fold and </a:t>
            </a:r>
            <a:r>
              <a:rPr lang="en-US" dirty="0"/>
              <a:t>subsequent wound </a:t>
            </a:r>
            <a:r>
              <a:rPr lang="en-US" dirty="0"/>
              <a:t>formation. Repeated </a:t>
            </a:r>
            <a:r>
              <a:rPr lang="en-US" dirty="0"/>
              <a:t>or chronic mechanical stress is thought to lead to the remodeling of the superficial layer of the lamina </a:t>
            </a:r>
            <a:r>
              <a:rPr lang="en-US" dirty="0"/>
              <a:t>propria. </a:t>
            </a:r>
          </a:p>
          <a:p>
            <a:r>
              <a:rPr lang="en-US" dirty="0"/>
              <a:t>It </a:t>
            </a:r>
            <a:r>
              <a:rPr lang="en-US" dirty="0"/>
              <a:t>is this process of tissue remodeling that results in the formation of benign lesions of the vocal folds such as </a:t>
            </a:r>
            <a:r>
              <a:rPr lang="en-US" dirty="0"/>
              <a:t>nodules.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90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b="1" dirty="0"/>
              <a:t>Vocal cord polyps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Benign lesions</a:t>
            </a:r>
          </a:p>
          <a:p>
            <a:r>
              <a:rPr lang="en-US" sz="2000" dirty="0" smtClean="0"/>
              <a:t>Differ from nodules in that :</a:t>
            </a:r>
          </a:p>
          <a:p>
            <a:pPr marL="0" indent="0">
              <a:buNone/>
            </a:pPr>
            <a:r>
              <a:rPr lang="en-US" sz="2000" dirty="0" smtClean="0"/>
              <a:t>    Unilateral</a:t>
            </a:r>
            <a:r>
              <a:rPr lang="en-US" sz="2000" dirty="0" smtClean="0"/>
              <a:t>, more vascular, usually larger.</a:t>
            </a:r>
          </a:p>
          <a:p>
            <a:r>
              <a:rPr lang="en-US" sz="2000" dirty="0" smtClean="0"/>
              <a:t>Vocal abuse, smoking</a:t>
            </a:r>
            <a:r>
              <a:rPr lang="en-US" sz="2000" dirty="0"/>
              <a:t>, alcohol use, sinusitis, allergies, and rarely, hypothyroidism.</a:t>
            </a:r>
          </a:p>
          <a:p>
            <a:r>
              <a:rPr lang="en-US" sz="2000" dirty="0" smtClean="0"/>
              <a:t>may </a:t>
            </a:r>
            <a:r>
              <a:rPr lang="en-US" sz="2000" dirty="0"/>
              <a:t>need surgical excision to exclude malignancy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666" t="39624" r="73334" b="27768"/>
          <a:stretch/>
        </p:blipFill>
        <p:spPr>
          <a:xfrm>
            <a:off x="7885004" y="3701353"/>
            <a:ext cx="3252000" cy="2981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33" t="14427" r="60834" b="29249"/>
          <a:stretch/>
        </p:blipFill>
        <p:spPr>
          <a:xfrm>
            <a:off x="7303804" y="394996"/>
            <a:ext cx="3617758" cy="330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5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Recurrent respiratory papillomatosis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 </a:t>
            </a:r>
            <a:r>
              <a:rPr lang="en-US" sz="2000" dirty="0"/>
              <a:t>B</a:t>
            </a:r>
            <a:r>
              <a:rPr lang="en-US" sz="2000" dirty="0" smtClean="0"/>
              <a:t>enign </a:t>
            </a:r>
            <a:r>
              <a:rPr lang="en-US" sz="2000" dirty="0"/>
              <a:t>lesions in the larynx, commonly caused by HPV infection. </a:t>
            </a:r>
            <a:endParaRPr lang="en-US" sz="2000" dirty="0" smtClean="0"/>
          </a:p>
          <a:p>
            <a:r>
              <a:rPr lang="en-US" sz="2000" dirty="0" smtClean="0"/>
              <a:t>If </a:t>
            </a:r>
            <a:r>
              <a:rPr lang="en-US" sz="2000" dirty="0"/>
              <a:t>left untreated, papillomas can grow to cause airway obstruction and hence need surgical excision or debulking. </a:t>
            </a:r>
            <a:endParaRPr lang="en-US" sz="2000" dirty="0" smtClean="0"/>
          </a:p>
          <a:p>
            <a:r>
              <a:rPr lang="en-US" sz="2000" dirty="0" smtClean="0"/>
              <a:t>It </a:t>
            </a:r>
            <a:r>
              <a:rPr lang="en-US" sz="2000" dirty="0"/>
              <a:t>is common for patients to need repeat procedures as papillomas can recur.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500" t="21838" r="63333" b="47036"/>
          <a:stretch/>
        </p:blipFill>
        <p:spPr>
          <a:xfrm>
            <a:off x="6840895" y="1275062"/>
            <a:ext cx="3833326" cy="261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500" t="12945" r="59167" b="50000"/>
          <a:stretch/>
        </p:blipFill>
        <p:spPr>
          <a:xfrm>
            <a:off x="6840894" y="4001294"/>
            <a:ext cx="4214884" cy="244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216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Reinke’s </a:t>
            </a:r>
            <a:r>
              <a:rPr lang="en-US" b="1" dirty="0" smtClean="0"/>
              <a:t>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Reinke’s </a:t>
            </a:r>
            <a:r>
              <a:rPr lang="en-US" sz="2000" dirty="0"/>
              <a:t>edema almost always occurs due to</a:t>
            </a:r>
            <a:r>
              <a:rPr lang="en-US" sz="2000" b="1" dirty="0"/>
              <a:t> longstanding smoking. </a:t>
            </a:r>
            <a:r>
              <a:rPr lang="en-US" sz="2000" dirty="0"/>
              <a:t> </a:t>
            </a:r>
            <a:endParaRPr lang="en-US" sz="2000" dirty="0"/>
          </a:p>
          <a:p>
            <a:r>
              <a:rPr lang="en-US" sz="2000" dirty="0"/>
              <a:t>Literature </a:t>
            </a:r>
            <a:r>
              <a:rPr lang="en-US" sz="2000" dirty="0"/>
              <a:t>suggests that it may occur secondary to thyroid disease, hormonal change, stomach acid reflux, or voice overuse</a:t>
            </a:r>
            <a:r>
              <a:rPr lang="en-US" sz="2000" dirty="0"/>
              <a:t>.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/>
              <a:t>Reinke’s edema does not disappear after smoking cessation, however it may stop growing in </a:t>
            </a:r>
            <a:r>
              <a:rPr lang="en-US" sz="2000" dirty="0"/>
              <a:t>size.</a:t>
            </a:r>
            <a:endParaRPr lang="en-US" sz="2000" dirty="0"/>
          </a:p>
        </p:txBody>
      </p:sp>
      <p:pic>
        <p:nvPicPr>
          <p:cNvPr id="6" name="Content Placeholder 3" descr="Reinke-Oede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51510" y="531992"/>
            <a:ext cx="5102290" cy="586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 cord cysts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/>
              <a:t>There are several possible causes of vocal fold cysts</a:t>
            </a:r>
            <a:r>
              <a:rPr lang="en-US" dirty="0" smtClean="0"/>
              <a:t>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They can be </a:t>
            </a:r>
            <a:r>
              <a:rPr lang="en-US" sz="2000" dirty="0"/>
              <a:t>congenital</a:t>
            </a:r>
            <a:r>
              <a:rPr lang="en-US" sz="20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They can result from the blockage of a mucous gland's excretory </a:t>
            </a:r>
            <a:r>
              <a:rPr lang="en-US" sz="2000" dirty="0"/>
              <a:t>duct. In </a:t>
            </a:r>
            <a:r>
              <a:rPr lang="en-US" sz="2000" dirty="0"/>
              <a:t>this case, they are sometimes referred to as retention cysts</a:t>
            </a:r>
            <a:r>
              <a:rPr lang="en-US" sz="2000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They </a:t>
            </a:r>
            <a:r>
              <a:rPr lang="en-US" sz="2000" dirty="0"/>
              <a:t>can be the result of </a:t>
            </a:r>
            <a:r>
              <a:rPr lang="en-US" sz="2000" dirty="0" err="1"/>
              <a:t>phonotrauma</a:t>
            </a:r>
            <a:endParaRPr lang="en-U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661" t="14098" r="60377" b="52342"/>
          <a:stretch/>
        </p:blipFill>
        <p:spPr>
          <a:xfrm>
            <a:off x="3446913" y="3581401"/>
            <a:ext cx="5298175" cy="29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50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Stridor – definition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What is Stridor?</a:t>
            </a:r>
          </a:p>
          <a:p>
            <a:pPr marL="0" indent="0">
              <a:buNone/>
            </a:pPr>
            <a:r>
              <a:rPr lang="en-US" sz="2000" dirty="0" smtClean="0"/>
              <a:t>Stridor is a loud, high-pitched breathing sound caused by turbulent airflow through a partially narrowed airway at the </a:t>
            </a:r>
            <a:r>
              <a:rPr lang="en-US" sz="2000" b="1" dirty="0" err="1" smtClean="0"/>
              <a:t>supraglottis</a:t>
            </a:r>
            <a:r>
              <a:rPr lang="en-US" sz="2000" b="1" dirty="0" smtClean="0"/>
              <a:t>, glottis, </a:t>
            </a:r>
            <a:r>
              <a:rPr lang="en-US" sz="2000" b="1" dirty="0" err="1" smtClean="0"/>
              <a:t>subglottis</a:t>
            </a:r>
            <a:r>
              <a:rPr lang="en-US" sz="2000" b="1" dirty="0" smtClean="0"/>
              <a:t>, or trachea</a:t>
            </a:r>
            <a:r>
              <a:rPr lang="en-US" sz="2000" dirty="0" smtClean="0"/>
              <a:t>. </a:t>
            </a:r>
          </a:p>
          <a:p>
            <a:pPr marL="0" indent="0">
              <a:buNone/>
            </a:pPr>
            <a:r>
              <a:rPr lang="en-US" sz="2000" dirty="0" smtClean="0"/>
              <a:t>It is distinct from </a:t>
            </a:r>
            <a:r>
              <a:rPr lang="en-US" sz="2000" b="1" dirty="0" err="1" smtClean="0"/>
              <a:t>stertor</a:t>
            </a:r>
            <a:r>
              <a:rPr lang="en-US" sz="2000" dirty="0" smtClean="0"/>
              <a:t>, which is a low-pitched snoring sound originating in the nasopharynx or oropharynx.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044031"/>
              </p:ext>
            </p:extLst>
          </p:nvPr>
        </p:nvGraphicFramePr>
        <p:xfrm>
          <a:off x="6601430" y="2019472"/>
          <a:ext cx="5203371" cy="2834640"/>
        </p:xfrm>
        <a:graphic>
          <a:graphicData uri="http://schemas.openxmlformats.org/drawingml/2006/table">
            <a:tbl>
              <a:tblPr/>
              <a:tblGrid>
                <a:gridCol w="1734457">
                  <a:extLst>
                    <a:ext uri="{9D8B030D-6E8A-4147-A177-3AD203B41FA5}">
                      <a16:colId xmlns:a16="http://schemas.microsoft.com/office/drawing/2014/main" val="3132573394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3347042323"/>
                    </a:ext>
                  </a:extLst>
                </a:gridCol>
                <a:gridCol w="1734457">
                  <a:extLst>
                    <a:ext uri="{9D8B030D-6E8A-4147-A177-3AD203B41FA5}">
                      <a16:colId xmlns:a16="http://schemas.microsoft.com/office/drawing/2014/main" val="380372649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Timing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Likely Site of Obstruction</a:t>
                      </a:r>
                      <a:endParaRPr lang="en-US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1305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Inspiratory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During inhalation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Supraglottic or glottic region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3648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Expiratory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During exhalation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Intrathoracic trachea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3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Biphasic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Both phases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Subglottic or fixed obstruction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764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684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Etiology</a:t>
            </a:r>
            <a:endParaRPr lang="en-US" b="1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Congenital Causes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Laryngomalacia (most common)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Vocal cord paralysis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Subglottic stenosis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Subglottic hemangioma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Acquired Causes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Croup (viral </a:t>
            </a:r>
            <a:r>
              <a:rPr lang="en-US" dirty="0" err="1" smtClean="0"/>
              <a:t>laryngotracheobronchitis</a:t>
            </a:r>
            <a:r>
              <a:rPr lang="en-US" dirty="0" smtClean="0"/>
              <a:t>)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Epiglottitis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Bacterial </a:t>
            </a:r>
            <a:r>
              <a:rPr lang="en-US" dirty="0" err="1" smtClean="0"/>
              <a:t>tracheitis</a:t>
            </a:r>
            <a:endParaRPr lang="en-US" dirty="0" smtClean="0"/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Foreign body aspiration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Retropharyngeal abscess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Allergic airway edema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Post-intubation stenosis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 smtClean="0"/>
              <a:t>Tumors or vascular compression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04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Evaluation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History: </a:t>
            </a:r>
            <a:r>
              <a:rPr lang="en-US" dirty="0" smtClean="0"/>
              <a:t>Onset, triggers (crying, position), presence of fever, drooling, or cough</a:t>
            </a:r>
          </a:p>
          <a:p>
            <a:r>
              <a:rPr lang="en-US" b="1" dirty="0" smtClean="0"/>
              <a:t>Examination: </a:t>
            </a:r>
            <a:r>
              <a:rPr lang="en-US" dirty="0" smtClean="0"/>
              <a:t>Work of breathing, cyanosis, retractions, presence and type of stridor</a:t>
            </a:r>
          </a:p>
          <a:p>
            <a:r>
              <a:rPr lang="en-US" b="1" dirty="0" smtClean="0"/>
              <a:t>Investigations</a:t>
            </a:r>
            <a:r>
              <a:rPr lang="en-US" dirty="0" smtClean="0"/>
              <a:t>: Pulse oximetry, lateral neck/chest X-rays, flexible nasopharyngoscopy or bronchoscopy for definitive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5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Principles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Airway first!</a:t>
            </a:r>
            <a:r>
              <a:rPr lang="en-US" dirty="0" smtClean="0"/>
              <a:t> ABC approach</a:t>
            </a:r>
          </a:p>
          <a:p>
            <a:r>
              <a:rPr lang="en-US" b="1" dirty="0" smtClean="0"/>
              <a:t>Mild stridor:</a:t>
            </a:r>
            <a:r>
              <a:rPr lang="en-US" dirty="0" smtClean="0"/>
              <a:t> humidified oxygen, corticosteroids</a:t>
            </a:r>
          </a:p>
          <a:p>
            <a:r>
              <a:rPr lang="en-US" b="1" dirty="0" smtClean="0"/>
              <a:t>Severe stridor or impending obstruction:</a:t>
            </a:r>
            <a:r>
              <a:rPr lang="en-US" dirty="0" smtClean="0"/>
              <a:t> urgent ENT referral, airway protection (intubation/tracheostomy)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47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Pediatric Diagnoses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50633" cy="4351338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Croup  (Viral Laryngotracheobronchitis):</a:t>
            </a:r>
            <a:r>
              <a:rPr lang="en-US" sz="2200" dirty="0" smtClean="0"/>
              <a:t> </a:t>
            </a:r>
          </a:p>
          <a:p>
            <a:r>
              <a:rPr lang="en-US" sz="1900" dirty="0" smtClean="0"/>
              <a:t>Most common cause of stridor in children aged 6 months to 3 years.</a:t>
            </a:r>
          </a:p>
          <a:p>
            <a:r>
              <a:rPr lang="en-US" sz="1900" dirty="0" smtClean="0"/>
              <a:t>Caused by parainfluenza virus</a:t>
            </a:r>
          </a:p>
          <a:p>
            <a:r>
              <a:rPr lang="en-US" sz="1900" dirty="0" smtClean="0"/>
              <a:t>it presents with a </a:t>
            </a:r>
            <a:r>
              <a:rPr lang="en-US" sz="1900" b="1" dirty="0" smtClean="0"/>
              <a:t>barking cough</a:t>
            </a:r>
            <a:r>
              <a:rPr lang="en-US" sz="1900" dirty="0" smtClean="0"/>
              <a:t>, inspiratory stridor, and hoarseness, often worse at night. </a:t>
            </a:r>
          </a:p>
          <a:p>
            <a:r>
              <a:rPr lang="en-US" sz="1900" dirty="0" smtClean="0"/>
              <a:t>Management includes oral dexamethasone and nebulized epinephrine for moderate to severe cases.</a:t>
            </a:r>
          </a:p>
        </p:txBody>
      </p:sp>
      <p:pic>
        <p:nvPicPr>
          <p:cNvPr id="3074" name="Picture 2" descr="Croup | Radiology Reference Article | Radiopaedia.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367" y="1079404"/>
            <a:ext cx="5097559" cy="50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96269" y="5124167"/>
            <a:ext cx="4313854" cy="9541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b="0" i="0" u="none" strike="noStrike" dirty="0" smtClean="0">
                <a:solidFill>
                  <a:srgbClr val="41699B"/>
                </a:solidFill>
                <a:effectLst/>
                <a:latin typeface="Open Sans"/>
                <a:hlinkClick r:id="rId3"/>
              </a:rPr>
              <a:t>steeple sign</a:t>
            </a:r>
            <a:r>
              <a:rPr lang="en-US" sz="1400" b="0" i="0" dirty="0" smtClean="0">
                <a:solidFill>
                  <a:srgbClr val="3D3D3D"/>
                </a:solidFill>
                <a:effectLst/>
                <a:latin typeface="Open Sans"/>
              </a:rPr>
              <a:t> (also known as "wine bottle sign" and "inverted V sign"): seen on AP radiographs of the neck or chest and neck demonstrates uniform narrowing of the subglottic airway</a:t>
            </a:r>
            <a:endParaRPr lang="en-US" sz="1400" b="0" i="0" dirty="0">
              <a:solidFill>
                <a:srgbClr val="3D3D3D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19697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Pediatric Diagnoses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096069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Epiglottitis:</a:t>
            </a:r>
            <a:r>
              <a:rPr lang="en-US" dirty="0" smtClean="0"/>
              <a:t> </a:t>
            </a:r>
          </a:p>
          <a:p>
            <a:r>
              <a:rPr lang="en-US" sz="2200" dirty="0" smtClean="0"/>
              <a:t>A life-threatening bacterial infection (commonly </a:t>
            </a:r>
            <a:r>
              <a:rPr lang="en-US" sz="2200" i="1" dirty="0" err="1" smtClean="0"/>
              <a:t>Haemophilus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influenzae</a:t>
            </a:r>
            <a:r>
              <a:rPr lang="en-US" sz="2200" i="1" dirty="0" smtClean="0"/>
              <a:t> type B</a:t>
            </a:r>
            <a:r>
              <a:rPr lang="en-US" sz="2200" dirty="0" smtClean="0"/>
              <a:t>) affecting the </a:t>
            </a:r>
            <a:r>
              <a:rPr lang="en-US" sz="2200" dirty="0" err="1" smtClean="0"/>
              <a:t>supraglottis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The disease used to predominate in children of 3 to 6 years</a:t>
            </a:r>
          </a:p>
          <a:p>
            <a:r>
              <a:rPr lang="en-US" sz="2200" dirty="0" smtClean="0"/>
              <a:t> </a:t>
            </a:r>
            <a:r>
              <a:rPr lang="en-US" sz="2200" dirty="0"/>
              <a:t>changed since routine vaccination against </a:t>
            </a:r>
            <a:r>
              <a:rPr lang="en-US" sz="2200" dirty="0" smtClean="0"/>
              <a:t>(Hib</a:t>
            </a:r>
            <a:r>
              <a:rPr lang="en-US" sz="2200" dirty="0"/>
              <a:t>) became available in the 1980s. </a:t>
            </a:r>
            <a:r>
              <a:rPr lang="en-US" sz="2200" dirty="0"/>
              <a:t>Childhood vaccination has now been introduced in most countries</a:t>
            </a:r>
            <a:r>
              <a:rPr lang="en-US" dirty="0"/>
              <a:t>.</a:t>
            </a:r>
            <a:endParaRPr lang="en-US" sz="2200" dirty="0" smtClean="0"/>
          </a:p>
          <a:p>
            <a:r>
              <a:rPr lang="en-US" sz="2200" dirty="0" smtClean="0"/>
              <a:t>Presents with </a:t>
            </a:r>
            <a:r>
              <a:rPr lang="en-US" sz="2200" b="1" dirty="0" smtClean="0"/>
              <a:t>fever, drooling, muffled voice, tripod position</a:t>
            </a:r>
            <a:r>
              <a:rPr lang="en-US" sz="2200" dirty="0" smtClean="0"/>
              <a:t>, and rapidly progressive stridor.</a:t>
            </a:r>
          </a:p>
          <a:p>
            <a:r>
              <a:rPr lang="en-US" sz="2200" dirty="0" smtClean="0"/>
              <a:t>Avoid throat examination; secure airway urgently and administer IV antibiotics and corticosteroids.</a:t>
            </a:r>
          </a:p>
        </p:txBody>
      </p:sp>
      <p:pic>
        <p:nvPicPr>
          <p:cNvPr id="4098" name="Picture 2" descr="https://prod-images-static.radiopaedia.org/images/3345568/7c6478defa226b1899da09938600e5_big_gall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367" y="1151198"/>
            <a:ext cx="4930036" cy="502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961231" y="5439747"/>
            <a:ext cx="428430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0" i="0" dirty="0" smtClean="0">
                <a:solidFill>
                  <a:srgbClr val="3D3D3D"/>
                </a:solidFill>
                <a:effectLst/>
                <a:latin typeface="Open Sans"/>
              </a:rPr>
              <a:t>Lateral soft tissue radiograph of the neck demonstrates thickening of the epiglottis and aryepiglottic folds referred to as the </a:t>
            </a:r>
            <a:r>
              <a:rPr lang="en-US" sz="1600" b="0" i="0" u="none" strike="noStrike" dirty="0" smtClean="0">
                <a:solidFill>
                  <a:srgbClr val="41699B"/>
                </a:solidFill>
                <a:effectLst/>
                <a:latin typeface="Open Sans"/>
                <a:hlinkClick r:id="rId3"/>
              </a:rPr>
              <a:t>thumb sign</a:t>
            </a:r>
            <a:r>
              <a:rPr lang="en-US" sz="1600" b="0" i="0" dirty="0" smtClean="0">
                <a:solidFill>
                  <a:srgbClr val="3D3D3D"/>
                </a:solidFill>
                <a:effectLst/>
                <a:latin typeface="Open Sans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453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Pediatric Diagnoses</a:t>
            </a:r>
            <a:endParaRPr lang="en-US" b="1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965441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Laryngomalacia:</a:t>
            </a:r>
            <a:r>
              <a:rPr lang="en-US" dirty="0" smtClean="0"/>
              <a:t> </a:t>
            </a:r>
          </a:p>
          <a:p>
            <a:r>
              <a:rPr lang="en-US" sz="2200" dirty="0" smtClean="0"/>
              <a:t>Most common cause of congenital stridor in infants, due to flaccid </a:t>
            </a:r>
            <a:r>
              <a:rPr lang="en-US" sz="2200" dirty="0" err="1" smtClean="0"/>
              <a:t>supraglottic</a:t>
            </a:r>
            <a:r>
              <a:rPr lang="en-US" sz="2200" dirty="0" smtClean="0"/>
              <a:t> tissues collapsing during inspiration. </a:t>
            </a:r>
          </a:p>
          <a:p>
            <a:r>
              <a:rPr lang="en-US" sz="2200" dirty="0" smtClean="0"/>
              <a:t>Stridor is </a:t>
            </a:r>
            <a:r>
              <a:rPr lang="en-US" sz="2200" b="1" dirty="0" smtClean="0"/>
              <a:t>inspiratory, intermittent, and positional</a:t>
            </a:r>
            <a:r>
              <a:rPr lang="en-US" sz="2200" dirty="0" smtClean="0"/>
              <a:t> (worse when supine, improved prone). </a:t>
            </a:r>
          </a:p>
          <a:p>
            <a:r>
              <a:rPr lang="en-US" sz="2200" dirty="0" smtClean="0"/>
              <a:t>Usually self-resolving by age 18–24 months; severe cases may require </a:t>
            </a:r>
            <a:r>
              <a:rPr lang="en-US" sz="2200" dirty="0" err="1" smtClean="0"/>
              <a:t>supraglottoplasty</a:t>
            </a:r>
            <a:r>
              <a:rPr lang="en-US" sz="2200" dirty="0" smtClean="0"/>
              <a:t>.</a:t>
            </a:r>
            <a:endParaRPr lang="en-US" sz="2200" dirty="0"/>
          </a:p>
        </p:txBody>
      </p:sp>
      <p:pic>
        <p:nvPicPr>
          <p:cNvPr id="5122" name="Picture 2" descr="https://prod-images-static.radiopaedia.org/images/25063/36ffce376483c9119af8a4bc554c86_big_gallery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56" y="1642285"/>
            <a:ext cx="4534678" cy="453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54750" y="5598368"/>
            <a:ext cx="238863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Omega shaped epiglottis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67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06" y="542406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smtClean="0"/>
              <a:t>Hoarseness </a:t>
            </a:r>
            <a:r>
              <a:rPr lang="en-US" sz="5400" dirty="0"/>
              <a:t>of voice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7592"/>
            <a:ext cx="9975980" cy="4351338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b="1" dirty="0"/>
              <a:t> hoarse voice</a:t>
            </a:r>
            <a:r>
              <a:rPr lang="en-US" dirty="0"/>
              <a:t> refers to a weak or altered voice. It is a relatively common presentation, and can represent a wide range of pathologies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Patients with hoarse voice should undergo a full investigation to identify the cause of the symptom and should be treated accordingly.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24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613</Words>
  <Application>Microsoft Office PowerPoint</Application>
  <PresentationFormat>Widescreen</PresentationFormat>
  <Paragraphs>99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Office Theme</vt:lpstr>
      <vt:lpstr>Stridor &amp; Hoarseness</vt:lpstr>
      <vt:lpstr>Stridor – definition </vt:lpstr>
      <vt:lpstr>Etiology</vt:lpstr>
      <vt:lpstr>Clinical Evaluation</vt:lpstr>
      <vt:lpstr>Management Principles</vt:lpstr>
      <vt:lpstr>Key Pediatric Diagnoses</vt:lpstr>
      <vt:lpstr>Key Pediatric Diagnoses</vt:lpstr>
      <vt:lpstr>Key Pediatric Diagnoses</vt:lpstr>
      <vt:lpstr>Hoarseness of voice</vt:lpstr>
      <vt:lpstr>Investigations </vt:lpstr>
      <vt:lpstr>Differential Diagnoses</vt:lpstr>
      <vt:lpstr>PowerPoint Presentation</vt:lpstr>
      <vt:lpstr>Vocal cord polyps</vt:lpstr>
      <vt:lpstr>Recurrent respiratory papillomatosis</vt:lpstr>
      <vt:lpstr>Reinke’s edema</vt:lpstr>
      <vt:lpstr>Vocal cord cysts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Stridor &amp; Hoarseness</dc:title>
  <dc:creator>Islam Jihad. Alzayadne</dc:creator>
  <cp:lastModifiedBy>Islam Jihad. Alzayadne</cp:lastModifiedBy>
  <cp:revision>5</cp:revision>
  <dcterms:created xsi:type="dcterms:W3CDTF">2025-07-04T11:03:54Z</dcterms:created>
  <dcterms:modified xsi:type="dcterms:W3CDTF">2025-07-04T11:43:58Z</dcterms:modified>
</cp:coreProperties>
</file>