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45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7770-12F3-F76E-1EC8-A71C8759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763B0-E9E7-2264-932F-6D3B5DC3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26881-9639-438E-9D1F-D37D07B18E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4D489-B930-4D78-B9D8-B2AB99E9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49115-DD9B-A251-24B2-8DF4CC28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34C92-FD37-4693-848F-37ADA5500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3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0C66B-983D-D86A-DAD4-6F0A7FC8E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6E1D1-32EC-EED4-BAFD-CE6678022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A73B3-BF0E-E73D-F910-EE7332DAE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26881-9639-438E-9D1F-D37D07B18EA0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A6A3-A761-1E24-4933-C60C66F07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4583B-582E-BDF4-3E34-BA43C84B0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34C92-FD37-4693-848F-37ADA5500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7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8DAD15-484C-514F-52B1-12C66DD5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and management of Hypertension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FBBF9-F16E-5A4D-EDBB-D7FBE455EC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23CCF8-FEDF-00AB-2EAE-A150C12C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8F0E4-B980-FA27-70FB-CC814DB51D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65F15A-65BB-FF6D-EBB7-78111309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F648B-B899-57E9-9BFD-5E243380C8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1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C53B4A-7F2E-3065-35BC-E7F7CDE7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rgbClr val="FFFF00"/>
                </a:solidFill>
                <a:ea typeface="ＭＳ Ｐゴシック" pitchFamily="34" charset="-128"/>
              </a:rPr>
              <a:t>Blood Pressure Classification </a:t>
            </a:r>
            <a:br>
              <a:rPr lang="en-US" sz="3600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 sz="3600">
                <a:solidFill>
                  <a:srgbClr val="FFFF00"/>
                </a:solidFill>
                <a:ea typeface="ＭＳ Ｐゴシック" pitchFamily="34" charset="-128"/>
              </a:rPr>
              <a:t>(</a:t>
            </a:r>
            <a:r>
              <a:rPr lang="en-US" sz="3600" b="1">
                <a:solidFill>
                  <a:srgbClr val="FFFFFF"/>
                </a:solidFill>
              </a:rPr>
              <a:t>2017 ACC/AHA CLASSIFICATION</a:t>
            </a:r>
            <a:r>
              <a:rPr lang="en-US" sz="3600">
                <a:solidFill>
                  <a:srgbClr val="FFFF00"/>
                </a:solidFill>
                <a:ea typeface="ＭＳ Ｐゴシック" pitchFamily="34" charset="-128"/>
              </a:rPr>
              <a:t>)</a:t>
            </a:r>
            <a:endParaRPr lang="en-US" sz="36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0FD66-C506-66AE-F011-308E169F68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3A405-AA38-BF7C-F65E-55389E37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  <a:t>2020 ISH Global </a:t>
            </a:r>
            <a:b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</a:br>
            <a: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  <a:t>Hypertension Practice </a:t>
            </a:r>
            <a:b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</a:br>
            <a:r>
              <a:rPr lang="en-US" sz="2800" b="1" cap="all" spc="200">
                <a:solidFill>
                  <a:schemeClr val="bg1"/>
                </a:solidFill>
                <a:latin typeface="Gill Sans MT" panose="020B0502020104020203"/>
              </a:rPr>
              <a:t>Guidelines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8C15F-599F-24C5-F649-995C6DBAEA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D8EF5B-E5D4-07E3-BBB2-34141D40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b="1">
                <a:solidFill>
                  <a:schemeClr val="bg1"/>
                </a:solidFill>
              </a:rPr>
              <a:t>Confirm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F72BD-30D8-C27C-C23E-51FCF284A5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56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E04D7B-B71C-E760-0F21-FB174CCD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44121-4494-41C7-95BC-D50DC15B47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6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3AF416-56BB-3217-CD38-32706BB1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prevalence in Jordan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C1A19-652F-F54D-0F1B-9CA270B51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0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35033F-BC3E-62F0-FC9B-7D2CA831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3A2D4-72CB-2CB0-DB4F-F266730DE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59F7DA-D74A-731C-C52A-A2AFB4FA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Hypertension: risk factors /</a:t>
            </a:r>
            <a:b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Predisposing factors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B7045-0206-B564-5B5D-6E960B60BB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0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C4AE13-2097-3676-E344-4301B6347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C6BDA-7403-88C7-6A27-EFB1E29A6F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991EFD-79F0-D1D1-DA48-81F37C74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8CCC4-9577-0C64-A729-CF3980EC75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27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41AECB-FC90-6A4B-4C53-AD6A67F6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CVD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D68C61-70E5-EA75-049E-D744B7D97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7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40C8EF-85B9-2314-8F4A-8FEE9AD1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14EA6-88FD-DF6F-4464-CF92EF580E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6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C5ADE4-6F36-3AE9-FB42-A6908A7E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400" eaLnBrk="1" hangingPunct="1"/>
            <a:r>
              <a:rPr lang="en-US" sz="2800" b="1" spc="200">
                <a:solidFill>
                  <a:srgbClr val="FF0000"/>
                </a:solidFill>
              </a:rPr>
              <a:t>ASCVD risk assessment</a:t>
            </a:r>
            <a:endParaRPr lang="en-US" sz="2800" b="1" spc="2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FD9B5-E969-6EBA-93E9-509135C7BE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71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95D498-9E5F-B8C0-CB98-83DB8104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Haemodynamic Pattern in Hypertension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B3790-A7FE-A11B-CCA7-DE2218C3E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92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5DE5BE-29DB-FB9F-8F18-EEADA472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When we suspect a secondary </a:t>
            </a:r>
            <a:br>
              <a:rPr lang="en-US" b="1"/>
            </a:br>
            <a:r>
              <a:rPr lang="en-US" b="1"/>
              <a:t>cause of hypertension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88250-5EA0-58AF-DBB7-0755A3D03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00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976652-1E8F-CA97-F6CD-12A876A2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7246F-9FD8-0089-6F3D-12CD0B6E47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05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140B88-7BDC-EAC1-1B4A-8B4EE0E7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 pitchFamily="34" charset="0"/>
              </a:rPr>
              <a:t>Aetiology of Systemic Hypertension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94E7A-4FBF-87E9-7116-73E35A5607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57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D7BE04-6B7B-CB37-F8FA-37CF0B21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98D80-6B21-BFEC-6D53-19BBEE9039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79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F1FE56-C18C-C234-9EDF-DE6CC027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B7C1D-24FD-ED55-E85C-2F6D14BEB9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98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30E434-30F3-5C63-B310-9A5A5DC81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Diseases Attributable to </a:t>
            </a:r>
            <a:b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Hypertension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FF7D9-9A5E-B3D9-EA5A-9F83E6674F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F28E78-591A-5E1E-E9AC-BC243E404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620E5-CF3B-C860-D9CB-BC1F8D0201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32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7DFC7E-2B10-13FF-FFED-811C63F3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Target Organ Damage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B734-E3FD-2E1B-A6A1-38653EB8E3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19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12577-FF9A-B736-8525-5C7792F36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9B651-DA92-D31D-B17E-3C0D48DB42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58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9ED38-2E70-D7CA-DBAE-598578C6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Clinical manifestations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08393-A644-6F75-F1F9-5BF72D6512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714BAD-4CF4-4268-6EFE-71E7FB1D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Self-Measurement of BP</a:t>
            </a:r>
            <a:b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         (HBPM)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D3460-B325-273E-1DD8-75364B8A99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98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CFFC97-6B4D-3B3D-D926-4FB06E8D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2FCBF-6043-CDE5-44DF-528651E9F5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68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5E832F-2D93-0549-349D-B599BB79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00B51-C026-D083-F466-DFDA6E9CC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16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FB594C-D73E-0AE0-67BB-8D4E4E60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Laboratory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8415B-D1C9-6B58-820E-29497A1B86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99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F533DB-19C1-C92F-3AAA-E19187CB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9E0C40-D34B-44FB-F51D-DB5F218E19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83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E1483B-C896-FA7C-3D67-4B0663A61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376EB-A7EF-8604-879A-F388FEACEE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73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8592A2-421C-CD5E-7060-FB959641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Treatment Overview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858CE-B240-C014-DF7D-F81E41F8C5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86F7DC-DE5F-E8DA-F0A7-5F1C8D1C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Types of hypertension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ADC04-6401-EC64-0C16-9D92282955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57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85E32A-05F9-BDB7-5504-DEB9B246A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AHA/ACC 2017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A70F8-9638-2299-0812-27FA661E90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2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5DE732-D8EA-A941-3F97-C45227F9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/>
              <a:t>2020 ISH Global Hypertension Practice Guidelines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40C29-4101-8ED6-5D43-741F3E03DB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52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332081-8EA9-386C-EEF4-E00F5BA1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Goals of Therapy </a:t>
            </a: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{UPTODATE}</a:t>
            </a: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DAA40-586F-04FF-71DE-DD80B98E76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5367F-FF5A-7B6A-8B6C-FD9480BF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06653-0838-65FB-BF09-F1BCA01877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31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57E28E-8B1D-7E92-965F-4B53C5987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Non-pharmacological </a:t>
            </a:r>
            <a:b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Treatment of hypertension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3BAF1-B9DA-4434-EAF7-303B81C0D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5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1B3421-CD37-9C12-67F2-D58F7CAA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EE99D-0BDB-50B7-8DBD-5612FACD4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FF31BC-A7D9-BE5F-F739-BB483CA6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Lifestyle modifications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362BB-0D6C-925D-0C33-D247E813EC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81A529-7473-4E2F-C64C-5C02D96F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>
                <a:latin typeface="Gill Sans MT" panose="020B0502020104020203"/>
              </a:rPr>
              <a:t>Best proven non-pharmacologic interventions for treatment of hypertension</a:t>
            </a:r>
            <a:endParaRPr lang="en-US" dirty="0">
              <a:latin typeface="Gill Sans MT" panose="020B050202010402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2460A-6AB3-BAC6-DC46-4545B6652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2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479292-364E-31CC-9BBC-A649A3B5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C72D5-5435-8A59-9585-7E6B0118B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46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FD22EC-DA69-4AF4-6B85-2D017E75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EA9AD-7CB9-BA60-8ABC-43536F7B9C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0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E35FAA-CEA4-347B-068D-762F70E1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Causes of </a:t>
            </a:r>
            <a:br>
              <a:rPr lang="en-US">
                <a:solidFill>
                  <a:srgbClr val="FFFF00"/>
                </a:solidFill>
                <a:ea typeface="ＭＳ Ｐゴシック" pitchFamily="34" charset="-128"/>
              </a:rPr>
            </a:br>
            <a:r>
              <a:rPr lang="en-US">
                <a:solidFill>
                  <a:srgbClr val="FFFF00"/>
                </a:solidFill>
                <a:ea typeface="ＭＳ Ｐゴシック" pitchFamily="34" charset="-128"/>
              </a:rPr>
              <a:t>Secondary Hypertension</a:t>
            </a:r>
            <a:endParaRPr lang="en-US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E1BBE-5210-3742-442C-62100FC4B3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79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BC7405-9D36-8996-0127-E52C6D90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rPr>
              <a:t>Antihypertensive</a:t>
            </a: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</a:rPr>
              <a:t> Drugs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1A3FD-A425-F3CE-6D72-2F3A52BDD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0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916505-A2CA-88A8-B3F8-3BCA5040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B4E1E-87DE-3F5A-8B2D-7671C4B9F1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472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CE49A9-777E-CD48-13A5-131BF1DB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Drug therapy for hypertension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ABCA9-604D-D629-6F4A-10A86611E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30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FB82BB-8344-AAF3-E9AD-95B9EE6A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700">
                <a:solidFill>
                  <a:srgbClr val="FFFF00"/>
                </a:solidFill>
                <a:ea typeface="ＭＳ Ｐゴシック" pitchFamily="34" charset="-128"/>
              </a:rPr>
              <a:t>Diuretics</a:t>
            </a:r>
            <a:endParaRPr lang="en-US" sz="44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5412A-5D4E-4252-FA6C-8B87F7591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C7F58F-B2A2-470A-AA4E-B2FA38B6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ThiazideS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2CD11-70E9-0527-BC6E-CA0B60BDCB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F03445-FD98-2923-0C8E-4D84D2E1A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Calcium channel blockers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FB6A1-CD6F-CD4F-3549-54648EDB5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6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1E8901-EAB0-B1F3-6313-8B22769FE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Ccbs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F8597-A274-97D2-DE6D-C334137EB2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7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B46544-CA0E-AAF0-3AB2-2188CEF7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>
                <a:solidFill>
                  <a:srgbClr val="FFFF00"/>
                </a:solidFill>
                <a:ea typeface="ＭＳ Ｐゴシック" pitchFamily="34" charset="-128"/>
              </a:rPr>
              <a:t>ACE inhibitors</a:t>
            </a:r>
            <a:endParaRPr lang="en-US" sz="44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D963B-9771-B6AC-9C9A-E874ADFCC1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96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ADDEB7-1050-E9A2-A0AD-77B863CF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33383-3358-D271-6CDE-AAF4F51097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17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21197A-4EB4-05C4-7503-866C1A7E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ACE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2D05B-03A0-2084-7191-9E1AECEC06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9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62901E-05C3-C8A4-6726-20FB6F840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200D3-0916-5FD5-CDFB-0C0987007F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682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FB202C-3857-AA32-5E6D-533C4276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rgbClr val="FFFF00"/>
                </a:solidFill>
                <a:ea typeface="ＭＳ Ｐゴシック" pitchFamily="34" charset="-128"/>
              </a:rPr>
              <a:t>Angiotensin II receptor blockers</a:t>
            </a:r>
            <a:endParaRPr lang="en-US" sz="3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C32D7-6498-757D-7976-65C7B68A65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15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8BB57E-F3CB-8F13-4FFF-11FDFD0F0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arbs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CE042-68AA-6047-24C8-3524ED5CC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6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C61BFA-EB9A-AA57-C7CF-1169BF7E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>
                <a:solidFill>
                  <a:srgbClr val="FFFF00"/>
                </a:solidFill>
                <a:ea typeface="ＭＳ Ｐゴシック" pitchFamily="34" charset="-128"/>
              </a:rPr>
              <a:t>Alpha blockers</a:t>
            </a:r>
            <a:endParaRPr lang="en-US" sz="48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41EFB-113E-C2B7-19E6-EA40D2F0EC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97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9E7EFA-9B18-8F3D-EDB9-6D02C828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Beta blockers</a:t>
            </a:r>
            <a:endParaRPr lang="en-US" altLang="en-US" sz="400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3DC39-21A7-3F5F-FA70-99878EF8E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610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40A2A-D1FD-7C6A-8688-12D3D0FF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100">
                <a:solidFill>
                  <a:srgbClr val="FFFF00"/>
                </a:solidFill>
                <a:ea typeface="ＭＳ Ｐゴシック" pitchFamily="34" charset="-128"/>
              </a:rPr>
              <a:t>Beta blockers</a:t>
            </a:r>
            <a:endParaRPr lang="en-US" sz="4100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62FA6-33E5-20D8-A17E-1B19A2E9CE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83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21FAE3-009D-E193-791C-F8E74B64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537DC-E295-F3A5-3E7C-87CED90FE0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19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8EBB1E-0AF6-8C6D-EAC7-D18AA5ADD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BB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9209A-34F3-C666-9C29-77E5AA9D31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92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59D58-BE1B-F2EE-8518-F83E07F4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Antihypertensive therapy:</a:t>
            </a:r>
            <a:b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</a:br>
            <a:r>
              <a:rPr 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Side-effects and Contraindications</a:t>
            </a:r>
            <a:endParaRPr 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1C60D-0BCF-F1D5-F2DA-E6DB07815F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86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5DCE7B-AB8A-5F13-CC6B-FA7ACA0A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400">
                <a:solidFill>
                  <a:srgbClr val="FFFF00"/>
                </a:solidFill>
                <a:ea typeface="ＭＳ Ｐゴシック" panose="020B0600070205080204" pitchFamily="34" charset="-128"/>
              </a:rPr>
              <a:t>Antihypertensive therapy: Side-effects and Contraindications </a:t>
            </a:r>
            <a:r>
              <a:rPr lang="en-US" altLang="en-US" sz="1800">
                <a:solidFill>
                  <a:srgbClr val="FFFF00"/>
                </a:solidFill>
                <a:ea typeface="ＭＳ Ｐゴシック" panose="020B0600070205080204" pitchFamily="34" charset="-128"/>
              </a:rPr>
              <a:t>(Contd.)</a:t>
            </a:r>
            <a:endParaRPr lang="en-US" altLang="en-US" sz="400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1FB81-7B4A-6FBE-82DB-668BD330C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207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150C3B-19B9-D45B-887C-C8F1F002B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Combination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4DD26-749C-C88A-96C7-0E9DBAC54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0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B9853A-7748-94FB-A96B-E75287F8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89D9A-43B7-65BD-4947-FE2A613DED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351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464E76-B61E-8C87-BE76-E54221FF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Combination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254F3A-9F04-7281-A539-0B3B77707D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42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FAFF0D-56D7-E4B4-1081-24E21CEA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Combination therapy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0E7E2-5A44-8ABD-9565-8BC7D2F885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499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C0024-0AAA-28B9-862D-EB0DA777E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99597-CAEC-F692-A232-2476FE029B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225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7654C0-2DB4-EA8A-9189-BECD14B5C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FOLLOW UP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01187-0250-E3EF-E942-0D09ED64E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340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B68D0D-743E-05FD-29AD-9A2EE91B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288CF-19EF-A5CF-230A-AB089855F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4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3D4717-EEDD-BE5B-022D-4AC929A0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Choice of Drug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8108F-84A5-B5BB-02DA-B22481A38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035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3D4741-905A-D22F-52F2-8C9ED4F7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5536E-F03E-8D68-0F59-65548F7A2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73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1BEFD4-8DFF-EB3D-5347-812C880F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Causes of </a:t>
            </a:r>
            <a:b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</a:br>
            <a:r>
              <a:rPr lang="en-US" altLang="en-US" sz="3200">
                <a:solidFill>
                  <a:srgbClr val="FFFF00"/>
                </a:solidFill>
                <a:ea typeface="ＭＳ Ｐゴシック" panose="020B0600070205080204" pitchFamily="34" charset="-128"/>
              </a:rPr>
              <a:t>Resistant Hypertension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339B9-9A3B-26F1-7F77-306832B4EE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22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C1BCC4-5AAB-8DC2-5FB1-91BCA63B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/>
              <a:t>Hypertensive Emergencies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1BB60-5A4D-A7AE-C706-1AE698B364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32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A40D04-C707-68A8-805A-B8CC5006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/>
              <a:t>Hypertensive Emergencies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5B06E-C463-1605-7724-02FA0BD9D4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36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E42AF3-DB59-2782-760B-C44ED4D3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678B04-4109-28BB-BC80-D1BF3464ED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0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0D0849-27BA-EADA-862F-4133983F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/>
              <a:t>Hypertensive urgencies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E3E80-5EEB-1D09-7A4E-DCCA87E1E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317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2763DC-C662-9E73-8925-4643C2BB5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  <a:ea typeface="ＭＳ Ｐゴシック" panose="020B0600070205080204" pitchFamily="34" charset="-128"/>
              </a:rPr>
              <a:t> take home message --------------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0A44C-5F83-4BB5-8C45-F03654D2C5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41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2CDEAB-E758-B41F-9904-26A3A840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Any 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DE506-7C12-B9D2-9581-E724099CF9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8492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EFAA06-05AA-6190-2AFC-4E51B84F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90F1B-DBF7-5C62-2682-575C18F5E7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3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115035-4C76-C6C0-931F-F1A0A66C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/>
              <a:t>Don’t do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9B947-5AFA-7DB3-3359-04C0378121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61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On-screen Show (4:3)</PresentationFormat>
  <Paragraphs>53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Calibri Light</vt:lpstr>
      <vt:lpstr>Gill Sans MT</vt:lpstr>
      <vt:lpstr>Lucida Sans Unicode</vt:lpstr>
      <vt:lpstr>Office Theme</vt:lpstr>
      <vt:lpstr>Diagnosis and management of Hypertension</vt:lpstr>
      <vt:lpstr>PowerPoint Presentation</vt:lpstr>
      <vt:lpstr>PowerPoint Presentation</vt:lpstr>
      <vt:lpstr>Types of hypertension</vt:lpstr>
      <vt:lpstr>Causes of  Secondary Hypertension</vt:lpstr>
      <vt:lpstr>PowerPoint Presentation</vt:lpstr>
      <vt:lpstr>PowerPoint Presentation</vt:lpstr>
      <vt:lpstr>PowerPoint Presentation</vt:lpstr>
      <vt:lpstr>Don’t do </vt:lpstr>
      <vt:lpstr>PowerPoint Presentation</vt:lpstr>
      <vt:lpstr>PowerPoint Presentation</vt:lpstr>
      <vt:lpstr>Blood Pressure Classification  (2017 ACC/AHA CLASSIFICATION)</vt:lpstr>
      <vt:lpstr>2020 ISH Global  Hypertension Practice  Guidelines</vt:lpstr>
      <vt:lpstr>Confirm diagnosis</vt:lpstr>
      <vt:lpstr>PowerPoint Presentation</vt:lpstr>
      <vt:lpstr>prevalence in Jordan</vt:lpstr>
      <vt:lpstr>PowerPoint Presentation</vt:lpstr>
      <vt:lpstr>Hypertension: risk factors / Predisposing factors</vt:lpstr>
      <vt:lpstr>PowerPoint Presentation</vt:lpstr>
      <vt:lpstr>CVD Risk</vt:lpstr>
      <vt:lpstr>PowerPoint Presentation</vt:lpstr>
      <vt:lpstr>ASCVD risk assessment</vt:lpstr>
      <vt:lpstr>Haemodynamic Pattern in Hypertension</vt:lpstr>
      <vt:lpstr>When we suspect a secondary  cause of hypertension</vt:lpstr>
      <vt:lpstr>PowerPoint Presentation</vt:lpstr>
      <vt:lpstr>Aetiology of Systemic Hypertension</vt:lpstr>
      <vt:lpstr>PowerPoint Presentation</vt:lpstr>
      <vt:lpstr>PowerPoint Presentation</vt:lpstr>
      <vt:lpstr>Diseases Attributable to  Hypertension</vt:lpstr>
      <vt:lpstr>Target Organ Damage </vt:lpstr>
      <vt:lpstr>PowerPoint Presentation</vt:lpstr>
      <vt:lpstr>Clinical manifestations </vt:lpstr>
      <vt:lpstr>Self-Measurement of BP          (HBPM)</vt:lpstr>
      <vt:lpstr>PowerPoint Presentation</vt:lpstr>
      <vt:lpstr>PowerPoint Presentation</vt:lpstr>
      <vt:lpstr>Laboratory Tests</vt:lpstr>
      <vt:lpstr>PowerPoint Presentation</vt:lpstr>
      <vt:lpstr>PowerPoint Presentation</vt:lpstr>
      <vt:lpstr> Treatment Overview</vt:lpstr>
      <vt:lpstr>AHA/ACC 2017 </vt:lpstr>
      <vt:lpstr>2020 ISH Global Hypertension Practice Guidelines </vt:lpstr>
      <vt:lpstr> Goals of Therapy  {UPTODATE} </vt:lpstr>
      <vt:lpstr>PowerPoint Presentation</vt:lpstr>
      <vt:lpstr>Non-pharmacological  Treatment of hypertension</vt:lpstr>
      <vt:lpstr>PowerPoint Presentation</vt:lpstr>
      <vt:lpstr>Lifestyle modifications</vt:lpstr>
      <vt:lpstr>Best proven non-pharmacologic interventions for treatment of hypertension</vt:lpstr>
      <vt:lpstr>PowerPoint Presentation</vt:lpstr>
      <vt:lpstr>PowerPoint Presentation</vt:lpstr>
      <vt:lpstr>Antihypertensive Drugs</vt:lpstr>
      <vt:lpstr>PowerPoint Presentation</vt:lpstr>
      <vt:lpstr>Drug therapy for hypertension</vt:lpstr>
      <vt:lpstr>Diuretics</vt:lpstr>
      <vt:lpstr>ThiazideS </vt:lpstr>
      <vt:lpstr>Calcium channel blockers</vt:lpstr>
      <vt:lpstr>Ccbs </vt:lpstr>
      <vt:lpstr>ACE inhibitors</vt:lpstr>
      <vt:lpstr>PowerPoint Presentation</vt:lpstr>
      <vt:lpstr>ACE INHIBITORS</vt:lpstr>
      <vt:lpstr>Angiotensin II receptor blockers</vt:lpstr>
      <vt:lpstr>arbs</vt:lpstr>
      <vt:lpstr>Alpha blockers</vt:lpstr>
      <vt:lpstr>Beta blockers</vt:lpstr>
      <vt:lpstr>Beta blockers</vt:lpstr>
      <vt:lpstr>PowerPoint Presentation</vt:lpstr>
      <vt:lpstr>BB</vt:lpstr>
      <vt:lpstr>Antihypertensive therapy: Side-effects and Contraindications</vt:lpstr>
      <vt:lpstr>Antihypertensive therapy: Side-effects and Contraindications (Contd.)</vt:lpstr>
      <vt:lpstr>Combination therapy </vt:lpstr>
      <vt:lpstr>Combination therapy </vt:lpstr>
      <vt:lpstr>Combination therapy </vt:lpstr>
      <vt:lpstr>PowerPoint Presentation</vt:lpstr>
      <vt:lpstr>FOLLOW UP</vt:lpstr>
      <vt:lpstr>PowerPoint Presentation</vt:lpstr>
      <vt:lpstr>Choice of Drug</vt:lpstr>
      <vt:lpstr>PowerPoint Presentation</vt:lpstr>
      <vt:lpstr>Causes of  Resistant Hypertension</vt:lpstr>
      <vt:lpstr>Hypertensive Emergencies</vt:lpstr>
      <vt:lpstr>Hypertensive Emergencies</vt:lpstr>
      <vt:lpstr>Hypertensive urgencies</vt:lpstr>
      <vt:lpstr> take home message --------------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and management of Hypertension</dc:title>
  <dc:creator>HSAlsayed</dc:creator>
  <cp:lastModifiedBy>HSAlsayed</cp:lastModifiedBy>
  <cp:revision>2</cp:revision>
  <dcterms:created xsi:type="dcterms:W3CDTF">2023-03-14T16:53:02Z</dcterms:created>
  <dcterms:modified xsi:type="dcterms:W3CDTF">2023-03-14T16:54:11Z</dcterms:modified>
</cp:coreProperties>
</file>