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63" r:id="rId2"/>
    <p:sldId id="264" r:id="rId3"/>
    <p:sldId id="331" r:id="rId4"/>
    <p:sldId id="338" r:id="rId5"/>
    <p:sldId id="357" r:id="rId6"/>
    <p:sldId id="359" r:id="rId7"/>
    <p:sldId id="324" r:id="rId8"/>
    <p:sldId id="333" r:id="rId9"/>
    <p:sldId id="361" r:id="rId10"/>
    <p:sldId id="362" r:id="rId11"/>
    <p:sldId id="325" r:id="rId12"/>
    <p:sldId id="353" r:id="rId13"/>
    <p:sldId id="334" r:id="rId14"/>
    <p:sldId id="327" r:id="rId15"/>
    <p:sldId id="363" r:id="rId16"/>
    <p:sldId id="365" r:id="rId17"/>
    <p:sldId id="329" r:id="rId18"/>
    <p:sldId id="366" r:id="rId19"/>
    <p:sldId id="367" r:id="rId20"/>
    <p:sldId id="328" r:id="rId21"/>
    <p:sldId id="368" r:id="rId22"/>
    <p:sldId id="369" r:id="rId23"/>
    <p:sldId id="370" r:id="rId24"/>
    <p:sldId id="372" r:id="rId25"/>
    <p:sldId id="371" r:id="rId26"/>
    <p:sldId id="373" r:id="rId27"/>
    <p:sldId id="374" r:id="rId28"/>
    <p:sldId id="326" r:id="rId29"/>
    <p:sldId id="342" r:id="rId30"/>
    <p:sldId id="37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07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2BCA8FEF-9F96-4E73-AEA7-7E019BCF2927}" type="datetimeFigureOut">
              <a:rPr lang="ar-JO" smtClean="0"/>
              <a:t>20/08/1444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E8B405BA-8A8A-4C61-9E22-01E7E7887711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76719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405BA-8A8A-4C61-9E22-01E7E7887711}" type="slidenum">
              <a:rPr lang="ar-JO" smtClean="0"/>
              <a:t>17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46705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F36A-1DC6-414A-BDD8-7BBC5D7BDD3F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DF27-C767-4BB8-8A55-32C1F43CA43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93169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F36A-1DC6-414A-BDD8-7BBC5D7BDD3F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DF27-C767-4BB8-8A55-32C1F43CA43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45510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F36A-1DC6-414A-BDD8-7BBC5D7BDD3F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DF27-C767-4BB8-8A55-32C1F43CA43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34120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F36A-1DC6-414A-BDD8-7BBC5D7BDD3F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DF27-C767-4BB8-8A55-32C1F43CA43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145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F36A-1DC6-414A-BDD8-7BBC5D7BDD3F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DF27-C767-4BB8-8A55-32C1F43CA43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7516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F36A-1DC6-414A-BDD8-7BBC5D7BDD3F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DF27-C767-4BB8-8A55-32C1F43CA43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34502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F36A-1DC6-414A-BDD8-7BBC5D7BDD3F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DF27-C767-4BB8-8A55-32C1F43CA43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9505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F36A-1DC6-414A-BDD8-7BBC5D7BDD3F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DF27-C767-4BB8-8A55-32C1F43CA43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20482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F36A-1DC6-414A-BDD8-7BBC5D7BDD3F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DF27-C767-4BB8-8A55-32C1F43CA43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80244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F36A-1DC6-414A-BDD8-7BBC5D7BDD3F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DF27-C767-4BB8-8A55-32C1F43CA43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5264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F36A-1DC6-414A-BDD8-7BBC5D7BDD3F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6DF27-C767-4BB8-8A55-32C1F43CA43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28183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EF36A-1DC6-414A-BDD8-7BBC5D7BDD3F}" type="datetimeFigureOut">
              <a:rPr lang="en-MY" smtClean="0"/>
              <a:t>12/3/2023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6DF27-C767-4BB8-8A55-32C1F43CA43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9859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7.xml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7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7.xml" 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 /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13.jpeg" 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7.xml" 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 /><Relationship Id="rId1" Type="http://schemas.openxmlformats.org/officeDocument/2006/relationships/slideLayout" Target="../slideLayouts/slideLayout7.xml" 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 /><Relationship Id="rId2" Type="http://schemas.openxmlformats.org/officeDocument/2006/relationships/image" Target="../media/image16.jpeg" /><Relationship Id="rId1" Type="http://schemas.openxmlformats.org/officeDocument/2006/relationships/slideLayout" Target="../slideLayouts/slideLayout7.xml" 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 /><Relationship Id="rId1" Type="http://schemas.openxmlformats.org/officeDocument/2006/relationships/slideLayout" Target="../slideLayouts/slideLayout7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feworkaustralia.gov.au/system/files/documents/1702/nhews_biologicalmaterials.pdf" TargetMode="External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feworkaustralia.gov.au/system/files/documents/1702/nhews_biologicalmaterials.pdf" TargetMode="External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1658754"/>
            <a:ext cx="75608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OCCUPATIONAL HEALTH</a:t>
            </a:r>
          </a:p>
        </p:txBody>
      </p:sp>
      <p:sp>
        <p:nvSpPr>
          <p:cNvPr id="5" name="Rectangle 4"/>
          <p:cNvSpPr/>
          <p:nvPr/>
        </p:nvSpPr>
        <p:spPr>
          <a:xfrm>
            <a:off x="1403648" y="4437112"/>
            <a:ext cx="568863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WAQAR  AL-KUBAISY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21157" y="3244334"/>
            <a:ext cx="10869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endParaRPr lang="en-MY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5196" y="5940753"/>
            <a:ext cx="1765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 March 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2023 </a:t>
            </a:r>
            <a:endParaRPr lang="en-MY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0155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1052736"/>
            <a:ext cx="64807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b="1" dirty="0">
                <a:solidFill>
                  <a:srgbClr val="C00000"/>
                </a:solidFill>
                <a:latin typeface="Garamond" pitchFamily="18" charset="0"/>
              </a:rPr>
              <a:t>Preventive and Control Measures</a:t>
            </a:r>
            <a:endParaRPr lang="en-MY" sz="3200" dirty="0">
              <a:solidFill>
                <a:srgbClr val="C0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252536" y="1916832"/>
            <a:ext cx="92170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q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Elimination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of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the source </a:t>
            </a:r>
            <a:r>
              <a:rPr lang="en-MY" sz="2800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of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contamination </a:t>
            </a:r>
            <a:r>
              <a:rPr lang="en-MY" sz="28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is 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8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fundamental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to the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prevention and control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of biological hazards</a:t>
            </a:r>
            <a:endParaRPr lang="en-MY" sz="2800" dirty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429000"/>
            <a:ext cx="89644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Identifying and Managing Biological Hazards</a:t>
            </a:r>
          </a:p>
          <a:p>
            <a:endParaRPr lang="en-MY" sz="2800" dirty="0">
              <a:solidFill>
                <a:srgbClr val="C00000"/>
              </a:solidFill>
              <a:latin typeface="Garamond" panose="02020404030301010803" pitchFamily="18" charset="0"/>
              <a:cs typeface="Times New Roman" pitchFamily="18" charset="0"/>
            </a:endParaRPr>
          </a:p>
        </p:txBody>
      </p:sp>
      <p:sp>
        <p:nvSpPr>
          <p:cNvPr id="6" name="Curved Left Arrow 5"/>
          <p:cNvSpPr/>
          <p:nvPr/>
        </p:nvSpPr>
        <p:spPr>
          <a:xfrm>
            <a:off x="7560488" y="3113734"/>
            <a:ext cx="504057" cy="117201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>
              <a:solidFill>
                <a:schemeClr val="tx1"/>
              </a:solidFill>
            </a:endParaRPr>
          </a:p>
        </p:txBody>
      </p:sp>
      <p:sp>
        <p:nvSpPr>
          <p:cNvPr id="7" name="Curved Left Arrow 6"/>
          <p:cNvSpPr/>
          <p:nvPr/>
        </p:nvSpPr>
        <p:spPr>
          <a:xfrm>
            <a:off x="8172401" y="2108775"/>
            <a:ext cx="971600" cy="122287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619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1125" y="202332"/>
            <a:ext cx="9325125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b="1" dirty="0">
                <a:latin typeface="Garamond" pitchFamily="18" charset="0"/>
              </a:rPr>
              <a:t>          </a:t>
            </a:r>
            <a:r>
              <a:rPr lang="en-MY" sz="3200" b="1" u="sng" dirty="0">
                <a:solidFill>
                  <a:srgbClr val="C00000"/>
                </a:solidFill>
                <a:latin typeface="Garamond" panose="02020404030301010803" pitchFamily="18" charset="0"/>
              </a:rPr>
              <a:t>Identifying and Managing Biological Hazards</a:t>
            </a:r>
            <a:endParaRPr lang="en-MY" sz="3200" u="sng" dirty="0">
              <a:solidFill>
                <a:srgbClr val="C00000"/>
              </a:solidFill>
              <a:latin typeface="Garamond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MY" sz="24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Employers and safety professionals </a:t>
            </a:r>
            <a:r>
              <a:rPr lang="en-MY" sz="24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must take time to identify </a:t>
            </a:r>
            <a:r>
              <a:rPr lang="en-MY" sz="24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potential </a:t>
            </a:r>
            <a:r>
              <a:rPr lang="en-MY" sz="24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biological hazards  </a:t>
            </a:r>
            <a:r>
              <a:rPr lang="en-MY" sz="24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and develop a </a:t>
            </a:r>
            <a:r>
              <a:rPr lang="en-MY" sz="24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plan to manage </a:t>
            </a:r>
            <a:r>
              <a:rPr lang="en-MY" sz="24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them.</a:t>
            </a:r>
          </a:p>
          <a:p>
            <a:endParaRPr lang="en-MY" sz="24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When conducting a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 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hazard assessment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consider </a:t>
            </a: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600" b="1" u="sng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following </a:t>
            </a:r>
            <a:r>
              <a:rPr lang="en-MY" sz="2800" b="1" u="sng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questions</a:t>
            </a:r>
            <a:r>
              <a:rPr lang="en-MY" sz="2800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:</a:t>
            </a:r>
            <a:endParaRPr lang="en-MY" sz="23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Are employees 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working around people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who may have an illness </a:t>
            </a:r>
            <a:r>
              <a:rPr lang="en-MY" sz="2800" dirty="0" err="1">
                <a:latin typeface="Garamond" panose="02020404030301010803" pitchFamily="18" charset="0"/>
                <a:cs typeface="Times New Roman" pitchFamily="18" charset="0"/>
              </a:rPr>
              <a:t>or</a:t>
            </a:r>
            <a:r>
              <a:rPr lang="en-MY" sz="2800" b="1" dirty="0" err="1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communicable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disease </a:t>
            </a:r>
            <a:r>
              <a:rPr lang="en-MY" sz="28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?</a:t>
            </a:r>
            <a:endParaRPr lang="en-MY" sz="28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Is there the potential for employees to be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exposed to blood 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and other bodily fluid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s?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MY" sz="2400" dirty="0">
                <a:latin typeface="Garamond" panose="02020404030301010803" pitchFamily="18" charset="0"/>
                <a:cs typeface="Times New Roman" pitchFamily="18" charset="0"/>
              </a:rPr>
              <a:t>Are employees </a:t>
            </a:r>
            <a:r>
              <a:rPr lang="en-MY" sz="24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working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with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or in proximity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to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animals 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or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insects?</a:t>
            </a:r>
            <a:endParaRPr lang="en-MY" sz="2800" b="1" dirty="0">
              <a:solidFill>
                <a:schemeClr val="tx2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Is the workplace 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clear of </a:t>
            </a:r>
            <a:r>
              <a:rPr lang="en-MY" sz="2800" b="1" dirty="0" err="1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mold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and fungi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Are employees working around 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hazardous materials like sewage?</a:t>
            </a:r>
          </a:p>
        </p:txBody>
      </p:sp>
      <p:sp>
        <p:nvSpPr>
          <p:cNvPr id="4" name="Right Arrow 3"/>
          <p:cNvSpPr/>
          <p:nvPr/>
        </p:nvSpPr>
        <p:spPr>
          <a:xfrm>
            <a:off x="6300789" y="6373368"/>
            <a:ext cx="28438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Does the workplace have </a:t>
            </a:r>
            <a:r>
              <a:rPr lang="en-MY" sz="14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"sharp</a:t>
            </a:r>
            <a:endParaRPr lang="en-MY" sz="1400" dirty="0"/>
          </a:p>
        </p:txBody>
      </p:sp>
    </p:spTree>
    <p:extLst>
      <p:ext uri="{BB962C8B-B14F-4D97-AF65-F5344CB8AC3E}">
        <p14:creationId xmlns:p14="http://schemas.microsoft.com/office/powerpoint/2010/main" val="1594435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1560" y="116632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latin typeface="Garamond" pitchFamily="18" charset="0"/>
              </a:rPr>
              <a:t>Cont.  ..Identifying and Managing Biological Hazards</a:t>
            </a:r>
            <a:endParaRPr lang="en-MY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9910" y="403892"/>
            <a:ext cx="917391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MY" sz="23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Does the workplace have </a:t>
            </a:r>
            <a:r>
              <a:rPr lang="en-MY" sz="26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"sharp" materials that must   be cleaned regularly and safety disposed of?</a:t>
            </a:r>
          </a:p>
          <a:p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7. If there are biological hazards in the workplace, </a:t>
            </a:r>
            <a:r>
              <a:rPr lang="en-MY" sz="26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do</a:t>
            </a:r>
          </a:p>
          <a:p>
            <a:pPr algn="ctr"/>
            <a:r>
              <a:rPr lang="en-MY" sz="26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  employees have the right protective gear </a:t>
            </a:r>
            <a:r>
              <a:rPr lang="en-MY" sz="24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(</a:t>
            </a:r>
            <a:r>
              <a:rPr lang="en-MY" sz="2400" dirty="0">
                <a:latin typeface="Garamond" panose="02020404030301010803" pitchFamily="18" charset="0"/>
              </a:rPr>
              <a:t>equipment</a:t>
            </a:r>
            <a:r>
              <a:rPr lang="en-MY" sz="26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) to remain safe?</a:t>
            </a:r>
            <a:endParaRPr lang="en-MY" sz="2800" b="1" dirty="0">
              <a:solidFill>
                <a:srgbClr val="1F497D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 fontAlgn="base">
              <a:buFont typeface="Wingdings" panose="05000000000000000000" pitchFamily="2" charset="2"/>
              <a:buChar char="q"/>
            </a:pPr>
            <a:r>
              <a:rPr lang="en-MY" sz="2600" b="1" dirty="0">
                <a:solidFill>
                  <a:srgbClr val="C00000"/>
                </a:solidFill>
                <a:latin typeface="Garamond" pitchFamily="18" charset="0"/>
              </a:rPr>
              <a:t> </a:t>
            </a:r>
            <a:r>
              <a:rPr lang="en-MY" sz="2600" b="1" u="sng" dirty="0">
                <a:solidFill>
                  <a:srgbClr val="C00000"/>
                </a:solidFill>
                <a:latin typeface="Garamond" pitchFamily="18" charset="0"/>
              </a:rPr>
              <a:t>What to do once the biological hazards have </a:t>
            </a:r>
            <a:r>
              <a:rPr lang="en-MY" sz="2600" b="1" dirty="0">
                <a:solidFill>
                  <a:srgbClr val="C00000"/>
                </a:solidFill>
                <a:latin typeface="Garamond" pitchFamily="18" charset="0"/>
              </a:rPr>
              <a:t>been identified:</a:t>
            </a:r>
            <a:endParaRPr lang="en-MY" sz="2600" dirty="0">
              <a:solidFill>
                <a:srgbClr val="C00000"/>
              </a:solidFill>
              <a:latin typeface="Garamond" pitchFamily="18" charset="0"/>
            </a:endParaRPr>
          </a:p>
          <a:p>
            <a:pPr marL="457200" indent="-457200" fontAlgn="base">
              <a:buFont typeface="Wingdings" panose="05000000000000000000" pitchFamily="2" charset="2"/>
              <a:buChar char="v"/>
            </a:pPr>
            <a:r>
              <a:rPr lang="en-MY" sz="2800" dirty="0">
                <a:latin typeface="Garamond" pitchFamily="18" charset="0"/>
              </a:rPr>
              <a:t>Once we identified biological hazards in the workplace it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is important to eliminate as many as possible</a:t>
            </a:r>
            <a:r>
              <a:rPr lang="en-MY" sz="2800" dirty="0">
                <a:latin typeface="Garamond" pitchFamily="18" charset="0"/>
              </a:rPr>
              <a:t> as well as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reduce their risk to employees</a:t>
            </a:r>
            <a:r>
              <a:rPr lang="en-MY" sz="2800" dirty="0">
                <a:latin typeface="Garamond" pitchFamily="18" charset="0"/>
              </a:rPr>
              <a:t>. </a:t>
            </a:r>
          </a:p>
          <a:p>
            <a:pPr marL="457200" indent="-457200" fontAlgn="base">
              <a:buFont typeface="Wingdings" panose="05000000000000000000" pitchFamily="2" charset="2"/>
              <a:buChar char="v"/>
            </a:pPr>
            <a:r>
              <a:rPr lang="en-MY" sz="2800" b="1" dirty="0">
                <a:solidFill>
                  <a:srgbClr val="0070C0"/>
                </a:solidFill>
                <a:latin typeface="Garamond" pitchFamily="18" charset="0"/>
              </a:rPr>
              <a:t>By implementing controls in the workplace</a:t>
            </a:r>
            <a:r>
              <a:rPr lang="en-MY" sz="2800" dirty="0">
                <a:latin typeface="Garamond" pitchFamily="18" charset="0"/>
              </a:rPr>
              <a:t>, </a:t>
            </a:r>
          </a:p>
          <a:p>
            <a:pPr marL="457200" indent="-457200" fontAlgn="base">
              <a:buFont typeface="Wingdings" panose="05000000000000000000" pitchFamily="2" charset="2"/>
              <a:buChar char="v"/>
            </a:pPr>
            <a:r>
              <a:rPr lang="en-MY" sz="2800" b="1" dirty="0">
                <a:solidFill>
                  <a:srgbClr val="0070C0"/>
                </a:solidFill>
                <a:latin typeface="Garamond" pitchFamily="18" charset="0"/>
              </a:rPr>
              <a:t>the risk of biological hazards can be greatly reduced</a:t>
            </a:r>
            <a:r>
              <a:rPr lang="en-MY" sz="2800" dirty="0">
                <a:latin typeface="Garamond" pitchFamily="18" charset="0"/>
              </a:rPr>
              <a:t> and in some cases, </a:t>
            </a:r>
            <a:r>
              <a:rPr lang="en-MY" sz="2800" b="1" dirty="0">
                <a:solidFill>
                  <a:srgbClr val="0070C0"/>
                </a:solidFill>
                <a:latin typeface="Garamond" pitchFamily="18" charset="0"/>
              </a:rPr>
              <a:t>eliminated(</a:t>
            </a:r>
            <a:r>
              <a:rPr lang="en-MY" sz="2800" b="1" dirty="0">
                <a:latin typeface="Garamond" pitchFamily="18" charset="0"/>
              </a:rPr>
              <a:t>discarded</a:t>
            </a:r>
            <a:r>
              <a:rPr lang="en-MY" sz="2800" b="1" dirty="0">
                <a:solidFill>
                  <a:srgbClr val="0070C0"/>
                </a:solidFill>
                <a:latin typeface="Garamond" pitchFamily="18" charset="0"/>
              </a:rPr>
              <a:t>) completely</a:t>
            </a:r>
            <a:r>
              <a:rPr lang="en-MY" sz="2800" dirty="0">
                <a:latin typeface="Garamond" pitchFamily="18" charset="0"/>
              </a:rPr>
              <a:t>. </a:t>
            </a:r>
          </a:p>
          <a:p>
            <a:pPr marL="457200" indent="-457200" fontAlgn="base">
              <a:buFont typeface="Wingdings" panose="05000000000000000000" pitchFamily="2" charset="2"/>
              <a:buChar char="q"/>
            </a:pPr>
            <a:r>
              <a:rPr lang="en-MY" sz="2800" b="1" u="sng" dirty="0">
                <a:solidFill>
                  <a:srgbClr val="C00000"/>
                </a:solidFill>
                <a:latin typeface="Garamond" pitchFamily="18" charset="0"/>
              </a:rPr>
              <a:t>Two types of controls </a:t>
            </a:r>
            <a:r>
              <a:rPr lang="en-MY" sz="2800" dirty="0">
                <a:latin typeface="Garamond" pitchFamily="18" charset="0"/>
              </a:rPr>
              <a:t>that can be used to address biological hazards are; 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administrative</a:t>
            </a:r>
            <a:r>
              <a:rPr lang="en-MY" sz="2800" dirty="0">
                <a:latin typeface="Garamond" pitchFamily="18" charset="0"/>
              </a:rPr>
              <a:t> and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engineering controls</a:t>
            </a:r>
            <a:r>
              <a:rPr lang="en-MY" sz="2800" dirty="0">
                <a:latin typeface="Garamond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7051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4906502"/>
            <a:ext cx="55081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MY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Engineering Controls</a:t>
            </a:r>
          </a:p>
          <a:p>
            <a:pPr marL="342900" indent="-342900">
              <a:buFont typeface="+mj-lt"/>
              <a:buAutoNum type="alphaUcPeriod"/>
            </a:pPr>
            <a:r>
              <a:rPr lang="en-MY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Administrative Controls</a:t>
            </a:r>
          </a:p>
          <a:p>
            <a:pPr marL="342900" indent="-342900">
              <a:buFont typeface="+mj-lt"/>
              <a:buAutoNum type="alphaUcPeriod"/>
            </a:pPr>
            <a:r>
              <a:rPr lang="en-MY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Personal Protective Equipment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1560" y="116632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latin typeface="Garamond" pitchFamily="18" charset="0"/>
              </a:rPr>
              <a:t>Cont.  ..Identifying and Managing Biological Hazards</a:t>
            </a:r>
            <a:endParaRPr lang="en-MY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812" y="1240591"/>
            <a:ext cx="9173910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2300" b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MY" sz="26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If the biological hazards identified cannot be eliminated</a:t>
            </a:r>
            <a:r>
              <a:rPr lang="en-MY" sz="26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, </a:t>
            </a:r>
          </a:p>
          <a:p>
            <a:pPr lvl="0"/>
            <a:r>
              <a:rPr lang="en-MY" sz="24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                </a:t>
            </a:r>
            <a:r>
              <a:rPr lang="en-MY" sz="26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Employers</a:t>
            </a:r>
            <a:r>
              <a:rPr lang="en-MY" sz="24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must take steps to reduce </a:t>
            </a:r>
            <a:r>
              <a:rPr lang="en-MY" sz="28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risk of exposure to an        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acceptable</a:t>
            </a:r>
            <a:r>
              <a:rPr lang="en-MY" sz="28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 level</a:t>
            </a:r>
          </a:p>
          <a:p>
            <a:pPr marL="342900" lvl="0" indent="-342900">
              <a:buFont typeface="Wingdings" pitchFamily="2" charset="2"/>
              <a:buChar char="Ø"/>
            </a:pPr>
            <a:r>
              <a:rPr lang="en-MY" sz="28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 and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provide</a:t>
            </a:r>
            <a:r>
              <a:rPr lang="en-MY" sz="28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 appropriate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personal protective </a:t>
            </a:r>
            <a:r>
              <a:rPr lang="en-MY" sz="28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equipment (PPE) to workers</a:t>
            </a:r>
            <a:endParaRPr lang="en-US" sz="2800" b="1" dirty="0">
              <a:solidFill>
                <a:srgbClr val="1F497D"/>
              </a:solidFill>
              <a:latin typeface="Garamond" panose="02020404030301010803" pitchFamily="18" charset="0"/>
              <a:cs typeface="Times New Roman" pitchFamily="18" charset="0"/>
            </a:endParaRPr>
          </a:p>
        </p:txBody>
      </p:sp>
      <p:pic>
        <p:nvPicPr>
          <p:cNvPr id="5" name="Picture 12" descr="Biohaza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832" y="3789040"/>
            <a:ext cx="2657664" cy="306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812" y="620688"/>
            <a:ext cx="9117249" cy="89255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q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Elimination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of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the source </a:t>
            </a:r>
            <a:r>
              <a:rPr lang="en-MY" sz="2600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of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contamination </a:t>
            </a:r>
            <a:r>
              <a:rPr lang="en-MY" sz="26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is  fundamental </a:t>
            </a:r>
          </a:p>
          <a:p>
            <a:pPr lvl="0"/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     to the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prevention and control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of biological hazards</a:t>
            </a:r>
            <a:endParaRPr lang="en-MY" sz="2600" dirty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</p:txBody>
      </p:sp>
      <p:sp>
        <p:nvSpPr>
          <p:cNvPr id="7" name="Curved Left Arrow 6"/>
          <p:cNvSpPr/>
          <p:nvPr/>
        </p:nvSpPr>
        <p:spPr>
          <a:xfrm>
            <a:off x="3059832" y="2133143"/>
            <a:ext cx="432049" cy="40633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>
              <a:solidFill>
                <a:schemeClr val="tx1"/>
              </a:solidFill>
            </a:endParaRPr>
          </a:p>
        </p:txBody>
      </p:sp>
      <p:sp>
        <p:nvSpPr>
          <p:cNvPr id="8" name="Curved Left Arrow 7"/>
          <p:cNvSpPr/>
          <p:nvPr/>
        </p:nvSpPr>
        <p:spPr>
          <a:xfrm flipH="1">
            <a:off x="-29260" y="2725613"/>
            <a:ext cx="640819" cy="703387"/>
          </a:xfrm>
          <a:prstGeom prst="curvedLeftArrow">
            <a:avLst>
              <a:gd name="adj1" fmla="val 25000"/>
              <a:gd name="adj2" fmla="val 43133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745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32914"/>
            <a:ext cx="8856984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Garamond" panose="02020404030301010803" pitchFamily="18" charset="0"/>
              </a:rPr>
              <a:t>A. </a:t>
            </a:r>
            <a:r>
              <a:rPr lang="en-MY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Engineering Controls</a:t>
            </a:r>
            <a:endParaRPr lang="en-MY" sz="3200" dirty="0">
              <a:solidFill>
                <a:srgbClr val="C00000"/>
              </a:solidFill>
              <a:latin typeface="Garamond" panose="02020404030301010803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MY" sz="2800" dirty="0">
                <a:solidFill>
                  <a:srgbClr val="002060"/>
                </a:solidFill>
                <a:latin typeface="Garamond" panose="02020404030301010803" pitchFamily="18" charset="0"/>
              </a:rPr>
              <a:t>  </a:t>
            </a:r>
            <a:r>
              <a:rPr lang="en-MY" sz="2600" b="1" u="sng" dirty="0">
                <a:solidFill>
                  <a:srgbClr val="002060"/>
                </a:solidFill>
                <a:latin typeface="Garamond" panose="02020404030301010803" pitchFamily="18" charset="0"/>
              </a:rPr>
              <a:t>Engineering Controls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</a:rPr>
              <a:t>:</a:t>
            </a:r>
          </a:p>
          <a:p>
            <a:r>
              <a:rPr lang="en-MY" sz="2800" dirty="0">
                <a:solidFill>
                  <a:srgbClr val="002060"/>
                </a:solidFill>
                <a:latin typeface="Garamond" panose="02020404030301010803" pitchFamily="18" charset="0"/>
              </a:rPr>
              <a:t>  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Should be the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first line of defence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for protecting workers against biological hazards.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Engineering controls,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work to reduce the risk of exposure </a:t>
            </a:r>
            <a:r>
              <a:rPr lang="en-MY" sz="2800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through physical means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While </a:t>
            </a:r>
            <a:r>
              <a:rPr lang="en-MY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appropriate controls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will vary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depending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on the 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specific hazards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present in the workplace, </a:t>
            </a:r>
          </a:p>
          <a:p>
            <a:endParaRPr lang="en-MY" sz="28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following are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examples </a:t>
            </a: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of effective options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Containment (</a:t>
            </a: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keeping under control)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laboratories</a:t>
            </a:r>
          </a:p>
          <a:p>
            <a:pPr marL="514350" indent="-514350">
              <a:buFont typeface="+mj-lt"/>
              <a:buAutoNum type="arabicPeriod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Microbiological safety cabinets</a:t>
            </a:r>
          </a:p>
          <a:p>
            <a:pPr marL="514350" indent="-514350">
              <a:buFont typeface="+mj-lt"/>
              <a:buAutoNum type="arabicPeriod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Proper ventilation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Partial isolation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of the contamination source,</a:t>
            </a:r>
          </a:p>
        </p:txBody>
      </p:sp>
      <p:sp>
        <p:nvSpPr>
          <p:cNvPr id="4" name="Right Arrow 3"/>
          <p:cNvSpPr/>
          <p:nvPr/>
        </p:nvSpPr>
        <p:spPr>
          <a:xfrm>
            <a:off x="5796136" y="6472760"/>
            <a:ext cx="334786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4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Installation of </a:t>
            </a:r>
            <a:r>
              <a:rPr lang="en-MY" sz="14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negative</a:t>
            </a:r>
            <a:r>
              <a:rPr lang="en-MY" sz="14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pressure</a:t>
            </a:r>
            <a:endParaRPr lang="en-MY" sz="1400" dirty="0"/>
          </a:p>
        </p:txBody>
      </p:sp>
      <p:sp>
        <p:nvSpPr>
          <p:cNvPr id="5" name="Rectangle 4"/>
          <p:cNvSpPr/>
          <p:nvPr/>
        </p:nvSpPr>
        <p:spPr>
          <a:xfrm>
            <a:off x="6119664" y="116632"/>
            <a:ext cx="3024336" cy="738664"/>
          </a:xfrm>
          <a:prstGeom prst="rect">
            <a:avLst/>
          </a:prstGeom>
          <a:ln w="2222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MY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Engineering Controls</a:t>
            </a:r>
          </a:p>
          <a:p>
            <a:pPr marL="342900" indent="-342900">
              <a:buFont typeface="+mj-lt"/>
              <a:buAutoNum type="alphaUcPeriod"/>
            </a:pPr>
            <a:r>
              <a:rPr lang="en-MY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Administrative Controls</a:t>
            </a:r>
          </a:p>
          <a:p>
            <a:pPr marL="342900" indent="-342900">
              <a:buFont typeface="+mj-lt"/>
              <a:buAutoNum type="alphaUcPeriod"/>
            </a:pPr>
            <a:r>
              <a:rPr lang="en-MY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Personal Protective Equipment</a:t>
            </a:r>
            <a:endParaRPr lang="en-US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048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0528" y="353745"/>
            <a:ext cx="9324528" cy="5693866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ü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Installation of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negative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pressure and 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separate ventilation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and air conditioning system</a:t>
            </a:r>
          </a:p>
          <a:p>
            <a:pPr marL="457200" indent="-457200" fontAlgn="base">
              <a:buFont typeface="Wingdings" pitchFamily="2" charset="2"/>
              <a:buChar char="ü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Use of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Ultraviolet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lamps can help contain the </a:t>
            </a:r>
          </a:p>
          <a:p>
            <a:pPr fontAlgn="base"/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         spread of contaminants</a:t>
            </a:r>
          </a:p>
          <a:p>
            <a:pPr marL="457200" indent="-457200" fontAlgn="base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Regular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cleaning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of the workplace, </a:t>
            </a:r>
          </a:p>
          <a:p>
            <a:pPr marL="457200" indent="-457200" fontAlgn="base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Pest prevention/extermination, </a:t>
            </a:r>
          </a:p>
          <a:p>
            <a:pPr marL="457200" indent="-457200" fontAlgn="base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800" b="1" dirty="0">
                <a:solidFill>
                  <a:srgbClr val="990099"/>
                </a:solidFill>
                <a:latin typeface="Garamond" panose="02020404030301010803" pitchFamily="18" charset="0"/>
                <a:cs typeface="Times New Roman" pitchFamily="18" charset="0"/>
              </a:rPr>
              <a:t>Requiring that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safety equipment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be used </a:t>
            </a:r>
          </a:p>
          <a:p>
            <a:pPr marL="457200" indent="-457200" fontAlgn="base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Proper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storage, </a:t>
            </a:r>
          </a:p>
          <a:p>
            <a:pPr marL="457200" lvl="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Proper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transport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, and 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ü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Proper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disposal</a:t>
            </a:r>
            <a:endParaRPr lang="en-MY" sz="2800" b="1" dirty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</p:txBody>
      </p:sp>
      <p:pic>
        <p:nvPicPr>
          <p:cNvPr id="3" name="Picture 2" descr="https://upload.wikimedia.org/wikipedia/commons/2/24/Negative_Air_Pressur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5" y="0"/>
            <a:ext cx="1656184" cy="1765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283968" y="4077072"/>
            <a:ext cx="4572000" cy="1970539"/>
          </a:xfrm>
          <a:prstGeom prst="rect">
            <a:avLst/>
          </a:prstGeom>
          <a:ln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of biologically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hazardous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materials and items that may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pose a biological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risk</a:t>
            </a:r>
            <a:r>
              <a:rPr lang="en-MY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Right Brace 5"/>
          <p:cNvSpPr/>
          <p:nvPr/>
        </p:nvSpPr>
        <p:spPr>
          <a:xfrm>
            <a:off x="3438128" y="3861048"/>
            <a:ext cx="1115615" cy="203906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23525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2/24/Negative_Air_Press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551" y="355980"/>
            <a:ext cx="8424935" cy="450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13096" y="5085184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>
                <a:latin typeface="Garamond" pitchFamily="18" charset="0"/>
              </a:rPr>
              <a:t>The internal air is forced out so that a negative air pressure is created pulling air passively into the system from other inlets.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9067A-2F7A-4259-8AB6-A1C5578F2FE4}" type="datetime1">
              <a:rPr lang="en-MY" smtClean="0"/>
              <a:t>12/3/2023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16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401743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27411" y="164784"/>
            <a:ext cx="9396536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b="1" dirty="0">
                <a:solidFill>
                  <a:srgbClr val="C00000"/>
                </a:solidFill>
                <a:latin typeface="Georgia" panose="02040502050405020303" pitchFamily="18" charset="0"/>
              </a:rPr>
              <a:t>    </a:t>
            </a:r>
            <a:r>
              <a:rPr lang="en-MY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B. Administrative Controls</a:t>
            </a:r>
          </a:p>
          <a:p>
            <a:endParaRPr lang="en-MY" sz="3200" dirty="0">
              <a:solidFill>
                <a:srgbClr val="C00000"/>
              </a:solidFill>
              <a:latin typeface="Garamond" panose="02020404030301010803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are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8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second</a:t>
            </a:r>
            <a:r>
              <a:rPr lang="en-MY" sz="2800" b="1" u="sng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line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of defence.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One of the key methods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of risk control in this category is;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safe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operating procedures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v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Employers must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detail procedures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processes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that should be followed in order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to protect workers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from biological hazard risks, including things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such as where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and where it is necessary for workers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Ø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to wear gloves. (For a primer on safety gloves, </a:t>
            </a:r>
          </a:p>
        </p:txBody>
      </p:sp>
      <p:sp>
        <p:nvSpPr>
          <p:cNvPr id="3" name="Rectangle 2"/>
          <p:cNvSpPr/>
          <p:nvPr/>
        </p:nvSpPr>
        <p:spPr>
          <a:xfrm>
            <a:off x="5868144" y="18228"/>
            <a:ext cx="3024336" cy="738664"/>
          </a:xfrm>
          <a:prstGeom prst="rect">
            <a:avLst/>
          </a:prstGeom>
          <a:ln w="2222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MY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Engineering Controls</a:t>
            </a:r>
          </a:p>
          <a:p>
            <a:pPr marL="342900" indent="-342900">
              <a:buFont typeface="+mj-lt"/>
              <a:buAutoNum type="alphaUcPeriod"/>
            </a:pPr>
            <a:r>
              <a:rPr lang="en-MY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Administrative Controls</a:t>
            </a:r>
          </a:p>
          <a:p>
            <a:pPr marL="342900" indent="-342900">
              <a:buFont typeface="+mj-lt"/>
              <a:buAutoNum type="alphaUcPeriod"/>
            </a:pPr>
            <a:r>
              <a:rPr lang="en-MY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Personal Protective Equipment</a:t>
            </a:r>
            <a:endParaRPr lang="en-US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235" y="6197205"/>
            <a:ext cx="88432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u="sng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Examples of other effective </a:t>
            </a:r>
            <a:r>
              <a:rPr lang="en-MY" sz="24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ways to </a:t>
            </a:r>
            <a:r>
              <a:rPr lang="en-MY" sz="2400" b="1" dirty="0">
                <a:latin typeface="Garamond" panose="02020404030301010803" pitchFamily="18" charset="0"/>
                <a:cs typeface="Times New Roman" pitchFamily="18" charset="0"/>
              </a:rPr>
              <a:t>use </a:t>
            </a:r>
            <a:r>
              <a:rPr lang="en-MY" sz="24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administrative </a:t>
            </a:r>
            <a:endParaRPr lang="ar-JO" sz="2400" dirty="0"/>
          </a:p>
        </p:txBody>
      </p:sp>
      <p:sp>
        <p:nvSpPr>
          <p:cNvPr id="5" name="Right Arrow 4"/>
          <p:cNvSpPr/>
          <p:nvPr/>
        </p:nvSpPr>
        <p:spPr>
          <a:xfrm>
            <a:off x="7188299" y="6451329"/>
            <a:ext cx="18425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73707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0528" y="271582"/>
            <a:ext cx="932452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800" b="1" u="sng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Examples of other effective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ways to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use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administrative control</a:t>
            </a:r>
            <a:r>
              <a:rPr lang="en-MY" sz="28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 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to manage biological hazards include:</a:t>
            </a:r>
          </a:p>
          <a:p>
            <a:pPr lvl="0">
              <a:lnSpc>
                <a:spcPct val="150000"/>
              </a:lnSpc>
            </a:pP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   A Comprehensive employee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education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and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training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Adequate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supervision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limiting 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exposure to potential biological safety hazards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Monitoring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exposure</a:t>
            </a:r>
            <a:endParaRPr lang="en-MY" sz="28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immunizations</a:t>
            </a:r>
            <a:r>
              <a:rPr lang="en-MY" sz="2800" b="1" dirty="0">
                <a:solidFill>
                  <a:srgbClr val="00B05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providing</a:t>
            </a:r>
            <a:r>
              <a:rPr lang="en-MY" sz="2800" b="1" dirty="0">
                <a:solidFill>
                  <a:srgbClr val="00B05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immunization programs</a:t>
            </a:r>
            <a:endParaRPr lang="en-MY" sz="2800" dirty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Generous</a:t>
            </a:r>
            <a:r>
              <a:rPr lang="en-MY" sz="28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sick leave policies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(</a:t>
            </a:r>
            <a:r>
              <a:rPr lang="en-MY" sz="2000" i="1" dirty="0">
                <a:latin typeface="Garamond" panose="02020404030301010803" pitchFamily="18" charset="0"/>
                <a:cs typeface="Times New Roman" pitchFamily="18" charset="0"/>
              </a:rPr>
              <a:t>to discourage sick employees from coming to work)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Clear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emergency procedures</a:t>
            </a:r>
          </a:p>
        </p:txBody>
      </p:sp>
    </p:spTree>
    <p:extLst>
      <p:ext uri="{BB962C8B-B14F-4D97-AF65-F5344CB8AC3E}">
        <p14:creationId xmlns:p14="http://schemas.microsoft.com/office/powerpoint/2010/main" val="3149530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2289" y="332656"/>
            <a:ext cx="92525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Wingdings" pitchFamily="2" charset="2"/>
              <a:buChar char="q"/>
            </a:pPr>
            <a:r>
              <a:rPr lang="en-MY" sz="28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Once</a:t>
            </a:r>
            <a:r>
              <a:rPr lang="en-MY" sz="2800" b="1" u="sng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u="sng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administrative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and engineering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controls have been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implemented</a:t>
            </a:r>
            <a:endParaRPr lang="en-MY" sz="28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  it is important to </a:t>
            </a:r>
            <a:r>
              <a:rPr lang="en-MY" sz="28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REVISE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all the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safety strategy </a:t>
            </a:r>
          </a:p>
          <a:p>
            <a:pPr marL="457200" indent="-457200" fontAlgn="base">
              <a:buFont typeface="Wingdings" pitchFamily="2" charset="2"/>
              <a:buChar char="Ø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          at least </a:t>
            </a:r>
            <a:r>
              <a:rPr lang="en-MY" sz="28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once a year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and</a:t>
            </a:r>
          </a:p>
          <a:p>
            <a:pPr marL="457200" indent="-457200" fontAlgn="base">
              <a:buFont typeface="Wingdings" pitchFamily="2" charset="2"/>
              <a:buChar char="Ø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    </a:t>
            </a:r>
            <a:r>
              <a:rPr lang="en-MY" sz="28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every time the workplace conditions change</a:t>
            </a:r>
            <a:r>
              <a:rPr lang="en-MY" sz="2800" u="sng" dirty="0">
                <a:latin typeface="Garamond" panose="02020404030301010803" pitchFamily="18" charset="0"/>
                <a:cs typeface="Times New Roman" pitchFamily="18" charset="0"/>
              </a:rPr>
              <a:t>. </a:t>
            </a:r>
          </a:p>
          <a:p>
            <a:pPr fontAlgn="base"/>
            <a:endParaRPr lang="en-MY" sz="28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For some workplaces, the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changing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of the </a:t>
            </a:r>
            <a:r>
              <a:rPr lang="en-MY" sz="28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seasons can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affect these controls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so </a:t>
            </a: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it is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important </a:t>
            </a:r>
            <a:r>
              <a:rPr lang="en-MY" sz="2800" b="1" dirty="0">
                <a:solidFill>
                  <a:srgbClr val="990099"/>
                </a:solidFill>
                <a:latin typeface="Garamond" panose="02020404030301010803" pitchFamily="18" charset="0"/>
                <a:cs typeface="Times New Roman" pitchFamily="18" charset="0"/>
              </a:rPr>
              <a:t>to Regularly Monitor The Biological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Conditions that the employees are exposed to </a:t>
            </a:r>
          </a:p>
        </p:txBody>
      </p:sp>
    </p:spTree>
    <p:extLst>
      <p:ext uri="{BB962C8B-B14F-4D97-AF65-F5344CB8AC3E}">
        <p14:creationId xmlns:p14="http://schemas.microsoft.com/office/powerpoint/2010/main" val="278434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99592" y="3789040"/>
            <a:ext cx="62994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MY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aramond" pitchFamily="18" charset="0"/>
              </a:rPr>
              <a:t>. Biological Hazards</a:t>
            </a:r>
            <a:endParaRPr lang="en-MY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60281" y="115414"/>
            <a:ext cx="4657320" cy="3650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 descr="Blood filled medical syringes on yellow biohazard bag and spilled biological was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5414"/>
            <a:ext cx="3086056" cy="3529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835696" y="4856386"/>
            <a:ext cx="40607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MY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Garamond" pitchFamily="18" charset="0"/>
              </a:rPr>
              <a:t>(Biohazards)</a:t>
            </a:r>
            <a:endParaRPr lang="ar-JO" sz="5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46849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520" y="620688"/>
            <a:ext cx="907300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   </a:t>
            </a:r>
            <a:r>
              <a:rPr lang="en-MY" sz="2800" b="1" dirty="0">
                <a:solidFill>
                  <a:srgbClr val="C00000"/>
                </a:solidFill>
                <a:latin typeface="Georgia" panose="02040502050405020303" pitchFamily="18" charset="0"/>
                <a:cs typeface="Times New Roman" pitchFamily="18" charset="0"/>
              </a:rPr>
              <a:t>C</a:t>
            </a:r>
            <a:r>
              <a:rPr lang="en-MY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. Personal Protective Equipment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Personal protective equipment (PPE) </a:t>
            </a:r>
            <a:r>
              <a:rPr lang="en-MY" sz="28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is the last line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of defence against hazards, </a:t>
            </a:r>
            <a:r>
              <a:rPr lang="en-MY" sz="28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though it plays a critical role</a:t>
            </a:r>
            <a:r>
              <a:rPr lang="en-MY" sz="2800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If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the contact with biological hazards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cannot be prevented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,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the employees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must use personal protective equipment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adhere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strictly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to the practice of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personal hygiene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Examples of PPE to guard against biological hazards in the workplace include: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MY" sz="2800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Laboratory coats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protective clothing</a:t>
            </a:r>
            <a:endParaRPr lang="en-MY" sz="2800" dirty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MY" sz="2800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Non-permeable gloves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MY" sz="2800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Eye protection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eye shields</a:t>
            </a:r>
            <a:endParaRPr lang="en-MY" sz="2800" dirty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MY" sz="2800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Masks or respiratory protection 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face shields </a:t>
            </a:r>
          </a:p>
          <a:p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         &amp;shoe covers</a:t>
            </a:r>
            <a:endParaRPr lang="en-MY" sz="2800" dirty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endParaRPr lang="en-MY" sz="2800" dirty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17232" y="188640"/>
            <a:ext cx="2626768" cy="646331"/>
          </a:xfrm>
          <a:prstGeom prst="rect">
            <a:avLst/>
          </a:prstGeom>
          <a:ln w="2222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MY" sz="1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Engineering Controls</a:t>
            </a:r>
          </a:p>
          <a:p>
            <a:pPr marL="342900" indent="-342900">
              <a:buFont typeface="+mj-lt"/>
              <a:buAutoNum type="alphaUcPeriod"/>
            </a:pPr>
            <a:r>
              <a:rPr lang="en-MY" sz="1200" b="1" dirty="0">
                <a:latin typeface="Times New Roman" pitchFamily="18" charset="0"/>
                <a:cs typeface="Times New Roman" pitchFamily="18" charset="0"/>
              </a:rPr>
              <a:t>Administrative Controls</a:t>
            </a:r>
          </a:p>
          <a:p>
            <a:pPr marL="342900" indent="-342900">
              <a:buFont typeface="+mj-lt"/>
              <a:buAutoNum type="alphaUcPeriod"/>
            </a:pPr>
            <a:r>
              <a:rPr lang="en-MY" sz="1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Personal Protective Equipment</a:t>
            </a:r>
            <a:endParaRPr lang="en-US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Worker with Personal Protective Equipment and Safety Ic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717031"/>
            <a:ext cx="2088232" cy="3028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33819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754" y="188640"/>
            <a:ext cx="913824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Common protective equipment </a:t>
            </a:r>
            <a:r>
              <a:rPr lang="en-MY" sz="2800" b="1" dirty="0">
                <a:latin typeface="Garamond" pitchFamily="18" charset="0"/>
              </a:rPr>
              <a:t>includes</a:t>
            </a:r>
          </a:p>
          <a:p>
            <a:r>
              <a:rPr lang="en-MY" sz="2800" dirty="0">
                <a:latin typeface="Garamond" pitchFamily="18" charset="0"/>
              </a:rPr>
              <a:t>:</a:t>
            </a:r>
            <a:r>
              <a:rPr lang="en-MY" sz="2800" b="1" dirty="0">
                <a:latin typeface="Garamond" pitchFamily="18" charset="0"/>
              </a:rPr>
              <a:t>Respiratory protection</a:t>
            </a:r>
            <a:endParaRPr lang="en-MY" sz="2800" dirty="0">
              <a:latin typeface="Garamond" pitchFamily="18" charset="0"/>
            </a:endParaRPr>
          </a:p>
          <a:p>
            <a:r>
              <a:rPr lang="en-MY" sz="2600" dirty="0">
                <a:latin typeface="Garamond" pitchFamily="18" charset="0"/>
              </a:rPr>
              <a:t>Using the appropriate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respiratory protective equipment  </a:t>
            </a:r>
            <a:r>
              <a:rPr lang="en-MY" sz="2600" dirty="0">
                <a:latin typeface="Garamond" pitchFamily="18" charset="0"/>
              </a:rPr>
              <a:t>is important for the securing an adequate protection from  biological hazards.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Surgical masks</a:t>
            </a:r>
            <a:endParaRPr lang="en-MY" sz="28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Surgical mask generally consists of three layers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of non-woven</a:t>
            </a:r>
            <a:r>
              <a:rPr lang="ar-AE" sz="1600" dirty="0">
                <a:latin typeface="Garamond" panose="02020404030301010803" pitchFamily="18" charset="0"/>
                <a:cs typeface="Times New Roman" pitchFamily="18" charset="0"/>
              </a:rPr>
              <a:t>غير المنسوجة</a:t>
            </a:r>
            <a:r>
              <a:rPr lang="en-MY" sz="16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fabrics.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It provides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a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barrier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protection against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large</a:t>
            </a:r>
          </a:p>
          <a:p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                 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respiratory droplets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; </a:t>
            </a:r>
            <a:endParaRPr lang="en-MY" sz="2800" b="1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N95 or 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higher level respirators </a:t>
            </a:r>
            <a:endParaRPr lang="en-MY" sz="2800" dirty="0">
              <a:solidFill>
                <a:schemeClr val="tx2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This type of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N95 ,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respirator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filters out </a:t>
            </a:r>
            <a:r>
              <a:rPr lang="en-MY" sz="2800" b="1" dirty="0">
                <a:solidFill>
                  <a:srgbClr val="990099"/>
                </a:solidFill>
                <a:latin typeface="Garamond" panose="02020404030301010803" pitchFamily="18" charset="0"/>
                <a:cs typeface="Times New Roman" pitchFamily="18" charset="0"/>
              </a:rPr>
              <a:t>particulates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800" b="1" dirty="0">
                <a:solidFill>
                  <a:srgbClr val="990099"/>
                </a:solidFill>
                <a:latin typeface="Garamond" panose="02020404030301010803" pitchFamily="18" charset="0"/>
                <a:cs typeface="Times New Roman" pitchFamily="18" charset="0"/>
              </a:rPr>
              <a:t>liquid droplets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 small particle size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, therefore providing</a:t>
            </a:r>
          </a:p>
          <a:p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protection from inhaling aerosols and</a:t>
            </a:r>
          </a:p>
          <a:p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microorganisms that are airborne.</a:t>
            </a:r>
          </a:p>
        </p:txBody>
      </p:sp>
      <p:pic>
        <p:nvPicPr>
          <p:cNvPr id="6" name="Picture 10" descr="Biohaz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068960"/>
            <a:ext cx="1954218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protection factor for N95 /wuhanvirus filtering face mask - safty white mask on white background&#10;&#10;N95 face mask protect from catching the new coronavirus, wuhanvirus&#10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589240"/>
            <a:ext cx="1954218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55429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6632"/>
            <a:ext cx="903649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Protective clothing </a:t>
            </a:r>
            <a:endParaRPr lang="en-MY" sz="2800" dirty="0">
              <a:solidFill>
                <a:srgbClr val="C0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includes protective coverall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(</a:t>
            </a:r>
            <a:r>
              <a:rPr lang="en-MY" sz="2400" dirty="0">
                <a:solidFill>
                  <a:srgbClr val="990099"/>
                </a:solidFill>
                <a:latin typeface="Garamond" panose="02020404030301010803" pitchFamily="18" charset="0"/>
                <a:cs typeface="Times New Roman" pitchFamily="18" charset="0"/>
              </a:rPr>
              <a:t>with attached hood</a:t>
            </a:r>
            <a:r>
              <a:rPr lang="en-MY" sz="2800" dirty="0">
                <a:solidFill>
                  <a:srgbClr val="990099"/>
                </a:solidFill>
                <a:latin typeface="Garamond" panose="02020404030301010803" pitchFamily="18" charset="0"/>
                <a:cs typeface="Times New Roman" pitchFamily="18" charset="0"/>
              </a:rPr>
              <a:t>),</a:t>
            </a:r>
          </a:p>
          <a:p>
            <a:r>
              <a:rPr lang="en-MY" sz="2800" dirty="0">
                <a:solidFill>
                  <a:srgbClr val="990099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gown, apron, head and shoe covers;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Protective clothing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should be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waterproof or impermeable </a:t>
            </a:r>
          </a:p>
          <a:p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to liquids to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protect the body </a:t>
            </a:r>
            <a:r>
              <a:rPr lang="en-MY" sz="2400" i="1" dirty="0">
                <a:latin typeface="Garamond" panose="02020404030301010803" pitchFamily="18" charset="0"/>
                <a:cs typeface="Times New Roman" pitchFamily="18" charset="0"/>
              </a:rPr>
              <a:t>from</a:t>
            </a:r>
            <a:r>
              <a:rPr lang="en-MY" sz="2400" b="1" i="1" dirty="0">
                <a:latin typeface="Garamond" panose="02020404030301010803" pitchFamily="18" charset="0"/>
                <a:cs typeface="Times New Roman" pitchFamily="18" charset="0"/>
              </a:rPr>
              <a:t> contamination </a:t>
            </a:r>
            <a:r>
              <a:rPr lang="en-MY" sz="2400" i="1" dirty="0">
                <a:latin typeface="Garamond" panose="02020404030301010803" pitchFamily="18" charset="0"/>
                <a:cs typeface="Times New Roman" pitchFamily="18" charset="0"/>
              </a:rPr>
              <a:t>by </a:t>
            </a:r>
            <a:r>
              <a:rPr lang="en-MY" sz="2400" b="1" i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blood, </a:t>
            </a:r>
          </a:p>
          <a:p>
            <a:r>
              <a:rPr lang="en-MY" sz="2400" b="1" i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droplets or other body fluids </a:t>
            </a:r>
            <a:r>
              <a:rPr lang="en-MY" sz="2400" b="1" i="1" dirty="0">
                <a:latin typeface="Garamond" panose="02020404030301010803" pitchFamily="18" charset="0"/>
                <a:cs typeface="Times New Roman" pitchFamily="18" charset="0"/>
              </a:rPr>
              <a:t>and 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prevent these </a:t>
            </a:r>
            <a:r>
              <a:rPr lang="en-MY" sz="2800" b="1" i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contaminants from </a:t>
            </a:r>
            <a:r>
              <a:rPr lang="en-MY" sz="2600" b="1" i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getting </a:t>
            </a:r>
            <a:r>
              <a:rPr lang="en-MY" sz="2600" b="1" i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into the body </a:t>
            </a:r>
            <a:r>
              <a:rPr lang="en-MY" sz="2600" b="1" i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i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through open wounds </a:t>
            </a:r>
            <a:r>
              <a:rPr lang="en-MY" sz="2600" b="1" i="1" dirty="0">
                <a:latin typeface="Garamond" panose="02020404030301010803" pitchFamily="18" charset="0"/>
                <a:cs typeface="Times New Roman" pitchFamily="18" charset="0"/>
              </a:rPr>
              <a:t>or contaminating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 the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worker's own clothing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600" b="1" i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thus  reducing the chance of spreading of pathogen and cross-infection </a:t>
            </a:r>
            <a:endParaRPr lang="en-MY" sz="2600" b="1" dirty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Protective clothing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is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disposable 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in most cases</a:t>
            </a:r>
          </a:p>
          <a:p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though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some can be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reused after sterilization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;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Protective clothing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should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fit the wearer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and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should not hamper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(obstruct) movement</a:t>
            </a:r>
            <a:r>
              <a:rPr lang="en-MY" sz="2800" dirty="0">
                <a:latin typeface="Garamond" pitchFamily="18" charset="0"/>
              </a:rPr>
              <a:t>; 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Protective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clothing should be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checked before use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and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replaced if damaged;</a:t>
            </a:r>
            <a:endParaRPr lang="en-MY" sz="28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6948264" y="6453336"/>
            <a:ext cx="220254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pic>
        <p:nvPicPr>
          <p:cNvPr id="5" name="Picture 4" descr="Man in yellow protective hazmat suit isolated on white&#10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16632"/>
            <a:ext cx="1386105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Man in yellow protective hazmat suit isolated on white&#10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3626606"/>
            <a:ext cx="1619672" cy="2826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17519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73" y="116632"/>
            <a:ext cx="932452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Biologically contaminated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protective clothing should be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 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disposed of</a:t>
            </a: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in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specially designed rubbish bag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marked 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with 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"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biological hazard</a:t>
            </a:r>
            <a:r>
              <a:rPr lang="en-MY" sz="26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" </a:t>
            </a: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warning and label.</a:t>
            </a:r>
          </a:p>
          <a:p>
            <a:pPr lvl="0"/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Seal the </a:t>
            </a:r>
            <a:r>
              <a:rPr lang="en-MY" sz="26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</a:t>
            </a:r>
            <a:r>
              <a:rPr lang="en-MY" sz="26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ag </a:t>
            </a:r>
            <a:r>
              <a:rPr lang="en-MY" sz="24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place it in designated location </a:t>
            </a:r>
            <a:r>
              <a:rPr lang="en-MY" sz="24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for special disposal</a:t>
            </a:r>
            <a:endParaRPr lang="en-US" sz="2400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80529" y="1803859"/>
            <a:ext cx="9180513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u="sng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Safety goggles/glasses and face shields </a:t>
            </a:r>
            <a:endParaRPr lang="en-MY" sz="2800" u="sng" dirty="0">
              <a:solidFill>
                <a:srgbClr val="C0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can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protect the eyes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from contacting  pathogen-carrying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blood, droplets </a:t>
            </a:r>
            <a:r>
              <a:rPr lang="en-MY" sz="2600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or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other body fluids,  </a:t>
            </a:r>
            <a:r>
              <a:rPr lang="en-MY" sz="2600" b="1" i="1" dirty="0">
                <a:solidFill>
                  <a:schemeClr val="accent1"/>
                </a:solidFill>
                <a:latin typeface="Garamond" panose="02020404030301010803" pitchFamily="18" charset="0"/>
                <a:cs typeface="Times New Roman" pitchFamily="18" charset="0"/>
              </a:rPr>
              <a:t>which may t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i="1" dirty="0">
                <a:solidFill>
                  <a:schemeClr val="accent1"/>
                </a:solidFill>
                <a:latin typeface="Garamond" panose="02020404030301010803" pitchFamily="18" charset="0"/>
                <a:cs typeface="Times New Roman" pitchFamily="18" charset="0"/>
              </a:rPr>
              <a:t>   hen enter the body through the mucosa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Both face shields and goggles/glasses should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be</a:t>
            </a:r>
          </a:p>
          <a:p>
            <a:pPr marL="342900" indent="-342900" algn="ctr">
              <a:buFont typeface="Wingdings" pitchFamily="2" charset="2"/>
              <a:buChar char="v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cleaned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with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liquid soap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regularly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. </a:t>
            </a:r>
          </a:p>
          <a:p>
            <a:pPr marL="342900" indent="-342900" algn="ctr">
              <a:buFont typeface="Wingdings" pitchFamily="2" charset="2"/>
              <a:buChar char="v"/>
            </a:pP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If contaminated by blood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, they should </a:t>
            </a:r>
            <a:r>
              <a:rPr lang="en-MY" sz="2600" b="1" dirty="0">
                <a:solidFill>
                  <a:schemeClr val="accent2"/>
                </a:solidFill>
                <a:latin typeface="Garamond" panose="02020404030301010803" pitchFamily="18" charset="0"/>
                <a:cs typeface="Times New Roman" pitchFamily="18" charset="0"/>
              </a:rPr>
              <a:t>be soaked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in 1:49 diluted liquid bleach and then rinsed with clean water.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 Place them in plastic bags </a:t>
            </a:r>
            <a:r>
              <a:rPr lang="en-MY" sz="2400" dirty="0">
                <a:latin typeface="Garamond" panose="02020404030301010803" pitchFamily="18" charset="0"/>
                <a:cs typeface="Times New Roman" pitchFamily="18" charset="0"/>
              </a:rPr>
              <a:t>after wiping </a:t>
            </a:r>
            <a:r>
              <a:rPr lang="en-MY" sz="2400" b="1" dirty="0">
                <a:latin typeface="Garamond" panose="02020404030301010803" pitchFamily="18" charset="0"/>
                <a:cs typeface="Times New Roman" pitchFamily="18" charset="0"/>
              </a:rPr>
              <a:t>dry and store </a:t>
            </a:r>
            <a:r>
              <a:rPr lang="en-MY" sz="2400" dirty="0">
                <a:latin typeface="Garamond" panose="02020404030301010803" pitchFamily="18" charset="0"/>
                <a:cs typeface="Times New Roman" pitchFamily="18" charset="0"/>
              </a:rPr>
              <a:t>them in a cabinet;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 Check them regularly.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 Replace them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if out of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shape, cracked, scratched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or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fogged</a:t>
            </a:r>
            <a:endParaRPr lang="en-MY" sz="2600" dirty="0">
              <a:latin typeface="Garamond" panose="02020404030301010803" pitchFamily="18" charset="0"/>
            </a:endParaRPr>
          </a:p>
        </p:txBody>
      </p:sp>
      <p:pic>
        <p:nvPicPr>
          <p:cNvPr id="5" name="Picture 4" descr="Biohazar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2636912"/>
            <a:ext cx="1547665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6" descr="Goggles or Safety Glasses. Protective workwear to protect human eyes. Single object isolated over a white background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7856" y="1751209"/>
            <a:ext cx="1722129" cy="453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Medical Virology Research Scientist Works in a Hazmat Suit with Mask, Inspects Test Tube with Isolated Virus String from Refrigerator Box. She Works in a Sterile High Tech Laboratory Facility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3839" y="5445224"/>
            <a:ext cx="1890161" cy="873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27428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0528" y="188640"/>
            <a:ext cx="932452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 </a:t>
            </a:r>
            <a:r>
              <a:rPr lang="en-MY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Gloves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Protect </a:t>
            </a:r>
            <a:r>
              <a:rPr lang="en-MY" sz="2600" b="1" i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the hands </a:t>
            </a:r>
            <a:r>
              <a:rPr lang="en-MY" sz="2600" b="1" i="1" dirty="0">
                <a:latin typeface="Garamond" panose="02020404030301010803" pitchFamily="18" charset="0"/>
                <a:cs typeface="Times New Roman" pitchFamily="18" charset="0"/>
              </a:rPr>
              <a:t>from contacting </a:t>
            </a:r>
            <a:r>
              <a:rPr lang="en-MY" sz="2600" b="1" i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blood, droplets, </a:t>
            </a:r>
          </a:p>
          <a:p>
            <a:r>
              <a:rPr lang="en-MY" sz="2600" b="1" i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   body fluids </a:t>
            </a:r>
            <a:r>
              <a:rPr lang="en-MY" sz="2600" b="1" i="1" dirty="0">
                <a:latin typeface="Garamond" panose="02020404030301010803" pitchFamily="18" charset="0"/>
                <a:cs typeface="Times New Roman" pitchFamily="18" charset="0"/>
              </a:rPr>
              <a:t>and  other </a:t>
            </a:r>
            <a:r>
              <a:rPr lang="en-MY" sz="2600" b="1" i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body tissue </a:t>
            </a:r>
            <a:r>
              <a:rPr lang="en-MY" sz="2600" b="1" i="1" dirty="0">
                <a:latin typeface="Garamond" panose="02020404030301010803" pitchFamily="18" charset="0"/>
                <a:cs typeface="Times New Roman" pitchFamily="18" charset="0"/>
              </a:rPr>
              <a:t>of the infected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, or</a:t>
            </a:r>
          </a:p>
          <a:p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                      pathogen-contaminated objects and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Can avoid infecti</a:t>
            </a:r>
            <a:r>
              <a:rPr lang="en-MY" sz="26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on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when touching the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eyes, mouth or nose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afterwards.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 also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protect open wounds </a:t>
            </a:r>
            <a:r>
              <a:rPr lang="en-MY" sz="26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rom contamination by pathogen;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Most gloves are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disposable after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use;</a:t>
            </a:r>
            <a:endParaRPr lang="ar-JO" sz="2600" dirty="0">
              <a:latin typeface="Garamond" panose="02020404030301010803" pitchFamily="18" charset="0"/>
            </a:endParaRPr>
          </a:p>
        </p:txBody>
      </p:sp>
      <p:pic>
        <p:nvPicPr>
          <p:cNvPr id="3" name="Picture 20" descr="Safety at work concept, Basic personal Protection Equipment (PPE) including ear plug, glasses and working glove on white background with embedded clipping pat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0"/>
            <a:ext cx="1475656" cy="191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3701267"/>
            <a:ext cx="9001000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u="sng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Shoe covers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prevent pathogens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from being carried outside </a:t>
            </a:r>
          </a:p>
          <a:p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            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the workplace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; </a:t>
            </a:r>
          </a:p>
          <a:p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•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Shoe covers are usually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disposable after use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;</a:t>
            </a:r>
          </a:p>
          <a:p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•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Boot covers offer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further protection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i="1" dirty="0">
                <a:latin typeface="Garamond" panose="02020404030301010803" pitchFamily="18" charset="0"/>
                <a:cs typeface="Times New Roman" pitchFamily="18" charset="0"/>
              </a:rPr>
              <a:t>Cover the boots with the </a:t>
            </a:r>
            <a:r>
              <a:rPr lang="en-MY" sz="2600" b="1" i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trousers of protective </a:t>
            </a:r>
            <a:r>
              <a:rPr lang="en-MY" sz="2600" b="1" i="1" dirty="0">
                <a:latin typeface="Garamond" panose="02020404030301010803" pitchFamily="18" charset="0"/>
                <a:cs typeface="Times New Roman" pitchFamily="18" charset="0"/>
              </a:rPr>
              <a:t>clothing to</a:t>
            </a:r>
          </a:p>
          <a:p>
            <a:r>
              <a:rPr lang="en-MY" sz="2600" b="1" i="1" dirty="0">
                <a:latin typeface="Garamond" panose="02020404030301010803" pitchFamily="18" charset="0"/>
                <a:cs typeface="Times New Roman" pitchFamily="18" charset="0"/>
              </a:rPr>
              <a:t>    </a:t>
            </a:r>
            <a:r>
              <a:rPr lang="en-MY" sz="2600" b="1" i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prevent contaminants from getting into the boots;</a:t>
            </a:r>
            <a:endParaRPr lang="en-MY" sz="2600" dirty="0">
              <a:solidFill>
                <a:srgbClr val="0070C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•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Shoe covers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should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be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water resistant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skid proof</a:t>
            </a:r>
          </a:p>
        </p:txBody>
      </p:sp>
    </p:spTree>
    <p:extLst>
      <p:ext uri="{BB962C8B-B14F-4D97-AF65-F5344CB8AC3E}">
        <p14:creationId xmlns:p14="http://schemas.microsoft.com/office/powerpoint/2010/main" val="20723756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20688"/>
            <a:ext cx="9144000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MY" sz="2800" b="1" u="sng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To ensure their protectiveness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MY" sz="2600" b="1" u="sng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All personal protective equipment requires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correct selection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and use, as well as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proper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maintenanc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e and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storage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Re-useable protective equipment should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be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cleaned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and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sterilized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thoroughly before they are used again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Damaged items should be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replaced immediately</a:t>
            </a:r>
            <a:r>
              <a:rPr lang="en-MY" sz="2600" dirty="0">
                <a:latin typeface="Garamond" pitchFamily="18" charset="0"/>
              </a:rPr>
              <a:t>.</a:t>
            </a:r>
          </a:p>
          <a:p>
            <a:r>
              <a:rPr lang="en-MY" sz="2600" dirty="0">
                <a:latin typeface="Garamond" pitchFamily="18" charset="0"/>
              </a:rPr>
              <a:t>When using the complete set of protective equipment</a:t>
            </a:r>
            <a:r>
              <a:rPr lang="en-MY" sz="2600" b="1" dirty="0">
                <a:latin typeface="Garamond" pitchFamily="18" charset="0"/>
              </a:rPr>
              <a:t>, medical personnel should follow strictly hospital guidelines on infection control.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600" b="1" dirty="0">
                <a:latin typeface="Garamond" pitchFamily="18" charset="0"/>
              </a:rPr>
              <a:t>Other general </a:t>
            </a:r>
            <a:r>
              <a:rPr lang="en-MY" sz="2600" b="1" dirty="0">
                <a:solidFill>
                  <a:srgbClr val="FF0000"/>
                </a:solidFill>
                <a:latin typeface="Garamond" pitchFamily="18" charset="0"/>
              </a:rPr>
              <a:t>frontline workers </a:t>
            </a:r>
            <a:r>
              <a:rPr lang="en-MY" sz="2600" b="1" dirty="0">
                <a:latin typeface="Garamond" pitchFamily="18" charset="0"/>
              </a:rPr>
              <a:t>such as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cleaning </a:t>
            </a:r>
            <a:r>
              <a:rPr lang="en-MY" sz="2600" b="1" dirty="0">
                <a:latin typeface="Garamond" pitchFamily="18" charset="0"/>
              </a:rPr>
              <a:t>staff</a:t>
            </a:r>
          </a:p>
          <a:p>
            <a:r>
              <a:rPr lang="en-MY" sz="2600" b="1" dirty="0">
                <a:latin typeface="Garamond" pitchFamily="18" charset="0"/>
              </a:rPr>
              <a:t>should follow order in putting on protective equipment</a:t>
            </a:r>
            <a:r>
              <a:rPr lang="en-MY" sz="2600" dirty="0">
                <a:latin typeface="Garamond" pitchFamily="18" charset="0"/>
              </a:rPr>
              <a:t>. </a:t>
            </a:r>
          </a:p>
        </p:txBody>
      </p:sp>
      <p:pic>
        <p:nvPicPr>
          <p:cNvPr id="4" name="Picture 2" descr="Worker with Personal Protective Equipment and Safety Ic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76256" y="148471"/>
            <a:ext cx="2267744" cy="184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65221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80529" y="25121"/>
            <a:ext cx="9338383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 </a:t>
            </a:r>
            <a:r>
              <a:rPr lang="en-MY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Sterilization </a:t>
            </a:r>
            <a:endParaRPr lang="en-MY" sz="2800" dirty="0">
              <a:solidFill>
                <a:srgbClr val="C0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     Sterilization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is the process using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ultra heat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or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high pressure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to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eliminate bacteria,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or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using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biocide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to eliminate microorganisms, including spores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A </a:t>
            </a:r>
            <a:r>
              <a:rPr lang="en-MY" sz="2600" b="1" u="sng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complete sterilization process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should include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disinfecting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contaminated premises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(building )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and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thorough cleaning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of any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residual toxic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substances,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to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ensure that employees would not be harmed through exposure in the risk area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There are many kinds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of sterilizing and antiseptic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agents,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MY" sz="2800" b="1" u="sng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Effective sterilization </a:t>
            </a:r>
            <a:r>
              <a:rPr lang="en-MY" sz="2800" b="1" u="sng" dirty="0">
                <a:latin typeface="Garamond" panose="02020404030301010803" pitchFamily="18" charset="0"/>
                <a:cs typeface="Times New Roman" pitchFamily="18" charset="0"/>
              </a:rPr>
              <a:t>depends on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MY" sz="2400" b="1" dirty="0">
                <a:latin typeface="Garamond" panose="02020404030301010803" pitchFamily="18" charset="0"/>
                <a:cs typeface="Times New Roman" pitchFamily="18" charset="0"/>
              </a:rPr>
              <a:t>strain and </a:t>
            </a:r>
            <a:r>
              <a:rPr lang="en-MY" sz="24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amount o</a:t>
            </a:r>
            <a:r>
              <a:rPr lang="en-MY" sz="2400" b="1" dirty="0">
                <a:latin typeface="Garamond" panose="02020404030301010803" pitchFamily="18" charset="0"/>
                <a:cs typeface="Times New Roman" pitchFamily="18" charset="0"/>
              </a:rPr>
              <a:t>f microorganisms, </a:t>
            </a:r>
            <a:r>
              <a:rPr lang="en-MY" sz="24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properties</a:t>
            </a:r>
            <a:r>
              <a:rPr lang="en-MY" sz="24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of the organisms</a:t>
            </a:r>
            <a:endParaRPr lang="en-MY" sz="24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571500" indent="-571500">
              <a:buFont typeface="+mj-lt"/>
              <a:buAutoNum type="romanLcPeriod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level of organic material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present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, </a:t>
            </a:r>
          </a:p>
          <a:p>
            <a:pPr marL="571500" indent="-571500">
              <a:buFont typeface="+mj-lt"/>
              <a:buAutoNum type="romanLcPeriod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duration, </a:t>
            </a:r>
          </a:p>
          <a:p>
            <a:pPr marL="571500" indent="-571500">
              <a:buFont typeface="+mj-lt"/>
              <a:buAutoNum type="romanLcPeriod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temperature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and </a:t>
            </a:r>
          </a:p>
          <a:p>
            <a:pPr marL="571500" indent="-571500">
              <a:buFont typeface="+mj-lt"/>
              <a:buAutoNum type="romanLcPeriod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concentration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of the sterilizing agent</a:t>
            </a:r>
            <a:endParaRPr lang="en-US" sz="2600" b="1" dirty="0">
              <a:latin typeface="Garamond" panose="02020404030301010803" pitchFamily="18" charset="0"/>
              <a:cs typeface="Times New Roman" pitchFamily="18" charset="0"/>
            </a:endParaRPr>
          </a:p>
        </p:txBody>
      </p:sp>
      <p:pic>
        <p:nvPicPr>
          <p:cNvPr id="4" name="Picture 4" descr="Sanitiser at health centre. : News Ph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-17132"/>
            <a:ext cx="1656186" cy="135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Little Girl Applying Hand Sanitizer : Stock Phot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200" y="4869160"/>
            <a:ext cx="162780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702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48" y="2882"/>
            <a:ext cx="892899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Sterilization must be carried out by </a:t>
            </a:r>
          </a:p>
          <a:p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following strictly safety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guidelines and </a:t>
            </a:r>
          </a:p>
          <a:p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taking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personal protection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to safeguard the health and safety of employees</a:t>
            </a:r>
            <a:r>
              <a:rPr lang="en-MY" sz="2600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.</a:t>
            </a:r>
            <a:endParaRPr lang="en-MY" sz="2600" b="1" dirty="0">
              <a:solidFill>
                <a:srgbClr val="C0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Personal hygiene </a:t>
            </a:r>
            <a:endParaRPr lang="en-MY" sz="2600" dirty="0">
              <a:solidFill>
                <a:srgbClr val="C0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Washing hands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with liquid soap is the simplest and most basic method to avoid infection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  <a:p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         However, it is often neglected.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Wash hands before and after work</a:t>
            </a: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endParaRPr lang="en-MY" sz="26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Also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wash hands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immediately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before and after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wearing protective clothing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, uniforms or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gloves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to reduce the possibility of infection</a:t>
            </a:r>
          </a:p>
          <a:p>
            <a:pPr marL="457200" indent="-457200">
              <a:buFont typeface="Wingdings" pitchFamily="2" charset="2"/>
              <a:buChar char="v"/>
            </a:pPr>
            <a:endParaRPr lang="en-MY" sz="2600" b="1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Hands must be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washed thoroughly after taking off </a:t>
            </a: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any personal protective equipment</a:t>
            </a:r>
            <a:endParaRPr lang="en-MY" sz="2600" dirty="0">
              <a:solidFill>
                <a:schemeClr val="tx2"/>
              </a:solidFill>
              <a:latin typeface="Garamond" panose="02020404030301010803" pitchFamily="18" charset="0"/>
              <a:cs typeface="Times New Roman" pitchFamily="18" charset="0"/>
            </a:endParaRPr>
          </a:p>
        </p:txBody>
      </p:sp>
      <p:pic>
        <p:nvPicPr>
          <p:cNvPr id="3" name="Picture 2" descr="Little Girl Applying Hand Sanitizer : Stock Ph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492896"/>
            <a:ext cx="1580728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753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0528" y="0"/>
            <a:ext cx="936104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                    </a:t>
            </a:r>
            <a:r>
              <a:rPr lang="en-MY" sz="3200" b="1" dirty="0">
                <a:solidFill>
                  <a:srgbClr val="C00000"/>
                </a:solidFill>
                <a:latin typeface="Garamond" pitchFamily="18" charset="0"/>
              </a:rPr>
              <a:t>Hazard Control Plan</a:t>
            </a:r>
            <a:endParaRPr lang="en-MY" sz="3200" dirty="0">
              <a:solidFill>
                <a:srgbClr val="C00000"/>
              </a:solidFill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Employers should have a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written plan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to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Identify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control, and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manage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600" dirty="0">
                <a:latin typeface="Garamond" panose="02020404030301010803" pitchFamily="18" charset="0"/>
                <a:cs typeface="Times New Roman" pitchFamily="18" charset="0"/>
              </a:rPr>
              <a:t>The plan should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be easily accessible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to employees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and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outline;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what the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hazards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are,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procedures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and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processes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that should be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used to control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or manage them,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and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training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employees require.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It should also clearly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articulate emergency</a:t>
            </a:r>
          </a:p>
          <a:p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        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procedures in case of exposure.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As with other health and safety plans,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biological hazard control plans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should be </a:t>
            </a:r>
            <a:r>
              <a:rPr lang="en-MY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reviewed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400" b="1" dirty="0"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updated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regularly – at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least once per year</a:t>
            </a:r>
            <a:r>
              <a:rPr lang="en-MY" sz="2800" dirty="0">
                <a:solidFill>
                  <a:schemeClr val="tx2"/>
                </a:solidFill>
                <a:latin typeface="Garamond" panose="02020404030301010803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699792" y="1268760"/>
            <a:ext cx="5400600" cy="954107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the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biological hazards present in their workplaces</a:t>
            </a:r>
            <a:r>
              <a:rPr lang="en-MY" dirty="0">
                <a:latin typeface="Garamond" panose="02020404030301010803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ight Brace 3"/>
          <p:cNvSpPr/>
          <p:nvPr/>
        </p:nvSpPr>
        <p:spPr>
          <a:xfrm>
            <a:off x="1475656" y="1115375"/>
            <a:ext cx="731512" cy="1170131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104360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458" y="332656"/>
            <a:ext cx="9056953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solidFill>
                  <a:srgbClr val="C00000"/>
                </a:solidFill>
                <a:latin typeface="Garamond" pitchFamily="18" charset="0"/>
              </a:rPr>
              <a:t> </a:t>
            </a:r>
            <a:r>
              <a:rPr lang="en-MY" sz="2800" b="1" dirty="0">
                <a:solidFill>
                  <a:srgbClr val="C00000"/>
                </a:solidFill>
                <a:latin typeface="Garamond" pitchFamily="18" charset="0"/>
              </a:rPr>
              <a:t>Preventive and control measures</a:t>
            </a:r>
            <a:endParaRPr lang="en-MY" sz="2800" dirty="0">
              <a:solidFill>
                <a:srgbClr val="C0000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latin typeface="Garamond" pitchFamily="18" charset="0"/>
              </a:rPr>
              <a:t>Elimination </a:t>
            </a:r>
            <a:r>
              <a:rPr lang="en-MY" sz="2400" dirty="0">
                <a:solidFill>
                  <a:srgbClr val="FF0000"/>
                </a:solidFill>
                <a:latin typeface="Garamond" pitchFamily="18" charset="0"/>
              </a:rPr>
              <a:t>of the source </a:t>
            </a:r>
            <a:r>
              <a:rPr lang="en-MY" sz="2400" dirty="0">
                <a:latin typeface="Garamond" pitchFamily="18" charset="0"/>
              </a:rPr>
              <a:t>of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contamination is fundamental to the prevention and control of biological hazards</a:t>
            </a:r>
            <a:r>
              <a:rPr lang="en-MY" sz="2400" dirty="0">
                <a:latin typeface="Garamond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Engineering controls </a:t>
            </a:r>
            <a:r>
              <a:rPr lang="en-MY" sz="2800" dirty="0">
                <a:latin typeface="Garamond" pitchFamily="18" charset="0"/>
              </a:rPr>
              <a:t>such as improvement of ventilation,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partial isolation </a:t>
            </a:r>
            <a:r>
              <a:rPr lang="en-MY" sz="2800" dirty="0">
                <a:latin typeface="Garamond" pitchFamily="18" charset="0"/>
              </a:rPr>
              <a:t>of the contamination source,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installation of negative pressure</a:t>
            </a:r>
            <a:r>
              <a:rPr lang="en-MY" sz="2800" dirty="0">
                <a:latin typeface="Garamond" pitchFamily="18" charset="0"/>
              </a:rPr>
              <a:t> and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separate ventilation</a:t>
            </a:r>
            <a:r>
              <a:rPr lang="en-MY" sz="2800" dirty="0">
                <a:latin typeface="Garamond" pitchFamily="18" charset="0"/>
              </a:rPr>
              <a:t> and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air conditioning system </a:t>
            </a:r>
            <a:r>
              <a:rPr lang="en-MY" sz="2400" dirty="0">
                <a:latin typeface="Garamond" pitchFamily="18" charset="0"/>
              </a:rPr>
              <a:t>(</a:t>
            </a:r>
            <a:r>
              <a:rPr lang="en-MY" sz="2200" dirty="0">
                <a:latin typeface="Garamond" pitchFamily="18" charset="0"/>
              </a:rPr>
              <a:t>e.g. in medical wards for infectious diseases)</a:t>
            </a:r>
            <a:r>
              <a:rPr lang="en-MY" sz="2400" dirty="0">
                <a:latin typeface="Garamond" pitchFamily="18" charset="0"/>
              </a:rPr>
              <a:t> </a:t>
            </a:r>
            <a:r>
              <a:rPr lang="en-MY" sz="2800" dirty="0">
                <a:latin typeface="Garamond" pitchFamily="18" charset="0"/>
              </a:rPr>
              <a:t>and the use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of ultraviolet lamps </a:t>
            </a:r>
            <a:r>
              <a:rPr lang="en-MY" sz="2800" b="1" dirty="0">
                <a:latin typeface="Garamond" pitchFamily="18" charset="0"/>
              </a:rPr>
              <a:t>can help contain the spread of contaminants</a:t>
            </a:r>
            <a:r>
              <a:rPr lang="en-MY" sz="2800" dirty="0">
                <a:latin typeface="Garamond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dirty="0">
                <a:latin typeface="Garamond" pitchFamily="18" charset="0"/>
              </a:rPr>
              <a:t>If the contact with biological hazards cannot be prevented, </a:t>
            </a:r>
          </a:p>
          <a:p>
            <a:r>
              <a:rPr lang="en-MY" sz="2800" b="1" dirty="0">
                <a:latin typeface="Garamond" pitchFamily="18" charset="0"/>
              </a:rPr>
              <a:t>the employees must use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personal protective equipment </a:t>
            </a:r>
            <a:r>
              <a:rPr lang="en-MY" sz="2800" dirty="0">
                <a:latin typeface="Garamond" pitchFamily="18" charset="0"/>
              </a:rPr>
              <a:t>and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adhere strictly </a:t>
            </a:r>
            <a:r>
              <a:rPr lang="en-MY" sz="2800" b="1" dirty="0">
                <a:latin typeface="Garamond" pitchFamily="18" charset="0"/>
              </a:rPr>
              <a:t>to the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practice of personal hygiene</a:t>
            </a:r>
            <a:r>
              <a:rPr lang="en-MY" sz="2800" dirty="0">
                <a:latin typeface="Garamond" pitchFamily="18" charset="0"/>
              </a:rPr>
              <a:t>.</a:t>
            </a:r>
          </a:p>
          <a:p>
            <a:r>
              <a:rPr lang="en-MY" sz="2800" dirty="0">
                <a:latin typeface="Garamond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The personal protective equipment includes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masks, gloves, protective clothing, eye shields, face shields and shoe covers</a:t>
            </a:r>
            <a:r>
              <a:rPr lang="en-MY" sz="2800" dirty="0">
                <a:latin typeface="Garamond" pitchFamily="18" charset="0"/>
              </a:rPr>
              <a:t>.</a:t>
            </a:r>
            <a:endParaRPr lang="ar-JO" sz="2800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8576C578-E9D5-4165-AC36-A8CA4C726D77}" type="slidenum">
              <a:rPr lang="en-MY" smtClean="0"/>
              <a:t>29</a:t>
            </a:fld>
            <a:endParaRPr lang="en-MY"/>
          </a:p>
        </p:txBody>
      </p:sp>
      <p:sp>
        <p:nvSpPr>
          <p:cNvPr id="6" name="Smiley Face 5"/>
          <p:cNvSpPr/>
          <p:nvPr/>
        </p:nvSpPr>
        <p:spPr>
          <a:xfrm flipH="1">
            <a:off x="8294730" y="0"/>
            <a:ext cx="530345" cy="72008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22709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15616" y="0"/>
            <a:ext cx="54740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b="1" dirty="0">
                <a:solidFill>
                  <a:srgbClr val="C00000"/>
                </a:solidFill>
                <a:latin typeface="Garamond" pitchFamily="18" charset="0"/>
              </a:rPr>
              <a:t>Biological hazards </a:t>
            </a:r>
            <a:endParaRPr lang="en-MY" sz="3200" dirty="0">
              <a:solidFill>
                <a:srgbClr val="C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092280" y="6165304"/>
            <a:ext cx="191451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b="1">
                <a:solidFill>
                  <a:srgbClr val="FF0000"/>
                </a:solidFill>
                <a:latin typeface="Garamond" pitchFamily="18" charset="0"/>
              </a:rPr>
              <a:t>harmful effects</a:t>
            </a:r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318948" y="584744"/>
            <a:ext cx="86832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What is biological hazard?</a:t>
            </a:r>
          </a:p>
          <a:p>
            <a:r>
              <a:rPr lang="en-MY" sz="2600" dirty="0">
                <a:latin typeface="Garamond" pitchFamily="18" charset="0"/>
              </a:rPr>
              <a:t>Biological hazards refer to organisms or organic matters produced by these organisms that are harmful to human health.</a:t>
            </a:r>
          </a:p>
          <a:p>
            <a:r>
              <a:rPr lang="en-MY" sz="2800" dirty="0">
                <a:latin typeface="Garamond" pitchFamily="18" charset="0"/>
              </a:rPr>
              <a:t> These include parasites, viruses, bacteria, fungi and protein.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Biological hazards can be broadly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defined as</a:t>
            </a:r>
          </a:p>
          <a:p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Any risk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that comes from the 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biosphere,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including</a:t>
            </a:r>
          </a:p>
          <a:p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         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plants, animals, and humans.</a:t>
            </a:r>
          </a:p>
        </p:txBody>
      </p:sp>
      <p:sp>
        <p:nvSpPr>
          <p:cNvPr id="2" name="Rectangle 1"/>
          <p:cNvSpPr/>
          <p:nvPr/>
        </p:nvSpPr>
        <p:spPr>
          <a:xfrm>
            <a:off x="106239" y="4186954"/>
            <a:ext cx="89136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Common biological hazards derived from the environment </a:t>
            </a:r>
            <a:r>
              <a:rPr lang="en-MY" sz="2800" b="1" dirty="0">
                <a:solidFill>
                  <a:prstClr val="black"/>
                </a:solidFill>
                <a:latin typeface="Garamond" pitchFamily="18" charset="0"/>
              </a:rPr>
              <a:t>include </a:t>
            </a:r>
            <a:r>
              <a:rPr lang="en-MY" sz="2800" b="1" dirty="0" err="1">
                <a:solidFill>
                  <a:srgbClr val="002060"/>
                </a:solidFill>
                <a:latin typeface="Garamond" pitchFamily="18" charset="0"/>
              </a:rPr>
              <a:t>mold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 &amp;fungi, harmful plants, stinging(</a:t>
            </a:r>
            <a:r>
              <a:rPr lang="en-MY" sz="2800" dirty="0">
                <a:latin typeface="Garamond" panose="02020404030301010803" pitchFamily="18" charset="0"/>
              </a:rPr>
              <a:t>biting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) insects, and animal and bird droppings</a:t>
            </a:r>
          </a:p>
        </p:txBody>
      </p:sp>
      <p:sp>
        <p:nvSpPr>
          <p:cNvPr id="8" name="Rectangle 7"/>
          <p:cNvSpPr/>
          <p:nvPr/>
        </p:nvSpPr>
        <p:spPr>
          <a:xfrm>
            <a:off x="611560" y="6057644"/>
            <a:ext cx="1765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 March 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2023 </a:t>
            </a:r>
            <a:endParaRPr lang="en-MY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96675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36899-24A9-49E0-B3C9-5AEAA5AC146E}" type="datetime1">
              <a:rPr lang="en-MY" smtClean="0"/>
              <a:t>12/3/2023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6C578-E9D5-4165-AC36-A8CA4C726D77}" type="slidenum">
              <a:rPr lang="en-MY" smtClean="0"/>
              <a:t>30</a:t>
            </a:fld>
            <a:endParaRPr lang="en-MY"/>
          </a:p>
        </p:txBody>
      </p:sp>
      <p:pic>
        <p:nvPicPr>
          <p:cNvPr id="4" name="Picture 8" descr="https://media4.picsearch.com/is?FJUfBjyQISnLcgpmcQwXTNHoXnl6otI9eLQ8hyL2lmA&amp;height=2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80436"/>
            <a:ext cx="9144000" cy="6216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3941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35149"/>
            <a:ext cx="9144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itchFamily="2" charset="2"/>
              <a:buChar char="q"/>
            </a:pP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Occupational Biohazards (</a:t>
            </a:r>
            <a:r>
              <a:rPr lang="en-MY" sz="2800" b="1" dirty="0">
                <a:solidFill>
                  <a:prstClr val="black"/>
                </a:solidFill>
                <a:latin typeface="Garamond" pitchFamily="18" charset="0"/>
              </a:rPr>
              <a:t>biohazards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)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 defines </a:t>
            </a:r>
            <a:r>
              <a:rPr lang="en-MY" sz="2800" dirty="0">
                <a:solidFill>
                  <a:prstClr val="black"/>
                </a:solidFill>
                <a:latin typeface="Garamond" pitchFamily="18" charset="0"/>
              </a:rPr>
              <a:t>as :</a:t>
            </a:r>
          </a:p>
          <a:p>
            <a:pPr lvl="0"/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“infectious agents or hazardous biological materials</a:t>
            </a:r>
          </a:p>
          <a:p>
            <a:pPr lvl="0"/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 that exert harmful effects on workers' health,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either 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directly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through infection or 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 indirectly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through damage to the working environment, </a:t>
            </a:r>
          </a:p>
          <a:p>
            <a:pPr lvl="0"/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and it can also include medical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waste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or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samples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 of a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 microorganism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, virus, or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toxin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from a biological source.”</a:t>
            </a:r>
          </a:p>
          <a:p>
            <a:pPr lvl="0"/>
            <a:endParaRPr lang="en-MY" sz="28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Biological hazards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(biohazards)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present the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Occupational Health and Safety (OHS) professional with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complex challenges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. </a:t>
            </a:r>
            <a:endParaRPr lang="en-MY" sz="2800" dirty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lvl="0"/>
            <a:endParaRPr lang="en-MY" sz="28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pic>
        <p:nvPicPr>
          <p:cNvPr id="3" name="Picture 6" descr="Blood filled medical syringes on yellow biohazard bag and spilled biological was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-3124"/>
            <a:ext cx="1179659" cy="2352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11560" y="6057644"/>
            <a:ext cx="1765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 March 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2023 </a:t>
            </a:r>
            <a:endParaRPr lang="en-MY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6636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15338" y="188640"/>
            <a:ext cx="945933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Many and varied biohazards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may result from workplace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exposure to </a:t>
            </a:r>
            <a:r>
              <a:rPr lang="en-MY" sz="2800" b="1" dirty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organisms,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or </a:t>
            </a:r>
            <a:r>
              <a:rPr lang="en-MY" sz="2800" b="1" dirty="0">
                <a:solidFill>
                  <a:srgbClr val="7030A0"/>
                </a:solidFill>
                <a:latin typeface="Garamond" panose="02020404030301010803" pitchFamily="18" charset="0"/>
                <a:cs typeface="Times New Roman" pitchFamily="18" charset="0"/>
              </a:rPr>
              <a:t>substances produced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by organisms, that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threaten human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health. </a:t>
            </a:r>
            <a:endParaRPr lang="en-MY" sz="2800" dirty="0">
              <a:latin typeface="Garamond" panose="02020404030301010803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Although workers in health and community care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, and </a:t>
            </a:r>
            <a:r>
              <a:rPr lang="en-MY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agricultural</a:t>
            </a: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MY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fishing </a:t>
            </a: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occupations </a:t>
            </a:r>
            <a:r>
              <a:rPr lang="en-MY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are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at particular risk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of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exposure to hazardous biological agents,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All workplaces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harbour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 the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potential (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possible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) for various </a:t>
            </a:r>
            <a:r>
              <a:rPr lang="en-MY" sz="28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forms of biohazard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exposure,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including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 person-to-person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transmission of infectious disease. </a:t>
            </a:r>
          </a:p>
          <a:p>
            <a:pPr marL="342900" indent="-342900" algn="ctr">
              <a:buFont typeface="Wingdings" pitchFamily="2" charset="2"/>
              <a:buChar char="q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 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Studies on biological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hazards in the workplace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are lacking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; however</a:t>
            </a: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400" b="1" u="sng" dirty="0">
                <a:latin typeface="Garamond" panose="02020404030301010803" pitchFamily="18" charset="0"/>
                <a:cs typeface="Times New Roman" pitchFamily="18" charset="0"/>
                <a:hlinkClick r:id="rId2"/>
              </a:rPr>
              <a:t> A report by Safe Work Australia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 notes that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19 % of </a:t>
            </a:r>
            <a:r>
              <a:rPr lang="en-MY" sz="2400" b="1" dirty="0">
                <a:latin typeface="Garamond" panose="02020404030301010803" pitchFamily="18" charset="0"/>
                <a:cs typeface="Times New Roman" pitchFamily="18" charset="0"/>
              </a:rPr>
              <a:t>surveyed workers </a:t>
            </a:r>
            <a:r>
              <a:rPr lang="en-MY" sz="24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reported exposure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to </a:t>
            </a:r>
            <a:r>
              <a:rPr lang="en-MY" sz="2800" b="1" dirty="0" err="1">
                <a:latin typeface="Garamond" panose="02020404030301010803" pitchFamily="18" charset="0"/>
                <a:cs typeface="Times New Roman" pitchFamily="18" charset="0"/>
              </a:rPr>
              <a:t>biolog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. hazards.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Of those workers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,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three quarters(3/4) </a:t>
            </a:r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reported that they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were </a:t>
            </a: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exposed to human body fluid 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of some kind. </a:t>
            </a:r>
            <a:endParaRPr lang="en-MY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 flipV="1">
            <a:off x="6876256" y="6611670"/>
            <a:ext cx="1917927" cy="4514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9810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260648"/>
            <a:ext cx="903649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u="sng" dirty="0">
                <a:solidFill>
                  <a:srgbClr val="FFC000"/>
                </a:solidFill>
                <a:latin typeface="Garamond" panose="02020404030301010803" pitchFamily="18" charset="0"/>
                <a:cs typeface="Times New Roman" pitchFamily="18" charset="0"/>
                <a:hlinkClick r:id="rId2"/>
              </a:rPr>
              <a:t>Cont. .. A report by Safe Work Australia</a:t>
            </a:r>
            <a:r>
              <a:rPr lang="en-MY" sz="2800" b="1" dirty="0">
                <a:solidFill>
                  <a:srgbClr val="FFC000"/>
                </a:solidFill>
                <a:latin typeface="Garamond" panose="02020404030301010803" pitchFamily="18" charset="0"/>
                <a:cs typeface="Times New Roman" pitchFamily="18" charset="0"/>
              </a:rPr>
              <a:t> 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According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to the report, there were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two industries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that were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, unsurprisingly, affected more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than any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other: </a:t>
            </a:r>
            <a:endParaRPr lang="en-MY" sz="2800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lvl="0"/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(1 )     Health and community services and</a:t>
            </a:r>
            <a:endParaRPr lang="en-MY" sz="2800" dirty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lvl="0"/>
            <a:r>
              <a:rPr lang="en-MY" sz="28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 (2)    Agriculture, forestry, and fishing.</a:t>
            </a:r>
          </a:p>
          <a:p>
            <a:pPr lvl="0"/>
            <a:endParaRPr lang="en-US" sz="2800" b="1" dirty="0">
              <a:solidFill>
                <a:srgbClr val="00206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 general</a:t>
            </a:r>
            <a:r>
              <a:rPr lang="en-MY" sz="28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, there are </a:t>
            </a:r>
            <a:r>
              <a:rPr lang="en-MY" sz="2800" b="1" u="sng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Three Major of routes of entry</a:t>
            </a:r>
          </a:p>
          <a:p>
            <a:pPr lvl="0"/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      </a:t>
            </a: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for these micro-organisms into  human body,</a:t>
            </a:r>
            <a:r>
              <a:rPr lang="en-MY" sz="2800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 through the</a:t>
            </a: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Respiratory system</a:t>
            </a:r>
            <a:r>
              <a:rPr lang="en-MY" sz="2800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,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Contact with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body fluids </a:t>
            </a:r>
            <a:r>
              <a:rPr lang="en-MY" sz="28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of the infected or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Contact </a:t>
            </a:r>
            <a:r>
              <a:rPr lang="en-MY" sz="2800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with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contaminated objects</a:t>
            </a:r>
            <a:r>
              <a:rPr lang="en-MY" sz="2800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. </a:t>
            </a:r>
          </a:p>
          <a:p>
            <a:pPr marL="457200" lvl="0" indent="-457200">
              <a:buFont typeface="Wingdings" pitchFamily="2" charset="2"/>
              <a:buChar char="q"/>
            </a:pPr>
            <a:r>
              <a:rPr lang="en-MY" sz="24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The </a:t>
            </a:r>
            <a:r>
              <a:rPr lang="en-MY" sz="24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harmful effects </a:t>
            </a:r>
            <a:r>
              <a:rPr lang="en-MY" sz="2400" b="1" dirty="0">
                <a:solidFill>
                  <a:prstClr val="black"/>
                </a:solidFill>
                <a:latin typeface="Garamond" panose="02020404030301010803" pitchFamily="18" charset="0"/>
                <a:cs typeface="Times New Roman" pitchFamily="18" charset="0"/>
              </a:rPr>
              <a:t>to human health are mainly of </a:t>
            </a:r>
            <a:r>
              <a:rPr lang="en-MY" sz="24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Three Types</a:t>
            </a:r>
            <a:r>
              <a:rPr lang="en-MY" sz="2400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. </a:t>
            </a:r>
          </a:p>
          <a:p>
            <a:pPr lvl="0"/>
            <a:r>
              <a:rPr lang="en-MY" sz="28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    </a:t>
            </a:r>
            <a:r>
              <a:rPr lang="en-MY" sz="2800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1. </a:t>
            </a:r>
            <a:r>
              <a:rPr lang="en-MY" sz="28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Infections,</a:t>
            </a:r>
          </a:p>
          <a:p>
            <a:pPr lvl="0"/>
            <a:r>
              <a:rPr lang="en-MY" sz="28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    2. Allergy and    </a:t>
            </a:r>
          </a:p>
          <a:p>
            <a:pPr lvl="0"/>
            <a:r>
              <a:rPr lang="en-MY" sz="2800" b="1" dirty="0">
                <a:solidFill>
                  <a:srgbClr val="1F497D"/>
                </a:solidFill>
                <a:latin typeface="Garamond" panose="02020404030301010803" pitchFamily="18" charset="0"/>
                <a:cs typeface="Times New Roman" pitchFamily="18" charset="0"/>
              </a:rPr>
              <a:t>3.Poisoning.</a:t>
            </a:r>
          </a:p>
        </p:txBody>
      </p:sp>
      <p:sp>
        <p:nvSpPr>
          <p:cNvPr id="5" name="Rectangle 4"/>
          <p:cNvSpPr/>
          <p:nvPr/>
        </p:nvSpPr>
        <p:spPr>
          <a:xfrm>
            <a:off x="3563888" y="6385401"/>
            <a:ext cx="1765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 March 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2023 </a:t>
            </a:r>
            <a:endParaRPr lang="en-MY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8200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921" y="188640"/>
            <a:ext cx="9014079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Garamond" panose="02020404030301010803" pitchFamily="18" charset="0"/>
              </a:rPr>
              <a:t>             Is this Worker at Risk?</a:t>
            </a:r>
          </a:p>
          <a:p>
            <a:r>
              <a:rPr lang="en-MY" sz="2800" b="1" dirty="0">
                <a:solidFill>
                  <a:srgbClr val="7030A0"/>
                </a:solidFill>
                <a:latin typeface="Garamond" pitchFamily="18" charset="0"/>
              </a:rPr>
              <a:t>The short answer to this question is that just</a:t>
            </a:r>
            <a:r>
              <a:rPr lang="en-MY" sz="2800" dirty="0">
                <a:latin typeface="Garamond" pitchFamily="18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about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Every Worker is at Risk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of coming into contact with some kind of biological hazard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, whether that </a:t>
            </a:r>
            <a:r>
              <a:rPr lang="en-MY" sz="2800" b="1" dirty="0">
                <a:latin typeface="Garamond" pitchFamily="18" charset="0"/>
              </a:rPr>
              <a:t>be human blood, organic matter, or airborne pathogens.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However,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there are some industries and workers that are routinely exposed to these risks. </a:t>
            </a:r>
            <a:r>
              <a:rPr lang="en-MY" sz="2800" dirty="0">
                <a:solidFill>
                  <a:srgbClr val="FF0000"/>
                </a:solidFill>
                <a:latin typeface="Garamond" pitchFamily="18" charset="0"/>
              </a:rPr>
              <a:t>These include:</a:t>
            </a:r>
          </a:p>
          <a:p>
            <a:pPr lvl="0"/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1. Workers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exposed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 to 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bodily fluids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, including healthcare workers, personal service workers,&amp; dental professionals</a:t>
            </a:r>
          </a:p>
          <a:p>
            <a:pPr lvl="0"/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2. Workers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in contact</a:t>
            </a:r>
            <a:r>
              <a:rPr lang="en-MY" sz="2800" b="1" dirty="0">
                <a:latin typeface="Garamond" pitchFamily="18" charset="0"/>
              </a:rPr>
              <a:t> with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live animals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, </a:t>
            </a:r>
            <a:r>
              <a:rPr lang="en-MY" sz="2800" b="1" dirty="0">
                <a:latin typeface="Garamond" pitchFamily="18" charset="0"/>
              </a:rPr>
              <a:t>including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 breeders, animal scientists, poultry handlers, farm workers, and laboratory animal workers</a:t>
            </a:r>
          </a:p>
          <a:p>
            <a:pPr lvl="0"/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3. Workers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in contact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with animal products, </a:t>
            </a:r>
            <a:r>
              <a:rPr lang="en-MY" sz="2800" b="1" dirty="0">
                <a:latin typeface="Garamond" pitchFamily="18" charset="0"/>
              </a:rPr>
              <a:t>including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 butchers, farmers, meat packers, and freight</a:t>
            </a:r>
            <a:r>
              <a:rPr lang="en-MY" sz="1600" b="1" dirty="0">
                <a:solidFill>
                  <a:srgbClr val="002060"/>
                </a:solidFill>
                <a:latin typeface="Garamond" pitchFamily="18" charset="0"/>
              </a:rPr>
              <a:t>(cargo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) handlers</a:t>
            </a:r>
          </a:p>
        </p:txBody>
      </p:sp>
      <p:sp>
        <p:nvSpPr>
          <p:cNvPr id="3" name="Right Arrow 2"/>
          <p:cNvSpPr/>
          <p:nvPr/>
        </p:nvSpPr>
        <p:spPr>
          <a:xfrm>
            <a:off x="7236296" y="6371982"/>
            <a:ext cx="169848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4" name="Picture 3" descr="Blood filled medical syringes on yellow biohazard bag and spilled biological was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0"/>
            <a:ext cx="1907704" cy="112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83568" y="6371982"/>
            <a:ext cx="1765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 March 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2023 </a:t>
            </a:r>
            <a:endParaRPr lang="en-MY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2821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6498" y="908720"/>
            <a:ext cx="896448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MY" sz="2000" b="1" dirty="0">
                <a:solidFill>
                  <a:srgbClr val="002060"/>
                </a:solidFill>
                <a:latin typeface="Garamond" pitchFamily="18" charset="0"/>
              </a:rPr>
              <a:t>4.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Workers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exposed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 to 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ticks, fleas, and mites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, including forestry workers, groundskeepers, landscapers, highway maintenance personnel, and pest control workers</a:t>
            </a:r>
          </a:p>
          <a:p>
            <a:pPr lvl="0"/>
            <a:endParaRPr lang="en-MY" sz="2800" b="1" dirty="0">
              <a:solidFill>
                <a:srgbClr val="002060"/>
              </a:solidFill>
              <a:latin typeface="Garamond" pitchFamily="18" charset="0"/>
            </a:endParaRPr>
          </a:p>
          <a:p>
            <a:pPr lvl="0"/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5. Workers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exposed t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o </a:t>
            </a: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human or animal waste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, including child care workers, laboratory workers, sewer workers, and animal handlers</a:t>
            </a:r>
          </a:p>
          <a:p>
            <a:pPr lvl="0"/>
            <a:endParaRPr lang="en-MY" sz="2800" b="1" dirty="0">
              <a:solidFill>
                <a:srgbClr val="002060"/>
              </a:solidFill>
              <a:latin typeface="Garamond" pitchFamily="18" charset="0"/>
            </a:endParaRPr>
          </a:p>
          <a:p>
            <a:pPr lvl="0"/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6. Workers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exposed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 to dust-containing pathogens</a:t>
            </a:r>
            <a:r>
              <a:rPr lang="en-MY" sz="2800" dirty="0">
                <a:solidFill>
                  <a:prstClr val="black"/>
                </a:solidFill>
                <a:latin typeface="Garamond" pitchFamily="18" charset="0"/>
              </a:rPr>
              <a:t> (</a:t>
            </a:r>
            <a:r>
              <a:rPr lang="en-MY" sz="2800" b="1" dirty="0">
                <a:latin typeface="Garamond" pitchFamily="18" charset="0"/>
              </a:rPr>
              <a:t>e.g. rodents, bird roosts, soil in endemic areas)</a:t>
            </a:r>
            <a:r>
              <a:rPr lang="en-MY" sz="2800" dirty="0">
                <a:solidFill>
                  <a:prstClr val="black"/>
                </a:solidFill>
                <a:latin typeface="Garamond" pitchFamily="18" charset="0"/>
              </a:rPr>
              <a:t>,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including </a:t>
            </a:r>
            <a:r>
              <a:rPr lang="en-MY" sz="2800" b="1" dirty="0">
                <a:latin typeface="Garamond" pitchFamily="18" charset="0"/>
              </a:rPr>
              <a:t>building cleaners, construction workers, granary workers, heating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and air conditioning workers, gardeners, roofers, demolition workers, and farm workers</a:t>
            </a:r>
          </a:p>
        </p:txBody>
      </p:sp>
      <p:sp>
        <p:nvSpPr>
          <p:cNvPr id="3" name="Rectangle 2"/>
          <p:cNvSpPr/>
          <p:nvPr/>
        </p:nvSpPr>
        <p:spPr>
          <a:xfrm>
            <a:off x="323528" y="420142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latin typeface="Garamond" pitchFamily="18" charset="0"/>
              </a:rPr>
              <a:t>Cont. ..some industries and workers that are routinely exposed to these risks. </a:t>
            </a:r>
          </a:p>
        </p:txBody>
      </p:sp>
      <p:pic>
        <p:nvPicPr>
          <p:cNvPr id="4" name="Picture 3" descr="Blood filled medical syringes on yellow biohazard bag and spilled biological was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0"/>
            <a:ext cx="1259632" cy="112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696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80528" y="240804"/>
            <a:ext cx="932452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MY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Classification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itchFamily="18" charset="0"/>
              </a:rPr>
              <a:t>of  Biological hazards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into; </a:t>
            </a:r>
            <a:r>
              <a:rPr lang="en-MY" sz="28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six categories</a:t>
            </a: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 typeface="Wingdings" pitchFamily="2" charset="2"/>
              <a:buChar char="v"/>
            </a:pPr>
            <a:endParaRPr lang="en-MY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MY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This method of </a:t>
            </a:r>
            <a:r>
              <a:rPr lang="en-MY" sz="2600" b="1" dirty="0">
                <a:solidFill>
                  <a:schemeClr val="tx2"/>
                </a:solidFill>
                <a:latin typeface="Garamond" panose="02020404030301010803" pitchFamily="18" charset="0"/>
                <a:cs typeface="Times New Roman" pitchFamily="18" charset="0"/>
              </a:rPr>
              <a:t>classifying occupational </a:t>
            </a:r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infections</a:t>
            </a:r>
          </a:p>
          <a:p>
            <a:r>
              <a:rPr lang="en-MY" sz="2600" b="1" dirty="0">
                <a:latin typeface="Garamond" panose="02020404030301010803" pitchFamily="18" charset="0"/>
                <a:cs typeface="Times New Roman" pitchFamily="18" charset="0"/>
              </a:rPr>
              <a:t>        </a:t>
            </a:r>
            <a:r>
              <a:rPr lang="en-MY" sz="26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is commonly used </a:t>
            </a:r>
            <a:r>
              <a:rPr lang="en-MY" sz="26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because it </a:t>
            </a:r>
            <a:r>
              <a:rPr lang="en-MY" sz="2600" b="1" dirty="0">
                <a:solidFill>
                  <a:srgbClr val="990099"/>
                </a:solidFill>
                <a:latin typeface="Garamond" panose="02020404030301010803" pitchFamily="18" charset="0"/>
                <a:cs typeface="Times New Roman" pitchFamily="18" charset="0"/>
              </a:rPr>
              <a:t>provides a means to </a:t>
            </a:r>
          </a:p>
          <a:p>
            <a:r>
              <a:rPr lang="en-MY" sz="2600" b="1" dirty="0">
                <a:solidFill>
                  <a:srgbClr val="990099"/>
                </a:solidFill>
                <a:latin typeface="Garamond" panose="02020404030301010803" pitchFamily="18" charset="0"/>
                <a:cs typeface="Times New Roman" pitchFamily="18" charset="0"/>
              </a:rPr>
              <a:t>              </a:t>
            </a:r>
            <a:r>
              <a:rPr lang="en-MY" sz="2600" b="1" u="sng" dirty="0">
                <a:solidFill>
                  <a:srgbClr val="002060"/>
                </a:solidFill>
                <a:latin typeface="Garamond" panose="02020404030301010803" pitchFamily="18" charset="0"/>
                <a:cs typeface="Times New Roman" pitchFamily="18" charset="0"/>
              </a:rPr>
              <a:t>link</a:t>
            </a:r>
            <a:r>
              <a:rPr lang="en-MY" sz="2600" b="1" u="sng" dirty="0">
                <a:solidFill>
                  <a:srgbClr val="990099"/>
                </a:solidFill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6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diseases </a:t>
            </a:r>
            <a:r>
              <a:rPr lang="en-MY" sz="2600" b="1" u="sng" dirty="0">
                <a:solidFill>
                  <a:srgbClr val="990099"/>
                </a:solidFill>
                <a:latin typeface="Garamond" panose="02020404030301010803" pitchFamily="18" charset="0"/>
                <a:cs typeface="Times New Roman" pitchFamily="18" charset="0"/>
              </a:rPr>
              <a:t>and </a:t>
            </a:r>
            <a:r>
              <a:rPr lang="en-MY" sz="26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occupations</a:t>
            </a:r>
            <a:endParaRPr lang="en-MY" sz="2800" u="sng" dirty="0">
              <a:solidFill>
                <a:srgbClr val="FF0000"/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marL="514350" lvl="0" indent="-514350">
              <a:buAutoNum type="arabicPeriod"/>
            </a:pPr>
            <a:r>
              <a:rPr lang="en-MY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itchFamily="18" charset="0"/>
              </a:rPr>
              <a:t>Contact with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infected living animals; </a:t>
            </a:r>
            <a:r>
              <a:rPr lang="en-MY" sz="2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Brucellosis, influenza, leptospirosis; Q fever ,plague, rabies </a:t>
            </a:r>
          </a:p>
          <a:p>
            <a:pPr marL="514350" lvl="0" indent="-514350">
              <a:buAutoNum type="arabicPeriod"/>
            </a:pP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Contac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t with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contaminated animal products; </a:t>
            </a:r>
            <a:r>
              <a:rPr lang="en-MY" sz="2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Anthrax, brucellosis, plague,  haemorrhagic fever, leptospirosis, Q fever</a:t>
            </a:r>
            <a:r>
              <a:rPr lang="en-MY" sz="24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 .</a:t>
            </a:r>
            <a:endParaRPr lang="en-MY" sz="2400" b="1" i="1" dirty="0">
              <a:solidFill>
                <a:schemeClr val="tx2">
                  <a:lumMod val="60000"/>
                  <a:lumOff val="40000"/>
                </a:schemeClr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lvl="0"/>
            <a:r>
              <a:rPr lang="en-MY" b="1" dirty="0">
                <a:latin typeface="Garamond" panose="02020404030301010803" pitchFamily="18" charset="0"/>
                <a:cs typeface="Times New Roman" pitchFamily="18" charset="0"/>
              </a:rPr>
              <a:t>3. 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Tick, flea,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or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 mite bite; </a:t>
            </a:r>
            <a:r>
              <a:rPr lang="en-MY" sz="2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Murine typhus, plague, Scrub typhus</a:t>
            </a:r>
          </a:p>
          <a:p>
            <a:pPr lvl="0"/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4. Contact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with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human or animal waste;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 </a:t>
            </a:r>
            <a:r>
              <a:rPr lang="en-MY" sz="2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H AV ,Leptospirosis, </a:t>
            </a:r>
          </a:p>
          <a:p>
            <a:pPr lvl="0"/>
            <a:r>
              <a:rPr lang="en-MY" sz="2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                                 schistosomiasis,  </a:t>
            </a:r>
            <a:endParaRPr lang="en-MY" sz="2400" i="1" dirty="0">
              <a:solidFill>
                <a:schemeClr val="tx2">
                  <a:lumMod val="60000"/>
                  <a:lumOff val="40000"/>
                </a:schemeClr>
              </a:solidFill>
              <a:latin typeface="Garamond" panose="02020404030301010803" pitchFamily="18" charset="0"/>
              <a:cs typeface="Times New Roman" pitchFamily="18" charset="0"/>
            </a:endParaRPr>
          </a:p>
          <a:p>
            <a:pPr lvl="0" algn="ctr"/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5. Contact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with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infected patient or blood</a:t>
            </a:r>
            <a:r>
              <a:rPr lang="en-MY" sz="2800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; </a:t>
            </a:r>
            <a:r>
              <a:rPr lang="en-MY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AIDS, </a:t>
            </a:r>
            <a:r>
              <a:rPr lang="en-MY" sz="2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haemorrhagic fever, HBV, HCV, diphtheria, </a:t>
            </a:r>
            <a:r>
              <a:rPr lang="en-MY" sz="24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meningococcus</a:t>
            </a:r>
            <a:r>
              <a:rPr lang="en-MY" sz="2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 .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  And</a:t>
            </a:r>
          </a:p>
          <a:p>
            <a:pPr lvl="0"/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6.  Raising dust </a:t>
            </a:r>
            <a:r>
              <a:rPr lang="en-MY" sz="2800" b="1" dirty="0">
                <a:latin typeface="Garamond" panose="02020404030301010803" pitchFamily="18" charset="0"/>
                <a:cs typeface="Times New Roman" pitchFamily="18" charset="0"/>
              </a:rPr>
              <a:t>containing </a:t>
            </a:r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itchFamily="18" charset="0"/>
              </a:rPr>
              <a:t>pathogens</a:t>
            </a:r>
            <a:r>
              <a:rPr lang="en-MY" sz="2800" dirty="0">
                <a:latin typeface="Garamond" panose="02020404030301010803" pitchFamily="18" charset="0"/>
                <a:cs typeface="Times New Roman" pitchFamily="18" charset="0"/>
              </a:rPr>
              <a:t>; </a:t>
            </a:r>
            <a:r>
              <a:rPr lang="en-MY" sz="2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anose="02020404030301010803" pitchFamily="18" charset="0"/>
                <a:cs typeface="Times New Roman" pitchFamily="18" charset="0"/>
              </a:rPr>
              <a:t>leptospirosis</a:t>
            </a:r>
            <a:endParaRPr lang="en-MY" sz="2400" dirty="0">
              <a:solidFill>
                <a:schemeClr val="tx2">
                  <a:lumMod val="60000"/>
                  <a:lumOff val="40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00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10313</TotalTime>
  <Words>2186</Words>
  <Application>Microsoft Office PowerPoint</Application>
  <PresentationFormat>On-screen Show (4:3)</PresentationFormat>
  <Paragraphs>292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Rafthijzeen@outlook.com</cp:lastModifiedBy>
  <cp:revision>298</cp:revision>
  <dcterms:created xsi:type="dcterms:W3CDTF">2020-01-20T19:29:28Z</dcterms:created>
  <dcterms:modified xsi:type="dcterms:W3CDTF">2023-03-12T09:51:55Z</dcterms:modified>
</cp:coreProperties>
</file>