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 id="2147483894" r:id="rId2"/>
    <p:sldMasterId id="2147483918" r:id="rId3"/>
  </p:sldMasterIdLst>
  <p:notesMasterIdLst>
    <p:notesMasterId r:id="rId99"/>
  </p:notesMasterIdLst>
  <p:sldIdLst>
    <p:sldId id="256" r:id="rId4"/>
    <p:sldId id="257" r:id="rId5"/>
    <p:sldId id="295" r:id="rId6"/>
    <p:sldId id="289" r:id="rId7"/>
    <p:sldId id="290" r:id="rId8"/>
    <p:sldId id="291" r:id="rId9"/>
    <p:sldId id="279" r:id="rId10"/>
    <p:sldId id="258" r:id="rId11"/>
    <p:sldId id="293" r:id="rId12"/>
    <p:sldId id="294" r:id="rId13"/>
    <p:sldId id="259" r:id="rId14"/>
    <p:sldId id="292" r:id="rId15"/>
    <p:sldId id="265" r:id="rId16"/>
    <p:sldId id="296" r:id="rId17"/>
    <p:sldId id="297" r:id="rId18"/>
    <p:sldId id="266" r:id="rId19"/>
    <p:sldId id="298" r:id="rId20"/>
    <p:sldId id="267" r:id="rId21"/>
    <p:sldId id="268" r:id="rId22"/>
    <p:sldId id="269" r:id="rId23"/>
    <p:sldId id="299" r:id="rId24"/>
    <p:sldId id="300" r:id="rId25"/>
    <p:sldId id="270" r:id="rId26"/>
    <p:sldId id="301" r:id="rId27"/>
    <p:sldId id="302" r:id="rId28"/>
    <p:sldId id="271" r:id="rId29"/>
    <p:sldId id="304" r:id="rId30"/>
    <p:sldId id="303" r:id="rId31"/>
    <p:sldId id="273" r:id="rId32"/>
    <p:sldId id="311" r:id="rId33"/>
    <p:sldId id="312" r:id="rId34"/>
    <p:sldId id="313" r:id="rId35"/>
    <p:sldId id="305" r:id="rId36"/>
    <p:sldId id="306" r:id="rId37"/>
    <p:sldId id="307" r:id="rId38"/>
    <p:sldId id="308" r:id="rId39"/>
    <p:sldId id="309" r:id="rId40"/>
    <p:sldId id="310"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81688" autoAdjust="0"/>
  </p:normalViewPr>
  <p:slideViewPr>
    <p:cSldViewPr>
      <p:cViewPr>
        <p:scale>
          <a:sx n="65" d="100"/>
          <a:sy n="65" d="100"/>
        </p:scale>
        <p:origin x="-153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70FD45-D594-452B-848A-20A118A209EF}" type="datetimeFigureOut">
              <a:rPr lang="en-US" smtClean="0"/>
              <a:t>3/15/2021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CB1F78-CB1E-441F-8D4D-BDF8673FC695}" type="slidenum">
              <a:rPr lang="en-US" smtClean="0"/>
              <a:t>‹#›</a:t>
            </a:fld>
            <a:endParaRPr lang="en-US"/>
          </a:p>
        </p:txBody>
      </p:sp>
    </p:spTree>
    <p:extLst>
      <p:ext uri="{BB962C8B-B14F-4D97-AF65-F5344CB8AC3E}">
        <p14:creationId xmlns:p14="http://schemas.microsoft.com/office/powerpoint/2010/main" val="116460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CB1F78-CB1E-441F-8D4D-BDF8673FC695}" type="slidenum">
              <a:rPr lang="en-US" smtClean="0"/>
              <a:t>9</a:t>
            </a:fld>
            <a:endParaRPr lang="en-US"/>
          </a:p>
        </p:txBody>
      </p:sp>
    </p:spTree>
    <p:extLst>
      <p:ext uri="{BB962C8B-B14F-4D97-AF65-F5344CB8AC3E}">
        <p14:creationId xmlns:p14="http://schemas.microsoft.com/office/powerpoint/2010/main" val="280892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268584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956199-CBFF-4720-845E-76BDA65A87E3}"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3261143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4159110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723657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2247260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1011884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3283728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13967451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3909941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524833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176832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2250278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117684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956199-CBFF-4720-845E-76BDA65A87E3}"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2864394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956199-CBFF-4720-845E-76BDA65A87E3}" type="datetimeFigureOut">
              <a:rPr lang="en-US" smtClean="0"/>
              <a:t>3/15/2021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3912887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956199-CBFF-4720-845E-76BDA65A87E3}" type="datetimeFigureOut">
              <a:rPr lang="en-US" smtClean="0"/>
              <a:t>3/15/2021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3994845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56199-CBFF-4720-845E-76BDA65A87E3}" type="datetimeFigureOut">
              <a:rPr lang="en-US" smtClean="0"/>
              <a:t>3/15/2021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273201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956199-CBFF-4720-845E-76BDA65A87E3}"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3834544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956199-CBFF-4720-845E-76BDA65A87E3}"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21388098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1030405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2056483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44956199-CBFF-4720-845E-76BDA65A87E3}" type="datetimeFigureOut">
              <a:rPr lang="en-US" smtClean="0"/>
              <a:t>3/15/2021</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4983D8FE-14A3-48BB-A81E-EBDE9C45338D}"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32391549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983D8FE-14A3-48BB-A81E-EBDE9C45338D}"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44956199-CBFF-4720-845E-76BDA65A87E3}" type="datetimeFigureOut">
              <a:rPr lang="en-US" smtClean="0"/>
              <a:t>3/15/2021</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4983D8FE-14A3-48BB-A81E-EBDE9C45338D}"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44956199-CBFF-4720-845E-76BDA65A87E3}" type="datetimeFigureOut">
              <a:rPr lang="en-US" smtClean="0"/>
              <a:t>3/15/2021</a:t>
            </a:fld>
            <a:endParaRPr lang="en-US"/>
          </a:p>
        </p:txBody>
      </p:sp>
      <p:sp>
        <p:nvSpPr>
          <p:cNvPr id="10" name="Slide Number Placeholder 9"/>
          <p:cNvSpPr>
            <a:spLocks noGrp="1"/>
          </p:cNvSpPr>
          <p:nvPr>
            <p:ph type="sldNum" sz="quarter" idx="16"/>
          </p:nvPr>
        </p:nvSpPr>
        <p:spPr/>
        <p:txBody>
          <a:bodyPr rtlCol="0"/>
          <a:lstStyle/>
          <a:p>
            <a:fld id="{4983D8FE-14A3-48BB-A81E-EBDE9C45338D}"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44956199-CBFF-4720-845E-76BDA65A87E3}" type="datetimeFigureOut">
              <a:rPr lang="en-US" smtClean="0"/>
              <a:t>3/15/2021</a:t>
            </a:fld>
            <a:endParaRPr lang="en-US"/>
          </a:p>
        </p:txBody>
      </p:sp>
      <p:sp>
        <p:nvSpPr>
          <p:cNvPr id="12" name="Slide Number Placeholder 11"/>
          <p:cNvSpPr>
            <a:spLocks noGrp="1"/>
          </p:cNvSpPr>
          <p:nvPr>
            <p:ph type="sldNum" sz="quarter" idx="16"/>
          </p:nvPr>
        </p:nvSpPr>
        <p:spPr/>
        <p:txBody>
          <a:bodyPr rtlCol="0"/>
          <a:lstStyle/>
          <a:p>
            <a:fld id="{4983D8FE-14A3-48BB-A81E-EBDE9C45338D}"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4956199-CBFF-4720-845E-76BDA65A87E3}" type="datetimeFigureOut">
              <a:rPr lang="en-US" smtClean="0"/>
              <a:t>3/15/2021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4983D8FE-14A3-48BB-A81E-EBDE9C45338D}"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956199-CBFF-4720-845E-76BDA65A87E3}" type="datetimeFigureOut">
              <a:rPr lang="en-US" smtClean="0"/>
              <a:t>3/15/2021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4983D8FE-14A3-48BB-A81E-EBDE9C45338D}"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44956199-CBFF-4720-845E-76BDA65A87E3}"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983D8FE-14A3-48BB-A81E-EBDE9C45338D}"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44956199-CBFF-4720-845E-76BDA65A87E3}" type="datetimeFigureOut">
              <a:rPr lang="en-US" smtClean="0"/>
              <a:t>3/15/2021</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4983D8FE-14A3-48BB-A81E-EBDE9C45338D}"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83D8FE-14A3-48BB-A81E-EBDE9C45338D}"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44956199-CBFF-4720-845E-76BDA65A87E3}" type="datetimeFigureOut">
              <a:rPr lang="en-US" smtClean="0"/>
              <a:t>3/15/2021</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4983D8FE-14A3-48BB-A81E-EBDE9C45338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4956199-CBFF-4720-845E-76BDA65A87E3}"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17035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4956199-CBFF-4720-845E-76BDA65A87E3}" type="datetimeFigureOut">
              <a:rPr lang="en-US" smtClean="0"/>
              <a:t>3/15/2021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32547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3716622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1461590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4956199-CBFF-4720-845E-76BDA65A87E3}" type="datetimeFigureOut">
              <a:rPr lang="en-US" smtClean="0"/>
              <a:t>3/15/2021</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449172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956199-CBFF-4720-845E-76BDA65A87E3}" type="datetimeFigureOut">
              <a:rPr lang="en-US" smtClean="0"/>
              <a:t>3/15/2021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83D8FE-14A3-48BB-A81E-EBDE9C45338D}" type="slidenum">
              <a:rPr lang="en-US" smtClean="0"/>
              <a:t>‹#›</a:t>
            </a:fld>
            <a:endParaRPr lang="en-US"/>
          </a:p>
        </p:txBody>
      </p:sp>
    </p:spTree>
    <p:extLst>
      <p:ext uri="{BB962C8B-B14F-4D97-AF65-F5344CB8AC3E}">
        <p14:creationId xmlns:p14="http://schemas.microsoft.com/office/powerpoint/2010/main" val="257691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4956199-CBFF-4720-845E-76BDA65A87E3}" type="datetimeFigureOut">
              <a:rPr lang="en-US" smtClean="0"/>
              <a:t>3/15/2021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4983D8FE-14A3-48BB-A81E-EBDE9C45338D}" type="slidenum">
              <a:rPr lang="en-US" smtClean="0"/>
              <a:t>‹#›</a:t>
            </a:fld>
            <a:endParaRPr lang="en-US"/>
          </a:p>
        </p:txBody>
      </p:sp>
    </p:spTree>
    <p:extLst>
      <p:ext uri="{BB962C8B-B14F-4D97-AF65-F5344CB8AC3E}">
        <p14:creationId xmlns:p14="http://schemas.microsoft.com/office/powerpoint/2010/main" val="1239532377"/>
      </p:ext>
    </p:extLst>
  </p:cSld>
  <p:clrMap bg1="dk1" tx1="lt1" bg2="dk2"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56199-CBFF-4720-845E-76BDA65A87E3}" type="datetimeFigureOut">
              <a:rPr lang="en-US" smtClean="0"/>
              <a:t>3/15/2021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83D8FE-14A3-48BB-A81E-EBDE9C45338D}" type="slidenum">
              <a:rPr lang="en-US" smtClean="0"/>
              <a:t>‹#›</a:t>
            </a:fld>
            <a:endParaRPr lang="en-US"/>
          </a:p>
        </p:txBody>
      </p:sp>
    </p:spTree>
    <p:extLst>
      <p:ext uri="{BB962C8B-B14F-4D97-AF65-F5344CB8AC3E}">
        <p14:creationId xmlns:p14="http://schemas.microsoft.com/office/powerpoint/2010/main" val="247887382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44956199-CBFF-4720-845E-76BDA65A87E3}" type="datetimeFigureOut">
              <a:rPr lang="en-US" smtClean="0"/>
              <a:t>3/15/2021</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4983D8FE-14A3-48BB-A81E-EBDE9C45338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19.xml"/><Relationship Id="rId5" Type="http://schemas.openxmlformats.org/officeDocument/2006/relationships/image" Target="../media/image46.jpg"/><Relationship Id="rId4" Type="http://schemas.openxmlformats.org/officeDocument/2006/relationships/image" Target="../media/image45.jpg"/></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6620968" cy="761999"/>
          </a:xfrm>
        </p:spPr>
        <p:txBody>
          <a:bodyPr/>
          <a:lstStyle/>
          <a:p>
            <a:r>
              <a:rPr lang="en-US" sz="4400" b="1" i="1" dirty="0" smtClean="0">
                <a:solidFill>
                  <a:srgbClr val="FFC000"/>
                </a:solidFill>
              </a:rPr>
              <a:t>Anemia in pregnancy</a:t>
            </a:r>
            <a:endParaRPr lang="en-US" sz="4400" b="1" i="1" dirty="0">
              <a:solidFill>
                <a:srgbClr val="FFC000"/>
              </a:solidFill>
            </a:endParaRPr>
          </a:p>
        </p:txBody>
      </p:sp>
      <p:sp>
        <p:nvSpPr>
          <p:cNvPr id="3" name="Subtitle 2"/>
          <p:cNvSpPr>
            <a:spLocks noGrp="1"/>
          </p:cNvSpPr>
          <p:nvPr>
            <p:ph type="subTitle" idx="1"/>
          </p:nvPr>
        </p:nvSpPr>
        <p:spPr>
          <a:xfrm>
            <a:off x="152400" y="4495800"/>
            <a:ext cx="8382000" cy="2514600"/>
          </a:xfrm>
        </p:spPr>
        <p:txBody>
          <a:bodyPr>
            <a:normAutofit/>
          </a:bodyPr>
          <a:lstStyle/>
          <a:p>
            <a:r>
              <a:rPr lang="en-US" sz="2800" b="1" i="1" dirty="0" smtClean="0">
                <a:solidFill>
                  <a:schemeClr val="tx1"/>
                </a:solidFill>
              </a:rPr>
              <a:t>Done by:mohanad al-haddadin</a:t>
            </a:r>
          </a:p>
          <a:p>
            <a:endParaRPr lang="en-US" sz="2800" b="1" i="1" dirty="0" smtClean="0">
              <a:solidFill>
                <a:schemeClr val="tx1"/>
              </a:solidFill>
            </a:endParaRPr>
          </a:p>
          <a:p>
            <a:r>
              <a:rPr lang="en-US" sz="2800" b="1" i="1" dirty="0" smtClean="0">
                <a:solidFill>
                  <a:schemeClr val="tx1"/>
                </a:solidFill>
              </a:rPr>
              <a:t>Supervised by:dr.ahlam al-kharabsheh</a:t>
            </a:r>
            <a:endParaRPr lang="en-US" sz="2800" b="1" i="1" dirty="0">
              <a:solidFill>
                <a:schemeClr val="tx1"/>
              </a:solidFill>
            </a:endParaRPr>
          </a:p>
        </p:txBody>
      </p:sp>
      <p:pic>
        <p:nvPicPr>
          <p:cNvPr id="4" name="Picture 3"/>
          <p:cNvPicPr>
            <a:picLocks noChangeAspect="1"/>
          </p:cNvPicPr>
          <p:nvPr/>
        </p:nvPicPr>
        <p:blipFill>
          <a:blip r:embed="rId2"/>
          <a:stretch>
            <a:fillRect/>
          </a:stretch>
        </p:blipFill>
        <p:spPr>
          <a:xfrm>
            <a:off x="4191000" y="1109960"/>
            <a:ext cx="4953000" cy="3385840"/>
          </a:xfrm>
          <a:prstGeom prst="rect">
            <a:avLst/>
          </a:prstGeom>
        </p:spPr>
      </p:pic>
      <p:pic>
        <p:nvPicPr>
          <p:cNvPr id="5" name="Picture 4"/>
          <p:cNvPicPr>
            <a:picLocks noChangeAspect="1"/>
          </p:cNvPicPr>
          <p:nvPr/>
        </p:nvPicPr>
        <p:blipFill>
          <a:blip r:embed="rId3"/>
          <a:stretch>
            <a:fillRect/>
          </a:stretch>
        </p:blipFill>
        <p:spPr>
          <a:xfrm>
            <a:off x="0" y="1109960"/>
            <a:ext cx="4191000" cy="3385840"/>
          </a:xfrm>
          <a:prstGeom prst="rect">
            <a:avLst/>
          </a:prstGeom>
        </p:spPr>
      </p:pic>
    </p:spTree>
    <p:extLst>
      <p:ext uri="{BB962C8B-B14F-4D97-AF65-F5344CB8AC3E}">
        <p14:creationId xmlns:p14="http://schemas.microsoft.com/office/powerpoint/2010/main" val="13925015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screening</a:t>
            </a:r>
            <a:endParaRPr lang="en-US" dirty="0">
              <a:solidFill>
                <a:srgbClr val="FFC000"/>
              </a:solidFill>
            </a:endParaRPr>
          </a:p>
        </p:txBody>
      </p:sp>
      <p:sp>
        <p:nvSpPr>
          <p:cNvPr id="3" name="Content Placeholder 2"/>
          <p:cNvSpPr>
            <a:spLocks noGrp="1"/>
          </p:cNvSpPr>
          <p:nvPr>
            <p:ph idx="1"/>
          </p:nvPr>
        </p:nvSpPr>
        <p:spPr>
          <a:xfrm>
            <a:off x="484710" y="1676400"/>
            <a:ext cx="6711654" cy="4195481"/>
          </a:xfrm>
        </p:spPr>
        <p:txBody>
          <a:bodyPr>
            <a:normAutofit lnSpcReduction="10000"/>
          </a:bodyPr>
          <a:lstStyle/>
          <a:p>
            <a:pPr marL="0" indent="0">
              <a:buNone/>
            </a:pPr>
            <a:r>
              <a:rPr lang="en-US" b="1" dirty="0">
                <a:solidFill>
                  <a:srgbClr val="FF0000"/>
                </a:solidFill>
                <a:latin typeface="Arial" pitchFamily="34" charset="0"/>
                <a:cs typeface="Arial" pitchFamily="34" charset="0"/>
              </a:rPr>
              <a:t>All pregnant women </a:t>
            </a:r>
            <a:r>
              <a:rPr lang="en-US" dirty="0">
                <a:latin typeface="Arial" pitchFamily="34" charset="0"/>
                <a:cs typeface="Arial" pitchFamily="34" charset="0"/>
              </a:rPr>
              <a:t>should be offered screening for </a:t>
            </a:r>
            <a:r>
              <a:rPr lang="en-US" dirty="0" err="1">
                <a:latin typeface="Arial" pitchFamily="34" charset="0"/>
                <a:cs typeface="Arial" pitchFamily="34" charset="0"/>
              </a:rPr>
              <a:t>anaemia</a:t>
            </a:r>
            <a:r>
              <a:rPr lang="en-US" dirty="0">
                <a:latin typeface="Arial" pitchFamily="34" charset="0"/>
                <a:cs typeface="Arial" pitchFamily="34" charset="0"/>
              </a:rPr>
              <a:t>, by estimating the </a:t>
            </a:r>
            <a:r>
              <a:rPr lang="en-US" b="1" dirty="0">
                <a:latin typeface="Arial" pitchFamily="34" charset="0"/>
                <a:cs typeface="Arial" pitchFamily="34" charset="0"/>
              </a:rPr>
              <a:t>Hb</a:t>
            </a:r>
            <a:r>
              <a:rPr lang="en-US" dirty="0">
                <a:latin typeface="Arial" pitchFamily="34" charset="0"/>
                <a:cs typeface="Arial" pitchFamily="34" charset="0"/>
              </a:rPr>
              <a:t> </a:t>
            </a:r>
            <a:r>
              <a:rPr lang="en-US" b="1" dirty="0">
                <a:latin typeface="Arial" pitchFamily="34" charset="0"/>
                <a:cs typeface="Arial" pitchFamily="34" charset="0"/>
              </a:rPr>
              <a:t>concentration</a:t>
            </a:r>
            <a:r>
              <a:rPr lang="en-US" dirty="0">
                <a:latin typeface="Arial" pitchFamily="34" charset="0"/>
                <a:cs typeface="Arial" pitchFamily="34" charset="0"/>
              </a:rPr>
              <a:t> by means of a full blood count (CBC) :</a:t>
            </a:r>
          </a:p>
          <a:p>
            <a:endParaRPr lang="en-US" dirty="0">
              <a:latin typeface="Arial" pitchFamily="34" charset="0"/>
              <a:cs typeface="Arial" pitchFamily="34" charset="0"/>
            </a:endParaRPr>
          </a:p>
          <a:p>
            <a:r>
              <a:rPr lang="en-US" dirty="0" smtClean="0">
                <a:latin typeface="Arial" pitchFamily="34" charset="0"/>
                <a:cs typeface="Arial" pitchFamily="34" charset="0"/>
              </a:rPr>
              <a:t> </a:t>
            </a:r>
            <a:r>
              <a:rPr lang="en-US" u="sng" dirty="0">
                <a:latin typeface="Arial" pitchFamily="34" charset="0"/>
                <a:cs typeface="Arial" pitchFamily="34" charset="0"/>
              </a:rPr>
              <a:t>In first trimester (or at booking</a:t>
            </a:r>
            <a:r>
              <a:rPr lang="en-US" dirty="0">
                <a:latin typeface="Arial" pitchFamily="34" charset="0"/>
                <a:cs typeface="Arial" pitchFamily="34" charset="0"/>
              </a:rPr>
              <a:t>)</a:t>
            </a:r>
          </a:p>
          <a:p>
            <a:endParaRPr lang="en-US" dirty="0">
              <a:latin typeface="Arial" pitchFamily="34" charset="0"/>
              <a:cs typeface="Arial" pitchFamily="34" charset="0"/>
            </a:endParaRPr>
          </a:p>
          <a:p>
            <a:r>
              <a:rPr lang="en-US" dirty="0" smtClean="0">
                <a:latin typeface="Arial" pitchFamily="34" charset="0"/>
                <a:cs typeface="Arial" pitchFamily="34" charset="0"/>
              </a:rPr>
              <a:t> </a:t>
            </a:r>
            <a:r>
              <a:rPr lang="en-US" u="sng" dirty="0">
                <a:latin typeface="Arial" pitchFamily="34" charset="0"/>
                <a:cs typeface="Arial" pitchFamily="34" charset="0"/>
              </a:rPr>
              <a:t>With the next screening bloods (usually performed between 28-32 weeks)</a:t>
            </a:r>
          </a:p>
          <a:p>
            <a:endParaRPr lang="en-US" u="sng" dirty="0">
              <a:latin typeface="Arial" pitchFamily="34" charset="0"/>
              <a:cs typeface="Arial" pitchFamily="34" charset="0"/>
            </a:endParaRPr>
          </a:p>
          <a:p>
            <a:r>
              <a:rPr lang="en-US" dirty="0" smtClean="0">
                <a:latin typeface="Arial" pitchFamily="34" charset="0"/>
                <a:cs typeface="Arial" pitchFamily="34" charset="0"/>
              </a:rPr>
              <a:t> </a:t>
            </a:r>
            <a:r>
              <a:rPr lang="en-US" u="sng" dirty="0">
                <a:latin typeface="Arial" pitchFamily="34" charset="0"/>
                <a:cs typeface="Arial" pitchFamily="34" charset="0"/>
              </a:rPr>
              <a:t>And at 36 weeks gestation</a:t>
            </a:r>
            <a:r>
              <a:rPr lang="en-US" u="sng" dirty="0" smtClean="0">
                <a:latin typeface="Arial" pitchFamily="34" charset="0"/>
                <a:cs typeface="Arial" pitchFamily="34" charset="0"/>
              </a:rPr>
              <a:t>.(</a:t>
            </a:r>
            <a:r>
              <a:rPr lang="en-US" u="sng" dirty="0" smtClean="0">
                <a:solidFill>
                  <a:srgbClr val="FFC000"/>
                </a:solidFill>
                <a:latin typeface="Arial" pitchFamily="34" charset="0"/>
                <a:cs typeface="Arial" pitchFamily="34" charset="0"/>
              </a:rPr>
              <a:t>to avoid urgent blood transfusion during delivery)</a:t>
            </a:r>
            <a:endParaRPr lang="en-US" u="sng" dirty="0">
              <a:solidFill>
                <a:srgbClr val="FFC000"/>
              </a:solidFill>
              <a:latin typeface="Arial" pitchFamily="34" charset="0"/>
              <a:cs typeface="Arial" pitchFamily="34" charset="0"/>
            </a:endParaRPr>
          </a:p>
          <a:p>
            <a:endParaRPr lang="en-US" dirty="0"/>
          </a:p>
        </p:txBody>
      </p:sp>
      <p:pic>
        <p:nvPicPr>
          <p:cNvPr id="4" name="Picture 3"/>
          <p:cNvPicPr>
            <a:picLocks noChangeAspect="1"/>
          </p:cNvPicPr>
          <p:nvPr/>
        </p:nvPicPr>
        <p:blipFill>
          <a:blip r:embed="rId2"/>
          <a:stretch>
            <a:fillRect/>
          </a:stretch>
        </p:blipFill>
        <p:spPr>
          <a:xfrm>
            <a:off x="5092578" y="5255"/>
            <a:ext cx="2619375" cy="1671145"/>
          </a:xfrm>
          <a:prstGeom prst="rect">
            <a:avLst/>
          </a:prstGeom>
        </p:spPr>
      </p:pic>
    </p:spTree>
    <p:extLst>
      <p:ext uri="{BB962C8B-B14F-4D97-AF65-F5344CB8AC3E}">
        <p14:creationId xmlns:p14="http://schemas.microsoft.com/office/powerpoint/2010/main" val="1709403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Physiological anemia </a:t>
            </a:r>
            <a:endParaRPr lang="en-US" dirty="0">
              <a:solidFill>
                <a:srgbClr val="FFC000"/>
              </a:solidFill>
            </a:endParaRPr>
          </a:p>
        </p:txBody>
      </p:sp>
      <p:sp>
        <p:nvSpPr>
          <p:cNvPr id="3" name="Content Placeholder 2"/>
          <p:cNvSpPr>
            <a:spLocks noGrp="1"/>
          </p:cNvSpPr>
          <p:nvPr>
            <p:ph idx="1"/>
          </p:nvPr>
        </p:nvSpPr>
        <p:spPr/>
        <p:txBody>
          <a:bodyPr/>
          <a:lstStyle/>
          <a:p>
            <a:r>
              <a:rPr lang="en-US" dirty="0" smtClean="0"/>
              <a:t>Because plasma volume increases more 25-50%</a:t>
            </a:r>
          </a:p>
          <a:p>
            <a:pPr marL="0" indent="0">
              <a:buNone/>
            </a:pPr>
            <a:r>
              <a:rPr lang="en-US" dirty="0" smtClean="0"/>
              <a:t>Than RBC mass 10-25% -----</a:t>
            </a:r>
            <a:r>
              <a:rPr lang="en-US" b="1" i="1" dirty="0" smtClean="0">
                <a:solidFill>
                  <a:srgbClr val="C00000"/>
                </a:solidFill>
              </a:rPr>
              <a:t>hemodilution </a:t>
            </a:r>
            <a:r>
              <a:rPr lang="en-US" dirty="0" smtClean="0"/>
              <a:t> and reduction in Hct 3-5%.</a:t>
            </a:r>
          </a:p>
          <a:p>
            <a:r>
              <a:rPr lang="en-US" dirty="0" smtClean="0"/>
              <a:t>This start at 6 weeks gestation and normalize by 6 weeks postpartum </a:t>
            </a:r>
          </a:p>
          <a:p>
            <a:r>
              <a:rPr lang="en-US" dirty="0" smtClean="0"/>
              <a:t>MCV and MCHC usually remain the same </a:t>
            </a:r>
          </a:p>
          <a:p>
            <a:r>
              <a:rPr lang="en-US" dirty="0" smtClean="0"/>
              <a:t>Most obvious between 28-34 week of gestation where there is sharp increase in plasma volume and starts to be corrected after 34 week of gestation when plasma volume begins to decrease.</a:t>
            </a:r>
            <a:endParaRPr lang="en-US" dirty="0"/>
          </a:p>
        </p:txBody>
      </p:sp>
    </p:spTree>
    <p:extLst>
      <p:ext uri="{BB962C8B-B14F-4D97-AF65-F5344CB8AC3E}">
        <p14:creationId xmlns:p14="http://schemas.microsoft.com/office/powerpoint/2010/main" val="2013642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6711654" cy="5791206"/>
          </a:xfrm>
        </p:spPr>
        <p:txBody>
          <a:bodyPr/>
          <a:lstStyle/>
          <a:p>
            <a:pPr marL="0" indent="0">
              <a:buNone/>
            </a:pPr>
            <a:r>
              <a:rPr lang="en-US" dirty="0" smtClean="0"/>
              <a:t>Classification of anemia  depends </a:t>
            </a:r>
            <a:r>
              <a:rPr lang="en-US" dirty="0"/>
              <a:t>on MCV(mean corpuscular volume) as:</a:t>
            </a:r>
          </a:p>
          <a:p>
            <a:r>
              <a:rPr lang="en-US" dirty="0" smtClean="0"/>
              <a:t>1.normocytic</a:t>
            </a:r>
            <a:endParaRPr lang="en-US" dirty="0"/>
          </a:p>
          <a:p>
            <a:r>
              <a:rPr lang="en-US" dirty="0"/>
              <a:t>2. </a:t>
            </a:r>
            <a:r>
              <a:rPr lang="en-US" dirty="0" smtClean="0"/>
              <a:t>Microcytic</a:t>
            </a:r>
            <a:endParaRPr lang="en-US" dirty="0"/>
          </a:p>
          <a:p>
            <a:r>
              <a:rPr lang="en-US" dirty="0"/>
              <a:t>3. </a:t>
            </a:r>
            <a:r>
              <a:rPr lang="en-US" dirty="0" smtClean="0"/>
              <a:t>macrocytic</a:t>
            </a:r>
          </a:p>
          <a:p>
            <a:endParaRPr lang="en-US" dirty="0"/>
          </a:p>
          <a:p>
            <a:r>
              <a:rPr lang="en-US" dirty="0"/>
              <a:t>Also it’s classified according to severity  : </a:t>
            </a:r>
          </a:p>
          <a:p>
            <a:pPr marL="0" indent="0">
              <a:buNone/>
            </a:pPr>
            <a:r>
              <a:rPr lang="en-US" dirty="0"/>
              <a:t>(mild, moderate , sever , decompensated ) </a:t>
            </a:r>
            <a:endParaRPr lang="en-US" dirty="0" smtClean="0"/>
          </a:p>
          <a:p>
            <a:pPr marL="0" indent="0">
              <a:buNone/>
            </a:pP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609600" y="4197023"/>
            <a:ext cx="6133108" cy="1956986"/>
          </a:xfrm>
          <a:prstGeom prst="rect">
            <a:avLst/>
          </a:prstGeom>
        </p:spPr>
      </p:pic>
    </p:spTree>
    <p:extLst>
      <p:ext uri="{BB962C8B-B14F-4D97-AF65-F5344CB8AC3E}">
        <p14:creationId xmlns:p14="http://schemas.microsoft.com/office/powerpoint/2010/main" val="4219302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055380" cy="1400530"/>
          </a:xfrm>
        </p:spPr>
        <p:txBody>
          <a:bodyPr/>
          <a:lstStyle/>
          <a:p>
            <a:r>
              <a:rPr lang="en-US" b="1" i="1" dirty="0" smtClean="0">
                <a:solidFill>
                  <a:srgbClr val="FFC000"/>
                </a:solidFill>
              </a:rPr>
              <a:t>Iron deficiency anemia </a:t>
            </a:r>
            <a:endParaRPr lang="en-US" b="1" i="1" dirty="0">
              <a:solidFill>
                <a:srgbClr val="FFC000"/>
              </a:solidFill>
            </a:endParaRPr>
          </a:p>
        </p:txBody>
      </p:sp>
      <p:sp>
        <p:nvSpPr>
          <p:cNvPr id="3" name="Content Placeholder 2"/>
          <p:cNvSpPr>
            <a:spLocks noGrp="1"/>
          </p:cNvSpPr>
          <p:nvPr>
            <p:ph idx="1"/>
          </p:nvPr>
        </p:nvSpPr>
        <p:spPr>
          <a:xfrm>
            <a:off x="353566" y="1295400"/>
            <a:ext cx="6711654" cy="4195481"/>
          </a:xfrm>
        </p:spPr>
        <p:txBody>
          <a:bodyPr>
            <a:normAutofit fontScale="92500"/>
          </a:bodyPr>
          <a:lstStyle/>
          <a:p>
            <a:r>
              <a:rPr lang="en-US" dirty="0" smtClean="0"/>
              <a:t>The most common type of anemia during pregnancy approximately  90% of cases </a:t>
            </a:r>
          </a:p>
          <a:p>
            <a:r>
              <a:rPr lang="en-US" dirty="0" smtClean="0"/>
              <a:t> Is </a:t>
            </a:r>
            <a:r>
              <a:rPr lang="en-US" dirty="0"/>
              <a:t>caused </a:t>
            </a:r>
            <a:r>
              <a:rPr lang="en-US" dirty="0">
                <a:solidFill>
                  <a:schemeClr val="bg2">
                    <a:lumMod val="60000"/>
                    <a:lumOff val="40000"/>
                  </a:schemeClr>
                </a:solidFill>
              </a:rPr>
              <a:t>by blood loss, insufficient dietary intake, or poor absorption of </a:t>
            </a:r>
            <a:r>
              <a:rPr lang="en-US" dirty="0" smtClean="0">
                <a:solidFill>
                  <a:schemeClr val="bg2">
                    <a:lumMod val="60000"/>
                    <a:lumOff val="40000"/>
                  </a:schemeClr>
                </a:solidFill>
              </a:rPr>
              <a:t>iron (</a:t>
            </a:r>
            <a:r>
              <a:rPr lang="en-US" dirty="0" smtClean="0">
                <a:solidFill>
                  <a:srgbClr val="FF0000"/>
                </a:solidFill>
              </a:rPr>
              <a:t>IBD</a:t>
            </a:r>
            <a:r>
              <a:rPr lang="en-US" dirty="0" smtClean="0">
                <a:solidFill>
                  <a:schemeClr val="bg2">
                    <a:lumMod val="60000"/>
                    <a:lumOff val="40000"/>
                  </a:schemeClr>
                </a:solidFill>
              </a:rPr>
              <a:t>) </a:t>
            </a:r>
            <a:r>
              <a:rPr lang="en-US" dirty="0">
                <a:solidFill>
                  <a:schemeClr val="bg2">
                    <a:lumMod val="60000"/>
                    <a:lumOff val="40000"/>
                  </a:schemeClr>
                </a:solidFill>
              </a:rPr>
              <a:t>from </a:t>
            </a:r>
            <a:r>
              <a:rPr lang="en-US" dirty="0" smtClean="0">
                <a:solidFill>
                  <a:schemeClr val="bg2">
                    <a:lumMod val="60000"/>
                    <a:lumOff val="40000"/>
                  </a:schemeClr>
                </a:solidFill>
              </a:rPr>
              <a:t>food, antacid use and increase iron demands during pregnancy.</a:t>
            </a:r>
          </a:p>
          <a:p>
            <a:r>
              <a:rPr lang="en-US" dirty="0">
                <a:solidFill>
                  <a:srgbClr val="FF0000"/>
                </a:solidFill>
                <a:latin typeface="Arial" pitchFamily="34" charset="0"/>
                <a:cs typeface="Arial" pitchFamily="34" charset="0"/>
              </a:rPr>
              <a:t>IDA </a:t>
            </a:r>
            <a:r>
              <a:rPr lang="en-US" dirty="0">
                <a:latin typeface="Arial" pitchFamily="34" charset="0"/>
                <a:cs typeface="Arial" pitchFamily="34" charset="0"/>
              </a:rPr>
              <a:t>is classically described as </a:t>
            </a:r>
            <a:r>
              <a:rPr lang="en-US" dirty="0">
                <a:solidFill>
                  <a:srgbClr val="FFFF00"/>
                </a:solidFill>
                <a:latin typeface="Arial" pitchFamily="34" charset="0"/>
                <a:cs typeface="Arial" pitchFamily="34" charset="0"/>
              </a:rPr>
              <a:t>microcytic</a:t>
            </a:r>
            <a:r>
              <a:rPr lang="en-US" dirty="0">
                <a:latin typeface="Arial" pitchFamily="34" charset="0"/>
                <a:cs typeface="Arial" pitchFamily="34" charset="0"/>
              </a:rPr>
              <a:t> </a:t>
            </a:r>
            <a:r>
              <a:rPr lang="en-US" dirty="0" smtClean="0">
                <a:latin typeface="Arial" pitchFamily="34" charset="0"/>
                <a:cs typeface="Arial" pitchFamily="34" charset="0"/>
              </a:rPr>
              <a:t>(mcv&lt;80fl), </a:t>
            </a:r>
            <a:r>
              <a:rPr lang="en-US" dirty="0">
                <a:solidFill>
                  <a:srgbClr val="FFFF00"/>
                </a:solidFill>
                <a:latin typeface="Arial" pitchFamily="34" charset="0"/>
                <a:cs typeface="Arial" pitchFamily="34" charset="0"/>
              </a:rPr>
              <a:t>hypochromic anemia </a:t>
            </a:r>
            <a:endParaRPr lang="en-US" dirty="0" smtClean="0">
              <a:solidFill>
                <a:srgbClr val="FFFF00"/>
              </a:solidFill>
              <a:latin typeface="Arial" pitchFamily="34" charset="0"/>
              <a:cs typeface="Arial" pitchFamily="34" charset="0"/>
            </a:endParaRPr>
          </a:p>
          <a:p>
            <a:endParaRPr lang="en-US" dirty="0">
              <a:solidFill>
                <a:srgbClr val="FFFF00"/>
              </a:solidFill>
              <a:latin typeface="Arial" pitchFamily="34" charset="0"/>
              <a:cs typeface="Arial" pitchFamily="34" charset="0"/>
            </a:endParaRPr>
          </a:p>
          <a:p>
            <a:r>
              <a:rPr lang="en-US" dirty="0" smtClean="0"/>
              <a:t>Diagnosis :if microcytic do iron study to confirm IDA</a:t>
            </a:r>
          </a:p>
          <a:p>
            <a:r>
              <a:rPr lang="en-US" dirty="0" smtClean="0">
                <a:solidFill>
                  <a:srgbClr val="FF0000"/>
                </a:solidFill>
              </a:rPr>
              <a:t>Serum Ferritin level </a:t>
            </a:r>
            <a:r>
              <a:rPr lang="en-US" dirty="0" smtClean="0"/>
              <a:t>has the greatest sensitivity and specificity (</a:t>
            </a:r>
            <a:r>
              <a:rPr lang="en-US" b="1" u="sng" dirty="0">
                <a:solidFill>
                  <a:srgbClr val="FF0000"/>
                </a:solidFill>
                <a:latin typeface="Arial" pitchFamily="34" charset="0"/>
                <a:cs typeface="Arial" pitchFamily="34" charset="0"/>
              </a:rPr>
              <a:t>&lt; </a:t>
            </a:r>
            <a:r>
              <a:rPr lang="en-US" b="1" u="sng" dirty="0" smtClean="0">
                <a:solidFill>
                  <a:srgbClr val="FF0000"/>
                </a:solidFill>
                <a:latin typeface="Arial" pitchFamily="34" charset="0"/>
                <a:cs typeface="Arial" pitchFamily="34" charset="0"/>
              </a:rPr>
              <a:t>30 </a:t>
            </a:r>
            <a:r>
              <a:rPr lang="en-US" b="1" u="sng" dirty="0">
                <a:solidFill>
                  <a:srgbClr val="FF0000"/>
                </a:solidFill>
                <a:latin typeface="Arial" pitchFamily="34" charset="0"/>
                <a:cs typeface="Arial" pitchFamily="34" charset="0"/>
              </a:rPr>
              <a:t>mcg/L </a:t>
            </a:r>
            <a:r>
              <a:rPr lang="en-US" dirty="0">
                <a:latin typeface="Arial" pitchFamily="34" charset="0"/>
                <a:cs typeface="Arial" pitchFamily="34" charset="0"/>
              </a:rPr>
              <a:t>is </a:t>
            </a:r>
            <a:r>
              <a:rPr lang="en-US" dirty="0" smtClean="0">
                <a:latin typeface="Arial" pitchFamily="34" charset="0"/>
                <a:cs typeface="Arial" pitchFamily="34" charset="0"/>
              </a:rPr>
              <a:t>diagnostic)</a:t>
            </a:r>
            <a:endParaRPr lang="en-US" dirty="0" smtClean="0"/>
          </a:p>
          <a:p>
            <a:pPr marL="137160" indent="0">
              <a:buNone/>
            </a:pPr>
            <a:endParaRPr lang="en-US" dirty="0"/>
          </a:p>
        </p:txBody>
      </p:sp>
    </p:spTree>
    <p:extLst>
      <p:ext uri="{BB962C8B-B14F-4D97-AF65-F5344CB8AC3E}">
        <p14:creationId xmlns:p14="http://schemas.microsoft.com/office/powerpoint/2010/main" val="14387401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10" y="228600"/>
            <a:ext cx="6711654" cy="4195481"/>
          </a:xfrm>
        </p:spPr>
        <p:txBody>
          <a:bodyPr/>
          <a:lstStyle/>
          <a:p>
            <a:r>
              <a:rPr lang="en-US" dirty="0">
                <a:solidFill>
                  <a:srgbClr val="FFC000"/>
                </a:solidFill>
                <a:latin typeface="Arial" pitchFamily="34" charset="0"/>
                <a:cs typeface="Arial" pitchFamily="34" charset="0"/>
              </a:rPr>
              <a:t>Iron </a:t>
            </a:r>
            <a:r>
              <a:rPr lang="en-US" dirty="0" smtClean="0">
                <a:solidFill>
                  <a:srgbClr val="FFC000"/>
                </a:solidFill>
                <a:latin typeface="Arial" pitchFamily="34" charset="0"/>
                <a:cs typeface="Arial" pitchFamily="34" charset="0"/>
              </a:rPr>
              <a:t>deficiency </a:t>
            </a:r>
            <a:r>
              <a:rPr lang="en-US" dirty="0">
                <a:solidFill>
                  <a:srgbClr val="FFC000"/>
                </a:solidFill>
                <a:latin typeface="Arial" pitchFamily="34" charset="0"/>
                <a:cs typeface="Arial" pitchFamily="34" charset="0"/>
              </a:rPr>
              <a:t>can be present in the absence of </a:t>
            </a:r>
            <a:r>
              <a:rPr lang="en-US" dirty="0" smtClean="0">
                <a:solidFill>
                  <a:srgbClr val="FFC000"/>
                </a:solidFill>
                <a:latin typeface="Arial" pitchFamily="34" charset="0"/>
                <a:cs typeface="Arial" pitchFamily="34" charset="0"/>
              </a:rPr>
              <a:t>anemia</a:t>
            </a:r>
          </a:p>
          <a:p>
            <a:pPr marL="0" indent="0">
              <a:buNone/>
            </a:pPr>
            <a:r>
              <a:rPr lang="en-US" dirty="0" smtClean="0">
                <a:solidFill>
                  <a:srgbClr val="FFC000"/>
                </a:solidFill>
                <a:latin typeface="Arial" pitchFamily="34" charset="0"/>
                <a:cs typeface="Arial" pitchFamily="34" charset="0"/>
              </a:rPr>
              <a:t> </a:t>
            </a:r>
            <a:r>
              <a:rPr lang="en-US" sz="1800" dirty="0" smtClean="0">
                <a:latin typeface="Arial" pitchFamily="34" charset="0"/>
                <a:cs typeface="Arial" pitchFamily="34" charset="0"/>
              </a:rPr>
              <a:t>low </a:t>
            </a:r>
            <a:r>
              <a:rPr lang="en-US" sz="1800" dirty="0">
                <a:latin typeface="Arial" pitchFamily="34" charset="0"/>
                <a:cs typeface="Arial" pitchFamily="34" charset="0"/>
              </a:rPr>
              <a:t>Hb is a late event of </a:t>
            </a:r>
            <a:r>
              <a:rPr lang="en-US" sz="1800" dirty="0" smtClean="0">
                <a:latin typeface="Arial" pitchFamily="34" charset="0"/>
                <a:cs typeface="Arial" pitchFamily="34" charset="0"/>
              </a:rPr>
              <a:t>iron deficiency </a:t>
            </a:r>
            <a:r>
              <a:rPr lang="en-US" sz="1800" dirty="0">
                <a:latin typeface="Arial" pitchFamily="34" charset="0"/>
                <a:cs typeface="Arial" pitchFamily="34" charset="0"/>
              </a:rPr>
              <a:t>and other parameters of the full blood count that usually give a clue </a:t>
            </a:r>
            <a:r>
              <a:rPr lang="en-US" sz="1800" dirty="0" smtClean="0">
                <a:latin typeface="Arial" pitchFamily="34" charset="0"/>
                <a:cs typeface="Arial" pitchFamily="34" charset="0"/>
              </a:rPr>
              <a:t>to this </a:t>
            </a:r>
            <a:r>
              <a:rPr lang="en-US" sz="1800" dirty="0">
                <a:latin typeface="Arial" pitchFamily="34" charset="0"/>
                <a:cs typeface="Arial" pitchFamily="34" charset="0"/>
              </a:rPr>
              <a:t>( reduced MCV,MCH and MCHC ) are not as accurate during pregnancy</a:t>
            </a:r>
            <a:r>
              <a:rPr lang="en-US" sz="1800" dirty="0" smtClean="0">
                <a:latin typeface="Arial" pitchFamily="34" charset="0"/>
                <a:cs typeface="Arial" pitchFamily="34" charset="0"/>
              </a:rPr>
              <a:t>.</a:t>
            </a:r>
          </a:p>
          <a:p>
            <a:pPr marL="0" indent="0">
              <a:buNone/>
            </a:pPr>
            <a:endParaRPr lang="en-US" sz="1800" dirty="0">
              <a:latin typeface="Arial" pitchFamily="34" charset="0"/>
              <a:cs typeface="Arial" pitchFamily="34" charset="0"/>
            </a:endParaRPr>
          </a:p>
          <a:p>
            <a:pPr marL="0" indent="0">
              <a:buNone/>
            </a:pPr>
            <a:r>
              <a:rPr lang="en-US" sz="1800" dirty="0" smtClean="0">
                <a:latin typeface="Arial" pitchFamily="34" charset="0"/>
                <a:cs typeface="Arial" pitchFamily="34" charset="0"/>
              </a:rPr>
              <a:t>Normally during pregnancy there is increase in MCV,MCHC due to erythropoietin overproduction so we could have IDA but with normal MCV (</a:t>
            </a:r>
            <a:r>
              <a:rPr lang="en-US" sz="1800" dirty="0" smtClean="0">
                <a:solidFill>
                  <a:srgbClr val="FF0000"/>
                </a:solidFill>
                <a:latin typeface="Arial" pitchFamily="34" charset="0"/>
                <a:cs typeface="Arial" pitchFamily="34" charset="0"/>
              </a:rPr>
              <a:t>normocytic</a:t>
            </a:r>
            <a:r>
              <a:rPr lang="en-US" sz="1800" dirty="0" smtClean="0">
                <a:latin typeface="Arial" pitchFamily="34" charset="0"/>
                <a:cs typeface="Arial" pitchFamily="34" charset="0"/>
              </a:rPr>
              <a:t>) or it could be mixed (IDA and folate deficiency) which also gives normal MCV result.</a:t>
            </a:r>
            <a:endParaRPr lang="en-US" sz="1800" dirty="0">
              <a:latin typeface="Arial" pitchFamily="34" charset="0"/>
              <a:cs typeface="Arial" pitchFamily="34" charset="0"/>
            </a:endParaRPr>
          </a:p>
          <a:p>
            <a:endParaRPr lang="en-US" dirty="0"/>
          </a:p>
        </p:txBody>
      </p:sp>
    </p:spTree>
    <p:extLst>
      <p:ext uri="{BB962C8B-B14F-4D97-AF65-F5344CB8AC3E}">
        <p14:creationId xmlns:p14="http://schemas.microsoft.com/office/powerpoint/2010/main" val="207007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510"/>
            <a:ext cx="7055380" cy="1400530"/>
          </a:xfrm>
        </p:spPr>
        <p:txBody>
          <a:bodyPr/>
          <a:lstStyle/>
          <a:p>
            <a:r>
              <a:rPr lang="en-US" sz="4400" i="1" dirty="0">
                <a:solidFill>
                  <a:srgbClr val="FFC000"/>
                </a:solidFill>
                <a:latin typeface="Arial" pitchFamily="34" charset="0"/>
                <a:cs typeface="Arial" pitchFamily="34" charset="0"/>
              </a:rPr>
              <a:t>Prevention :</a:t>
            </a:r>
            <a:r>
              <a:rPr lang="en-US" sz="4400" u="sng" dirty="0">
                <a:solidFill>
                  <a:srgbClr val="FF0000"/>
                </a:solidFill>
                <a:latin typeface="Arial" pitchFamily="34" charset="0"/>
                <a:cs typeface="Arial" pitchFamily="34" charset="0"/>
              </a:rPr>
              <a:t/>
            </a:r>
            <a:br>
              <a:rPr lang="en-US" sz="4400" u="sng" dirty="0">
                <a:solidFill>
                  <a:srgbClr val="FF0000"/>
                </a:solidFill>
                <a:latin typeface="Arial" pitchFamily="34" charset="0"/>
                <a:cs typeface="Arial" pitchFamily="34" charset="0"/>
              </a:rPr>
            </a:br>
            <a:endParaRPr lang="en-US" dirty="0"/>
          </a:p>
        </p:txBody>
      </p:sp>
      <p:sp>
        <p:nvSpPr>
          <p:cNvPr id="3" name="Content Placeholder 2"/>
          <p:cNvSpPr>
            <a:spLocks noGrp="1"/>
          </p:cNvSpPr>
          <p:nvPr>
            <p:ph idx="1"/>
          </p:nvPr>
        </p:nvSpPr>
        <p:spPr>
          <a:xfrm>
            <a:off x="171862" y="1066800"/>
            <a:ext cx="8743537" cy="5715000"/>
          </a:xfrm>
        </p:spPr>
        <p:txBody>
          <a:bodyPr>
            <a:normAutofit lnSpcReduction="10000"/>
          </a:bodyPr>
          <a:lstStyle/>
          <a:p>
            <a:r>
              <a:rPr lang="en-US" dirty="0" smtClean="0">
                <a:latin typeface="Arial" pitchFamily="34" charset="0"/>
                <a:cs typeface="Arial" pitchFamily="34" charset="0"/>
              </a:rPr>
              <a:t> </a:t>
            </a:r>
            <a:r>
              <a:rPr lang="en-US" dirty="0">
                <a:latin typeface="Arial" pitchFamily="34" charset="0"/>
                <a:cs typeface="Arial" pitchFamily="34" charset="0"/>
              </a:rPr>
              <a:t>CDC  guidelines : Pregnant women should begin taking low dose (</a:t>
            </a:r>
            <a:r>
              <a:rPr lang="en-US" b="1" dirty="0">
                <a:solidFill>
                  <a:srgbClr val="FF0000"/>
                </a:solidFill>
                <a:latin typeface="Arial" pitchFamily="34" charset="0"/>
                <a:cs typeface="Arial" pitchFamily="34" charset="0"/>
              </a:rPr>
              <a:t>30 mg/day</a:t>
            </a:r>
            <a:r>
              <a:rPr lang="en-US" dirty="0" smtClean="0">
                <a:latin typeface="Arial" pitchFamily="34" charset="0"/>
                <a:cs typeface="Arial" pitchFamily="34" charset="0"/>
              </a:rPr>
              <a:t>)</a:t>
            </a:r>
            <a:r>
              <a:rPr lang="en-US" dirty="0">
                <a:latin typeface="Arial" pitchFamily="34" charset="0"/>
                <a:cs typeface="Arial" pitchFamily="34" charset="0"/>
              </a:rPr>
              <a:t> at the first prenatal visit as primary prevention of iron deficiency</a:t>
            </a:r>
            <a:r>
              <a:rPr lang="en-US" dirty="0" smtClean="0">
                <a:latin typeface="Arial" pitchFamily="34" charset="0"/>
                <a:cs typeface="Arial" pitchFamily="34" charset="0"/>
              </a:rPr>
              <a:t>.</a:t>
            </a:r>
          </a:p>
          <a:p>
            <a:pPr marL="0" indent="0">
              <a:buNone/>
            </a:pPr>
            <a:r>
              <a:rPr lang="en-US" dirty="0" smtClean="0">
                <a:latin typeface="Arial" pitchFamily="34" charset="0"/>
                <a:cs typeface="Arial" pitchFamily="34" charset="0"/>
              </a:rPr>
              <a:t>Iron requirements …2.5mg/day in the 1</a:t>
            </a:r>
            <a:r>
              <a:rPr lang="en-US" baseline="30000" dirty="0" smtClean="0">
                <a:latin typeface="Arial" pitchFamily="34" charset="0"/>
                <a:cs typeface="Arial" pitchFamily="34" charset="0"/>
              </a:rPr>
              <a:t>st</a:t>
            </a:r>
            <a:r>
              <a:rPr lang="en-US" dirty="0" smtClean="0">
                <a:latin typeface="Arial" pitchFamily="34" charset="0"/>
                <a:cs typeface="Arial" pitchFamily="34" charset="0"/>
              </a:rPr>
              <a:t> trimester -6.6mg/day in the 3</a:t>
            </a:r>
            <a:r>
              <a:rPr lang="en-US" baseline="30000" dirty="0" smtClean="0">
                <a:latin typeface="Arial" pitchFamily="34" charset="0"/>
                <a:cs typeface="Arial" pitchFamily="34" charset="0"/>
              </a:rPr>
              <a:t>rd</a:t>
            </a:r>
            <a:r>
              <a:rPr lang="en-US" dirty="0" smtClean="0">
                <a:latin typeface="Arial" pitchFamily="34" charset="0"/>
                <a:cs typeface="Arial" pitchFamily="34" charset="0"/>
              </a:rPr>
              <a:t> trimester</a:t>
            </a:r>
          </a:p>
          <a:p>
            <a:pPr marL="0" indent="0">
              <a:buNone/>
            </a:pPr>
            <a:r>
              <a:rPr lang="en-US" dirty="0" smtClean="0">
                <a:latin typeface="Arial" pitchFamily="34" charset="0"/>
                <a:cs typeface="Arial" pitchFamily="34" charset="0"/>
              </a:rPr>
              <a:t>So average pregnant woman needs about 4.4mg/day</a:t>
            </a:r>
          </a:p>
          <a:p>
            <a:pPr marL="0" indent="0">
              <a:buNone/>
            </a:pPr>
            <a:r>
              <a:rPr lang="en-US" dirty="0" smtClean="0">
                <a:latin typeface="Arial" pitchFamily="34" charset="0"/>
                <a:cs typeface="Arial" pitchFamily="34" charset="0"/>
              </a:rPr>
              <a:t>Since we have 10% iron absorption …. Pregnant woman should begin taking low dose (30mg/day) to achieve the requirement</a:t>
            </a:r>
          </a:p>
          <a:p>
            <a:pPr marL="0" indent="0">
              <a:buNone/>
            </a:pPr>
            <a:endParaRPr lang="en-US" dirty="0">
              <a:latin typeface="Arial" pitchFamily="34" charset="0"/>
              <a:cs typeface="Arial" pitchFamily="34" charset="0"/>
            </a:endParaRPr>
          </a:p>
          <a:p>
            <a:pPr marL="0" indent="0">
              <a:buNone/>
            </a:pPr>
            <a:r>
              <a:rPr lang="en-US" dirty="0" smtClean="0">
                <a:latin typeface="Arial" pitchFamily="34" charset="0"/>
                <a:cs typeface="Arial" pitchFamily="34" charset="0"/>
              </a:rPr>
              <a:t>▪ </a:t>
            </a:r>
            <a:r>
              <a:rPr lang="en-US" b="1" i="1" dirty="0">
                <a:solidFill>
                  <a:srgbClr val="FF0000"/>
                </a:solidFill>
                <a:latin typeface="Arial" pitchFamily="34" charset="0"/>
                <a:cs typeface="Arial" pitchFamily="34" charset="0"/>
              </a:rPr>
              <a:t>Education about the diet</a:t>
            </a:r>
            <a:r>
              <a:rPr lang="en-US" b="1" i="1" dirty="0" smtClean="0">
                <a:solidFill>
                  <a:srgbClr val="C00000"/>
                </a:solidFill>
                <a:latin typeface="Arial" pitchFamily="34" charset="0"/>
                <a:cs typeface="Arial" pitchFamily="34" charset="0"/>
              </a:rPr>
              <a:t>. </a:t>
            </a:r>
          </a:p>
          <a:p>
            <a:pPr marL="0" indent="0">
              <a:buNone/>
            </a:pPr>
            <a:r>
              <a:rPr lang="en-US" dirty="0" smtClean="0">
                <a:latin typeface="Arial" pitchFamily="34" charset="0"/>
                <a:cs typeface="Arial" pitchFamily="34" charset="0"/>
              </a:rPr>
              <a:t>Heme iron that comes from animal sources and has better absorption</a:t>
            </a:r>
          </a:p>
          <a:p>
            <a:pPr marL="0" indent="0">
              <a:buNone/>
            </a:pPr>
            <a:r>
              <a:rPr lang="en-US" dirty="0" smtClean="0">
                <a:latin typeface="Arial" pitchFamily="34" charset="0"/>
                <a:cs typeface="Arial" pitchFamily="34" charset="0"/>
              </a:rPr>
              <a:t>Non heme iron that comes from plant sources</a:t>
            </a:r>
          </a:p>
          <a:p>
            <a:pPr marL="0" indent="0">
              <a:buNone/>
            </a:pPr>
            <a:r>
              <a:rPr lang="en-US" dirty="0">
                <a:latin typeface="Arial" pitchFamily="34" charset="0"/>
                <a:cs typeface="Arial" pitchFamily="34" charset="0"/>
              </a:rPr>
              <a:t>▪ </a:t>
            </a:r>
            <a:r>
              <a:rPr lang="en-US" u="sng" dirty="0">
                <a:latin typeface="Arial" pitchFamily="34" charset="0"/>
                <a:cs typeface="Arial" pitchFamily="34" charset="0"/>
              </a:rPr>
              <a:t>Avoid</a:t>
            </a:r>
            <a:r>
              <a:rPr lang="en-US" dirty="0">
                <a:latin typeface="Arial" pitchFamily="34" charset="0"/>
                <a:cs typeface="Arial" pitchFamily="34" charset="0"/>
              </a:rPr>
              <a:t> consuming </a:t>
            </a:r>
            <a:r>
              <a:rPr lang="en-US" dirty="0" smtClean="0">
                <a:latin typeface="Arial" pitchFamily="34" charset="0"/>
                <a:cs typeface="Arial" pitchFamily="34" charset="0"/>
              </a:rPr>
              <a:t>tea, coffee and milk during </a:t>
            </a:r>
            <a:r>
              <a:rPr lang="en-US" dirty="0">
                <a:latin typeface="Arial" pitchFamily="34" charset="0"/>
                <a:cs typeface="Arial" pitchFamily="34" charset="0"/>
              </a:rPr>
              <a:t>or shortly after </a:t>
            </a:r>
            <a:r>
              <a:rPr lang="en-US" dirty="0" smtClean="0">
                <a:latin typeface="Arial" pitchFamily="34" charset="0"/>
                <a:cs typeface="Arial" pitchFamily="34" charset="0"/>
              </a:rPr>
              <a:t>medication or food intake</a:t>
            </a:r>
            <a:endParaRPr lang="en-US" dirty="0">
              <a:latin typeface="Arial" pitchFamily="34" charset="0"/>
              <a:cs typeface="Arial" pitchFamily="34" charset="0"/>
            </a:endParaRPr>
          </a:p>
          <a:p>
            <a:endParaRPr lang="en-US" dirty="0"/>
          </a:p>
          <a:p>
            <a:pPr marL="0" indent="0">
              <a:buNone/>
            </a:pPr>
            <a:r>
              <a:rPr lang="en-US" dirty="0">
                <a:latin typeface="Arial" pitchFamily="34" charset="0"/>
                <a:cs typeface="Arial" pitchFamily="34" charset="0"/>
              </a:rPr>
              <a:t>▪ </a:t>
            </a:r>
            <a:r>
              <a:rPr lang="en-US" b="1" i="1" dirty="0">
                <a:solidFill>
                  <a:srgbClr val="FF0000"/>
                </a:solidFill>
                <a:latin typeface="Arial" pitchFamily="34" charset="0"/>
                <a:cs typeface="Arial" pitchFamily="34" charset="0"/>
              </a:rPr>
              <a:t>Treatment of hook worm infestations </a:t>
            </a:r>
            <a:r>
              <a:rPr lang="en-US" dirty="0">
                <a:latin typeface="Arial" pitchFamily="34" charset="0"/>
                <a:cs typeface="Arial" pitchFamily="34" charset="0"/>
              </a:rPr>
              <a:t>in non-industrialized countries.</a:t>
            </a:r>
            <a:endParaRPr lang="ar-JO" dirty="0"/>
          </a:p>
          <a:p>
            <a:endParaRPr lang="en-US" dirty="0"/>
          </a:p>
        </p:txBody>
      </p:sp>
    </p:spTree>
    <p:extLst>
      <p:ext uri="{BB962C8B-B14F-4D97-AF65-F5344CB8AC3E}">
        <p14:creationId xmlns:p14="http://schemas.microsoft.com/office/powerpoint/2010/main" val="3945004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Signs and symptoms </a:t>
            </a:r>
            <a:endParaRPr lang="en-US" dirty="0">
              <a:solidFill>
                <a:srgbClr val="FFC000"/>
              </a:solidFill>
            </a:endParaRPr>
          </a:p>
        </p:txBody>
      </p:sp>
      <p:sp>
        <p:nvSpPr>
          <p:cNvPr id="3" name="Content Placeholder 2"/>
          <p:cNvSpPr>
            <a:spLocks noGrp="1"/>
          </p:cNvSpPr>
          <p:nvPr>
            <p:ph idx="1"/>
          </p:nvPr>
        </p:nvSpPr>
        <p:spPr/>
        <p:txBody>
          <a:bodyPr>
            <a:normAutofit fontScale="77500" lnSpcReduction="20000"/>
          </a:bodyPr>
          <a:lstStyle/>
          <a:p>
            <a:r>
              <a:rPr lang="en-US" dirty="0"/>
              <a:t>Irritability</a:t>
            </a:r>
          </a:p>
          <a:p>
            <a:r>
              <a:rPr lang="en-US" dirty="0"/>
              <a:t>Angina (chest pain)</a:t>
            </a:r>
          </a:p>
          <a:p>
            <a:r>
              <a:rPr lang="en-US" dirty="0"/>
              <a:t>Palpitations (feeling that the heart is skipping beats or fluttering)</a:t>
            </a:r>
          </a:p>
          <a:p>
            <a:r>
              <a:rPr lang="en-US" dirty="0"/>
              <a:t>Breathlessness</a:t>
            </a:r>
          </a:p>
          <a:p>
            <a:r>
              <a:rPr lang="en-US" dirty="0"/>
              <a:t>Tingling, numbness, or burning sensations</a:t>
            </a:r>
          </a:p>
          <a:p>
            <a:r>
              <a:rPr lang="en-US" dirty="0"/>
              <a:t>Glossitis (inflammation or infection of the tongue)</a:t>
            </a:r>
          </a:p>
          <a:p>
            <a:r>
              <a:rPr lang="en-US" dirty="0"/>
              <a:t>Angular cheilitis (inflammatory lesions at the mouth's corners)</a:t>
            </a:r>
          </a:p>
          <a:p>
            <a:r>
              <a:rPr lang="en-US" dirty="0" smtClean="0"/>
              <a:t>Koilonychias </a:t>
            </a:r>
            <a:r>
              <a:rPr lang="en-US" dirty="0"/>
              <a:t>(spoon-shaped nails) or nails that are brittle</a:t>
            </a:r>
          </a:p>
          <a:p>
            <a:r>
              <a:rPr lang="en-US" dirty="0"/>
              <a:t>Poor appetite</a:t>
            </a:r>
          </a:p>
          <a:p>
            <a:r>
              <a:rPr lang="en-US" dirty="0"/>
              <a:t>Dysphagia (difficulty swallowing) due to formation of esophageal webs (Plummer-Vinson syndrome)</a:t>
            </a:r>
          </a:p>
          <a:p>
            <a:r>
              <a:rPr lang="en-US" dirty="0"/>
              <a:t>Restless legs </a:t>
            </a:r>
            <a:r>
              <a:rPr lang="en-US" dirty="0" smtClean="0"/>
              <a:t>syndrome</a:t>
            </a:r>
            <a:endParaRPr lang="en-US" dirty="0"/>
          </a:p>
        </p:txBody>
      </p:sp>
    </p:spTree>
    <p:extLst>
      <p:ext uri="{BB962C8B-B14F-4D97-AF65-F5344CB8AC3E}">
        <p14:creationId xmlns:p14="http://schemas.microsoft.com/office/powerpoint/2010/main" val="36280184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4191000" cy="3276600"/>
          </a:xfrm>
          <a:prstGeom prst="rect">
            <a:avLst/>
          </a:prstGeom>
        </p:spPr>
      </p:pic>
      <p:pic>
        <p:nvPicPr>
          <p:cNvPr id="5" name="Picture 4"/>
          <p:cNvPicPr>
            <a:picLocks noChangeAspect="1"/>
          </p:cNvPicPr>
          <p:nvPr/>
        </p:nvPicPr>
        <p:blipFill>
          <a:blip r:embed="rId3"/>
          <a:stretch>
            <a:fillRect/>
          </a:stretch>
        </p:blipFill>
        <p:spPr>
          <a:xfrm>
            <a:off x="4191000" y="28903"/>
            <a:ext cx="4953000" cy="3247697"/>
          </a:xfrm>
          <a:prstGeom prst="rect">
            <a:avLst/>
          </a:prstGeom>
        </p:spPr>
      </p:pic>
      <p:pic>
        <p:nvPicPr>
          <p:cNvPr id="6" name="Picture 5"/>
          <p:cNvPicPr>
            <a:picLocks noChangeAspect="1"/>
          </p:cNvPicPr>
          <p:nvPr/>
        </p:nvPicPr>
        <p:blipFill>
          <a:blip r:embed="rId4"/>
          <a:stretch>
            <a:fillRect/>
          </a:stretch>
        </p:blipFill>
        <p:spPr>
          <a:xfrm>
            <a:off x="4191000" y="3276600"/>
            <a:ext cx="4953000" cy="3581400"/>
          </a:xfrm>
          <a:prstGeom prst="rect">
            <a:avLst/>
          </a:prstGeom>
        </p:spPr>
      </p:pic>
      <p:pic>
        <p:nvPicPr>
          <p:cNvPr id="7" name="Picture 6"/>
          <p:cNvPicPr>
            <a:picLocks noChangeAspect="1"/>
          </p:cNvPicPr>
          <p:nvPr/>
        </p:nvPicPr>
        <p:blipFill>
          <a:blip r:embed="rId5"/>
          <a:stretch>
            <a:fillRect/>
          </a:stretch>
        </p:blipFill>
        <p:spPr>
          <a:xfrm>
            <a:off x="0" y="3276600"/>
            <a:ext cx="4191000" cy="3581400"/>
          </a:xfrm>
          <a:prstGeom prst="rect">
            <a:avLst/>
          </a:prstGeom>
        </p:spPr>
      </p:pic>
    </p:spTree>
    <p:extLst>
      <p:ext uri="{BB962C8B-B14F-4D97-AF65-F5344CB8AC3E}">
        <p14:creationId xmlns:p14="http://schemas.microsoft.com/office/powerpoint/2010/main" val="1457991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i="1" dirty="0" smtClean="0">
                <a:solidFill>
                  <a:srgbClr val="FFC000"/>
                </a:solidFill>
              </a:rPr>
              <a:t>Lab test</a:t>
            </a:r>
            <a:br>
              <a:rPr lang="en-US" sz="2800" b="1" i="1" dirty="0" smtClean="0">
                <a:solidFill>
                  <a:srgbClr val="FFC000"/>
                </a:solidFill>
              </a:rPr>
            </a:br>
            <a:r>
              <a:rPr lang="en-US" sz="1800" b="1" i="1" dirty="0" smtClean="0">
                <a:solidFill>
                  <a:schemeClr val="tx1"/>
                </a:solidFill>
              </a:rPr>
              <a:t>overnight fasting because iron supplements or iron rich food increases transferrin saturation</a:t>
            </a:r>
            <a:endParaRPr lang="en-US" sz="1800" b="1" i="1" dirty="0">
              <a:solidFill>
                <a:schemeClr val="tx1"/>
              </a:solidFill>
            </a:endParaRPr>
          </a:p>
        </p:txBody>
      </p:sp>
      <p:sp>
        <p:nvSpPr>
          <p:cNvPr id="3" name="Content Placeholder 2"/>
          <p:cNvSpPr>
            <a:spLocks noGrp="1"/>
          </p:cNvSpPr>
          <p:nvPr>
            <p:ph idx="1"/>
          </p:nvPr>
        </p:nvSpPr>
        <p:spPr>
          <a:xfrm>
            <a:off x="152400" y="1371600"/>
            <a:ext cx="6711654" cy="4195481"/>
          </a:xfrm>
        </p:spPr>
        <p:txBody>
          <a:bodyPr>
            <a:normAutofit fontScale="77500" lnSpcReduction="20000"/>
          </a:bodyPr>
          <a:lstStyle/>
          <a:p>
            <a:pPr marL="137160" indent="0">
              <a:buNone/>
            </a:pPr>
            <a:r>
              <a:rPr lang="en-US" dirty="0" smtClean="0"/>
              <a:t> </a:t>
            </a:r>
            <a:endParaRPr lang="en-US" dirty="0"/>
          </a:p>
          <a:p>
            <a:r>
              <a:rPr lang="en-US" dirty="0" smtClean="0">
                <a:solidFill>
                  <a:srgbClr val="FF0000"/>
                </a:solidFill>
              </a:rPr>
              <a:t>Parameters </a:t>
            </a:r>
            <a:endParaRPr lang="en-US" dirty="0">
              <a:solidFill>
                <a:srgbClr val="FF0000"/>
              </a:solidFill>
            </a:endParaRPr>
          </a:p>
          <a:p>
            <a:r>
              <a:rPr lang="en-US" dirty="0"/>
              <a:t>↓ </a:t>
            </a:r>
          </a:p>
          <a:p>
            <a:r>
              <a:rPr lang="en-US" dirty="0"/>
              <a:t>ferritin, hemoglobin, mean corpuscular volume, mean corpuscular hemoglobin </a:t>
            </a:r>
          </a:p>
          <a:p>
            <a:r>
              <a:rPr lang="en-US" dirty="0"/>
              <a:t>↑ </a:t>
            </a:r>
          </a:p>
          <a:p>
            <a:r>
              <a:rPr lang="en-US" dirty="0"/>
              <a:t>total iron-binding capacity, transferrin, red blood cell distribution width </a:t>
            </a:r>
            <a:r>
              <a:rPr lang="en-US" dirty="0" smtClean="0"/>
              <a:t>(</a:t>
            </a:r>
            <a:r>
              <a:rPr lang="en-US" dirty="0" smtClean="0">
                <a:solidFill>
                  <a:schemeClr val="bg2">
                    <a:lumMod val="60000"/>
                    <a:lumOff val="40000"/>
                  </a:schemeClr>
                </a:solidFill>
              </a:rPr>
              <a:t>RDW normal in thalassemia which differentiates it from IDA)</a:t>
            </a:r>
          </a:p>
          <a:p>
            <a:endParaRPr lang="en-US" dirty="0"/>
          </a:p>
          <a:p>
            <a:r>
              <a:rPr lang="en-US" dirty="0" smtClean="0"/>
              <a:t>***we could have normal ferritin level in IDA as it is an acute phase reactant which increases in inflammation.</a:t>
            </a:r>
          </a:p>
          <a:p>
            <a:r>
              <a:rPr lang="en-US" dirty="0" smtClean="0"/>
              <a:t>****most accurate test to diagnose IDA is transferrin saturation &gt;20% but is not available in all laboratories so we depend on ferritin level instead of that.</a:t>
            </a:r>
            <a:endParaRPr lang="en-US" dirty="0"/>
          </a:p>
        </p:txBody>
      </p:sp>
    </p:spTree>
    <p:extLst>
      <p:ext uri="{BB962C8B-B14F-4D97-AF65-F5344CB8AC3E}">
        <p14:creationId xmlns:p14="http://schemas.microsoft.com/office/powerpoint/2010/main" val="127816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C000"/>
                </a:solidFill>
              </a:rPr>
              <a:t>Treatment</a:t>
            </a:r>
          </a:p>
        </p:txBody>
      </p:sp>
      <p:sp>
        <p:nvSpPr>
          <p:cNvPr id="3" name="Content Placeholder 2"/>
          <p:cNvSpPr>
            <a:spLocks noGrp="1"/>
          </p:cNvSpPr>
          <p:nvPr>
            <p:ph idx="1"/>
          </p:nvPr>
        </p:nvSpPr>
        <p:spPr>
          <a:xfrm>
            <a:off x="228600" y="1447800"/>
            <a:ext cx="6711654" cy="4195481"/>
          </a:xfrm>
        </p:spPr>
        <p:txBody>
          <a:bodyPr>
            <a:normAutofit lnSpcReduction="10000"/>
          </a:bodyPr>
          <a:lstStyle/>
          <a:p>
            <a:pPr marL="0" indent="0">
              <a:buNone/>
            </a:pPr>
            <a:r>
              <a:rPr lang="en-US" b="1" u="sng" dirty="0">
                <a:latin typeface="Arial" pitchFamily="34" charset="0"/>
                <a:cs typeface="Arial" pitchFamily="34" charset="0"/>
              </a:rPr>
              <a:t>Oral </a:t>
            </a:r>
            <a:r>
              <a:rPr lang="en-US" b="1" u="sng" dirty="0" smtClean="0">
                <a:latin typeface="Arial" pitchFamily="34" charset="0"/>
                <a:cs typeface="Arial" pitchFamily="34" charset="0"/>
              </a:rPr>
              <a:t>iron</a:t>
            </a:r>
          </a:p>
          <a:p>
            <a:pPr marL="0" indent="0">
              <a:buNone/>
            </a:pPr>
            <a:endParaRPr lang="en-US" b="1" dirty="0">
              <a:latin typeface="Arial" pitchFamily="34" charset="0"/>
              <a:cs typeface="Arial" pitchFamily="34" charset="0"/>
            </a:endParaRPr>
          </a:p>
          <a:p>
            <a:pPr marL="0" indent="0">
              <a:buNone/>
            </a:pPr>
            <a:r>
              <a:rPr lang="en-US" b="1" u="sng" dirty="0" smtClean="0">
                <a:latin typeface="Arial" pitchFamily="34" charset="0"/>
                <a:cs typeface="Arial" pitchFamily="34" charset="0"/>
              </a:rPr>
              <a:t>Parenteral </a:t>
            </a:r>
            <a:r>
              <a:rPr lang="en-US" b="1" u="sng" dirty="0">
                <a:latin typeface="Arial" pitchFamily="34" charset="0"/>
                <a:cs typeface="Arial" pitchFamily="34" charset="0"/>
              </a:rPr>
              <a:t>iron (IM &amp; IV )</a:t>
            </a:r>
          </a:p>
          <a:p>
            <a:endParaRPr lang="en-US" b="1" dirty="0">
              <a:latin typeface="Arial" pitchFamily="34" charset="0"/>
              <a:cs typeface="Arial" pitchFamily="34" charset="0"/>
            </a:endParaRPr>
          </a:p>
          <a:p>
            <a:pPr marL="0" indent="0">
              <a:buNone/>
            </a:pPr>
            <a:r>
              <a:rPr lang="en-US" b="1" dirty="0" smtClean="0">
                <a:latin typeface="Arial" pitchFamily="34" charset="0"/>
                <a:cs typeface="Arial" pitchFamily="34" charset="0"/>
              </a:rPr>
              <a:t> </a:t>
            </a:r>
            <a:r>
              <a:rPr lang="en-US" b="1" u="sng" dirty="0">
                <a:latin typeface="Arial" pitchFamily="34" charset="0"/>
                <a:cs typeface="Arial" pitchFamily="34" charset="0"/>
              </a:rPr>
              <a:t>Blood </a:t>
            </a:r>
            <a:r>
              <a:rPr lang="en-US" b="1" u="sng" dirty="0" smtClean="0">
                <a:latin typeface="Arial" pitchFamily="34" charset="0"/>
                <a:cs typeface="Arial" pitchFamily="34" charset="0"/>
              </a:rPr>
              <a:t>transfusion</a:t>
            </a:r>
          </a:p>
          <a:p>
            <a:pPr marL="0" indent="0">
              <a:buNone/>
            </a:pPr>
            <a:endParaRPr lang="en-US" b="1" u="sng" dirty="0">
              <a:latin typeface="Arial" pitchFamily="34" charset="0"/>
              <a:cs typeface="Arial" pitchFamily="34" charset="0"/>
            </a:endParaRPr>
          </a:p>
          <a:p>
            <a:pPr marL="0" indent="0">
              <a:buNone/>
            </a:pPr>
            <a:r>
              <a:rPr lang="en-US" b="1" u="sng" dirty="0" smtClean="0">
                <a:solidFill>
                  <a:srgbClr val="FF0000"/>
                </a:solidFill>
                <a:latin typeface="Arial" pitchFamily="34" charset="0"/>
                <a:cs typeface="Arial" pitchFamily="34" charset="0"/>
              </a:rPr>
              <a:t>It depends on:</a:t>
            </a:r>
          </a:p>
          <a:p>
            <a:pPr marL="0" indent="0">
              <a:buNone/>
            </a:pPr>
            <a:r>
              <a:rPr lang="en-US" b="1" u="sng" dirty="0" smtClean="0">
                <a:latin typeface="Arial" pitchFamily="34" charset="0"/>
                <a:cs typeface="Arial" pitchFamily="34" charset="0"/>
              </a:rPr>
              <a:t>1)Gestational age</a:t>
            </a:r>
          </a:p>
          <a:p>
            <a:pPr marL="0" indent="0">
              <a:buNone/>
            </a:pPr>
            <a:r>
              <a:rPr lang="en-US" b="1" u="sng" dirty="0" smtClean="0">
                <a:latin typeface="Arial" pitchFamily="34" charset="0"/>
                <a:cs typeface="Arial" pitchFamily="34" charset="0"/>
              </a:rPr>
              <a:t>2)Hemodynamic stability</a:t>
            </a:r>
          </a:p>
          <a:p>
            <a:pPr marL="0" indent="0">
              <a:buNone/>
            </a:pPr>
            <a:r>
              <a:rPr lang="en-US" b="1" u="sng" dirty="0" smtClean="0">
                <a:latin typeface="Arial" pitchFamily="34" charset="0"/>
                <a:cs typeface="Arial" pitchFamily="34" charset="0"/>
              </a:rPr>
              <a:t>3)Severity of anemia</a:t>
            </a:r>
          </a:p>
          <a:p>
            <a:pPr marL="0" indent="0">
              <a:buNone/>
            </a:pPr>
            <a:endParaRPr lang="en-US" b="1" u="sng" dirty="0" smtClean="0">
              <a:latin typeface="Arial" pitchFamily="34" charset="0"/>
              <a:cs typeface="Arial" pitchFamily="34" charset="0"/>
            </a:endParaRPr>
          </a:p>
          <a:p>
            <a:pPr marL="0" indent="0">
              <a:buNone/>
            </a:pPr>
            <a:endParaRPr lang="en-US" b="1" u="sng" dirty="0">
              <a:latin typeface="Arial" pitchFamily="34" charset="0"/>
              <a:cs typeface="Arial" pitchFamily="34" charset="0"/>
            </a:endParaRPr>
          </a:p>
          <a:p>
            <a:pPr marL="0" indent="0">
              <a:buNone/>
            </a:pPr>
            <a:endParaRPr lang="en-US" b="1" u="sng" dirty="0">
              <a:latin typeface="Arial" pitchFamily="34" charset="0"/>
              <a:cs typeface="Arial" pitchFamily="34" charset="0"/>
            </a:endParaRPr>
          </a:p>
          <a:p>
            <a:pPr marL="0" indent="0">
              <a:buNone/>
            </a:pPr>
            <a:endParaRPr lang="en-US" dirty="0" smtClean="0"/>
          </a:p>
        </p:txBody>
      </p:sp>
      <p:pic>
        <p:nvPicPr>
          <p:cNvPr id="4" name="Picture 3"/>
          <p:cNvPicPr>
            <a:picLocks noChangeAspect="1"/>
          </p:cNvPicPr>
          <p:nvPr/>
        </p:nvPicPr>
        <p:blipFill>
          <a:blip r:embed="rId2"/>
          <a:stretch>
            <a:fillRect/>
          </a:stretch>
        </p:blipFill>
        <p:spPr>
          <a:xfrm>
            <a:off x="5912120" y="1160866"/>
            <a:ext cx="3231880" cy="3438170"/>
          </a:xfrm>
          <a:prstGeom prst="rect">
            <a:avLst/>
          </a:prstGeom>
        </p:spPr>
      </p:pic>
    </p:spTree>
    <p:extLst>
      <p:ext uri="{BB962C8B-B14F-4D97-AF65-F5344CB8AC3E}">
        <p14:creationId xmlns:p14="http://schemas.microsoft.com/office/powerpoint/2010/main" val="20220780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837" y="304800"/>
            <a:ext cx="7055380" cy="1400530"/>
          </a:xfrm>
        </p:spPr>
        <p:txBody>
          <a:bodyPr>
            <a:normAutofit/>
          </a:bodyPr>
          <a:lstStyle/>
          <a:p>
            <a:r>
              <a:rPr lang="en-US" sz="2700" b="1" i="1" dirty="0">
                <a:solidFill>
                  <a:srgbClr val="C00000"/>
                </a:solidFill>
                <a:latin typeface="Arial" pitchFamily="34" charset="0"/>
                <a:cs typeface="Arial" pitchFamily="34" charset="0"/>
              </a:rPr>
              <a:t>Physiological </a:t>
            </a:r>
            <a:r>
              <a:rPr lang="en-US" sz="2700" b="1" i="1" dirty="0" smtClean="0">
                <a:solidFill>
                  <a:srgbClr val="C00000"/>
                </a:solidFill>
                <a:latin typeface="Arial" pitchFamily="34" charset="0"/>
                <a:cs typeface="Arial" pitchFamily="34" charset="0"/>
              </a:rPr>
              <a:t>changes in pregnancy</a:t>
            </a:r>
            <a:r>
              <a:rPr lang="en-US" sz="4400" b="1" i="1" dirty="0">
                <a:solidFill>
                  <a:srgbClr val="FFFF00"/>
                </a:solidFill>
                <a:latin typeface="Arial" pitchFamily="34" charset="0"/>
                <a:cs typeface="Arial" pitchFamily="34" charset="0"/>
              </a:rPr>
              <a:t/>
            </a:r>
            <a:br>
              <a:rPr lang="en-US" sz="4400" b="1" i="1" dirty="0">
                <a:solidFill>
                  <a:srgbClr val="FFFF00"/>
                </a:solidFill>
                <a:latin typeface="Arial" pitchFamily="34" charset="0"/>
                <a:cs typeface="Arial" pitchFamily="34" charset="0"/>
              </a:rPr>
            </a:br>
            <a:endParaRPr lang="en-US" b="1" i="1" dirty="0">
              <a:solidFill>
                <a:srgbClr val="FFFF00"/>
              </a:solidFill>
            </a:endParaRPr>
          </a:p>
        </p:txBody>
      </p:sp>
      <p:sp>
        <p:nvSpPr>
          <p:cNvPr id="3" name="Content Placeholder 2"/>
          <p:cNvSpPr>
            <a:spLocks noGrp="1"/>
          </p:cNvSpPr>
          <p:nvPr>
            <p:ph idx="1"/>
          </p:nvPr>
        </p:nvSpPr>
        <p:spPr>
          <a:xfrm>
            <a:off x="457200" y="1015301"/>
            <a:ext cx="6711654" cy="5385499"/>
          </a:xfrm>
        </p:spPr>
        <p:txBody>
          <a:bodyPr>
            <a:normAutofit lnSpcReduction="10000"/>
          </a:bodyPr>
          <a:lstStyle/>
          <a:p>
            <a:pPr marL="0" indent="0">
              <a:buNone/>
            </a:pPr>
            <a:r>
              <a:rPr lang="en-US" dirty="0" smtClean="0">
                <a:latin typeface="Arial" pitchFamily="34" charset="0"/>
                <a:cs typeface="Arial" pitchFamily="34" charset="0"/>
              </a:rPr>
              <a:t> -</a:t>
            </a:r>
            <a:r>
              <a:rPr lang="en-US" b="1" i="1" dirty="0" smtClean="0">
                <a:solidFill>
                  <a:srgbClr val="FFC000"/>
                </a:solidFill>
                <a:latin typeface="Arial" pitchFamily="34" charset="0"/>
                <a:cs typeface="Arial" pitchFamily="34" charset="0"/>
              </a:rPr>
              <a:t>Plasma </a:t>
            </a:r>
            <a:r>
              <a:rPr lang="en-US" b="1" i="1" dirty="0">
                <a:solidFill>
                  <a:srgbClr val="FFC000"/>
                </a:solidFill>
                <a:latin typeface="Arial" pitchFamily="34" charset="0"/>
                <a:cs typeface="Arial" pitchFamily="34" charset="0"/>
              </a:rPr>
              <a:t>volume </a:t>
            </a:r>
            <a:r>
              <a:rPr lang="en-US" b="1" i="1" dirty="0" smtClean="0">
                <a:solidFill>
                  <a:srgbClr val="FFC000"/>
                </a:solidFill>
                <a:latin typeface="Arial" pitchFamily="34" charset="0"/>
                <a:cs typeface="Arial" pitchFamily="34" charset="0"/>
              </a:rPr>
              <a:t>increases.</a:t>
            </a:r>
          </a:p>
          <a:p>
            <a:pPr marL="0" indent="0">
              <a:buNone/>
            </a:pPr>
            <a:r>
              <a:rPr lang="en-US" dirty="0" smtClean="0">
                <a:latin typeface="Arial" pitchFamily="34" charset="0"/>
                <a:cs typeface="Arial" pitchFamily="34" charset="0"/>
              </a:rPr>
              <a:t>-6-12 week increases by approximately 15% </a:t>
            </a:r>
          </a:p>
          <a:p>
            <a:pPr marL="0" indent="0">
              <a:buNone/>
            </a:pPr>
            <a:r>
              <a:rPr lang="en-US" dirty="0">
                <a:latin typeface="Arial" pitchFamily="34" charset="0"/>
                <a:cs typeface="Arial" pitchFamily="34" charset="0"/>
              </a:rPr>
              <a:t>-</a:t>
            </a:r>
            <a:r>
              <a:rPr lang="en-US" dirty="0" smtClean="0">
                <a:latin typeface="Arial" pitchFamily="34" charset="0"/>
                <a:cs typeface="Arial" pitchFamily="34" charset="0"/>
              </a:rPr>
              <a:t>28-34 week there is a sharp increase about 40-50% (1.1-1.6 liter)</a:t>
            </a:r>
            <a:endParaRPr lang="en-US" dirty="0">
              <a:latin typeface="Arial" pitchFamily="34" charset="0"/>
              <a:cs typeface="Arial" pitchFamily="34" charset="0"/>
            </a:endParaRPr>
          </a:p>
          <a:p>
            <a:pPr marL="0" indent="0">
              <a:buNone/>
            </a:pPr>
            <a:r>
              <a:rPr lang="en-US" dirty="0" smtClean="0"/>
              <a:t>-&gt;34 week …… slight decrease in plasma volume but remains higher than non pregnant woman plasma volume</a:t>
            </a:r>
          </a:p>
          <a:p>
            <a:pPr marL="0" indent="0">
              <a:buNone/>
            </a:pPr>
            <a:r>
              <a:rPr lang="en-US" b="1" i="1" dirty="0" smtClean="0">
                <a:solidFill>
                  <a:srgbClr val="C00000"/>
                </a:solidFill>
              </a:rPr>
              <a:t>-</a:t>
            </a:r>
            <a:r>
              <a:rPr lang="en-US" b="1" i="1" dirty="0" smtClean="0">
                <a:solidFill>
                  <a:srgbClr val="FFC000"/>
                </a:solidFill>
              </a:rPr>
              <a:t>Total blood volume increases by 30-50 %.</a:t>
            </a:r>
          </a:p>
          <a:p>
            <a:pPr marL="0" indent="0">
              <a:buNone/>
            </a:pPr>
            <a:endParaRPr lang="en-US" b="1" i="1" dirty="0" smtClean="0">
              <a:solidFill>
                <a:srgbClr val="FFC000"/>
              </a:solidFill>
            </a:endParaRPr>
          </a:p>
          <a:p>
            <a:pPr marL="0" indent="0">
              <a:buNone/>
            </a:pPr>
            <a:r>
              <a:rPr lang="en-US" b="1" i="1" dirty="0" smtClean="0">
                <a:solidFill>
                  <a:srgbClr val="FFC000"/>
                </a:solidFill>
              </a:rPr>
              <a:t>-RBC mass increases from early 2</a:t>
            </a:r>
            <a:r>
              <a:rPr lang="en-US" b="1" i="1" baseline="30000" dirty="0" smtClean="0">
                <a:solidFill>
                  <a:srgbClr val="FFC000"/>
                </a:solidFill>
              </a:rPr>
              <a:t>nd</a:t>
            </a:r>
            <a:r>
              <a:rPr lang="en-US" b="1" i="1" dirty="0" smtClean="0">
                <a:solidFill>
                  <a:srgbClr val="FFC000"/>
                </a:solidFill>
              </a:rPr>
              <a:t> trimester</a:t>
            </a:r>
            <a:r>
              <a:rPr lang="en-US" dirty="0" smtClean="0"/>
              <a:t> </a:t>
            </a:r>
            <a:r>
              <a:rPr lang="en-US" b="1" i="1" dirty="0" smtClean="0">
                <a:solidFill>
                  <a:srgbClr val="C00000"/>
                </a:solidFill>
              </a:rPr>
              <a:t>(steady rise not sharp as plasma volume)</a:t>
            </a:r>
          </a:p>
          <a:p>
            <a:pPr marL="0" indent="0">
              <a:buNone/>
            </a:pPr>
            <a:r>
              <a:rPr lang="en-US" dirty="0" smtClean="0"/>
              <a:t>It depends on iron stores :</a:t>
            </a:r>
          </a:p>
          <a:p>
            <a:pPr marL="0" indent="0">
              <a:buNone/>
            </a:pPr>
            <a:r>
              <a:rPr lang="en-US" dirty="0" smtClean="0"/>
              <a:t>If there is sufficient iron stores….. 25-30% increase</a:t>
            </a:r>
          </a:p>
          <a:p>
            <a:pPr marL="0" indent="0">
              <a:buNone/>
            </a:pPr>
            <a:r>
              <a:rPr lang="en-US" dirty="0" smtClean="0"/>
              <a:t>If there is deficient iron stores……15-20% increase</a:t>
            </a:r>
          </a:p>
          <a:p>
            <a:pPr marL="0" indent="0">
              <a:buNone/>
            </a:pPr>
            <a:endParaRPr lang="en-US" dirty="0" smtClean="0"/>
          </a:p>
        </p:txBody>
      </p:sp>
      <p:pic>
        <p:nvPicPr>
          <p:cNvPr id="5" name="Picture 4"/>
          <p:cNvPicPr>
            <a:picLocks noChangeAspect="1"/>
          </p:cNvPicPr>
          <p:nvPr/>
        </p:nvPicPr>
        <p:blipFill>
          <a:blip r:embed="rId2"/>
          <a:stretch>
            <a:fillRect/>
          </a:stretch>
        </p:blipFill>
        <p:spPr>
          <a:xfrm>
            <a:off x="7239000" y="1143000"/>
            <a:ext cx="1905000" cy="1428750"/>
          </a:xfrm>
          <a:prstGeom prst="rect">
            <a:avLst/>
          </a:prstGeom>
        </p:spPr>
      </p:pic>
    </p:spTree>
    <p:extLst>
      <p:ext uri="{BB962C8B-B14F-4D97-AF65-F5344CB8AC3E}">
        <p14:creationId xmlns:p14="http://schemas.microsoft.com/office/powerpoint/2010/main" val="787858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86" y="15766"/>
            <a:ext cx="2935014" cy="1400530"/>
          </a:xfrm>
        </p:spPr>
        <p:txBody>
          <a:bodyPr/>
          <a:lstStyle/>
          <a:p>
            <a:r>
              <a:rPr lang="en-US" dirty="0" smtClean="0">
                <a:solidFill>
                  <a:srgbClr val="FFC000"/>
                </a:solidFill>
              </a:rPr>
              <a:t>Treatment</a:t>
            </a:r>
            <a:r>
              <a:rPr lang="en-US" dirty="0" smtClean="0"/>
              <a:t> </a:t>
            </a:r>
            <a:endParaRPr lang="en-US" dirty="0"/>
          </a:p>
        </p:txBody>
      </p:sp>
      <p:pic>
        <p:nvPicPr>
          <p:cNvPr id="4" name="Content Placeholder 3"/>
          <p:cNvPicPr>
            <a:picLocks noGrp="1" noChangeAspect="1"/>
          </p:cNvPicPr>
          <p:nvPr>
            <p:ph idx="1"/>
          </p:nvPr>
        </p:nvPicPr>
        <p:blipFill>
          <a:blip r:embed="rId2"/>
          <a:stretch>
            <a:fillRect/>
          </a:stretch>
        </p:blipFill>
        <p:spPr>
          <a:xfrm>
            <a:off x="0" y="1219200"/>
            <a:ext cx="9144000" cy="5638800"/>
          </a:xfrm>
          <a:prstGeom prst="rect">
            <a:avLst/>
          </a:prstGeom>
        </p:spPr>
      </p:pic>
      <p:sp>
        <p:nvSpPr>
          <p:cNvPr id="5" name="TextBox 4"/>
          <p:cNvSpPr txBox="1"/>
          <p:nvPr/>
        </p:nvSpPr>
        <p:spPr>
          <a:xfrm>
            <a:off x="3124200" y="15766"/>
            <a:ext cx="4191000" cy="923330"/>
          </a:xfrm>
          <a:prstGeom prst="rect">
            <a:avLst/>
          </a:prstGeom>
          <a:noFill/>
        </p:spPr>
        <p:txBody>
          <a:bodyPr wrap="square" rtlCol="0">
            <a:spAutoFit/>
          </a:bodyPr>
          <a:lstStyle/>
          <a:p>
            <a:r>
              <a:rPr lang="en-US" dirty="0" smtClean="0"/>
              <a:t>1</a:t>
            </a:r>
            <a:r>
              <a:rPr lang="en-US" baseline="30000" dirty="0" smtClean="0"/>
              <a:t>st</a:t>
            </a:r>
            <a:r>
              <a:rPr lang="en-US" dirty="0" smtClean="0"/>
              <a:t> trimester..conception-13w+6</a:t>
            </a:r>
          </a:p>
          <a:p>
            <a:r>
              <a:rPr lang="en-US" dirty="0" smtClean="0"/>
              <a:t>2</a:t>
            </a:r>
            <a:r>
              <a:rPr lang="en-US" baseline="30000" dirty="0" smtClean="0"/>
              <a:t>nd</a:t>
            </a:r>
            <a:r>
              <a:rPr lang="en-US" dirty="0" smtClean="0"/>
              <a:t> trimester…14-26w</a:t>
            </a:r>
          </a:p>
          <a:p>
            <a:r>
              <a:rPr lang="en-US" dirty="0" smtClean="0"/>
              <a:t>3</a:t>
            </a:r>
            <a:r>
              <a:rPr lang="en-US" baseline="30000" dirty="0" smtClean="0"/>
              <a:t>rd</a:t>
            </a:r>
            <a:r>
              <a:rPr lang="en-US" dirty="0" smtClean="0"/>
              <a:t> trimester….27-delivery</a:t>
            </a:r>
            <a:endParaRPr lang="en-US" dirty="0"/>
          </a:p>
        </p:txBody>
      </p:sp>
    </p:spTree>
    <p:extLst>
      <p:ext uri="{BB962C8B-B14F-4D97-AF65-F5344CB8AC3E}">
        <p14:creationId xmlns:p14="http://schemas.microsoft.com/office/powerpoint/2010/main" val="27228419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C000"/>
                </a:solidFill>
              </a:rPr>
              <a:t>Oral iron</a:t>
            </a:r>
            <a:endParaRPr lang="en-US" b="1" i="1" dirty="0">
              <a:solidFill>
                <a:srgbClr val="FFC000"/>
              </a:solidFill>
            </a:endParaRPr>
          </a:p>
        </p:txBody>
      </p:sp>
      <p:sp>
        <p:nvSpPr>
          <p:cNvPr id="3" name="Content Placeholder 2"/>
          <p:cNvSpPr>
            <a:spLocks noGrp="1"/>
          </p:cNvSpPr>
          <p:nvPr>
            <p:ph idx="1"/>
          </p:nvPr>
        </p:nvSpPr>
        <p:spPr>
          <a:xfrm>
            <a:off x="152400" y="1447800"/>
            <a:ext cx="6711654" cy="4195481"/>
          </a:xfrm>
        </p:spPr>
        <p:txBody>
          <a:bodyPr>
            <a:normAutofit lnSpcReduction="10000"/>
          </a:bodyPr>
          <a:lstStyle/>
          <a:p>
            <a:r>
              <a:rPr lang="en-US" dirty="0">
                <a:latin typeface="Arial" pitchFamily="34" charset="0"/>
                <a:cs typeface="Arial" pitchFamily="34" charset="0"/>
              </a:rPr>
              <a:t>If there is enough time, oral iron is </a:t>
            </a:r>
            <a:r>
              <a:rPr lang="en-US" b="1" dirty="0">
                <a:solidFill>
                  <a:srgbClr val="FF0000"/>
                </a:solidFill>
                <a:latin typeface="Arial" pitchFamily="34" charset="0"/>
                <a:cs typeface="Arial" pitchFamily="34" charset="0"/>
              </a:rPr>
              <a:t>the first line treatment </a:t>
            </a:r>
            <a:r>
              <a:rPr lang="en-US" dirty="0">
                <a:latin typeface="Arial" pitchFamily="34" charset="0"/>
                <a:cs typeface="Arial" pitchFamily="34" charset="0"/>
              </a:rPr>
              <a:t>(ferrous salts = elemental </a:t>
            </a:r>
            <a:r>
              <a:rPr lang="en-US" dirty="0" smtClean="0">
                <a:latin typeface="Arial" pitchFamily="34" charset="0"/>
                <a:cs typeface="Arial" pitchFamily="34" charset="0"/>
              </a:rPr>
              <a:t>iron).</a:t>
            </a:r>
          </a:p>
          <a:p>
            <a:r>
              <a:rPr lang="en-US" dirty="0">
                <a:latin typeface="Arial" pitchFamily="34" charset="0"/>
                <a:cs typeface="Arial" pitchFamily="34" charset="0"/>
              </a:rPr>
              <a:t>The recommended dose is </a:t>
            </a:r>
            <a:r>
              <a:rPr lang="en-US" b="1" u="sng" dirty="0">
                <a:solidFill>
                  <a:srgbClr val="FF0000"/>
                </a:solidFill>
                <a:latin typeface="Arial" pitchFamily="34" charset="0"/>
                <a:cs typeface="Arial" pitchFamily="34" charset="0"/>
              </a:rPr>
              <a:t>120-240 mg of elemental iron per day </a:t>
            </a:r>
            <a:r>
              <a:rPr lang="en-US" dirty="0">
                <a:latin typeface="Arial" pitchFamily="34" charset="0"/>
                <a:cs typeface="Arial" pitchFamily="34" charset="0"/>
              </a:rPr>
              <a:t>( maximum </a:t>
            </a:r>
            <a:r>
              <a:rPr lang="en-US" dirty="0" smtClean="0">
                <a:latin typeface="Arial" pitchFamily="34" charset="0"/>
                <a:cs typeface="Arial" pitchFamily="34" charset="0"/>
              </a:rPr>
              <a:t>increase </a:t>
            </a:r>
            <a:r>
              <a:rPr lang="en-US" dirty="0">
                <a:latin typeface="Arial" pitchFamily="34" charset="0"/>
                <a:cs typeface="Arial" pitchFamily="34" charset="0"/>
              </a:rPr>
              <a:t>in Hb is </a:t>
            </a:r>
            <a:r>
              <a:rPr lang="en-US" dirty="0" smtClean="0">
                <a:latin typeface="Arial" pitchFamily="34" charset="0"/>
                <a:cs typeface="Arial" pitchFamily="34" charset="0"/>
              </a:rPr>
              <a:t>0.8-1 </a:t>
            </a:r>
            <a:r>
              <a:rPr lang="en-US" dirty="0">
                <a:latin typeface="Arial" pitchFamily="34" charset="0"/>
                <a:cs typeface="Arial" pitchFamily="34" charset="0"/>
              </a:rPr>
              <a:t>g/dl per week ).</a:t>
            </a:r>
          </a:p>
          <a:p>
            <a:r>
              <a:rPr lang="en-US" b="1" u="sng" dirty="0">
                <a:latin typeface="Arial" pitchFamily="34" charset="0"/>
                <a:cs typeface="Arial" pitchFamily="34" charset="0"/>
              </a:rPr>
              <a:t>Side </a:t>
            </a:r>
            <a:r>
              <a:rPr lang="en-US" b="1" u="sng" dirty="0" smtClean="0">
                <a:latin typeface="Arial" pitchFamily="34" charset="0"/>
                <a:cs typeface="Arial" pitchFamily="34" charset="0"/>
              </a:rPr>
              <a:t>effects:(</a:t>
            </a:r>
            <a:r>
              <a:rPr lang="en-US" dirty="0" smtClean="0">
                <a:latin typeface="Arial" pitchFamily="34" charset="0"/>
                <a:cs typeface="Arial" pitchFamily="34" charset="0"/>
              </a:rPr>
              <a:t> </a:t>
            </a:r>
            <a:r>
              <a:rPr lang="en-US" dirty="0">
                <a:latin typeface="Arial" pitchFamily="34" charset="0"/>
                <a:cs typeface="Arial" pitchFamily="34" charset="0"/>
              </a:rPr>
              <a:t>are related to the amount of elemental iron </a:t>
            </a:r>
            <a:r>
              <a:rPr lang="en-US" dirty="0" smtClean="0">
                <a:latin typeface="Arial" pitchFamily="34" charset="0"/>
                <a:cs typeface="Arial" pitchFamily="34" charset="0"/>
              </a:rPr>
              <a:t>contained).</a:t>
            </a:r>
          </a:p>
          <a:p>
            <a:r>
              <a:rPr lang="en-US" dirty="0">
                <a:latin typeface="Arial" pitchFamily="34" charset="0"/>
                <a:cs typeface="Arial" pitchFamily="34" charset="0"/>
              </a:rPr>
              <a:t>40 % risk of side effects with oral iron preparations, </a:t>
            </a:r>
            <a:r>
              <a:rPr lang="en-US" dirty="0" smtClean="0">
                <a:latin typeface="Arial" pitchFamily="34" charset="0"/>
                <a:cs typeface="Arial" pitchFamily="34" charset="0"/>
              </a:rPr>
              <a:t>mainly gastrointestinal upset(constipatin,nausea,vomiting,gastric pain).so because of that there is a poor compliance to oral iron.</a:t>
            </a:r>
          </a:p>
          <a:p>
            <a:r>
              <a:rPr lang="en-US" dirty="0" smtClean="0">
                <a:latin typeface="Arial" pitchFamily="34" charset="0"/>
                <a:cs typeface="Arial" pitchFamily="34" charset="0"/>
              </a:rPr>
              <a:t>We can reduce the dose or divides it along the day to avoid GI side effects.</a:t>
            </a:r>
            <a:endParaRPr lang="en-US" dirty="0">
              <a:latin typeface="Arial" pitchFamily="34" charset="0"/>
              <a:cs typeface="Arial" pitchFamily="34" charset="0"/>
            </a:endParaRPr>
          </a:p>
          <a:p>
            <a:endParaRPr lang="en-US" dirty="0" smtClean="0">
              <a:latin typeface="Arial" pitchFamily="34" charset="0"/>
              <a:cs typeface="Arial" pitchFamily="34" charset="0"/>
            </a:endParaRPr>
          </a:p>
          <a:p>
            <a:pPr marL="0" indent="0">
              <a:buNone/>
            </a:pPr>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p>
        </p:txBody>
      </p:sp>
    </p:spTree>
    <p:extLst>
      <p:ext uri="{BB962C8B-B14F-4D97-AF65-F5344CB8AC3E}">
        <p14:creationId xmlns:p14="http://schemas.microsoft.com/office/powerpoint/2010/main" val="22336911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6711654" cy="5486400"/>
          </a:xfrm>
        </p:spPr>
        <p:txBody>
          <a:bodyPr/>
          <a:lstStyle/>
          <a:p>
            <a:r>
              <a:rPr lang="en-US" u="sng" dirty="0">
                <a:latin typeface="Arial" pitchFamily="34" charset="0"/>
                <a:cs typeface="Arial" pitchFamily="34" charset="0"/>
              </a:rPr>
              <a:t>Vitamin C</a:t>
            </a:r>
            <a:r>
              <a:rPr lang="en-US" dirty="0">
                <a:latin typeface="Arial" pitchFamily="34" charset="0"/>
                <a:cs typeface="Arial" pitchFamily="34" charset="0"/>
              </a:rPr>
              <a:t> taken simultaneously </a:t>
            </a:r>
            <a:r>
              <a:rPr lang="en-US" dirty="0" smtClean="0">
                <a:latin typeface="Arial" pitchFamily="34" charset="0"/>
                <a:cs typeface="Arial" pitchFamily="34" charset="0"/>
              </a:rPr>
              <a:t>improves absorption, </a:t>
            </a:r>
            <a:r>
              <a:rPr lang="en-US" dirty="0">
                <a:latin typeface="Arial" pitchFamily="34" charset="0"/>
                <a:cs typeface="Arial" pitchFamily="34" charset="0"/>
              </a:rPr>
              <a:t>hence common advice to take iron </a:t>
            </a:r>
            <a:r>
              <a:rPr lang="en-US" dirty="0" smtClean="0">
                <a:latin typeface="Arial" pitchFamily="34" charset="0"/>
                <a:cs typeface="Arial" pitchFamily="34" charset="0"/>
              </a:rPr>
              <a:t>with </a:t>
            </a:r>
            <a:r>
              <a:rPr lang="en-US" dirty="0">
                <a:latin typeface="Arial" pitchFamily="34" charset="0"/>
                <a:cs typeface="Arial" pitchFamily="34" charset="0"/>
              </a:rPr>
              <a:t>fresh orange juice.</a:t>
            </a:r>
          </a:p>
          <a:p>
            <a:endParaRPr lang="en-US" dirty="0" smtClean="0">
              <a:latin typeface="Arial" pitchFamily="34" charset="0"/>
              <a:cs typeface="Arial" pitchFamily="34" charset="0"/>
            </a:endParaRPr>
          </a:p>
          <a:p>
            <a:pPr marL="0" indent="0">
              <a:buNone/>
            </a:pPr>
            <a:endParaRPr lang="en-US" dirty="0">
              <a:latin typeface="Arial" pitchFamily="34" charset="0"/>
              <a:cs typeface="Arial" pitchFamily="34" charset="0"/>
            </a:endParaRPr>
          </a:p>
          <a:p>
            <a:r>
              <a:rPr lang="en-US" dirty="0" smtClean="0">
                <a:latin typeface="Arial" pitchFamily="34" charset="0"/>
                <a:cs typeface="Arial" pitchFamily="34" charset="0"/>
              </a:rPr>
              <a:t> </a:t>
            </a:r>
            <a:r>
              <a:rPr lang="en-US" u="sng" dirty="0">
                <a:latin typeface="Arial" pitchFamily="34" charset="0"/>
                <a:cs typeface="Arial" pitchFamily="34" charset="0"/>
              </a:rPr>
              <a:t>Avoid</a:t>
            </a:r>
            <a:r>
              <a:rPr lang="en-US" dirty="0">
                <a:latin typeface="Arial" pitchFamily="34" charset="0"/>
                <a:cs typeface="Arial" pitchFamily="34" charset="0"/>
              </a:rPr>
              <a:t> consuming tea and coffee during or shortly after medication, preferably  </a:t>
            </a:r>
            <a:r>
              <a:rPr lang="en-US" dirty="0" smtClean="0">
                <a:latin typeface="Arial" pitchFamily="34" charset="0"/>
                <a:cs typeface="Arial" pitchFamily="34" charset="0"/>
              </a:rPr>
              <a:t>taken </a:t>
            </a:r>
            <a:r>
              <a:rPr lang="en-US" dirty="0">
                <a:latin typeface="Arial" pitchFamily="34" charset="0"/>
                <a:cs typeface="Arial" pitchFamily="34" charset="0"/>
              </a:rPr>
              <a:t>on an empty stomach one hour before meals</a:t>
            </a:r>
            <a:r>
              <a:rPr lang="en-US" dirty="0" smtClean="0">
                <a:latin typeface="Arial" pitchFamily="34" charset="0"/>
                <a:cs typeface="Arial" pitchFamily="34" charset="0"/>
              </a:rPr>
              <a:t>.</a:t>
            </a:r>
          </a:p>
          <a:p>
            <a:pPr marL="0" indent="0">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 </a:t>
            </a:r>
            <a:r>
              <a:rPr lang="en-US" dirty="0">
                <a:latin typeface="Arial" pitchFamily="34" charset="0"/>
                <a:cs typeface="Arial" pitchFamily="34" charset="0"/>
              </a:rPr>
              <a:t>Iron should be given two hours before, </a:t>
            </a:r>
            <a:r>
              <a:rPr lang="en-US" dirty="0" smtClean="0">
                <a:latin typeface="Arial" pitchFamily="34" charset="0"/>
                <a:cs typeface="Arial" pitchFamily="34" charset="0"/>
              </a:rPr>
              <a:t>or </a:t>
            </a:r>
            <a:r>
              <a:rPr lang="en-US" dirty="0">
                <a:latin typeface="Arial" pitchFamily="34" charset="0"/>
                <a:cs typeface="Arial" pitchFamily="34" charset="0"/>
              </a:rPr>
              <a:t>four hours after, ingestion of antacids.</a:t>
            </a:r>
          </a:p>
          <a:p>
            <a:endParaRPr lang="en-US" dirty="0"/>
          </a:p>
        </p:txBody>
      </p:sp>
      <p:pic>
        <p:nvPicPr>
          <p:cNvPr id="4" name="Picture 3"/>
          <p:cNvPicPr>
            <a:picLocks noChangeAspect="1"/>
          </p:cNvPicPr>
          <p:nvPr/>
        </p:nvPicPr>
        <p:blipFill>
          <a:blip r:embed="rId2"/>
          <a:stretch>
            <a:fillRect/>
          </a:stretch>
        </p:blipFill>
        <p:spPr>
          <a:xfrm>
            <a:off x="6858000" y="7883"/>
            <a:ext cx="2286000" cy="1524000"/>
          </a:xfrm>
          <a:prstGeom prst="rect">
            <a:avLst/>
          </a:prstGeom>
        </p:spPr>
      </p:pic>
    </p:spTree>
    <p:extLst>
      <p:ext uri="{BB962C8B-B14F-4D97-AF65-F5344CB8AC3E}">
        <p14:creationId xmlns:p14="http://schemas.microsoft.com/office/powerpoint/2010/main" val="1892981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897" y="123470"/>
            <a:ext cx="7055380" cy="1400530"/>
          </a:xfrm>
        </p:spPr>
        <p:txBody>
          <a:bodyPr/>
          <a:lstStyle/>
          <a:p>
            <a:r>
              <a:rPr lang="en-US" b="1" i="1" dirty="0" smtClean="0">
                <a:solidFill>
                  <a:srgbClr val="FFC000"/>
                </a:solidFill>
              </a:rPr>
              <a:t>Oral iron</a:t>
            </a:r>
            <a:endParaRPr lang="en-US" b="1" i="1" dirty="0">
              <a:solidFill>
                <a:srgbClr val="FFC000"/>
              </a:solidFill>
            </a:endParaRPr>
          </a:p>
        </p:txBody>
      </p:sp>
      <p:sp>
        <p:nvSpPr>
          <p:cNvPr id="3" name="Content Placeholder 2"/>
          <p:cNvSpPr>
            <a:spLocks noGrp="1"/>
          </p:cNvSpPr>
          <p:nvPr>
            <p:ph idx="1"/>
          </p:nvPr>
        </p:nvSpPr>
        <p:spPr>
          <a:xfrm>
            <a:off x="0" y="1066800"/>
            <a:ext cx="6711654" cy="5562600"/>
          </a:xfrm>
        </p:spPr>
        <p:txBody>
          <a:bodyPr>
            <a:normAutofit fontScale="85000" lnSpcReduction="10000"/>
          </a:bodyPr>
          <a:lstStyle/>
          <a:p>
            <a:r>
              <a:rPr lang="en-US" sz="2600" dirty="0">
                <a:latin typeface="Arial" pitchFamily="34" charset="0"/>
                <a:cs typeface="Arial" pitchFamily="34" charset="0"/>
              </a:rPr>
              <a:t>Choice of preparation : The most appropriate oral iron therapy is use of a </a:t>
            </a:r>
            <a:r>
              <a:rPr lang="en-US" sz="2600" dirty="0" smtClean="0">
                <a:latin typeface="Arial" pitchFamily="34" charset="0"/>
                <a:cs typeface="Arial" pitchFamily="34" charset="0"/>
              </a:rPr>
              <a:t>tablet  </a:t>
            </a:r>
            <a:r>
              <a:rPr lang="en-US" sz="2600" dirty="0">
                <a:latin typeface="Arial" pitchFamily="34" charset="0"/>
                <a:cs typeface="Arial" pitchFamily="34" charset="0"/>
              </a:rPr>
              <a:t>containing ferrous salts, such as </a:t>
            </a:r>
          </a:p>
          <a:p>
            <a:pPr marL="0" indent="0">
              <a:buNone/>
            </a:pPr>
            <a:r>
              <a:rPr lang="en-US" sz="2600" dirty="0" smtClean="0">
                <a:latin typeface="Arial" pitchFamily="34" charset="0"/>
                <a:cs typeface="Arial" pitchFamily="34" charset="0"/>
              </a:rPr>
              <a:t>●</a:t>
            </a:r>
            <a:r>
              <a:rPr lang="en-US" sz="2600" b="1" dirty="0">
                <a:solidFill>
                  <a:srgbClr val="FF0000"/>
                </a:solidFill>
                <a:latin typeface="Arial" pitchFamily="34" charset="0"/>
                <a:cs typeface="Arial" pitchFamily="34" charset="0"/>
              </a:rPr>
              <a:t>Ferrous fumarate </a:t>
            </a:r>
            <a:r>
              <a:rPr lang="en-US" sz="2600" dirty="0">
                <a:latin typeface="Arial" pitchFamily="34" charset="0"/>
                <a:cs typeface="Arial" pitchFamily="34" charset="0"/>
              </a:rPr>
              <a:t>– 106 mg elemental iron/tablet</a:t>
            </a:r>
          </a:p>
          <a:p>
            <a:pPr marL="0" indent="0">
              <a:buNone/>
            </a:pPr>
            <a:r>
              <a:rPr lang="en-US" sz="2600" dirty="0" smtClean="0">
                <a:latin typeface="Arial" pitchFamily="34" charset="0"/>
                <a:cs typeface="Arial" pitchFamily="34" charset="0"/>
              </a:rPr>
              <a:t>●</a:t>
            </a:r>
            <a:r>
              <a:rPr lang="en-US" sz="2600" b="1" dirty="0">
                <a:solidFill>
                  <a:srgbClr val="FF0000"/>
                </a:solidFill>
                <a:latin typeface="Arial" pitchFamily="34" charset="0"/>
                <a:cs typeface="Arial" pitchFamily="34" charset="0"/>
              </a:rPr>
              <a:t>Ferrous sulfate </a:t>
            </a:r>
            <a:r>
              <a:rPr lang="en-US" sz="2600" dirty="0">
                <a:latin typeface="Arial" pitchFamily="34" charset="0"/>
                <a:cs typeface="Arial" pitchFamily="34" charset="0"/>
              </a:rPr>
              <a:t>– 65 mg elemental </a:t>
            </a:r>
            <a:r>
              <a:rPr lang="en-US" sz="2600" dirty="0" smtClean="0">
                <a:latin typeface="Arial" pitchFamily="34" charset="0"/>
                <a:cs typeface="Arial" pitchFamily="34" charset="0"/>
              </a:rPr>
              <a:t>iron/tab</a:t>
            </a:r>
          </a:p>
          <a:p>
            <a:pPr marL="0" indent="0">
              <a:buNone/>
            </a:pPr>
            <a:r>
              <a:rPr lang="en-US" sz="2600" dirty="0" smtClean="0">
                <a:latin typeface="Arial" pitchFamily="34" charset="0"/>
                <a:cs typeface="Arial" pitchFamily="34" charset="0"/>
              </a:rPr>
              <a:t>●</a:t>
            </a:r>
            <a:r>
              <a:rPr lang="en-US" sz="2600" b="1" dirty="0">
                <a:solidFill>
                  <a:srgbClr val="FF0000"/>
                </a:solidFill>
                <a:latin typeface="Arial" pitchFamily="34" charset="0"/>
                <a:cs typeface="Arial" pitchFamily="34" charset="0"/>
              </a:rPr>
              <a:t>Ferrous gluconate</a:t>
            </a:r>
            <a:r>
              <a:rPr lang="en-US" sz="2600" b="1" dirty="0">
                <a:latin typeface="Arial" pitchFamily="34" charset="0"/>
                <a:cs typeface="Arial" pitchFamily="34" charset="0"/>
              </a:rPr>
              <a:t> </a:t>
            </a:r>
            <a:r>
              <a:rPr lang="en-US" sz="2600" dirty="0">
                <a:latin typeface="Arial" pitchFamily="34" charset="0"/>
                <a:cs typeface="Arial" pitchFamily="34" charset="0"/>
              </a:rPr>
              <a:t>– 28 to 36 mg </a:t>
            </a:r>
            <a:r>
              <a:rPr lang="en-US" sz="2600" dirty="0" smtClean="0">
                <a:latin typeface="Arial" pitchFamily="34" charset="0"/>
                <a:cs typeface="Arial" pitchFamily="34" charset="0"/>
              </a:rPr>
              <a:t>iron/tablet</a:t>
            </a:r>
          </a:p>
          <a:p>
            <a:pPr marL="0" indent="0">
              <a:buNone/>
            </a:pPr>
            <a:endParaRPr lang="en-US" sz="2600" dirty="0">
              <a:latin typeface="Arial" pitchFamily="34" charset="0"/>
              <a:cs typeface="Arial" pitchFamily="34" charset="0"/>
            </a:endParaRPr>
          </a:p>
          <a:p>
            <a:r>
              <a:rPr lang="en-US" sz="3200" dirty="0" smtClean="0">
                <a:solidFill>
                  <a:srgbClr val="FFC000"/>
                </a:solidFill>
                <a:latin typeface="Arial" pitchFamily="34" charset="0"/>
                <a:cs typeface="Arial" pitchFamily="34" charset="0"/>
              </a:rPr>
              <a:t>Follow up: </a:t>
            </a:r>
            <a:r>
              <a:rPr lang="en-US" sz="2900" dirty="0" smtClean="0">
                <a:latin typeface="Arial" pitchFamily="34" charset="0"/>
                <a:cs typeface="Arial" pitchFamily="34" charset="0"/>
              </a:rPr>
              <a:t>Re-check </a:t>
            </a:r>
            <a:r>
              <a:rPr lang="en-US" sz="2900" dirty="0">
                <a:latin typeface="Arial" pitchFamily="34" charset="0"/>
                <a:cs typeface="Arial" pitchFamily="34" charset="0"/>
              </a:rPr>
              <a:t>complete blood picture every 4 </a:t>
            </a:r>
            <a:r>
              <a:rPr lang="en-US" sz="2900" dirty="0" smtClean="0">
                <a:latin typeface="Arial" pitchFamily="34" charset="0"/>
                <a:cs typeface="Arial" pitchFamily="34" charset="0"/>
              </a:rPr>
              <a:t>weeks or 2-3 week. </a:t>
            </a:r>
            <a:r>
              <a:rPr lang="en-US" sz="2900" dirty="0">
                <a:latin typeface="Arial" pitchFamily="34" charset="0"/>
                <a:cs typeface="Arial" pitchFamily="34" charset="0"/>
              </a:rPr>
              <a:t>Once the [Hb]  is in </a:t>
            </a:r>
            <a:r>
              <a:rPr lang="en-US" sz="2900" dirty="0" smtClean="0">
                <a:latin typeface="Arial" pitchFamily="34" charset="0"/>
                <a:cs typeface="Arial" pitchFamily="34" charset="0"/>
              </a:rPr>
              <a:t>the normal </a:t>
            </a:r>
            <a:r>
              <a:rPr lang="en-US" sz="2900" dirty="0">
                <a:latin typeface="Arial" pitchFamily="34" charset="0"/>
                <a:cs typeface="Arial" pitchFamily="34" charset="0"/>
              </a:rPr>
              <a:t>range, continue oral iron treatment until completion of breastfeeding </a:t>
            </a:r>
            <a:r>
              <a:rPr lang="en-US" sz="2900" dirty="0" smtClean="0">
                <a:latin typeface="Arial" pitchFamily="34" charset="0"/>
                <a:cs typeface="Arial" pitchFamily="34" charset="0"/>
              </a:rPr>
              <a:t> </a:t>
            </a:r>
            <a:r>
              <a:rPr lang="en-US" sz="2900" dirty="0">
                <a:latin typeface="Arial" pitchFamily="34" charset="0"/>
                <a:cs typeface="Arial" pitchFamily="34" charset="0"/>
              </a:rPr>
              <a:t>(with lower dose</a:t>
            </a:r>
            <a:r>
              <a:rPr lang="en-US" sz="2900" dirty="0" smtClean="0">
                <a:latin typeface="Arial" pitchFamily="34" charset="0"/>
                <a:cs typeface="Arial" pitchFamily="34" charset="0"/>
              </a:rPr>
              <a:t>).</a:t>
            </a:r>
          </a:p>
          <a:p>
            <a:pPr marL="137160" indent="0">
              <a:buNone/>
            </a:pPr>
            <a:endParaRPr lang="en-US" sz="2900" dirty="0" smtClean="0">
              <a:latin typeface="Arial" pitchFamily="34" charset="0"/>
              <a:cs typeface="Arial" pitchFamily="34" charset="0"/>
            </a:endParaRPr>
          </a:p>
          <a:p>
            <a:pPr marL="137160" indent="0">
              <a:buNone/>
            </a:pPr>
            <a:r>
              <a:rPr lang="en-US" dirty="0" smtClean="0"/>
              <a:t> All types of treatment can increase Hb by 0.8g/dl/week</a:t>
            </a:r>
          </a:p>
          <a:p>
            <a:pPr marL="137160" indent="0">
              <a:buNone/>
            </a:pPr>
            <a:endParaRPr lang="en-US" dirty="0" smtClean="0"/>
          </a:p>
          <a:p>
            <a:pPr marL="137160" indent="0">
              <a:buNone/>
            </a:pPr>
            <a:endParaRPr lang="en-US" dirty="0"/>
          </a:p>
        </p:txBody>
      </p:sp>
    </p:spTree>
    <p:extLst>
      <p:ext uri="{BB962C8B-B14F-4D97-AF65-F5344CB8AC3E}">
        <p14:creationId xmlns:p14="http://schemas.microsoft.com/office/powerpoint/2010/main" val="339604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
            <a:ext cx="3048000" cy="3043009"/>
          </a:xfrm>
          <a:prstGeom prst="rect">
            <a:avLst/>
          </a:prstGeom>
        </p:spPr>
      </p:pic>
      <p:pic>
        <p:nvPicPr>
          <p:cNvPr id="5" name="Picture 4"/>
          <p:cNvPicPr>
            <a:picLocks noChangeAspect="1"/>
          </p:cNvPicPr>
          <p:nvPr/>
        </p:nvPicPr>
        <p:blipFill>
          <a:blip r:embed="rId3"/>
          <a:stretch>
            <a:fillRect/>
          </a:stretch>
        </p:blipFill>
        <p:spPr>
          <a:xfrm>
            <a:off x="3026980" y="-1"/>
            <a:ext cx="2992820" cy="3043009"/>
          </a:xfrm>
          <a:prstGeom prst="rect">
            <a:avLst/>
          </a:prstGeom>
        </p:spPr>
      </p:pic>
      <p:pic>
        <p:nvPicPr>
          <p:cNvPr id="6" name="Picture 5"/>
          <p:cNvPicPr>
            <a:picLocks noChangeAspect="1"/>
          </p:cNvPicPr>
          <p:nvPr/>
        </p:nvPicPr>
        <p:blipFill>
          <a:blip r:embed="rId4"/>
          <a:stretch>
            <a:fillRect/>
          </a:stretch>
        </p:blipFill>
        <p:spPr>
          <a:xfrm>
            <a:off x="0" y="3043008"/>
            <a:ext cx="3273836" cy="3814992"/>
          </a:xfrm>
          <a:prstGeom prst="rect">
            <a:avLst/>
          </a:prstGeom>
        </p:spPr>
      </p:pic>
      <p:pic>
        <p:nvPicPr>
          <p:cNvPr id="7" name="Picture 6"/>
          <p:cNvPicPr>
            <a:picLocks noChangeAspect="1"/>
          </p:cNvPicPr>
          <p:nvPr/>
        </p:nvPicPr>
        <p:blipFill>
          <a:blip r:embed="rId5"/>
          <a:stretch>
            <a:fillRect/>
          </a:stretch>
        </p:blipFill>
        <p:spPr>
          <a:xfrm>
            <a:off x="3273836" y="3043008"/>
            <a:ext cx="2745964" cy="3814992"/>
          </a:xfrm>
          <a:prstGeom prst="rect">
            <a:avLst/>
          </a:prstGeom>
        </p:spPr>
      </p:pic>
      <p:pic>
        <p:nvPicPr>
          <p:cNvPr id="8" name="Picture 7"/>
          <p:cNvPicPr>
            <a:picLocks noChangeAspect="1"/>
          </p:cNvPicPr>
          <p:nvPr/>
        </p:nvPicPr>
        <p:blipFill>
          <a:blip r:embed="rId6"/>
          <a:stretch>
            <a:fillRect/>
          </a:stretch>
        </p:blipFill>
        <p:spPr>
          <a:xfrm>
            <a:off x="6019800" y="3043008"/>
            <a:ext cx="3124200" cy="3814992"/>
          </a:xfrm>
          <a:prstGeom prst="rect">
            <a:avLst/>
          </a:prstGeom>
        </p:spPr>
      </p:pic>
    </p:spTree>
    <p:extLst>
      <p:ext uri="{BB962C8B-B14F-4D97-AF65-F5344CB8AC3E}">
        <p14:creationId xmlns:p14="http://schemas.microsoft.com/office/powerpoint/2010/main" val="127865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 y="15766"/>
            <a:ext cx="7055380" cy="1400530"/>
          </a:xfrm>
        </p:spPr>
        <p:txBody>
          <a:bodyPr/>
          <a:lstStyle/>
          <a:p>
            <a:r>
              <a:rPr lang="en-US" sz="4400" b="1" i="1" dirty="0">
                <a:solidFill>
                  <a:srgbClr val="FFC000"/>
                </a:solidFill>
                <a:latin typeface="Arial" pitchFamily="34" charset="0"/>
                <a:cs typeface="Arial" pitchFamily="34" charset="0"/>
              </a:rPr>
              <a:t>Parenteral iron ( IM &amp; IV )</a:t>
            </a:r>
            <a:br>
              <a:rPr lang="en-US" sz="4400" b="1" i="1" dirty="0">
                <a:solidFill>
                  <a:srgbClr val="FFC000"/>
                </a:solidFill>
                <a:latin typeface="Arial" pitchFamily="34" charset="0"/>
                <a:cs typeface="Arial" pitchFamily="34" charset="0"/>
              </a:rPr>
            </a:br>
            <a:endParaRPr lang="en-US" i="1" dirty="0">
              <a:solidFill>
                <a:srgbClr val="FFC000"/>
              </a:solidFill>
            </a:endParaRPr>
          </a:p>
        </p:txBody>
      </p:sp>
      <p:sp>
        <p:nvSpPr>
          <p:cNvPr id="3" name="Content Placeholder 2"/>
          <p:cNvSpPr>
            <a:spLocks noGrp="1"/>
          </p:cNvSpPr>
          <p:nvPr>
            <p:ph idx="1"/>
          </p:nvPr>
        </p:nvSpPr>
        <p:spPr>
          <a:xfrm>
            <a:off x="0" y="1066800"/>
            <a:ext cx="6711654" cy="4195481"/>
          </a:xfrm>
        </p:spPr>
        <p:txBody>
          <a:bodyPr/>
          <a:lstStyle/>
          <a:p>
            <a:r>
              <a:rPr lang="en-US" b="1" i="1" dirty="0" smtClean="0">
                <a:solidFill>
                  <a:schemeClr val="bg2">
                    <a:lumMod val="60000"/>
                    <a:lumOff val="40000"/>
                  </a:schemeClr>
                </a:solidFill>
                <a:latin typeface="Arial" pitchFamily="34" charset="0"/>
                <a:cs typeface="Arial" pitchFamily="34" charset="0"/>
              </a:rPr>
              <a:t>Indication</a:t>
            </a:r>
            <a:r>
              <a:rPr lang="en-US" dirty="0" smtClean="0">
                <a:latin typeface="Arial" pitchFamily="34" charset="0"/>
                <a:cs typeface="Arial" pitchFamily="34" charset="0"/>
              </a:rPr>
              <a:t>:</a:t>
            </a:r>
          </a:p>
          <a:p>
            <a:r>
              <a:rPr lang="en-US" dirty="0" smtClean="0">
                <a:latin typeface="Arial" pitchFamily="34" charset="0"/>
                <a:cs typeface="Arial" pitchFamily="34" charset="0"/>
              </a:rPr>
              <a:t>1)</a:t>
            </a:r>
            <a:r>
              <a:rPr lang="en-US" dirty="0">
                <a:latin typeface="Arial" pitchFamily="34" charset="0"/>
                <a:cs typeface="Arial" pitchFamily="34" charset="0"/>
              </a:rPr>
              <a:t> lack of </a:t>
            </a:r>
            <a:r>
              <a:rPr lang="en-US" dirty="0" smtClean="0">
                <a:latin typeface="Arial" pitchFamily="34" charset="0"/>
                <a:cs typeface="Arial" pitchFamily="34" charset="0"/>
              </a:rPr>
              <a:t>compliance to oral therapy</a:t>
            </a:r>
          </a:p>
          <a:p>
            <a:r>
              <a:rPr lang="en-US" dirty="0" smtClean="0">
                <a:latin typeface="Arial" pitchFamily="34" charset="0"/>
                <a:cs typeface="Arial" pitchFamily="34" charset="0"/>
              </a:rPr>
              <a:t>2)</a:t>
            </a:r>
            <a:r>
              <a:rPr lang="en-US" u="sng" dirty="0">
                <a:latin typeface="Arial" pitchFamily="34" charset="0"/>
                <a:cs typeface="Arial" pitchFamily="34" charset="0"/>
              </a:rPr>
              <a:t> </a:t>
            </a:r>
            <a:r>
              <a:rPr lang="en-US" dirty="0">
                <a:latin typeface="Arial" pitchFamily="34" charset="0"/>
                <a:cs typeface="Arial" pitchFamily="34" charset="0"/>
              </a:rPr>
              <a:t>severe gastrointestinal side </a:t>
            </a:r>
            <a:r>
              <a:rPr lang="en-US" dirty="0" smtClean="0">
                <a:latin typeface="Arial" pitchFamily="34" charset="0"/>
                <a:cs typeface="Arial" pitchFamily="34" charset="0"/>
              </a:rPr>
              <a:t>effects</a:t>
            </a:r>
          </a:p>
          <a:p>
            <a:r>
              <a:rPr lang="en-US" dirty="0" smtClean="0">
                <a:latin typeface="Arial" pitchFamily="34" charset="0"/>
                <a:cs typeface="Arial" pitchFamily="34" charset="0"/>
              </a:rPr>
              <a:t>3)</a:t>
            </a:r>
            <a:r>
              <a:rPr lang="en-US" u="sng" dirty="0">
                <a:latin typeface="Arial" pitchFamily="34" charset="0"/>
                <a:cs typeface="Arial" pitchFamily="34" charset="0"/>
              </a:rPr>
              <a:t> </a:t>
            </a:r>
            <a:r>
              <a:rPr lang="en-US" dirty="0">
                <a:latin typeface="Arial" pitchFamily="34" charset="0"/>
                <a:cs typeface="Arial" pitchFamily="34" charset="0"/>
              </a:rPr>
              <a:t>malabsorption</a:t>
            </a:r>
            <a:r>
              <a:rPr lang="en-US" dirty="0" smtClean="0">
                <a:latin typeface="Arial" pitchFamily="34" charset="0"/>
                <a:cs typeface="Arial" pitchFamily="34" charset="0"/>
              </a:rPr>
              <a:t>.(IBD,intestinal resection)</a:t>
            </a:r>
          </a:p>
          <a:p>
            <a:r>
              <a:rPr lang="en-US" dirty="0" smtClean="0">
                <a:latin typeface="Arial" pitchFamily="34" charset="0"/>
                <a:cs typeface="Arial" pitchFamily="34" charset="0"/>
              </a:rPr>
              <a:t>4)1</a:t>
            </a:r>
            <a:r>
              <a:rPr lang="en-US" baseline="30000" dirty="0" smtClean="0">
                <a:latin typeface="Arial" pitchFamily="34" charset="0"/>
                <a:cs typeface="Arial" pitchFamily="34" charset="0"/>
              </a:rPr>
              <a:t>st</a:t>
            </a:r>
            <a:r>
              <a:rPr lang="en-US" dirty="0" smtClean="0">
                <a:latin typeface="Arial" pitchFamily="34" charset="0"/>
                <a:cs typeface="Arial" pitchFamily="34" charset="0"/>
              </a:rPr>
              <a:t> trimester with no response to oral therapy after 2-3 weeks</a:t>
            </a:r>
          </a:p>
          <a:p>
            <a:r>
              <a:rPr lang="en-US" dirty="0" smtClean="0">
                <a:latin typeface="Arial" pitchFamily="34" charset="0"/>
                <a:cs typeface="Arial" pitchFamily="34" charset="0"/>
              </a:rPr>
              <a:t>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trimester with Hb&lt;7g/dl or 2</a:t>
            </a:r>
            <a:r>
              <a:rPr lang="en-US" baseline="30000" dirty="0" smtClean="0">
                <a:latin typeface="Arial" pitchFamily="34" charset="0"/>
                <a:cs typeface="Arial" pitchFamily="34" charset="0"/>
              </a:rPr>
              <a:t>nd</a:t>
            </a:r>
            <a:r>
              <a:rPr lang="en-US" dirty="0" smtClean="0">
                <a:latin typeface="Arial" pitchFamily="34" charset="0"/>
                <a:cs typeface="Arial" pitchFamily="34" charset="0"/>
              </a:rPr>
              <a:t> trimester with Hb &gt;7g/dl but no response to oral therapy after 2-3 weeks</a:t>
            </a:r>
          </a:p>
          <a:p>
            <a:r>
              <a:rPr lang="en-US" dirty="0" smtClean="0">
                <a:latin typeface="Arial" pitchFamily="34" charset="0"/>
                <a:cs typeface="Arial" pitchFamily="34" charset="0"/>
              </a:rPr>
              <a:t>3</a:t>
            </a:r>
            <a:r>
              <a:rPr lang="en-US" baseline="30000" dirty="0" smtClean="0">
                <a:latin typeface="Arial" pitchFamily="34" charset="0"/>
                <a:cs typeface="Arial" pitchFamily="34" charset="0"/>
              </a:rPr>
              <a:t>rd</a:t>
            </a:r>
            <a:r>
              <a:rPr lang="en-US" dirty="0" smtClean="0">
                <a:latin typeface="Arial" pitchFamily="34" charset="0"/>
                <a:cs typeface="Arial" pitchFamily="34" charset="0"/>
              </a:rPr>
              <a:t> trimester with Hb &gt;7 g/dl</a:t>
            </a:r>
            <a:endParaRPr lang="en-US" dirty="0"/>
          </a:p>
        </p:txBody>
      </p:sp>
      <p:pic>
        <p:nvPicPr>
          <p:cNvPr id="4" name="Picture 3"/>
          <p:cNvPicPr>
            <a:picLocks noChangeAspect="1"/>
          </p:cNvPicPr>
          <p:nvPr/>
        </p:nvPicPr>
        <p:blipFill>
          <a:blip r:embed="rId2"/>
          <a:stretch>
            <a:fillRect/>
          </a:stretch>
        </p:blipFill>
        <p:spPr>
          <a:xfrm>
            <a:off x="7086600" y="0"/>
            <a:ext cx="2057400" cy="2066925"/>
          </a:xfrm>
          <a:prstGeom prst="rect">
            <a:avLst/>
          </a:prstGeom>
        </p:spPr>
      </p:pic>
    </p:spTree>
    <p:extLst>
      <p:ext uri="{BB962C8B-B14F-4D97-AF65-F5344CB8AC3E}">
        <p14:creationId xmlns:p14="http://schemas.microsoft.com/office/powerpoint/2010/main" val="429760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solidFill>
                  <a:srgbClr val="FFC000"/>
                </a:solidFill>
              </a:rPr>
              <a:t>Side effects </a:t>
            </a:r>
            <a:endParaRPr lang="en-US" b="1" i="1" dirty="0">
              <a:solidFill>
                <a:srgbClr val="FFC000"/>
              </a:solidFill>
            </a:endParaRPr>
          </a:p>
        </p:txBody>
      </p:sp>
      <p:sp>
        <p:nvSpPr>
          <p:cNvPr id="3" name="Content Placeholder 2"/>
          <p:cNvSpPr>
            <a:spLocks noGrp="1"/>
          </p:cNvSpPr>
          <p:nvPr>
            <p:ph idx="1"/>
          </p:nvPr>
        </p:nvSpPr>
        <p:spPr>
          <a:xfrm>
            <a:off x="152400" y="1371600"/>
            <a:ext cx="6711654" cy="4195481"/>
          </a:xfrm>
        </p:spPr>
        <p:txBody>
          <a:bodyPr>
            <a:normAutofit lnSpcReduction="10000"/>
          </a:bodyPr>
          <a:lstStyle/>
          <a:p>
            <a:pPr marL="137160" indent="0">
              <a:buNone/>
            </a:pPr>
            <a:endParaRPr lang="en-US" dirty="0"/>
          </a:p>
          <a:p>
            <a:r>
              <a:rPr lang="en-US" dirty="0"/>
              <a:t>IV iron has minimal side effects, but should be monitored for</a:t>
            </a:r>
            <a:r>
              <a:rPr lang="en-US" dirty="0" smtClean="0"/>
              <a:t>:</a:t>
            </a:r>
          </a:p>
          <a:p>
            <a:pPr marL="0" indent="0">
              <a:buNone/>
            </a:pPr>
            <a:endParaRPr lang="en-US" dirty="0"/>
          </a:p>
          <a:p>
            <a:pPr marL="0" indent="0">
              <a:buNone/>
            </a:pPr>
            <a:r>
              <a:rPr lang="en-US" dirty="0" smtClean="0"/>
              <a:t>-Gastrointestinal </a:t>
            </a:r>
            <a:r>
              <a:rPr lang="en-US" dirty="0"/>
              <a:t>pain such as nausea and </a:t>
            </a:r>
            <a:r>
              <a:rPr lang="en-US" dirty="0" smtClean="0"/>
              <a:t>cramping</a:t>
            </a:r>
          </a:p>
          <a:p>
            <a:pPr marL="0" indent="0">
              <a:buNone/>
            </a:pPr>
            <a:endParaRPr lang="en-US" dirty="0"/>
          </a:p>
          <a:p>
            <a:pPr marL="0" indent="0">
              <a:buNone/>
            </a:pPr>
            <a:r>
              <a:rPr lang="en-US" dirty="0" smtClean="0"/>
              <a:t>-Chest pain</a:t>
            </a:r>
          </a:p>
          <a:p>
            <a:pPr marL="0" indent="0">
              <a:buNone/>
            </a:pPr>
            <a:endParaRPr lang="en-US" dirty="0"/>
          </a:p>
          <a:p>
            <a:pPr marL="0" indent="0">
              <a:buNone/>
            </a:pPr>
            <a:r>
              <a:rPr lang="en-US" b="1" dirty="0" smtClean="0">
                <a:solidFill>
                  <a:srgbClr val="FF0000"/>
                </a:solidFill>
                <a:latin typeface="Arial" pitchFamily="34" charset="0"/>
                <a:cs typeface="Arial" pitchFamily="34" charset="0"/>
              </a:rPr>
              <a:t>-</a:t>
            </a:r>
            <a:r>
              <a:rPr lang="en-US" b="1" dirty="0" smtClean="0">
                <a:solidFill>
                  <a:srgbClr val="FFC000"/>
                </a:solidFill>
                <a:latin typeface="Arial" pitchFamily="34" charset="0"/>
                <a:cs typeface="Arial" pitchFamily="34" charset="0"/>
              </a:rPr>
              <a:t>Risk </a:t>
            </a:r>
            <a:r>
              <a:rPr lang="en-US" b="1" dirty="0">
                <a:solidFill>
                  <a:srgbClr val="FFC000"/>
                </a:solidFill>
                <a:latin typeface="Arial" pitchFamily="34" charset="0"/>
                <a:cs typeface="Arial" pitchFamily="34" charset="0"/>
              </a:rPr>
              <a:t>of anaphylactic-type </a:t>
            </a:r>
            <a:r>
              <a:rPr lang="en-US" b="1" dirty="0" smtClean="0">
                <a:solidFill>
                  <a:srgbClr val="FFC000"/>
                </a:solidFill>
                <a:latin typeface="Arial" pitchFamily="34" charset="0"/>
                <a:cs typeface="Arial" pitchFamily="34" charset="0"/>
              </a:rPr>
              <a:t>reactions</a:t>
            </a:r>
            <a:r>
              <a:rPr lang="en-US" b="1" dirty="0" smtClean="0">
                <a:solidFill>
                  <a:schemeClr val="bg2">
                    <a:lumMod val="60000"/>
                    <a:lumOff val="40000"/>
                  </a:schemeClr>
                </a:solidFill>
                <a:latin typeface="Arial" pitchFamily="34" charset="0"/>
                <a:cs typeface="Arial" pitchFamily="34" charset="0"/>
              </a:rPr>
              <a:t>(</a:t>
            </a:r>
            <a:r>
              <a:rPr lang="en-US" b="1" dirty="0" smtClean="0">
                <a:solidFill>
                  <a:srgbClr val="FF0000"/>
                </a:solidFill>
                <a:latin typeface="Arial" pitchFamily="34" charset="0"/>
                <a:cs typeface="Arial" pitchFamily="34" charset="0"/>
              </a:rPr>
              <a:t>difficulty breathing, skin rash,itching,low blood pressure</a:t>
            </a:r>
            <a:r>
              <a:rPr lang="en-US" b="1" dirty="0" smtClean="0">
                <a:solidFill>
                  <a:schemeClr val="bg2">
                    <a:lumMod val="60000"/>
                    <a:lumOff val="40000"/>
                  </a:schemeClr>
                </a:solidFill>
                <a:latin typeface="Arial" pitchFamily="34" charset="0"/>
                <a:cs typeface="Arial" pitchFamily="34" charset="0"/>
              </a:rPr>
              <a:t>)</a:t>
            </a:r>
            <a:r>
              <a:rPr lang="en-US" dirty="0" smtClean="0">
                <a:latin typeface="Arial" pitchFamily="34" charset="0"/>
                <a:cs typeface="Arial" pitchFamily="34" charset="0"/>
              </a:rPr>
              <a:t>. Mostly with iron dextran which is a high molecular weight.</a:t>
            </a:r>
          </a:p>
        </p:txBody>
      </p:sp>
      <p:pic>
        <p:nvPicPr>
          <p:cNvPr id="4" name="Picture 3"/>
          <p:cNvPicPr>
            <a:picLocks noChangeAspect="1"/>
          </p:cNvPicPr>
          <p:nvPr/>
        </p:nvPicPr>
        <p:blipFill>
          <a:blip r:embed="rId2"/>
          <a:stretch>
            <a:fillRect/>
          </a:stretch>
        </p:blipFill>
        <p:spPr>
          <a:xfrm>
            <a:off x="6702402" y="3200400"/>
            <a:ext cx="2441598" cy="1766887"/>
          </a:xfrm>
          <a:prstGeom prst="rect">
            <a:avLst/>
          </a:prstGeom>
        </p:spPr>
      </p:pic>
      <p:pic>
        <p:nvPicPr>
          <p:cNvPr id="5" name="Picture 4"/>
          <p:cNvPicPr>
            <a:picLocks noChangeAspect="1"/>
          </p:cNvPicPr>
          <p:nvPr/>
        </p:nvPicPr>
        <p:blipFill>
          <a:blip r:embed="rId3"/>
          <a:stretch>
            <a:fillRect/>
          </a:stretch>
        </p:blipFill>
        <p:spPr>
          <a:xfrm>
            <a:off x="6702402" y="4967287"/>
            <a:ext cx="2441598" cy="1562623"/>
          </a:xfrm>
          <a:prstGeom prst="rect">
            <a:avLst/>
          </a:prstGeom>
        </p:spPr>
      </p:pic>
    </p:spTree>
    <p:extLst>
      <p:ext uri="{BB962C8B-B14F-4D97-AF65-F5344CB8AC3E}">
        <p14:creationId xmlns:p14="http://schemas.microsoft.com/office/powerpoint/2010/main" val="626362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012400" y="0"/>
            <a:ext cx="5131600" cy="6049010"/>
          </a:xfrm>
          <a:prstGeom prst="rect">
            <a:avLst/>
          </a:prstGeom>
        </p:spPr>
      </p:pic>
      <p:pic>
        <p:nvPicPr>
          <p:cNvPr id="5" name="Picture 4"/>
          <p:cNvPicPr>
            <a:picLocks noChangeAspect="1"/>
          </p:cNvPicPr>
          <p:nvPr/>
        </p:nvPicPr>
        <p:blipFill>
          <a:blip r:embed="rId3"/>
          <a:stretch>
            <a:fillRect/>
          </a:stretch>
        </p:blipFill>
        <p:spPr>
          <a:xfrm>
            <a:off x="0" y="0"/>
            <a:ext cx="4145666" cy="1146147"/>
          </a:xfrm>
          <a:prstGeom prst="rect">
            <a:avLst/>
          </a:prstGeom>
        </p:spPr>
      </p:pic>
      <p:pic>
        <p:nvPicPr>
          <p:cNvPr id="6" name="Picture 5"/>
          <p:cNvPicPr>
            <a:picLocks noChangeAspect="1"/>
          </p:cNvPicPr>
          <p:nvPr/>
        </p:nvPicPr>
        <p:blipFill>
          <a:blip r:embed="rId4"/>
          <a:stretch>
            <a:fillRect/>
          </a:stretch>
        </p:blipFill>
        <p:spPr>
          <a:xfrm>
            <a:off x="0" y="4140087"/>
            <a:ext cx="3748645" cy="2243510"/>
          </a:xfrm>
          <a:prstGeom prst="rect">
            <a:avLst/>
          </a:prstGeom>
        </p:spPr>
      </p:pic>
      <p:pic>
        <p:nvPicPr>
          <p:cNvPr id="7" name="Picture 6"/>
          <p:cNvPicPr>
            <a:picLocks noChangeAspect="1"/>
          </p:cNvPicPr>
          <p:nvPr/>
        </p:nvPicPr>
        <p:blipFill>
          <a:blip r:embed="rId5"/>
          <a:stretch>
            <a:fillRect/>
          </a:stretch>
        </p:blipFill>
        <p:spPr>
          <a:xfrm>
            <a:off x="959922" y="2635241"/>
            <a:ext cx="2164278" cy="1504846"/>
          </a:xfrm>
          <a:prstGeom prst="rect">
            <a:avLst/>
          </a:prstGeom>
        </p:spPr>
      </p:pic>
      <p:sp>
        <p:nvSpPr>
          <p:cNvPr id="8" name="TextBox 7"/>
          <p:cNvSpPr txBox="1"/>
          <p:nvPr/>
        </p:nvSpPr>
        <p:spPr>
          <a:xfrm>
            <a:off x="208078" y="1157913"/>
            <a:ext cx="3596245" cy="1477328"/>
          </a:xfrm>
          <a:prstGeom prst="rect">
            <a:avLst/>
          </a:prstGeom>
          <a:noFill/>
        </p:spPr>
        <p:txBody>
          <a:bodyPr wrap="square" rtlCol="0">
            <a:spAutoFit/>
          </a:bodyPr>
          <a:lstStyle/>
          <a:p>
            <a:pPr marL="137160" indent="0">
              <a:buNone/>
            </a:pPr>
            <a:r>
              <a:rPr lang="en-US" b="1" u="sng" dirty="0">
                <a:effectLst>
                  <a:outerShdw blurRad="38100" dist="38100" dir="2700000" algn="tl">
                    <a:srgbClr val="000000">
                      <a:alpha val="43137"/>
                    </a:srgbClr>
                  </a:outerShdw>
                </a:effectLst>
              </a:rPr>
              <a:t>Hb level increasing  after 21-28 days </a:t>
            </a:r>
            <a:r>
              <a:rPr lang="en-US" b="1" u="sng" dirty="0" smtClean="0">
                <a:effectLst>
                  <a:outerShdw blurRad="38100" dist="38100" dir="2700000" algn="tl">
                    <a:srgbClr val="000000">
                      <a:alpha val="43137"/>
                    </a:srgbClr>
                  </a:outerShdw>
                </a:effectLst>
              </a:rPr>
              <a:t>while ferritin needs to 7-9 days to increase after iv infusion</a:t>
            </a:r>
            <a:endParaRPr lang="en-US" b="1" u="sng"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5859192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055380" cy="1400530"/>
          </a:xfrm>
        </p:spPr>
        <p:txBody>
          <a:bodyPr/>
          <a:lstStyle/>
          <a:p>
            <a:r>
              <a:rPr lang="en-US" sz="4400" b="1" i="1" dirty="0">
                <a:solidFill>
                  <a:srgbClr val="FFC000"/>
                </a:solidFill>
                <a:latin typeface="Arial" pitchFamily="34" charset="0"/>
                <a:cs typeface="Arial" pitchFamily="34" charset="0"/>
              </a:rPr>
              <a:t>Blood transfusion</a:t>
            </a:r>
            <a:br>
              <a:rPr lang="en-US" sz="4400" b="1" i="1" dirty="0">
                <a:solidFill>
                  <a:srgbClr val="FFC000"/>
                </a:solidFill>
                <a:latin typeface="Arial" pitchFamily="34" charset="0"/>
                <a:cs typeface="Arial" pitchFamily="34" charset="0"/>
              </a:rPr>
            </a:br>
            <a:endParaRPr lang="en-US" i="1" dirty="0">
              <a:solidFill>
                <a:srgbClr val="FFC000"/>
              </a:solidFill>
            </a:endParaRPr>
          </a:p>
        </p:txBody>
      </p:sp>
      <p:sp>
        <p:nvSpPr>
          <p:cNvPr id="3" name="Content Placeholder 2"/>
          <p:cNvSpPr>
            <a:spLocks noGrp="1"/>
          </p:cNvSpPr>
          <p:nvPr>
            <p:ph idx="1"/>
          </p:nvPr>
        </p:nvSpPr>
        <p:spPr>
          <a:xfrm>
            <a:off x="23648" y="685800"/>
            <a:ext cx="8739352" cy="5943600"/>
          </a:xfrm>
        </p:spPr>
        <p:txBody>
          <a:bodyPr>
            <a:normAutofit lnSpcReduction="10000"/>
          </a:bodyPr>
          <a:lstStyle/>
          <a:p>
            <a:r>
              <a:rPr lang="en-US" dirty="0" smtClean="0">
                <a:latin typeface="Arial" pitchFamily="34" charset="0"/>
                <a:cs typeface="Arial" pitchFamily="34" charset="0"/>
              </a:rPr>
              <a:t>Indications:</a:t>
            </a:r>
          </a:p>
          <a:p>
            <a:pPr marL="0" indent="0">
              <a:buNone/>
            </a:pPr>
            <a:r>
              <a:rPr lang="en-US" dirty="0" smtClean="0">
                <a:latin typeface="Arial" pitchFamily="34" charset="0"/>
                <a:cs typeface="Arial" pitchFamily="34" charset="0"/>
              </a:rPr>
              <a:t>1) Towards </a:t>
            </a:r>
            <a:r>
              <a:rPr lang="en-US" dirty="0">
                <a:latin typeface="Arial" pitchFamily="34" charset="0"/>
                <a:cs typeface="Arial" pitchFamily="34" charset="0"/>
              </a:rPr>
              <a:t>the end of pregnancy, no time to achieve reasonable Hb </a:t>
            </a:r>
            <a:r>
              <a:rPr lang="en-US" dirty="0" smtClean="0">
                <a:latin typeface="Arial" pitchFamily="34" charset="0"/>
                <a:cs typeface="Arial" pitchFamily="34" charset="0"/>
              </a:rPr>
              <a:t>concentration before </a:t>
            </a:r>
            <a:r>
              <a:rPr lang="en-US" dirty="0">
                <a:latin typeface="Arial" pitchFamily="34" charset="0"/>
                <a:cs typeface="Arial" pitchFamily="34" charset="0"/>
              </a:rPr>
              <a:t>delivery using iron therapy (oral &amp; parenteral).</a:t>
            </a:r>
          </a:p>
          <a:p>
            <a:pPr marL="0" indent="0">
              <a:buNone/>
            </a:pPr>
            <a:r>
              <a:rPr lang="en-US" b="1" dirty="0">
                <a:latin typeface="Arial" pitchFamily="34" charset="0"/>
                <a:cs typeface="Arial" pitchFamily="34" charset="0"/>
              </a:rPr>
              <a:t>2-</a:t>
            </a:r>
            <a:r>
              <a:rPr lang="en-US" dirty="0">
                <a:latin typeface="Arial" pitchFamily="34" charset="0"/>
                <a:cs typeface="Arial" pitchFamily="34" charset="0"/>
              </a:rPr>
              <a:t> For the patient who is </a:t>
            </a:r>
            <a:r>
              <a:rPr lang="en-US" u="sng" dirty="0">
                <a:latin typeface="Arial" pitchFamily="34" charset="0"/>
                <a:cs typeface="Arial" pitchFamily="34" charset="0"/>
              </a:rPr>
              <a:t>hemodynamically unstable</a:t>
            </a:r>
            <a:r>
              <a:rPr lang="en-US" dirty="0">
                <a:latin typeface="Arial" pitchFamily="34" charset="0"/>
                <a:cs typeface="Arial" pitchFamily="34" charset="0"/>
              </a:rPr>
              <a:t>.</a:t>
            </a:r>
          </a:p>
          <a:p>
            <a:pPr marL="0" indent="0">
              <a:buNone/>
            </a:pPr>
            <a:r>
              <a:rPr lang="en-US" b="1" dirty="0">
                <a:latin typeface="Arial" pitchFamily="34" charset="0"/>
                <a:cs typeface="Arial" pitchFamily="34" charset="0"/>
              </a:rPr>
              <a:t>3-</a:t>
            </a:r>
            <a:r>
              <a:rPr lang="en-US" b="1" dirty="0">
                <a:solidFill>
                  <a:srgbClr val="FF0000"/>
                </a:solidFill>
                <a:latin typeface="Arial" pitchFamily="34" charset="0"/>
                <a:cs typeface="Arial" pitchFamily="34" charset="0"/>
              </a:rPr>
              <a:t> </a:t>
            </a:r>
            <a:r>
              <a:rPr lang="en-US" u="sng" dirty="0">
                <a:latin typeface="Arial" pitchFamily="34" charset="0"/>
                <a:cs typeface="Arial" pitchFamily="34" charset="0"/>
              </a:rPr>
              <a:t>Severe iron deficiency anemia (Hb &lt; 7 g/dl</a:t>
            </a:r>
            <a:r>
              <a:rPr lang="en-US" dirty="0" smtClean="0">
                <a:latin typeface="Arial" pitchFamily="34" charset="0"/>
                <a:cs typeface="Arial" pitchFamily="34" charset="0"/>
              </a:rPr>
              <a:t>) in the 3</a:t>
            </a:r>
            <a:r>
              <a:rPr lang="en-US" baseline="30000" dirty="0" smtClean="0">
                <a:latin typeface="Arial" pitchFamily="34" charset="0"/>
                <a:cs typeface="Arial" pitchFamily="34" charset="0"/>
              </a:rPr>
              <a:t>rd</a:t>
            </a:r>
            <a:r>
              <a:rPr lang="en-US" dirty="0" smtClean="0">
                <a:latin typeface="Arial" pitchFamily="34" charset="0"/>
                <a:cs typeface="Arial" pitchFamily="34" charset="0"/>
              </a:rPr>
              <a:t> trimester</a:t>
            </a:r>
          </a:p>
          <a:p>
            <a:pPr marL="0" indent="0">
              <a:buNone/>
            </a:pPr>
            <a:endParaRPr lang="en-US" dirty="0" smtClean="0">
              <a:latin typeface="Arial" pitchFamily="34" charset="0"/>
              <a:cs typeface="Arial" pitchFamily="34" charset="0"/>
            </a:endParaRPr>
          </a:p>
          <a:p>
            <a:pPr marL="0" indent="0">
              <a:buNone/>
            </a:pPr>
            <a:r>
              <a:rPr lang="en-US" dirty="0" smtClean="0">
                <a:latin typeface="Arial" pitchFamily="34" charset="0"/>
                <a:cs typeface="Arial" pitchFamily="34" charset="0"/>
              </a:rPr>
              <a:t>**Transfusion </a:t>
            </a:r>
            <a:r>
              <a:rPr lang="en-US" dirty="0">
                <a:latin typeface="Arial" pitchFamily="34" charset="0"/>
                <a:cs typeface="Arial" pitchFamily="34" charset="0"/>
              </a:rPr>
              <a:t>is the </a:t>
            </a:r>
            <a:r>
              <a:rPr lang="en-US" b="1" u="sng" dirty="0">
                <a:solidFill>
                  <a:schemeClr val="bg2">
                    <a:lumMod val="60000"/>
                    <a:lumOff val="40000"/>
                  </a:schemeClr>
                </a:solidFill>
                <a:latin typeface="Arial" pitchFamily="34" charset="0"/>
                <a:cs typeface="Arial" pitchFamily="34" charset="0"/>
              </a:rPr>
              <a:t>most rapid way to increase Hb concentration</a:t>
            </a:r>
            <a:r>
              <a:rPr lang="en-US" dirty="0">
                <a:latin typeface="Arial" pitchFamily="34" charset="0"/>
                <a:cs typeface="Arial" pitchFamily="34" charset="0"/>
              </a:rPr>
              <a:t>, but is a </a:t>
            </a:r>
            <a:r>
              <a:rPr lang="en-US" dirty="0" smtClean="0">
                <a:latin typeface="Arial" pitchFamily="34" charset="0"/>
                <a:cs typeface="Arial" pitchFamily="34" charset="0"/>
              </a:rPr>
              <a:t>relatively </a:t>
            </a:r>
            <a:r>
              <a:rPr lang="en-US" b="1" u="sng" dirty="0" smtClean="0">
                <a:solidFill>
                  <a:srgbClr val="FF0000"/>
                </a:solidFill>
                <a:latin typeface="Arial" pitchFamily="34" charset="0"/>
                <a:cs typeface="Arial" pitchFamily="34" charset="0"/>
              </a:rPr>
              <a:t>slow </a:t>
            </a:r>
            <a:r>
              <a:rPr lang="en-US" b="1" u="sng" dirty="0">
                <a:solidFill>
                  <a:srgbClr val="FF0000"/>
                </a:solidFill>
                <a:latin typeface="Arial" pitchFamily="34" charset="0"/>
                <a:cs typeface="Arial" pitchFamily="34" charset="0"/>
              </a:rPr>
              <a:t>way to</a:t>
            </a:r>
            <a:r>
              <a:rPr lang="en-US" u="sng" dirty="0">
                <a:solidFill>
                  <a:srgbClr val="FF0000"/>
                </a:solidFill>
                <a:latin typeface="Arial" pitchFamily="34" charset="0"/>
                <a:cs typeface="Arial" pitchFamily="34" charset="0"/>
              </a:rPr>
              <a:t> </a:t>
            </a:r>
            <a:r>
              <a:rPr lang="en-US" b="1" u="sng" dirty="0">
                <a:solidFill>
                  <a:srgbClr val="FF0000"/>
                </a:solidFill>
                <a:latin typeface="Arial" pitchFamily="34" charset="0"/>
                <a:cs typeface="Arial" pitchFamily="34" charset="0"/>
              </a:rPr>
              <a:t>increase iron stores</a:t>
            </a:r>
            <a:r>
              <a:rPr lang="en-US" dirty="0">
                <a:latin typeface="Arial" pitchFamily="34" charset="0"/>
                <a:cs typeface="Arial" pitchFamily="34" charset="0"/>
              </a:rPr>
              <a:t>.</a:t>
            </a:r>
          </a:p>
          <a:p>
            <a:endParaRPr lang="en-US" dirty="0">
              <a:latin typeface="Arial" pitchFamily="34" charset="0"/>
              <a:cs typeface="Arial" pitchFamily="34" charset="0"/>
            </a:endParaRPr>
          </a:p>
          <a:p>
            <a:r>
              <a:rPr lang="en-US" dirty="0">
                <a:latin typeface="Arial" pitchFamily="34" charset="0"/>
                <a:cs typeface="Arial" pitchFamily="34" charset="0"/>
              </a:rPr>
              <a:t>● Each unit of packed RBCs with a volume of 300 mL contains </a:t>
            </a:r>
            <a:r>
              <a:rPr lang="en-US" dirty="0" smtClean="0">
                <a:latin typeface="Arial" pitchFamily="34" charset="0"/>
                <a:cs typeface="Arial" pitchFamily="34" charset="0"/>
              </a:rPr>
              <a:t>approximately 200 </a:t>
            </a:r>
            <a:r>
              <a:rPr lang="en-US" dirty="0">
                <a:latin typeface="Arial" pitchFamily="34" charset="0"/>
                <a:cs typeface="Arial" pitchFamily="34" charset="0"/>
              </a:rPr>
              <a:t>mL of red cells and 200 mg of iron in the form of hemoglobin heme. </a:t>
            </a:r>
          </a:p>
          <a:p>
            <a:endParaRPr lang="en-US" dirty="0">
              <a:latin typeface="Arial" pitchFamily="34" charset="0"/>
              <a:cs typeface="Arial" pitchFamily="34" charset="0"/>
            </a:endParaRPr>
          </a:p>
          <a:p>
            <a:pPr marL="0" indent="0">
              <a:buNone/>
            </a:pPr>
            <a:r>
              <a:rPr lang="en-US" dirty="0" smtClean="0">
                <a:latin typeface="Arial" pitchFamily="34" charset="0"/>
                <a:cs typeface="Arial" pitchFamily="34" charset="0"/>
              </a:rPr>
              <a:t>***Transfusion </a:t>
            </a:r>
            <a:r>
              <a:rPr lang="en-US" dirty="0">
                <a:latin typeface="Arial" pitchFamily="34" charset="0"/>
                <a:cs typeface="Arial" pitchFamily="34" charset="0"/>
              </a:rPr>
              <a:t>of one unit of packed RBCs to an adult will raise the hematocrit by </a:t>
            </a:r>
            <a:r>
              <a:rPr lang="en-US" dirty="0" smtClean="0">
                <a:latin typeface="Arial" pitchFamily="34" charset="0"/>
                <a:cs typeface="Arial" pitchFamily="34" charset="0"/>
              </a:rPr>
              <a:t>roughly </a:t>
            </a:r>
            <a:r>
              <a:rPr lang="en-US" dirty="0">
                <a:latin typeface="Arial" pitchFamily="34" charset="0"/>
                <a:cs typeface="Arial" pitchFamily="34" charset="0"/>
              </a:rPr>
              <a:t>3 percentage points (and the hemoglobin by approximately </a:t>
            </a:r>
            <a:r>
              <a:rPr lang="en-US" b="1" dirty="0">
                <a:solidFill>
                  <a:srgbClr val="FF0000"/>
                </a:solidFill>
                <a:latin typeface="Arial" pitchFamily="34" charset="0"/>
                <a:cs typeface="Arial" pitchFamily="34" charset="0"/>
              </a:rPr>
              <a:t>1 g/</a:t>
            </a:r>
            <a:r>
              <a:rPr lang="en-US" b="1" dirty="0" err="1">
                <a:solidFill>
                  <a:srgbClr val="FF0000"/>
                </a:solidFill>
                <a:latin typeface="Arial" pitchFamily="34" charset="0"/>
                <a:cs typeface="Arial" pitchFamily="34" charset="0"/>
              </a:rPr>
              <a:t>dL</a:t>
            </a:r>
            <a:r>
              <a:rPr lang="en-US" dirty="0">
                <a:latin typeface="Arial" pitchFamily="34" charset="0"/>
                <a:cs typeface="Arial" pitchFamily="34" charset="0"/>
              </a:rPr>
              <a:t>).</a:t>
            </a:r>
          </a:p>
          <a:p>
            <a:endParaRPr lang="en-US" dirty="0"/>
          </a:p>
          <a:p>
            <a:pPr marL="0" indent="0">
              <a:buNone/>
            </a:pPr>
            <a:endParaRPr lang="en-US" dirty="0">
              <a:latin typeface="Arial" pitchFamily="34" charset="0"/>
              <a:cs typeface="Arial" pitchFamily="34" charset="0"/>
            </a:endParaRPr>
          </a:p>
          <a:p>
            <a:endParaRPr lang="en-US" dirty="0"/>
          </a:p>
        </p:txBody>
      </p:sp>
    </p:spTree>
    <p:extLst>
      <p:ext uri="{BB962C8B-B14F-4D97-AF65-F5344CB8AC3E}">
        <p14:creationId xmlns:p14="http://schemas.microsoft.com/office/powerpoint/2010/main" val="1263019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3" name="Content Placeholder 2"/>
          <p:cNvSpPr>
            <a:spLocks noGrp="1"/>
          </p:cNvSpPr>
          <p:nvPr>
            <p:ph idx="1"/>
          </p:nvPr>
        </p:nvSpPr>
        <p:spPr/>
        <p:txBody>
          <a:bodyPr/>
          <a:lstStyle/>
          <a:p>
            <a:r>
              <a:rPr lang="en-US" dirty="0" smtClean="0"/>
              <a:t>Offer screening for anemia at booking and 28 weeks this allows time for treatment </a:t>
            </a:r>
          </a:p>
          <a:p>
            <a:r>
              <a:rPr lang="en-US" dirty="0" smtClean="0"/>
              <a:t>Hb &lt; 11 or 10.5 in 2</a:t>
            </a:r>
            <a:r>
              <a:rPr lang="en-US" baseline="30000" dirty="0" smtClean="0"/>
              <a:t>nd</a:t>
            </a:r>
            <a:r>
              <a:rPr lang="en-US" dirty="0" smtClean="0"/>
              <a:t> trimester need investigation</a:t>
            </a:r>
          </a:p>
          <a:p>
            <a:r>
              <a:rPr lang="en-US" dirty="0" smtClean="0"/>
              <a:t>Anemia risk for Preterm labor</a:t>
            </a:r>
          </a:p>
          <a:p>
            <a:r>
              <a:rPr lang="en-US" dirty="0" smtClean="0"/>
              <a:t>The parenteral iron should only be considered for intolerant women </a:t>
            </a:r>
          </a:p>
          <a:p>
            <a:r>
              <a:rPr lang="en-US" dirty="0" smtClean="0"/>
              <a:t>At term iron deficiency anemia treated with blood transfusion   </a:t>
            </a:r>
            <a:endParaRPr lang="en-US" dirty="0"/>
          </a:p>
        </p:txBody>
      </p:sp>
    </p:spTree>
    <p:extLst>
      <p:ext uri="{BB962C8B-B14F-4D97-AF65-F5344CB8AC3E}">
        <p14:creationId xmlns:p14="http://schemas.microsoft.com/office/powerpoint/2010/main" val="2115532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76200"/>
            <a:ext cx="7055380" cy="1400530"/>
          </a:xfrm>
        </p:spPr>
        <p:txBody>
          <a:bodyPr/>
          <a:lstStyle/>
          <a:p>
            <a:r>
              <a:rPr lang="en-US" dirty="0" smtClean="0">
                <a:solidFill>
                  <a:srgbClr val="FFC000"/>
                </a:solidFill>
              </a:rPr>
              <a:t>Causes of plasma,RBC mass and total blood volume increase???</a:t>
            </a:r>
            <a:endParaRPr lang="en-US" dirty="0">
              <a:solidFill>
                <a:srgbClr val="FFC000"/>
              </a:solidFill>
            </a:endParaRPr>
          </a:p>
        </p:txBody>
      </p:sp>
      <p:sp>
        <p:nvSpPr>
          <p:cNvPr id="3" name="Content Placeholder 2"/>
          <p:cNvSpPr>
            <a:spLocks noGrp="1"/>
          </p:cNvSpPr>
          <p:nvPr>
            <p:ph idx="1"/>
          </p:nvPr>
        </p:nvSpPr>
        <p:spPr>
          <a:xfrm>
            <a:off x="228600" y="2057400"/>
            <a:ext cx="6711654" cy="4195481"/>
          </a:xfrm>
        </p:spPr>
        <p:txBody>
          <a:bodyPr/>
          <a:lstStyle/>
          <a:p>
            <a:r>
              <a:rPr lang="en-US" dirty="0" smtClean="0"/>
              <a:t>1)To accommodate the body for the increasing oxygen demands that occurs during pregnancy</a:t>
            </a:r>
          </a:p>
          <a:p>
            <a:endParaRPr lang="en-US" dirty="0"/>
          </a:p>
          <a:p>
            <a:r>
              <a:rPr lang="en-US" dirty="0" smtClean="0"/>
              <a:t>2)To accommodate the pregnant woman for the blood loss that may occur during delivery</a:t>
            </a:r>
            <a:endParaRPr lang="en-US" dirty="0"/>
          </a:p>
        </p:txBody>
      </p:sp>
    </p:spTree>
    <p:extLst>
      <p:ext uri="{BB962C8B-B14F-4D97-AF65-F5344CB8AC3E}">
        <p14:creationId xmlns:p14="http://schemas.microsoft.com/office/powerpoint/2010/main" val="673817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Case 1</a:t>
            </a:r>
            <a:endParaRPr lang="en-US" dirty="0">
              <a:solidFill>
                <a:srgbClr val="FFC000"/>
              </a:solidFill>
            </a:endParaRPr>
          </a:p>
        </p:txBody>
      </p:sp>
      <p:sp>
        <p:nvSpPr>
          <p:cNvPr id="7" name="TextBox 6"/>
          <p:cNvSpPr txBox="1"/>
          <p:nvPr/>
        </p:nvSpPr>
        <p:spPr>
          <a:xfrm>
            <a:off x="0" y="3657600"/>
            <a:ext cx="8991600" cy="2031325"/>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Examination</a:t>
            </a:r>
            <a:r>
              <a:rPr lang="en-US" dirty="0">
                <a:latin typeface="Arial" panose="020B0604020202020204" pitchFamily="34" charset="0"/>
                <a:cs typeface="Arial" panose="020B0604020202020204" pitchFamily="34" charset="0"/>
              </a:rPr>
              <a:t> : </a:t>
            </a:r>
          </a:p>
          <a:p>
            <a:r>
              <a:rPr lang="en-US" dirty="0">
                <a:latin typeface="Bookman Old Style" panose="02050604050505020204" pitchFamily="18" charset="0"/>
                <a:ea typeface="Bookman Old Style" panose="02050604050505020204" pitchFamily="18" charset="0"/>
                <a:cs typeface="Bookman Old Style" panose="02050604050505020204" pitchFamily="18" charset="0"/>
              </a:rPr>
              <a:t>The</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abdomen</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is</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distended,</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compatible</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with</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pregnancy</a:t>
            </a:r>
            <a:r>
              <a:rPr lang="en-US" dirty="0" smtClean="0">
                <a:latin typeface="Bookman Old Style" panose="02050604050505020204" pitchFamily="18" charset="0"/>
                <a:ea typeface="Bookman Old Style" panose="02050604050505020204" pitchFamily="18" charset="0"/>
                <a:cs typeface="Bookman Old Style" panose="02050604050505020204" pitchFamily="18" charset="0"/>
              </a:rPr>
              <a:t>.</a:t>
            </a:r>
            <a:endParaRPr lang="en-US" dirty="0">
              <a:latin typeface="Arial" panose="020B0604020202020204" pitchFamily="34" charset="0"/>
              <a:cs typeface="Arial" panose="020B0604020202020204" pitchFamily="34" charset="0"/>
            </a:endParaRPr>
          </a:p>
          <a:p>
            <a:r>
              <a:rPr lang="en-US" dirty="0">
                <a:latin typeface="Bookman Old Style" panose="02050604050505020204" pitchFamily="18" charset="0"/>
                <a:ea typeface="Bookman Old Style" panose="02050604050505020204" pitchFamily="18" charset="0"/>
                <a:cs typeface="Bookman Old Style" panose="02050604050505020204" pitchFamily="18" charset="0"/>
              </a:rPr>
              <a:t>The</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fetal</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heartbeat</a:t>
            </a:r>
            <a:r>
              <a:rPr lang="en-US" spc="-12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is</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heard</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with</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a</a:t>
            </a:r>
            <a:r>
              <a:rPr lang="en-US" spc="-12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hand-held</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Doppler</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machine.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Blood pressure is </a:t>
            </a:r>
            <a:r>
              <a:rPr lang="en-US" dirty="0" smtClean="0">
                <a:latin typeface="Arial" panose="020B0604020202020204" pitchFamily="34" charset="0"/>
                <a:cs typeface="Arial" panose="020B0604020202020204" pitchFamily="34" charset="0"/>
              </a:rPr>
              <a:t>110/73 </a:t>
            </a:r>
            <a:r>
              <a:rPr lang="en-US" dirty="0">
                <a:latin typeface="Arial" panose="020B0604020202020204" pitchFamily="34" charset="0"/>
                <a:cs typeface="Arial" panose="020B0604020202020204" pitchFamily="34" charset="0"/>
              </a:rPr>
              <a:t>, pale conjunctiva </a:t>
            </a:r>
            <a:r>
              <a:rPr lang="en-US" dirty="0" smtClean="0">
                <a:latin typeface="Arial" panose="020B0604020202020204" pitchFamily="34" charset="0"/>
                <a:cs typeface="Arial" panose="020B0604020202020204" pitchFamily="34" charset="0"/>
              </a:rPr>
              <a:t>.</a:t>
            </a:r>
          </a:p>
          <a:p>
            <a:r>
              <a:rPr lang="en-US" dirty="0" smtClean="0">
                <a:latin typeface="Arial" panose="020B0604020202020204" pitchFamily="34" charset="0"/>
                <a:cs typeface="Arial" panose="020B0604020202020204" pitchFamily="34" charset="0"/>
              </a:rPr>
              <a:t>Heart rate 95bpm </a:t>
            </a:r>
          </a:p>
          <a:p>
            <a:r>
              <a:rPr lang="en-US" dirty="0" smtClean="0">
                <a:latin typeface="Arial" panose="020B0604020202020204" pitchFamily="34" charset="0"/>
                <a:cs typeface="Arial" panose="020B0604020202020204" pitchFamily="34" charset="0"/>
              </a:rPr>
              <a:t>Temperature 36.2</a:t>
            </a:r>
            <a:endParaRPr lang="en-US" dirty="0">
              <a:latin typeface="Arial" panose="020B0604020202020204" pitchFamily="34" charset="0"/>
              <a:cs typeface="Arial" panose="020B0604020202020204" pitchFamily="34" charset="0"/>
            </a:endParaRPr>
          </a:p>
          <a:p>
            <a:endParaRPr lang="en-US" dirty="0"/>
          </a:p>
        </p:txBody>
      </p:sp>
      <p:sp>
        <p:nvSpPr>
          <p:cNvPr id="5" name="Content Placeholder 4"/>
          <p:cNvSpPr>
            <a:spLocks noGrp="1"/>
          </p:cNvSpPr>
          <p:nvPr>
            <p:ph idx="1"/>
          </p:nvPr>
        </p:nvSpPr>
        <p:spPr>
          <a:xfrm>
            <a:off x="152400" y="1303148"/>
            <a:ext cx="6711654" cy="1452275"/>
          </a:xfrm>
        </p:spPr>
        <p:txBody>
          <a:bodyPr/>
          <a:lstStyle/>
          <a:p>
            <a:r>
              <a:rPr lang="en-US" dirty="0" smtClean="0"/>
              <a:t>Regina Anthony is a 30 years old gravida 3 para 2 at 27 weeks gestation who is admitted for dizziness,GBW,swollen limbs and paleness of 3 months duration seeking further management</a:t>
            </a:r>
            <a:endParaRPr lang="en-US" dirty="0"/>
          </a:p>
        </p:txBody>
      </p:sp>
    </p:spTree>
    <p:extLst>
      <p:ext uri="{BB962C8B-B14F-4D97-AF65-F5344CB8AC3E}">
        <p14:creationId xmlns:p14="http://schemas.microsoft.com/office/powerpoint/2010/main" val="11751376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 firstly??</a:t>
            </a:r>
            <a:endParaRPr lang="en-US" dirty="0"/>
          </a:p>
        </p:txBody>
      </p:sp>
      <p:sp>
        <p:nvSpPr>
          <p:cNvPr id="3" name="Content Placeholder 2"/>
          <p:cNvSpPr>
            <a:spLocks noGrp="1"/>
          </p:cNvSpPr>
          <p:nvPr>
            <p:ph idx="1"/>
          </p:nvPr>
        </p:nvSpPr>
        <p:spPr/>
        <p:txBody>
          <a:bodyPr/>
          <a:lstStyle/>
          <a:p>
            <a:r>
              <a:rPr lang="en-US" dirty="0" smtClean="0"/>
              <a:t>CBC</a:t>
            </a:r>
          </a:p>
          <a:p>
            <a:r>
              <a:rPr lang="en-US" dirty="0" smtClean="0"/>
              <a:t>Results…. Hb  7.5 g/dl</a:t>
            </a:r>
          </a:p>
          <a:p>
            <a:r>
              <a:rPr lang="en-US" dirty="0" smtClean="0"/>
              <a:t>Mcv…..69fl</a:t>
            </a:r>
          </a:p>
          <a:p>
            <a:pPr fontAlgn="t"/>
            <a:r>
              <a:rPr lang="en-US" b="1" dirty="0"/>
              <a:t>White cell </a:t>
            </a:r>
            <a:r>
              <a:rPr lang="en-US" b="1" dirty="0" smtClean="0"/>
              <a:t>count</a:t>
            </a:r>
            <a:r>
              <a:rPr lang="en-US" dirty="0"/>
              <a:t> </a:t>
            </a:r>
            <a:r>
              <a:rPr lang="en-US" b="1" dirty="0" smtClean="0"/>
              <a:t>13 </a:t>
            </a:r>
            <a:r>
              <a:rPr lang="en-US" b="1" dirty="0"/>
              <a:t>× 10</a:t>
            </a:r>
            <a:r>
              <a:rPr lang="en-US" b="1" baseline="30000" dirty="0"/>
              <a:t>9</a:t>
            </a:r>
            <a:r>
              <a:rPr lang="en-US" b="1" dirty="0"/>
              <a:t>/L</a:t>
            </a:r>
            <a:endParaRPr lang="en-US" dirty="0"/>
          </a:p>
          <a:p>
            <a:pPr fontAlgn="t"/>
            <a:r>
              <a:rPr lang="en-US" dirty="0" smtClean="0"/>
              <a:t>Platelets</a:t>
            </a:r>
            <a:r>
              <a:rPr lang="en-US" dirty="0"/>
              <a:t> </a:t>
            </a:r>
            <a:r>
              <a:rPr lang="en-US" dirty="0" smtClean="0"/>
              <a:t>250 </a:t>
            </a:r>
            <a:r>
              <a:rPr lang="en-US" dirty="0"/>
              <a:t>× </a:t>
            </a:r>
            <a:r>
              <a:rPr lang="en-US" dirty="0" smtClean="0"/>
              <a:t>10</a:t>
            </a:r>
            <a:r>
              <a:rPr lang="en-US" baseline="30000" dirty="0" smtClean="0"/>
              <a:t>9</a:t>
            </a:r>
            <a:r>
              <a:rPr lang="en-US" dirty="0" smtClean="0"/>
              <a:t>/L</a:t>
            </a:r>
          </a:p>
          <a:p>
            <a:pPr fontAlgn="t"/>
            <a:endParaRPr lang="en-US" dirty="0"/>
          </a:p>
          <a:p>
            <a:pPr fontAlgn="t"/>
            <a:r>
              <a:rPr lang="en-US" dirty="0" smtClean="0"/>
              <a:t>Microcytic anemia ….we look for ferritin (IDA)</a:t>
            </a:r>
            <a:endParaRPr lang="en-US" dirty="0"/>
          </a:p>
          <a:p>
            <a:pPr marL="0" indent="0">
              <a:buNone/>
            </a:pPr>
            <a:endParaRPr lang="en-US" dirty="0"/>
          </a:p>
        </p:txBody>
      </p:sp>
      <p:sp>
        <p:nvSpPr>
          <p:cNvPr id="4" name="TextBox 3"/>
          <p:cNvSpPr txBox="1"/>
          <p:nvPr/>
        </p:nvSpPr>
        <p:spPr>
          <a:xfrm>
            <a:off x="5977254" y="5284540"/>
            <a:ext cx="3124200" cy="1200329"/>
          </a:xfrm>
          <a:prstGeom prst="rect">
            <a:avLst/>
          </a:prstGeom>
          <a:noFill/>
        </p:spPr>
        <p:txBody>
          <a:bodyPr wrap="square" rtlCol="0">
            <a:spAutoFit/>
          </a:bodyPr>
          <a:lstStyle/>
          <a:p>
            <a:r>
              <a:rPr lang="en-US" dirty="0" err="1" smtClean="0"/>
              <a:t>Ddx</a:t>
            </a:r>
            <a:r>
              <a:rPr lang="en-US" dirty="0" smtClean="0"/>
              <a:t>: thalassemia</a:t>
            </a:r>
          </a:p>
          <a:p>
            <a:r>
              <a:rPr lang="en-US" dirty="0" smtClean="0"/>
              <a:t>Mixed iron and folate def.</a:t>
            </a:r>
          </a:p>
          <a:p>
            <a:r>
              <a:rPr lang="en-US" dirty="0" smtClean="0"/>
              <a:t>Chronic bleeding</a:t>
            </a:r>
          </a:p>
          <a:p>
            <a:r>
              <a:rPr lang="en-US" dirty="0" smtClean="0"/>
              <a:t>Chronic disease</a:t>
            </a:r>
            <a:endParaRPr lang="en-US" dirty="0"/>
          </a:p>
        </p:txBody>
      </p:sp>
    </p:spTree>
    <p:extLst>
      <p:ext uri="{BB962C8B-B14F-4D97-AF65-F5344CB8AC3E}">
        <p14:creationId xmlns:p14="http://schemas.microsoft.com/office/powerpoint/2010/main" val="971587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7016454" cy="6019806"/>
          </a:xfrm>
        </p:spPr>
        <p:txBody>
          <a:bodyPr>
            <a:normAutofit/>
          </a:bodyPr>
          <a:lstStyle/>
          <a:p>
            <a:r>
              <a:rPr lang="en-US" dirty="0"/>
              <a:t>Serum ferritin was 19ug/dl?????</a:t>
            </a:r>
          </a:p>
          <a:p>
            <a:r>
              <a:rPr lang="en-US" dirty="0"/>
              <a:t>So it is decreased (</a:t>
            </a:r>
            <a:r>
              <a:rPr lang="en-US" dirty="0" smtClean="0"/>
              <a:t>normally&gt;30ug/dl</a:t>
            </a:r>
          </a:p>
          <a:p>
            <a:r>
              <a:rPr lang="en-US" dirty="0" smtClean="0"/>
              <a:t>How to manage????</a:t>
            </a:r>
          </a:p>
          <a:p>
            <a:endParaRPr lang="en-US" dirty="0"/>
          </a:p>
          <a:p>
            <a:r>
              <a:rPr lang="en-US" dirty="0"/>
              <a:t>3</a:t>
            </a:r>
            <a:r>
              <a:rPr lang="en-US" baseline="30000" dirty="0"/>
              <a:t>rd</a:t>
            </a:r>
            <a:r>
              <a:rPr lang="en-US" dirty="0"/>
              <a:t> trimester </a:t>
            </a:r>
          </a:p>
          <a:p>
            <a:r>
              <a:rPr lang="en-US" dirty="0"/>
              <a:t>Hb &gt;7 gm/dl</a:t>
            </a:r>
          </a:p>
          <a:p>
            <a:endParaRPr lang="en-US" dirty="0"/>
          </a:p>
          <a:p>
            <a:r>
              <a:rPr lang="en-US" dirty="0">
                <a:highlight>
                  <a:srgbClr val="000000"/>
                </a:highlight>
              </a:rPr>
              <a:t>The management is (IV iron)</a:t>
            </a:r>
          </a:p>
          <a:p>
            <a:r>
              <a:rPr lang="en-US" dirty="0"/>
              <a:t>At delivery, she should be considered at high risk of PPH and have an intravenous cannula inserted in labor …</a:t>
            </a:r>
          </a:p>
          <a:p>
            <a:r>
              <a:rPr lang="en-US" dirty="0"/>
              <a:t>Following delivery, the woman should continue iron supplementation until iron stores (ferritin) are restored, even if hemoglobin is normal.</a:t>
            </a:r>
          </a:p>
          <a:p>
            <a:endParaRPr lang="en-US" dirty="0"/>
          </a:p>
          <a:p>
            <a:endParaRPr lang="en-US" dirty="0"/>
          </a:p>
        </p:txBody>
      </p:sp>
    </p:spTree>
    <p:extLst>
      <p:ext uri="{BB962C8B-B14F-4D97-AF65-F5344CB8AC3E}">
        <p14:creationId xmlns:p14="http://schemas.microsoft.com/office/powerpoint/2010/main" val="535726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055380" cy="838200"/>
          </a:xfrm>
        </p:spPr>
        <p:txBody>
          <a:bodyPr/>
          <a:lstStyle/>
          <a:p>
            <a:r>
              <a:rPr lang="en-US" dirty="0" smtClean="0">
                <a:solidFill>
                  <a:srgbClr val="FFC000"/>
                </a:solidFill>
              </a:rPr>
              <a:t>Case 2</a:t>
            </a:r>
            <a:endParaRPr lang="en-US" dirty="0">
              <a:solidFill>
                <a:srgbClr val="FFC000"/>
              </a:solidFill>
            </a:endParaRPr>
          </a:p>
        </p:txBody>
      </p:sp>
      <p:sp>
        <p:nvSpPr>
          <p:cNvPr id="3" name="Content Placeholder 2"/>
          <p:cNvSpPr>
            <a:spLocks noGrp="1"/>
          </p:cNvSpPr>
          <p:nvPr>
            <p:ph idx="1"/>
          </p:nvPr>
        </p:nvSpPr>
        <p:spPr>
          <a:xfrm>
            <a:off x="0" y="990600"/>
            <a:ext cx="8991599" cy="5715000"/>
          </a:xfrm>
        </p:spPr>
        <p:txBody>
          <a:bodyPr>
            <a:normAutofit/>
          </a:bodyPr>
          <a:lstStyle/>
          <a:p>
            <a:pPr marL="78105" marR="85090" algn="just">
              <a:lnSpc>
                <a:spcPct val="101000"/>
              </a:lnSpc>
              <a:spcBef>
                <a:spcPts val="75"/>
              </a:spcBef>
            </a:pPr>
            <a:r>
              <a:rPr lang="en-US" dirty="0">
                <a:solidFill>
                  <a:srgbClr val="FF0000"/>
                </a:solidFill>
                <a:latin typeface="Arial" panose="020B0604020202020204" pitchFamily="34" charset="0"/>
                <a:ea typeface="Bookman Old Style" panose="02050604050505020204" pitchFamily="18" charset="0"/>
                <a:cs typeface="Arial" panose="020B0604020202020204" pitchFamily="34" charset="0"/>
              </a:rPr>
              <a:t>History</a:t>
            </a:r>
            <a:r>
              <a:rPr lang="en-US" dirty="0">
                <a:latin typeface="Arial" panose="020B0604020202020204" pitchFamily="34" charset="0"/>
                <a:ea typeface="Bookman Old Style" panose="02050604050505020204" pitchFamily="18" charset="0"/>
                <a:cs typeface="Arial" panose="020B0604020202020204" pitchFamily="34" charset="0"/>
              </a:rPr>
              <a:t> : A</a:t>
            </a:r>
            <a:r>
              <a:rPr lang="en-US" spc="-15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woman</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attends</a:t>
            </a:r>
            <a:r>
              <a:rPr lang="en-US" spc="-15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routine</a:t>
            </a:r>
            <a:r>
              <a:rPr lang="en-US" spc="-15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antenatal</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appointment</a:t>
            </a:r>
            <a:r>
              <a:rPr lang="en-US" spc="-15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at</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b="1" spc="-30" dirty="0" smtClean="0">
                <a:latin typeface="Arial" panose="020B0604020202020204" pitchFamily="34" charset="0"/>
                <a:ea typeface="Bookman Old Style" panose="02050604050505020204" pitchFamily="18" charset="0"/>
                <a:cs typeface="Arial" panose="020B0604020202020204" pitchFamily="34" charset="0"/>
              </a:rPr>
              <a:t>19</a:t>
            </a:r>
            <a:r>
              <a:rPr lang="en-US" b="1" spc="-150" dirty="0" smtClean="0">
                <a:latin typeface="Arial" panose="020B0604020202020204" pitchFamily="34" charset="0"/>
                <a:ea typeface="Bookman Old Style" panose="02050604050505020204" pitchFamily="18" charset="0"/>
                <a:cs typeface="Arial" panose="020B0604020202020204" pitchFamily="34" charset="0"/>
              </a:rPr>
              <a:t> </a:t>
            </a:r>
            <a:r>
              <a:rPr lang="en-US" b="1" dirty="0">
                <a:latin typeface="Arial" panose="020B0604020202020204" pitchFamily="34" charset="0"/>
                <a:ea typeface="Bookman Old Style" panose="02050604050505020204" pitchFamily="18" charset="0"/>
                <a:cs typeface="Arial" panose="020B0604020202020204" pitchFamily="34" charset="0"/>
              </a:rPr>
              <a:t>weeks’</a:t>
            </a:r>
            <a:r>
              <a:rPr lang="en-US" b="1" spc="-145" dirty="0">
                <a:latin typeface="Arial" panose="020B0604020202020204" pitchFamily="34" charset="0"/>
                <a:ea typeface="Bookman Old Style" panose="02050604050505020204" pitchFamily="18" charset="0"/>
                <a:cs typeface="Arial" panose="020B0604020202020204" pitchFamily="34" charset="0"/>
              </a:rPr>
              <a:t> </a:t>
            </a:r>
            <a:r>
              <a:rPr lang="en-US" b="1" dirty="0">
                <a:latin typeface="Arial" panose="020B0604020202020204" pitchFamily="34" charset="0"/>
                <a:ea typeface="Bookman Old Style" panose="02050604050505020204" pitchFamily="18" charset="0"/>
                <a:cs typeface="Arial" panose="020B0604020202020204" pitchFamily="34" charset="0"/>
              </a:rPr>
              <a:t>gestation</a:t>
            </a:r>
            <a:r>
              <a:rPr lang="en-US" dirty="0">
                <a:latin typeface="Arial" panose="020B0604020202020204" pitchFamily="34" charset="0"/>
                <a:ea typeface="Bookman Old Style" panose="02050604050505020204" pitchFamily="18" charset="0"/>
                <a:cs typeface="Arial" panose="020B0604020202020204" pitchFamily="34" charset="0"/>
              </a:rPr>
              <a:t>.</a:t>
            </a:r>
            <a:r>
              <a:rPr lang="en-US" spc="-15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She</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is</a:t>
            </a:r>
            <a:r>
              <a:rPr lang="en-US" spc="-15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26</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spc="-15" dirty="0">
                <a:latin typeface="Arial" panose="020B0604020202020204" pitchFamily="34" charset="0"/>
                <a:ea typeface="Bookman Old Style" panose="02050604050505020204" pitchFamily="18" charset="0"/>
                <a:cs typeface="Arial" panose="020B0604020202020204" pitchFamily="34" charset="0"/>
              </a:rPr>
              <a:t>years </a:t>
            </a:r>
            <a:r>
              <a:rPr lang="en-US" dirty="0">
                <a:latin typeface="Arial" panose="020B0604020202020204" pitchFamily="34" charset="0"/>
                <a:ea typeface="Bookman Old Style" panose="02050604050505020204" pitchFamily="18" charset="0"/>
                <a:cs typeface="Arial" panose="020B0604020202020204" pitchFamily="34" charset="0"/>
              </a:rPr>
              <a:t>old</a:t>
            </a:r>
            <a:r>
              <a:rPr lang="en-US" spc="-20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and</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this</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is</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her</a:t>
            </a:r>
            <a:r>
              <a:rPr lang="en-US" spc="-20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fourth</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pregnancy.</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She</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has</a:t>
            </a:r>
            <a:r>
              <a:rPr lang="en-US" spc="-20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three</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children,</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all</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spontaneous</a:t>
            </a:r>
            <a:r>
              <a:rPr lang="en-US" spc="-20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vaginal</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deliveries</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at</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term.</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Her</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third</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smtClean="0">
                <a:latin typeface="Arial" panose="020B0604020202020204" pitchFamily="34" charset="0"/>
                <a:ea typeface="Bookman Old Style" panose="02050604050505020204" pitchFamily="18" charset="0"/>
                <a:cs typeface="Arial" panose="020B0604020202020204" pitchFamily="34" charset="0"/>
              </a:rPr>
              <a:t>child</a:t>
            </a:r>
            <a:r>
              <a:rPr lang="en-US" spc="-145" dirty="0" smtClean="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is</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18</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months</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old</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and</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the</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delivery</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was</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complicated</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by</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a:t>
            </a:r>
            <a:r>
              <a:rPr lang="en-US" spc="-1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postpartum</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hemorrhage</a:t>
            </a:r>
            <a:r>
              <a:rPr lang="en-US" spc="-19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(PPH)</a:t>
            </a:r>
            <a:r>
              <a:rPr lang="en-US" spc="-19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requiring</a:t>
            </a:r>
            <a:r>
              <a:rPr lang="en-US" spc="-19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4 unit</a:t>
            </a:r>
            <a:r>
              <a:rPr lang="en-US" spc="-19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blood</a:t>
            </a:r>
            <a:r>
              <a:rPr lang="en-US" spc="-19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transfusion.</a:t>
            </a:r>
            <a:r>
              <a:rPr lang="en-US" spc="-19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This</a:t>
            </a:r>
            <a:r>
              <a:rPr lang="en-US" spc="-19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pregnancy</a:t>
            </a:r>
            <a:r>
              <a:rPr lang="en-US" spc="-19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has</a:t>
            </a:r>
            <a:r>
              <a:rPr lang="en-US" spc="-19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been uncomplicated</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to</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date,</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with</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normal</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booking</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blood</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tests,</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normal</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spc="-15" dirty="0">
                <a:latin typeface="Arial" panose="020B0604020202020204" pitchFamily="34" charset="0"/>
                <a:ea typeface="Bookman Old Style" panose="02050604050505020204" pitchFamily="18" charset="0"/>
                <a:cs typeface="Arial" panose="020B0604020202020204" pitchFamily="34" charset="0"/>
              </a:rPr>
              <a:t>11–14-week</a:t>
            </a:r>
            <a:r>
              <a:rPr lang="en-US" spc="-1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ultrasound and normal anomaly ultrasound</a:t>
            </a:r>
            <a:r>
              <a:rPr lang="en-US" spc="-13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scan.</a:t>
            </a:r>
          </a:p>
          <a:p>
            <a:pPr marL="0" marR="85090" indent="0" algn="just">
              <a:lnSpc>
                <a:spcPct val="101000"/>
              </a:lnSpc>
              <a:spcBef>
                <a:spcPts val="665"/>
              </a:spcBef>
              <a:buNone/>
            </a:pPr>
            <a:r>
              <a:rPr lang="en-US" dirty="0">
                <a:latin typeface="Arial" panose="020B0604020202020204" pitchFamily="34" charset="0"/>
                <a:ea typeface="Bookman Old Style" panose="02050604050505020204" pitchFamily="18" charset="0"/>
                <a:cs typeface="Arial" panose="020B0604020202020204" pitchFamily="34" charset="0"/>
              </a:rPr>
              <a:t>She</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feels</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generally</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tired</a:t>
            </a:r>
            <a:r>
              <a:rPr lang="en-US" spc="-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and</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attributes</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this</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to</a:t>
            </a:r>
            <a:r>
              <a:rPr lang="en-US" spc="-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caring</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for</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her</a:t>
            </a:r>
            <a:r>
              <a:rPr lang="en-US" spc="-4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three</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young</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children.</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spc="-30" dirty="0">
                <a:latin typeface="Arial" panose="020B0604020202020204" pitchFamily="34" charset="0"/>
                <a:ea typeface="Bookman Old Style" panose="02050604050505020204" pitchFamily="18" charset="0"/>
                <a:cs typeface="Arial" panose="020B0604020202020204" pitchFamily="34" charset="0"/>
              </a:rPr>
              <a:t>She </a:t>
            </a:r>
            <a:r>
              <a:rPr lang="en-US" dirty="0">
                <a:latin typeface="Arial" panose="020B0604020202020204" pitchFamily="34" charset="0"/>
                <a:ea typeface="Bookman Old Style" panose="02050604050505020204" pitchFamily="18" charset="0"/>
                <a:cs typeface="Arial" panose="020B0604020202020204" pitchFamily="34" charset="0"/>
              </a:rPr>
              <a:t>reports</a:t>
            </a:r>
            <a:r>
              <a:rPr lang="en-US" spc="-5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good</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fetal</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movements</a:t>
            </a:r>
            <a:r>
              <a:rPr lang="en-US" spc="-5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(more</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than</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spc="-30" dirty="0">
                <a:latin typeface="Arial" panose="020B0604020202020204" pitchFamily="34" charset="0"/>
                <a:ea typeface="Bookman Old Style" panose="02050604050505020204" pitchFamily="18" charset="0"/>
                <a:cs typeface="Arial" panose="020B0604020202020204" pitchFamily="34" charset="0"/>
              </a:rPr>
              <a:t>10</a:t>
            </a:r>
            <a:r>
              <a:rPr lang="en-US" spc="-45"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per</a:t>
            </a:r>
            <a:r>
              <a:rPr lang="en-US" spc="-50" dirty="0">
                <a:latin typeface="Arial" panose="020B0604020202020204" pitchFamily="34" charset="0"/>
                <a:ea typeface="Bookman Old Style" panose="02050604050505020204" pitchFamily="18" charset="0"/>
                <a:cs typeface="Arial" panose="020B0604020202020204" pitchFamily="34" charset="0"/>
              </a:rPr>
              <a:t> </a:t>
            </a:r>
            <a:r>
              <a:rPr lang="en-US" dirty="0">
                <a:latin typeface="Arial" panose="020B0604020202020204" pitchFamily="34" charset="0"/>
                <a:ea typeface="Bookman Old Style" panose="02050604050505020204" pitchFamily="18" charset="0"/>
                <a:cs typeface="Arial" panose="020B0604020202020204" pitchFamily="34" charset="0"/>
              </a:rPr>
              <a:t>day).</a:t>
            </a:r>
          </a:p>
          <a:p>
            <a:r>
              <a:rPr lang="en-US" dirty="0">
                <a:solidFill>
                  <a:srgbClr val="FF0000"/>
                </a:solidFill>
                <a:latin typeface="Arial" panose="020B0604020202020204" pitchFamily="34" charset="0"/>
                <a:cs typeface="Arial" panose="020B0604020202020204" pitchFamily="34" charset="0"/>
              </a:rPr>
              <a:t>Examination</a:t>
            </a:r>
            <a:r>
              <a:rPr lang="en-US" dirty="0">
                <a:latin typeface="Arial" panose="020B0604020202020204" pitchFamily="34" charset="0"/>
                <a:cs typeface="Arial" panose="020B0604020202020204" pitchFamily="34" charset="0"/>
              </a:rPr>
              <a:t> : </a:t>
            </a:r>
          </a:p>
          <a:p>
            <a:r>
              <a:rPr lang="en-US" dirty="0">
                <a:latin typeface="Bookman Old Style" panose="02050604050505020204" pitchFamily="18" charset="0"/>
                <a:ea typeface="Bookman Old Style" panose="02050604050505020204" pitchFamily="18" charset="0"/>
                <a:cs typeface="Bookman Old Style" panose="02050604050505020204" pitchFamily="18" charset="0"/>
              </a:rPr>
              <a:t>The</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abdomen</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is</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distended,</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compatible</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with</a:t>
            </a:r>
            <a:r>
              <a:rPr lang="en-US" spc="-14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pregnancy.</a:t>
            </a:r>
          </a:p>
          <a:p>
            <a:r>
              <a:rPr lang="en-US" dirty="0">
                <a:latin typeface="Bookman Old Style" panose="02050604050505020204" pitchFamily="18" charset="0"/>
                <a:ea typeface="Bookman Old Style" panose="02050604050505020204" pitchFamily="18" charset="0"/>
                <a:cs typeface="Bookman Old Style" panose="02050604050505020204" pitchFamily="18" charset="0"/>
              </a:rPr>
              <a:t>The</a:t>
            </a:r>
            <a:r>
              <a:rPr lang="en-US" spc="-19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uterus</a:t>
            </a:r>
            <a:r>
              <a:rPr lang="en-US" spc="-18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is</a:t>
            </a:r>
            <a:r>
              <a:rPr lang="en-US" spc="-19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palpable</a:t>
            </a:r>
            <a:r>
              <a:rPr lang="en-US" spc="-185" dirty="0">
                <a:latin typeface="Bookman Old Style" panose="02050604050505020204" pitchFamily="18" charset="0"/>
                <a:ea typeface="Bookman Old Style" panose="02050604050505020204" pitchFamily="18" charset="0"/>
                <a:cs typeface="Bookman Old Style" panose="02050604050505020204" pitchFamily="18" charset="0"/>
              </a:rPr>
              <a:t> midway between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umbilicus and </a:t>
            </a:r>
            <a:r>
              <a:rPr lang="en-US" dirty="0" err="1">
                <a:latin typeface="Bookman Old Style" panose="02050604050505020204" pitchFamily="18" charset="0"/>
                <a:ea typeface="Bookman Old Style" panose="02050604050505020204" pitchFamily="18" charset="0"/>
                <a:cs typeface="Bookman Old Style" panose="02050604050505020204" pitchFamily="18" charset="0"/>
              </a:rPr>
              <a:t>xiphisternum</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a:t>
            </a:r>
            <a:endParaRPr lang="en-US" dirty="0">
              <a:latin typeface="Arial" panose="020B0604020202020204" pitchFamily="34" charset="0"/>
              <a:cs typeface="Arial" panose="020B0604020202020204" pitchFamily="34" charset="0"/>
            </a:endParaRPr>
          </a:p>
          <a:p>
            <a:r>
              <a:rPr lang="en-US" dirty="0">
                <a:latin typeface="Bookman Old Style" panose="02050604050505020204" pitchFamily="18" charset="0"/>
                <a:ea typeface="Bookman Old Style" panose="02050604050505020204" pitchFamily="18" charset="0"/>
                <a:cs typeface="Bookman Old Style" panose="02050604050505020204" pitchFamily="18" charset="0"/>
              </a:rPr>
              <a:t>The</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fetal</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heartbeat</a:t>
            </a:r>
            <a:r>
              <a:rPr lang="en-US" spc="-12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is</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heard</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with</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a</a:t>
            </a:r>
            <a:r>
              <a:rPr lang="en-US" spc="-120"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hand-held</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Doppler</a:t>
            </a:r>
            <a:r>
              <a:rPr lang="en-US" spc="-125" dirty="0">
                <a:latin typeface="Bookman Old Style" panose="02050604050505020204" pitchFamily="18" charset="0"/>
                <a:ea typeface="Bookman Old Style" panose="02050604050505020204" pitchFamily="18" charset="0"/>
                <a:cs typeface="Bookman Old Style" panose="02050604050505020204" pitchFamily="18" charset="0"/>
              </a:rPr>
              <a:t> </a:t>
            </a:r>
            <a:r>
              <a:rPr lang="en-US" dirty="0">
                <a:latin typeface="Bookman Old Style" panose="02050604050505020204" pitchFamily="18" charset="0"/>
                <a:ea typeface="Bookman Old Style" panose="02050604050505020204" pitchFamily="18" charset="0"/>
                <a:cs typeface="Bookman Old Style" panose="02050604050505020204" pitchFamily="18" charset="0"/>
              </a:rPr>
              <a:t>machine.</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Blood pressure is 126/73 , pale conjunctiva . </a:t>
            </a:r>
          </a:p>
          <a:p>
            <a:endParaRPr lang="en-US" dirty="0"/>
          </a:p>
        </p:txBody>
      </p:sp>
    </p:spTree>
    <p:extLst>
      <p:ext uri="{BB962C8B-B14F-4D97-AF65-F5344CB8AC3E}">
        <p14:creationId xmlns:p14="http://schemas.microsoft.com/office/powerpoint/2010/main" val="2937562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 y="1295400"/>
            <a:ext cx="8534399" cy="4953000"/>
          </a:xfrm>
          <a:prstGeom prst="rect">
            <a:avLst/>
          </a:prstGeom>
        </p:spPr>
      </p:pic>
    </p:spTree>
    <p:extLst>
      <p:ext uri="{BB962C8B-B14F-4D97-AF65-F5344CB8AC3E}">
        <p14:creationId xmlns:p14="http://schemas.microsoft.com/office/powerpoint/2010/main" val="917126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0"/>
            <a:ext cx="6711654" cy="4195481"/>
          </a:xfrm>
        </p:spPr>
        <p:txBody>
          <a:bodyPr/>
          <a:lstStyle/>
          <a:p>
            <a:r>
              <a:rPr lang="en-US" dirty="0" smtClean="0"/>
              <a:t>Hb&lt;11g/dl …..anemic</a:t>
            </a:r>
          </a:p>
          <a:p>
            <a:r>
              <a:rPr lang="en-US" dirty="0" smtClean="0"/>
              <a:t>Mcv…68fl  microcytic</a:t>
            </a:r>
          </a:p>
          <a:p>
            <a:r>
              <a:rPr lang="en-US" dirty="0" smtClean="0"/>
              <a:t>So it is a microcytic anemia and the most common cause is iron deficiency</a:t>
            </a:r>
          </a:p>
          <a:p>
            <a:endParaRPr lang="en-US" dirty="0" smtClean="0"/>
          </a:p>
          <a:p>
            <a:endParaRPr lang="en-US" dirty="0"/>
          </a:p>
          <a:p>
            <a:endParaRPr lang="en-US" dirty="0" smtClean="0"/>
          </a:p>
          <a:p>
            <a:endParaRPr lang="en-US" dirty="0"/>
          </a:p>
          <a:p>
            <a:r>
              <a:rPr lang="en-US" dirty="0" smtClean="0"/>
              <a:t>We order serum iron , ferritin to confirm our diagnosis</a:t>
            </a:r>
            <a:endParaRPr lang="en-US" dirty="0"/>
          </a:p>
        </p:txBody>
      </p:sp>
      <p:sp>
        <p:nvSpPr>
          <p:cNvPr id="4" name="Down Arrow 3"/>
          <p:cNvSpPr/>
          <p:nvPr/>
        </p:nvSpPr>
        <p:spPr>
          <a:xfrm>
            <a:off x="2743200" y="1676400"/>
            <a:ext cx="3048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38800" y="1219200"/>
            <a:ext cx="3124200" cy="1200329"/>
          </a:xfrm>
          <a:prstGeom prst="rect">
            <a:avLst/>
          </a:prstGeom>
          <a:noFill/>
        </p:spPr>
        <p:txBody>
          <a:bodyPr wrap="square" rtlCol="0">
            <a:spAutoFit/>
          </a:bodyPr>
          <a:lstStyle/>
          <a:p>
            <a:r>
              <a:rPr lang="en-US" dirty="0" smtClean="0"/>
              <a:t>Ddx:thalassemia</a:t>
            </a:r>
          </a:p>
          <a:p>
            <a:r>
              <a:rPr lang="en-US" dirty="0" smtClean="0"/>
              <a:t>Mixed iron and folate def.</a:t>
            </a:r>
          </a:p>
          <a:p>
            <a:r>
              <a:rPr lang="en-US" dirty="0" smtClean="0"/>
              <a:t>Chronic bleeding</a:t>
            </a:r>
          </a:p>
          <a:p>
            <a:r>
              <a:rPr lang="en-US" dirty="0" smtClean="0"/>
              <a:t>Chronic disease</a:t>
            </a:r>
            <a:endParaRPr lang="en-US" dirty="0"/>
          </a:p>
        </p:txBody>
      </p:sp>
    </p:spTree>
    <p:extLst>
      <p:ext uri="{BB962C8B-B14F-4D97-AF65-F5344CB8AC3E}">
        <p14:creationId xmlns:p14="http://schemas.microsoft.com/office/powerpoint/2010/main" val="3842607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Serum ferritin was 16ug/dl?????</a:t>
            </a:r>
          </a:p>
          <a:p>
            <a:r>
              <a:rPr lang="en-US" dirty="0" smtClean="0"/>
              <a:t>So it is decreased (normally&gt;30ug/dl)</a:t>
            </a:r>
          </a:p>
          <a:p>
            <a:endParaRPr lang="en-US" dirty="0"/>
          </a:p>
          <a:p>
            <a:r>
              <a:rPr lang="en-US" dirty="0" smtClean="0"/>
              <a:t>How to manage this patient????</a:t>
            </a:r>
          </a:p>
          <a:p>
            <a:endParaRPr lang="en-US" dirty="0" smtClean="0"/>
          </a:p>
          <a:p>
            <a:endParaRPr lang="en-US" dirty="0"/>
          </a:p>
        </p:txBody>
      </p:sp>
    </p:spTree>
    <p:extLst>
      <p:ext uri="{BB962C8B-B14F-4D97-AF65-F5344CB8AC3E}">
        <p14:creationId xmlns:p14="http://schemas.microsoft.com/office/powerpoint/2010/main" val="3629120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533400"/>
            <a:ext cx="6711654" cy="4195481"/>
          </a:xfrm>
        </p:spPr>
        <p:txBody>
          <a:bodyPr/>
          <a:lstStyle/>
          <a:p>
            <a:r>
              <a:rPr lang="en-US" dirty="0" smtClean="0"/>
              <a:t>2nd </a:t>
            </a:r>
            <a:r>
              <a:rPr lang="en-US" dirty="0"/>
              <a:t>trimester </a:t>
            </a:r>
          </a:p>
          <a:p>
            <a:r>
              <a:rPr lang="en-US" dirty="0"/>
              <a:t>Hb &gt;7 gm/dl</a:t>
            </a:r>
          </a:p>
          <a:p>
            <a:endParaRPr lang="en-US" dirty="0"/>
          </a:p>
          <a:p>
            <a:r>
              <a:rPr lang="en-US" dirty="0"/>
              <a:t>So start oral iron supplementation </a:t>
            </a:r>
            <a:r>
              <a:rPr lang="en-US" dirty="0" smtClean="0"/>
              <a:t>120-240mg/day and </a:t>
            </a:r>
            <a:r>
              <a:rPr lang="en-US" dirty="0"/>
              <a:t>check Hb after </a:t>
            </a:r>
            <a:r>
              <a:rPr lang="en-US" dirty="0" smtClean="0"/>
              <a:t>2-3wks </a:t>
            </a:r>
            <a:endParaRPr lang="en-US" dirty="0"/>
          </a:p>
          <a:p>
            <a:r>
              <a:rPr lang="en-US" dirty="0"/>
              <a:t>If improved by more than 1gm/dl then continue oral treatment</a:t>
            </a:r>
          </a:p>
          <a:p>
            <a:r>
              <a:rPr lang="en-US" dirty="0"/>
              <a:t>If no improvement check compliance and give b12 and folic acid supplementation and follow up after 2wk if still no improvement or if not tolerated to the oral treatment give IV iron </a:t>
            </a:r>
          </a:p>
          <a:p>
            <a:endParaRPr lang="en-US" dirty="0"/>
          </a:p>
        </p:txBody>
      </p:sp>
    </p:spTree>
    <p:extLst>
      <p:ext uri="{BB962C8B-B14F-4D97-AF65-F5344CB8AC3E}">
        <p14:creationId xmlns:p14="http://schemas.microsoft.com/office/powerpoint/2010/main" val="3448143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055380" cy="1400530"/>
          </a:xfrm>
        </p:spPr>
        <p:txBody>
          <a:bodyPr/>
          <a:lstStyle/>
          <a:p>
            <a:r>
              <a:rPr lang="en-US" dirty="0" smtClean="0">
                <a:solidFill>
                  <a:srgbClr val="FFC000"/>
                </a:solidFill>
              </a:rPr>
              <a:t>Case 3</a:t>
            </a:r>
            <a:endParaRPr lang="en-US" dirty="0">
              <a:solidFill>
                <a:srgbClr val="FFC000"/>
              </a:solidFill>
            </a:endParaRPr>
          </a:p>
        </p:txBody>
      </p:sp>
      <p:sp>
        <p:nvSpPr>
          <p:cNvPr id="3" name="Content Placeholder 2"/>
          <p:cNvSpPr>
            <a:spLocks noGrp="1"/>
          </p:cNvSpPr>
          <p:nvPr>
            <p:ph idx="1"/>
          </p:nvPr>
        </p:nvSpPr>
        <p:spPr>
          <a:xfrm>
            <a:off x="304800" y="990601"/>
            <a:ext cx="7234554" cy="5257806"/>
          </a:xfrm>
        </p:spPr>
        <p:txBody>
          <a:bodyPr/>
          <a:lstStyle/>
          <a:p>
            <a:pPr marL="78105" marR="85090" algn="just">
              <a:lnSpc>
                <a:spcPct val="101000"/>
              </a:lnSpc>
              <a:spcBef>
                <a:spcPts val="75"/>
              </a:spcBef>
            </a:pPr>
            <a:r>
              <a:rPr lang="en-US" dirty="0">
                <a:latin typeface="Arial" panose="020B0604020202020204" pitchFamily="34" charset="0"/>
                <a:ea typeface="Bookman Old Style" panose="02050604050505020204" pitchFamily="18" charset="0"/>
                <a:cs typeface="Arial" panose="020B0604020202020204" pitchFamily="34" charset="0"/>
              </a:rPr>
              <a:t>History :</a:t>
            </a:r>
            <a:r>
              <a:rPr lang="en-US" dirty="0">
                <a:solidFill>
                  <a:srgbClr val="231F20"/>
                </a:solidFill>
                <a:latin typeface="Arial" panose="020B0604020202020204" pitchFamily="34" charset="0"/>
                <a:ea typeface="Bookman Old Style" panose="02050604050505020204" pitchFamily="18" charset="0"/>
                <a:cs typeface="Arial" panose="020B0604020202020204" pitchFamily="34" charset="0"/>
              </a:rPr>
              <a:t> </a:t>
            </a:r>
            <a:r>
              <a:rPr lang="en-US" dirty="0">
                <a:solidFill>
                  <a:srgbClr val="231F20"/>
                </a:solidFill>
                <a:latin typeface="Bookman Old Style" panose="02050604050505020204" pitchFamily="18" charset="0"/>
                <a:ea typeface="Bookman Old Style" panose="02050604050505020204" pitchFamily="18" charset="0"/>
                <a:cs typeface="Bookman Old Style" panose="02050604050505020204" pitchFamily="18" charset="0"/>
              </a:rPr>
              <a:t>A woman aged 34 years is </a:t>
            </a:r>
            <a:r>
              <a:rPr lang="en-US" dirty="0" smtClean="0">
                <a:solidFill>
                  <a:srgbClr val="231F20"/>
                </a:solidFill>
                <a:latin typeface="Bookman Old Style" panose="02050604050505020204" pitchFamily="18" charset="0"/>
                <a:ea typeface="Bookman Old Style" panose="02050604050505020204" pitchFamily="18" charset="0"/>
                <a:cs typeface="Bookman Old Style" panose="02050604050505020204" pitchFamily="18" charset="0"/>
              </a:rPr>
              <a:t>36 </a:t>
            </a:r>
            <a:r>
              <a:rPr lang="en-US" dirty="0">
                <a:solidFill>
                  <a:srgbClr val="231F20"/>
                </a:solidFill>
                <a:latin typeface="Bookman Old Style" panose="02050604050505020204" pitchFamily="18" charset="0"/>
                <a:ea typeface="Bookman Old Style" panose="02050604050505020204" pitchFamily="18" charset="0"/>
                <a:cs typeface="Bookman Old Style" panose="02050604050505020204" pitchFamily="18" charset="0"/>
              </a:rPr>
              <a:t>weeks’ gestation in her third pregnancy. Her first pregnancy ended in a first-trimester suction termination at 18 years of age and she had a miscarriage </a:t>
            </a:r>
            <a:r>
              <a:rPr lang="en-US" dirty="0" smtClean="0">
                <a:solidFill>
                  <a:srgbClr val="231F20"/>
                </a:solidFill>
                <a:latin typeface="Bookman Old Style" panose="02050604050505020204" pitchFamily="18" charset="0"/>
                <a:ea typeface="Bookman Old Style" panose="02050604050505020204" pitchFamily="18" charset="0"/>
                <a:cs typeface="Bookman Old Style" panose="02050604050505020204" pitchFamily="18" charset="0"/>
              </a:rPr>
              <a:t>2years </a:t>
            </a:r>
            <a:r>
              <a:rPr lang="en-US" dirty="0">
                <a:solidFill>
                  <a:srgbClr val="231F20"/>
                </a:solidFill>
                <a:latin typeface="Bookman Old Style" panose="02050604050505020204" pitchFamily="18" charset="0"/>
                <a:ea typeface="Bookman Old Style" panose="02050604050505020204" pitchFamily="18" charset="0"/>
                <a:cs typeface="Bookman Old Style" panose="02050604050505020204" pitchFamily="18" charset="0"/>
              </a:rPr>
              <a:t>ago requiring evacuation of retained products of conception (ERPC). She is generally unwell complaining of </a:t>
            </a:r>
            <a:r>
              <a:rPr lang="en-US" dirty="0">
                <a:solidFill>
                  <a:srgbClr val="231F20"/>
                </a:solidFill>
                <a:latin typeface="Arial" panose="020B0604020202020204" pitchFamily="34" charset="0"/>
                <a:ea typeface="Bookman Old Style" panose="02050604050505020204" pitchFamily="18" charset="0"/>
                <a:cs typeface="Arial" panose="020B0604020202020204" pitchFamily="34" charset="0"/>
              </a:rPr>
              <a:t>fatigue , decrease work performance , intermittent headache and </a:t>
            </a:r>
            <a:r>
              <a:rPr lang="en-US" dirty="0" smtClean="0">
                <a:solidFill>
                  <a:srgbClr val="231F20"/>
                </a:solidFill>
                <a:latin typeface="Arial" panose="020B0604020202020204" pitchFamily="34" charset="0"/>
                <a:ea typeface="Bookman Old Style" panose="02050604050505020204" pitchFamily="18" charset="0"/>
                <a:cs typeface="Arial" panose="020B0604020202020204" pitchFamily="34" charset="0"/>
              </a:rPr>
              <a:t>palpitations </a:t>
            </a:r>
            <a:r>
              <a:rPr lang="en-US" dirty="0">
                <a:solidFill>
                  <a:srgbClr val="231F20"/>
                </a:solidFill>
                <a:latin typeface="Arial" panose="020B0604020202020204" pitchFamily="34" charset="0"/>
                <a:ea typeface="Bookman Old Style" panose="02050604050505020204" pitchFamily="18" charset="0"/>
                <a:cs typeface="Arial" panose="020B0604020202020204" pitchFamily="34" charset="0"/>
              </a:rPr>
              <a:t>.</a:t>
            </a:r>
          </a:p>
          <a:p>
            <a:pPr marL="78105" marR="85090" algn="just">
              <a:lnSpc>
                <a:spcPct val="101000"/>
              </a:lnSpc>
              <a:spcBef>
                <a:spcPts val="75"/>
              </a:spcBef>
            </a:pPr>
            <a:r>
              <a:rPr lang="en-US" dirty="0">
                <a:latin typeface="Arial" panose="020B0604020202020204" pitchFamily="34" charset="0"/>
                <a:cs typeface="Arial" panose="020B0604020202020204" pitchFamily="34" charset="0"/>
              </a:rPr>
              <a:t>Examination : Blood pressure is </a:t>
            </a:r>
            <a:r>
              <a:rPr lang="en-US" dirty="0" smtClean="0">
                <a:latin typeface="Arial" panose="020B0604020202020204" pitchFamily="34" charset="0"/>
                <a:cs typeface="Arial" panose="020B0604020202020204" pitchFamily="34" charset="0"/>
              </a:rPr>
              <a:t>115/65 </a:t>
            </a:r>
            <a:r>
              <a:rPr lang="en-US" dirty="0">
                <a:latin typeface="Arial" panose="020B0604020202020204" pitchFamily="34" charset="0"/>
                <a:cs typeface="Arial" panose="020B0604020202020204" pitchFamily="34" charset="0"/>
              </a:rPr>
              <a:t>, pale conjunctiva , abnormal nail shape . </a:t>
            </a:r>
          </a:p>
          <a:p>
            <a:pPr marL="0" marR="85090" indent="0" algn="just">
              <a:lnSpc>
                <a:spcPct val="101000"/>
              </a:lnSpc>
              <a:spcBef>
                <a:spcPts val="665"/>
              </a:spcBef>
              <a:buNone/>
            </a:pPr>
            <a:endParaRPr lang="en-US" dirty="0">
              <a:latin typeface="Arial" panose="020B0604020202020204" pitchFamily="34" charset="0"/>
              <a:ea typeface="Bookman Old Style" panose="02050604050505020204" pitchFamily="18" charset="0"/>
              <a:cs typeface="Arial" panose="020B0604020202020204" pitchFamily="34" charset="0"/>
            </a:endParaRPr>
          </a:p>
          <a:p>
            <a:endParaRPr lang="en-US" dirty="0"/>
          </a:p>
        </p:txBody>
      </p:sp>
    </p:spTree>
    <p:extLst>
      <p:ext uri="{BB962C8B-B14F-4D97-AF65-F5344CB8AC3E}">
        <p14:creationId xmlns:p14="http://schemas.microsoft.com/office/powerpoint/2010/main" val="259400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3">
            <a:extLst>
              <a:ext uri="{FF2B5EF4-FFF2-40B4-BE49-F238E27FC236}">
                <a16:creationId xmlns:a16="http://schemas.microsoft.com/office/drawing/2014/main" xmlns="" id="{1E312BA1-2031-4B0C-A1A9-A1B1A439DCB4}"/>
              </a:ext>
            </a:extLst>
          </p:cNvPr>
          <p:cNvGraphicFramePr>
            <a:graphicFrameLocks/>
          </p:cNvGraphicFramePr>
          <p:nvPr>
            <p:extLst>
              <p:ext uri="{D42A27DB-BD31-4B8C-83A1-F6EECF244321}">
                <p14:modId xmlns:p14="http://schemas.microsoft.com/office/powerpoint/2010/main" val="3243280182"/>
              </p:ext>
            </p:extLst>
          </p:nvPr>
        </p:nvGraphicFramePr>
        <p:xfrm>
          <a:off x="457200" y="609599"/>
          <a:ext cx="7404495" cy="2489200"/>
        </p:xfrm>
        <a:graphic>
          <a:graphicData uri="http://schemas.openxmlformats.org/drawingml/2006/table">
            <a:tbl>
              <a:tblPr firstRow="1" bandRow="1">
                <a:tableStyleId>{5C22544A-7EE6-4342-B048-85BDC9FD1C3A}</a:tableStyleId>
              </a:tblPr>
              <a:tblGrid>
                <a:gridCol w="2084732">
                  <a:extLst>
                    <a:ext uri="{9D8B030D-6E8A-4147-A177-3AD203B41FA5}">
                      <a16:colId xmlns:a16="http://schemas.microsoft.com/office/drawing/2014/main" xmlns="" val="2765876219"/>
                    </a:ext>
                  </a:extLst>
                </a:gridCol>
                <a:gridCol w="2851598">
                  <a:extLst>
                    <a:ext uri="{9D8B030D-6E8A-4147-A177-3AD203B41FA5}">
                      <a16:colId xmlns:a16="http://schemas.microsoft.com/office/drawing/2014/main" xmlns="" val="1224733349"/>
                    </a:ext>
                  </a:extLst>
                </a:gridCol>
                <a:gridCol w="2468165">
                  <a:extLst>
                    <a:ext uri="{9D8B030D-6E8A-4147-A177-3AD203B41FA5}">
                      <a16:colId xmlns:a16="http://schemas.microsoft.com/office/drawing/2014/main" xmlns="" val="2041036403"/>
                    </a:ext>
                  </a:extLst>
                </a:gridCol>
              </a:tblGrid>
              <a:tr h="282564">
                <a:tc gridSpan="3">
                  <a:txBody>
                    <a:bodyPr/>
                    <a:lstStyle/>
                    <a:p>
                      <a:pPr algn="ctr"/>
                      <a:r>
                        <a:rPr lang="en-US" dirty="0"/>
                        <a:t>Routine CBC</a:t>
                      </a:r>
                    </a:p>
                  </a:txBody>
                  <a:tcPr marL="68580" marR="68580"/>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325809490"/>
                  </a:ext>
                </a:extLst>
              </a:tr>
              <a:tr h="370840">
                <a:tc>
                  <a:txBody>
                    <a:bodyPr/>
                    <a:lstStyle/>
                    <a:p>
                      <a:r>
                        <a:rPr lang="en-US" dirty="0">
                          <a:solidFill>
                            <a:schemeClr val="bg1"/>
                          </a:solidFill>
                        </a:rPr>
                        <a:t>test</a:t>
                      </a:r>
                    </a:p>
                  </a:txBody>
                  <a:tcPr marL="68580" marR="68580">
                    <a:solidFill>
                      <a:schemeClr val="accent1"/>
                    </a:solidFill>
                  </a:tcPr>
                </a:tc>
                <a:tc>
                  <a:txBody>
                    <a:bodyPr/>
                    <a:lstStyle/>
                    <a:p>
                      <a:r>
                        <a:rPr lang="en-US" dirty="0">
                          <a:solidFill>
                            <a:schemeClr val="bg1"/>
                          </a:solidFill>
                        </a:rPr>
                        <a:t>value</a:t>
                      </a:r>
                    </a:p>
                  </a:txBody>
                  <a:tcPr marL="68580" marR="68580">
                    <a:solidFill>
                      <a:schemeClr val="accent1"/>
                    </a:solidFill>
                  </a:tcPr>
                </a:tc>
                <a:tc>
                  <a:txBody>
                    <a:bodyPr/>
                    <a:lstStyle/>
                    <a:p>
                      <a:r>
                        <a:rPr lang="en-US" dirty="0">
                          <a:solidFill>
                            <a:schemeClr val="bg1"/>
                          </a:solidFill>
                        </a:rPr>
                        <a:t>Normal range</a:t>
                      </a:r>
                    </a:p>
                  </a:txBody>
                  <a:tcPr marL="68580" marR="68580">
                    <a:solidFill>
                      <a:schemeClr val="accent1"/>
                    </a:solidFill>
                  </a:tcPr>
                </a:tc>
                <a:extLst>
                  <a:ext uri="{0D108BD9-81ED-4DB2-BD59-A6C34878D82A}">
                    <a16:rowId xmlns:a16="http://schemas.microsoft.com/office/drawing/2014/main" xmlns="" val="1509593644"/>
                  </a:ext>
                </a:extLst>
              </a:tr>
              <a:tr h="370840">
                <a:tc>
                  <a:txBody>
                    <a:bodyPr/>
                    <a:lstStyle/>
                    <a:p>
                      <a:r>
                        <a:rPr lang="en-US" dirty="0"/>
                        <a:t>Hemoglobin</a:t>
                      </a:r>
                    </a:p>
                  </a:txBody>
                  <a:tcPr marL="68580" marR="68580"/>
                </a:tc>
                <a:tc>
                  <a:txBody>
                    <a:bodyPr/>
                    <a:lstStyle/>
                    <a:p>
                      <a:r>
                        <a:rPr lang="en-US" sz="1800" kern="1200" dirty="0" smtClean="0">
                          <a:solidFill>
                            <a:schemeClr val="dk1"/>
                          </a:solidFill>
                          <a:effectLst/>
                          <a:latin typeface="+mn-lt"/>
                          <a:ea typeface="+mn-ea"/>
                          <a:cs typeface="+mn-cs"/>
                        </a:rPr>
                        <a:t>5.7 </a:t>
                      </a:r>
                      <a:r>
                        <a:rPr lang="en-US" sz="1800" kern="1200" dirty="0">
                          <a:solidFill>
                            <a:schemeClr val="dk1"/>
                          </a:solidFill>
                          <a:effectLst/>
                          <a:latin typeface="+mn-lt"/>
                          <a:ea typeface="+mn-ea"/>
                          <a:cs typeface="+mn-cs"/>
                        </a:rPr>
                        <a:t>g/dL</a:t>
                      </a:r>
                      <a:endParaRPr lang="en-US" dirty="0"/>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11–14 g/dL</a:t>
                      </a:r>
                    </a:p>
                  </a:txBody>
                  <a:tcPr marL="68580" marR="68580"/>
                </a:tc>
                <a:extLst>
                  <a:ext uri="{0D108BD9-81ED-4DB2-BD59-A6C34878D82A}">
                    <a16:rowId xmlns:a16="http://schemas.microsoft.com/office/drawing/2014/main" xmlns="" val="1778687727"/>
                  </a:ext>
                </a:extLst>
              </a:tr>
              <a:tr h="370840">
                <a:tc>
                  <a:txBody>
                    <a:bodyPr/>
                    <a:lstStyle/>
                    <a:p>
                      <a:r>
                        <a:rPr lang="en-US" sz="1800" kern="1200" dirty="0">
                          <a:solidFill>
                            <a:schemeClr val="dk1"/>
                          </a:solidFill>
                          <a:effectLst/>
                          <a:latin typeface="+mn-lt"/>
                          <a:ea typeface="+mn-ea"/>
                          <a:cs typeface="+mn-cs"/>
                        </a:rPr>
                        <a:t>Mean cell volume</a:t>
                      </a:r>
                      <a:endParaRPr lang="en-US" dirty="0"/>
                    </a:p>
                  </a:txBody>
                  <a:tcPr marL="68580" marR="68580"/>
                </a:tc>
                <a:tc>
                  <a:txBody>
                    <a:bodyPr/>
                    <a:lstStyle/>
                    <a:p>
                      <a:r>
                        <a:rPr lang="en-US" sz="1800" kern="1200" dirty="0">
                          <a:solidFill>
                            <a:schemeClr val="dk1"/>
                          </a:solidFill>
                          <a:effectLst/>
                          <a:latin typeface="+mn-lt"/>
                          <a:ea typeface="+mn-ea"/>
                          <a:cs typeface="+mn-cs"/>
                        </a:rPr>
                        <a:t>69 </a:t>
                      </a:r>
                      <a:r>
                        <a:rPr lang="en-US" sz="1800" kern="1200" dirty="0" err="1">
                          <a:solidFill>
                            <a:schemeClr val="dk1"/>
                          </a:solidFill>
                          <a:effectLst/>
                          <a:latin typeface="+mn-lt"/>
                          <a:ea typeface="+mn-ea"/>
                          <a:cs typeface="+mn-cs"/>
                        </a:rPr>
                        <a:t>fL</a:t>
                      </a:r>
                      <a:endParaRPr lang="en-US" dirty="0"/>
                    </a:p>
                  </a:txBody>
                  <a:tcPr marL="68580" marR="68580"/>
                </a:tc>
                <a:tc>
                  <a:txBody>
                    <a:bodyPr/>
                    <a:lstStyle/>
                    <a:p>
                      <a:r>
                        <a:rPr lang="en-US" sz="1800" kern="1200" dirty="0">
                          <a:solidFill>
                            <a:schemeClr val="dk1"/>
                          </a:solidFill>
                          <a:effectLst/>
                          <a:latin typeface="+mn-lt"/>
                          <a:ea typeface="+mn-ea"/>
                          <a:cs typeface="+mn-cs"/>
                        </a:rPr>
                        <a:t>74.4–95.6 </a:t>
                      </a:r>
                      <a:r>
                        <a:rPr lang="en-US" sz="1800" kern="1200" dirty="0" err="1">
                          <a:solidFill>
                            <a:schemeClr val="dk1"/>
                          </a:solidFill>
                          <a:effectLst/>
                          <a:latin typeface="+mn-lt"/>
                          <a:ea typeface="+mn-ea"/>
                          <a:cs typeface="+mn-cs"/>
                        </a:rPr>
                        <a:t>fL</a:t>
                      </a:r>
                      <a:endParaRPr lang="en-US" dirty="0"/>
                    </a:p>
                  </a:txBody>
                  <a:tcPr marL="68580" marR="68580"/>
                </a:tc>
                <a:extLst>
                  <a:ext uri="{0D108BD9-81ED-4DB2-BD59-A6C34878D82A}">
                    <a16:rowId xmlns:a16="http://schemas.microsoft.com/office/drawing/2014/main" xmlns="" val="2846561292"/>
                  </a:ext>
                </a:extLst>
              </a:tr>
              <a:tr h="370840">
                <a:tc>
                  <a:txBody>
                    <a:bodyPr/>
                    <a:lstStyle/>
                    <a:p>
                      <a:r>
                        <a:rPr lang="en-US" sz="1800" kern="1200" dirty="0">
                          <a:solidFill>
                            <a:schemeClr val="dk1"/>
                          </a:solidFill>
                          <a:effectLst/>
                          <a:latin typeface="+mn-lt"/>
                          <a:ea typeface="+mn-ea"/>
                          <a:cs typeface="+mn-cs"/>
                        </a:rPr>
                        <a:t>White cell count</a:t>
                      </a:r>
                      <a:endParaRPr lang="en-US" dirty="0"/>
                    </a:p>
                  </a:txBody>
                  <a:tcPr marL="68580" marR="68580"/>
                </a:tc>
                <a:tc>
                  <a:txBody>
                    <a:bodyPr/>
                    <a:lstStyle/>
                    <a:p>
                      <a:r>
                        <a:rPr lang="en-US" sz="1800" kern="1200" dirty="0">
                          <a:solidFill>
                            <a:schemeClr val="dk1"/>
                          </a:solidFill>
                          <a:effectLst/>
                          <a:latin typeface="+mn-lt"/>
                          <a:ea typeface="+mn-ea"/>
                          <a:cs typeface="+mn-cs"/>
                        </a:rPr>
                        <a:t>13 × 10</a:t>
                      </a:r>
                      <a:r>
                        <a:rPr lang="en-US" sz="1800" kern="1200" baseline="30000" dirty="0">
                          <a:solidFill>
                            <a:schemeClr val="dk1"/>
                          </a:solidFill>
                          <a:effectLst/>
                          <a:latin typeface="+mn-lt"/>
                          <a:ea typeface="+mn-ea"/>
                          <a:cs typeface="+mn-cs"/>
                        </a:rPr>
                        <a:t>9</a:t>
                      </a:r>
                      <a:r>
                        <a:rPr lang="en-US" sz="1800" kern="1200" dirty="0">
                          <a:solidFill>
                            <a:schemeClr val="dk1"/>
                          </a:solidFill>
                          <a:effectLst/>
                          <a:latin typeface="+mn-lt"/>
                          <a:ea typeface="+mn-ea"/>
                          <a:cs typeface="+mn-cs"/>
                        </a:rPr>
                        <a:t>/L</a:t>
                      </a:r>
                      <a:endParaRPr lang="en-US" dirty="0"/>
                    </a:p>
                  </a:txBody>
                  <a:tcPr marL="68580" marR="68580"/>
                </a:tc>
                <a:tc>
                  <a:txBody>
                    <a:bodyPr/>
                    <a:lstStyle/>
                    <a:p>
                      <a:r>
                        <a:rPr lang="en-US" sz="1800" kern="1200" dirty="0">
                          <a:solidFill>
                            <a:schemeClr val="dk1"/>
                          </a:solidFill>
                          <a:effectLst/>
                          <a:latin typeface="+mn-lt"/>
                          <a:ea typeface="+mn-ea"/>
                          <a:cs typeface="+mn-cs"/>
                        </a:rPr>
                        <a:t>6–16 × 10</a:t>
                      </a:r>
                      <a:r>
                        <a:rPr lang="en-US" sz="1800" kern="1200" baseline="30000" dirty="0">
                          <a:solidFill>
                            <a:schemeClr val="dk1"/>
                          </a:solidFill>
                          <a:effectLst/>
                          <a:latin typeface="+mn-lt"/>
                          <a:ea typeface="+mn-ea"/>
                          <a:cs typeface="+mn-cs"/>
                        </a:rPr>
                        <a:t>9</a:t>
                      </a:r>
                      <a:r>
                        <a:rPr lang="en-US" sz="1800" kern="1200" dirty="0">
                          <a:solidFill>
                            <a:schemeClr val="dk1"/>
                          </a:solidFill>
                          <a:effectLst/>
                          <a:latin typeface="+mn-lt"/>
                          <a:ea typeface="+mn-ea"/>
                          <a:cs typeface="+mn-cs"/>
                        </a:rPr>
                        <a:t>/L</a:t>
                      </a:r>
                      <a:endParaRPr lang="en-US" dirty="0"/>
                    </a:p>
                  </a:txBody>
                  <a:tcPr marL="68580" marR="68580"/>
                </a:tc>
                <a:extLst>
                  <a:ext uri="{0D108BD9-81ED-4DB2-BD59-A6C34878D82A}">
                    <a16:rowId xmlns:a16="http://schemas.microsoft.com/office/drawing/2014/main" xmlns="" val="3282321072"/>
                  </a:ext>
                </a:extLst>
              </a:tr>
              <a:tr h="370840">
                <a:tc>
                  <a:txBody>
                    <a:bodyPr/>
                    <a:lstStyle/>
                    <a:p>
                      <a:r>
                        <a:rPr lang="en-US" sz="1800" kern="1200" dirty="0">
                          <a:solidFill>
                            <a:schemeClr val="dk1"/>
                          </a:solidFill>
                          <a:effectLst/>
                          <a:latin typeface="+mn-lt"/>
                          <a:ea typeface="+mn-ea"/>
                          <a:cs typeface="+mn-cs"/>
                        </a:rPr>
                        <a:t>Platelets</a:t>
                      </a:r>
                      <a:endParaRPr lang="en-US" dirty="0"/>
                    </a:p>
                  </a:txBody>
                  <a:tcPr marL="68580" marR="68580"/>
                </a:tc>
                <a:tc>
                  <a:txBody>
                    <a:bodyPr/>
                    <a:lstStyle/>
                    <a:p>
                      <a:r>
                        <a:rPr lang="en-US" sz="1800" kern="1200" dirty="0">
                          <a:solidFill>
                            <a:schemeClr val="dk1"/>
                          </a:solidFill>
                          <a:effectLst/>
                          <a:latin typeface="+mn-lt"/>
                          <a:ea typeface="+mn-ea"/>
                          <a:cs typeface="+mn-cs"/>
                        </a:rPr>
                        <a:t>250 × 10</a:t>
                      </a:r>
                      <a:r>
                        <a:rPr lang="en-US" sz="1800" kern="1200" baseline="30000" dirty="0">
                          <a:solidFill>
                            <a:schemeClr val="dk1"/>
                          </a:solidFill>
                          <a:effectLst/>
                          <a:latin typeface="+mn-lt"/>
                          <a:ea typeface="+mn-ea"/>
                          <a:cs typeface="+mn-cs"/>
                        </a:rPr>
                        <a:t>9</a:t>
                      </a:r>
                      <a:r>
                        <a:rPr lang="en-US" sz="1800" kern="1200" dirty="0">
                          <a:solidFill>
                            <a:schemeClr val="dk1"/>
                          </a:solidFill>
                          <a:effectLst/>
                          <a:latin typeface="+mn-lt"/>
                          <a:ea typeface="+mn-ea"/>
                          <a:cs typeface="+mn-cs"/>
                        </a:rPr>
                        <a:t>/L</a:t>
                      </a:r>
                      <a:endParaRPr lang="en-US" dirty="0"/>
                    </a:p>
                  </a:txBody>
                  <a:tcPr marL="68580" marR="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150–400 × 10</a:t>
                      </a:r>
                      <a:r>
                        <a:rPr lang="en-US" sz="1800" kern="1200" baseline="30000" dirty="0">
                          <a:solidFill>
                            <a:schemeClr val="dk1"/>
                          </a:solidFill>
                          <a:effectLst/>
                          <a:latin typeface="+mn-lt"/>
                          <a:ea typeface="+mn-ea"/>
                          <a:cs typeface="+mn-cs"/>
                        </a:rPr>
                        <a:t>9</a:t>
                      </a:r>
                      <a:r>
                        <a:rPr lang="en-US" sz="1800" kern="1200" dirty="0">
                          <a:solidFill>
                            <a:schemeClr val="dk1"/>
                          </a:solidFill>
                          <a:effectLst/>
                          <a:latin typeface="+mn-lt"/>
                          <a:ea typeface="+mn-ea"/>
                          <a:cs typeface="+mn-cs"/>
                        </a:rPr>
                        <a:t>/L</a:t>
                      </a:r>
                    </a:p>
                  </a:txBody>
                  <a:tcPr marL="68580" marR="68580"/>
                </a:tc>
                <a:extLst>
                  <a:ext uri="{0D108BD9-81ED-4DB2-BD59-A6C34878D82A}">
                    <a16:rowId xmlns:a16="http://schemas.microsoft.com/office/drawing/2014/main" xmlns="" val="2003181370"/>
                  </a:ext>
                </a:extLst>
              </a:tr>
            </a:tbl>
          </a:graphicData>
        </a:graphic>
      </p:graphicFrame>
    </p:spTree>
    <p:extLst>
      <p:ext uri="{BB962C8B-B14F-4D97-AF65-F5344CB8AC3E}">
        <p14:creationId xmlns:p14="http://schemas.microsoft.com/office/powerpoint/2010/main" val="4248571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510"/>
            <a:ext cx="6711654" cy="6172200"/>
          </a:xfrm>
        </p:spPr>
        <p:txBody>
          <a:bodyPr>
            <a:normAutofit fontScale="92500" lnSpcReduction="10000"/>
          </a:bodyPr>
          <a:lstStyle/>
          <a:p>
            <a:pPr marL="0" indent="0">
              <a:buNone/>
            </a:pPr>
            <a:r>
              <a:rPr lang="en-US" b="1" i="1" dirty="0" smtClean="0">
                <a:latin typeface="Arial" pitchFamily="34" charset="0"/>
                <a:cs typeface="Arial" pitchFamily="34" charset="0"/>
              </a:rPr>
              <a:t>-</a:t>
            </a:r>
            <a:r>
              <a:rPr lang="en-US" b="1" i="1" dirty="0" smtClean="0">
                <a:solidFill>
                  <a:srgbClr val="FFC000"/>
                </a:solidFill>
                <a:latin typeface="Arial" pitchFamily="34" charset="0"/>
                <a:cs typeface="Arial" pitchFamily="34" charset="0"/>
              </a:rPr>
              <a:t>Iron </a:t>
            </a:r>
            <a:r>
              <a:rPr lang="en-US" b="1" i="1" dirty="0">
                <a:solidFill>
                  <a:srgbClr val="FFC000"/>
                </a:solidFill>
                <a:latin typeface="Arial" pitchFamily="34" charset="0"/>
                <a:cs typeface="Arial" pitchFamily="34" charset="0"/>
              </a:rPr>
              <a:t>requirements </a:t>
            </a:r>
            <a:r>
              <a:rPr lang="en-US" b="1" i="1" dirty="0" smtClean="0">
                <a:solidFill>
                  <a:srgbClr val="FFC000"/>
                </a:solidFill>
                <a:latin typeface="Arial" pitchFamily="34" charset="0"/>
                <a:cs typeface="Arial" pitchFamily="34" charset="0"/>
              </a:rPr>
              <a:t>increase.</a:t>
            </a:r>
          </a:p>
          <a:p>
            <a:pPr marL="0" indent="0">
              <a:buNone/>
            </a:pPr>
            <a:r>
              <a:rPr lang="en-US" dirty="0" smtClean="0">
                <a:latin typeface="Arial" pitchFamily="34" charset="0"/>
                <a:cs typeface="Arial" pitchFamily="34" charset="0"/>
              </a:rPr>
              <a:t>(Due </a:t>
            </a:r>
            <a:r>
              <a:rPr lang="en-US" dirty="0">
                <a:latin typeface="Arial" pitchFamily="34" charset="0"/>
                <a:cs typeface="Arial" pitchFamily="34" charset="0"/>
              </a:rPr>
              <a:t>to expanding red cell mass and fetal requirements </a:t>
            </a:r>
            <a:r>
              <a:rPr lang="en-US" dirty="0" smtClean="0">
                <a:latin typeface="Arial" pitchFamily="34" charset="0"/>
                <a:cs typeface="Arial" pitchFamily="34" charset="0"/>
              </a:rPr>
              <a:t>from </a:t>
            </a:r>
            <a:r>
              <a:rPr lang="en-US" dirty="0">
                <a:latin typeface="Arial" pitchFamily="34" charset="0"/>
                <a:cs typeface="Arial" pitchFamily="34" charset="0"/>
              </a:rPr>
              <a:t>2.5 mg/day in the first trimester to 6.6 mg/day in the third trimester (</a:t>
            </a:r>
            <a:r>
              <a:rPr lang="en-US" dirty="0" smtClean="0">
                <a:latin typeface="Arial" pitchFamily="34" charset="0"/>
                <a:cs typeface="Arial" pitchFamily="34" charset="0"/>
              </a:rPr>
              <a:t>700-1400mg in total </a:t>
            </a:r>
            <a:r>
              <a:rPr lang="en-US" dirty="0">
                <a:latin typeface="Arial" pitchFamily="34" charset="0"/>
                <a:cs typeface="Arial" pitchFamily="34" charset="0"/>
              </a:rPr>
              <a:t>pregnancy).</a:t>
            </a:r>
          </a:p>
          <a:p>
            <a:pPr marL="0" indent="0">
              <a:buNone/>
            </a:pPr>
            <a:r>
              <a:rPr lang="en-US" b="1" i="1" dirty="0" smtClean="0">
                <a:latin typeface="Arial" pitchFamily="34" charset="0"/>
                <a:cs typeface="Arial" pitchFamily="34" charset="0"/>
              </a:rPr>
              <a:t>-</a:t>
            </a:r>
            <a:r>
              <a:rPr lang="en-US" b="1" i="1" dirty="0" smtClean="0">
                <a:solidFill>
                  <a:srgbClr val="FFC000"/>
                </a:solidFill>
                <a:latin typeface="Arial" pitchFamily="34" charset="0"/>
                <a:cs typeface="Arial" pitchFamily="34" charset="0"/>
              </a:rPr>
              <a:t>Moderate </a:t>
            </a:r>
            <a:r>
              <a:rPr lang="en-US" b="1" i="1" dirty="0">
                <a:solidFill>
                  <a:srgbClr val="FFC000"/>
                </a:solidFill>
                <a:latin typeface="Arial" pitchFamily="34" charset="0"/>
                <a:cs typeface="Arial" pitchFamily="34" charset="0"/>
              </a:rPr>
              <a:t>increase in iron </a:t>
            </a:r>
            <a:r>
              <a:rPr lang="en-US" b="1" i="1" dirty="0" smtClean="0">
                <a:solidFill>
                  <a:srgbClr val="FFC000"/>
                </a:solidFill>
                <a:latin typeface="Arial" pitchFamily="34" charset="0"/>
                <a:cs typeface="Arial" pitchFamily="34" charset="0"/>
              </a:rPr>
              <a:t>absorption.</a:t>
            </a:r>
          </a:p>
          <a:p>
            <a:pPr marL="0" indent="0">
              <a:buNone/>
            </a:pPr>
            <a:endParaRPr lang="en-US" b="1" i="1" dirty="0" smtClean="0">
              <a:latin typeface="Arial" pitchFamily="34" charset="0"/>
              <a:cs typeface="Arial" pitchFamily="34" charset="0"/>
            </a:endParaRPr>
          </a:p>
          <a:p>
            <a:pPr marL="0" indent="0">
              <a:buNone/>
            </a:pPr>
            <a:r>
              <a:rPr lang="en-US" b="1" i="1" dirty="0" smtClean="0">
                <a:latin typeface="Arial" pitchFamily="34" charset="0"/>
                <a:cs typeface="Arial" pitchFamily="34" charset="0"/>
              </a:rPr>
              <a:t>-</a:t>
            </a:r>
            <a:r>
              <a:rPr lang="en-US" b="1" i="1" dirty="0" smtClean="0">
                <a:solidFill>
                  <a:srgbClr val="FFC000"/>
                </a:solidFill>
                <a:latin typeface="Arial" pitchFamily="34" charset="0"/>
                <a:cs typeface="Arial" pitchFamily="34" charset="0"/>
              </a:rPr>
              <a:t>Serum </a:t>
            </a:r>
            <a:r>
              <a:rPr lang="en-US" b="1" i="1" dirty="0">
                <a:solidFill>
                  <a:srgbClr val="FFC000"/>
                </a:solidFill>
                <a:latin typeface="Arial" pitchFamily="34" charset="0"/>
                <a:cs typeface="Arial" pitchFamily="34" charset="0"/>
              </a:rPr>
              <a:t>iron and ferritin </a:t>
            </a:r>
            <a:r>
              <a:rPr lang="en-US" b="1" i="1" dirty="0" smtClean="0">
                <a:solidFill>
                  <a:srgbClr val="FFC000"/>
                </a:solidFill>
                <a:latin typeface="Arial" pitchFamily="34" charset="0"/>
                <a:cs typeface="Arial" pitchFamily="34" charset="0"/>
              </a:rPr>
              <a:t>concentration </a:t>
            </a:r>
            <a:r>
              <a:rPr lang="en-US" b="1" i="1" dirty="0">
                <a:solidFill>
                  <a:srgbClr val="FFC000"/>
                </a:solidFill>
                <a:latin typeface="Arial" pitchFamily="34" charset="0"/>
                <a:cs typeface="Arial" pitchFamily="34" charset="0"/>
              </a:rPr>
              <a:t>decreases </a:t>
            </a:r>
            <a:r>
              <a:rPr lang="en-US" sz="1900" b="1" i="1" dirty="0">
                <a:solidFill>
                  <a:srgbClr val="FFC000"/>
                </a:solidFill>
                <a:latin typeface="Arial" pitchFamily="34" charset="0"/>
                <a:cs typeface="Arial" pitchFamily="34" charset="0"/>
              </a:rPr>
              <a:t>secondary to increased utilization</a:t>
            </a:r>
            <a:r>
              <a:rPr lang="en-US" sz="1900" b="1" i="1" dirty="0" smtClean="0">
                <a:solidFill>
                  <a:srgbClr val="FFC000"/>
                </a:solidFill>
                <a:latin typeface="Arial" pitchFamily="34" charset="0"/>
                <a:cs typeface="Arial" pitchFamily="34" charset="0"/>
              </a:rPr>
              <a:t>.</a:t>
            </a:r>
          </a:p>
          <a:p>
            <a:pPr marL="0" indent="0">
              <a:buNone/>
            </a:pPr>
            <a:endParaRPr lang="en-US" sz="1900" b="1" i="1" dirty="0" smtClean="0"/>
          </a:p>
          <a:p>
            <a:pPr marL="0" indent="0">
              <a:buNone/>
            </a:pPr>
            <a:r>
              <a:rPr lang="en-US" b="1" i="1" dirty="0" smtClean="0">
                <a:latin typeface="Arial" pitchFamily="34" charset="0"/>
                <a:cs typeface="Arial" pitchFamily="34" charset="0"/>
              </a:rPr>
              <a:t>-</a:t>
            </a:r>
            <a:r>
              <a:rPr lang="en-US" b="1" i="1" dirty="0" smtClean="0">
                <a:solidFill>
                  <a:srgbClr val="FFC000"/>
                </a:solidFill>
                <a:latin typeface="Arial" pitchFamily="34" charset="0"/>
                <a:cs typeface="Arial" pitchFamily="34" charset="0"/>
              </a:rPr>
              <a:t>Total </a:t>
            </a:r>
            <a:r>
              <a:rPr lang="en-US" b="1" i="1" dirty="0">
                <a:solidFill>
                  <a:srgbClr val="FFC000"/>
                </a:solidFill>
                <a:latin typeface="Arial" pitchFamily="34" charset="0"/>
                <a:cs typeface="Arial" pitchFamily="34" charset="0"/>
              </a:rPr>
              <a:t>iron binding capacity increases</a:t>
            </a:r>
            <a:r>
              <a:rPr lang="en-US" b="1" i="1" dirty="0" smtClean="0">
                <a:solidFill>
                  <a:srgbClr val="FFC000"/>
                </a:solidFill>
                <a:latin typeface="Arial" pitchFamily="34" charset="0"/>
                <a:cs typeface="Arial" pitchFamily="34" charset="0"/>
              </a:rPr>
              <a:t>.</a:t>
            </a:r>
          </a:p>
          <a:p>
            <a:pPr marL="0" indent="0">
              <a:buNone/>
            </a:pPr>
            <a:endParaRPr lang="en-US" b="1" i="1" dirty="0" smtClean="0">
              <a:solidFill>
                <a:srgbClr val="C00000"/>
              </a:solidFill>
              <a:latin typeface="Arial" pitchFamily="34" charset="0"/>
              <a:cs typeface="Arial" pitchFamily="34" charset="0"/>
            </a:endParaRPr>
          </a:p>
          <a:p>
            <a:pPr marL="0" indent="0">
              <a:buNone/>
            </a:pPr>
            <a:r>
              <a:rPr lang="en-US" b="1" i="1" dirty="0" smtClean="0">
                <a:latin typeface="Arial" pitchFamily="34" charset="0"/>
                <a:cs typeface="Arial" pitchFamily="34" charset="0"/>
              </a:rPr>
              <a:t>-</a:t>
            </a:r>
            <a:r>
              <a:rPr lang="en-US" b="1" i="1" dirty="0" smtClean="0">
                <a:solidFill>
                  <a:srgbClr val="FFC000"/>
                </a:solidFill>
                <a:latin typeface="Arial" pitchFamily="34" charset="0"/>
                <a:cs typeface="Arial" pitchFamily="34" charset="0"/>
              </a:rPr>
              <a:t>Mean </a:t>
            </a:r>
            <a:r>
              <a:rPr lang="en-US" b="1" i="1" dirty="0">
                <a:solidFill>
                  <a:srgbClr val="FFC000"/>
                </a:solidFill>
                <a:latin typeface="Arial" pitchFamily="34" charset="0"/>
                <a:cs typeface="Arial" pitchFamily="34" charset="0"/>
              </a:rPr>
              <a:t>cell volume (MCV) increases secondary to erythropoiesis</a:t>
            </a:r>
            <a:r>
              <a:rPr lang="en-US" b="1" i="1" dirty="0" smtClean="0">
                <a:solidFill>
                  <a:srgbClr val="C00000"/>
                </a:solidFill>
                <a:latin typeface="Arial" pitchFamily="34" charset="0"/>
                <a:cs typeface="Arial" pitchFamily="34" charset="0"/>
              </a:rPr>
              <a:t>. </a:t>
            </a:r>
            <a:r>
              <a:rPr lang="en-US" b="1" i="1" dirty="0" smtClean="0">
                <a:latin typeface="Arial" pitchFamily="34" charset="0"/>
                <a:cs typeface="Arial" pitchFamily="34" charset="0"/>
              </a:rPr>
              <a:t>(increase in renal blood flow)</a:t>
            </a:r>
          </a:p>
          <a:p>
            <a:pPr marL="0" indent="0">
              <a:buNone/>
            </a:pPr>
            <a:endParaRPr lang="en-US" b="1" i="1" dirty="0">
              <a:latin typeface="Arial" pitchFamily="34" charset="0"/>
              <a:cs typeface="Arial" pitchFamily="34" charset="0"/>
            </a:endParaRPr>
          </a:p>
          <a:p>
            <a:pPr marL="0" indent="0">
              <a:buNone/>
            </a:pPr>
            <a:r>
              <a:rPr lang="en-US" dirty="0" smtClean="0">
                <a:latin typeface="Arial" pitchFamily="34" charset="0"/>
                <a:cs typeface="Arial" pitchFamily="34" charset="0"/>
              </a:rPr>
              <a:t>-</a:t>
            </a:r>
            <a:r>
              <a:rPr lang="en-US" b="1" i="1" dirty="0" smtClean="0">
                <a:solidFill>
                  <a:srgbClr val="FFC000"/>
                </a:solidFill>
                <a:latin typeface="Arial" pitchFamily="34" charset="0"/>
                <a:cs typeface="Arial" pitchFamily="34" charset="0"/>
              </a:rPr>
              <a:t>Folate requirements increase during pregnancy.</a:t>
            </a:r>
          </a:p>
          <a:p>
            <a:pPr marL="0" indent="0">
              <a:buNone/>
            </a:pPr>
            <a:r>
              <a:rPr lang="en-US" dirty="0" smtClean="0">
                <a:latin typeface="Arial" pitchFamily="34" charset="0"/>
                <a:cs typeface="Arial" pitchFamily="34" charset="0"/>
              </a:rPr>
              <a:t>( </a:t>
            </a:r>
            <a:r>
              <a:rPr lang="en-US" dirty="0">
                <a:latin typeface="Arial" pitchFamily="34" charset="0"/>
                <a:cs typeface="Arial" pitchFamily="34" charset="0"/>
              </a:rPr>
              <a:t>due to the fetus, </a:t>
            </a:r>
            <a:r>
              <a:rPr lang="en-US" dirty="0" smtClean="0">
                <a:latin typeface="Arial" pitchFamily="34" charset="0"/>
                <a:cs typeface="Arial" pitchFamily="34" charset="0"/>
              </a:rPr>
              <a:t>placenta, uterus </a:t>
            </a:r>
            <a:r>
              <a:rPr lang="en-US" dirty="0">
                <a:latin typeface="Arial" pitchFamily="34" charset="0"/>
                <a:cs typeface="Arial" pitchFamily="34" charset="0"/>
              </a:rPr>
              <a:t>and </a:t>
            </a:r>
            <a:r>
              <a:rPr lang="en-US" dirty="0" smtClean="0">
                <a:latin typeface="Arial" pitchFamily="34" charset="0"/>
                <a:cs typeface="Arial" pitchFamily="34" charset="0"/>
              </a:rPr>
              <a:t>expanded </a:t>
            </a:r>
            <a:r>
              <a:rPr lang="en-US" dirty="0">
                <a:latin typeface="Arial" pitchFamily="34" charset="0"/>
                <a:cs typeface="Arial" pitchFamily="34" charset="0"/>
              </a:rPr>
              <a:t>maternal red cell mass).</a:t>
            </a:r>
          </a:p>
          <a:p>
            <a:pPr marL="0" indent="0">
              <a:buNone/>
            </a:pPr>
            <a:endParaRPr lang="en-US" b="1" i="1" dirty="0">
              <a:latin typeface="Arial" pitchFamily="34" charset="0"/>
              <a:cs typeface="Arial" pitchFamily="34" charset="0"/>
            </a:endParaRPr>
          </a:p>
          <a:p>
            <a:pPr marL="0" indent="0">
              <a:buNone/>
            </a:pPr>
            <a:endParaRPr lang="en-US" b="1" i="1" dirty="0"/>
          </a:p>
          <a:p>
            <a:endParaRPr lang="en-US" dirty="0"/>
          </a:p>
        </p:txBody>
      </p:sp>
    </p:spTree>
    <p:extLst>
      <p:ext uri="{BB962C8B-B14F-4D97-AF65-F5344CB8AC3E}">
        <p14:creationId xmlns:p14="http://schemas.microsoft.com/office/powerpoint/2010/main" val="36146779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Ferritin is low 12ug/dl???</a:t>
            </a:r>
          </a:p>
          <a:p>
            <a:r>
              <a:rPr lang="en-US" dirty="0" smtClean="0"/>
              <a:t>Iron deficiency anemia</a:t>
            </a:r>
          </a:p>
          <a:p>
            <a:endParaRPr lang="en-US" dirty="0"/>
          </a:p>
          <a:p>
            <a:r>
              <a:rPr lang="en-US" dirty="0" smtClean="0"/>
              <a:t>How to manage???</a:t>
            </a:r>
          </a:p>
          <a:p>
            <a:r>
              <a:rPr lang="en-US" dirty="0" smtClean="0"/>
              <a:t>3</a:t>
            </a:r>
            <a:r>
              <a:rPr lang="en-US" baseline="30000" dirty="0" smtClean="0"/>
              <a:t>rd</a:t>
            </a:r>
            <a:r>
              <a:rPr lang="en-US" dirty="0" smtClean="0"/>
              <a:t> trimester</a:t>
            </a:r>
          </a:p>
          <a:p>
            <a:r>
              <a:rPr lang="en-US" dirty="0" smtClean="0"/>
              <a:t>Hb&lt;7….. 5.7g/dl</a:t>
            </a:r>
          </a:p>
          <a:p>
            <a:endParaRPr lang="en-US" dirty="0"/>
          </a:p>
          <a:p>
            <a:r>
              <a:rPr lang="en-US" dirty="0" smtClean="0"/>
              <a:t>So it needs blood transfusion urgently</a:t>
            </a:r>
          </a:p>
          <a:p>
            <a:endParaRPr lang="en-US" dirty="0"/>
          </a:p>
        </p:txBody>
      </p:sp>
    </p:spTree>
    <p:extLst>
      <p:ext uri="{BB962C8B-B14F-4D97-AF65-F5344CB8AC3E}">
        <p14:creationId xmlns:p14="http://schemas.microsoft.com/office/powerpoint/2010/main" val="308238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029200"/>
            <a:ext cx="5334000" cy="2442881"/>
          </a:xfrm>
        </p:spPr>
        <p:txBody>
          <a:bodyPr>
            <a:normAutofit/>
          </a:bodyPr>
          <a:lstStyle/>
          <a:p>
            <a:pPr marL="0" indent="0" algn="ctr">
              <a:buNone/>
            </a:pPr>
            <a:r>
              <a:rPr lang="en-US" sz="4000" b="1" i="1" dirty="0" smtClean="0">
                <a:solidFill>
                  <a:srgbClr val="FFC000"/>
                </a:solidFill>
              </a:rPr>
              <a:t>GOOD LUCK </a:t>
            </a:r>
            <a:endParaRPr lang="en-US" sz="4000" b="1" i="1" dirty="0">
              <a:solidFill>
                <a:srgbClr val="FFC000"/>
              </a:solidFill>
            </a:endParaRPr>
          </a:p>
        </p:txBody>
      </p:sp>
      <p:pic>
        <p:nvPicPr>
          <p:cNvPr id="7" name="Picture 6"/>
          <p:cNvPicPr>
            <a:picLocks noChangeAspect="1"/>
          </p:cNvPicPr>
          <p:nvPr/>
        </p:nvPicPr>
        <p:blipFill>
          <a:blip r:embed="rId2"/>
          <a:stretch>
            <a:fillRect/>
          </a:stretch>
        </p:blipFill>
        <p:spPr>
          <a:xfrm>
            <a:off x="0" y="0"/>
            <a:ext cx="9143999" cy="4572000"/>
          </a:xfrm>
          <a:prstGeom prst="rect">
            <a:avLst/>
          </a:prstGeom>
        </p:spPr>
      </p:pic>
    </p:spTree>
    <p:extLst>
      <p:ext uri="{BB962C8B-B14F-4D97-AF65-F5344CB8AC3E}">
        <p14:creationId xmlns:p14="http://schemas.microsoft.com/office/powerpoint/2010/main" val="41910253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0"/>
            <a:ext cx="7848600" cy="3200400"/>
          </a:xfrm>
        </p:spPr>
        <p:txBody>
          <a:bodyPr>
            <a:normAutofit fontScale="90000"/>
          </a:bodyPr>
          <a:lstStyle/>
          <a:p>
            <a:pPr algn="l"/>
            <a:r>
              <a:rPr lang="en-US" dirty="0" err="1" smtClean="0">
                <a:solidFill>
                  <a:schemeClr val="accent1">
                    <a:lumMod val="75000"/>
                  </a:schemeClr>
                </a:solidFill>
              </a:rPr>
              <a:t>Folate</a:t>
            </a:r>
            <a:r>
              <a:rPr lang="en-US" dirty="0" smtClean="0">
                <a:solidFill>
                  <a:schemeClr val="accent1">
                    <a:lumMod val="75000"/>
                  </a:schemeClr>
                </a:solidFill>
              </a:rPr>
              <a:t> deficiency anemia</a:t>
            </a:r>
            <a:br>
              <a:rPr lang="en-US" dirty="0" smtClean="0">
                <a:solidFill>
                  <a:schemeClr val="accent1">
                    <a:lumMod val="75000"/>
                  </a:schemeClr>
                </a:solidFill>
              </a:rPr>
            </a:br>
            <a:r>
              <a:rPr lang="en-GB" altLang="zh-CN" dirty="0" smtClean="0">
                <a:solidFill>
                  <a:schemeClr val="accent1">
                    <a:lumMod val="75000"/>
                  </a:schemeClr>
                </a:solidFill>
                <a:ea typeface="SimSun" panose="02010600030101010101" pitchFamily="2" charset="-122"/>
              </a:rPr>
              <a:t>Vitamin B12 Deficiency Anaemia </a:t>
            </a:r>
            <a:br>
              <a:rPr lang="en-GB" altLang="zh-CN" dirty="0" smtClean="0">
                <a:solidFill>
                  <a:schemeClr val="accent1">
                    <a:lumMod val="75000"/>
                  </a:schemeClr>
                </a:solidFill>
                <a:ea typeface="SimSun" panose="02010600030101010101" pitchFamily="2" charset="-122"/>
              </a:rPr>
            </a:br>
            <a:r>
              <a:rPr lang="en-US" b="1" dirty="0" smtClean="0">
                <a:solidFill>
                  <a:schemeClr val="accent1">
                    <a:lumMod val="75000"/>
                  </a:schemeClr>
                </a:solidFill>
                <a:latin typeface="Arial" pitchFamily="34" charset="0"/>
                <a:cs typeface="Arial" pitchFamily="34" charset="0"/>
              </a:rPr>
              <a:t> Thalassemia</a:t>
            </a:r>
            <a:br>
              <a:rPr lang="en-US" b="1" dirty="0" smtClean="0">
                <a:solidFill>
                  <a:schemeClr val="accent1">
                    <a:lumMod val="75000"/>
                  </a:schemeClr>
                </a:solidFill>
                <a:latin typeface="Arial" pitchFamily="34" charset="0"/>
                <a:cs typeface="Arial" pitchFamily="34" charset="0"/>
              </a:rPr>
            </a:br>
            <a:r>
              <a:rPr lang="en-US" sz="2800" b="1" dirty="0" err="1" smtClean="0">
                <a:latin typeface="Arial" pitchFamily="34" charset="0"/>
                <a:cs typeface="Arial" pitchFamily="34" charset="0"/>
              </a:rPr>
              <a:t>Manar</a:t>
            </a:r>
            <a:r>
              <a:rPr lang="en-US" sz="2800" b="1" dirty="0" smtClean="0">
                <a:latin typeface="Arial" pitchFamily="34" charset="0"/>
                <a:cs typeface="Arial" pitchFamily="34" charset="0"/>
              </a:rPr>
              <a:t> AL-</a:t>
            </a:r>
            <a:r>
              <a:rPr lang="en-US" sz="2800" b="1" dirty="0" err="1" smtClean="0">
                <a:latin typeface="Arial" pitchFamily="34" charset="0"/>
                <a:cs typeface="Arial" pitchFamily="34" charset="0"/>
              </a:rPr>
              <a:t>Omoush</a:t>
            </a:r>
            <a:r>
              <a:rPr lang="en-US" sz="2800" b="1" dirty="0" smtClean="0">
                <a:latin typeface="Arial" pitchFamily="34" charset="0"/>
                <a:cs typeface="Arial" pitchFamily="34" charset="0"/>
              </a:rPr>
              <a:t> supervised by</a:t>
            </a:r>
            <a:r>
              <a:rPr lang="en-US" sz="2700" b="1" dirty="0" smtClean="0">
                <a:latin typeface="Arial" pitchFamily="34" charset="0"/>
                <a:cs typeface="Arial" pitchFamily="34" charset="0"/>
              </a:rPr>
              <a:t>: </a:t>
            </a:r>
            <a:r>
              <a:rPr lang="en-US" sz="4000" dirty="0" smtClean="0">
                <a:solidFill>
                  <a:schemeClr val="tx1"/>
                </a:solidFill>
                <a:latin typeface="Arial" pitchFamily="34" charset="0"/>
                <a:cs typeface="Arial" pitchFamily="34" charset="0"/>
              </a:rPr>
              <a:t>Dr. </a:t>
            </a:r>
            <a:r>
              <a:rPr lang="en-US" sz="4000" dirty="0" err="1" smtClean="0">
                <a:solidFill>
                  <a:schemeClr val="tx1"/>
                </a:solidFill>
                <a:latin typeface="Arial" pitchFamily="34" charset="0"/>
                <a:cs typeface="Arial" pitchFamily="34" charset="0"/>
              </a:rPr>
              <a:t>Ahlam</a:t>
            </a:r>
            <a:r>
              <a:rPr lang="en-US" sz="4000" dirty="0" smtClean="0">
                <a:solidFill>
                  <a:schemeClr val="tx1"/>
                </a:solidFill>
                <a:latin typeface="Arial" pitchFamily="34" charset="0"/>
                <a:cs typeface="Arial" pitchFamily="34" charset="0"/>
              </a:rPr>
              <a:t> Al-</a:t>
            </a:r>
            <a:r>
              <a:rPr lang="en-US" sz="4000" dirty="0" err="1" smtClean="0">
                <a:solidFill>
                  <a:schemeClr val="tx1"/>
                </a:solidFill>
                <a:latin typeface="Arial" pitchFamily="34" charset="0"/>
                <a:cs typeface="Arial" pitchFamily="34" charset="0"/>
              </a:rPr>
              <a:t>Kharabsheh</a:t>
            </a:r>
            <a:r>
              <a:rPr lang="en-US" sz="4000" dirty="0" smtClean="0">
                <a:solidFill>
                  <a:schemeClr val="tx1"/>
                </a:solidFill>
                <a:latin typeface="Arial" pitchFamily="34" charset="0"/>
                <a:cs typeface="Arial" pitchFamily="34" charset="0"/>
              </a:rPr>
              <a:t/>
            </a:r>
            <a:br>
              <a:rPr lang="en-US" sz="4000" dirty="0" smtClean="0">
                <a:solidFill>
                  <a:schemeClr val="tx1"/>
                </a:solidFill>
                <a:latin typeface="Arial" pitchFamily="34" charset="0"/>
                <a:cs typeface="Arial" pitchFamily="34" charset="0"/>
              </a:rPr>
            </a:br>
            <a:r>
              <a:rPr lang="ar-JO" dirty="0" smtClean="0"/>
              <a:t/>
            </a:r>
            <a:br>
              <a:rPr lang="ar-JO" dirty="0" smtClean="0"/>
            </a:br>
            <a:endParaRPr lang="en-US" dirty="0"/>
          </a:p>
        </p:txBody>
      </p:sp>
    </p:spTree>
    <p:extLst>
      <p:ext uri="{BB962C8B-B14F-4D97-AF65-F5344CB8AC3E}">
        <p14:creationId xmlns:p14="http://schemas.microsoft.com/office/powerpoint/2010/main" val="1443986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b="1" cap="all" dirty="0" err="1" smtClean="0"/>
              <a:t>Folate</a:t>
            </a:r>
            <a:r>
              <a:rPr lang="en-US" sz="2800" b="1" cap="all" dirty="0" smtClean="0"/>
              <a:t> deficiency anemia</a:t>
            </a:r>
            <a:br>
              <a:rPr lang="en-US" sz="2800" b="1" cap="all" dirty="0" smtClean="0"/>
            </a:br>
            <a:r>
              <a:rPr lang="en-US" sz="2800" b="1" cap="all" dirty="0" smtClean="0"/>
              <a:t>Epidemiology </a:t>
            </a:r>
            <a:r>
              <a:rPr lang="en-US" sz="2800" b="1" cap="all" dirty="0"/>
              <a:t>of </a:t>
            </a:r>
            <a:r>
              <a:rPr lang="en-US" sz="2800" b="1" cap="all" dirty="0" err="1"/>
              <a:t>Folate</a:t>
            </a:r>
            <a:r>
              <a:rPr lang="en-US" sz="2800" b="1" cap="all" dirty="0"/>
              <a:t> Deficiency</a:t>
            </a:r>
            <a:r>
              <a:rPr lang="en-US" sz="3200" b="1" cap="all" dirty="0"/>
              <a:t> </a:t>
            </a:r>
            <a:endParaRPr lang="en-US" sz="2800" dirty="0"/>
          </a:p>
        </p:txBody>
      </p:sp>
      <p:sp>
        <p:nvSpPr>
          <p:cNvPr id="3" name="Content Placeholder 2"/>
          <p:cNvSpPr>
            <a:spLocks noGrp="1"/>
          </p:cNvSpPr>
          <p:nvPr>
            <p:ph idx="1"/>
          </p:nvPr>
        </p:nvSpPr>
        <p:spPr/>
        <p:txBody>
          <a:bodyPr/>
          <a:lstStyle/>
          <a:p>
            <a:r>
              <a:rPr lang="en-US" altLang="en-GB" b="1" dirty="0"/>
              <a:t>Incidence varies </a:t>
            </a:r>
            <a:r>
              <a:rPr lang="en-US" altLang="en-GB" dirty="0"/>
              <a:t>from 0.5-25% depending on;</a:t>
            </a:r>
          </a:p>
          <a:p>
            <a:r>
              <a:rPr lang="en-US" altLang="en-GB" sz="3600" i="1" dirty="0"/>
              <a:t>             - region</a:t>
            </a:r>
          </a:p>
          <a:p>
            <a:r>
              <a:rPr lang="en-US" altLang="en-GB" sz="3600" i="1" dirty="0"/>
              <a:t>             - population </a:t>
            </a:r>
          </a:p>
          <a:p>
            <a:r>
              <a:rPr lang="en-US" altLang="en-GB" sz="3600" i="1" dirty="0"/>
              <a:t>             - diet</a:t>
            </a:r>
          </a:p>
          <a:p>
            <a:r>
              <a:rPr lang="en-US" altLang="en-GB" dirty="0"/>
              <a:t> Takes approximately 18 weeks of </a:t>
            </a:r>
            <a:r>
              <a:rPr lang="en-US" altLang="en-GB" dirty="0" err="1"/>
              <a:t>folate</a:t>
            </a:r>
            <a:r>
              <a:rPr lang="en-US" altLang="en-GB" dirty="0"/>
              <a:t> deficient diet to produce </a:t>
            </a:r>
            <a:r>
              <a:rPr lang="en-US" altLang="en-GB" dirty="0" err="1"/>
              <a:t>anaemia</a:t>
            </a:r>
            <a:r>
              <a:rPr lang="en-US" altLang="en-GB" dirty="0"/>
              <a:t> </a:t>
            </a:r>
          </a:p>
          <a:p>
            <a:endParaRPr lang="en-US" dirty="0"/>
          </a:p>
        </p:txBody>
      </p:sp>
    </p:spTree>
    <p:extLst>
      <p:ext uri="{BB962C8B-B14F-4D97-AF65-F5344CB8AC3E}">
        <p14:creationId xmlns:p14="http://schemas.microsoft.com/office/powerpoint/2010/main" val="2342620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229600" cy="4525963"/>
          </a:xfrm>
        </p:spPr>
        <p:txBody>
          <a:bodyPr>
            <a:normAutofit/>
          </a:bodyPr>
          <a:lstStyle/>
          <a:p>
            <a:r>
              <a:rPr lang="en-US" sz="2600" dirty="0" smtClean="0">
                <a:solidFill>
                  <a:schemeClr val="tx2"/>
                </a:solidFill>
                <a:latin typeface="Arial" pitchFamily="34" charset="0"/>
                <a:cs typeface="Arial" pitchFamily="34" charset="0"/>
              </a:rPr>
              <a:t>● </a:t>
            </a:r>
            <a:r>
              <a:rPr lang="en-US" sz="3000" b="1" u="sng" dirty="0" err="1" smtClean="0">
                <a:solidFill>
                  <a:schemeClr val="tx2"/>
                </a:solidFill>
                <a:latin typeface="Arial" pitchFamily="34" charset="0"/>
                <a:cs typeface="Arial" pitchFamily="34" charset="0"/>
              </a:rPr>
              <a:t>Aetiology</a:t>
            </a:r>
            <a:r>
              <a:rPr lang="en-US" sz="2600" u="sng" dirty="0" smtClean="0">
                <a:solidFill>
                  <a:schemeClr val="tx2"/>
                </a:solidFill>
                <a:latin typeface="Arial" pitchFamily="34" charset="0"/>
                <a:cs typeface="Arial" pitchFamily="34" charset="0"/>
              </a:rPr>
              <a:t> :</a:t>
            </a:r>
            <a:r>
              <a:rPr lang="en-US" sz="2600" u="sng" dirty="0" smtClean="0">
                <a:solidFill>
                  <a:srgbClr val="FF0000"/>
                </a:solidFill>
                <a:latin typeface="Arial" pitchFamily="34" charset="0"/>
                <a:cs typeface="Arial" pitchFamily="34" charset="0"/>
              </a:rPr>
              <a:t> </a:t>
            </a:r>
          </a:p>
          <a:p>
            <a:pPr marL="0" indent="0">
              <a:buNone/>
            </a:pPr>
            <a:r>
              <a:rPr lang="en-US" sz="2600" dirty="0" smtClean="0">
                <a:latin typeface="Arial" pitchFamily="34" charset="0"/>
                <a:cs typeface="Arial" pitchFamily="34" charset="0"/>
              </a:rPr>
              <a:t> ▪ There is a significant increase in </a:t>
            </a:r>
            <a:r>
              <a:rPr lang="en-US" sz="2600" dirty="0" err="1" smtClean="0">
                <a:latin typeface="Arial" pitchFamily="34" charset="0"/>
                <a:cs typeface="Arial" pitchFamily="34" charset="0"/>
              </a:rPr>
              <a:t>folate</a:t>
            </a:r>
            <a:r>
              <a:rPr lang="en-US" sz="2600" dirty="0" smtClean="0">
                <a:latin typeface="Arial" pitchFamily="34" charset="0"/>
                <a:cs typeface="Arial" pitchFamily="34" charset="0"/>
              </a:rPr>
              <a:t> requirements during pregnancy because of the increased cell replication that is taking place in the fetus , uterus and bone marrow ( increase in red cell mass ). Plasma </a:t>
            </a:r>
            <a:r>
              <a:rPr lang="en-US" sz="2600" dirty="0" err="1" smtClean="0">
                <a:latin typeface="Arial" pitchFamily="34" charset="0"/>
                <a:cs typeface="Arial" pitchFamily="34" charset="0"/>
              </a:rPr>
              <a:t>folate</a:t>
            </a:r>
            <a:r>
              <a:rPr lang="en-US" sz="2600" dirty="0" smtClean="0">
                <a:latin typeface="Arial" pitchFamily="34" charset="0"/>
                <a:cs typeface="Arial" pitchFamily="34" charset="0"/>
              </a:rPr>
              <a:t> concentrations decrease throughout pregnancy , reaching half  the non-pregnant levels by term.</a:t>
            </a:r>
          </a:p>
          <a:p>
            <a:pPr marL="0" indent="0">
              <a:buNone/>
            </a:pPr>
            <a:r>
              <a:rPr lang="en-US" sz="2600" dirty="0" smtClean="0">
                <a:latin typeface="Arial" pitchFamily="34" charset="0"/>
                <a:cs typeface="Arial" pitchFamily="34" charset="0"/>
              </a:rPr>
              <a:t> The incidence is higher in multiple pregnancies and closely spaced successive pregnancies</a:t>
            </a:r>
          </a:p>
          <a:p>
            <a:pPr marL="0" indent="0">
              <a:buNone/>
            </a:pPr>
            <a:r>
              <a:rPr lang="en-US" sz="2600" dirty="0" smtClean="0">
                <a:latin typeface="Arial" pitchFamily="34" charset="0"/>
                <a:cs typeface="Arial" pitchFamily="34" charset="0"/>
              </a:rPr>
              <a:t>  **Minimum </a:t>
            </a:r>
            <a:r>
              <a:rPr lang="en-US" sz="2600" dirty="0">
                <a:latin typeface="Arial" pitchFamily="34" charset="0"/>
                <a:cs typeface="Arial" pitchFamily="34" charset="0"/>
              </a:rPr>
              <a:t>d</a:t>
            </a:r>
            <a:r>
              <a:rPr lang="en-US" sz="2600" dirty="0" smtClean="0">
                <a:latin typeface="Arial" pitchFamily="34" charset="0"/>
                <a:cs typeface="Arial" pitchFamily="34" charset="0"/>
              </a:rPr>
              <a:t>aily requirement is</a:t>
            </a:r>
            <a:r>
              <a:rPr lang="en-US" sz="2600" dirty="0" smtClean="0">
                <a:solidFill>
                  <a:schemeClr val="tx2"/>
                </a:solidFill>
                <a:latin typeface="Arial" pitchFamily="34" charset="0"/>
                <a:cs typeface="Arial" pitchFamily="34" charset="0"/>
              </a:rPr>
              <a:t> </a:t>
            </a:r>
            <a:r>
              <a:rPr lang="en-US" sz="2600" b="1" dirty="0" smtClean="0">
                <a:solidFill>
                  <a:schemeClr val="tx2"/>
                </a:solidFill>
                <a:latin typeface="Arial" pitchFamily="34" charset="0"/>
                <a:cs typeface="Arial" pitchFamily="34" charset="0"/>
              </a:rPr>
              <a:t>400ug</a:t>
            </a:r>
            <a:r>
              <a:rPr lang="en-US" sz="2600" dirty="0" smtClean="0">
                <a:latin typeface="Arial" pitchFamily="34" charset="0"/>
                <a:cs typeface="Arial" pitchFamily="34" charset="0"/>
              </a:rPr>
              <a:t>.</a:t>
            </a:r>
          </a:p>
          <a:p>
            <a:pPr marL="0" indent="0">
              <a:buNone/>
            </a:pPr>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5732311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657600"/>
            <a:ext cx="8229600" cy="1143000"/>
          </a:xfrm>
        </p:spPr>
        <p:txBody>
          <a:bodyPr>
            <a:normAutofit fontScale="90000"/>
          </a:bodyPr>
          <a:lstStyle/>
          <a:p>
            <a:pPr lvl="0" algn="l"/>
            <a:r>
              <a:rPr lang="en-GB" altLang="zh-CN" sz="3200" b="1" dirty="0" err="1" smtClean="0">
                <a:ea typeface="SimSun" panose="02010600030101010101" pitchFamily="2" charset="-122"/>
              </a:rPr>
              <a:t>Fetal</a:t>
            </a:r>
            <a:r>
              <a:rPr lang="en-GB" altLang="zh-CN" sz="3200" b="1" dirty="0" smtClean="0">
                <a:ea typeface="SimSun" panose="02010600030101010101" pitchFamily="2" charset="-122"/>
              </a:rPr>
              <a:t> complications :</a:t>
            </a:r>
            <a:r>
              <a:rPr lang="en-GB" altLang="zh-CN" sz="3200" dirty="0" smtClean="0">
                <a:ea typeface="SimSun" panose="02010600030101010101" pitchFamily="2" charset="-122"/>
              </a:rPr>
              <a:t/>
            </a:r>
            <a:br>
              <a:rPr lang="en-GB" altLang="zh-CN" sz="3200" dirty="0" smtClean="0">
                <a:ea typeface="SimSun" panose="02010600030101010101" pitchFamily="2" charset="-122"/>
              </a:rPr>
            </a:br>
            <a:r>
              <a:rPr lang="en-GB" altLang="zh-CN" sz="3200" dirty="0" smtClean="0">
                <a:ea typeface="SimSun" panose="02010600030101010101" pitchFamily="2" charset="-122"/>
              </a:rPr>
              <a:t>1) </a:t>
            </a:r>
            <a:r>
              <a:rPr lang="en-US" sz="3200" dirty="0" smtClean="0"/>
              <a:t>Neural Tube Defects</a:t>
            </a:r>
            <a:br>
              <a:rPr lang="en-US" sz="3200" dirty="0" smtClean="0"/>
            </a:br>
            <a:r>
              <a:rPr lang="en-US" sz="3200" dirty="0" smtClean="0"/>
              <a:t>2) low birth weight</a:t>
            </a:r>
            <a:br>
              <a:rPr lang="en-US" sz="3200" dirty="0" smtClean="0"/>
            </a:br>
            <a:r>
              <a:rPr lang="en-US" sz="3200" dirty="0" smtClean="0"/>
              <a:t>3) prematurity</a:t>
            </a:r>
            <a:br>
              <a:rPr lang="en-US" sz="3200" dirty="0" smtClean="0"/>
            </a:br>
            <a:r>
              <a:rPr lang="en-US" sz="3200" dirty="0" smtClean="0"/>
              <a:t/>
            </a:r>
            <a:br>
              <a:rPr lang="en-US" sz="3200" dirty="0" smtClean="0"/>
            </a:br>
            <a:r>
              <a:rPr lang="en-US" sz="3200" dirty="0" smtClean="0"/>
              <a:t/>
            </a:r>
            <a:br>
              <a:rPr lang="en-US" sz="3200" dirty="0" smtClean="0"/>
            </a:br>
            <a:endParaRPr lang="en-US" sz="3200" dirty="0"/>
          </a:p>
        </p:txBody>
      </p:sp>
      <p:sp>
        <p:nvSpPr>
          <p:cNvPr id="3" name="Content Placeholder 2"/>
          <p:cNvSpPr>
            <a:spLocks noGrp="1"/>
          </p:cNvSpPr>
          <p:nvPr>
            <p:ph idx="1"/>
          </p:nvPr>
        </p:nvSpPr>
        <p:spPr>
          <a:xfrm>
            <a:off x="228600" y="533400"/>
            <a:ext cx="8229600" cy="2316163"/>
          </a:xfrm>
        </p:spPr>
        <p:txBody>
          <a:bodyPr>
            <a:normAutofit/>
          </a:bodyPr>
          <a:lstStyle/>
          <a:p>
            <a:r>
              <a:rPr lang="en-GB" altLang="zh-CN" b="1" dirty="0" smtClean="0">
                <a:ea typeface="SimSun" panose="02010600030101010101" pitchFamily="2" charset="-122"/>
              </a:rPr>
              <a:t>Clinical features </a:t>
            </a:r>
            <a:r>
              <a:rPr lang="en-GB" altLang="zh-CN" dirty="0" smtClean="0">
                <a:ea typeface="SimSun" panose="02010600030101010101" pitchFamily="2" charset="-122"/>
              </a:rPr>
              <a:t>:</a:t>
            </a:r>
          </a:p>
          <a:p>
            <a:pPr marL="0" indent="0">
              <a:buNone/>
            </a:pPr>
            <a:r>
              <a:rPr lang="en-GB" altLang="zh-CN" dirty="0" smtClean="0">
                <a:ea typeface="SimSun" panose="02010600030101010101" pitchFamily="2" charset="-122"/>
              </a:rPr>
              <a:t>Anorexia ,nausea ,vomiting ,</a:t>
            </a:r>
            <a:r>
              <a:rPr lang="en-GB" altLang="zh-CN" dirty="0" err="1" smtClean="0">
                <a:ea typeface="SimSun" panose="02010600030101010101" pitchFamily="2" charset="-122"/>
              </a:rPr>
              <a:t>dirrhoea</a:t>
            </a:r>
            <a:r>
              <a:rPr lang="en-GB" altLang="zh-CN" dirty="0" smtClean="0">
                <a:ea typeface="SimSun" panose="02010600030101010101" pitchFamily="2" charset="-122"/>
              </a:rPr>
              <a:t> ,</a:t>
            </a:r>
            <a:r>
              <a:rPr lang="en-US" altLang="en-GB" dirty="0"/>
              <a:t> </a:t>
            </a:r>
            <a:r>
              <a:rPr lang="en-US" altLang="en-GB" dirty="0" smtClean="0"/>
              <a:t>depression ,pallor ,UTI ,Sore </a:t>
            </a:r>
            <a:r>
              <a:rPr lang="en-US" altLang="en-GB" dirty="0"/>
              <a:t>mouth or tongue  </a:t>
            </a:r>
          </a:p>
          <a:p>
            <a:pPr marL="0" indent="0">
              <a:buNone/>
            </a:pPr>
            <a:endParaRPr lang="en-US" dirty="0"/>
          </a:p>
        </p:txBody>
      </p:sp>
    </p:spTree>
    <p:extLst>
      <p:ext uri="{BB962C8B-B14F-4D97-AF65-F5344CB8AC3E}">
        <p14:creationId xmlns:p14="http://schemas.microsoft.com/office/powerpoint/2010/main" val="3884665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077200" cy="2087562"/>
          </a:xfrm>
        </p:spPr>
        <p:txBody>
          <a:bodyPr>
            <a:normAutofit fontScale="90000"/>
          </a:bodyPr>
          <a:lstStyle/>
          <a:p>
            <a:pPr algn="l"/>
            <a:r>
              <a:rPr lang="en-US" sz="4000" b="1" dirty="0" smtClean="0"/>
              <a:t>Investigation</a:t>
            </a:r>
            <a:r>
              <a:rPr lang="en-US" sz="4000" dirty="0" smtClean="0"/>
              <a:t> :</a:t>
            </a:r>
            <a:br>
              <a:rPr lang="en-US" sz="4000" dirty="0" smtClean="0"/>
            </a:br>
            <a:r>
              <a:rPr lang="en-US" sz="4000" dirty="0" smtClean="0"/>
              <a:t>serum </a:t>
            </a:r>
            <a:r>
              <a:rPr lang="en-US" sz="4000" dirty="0" err="1" smtClean="0"/>
              <a:t>folate</a:t>
            </a:r>
            <a:r>
              <a:rPr lang="en-US" sz="4000" dirty="0" smtClean="0"/>
              <a:t> level</a:t>
            </a:r>
            <a:br>
              <a:rPr lang="en-US" sz="4000" dirty="0" smtClean="0"/>
            </a:br>
            <a:r>
              <a:rPr lang="en-US" sz="4000" dirty="0" smtClean="0"/>
              <a:t>RBC </a:t>
            </a:r>
            <a:r>
              <a:rPr lang="en-US" sz="4000" dirty="0" err="1" smtClean="0"/>
              <a:t>folate</a:t>
            </a:r>
            <a:r>
              <a:rPr lang="en-US" sz="4000" dirty="0" smtClean="0"/>
              <a:t> level</a:t>
            </a:r>
            <a:br>
              <a:rPr lang="en-US" sz="4000" dirty="0" smtClean="0"/>
            </a:br>
            <a:r>
              <a:rPr lang="en-US" sz="4000" dirty="0" smtClean="0"/>
              <a:t>Blood smear</a:t>
            </a:r>
            <a:r>
              <a:rPr lang="en-US" dirty="0" smtClean="0"/>
              <a:t/>
            </a:r>
            <a:br>
              <a:rPr lang="en-US" dirty="0" smtClean="0"/>
            </a:br>
            <a:endParaRPr lang="en-US" dirty="0"/>
          </a:p>
        </p:txBody>
      </p:sp>
      <p:sp>
        <p:nvSpPr>
          <p:cNvPr id="3" name="Content Placeholder 2"/>
          <p:cNvSpPr>
            <a:spLocks noGrp="1"/>
          </p:cNvSpPr>
          <p:nvPr>
            <p:ph idx="1"/>
          </p:nvPr>
        </p:nvSpPr>
        <p:spPr>
          <a:xfrm>
            <a:off x="228600" y="3048000"/>
            <a:ext cx="8229600" cy="2239963"/>
          </a:xfrm>
        </p:spPr>
        <p:txBody>
          <a:bodyPr>
            <a:normAutofit lnSpcReduction="10000"/>
          </a:bodyPr>
          <a:lstStyle/>
          <a:p>
            <a:pPr marL="0" indent="0">
              <a:buNone/>
            </a:pPr>
            <a:r>
              <a:rPr lang="en-US" sz="2800" b="1" dirty="0" smtClean="0"/>
              <a:t>Prevention</a:t>
            </a:r>
          </a:p>
          <a:p>
            <a:r>
              <a:rPr lang="en-GB" altLang="zh-CN" sz="2800" b="1" i="1" dirty="0">
                <a:ea typeface="SimSun" panose="02010600030101010101" pitchFamily="2" charset="-122"/>
              </a:rPr>
              <a:t>0.4-1 mg folic acid PO daily </a:t>
            </a:r>
            <a:r>
              <a:rPr lang="en-GB" altLang="zh-CN" sz="2800" dirty="0">
                <a:ea typeface="SimSun" panose="02010600030101010101" pitchFamily="2" charset="-122"/>
              </a:rPr>
              <a:t>for 1-3 months </a:t>
            </a:r>
            <a:r>
              <a:rPr lang="en-GB" altLang="zh-CN" sz="2800" dirty="0" err="1">
                <a:ea typeface="SimSun" panose="02010600030101010101" pitchFamily="2" charset="-122"/>
              </a:rPr>
              <a:t>preconceptually</a:t>
            </a:r>
            <a:r>
              <a:rPr lang="en-GB" altLang="zh-CN" sz="2800" dirty="0">
                <a:ea typeface="SimSun" panose="02010600030101010101" pitchFamily="2" charset="-122"/>
              </a:rPr>
              <a:t> and throughout the 1</a:t>
            </a:r>
            <a:r>
              <a:rPr lang="en-GB" altLang="zh-CN" sz="2800" baseline="30000" dirty="0">
                <a:ea typeface="SimSun" panose="02010600030101010101" pitchFamily="2" charset="-122"/>
              </a:rPr>
              <a:t>st</a:t>
            </a:r>
            <a:r>
              <a:rPr lang="en-GB" altLang="zh-CN" sz="2800" dirty="0">
                <a:ea typeface="SimSun" panose="02010600030101010101" pitchFamily="2" charset="-122"/>
              </a:rPr>
              <a:t> trimester</a:t>
            </a:r>
          </a:p>
          <a:p>
            <a:r>
              <a:rPr lang="en-GB" altLang="zh-CN" sz="2800" b="1" i="1" dirty="0">
                <a:ea typeface="SimSun" panose="02010600030101010101" pitchFamily="2" charset="-122"/>
              </a:rPr>
              <a:t>4 mg folic acid/ day </a:t>
            </a:r>
            <a:r>
              <a:rPr lang="en-GB" altLang="zh-CN" sz="2800" dirty="0">
                <a:ea typeface="SimSun" panose="02010600030101010101" pitchFamily="2" charset="-122"/>
              </a:rPr>
              <a:t>in </a:t>
            </a:r>
            <a:r>
              <a:rPr lang="en-GB" altLang="zh-CN" sz="2800" b="1" dirty="0">
                <a:solidFill>
                  <a:schemeClr val="tx2"/>
                </a:solidFill>
                <a:ea typeface="SimSun" panose="02010600030101010101" pitchFamily="2" charset="-122"/>
              </a:rPr>
              <a:t>patients with past history of NTD </a:t>
            </a:r>
          </a:p>
          <a:p>
            <a:endParaRPr lang="en-US" dirty="0">
              <a:solidFill>
                <a:schemeClr val="tx2"/>
              </a:solidFill>
            </a:endParaRPr>
          </a:p>
        </p:txBody>
      </p:sp>
      <p:pic>
        <p:nvPicPr>
          <p:cNvPr id="1026" name="Picture 2" descr="C:\Users\D.Manar\Desktop\O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0"/>
            <a:ext cx="3543300"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9541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b="1" dirty="0" smtClean="0"/>
              <a:t>Treatment :</a:t>
            </a:r>
            <a:r>
              <a:rPr lang="en-US" sz="2700" b="1" dirty="0" smtClean="0">
                <a:solidFill>
                  <a:srgbClr val="FF0000"/>
                </a:solidFill>
                <a:latin typeface="Arial" pitchFamily="34" charset="0"/>
                <a:cs typeface="Arial" pitchFamily="34" charset="0"/>
              </a:rPr>
              <a:t>5 mg </a:t>
            </a:r>
            <a:r>
              <a:rPr lang="en-US" sz="2700" dirty="0" smtClean="0">
                <a:solidFill>
                  <a:schemeClr val="tx2"/>
                </a:solidFill>
                <a:latin typeface="Arial" pitchFamily="34" charset="0"/>
                <a:cs typeface="Arial" pitchFamily="34" charset="0"/>
              </a:rPr>
              <a:t>folic acid  per day and continue throughout the pregnancy.</a:t>
            </a:r>
            <a:br>
              <a:rPr lang="en-US" sz="2700" dirty="0" smtClean="0">
                <a:solidFill>
                  <a:schemeClr val="tx2"/>
                </a:solidFill>
                <a:latin typeface="Arial" pitchFamily="34" charset="0"/>
                <a:cs typeface="Arial" pitchFamily="34" charset="0"/>
              </a:rPr>
            </a:br>
            <a:endParaRPr lang="en-US" sz="2700" b="1" dirty="0">
              <a:solidFill>
                <a:schemeClr val="tx2"/>
              </a:solidFill>
            </a:endParaRPr>
          </a:p>
        </p:txBody>
      </p:sp>
      <p:sp>
        <p:nvSpPr>
          <p:cNvPr id="3" name="Content Placeholder 2"/>
          <p:cNvSpPr>
            <a:spLocks noGrp="1"/>
          </p:cNvSpPr>
          <p:nvPr>
            <p:ph idx="1"/>
          </p:nvPr>
        </p:nvSpPr>
        <p:spPr/>
        <p:txBody>
          <a:bodyPr>
            <a:normAutofit fontScale="92500" lnSpcReduction="10000"/>
          </a:bodyPr>
          <a:lstStyle/>
          <a:p>
            <a:r>
              <a:rPr lang="en-US" b="1" dirty="0" smtClean="0">
                <a:effectLst/>
                <a:latin typeface="Arial" pitchFamily="34" charset="0"/>
                <a:cs typeface="Arial" pitchFamily="34" charset="0"/>
              </a:rPr>
              <a:t>Conditions that require </a:t>
            </a:r>
            <a:r>
              <a:rPr lang="en-US" b="1" dirty="0" err="1" smtClean="0">
                <a:effectLst/>
                <a:latin typeface="Arial" pitchFamily="34" charset="0"/>
                <a:cs typeface="Arial" pitchFamily="34" charset="0"/>
              </a:rPr>
              <a:t>folate</a:t>
            </a:r>
            <a:r>
              <a:rPr lang="en-US" b="1" dirty="0" smtClean="0">
                <a:effectLst/>
                <a:latin typeface="Arial" pitchFamily="34" charset="0"/>
                <a:cs typeface="Arial" pitchFamily="34" charset="0"/>
              </a:rPr>
              <a:t> supplements:</a:t>
            </a:r>
          </a:p>
          <a:p>
            <a:r>
              <a:rPr lang="en-US" sz="2800" dirty="0" smtClean="0">
                <a:latin typeface="Arial" pitchFamily="34" charset="0"/>
                <a:cs typeface="Arial" pitchFamily="34" charset="0"/>
              </a:rPr>
              <a:t>1- All pregnant epileptic women who take anti-</a:t>
            </a:r>
            <a:r>
              <a:rPr lang="en-US" sz="2800" dirty="0" err="1" smtClean="0">
                <a:latin typeface="Arial" pitchFamily="34" charset="0"/>
                <a:cs typeface="Arial" pitchFamily="34" charset="0"/>
              </a:rPr>
              <a:t>convulsants</a:t>
            </a:r>
            <a:r>
              <a:rPr lang="en-US" sz="2800" dirty="0" smtClean="0">
                <a:latin typeface="Arial" pitchFamily="34" charset="0"/>
                <a:cs typeface="Arial" pitchFamily="34" charset="0"/>
              </a:rPr>
              <a:t>.</a:t>
            </a: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2- Women with hemolytic anemia, such as </a:t>
            </a:r>
            <a:r>
              <a:rPr lang="en-US" sz="2800" dirty="0" err="1" smtClean="0">
                <a:latin typeface="Arial" pitchFamily="34" charset="0"/>
                <a:cs typeface="Arial" pitchFamily="34" charset="0"/>
              </a:rPr>
              <a:t>hemoglobinopathies</a:t>
            </a:r>
            <a:r>
              <a:rPr lang="en-US" sz="2800" dirty="0" smtClean="0">
                <a:latin typeface="Arial" pitchFamily="34" charset="0"/>
                <a:cs typeface="Arial" pitchFamily="34" charset="0"/>
              </a:rPr>
              <a:t>, red cell membrane and enzyme disorders.</a:t>
            </a: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3- Lactating mothers </a:t>
            </a:r>
            <a:r>
              <a:rPr lang="en-US" sz="2800" dirty="0" smtClean="0">
                <a:solidFill>
                  <a:schemeClr val="tx2"/>
                </a:solidFill>
                <a:latin typeface="Arial" pitchFamily="34" charset="0"/>
                <a:cs typeface="Arial" pitchFamily="34" charset="0"/>
              </a:rPr>
              <a:t>due to lose </a:t>
            </a:r>
            <a:r>
              <a:rPr lang="en-US" sz="2800" dirty="0" err="1" smtClean="0">
                <a:solidFill>
                  <a:schemeClr val="tx2"/>
                </a:solidFill>
                <a:latin typeface="Arial" pitchFamily="34" charset="0"/>
                <a:cs typeface="Arial" pitchFamily="34" charset="0"/>
              </a:rPr>
              <a:t>folate</a:t>
            </a:r>
            <a:r>
              <a:rPr lang="en-US" sz="2800" dirty="0" smtClean="0">
                <a:solidFill>
                  <a:schemeClr val="tx2"/>
                </a:solidFill>
                <a:latin typeface="Arial" pitchFamily="34" charset="0"/>
                <a:cs typeface="Arial" pitchFamily="34" charset="0"/>
              </a:rPr>
              <a:t> in breast milk</a:t>
            </a:r>
            <a:endParaRPr lang="en-US" sz="2800" dirty="0" smtClean="0">
              <a:latin typeface="Arial" pitchFamily="34" charset="0"/>
              <a:cs typeface="Arial" pitchFamily="34" charset="0"/>
            </a:endParaRPr>
          </a:p>
          <a:p>
            <a:endParaRPr lang="en-US" b="1" dirty="0"/>
          </a:p>
        </p:txBody>
      </p:sp>
    </p:spTree>
    <p:extLst>
      <p:ext uri="{BB962C8B-B14F-4D97-AF65-F5344CB8AC3E}">
        <p14:creationId xmlns:p14="http://schemas.microsoft.com/office/powerpoint/2010/main" val="79504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smtClean="0">
                <a:effectLst>
                  <a:outerShdw blurRad="38100" dist="38100" dir="2700000" algn="tl">
                    <a:srgbClr val="000000">
                      <a:alpha val="43137"/>
                    </a:srgbClr>
                  </a:outerShdw>
                </a:effectLst>
              </a:rPr>
              <a:t>B12 deficiency anemia</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365760" indent="-256032">
              <a:spcBef>
                <a:spcPts val="400"/>
              </a:spcBef>
              <a:buClr>
                <a:srgbClr val="2DA2BF"/>
              </a:buClr>
              <a:buSzPct val="68000"/>
              <a:buFont typeface="Wingdings 3"/>
              <a:buChar char=""/>
            </a:pPr>
            <a:r>
              <a:rPr lang="en-US" sz="2000" dirty="0">
                <a:solidFill>
                  <a:prstClr val="black"/>
                </a:solidFill>
                <a:latin typeface="Arial" pitchFamily="34" charset="0"/>
                <a:cs typeface="Arial" pitchFamily="34" charset="0"/>
              </a:rPr>
              <a:t>It is rare</a:t>
            </a:r>
          </a:p>
          <a:p>
            <a:pPr marL="365760" lvl="0" indent="-256032">
              <a:spcBef>
                <a:spcPts val="400"/>
              </a:spcBef>
              <a:buClr>
                <a:srgbClr val="2DA2BF"/>
              </a:buClr>
              <a:buSzPct val="68000"/>
              <a:buFont typeface="Wingdings 3"/>
              <a:buChar char=""/>
            </a:pPr>
            <a:r>
              <a:rPr lang="en-US" sz="2000" dirty="0" smtClean="0">
                <a:solidFill>
                  <a:prstClr val="black"/>
                </a:solidFill>
                <a:latin typeface="Arial" pitchFamily="34" charset="0"/>
                <a:cs typeface="Arial" pitchFamily="34" charset="0"/>
              </a:rPr>
              <a:t>Red </a:t>
            </a:r>
            <a:r>
              <a:rPr lang="en-US" sz="2000" dirty="0">
                <a:solidFill>
                  <a:prstClr val="black"/>
                </a:solidFill>
                <a:latin typeface="Arial" pitchFamily="34" charset="0"/>
                <a:cs typeface="Arial" pitchFamily="34" charset="0"/>
              </a:rPr>
              <a:t>cell and serum Vitamin B12 concentrations decrease during pregnancy, </a:t>
            </a:r>
            <a:r>
              <a:rPr lang="en-US" sz="1600" dirty="0">
                <a:solidFill>
                  <a:prstClr val="black"/>
                </a:solidFill>
                <a:latin typeface="Arial" pitchFamily="34" charset="0"/>
                <a:cs typeface="Arial" pitchFamily="34" charset="0"/>
              </a:rPr>
              <a:t>due to increase tissue uptake under the influence of estrogen and preferential transport to the fetus.</a:t>
            </a:r>
          </a:p>
          <a:p>
            <a:pPr marL="365760" lvl="0" indent="-256032">
              <a:spcBef>
                <a:spcPts val="400"/>
              </a:spcBef>
              <a:buClr>
                <a:srgbClr val="2DA2BF"/>
              </a:buClr>
              <a:buSzPct val="68000"/>
              <a:buFont typeface="Wingdings 3"/>
              <a:buChar char=""/>
            </a:pPr>
            <a:r>
              <a:rPr lang="en-US" sz="2000" dirty="0">
                <a:solidFill>
                  <a:prstClr val="black"/>
                </a:solidFill>
                <a:latin typeface="Arial" pitchFamily="34" charset="0"/>
                <a:cs typeface="Arial" pitchFamily="34" charset="0"/>
              </a:rPr>
              <a:t>Adult stores are 300 </a:t>
            </a:r>
            <a:r>
              <a:rPr lang="en-US" sz="2000" dirty="0" err="1">
                <a:solidFill>
                  <a:prstClr val="black"/>
                </a:solidFill>
                <a:latin typeface="Arial" pitchFamily="34" charset="0"/>
                <a:cs typeface="Arial" pitchFamily="34" charset="0"/>
              </a:rPr>
              <a:t>ug</a:t>
            </a:r>
            <a:r>
              <a:rPr lang="en-US" sz="2000" dirty="0">
                <a:solidFill>
                  <a:prstClr val="black"/>
                </a:solidFill>
                <a:latin typeface="Arial" pitchFamily="34" charset="0"/>
                <a:cs typeface="Arial" pitchFamily="34" charset="0"/>
              </a:rPr>
              <a:t> or more and these are affected by pregnancy as minimal amount is required for fetal development, so fetal risks are rare.</a:t>
            </a:r>
          </a:p>
          <a:p>
            <a:endParaRPr lang="en-US" dirty="0" smtClean="0">
              <a:latin typeface="Arial" pitchFamily="34" charset="0"/>
              <a:cs typeface="Arial" pitchFamily="34" charset="0"/>
            </a:endParaRPr>
          </a:p>
        </p:txBody>
      </p:sp>
    </p:spTree>
    <p:extLst>
      <p:ext uri="{BB962C8B-B14F-4D97-AF65-F5344CB8AC3E}">
        <p14:creationId xmlns:p14="http://schemas.microsoft.com/office/powerpoint/2010/main" val="3356931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57400"/>
            <a:ext cx="8229600" cy="1143000"/>
          </a:xfrm>
        </p:spPr>
        <p:txBody>
          <a:bodyPr>
            <a:normAutofit fontScale="90000"/>
          </a:bodyPr>
          <a:lstStyle/>
          <a:p>
            <a:pPr algn="l"/>
            <a:r>
              <a:rPr lang="en-US" sz="4000" dirty="0" smtClean="0">
                <a:solidFill>
                  <a:schemeClr val="tx2"/>
                </a:solidFill>
                <a:latin typeface="Arial" pitchFamily="34" charset="0"/>
                <a:cs typeface="Arial" pitchFamily="34" charset="0"/>
              </a:rPr>
              <a:t>● </a:t>
            </a:r>
            <a:r>
              <a:rPr lang="en-US" b="1" u="sng" dirty="0" err="1" smtClean="0">
                <a:solidFill>
                  <a:schemeClr val="tx2"/>
                </a:solidFill>
                <a:latin typeface="Arial" pitchFamily="34" charset="0"/>
                <a:cs typeface="Arial" pitchFamily="34" charset="0"/>
              </a:rPr>
              <a:t>Aetiology</a:t>
            </a:r>
            <a:r>
              <a:rPr lang="en-US" sz="4000" u="sng" dirty="0" smtClean="0">
                <a:solidFill>
                  <a:schemeClr val="tx2"/>
                </a:solidFill>
                <a:latin typeface="Arial" pitchFamily="34" charset="0"/>
                <a:cs typeface="Arial" pitchFamily="34" charset="0"/>
              </a:rPr>
              <a:t> :</a:t>
            </a:r>
            <a:r>
              <a:rPr lang="en-US" sz="4000" u="sng" dirty="0" smtClean="0">
                <a:solidFill>
                  <a:srgbClr val="FF0000"/>
                </a:solidFill>
                <a:latin typeface="Arial" pitchFamily="34" charset="0"/>
                <a:cs typeface="Arial" pitchFamily="34" charset="0"/>
              </a:rPr>
              <a:t> </a:t>
            </a:r>
            <a:br>
              <a:rPr lang="en-US" sz="4000" u="sng" dirty="0" smtClean="0">
                <a:solidFill>
                  <a:srgbClr val="FF0000"/>
                </a:solidFill>
                <a:latin typeface="Arial" pitchFamily="34" charset="0"/>
                <a:cs typeface="Arial" pitchFamily="34" charset="0"/>
              </a:rPr>
            </a:br>
            <a:r>
              <a:rPr lang="en-US" sz="3600" b="1" dirty="0" smtClean="0">
                <a:latin typeface="Arial" pitchFamily="34" charset="0"/>
                <a:cs typeface="Arial" pitchFamily="34" charset="0"/>
              </a:rPr>
              <a:t>Dietary deficiency </a:t>
            </a:r>
            <a:r>
              <a:rPr lang="en-US" sz="3600" dirty="0" smtClean="0">
                <a:latin typeface="Arial" pitchFamily="34" charset="0"/>
                <a:cs typeface="Arial" pitchFamily="34" charset="0"/>
              </a:rPr>
              <a:t>: in strict vegetarian</a:t>
            </a:r>
            <a:r>
              <a:rPr lang="en-US" sz="4000" u="sng" dirty="0" smtClean="0">
                <a:solidFill>
                  <a:srgbClr val="FF0000"/>
                </a:solidFill>
                <a:latin typeface="Arial" pitchFamily="34" charset="0"/>
                <a:cs typeface="Arial" pitchFamily="34" charset="0"/>
              </a:rPr>
              <a:t/>
            </a:r>
            <a:br>
              <a:rPr lang="en-US" sz="4000" u="sng" dirty="0" smtClean="0">
                <a:solidFill>
                  <a:srgbClr val="FF0000"/>
                </a:solidFill>
                <a:latin typeface="Arial" pitchFamily="34" charset="0"/>
                <a:cs typeface="Arial" pitchFamily="34" charset="0"/>
              </a:rPr>
            </a:br>
            <a:r>
              <a:rPr lang="en-US" sz="3600" b="1" dirty="0" smtClean="0">
                <a:latin typeface="Arial" pitchFamily="34" charset="0"/>
                <a:cs typeface="Arial" pitchFamily="34" charset="0"/>
              </a:rPr>
              <a:t>occur in patient with</a:t>
            </a:r>
            <a:r>
              <a:rPr lang="en-US" sz="3600" dirty="0" smtClean="0">
                <a:latin typeface="Arial" pitchFamily="34" charset="0"/>
                <a:cs typeface="Arial" pitchFamily="34" charset="0"/>
              </a:rPr>
              <a:t>:</a:t>
            </a:r>
            <a:br>
              <a:rPr lang="en-US" sz="3600" dirty="0" smtClean="0">
                <a:latin typeface="Arial" pitchFamily="34" charset="0"/>
                <a:cs typeface="Arial" pitchFamily="34" charset="0"/>
              </a:rPr>
            </a:br>
            <a:r>
              <a:rPr lang="en-US" sz="3600" dirty="0" smtClean="0">
                <a:latin typeface="Arial" pitchFamily="34" charset="0"/>
                <a:cs typeface="Arial" pitchFamily="34" charset="0"/>
              </a:rPr>
              <a:t> gastrectomy , ileitis, distal illeal resection, pernicious anemia,  intestinal parasites (diphilobothrium latum</a:t>
            </a:r>
            <a:r>
              <a:rPr lang="en-US" sz="3600" dirty="0">
                <a:latin typeface="Arial" pitchFamily="34" charset="0"/>
                <a:cs typeface="Arial" pitchFamily="34" charset="0"/>
              </a:rPr>
              <a:t>)</a:t>
            </a:r>
            <a:r>
              <a:rPr lang="en-US" sz="3600" dirty="0" smtClean="0">
                <a:latin typeface="Arial" pitchFamily="34" charset="0"/>
                <a:cs typeface="Arial" pitchFamily="34" charset="0"/>
              </a:rPr>
              <a:t>, Crohn’s disease. </a:t>
            </a:r>
            <a:r>
              <a:rPr lang="en-US" sz="4000" dirty="0" smtClean="0">
                <a:latin typeface="Arial" pitchFamily="34" charset="0"/>
                <a:cs typeface="Arial" pitchFamily="34" charset="0"/>
              </a:rPr>
              <a:t/>
            </a:r>
            <a:br>
              <a:rPr lang="en-US" sz="4000" dirty="0" smtClean="0">
                <a:latin typeface="Arial" pitchFamily="34" charset="0"/>
                <a:cs typeface="Arial" pitchFamily="34" charset="0"/>
              </a:rPr>
            </a:br>
            <a:r>
              <a:rPr lang="en-US" sz="4000" u="sng" dirty="0" smtClean="0">
                <a:solidFill>
                  <a:srgbClr val="FF0000"/>
                </a:solidFill>
                <a:latin typeface="Arial" pitchFamily="34" charset="0"/>
                <a:cs typeface="Arial" pitchFamily="34" charset="0"/>
              </a:rPr>
              <a:t/>
            </a:r>
            <a:br>
              <a:rPr lang="en-US" sz="4000" u="sng" dirty="0" smtClean="0">
                <a:solidFill>
                  <a:srgbClr val="FF0000"/>
                </a:solidFill>
                <a:latin typeface="Arial" pitchFamily="34" charset="0"/>
                <a:cs typeface="Arial" pitchFamily="34" charset="0"/>
              </a:rPr>
            </a:br>
            <a:endParaRPr lang="en-US" dirty="0"/>
          </a:p>
        </p:txBody>
      </p:sp>
    </p:spTree>
    <p:extLst>
      <p:ext uri="{BB962C8B-B14F-4D97-AF65-F5344CB8AC3E}">
        <p14:creationId xmlns:p14="http://schemas.microsoft.com/office/powerpoint/2010/main" val="4132979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
            <a:ext cx="6711654" cy="6248400"/>
          </a:xfrm>
        </p:spPr>
        <p:txBody>
          <a:bodyPr>
            <a:normAutofit/>
          </a:bodyPr>
          <a:lstStyle/>
          <a:p>
            <a:pPr marL="0" indent="0">
              <a:buNone/>
            </a:pPr>
            <a:endParaRPr lang="en-US" dirty="0"/>
          </a:p>
          <a:p>
            <a:pPr marL="0" indent="0">
              <a:buNone/>
            </a:pPr>
            <a:r>
              <a:rPr lang="en-US" b="1" i="1" dirty="0" smtClean="0">
                <a:solidFill>
                  <a:srgbClr val="FFC000"/>
                </a:solidFill>
                <a:latin typeface="Arial" pitchFamily="34" charset="0"/>
                <a:cs typeface="Arial" pitchFamily="34" charset="0"/>
              </a:rPr>
              <a:t>-There </a:t>
            </a:r>
            <a:r>
              <a:rPr lang="en-US" b="1" i="1" dirty="0">
                <a:solidFill>
                  <a:srgbClr val="FFC000"/>
                </a:solidFill>
                <a:latin typeface="Arial" pitchFamily="34" charset="0"/>
                <a:cs typeface="Arial" pitchFamily="34" charset="0"/>
              </a:rPr>
              <a:t>is a consequent fall in </a:t>
            </a:r>
            <a:r>
              <a:rPr lang="en-US" b="1" i="1" dirty="0" smtClean="0">
                <a:solidFill>
                  <a:srgbClr val="FFC000"/>
                </a:solidFill>
                <a:latin typeface="Arial" pitchFamily="34" charset="0"/>
                <a:cs typeface="Arial" pitchFamily="34" charset="0"/>
              </a:rPr>
              <a:t>Hemoglobin concentration</a:t>
            </a:r>
            <a:r>
              <a:rPr lang="en-US" b="1" i="1" dirty="0">
                <a:solidFill>
                  <a:srgbClr val="FFC000"/>
                </a:solidFill>
                <a:latin typeface="Arial" pitchFamily="34" charset="0"/>
                <a:cs typeface="Arial" pitchFamily="34" charset="0"/>
              </a:rPr>
              <a:t>, hematocrit and red cell count </a:t>
            </a:r>
            <a:r>
              <a:rPr lang="en-US" b="1" i="1" dirty="0" smtClean="0">
                <a:solidFill>
                  <a:srgbClr val="FFC000"/>
                </a:solidFill>
                <a:latin typeface="Arial" pitchFamily="34" charset="0"/>
                <a:cs typeface="Arial" pitchFamily="34" charset="0"/>
              </a:rPr>
              <a:t>because </a:t>
            </a:r>
            <a:r>
              <a:rPr lang="en-US" dirty="0" smtClean="0">
                <a:solidFill>
                  <a:srgbClr val="FFC000"/>
                </a:solidFill>
                <a:latin typeface="Arial" pitchFamily="34" charset="0"/>
                <a:cs typeface="Arial" pitchFamily="34" charset="0"/>
              </a:rPr>
              <a:t>of </a:t>
            </a:r>
            <a:r>
              <a:rPr lang="en-US" dirty="0">
                <a:solidFill>
                  <a:srgbClr val="FFC000"/>
                </a:solidFill>
                <a:latin typeface="Arial" pitchFamily="34" charset="0"/>
                <a:cs typeface="Arial" pitchFamily="34" charset="0"/>
              </a:rPr>
              <a:t>hemodilution</a:t>
            </a:r>
            <a:r>
              <a:rPr lang="en-US" dirty="0" smtClean="0">
                <a:latin typeface="Arial" pitchFamily="34" charset="0"/>
                <a:cs typeface="Arial" pitchFamily="34" charset="0"/>
              </a:rPr>
              <a:t>.(physiological anemia)</a:t>
            </a:r>
            <a:endParaRPr lang="en-US" dirty="0">
              <a:latin typeface="Arial" pitchFamily="34" charset="0"/>
              <a:cs typeface="Arial" pitchFamily="34" charset="0"/>
            </a:endParaRPr>
          </a:p>
          <a:p>
            <a:pPr marL="0" indent="0">
              <a:buNone/>
            </a:pPr>
            <a:endParaRPr lang="en-US" dirty="0"/>
          </a:p>
          <a:p>
            <a:pPr marL="0" indent="0">
              <a:buNone/>
            </a:pPr>
            <a:r>
              <a:rPr lang="en-US" dirty="0" smtClean="0"/>
              <a:t>-</a:t>
            </a:r>
            <a:r>
              <a:rPr lang="en-US" b="1" i="1" dirty="0" smtClean="0">
                <a:solidFill>
                  <a:srgbClr val="FFC000"/>
                </a:solidFill>
              </a:rPr>
              <a:t>Total </a:t>
            </a:r>
            <a:r>
              <a:rPr lang="en-US" b="1" i="1" dirty="0">
                <a:solidFill>
                  <a:srgbClr val="FFC000"/>
                </a:solidFill>
              </a:rPr>
              <a:t>WBC increases </a:t>
            </a:r>
            <a:r>
              <a:rPr lang="en-US" b="1" i="1" dirty="0" smtClean="0">
                <a:solidFill>
                  <a:srgbClr val="FFC000"/>
                </a:solidFill>
              </a:rPr>
              <a:t>.</a:t>
            </a:r>
            <a:endParaRPr lang="en-US" b="1" i="1" dirty="0">
              <a:solidFill>
                <a:srgbClr val="FFC000"/>
              </a:solidFill>
            </a:endParaRPr>
          </a:p>
          <a:p>
            <a:pPr marL="0" indent="0">
              <a:buNone/>
            </a:pPr>
            <a:endParaRPr lang="en-US" dirty="0"/>
          </a:p>
          <a:p>
            <a:pPr marL="0" indent="0">
              <a:buNone/>
            </a:pPr>
            <a:r>
              <a:rPr lang="en-US" b="1" i="1" dirty="0" smtClean="0">
                <a:solidFill>
                  <a:srgbClr val="FFC000"/>
                </a:solidFill>
              </a:rPr>
              <a:t>-Platelet </a:t>
            </a:r>
            <a:r>
              <a:rPr lang="en-US" b="1" i="1" dirty="0">
                <a:solidFill>
                  <a:srgbClr val="FFC000"/>
                </a:solidFill>
              </a:rPr>
              <a:t>decreases but stays within lower </a:t>
            </a:r>
            <a:r>
              <a:rPr lang="en-US" b="1" i="1" dirty="0" smtClean="0">
                <a:solidFill>
                  <a:srgbClr val="FFC000"/>
                </a:solidFill>
              </a:rPr>
              <a:t>limit.</a:t>
            </a:r>
          </a:p>
          <a:p>
            <a:pPr marL="0" indent="0">
              <a:buNone/>
            </a:pPr>
            <a:endParaRPr lang="en-US" b="1" i="1" dirty="0">
              <a:solidFill>
                <a:srgbClr val="C00000"/>
              </a:solidFill>
            </a:endParaRPr>
          </a:p>
          <a:p>
            <a:pPr marL="0" indent="0">
              <a:buNone/>
            </a:pPr>
            <a:r>
              <a:rPr lang="en-US" dirty="0" smtClean="0"/>
              <a:t>-</a:t>
            </a:r>
            <a:r>
              <a:rPr lang="en-US" b="1" i="1" dirty="0" smtClean="0">
                <a:solidFill>
                  <a:srgbClr val="FFC000"/>
                </a:solidFill>
              </a:rPr>
              <a:t>Clotting </a:t>
            </a:r>
            <a:r>
              <a:rPr lang="en-US" b="1" i="1" dirty="0">
                <a:solidFill>
                  <a:srgbClr val="FFC000"/>
                </a:solidFill>
              </a:rPr>
              <a:t>factors 8,9,10 increasing by 50 </a:t>
            </a:r>
            <a:r>
              <a:rPr lang="en-US" b="1" i="1" dirty="0" smtClean="0">
                <a:solidFill>
                  <a:srgbClr val="FFC000"/>
                </a:solidFill>
              </a:rPr>
              <a:t>%.</a:t>
            </a:r>
          </a:p>
          <a:p>
            <a:pPr marL="0" indent="0">
              <a:buNone/>
            </a:pPr>
            <a:endParaRPr lang="en-US" b="1" i="1" dirty="0" smtClean="0">
              <a:solidFill>
                <a:srgbClr val="C00000"/>
              </a:solidFill>
            </a:endParaRPr>
          </a:p>
          <a:p>
            <a:pPr marL="0" indent="0">
              <a:buNone/>
            </a:pPr>
            <a:r>
              <a:rPr lang="en-US" dirty="0">
                <a:latin typeface="Arial" pitchFamily="34" charset="0"/>
                <a:cs typeface="Arial" pitchFamily="34" charset="0"/>
              </a:rPr>
              <a:t>▪ </a:t>
            </a:r>
            <a:r>
              <a:rPr lang="en-US" dirty="0">
                <a:solidFill>
                  <a:srgbClr val="FFC000"/>
                </a:solidFill>
                <a:latin typeface="Arial" pitchFamily="34" charset="0"/>
                <a:cs typeface="Arial" pitchFamily="34" charset="0"/>
              </a:rPr>
              <a:t>There is no major effect on B12 stores, although levels decrease</a:t>
            </a:r>
            <a:r>
              <a:rPr lang="en-US" dirty="0">
                <a:latin typeface="Arial" pitchFamily="34" charset="0"/>
                <a:cs typeface="Arial" pitchFamily="34" charset="0"/>
              </a:rPr>
              <a:t> (preferential active </a:t>
            </a:r>
            <a:r>
              <a:rPr lang="en-US" dirty="0" smtClean="0">
                <a:latin typeface="Arial" pitchFamily="34" charset="0"/>
                <a:cs typeface="Arial" pitchFamily="34" charset="0"/>
              </a:rPr>
              <a:t>transport </a:t>
            </a:r>
            <a:r>
              <a:rPr lang="en-US" dirty="0">
                <a:latin typeface="Arial" pitchFamily="34" charset="0"/>
                <a:cs typeface="Arial" pitchFamily="34" charset="0"/>
              </a:rPr>
              <a:t>to the fetus).</a:t>
            </a:r>
            <a:endParaRPr lang="en-US" b="1" i="1" dirty="0">
              <a:solidFill>
                <a:srgbClr val="C00000"/>
              </a:solidFill>
            </a:endParaRPr>
          </a:p>
          <a:p>
            <a:pPr marL="0" indent="0">
              <a:buNone/>
            </a:pPr>
            <a:endParaRPr lang="en-US" b="1" i="1" dirty="0" smtClean="0">
              <a:solidFill>
                <a:srgbClr val="C00000"/>
              </a:solidFill>
            </a:endParaRPr>
          </a:p>
          <a:p>
            <a:pPr marL="0" indent="0">
              <a:buNone/>
            </a:pPr>
            <a:endParaRPr lang="en-US" b="1" i="1" dirty="0">
              <a:solidFill>
                <a:srgbClr val="C00000"/>
              </a:solidFill>
            </a:endParaRPr>
          </a:p>
          <a:p>
            <a:endParaRPr lang="en-US" dirty="0"/>
          </a:p>
        </p:txBody>
      </p:sp>
    </p:spTree>
    <p:extLst>
      <p:ext uri="{BB962C8B-B14F-4D97-AF65-F5344CB8AC3E}">
        <p14:creationId xmlns:p14="http://schemas.microsoft.com/office/powerpoint/2010/main" val="3152126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GB" altLang="zh-CN" b="1" dirty="0" smtClean="0">
                <a:ea typeface="SimSun" panose="02010600030101010101" pitchFamily="2" charset="-122"/>
              </a:rPr>
              <a:t>Clinical features</a:t>
            </a:r>
          </a:p>
          <a:p>
            <a:pPr>
              <a:buFont typeface="Wingdings" panose="05000000000000000000" pitchFamily="2" charset="2"/>
              <a:buNone/>
            </a:pPr>
            <a:r>
              <a:rPr lang="en-US" dirty="0" smtClean="0">
                <a:latin typeface="Arial" pitchFamily="34" charset="0"/>
                <a:cs typeface="Arial" pitchFamily="34" charset="0"/>
              </a:rPr>
              <a:t>numbness &amp; paresthesia of the fingers &amp; toes, followed by weakness, ataxia and poor concentration. Changes in mental status may occur.</a:t>
            </a:r>
            <a:endParaRPr lang="en-GB" altLang="zh-CN" dirty="0" smtClean="0">
              <a:ea typeface="SimSun" panose="02010600030101010101" pitchFamily="2" charset="-122"/>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p>
          <a:p>
            <a:endParaRPr lang="en-US" dirty="0"/>
          </a:p>
        </p:txBody>
      </p:sp>
    </p:spTree>
    <p:extLst>
      <p:ext uri="{BB962C8B-B14F-4D97-AF65-F5344CB8AC3E}">
        <p14:creationId xmlns:p14="http://schemas.microsoft.com/office/powerpoint/2010/main" val="2173698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33458"/>
            <a:ext cx="8458200" cy="1699958"/>
          </a:xfrm>
        </p:spPr>
        <p:txBody>
          <a:bodyPr>
            <a:noAutofit/>
          </a:bodyPr>
          <a:lstStyle/>
          <a:p>
            <a:pPr algn="l"/>
            <a:r>
              <a:rPr lang="en-US" sz="2800" b="1" dirty="0" smtClean="0">
                <a:solidFill>
                  <a:srgbClr val="0070C0"/>
                </a:solidFill>
                <a:latin typeface="Arial" pitchFamily="34" charset="0"/>
                <a:cs typeface="Arial" pitchFamily="34" charset="0"/>
              </a:rPr>
              <a:t>Diagnosis:</a:t>
            </a:r>
            <a:r>
              <a:rPr lang="en-US" sz="2800" dirty="0" smtClean="0">
                <a:solidFill>
                  <a:srgbClr val="0070C0"/>
                </a:solidFill>
                <a:latin typeface="Arial" pitchFamily="34" charset="0"/>
                <a:cs typeface="Arial" pitchFamily="34" charset="0"/>
              </a:rPr>
              <a:t/>
            </a:r>
            <a:br>
              <a:rPr lang="en-US" sz="2800" dirty="0" smtClean="0">
                <a:solidFill>
                  <a:srgbClr val="0070C0"/>
                </a:solidFill>
                <a:latin typeface="Arial" pitchFamily="34" charset="0"/>
                <a:cs typeface="Arial" pitchFamily="34" charset="0"/>
              </a:rPr>
            </a:br>
            <a:r>
              <a:rPr lang="en-US" sz="2800" dirty="0" smtClean="0">
                <a:latin typeface="Arial" pitchFamily="34" charset="0"/>
                <a:cs typeface="Arial" pitchFamily="34" charset="0"/>
              </a:rPr>
              <a:t>Peripheral smear (</a:t>
            </a:r>
            <a:r>
              <a:rPr lang="en-US" sz="3200" dirty="0" err="1" smtClean="0">
                <a:latin typeface="Arial" pitchFamily="34" charset="0"/>
                <a:cs typeface="Arial" pitchFamily="34" charset="0"/>
              </a:rPr>
              <a:t>hypersegmented</a:t>
            </a:r>
            <a:r>
              <a:rPr lang="en-US" sz="3200" dirty="0">
                <a:latin typeface="Arial" pitchFamily="34" charset="0"/>
                <a:cs typeface="Arial" pitchFamily="34" charset="0"/>
              </a:rPr>
              <a:t> </a:t>
            </a:r>
            <a:r>
              <a:rPr lang="en-US" sz="3200" dirty="0" smtClean="0">
                <a:latin typeface="Arial" pitchFamily="34" charset="0"/>
                <a:cs typeface="Arial" pitchFamily="34" charset="0"/>
              </a:rPr>
              <a:t>neutrophils, oval </a:t>
            </a:r>
            <a:r>
              <a:rPr lang="en-US" sz="3200" dirty="0" err="1" smtClean="0">
                <a:latin typeface="Arial" pitchFamily="34" charset="0"/>
                <a:cs typeface="Arial" pitchFamily="34" charset="0"/>
              </a:rPr>
              <a:t>macrocytes</a:t>
            </a:r>
            <a:r>
              <a:rPr lang="en-US" sz="3200" dirty="0" smtClean="0">
                <a:latin typeface="Arial" pitchFamily="34" charset="0"/>
                <a:cs typeface="Arial" pitchFamily="34" charset="0"/>
              </a:rPr>
              <a:t>,</a:t>
            </a:r>
            <a:r>
              <a:rPr lang="en-US" sz="3200" dirty="0">
                <a:latin typeface="Arial" pitchFamily="34" charset="0"/>
                <a:cs typeface="Arial" pitchFamily="34" charset="0"/>
              </a:rPr>
              <a:t> </a:t>
            </a:r>
            <a:r>
              <a:rPr lang="en-US" sz="3200" dirty="0" smtClean="0">
                <a:latin typeface="Arial" pitchFamily="34" charset="0"/>
                <a:cs typeface="Arial" pitchFamily="34" charset="0"/>
              </a:rPr>
              <a:t>Howell-Jolly bodies)</a:t>
            </a:r>
            <a:br>
              <a:rPr lang="en-US" sz="3200" dirty="0" smtClean="0">
                <a:latin typeface="Arial" pitchFamily="34" charset="0"/>
                <a:cs typeface="Arial" pitchFamily="34" charset="0"/>
              </a:rPr>
            </a:br>
            <a:r>
              <a:rPr lang="ar-JO" sz="3200" dirty="0" smtClean="0">
                <a:latin typeface="Arial" pitchFamily="34" charset="0"/>
                <a:cs typeface="Arial" pitchFamily="34" charset="0"/>
              </a:rPr>
              <a:t/>
            </a:r>
            <a:br>
              <a:rPr lang="ar-JO" sz="3200" dirty="0" smtClean="0">
                <a:latin typeface="Arial" pitchFamily="34" charset="0"/>
                <a:cs typeface="Arial" pitchFamily="34" charset="0"/>
              </a:rPr>
            </a:br>
            <a:r>
              <a:rPr lang="ar-JO" sz="3200" dirty="0">
                <a:latin typeface="Arial" pitchFamily="34" charset="0"/>
                <a:cs typeface="Arial" pitchFamily="34" charset="0"/>
              </a:rPr>
              <a:t/>
            </a:r>
            <a:br>
              <a:rPr lang="ar-JO" sz="3200" dirty="0">
                <a:latin typeface="Arial" pitchFamily="34" charset="0"/>
                <a:cs typeface="Arial" pitchFamily="34" charset="0"/>
              </a:rPr>
            </a:br>
            <a:r>
              <a:rPr lang="ar-JO" sz="3200" dirty="0" smtClean="0">
                <a:latin typeface="Arial" pitchFamily="34" charset="0"/>
                <a:cs typeface="Arial" pitchFamily="34" charset="0"/>
              </a:rPr>
              <a:t/>
            </a:r>
            <a:br>
              <a:rPr lang="ar-JO" sz="3200" dirty="0" smtClean="0">
                <a:latin typeface="Arial" pitchFamily="34" charset="0"/>
                <a:cs typeface="Arial" pitchFamily="34" charset="0"/>
              </a:rPr>
            </a:b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Vitamin B12 level &lt; 80 </a:t>
            </a:r>
            <a:r>
              <a:rPr lang="en-US" sz="2800" dirty="0" err="1" smtClean="0">
                <a:latin typeface="Arial" pitchFamily="34" charset="0"/>
                <a:cs typeface="Arial" pitchFamily="34" charset="0"/>
              </a:rPr>
              <a:t>pico</a:t>
            </a:r>
            <a:r>
              <a:rPr lang="en-US" sz="2800" dirty="0" smtClean="0">
                <a:latin typeface="Arial" pitchFamily="34" charset="0"/>
                <a:cs typeface="Arial" pitchFamily="34" charset="0"/>
              </a:rPr>
              <a:t> g/ml.</a:t>
            </a:r>
            <a:r>
              <a:rPr lang="ar-JO" sz="2800" dirty="0" smtClean="0">
                <a:latin typeface="Arial" pitchFamily="34" charset="0"/>
                <a:cs typeface="Arial" pitchFamily="34" charset="0"/>
              </a:rPr>
              <a:t/>
            </a:r>
            <a:br>
              <a:rPr lang="ar-JO" sz="2800" dirty="0" smtClean="0">
                <a:latin typeface="Arial" pitchFamily="34" charset="0"/>
                <a:cs typeface="Arial" pitchFamily="34" charset="0"/>
              </a:rPr>
            </a:br>
            <a:r>
              <a:rPr lang="ar-JO" sz="2800" dirty="0">
                <a:latin typeface="Arial" pitchFamily="34" charset="0"/>
                <a:cs typeface="Arial" pitchFamily="34" charset="0"/>
              </a:rPr>
              <a:t/>
            </a:r>
            <a:br>
              <a:rPr lang="ar-JO" sz="2800" dirty="0">
                <a:latin typeface="Arial" pitchFamily="34" charset="0"/>
                <a:cs typeface="Arial" pitchFamily="34" charset="0"/>
              </a:rPr>
            </a:br>
            <a:r>
              <a:rPr lang="en-GB" altLang="zh-CN" sz="3200" b="1" dirty="0" smtClean="0">
                <a:solidFill>
                  <a:schemeClr val="tx2"/>
                </a:solidFill>
                <a:ea typeface="SimSun" panose="02010600030101010101" pitchFamily="2" charset="-122"/>
              </a:rPr>
              <a:t>Treatment</a:t>
            </a:r>
            <a:r>
              <a:rPr lang="en-GB" altLang="zh-CN" sz="2800" b="1" dirty="0" smtClean="0">
                <a:solidFill>
                  <a:srgbClr val="C00000"/>
                </a:solidFill>
                <a:ea typeface="SimSun" panose="02010600030101010101" pitchFamily="2" charset="-122"/>
              </a:rPr>
              <a:t/>
            </a:r>
            <a:br>
              <a:rPr lang="en-GB" altLang="zh-CN" sz="2800" b="1" dirty="0" smtClean="0">
                <a:solidFill>
                  <a:srgbClr val="C00000"/>
                </a:solidFill>
                <a:ea typeface="SimSun" panose="02010600030101010101" pitchFamily="2" charset="-122"/>
              </a:rPr>
            </a:br>
            <a:r>
              <a:rPr lang="en-GB" altLang="zh-CN" sz="2800" dirty="0" smtClean="0">
                <a:ea typeface="SimSun" panose="02010600030101010101" pitchFamily="2" charset="-122"/>
              </a:rPr>
              <a:t>     </a:t>
            </a:r>
            <a:r>
              <a:rPr lang="en-US" sz="2800" dirty="0" err="1" smtClean="0">
                <a:latin typeface="Arial" pitchFamily="34" charset="0"/>
                <a:cs typeface="Arial" pitchFamily="34" charset="0"/>
              </a:rPr>
              <a:t>Cyanocobalamin</a:t>
            </a:r>
            <a:r>
              <a:rPr lang="en-US" sz="2800" dirty="0" smtClean="0">
                <a:latin typeface="Arial" pitchFamily="34" charset="0"/>
                <a:cs typeface="Arial" pitchFamily="34" charset="0"/>
              </a:rPr>
              <a:t> or </a:t>
            </a:r>
            <a:r>
              <a:rPr lang="en-US" sz="2800" dirty="0" err="1" smtClean="0">
                <a:latin typeface="Arial" pitchFamily="34" charset="0"/>
                <a:cs typeface="Arial" pitchFamily="34" charset="0"/>
              </a:rPr>
              <a:t>hydroxycobalmin</a:t>
            </a:r>
            <a:r>
              <a:rPr lang="en-US" sz="2800" dirty="0" smtClean="0">
                <a:latin typeface="Arial" pitchFamily="34" charset="0"/>
                <a:cs typeface="Arial" pitchFamily="34" charset="0"/>
              </a:rPr>
              <a:t> 1mg, 3 times a week for 2 weeks and then every 3 months.</a:t>
            </a:r>
            <a:br>
              <a:rPr lang="en-US" sz="2800" dirty="0" smtClean="0">
                <a:latin typeface="Arial" pitchFamily="34" charset="0"/>
                <a:cs typeface="Arial" pitchFamily="34" charset="0"/>
              </a:rPr>
            </a:b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
            </a:r>
            <a:br>
              <a:rPr lang="en-US" sz="2800" dirty="0" smtClean="0">
                <a:latin typeface="Arial" pitchFamily="34" charset="0"/>
                <a:cs typeface="Arial" pitchFamily="34" charset="0"/>
              </a:rPr>
            </a:br>
            <a:endParaRPr lang="en-US" sz="3200" dirty="0"/>
          </a:p>
        </p:txBody>
      </p:sp>
      <p:pic>
        <p:nvPicPr>
          <p:cNvPr id="2050" name="Picture 2" descr="C:\Users\D.Manar\Desktop\OIP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05000"/>
            <a:ext cx="3048000" cy="225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664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590800"/>
            <a:ext cx="8229600" cy="1143000"/>
          </a:xfrm>
        </p:spPr>
        <p:txBody>
          <a:bodyPr>
            <a:normAutofit fontScale="90000"/>
          </a:bodyPr>
          <a:lstStyle/>
          <a:p>
            <a:r>
              <a:rPr lang="en-US" dirty="0" smtClean="0"/>
              <a:t>What are drugs that can cause </a:t>
            </a:r>
            <a:r>
              <a:rPr lang="en-US" dirty="0" err="1" smtClean="0"/>
              <a:t>folate</a:t>
            </a:r>
            <a:r>
              <a:rPr lang="en-US" dirty="0" smtClean="0"/>
              <a:t> deficiency?  </a:t>
            </a:r>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641490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normAutofit fontScale="90000"/>
          </a:bodyPr>
          <a:lstStyle/>
          <a:p>
            <a:r>
              <a:rPr lang="en-US" dirty="0" smtClean="0"/>
              <a:t>Anticonvulsant , methotrexate</a:t>
            </a:r>
            <a:br>
              <a:rPr lang="en-US" dirty="0" smtClean="0"/>
            </a:br>
            <a:r>
              <a:rPr lang="en-US" dirty="0" smtClean="0"/>
              <a:t>OCPs</a:t>
            </a:r>
            <a:endParaRPr lang="en-US" dirty="0"/>
          </a:p>
        </p:txBody>
      </p:sp>
    </p:spTree>
    <p:extLst>
      <p:ext uri="{BB962C8B-B14F-4D97-AF65-F5344CB8AC3E}">
        <p14:creationId xmlns:p14="http://schemas.microsoft.com/office/powerpoint/2010/main" val="145631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143000"/>
          </a:xfrm>
        </p:spPr>
        <p:txBody>
          <a:bodyPr>
            <a:normAutofit fontScale="90000"/>
          </a:bodyPr>
          <a:lstStyle/>
          <a:p>
            <a:r>
              <a:rPr lang="en-US" dirty="0" smtClean="0"/>
              <a:t>Why should you always rule out B12 deficiency when ruling out </a:t>
            </a:r>
            <a:r>
              <a:rPr lang="en-US" dirty="0" err="1" smtClean="0"/>
              <a:t>folate</a:t>
            </a:r>
            <a:r>
              <a:rPr lang="en-US" dirty="0" smtClean="0"/>
              <a:t> deficiency ? </a:t>
            </a:r>
            <a:endParaRPr lang="en-US" dirty="0"/>
          </a:p>
        </p:txBody>
      </p:sp>
    </p:spTree>
    <p:extLst>
      <p:ext uri="{BB962C8B-B14F-4D97-AF65-F5344CB8AC3E}">
        <p14:creationId xmlns:p14="http://schemas.microsoft.com/office/powerpoint/2010/main" val="9407380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362200"/>
            <a:ext cx="8229600" cy="1143000"/>
          </a:xfrm>
        </p:spPr>
        <p:txBody>
          <a:bodyPr>
            <a:normAutofit fontScale="90000"/>
          </a:bodyPr>
          <a:lstStyle/>
          <a:p>
            <a:r>
              <a:rPr lang="en-US" dirty="0" smtClean="0"/>
              <a:t>Folic acid can partially reverse some hematologic abnormalities of B12 (except </a:t>
            </a:r>
            <a:r>
              <a:rPr lang="en-US" dirty="0" err="1" smtClean="0"/>
              <a:t>neuro</a:t>
            </a:r>
            <a:r>
              <a:rPr lang="en-US" dirty="0" smtClean="0"/>
              <a:t> manifestations   irreversible)</a:t>
            </a:r>
            <a:endParaRPr lang="en-US" dirty="0"/>
          </a:p>
        </p:txBody>
      </p:sp>
    </p:spTree>
    <p:extLst>
      <p:ext uri="{BB962C8B-B14F-4D97-AF65-F5344CB8AC3E}">
        <p14:creationId xmlns:p14="http://schemas.microsoft.com/office/powerpoint/2010/main" val="28615332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case</a:t>
            </a:r>
            <a:endParaRPr lang="en-US" sz="5400" dirty="0"/>
          </a:p>
        </p:txBody>
      </p:sp>
      <p:sp>
        <p:nvSpPr>
          <p:cNvPr id="5" name="Text Placeholder 4"/>
          <p:cNvSpPr>
            <a:spLocks noGrp="1"/>
          </p:cNvSpPr>
          <p:nvPr>
            <p:ph type="body" sz="half" idx="2"/>
          </p:nvPr>
        </p:nvSpPr>
        <p:spPr>
          <a:xfrm>
            <a:off x="609600" y="1447800"/>
            <a:ext cx="6934200" cy="5135563"/>
          </a:xfrm>
        </p:spPr>
        <p:txBody>
          <a:bodyPr>
            <a:normAutofit/>
          </a:bodyPr>
          <a:lstStyle/>
          <a:p>
            <a:r>
              <a:rPr lang="en-US" sz="2800" dirty="0" smtClean="0"/>
              <a:t>A30 years old  patient  presents with chief complaint of feeling fatigued and looking pale . Exam shows glossitis and mild icterus . You run a CBC and these are your results  : WBC 8000 , RBC 3.5 Hemoglobin 9 , hematocrit  34, MCV  115 , RDW 17 , MCHC 32 .</a:t>
            </a:r>
          </a:p>
          <a:p>
            <a:r>
              <a:rPr lang="en-US" sz="2800" dirty="0" smtClean="0"/>
              <a:t>WHAT IS YOUR DDX ?</a:t>
            </a:r>
          </a:p>
          <a:p>
            <a:r>
              <a:rPr lang="en-US" sz="2800" dirty="0" smtClean="0"/>
              <a:t>Another Investigations ?</a:t>
            </a:r>
            <a:endParaRPr lang="en-US" sz="2800" dirty="0"/>
          </a:p>
        </p:txBody>
      </p:sp>
    </p:spTree>
    <p:extLst>
      <p:ext uri="{BB962C8B-B14F-4D97-AF65-F5344CB8AC3E}">
        <p14:creationId xmlns:p14="http://schemas.microsoft.com/office/powerpoint/2010/main" val="34787190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0"/>
            <a:ext cx="8229600" cy="1143000"/>
          </a:xfrm>
        </p:spPr>
        <p:txBody>
          <a:bodyPr>
            <a:normAutofit fontScale="90000"/>
          </a:bodyPr>
          <a:lstStyle/>
          <a:p>
            <a:pPr algn="l"/>
            <a:r>
              <a:rPr lang="en-US" dirty="0" smtClean="0"/>
              <a:t>Order peripheral blood smear and find macro-</a:t>
            </a:r>
            <a:r>
              <a:rPr lang="en-US" dirty="0" err="1" smtClean="0"/>
              <a:t>ovalocytes</a:t>
            </a:r>
            <a:r>
              <a:rPr lang="en-US" dirty="0" smtClean="0"/>
              <a:t> and </a:t>
            </a:r>
            <a:r>
              <a:rPr lang="en-US" dirty="0" err="1" smtClean="0"/>
              <a:t>hypersegmented</a:t>
            </a:r>
            <a:r>
              <a:rPr lang="en-US" dirty="0" smtClean="0"/>
              <a:t> neutrophils </a:t>
            </a:r>
            <a:br>
              <a:rPr lang="en-US" dirty="0" smtClean="0"/>
            </a:br>
            <a:r>
              <a:rPr lang="en-US" dirty="0" smtClean="0"/>
              <a:t>what is diagnosis ? </a:t>
            </a:r>
            <a:br>
              <a:rPr lang="en-US" dirty="0" smtClean="0"/>
            </a:br>
            <a:r>
              <a:rPr lang="en-US" dirty="0" smtClean="0"/>
              <a:t>When do you expect to see the anemia corrected ?</a:t>
            </a:r>
            <a:br>
              <a:rPr lang="en-US" dirty="0" smtClean="0"/>
            </a:br>
            <a:r>
              <a:rPr lang="en-US" dirty="0" smtClean="0"/>
              <a:t>A-24-48 hours</a:t>
            </a:r>
            <a:br>
              <a:rPr lang="en-US" dirty="0" smtClean="0"/>
            </a:br>
            <a:r>
              <a:rPr lang="en-US" dirty="0" smtClean="0"/>
              <a:t>b-2-3 days </a:t>
            </a:r>
            <a:br>
              <a:rPr lang="en-US" dirty="0" smtClean="0"/>
            </a:br>
            <a:r>
              <a:rPr lang="en-US" dirty="0" smtClean="0"/>
              <a:t>c- 10 days </a:t>
            </a:r>
            <a:br>
              <a:rPr lang="en-US" dirty="0" smtClean="0"/>
            </a:br>
            <a:r>
              <a:rPr lang="en-US" dirty="0" smtClean="0"/>
              <a:t>d- 1-2 months</a:t>
            </a:r>
            <a:endParaRPr lang="en-US" dirty="0"/>
          </a:p>
        </p:txBody>
      </p:sp>
    </p:spTree>
    <p:extLst>
      <p:ext uri="{BB962C8B-B14F-4D97-AF65-F5344CB8AC3E}">
        <p14:creationId xmlns:p14="http://schemas.microsoft.com/office/powerpoint/2010/main" val="2634009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effectLst>
                  <a:outerShdw blurRad="38100" dist="38100" dir="2700000" algn="tl">
                    <a:srgbClr val="000000">
                      <a:alpha val="43137"/>
                    </a:srgbClr>
                  </a:outerShdw>
                </a:effectLst>
              </a:rPr>
              <a:t>Thalassemia</a:t>
            </a:r>
            <a:endParaRPr lang="en-US" sz="5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t>are a set of hereditary hemolytic </a:t>
            </a:r>
            <a:r>
              <a:rPr lang="en-US" dirty="0" err="1" smtClean="0"/>
              <a:t>anemias</a:t>
            </a:r>
            <a:r>
              <a:rPr lang="en-US" dirty="0" smtClean="0"/>
              <a:t> that are caused by mutations that result in the reduction in the synthesis of either the α or β chains that make up the hemoglobin molecule.</a:t>
            </a:r>
          </a:p>
          <a:p>
            <a:r>
              <a:rPr lang="en-US" dirty="0" smtClean="0"/>
              <a:t> The reduction of a particular chain leads to the imbalance of globin chain synthesis and subsequently a distortion in the α:β ratio. </a:t>
            </a:r>
            <a:endParaRPr lang="en-US" dirty="0"/>
          </a:p>
        </p:txBody>
      </p:sp>
    </p:spTree>
    <p:extLst>
      <p:ext uri="{BB962C8B-B14F-4D97-AF65-F5344CB8AC3E}">
        <p14:creationId xmlns:p14="http://schemas.microsoft.com/office/powerpoint/2010/main" val="532360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Genetics</a:t>
            </a:r>
            <a:endParaRPr lang="en-US" dirty="0"/>
          </a:p>
        </p:txBody>
      </p:sp>
      <p:sp>
        <p:nvSpPr>
          <p:cNvPr id="3" name="Content Placeholder 2"/>
          <p:cNvSpPr>
            <a:spLocks noGrp="1"/>
          </p:cNvSpPr>
          <p:nvPr>
            <p:ph idx="1"/>
          </p:nvPr>
        </p:nvSpPr>
        <p:spPr/>
        <p:txBody>
          <a:bodyPr/>
          <a:lstStyle/>
          <a:p>
            <a:pPr marL="332740" indent="-320040">
              <a:lnSpc>
                <a:spcPct val="100000"/>
              </a:lnSpc>
              <a:spcBef>
                <a:spcPts val="1260"/>
              </a:spcBef>
              <a:buFont typeface="Arial"/>
              <a:buChar char="–"/>
              <a:tabLst>
                <a:tab pos="332105" algn="l"/>
                <a:tab pos="332740" algn="l"/>
              </a:tabLst>
            </a:pPr>
            <a:r>
              <a:rPr lang="en-US" sz="2400" spc="-5" dirty="0" smtClean="0">
                <a:latin typeface="Carlito"/>
                <a:cs typeface="Carlito"/>
              </a:rPr>
              <a:t>Autosomal </a:t>
            </a:r>
            <a:r>
              <a:rPr lang="en-US" sz="2400" spc="-10" dirty="0" smtClean="0">
                <a:latin typeface="Carlito"/>
                <a:cs typeface="Carlito"/>
              </a:rPr>
              <a:t>recessive pattern </a:t>
            </a:r>
            <a:r>
              <a:rPr lang="en-US" sz="2400" spc="-5" dirty="0" smtClean="0">
                <a:latin typeface="Carlito"/>
                <a:cs typeface="Carlito"/>
              </a:rPr>
              <a:t>of</a:t>
            </a:r>
            <a:r>
              <a:rPr lang="en-US" sz="2400" spc="50" dirty="0" smtClean="0">
                <a:latin typeface="Carlito"/>
                <a:cs typeface="Carlito"/>
              </a:rPr>
              <a:t> </a:t>
            </a:r>
            <a:r>
              <a:rPr lang="en-US" sz="2400" spc="-5" dirty="0" smtClean="0">
                <a:latin typeface="Carlito"/>
                <a:cs typeface="Carlito"/>
              </a:rPr>
              <a:t>inheritance</a:t>
            </a:r>
            <a:endParaRPr lang="en-US" sz="2400" dirty="0" smtClean="0">
              <a:latin typeface="Carlito"/>
              <a:cs typeface="Carlito"/>
            </a:endParaRPr>
          </a:p>
          <a:p>
            <a:pPr marL="332740" indent="-320040">
              <a:lnSpc>
                <a:spcPct val="100000"/>
              </a:lnSpc>
              <a:spcBef>
                <a:spcPts val="1165"/>
              </a:spcBef>
              <a:buFont typeface="Arial"/>
              <a:buChar char="–"/>
              <a:tabLst>
                <a:tab pos="332105" algn="l"/>
                <a:tab pos="332740" algn="l"/>
              </a:tabLst>
            </a:pPr>
            <a:r>
              <a:rPr lang="en-US" sz="2400" dirty="0" smtClean="0">
                <a:latin typeface="Carlito"/>
                <a:cs typeface="Carlito"/>
              </a:rPr>
              <a:t>α</a:t>
            </a:r>
            <a:r>
              <a:rPr lang="en-US" sz="2400" spc="-10" dirty="0" smtClean="0">
                <a:latin typeface="Carlito"/>
                <a:cs typeface="Carlito"/>
              </a:rPr>
              <a:t> </a:t>
            </a:r>
            <a:r>
              <a:rPr lang="en-US" sz="2400" dirty="0" smtClean="0">
                <a:latin typeface="Carlito"/>
                <a:cs typeface="Carlito"/>
              </a:rPr>
              <a:t>chain</a:t>
            </a:r>
          </a:p>
          <a:p>
            <a:pPr marL="652780" lvl="1" indent="-320675">
              <a:spcBef>
                <a:spcPts val="1160"/>
              </a:spcBef>
              <a:buFont typeface="Arial"/>
              <a:buChar char="–"/>
              <a:tabLst>
                <a:tab pos="652780" algn="l"/>
                <a:tab pos="653415" algn="l"/>
              </a:tabLst>
            </a:pPr>
            <a:r>
              <a:rPr lang="en-US" sz="2000" dirty="0" smtClean="0">
                <a:latin typeface="Carlito"/>
                <a:cs typeface="Carlito"/>
              </a:rPr>
              <a:t>2 </a:t>
            </a:r>
            <a:r>
              <a:rPr lang="en-US" sz="2000" spc="-10" dirty="0" smtClean="0">
                <a:latin typeface="Carlito"/>
                <a:cs typeface="Carlito"/>
              </a:rPr>
              <a:t>pairs </a:t>
            </a:r>
            <a:r>
              <a:rPr lang="en-US" sz="2000" spc="-5" dirty="0" smtClean="0">
                <a:latin typeface="Carlito"/>
                <a:cs typeface="Carlito"/>
              </a:rPr>
              <a:t>of </a:t>
            </a:r>
            <a:r>
              <a:rPr lang="en-US" sz="2000" dirty="0" smtClean="0">
                <a:latin typeface="Carlito"/>
                <a:cs typeface="Carlito"/>
              </a:rPr>
              <a:t>genes </a:t>
            </a:r>
            <a:r>
              <a:rPr lang="en-US" sz="2000" spc="-35" dirty="0" smtClean="0">
                <a:latin typeface="Carlito"/>
                <a:cs typeface="Carlito"/>
              </a:rPr>
              <a:t>(Total </a:t>
            </a:r>
            <a:r>
              <a:rPr lang="en-US" sz="2000" dirty="0" smtClean="0">
                <a:latin typeface="Carlito"/>
                <a:cs typeface="Carlito"/>
              </a:rPr>
              <a:t>4; 1 </a:t>
            </a:r>
            <a:r>
              <a:rPr lang="en-US" sz="2000" spc="-5" dirty="0" smtClean="0">
                <a:latin typeface="Carlito"/>
                <a:cs typeface="Carlito"/>
              </a:rPr>
              <a:t>pair </a:t>
            </a:r>
            <a:r>
              <a:rPr lang="en-US" sz="2000" spc="-10" dirty="0" smtClean="0">
                <a:latin typeface="Carlito"/>
                <a:cs typeface="Carlito"/>
              </a:rPr>
              <a:t>from </a:t>
            </a:r>
            <a:r>
              <a:rPr lang="en-US" sz="2000" dirty="0" smtClean="0">
                <a:latin typeface="Carlito"/>
                <a:cs typeface="Carlito"/>
              </a:rPr>
              <a:t>each</a:t>
            </a:r>
            <a:r>
              <a:rPr lang="en-US" sz="2000" spc="40" dirty="0" smtClean="0">
                <a:latin typeface="Carlito"/>
                <a:cs typeface="Carlito"/>
              </a:rPr>
              <a:t> </a:t>
            </a:r>
            <a:r>
              <a:rPr lang="en-US" sz="2000" spc="-10" dirty="0" smtClean="0">
                <a:latin typeface="Carlito"/>
                <a:cs typeface="Carlito"/>
              </a:rPr>
              <a:t>parent)</a:t>
            </a:r>
            <a:endParaRPr lang="en-US" sz="2000" dirty="0" smtClean="0">
              <a:latin typeface="Carlito"/>
              <a:cs typeface="Carlito"/>
            </a:endParaRPr>
          </a:p>
          <a:p>
            <a:pPr marL="652780" lvl="1" indent="-320675">
              <a:spcBef>
                <a:spcPts val="1145"/>
              </a:spcBef>
              <a:buFont typeface="Arial"/>
              <a:buChar char="–"/>
              <a:tabLst>
                <a:tab pos="652780" algn="l"/>
                <a:tab pos="653415" algn="l"/>
              </a:tabLst>
            </a:pPr>
            <a:r>
              <a:rPr lang="en-US" sz="2000" spc="-10" dirty="0" smtClean="0">
                <a:latin typeface="Carlito"/>
                <a:cs typeface="Carlito"/>
              </a:rPr>
              <a:t>Chromosome</a:t>
            </a:r>
            <a:r>
              <a:rPr lang="en-US" sz="2000" spc="-5" dirty="0" smtClean="0">
                <a:latin typeface="Carlito"/>
                <a:cs typeface="Carlito"/>
              </a:rPr>
              <a:t> </a:t>
            </a:r>
            <a:r>
              <a:rPr lang="en-US" sz="2000" dirty="0" smtClean="0">
                <a:latin typeface="Carlito"/>
                <a:cs typeface="Carlito"/>
              </a:rPr>
              <a:t>16</a:t>
            </a:r>
          </a:p>
          <a:p>
            <a:pPr marL="457200" lvl="1" indent="0">
              <a:spcBef>
                <a:spcPts val="35"/>
              </a:spcBef>
              <a:buClr>
                <a:srgbClr val="464A56"/>
              </a:buClr>
              <a:buNone/>
            </a:pPr>
            <a:endParaRPr lang="en-US" sz="2000" dirty="0" smtClean="0">
              <a:latin typeface="Carlito"/>
              <a:cs typeface="Carlito"/>
            </a:endParaRPr>
          </a:p>
          <a:p>
            <a:pPr marL="332740" indent="-320040">
              <a:lnSpc>
                <a:spcPct val="100000"/>
              </a:lnSpc>
              <a:buFont typeface="Arial"/>
              <a:buChar char="–"/>
              <a:tabLst>
                <a:tab pos="332105" algn="l"/>
                <a:tab pos="332740" algn="l"/>
              </a:tabLst>
            </a:pPr>
            <a:r>
              <a:rPr lang="en-US" sz="2400" dirty="0" smtClean="0">
                <a:latin typeface="Carlito"/>
                <a:cs typeface="Carlito"/>
              </a:rPr>
              <a:t>β</a:t>
            </a:r>
            <a:r>
              <a:rPr lang="en-US" sz="2400" spc="-10" dirty="0" smtClean="0">
                <a:latin typeface="Carlito"/>
                <a:cs typeface="Carlito"/>
              </a:rPr>
              <a:t> </a:t>
            </a:r>
            <a:r>
              <a:rPr lang="en-US" sz="2400" dirty="0" smtClean="0">
                <a:latin typeface="Carlito"/>
                <a:cs typeface="Carlito"/>
              </a:rPr>
              <a:t>chain</a:t>
            </a:r>
          </a:p>
          <a:p>
            <a:pPr marL="652780" lvl="1" indent="-320675">
              <a:spcBef>
                <a:spcPts val="1160"/>
              </a:spcBef>
              <a:buFont typeface="Arial"/>
              <a:buChar char="–"/>
              <a:tabLst>
                <a:tab pos="652780" algn="l"/>
                <a:tab pos="653415" algn="l"/>
              </a:tabLst>
            </a:pPr>
            <a:r>
              <a:rPr lang="en-US" sz="2000" dirty="0" smtClean="0">
                <a:latin typeface="Carlito"/>
                <a:cs typeface="Carlito"/>
              </a:rPr>
              <a:t>2 </a:t>
            </a:r>
            <a:r>
              <a:rPr lang="en-US" sz="2000" spc="-5" dirty="0" smtClean="0">
                <a:latin typeface="Carlito"/>
                <a:cs typeface="Carlito"/>
              </a:rPr>
              <a:t>genes (1 </a:t>
            </a:r>
            <a:r>
              <a:rPr lang="en-US" sz="2000" spc="-10" dirty="0" smtClean="0">
                <a:latin typeface="Carlito"/>
                <a:cs typeface="Carlito"/>
              </a:rPr>
              <a:t>from </a:t>
            </a:r>
            <a:r>
              <a:rPr lang="en-US" sz="2000" dirty="0" smtClean="0">
                <a:latin typeface="Carlito"/>
                <a:cs typeface="Carlito"/>
              </a:rPr>
              <a:t>each</a:t>
            </a:r>
            <a:r>
              <a:rPr lang="en-US" sz="2000" spc="20" dirty="0" smtClean="0">
                <a:latin typeface="Carlito"/>
                <a:cs typeface="Carlito"/>
              </a:rPr>
              <a:t> </a:t>
            </a:r>
            <a:r>
              <a:rPr lang="en-US" sz="2000" spc="-10" dirty="0" smtClean="0">
                <a:latin typeface="Carlito"/>
                <a:cs typeface="Carlito"/>
              </a:rPr>
              <a:t>parent)</a:t>
            </a:r>
            <a:endParaRPr lang="en-US" sz="2000" dirty="0" smtClean="0">
              <a:latin typeface="Carlito"/>
              <a:cs typeface="Carlito"/>
            </a:endParaRPr>
          </a:p>
          <a:p>
            <a:pPr marL="652780" lvl="1" indent="-320675">
              <a:spcBef>
                <a:spcPts val="1145"/>
              </a:spcBef>
              <a:buFont typeface="Arial"/>
              <a:buChar char="–"/>
              <a:tabLst>
                <a:tab pos="652780" algn="l"/>
                <a:tab pos="653415" algn="l"/>
              </a:tabLst>
            </a:pPr>
            <a:r>
              <a:rPr lang="en-US" sz="2000" spc="-10" dirty="0" smtClean="0">
                <a:latin typeface="Carlito"/>
                <a:cs typeface="Carlito"/>
              </a:rPr>
              <a:t>Chromosome</a:t>
            </a:r>
            <a:r>
              <a:rPr lang="en-US" sz="2000" spc="-5" dirty="0" smtClean="0">
                <a:latin typeface="Carlito"/>
                <a:cs typeface="Carlito"/>
              </a:rPr>
              <a:t> </a:t>
            </a:r>
            <a:r>
              <a:rPr lang="en-US" sz="2000" dirty="0" smtClean="0">
                <a:latin typeface="Carlito"/>
                <a:cs typeface="Carlito"/>
              </a:rPr>
              <a:t>11</a:t>
            </a:r>
          </a:p>
          <a:p>
            <a:endParaRPr lang="en-US" dirty="0"/>
          </a:p>
        </p:txBody>
      </p:sp>
      <p:sp>
        <p:nvSpPr>
          <p:cNvPr id="4" name="object 4"/>
          <p:cNvSpPr/>
          <p:nvPr/>
        </p:nvSpPr>
        <p:spPr>
          <a:xfrm>
            <a:off x="5257800" y="3505200"/>
            <a:ext cx="3177540" cy="260908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91355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7078441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effectLst>
                  <a:outerShdw blurRad="38100" dist="38100" dir="2700000" algn="tl">
                    <a:srgbClr val="000000">
                      <a:alpha val="43137"/>
                    </a:srgbClr>
                  </a:outerShdw>
                </a:effectLst>
                <a:latin typeface="Carlito"/>
                <a:cs typeface="Carlito"/>
              </a:rPr>
              <a:t>α </a:t>
            </a:r>
            <a:r>
              <a:rPr lang="en-US" b="1" spc="-5" dirty="0" smtClean="0">
                <a:effectLst>
                  <a:outerShdw blurRad="38100" dist="38100" dir="2700000" algn="tl">
                    <a:srgbClr val="000000">
                      <a:alpha val="43137"/>
                    </a:srgbClr>
                  </a:outerShdw>
                </a:effectLst>
                <a:latin typeface="Carlito"/>
                <a:cs typeface="Carlito"/>
              </a:rPr>
              <a:t>thalassemia</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solidFill>
            <a:schemeClr val="bg1"/>
          </a:solidFill>
        </p:spPr>
        <p:txBody>
          <a:bodyPr>
            <a:normAutofit fontScale="70000" lnSpcReduction="20000"/>
          </a:bodyPr>
          <a:lstStyle/>
          <a:p>
            <a:pPr marL="332740" indent="-320040">
              <a:lnSpc>
                <a:spcPct val="100000"/>
              </a:lnSpc>
              <a:spcBef>
                <a:spcPts val="955"/>
              </a:spcBef>
              <a:buFont typeface="Arial"/>
              <a:buChar char="–"/>
              <a:tabLst>
                <a:tab pos="332105" algn="l"/>
                <a:tab pos="332740" algn="l"/>
              </a:tabLst>
            </a:pPr>
            <a:r>
              <a:rPr lang="el-GR" sz="2600" b="1" dirty="0" smtClean="0">
                <a:latin typeface="Carlito"/>
                <a:cs typeface="Carlito"/>
              </a:rPr>
              <a:t>α </a:t>
            </a:r>
            <a:r>
              <a:rPr lang="en-US" sz="2600" b="1" spc="-5" dirty="0" smtClean="0">
                <a:latin typeface="Carlito"/>
                <a:cs typeface="Carlito"/>
              </a:rPr>
              <a:t>thalassemia</a:t>
            </a:r>
            <a:r>
              <a:rPr lang="en-US" sz="2600" b="1" spc="-45" dirty="0" smtClean="0">
                <a:latin typeface="Carlito"/>
                <a:cs typeface="Carlito"/>
              </a:rPr>
              <a:t> </a:t>
            </a:r>
            <a:r>
              <a:rPr lang="en-US" sz="2600" b="1" spc="-10" dirty="0" smtClean="0">
                <a:latin typeface="Carlito"/>
                <a:cs typeface="Carlito"/>
              </a:rPr>
              <a:t>trait</a:t>
            </a:r>
            <a:r>
              <a:rPr lang="en-US" sz="2600" b="1" spc="-10" dirty="0">
                <a:latin typeface="Carlito"/>
                <a:cs typeface="Carlito"/>
              </a:rPr>
              <a:t> </a:t>
            </a:r>
            <a:r>
              <a:rPr lang="en-US" sz="2600" b="1" spc="-10" dirty="0" smtClean="0">
                <a:latin typeface="Carlito"/>
                <a:cs typeface="Carlito"/>
              </a:rPr>
              <a:t>(1-2 missing gene) </a:t>
            </a:r>
          </a:p>
          <a:p>
            <a:pPr marL="332740" indent="-320040">
              <a:lnSpc>
                <a:spcPct val="100000"/>
              </a:lnSpc>
              <a:spcBef>
                <a:spcPts val="955"/>
              </a:spcBef>
              <a:buFont typeface="Arial"/>
              <a:buChar char="–"/>
              <a:tabLst>
                <a:tab pos="332105" algn="l"/>
                <a:tab pos="332740" algn="l"/>
              </a:tabLst>
            </a:pPr>
            <a:r>
              <a:rPr lang="en-US" sz="2600" dirty="0" smtClean="0">
                <a:latin typeface="Carlito"/>
                <a:cs typeface="Carlito"/>
              </a:rPr>
              <a:t>No/mild anemia in</a:t>
            </a:r>
            <a:r>
              <a:rPr lang="en-US" sz="2600" spc="-25" dirty="0" smtClean="0">
                <a:latin typeface="Carlito"/>
                <a:cs typeface="Carlito"/>
              </a:rPr>
              <a:t> </a:t>
            </a:r>
            <a:r>
              <a:rPr lang="en-US" sz="2600" spc="-5" dirty="0" smtClean="0">
                <a:latin typeface="Carlito"/>
                <a:cs typeface="Carlito"/>
              </a:rPr>
              <a:t>pregnancy</a:t>
            </a:r>
            <a:endParaRPr lang="en-US" sz="2600" dirty="0" smtClean="0">
              <a:latin typeface="Carlito"/>
              <a:cs typeface="Carlito"/>
            </a:endParaRPr>
          </a:p>
          <a:p>
            <a:pPr marL="652780" lvl="1" indent="-320675">
              <a:spcBef>
                <a:spcPts val="740"/>
              </a:spcBef>
              <a:buFont typeface="Arial"/>
              <a:buChar char="–"/>
              <a:tabLst>
                <a:tab pos="652780" algn="l"/>
                <a:tab pos="653415" algn="l"/>
              </a:tabLst>
            </a:pPr>
            <a:r>
              <a:rPr lang="en-US" dirty="0" smtClean="0">
                <a:latin typeface="Carlito"/>
                <a:cs typeface="Carlito"/>
              </a:rPr>
              <a:t>No </a:t>
            </a:r>
            <a:r>
              <a:rPr lang="en-US" spc="-5" dirty="0" smtClean="0">
                <a:latin typeface="Carlito"/>
                <a:cs typeface="Carlito"/>
              </a:rPr>
              <a:t>abnormal </a:t>
            </a:r>
            <a:r>
              <a:rPr lang="en-US" dirty="0" err="1" smtClean="0">
                <a:latin typeface="Carlito"/>
                <a:cs typeface="Carlito"/>
              </a:rPr>
              <a:t>Hb</a:t>
            </a:r>
            <a:r>
              <a:rPr lang="en-US" spc="-45" dirty="0" smtClean="0">
                <a:latin typeface="Carlito"/>
                <a:cs typeface="Carlito"/>
              </a:rPr>
              <a:t> </a:t>
            </a:r>
            <a:r>
              <a:rPr lang="en-US" spc="-10" dirty="0" smtClean="0">
                <a:latin typeface="Carlito"/>
                <a:cs typeface="Carlito"/>
              </a:rPr>
              <a:t>found</a:t>
            </a:r>
            <a:endParaRPr lang="en-US" dirty="0" smtClean="0">
              <a:latin typeface="Carlito"/>
              <a:cs typeface="Carlito"/>
            </a:endParaRPr>
          </a:p>
          <a:p>
            <a:pPr marL="652780" lvl="1" indent="-320675">
              <a:spcBef>
                <a:spcPts val="735"/>
              </a:spcBef>
              <a:buFont typeface="Arial"/>
              <a:buChar char="–"/>
              <a:tabLst>
                <a:tab pos="652780" algn="l"/>
                <a:tab pos="653415" algn="l"/>
              </a:tabLst>
            </a:pPr>
            <a:r>
              <a:rPr lang="en-US" dirty="0" smtClean="0">
                <a:latin typeface="Carlito"/>
                <a:cs typeface="Carlito"/>
              </a:rPr>
              <a:t>Not </a:t>
            </a:r>
            <a:r>
              <a:rPr lang="en-US" spc="-10" dirty="0" smtClean="0">
                <a:latin typeface="Carlito"/>
                <a:cs typeface="Carlito"/>
              </a:rPr>
              <a:t>detected </a:t>
            </a:r>
            <a:r>
              <a:rPr lang="en-US" spc="-5" dirty="0" smtClean="0">
                <a:latin typeface="Carlito"/>
                <a:cs typeface="Carlito"/>
              </a:rPr>
              <a:t>by </a:t>
            </a:r>
            <a:r>
              <a:rPr lang="en-US" dirty="0" err="1" smtClean="0">
                <a:latin typeface="Carlito"/>
                <a:cs typeface="Carlito"/>
              </a:rPr>
              <a:t>Hb</a:t>
            </a:r>
            <a:r>
              <a:rPr lang="en-US" spc="-15" dirty="0" smtClean="0">
                <a:latin typeface="Carlito"/>
                <a:cs typeface="Carlito"/>
              </a:rPr>
              <a:t> </a:t>
            </a:r>
            <a:r>
              <a:rPr lang="en-US" spc="-5" dirty="0" smtClean="0">
                <a:latin typeface="Carlito"/>
                <a:cs typeface="Carlito"/>
              </a:rPr>
              <a:t>electrophoresis</a:t>
            </a:r>
            <a:endParaRPr lang="en-US" dirty="0" smtClean="0">
              <a:latin typeface="Carlito"/>
              <a:cs typeface="Carlito"/>
            </a:endParaRPr>
          </a:p>
          <a:p>
            <a:pPr lvl="1">
              <a:buClr>
                <a:srgbClr val="464A56"/>
              </a:buClr>
              <a:buFont typeface="Arial"/>
              <a:buChar char="–"/>
            </a:pPr>
            <a:endParaRPr lang="en-US" dirty="0" smtClean="0">
              <a:latin typeface="Carlito"/>
              <a:cs typeface="Carlito"/>
            </a:endParaRPr>
          </a:p>
          <a:p>
            <a:pPr lvl="1">
              <a:spcBef>
                <a:spcPts val="10"/>
              </a:spcBef>
              <a:buClr>
                <a:srgbClr val="464A56"/>
              </a:buClr>
              <a:buFont typeface="Arial"/>
              <a:buChar char="–"/>
            </a:pPr>
            <a:endParaRPr lang="en-US" sz="1400" dirty="0" smtClean="0">
              <a:latin typeface="Carlito"/>
              <a:cs typeface="Carlito"/>
            </a:endParaRPr>
          </a:p>
          <a:p>
            <a:pPr marL="332740" indent="-320040">
              <a:lnSpc>
                <a:spcPct val="100000"/>
              </a:lnSpc>
              <a:buFont typeface="Arial"/>
              <a:buChar char="–"/>
              <a:tabLst>
                <a:tab pos="332105" algn="l"/>
                <a:tab pos="332740" algn="l"/>
              </a:tabLst>
            </a:pPr>
            <a:r>
              <a:rPr lang="en-US" sz="2600" b="1" dirty="0" err="1" smtClean="0">
                <a:latin typeface="Carlito"/>
                <a:cs typeface="Carlito"/>
              </a:rPr>
              <a:t>HbH</a:t>
            </a:r>
            <a:r>
              <a:rPr lang="en-US" sz="2600" b="1" spc="-10" dirty="0" smtClean="0">
                <a:latin typeface="Carlito"/>
                <a:cs typeface="Carlito"/>
              </a:rPr>
              <a:t> </a:t>
            </a:r>
            <a:r>
              <a:rPr lang="en-US" sz="2600" b="1" dirty="0" smtClean="0">
                <a:latin typeface="Carlito"/>
                <a:cs typeface="Carlito"/>
              </a:rPr>
              <a:t>disease (3 missing genes)</a:t>
            </a:r>
            <a:endParaRPr lang="en-US" sz="2600" dirty="0" smtClean="0">
              <a:latin typeface="Carlito"/>
              <a:cs typeface="Carlito"/>
            </a:endParaRPr>
          </a:p>
          <a:p>
            <a:pPr marL="652780" lvl="1" indent="-320675">
              <a:spcBef>
                <a:spcPts val="750"/>
              </a:spcBef>
              <a:buFont typeface="Arial"/>
              <a:buChar char="–"/>
              <a:tabLst>
                <a:tab pos="652780" algn="l"/>
                <a:tab pos="653415" algn="l"/>
              </a:tabLst>
            </a:pPr>
            <a:r>
              <a:rPr lang="en-US" spc="-5" dirty="0" smtClean="0">
                <a:latin typeface="Carlito"/>
                <a:cs typeface="Carlito"/>
              </a:rPr>
              <a:t>Chronic </a:t>
            </a:r>
            <a:r>
              <a:rPr lang="en-US" dirty="0" smtClean="0">
                <a:latin typeface="Carlito"/>
                <a:cs typeface="Carlito"/>
              </a:rPr>
              <a:t>hemolytic</a:t>
            </a:r>
            <a:r>
              <a:rPr lang="en-US" spc="-25" dirty="0" smtClean="0">
                <a:latin typeface="Carlito"/>
                <a:cs typeface="Carlito"/>
              </a:rPr>
              <a:t> </a:t>
            </a:r>
            <a:r>
              <a:rPr lang="en-US" dirty="0" smtClean="0">
                <a:latin typeface="Carlito"/>
                <a:cs typeface="Carlito"/>
              </a:rPr>
              <a:t>anemia</a:t>
            </a:r>
          </a:p>
          <a:p>
            <a:pPr marL="652780" lvl="1" indent="-320675">
              <a:spcBef>
                <a:spcPts val="735"/>
              </a:spcBef>
              <a:buFont typeface="Arial"/>
              <a:buChar char="–"/>
              <a:tabLst>
                <a:tab pos="652780" algn="l"/>
                <a:tab pos="653415" algn="l"/>
              </a:tabLst>
            </a:pPr>
            <a:r>
              <a:rPr lang="en-US" spc="-10" dirty="0" smtClean="0">
                <a:latin typeface="Carlito"/>
                <a:cs typeface="Carlito"/>
              </a:rPr>
              <a:t>Moderate </a:t>
            </a:r>
            <a:r>
              <a:rPr lang="en-US" dirty="0" smtClean="0">
                <a:latin typeface="Carlito"/>
                <a:cs typeface="Carlito"/>
              </a:rPr>
              <a:t>anemia </a:t>
            </a:r>
            <a:r>
              <a:rPr lang="en-US" spc="-5" dirty="0" smtClean="0">
                <a:latin typeface="Carlito"/>
                <a:cs typeface="Carlito"/>
              </a:rPr>
              <a:t>(</a:t>
            </a:r>
            <a:r>
              <a:rPr lang="en-US" spc="-5" dirty="0" err="1" smtClean="0">
                <a:latin typeface="Carlito"/>
                <a:cs typeface="Carlito"/>
              </a:rPr>
              <a:t>Hypochromia</a:t>
            </a:r>
            <a:r>
              <a:rPr lang="en-US" spc="-5" dirty="0" smtClean="0">
                <a:latin typeface="Carlito"/>
                <a:cs typeface="Carlito"/>
              </a:rPr>
              <a:t>, </a:t>
            </a:r>
            <a:r>
              <a:rPr lang="en-US" spc="-10" dirty="0" smtClean="0">
                <a:latin typeface="Carlito"/>
                <a:cs typeface="Carlito"/>
              </a:rPr>
              <a:t>marked</a:t>
            </a:r>
            <a:r>
              <a:rPr lang="en-US" spc="-55" dirty="0" smtClean="0">
                <a:latin typeface="Carlito"/>
                <a:cs typeface="Carlito"/>
              </a:rPr>
              <a:t> </a:t>
            </a:r>
            <a:r>
              <a:rPr lang="en-US" spc="-5" dirty="0" err="1" smtClean="0">
                <a:latin typeface="Carlito"/>
                <a:cs typeface="Carlito"/>
              </a:rPr>
              <a:t>microcytosis</a:t>
            </a:r>
            <a:r>
              <a:rPr lang="en-US" spc="-5" dirty="0" smtClean="0">
                <a:latin typeface="Carlito"/>
                <a:cs typeface="Carlito"/>
              </a:rPr>
              <a:t>)</a:t>
            </a:r>
            <a:endParaRPr lang="en-US" dirty="0" smtClean="0">
              <a:latin typeface="Carlito"/>
              <a:cs typeface="Carlito"/>
            </a:endParaRPr>
          </a:p>
          <a:p>
            <a:pPr marL="652780" lvl="1" indent="-320675">
              <a:spcBef>
                <a:spcPts val="745"/>
              </a:spcBef>
              <a:buFont typeface="Arial"/>
              <a:buChar char="–"/>
              <a:tabLst>
                <a:tab pos="652780" algn="l"/>
                <a:tab pos="653415" algn="l"/>
              </a:tabLst>
            </a:pPr>
            <a:r>
              <a:rPr lang="en-US" spc="-5" dirty="0" smtClean="0">
                <a:latin typeface="Carlito"/>
                <a:cs typeface="Carlito"/>
              </a:rPr>
              <a:t>5-30 </a:t>
            </a:r>
            <a:r>
              <a:rPr lang="en-US" dirty="0" smtClean="0">
                <a:latin typeface="Carlito"/>
                <a:cs typeface="Carlito"/>
              </a:rPr>
              <a:t>% </a:t>
            </a:r>
            <a:r>
              <a:rPr lang="en-US" spc="-5" dirty="0" err="1" smtClean="0">
                <a:latin typeface="Carlito"/>
                <a:cs typeface="Carlito"/>
              </a:rPr>
              <a:t>HbH</a:t>
            </a:r>
            <a:r>
              <a:rPr lang="en-US" spc="-5" dirty="0" smtClean="0">
                <a:latin typeface="Carlito"/>
                <a:cs typeface="Carlito"/>
              </a:rPr>
              <a:t> </a:t>
            </a:r>
            <a:r>
              <a:rPr lang="en-US" dirty="0" err="1" smtClean="0">
                <a:latin typeface="Carlito"/>
                <a:cs typeface="Carlito"/>
              </a:rPr>
              <a:t>Hb</a:t>
            </a:r>
            <a:r>
              <a:rPr lang="en-US" dirty="0" smtClean="0">
                <a:latin typeface="Carlito"/>
                <a:cs typeface="Carlito"/>
              </a:rPr>
              <a:t> in </a:t>
            </a:r>
            <a:r>
              <a:rPr lang="en-US" spc="-5" dirty="0" smtClean="0">
                <a:latin typeface="Carlito"/>
                <a:cs typeface="Carlito"/>
              </a:rPr>
              <a:t>peripheral </a:t>
            </a:r>
            <a:r>
              <a:rPr lang="en-US" dirty="0" smtClean="0">
                <a:latin typeface="Carlito"/>
                <a:cs typeface="Carlito"/>
              </a:rPr>
              <a:t>blood </a:t>
            </a:r>
            <a:r>
              <a:rPr lang="en-US" spc="-10" dirty="0" smtClean="0">
                <a:latin typeface="Carlito"/>
                <a:cs typeface="Carlito"/>
              </a:rPr>
              <a:t>(detected </a:t>
            </a:r>
            <a:r>
              <a:rPr lang="en-US" spc="-5" dirty="0" smtClean="0">
                <a:latin typeface="Carlito"/>
                <a:cs typeface="Carlito"/>
              </a:rPr>
              <a:t>by </a:t>
            </a:r>
            <a:r>
              <a:rPr lang="en-US" dirty="0" err="1" smtClean="0">
                <a:latin typeface="Carlito"/>
                <a:cs typeface="Carlito"/>
              </a:rPr>
              <a:t>Hb</a:t>
            </a:r>
            <a:r>
              <a:rPr lang="en-US" spc="10" dirty="0" smtClean="0">
                <a:latin typeface="Carlito"/>
                <a:cs typeface="Carlito"/>
              </a:rPr>
              <a:t> </a:t>
            </a:r>
            <a:r>
              <a:rPr lang="en-US" spc="-5" dirty="0" smtClean="0">
                <a:latin typeface="Carlito"/>
                <a:cs typeface="Carlito"/>
              </a:rPr>
              <a:t>electrophoresis)</a:t>
            </a:r>
            <a:endParaRPr lang="en-US" dirty="0" smtClean="0">
              <a:latin typeface="Carlito"/>
              <a:cs typeface="Carlito"/>
            </a:endParaRPr>
          </a:p>
          <a:p>
            <a:pPr marL="652780" lvl="1" indent="-320675">
              <a:spcBef>
                <a:spcPts val="735"/>
              </a:spcBef>
              <a:buFont typeface="Arial"/>
              <a:buChar char="–"/>
              <a:tabLst>
                <a:tab pos="652780" algn="l"/>
                <a:tab pos="653415" algn="l"/>
              </a:tabLst>
            </a:pPr>
            <a:r>
              <a:rPr lang="en-US" spc="-5" dirty="0" err="1" smtClean="0">
                <a:latin typeface="Carlito"/>
                <a:cs typeface="Carlito"/>
              </a:rPr>
              <a:t>HbH</a:t>
            </a:r>
            <a:r>
              <a:rPr lang="en-US" spc="-5" dirty="0" smtClean="0">
                <a:latin typeface="Carlito"/>
                <a:cs typeface="Carlito"/>
              </a:rPr>
              <a:t> </a:t>
            </a:r>
            <a:r>
              <a:rPr lang="en-US" dirty="0" smtClean="0">
                <a:latin typeface="Carlito"/>
                <a:cs typeface="Carlito"/>
              </a:rPr>
              <a:t>inclusion </a:t>
            </a:r>
            <a:r>
              <a:rPr lang="en-US" spc="-5" dirty="0" smtClean="0">
                <a:latin typeface="Carlito"/>
                <a:cs typeface="Carlito"/>
              </a:rPr>
              <a:t>bodies </a:t>
            </a:r>
            <a:r>
              <a:rPr lang="en-US" dirty="0" smtClean="0">
                <a:latin typeface="Carlito"/>
                <a:cs typeface="Carlito"/>
              </a:rPr>
              <a:t>in </a:t>
            </a:r>
            <a:r>
              <a:rPr lang="en-US" spc="-10" dirty="0" smtClean="0">
                <a:latin typeface="Carlito"/>
                <a:cs typeface="Carlito"/>
              </a:rPr>
              <a:t>red </a:t>
            </a:r>
            <a:r>
              <a:rPr lang="en-US" dirty="0" smtClean="0">
                <a:latin typeface="Carlito"/>
                <a:cs typeface="Carlito"/>
              </a:rPr>
              <a:t>cells </a:t>
            </a:r>
            <a:r>
              <a:rPr lang="en-US" spc="-5" dirty="0" smtClean="0">
                <a:latin typeface="Carlito"/>
                <a:cs typeface="Carlito"/>
              </a:rPr>
              <a:t>(golf </a:t>
            </a:r>
            <a:r>
              <a:rPr lang="en-US" dirty="0" smtClean="0">
                <a:latin typeface="Carlito"/>
                <a:cs typeface="Carlito"/>
              </a:rPr>
              <a:t>ball cells </a:t>
            </a:r>
            <a:r>
              <a:rPr lang="en-US" spc="-10" dirty="0" smtClean="0">
                <a:latin typeface="Carlito"/>
                <a:cs typeface="Carlito"/>
              </a:rPr>
              <a:t>–</a:t>
            </a:r>
            <a:r>
              <a:rPr lang="en-US" spc="-10" dirty="0" err="1" smtClean="0">
                <a:latin typeface="Carlito"/>
                <a:cs typeface="Carlito"/>
              </a:rPr>
              <a:t>supravital</a:t>
            </a:r>
            <a:r>
              <a:rPr lang="en-US" dirty="0" smtClean="0">
                <a:latin typeface="Carlito"/>
                <a:cs typeface="Carlito"/>
              </a:rPr>
              <a:t> </a:t>
            </a:r>
            <a:r>
              <a:rPr lang="en-US" spc="-5" dirty="0" smtClean="0">
                <a:latin typeface="Carlito"/>
                <a:cs typeface="Carlito"/>
              </a:rPr>
              <a:t>staining)</a:t>
            </a:r>
            <a:endParaRPr lang="en-US" dirty="0" smtClean="0">
              <a:latin typeface="Carlito"/>
              <a:cs typeface="Carlito"/>
            </a:endParaRPr>
          </a:p>
          <a:p>
            <a:pPr marL="652780" lvl="1" indent="-320675">
              <a:spcBef>
                <a:spcPts val="740"/>
              </a:spcBef>
              <a:buFont typeface="Arial"/>
              <a:buChar char="–"/>
              <a:tabLst>
                <a:tab pos="652780" algn="l"/>
                <a:tab pos="653415" algn="l"/>
              </a:tabLst>
            </a:pPr>
            <a:r>
              <a:rPr lang="en-US" dirty="0" smtClean="0">
                <a:latin typeface="Carlito"/>
                <a:cs typeface="Carlito"/>
              </a:rPr>
              <a:t>Can </a:t>
            </a:r>
            <a:r>
              <a:rPr lang="en-US" spc="-5" dirty="0" smtClean="0">
                <a:latin typeface="Carlito"/>
                <a:cs typeface="Carlito"/>
              </a:rPr>
              <a:t>transmit </a:t>
            </a:r>
            <a:r>
              <a:rPr lang="en-US" dirty="0" smtClean="0">
                <a:latin typeface="Carlito"/>
                <a:cs typeface="Carlito"/>
              </a:rPr>
              <a:t>as </a:t>
            </a:r>
            <a:r>
              <a:rPr lang="el-GR" dirty="0" smtClean="0">
                <a:latin typeface="Carlito"/>
                <a:cs typeface="Carlito"/>
              </a:rPr>
              <a:t>α </a:t>
            </a:r>
            <a:r>
              <a:rPr lang="en-US" dirty="0" smtClean="0">
                <a:latin typeface="Carlito"/>
                <a:cs typeface="Carlito"/>
              </a:rPr>
              <a:t>thalassemia </a:t>
            </a:r>
            <a:r>
              <a:rPr lang="en-US" spc="-10" dirty="0" smtClean="0">
                <a:latin typeface="Carlito"/>
                <a:cs typeface="Carlito"/>
              </a:rPr>
              <a:t>trait </a:t>
            </a:r>
            <a:r>
              <a:rPr lang="en-US" dirty="0" smtClean="0">
                <a:latin typeface="Carlito"/>
                <a:cs typeface="Carlito"/>
              </a:rPr>
              <a:t>in</a:t>
            </a:r>
            <a:r>
              <a:rPr lang="en-US" spc="-80" dirty="0" smtClean="0">
                <a:latin typeface="Carlito"/>
                <a:cs typeface="Carlito"/>
              </a:rPr>
              <a:t> </a:t>
            </a:r>
            <a:r>
              <a:rPr lang="en-US" spc="-5" dirty="0" smtClean="0">
                <a:latin typeface="Carlito"/>
                <a:cs typeface="Carlito"/>
              </a:rPr>
              <a:t>childre</a:t>
            </a:r>
            <a:r>
              <a:rPr lang="en-US" spc="-5" dirty="0" smtClean="0">
                <a:solidFill>
                  <a:srgbClr val="464A56"/>
                </a:solidFill>
                <a:latin typeface="Carlito"/>
                <a:cs typeface="Carlito"/>
              </a:rPr>
              <a:t>n</a:t>
            </a:r>
            <a:endParaRPr lang="en-US" dirty="0" smtClean="0">
              <a:latin typeface="Carlito"/>
              <a:cs typeface="Carlito"/>
            </a:endParaRPr>
          </a:p>
          <a:p>
            <a:endParaRPr lang="en-US" dirty="0"/>
          </a:p>
        </p:txBody>
      </p:sp>
    </p:spTree>
    <p:extLst>
      <p:ext uri="{BB962C8B-B14F-4D97-AF65-F5344CB8AC3E}">
        <p14:creationId xmlns:p14="http://schemas.microsoft.com/office/powerpoint/2010/main" val="1613093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345440" indent="-320040">
              <a:lnSpc>
                <a:spcPct val="100000"/>
              </a:lnSpc>
              <a:spcBef>
                <a:spcPts val="1395"/>
              </a:spcBef>
              <a:buFont typeface="Arial"/>
              <a:buChar char="–"/>
              <a:tabLst>
                <a:tab pos="344805" algn="l"/>
                <a:tab pos="345440" algn="l"/>
              </a:tabLst>
            </a:pPr>
            <a:r>
              <a:rPr lang="el-GR" sz="2800" b="1" dirty="0" smtClean="0">
                <a:latin typeface="Carlito"/>
                <a:cs typeface="Carlito"/>
              </a:rPr>
              <a:t>α </a:t>
            </a:r>
            <a:r>
              <a:rPr lang="en-US" sz="2800" b="1" dirty="0" smtClean="0">
                <a:latin typeface="Carlito"/>
                <a:cs typeface="Carlito"/>
              </a:rPr>
              <a:t>thalassemia</a:t>
            </a:r>
            <a:r>
              <a:rPr lang="en-US" sz="2800" b="1" spc="-40" dirty="0" smtClean="0">
                <a:latin typeface="Carlito"/>
                <a:cs typeface="Carlito"/>
              </a:rPr>
              <a:t> </a:t>
            </a:r>
            <a:r>
              <a:rPr lang="en-US" sz="2800" b="1" spc="-5" dirty="0" smtClean="0">
                <a:latin typeface="Carlito"/>
                <a:cs typeface="Carlito"/>
              </a:rPr>
              <a:t>major</a:t>
            </a:r>
            <a:endParaRPr lang="en-US" sz="2800" dirty="0" smtClean="0">
              <a:latin typeface="Carlito"/>
              <a:cs typeface="Carlito"/>
            </a:endParaRPr>
          </a:p>
          <a:p>
            <a:pPr marL="665480" lvl="1" indent="-320675">
              <a:spcBef>
                <a:spcPts val="1160"/>
              </a:spcBef>
              <a:buFont typeface="Arial"/>
              <a:buChar char="–"/>
              <a:tabLst>
                <a:tab pos="665480" algn="l"/>
                <a:tab pos="666115" algn="l"/>
              </a:tabLst>
            </a:pPr>
            <a:r>
              <a:rPr lang="en-US" sz="2400" dirty="0" smtClean="0">
                <a:latin typeface="Carlito"/>
                <a:cs typeface="Carlito"/>
              </a:rPr>
              <a:t>No </a:t>
            </a:r>
            <a:r>
              <a:rPr lang="el-GR" sz="2400" dirty="0" smtClean="0">
                <a:latin typeface="Carlito"/>
                <a:cs typeface="Carlito"/>
              </a:rPr>
              <a:t>α </a:t>
            </a:r>
            <a:r>
              <a:rPr lang="en-US" sz="2400" spc="-10" dirty="0" smtClean="0">
                <a:latin typeface="Carlito"/>
                <a:cs typeface="Carlito"/>
              </a:rPr>
              <a:t>chain</a:t>
            </a:r>
            <a:endParaRPr lang="en-US" sz="2400" dirty="0" smtClean="0">
              <a:latin typeface="Carlito"/>
              <a:cs typeface="Carlito"/>
            </a:endParaRPr>
          </a:p>
          <a:p>
            <a:pPr marL="665480" lvl="1" indent="-320675">
              <a:spcBef>
                <a:spcPts val="1140"/>
              </a:spcBef>
              <a:buFont typeface="Arial"/>
              <a:buChar char="–"/>
              <a:tabLst>
                <a:tab pos="665480" algn="l"/>
                <a:tab pos="666115" algn="l"/>
              </a:tabLst>
            </a:pPr>
            <a:r>
              <a:rPr lang="en-US" sz="2400" dirty="0" smtClean="0">
                <a:latin typeface="Carlito"/>
                <a:cs typeface="Carlito"/>
              </a:rPr>
              <a:t>No </a:t>
            </a:r>
            <a:r>
              <a:rPr lang="en-US" sz="2400" dirty="0" err="1" smtClean="0">
                <a:latin typeface="Carlito"/>
                <a:cs typeface="Carlito"/>
              </a:rPr>
              <a:t>HbA</a:t>
            </a:r>
            <a:r>
              <a:rPr lang="en-US" sz="2400" dirty="0" smtClean="0">
                <a:latin typeface="Carlito"/>
                <a:cs typeface="Carlito"/>
              </a:rPr>
              <a:t>, </a:t>
            </a:r>
            <a:r>
              <a:rPr lang="en-US" sz="2400" spc="-5" dirty="0" smtClean="0">
                <a:latin typeface="Carlito"/>
                <a:cs typeface="Carlito"/>
              </a:rPr>
              <a:t>HbA2 </a:t>
            </a:r>
            <a:r>
              <a:rPr lang="en-US" sz="2400" dirty="0" smtClean="0">
                <a:latin typeface="Carlito"/>
                <a:cs typeface="Carlito"/>
              </a:rPr>
              <a:t>and</a:t>
            </a:r>
            <a:r>
              <a:rPr lang="en-US" sz="2400" spc="35" dirty="0" smtClean="0">
                <a:latin typeface="Carlito"/>
                <a:cs typeface="Carlito"/>
              </a:rPr>
              <a:t> </a:t>
            </a:r>
            <a:r>
              <a:rPr lang="en-US" sz="2400" spc="-10" dirty="0" err="1" smtClean="0">
                <a:latin typeface="Carlito"/>
                <a:cs typeface="Carlito"/>
              </a:rPr>
              <a:t>HbF</a:t>
            </a:r>
            <a:endParaRPr lang="en-US" sz="2400" dirty="0" smtClean="0">
              <a:latin typeface="Carlito"/>
              <a:cs typeface="Carlito"/>
            </a:endParaRPr>
          </a:p>
          <a:p>
            <a:pPr marL="665480" lvl="1" indent="-320675">
              <a:spcBef>
                <a:spcPts val="1130"/>
              </a:spcBef>
              <a:buFont typeface="Arial"/>
              <a:buChar char="–"/>
              <a:tabLst>
                <a:tab pos="665480" algn="l"/>
                <a:tab pos="666115" algn="l"/>
              </a:tabLst>
            </a:pPr>
            <a:r>
              <a:rPr lang="en-US" sz="2400" spc="-5" dirty="0" smtClean="0">
                <a:latin typeface="Carlito"/>
                <a:cs typeface="Carlito"/>
              </a:rPr>
              <a:t>Accumulation of </a:t>
            </a:r>
            <a:r>
              <a:rPr lang="en-US" sz="2400" spc="-15" dirty="0" smtClean="0">
                <a:latin typeface="Carlito"/>
                <a:cs typeface="Carlito"/>
              </a:rPr>
              <a:t>Fetal </a:t>
            </a:r>
            <a:r>
              <a:rPr lang="el-GR" sz="2400" dirty="0" smtClean="0">
                <a:latin typeface="Carlito"/>
                <a:cs typeface="Carlito"/>
              </a:rPr>
              <a:t>ϒ</a:t>
            </a:r>
            <a:r>
              <a:rPr lang="el-GR" sz="2400" baseline="-20833" dirty="0" smtClean="0">
                <a:latin typeface="Carlito"/>
                <a:cs typeface="Carlito"/>
              </a:rPr>
              <a:t>4 </a:t>
            </a:r>
            <a:r>
              <a:rPr lang="el-GR" sz="2400" dirty="0" smtClean="0">
                <a:latin typeface="Carlito"/>
                <a:cs typeface="Carlito"/>
              </a:rPr>
              <a:t>( </a:t>
            </a:r>
            <a:r>
              <a:rPr lang="en-US" sz="2400" spc="-5" dirty="0" err="1" smtClean="0">
                <a:latin typeface="Carlito"/>
                <a:cs typeface="Carlito"/>
              </a:rPr>
              <a:t>Hb</a:t>
            </a:r>
            <a:r>
              <a:rPr lang="en-US" sz="2400" spc="80" dirty="0" smtClean="0">
                <a:latin typeface="Carlito"/>
                <a:cs typeface="Carlito"/>
              </a:rPr>
              <a:t> </a:t>
            </a:r>
            <a:r>
              <a:rPr lang="en-US" sz="2400" spc="-5" dirty="0" err="1" smtClean="0">
                <a:latin typeface="Carlito"/>
                <a:cs typeface="Carlito"/>
              </a:rPr>
              <a:t>barts</a:t>
            </a:r>
            <a:r>
              <a:rPr lang="en-US" sz="2400" spc="-5" dirty="0" smtClean="0">
                <a:latin typeface="Carlito"/>
                <a:cs typeface="Carlito"/>
              </a:rPr>
              <a:t>*)</a:t>
            </a:r>
            <a:endParaRPr lang="en-US" sz="2400" dirty="0" smtClean="0">
              <a:latin typeface="Carlito"/>
              <a:cs typeface="Carlito"/>
            </a:endParaRPr>
          </a:p>
          <a:p>
            <a:pPr marL="665480" marR="447675" lvl="1" indent="-320675">
              <a:lnSpc>
                <a:spcPct val="111100"/>
              </a:lnSpc>
              <a:spcBef>
                <a:spcPts val="900"/>
              </a:spcBef>
              <a:buFont typeface="Arial"/>
              <a:buChar char="–"/>
              <a:tabLst>
                <a:tab pos="665480" algn="l"/>
                <a:tab pos="666115" algn="l"/>
              </a:tabLst>
            </a:pPr>
            <a:r>
              <a:rPr lang="en-US" sz="2400" spc="-10" dirty="0" smtClean="0">
                <a:latin typeface="Carlito"/>
                <a:cs typeface="Carlito"/>
              </a:rPr>
              <a:t>Severe </a:t>
            </a:r>
            <a:r>
              <a:rPr lang="en-US" sz="2400" dirty="0" smtClean="0">
                <a:latin typeface="Carlito"/>
                <a:cs typeface="Carlito"/>
              </a:rPr>
              <a:t>anemia </a:t>
            </a:r>
            <a:r>
              <a:rPr lang="en-US" sz="2400" dirty="0" smtClean="0">
                <a:latin typeface="Wingdings"/>
                <a:cs typeface="Wingdings"/>
              </a:rPr>
              <a:t></a:t>
            </a:r>
            <a:r>
              <a:rPr lang="en-US" sz="2400" dirty="0" smtClean="0">
                <a:latin typeface="Times New Roman"/>
                <a:cs typeface="Times New Roman"/>
              </a:rPr>
              <a:t> </a:t>
            </a:r>
            <a:r>
              <a:rPr lang="en-US" sz="2400" spc="-15" dirty="0" smtClean="0">
                <a:latin typeface="Carlito"/>
                <a:cs typeface="Carlito"/>
              </a:rPr>
              <a:t>failure </a:t>
            </a:r>
            <a:r>
              <a:rPr lang="en-US" sz="2400" spc="-5" dirty="0" smtClean="0">
                <a:latin typeface="Carlito"/>
                <a:cs typeface="Carlito"/>
              </a:rPr>
              <a:t>of </a:t>
            </a:r>
            <a:r>
              <a:rPr lang="en-US" sz="2400" dirty="0" smtClean="0">
                <a:latin typeface="Carlito"/>
                <a:cs typeface="Carlito"/>
              </a:rPr>
              <a:t>O</a:t>
            </a:r>
            <a:r>
              <a:rPr lang="en-US" sz="2400" baseline="-20833" dirty="0" smtClean="0">
                <a:latin typeface="Carlito"/>
                <a:cs typeface="Carlito"/>
              </a:rPr>
              <a:t>2 </a:t>
            </a:r>
            <a:r>
              <a:rPr lang="en-US" sz="2400" spc="-5" dirty="0" smtClean="0">
                <a:latin typeface="Carlito"/>
                <a:cs typeface="Carlito"/>
              </a:rPr>
              <a:t>delivery </a:t>
            </a:r>
            <a:r>
              <a:rPr lang="en-US" sz="2400" spc="-10" dirty="0" smtClean="0">
                <a:latin typeface="Carlito"/>
                <a:cs typeface="Carlito"/>
              </a:rPr>
              <a:t>to </a:t>
            </a:r>
            <a:r>
              <a:rPr lang="en-US" sz="2400" spc="-5" dirty="0" smtClean="0">
                <a:latin typeface="Carlito"/>
                <a:cs typeface="Carlito"/>
              </a:rPr>
              <a:t>tissue </a:t>
            </a:r>
            <a:r>
              <a:rPr lang="en-US" sz="2400" dirty="0" smtClean="0">
                <a:latin typeface="Wingdings"/>
                <a:cs typeface="Wingdings"/>
              </a:rPr>
              <a:t></a:t>
            </a:r>
            <a:r>
              <a:rPr lang="en-US" sz="2400" dirty="0" smtClean="0">
                <a:latin typeface="Times New Roman"/>
                <a:cs typeface="Times New Roman"/>
              </a:rPr>
              <a:t> </a:t>
            </a:r>
            <a:r>
              <a:rPr lang="en-US" sz="2400" spc="-10" dirty="0" smtClean="0">
                <a:latin typeface="Carlito"/>
                <a:cs typeface="Carlito"/>
              </a:rPr>
              <a:t>Cardiac </a:t>
            </a:r>
            <a:r>
              <a:rPr lang="en-US" sz="2400" spc="-15" dirty="0" smtClean="0">
                <a:latin typeface="Carlito"/>
                <a:cs typeface="Carlito"/>
              </a:rPr>
              <a:t>failure </a:t>
            </a:r>
            <a:r>
              <a:rPr lang="en-US" sz="2400" dirty="0" smtClean="0">
                <a:latin typeface="Carlito"/>
                <a:cs typeface="Carlito"/>
              </a:rPr>
              <a:t>&amp; </a:t>
            </a:r>
            <a:r>
              <a:rPr lang="en-US" sz="2400" spc="-5" dirty="0" smtClean="0">
                <a:latin typeface="Carlito"/>
                <a:cs typeface="Carlito"/>
              </a:rPr>
              <a:t>abnormal  </a:t>
            </a:r>
            <a:r>
              <a:rPr lang="en-US" sz="2400" spc="-10" dirty="0" smtClean="0">
                <a:latin typeface="Carlito"/>
                <a:cs typeface="Carlito"/>
              </a:rPr>
              <a:t>organogenesis </a:t>
            </a:r>
            <a:r>
              <a:rPr lang="en-US" sz="2400" dirty="0" smtClean="0">
                <a:latin typeface="Wingdings"/>
                <a:cs typeface="Wingdings"/>
              </a:rPr>
              <a:t></a:t>
            </a:r>
            <a:r>
              <a:rPr lang="en-US" sz="2400" dirty="0" smtClean="0">
                <a:latin typeface="Times New Roman"/>
                <a:cs typeface="Times New Roman"/>
              </a:rPr>
              <a:t> </a:t>
            </a:r>
            <a:r>
              <a:rPr lang="en-US" sz="2400" spc="-15" dirty="0" err="1" smtClean="0">
                <a:latin typeface="Carlito"/>
                <a:cs typeface="Carlito"/>
              </a:rPr>
              <a:t>Hydrops</a:t>
            </a:r>
            <a:r>
              <a:rPr lang="en-US" sz="2400" spc="-15" dirty="0" smtClean="0">
                <a:latin typeface="Carlito"/>
                <a:cs typeface="Carlito"/>
              </a:rPr>
              <a:t> </a:t>
            </a:r>
            <a:r>
              <a:rPr lang="en-US" sz="2400" spc="-15" dirty="0" err="1" smtClean="0">
                <a:latin typeface="Carlito"/>
                <a:cs typeface="Carlito"/>
              </a:rPr>
              <a:t>fetalis</a:t>
            </a:r>
            <a:r>
              <a:rPr lang="en-US" sz="2400" spc="-15" dirty="0" smtClean="0">
                <a:latin typeface="Carlito"/>
                <a:cs typeface="Carlito"/>
              </a:rPr>
              <a:t> </a:t>
            </a:r>
            <a:r>
              <a:rPr lang="en-US" sz="2400" dirty="0" smtClean="0">
                <a:latin typeface="Carlito"/>
                <a:cs typeface="Carlito"/>
              </a:rPr>
              <a:t>+ </a:t>
            </a:r>
            <a:r>
              <a:rPr lang="en-US" sz="2400" spc="-15" dirty="0" err="1" smtClean="0">
                <a:latin typeface="Carlito"/>
                <a:cs typeface="Carlito"/>
              </a:rPr>
              <a:t>Polyhydroamnios</a:t>
            </a:r>
            <a:r>
              <a:rPr lang="en-US" sz="2400" spc="-15" dirty="0" smtClean="0">
                <a:latin typeface="Carlito"/>
                <a:cs typeface="Carlito"/>
              </a:rPr>
              <a:t> </a:t>
            </a:r>
            <a:r>
              <a:rPr lang="en-US" sz="2400" dirty="0" smtClean="0">
                <a:latin typeface="Carlito"/>
                <a:cs typeface="Carlito"/>
              </a:rPr>
              <a:t>+</a:t>
            </a:r>
            <a:r>
              <a:rPr lang="en-US" sz="2400" spc="100" dirty="0" smtClean="0">
                <a:latin typeface="Carlito"/>
                <a:cs typeface="Carlito"/>
              </a:rPr>
              <a:t> </a:t>
            </a:r>
            <a:r>
              <a:rPr lang="en-US" sz="2400" spc="-10" dirty="0" err="1" smtClean="0">
                <a:latin typeface="Carlito"/>
                <a:cs typeface="Carlito"/>
              </a:rPr>
              <a:t>Placentomegaly</a:t>
            </a:r>
            <a:endParaRPr lang="en-US" sz="2400" dirty="0" smtClean="0">
              <a:latin typeface="Carlito"/>
              <a:cs typeface="Carlito"/>
            </a:endParaRPr>
          </a:p>
          <a:p>
            <a:pPr marL="665480" marR="68580" lvl="1" indent="-320675">
              <a:lnSpc>
                <a:spcPct val="111200"/>
              </a:lnSpc>
              <a:spcBef>
                <a:spcPts val="894"/>
              </a:spcBef>
              <a:buFont typeface="Arial"/>
              <a:buChar char="–"/>
              <a:tabLst>
                <a:tab pos="665480" algn="l"/>
                <a:tab pos="666115" algn="l"/>
              </a:tabLst>
            </a:pPr>
            <a:r>
              <a:rPr lang="en-US" sz="2400" spc="-5" dirty="0" smtClean="0">
                <a:latin typeface="Carlito"/>
                <a:cs typeface="Carlito"/>
              </a:rPr>
              <a:t>Serious </a:t>
            </a:r>
            <a:r>
              <a:rPr lang="en-US" sz="2400" spc="-15" dirty="0" smtClean="0">
                <a:latin typeface="Carlito"/>
                <a:cs typeface="Carlito"/>
              </a:rPr>
              <a:t>Obstetric </a:t>
            </a:r>
            <a:r>
              <a:rPr lang="en-US" sz="2400" spc="-10" dirty="0" smtClean="0">
                <a:latin typeface="Carlito"/>
                <a:cs typeface="Carlito"/>
              </a:rPr>
              <a:t>complications </a:t>
            </a:r>
            <a:r>
              <a:rPr lang="en-US" sz="2400" spc="-5" dirty="0" smtClean="0">
                <a:latin typeface="Carlito"/>
                <a:cs typeface="Carlito"/>
              </a:rPr>
              <a:t>(Pre-</a:t>
            </a:r>
            <a:r>
              <a:rPr lang="en-US" sz="2400" spc="-5" dirty="0" err="1" smtClean="0">
                <a:latin typeface="Carlito"/>
                <a:cs typeface="Carlito"/>
              </a:rPr>
              <a:t>eclampsia</a:t>
            </a:r>
            <a:r>
              <a:rPr lang="en-US" sz="2400" spc="-5" dirty="0" smtClean="0">
                <a:latin typeface="Carlito"/>
                <a:cs typeface="Carlito"/>
              </a:rPr>
              <a:t>, </a:t>
            </a:r>
            <a:r>
              <a:rPr lang="en-US" sz="2400" spc="-10" dirty="0" smtClean="0">
                <a:latin typeface="Carlito"/>
                <a:cs typeface="Carlito"/>
              </a:rPr>
              <a:t>difficult </a:t>
            </a:r>
            <a:r>
              <a:rPr lang="en-US" sz="2400" spc="-5" dirty="0" smtClean="0">
                <a:latin typeface="Carlito"/>
                <a:cs typeface="Carlito"/>
              </a:rPr>
              <a:t>delivery due </a:t>
            </a:r>
            <a:r>
              <a:rPr lang="en-US" sz="2400" spc="-10" dirty="0" smtClean="0">
                <a:latin typeface="Carlito"/>
                <a:cs typeface="Carlito"/>
              </a:rPr>
              <a:t>to large </a:t>
            </a:r>
            <a:r>
              <a:rPr lang="en-US" sz="2400" spc="-15" dirty="0" smtClean="0">
                <a:latin typeface="Carlito"/>
                <a:cs typeface="Carlito"/>
              </a:rPr>
              <a:t>fetus  </a:t>
            </a:r>
            <a:r>
              <a:rPr lang="en-US" sz="2400" dirty="0" smtClean="0">
                <a:latin typeface="Carlito"/>
                <a:cs typeface="Carlito"/>
              </a:rPr>
              <a:t>and</a:t>
            </a:r>
            <a:r>
              <a:rPr lang="en-US" sz="2400" spc="10" dirty="0" smtClean="0">
                <a:latin typeface="Carlito"/>
                <a:cs typeface="Carlito"/>
              </a:rPr>
              <a:t> </a:t>
            </a:r>
            <a:r>
              <a:rPr lang="en-US" sz="2400" spc="-10" dirty="0" smtClean="0">
                <a:latin typeface="Carlito"/>
                <a:cs typeface="Carlito"/>
              </a:rPr>
              <a:t>placenta)</a:t>
            </a:r>
            <a:endParaRPr lang="en-US" sz="2400" dirty="0" smtClean="0">
              <a:latin typeface="Carlito"/>
              <a:cs typeface="Carlito"/>
            </a:endParaRPr>
          </a:p>
          <a:p>
            <a:endParaRPr lang="en-US" dirty="0"/>
          </a:p>
        </p:txBody>
      </p:sp>
      <p:sp>
        <p:nvSpPr>
          <p:cNvPr id="4" name="object 4"/>
          <p:cNvSpPr/>
          <p:nvPr/>
        </p:nvSpPr>
        <p:spPr>
          <a:xfrm>
            <a:off x="6477000" y="1370076"/>
            <a:ext cx="2514600" cy="1801368"/>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750268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spc="-955" dirty="0" smtClean="0"/>
              <a:t>α</a:t>
            </a:r>
            <a:r>
              <a:rPr lang="en-US" b="1" spc="-5" dirty="0" smtClean="0">
                <a:solidFill>
                  <a:schemeClr val="tx1"/>
                </a:solidFill>
              </a:rPr>
              <a:t> -thalassemia </a:t>
            </a:r>
            <a:r>
              <a:rPr lang="en-US" b="1" dirty="0" smtClean="0">
                <a:solidFill>
                  <a:schemeClr val="tx1"/>
                </a:solidFill>
              </a:rPr>
              <a:t>-</a:t>
            </a:r>
            <a:r>
              <a:rPr lang="en-US" b="1" spc="-155" dirty="0" smtClean="0">
                <a:solidFill>
                  <a:schemeClr val="tx1"/>
                </a:solidFill>
              </a:rPr>
              <a:t> </a:t>
            </a:r>
            <a:r>
              <a:rPr lang="en-US" b="1" spc="-5" dirty="0" smtClean="0">
                <a:solidFill>
                  <a:schemeClr val="tx1"/>
                </a:solidFill>
              </a:rPr>
              <a:t>management</a:t>
            </a:r>
            <a:endParaRPr lang="en-US" dirty="0"/>
          </a:p>
        </p:txBody>
      </p:sp>
      <p:sp>
        <p:nvSpPr>
          <p:cNvPr id="5" name="object 3"/>
          <p:cNvSpPr/>
          <p:nvPr/>
        </p:nvSpPr>
        <p:spPr>
          <a:xfrm>
            <a:off x="152400" y="1371600"/>
            <a:ext cx="8884920" cy="46482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323751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spc="-290" dirty="0" smtClean="0">
                <a:effectLst>
                  <a:outerShdw blurRad="38100" dist="38100" dir="2700000" algn="tl">
                    <a:srgbClr val="000000">
                      <a:alpha val="43137"/>
                    </a:srgbClr>
                  </a:outerShdw>
                </a:effectLst>
              </a:rPr>
              <a:t>β</a:t>
            </a:r>
            <a:r>
              <a:rPr lang="el-GR" b="1" spc="-80" dirty="0" smtClean="0">
                <a:effectLst>
                  <a:outerShdw blurRad="38100" dist="38100" dir="2700000" algn="tl">
                    <a:srgbClr val="000000">
                      <a:alpha val="43137"/>
                    </a:srgbClr>
                  </a:outerShdw>
                </a:effectLst>
              </a:rPr>
              <a:t> </a:t>
            </a:r>
            <a:r>
              <a:rPr lang="en-US" b="1" dirty="0" smtClean="0">
                <a:effectLst>
                  <a:outerShdw blurRad="38100" dist="38100" dir="2700000" algn="tl">
                    <a:srgbClr val="000000">
                      <a:alpha val="43137"/>
                    </a:srgbClr>
                  </a:outerShdw>
                </a:effectLst>
              </a:rPr>
              <a:t>thalassemia</a:t>
            </a:r>
            <a:endParaRPr lang="en-US" b="1"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normAutofit fontScale="70000" lnSpcReduction="20000"/>
          </a:bodyPr>
          <a:lstStyle/>
          <a:p>
            <a:r>
              <a:rPr lang="en-US" b="1" dirty="0" smtClean="0">
                <a:latin typeface="Arial" pitchFamily="34" charset="0"/>
                <a:cs typeface="Arial" pitchFamily="34" charset="0"/>
              </a:rPr>
              <a:t>β-Thalassemia trait</a:t>
            </a:r>
            <a:r>
              <a:rPr lang="en-US" dirty="0" smtClean="0">
                <a:latin typeface="Arial" pitchFamily="34" charset="0"/>
                <a:cs typeface="Arial" pitchFamily="34" charset="0"/>
              </a:rPr>
              <a:t>, </a:t>
            </a:r>
            <a:r>
              <a:rPr lang="en-US" sz="2000" dirty="0" smtClean="0">
                <a:latin typeface="Arial" pitchFamily="34" charset="0"/>
                <a:cs typeface="Arial" pitchFamily="34" charset="0"/>
              </a:rPr>
              <a:t>or heterozygote state</a:t>
            </a:r>
            <a:r>
              <a:rPr lang="en-US" dirty="0" smtClean="0">
                <a:latin typeface="Arial" pitchFamily="34" charset="0"/>
                <a:cs typeface="Arial" pitchFamily="34" charset="0"/>
              </a:rPr>
              <a:t>: is important to detect for antenatal screening purposes. </a:t>
            </a:r>
          </a:p>
          <a:p>
            <a:endParaRPr lang="en-US" dirty="0" smtClean="0">
              <a:latin typeface="Arial" pitchFamily="34" charset="0"/>
              <a:cs typeface="Arial" pitchFamily="34" charset="0"/>
            </a:endParaRPr>
          </a:p>
          <a:p>
            <a:r>
              <a:rPr lang="en-US" sz="2400" dirty="0" smtClean="0">
                <a:latin typeface="Arial" pitchFamily="34" charset="0"/>
                <a:cs typeface="Arial" pitchFamily="34" charset="0"/>
              </a:rPr>
              <a:t>Racial groups at greatest risk include those of Mediterranean origin and some Asian populations,</a:t>
            </a:r>
            <a:r>
              <a:rPr lang="en-US" dirty="0" smtClean="0">
                <a:latin typeface="Arial" pitchFamily="34" charset="0"/>
                <a:cs typeface="Arial" pitchFamily="34" charset="0"/>
              </a:rPr>
              <a:t> </a:t>
            </a:r>
            <a:r>
              <a:rPr lang="en-US" sz="2400" dirty="0" smtClean="0">
                <a:latin typeface="Arial" pitchFamily="34" charset="0"/>
                <a:cs typeface="Arial" pitchFamily="34" charset="0"/>
              </a:rPr>
              <a:t>but it can occur in any racial group.</a:t>
            </a:r>
          </a:p>
          <a:p>
            <a:endParaRPr lang="en-US" dirty="0" smtClean="0">
              <a:latin typeface="Arial" pitchFamily="34" charset="0"/>
              <a:cs typeface="Arial" pitchFamily="34" charset="0"/>
            </a:endParaRPr>
          </a:p>
          <a:p>
            <a:r>
              <a:rPr lang="en-US" dirty="0" smtClean="0">
                <a:latin typeface="Arial" pitchFamily="34" charset="0"/>
                <a:cs typeface="Arial" pitchFamily="34" charset="0"/>
              </a:rPr>
              <a:t>Partner screening should be performed to determine the risk of having a child affected with a major </a:t>
            </a:r>
            <a:r>
              <a:rPr lang="en-US" dirty="0" err="1" smtClean="0">
                <a:latin typeface="Arial" pitchFamily="34" charset="0"/>
                <a:cs typeface="Arial" pitchFamily="34" charset="0"/>
              </a:rPr>
              <a:t>hemoglobinopathy</a:t>
            </a:r>
            <a:r>
              <a:rPr lang="en-US" dirty="0" smtClean="0">
                <a:latin typeface="Arial" pitchFamily="34" charset="0"/>
                <a:cs typeface="Arial" pitchFamily="34" charset="0"/>
              </a:rPr>
              <a:t>.</a:t>
            </a:r>
          </a:p>
          <a:p>
            <a:pPr>
              <a:buNone/>
            </a:pPr>
            <a:r>
              <a:rPr lang="en-US" dirty="0" smtClean="0">
                <a:latin typeface="Arial" pitchFamily="34" charset="0"/>
                <a:cs typeface="Arial" pitchFamily="34" charset="0"/>
              </a:rPr>
              <a:t> </a:t>
            </a:r>
          </a:p>
          <a:p>
            <a:r>
              <a:rPr lang="en-US" dirty="0" smtClean="0">
                <a:latin typeface="Arial" pitchFamily="34" charset="0"/>
                <a:cs typeface="Arial" pitchFamily="34" charset="0"/>
              </a:rPr>
              <a:t>The physiologic stress of pregnancy may exacerbate symptoms of thalassemia. The transfusion regimen needs careful monitoring because blood requirements tend to increase in pregnancy. Iron chelation therapy also needs to be reviewed. </a:t>
            </a:r>
          </a:p>
          <a:p>
            <a:endParaRPr lang="en-US" dirty="0"/>
          </a:p>
        </p:txBody>
      </p:sp>
    </p:spTree>
    <p:extLst>
      <p:ext uri="{BB962C8B-B14F-4D97-AF65-F5344CB8AC3E}">
        <p14:creationId xmlns:p14="http://schemas.microsoft.com/office/powerpoint/2010/main" val="68991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250701"/>
            <a:ext cx="7239000" cy="1367682"/>
          </a:xfrm>
          <a:prstGeom prst="rect">
            <a:avLst/>
          </a:prstGeom>
        </p:spPr>
        <p:txBody>
          <a:bodyPr vert="horz" wrap="square" lIns="0" tIns="13335" rIns="0" bIns="0" rtlCol="0">
            <a:spAutoFit/>
          </a:bodyPr>
          <a:lstStyle/>
          <a:p>
            <a:pPr marL="12700" algn="l">
              <a:lnSpc>
                <a:spcPct val="100000"/>
              </a:lnSpc>
              <a:spcBef>
                <a:spcPts val="105"/>
              </a:spcBef>
            </a:pPr>
            <a:r>
              <a:rPr spc="-290" dirty="0"/>
              <a:t>β</a:t>
            </a:r>
            <a:r>
              <a:rPr spc="-80" dirty="0"/>
              <a:t> </a:t>
            </a:r>
            <a:r>
              <a:rPr dirty="0" smtClean="0"/>
              <a:t>thalassem</a:t>
            </a:r>
            <a:r>
              <a:rPr lang="en-US" dirty="0" smtClean="0"/>
              <a:t>i</a:t>
            </a:r>
            <a:r>
              <a:rPr dirty="0" smtClean="0"/>
              <a:t>a</a:t>
            </a:r>
            <a:r>
              <a:rPr lang="en-US" dirty="0" smtClean="0"/>
              <a:t>  </a:t>
            </a:r>
            <a:br>
              <a:rPr lang="en-US" dirty="0" smtClean="0"/>
            </a:br>
            <a:r>
              <a:rPr lang="en-US" dirty="0" smtClean="0"/>
              <a:t>diagnosed by:</a:t>
            </a:r>
            <a:endParaRPr dirty="0"/>
          </a:p>
        </p:txBody>
      </p:sp>
      <p:sp>
        <p:nvSpPr>
          <p:cNvPr id="3" name="object 3"/>
          <p:cNvSpPr/>
          <p:nvPr/>
        </p:nvSpPr>
        <p:spPr>
          <a:xfrm>
            <a:off x="1066800" y="2057400"/>
            <a:ext cx="4894326" cy="448665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47074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DFBF7"/>
          </a:solidFill>
        </p:spPr>
        <p:txBody>
          <a:bodyPr wrap="square" lIns="0" tIns="0" rIns="0" bIns="0" rtlCol="0"/>
          <a:lstStyle/>
          <a:p>
            <a:endParaRPr/>
          </a:p>
        </p:txBody>
      </p:sp>
      <p:sp>
        <p:nvSpPr>
          <p:cNvPr id="3" name="object 3"/>
          <p:cNvSpPr/>
          <p:nvPr/>
        </p:nvSpPr>
        <p:spPr>
          <a:xfrm>
            <a:off x="318739" y="432816"/>
            <a:ext cx="2594387" cy="6123432"/>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23494" y="589255"/>
            <a:ext cx="4444461" cy="690574"/>
          </a:xfrm>
          <a:prstGeom prst="rect">
            <a:avLst/>
          </a:prstGeom>
        </p:spPr>
        <p:txBody>
          <a:bodyPr vert="horz" wrap="square" lIns="0" tIns="13335" rIns="0" bIns="0" rtlCol="0">
            <a:spAutoFit/>
          </a:bodyPr>
          <a:lstStyle/>
          <a:p>
            <a:pPr marL="12700" algn="l">
              <a:lnSpc>
                <a:spcPct val="100000"/>
              </a:lnSpc>
              <a:spcBef>
                <a:spcPts val="105"/>
              </a:spcBef>
            </a:pPr>
            <a:r>
              <a:rPr spc="-290" dirty="0"/>
              <a:t>β</a:t>
            </a:r>
            <a:r>
              <a:rPr spc="-80" dirty="0"/>
              <a:t> </a:t>
            </a:r>
            <a:r>
              <a:rPr dirty="0" smtClean="0"/>
              <a:t>thalassem</a:t>
            </a:r>
            <a:r>
              <a:rPr lang="en-US" dirty="0" smtClean="0"/>
              <a:t>i</a:t>
            </a:r>
            <a:r>
              <a:rPr dirty="0" smtClean="0"/>
              <a:t>a</a:t>
            </a:r>
            <a:endParaRPr dirty="0"/>
          </a:p>
        </p:txBody>
      </p:sp>
      <p:graphicFrame>
        <p:nvGraphicFramePr>
          <p:cNvPr id="9" name="object 9"/>
          <p:cNvGraphicFramePr>
            <a:graphicFrameLocks noGrp="1"/>
          </p:cNvGraphicFramePr>
          <p:nvPr>
            <p:extLst>
              <p:ext uri="{D42A27DB-BD31-4B8C-83A1-F6EECF244321}">
                <p14:modId xmlns:p14="http://schemas.microsoft.com/office/powerpoint/2010/main" val="1719745876"/>
              </p:ext>
            </p:extLst>
          </p:nvPr>
        </p:nvGraphicFramePr>
        <p:xfrm>
          <a:off x="318739" y="1822179"/>
          <a:ext cx="6797515" cy="4822222"/>
        </p:xfrm>
        <a:graphic>
          <a:graphicData uri="http://schemas.openxmlformats.org/drawingml/2006/table">
            <a:tbl>
              <a:tblPr firstRow="1" bandRow="1">
                <a:tableStyleId>{2D5ABB26-0587-4C30-8999-92F81FD0307C}</a:tableStyleId>
              </a:tblPr>
              <a:tblGrid>
                <a:gridCol w="1682115"/>
                <a:gridCol w="2849403"/>
                <a:gridCol w="2265997"/>
              </a:tblGrid>
              <a:tr h="451230">
                <a:tc gridSpan="3">
                  <a:txBody>
                    <a:bodyPr/>
                    <a:lstStyle/>
                    <a:p>
                      <a:pPr marL="1270" algn="ctr">
                        <a:lnSpc>
                          <a:spcPct val="100000"/>
                        </a:lnSpc>
                        <a:spcBef>
                          <a:spcPts val="244"/>
                        </a:spcBef>
                      </a:pPr>
                      <a:r>
                        <a:rPr sz="1800" b="1" spc="-5" dirty="0">
                          <a:solidFill>
                            <a:srgbClr val="FFFFFF"/>
                          </a:solidFill>
                          <a:latin typeface="Carlito"/>
                          <a:cs typeface="Carlito"/>
                        </a:rPr>
                        <a:t>PERIPHERAL</a:t>
                      </a:r>
                      <a:r>
                        <a:rPr sz="1800" b="1" dirty="0">
                          <a:solidFill>
                            <a:srgbClr val="FFFFFF"/>
                          </a:solidFill>
                          <a:latin typeface="Carlito"/>
                          <a:cs typeface="Carlito"/>
                        </a:rPr>
                        <a:t> </a:t>
                      </a:r>
                      <a:r>
                        <a:rPr sz="1800" b="1" spc="-10" dirty="0">
                          <a:solidFill>
                            <a:srgbClr val="FFFFFF"/>
                          </a:solidFill>
                          <a:latin typeface="Carlito"/>
                          <a:cs typeface="Carlito"/>
                        </a:rPr>
                        <a:t>SMEAR</a:t>
                      </a:r>
                      <a:endParaRPr sz="1800" dirty="0">
                        <a:latin typeface="Carlito"/>
                        <a:cs typeface="Carlito"/>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5F6271"/>
                    </a:solidFill>
                  </a:tcPr>
                </a:tc>
                <a:tc hMerge="1">
                  <a:txBody>
                    <a:bodyPr/>
                    <a:lstStyle/>
                    <a:p>
                      <a:endParaRPr/>
                    </a:p>
                  </a:txBody>
                  <a:tcPr marL="0" marR="0" marT="0" marB="0"/>
                </a:tc>
                <a:tc hMerge="1">
                  <a:txBody>
                    <a:bodyPr/>
                    <a:lstStyle/>
                    <a:p>
                      <a:endParaRPr/>
                    </a:p>
                  </a:txBody>
                  <a:tcPr marL="0" marR="0" marT="0" marB="0"/>
                </a:tc>
              </a:tr>
              <a:tr h="1112520">
                <a:tc>
                  <a:txBody>
                    <a:bodyPr/>
                    <a:lstStyle/>
                    <a:p>
                      <a:pPr marL="91440">
                        <a:lnSpc>
                          <a:spcPct val="100000"/>
                        </a:lnSpc>
                        <a:spcBef>
                          <a:spcPts val="240"/>
                        </a:spcBef>
                      </a:pPr>
                      <a:r>
                        <a:rPr sz="1800" spc="-35" dirty="0">
                          <a:latin typeface="Carlito"/>
                          <a:cs typeface="Carlito"/>
                        </a:rPr>
                        <a:t>Target</a:t>
                      </a:r>
                      <a:r>
                        <a:rPr sz="1800" spc="-5" dirty="0">
                          <a:latin typeface="Carlito"/>
                          <a:cs typeface="Carlito"/>
                        </a:rPr>
                        <a:t> cells</a:t>
                      </a:r>
                      <a:endParaRPr sz="1800">
                        <a:latin typeface="Carlito"/>
                        <a:cs typeface="Carlito"/>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2D4"/>
                    </a:solidFill>
                  </a:tcPr>
                </a:tc>
                <a:tc>
                  <a:txBody>
                    <a:bodyPr/>
                    <a:lstStyle/>
                    <a:p>
                      <a:pPr marL="91440" marR="525145">
                        <a:lnSpc>
                          <a:spcPct val="100000"/>
                        </a:lnSpc>
                        <a:spcBef>
                          <a:spcPts val="240"/>
                        </a:spcBef>
                      </a:pPr>
                      <a:r>
                        <a:rPr sz="1800" spc="-10" dirty="0">
                          <a:latin typeface="Carlito"/>
                          <a:cs typeface="Carlito"/>
                        </a:rPr>
                        <a:t>red </a:t>
                      </a:r>
                      <a:r>
                        <a:rPr sz="1800" b="1" dirty="0">
                          <a:latin typeface="Carlito"/>
                          <a:cs typeface="Carlito"/>
                        </a:rPr>
                        <a:t>cells </a:t>
                      </a:r>
                      <a:r>
                        <a:rPr sz="1800" spc="-5" dirty="0">
                          <a:latin typeface="Carlito"/>
                          <a:cs typeface="Carlito"/>
                        </a:rPr>
                        <a:t>with </a:t>
                      </a:r>
                      <a:r>
                        <a:rPr sz="1800" spc="-10" dirty="0">
                          <a:latin typeface="Carlito"/>
                          <a:cs typeface="Carlito"/>
                        </a:rPr>
                        <a:t>central staining </a:t>
                      </a:r>
                      <a:r>
                        <a:rPr sz="1800" spc="-5" dirty="0">
                          <a:latin typeface="Carlito"/>
                          <a:cs typeface="Carlito"/>
                        </a:rPr>
                        <a:t>with  </a:t>
                      </a:r>
                      <a:r>
                        <a:rPr sz="1800" spc="-15" dirty="0">
                          <a:latin typeface="Carlito"/>
                          <a:cs typeface="Carlito"/>
                        </a:rPr>
                        <a:t>precipitated</a:t>
                      </a:r>
                      <a:r>
                        <a:rPr sz="1800" spc="30" dirty="0">
                          <a:latin typeface="Carlito"/>
                          <a:cs typeface="Carlito"/>
                        </a:rPr>
                        <a:t> </a:t>
                      </a:r>
                      <a:r>
                        <a:rPr sz="1800" spc="-5" dirty="0">
                          <a:latin typeface="Carlito"/>
                          <a:cs typeface="Carlito"/>
                        </a:rPr>
                        <a:t>haemoglobin</a:t>
                      </a:r>
                      <a:endParaRPr sz="1800">
                        <a:latin typeface="Carlito"/>
                        <a:cs typeface="Carlito"/>
                      </a:endParaRPr>
                    </a:p>
                  </a:txBody>
                  <a:tcPr marL="0" marR="0" marT="3048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2D2D4"/>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r>
              <a:tr h="1463039">
                <a:tc>
                  <a:txBody>
                    <a:bodyPr/>
                    <a:lstStyle/>
                    <a:p>
                      <a:pPr marL="91440">
                        <a:lnSpc>
                          <a:spcPct val="100000"/>
                        </a:lnSpc>
                        <a:spcBef>
                          <a:spcPts val="244"/>
                        </a:spcBef>
                      </a:pPr>
                      <a:r>
                        <a:rPr sz="1800" spc="-5" dirty="0">
                          <a:latin typeface="Carlito"/>
                          <a:cs typeface="Carlito"/>
                        </a:rPr>
                        <a:t>Basophilic</a:t>
                      </a:r>
                      <a:r>
                        <a:rPr sz="1800" spc="-10" dirty="0">
                          <a:latin typeface="Carlito"/>
                          <a:cs typeface="Carlito"/>
                        </a:rPr>
                        <a:t> </a:t>
                      </a:r>
                      <a:r>
                        <a:rPr sz="1800" spc="-5" dirty="0">
                          <a:latin typeface="Carlito"/>
                          <a:cs typeface="Carlito"/>
                        </a:rPr>
                        <a:t>Stripping</a:t>
                      </a:r>
                      <a:endParaRPr sz="1800">
                        <a:latin typeface="Carlito"/>
                        <a:cs typeface="Carlito"/>
                      </a:endParaRPr>
                    </a:p>
                    <a:p>
                      <a:pPr marL="91440">
                        <a:lnSpc>
                          <a:spcPct val="100000"/>
                        </a:lnSpc>
                      </a:pPr>
                      <a:r>
                        <a:rPr sz="1800" spc="-15" dirty="0">
                          <a:latin typeface="Carlito"/>
                          <a:cs typeface="Carlito"/>
                        </a:rPr>
                        <a:t>(Punctate</a:t>
                      </a:r>
                      <a:r>
                        <a:rPr sz="1800" spc="20" dirty="0">
                          <a:latin typeface="Carlito"/>
                          <a:cs typeface="Carlito"/>
                        </a:rPr>
                        <a:t> </a:t>
                      </a:r>
                      <a:r>
                        <a:rPr sz="1800" spc="-5" dirty="0">
                          <a:latin typeface="Carlito"/>
                          <a:cs typeface="Carlito"/>
                        </a:rPr>
                        <a:t>Basophilia)</a:t>
                      </a:r>
                      <a:endParaRPr sz="1800">
                        <a:latin typeface="Carlito"/>
                        <a:cs typeface="Carlito"/>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AEB"/>
                    </a:solidFill>
                  </a:tcPr>
                </a:tc>
                <a:tc>
                  <a:txBody>
                    <a:bodyPr/>
                    <a:lstStyle/>
                    <a:p>
                      <a:pPr marL="143510">
                        <a:lnSpc>
                          <a:spcPct val="100000"/>
                        </a:lnSpc>
                        <a:spcBef>
                          <a:spcPts val="244"/>
                        </a:spcBef>
                      </a:pPr>
                      <a:r>
                        <a:rPr sz="1800" spc="-5" dirty="0">
                          <a:latin typeface="Carlito"/>
                          <a:cs typeface="Carlito"/>
                        </a:rPr>
                        <a:t>accumulation of ribosomes</a:t>
                      </a:r>
                      <a:r>
                        <a:rPr sz="1800" spc="30" dirty="0">
                          <a:latin typeface="Carlito"/>
                          <a:cs typeface="Carlito"/>
                        </a:rPr>
                        <a:t> </a:t>
                      </a:r>
                      <a:r>
                        <a:rPr sz="1800" dirty="0">
                          <a:latin typeface="Carlito"/>
                          <a:cs typeface="Carlito"/>
                        </a:rPr>
                        <a:t>in</a:t>
                      </a:r>
                    </a:p>
                    <a:p>
                      <a:pPr marL="91440">
                        <a:lnSpc>
                          <a:spcPct val="100000"/>
                        </a:lnSpc>
                      </a:pPr>
                      <a:r>
                        <a:rPr sz="1800" spc="-5" dirty="0">
                          <a:latin typeface="Carlito"/>
                          <a:cs typeface="Carlito"/>
                        </a:rPr>
                        <a:t>periphery of </a:t>
                      </a:r>
                      <a:r>
                        <a:rPr sz="1800" spc="-10" dirty="0">
                          <a:latin typeface="Carlito"/>
                          <a:cs typeface="Carlito"/>
                        </a:rPr>
                        <a:t>red</a:t>
                      </a:r>
                      <a:r>
                        <a:rPr sz="1800" spc="25" dirty="0">
                          <a:latin typeface="Carlito"/>
                          <a:cs typeface="Carlito"/>
                        </a:rPr>
                        <a:t> </a:t>
                      </a:r>
                      <a:r>
                        <a:rPr sz="1800" spc="-5" dirty="0">
                          <a:latin typeface="Carlito"/>
                          <a:cs typeface="Carlito"/>
                        </a:rPr>
                        <a:t>cell</a:t>
                      </a:r>
                      <a:endParaRPr sz="1800" dirty="0">
                        <a:latin typeface="Carlito"/>
                        <a:cs typeface="Carlito"/>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AEAEB"/>
                    </a:solidFill>
                  </a:tcPr>
                </a:tc>
                <a:tc>
                  <a:txBody>
                    <a:bodyPr/>
                    <a:lstStyle/>
                    <a:p>
                      <a:pPr>
                        <a:lnSpc>
                          <a:spcPct val="100000"/>
                        </a:lnSpc>
                      </a:pPr>
                      <a:endParaRPr sz="17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r>
              <a:tr h="1780193">
                <a:tc>
                  <a:txBody>
                    <a:bodyPr/>
                    <a:lstStyle/>
                    <a:p>
                      <a:pPr marL="91440">
                        <a:lnSpc>
                          <a:spcPct val="100000"/>
                        </a:lnSpc>
                        <a:spcBef>
                          <a:spcPts val="245"/>
                        </a:spcBef>
                      </a:pPr>
                      <a:r>
                        <a:rPr sz="1800" spc="-10" dirty="0">
                          <a:latin typeface="Carlito"/>
                          <a:cs typeface="Carlito"/>
                        </a:rPr>
                        <a:t>Howell </a:t>
                      </a:r>
                      <a:r>
                        <a:rPr sz="1800" spc="-5" dirty="0">
                          <a:latin typeface="Carlito"/>
                          <a:cs typeface="Carlito"/>
                        </a:rPr>
                        <a:t>Jolly</a:t>
                      </a:r>
                      <a:r>
                        <a:rPr sz="1800" spc="20" dirty="0">
                          <a:latin typeface="Carlito"/>
                          <a:cs typeface="Carlito"/>
                        </a:rPr>
                        <a:t> </a:t>
                      </a:r>
                      <a:r>
                        <a:rPr sz="1800" dirty="0">
                          <a:latin typeface="Carlito"/>
                          <a:cs typeface="Carlito"/>
                        </a:rPr>
                        <a:t>Bodies</a:t>
                      </a: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2D4"/>
                    </a:solidFill>
                  </a:tcPr>
                </a:tc>
                <a:tc>
                  <a:txBody>
                    <a:bodyPr/>
                    <a:lstStyle/>
                    <a:p>
                      <a:pPr marL="91440">
                        <a:lnSpc>
                          <a:spcPct val="100000"/>
                        </a:lnSpc>
                        <a:spcBef>
                          <a:spcPts val="245"/>
                        </a:spcBef>
                      </a:pPr>
                      <a:r>
                        <a:rPr sz="1800" spc="-5" dirty="0">
                          <a:latin typeface="Carlito"/>
                          <a:cs typeface="Carlito"/>
                        </a:rPr>
                        <a:t>basophilic nuclear remnants</a:t>
                      </a:r>
                      <a:r>
                        <a:rPr sz="1800" spc="15" dirty="0">
                          <a:latin typeface="Carlito"/>
                          <a:cs typeface="Carlito"/>
                        </a:rPr>
                        <a:t> </a:t>
                      </a:r>
                      <a:r>
                        <a:rPr sz="1800" spc="-15" dirty="0">
                          <a:latin typeface="Carlito"/>
                          <a:cs typeface="Carlito"/>
                        </a:rPr>
                        <a:t>(clusters</a:t>
                      </a:r>
                      <a:endParaRPr sz="1800">
                        <a:latin typeface="Carlito"/>
                        <a:cs typeface="Carlito"/>
                      </a:endParaRPr>
                    </a:p>
                    <a:p>
                      <a:pPr marL="91440">
                        <a:lnSpc>
                          <a:spcPct val="100000"/>
                        </a:lnSpc>
                      </a:pPr>
                      <a:r>
                        <a:rPr sz="1800" spc="-5" dirty="0">
                          <a:latin typeface="Carlito"/>
                          <a:cs typeface="Carlito"/>
                        </a:rPr>
                        <a:t>of DNA) in </a:t>
                      </a:r>
                      <a:r>
                        <a:rPr sz="1800" spc="-10" dirty="0">
                          <a:latin typeface="Carlito"/>
                          <a:cs typeface="Carlito"/>
                        </a:rPr>
                        <a:t>circulating</a:t>
                      </a:r>
                      <a:r>
                        <a:rPr sz="1800" spc="35" dirty="0">
                          <a:latin typeface="Carlito"/>
                          <a:cs typeface="Carlito"/>
                        </a:rPr>
                        <a:t> </a:t>
                      </a:r>
                      <a:r>
                        <a:rPr sz="1800" spc="-5" dirty="0">
                          <a:latin typeface="Carlito"/>
                          <a:cs typeface="Carlito"/>
                        </a:rPr>
                        <a:t>erythrocytes.</a:t>
                      </a:r>
                      <a:endParaRPr sz="1800">
                        <a:latin typeface="Carlito"/>
                        <a:cs typeface="Carlito"/>
                      </a:endParaRPr>
                    </a:p>
                  </a:txBody>
                  <a:tcPr marL="0" marR="0" marT="3111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2D2D4"/>
                    </a:solidFill>
                  </a:tcPr>
                </a:tc>
                <a:tc>
                  <a:txBody>
                    <a:bodyPr/>
                    <a:lstStyle/>
                    <a:p>
                      <a:pPr>
                        <a:lnSpc>
                          <a:spcPct val="100000"/>
                        </a:lnSpc>
                      </a:pPr>
                      <a:endParaRPr sz="1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r>
            </a:tbl>
          </a:graphicData>
        </a:graphic>
      </p:graphicFrame>
      <p:grpSp>
        <p:nvGrpSpPr>
          <p:cNvPr id="11" name="object 11"/>
          <p:cNvGrpSpPr/>
          <p:nvPr/>
        </p:nvGrpSpPr>
        <p:grpSpPr>
          <a:xfrm>
            <a:off x="4953000" y="2423033"/>
            <a:ext cx="2067878" cy="4133215"/>
            <a:chOff x="9102852" y="2470404"/>
            <a:chExt cx="2757170" cy="4133215"/>
          </a:xfrm>
        </p:grpSpPr>
        <p:sp>
          <p:nvSpPr>
            <p:cNvPr id="12" name="object 12"/>
            <p:cNvSpPr/>
            <p:nvPr/>
          </p:nvSpPr>
          <p:spPr>
            <a:xfrm>
              <a:off x="9102852" y="2470404"/>
              <a:ext cx="2756916" cy="1028700"/>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9102852" y="3663696"/>
              <a:ext cx="2756916" cy="1203959"/>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9102852" y="5033772"/>
              <a:ext cx="2756916" cy="1569720"/>
            </a:xfrm>
            <a:prstGeom prst="rect">
              <a:avLst/>
            </a:prstGeom>
            <a:blipFill>
              <a:blip r:embed="rId5"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7212378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457200"/>
            <a:ext cx="6329553" cy="1372812"/>
          </a:xfrm>
          <a:prstGeom prst="rect">
            <a:avLst/>
          </a:prstGeom>
        </p:spPr>
        <p:txBody>
          <a:bodyPr vert="horz" wrap="square" lIns="0" tIns="13335" rIns="0" bIns="0" rtlCol="0">
            <a:spAutoFit/>
          </a:bodyPr>
          <a:lstStyle/>
          <a:p>
            <a:pPr marL="12700" algn="l">
              <a:lnSpc>
                <a:spcPts val="5250"/>
              </a:lnSpc>
              <a:spcBef>
                <a:spcPts val="105"/>
              </a:spcBef>
            </a:pPr>
            <a:r>
              <a:rPr spc="-290" dirty="0"/>
              <a:t>β</a:t>
            </a:r>
            <a:r>
              <a:rPr spc="-10" dirty="0"/>
              <a:t> </a:t>
            </a:r>
            <a:r>
              <a:rPr dirty="0" smtClean="0"/>
              <a:t>thalassemia</a:t>
            </a:r>
            <a:r>
              <a:rPr lang="en-US" dirty="0" smtClean="0"/>
              <a:t/>
            </a:r>
            <a:br>
              <a:rPr lang="en-US" dirty="0" smtClean="0"/>
            </a:br>
            <a:r>
              <a:rPr dirty="0" smtClean="0"/>
              <a:t>(</a:t>
            </a:r>
            <a:r>
              <a:rPr dirty="0" err="1" smtClean="0"/>
              <a:t>Hb</a:t>
            </a:r>
            <a:r>
              <a:rPr spc="-85" dirty="0" smtClean="0"/>
              <a:t> </a:t>
            </a:r>
            <a:r>
              <a:rPr dirty="0"/>
              <a:t>electrophoresis)</a:t>
            </a:r>
          </a:p>
        </p:txBody>
      </p:sp>
      <p:sp>
        <p:nvSpPr>
          <p:cNvPr id="3" name="object 3"/>
          <p:cNvSpPr/>
          <p:nvPr/>
        </p:nvSpPr>
        <p:spPr>
          <a:xfrm>
            <a:off x="685800" y="2438400"/>
            <a:ext cx="5816726" cy="365150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16068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p:nvPr>
        </p:nvSpPr>
        <p:spPr>
          <a:ln/>
        </p:spPr>
        <p:txBody>
          <a:bodyPr vert="horz" wrap="square" lIns="91440" tIns="45720" rIns="91440" bIns="45720" anchor="ctr">
            <a:normAutofit fontScale="90000"/>
          </a:bodyPr>
          <a:lstStyle/>
          <a:p>
            <a:r>
              <a:rPr lang="en-GB" altLang="zh-CN" dirty="0">
                <a:solidFill>
                  <a:srgbClr val="FF0000"/>
                </a:solidFill>
                <a:ea typeface="SimSun" panose="02010600030101010101" pitchFamily="2" charset="-122"/>
              </a:rPr>
              <a:t>Beta </a:t>
            </a:r>
            <a:r>
              <a:rPr lang="en-GB" altLang="zh-CN" dirty="0" err="1">
                <a:solidFill>
                  <a:srgbClr val="FF0000"/>
                </a:solidFill>
                <a:ea typeface="SimSun" panose="02010600030101010101" pitchFamily="2" charset="-122"/>
              </a:rPr>
              <a:t>thalassemia</a:t>
            </a:r>
            <a:r>
              <a:rPr lang="en-GB" altLang="zh-CN" dirty="0">
                <a:solidFill>
                  <a:srgbClr val="FF0000"/>
                </a:solidFill>
                <a:ea typeface="SimSun" panose="02010600030101010101" pitchFamily="2" charset="-122"/>
              </a:rPr>
              <a:t> </a:t>
            </a:r>
            <a:r>
              <a:rPr lang="en-GB" altLang="zh-CN" dirty="0" smtClean="0">
                <a:solidFill>
                  <a:srgbClr val="FF0000"/>
                </a:solidFill>
                <a:ea typeface="SimSun" panose="02010600030101010101" pitchFamily="2" charset="-122"/>
              </a:rPr>
              <a:t>major</a:t>
            </a:r>
            <a:br>
              <a:rPr lang="en-GB" altLang="zh-CN" dirty="0" smtClean="0">
                <a:solidFill>
                  <a:srgbClr val="FF0000"/>
                </a:solidFill>
                <a:ea typeface="SimSun" panose="02010600030101010101" pitchFamily="2" charset="-122"/>
              </a:rPr>
            </a:br>
            <a:endParaRPr lang="en-GB" altLang="zh-CN" dirty="0">
              <a:solidFill>
                <a:srgbClr val="FF0000"/>
              </a:solidFill>
              <a:ea typeface="SimSun" panose="02010600030101010101" pitchFamily="2" charset="-122"/>
            </a:endParaRPr>
          </a:p>
        </p:txBody>
      </p:sp>
      <p:sp>
        <p:nvSpPr>
          <p:cNvPr id="109570" name="Content Placeholder 2"/>
          <p:cNvSpPr>
            <a:spLocks noGrp="1"/>
          </p:cNvSpPr>
          <p:nvPr>
            <p:ph idx="1"/>
          </p:nvPr>
        </p:nvSpPr>
        <p:spPr>
          <a:ln/>
        </p:spPr>
        <p:txBody>
          <a:bodyPr vert="horz" wrap="square" lIns="91440" tIns="45720" rIns="91440" bIns="45720" anchor="t">
            <a:normAutofit/>
          </a:bodyPr>
          <a:lstStyle/>
          <a:p>
            <a:r>
              <a:rPr lang="en-GB" altLang="zh-CN" sz="2400" dirty="0">
                <a:solidFill>
                  <a:srgbClr val="FF0000"/>
                </a:solidFill>
                <a:ea typeface="SimSun" panose="02010600030101010101" pitchFamily="2" charset="-122"/>
              </a:rPr>
              <a:t>Thalassemia major </a:t>
            </a:r>
            <a:r>
              <a:rPr lang="en-GB" altLang="zh-CN" sz="2400" dirty="0">
                <a:ea typeface="SimSun" panose="02010600030101010101" pitchFamily="2" charset="-122"/>
              </a:rPr>
              <a:t>requires more than 7 episodes of transfusion per year </a:t>
            </a:r>
          </a:p>
          <a:p>
            <a:r>
              <a:rPr lang="en-GB" altLang="zh-CN" sz="2400" dirty="0">
                <a:solidFill>
                  <a:srgbClr val="FF0000"/>
                </a:solidFill>
                <a:ea typeface="SimSun" panose="02010600030101010101" pitchFamily="2" charset="-122"/>
              </a:rPr>
              <a:t>Homozygous </a:t>
            </a:r>
            <a:r>
              <a:rPr lang="en-GB" altLang="zh-CN" sz="2400" dirty="0">
                <a:ea typeface="SimSun" panose="02010600030101010101" pitchFamily="2" charset="-122"/>
              </a:rPr>
              <a:t>beta Thalassemia results from inheritance of defective beta globin gene from each parent</a:t>
            </a:r>
          </a:p>
          <a:p>
            <a:r>
              <a:rPr lang="en-GB" altLang="zh-CN" sz="2400" dirty="0">
                <a:solidFill>
                  <a:srgbClr val="FF0000"/>
                </a:solidFill>
                <a:ea typeface="SimSun" panose="02010600030101010101" pitchFamily="2" charset="-122"/>
              </a:rPr>
              <a:t>Splenectomy is no longer the mainstay of treatment</a:t>
            </a:r>
          </a:p>
          <a:p>
            <a:r>
              <a:rPr lang="en-GB" altLang="zh-CN" sz="2400" dirty="0">
                <a:solidFill>
                  <a:srgbClr val="FF0000"/>
                </a:solidFill>
                <a:ea typeface="SimSun" panose="02010600030101010101" pitchFamily="2" charset="-122"/>
              </a:rPr>
              <a:t>Desferri</a:t>
            </a:r>
            <a:r>
              <a:rPr lang="en-US" altLang="en-GB" sz="2400" dirty="0">
                <a:solidFill>
                  <a:srgbClr val="FF0000"/>
                </a:solidFill>
                <a:ea typeface="SimSun" panose="02010600030101010101" pitchFamily="2" charset="-122"/>
              </a:rPr>
              <a:t>o</a:t>
            </a:r>
            <a:r>
              <a:rPr lang="en-GB" altLang="zh-CN" sz="2400" dirty="0">
                <a:solidFill>
                  <a:srgbClr val="FF0000"/>
                </a:solidFill>
                <a:ea typeface="SimSun" panose="02010600030101010101" pitchFamily="2" charset="-122"/>
              </a:rPr>
              <a:t>xamine </a:t>
            </a:r>
            <a:r>
              <a:rPr lang="en-GB" altLang="zh-CN" sz="2400" dirty="0">
                <a:ea typeface="SimSun" panose="02010600030101010101" pitchFamily="2" charset="-122"/>
              </a:rPr>
              <a:t>[chelating </a:t>
            </a:r>
            <a:r>
              <a:rPr lang="en-GB" altLang="zh-CN" sz="2400" dirty="0" smtClean="0">
                <a:ea typeface="SimSun" panose="02010600030101010101" pitchFamily="2" charset="-122"/>
              </a:rPr>
              <a:t>agent]</a:t>
            </a:r>
            <a:r>
              <a:rPr lang="en-GB" altLang="zh-CN" sz="2400" dirty="0"/>
              <a:t> </a:t>
            </a:r>
            <a:r>
              <a:rPr lang="en-GB" altLang="zh-CN" sz="2400" dirty="0" smtClean="0">
                <a:ea typeface="SimSun" panose="02010600030101010101" pitchFamily="2" charset="-122"/>
              </a:rPr>
              <a:t>S</a:t>
            </a:r>
            <a:r>
              <a:rPr lang="en-GB" altLang="zh-CN" sz="2400" dirty="0" smtClean="0"/>
              <a:t>hould </a:t>
            </a:r>
            <a:r>
              <a:rPr lang="en-GB" altLang="zh-CN" sz="2400" dirty="0"/>
              <a:t>be stopped in early pregnancy as it is </a:t>
            </a:r>
            <a:r>
              <a:rPr lang="en-GB" altLang="zh-CN" sz="2400" dirty="0" err="1" smtClean="0"/>
              <a:t>teratogenic</a:t>
            </a:r>
            <a:r>
              <a:rPr lang="en-GB" altLang="zh-CN" sz="2400" dirty="0"/>
              <a:t> </a:t>
            </a:r>
            <a:r>
              <a:rPr lang="en-GB" altLang="zh-CN" sz="2400" dirty="0" smtClean="0">
                <a:ea typeface="SimSun" panose="02010600030101010101" pitchFamily="2" charset="-122"/>
              </a:rPr>
              <a:t>I</a:t>
            </a:r>
            <a:r>
              <a:rPr lang="en-GB" altLang="zh-CN" sz="2400" dirty="0" smtClean="0"/>
              <a:t>t  </a:t>
            </a:r>
            <a:r>
              <a:rPr lang="en-US" altLang="en-GB" sz="2400" dirty="0"/>
              <a:t>i</a:t>
            </a:r>
            <a:r>
              <a:rPr lang="en-GB" altLang="zh-CN" sz="2400" dirty="0"/>
              <a:t>s safe during breast feeding</a:t>
            </a:r>
          </a:p>
          <a:p>
            <a:r>
              <a:rPr lang="en-GB" altLang="zh-CN" sz="2400" dirty="0">
                <a:solidFill>
                  <a:srgbClr val="FF0000"/>
                </a:solidFill>
                <a:ea typeface="SimSun" panose="02010600030101010101" pitchFamily="2" charset="-122"/>
              </a:rPr>
              <a:t>F</a:t>
            </a:r>
            <a:r>
              <a:rPr lang="en-GB" altLang="zh-CN" sz="2400" dirty="0">
                <a:solidFill>
                  <a:srgbClr val="FF0000"/>
                </a:solidFill>
              </a:rPr>
              <a:t>olic acid </a:t>
            </a:r>
            <a:r>
              <a:rPr lang="en-GB" altLang="zh-CN" sz="2400" dirty="0"/>
              <a:t>5 mg </a:t>
            </a:r>
            <a:endParaRPr lang="en-GB" altLang="zh-CN" sz="2400" dirty="0" smtClean="0"/>
          </a:p>
        </p:txBody>
      </p:sp>
    </p:spTree>
    <p:extLst>
      <p:ext uri="{BB962C8B-B14F-4D97-AF65-F5344CB8AC3E}">
        <p14:creationId xmlns:p14="http://schemas.microsoft.com/office/powerpoint/2010/main" val="34815653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77500" lnSpcReduction="20000"/>
          </a:bodyPr>
          <a:lstStyle/>
          <a:p>
            <a:r>
              <a:rPr lang="en-US" sz="2800" b="1" dirty="0" smtClean="0">
                <a:latin typeface="Arial" pitchFamily="34" charset="0"/>
                <a:cs typeface="Arial" pitchFamily="34" charset="0"/>
              </a:rPr>
              <a:t>β-</a:t>
            </a:r>
            <a:r>
              <a:rPr lang="en-US" sz="2800" b="1" dirty="0" err="1" smtClean="0">
                <a:latin typeface="Arial" pitchFamily="34" charset="0"/>
                <a:cs typeface="Arial" pitchFamily="34" charset="0"/>
              </a:rPr>
              <a:t>thalassemia</a:t>
            </a:r>
            <a:r>
              <a:rPr lang="en-US" sz="2800" b="1" dirty="0" smtClean="0">
                <a:latin typeface="Arial" pitchFamily="34" charset="0"/>
                <a:cs typeface="Arial" pitchFamily="34" charset="0"/>
              </a:rPr>
              <a:t> major: </a:t>
            </a:r>
            <a:r>
              <a:rPr lang="en-US" sz="2800" dirty="0" smtClean="0">
                <a:latin typeface="Arial" pitchFamily="34" charset="0"/>
                <a:cs typeface="Arial" pitchFamily="34" charset="0"/>
              </a:rPr>
              <a:t>Patients</a:t>
            </a:r>
            <a:r>
              <a:rPr lang="en-US" sz="2800" b="1" dirty="0" smtClean="0">
                <a:latin typeface="Arial" pitchFamily="34" charset="0"/>
                <a:cs typeface="Arial" pitchFamily="34" charset="0"/>
              </a:rPr>
              <a:t> </a:t>
            </a:r>
            <a:r>
              <a:rPr lang="en-US" sz="2800" dirty="0" smtClean="0">
                <a:latin typeface="Arial" pitchFamily="34" charset="0"/>
                <a:cs typeface="Arial" pitchFamily="34" charset="0"/>
              </a:rPr>
              <a:t>are often small in stature, and affected women have small pelvic bones. This finding might be the reason for the increased rate of cesarean delivery reported in these women.</a:t>
            </a:r>
            <a:r>
              <a:rPr lang="en-US" sz="2800" baseline="30000" dirty="0" smtClean="0">
                <a:latin typeface="Arial" pitchFamily="34" charset="0"/>
                <a:cs typeface="Arial" pitchFamily="34" charset="0"/>
              </a:rPr>
              <a:t/>
            </a:r>
            <a:br>
              <a:rPr lang="en-US" sz="2800" baseline="30000" dirty="0" smtClean="0">
                <a:latin typeface="Arial" pitchFamily="34" charset="0"/>
                <a:cs typeface="Arial" pitchFamily="34" charset="0"/>
              </a:rPr>
            </a:b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i="1" u="sng" dirty="0" smtClean="0">
                <a:solidFill>
                  <a:srgbClr val="0070C0"/>
                </a:solidFill>
                <a:latin typeface="Arial" pitchFamily="34" charset="0"/>
                <a:cs typeface="Arial" pitchFamily="34" charset="0"/>
              </a:rPr>
              <a:t>The fetus risks: </a:t>
            </a: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smtClean="0">
                <a:latin typeface="Arial" pitchFamily="34" charset="0"/>
                <a:cs typeface="Arial" pitchFamily="34" charset="0"/>
              </a:rPr>
              <a:t>Fetal hypoxia may occur and has been associated with: IUGR, pregnancy loss, and preterm labor. These complications do not occur when maternal anemia is managed well.</a:t>
            </a:r>
            <a:br>
              <a:rPr lang="en-US" sz="2800" dirty="0" smtClean="0">
                <a:latin typeface="Arial" pitchFamily="34" charset="0"/>
                <a:cs typeface="Arial" pitchFamily="34" charset="0"/>
              </a:rPr>
            </a:br>
            <a:r>
              <a:rPr lang="en-US" sz="2800" dirty="0" smtClean="0">
                <a:latin typeface="Arial" pitchFamily="34" charset="0"/>
                <a:cs typeface="Arial" pitchFamily="34" charset="0"/>
              </a:rPr>
              <a:t> </a:t>
            </a:r>
            <a:br>
              <a:rPr lang="en-US" sz="2800" dirty="0" smtClean="0">
                <a:latin typeface="Arial" pitchFamily="34" charset="0"/>
                <a:cs typeface="Arial" pitchFamily="34" charset="0"/>
              </a:rPr>
            </a:br>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Women with iron overload are at increased risk for maternal diabetes, which can lead to an increased risk of birth defects and prenatal and maternal complications.</a:t>
            </a:r>
            <a:endParaRPr lang="en-US" sz="2800" dirty="0"/>
          </a:p>
        </p:txBody>
      </p:sp>
    </p:spTree>
    <p:extLst>
      <p:ext uri="{BB962C8B-B14F-4D97-AF65-F5344CB8AC3E}">
        <p14:creationId xmlns:p14="http://schemas.microsoft.com/office/powerpoint/2010/main" val="3260620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Content Placeholder 2"/>
          <p:cNvSpPr>
            <a:spLocks noGrp="1"/>
          </p:cNvSpPr>
          <p:nvPr>
            <p:ph idx="1"/>
          </p:nvPr>
        </p:nvSpPr>
        <p:spPr>
          <a:xfrm>
            <a:off x="214282" y="214290"/>
            <a:ext cx="8715436" cy="4857784"/>
          </a:xfrm>
          <a:ln/>
        </p:spPr>
        <p:txBody>
          <a:bodyPr vert="horz" wrap="square" lIns="91440" tIns="45720" rIns="91440" bIns="45720" anchor="t">
            <a:normAutofit/>
          </a:bodyPr>
          <a:lstStyle/>
          <a:p>
            <a:pPr>
              <a:spcBef>
                <a:spcPts val="0"/>
              </a:spcBef>
            </a:pPr>
            <a:r>
              <a:rPr lang="en-GB" altLang="zh-CN" sz="2400" b="1" dirty="0">
                <a:ea typeface="SimSun" panose="02010600030101010101" pitchFamily="2" charset="-122"/>
              </a:rPr>
              <a:t>B</a:t>
            </a:r>
            <a:r>
              <a:rPr lang="en-GB" altLang="zh-CN" sz="2400" b="1" dirty="0"/>
              <a:t>eta-t</a:t>
            </a:r>
            <a:r>
              <a:rPr lang="en-GB" altLang="zh-CN" sz="2400" b="1" dirty="0">
                <a:ea typeface="SimSun" panose="02010600030101010101" pitchFamily="2" charset="-122"/>
              </a:rPr>
              <a:t>halassemia major </a:t>
            </a:r>
            <a:r>
              <a:rPr lang="en-GB" altLang="zh-CN" sz="2400" dirty="0">
                <a:ea typeface="SimSun" panose="02010600030101010101" pitchFamily="2" charset="-122"/>
              </a:rPr>
              <a:t>causes </a:t>
            </a:r>
            <a:r>
              <a:rPr lang="en-GB" altLang="zh-CN" sz="2400" b="1" dirty="0">
                <a:ea typeface="SimSun" panose="02010600030101010101" pitchFamily="2" charset="-122"/>
              </a:rPr>
              <a:t>iron overload </a:t>
            </a:r>
            <a:r>
              <a:rPr lang="en-GB" altLang="zh-CN" sz="2400" dirty="0">
                <a:ea typeface="SimSun" panose="02010600030101010101" pitchFamily="2" charset="-122"/>
              </a:rPr>
              <a:t>with repeated blood transfusion which will cause </a:t>
            </a:r>
            <a:r>
              <a:rPr lang="en-GB" altLang="zh-CN" sz="2400" dirty="0" smtClean="0">
                <a:ea typeface="SimSun" panose="02010600030101010101" pitchFamily="2" charset="-122"/>
              </a:rPr>
              <a:t>: (mother </a:t>
            </a:r>
            <a:r>
              <a:rPr lang="en-GB" altLang="zh-CN" sz="2400" dirty="0" err="1" smtClean="0">
                <a:ea typeface="SimSun" panose="02010600030101010101" pitchFamily="2" charset="-122"/>
              </a:rPr>
              <a:t>complecation</a:t>
            </a:r>
            <a:r>
              <a:rPr lang="en-GB" altLang="zh-CN" sz="2400" dirty="0" smtClean="0">
                <a:ea typeface="SimSun" panose="02010600030101010101" pitchFamily="2" charset="-122"/>
              </a:rPr>
              <a:t> )</a:t>
            </a:r>
            <a:endParaRPr lang="en-GB" altLang="zh-CN" sz="2400" dirty="0">
              <a:ea typeface="SimSun" panose="02010600030101010101" pitchFamily="2" charset="-122"/>
            </a:endParaRPr>
          </a:p>
          <a:p>
            <a:pPr>
              <a:spcBef>
                <a:spcPts val="0"/>
              </a:spcBef>
            </a:pPr>
            <a:r>
              <a:rPr lang="en-GB" altLang="zh-CN" sz="2400" dirty="0">
                <a:solidFill>
                  <a:schemeClr val="tx2"/>
                </a:solidFill>
              </a:rPr>
              <a:t>C</a:t>
            </a:r>
            <a:r>
              <a:rPr lang="en-GB" altLang="zh-CN" sz="2400" dirty="0">
                <a:solidFill>
                  <a:schemeClr val="tx2"/>
                </a:solidFill>
                <a:ea typeface="SimSun" panose="02010600030101010101" pitchFamily="2" charset="-122"/>
              </a:rPr>
              <a:t>ardiac failure </a:t>
            </a:r>
          </a:p>
          <a:p>
            <a:pPr>
              <a:spcBef>
                <a:spcPts val="0"/>
              </a:spcBef>
            </a:pPr>
            <a:r>
              <a:rPr lang="en-GB" altLang="zh-CN" sz="2400" dirty="0">
                <a:solidFill>
                  <a:schemeClr val="tx2"/>
                </a:solidFill>
              </a:rPr>
              <a:t>D</a:t>
            </a:r>
            <a:r>
              <a:rPr lang="en-GB" altLang="zh-CN" sz="2400" dirty="0">
                <a:solidFill>
                  <a:schemeClr val="tx2"/>
                </a:solidFill>
                <a:ea typeface="SimSun" panose="02010600030101010101" pitchFamily="2" charset="-122"/>
              </a:rPr>
              <a:t>iabetes </a:t>
            </a:r>
          </a:p>
          <a:p>
            <a:pPr>
              <a:spcBef>
                <a:spcPts val="0"/>
              </a:spcBef>
            </a:pPr>
            <a:r>
              <a:rPr lang="en-GB" altLang="zh-CN" sz="2400" dirty="0">
                <a:solidFill>
                  <a:schemeClr val="tx2"/>
                </a:solidFill>
                <a:ea typeface="SimSun" panose="02010600030101010101" pitchFamily="2" charset="-122"/>
              </a:rPr>
              <a:t>Hypothyroid</a:t>
            </a:r>
          </a:p>
          <a:p>
            <a:pPr>
              <a:spcBef>
                <a:spcPts val="0"/>
              </a:spcBef>
            </a:pPr>
            <a:r>
              <a:rPr lang="en-GB" altLang="zh-CN" sz="2400" dirty="0">
                <a:solidFill>
                  <a:schemeClr val="tx2"/>
                </a:solidFill>
                <a:ea typeface="SimSun" panose="02010600030101010101" pitchFamily="2" charset="-122"/>
              </a:rPr>
              <a:t>Hypoparathyroid</a:t>
            </a:r>
          </a:p>
          <a:p>
            <a:pPr>
              <a:spcBef>
                <a:spcPts val="0"/>
              </a:spcBef>
            </a:pPr>
            <a:r>
              <a:rPr lang="en-GB" altLang="zh-CN" sz="2400" dirty="0">
                <a:solidFill>
                  <a:schemeClr val="tx2"/>
                </a:solidFill>
                <a:ea typeface="SimSun" panose="02010600030101010101" pitchFamily="2" charset="-122"/>
              </a:rPr>
              <a:t>Hypopituitary </a:t>
            </a:r>
          </a:p>
          <a:p>
            <a:pPr>
              <a:spcBef>
                <a:spcPts val="0"/>
              </a:spcBef>
            </a:pPr>
            <a:r>
              <a:rPr lang="en-GB" altLang="zh-CN" sz="2400" dirty="0">
                <a:solidFill>
                  <a:schemeClr val="tx2"/>
                </a:solidFill>
                <a:ea typeface="SimSun" panose="02010600030101010101" pitchFamily="2" charset="-122"/>
              </a:rPr>
              <a:t>Delayed puberty and infertility </a:t>
            </a:r>
            <a:endParaRPr lang="en-GB" altLang="zh-CN" sz="2400" dirty="0">
              <a:solidFill>
                <a:schemeClr val="tx2"/>
              </a:solidFill>
            </a:endParaRPr>
          </a:p>
          <a:p>
            <a:pPr>
              <a:spcBef>
                <a:spcPts val="0"/>
              </a:spcBef>
            </a:pPr>
            <a:r>
              <a:rPr lang="en-GB" altLang="zh-CN" sz="2400" dirty="0">
                <a:solidFill>
                  <a:schemeClr val="tx2"/>
                </a:solidFill>
                <a:ea typeface="SimSun" panose="02010600030101010101" pitchFamily="2" charset="-122"/>
              </a:rPr>
              <a:t>L</a:t>
            </a:r>
            <a:r>
              <a:rPr lang="en-GB" altLang="zh-CN" sz="2400" dirty="0">
                <a:solidFill>
                  <a:schemeClr val="tx2"/>
                </a:solidFill>
              </a:rPr>
              <a:t>iver cirr</a:t>
            </a:r>
            <a:r>
              <a:rPr lang="en-US" altLang="en-GB" sz="2400" dirty="0">
                <a:solidFill>
                  <a:schemeClr val="tx2"/>
                </a:solidFill>
              </a:rPr>
              <a:t>h</a:t>
            </a:r>
            <a:r>
              <a:rPr lang="en-GB" altLang="zh-CN" sz="2400" dirty="0">
                <a:solidFill>
                  <a:schemeClr val="tx2"/>
                </a:solidFill>
              </a:rPr>
              <a:t>osis</a:t>
            </a:r>
          </a:p>
          <a:p>
            <a:pPr>
              <a:spcBef>
                <a:spcPts val="0"/>
              </a:spcBef>
            </a:pPr>
            <a:r>
              <a:rPr lang="en-GB" altLang="zh-CN" sz="2400" dirty="0">
                <a:solidFill>
                  <a:schemeClr val="tx2"/>
                </a:solidFill>
                <a:ea typeface="SimSun" panose="02010600030101010101" pitchFamily="2" charset="-122"/>
              </a:rPr>
              <a:t>C</a:t>
            </a:r>
            <a:r>
              <a:rPr lang="en-GB" altLang="zh-CN" sz="2400" dirty="0">
                <a:solidFill>
                  <a:schemeClr val="tx2"/>
                </a:solidFill>
              </a:rPr>
              <a:t>holelithiasis</a:t>
            </a:r>
          </a:p>
          <a:p>
            <a:pPr>
              <a:spcBef>
                <a:spcPts val="0"/>
              </a:spcBef>
            </a:pPr>
            <a:r>
              <a:rPr lang="en-GB" altLang="zh-CN" sz="2400" dirty="0">
                <a:solidFill>
                  <a:schemeClr val="tx2"/>
                </a:solidFill>
                <a:ea typeface="SimSun" panose="02010600030101010101" pitchFamily="2" charset="-122"/>
              </a:rPr>
              <a:t>O</a:t>
            </a:r>
            <a:r>
              <a:rPr lang="en-GB" altLang="zh-CN" sz="2400" dirty="0">
                <a:solidFill>
                  <a:schemeClr val="tx2"/>
                </a:solidFill>
              </a:rPr>
              <a:t>steoporosis </a:t>
            </a:r>
          </a:p>
          <a:p>
            <a:pPr>
              <a:spcBef>
                <a:spcPts val="0"/>
              </a:spcBef>
            </a:pPr>
            <a:r>
              <a:rPr lang="en-GB" altLang="zh-CN" sz="2400" dirty="0">
                <a:solidFill>
                  <a:schemeClr val="tx2"/>
                </a:solidFill>
                <a:ea typeface="SimSun" panose="02010600030101010101" pitchFamily="2" charset="-122"/>
              </a:rPr>
              <a:t>I</a:t>
            </a:r>
            <a:r>
              <a:rPr lang="en-GB" altLang="zh-CN" sz="2400" dirty="0">
                <a:solidFill>
                  <a:schemeClr val="tx2"/>
                </a:solidFill>
              </a:rPr>
              <a:t>ntrauterine growth retardation</a:t>
            </a:r>
          </a:p>
          <a:p>
            <a:pPr>
              <a:spcBef>
                <a:spcPts val="0"/>
              </a:spcBef>
            </a:pPr>
            <a:r>
              <a:rPr lang="en-GB" altLang="zh-CN" sz="2400" dirty="0">
                <a:solidFill>
                  <a:schemeClr val="tx2"/>
                </a:solidFill>
                <a:ea typeface="SimSun" panose="02010600030101010101" pitchFamily="2" charset="-122"/>
              </a:rPr>
              <a:t>D</a:t>
            </a:r>
            <a:r>
              <a:rPr lang="en-GB" altLang="zh-CN" sz="2400" dirty="0">
                <a:solidFill>
                  <a:schemeClr val="tx2"/>
                </a:solidFill>
              </a:rPr>
              <a:t>eep venous thrombosis </a:t>
            </a:r>
            <a:endParaRPr lang="en-GB" altLang="zh-CN" sz="2400" dirty="0">
              <a:solidFill>
                <a:schemeClr val="tx2"/>
              </a:solidFill>
              <a:ea typeface="SimSun" panose="02010600030101010101" pitchFamily="2" charset="-122"/>
            </a:endParaRPr>
          </a:p>
        </p:txBody>
      </p:sp>
      <p:sp>
        <p:nvSpPr>
          <p:cNvPr id="4" name="Content Placeholder 2"/>
          <p:cNvSpPr txBox="1">
            <a:spLocks/>
          </p:cNvSpPr>
          <p:nvPr/>
        </p:nvSpPr>
        <p:spPr>
          <a:xfrm>
            <a:off x="162000" y="5857892"/>
            <a:ext cx="8820000" cy="785818"/>
          </a:xfrm>
          <a:prstGeom prst="rect">
            <a:avLst/>
          </a:prstGeom>
          <a:noFill/>
          <a:ln w="9525">
            <a:noFill/>
          </a:ln>
        </p:spPr>
        <p:txBody>
          <a:bodyPr vert="horz" wrap="square" lIns="91440" tIns="45720" rIns="91440" bIns="45720" anchor="t"/>
          <a:lstStyle/>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endParaRPr kumimoji="0" lang="en-GB" altLang="zh-CN" sz="2400" b="0" i="0" u="none" strike="noStrike" kern="1200" cap="none" spc="0" normalizeH="0" baseline="0" noProof="0" dirty="0">
              <a:ln>
                <a:noFill/>
              </a:ln>
              <a:solidFill>
                <a:schemeClr val="tx1"/>
              </a:solidFill>
              <a:effectLst/>
              <a:uLnTx/>
              <a:uFillTx/>
              <a:latin typeface="+mn-lt"/>
              <a:ea typeface="SimSun" panose="02010600030101010101" pitchFamily="2" charset="-122"/>
              <a:cs typeface="+mn-cs"/>
            </a:endParaRPr>
          </a:p>
        </p:txBody>
      </p:sp>
    </p:spTree>
    <p:extLst>
      <p:ext uri="{BB962C8B-B14F-4D97-AF65-F5344CB8AC3E}">
        <p14:creationId xmlns:p14="http://schemas.microsoft.com/office/powerpoint/2010/main" val="2251251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Hb </a:t>
            </a:r>
            <a:endParaRPr lang="en-US" dirty="0"/>
          </a:p>
        </p:txBody>
      </p:sp>
      <p:sp>
        <p:nvSpPr>
          <p:cNvPr id="3" name="Content Placeholder 2"/>
          <p:cNvSpPr>
            <a:spLocks noGrp="1"/>
          </p:cNvSpPr>
          <p:nvPr>
            <p:ph idx="1"/>
          </p:nvPr>
        </p:nvSpPr>
        <p:spPr/>
        <p:txBody>
          <a:bodyPr/>
          <a:lstStyle/>
          <a:p>
            <a:r>
              <a:rPr lang="en-US" dirty="0" smtClean="0"/>
              <a:t>Normal Hb is composed </a:t>
            </a:r>
          </a:p>
          <a:p>
            <a:r>
              <a:rPr lang="en-US" b="1" dirty="0" smtClean="0">
                <a:solidFill>
                  <a:srgbClr val="FFC000"/>
                </a:solidFill>
              </a:rPr>
              <a:t>96-97% Hb A </a:t>
            </a:r>
            <a:r>
              <a:rPr lang="en-US" dirty="0" smtClean="0"/>
              <a:t>(</a:t>
            </a:r>
            <a:r>
              <a:rPr lang="en-US" dirty="0"/>
              <a:t>it contains two alpha (α) chains and two beta (β) protein chains</a:t>
            </a:r>
            <a:r>
              <a:rPr lang="en-US" dirty="0" smtClean="0"/>
              <a:t>.)</a:t>
            </a:r>
          </a:p>
          <a:p>
            <a:r>
              <a:rPr lang="en-US" b="1" i="1" dirty="0" smtClean="0">
                <a:solidFill>
                  <a:srgbClr val="FFC000"/>
                </a:solidFill>
              </a:rPr>
              <a:t>2-3% Hb A2 </a:t>
            </a:r>
            <a:r>
              <a:rPr lang="en-US" b="1" i="1" dirty="0" smtClean="0"/>
              <a:t>(</a:t>
            </a:r>
            <a:r>
              <a:rPr lang="en-US" dirty="0"/>
              <a:t>it has two alpha (α) and two delta (δ) protein </a:t>
            </a:r>
            <a:r>
              <a:rPr lang="en-US" dirty="0" smtClean="0"/>
              <a:t>chains)</a:t>
            </a:r>
            <a:endParaRPr lang="en-US" b="1" i="1" dirty="0" smtClean="0">
              <a:solidFill>
                <a:srgbClr val="C00000"/>
              </a:solidFill>
            </a:endParaRPr>
          </a:p>
          <a:p>
            <a:r>
              <a:rPr lang="en-US" b="1" i="1" dirty="0" smtClean="0">
                <a:solidFill>
                  <a:srgbClr val="FFC000"/>
                </a:solidFill>
              </a:rPr>
              <a:t>Less than 1% fetal hemoglobin Hb F </a:t>
            </a:r>
            <a:r>
              <a:rPr lang="en-US" b="1" i="1" dirty="0" smtClean="0"/>
              <a:t>(</a:t>
            </a:r>
            <a:r>
              <a:rPr lang="en-US" dirty="0"/>
              <a:t> is composed of two α (alpha) </a:t>
            </a:r>
            <a:r>
              <a:rPr lang="en-US" b="1" dirty="0"/>
              <a:t>subunits</a:t>
            </a:r>
            <a:r>
              <a:rPr lang="en-US" dirty="0"/>
              <a:t> and two γ (gamma) </a:t>
            </a:r>
            <a:r>
              <a:rPr lang="en-US" b="1" dirty="0" smtClean="0"/>
              <a:t>subunits)</a:t>
            </a:r>
            <a:endParaRPr lang="en-US" b="1" i="1" dirty="0" smtClean="0">
              <a:solidFill>
                <a:srgbClr val="C00000"/>
              </a:solidFill>
            </a:endParaRPr>
          </a:p>
          <a:p>
            <a:pPr marL="137160" indent="0">
              <a:buNone/>
            </a:pPr>
            <a:endParaRPr lang="en-US" dirty="0"/>
          </a:p>
        </p:txBody>
      </p:sp>
      <p:pic>
        <p:nvPicPr>
          <p:cNvPr id="4" name="Picture 3"/>
          <p:cNvPicPr>
            <a:picLocks noChangeAspect="1"/>
          </p:cNvPicPr>
          <p:nvPr/>
        </p:nvPicPr>
        <p:blipFill>
          <a:blip r:embed="rId2"/>
          <a:stretch>
            <a:fillRect/>
          </a:stretch>
        </p:blipFill>
        <p:spPr>
          <a:xfrm>
            <a:off x="4321875" y="0"/>
            <a:ext cx="3238500" cy="1853248"/>
          </a:xfrm>
          <a:prstGeom prst="rect">
            <a:avLst/>
          </a:prstGeom>
        </p:spPr>
      </p:pic>
    </p:spTree>
    <p:extLst>
      <p:ext uri="{BB962C8B-B14F-4D97-AF65-F5344CB8AC3E}">
        <p14:creationId xmlns:p14="http://schemas.microsoft.com/office/powerpoint/2010/main" val="29086966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6858000"/>
          </a:xfrm>
        </p:spPr>
        <p:txBody>
          <a:bodyPr>
            <a:normAutofit fontScale="90000"/>
          </a:bodyPr>
          <a:lstStyle/>
          <a:p>
            <a:pPr algn="l"/>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a:latin typeface="Arial" pitchFamily="34" charset="0"/>
                <a:cs typeface="Arial" pitchFamily="34" charset="0"/>
              </a:rPr>
              <a:t/>
            </a:r>
            <a:br>
              <a:rPr lang="en-US" sz="2200" dirty="0">
                <a:latin typeface="Arial" pitchFamily="34" charset="0"/>
                <a:cs typeface="Arial" pitchFamily="34" charset="0"/>
              </a:rPr>
            </a:b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a:latin typeface="Arial" pitchFamily="34" charset="0"/>
                <a:cs typeface="Arial" pitchFamily="34" charset="0"/>
              </a:rPr>
              <a:t/>
            </a:r>
            <a:br>
              <a:rPr lang="en-US" sz="2200" dirty="0">
                <a:latin typeface="Arial" pitchFamily="34" charset="0"/>
                <a:cs typeface="Arial" pitchFamily="34" charset="0"/>
              </a:rPr>
            </a:b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a:latin typeface="Arial" pitchFamily="34" charset="0"/>
                <a:cs typeface="Arial" pitchFamily="34" charset="0"/>
              </a:rPr>
              <a:t/>
            </a:r>
            <a:br>
              <a:rPr lang="en-US" sz="2200" dirty="0">
                <a:latin typeface="Arial" pitchFamily="34" charset="0"/>
                <a:cs typeface="Arial" pitchFamily="34" charset="0"/>
              </a:rPr>
            </a:b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a:latin typeface="Arial" pitchFamily="34" charset="0"/>
                <a:cs typeface="Arial" pitchFamily="34" charset="0"/>
              </a:rPr>
              <a:t/>
            </a:r>
            <a:br>
              <a:rPr lang="en-US" sz="2200" dirty="0">
                <a:latin typeface="Arial" pitchFamily="34" charset="0"/>
                <a:cs typeface="Arial" pitchFamily="34" charset="0"/>
              </a:rPr>
            </a:b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a:latin typeface="Arial" pitchFamily="34" charset="0"/>
                <a:cs typeface="Arial" pitchFamily="34" charset="0"/>
              </a:rPr>
              <a:t/>
            </a:r>
            <a:br>
              <a:rPr lang="en-US" sz="2200" dirty="0">
                <a:latin typeface="Arial" pitchFamily="34" charset="0"/>
                <a:cs typeface="Arial" pitchFamily="34" charset="0"/>
              </a:rPr>
            </a:b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a:latin typeface="Arial" pitchFamily="34" charset="0"/>
                <a:cs typeface="Arial" pitchFamily="34" charset="0"/>
              </a:rPr>
              <a:t/>
            </a:r>
            <a:br>
              <a:rPr lang="en-US" sz="2200" dirty="0">
                <a:latin typeface="Arial" pitchFamily="34" charset="0"/>
                <a:cs typeface="Arial" pitchFamily="34" charset="0"/>
              </a:rPr>
            </a:b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dirty="0" smtClean="0"/>
              <a:t/>
            </a:r>
            <a:br>
              <a:rPr lang="en-US" dirty="0" smtClean="0"/>
            </a:br>
            <a:r>
              <a:rPr lang="en-US" dirty="0"/>
              <a:t/>
            </a:r>
            <a:br>
              <a:rPr lang="en-US" dirty="0"/>
            </a:br>
            <a:r>
              <a:rPr lang="en-US" dirty="0" smtClean="0">
                <a:latin typeface="Arial" pitchFamily="34" charset="0"/>
                <a:cs typeface="Arial" pitchFamily="34" charset="0"/>
              </a:rPr>
              <a:t> </a:t>
            </a:r>
            <a:br>
              <a:rPr lang="en-US" dirty="0" smtClean="0">
                <a:latin typeface="Arial" pitchFamily="34" charset="0"/>
                <a:cs typeface="Arial" pitchFamily="34" charset="0"/>
              </a:rPr>
            </a:br>
            <a:r>
              <a:rPr lang="en-US" dirty="0" smtClean="0">
                <a:latin typeface="Arial" pitchFamily="34" charset="0"/>
                <a:cs typeface="Arial" pitchFamily="34" charset="0"/>
              </a:rPr>
              <a:t/>
            </a:r>
            <a:br>
              <a:rPr lang="en-US" dirty="0" smtClean="0">
                <a:latin typeface="Arial" pitchFamily="34" charset="0"/>
                <a:cs typeface="Arial" pitchFamily="34" charset="0"/>
              </a:rPr>
            </a:br>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dirty="0" smtClean="0">
                <a:latin typeface="Arial" pitchFamily="34" charset="0"/>
                <a:cs typeface="Arial" pitchFamily="34" charset="0"/>
              </a:rPr>
              <a:t>**Transfusion requirements tend to increase in pregnancy.</a:t>
            </a:r>
            <a:br>
              <a:rPr lang="en-US" sz="2700" dirty="0" smtClean="0">
                <a:latin typeface="Arial" pitchFamily="34" charset="0"/>
                <a:cs typeface="Arial" pitchFamily="34" charset="0"/>
              </a:rPr>
            </a:br>
            <a:r>
              <a:rPr lang="en-US" sz="2700" dirty="0" smtClean="0">
                <a:latin typeface="Arial" pitchFamily="34" charset="0"/>
                <a:cs typeface="Arial" pitchFamily="34" charset="0"/>
              </a:rPr>
              <a:t/>
            </a:r>
            <a:br>
              <a:rPr lang="en-US" sz="2700" dirty="0" smtClean="0">
                <a:latin typeface="Arial" pitchFamily="34" charset="0"/>
                <a:cs typeface="Arial" pitchFamily="34" charset="0"/>
              </a:rPr>
            </a:br>
            <a:r>
              <a:rPr lang="en-US" sz="2700" b="1" dirty="0" smtClean="0">
                <a:latin typeface="Arial" pitchFamily="34" charset="0"/>
                <a:cs typeface="Arial" pitchFamily="34" charset="0"/>
              </a:rPr>
              <a:t/>
            </a:r>
            <a:br>
              <a:rPr lang="en-US" sz="2700" b="1" dirty="0" smtClean="0">
                <a:latin typeface="Arial" pitchFamily="34" charset="0"/>
                <a:cs typeface="Arial" pitchFamily="34" charset="0"/>
              </a:rPr>
            </a:br>
            <a:r>
              <a:rPr lang="en-US" sz="2700" b="1" dirty="0" smtClean="0"/>
              <a:t/>
            </a:r>
            <a:br>
              <a:rPr lang="en-US" sz="2700" b="1" dirty="0" smtClean="0"/>
            </a:br>
            <a:r>
              <a:rPr lang="en-US" sz="2700" dirty="0" smtClean="0"/>
              <a:t/>
            </a:r>
            <a:br>
              <a:rPr lang="en-US" sz="2700"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US" dirty="0"/>
          </a:p>
        </p:txBody>
      </p:sp>
      <p:sp>
        <p:nvSpPr>
          <p:cNvPr id="5" name="Rectangle 4"/>
          <p:cNvSpPr/>
          <p:nvPr/>
        </p:nvSpPr>
        <p:spPr>
          <a:xfrm>
            <a:off x="304800" y="457200"/>
            <a:ext cx="8686800" cy="4093428"/>
          </a:xfrm>
          <a:prstGeom prst="rect">
            <a:avLst/>
          </a:prstGeom>
        </p:spPr>
        <p:txBody>
          <a:bodyPr wrap="square">
            <a:spAutoFit/>
          </a:bodyPr>
          <a:lstStyle/>
          <a:p>
            <a:pPr algn="l"/>
            <a:r>
              <a:rPr lang="en-US" dirty="0" smtClean="0">
                <a:latin typeface="Arial" pitchFamily="34" charset="0"/>
                <a:cs typeface="Arial" pitchFamily="34" charset="0"/>
              </a:rPr>
              <a:t>**</a:t>
            </a:r>
            <a:r>
              <a:rPr lang="en-US" sz="2000" dirty="0" smtClean="0">
                <a:latin typeface="Arial" pitchFamily="34" charset="0"/>
                <a:cs typeface="Arial" pitchFamily="34" charset="0"/>
              </a:rPr>
              <a:t>Fertility is often reduced in women with transfusion-dependent </a:t>
            </a:r>
            <a:r>
              <a:rPr lang="en-US" sz="2000" dirty="0" err="1" smtClean="0">
                <a:latin typeface="Arial" pitchFamily="34" charset="0"/>
                <a:cs typeface="Arial" pitchFamily="34" charset="0"/>
              </a:rPr>
              <a:t>thalassemia</a:t>
            </a:r>
            <a:r>
              <a:rPr lang="en-US" sz="2000" dirty="0" smtClean="0">
                <a:latin typeface="Arial" pitchFamily="34" charset="0"/>
                <a:cs typeface="Arial" pitchFamily="34" charset="0"/>
              </a:rPr>
              <a:t> major owing to iron overload and central </a:t>
            </a:r>
            <a:r>
              <a:rPr lang="en-US" sz="2000" dirty="0" err="1" smtClean="0">
                <a:latin typeface="Arial" pitchFamily="34" charset="0"/>
                <a:cs typeface="Arial" pitchFamily="34" charset="0"/>
              </a:rPr>
              <a:t>hypogonadism</a:t>
            </a:r>
            <a:r>
              <a:rPr lang="en-US" sz="2000" dirty="0" smtClean="0">
                <a:latin typeface="Arial" pitchFamily="34" charset="0"/>
                <a:cs typeface="Arial" pitchFamily="34" charset="0"/>
              </a:rPr>
              <a:t>, but pregnancy is possible for some. </a:t>
            </a:r>
          </a:p>
          <a:p>
            <a:endParaRPr lang="en-US" sz="2000" dirty="0" smtClean="0">
              <a:latin typeface="Arial" pitchFamily="34" charset="0"/>
              <a:cs typeface="Arial" pitchFamily="34" charset="0"/>
            </a:endParaRPr>
          </a:p>
          <a:p>
            <a:pPr algn="l"/>
            <a:r>
              <a:rPr lang="en-US" sz="2000" dirty="0" smtClean="0">
                <a:latin typeface="Arial" pitchFamily="34" charset="0"/>
                <a:cs typeface="Arial" pitchFamily="34" charset="0"/>
              </a:rPr>
              <a:t>**Many require regular transfusion programs and iron </a:t>
            </a:r>
            <a:r>
              <a:rPr lang="en-US" sz="2000" dirty="0" err="1" smtClean="0">
                <a:latin typeface="Arial" pitchFamily="34" charset="0"/>
                <a:cs typeface="Arial" pitchFamily="34" charset="0"/>
              </a:rPr>
              <a:t>chelation</a:t>
            </a:r>
            <a:r>
              <a:rPr lang="en-US" sz="2000" dirty="0" smtClean="0">
                <a:latin typeface="Arial" pitchFamily="34" charset="0"/>
                <a:cs typeface="Arial" pitchFamily="34" charset="0"/>
              </a:rPr>
              <a:t> therapy. Unnecessary iron loading should be avoided. Oral and intravenous iron supplements are contraindicated. If possible, iron </a:t>
            </a:r>
            <a:r>
              <a:rPr lang="en-US" sz="2000" dirty="0" err="1" smtClean="0">
                <a:latin typeface="Arial" pitchFamily="34" charset="0"/>
                <a:cs typeface="Arial" pitchFamily="34" charset="0"/>
              </a:rPr>
              <a:t>chelation</a:t>
            </a:r>
            <a:r>
              <a:rPr lang="en-US" sz="2000" dirty="0" smtClean="0">
                <a:latin typeface="Arial" pitchFamily="34" charset="0"/>
                <a:cs typeface="Arial" pitchFamily="34" charset="0"/>
              </a:rPr>
              <a:t> therapy should be optimized prior to pregnancy and then discontinued during pregnancy. Iron </a:t>
            </a:r>
            <a:r>
              <a:rPr lang="en-US" sz="2000" dirty="0" err="1" smtClean="0">
                <a:latin typeface="Arial" pitchFamily="34" charset="0"/>
                <a:cs typeface="Arial" pitchFamily="34" charset="0"/>
              </a:rPr>
              <a:t>chelation</a:t>
            </a:r>
            <a:r>
              <a:rPr lang="en-US" sz="2000" dirty="0" smtClean="0">
                <a:latin typeface="Arial" pitchFamily="34" charset="0"/>
                <a:cs typeface="Arial" pitchFamily="34" charset="0"/>
              </a:rPr>
              <a:t> can be restarted after delivery. </a:t>
            </a:r>
            <a:r>
              <a:rPr lang="en-US" sz="2000" dirty="0" err="1" smtClean="0">
                <a:solidFill>
                  <a:schemeClr val="accent6">
                    <a:lumMod val="50000"/>
                  </a:schemeClr>
                </a:solidFill>
                <a:latin typeface="Arial" pitchFamily="34" charset="0"/>
                <a:cs typeface="Arial" pitchFamily="34" charset="0"/>
              </a:rPr>
              <a:t>Desferrioxamine</a:t>
            </a:r>
            <a:r>
              <a:rPr lang="en-US" sz="2000" dirty="0" smtClean="0">
                <a:solidFill>
                  <a:schemeClr val="accent6">
                    <a:lumMod val="50000"/>
                  </a:schemeClr>
                </a:solidFill>
                <a:latin typeface="Arial" pitchFamily="34" charset="0"/>
                <a:cs typeface="Arial" pitchFamily="34" charset="0"/>
              </a:rPr>
              <a:t> is safe to use if breast-feeding.</a:t>
            </a:r>
          </a:p>
          <a:p>
            <a:pPr algn="l"/>
            <a:endParaRPr lang="en-US" sz="2000" dirty="0" smtClean="0">
              <a:solidFill>
                <a:schemeClr val="accent6">
                  <a:lumMod val="50000"/>
                </a:schemeClr>
              </a:solidFill>
              <a:latin typeface="Arial" pitchFamily="34" charset="0"/>
              <a:cs typeface="Arial" pitchFamily="34" charset="0"/>
            </a:endParaRPr>
          </a:p>
          <a:p>
            <a:pPr algn="l"/>
            <a:endParaRPr lang="en-US" sz="2000" dirty="0" smtClean="0">
              <a:solidFill>
                <a:schemeClr val="accent6">
                  <a:lumMod val="50000"/>
                </a:schemeClr>
              </a:solidFill>
              <a:latin typeface="Arial" pitchFamily="34" charset="0"/>
              <a:cs typeface="Arial" pitchFamily="34" charset="0"/>
            </a:endParaRPr>
          </a:p>
          <a:p>
            <a:r>
              <a:rPr lang="en-US" sz="2000" dirty="0" smtClean="0">
                <a:latin typeface="Arial" pitchFamily="34" charset="0"/>
                <a:cs typeface="Arial" pitchFamily="34" charset="0"/>
              </a:rPr>
              <a:t> </a:t>
            </a:r>
          </a:p>
        </p:txBody>
      </p:sp>
    </p:spTree>
    <p:extLst>
      <p:ext uri="{BB962C8B-B14F-4D97-AF65-F5344CB8AC3E}">
        <p14:creationId xmlns:p14="http://schemas.microsoft.com/office/powerpoint/2010/main" val="36145228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90800"/>
            <a:ext cx="8229600" cy="1143000"/>
          </a:xfrm>
        </p:spPr>
        <p:txBody>
          <a:bodyPr>
            <a:noAutofit/>
          </a:bodyPr>
          <a:lstStyle/>
          <a:p>
            <a:r>
              <a:rPr lang="en-US" sz="3600" b="1" dirty="0"/>
              <a:t>CASE </a:t>
            </a:r>
            <a:r>
              <a:rPr lang="en-US" sz="3600" b="1" dirty="0" smtClean="0"/>
              <a:t>HISTORY</a:t>
            </a:r>
            <a:r>
              <a:rPr lang="en-US" sz="2800" dirty="0" smtClean="0"/>
              <a:t/>
            </a:r>
            <a:br>
              <a:rPr lang="en-US" sz="2800" dirty="0" smtClean="0"/>
            </a:br>
            <a:r>
              <a:rPr lang="en-US" sz="2800" dirty="0" smtClean="0"/>
              <a:t> </a:t>
            </a:r>
            <a:r>
              <a:rPr lang="en-US" sz="2800" dirty="0" err="1"/>
              <a:t>Mrs</a:t>
            </a:r>
            <a:r>
              <a:rPr lang="en-US" sz="2800" dirty="0"/>
              <a:t> Singh, a 39-year-old woman originally from Pakistan, is approximately 8 weeks’ gestation and attends a booking visit with her community midwife, who fills out her client-held records. This is </a:t>
            </a:r>
            <a:r>
              <a:rPr lang="en-US" sz="2800" dirty="0" err="1"/>
              <a:t>Mrs</a:t>
            </a:r>
            <a:r>
              <a:rPr lang="en-US" sz="2800" dirty="0"/>
              <a:t> Singh’s fourth pregnancy, having had two normal deliveries following by a caesarean section for a transverse lie. The previous babies’ weights were 2.30 kg, 2.40 kg and 2.35 kg, all born at 39 weeks’ gestation. </a:t>
            </a:r>
            <a:r>
              <a:rPr lang="en-US" sz="2800" dirty="0" err="1"/>
              <a:t>Mrs</a:t>
            </a:r>
            <a:r>
              <a:rPr lang="en-US" sz="2800" dirty="0"/>
              <a:t> Singh’s booking blood pressure is 140/95 mmHg and her BMI is 37. Identify the key issues raised and prepare a plan for management during </a:t>
            </a:r>
            <a:r>
              <a:rPr lang="en-US" sz="2800" dirty="0" smtClean="0"/>
              <a:t>the pregnancy</a:t>
            </a:r>
            <a:endParaRPr lang="en-US" sz="2800" dirty="0"/>
          </a:p>
        </p:txBody>
      </p:sp>
    </p:spTree>
    <p:extLst>
      <p:ext uri="{BB962C8B-B14F-4D97-AF65-F5344CB8AC3E}">
        <p14:creationId xmlns:p14="http://schemas.microsoft.com/office/powerpoint/2010/main" val="30830723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4373562"/>
          </a:xfrm>
        </p:spPr>
        <p:txBody>
          <a:bodyPr>
            <a:normAutofit fontScale="90000"/>
          </a:bodyPr>
          <a:lstStyle/>
          <a:p>
            <a:r>
              <a:rPr lang="en-US" sz="3600" b="1" dirty="0" smtClean="0"/>
              <a:t>ANSWER:</a:t>
            </a:r>
            <a:br>
              <a:rPr lang="en-US" sz="3600" b="1" dirty="0" smtClean="0"/>
            </a:br>
            <a:r>
              <a:rPr lang="en-US" sz="2200" dirty="0" smtClean="0"/>
              <a:t> </a:t>
            </a:r>
            <a:r>
              <a:rPr lang="en-US" sz="2200" dirty="0" err="1"/>
              <a:t>Mrs</a:t>
            </a:r>
            <a:r>
              <a:rPr lang="en-US" sz="2200" dirty="0"/>
              <a:t> Singh is originally from Pakistan, although she has been a UK citizen for many years. This makes a language problem less likely. However, there is no record that a </a:t>
            </a:r>
            <a:r>
              <a:rPr lang="en-US" sz="2200" dirty="0" err="1"/>
              <a:t>thalassaemia</a:t>
            </a:r>
            <a:r>
              <a:rPr lang="en-US" sz="2200" dirty="0"/>
              <a:t> screen has ever been performed. This is important because </a:t>
            </a:r>
            <a:r>
              <a:rPr lang="en-US" sz="2200" dirty="0" err="1"/>
              <a:t>thalassaemia</a:t>
            </a:r>
            <a:r>
              <a:rPr lang="en-US" sz="2200" dirty="0"/>
              <a:t> trait (carrier status) might contribute to maternal </a:t>
            </a:r>
            <a:r>
              <a:rPr lang="en-US" sz="2200" dirty="0" err="1"/>
              <a:t>anaemia</a:t>
            </a:r>
            <a:r>
              <a:rPr lang="en-US" sz="2200" dirty="0"/>
              <a:t>. Furthermore, if the father of this baby is also a carrier, the child will have a 1 in 4 chance of having </a:t>
            </a:r>
            <a:r>
              <a:rPr lang="en-US" sz="2200" dirty="0" err="1"/>
              <a:t>thalassaemia</a:t>
            </a:r>
            <a:r>
              <a:rPr lang="en-US" sz="2200" dirty="0"/>
              <a:t>. It is reassuring that all the children are fit and well, but this does not exclude the possibility that they are both </a:t>
            </a:r>
            <a:r>
              <a:rPr lang="en-US" sz="2200" dirty="0" smtClean="0"/>
              <a:t>carriers</a:t>
            </a:r>
            <a:r>
              <a:rPr lang="en-US" sz="2200" dirty="0"/>
              <a:t/>
            </a:r>
            <a:br>
              <a:rPr lang="en-US" sz="2200" dirty="0"/>
            </a:br>
            <a:r>
              <a:rPr lang="en-US" sz="2200" dirty="0"/>
              <a:t/>
            </a:r>
            <a:br>
              <a:rPr lang="en-US" sz="2200" dirty="0"/>
            </a:br>
            <a:r>
              <a:rPr lang="en-US" dirty="0"/>
              <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26160126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517" y="533400"/>
            <a:ext cx="8229600" cy="1143000"/>
          </a:xfrm>
        </p:spPr>
        <p:txBody>
          <a:bodyPr/>
          <a:lstStyle/>
          <a:p>
            <a:endParaRPr lang="en-US"/>
          </a:p>
        </p:txBody>
      </p:sp>
      <p:sp>
        <p:nvSpPr>
          <p:cNvPr id="3" name="Rectangle 2"/>
          <p:cNvSpPr/>
          <p:nvPr/>
        </p:nvSpPr>
        <p:spPr>
          <a:xfrm>
            <a:off x="414997" y="405194"/>
            <a:ext cx="7924800" cy="6370975"/>
          </a:xfrm>
          <a:prstGeom prst="rect">
            <a:avLst/>
          </a:prstGeom>
        </p:spPr>
        <p:txBody>
          <a:bodyPr wrap="square">
            <a:spAutoFit/>
          </a:bodyPr>
          <a:lstStyle/>
          <a:p>
            <a:r>
              <a:rPr lang="en-US" sz="2400" dirty="0" smtClean="0"/>
              <a:t> </a:t>
            </a:r>
            <a:r>
              <a:rPr lang="en-US" sz="2400" dirty="0" err="1" smtClean="0"/>
              <a:t>Mrs</a:t>
            </a:r>
            <a:r>
              <a:rPr lang="en-US" sz="2400" dirty="0" smtClean="0"/>
              <a:t> Singh is 39 years old. This slightly increases the risks of pregnancy complications including pre-</a:t>
            </a:r>
            <a:r>
              <a:rPr lang="en-US" sz="2400" dirty="0" err="1" smtClean="0"/>
              <a:t>eclampsia</a:t>
            </a:r>
            <a:r>
              <a:rPr lang="en-US" sz="2400" dirty="0" smtClean="0"/>
              <a:t>, but, more significantly, it is associated with an increase in the risk of certain fetal chromosomal abnormalities, principally Down’s syndrome. The decision to undergo screening and invasive testing is a personal one, often influenced by cultural and religious beliefs, but an offer of screening should be made to all women. </a:t>
            </a:r>
            <a:r>
              <a:rPr lang="en-US" sz="2400" dirty="0" err="1" smtClean="0"/>
              <a:t>Mrs</a:t>
            </a:r>
            <a:r>
              <a:rPr lang="en-US" sz="2400" dirty="0" smtClean="0"/>
              <a:t> Singh likely has chronic hypertension (possibly related to her body weight) but is not currently on medication. </a:t>
            </a:r>
            <a:r>
              <a:rPr lang="en-US" sz="2400" dirty="0" err="1" smtClean="0"/>
              <a:t>Mrs</a:t>
            </a:r>
            <a:r>
              <a:rPr lang="en-US" sz="2400" dirty="0" smtClean="0"/>
              <a:t> Singh should be commenced on 75 mg aspirin to reduce the risk of pre-</a:t>
            </a:r>
            <a:r>
              <a:rPr lang="en-US" sz="2400" dirty="0" err="1" smtClean="0"/>
              <a:t>eclampsia</a:t>
            </a:r>
            <a:r>
              <a:rPr lang="en-US" sz="2400" dirty="0" smtClean="0"/>
              <a:t>. She should also be assessed further for consideration of starting an antihypertensive agent. </a:t>
            </a:r>
            <a:r>
              <a:rPr lang="en-US" sz="2400" dirty="0" err="1" smtClean="0"/>
              <a:t>Mrs</a:t>
            </a:r>
            <a:r>
              <a:rPr lang="en-US" sz="2400" dirty="0" smtClean="0"/>
              <a:t> Singh’s children have all been of low </a:t>
            </a:r>
            <a:r>
              <a:rPr lang="en-US" sz="2400" dirty="0" err="1" smtClean="0"/>
              <a:t>birthweight</a:t>
            </a:r>
            <a:r>
              <a:rPr lang="en-US" sz="2400" dirty="0" smtClean="0"/>
              <a:t>. It is difficult to determine whether they were constitutionally (genetically) small, but healthy, or whether they were pathologically small (i.e. growth restricted). Serial ultrasound scans should be performed as surveillance for fetal growth restriction</a:t>
            </a:r>
            <a:r>
              <a:rPr lang="en-US" dirty="0" smtClean="0"/>
              <a:t>.</a:t>
            </a:r>
            <a:endParaRPr lang="en-US" dirty="0"/>
          </a:p>
        </p:txBody>
      </p:sp>
    </p:spTree>
    <p:extLst>
      <p:ext uri="{BB962C8B-B14F-4D97-AF65-F5344CB8AC3E}">
        <p14:creationId xmlns:p14="http://schemas.microsoft.com/office/powerpoint/2010/main" val="17976881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533400" y="612845"/>
            <a:ext cx="7543800" cy="6001643"/>
          </a:xfrm>
          <a:prstGeom prst="rect">
            <a:avLst/>
          </a:prstGeom>
        </p:spPr>
        <p:txBody>
          <a:bodyPr wrap="square">
            <a:spAutoFit/>
          </a:bodyPr>
          <a:lstStyle/>
          <a:p>
            <a:r>
              <a:rPr lang="en-US" dirty="0" smtClean="0"/>
              <a:t>. </a:t>
            </a:r>
            <a:r>
              <a:rPr lang="en-US" sz="2400" dirty="0" err="1" smtClean="0"/>
              <a:t>Mrs</a:t>
            </a:r>
            <a:r>
              <a:rPr lang="en-US" sz="2400" dirty="0" smtClean="0"/>
              <a:t> Singh has a raised BMI; this increases her risks of </a:t>
            </a:r>
            <a:r>
              <a:rPr lang="en-US" sz="2400" dirty="0" err="1" smtClean="0"/>
              <a:t>anaesthetic</a:t>
            </a:r>
            <a:r>
              <a:rPr lang="en-US" sz="2400" dirty="0" smtClean="0"/>
              <a:t> complications (such as failure to intubate or successfully site a spinal </a:t>
            </a:r>
            <a:r>
              <a:rPr lang="en-US" sz="2400" dirty="0" err="1" smtClean="0"/>
              <a:t>anaesthetic</a:t>
            </a:r>
            <a:r>
              <a:rPr lang="en-US" sz="2400" dirty="0" smtClean="0"/>
              <a:t>) and also her risks of developing GDM. An OGTT will be recommended at 28 weeks’ gestation to screen for this. Finally, the mode of delivery after a previous caesarean section requires discussion. The transverse lie was probably secondary to uterine laxity, but this would need to be confirmed by obtaining the previous pregnancy notes. The options for mode of delivery (vaginal birth after caesarean ‘VBAC’ vs. elective repeat caesarean section ‘ERCS’) will need to be discussed. </a:t>
            </a:r>
            <a:r>
              <a:rPr lang="en-US" sz="2400" dirty="0" err="1" smtClean="0"/>
              <a:t>Malpresentation</a:t>
            </a:r>
            <a:r>
              <a:rPr lang="en-US" sz="2400" dirty="0" smtClean="0"/>
              <a:t> at term may occur again. In conclusion, </a:t>
            </a:r>
            <a:r>
              <a:rPr lang="en-US" sz="2400" dirty="0" err="1" smtClean="0"/>
              <a:t>Mrs</a:t>
            </a:r>
            <a:r>
              <a:rPr lang="en-US" sz="2400" dirty="0" smtClean="0"/>
              <a:t> Singh has a number of factors that increase the risk of complications in this pregnancy. Shared care under a hospital consultant would be the appropriate form of antenatal care.</a:t>
            </a:r>
            <a:endParaRPr lang="en-US" sz="2400" dirty="0"/>
          </a:p>
        </p:txBody>
      </p:sp>
    </p:spTree>
    <p:extLst>
      <p:ext uri="{BB962C8B-B14F-4D97-AF65-F5344CB8AC3E}">
        <p14:creationId xmlns:p14="http://schemas.microsoft.com/office/powerpoint/2010/main" val="39669258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pPr algn="ctr"/>
            <a:r>
              <a:rPr lang="en-US" b="1" dirty="0">
                <a:latin typeface="David" panose="020E0502060401010101" pitchFamily="34" charset="-79"/>
                <a:cs typeface="David" panose="020E0502060401010101" pitchFamily="34" charset="-79"/>
              </a:rPr>
              <a:t>Sickle cell disease</a:t>
            </a:r>
            <a:br>
              <a:rPr lang="en-US" b="1" dirty="0">
                <a:latin typeface="David" panose="020E0502060401010101" pitchFamily="34" charset="-79"/>
                <a:cs typeface="David" panose="020E0502060401010101" pitchFamily="34" charset="-79"/>
              </a:rPr>
            </a:br>
            <a:endParaRPr lang="en-US" dirty="0"/>
          </a:p>
        </p:txBody>
      </p:sp>
      <p:sp>
        <p:nvSpPr>
          <p:cNvPr id="3" name="عنصر نائب للمحتوى 2"/>
          <p:cNvSpPr>
            <a:spLocks noGrp="1"/>
          </p:cNvSpPr>
          <p:nvPr>
            <p:ph idx="1"/>
          </p:nvPr>
        </p:nvSpPr>
        <p:spPr>
          <a:xfrm>
            <a:off x="457200" y="2667000"/>
            <a:ext cx="8153400" cy="4495800"/>
          </a:xfrm>
        </p:spPr>
        <p:txBody>
          <a:bodyPr/>
          <a:lstStyle/>
          <a:p>
            <a:pPr algn="ctr"/>
            <a:r>
              <a:rPr lang="en-US" dirty="0"/>
              <a:t>Supervised by : </a:t>
            </a:r>
            <a:r>
              <a:rPr lang="en-US" dirty="0" err="1"/>
              <a:t>Dr</a:t>
            </a:r>
            <a:r>
              <a:rPr lang="en-US" dirty="0"/>
              <a:t> </a:t>
            </a:r>
            <a:r>
              <a:rPr lang="en-US" dirty="0" err="1"/>
              <a:t>Ahlam</a:t>
            </a:r>
            <a:r>
              <a:rPr lang="en-US" dirty="0"/>
              <a:t> Al-</a:t>
            </a:r>
            <a:r>
              <a:rPr lang="en-US" dirty="0" err="1"/>
              <a:t>kharbsheh</a:t>
            </a:r>
            <a:endParaRPr lang="en-US" dirty="0"/>
          </a:p>
          <a:p>
            <a:pPr algn="ctr"/>
            <a:r>
              <a:rPr lang="en-US" dirty="0"/>
              <a:t>Prepared by  : </a:t>
            </a:r>
            <a:r>
              <a:rPr lang="en-US" dirty="0" err="1" smtClean="0"/>
              <a:t>Roaa</a:t>
            </a:r>
            <a:r>
              <a:rPr lang="en-US" dirty="0" smtClean="0"/>
              <a:t> Al-</a:t>
            </a:r>
            <a:r>
              <a:rPr lang="en-US" dirty="0" err="1" smtClean="0"/>
              <a:t>naimat</a:t>
            </a:r>
            <a:endParaRPr lang="ar-JO" dirty="0"/>
          </a:p>
          <a:p>
            <a:endParaRPr lang="en-US" dirty="0"/>
          </a:p>
        </p:txBody>
      </p:sp>
    </p:spTree>
    <p:extLst>
      <p:ext uri="{BB962C8B-B14F-4D97-AF65-F5344CB8AC3E}">
        <p14:creationId xmlns:p14="http://schemas.microsoft.com/office/powerpoint/2010/main" val="11123120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p:txBody>
          <a:bodyPr>
            <a:normAutofit/>
          </a:bodyPr>
          <a:lstStyle/>
          <a:p>
            <a:r>
              <a:rPr lang="en-US" sz="2800" dirty="0" smtClean="0"/>
              <a:t>Sickle cell disease (SCD) is an </a:t>
            </a:r>
            <a:r>
              <a:rPr lang="en-US" sz="2800" dirty="0" err="1" smtClean="0"/>
              <a:t>autosomally</a:t>
            </a:r>
            <a:r>
              <a:rPr lang="en-US" sz="2800" dirty="0" smtClean="0"/>
              <a:t> recessive inherited genetic condition, where abnormal </a:t>
            </a:r>
            <a:r>
              <a:rPr lang="en-US" sz="2800" dirty="0" err="1" smtClean="0"/>
              <a:t>haemoglobin</a:t>
            </a:r>
            <a:r>
              <a:rPr lang="en-US" sz="2800" dirty="0" smtClean="0"/>
              <a:t> (</a:t>
            </a:r>
            <a:r>
              <a:rPr lang="en-US" sz="2800" dirty="0" err="1" smtClean="0"/>
              <a:t>HbS</a:t>
            </a:r>
            <a:r>
              <a:rPr lang="en-US" sz="2800" dirty="0" smtClean="0"/>
              <a:t>) contains beta-globin chains with an amino acid substitution that results in it precipitating when in its reduced state. The red blood cells become sickle shaped and occlude small blood vessels. There is severe </a:t>
            </a:r>
            <a:r>
              <a:rPr lang="en-US" sz="2800" dirty="0" err="1" smtClean="0">
                <a:solidFill>
                  <a:srgbClr val="FF0000"/>
                </a:solidFill>
              </a:rPr>
              <a:t>anaemia</a:t>
            </a:r>
            <a:r>
              <a:rPr lang="en-US" sz="2800" dirty="0" smtClean="0">
                <a:solidFill>
                  <a:srgbClr val="FF0000"/>
                </a:solidFill>
              </a:rPr>
              <a:t>, chronic </a:t>
            </a:r>
            <a:r>
              <a:rPr lang="en-US" sz="2800" dirty="0" err="1" smtClean="0">
                <a:solidFill>
                  <a:srgbClr val="FF0000"/>
                </a:solidFill>
              </a:rPr>
              <a:t>hyperbilirubinaemia</a:t>
            </a:r>
            <a:r>
              <a:rPr lang="en-US" sz="2800" dirty="0" smtClean="0"/>
              <a:t>, a predisposition to </a:t>
            </a:r>
            <a:r>
              <a:rPr lang="en-US" sz="2800" dirty="0" smtClean="0">
                <a:solidFill>
                  <a:srgbClr val="FF0000"/>
                </a:solidFill>
              </a:rPr>
              <a:t>infection, </a:t>
            </a:r>
            <a:r>
              <a:rPr lang="en-US" sz="2800" dirty="0" err="1" smtClean="0">
                <a:solidFill>
                  <a:srgbClr val="FF0000"/>
                </a:solidFill>
              </a:rPr>
              <a:t>vasoocclusive</a:t>
            </a:r>
            <a:r>
              <a:rPr lang="en-US" sz="2800" dirty="0" smtClean="0">
                <a:solidFill>
                  <a:srgbClr val="FF0000"/>
                </a:solidFill>
              </a:rPr>
              <a:t> complications </a:t>
            </a:r>
            <a:r>
              <a:rPr lang="en-US" sz="2800" dirty="0" smtClean="0"/>
              <a:t>including the </a:t>
            </a:r>
            <a:r>
              <a:rPr lang="en-US" sz="2800" dirty="0" smtClean="0">
                <a:solidFill>
                  <a:srgbClr val="FF0000"/>
                </a:solidFill>
              </a:rPr>
              <a:t>acute chest syndrome, and CKD</a:t>
            </a:r>
            <a:r>
              <a:rPr lang="en-US" sz="2800" dirty="0" smtClean="0"/>
              <a:t>. </a:t>
            </a:r>
            <a:endParaRPr lang="en-US" sz="2800" dirty="0"/>
          </a:p>
        </p:txBody>
      </p:sp>
      <p:sp>
        <p:nvSpPr>
          <p:cNvPr id="4" name="مستطيل 3"/>
          <p:cNvSpPr/>
          <p:nvPr/>
        </p:nvSpPr>
        <p:spPr>
          <a:xfrm>
            <a:off x="457200" y="457200"/>
            <a:ext cx="8153400" cy="707886"/>
          </a:xfrm>
          <a:prstGeom prst="rect">
            <a:avLst/>
          </a:prstGeom>
        </p:spPr>
        <p:txBody>
          <a:bodyPr wrap="square">
            <a:spAutoFit/>
          </a:bodyPr>
          <a:lstStyle/>
          <a:p>
            <a:pPr algn="ctr"/>
            <a:r>
              <a:rPr lang="en-US" sz="4000" b="1" dirty="0" smtClean="0">
                <a:latin typeface="David" panose="020E0502060401010101" pitchFamily="34" charset="-79"/>
                <a:cs typeface="David" panose="020E0502060401010101" pitchFamily="34" charset="-79"/>
              </a:rPr>
              <a:t>Sickle cell disease</a:t>
            </a:r>
            <a:endParaRPr lang="en-US" sz="4000" b="1"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409674540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lstStyle/>
          <a:p>
            <a:r>
              <a:rPr lang="en-US" dirty="0" smtClean="0"/>
              <a:t>Major sickle disorders with severe clinical symptoms </a:t>
            </a:r>
            <a:r>
              <a:rPr lang="en-US" dirty="0" smtClean="0">
                <a:solidFill>
                  <a:srgbClr val="FF0000"/>
                </a:solidFill>
              </a:rPr>
              <a:t>include sickle cell anemia (</a:t>
            </a:r>
            <a:r>
              <a:rPr lang="en-US" dirty="0" err="1" smtClean="0">
                <a:solidFill>
                  <a:srgbClr val="FF0000"/>
                </a:solidFill>
              </a:rPr>
              <a:t>HbSS</a:t>
            </a:r>
            <a:r>
              <a:rPr lang="en-US" dirty="0" smtClean="0">
                <a:solidFill>
                  <a:srgbClr val="FF0000"/>
                </a:solidFill>
              </a:rPr>
              <a:t>), sickle cell hemoglobin C (</a:t>
            </a:r>
            <a:r>
              <a:rPr lang="en-US" dirty="0" err="1" smtClean="0">
                <a:solidFill>
                  <a:srgbClr val="FF0000"/>
                </a:solidFill>
              </a:rPr>
              <a:t>HbSC</a:t>
            </a:r>
            <a:r>
              <a:rPr lang="en-US" dirty="0" smtClean="0">
                <a:solidFill>
                  <a:srgbClr val="FF0000"/>
                </a:solidFill>
              </a:rPr>
              <a:t>) </a:t>
            </a:r>
            <a:r>
              <a:rPr lang="en-US" dirty="0" smtClean="0"/>
              <a:t>disease, and </a:t>
            </a:r>
            <a:r>
              <a:rPr lang="en-US" dirty="0" smtClean="0">
                <a:solidFill>
                  <a:srgbClr val="FF0000"/>
                </a:solidFill>
              </a:rPr>
              <a:t>sickle cell beta-thalassemia (</a:t>
            </a:r>
            <a:r>
              <a:rPr lang="en-US" dirty="0" err="1" smtClean="0">
                <a:solidFill>
                  <a:srgbClr val="FF0000"/>
                </a:solidFill>
              </a:rPr>
              <a:t>HbS</a:t>
            </a:r>
            <a:r>
              <a:rPr lang="en-US" dirty="0" smtClean="0">
                <a:solidFill>
                  <a:srgbClr val="FF0000"/>
                </a:solidFill>
              </a:rPr>
              <a:t> beta-</a:t>
            </a:r>
            <a:r>
              <a:rPr lang="en-US" dirty="0" err="1" smtClean="0">
                <a:solidFill>
                  <a:srgbClr val="FF0000"/>
                </a:solidFill>
              </a:rPr>
              <a:t>Thal</a:t>
            </a:r>
            <a:r>
              <a:rPr lang="en-US" dirty="0" smtClean="0">
                <a:solidFill>
                  <a:srgbClr val="FF0000"/>
                </a:solidFill>
              </a:rPr>
              <a:t>). </a:t>
            </a:r>
            <a:r>
              <a:rPr lang="en-US" dirty="0" err="1" smtClean="0"/>
              <a:t>HbSS</a:t>
            </a:r>
            <a:r>
              <a:rPr lang="en-US" dirty="0" smtClean="0"/>
              <a:t> is the most common of these</a:t>
            </a:r>
            <a:endParaRPr lang="en-US" dirty="0"/>
          </a:p>
        </p:txBody>
      </p:sp>
    </p:spTree>
    <p:extLst>
      <p:ext uri="{BB962C8B-B14F-4D97-AF65-F5344CB8AC3E}">
        <p14:creationId xmlns:p14="http://schemas.microsoft.com/office/powerpoint/2010/main" val="232640256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lnSpcReduction="10000"/>
          </a:bodyPr>
          <a:lstStyle/>
          <a:p>
            <a:r>
              <a:rPr lang="en-US" dirty="0" smtClean="0"/>
              <a:t>Although </a:t>
            </a:r>
            <a:r>
              <a:rPr lang="en-US" dirty="0" smtClean="0">
                <a:solidFill>
                  <a:srgbClr val="FF0000"/>
                </a:solidFill>
              </a:rPr>
              <a:t>sickle-cell </a:t>
            </a:r>
            <a:r>
              <a:rPr lang="en-US" dirty="0" err="1" smtClean="0">
                <a:solidFill>
                  <a:srgbClr val="FF0000"/>
                </a:solidFill>
              </a:rPr>
              <a:t>haemoglobin</a:t>
            </a:r>
            <a:r>
              <a:rPr lang="en-US" dirty="0" smtClean="0">
                <a:solidFill>
                  <a:srgbClr val="FF0000"/>
                </a:solidFill>
              </a:rPr>
              <a:t> C</a:t>
            </a:r>
            <a:r>
              <a:rPr lang="en-US" dirty="0" smtClean="0"/>
              <a:t> disease may cause only mild degrees of </a:t>
            </a:r>
            <a:r>
              <a:rPr lang="en-US" dirty="0" err="1" smtClean="0"/>
              <a:t>anaemia</a:t>
            </a:r>
            <a:r>
              <a:rPr lang="en-US" dirty="0" smtClean="0"/>
              <a:t>, it is associated with very severe crises that occur more often in pregnancy. In this condition, women are </a:t>
            </a:r>
            <a:r>
              <a:rPr lang="en-US" dirty="0" smtClean="0">
                <a:solidFill>
                  <a:srgbClr val="FF0000"/>
                </a:solidFill>
              </a:rPr>
              <a:t>not as </a:t>
            </a:r>
            <a:r>
              <a:rPr lang="en-US" dirty="0" err="1" smtClean="0">
                <a:solidFill>
                  <a:srgbClr val="FF0000"/>
                </a:solidFill>
              </a:rPr>
              <a:t>anaemic</a:t>
            </a:r>
            <a:r>
              <a:rPr lang="en-US" dirty="0" smtClean="0">
                <a:solidFill>
                  <a:srgbClr val="FF0000"/>
                </a:solidFill>
              </a:rPr>
              <a:t> as those with SS disease and the severity of crises may be underestimated</a:t>
            </a:r>
            <a:r>
              <a:rPr lang="en-US" dirty="0" smtClean="0"/>
              <a:t>. Sickle cell carriers have a </a:t>
            </a:r>
            <a:r>
              <a:rPr lang="en-US" dirty="0" smtClean="0">
                <a:solidFill>
                  <a:srgbClr val="FF0000"/>
                </a:solidFill>
              </a:rPr>
              <a:t>1:4 risk </a:t>
            </a:r>
            <a:r>
              <a:rPr lang="en-US" dirty="0" smtClean="0"/>
              <a:t>of having a baby with SCD if their partner also has </a:t>
            </a:r>
            <a:r>
              <a:rPr lang="en-US" dirty="0" smtClean="0">
                <a:solidFill>
                  <a:srgbClr val="FF0000"/>
                </a:solidFill>
              </a:rPr>
              <a:t>sickle cell trait</a:t>
            </a:r>
            <a:r>
              <a:rPr lang="en-US" dirty="0" smtClean="0"/>
              <a:t>. Carriers are usually fit and well, but are at </a:t>
            </a:r>
            <a:r>
              <a:rPr lang="en-US" dirty="0" smtClean="0">
                <a:solidFill>
                  <a:srgbClr val="FF0000"/>
                </a:solidFill>
              </a:rPr>
              <a:t>increased risk of urinary tract infection, and rarely suffer from crises.</a:t>
            </a:r>
            <a:endParaRPr lang="en-US" dirty="0">
              <a:solidFill>
                <a:srgbClr val="FF0000"/>
              </a:solidFill>
            </a:endParaRPr>
          </a:p>
        </p:txBody>
      </p:sp>
    </p:spTree>
    <p:extLst>
      <p:ext uri="{BB962C8B-B14F-4D97-AF65-F5344CB8AC3E}">
        <p14:creationId xmlns:p14="http://schemas.microsoft.com/office/powerpoint/2010/main" val="36338839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a:xfrm>
            <a:off x="612648" y="1600200"/>
            <a:ext cx="8153400" cy="5257800"/>
          </a:xfrm>
        </p:spPr>
        <p:txBody>
          <a:bodyPr>
            <a:normAutofit fontScale="62500" lnSpcReduction="20000"/>
          </a:bodyPr>
          <a:lstStyle/>
          <a:p>
            <a:r>
              <a:rPr lang="en-US" dirty="0"/>
              <a:t>Anemia occurs as a result of the sickle </a:t>
            </a:r>
            <a:r>
              <a:rPr lang="en-US" dirty="0" err="1"/>
              <a:t>hemoglobinopathies</a:t>
            </a:r>
            <a:r>
              <a:rPr lang="en-US" dirty="0"/>
              <a:t>. Deoxygenation of the abnormal red blood cells (RBCs) results in sickling. These permanently damaged RBCs are then removed by the reticuloendothelial system, </a:t>
            </a:r>
            <a:r>
              <a:rPr lang="en-US" dirty="0">
                <a:solidFill>
                  <a:srgbClr val="FF0000"/>
                </a:solidFill>
              </a:rPr>
              <a:t>with the average RBC lifespan reduced to 17 days.</a:t>
            </a:r>
            <a:r>
              <a:rPr lang="en-US" dirty="0"/>
              <a:t> The result is a chronic compensated anemia, with </a:t>
            </a:r>
            <a:r>
              <a:rPr lang="en-US" dirty="0" err="1"/>
              <a:t>Hb</a:t>
            </a:r>
            <a:r>
              <a:rPr lang="en-US" dirty="0"/>
              <a:t> typically measured between </a:t>
            </a:r>
            <a:r>
              <a:rPr lang="en-US" dirty="0">
                <a:solidFill>
                  <a:srgbClr val="FF0000"/>
                </a:solidFill>
              </a:rPr>
              <a:t>6.5 and 9.5 g/</a:t>
            </a:r>
            <a:r>
              <a:rPr lang="en-US" dirty="0" err="1">
                <a:solidFill>
                  <a:srgbClr val="FF0000"/>
                </a:solidFill>
              </a:rPr>
              <a:t>dL</a:t>
            </a:r>
            <a:r>
              <a:rPr lang="en-US" dirty="0" smtClean="0"/>
              <a:t>.</a:t>
            </a:r>
          </a:p>
          <a:p>
            <a:endParaRPr lang="en-US" dirty="0"/>
          </a:p>
          <a:p>
            <a:endParaRPr lang="en-US" dirty="0"/>
          </a:p>
          <a:p>
            <a:r>
              <a:rPr lang="en-US" dirty="0"/>
              <a:t>The sickle shape also results in altered motion through the microvasculature. This altered motion can predispose the patient to vascular stasis, hypoxia, acidosis, and increased 2,3-diphosphoglycerate, which perpetuates the cycle by resulting in further deoxygenation and, thus, more sickling. The microvascular injury can result in </a:t>
            </a:r>
            <a:r>
              <a:rPr lang="en-US" dirty="0">
                <a:solidFill>
                  <a:srgbClr val="FF0000"/>
                </a:solidFill>
              </a:rPr>
              <a:t>ischemic necrosis and end-organ </a:t>
            </a:r>
            <a:r>
              <a:rPr lang="en-US" dirty="0" smtClean="0">
                <a:solidFill>
                  <a:srgbClr val="FF0000"/>
                </a:solidFill>
              </a:rPr>
              <a:t>infarction</a:t>
            </a:r>
            <a:r>
              <a:rPr lang="en-US" dirty="0" smtClean="0"/>
              <a:t>. Organs </a:t>
            </a:r>
            <a:r>
              <a:rPr lang="en-US" dirty="0"/>
              <a:t>affected by chronic sickling include the </a:t>
            </a:r>
            <a:endParaRPr lang="en-US" dirty="0" smtClean="0"/>
          </a:p>
          <a:p>
            <a:r>
              <a:rPr lang="en-US" dirty="0" smtClean="0">
                <a:solidFill>
                  <a:srgbClr val="FF0000"/>
                </a:solidFill>
              </a:rPr>
              <a:t>spleen</a:t>
            </a:r>
            <a:r>
              <a:rPr lang="en-US" dirty="0">
                <a:solidFill>
                  <a:srgbClr val="FF0000"/>
                </a:solidFill>
              </a:rPr>
              <a:t>, </a:t>
            </a:r>
            <a:endParaRPr lang="en-US" dirty="0" smtClean="0">
              <a:solidFill>
                <a:srgbClr val="FF0000"/>
              </a:solidFill>
            </a:endParaRPr>
          </a:p>
          <a:p>
            <a:r>
              <a:rPr lang="en-US" dirty="0" smtClean="0">
                <a:solidFill>
                  <a:srgbClr val="FF0000"/>
                </a:solidFill>
              </a:rPr>
              <a:t>lungs,</a:t>
            </a:r>
          </a:p>
          <a:p>
            <a:r>
              <a:rPr lang="en-US" dirty="0" smtClean="0">
                <a:solidFill>
                  <a:srgbClr val="FF0000"/>
                </a:solidFill>
              </a:rPr>
              <a:t> </a:t>
            </a:r>
            <a:r>
              <a:rPr lang="en-US" dirty="0">
                <a:solidFill>
                  <a:srgbClr val="FF0000"/>
                </a:solidFill>
              </a:rPr>
              <a:t>kidneys, </a:t>
            </a:r>
            <a:endParaRPr lang="en-US" dirty="0" smtClean="0">
              <a:solidFill>
                <a:srgbClr val="FF0000"/>
              </a:solidFill>
            </a:endParaRPr>
          </a:p>
          <a:p>
            <a:r>
              <a:rPr lang="en-US" dirty="0" smtClean="0">
                <a:solidFill>
                  <a:srgbClr val="FF0000"/>
                </a:solidFill>
              </a:rPr>
              <a:t>heart</a:t>
            </a:r>
            <a:r>
              <a:rPr lang="en-US" dirty="0">
                <a:solidFill>
                  <a:srgbClr val="FF0000"/>
                </a:solidFill>
              </a:rPr>
              <a:t>, </a:t>
            </a:r>
            <a:endParaRPr lang="en-US" dirty="0" smtClean="0">
              <a:solidFill>
                <a:srgbClr val="FF0000"/>
              </a:solidFill>
            </a:endParaRPr>
          </a:p>
          <a:p>
            <a:r>
              <a:rPr lang="en-US" dirty="0" smtClean="0">
                <a:solidFill>
                  <a:srgbClr val="FF0000"/>
                </a:solidFill>
              </a:rPr>
              <a:t> brain.</a:t>
            </a:r>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4104511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055380" cy="838200"/>
          </a:xfrm>
        </p:spPr>
        <p:txBody>
          <a:bodyPr>
            <a:normAutofit fontScale="90000"/>
          </a:bodyPr>
          <a:lstStyle/>
          <a:p>
            <a:r>
              <a:rPr lang="en-US" dirty="0" smtClean="0">
                <a:solidFill>
                  <a:srgbClr val="FFC000"/>
                </a:solidFill>
              </a:rPr>
              <a:t>Anemia</a:t>
            </a:r>
            <a:r>
              <a:rPr lang="en-US" dirty="0" smtClean="0"/>
              <a:t/>
            </a:r>
            <a:br>
              <a:rPr lang="en-US" dirty="0" smtClean="0"/>
            </a:br>
            <a:endParaRPr lang="en-US" dirty="0"/>
          </a:p>
        </p:txBody>
      </p:sp>
      <p:sp>
        <p:nvSpPr>
          <p:cNvPr id="3" name="Content Placeholder 2"/>
          <p:cNvSpPr>
            <a:spLocks noGrp="1"/>
          </p:cNvSpPr>
          <p:nvPr>
            <p:ph idx="1"/>
          </p:nvPr>
        </p:nvSpPr>
        <p:spPr>
          <a:xfrm>
            <a:off x="138752" y="1351128"/>
            <a:ext cx="8763000" cy="5514833"/>
          </a:xfrm>
        </p:spPr>
        <p:txBody>
          <a:bodyPr>
            <a:noAutofit/>
          </a:bodyPr>
          <a:lstStyle/>
          <a:p>
            <a:pPr marL="0" indent="0">
              <a:buNone/>
            </a:pPr>
            <a:r>
              <a:rPr lang="en-US" sz="1600" b="1" i="1" dirty="0" smtClean="0">
                <a:solidFill>
                  <a:srgbClr val="C00000"/>
                </a:solidFill>
              </a:rPr>
              <a:t>Definition</a:t>
            </a:r>
            <a:r>
              <a:rPr lang="en-US" sz="1600" dirty="0" smtClean="0"/>
              <a:t>: </a:t>
            </a:r>
            <a:r>
              <a:rPr lang="en-US" sz="1600" b="1" dirty="0" smtClean="0">
                <a:solidFill>
                  <a:srgbClr val="0070C0"/>
                </a:solidFill>
                <a:latin typeface="Arial" pitchFamily="34" charset="0"/>
                <a:cs typeface="Arial" pitchFamily="34" charset="0"/>
              </a:rPr>
              <a:t> </a:t>
            </a:r>
            <a:r>
              <a:rPr lang="en-US" sz="1600" dirty="0">
                <a:latin typeface="Arial" pitchFamily="34" charset="0"/>
                <a:cs typeface="Arial" pitchFamily="34" charset="0"/>
              </a:rPr>
              <a:t>A pathological condition in which the oxygen –carrying capacity of red </a:t>
            </a:r>
            <a:r>
              <a:rPr lang="en-US" sz="1600" dirty="0" smtClean="0">
                <a:latin typeface="Arial" pitchFamily="34" charset="0"/>
                <a:cs typeface="Arial" pitchFamily="34" charset="0"/>
              </a:rPr>
              <a:t>blood </a:t>
            </a:r>
            <a:r>
              <a:rPr lang="en-US" sz="1600" dirty="0">
                <a:latin typeface="Arial" pitchFamily="34" charset="0"/>
                <a:cs typeface="Arial" pitchFamily="34" charset="0"/>
              </a:rPr>
              <a:t>cells is insufficient to meet the body’s needs</a:t>
            </a:r>
            <a:r>
              <a:rPr lang="en-US" sz="1600" dirty="0" smtClean="0">
                <a:latin typeface="Arial" pitchFamily="34" charset="0"/>
                <a:cs typeface="Arial" pitchFamily="34" charset="0"/>
              </a:rPr>
              <a:t>.</a:t>
            </a:r>
          </a:p>
          <a:p>
            <a:pPr marL="0" indent="0">
              <a:buNone/>
            </a:pPr>
            <a:endParaRPr lang="en-US" sz="1600" dirty="0" smtClean="0">
              <a:latin typeface="Arial" pitchFamily="34" charset="0"/>
              <a:cs typeface="Arial" pitchFamily="34" charset="0"/>
            </a:endParaRPr>
          </a:p>
          <a:p>
            <a:pPr marL="0" indent="0">
              <a:buNone/>
            </a:pPr>
            <a:r>
              <a:rPr lang="en-US" sz="1600" b="1" dirty="0" smtClean="0">
                <a:latin typeface="Arial" pitchFamily="34" charset="0"/>
                <a:cs typeface="Arial" pitchFamily="34" charset="0"/>
              </a:rPr>
              <a:t>-World </a:t>
            </a:r>
            <a:r>
              <a:rPr lang="en-US" sz="1600" b="1" dirty="0">
                <a:latin typeface="Arial" pitchFamily="34" charset="0"/>
                <a:cs typeface="Arial" pitchFamily="34" charset="0"/>
              </a:rPr>
              <a:t>health organization( WHO ) </a:t>
            </a:r>
            <a:r>
              <a:rPr lang="en-US" sz="1600" dirty="0">
                <a:latin typeface="Arial" pitchFamily="34" charset="0"/>
                <a:cs typeface="Arial" pitchFamily="34" charset="0"/>
              </a:rPr>
              <a:t>: </a:t>
            </a:r>
            <a:r>
              <a:rPr lang="en-US" sz="1600" b="1" dirty="0">
                <a:solidFill>
                  <a:srgbClr val="FF0000"/>
                </a:solidFill>
                <a:latin typeface="Arial" pitchFamily="34" charset="0"/>
                <a:cs typeface="Arial" pitchFamily="34" charset="0"/>
              </a:rPr>
              <a:t>Hb &lt; 11 g/dl</a:t>
            </a:r>
            <a:r>
              <a:rPr lang="en-US" sz="1600" dirty="0">
                <a:latin typeface="Arial" pitchFamily="34" charset="0"/>
                <a:cs typeface="Arial" pitchFamily="34" charset="0"/>
              </a:rPr>
              <a:t>.</a:t>
            </a:r>
          </a:p>
          <a:p>
            <a:endParaRPr lang="en-US" sz="1600" dirty="0">
              <a:latin typeface="Arial" pitchFamily="34" charset="0"/>
              <a:cs typeface="Arial" pitchFamily="34" charset="0"/>
            </a:endParaRPr>
          </a:p>
          <a:p>
            <a:pPr marL="0" indent="0">
              <a:buNone/>
            </a:pPr>
            <a:r>
              <a:rPr lang="en-US" sz="1600" dirty="0">
                <a:latin typeface="Arial" pitchFamily="34" charset="0"/>
                <a:cs typeface="Arial" pitchFamily="34" charset="0"/>
              </a:rPr>
              <a:t>▪ </a:t>
            </a:r>
            <a:r>
              <a:rPr lang="en-US" sz="1600" b="1" dirty="0">
                <a:latin typeface="Arial" pitchFamily="34" charset="0"/>
                <a:cs typeface="Arial" pitchFamily="34" charset="0"/>
              </a:rPr>
              <a:t>Centers for disease control and prevention of North America (CDC) </a:t>
            </a:r>
            <a:r>
              <a:rPr lang="en-US" sz="1600" dirty="0">
                <a:latin typeface="Arial" pitchFamily="34" charset="0"/>
                <a:cs typeface="Arial" pitchFamily="34" charset="0"/>
              </a:rPr>
              <a:t>: </a:t>
            </a:r>
            <a:r>
              <a:rPr lang="en-US" sz="1600" b="1" dirty="0" smtClean="0">
                <a:solidFill>
                  <a:srgbClr val="FF0000"/>
                </a:solidFill>
                <a:latin typeface="Arial" pitchFamily="34" charset="0"/>
                <a:cs typeface="Arial" pitchFamily="34" charset="0"/>
              </a:rPr>
              <a:t>     </a:t>
            </a:r>
            <a:endParaRPr lang="en-US" sz="1600" b="1" dirty="0">
              <a:solidFill>
                <a:srgbClr val="FF0000"/>
              </a:solidFill>
              <a:latin typeface="Arial" pitchFamily="34" charset="0"/>
              <a:cs typeface="Arial" pitchFamily="34" charset="0"/>
            </a:endParaRPr>
          </a:p>
          <a:p>
            <a:pPr marL="0" indent="0">
              <a:buNone/>
            </a:pPr>
            <a:r>
              <a:rPr lang="en-US" sz="1600" b="1" i="1" dirty="0" smtClean="0">
                <a:solidFill>
                  <a:srgbClr val="FFC000"/>
                </a:solidFill>
                <a:latin typeface="Arial" pitchFamily="34" charset="0"/>
                <a:cs typeface="Arial" pitchFamily="34" charset="0"/>
              </a:rPr>
              <a:t>Hb </a:t>
            </a:r>
            <a:r>
              <a:rPr lang="en-US" sz="1600" b="1" i="1" dirty="0">
                <a:solidFill>
                  <a:srgbClr val="FFC000"/>
                </a:solidFill>
                <a:latin typeface="Arial" pitchFamily="34" charset="0"/>
                <a:cs typeface="Arial" pitchFamily="34" charset="0"/>
              </a:rPr>
              <a:t>&lt; 11 g/dl </a:t>
            </a:r>
            <a:r>
              <a:rPr lang="en-US" sz="1600" dirty="0">
                <a:latin typeface="Arial" pitchFamily="34" charset="0"/>
                <a:cs typeface="Arial" pitchFamily="34" charset="0"/>
              </a:rPr>
              <a:t>in the first and third trimesters </a:t>
            </a:r>
          </a:p>
          <a:p>
            <a:pPr marL="0" indent="0">
              <a:buNone/>
            </a:pPr>
            <a:r>
              <a:rPr lang="en-US" sz="1600" b="1" i="1" dirty="0" smtClean="0">
                <a:solidFill>
                  <a:srgbClr val="FFC000"/>
                </a:solidFill>
                <a:latin typeface="Arial" pitchFamily="34" charset="0"/>
                <a:cs typeface="Arial" pitchFamily="34" charset="0"/>
              </a:rPr>
              <a:t>Hb </a:t>
            </a:r>
            <a:r>
              <a:rPr lang="en-US" sz="1600" b="1" i="1" dirty="0">
                <a:solidFill>
                  <a:srgbClr val="FFC000"/>
                </a:solidFill>
                <a:latin typeface="Arial" pitchFamily="34" charset="0"/>
                <a:cs typeface="Arial" pitchFamily="34" charset="0"/>
              </a:rPr>
              <a:t>&lt; 10.5 g/dl </a:t>
            </a:r>
            <a:r>
              <a:rPr lang="en-US" sz="1600" dirty="0">
                <a:latin typeface="Arial" pitchFamily="34" charset="0"/>
                <a:cs typeface="Arial" pitchFamily="34" charset="0"/>
              </a:rPr>
              <a:t>in the </a:t>
            </a:r>
            <a:r>
              <a:rPr lang="en-US" sz="1600" dirty="0" smtClean="0">
                <a:latin typeface="Arial" pitchFamily="34" charset="0"/>
                <a:cs typeface="Arial" pitchFamily="34" charset="0"/>
              </a:rPr>
              <a:t>second trimester</a:t>
            </a:r>
            <a:r>
              <a:rPr lang="en-US" sz="1600" dirty="0">
                <a:latin typeface="Arial" pitchFamily="34" charset="0"/>
                <a:cs typeface="Arial" pitchFamily="34" charset="0"/>
              </a:rPr>
              <a:t>. </a:t>
            </a:r>
            <a:r>
              <a:rPr lang="en-US" sz="1600" dirty="0" smtClean="0">
                <a:latin typeface="Arial" pitchFamily="34" charset="0"/>
                <a:cs typeface="Arial" pitchFamily="34" charset="0"/>
              </a:rPr>
              <a:t>(due to physiological anemia which occurs obviously between 28-34 week of gestation )</a:t>
            </a:r>
          </a:p>
          <a:p>
            <a:pPr marL="0" indent="0">
              <a:buNone/>
            </a:pPr>
            <a:r>
              <a:rPr lang="en-US" sz="1600" b="1" i="1" dirty="0">
                <a:solidFill>
                  <a:srgbClr val="FFC000"/>
                </a:solidFill>
                <a:latin typeface="Arial" pitchFamily="34" charset="0"/>
                <a:cs typeface="Arial" pitchFamily="34" charset="0"/>
              </a:rPr>
              <a:t>Hb &lt; 10 g /</a:t>
            </a:r>
            <a:r>
              <a:rPr lang="en-US" sz="1600" b="1" i="1" dirty="0" smtClean="0">
                <a:solidFill>
                  <a:srgbClr val="FFC000"/>
                </a:solidFill>
                <a:latin typeface="Arial" pitchFamily="34" charset="0"/>
                <a:cs typeface="Arial" pitchFamily="34" charset="0"/>
              </a:rPr>
              <a:t>dl  </a:t>
            </a:r>
            <a:r>
              <a:rPr lang="en-US" sz="1600" dirty="0" smtClean="0">
                <a:latin typeface="Arial" pitchFamily="34" charset="0"/>
                <a:cs typeface="Arial" pitchFamily="34" charset="0"/>
              </a:rPr>
              <a:t>POST PARTUM</a:t>
            </a:r>
            <a:endParaRPr lang="en-US" sz="1600" dirty="0">
              <a:latin typeface="Arial" pitchFamily="34" charset="0"/>
              <a:cs typeface="Arial" pitchFamily="34" charset="0"/>
            </a:endParaRPr>
          </a:p>
          <a:p>
            <a:pPr marL="0" indent="0">
              <a:buNone/>
            </a:pPr>
            <a:endParaRPr lang="en-US" sz="1600" dirty="0">
              <a:latin typeface="Arial" pitchFamily="34" charset="0"/>
              <a:cs typeface="Arial" pitchFamily="34" charset="0"/>
            </a:endParaRPr>
          </a:p>
          <a:p>
            <a:pPr marL="0" indent="0">
              <a:buNone/>
            </a:pPr>
            <a:r>
              <a:rPr lang="en-US" sz="1600" dirty="0">
                <a:latin typeface="Arial" pitchFamily="34" charset="0"/>
                <a:cs typeface="Arial" pitchFamily="34" charset="0"/>
              </a:rPr>
              <a:t>-</a:t>
            </a:r>
            <a:r>
              <a:rPr lang="en-US" sz="1600" dirty="0" smtClean="0">
                <a:latin typeface="Arial" pitchFamily="34" charset="0"/>
                <a:cs typeface="Arial" pitchFamily="34" charset="0"/>
              </a:rPr>
              <a:t>Anemia </a:t>
            </a:r>
            <a:r>
              <a:rPr lang="en-US" sz="1600" dirty="0">
                <a:latin typeface="Arial" pitchFamily="34" charset="0"/>
                <a:cs typeface="Arial" pitchFamily="34" charset="0"/>
              </a:rPr>
              <a:t>is </a:t>
            </a:r>
            <a:r>
              <a:rPr lang="en-US" sz="1600" b="1" dirty="0">
                <a:solidFill>
                  <a:srgbClr val="FF0000"/>
                </a:solidFill>
                <a:latin typeface="Arial" pitchFamily="34" charset="0"/>
                <a:cs typeface="Arial" pitchFamily="34" charset="0"/>
              </a:rPr>
              <a:t>the most common medical disorder of pregnancy</a:t>
            </a:r>
            <a:r>
              <a:rPr lang="en-US" sz="1600" dirty="0">
                <a:latin typeface="Arial" pitchFamily="34" charset="0"/>
                <a:cs typeface="Arial" pitchFamily="34" charset="0"/>
              </a:rPr>
              <a:t>. </a:t>
            </a:r>
            <a:endParaRPr lang="en-US" sz="1600" dirty="0" smtClean="0">
              <a:latin typeface="Arial" pitchFamily="34" charset="0"/>
              <a:cs typeface="Arial" pitchFamily="34" charset="0"/>
            </a:endParaRPr>
          </a:p>
          <a:p>
            <a:pPr marL="0" indent="0">
              <a:buNone/>
            </a:pPr>
            <a:r>
              <a:rPr lang="en-US" sz="1600" dirty="0" smtClean="0">
                <a:latin typeface="Arial" pitchFamily="34" charset="0"/>
                <a:cs typeface="Arial" pitchFamily="34" charset="0"/>
              </a:rPr>
              <a:t> most common form of anemia is  </a:t>
            </a:r>
            <a:r>
              <a:rPr lang="en-US" sz="1600" dirty="0">
                <a:solidFill>
                  <a:srgbClr val="FFC000"/>
                </a:solidFill>
                <a:latin typeface="Arial" pitchFamily="34" charset="0"/>
                <a:cs typeface="Arial" pitchFamily="34" charset="0"/>
              </a:rPr>
              <a:t>iron </a:t>
            </a:r>
            <a:r>
              <a:rPr lang="en-US" sz="1600" dirty="0" smtClean="0">
                <a:solidFill>
                  <a:srgbClr val="FFC000"/>
                </a:solidFill>
                <a:latin typeface="Arial" pitchFamily="34" charset="0"/>
                <a:cs typeface="Arial" pitchFamily="34" charset="0"/>
              </a:rPr>
              <a:t>deficiency</a:t>
            </a:r>
            <a:r>
              <a:rPr lang="en-US" sz="1600" dirty="0" smtClean="0">
                <a:latin typeface="Arial" pitchFamily="34" charset="0"/>
                <a:cs typeface="Arial" pitchFamily="34" charset="0"/>
              </a:rPr>
              <a:t> being </a:t>
            </a:r>
            <a:r>
              <a:rPr lang="en-US" sz="1600" dirty="0">
                <a:latin typeface="Arial" pitchFamily="34" charset="0"/>
                <a:cs typeface="Arial" pitchFamily="34" charset="0"/>
              </a:rPr>
              <a:t>responsible </a:t>
            </a:r>
            <a:r>
              <a:rPr lang="en-US" sz="1600" dirty="0" smtClean="0">
                <a:latin typeface="Arial" pitchFamily="34" charset="0"/>
                <a:cs typeface="Arial" pitchFamily="34" charset="0"/>
              </a:rPr>
              <a:t>for more </a:t>
            </a:r>
            <a:r>
              <a:rPr lang="en-US" sz="1600" dirty="0">
                <a:latin typeface="Arial" pitchFamily="34" charset="0"/>
                <a:cs typeface="Arial" pitchFamily="34" charset="0"/>
              </a:rPr>
              <a:t>than 90% of cases</a:t>
            </a:r>
            <a:r>
              <a:rPr lang="en-US" sz="1600" dirty="0" smtClean="0">
                <a:latin typeface="Arial" pitchFamily="34" charset="0"/>
                <a:cs typeface="Arial" pitchFamily="34" charset="0"/>
              </a:rPr>
              <a:t>.</a:t>
            </a:r>
          </a:p>
          <a:p>
            <a:pPr marL="0" indent="0">
              <a:buNone/>
            </a:pPr>
            <a:r>
              <a:rPr lang="en-US" sz="1600" dirty="0" smtClean="0">
                <a:latin typeface="Arial" pitchFamily="34" charset="0"/>
                <a:cs typeface="Arial" pitchFamily="34" charset="0"/>
              </a:rPr>
              <a:t> </a:t>
            </a:r>
            <a:r>
              <a:rPr lang="en-US" sz="1600" dirty="0">
                <a:latin typeface="Arial" pitchFamily="34" charset="0"/>
                <a:cs typeface="Arial" pitchFamily="34" charset="0"/>
              </a:rPr>
              <a:t>The incidence of  folate</a:t>
            </a:r>
            <a:r>
              <a:rPr lang="en-US" sz="1600" u="sng" dirty="0">
                <a:latin typeface="Arial" pitchFamily="34" charset="0"/>
                <a:cs typeface="Arial" pitchFamily="34" charset="0"/>
              </a:rPr>
              <a:t> </a:t>
            </a:r>
            <a:r>
              <a:rPr lang="en-US" sz="1600" dirty="0">
                <a:latin typeface="Arial" pitchFamily="34" charset="0"/>
                <a:cs typeface="Arial" pitchFamily="34" charset="0"/>
              </a:rPr>
              <a:t>deficiency</a:t>
            </a:r>
            <a:r>
              <a:rPr lang="en-US" sz="1600" u="sng" dirty="0">
                <a:latin typeface="Arial" pitchFamily="34" charset="0"/>
                <a:cs typeface="Arial" pitchFamily="34" charset="0"/>
              </a:rPr>
              <a:t> </a:t>
            </a:r>
            <a:r>
              <a:rPr lang="en-US" sz="1600" dirty="0">
                <a:latin typeface="Arial" pitchFamily="34" charset="0"/>
                <a:cs typeface="Arial" pitchFamily="34" charset="0"/>
              </a:rPr>
              <a:t>is around 5</a:t>
            </a:r>
            <a:r>
              <a:rPr lang="en-US" sz="1600" dirty="0" smtClean="0">
                <a:latin typeface="Arial" pitchFamily="34" charset="0"/>
                <a:cs typeface="Arial" pitchFamily="34" charset="0"/>
              </a:rPr>
              <a:t>%</a:t>
            </a:r>
            <a:endParaRPr lang="en-US" sz="1600" dirty="0">
              <a:latin typeface="Arial" pitchFamily="34" charset="0"/>
              <a:cs typeface="Arial" pitchFamily="34" charset="0"/>
            </a:endParaRPr>
          </a:p>
          <a:p>
            <a:pPr marL="0" indent="0">
              <a:buNone/>
            </a:pPr>
            <a:r>
              <a:rPr lang="en-US" sz="1600" dirty="0" smtClean="0">
                <a:latin typeface="Arial" pitchFamily="34" charset="0"/>
                <a:cs typeface="Arial" pitchFamily="34" charset="0"/>
              </a:rPr>
              <a:t> less common </a:t>
            </a:r>
            <a:r>
              <a:rPr lang="en-US" sz="1600" dirty="0">
                <a:latin typeface="Arial" pitchFamily="34" charset="0"/>
                <a:cs typeface="Arial" pitchFamily="34" charset="0"/>
              </a:rPr>
              <a:t>types</a:t>
            </a:r>
            <a:r>
              <a:rPr lang="en-US" sz="1600" u="sng" dirty="0">
                <a:latin typeface="Arial" pitchFamily="34" charset="0"/>
                <a:cs typeface="Arial" pitchFamily="34" charset="0"/>
              </a:rPr>
              <a:t> </a:t>
            </a:r>
            <a:r>
              <a:rPr lang="en-US" sz="1600" dirty="0">
                <a:latin typeface="Arial" pitchFamily="34" charset="0"/>
                <a:cs typeface="Arial" pitchFamily="34" charset="0"/>
              </a:rPr>
              <a:t>include</a:t>
            </a:r>
            <a:r>
              <a:rPr lang="en-US" sz="1600" u="sng" dirty="0">
                <a:latin typeface="Arial" pitchFamily="34" charset="0"/>
                <a:cs typeface="Arial" pitchFamily="34" charset="0"/>
              </a:rPr>
              <a:t> </a:t>
            </a:r>
            <a:r>
              <a:rPr lang="en-US" sz="1600" dirty="0">
                <a:latin typeface="Arial" pitchFamily="34" charset="0"/>
                <a:cs typeface="Arial" pitchFamily="34" charset="0"/>
              </a:rPr>
              <a:t>: vitamin B12 deficiency, sickle cell disease, thalassemia and others.</a:t>
            </a:r>
          </a:p>
          <a:p>
            <a:pPr marL="0" indent="0">
              <a:buNone/>
            </a:pPr>
            <a:endParaRPr lang="en-US" sz="1600" dirty="0">
              <a:latin typeface="Arial" pitchFamily="34" charset="0"/>
              <a:cs typeface="Arial" pitchFamily="34" charset="0"/>
            </a:endParaRPr>
          </a:p>
          <a:p>
            <a:endParaRPr lang="en-US" sz="1600" dirty="0" smtClean="0"/>
          </a:p>
          <a:p>
            <a:pPr marL="0" indent="0">
              <a:buNone/>
            </a:pPr>
            <a:r>
              <a:rPr lang="en-US" sz="1600" dirty="0" smtClean="0"/>
              <a:t>  </a:t>
            </a:r>
          </a:p>
        </p:txBody>
      </p:sp>
      <p:pic>
        <p:nvPicPr>
          <p:cNvPr id="4" name="Picture 3"/>
          <p:cNvPicPr>
            <a:picLocks noChangeAspect="1"/>
          </p:cNvPicPr>
          <p:nvPr/>
        </p:nvPicPr>
        <p:blipFill>
          <a:blip r:embed="rId2"/>
          <a:stretch>
            <a:fillRect/>
          </a:stretch>
        </p:blipFill>
        <p:spPr>
          <a:xfrm>
            <a:off x="4343400" y="1"/>
            <a:ext cx="3352800" cy="1219200"/>
          </a:xfrm>
          <a:prstGeom prst="rect">
            <a:avLst/>
          </a:prstGeom>
        </p:spPr>
      </p:pic>
    </p:spTree>
    <p:extLst>
      <p:ext uri="{BB962C8B-B14F-4D97-AF65-F5344CB8AC3E}">
        <p14:creationId xmlns:p14="http://schemas.microsoft.com/office/powerpoint/2010/main" val="398390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fontScale="77500" lnSpcReduction="20000"/>
          </a:bodyPr>
          <a:lstStyle/>
          <a:p>
            <a:r>
              <a:rPr lang="en-US" dirty="0" smtClean="0"/>
              <a:t>. Pregnancy is associated with an increased incidence of </a:t>
            </a:r>
            <a:r>
              <a:rPr lang="en-US" dirty="0" smtClean="0">
                <a:solidFill>
                  <a:srgbClr val="FF0000"/>
                </a:solidFill>
              </a:rPr>
              <a:t>sickle cell crises </a:t>
            </a:r>
            <a:r>
              <a:rPr lang="en-US" dirty="0" smtClean="0"/>
              <a:t>that may result in episodes of </a:t>
            </a:r>
            <a:r>
              <a:rPr lang="en-US" dirty="0" smtClean="0">
                <a:solidFill>
                  <a:srgbClr val="FF0000"/>
                </a:solidFill>
              </a:rPr>
              <a:t>severe pain</a:t>
            </a:r>
            <a:r>
              <a:rPr lang="en-US" dirty="0" smtClean="0"/>
              <a:t>, typically affecting the </a:t>
            </a:r>
            <a:r>
              <a:rPr lang="en-US" dirty="0" smtClean="0">
                <a:solidFill>
                  <a:srgbClr val="FF0000"/>
                </a:solidFill>
              </a:rPr>
              <a:t>bones or chest</a:t>
            </a:r>
            <a:r>
              <a:rPr lang="en-US" dirty="0" smtClean="0"/>
              <a:t>. The acute chest syndrome may result from an initial uncomplicated crisis and is responsible for around 25% of all deaths in SCD.</a:t>
            </a:r>
            <a:r>
              <a:rPr lang="en-US" dirty="0"/>
              <a:t> Acute chest syndrome can occur in 10% of sickle cell patients in sickle cell crisis. This presents with </a:t>
            </a:r>
            <a:r>
              <a:rPr lang="en-US" dirty="0">
                <a:solidFill>
                  <a:srgbClr val="00B050"/>
                </a:solidFill>
              </a:rPr>
              <a:t>pleuritic chest pain, fever, cough, lung infiltrates, and hypoxia. </a:t>
            </a:r>
            <a:r>
              <a:rPr lang="en-US" dirty="0"/>
              <a:t>Up to 15% of patients require intubation, and it has up to a 3 % mortality rate</a:t>
            </a:r>
            <a:r>
              <a:rPr lang="en-US" dirty="0" smtClean="0"/>
              <a:t>.</a:t>
            </a:r>
          </a:p>
          <a:p>
            <a:endParaRPr lang="en-US" dirty="0" smtClean="0"/>
          </a:p>
          <a:p>
            <a:pPr marL="0" indent="0">
              <a:buNone/>
            </a:pPr>
            <a:r>
              <a:rPr lang="en-US" dirty="0" smtClean="0"/>
              <a:t>Crises in pregnancy may be precipitated by</a:t>
            </a:r>
          </a:p>
          <a:p>
            <a:r>
              <a:rPr lang="en-US" dirty="0" smtClean="0">
                <a:solidFill>
                  <a:srgbClr val="FF0000"/>
                </a:solidFill>
              </a:rPr>
              <a:t> hypoxia</a:t>
            </a:r>
          </a:p>
          <a:p>
            <a:r>
              <a:rPr lang="en-US" dirty="0" smtClean="0">
                <a:solidFill>
                  <a:srgbClr val="FF0000"/>
                </a:solidFill>
              </a:rPr>
              <a:t>stress</a:t>
            </a:r>
          </a:p>
          <a:p>
            <a:r>
              <a:rPr lang="en-US" dirty="0" smtClean="0">
                <a:solidFill>
                  <a:srgbClr val="FF0000"/>
                </a:solidFill>
              </a:rPr>
              <a:t>infection </a:t>
            </a:r>
          </a:p>
          <a:p>
            <a:r>
              <a:rPr lang="en-US" dirty="0" smtClean="0">
                <a:solidFill>
                  <a:srgbClr val="FF0000"/>
                </a:solidFill>
              </a:rPr>
              <a:t> </a:t>
            </a:r>
            <a:r>
              <a:rPr lang="en-US" dirty="0" err="1" smtClean="0">
                <a:solidFill>
                  <a:srgbClr val="FF0000"/>
                </a:solidFill>
              </a:rPr>
              <a:t>haemorrhage</a:t>
            </a:r>
            <a:r>
              <a:rPr lang="en-US" dirty="0" smtClean="0">
                <a:solidFill>
                  <a:srgbClr val="FF0000"/>
                </a:solidFill>
              </a:rPr>
              <a:t>. </a:t>
            </a:r>
          </a:p>
          <a:p>
            <a:pPr marL="0" indent="0">
              <a:buNone/>
            </a:pPr>
            <a:endParaRPr lang="en-US" dirty="0" smtClean="0"/>
          </a:p>
        </p:txBody>
      </p:sp>
    </p:spTree>
    <p:extLst>
      <p:ext uri="{BB962C8B-B14F-4D97-AF65-F5344CB8AC3E}">
        <p14:creationId xmlns:p14="http://schemas.microsoft.com/office/powerpoint/2010/main" val="112715293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304800" y="838200"/>
            <a:ext cx="8229600" cy="6278563"/>
          </a:xfrm>
        </p:spPr>
        <p:txBody>
          <a:bodyPr>
            <a:normAutofit fontScale="77500" lnSpcReduction="20000"/>
          </a:bodyPr>
          <a:lstStyle/>
          <a:p>
            <a:pPr marL="0" indent="0">
              <a:buNone/>
            </a:pPr>
            <a:r>
              <a:rPr lang="en-US" dirty="0" smtClean="0"/>
              <a:t>Mothers are at increased risk of: </a:t>
            </a:r>
          </a:p>
          <a:p>
            <a:pPr marL="0" indent="0">
              <a:buNone/>
            </a:pPr>
            <a:endParaRPr lang="en-US" dirty="0" smtClean="0"/>
          </a:p>
          <a:p>
            <a:r>
              <a:rPr lang="en-US" dirty="0" smtClean="0">
                <a:solidFill>
                  <a:srgbClr val="FF0000"/>
                </a:solidFill>
                <a:latin typeface="David" panose="020E0502060401010101" pitchFamily="34" charset="-79"/>
                <a:cs typeface="David" panose="020E0502060401010101" pitchFamily="34" charset="-79"/>
              </a:rPr>
              <a:t>miscarriage</a:t>
            </a:r>
          </a:p>
          <a:p>
            <a:r>
              <a:rPr lang="en-US" dirty="0" smtClean="0">
                <a:solidFill>
                  <a:srgbClr val="FF0000"/>
                </a:solidFill>
                <a:latin typeface="David" panose="020E0502060401010101" pitchFamily="34" charset="-79"/>
                <a:cs typeface="David" panose="020E0502060401010101" pitchFamily="34" charset="-79"/>
              </a:rPr>
              <a:t>preeclampsia</a:t>
            </a:r>
          </a:p>
          <a:p>
            <a:r>
              <a:rPr lang="en-US" dirty="0" smtClean="0">
                <a:solidFill>
                  <a:srgbClr val="FF0000"/>
                </a:solidFill>
                <a:latin typeface="David" panose="020E0502060401010101" pitchFamily="34" charset="-79"/>
                <a:cs typeface="David" panose="020E0502060401010101" pitchFamily="34" charset="-79"/>
              </a:rPr>
              <a:t>FGR </a:t>
            </a:r>
          </a:p>
          <a:p>
            <a:r>
              <a:rPr lang="en-US" dirty="0" smtClean="0">
                <a:solidFill>
                  <a:srgbClr val="FF0000"/>
                </a:solidFill>
                <a:latin typeface="David" panose="020E0502060401010101" pitchFamily="34" charset="-79"/>
                <a:cs typeface="David" panose="020E0502060401010101" pitchFamily="34" charset="-79"/>
              </a:rPr>
              <a:t>premature </a:t>
            </a:r>
            <a:r>
              <a:rPr lang="en-US" dirty="0" err="1" smtClean="0">
                <a:solidFill>
                  <a:srgbClr val="FF0000"/>
                </a:solidFill>
                <a:latin typeface="David" panose="020E0502060401010101" pitchFamily="34" charset="-79"/>
                <a:cs typeface="David" panose="020E0502060401010101" pitchFamily="34" charset="-79"/>
              </a:rPr>
              <a:t>labour</a:t>
            </a:r>
            <a:endParaRPr lang="en-US" dirty="0" smtClean="0">
              <a:solidFill>
                <a:srgbClr val="FF0000"/>
              </a:solidFill>
              <a:latin typeface="David" panose="020E0502060401010101" pitchFamily="34" charset="-79"/>
              <a:cs typeface="David" panose="020E0502060401010101" pitchFamily="34" charset="-79"/>
            </a:endParaRPr>
          </a:p>
          <a:p>
            <a:r>
              <a:rPr lang="en-US" dirty="0" smtClean="0">
                <a:solidFill>
                  <a:srgbClr val="FF0000"/>
                </a:solidFill>
                <a:latin typeface="David" panose="020E0502060401010101" pitchFamily="34" charset="-79"/>
                <a:cs typeface="David" panose="020E0502060401010101" pitchFamily="34" charset="-79"/>
              </a:rPr>
              <a:t>with three times the risk of eclampsia </a:t>
            </a:r>
            <a:r>
              <a:rPr lang="en-US" dirty="0" smtClean="0">
                <a:latin typeface="David" panose="020E0502060401010101" pitchFamily="34" charset="-79"/>
                <a:cs typeface="David" panose="020E0502060401010101" pitchFamily="34" charset="-79"/>
              </a:rPr>
              <a:t>compared to women without SCD</a:t>
            </a:r>
          </a:p>
          <a:p>
            <a:r>
              <a:rPr lang="en-US" b="0" i="0" dirty="0" smtClean="0">
                <a:solidFill>
                  <a:srgbClr val="FF0000"/>
                </a:solidFill>
                <a:effectLst/>
                <a:latin typeface="David" panose="020E0502060401010101" pitchFamily="34" charset="-79"/>
                <a:cs typeface="David" panose="020E0502060401010101" pitchFamily="34" charset="-79"/>
              </a:rPr>
              <a:t>stroke </a:t>
            </a:r>
          </a:p>
          <a:p>
            <a:r>
              <a:rPr lang="en-US" b="0" i="0" dirty="0" smtClean="0">
                <a:solidFill>
                  <a:srgbClr val="FF0000"/>
                </a:solidFill>
                <a:effectLst/>
                <a:latin typeface="David" panose="020E0502060401010101" pitchFamily="34" charset="-79"/>
                <a:cs typeface="David" panose="020E0502060401010101" pitchFamily="34" charset="-79"/>
              </a:rPr>
              <a:t>pulmonary embolism </a:t>
            </a:r>
          </a:p>
          <a:p>
            <a:r>
              <a:rPr lang="en-US" b="0" i="0" dirty="0" smtClean="0">
                <a:solidFill>
                  <a:srgbClr val="FF0000"/>
                </a:solidFill>
                <a:effectLst/>
                <a:latin typeface="David" panose="020E0502060401010101" pitchFamily="34" charset="-79"/>
                <a:cs typeface="David" panose="020E0502060401010101" pitchFamily="34" charset="-79"/>
              </a:rPr>
              <a:t>postpartum infection </a:t>
            </a:r>
          </a:p>
          <a:p>
            <a:r>
              <a:rPr lang="en-US" b="0" i="0" dirty="0" smtClean="0">
                <a:solidFill>
                  <a:srgbClr val="FF0000"/>
                </a:solidFill>
                <a:effectLst/>
                <a:latin typeface="David" panose="020E0502060401010101" pitchFamily="34" charset="-79"/>
                <a:cs typeface="David" panose="020E0502060401010101" pitchFamily="34" charset="-79"/>
              </a:rPr>
              <a:t>Pyelonephritis</a:t>
            </a:r>
            <a:endParaRPr lang="en-US" b="0" i="0" dirty="0" smtClean="0">
              <a:solidFill>
                <a:srgbClr val="2A2A2A"/>
              </a:solidFill>
              <a:effectLst/>
              <a:latin typeface="David" panose="020E0502060401010101" pitchFamily="34" charset="-79"/>
              <a:cs typeface="David" panose="020E0502060401010101" pitchFamily="34" charset="-79"/>
            </a:endParaRPr>
          </a:p>
          <a:p>
            <a:r>
              <a:rPr lang="en-US" b="0" i="0" dirty="0" smtClean="0">
                <a:solidFill>
                  <a:srgbClr val="FF0000"/>
                </a:solidFill>
                <a:effectLst/>
                <a:latin typeface="David" panose="020E0502060401010101" pitchFamily="34" charset="-79"/>
                <a:cs typeface="David" panose="020E0502060401010101" pitchFamily="34" charset="-79"/>
              </a:rPr>
              <a:t> pneumonia </a:t>
            </a:r>
          </a:p>
          <a:p>
            <a:r>
              <a:rPr lang="en-US" b="0" i="0" dirty="0" smtClean="0">
                <a:solidFill>
                  <a:srgbClr val="FF0000"/>
                </a:solidFill>
                <a:effectLst/>
                <a:latin typeface="David" panose="020E0502060401010101" pitchFamily="34" charset="-79"/>
                <a:cs typeface="David" panose="020E0502060401010101" pitchFamily="34" charset="-79"/>
              </a:rPr>
              <a:t>Sepsis</a:t>
            </a:r>
          </a:p>
          <a:p>
            <a:r>
              <a:rPr lang="en-US" dirty="0" smtClean="0">
                <a:latin typeface="David" panose="020E0502060401010101" pitchFamily="34" charset="-79"/>
                <a:cs typeface="David" panose="020E0502060401010101" pitchFamily="34" charset="-79"/>
              </a:rPr>
              <a:t>Thromboembolic events including </a:t>
            </a:r>
            <a:r>
              <a:rPr lang="en-US" dirty="0" smtClean="0">
                <a:solidFill>
                  <a:srgbClr val="FF0000"/>
                </a:solidFill>
                <a:latin typeface="David" panose="020E0502060401010101" pitchFamily="34" charset="-79"/>
                <a:cs typeface="David" panose="020E0502060401010101" pitchFamily="34" charset="-79"/>
              </a:rPr>
              <a:t>cerebral vein thrombosis and deep venous thrombosis </a:t>
            </a:r>
            <a:r>
              <a:rPr lang="en-US" dirty="0" smtClean="0">
                <a:latin typeface="David" panose="020E0502060401010101" pitchFamily="34" charset="-79"/>
                <a:cs typeface="David" panose="020E0502060401010101" pitchFamily="34" charset="-79"/>
              </a:rPr>
              <a:t>are implicated in the higher rates of maternal deaths reported in SCD. </a:t>
            </a:r>
          </a:p>
          <a:p>
            <a:endParaRPr lang="en-US" dirty="0" smtClean="0"/>
          </a:p>
          <a:p>
            <a:endParaRPr lang="en-US" dirty="0"/>
          </a:p>
        </p:txBody>
      </p:sp>
    </p:spTree>
    <p:extLst>
      <p:ext uri="{BB962C8B-B14F-4D97-AF65-F5344CB8AC3E}">
        <p14:creationId xmlns:p14="http://schemas.microsoft.com/office/powerpoint/2010/main" val="3082835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a:bodyPr>
          <a:lstStyle/>
          <a:p>
            <a:r>
              <a:rPr lang="en-US" dirty="0"/>
              <a:t>Pregnancy represents a special area of concern. The high rate of fetal loss is due to </a:t>
            </a:r>
            <a:endParaRPr lang="en-US" dirty="0" smtClean="0"/>
          </a:p>
          <a:p>
            <a:r>
              <a:rPr lang="en-US" dirty="0" smtClean="0">
                <a:solidFill>
                  <a:srgbClr val="FF0000"/>
                </a:solidFill>
              </a:rPr>
              <a:t>spontaneous </a:t>
            </a:r>
            <a:r>
              <a:rPr lang="en-US" dirty="0">
                <a:solidFill>
                  <a:srgbClr val="FF0000"/>
                </a:solidFill>
              </a:rPr>
              <a:t>abortion</a:t>
            </a:r>
            <a:r>
              <a:rPr lang="en-US" dirty="0" smtClean="0">
                <a:solidFill>
                  <a:srgbClr val="FF0000"/>
                </a:solidFill>
              </a:rPr>
              <a:t>.</a:t>
            </a:r>
          </a:p>
          <a:p>
            <a:r>
              <a:rPr lang="en-US" dirty="0" smtClean="0">
                <a:solidFill>
                  <a:srgbClr val="FF0000"/>
                </a:solidFill>
              </a:rPr>
              <a:t> </a:t>
            </a:r>
            <a:r>
              <a:rPr lang="en-US" dirty="0">
                <a:solidFill>
                  <a:srgbClr val="FF0000"/>
                </a:solidFill>
              </a:rPr>
              <a:t>Placenta </a:t>
            </a:r>
            <a:r>
              <a:rPr lang="en-US" dirty="0" err="1" smtClean="0">
                <a:solidFill>
                  <a:srgbClr val="FF0000"/>
                </a:solidFill>
              </a:rPr>
              <a:t>previa</a:t>
            </a:r>
            <a:r>
              <a:rPr lang="en-US" dirty="0" smtClean="0">
                <a:solidFill>
                  <a:srgbClr val="FF0000"/>
                </a:solidFill>
              </a:rPr>
              <a:t> </a:t>
            </a:r>
          </a:p>
          <a:p>
            <a:r>
              <a:rPr lang="en-US" dirty="0" smtClean="0">
                <a:solidFill>
                  <a:srgbClr val="FF0000"/>
                </a:solidFill>
              </a:rPr>
              <a:t>abruption </a:t>
            </a:r>
            <a:r>
              <a:rPr lang="en-US" dirty="0">
                <a:solidFill>
                  <a:srgbClr val="FF0000"/>
                </a:solidFill>
              </a:rPr>
              <a:t>are common due to hypoxia and placental infarction. </a:t>
            </a:r>
            <a:endParaRPr lang="en-US" dirty="0" smtClean="0">
              <a:solidFill>
                <a:srgbClr val="FF0000"/>
              </a:solidFill>
            </a:endParaRPr>
          </a:p>
          <a:p>
            <a:r>
              <a:rPr lang="en-US" dirty="0" smtClean="0">
                <a:solidFill>
                  <a:srgbClr val="FF0000"/>
                </a:solidFill>
              </a:rPr>
              <a:t>At </a:t>
            </a:r>
            <a:r>
              <a:rPr lang="en-US" dirty="0">
                <a:solidFill>
                  <a:srgbClr val="FF0000"/>
                </a:solidFill>
              </a:rPr>
              <a:t>birth, the infant often is premature or has low birth weight.</a:t>
            </a:r>
          </a:p>
        </p:txBody>
      </p:sp>
    </p:spTree>
    <p:extLst>
      <p:ext uri="{BB962C8B-B14F-4D97-AF65-F5344CB8AC3E}">
        <p14:creationId xmlns:p14="http://schemas.microsoft.com/office/powerpoint/2010/main" val="28104892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b="1" dirty="0">
                <a:effectLst>
                  <a:outerShdw blurRad="31750" dist="25400" dir="5400000" algn="tl" rotWithShape="0">
                    <a:srgbClr val="000000">
                      <a:alpha val="25000"/>
                    </a:srgbClr>
                  </a:outerShdw>
                </a:effectLst>
              </a:rPr>
              <a:t>Diagnosis</a:t>
            </a:r>
            <a:endParaRPr lang="en-US" dirty="0"/>
          </a:p>
        </p:txBody>
      </p:sp>
      <p:sp>
        <p:nvSpPr>
          <p:cNvPr id="3" name="عنصر نائب للمحتوى 2"/>
          <p:cNvSpPr>
            <a:spLocks noGrp="1"/>
          </p:cNvSpPr>
          <p:nvPr>
            <p:ph sz="quarter" idx="1"/>
          </p:nvPr>
        </p:nvSpPr>
        <p:spPr>
          <a:xfrm>
            <a:off x="612648" y="1600200"/>
            <a:ext cx="8153400" cy="5257800"/>
          </a:xfrm>
        </p:spPr>
        <p:txBody>
          <a:bodyPr>
            <a:normAutofit fontScale="92500" lnSpcReduction="10000"/>
          </a:bodyPr>
          <a:lstStyle/>
          <a:p>
            <a:pPr marL="365760" lvl="0" indent="-256032">
              <a:spcBef>
                <a:spcPts val="400"/>
              </a:spcBef>
              <a:buClr>
                <a:srgbClr val="94B6D2"/>
              </a:buClr>
              <a:buSzPct val="68000"/>
              <a:buFont typeface="Wingdings 3"/>
              <a:buChar char=""/>
              <a:defRPr/>
            </a:pPr>
            <a:r>
              <a:rPr lang="en-US" sz="2700" dirty="0">
                <a:solidFill>
                  <a:prstClr val="black"/>
                </a:solidFill>
              </a:rPr>
              <a:t>Normocytic normochromic anemia</a:t>
            </a:r>
          </a:p>
          <a:p>
            <a:pPr marL="365760" lvl="0" indent="-256032">
              <a:spcBef>
                <a:spcPts val="400"/>
              </a:spcBef>
              <a:buClr>
                <a:srgbClr val="94B6D2"/>
              </a:buClr>
              <a:buSzPct val="68000"/>
              <a:buFont typeface="Wingdings 3"/>
              <a:buChar char=""/>
              <a:defRPr/>
            </a:pPr>
            <a:r>
              <a:rPr lang="en-US" sz="2700" dirty="0">
                <a:solidFill>
                  <a:prstClr val="black"/>
                </a:solidFill>
              </a:rPr>
              <a:t>The reticulocyte count </a:t>
            </a:r>
            <a:r>
              <a:rPr lang="en-US" sz="2700" b="1" u="sng" dirty="0">
                <a:solidFill>
                  <a:prstClr val="black"/>
                </a:solidFill>
                <a:effectLst>
                  <a:outerShdw blurRad="38100" dist="38100" dir="2700000" algn="tl">
                    <a:srgbClr val="000000">
                      <a:alpha val="43137"/>
                    </a:srgbClr>
                  </a:outerShdw>
                </a:effectLst>
              </a:rPr>
              <a:t>increased</a:t>
            </a:r>
            <a:r>
              <a:rPr lang="en-US" sz="2700" dirty="0">
                <a:solidFill>
                  <a:prstClr val="black"/>
                </a:solidFill>
                <a:effectLst>
                  <a:outerShdw blurRad="38100" dist="38100" dir="2700000" algn="tl">
                    <a:srgbClr val="000000">
                      <a:alpha val="43137"/>
                    </a:srgbClr>
                  </a:outerShdw>
                </a:effectLst>
              </a:rPr>
              <a:t> </a:t>
            </a:r>
            <a:r>
              <a:rPr lang="en-US" sz="2700" dirty="0">
                <a:solidFill>
                  <a:prstClr val="black"/>
                </a:solidFill>
              </a:rPr>
              <a:t> 3-15 %</a:t>
            </a:r>
          </a:p>
          <a:p>
            <a:pPr marL="365760" lvl="0" indent="-256032">
              <a:spcBef>
                <a:spcPts val="400"/>
              </a:spcBef>
              <a:buClr>
                <a:srgbClr val="94B6D2"/>
              </a:buClr>
              <a:buSzPct val="68000"/>
              <a:buFont typeface="Wingdings 3"/>
              <a:buChar char=""/>
              <a:defRPr/>
            </a:pPr>
            <a:r>
              <a:rPr lang="en-US" sz="2700" dirty="0">
                <a:solidFill>
                  <a:prstClr val="black"/>
                </a:solidFill>
              </a:rPr>
              <a:t>Lactate dehydrogenase  </a:t>
            </a:r>
            <a:r>
              <a:rPr lang="en-US" sz="2700" b="1" u="sng" dirty="0">
                <a:solidFill>
                  <a:prstClr val="black"/>
                </a:solidFill>
                <a:effectLst>
                  <a:outerShdw blurRad="38100" dist="38100" dir="2700000" algn="tl">
                    <a:srgbClr val="000000">
                      <a:alpha val="43137"/>
                    </a:srgbClr>
                  </a:outerShdw>
                </a:effectLst>
              </a:rPr>
              <a:t>elevated</a:t>
            </a:r>
          </a:p>
          <a:p>
            <a:pPr marL="365760" lvl="0" indent="-256032">
              <a:spcBef>
                <a:spcPts val="400"/>
              </a:spcBef>
              <a:buClr>
                <a:srgbClr val="94B6D2"/>
              </a:buClr>
              <a:buSzPct val="68000"/>
              <a:buFont typeface="Wingdings 3"/>
              <a:buChar char=""/>
              <a:defRPr/>
            </a:pPr>
            <a:r>
              <a:rPr lang="en-US" sz="2700" dirty="0" err="1">
                <a:solidFill>
                  <a:prstClr val="black"/>
                </a:solidFill>
                <a:effectLst>
                  <a:outerShdw blurRad="38100" dist="38100" dir="2700000" algn="tl">
                    <a:srgbClr val="000000">
                      <a:alpha val="43137"/>
                    </a:srgbClr>
                  </a:outerShdw>
                </a:effectLst>
              </a:rPr>
              <a:t>Hepatoglobin</a:t>
            </a:r>
            <a:r>
              <a:rPr lang="en-US" sz="2700" dirty="0">
                <a:solidFill>
                  <a:prstClr val="black"/>
                </a:solidFill>
                <a:effectLst>
                  <a:outerShdw blurRad="38100" dist="38100" dir="2700000" algn="tl">
                    <a:srgbClr val="000000">
                      <a:alpha val="43137"/>
                    </a:srgbClr>
                  </a:outerShdw>
                </a:effectLst>
              </a:rPr>
              <a:t> is </a:t>
            </a:r>
            <a:r>
              <a:rPr lang="en-US" sz="2700" b="1" u="sng" dirty="0">
                <a:solidFill>
                  <a:prstClr val="black"/>
                </a:solidFill>
              </a:rPr>
              <a:t>decreased</a:t>
            </a:r>
          </a:p>
          <a:p>
            <a:pPr marL="365760" lvl="0" indent="-256032">
              <a:spcBef>
                <a:spcPts val="400"/>
              </a:spcBef>
              <a:buClr>
                <a:srgbClr val="94B6D2"/>
              </a:buClr>
              <a:buSzPct val="68000"/>
              <a:buFont typeface="Wingdings 3"/>
              <a:buChar char=""/>
              <a:defRPr/>
            </a:pPr>
            <a:r>
              <a:rPr lang="en-US" sz="2700" b="1" u="sng" dirty="0">
                <a:solidFill>
                  <a:prstClr val="black"/>
                </a:solidFill>
              </a:rPr>
              <a:t>Peripheral blood :</a:t>
            </a:r>
            <a:r>
              <a:rPr lang="en-US" sz="2700" dirty="0">
                <a:solidFill>
                  <a:prstClr val="black"/>
                </a:solidFill>
              </a:rPr>
              <a:t> sickle cell, target cell ,Howell-Jolly bodies</a:t>
            </a:r>
            <a:r>
              <a:rPr lang="en-US" sz="2700" b="1" u="sng" dirty="0">
                <a:solidFill>
                  <a:prstClr val="black"/>
                </a:solidFill>
              </a:rPr>
              <a:t> </a:t>
            </a:r>
          </a:p>
          <a:p>
            <a:pPr marL="137160" lvl="0" indent="0">
              <a:spcBef>
                <a:spcPts val="400"/>
              </a:spcBef>
              <a:buClr>
                <a:srgbClr val="94B6D2"/>
              </a:buClr>
              <a:buSzPct val="68000"/>
              <a:buNone/>
              <a:defRPr/>
            </a:pPr>
            <a:r>
              <a:rPr lang="en-US" sz="2700" b="1" u="sng" dirty="0">
                <a:solidFill>
                  <a:prstClr val="black"/>
                </a:solidFill>
                <a:effectLst>
                  <a:outerShdw blurRad="38100" dist="38100" dir="2700000" algn="tl">
                    <a:srgbClr val="000000">
                      <a:alpha val="43137"/>
                    </a:srgbClr>
                  </a:outerShdw>
                </a:effectLst>
              </a:rPr>
              <a:t>***Screening and diagnosis by </a:t>
            </a:r>
            <a:r>
              <a:rPr lang="en-US" sz="2700" b="1" u="sng" dirty="0" err="1">
                <a:solidFill>
                  <a:prstClr val="black"/>
                </a:solidFill>
                <a:effectLst>
                  <a:outerShdw blurRad="38100" dist="38100" dir="2700000" algn="tl">
                    <a:srgbClr val="000000">
                      <a:alpha val="43137"/>
                    </a:srgbClr>
                  </a:outerShdw>
                </a:effectLst>
              </a:rPr>
              <a:t>hb</a:t>
            </a:r>
            <a:r>
              <a:rPr lang="en-US" sz="2700" b="1" u="sng" dirty="0">
                <a:solidFill>
                  <a:prstClr val="black"/>
                </a:solidFill>
                <a:effectLst>
                  <a:outerShdw blurRad="38100" dist="38100" dir="2700000" algn="tl">
                    <a:srgbClr val="000000">
                      <a:alpha val="43137"/>
                    </a:srgbClr>
                  </a:outerShdw>
                </a:effectLst>
              </a:rPr>
              <a:t> electrophoresis (</a:t>
            </a:r>
            <a:r>
              <a:rPr lang="en-US" sz="2000" dirty="0">
                <a:solidFill>
                  <a:prstClr val="black"/>
                </a:solidFill>
              </a:rPr>
              <a:t> </a:t>
            </a:r>
            <a:r>
              <a:rPr lang="en-US" sz="2000" dirty="0" err="1">
                <a:solidFill>
                  <a:prstClr val="black"/>
                </a:solidFill>
              </a:rPr>
              <a:t>Hb</a:t>
            </a:r>
            <a:r>
              <a:rPr lang="en-US" sz="2000" dirty="0">
                <a:solidFill>
                  <a:prstClr val="black"/>
                </a:solidFill>
              </a:rPr>
              <a:t> S 85-100%, absent </a:t>
            </a:r>
            <a:r>
              <a:rPr lang="en-US" sz="2000" dirty="0" err="1">
                <a:solidFill>
                  <a:prstClr val="black"/>
                </a:solidFill>
              </a:rPr>
              <a:t>Hb</a:t>
            </a:r>
            <a:r>
              <a:rPr lang="en-US" sz="2000" dirty="0">
                <a:solidFill>
                  <a:prstClr val="black"/>
                </a:solidFill>
              </a:rPr>
              <a:t> A , normal </a:t>
            </a:r>
            <a:r>
              <a:rPr lang="en-US" sz="2000" dirty="0" err="1">
                <a:solidFill>
                  <a:prstClr val="black"/>
                </a:solidFill>
              </a:rPr>
              <a:t>Hb</a:t>
            </a:r>
            <a:r>
              <a:rPr lang="en-US" sz="2000" dirty="0">
                <a:solidFill>
                  <a:prstClr val="black"/>
                </a:solidFill>
              </a:rPr>
              <a:t> A2 , </a:t>
            </a:r>
            <a:r>
              <a:rPr lang="en-US" sz="2000" dirty="0" err="1">
                <a:solidFill>
                  <a:prstClr val="black"/>
                </a:solidFill>
              </a:rPr>
              <a:t>Hb</a:t>
            </a:r>
            <a:r>
              <a:rPr lang="en-US" sz="2000" dirty="0">
                <a:solidFill>
                  <a:prstClr val="black"/>
                </a:solidFill>
              </a:rPr>
              <a:t> F elevated more than 15 %)</a:t>
            </a:r>
            <a:r>
              <a:rPr lang="en-US" sz="2800" dirty="0">
                <a:solidFill>
                  <a:prstClr val="black"/>
                </a:solidFill>
                <a:latin typeface="Aparajita" panose="020B0604020202020204" pitchFamily="34" charset="0"/>
                <a:cs typeface="Aparajita" panose="020B0604020202020204" pitchFamily="34" charset="0"/>
              </a:rPr>
              <a:t> . </a:t>
            </a:r>
            <a:r>
              <a:rPr lang="en-US" sz="1800" dirty="0">
                <a:solidFill>
                  <a:srgbClr val="FF0000"/>
                </a:solidFill>
                <a:latin typeface="Aparajita" panose="020B0604020202020204" pitchFamily="34" charset="0"/>
                <a:cs typeface="Aparajita" panose="020B0604020202020204" pitchFamily="34" charset="0"/>
              </a:rPr>
              <a:t>Partners of women with sickle cell disease or trait are offered screening early in pregnancy with the option of invasive testing to detect an affected fetus if both parents are carriers</a:t>
            </a:r>
            <a:r>
              <a:rPr lang="en-US" sz="1800" dirty="0">
                <a:solidFill>
                  <a:prstClr val="black"/>
                </a:solidFill>
                <a:latin typeface="Aparajita" panose="020B0604020202020204" pitchFamily="34" charset="0"/>
                <a:cs typeface="Aparajita" panose="020B0604020202020204" pitchFamily="34" charset="0"/>
              </a:rPr>
              <a:t>. : Evaluation of the fetus for sickle hemoglobin, as well as </a:t>
            </a:r>
            <a:r>
              <a:rPr lang="en-US" sz="1800" dirty="0" smtClean="0">
                <a:solidFill>
                  <a:prstClr val="black"/>
                </a:solidFill>
                <a:latin typeface="Aparajita" panose="020B0604020202020204" pitchFamily="34" charset="0"/>
                <a:cs typeface="Aparajita" panose="020B0604020202020204" pitchFamily="34" charset="0"/>
              </a:rPr>
              <a:t>other </a:t>
            </a:r>
            <a:r>
              <a:rPr lang="en-US" sz="1800" dirty="0" err="1" smtClean="0">
                <a:solidFill>
                  <a:prstClr val="black"/>
                </a:solidFill>
                <a:latin typeface="Aparajita" panose="020B0604020202020204" pitchFamily="34" charset="0"/>
                <a:cs typeface="Aparajita" panose="020B0604020202020204" pitchFamily="34" charset="0"/>
              </a:rPr>
              <a:t>hemoglobinopathies</a:t>
            </a:r>
            <a:r>
              <a:rPr lang="en-US" sz="1800" dirty="0">
                <a:solidFill>
                  <a:prstClr val="black"/>
                </a:solidFill>
                <a:latin typeface="Aparajita" panose="020B0604020202020204" pitchFamily="34" charset="0"/>
                <a:cs typeface="Aparajita" panose="020B0604020202020204" pitchFamily="34" charset="0"/>
              </a:rPr>
              <a:t>, can be performed in at-risk pregnancies using </a:t>
            </a:r>
            <a:r>
              <a:rPr lang="en-US" sz="1800" dirty="0" smtClean="0">
                <a:solidFill>
                  <a:prstClr val="black"/>
                </a:solidFill>
                <a:latin typeface="Aparajita" panose="020B0604020202020204" pitchFamily="34" charset="0"/>
                <a:cs typeface="Aparajita" panose="020B0604020202020204" pitchFamily="34" charset="0"/>
              </a:rPr>
              <a:t>invasive techniques</a:t>
            </a:r>
            <a:r>
              <a:rPr lang="en-US" sz="1800" dirty="0">
                <a:solidFill>
                  <a:prstClr val="black"/>
                </a:solidFill>
                <a:latin typeface="Aparajita" panose="020B0604020202020204" pitchFamily="34" charset="0"/>
                <a:cs typeface="Aparajita" panose="020B0604020202020204" pitchFamily="34" charset="0"/>
              </a:rPr>
              <a:t>, such as CVS at 11 to 14 weeks of gestation or amniocentesis as early</a:t>
            </a:r>
          </a:p>
          <a:p>
            <a:pPr marL="137160" lvl="0" indent="0">
              <a:spcBef>
                <a:spcPts val="400"/>
              </a:spcBef>
              <a:buClr>
                <a:srgbClr val="94B6D2"/>
              </a:buClr>
              <a:buSzPct val="68000"/>
              <a:buNone/>
              <a:defRPr/>
            </a:pPr>
            <a:r>
              <a:rPr lang="en-US" sz="1800" dirty="0">
                <a:solidFill>
                  <a:prstClr val="black"/>
                </a:solidFill>
                <a:latin typeface="Aparajita" panose="020B0604020202020204" pitchFamily="34" charset="0"/>
                <a:cs typeface="Aparajita" panose="020B0604020202020204" pitchFamily="34" charset="0"/>
              </a:rPr>
              <a:t>      as 15 to 16 weeks.</a:t>
            </a:r>
            <a:endParaRPr lang="en-US" sz="1800" dirty="0">
              <a:solidFill>
                <a:prstClr val="black"/>
              </a:solidFill>
            </a:endParaRPr>
          </a:p>
          <a:p>
            <a:endParaRPr lang="en-US" dirty="0"/>
          </a:p>
        </p:txBody>
      </p:sp>
    </p:spTree>
    <p:extLst>
      <p:ext uri="{BB962C8B-B14F-4D97-AF65-F5344CB8AC3E}">
        <p14:creationId xmlns:p14="http://schemas.microsoft.com/office/powerpoint/2010/main" val="27255150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fontScale="85000" lnSpcReduction="20000"/>
          </a:bodyPr>
          <a:lstStyle/>
          <a:p>
            <a:pPr marL="0" indent="0">
              <a:buNone/>
            </a:pPr>
            <a:r>
              <a:rPr lang="en-US" dirty="0" smtClean="0"/>
              <a:t>Like other medical disorders</a:t>
            </a:r>
          </a:p>
          <a:p>
            <a:pPr marL="0" indent="0">
              <a:buNone/>
            </a:pPr>
            <a:endParaRPr lang="en-US" dirty="0" smtClean="0"/>
          </a:p>
          <a:p>
            <a:r>
              <a:rPr lang="en-US" dirty="0" smtClean="0"/>
              <a:t> </a:t>
            </a:r>
            <a:r>
              <a:rPr lang="en-US" dirty="0" smtClean="0">
                <a:solidFill>
                  <a:srgbClr val="FF0000"/>
                </a:solidFill>
              </a:rPr>
              <a:t>ideal management begins with </a:t>
            </a:r>
            <a:r>
              <a:rPr lang="en-US" dirty="0" err="1" smtClean="0">
                <a:solidFill>
                  <a:srgbClr val="FF0000"/>
                </a:solidFill>
              </a:rPr>
              <a:t>prepregnancy</a:t>
            </a:r>
            <a:r>
              <a:rPr lang="en-US" dirty="0" smtClean="0">
                <a:solidFill>
                  <a:srgbClr val="FF0000"/>
                </a:solidFill>
              </a:rPr>
              <a:t> optimization of maternal health and education about the risks in pregnancy</a:t>
            </a:r>
            <a:r>
              <a:rPr lang="en-US" dirty="0" smtClean="0"/>
              <a:t>. </a:t>
            </a:r>
          </a:p>
          <a:p>
            <a:r>
              <a:rPr lang="en-US" dirty="0" smtClean="0">
                <a:solidFill>
                  <a:srgbClr val="FF0000"/>
                </a:solidFill>
              </a:rPr>
              <a:t>High-dose folate supplements (5 mg daily</a:t>
            </a:r>
            <a:r>
              <a:rPr lang="en-US" dirty="0" smtClean="0"/>
              <a:t>) are recommended </a:t>
            </a:r>
          </a:p>
          <a:p>
            <a:r>
              <a:rPr lang="en-US" dirty="0" smtClean="0"/>
              <a:t>the majority of women are also managed from early pregnancy on </a:t>
            </a:r>
            <a:r>
              <a:rPr lang="en-US" dirty="0" smtClean="0">
                <a:solidFill>
                  <a:srgbClr val="FF0000"/>
                </a:solidFill>
              </a:rPr>
              <a:t>low-dose aspirin (75 mg daily).</a:t>
            </a:r>
          </a:p>
          <a:p>
            <a:endParaRPr lang="en-US" dirty="0">
              <a:solidFill>
                <a:srgbClr val="FF0000"/>
              </a:solidFill>
            </a:endParaRPr>
          </a:p>
          <a:p>
            <a:r>
              <a:rPr lang="en-US" dirty="0">
                <a:solidFill>
                  <a:srgbClr val="FF0000"/>
                </a:solidFill>
              </a:rPr>
              <a:t> Iron supplementation is avoided unless iron deficiency is documented by a </a:t>
            </a:r>
            <a:r>
              <a:rPr lang="en-US" dirty="0" smtClean="0">
                <a:solidFill>
                  <a:srgbClr val="FF0000"/>
                </a:solidFill>
              </a:rPr>
              <a:t>low </a:t>
            </a:r>
            <a:r>
              <a:rPr lang="en-US" dirty="0">
                <a:solidFill>
                  <a:srgbClr val="FF0000"/>
                </a:solidFill>
              </a:rPr>
              <a:t>serum ferritin level</a:t>
            </a:r>
          </a:p>
        </p:txBody>
      </p:sp>
    </p:spTree>
    <p:extLst>
      <p:ext uri="{BB962C8B-B14F-4D97-AF65-F5344CB8AC3E}">
        <p14:creationId xmlns:p14="http://schemas.microsoft.com/office/powerpoint/2010/main" val="28120425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lstStyle/>
          <a:p>
            <a:r>
              <a:rPr lang="en-US" dirty="0"/>
              <a:t>Patients with sickle cell anemia are functionally </a:t>
            </a:r>
            <a:r>
              <a:rPr lang="en-US" dirty="0" err="1"/>
              <a:t>asplenic</a:t>
            </a:r>
            <a:r>
              <a:rPr lang="en-US" dirty="0"/>
              <a:t>. Therefore, immunization for encapsulated organisms (</a:t>
            </a:r>
            <a:r>
              <a:rPr lang="en-US" dirty="0">
                <a:solidFill>
                  <a:srgbClr val="FF0000"/>
                </a:solidFill>
              </a:rPr>
              <a:t>pneumococcus and meningococcus</a:t>
            </a:r>
            <a:r>
              <a:rPr lang="en-US" dirty="0"/>
              <a:t>) is recommended. Likewise, aggressive treatment should be instituted when encapsulated bacterial infections are diagnosed in sickle cell disease.</a:t>
            </a:r>
          </a:p>
        </p:txBody>
      </p:sp>
    </p:spTree>
    <p:extLst>
      <p:ext uri="{BB962C8B-B14F-4D97-AF65-F5344CB8AC3E}">
        <p14:creationId xmlns:p14="http://schemas.microsoft.com/office/powerpoint/2010/main" val="34295154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fontScale="62500" lnSpcReduction="20000"/>
          </a:bodyPr>
          <a:lstStyle/>
          <a:p>
            <a:pPr marL="0" indent="0">
              <a:buNone/>
            </a:pPr>
            <a:r>
              <a:rPr lang="en-US" dirty="0"/>
              <a:t>Laboratory tests that may be helpful to distinguish between SCC and other possible etiologies of pain include a </a:t>
            </a:r>
            <a:endParaRPr lang="en-US" dirty="0" smtClean="0"/>
          </a:p>
          <a:p>
            <a:pPr marL="0" indent="0">
              <a:buNone/>
            </a:pPr>
            <a:endParaRPr lang="en-US" dirty="0" smtClean="0"/>
          </a:p>
          <a:p>
            <a:r>
              <a:rPr lang="en-US" dirty="0" smtClean="0">
                <a:solidFill>
                  <a:srgbClr val="FF0000"/>
                </a:solidFill>
              </a:rPr>
              <a:t>white </a:t>
            </a:r>
            <a:r>
              <a:rPr lang="en-US" dirty="0">
                <a:solidFill>
                  <a:srgbClr val="FF0000"/>
                </a:solidFill>
              </a:rPr>
              <a:t>blood cell (WBC) </a:t>
            </a:r>
            <a:r>
              <a:rPr lang="en-US" dirty="0" smtClean="0">
                <a:solidFill>
                  <a:srgbClr val="FF0000"/>
                </a:solidFill>
              </a:rPr>
              <a:t>count </a:t>
            </a:r>
            <a:r>
              <a:rPr lang="en-US" dirty="0">
                <a:solidFill>
                  <a:srgbClr val="FF0000"/>
                </a:solidFill>
              </a:rPr>
              <a:t>with differential </a:t>
            </a:r>
            <a:endParaRPr lang="en-US" dirty="0" smtClean="0">
              <a:solidFill>
                <a:srgbClr val="FF0000"/>
              </a:solidFill>
            </a:endParaRPr>
          </a:p>
          <a:p>
            <a:r>
              <a:rPr lang="en-US" dirty="0" smtClean="0">
                <a:solidFill>
                  <a:srgbClr val="FF0000"/>
                </a:solidFill>
              </a:rPr>
              <a:t>lactic </a:t>
            </a:r>
            <a:r>
              <a:rPr lang="en-US" dirty="0">
                <a:solidFill>
                  <a:srgbClr val="FF0000"/>
                </a:solidFill>
              </a:rPr>
              <a:t>dehydrogenase (LDH) </a:t>
            </a:r>
            <a:r>
              <a:rPr lang="en-US" dirty="0"/>
              <a:t>determinations. </a:t>
            </a:r>
            <a:endParaRPr lang="en-US" dirty="0" smtClean="0"/>
          </a:p>
          <a:p>
            <a:endParaRPr lang="en-US" dirty="0"/>
          </a:p>
          <a:p>
            <a:pPr marL="0" indent="0">
              <a:buNone/>
            </a:pPr>
            <a:r>
              <a:rPr lang="en-US" dirty="0" smtClean="0"/>
              <a:t>An </a:t>
            </a:r>
            <a:r>
              <a:rPr lang="en-US" dirty="0"/>
              <a:t>elevated WBC count may be observed in cases of SCC, but a </a:t>
            </a:r>
            <a:r>
              <a:rPr lang="en-US" dirty="0">
                <a:solidFill>
                  <a:srgbClr val="FF0000"/>
                </a:solidFill>
              </a:rPr>
              <a:t>left shift </a:t>
            </a:r>
            <a:r>
              <a:rPr lang="en-US" dirty="0"/>
              <a:t>should not be observed unless triggered by an </a:t>
            </a:r>
            <a:r>
              <a:rPr lang="en-US" dirty="0">
                <a:solidFill>
                  <a:srgbClr val="FF0000"/>
                </a:solidFill>
              </a:rPr>
              <a:t>underlying infection</a:t>
            </a:r>
            <a:r>
              <a:rPr lang="en-US" dirty="0"/>
              <a:t>. Patients with SCC have elevated LDH levels. </a:t>
            </a:r>
            <a:endParaRPr lang="en-US" dirty="0" smtClean="0"/>
          </a:p>
          <a:p>
            <a:pPr marL="0" indent="0">
              <a:buNone/>
            </a:pPr>
            <a:endParaRPr lang="en-US" dirty="0" smtClean="0"/>
          </a:p>
          <a:p>
            <a:pPr marL="0" indent="0">
              <a:buNone/>
            </a:pPr>
            <a:r>
              <a:rPr lang="en-US" dirty="0" smtClean="0"/>
              <a:t>Other </a:t>
            </a:r>
            <a:r>
              <a:rPr lang="en-US" dirty="0"/>
              <a:t>laboratory tests that should be ordered upon patient admission include </a:t>
            </a:r>
            <a:endParaRPr lang="en-US" dirty="0" smtClean="0"/>
          </a:p>
          <a:p>
            <a:pPr marL="0" indent="0">
              <a:buNone/>
            </a:pPr>
            <a:endParaRPr lang="en-US" dirty="0" smtClean="0"/>
          </a:p>
          <a:p>
            <a:r>
              <a:rPr lang="en-US" dirty="0" smtClean="0">
                <a:solidFill>
                  <a:srgbClr val="FF0000"/>
                </a:solidFill>
              </a:rPr>
              <a:t>a </a:t>
            </a:r>
            <a:r>
              <a:rPr lang="en-US" dirty="0">
                <a:solidFill>
                  <a:srgbClr val="FF0000"/>
                </a:solidFill>
              </a:rPr>
              <a:t>complete blood count (CBC) count, </a:t>
            </a:r>
            <a:endParaRPr lang="en-US" dirty="0" smtClean="0">
              <a:solidFill>
                <a:srgbClr val="FF0000"/>
              </a:solidFill>
            </a:endParaRPr>
          </a:p>
          <a:p>
            <a:r>
              <a:rPr lang="en-US" dirty="0" smtClean="0">
                <a:solidFill>
                  <a:srgbClr val="FF0000"/>
                </a:solidFill>
              </a:rPr>
              <a:t>type </a:t>
            </a:r>
            <a:r>
              <a:rPr lang="en-US" dirty="0">
                <a:solidFill>
                  <a:srgbClr val="FF0000"/>
                </a:solidFill>
              </a:rPr>
              <a:t>and cross-match, </a:t>
            </a:r>
            <a:endParaRPr lang="en-US" dirty="0" smtClean="0">
              <a:solidFill>
                <a:srgbClr val="FF0000"/>
              </a:solidFill>
            </a:endParaRPr>
          </a:p>
          <a:p>
            <a:r>
              <a:rPr lang="en-US" dirty="0" smtClean="0">
                <a:solidFill>
                  <a:srgbClr val="FF0000"/>
                </a:solidFill>
              </a:rPr>
              <a:t> </a:t>
            </a:r>
            <a:r>
              <a:rPr lang="en-US" dirty="0">
                <a:solidFill>
                  <a:srgbClr val="FF0000"/>
                </a:solidFill>
              </a:rPr>
              <a:t>arterial blood gas </a:t>
            </a:r>
            <a:r>
              <a:rPr lang="en-US" dirty="0"/>
              <a:t>determinations as indicated.</a:t>
            </a:r>
          </a:p>
        </p:txBody>
      </p:sp>
    </p:spTree>
    <p:extLst>
      <p:ext uri="{BB962C8B-B14F-4D97-AF65-F5344CB8AC3E}">
        <p14:creationId xmlns:p14="http://schemas.microsoft.com/office/powerpoint/2010/main" val="2485457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fontScale="70000" lnSpcReduction="20000"/>
          </a:bodyPr>
          <a:lstStyle/>
          <a:p>
            <a:pPr marL="0" indent="0">
              <a:buNone/>
            </a:pPr>
            <a:r>
              <a:rPr lang="en-US" sz="3600" dirty="0" smtClean="0"/>
              <a:t>Management of sickle cell crisis in pregnancy </a:t>
            </a:r>
          </a:p>
          <a:p>
            <a:pPr marL="0" indent="0">
              <a:buNone/>
            </a:pPr>
            <a:endParaRPr lang="en-US" sz="3600" dirty="0" smtClean="0"/>
          </a:p>
          <a:p>
            <a:r>
              <a:rPr lang="en-US" dirty="0" smtClean="0">
                <a:solidFill>
                  <a:srgbClr val="FF0000"/>
                </a:solidFill>
              </a:rPr>
              <a:t>Adequate hydration.</a:t>
            </a:r>
          </a:p>
          <a:p>
            <a:r>
              <a:rPr lang="en-US" dirty="0" smtClean="0">
                <a:solidFill>
                  <a:srgbClr val="FF0000"/>
                </a:solidFill>
              </a:rPr>
              <a:t> Oxygen.</a:t>
            </a:r>
          </a:p>
          <a:p>
            <a:r>
              <a:rPr lang="en-US" dirty="0" smtClean="0">
                <a:solidFill>
                  <a:srgbClr val="FF0000"/>
                </a:solidFill>
              </a:rPr>
              <a:t> Analgesia. </a:t>
            </a:r>
          </a:p>
          <a:p>
            <a:r>
              <a:rPr lang="en-US" dirty="0" smtClean="0">
                <a:solidFill>
                  <a:srgbClr val="FF0000"/>
                </a:solidFill>
              </a:rPr>
              <a:t>Screen for infection (urinary, respiratory). Antibiotics. </a:t>
            </a:r>
          </a:p>
          <a:p>
            <a:r>
              <a:rPr lang="en-US" dirty="0" smtClean="0">
                <a:solidFill>
                  <a:srgbClr val="FF0000"/>
                </a:solidFill>
              </a:rPr>
              <a:t>Blood transfusion (leucocyte depleted and phenotype specific). </a:t>
            </a:r>
          </a:p>
          <a:p>
            <a:r>
              <a:rPr lang="en-US" dirty="0" smtClean="0">
                <a:solidFill>
                  <a:srgbClr val="FF0000"/>
                </a:solidFill>
              </a:rPr>
              <a:t>Exchange transfusion. </a:t>
            </a:r>
          </a:p>
          <a:p>
            <a:r>
              <a:rPr lang="en-US" dirty="0" smtClean="0">
                <a:solidFill>
                  <a:srgbClr val="FF0000"/>
                </a:solidFill>
              </a:rPr>
              <a:t>Prophylaxis against thrombosis (heparin). </a:t>
            </a:r>
          </a:p>
          <a:p>
            <a:r>
              <a:rPr lang="en-US" dirty="0" smtClean="0">
                <a:solidFill>
                  <a:srgbClr val="FF0000"/>
                </a:solidFill>
              </a:rPr>
              <a:t>Fetal monitoring </a:t>
            </a:r>
            <a:r>
              <a:rPr lang="en-US" sz="2300" dirty="0" smtClean="0"/>
              <a:t>During </a:t>
            </a:r>
            <a:r>
              <a:rPr lang="en-US" sz="2300" dirty="0"/>
              <a:t>a sickle cell crisis, fetal heart rate tracings may be nonreactive and the blood pressure and pulse may be abnormal; blood pressure and pulse typically revert to normal when the crisis resolves. Umbilical artery Doppler study findings have also been noted as frequently being normal during crisis, even in the setting of abnormal uterine artery Doppler study results.</a:t>
            </a:r>
            <a:endParaRPr lang="en-US" sz="2300" dirty="0">
              <a:solidFill>
                <a:srgbClr val="FF0000"/>
              </a:solidFill>
            </a:endParaRPr>
          </a:p>
        </p:txBody>
      </p:sp>
    </p:spTree>
    <p:extLst>
      <p:ext uri="{BB962C8B-B14F-4D97-AF65-F5344CB8AC3E}">
        <p14:creationId xmlns:p14="http://schemas.microsoft.com/office/powerpoint/2010/main" val="278424779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a:bodyPr>
          <a:lstStyle/>
          <a:p>
            <a:r>
              <a:rPr lang="en-US" sz="4800" b="0" i="0" dirty="0" smtClean="0">
                <a:solidFill>
                  <a:srgbClr val="FF0000"/>
                </a:solidFill>
                <a:effectLst/>
                <a:latin typeface="Arabic Typesetting" panose="03020402040406030203" pitchFamily="66" charset="-78"/>
                <a:cs typeface="Arabic Typesetting" panose="03020402040406030203" pitchFamily="66" charset="-78"/>
              </a:rPr>
              <a:t>The mortality rate for women with sickle cell disease is 6 times that for women without sickle cell disease.</a:t>
            </a:r>
            <a:endParaRPr lang="en-US" sz="4800" dirty="0" smtClean="0">
              <a:solidFill>
                <a:srgbClr val="FF0000"/>
              </a:solidFill>
              <a:latin typeface="Arabic Typesetting" panose="03020402040406030203" pitchFamily="66" charset="-78"/>
              <a:cs typeface="Arabic Typesetting" panose="03020402040406030203" pitchFamily="66" charset="-78"/>
            </a:endParaRPr>
          </a:p>
          <a:p>
            <a:endParaRPr lang="en-US" sz="4800"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25903044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a:solidFill>
                  <a:srgbClr val="0070C0"/>
                </a:solidFill>
                <a:latin typeface="Arial" pitchFamily="34" charset="0"/>
                <a:cs typeface="Arial" pitchFamily="34" charset="0"/>
              </a:rPr>
              <a:t>Labor and vaginal delivery</a:t>
            </a:r>
            <a:br>
              <a:rPr lang="en-US" b="1" dirty="0">
                <a:solidFill>
                  <a:srgbClr val="0070C0"/>
                </a:solidFill>
                <a:latin typeface="Arial" pitchFamily="34" charset="0"/>
                <a:cs typeface="Arial" pitchFamily="34" charset="0"/>
              </a:rPr>
            </a:br>
            <a:endParaRPr lang="en-US" dirty="0"/>
          </a:p>
        </p:txBody>
      </p:sp>
      <p:sp>
        <p:nvSpPr>
          <p:cNvPr id="3" name="عنصر نائب للمحتوى 2"/>
          <p:cNvSpPr>
            <a:spLocks noGrp="1"/>
          </p:cNvSpPr>
          <p:nvPr>
            <p:ph sz="quarter" idx="1"/>
          </p:nvPr>
        </p:nvSpPr>
        <p:spPr/>
        <p:txBody>
          <a:bodyPr>
            <a:normAutofit fontScale="62500" lnSpcReduction="20000"/>
          </a:bodyPr>
          <a:lstStyle/>
          <a:p>
            <a:pPr marL="0" indent="0">
              <a:buNone/>
            </a:pPr>
            <a:endParaRPr lang="en-US" dirty="0">
              <a:latin typeface="Arial" pitchFamily="34" charset="0"/>
              <a:cs typeface="Arial" pitchFamily="34" charset="0"/>
            </a:endParaRPr>
          </a:p>
          <a:p>
            <a:r>
              <a:rPr lang="en-US" dirty="0">
                <a:latin typeface="Arial" pitchFamily="34" charset="0"/>
                <a:cs typeface="Arial" pitchFamily="34" charset="0"/>
              </a:rPr>
              <a:t>-There are no medical contraindications to vaginal delivery.</a:t>
            </a:r>
          </a:p>
          <a:p>
            <a:endParaRPr lang="en-US" dirty="0">
              <a:latin typeface="Arial" pitchFamily="34" charset="0"/>
              <a:cs typeface="Arial" pitchFamily="34" charset="0"/>
            </a:endParaRPr>
          </a:p>
          <a:p>
            <a:r>
              <a:rPr lang="en-US" dirty="0">
                <a:latin typeface="Arial" pitchFamily="34" charset="0"/>
                <a:cs typeface="Arial" pitchFamily="34" charset="0"/>
              </a:rPr>
              <a:t>-Induction of labor and cesarean delivery are performed only for the usual obstetrical </a:t>
            </a:r>
          </a:p>
          <a:p>
            <a:r>
              <a:rPr lang="en-US" dirty="0">
                <a:latin typeface="Arial" pitchFamily="34" charset="0"/>
                <a:cs typeface="Arial" pitchFamily="34" charset="0"/>
              </a:rPr>
              <a:t>  indications.</a:t>
            </a:r>
          </a:p>
          <a:p>
            <a:endParaRPr lang="en-US" dirty="0">
              <a:latin typeface="Arial" pitchFamily="34" charset="0"/>
              <a:cs typeface="Arial" pitchFamily="34" charset="0"/>
            </a:endParaRPr>
          </a:p>
          <a:p>
            <a:r>
              <a:rPr lang="en-US" dirty="0">
                <a:latin typeface="Arial" pitchFamily="34" charset="0"/>
                <a:cs typeface="Arial" pitchFamily="34" charset="0"/>
              </a:rPr>
              <a:t>-During labor and delivery the parturient should be kept </a:t>
            </a:r>
            <a:r>
              <a:rPr lang="en-US" u="sng" dirty="0">
                <a:latin typeface="Arial" pitchFamily="34" charset="0"/>
                <a:cs typeface="Arial" pitchFamily="34" charset="0"/>
              </a:rPr>
              <a:t>well oxygenated (O2 saturation</a:t>
            </a:r>
          </a:p>
          <a:p>
            <a:r>
              <a:rPr lang="en-US" dirty="0">
                <a:latin typeface="Arial" pitchFamily="34" charset="0"/>
                <a:cs typeface="Arial" pitchFamily="34" charset="0"/>
              </a:rPr>
              <a:t>   </a:t>
            </a:r>
            <a:r>
              <a:rPr lang="en-US" u="sng" dirty="0">
                <a:latin typeface="Arial" pitchFamily="34" charset="0"/>
                <a:cs typeface="Arial" pitchFamily="34" charset="0"/>
              </a:rPr>
              <a:t> ≥95 percent</a:t>
            </a:r>
            <a:r>
              <a:rPr lang="en-US" dirty="0">
                <a:latin typeface="Arial" pitchFamily="34" charset="0"/>
                <a:cs typeface="Arial" pitchFamily="34" charset="0"/>
              </a:rPr>
              <a:t>), </a:t>
            </a:r>
            <a:r>
              <a:rPr lang="en-US" u="sng" dirty="0">
                <a:latin typeface="Arial" pitchFamily="34" charset="0"/>
                <a:cs typeface="Arial" pitchFamily="34" charset="0"/>
              </a:rPr>
              <a:t>warm</a:t>
            </a:r>
            <a:r>
              <a:rPr lang="en-US" dirty="0">
                <a:latin typeface="Arial" pitchFamily="34" charset="0"/>
                <a:cs typeface="Arial" pitchFamily="34" charset="0"/>
              </a:rPr>
              <a:t>, and </a:t>
            </a:r>
            <a:r>
              <a:rPr lang="en-US" u="sng" dirty="0">
                <a:latin typeface="Arial" pitchFamily="34" charset="0"/>
                <a:cs typeface="Arial" pitchFamily="34" charset="0"/>
              </a:rPr>
              <a:t>hydrated</a:t>
            </a:r>
            <a:r>
              <a:rPr lang="en-US" dirty="0">
                <a:latin typeface="Arial" pitchFamily="34" charset="0"/>
                <a:cs typeface="Arial" pitchFamily="34" charset="0"/>
              </a:rPr>
              <a:t> to prevent sickling. C</a:t>
            </a:r>
            <a:r>
              <a:rPr lang="en-US" u="sng" dirty="0">
                <a:latin typeface="Arial" pitchFamily="34" charset="0"/>
                <a:cs typeface="Arial" pitchFamily="34" charset="0"/>
              </a:rPr>
              <a:t>ontinuous fetal </a:t>
            </a:r>
          </a:p>
          <a:p>
            <a:r>
              <a:rPr lang="en-US" dirty="0">
                <a:latin typeface="Arial" pitchFamily="34" charset="0"/>
                <a:cs typeface="Arial" pitchFamily="34" charset="0"/>
              </a:rPr>
              <a:t>   </a:t>
            </a:r>
            <a:r>
              <a:rPr lang="en-US" u="sng" dirty="0">
                <a:latin typeface="Arial" pitchFamily="34" charset="0"/>
                <a:cs typeface="Arial" pitchFamily="34" charset="0"/>
              </a:rPr>
              <a:t> heart rate monitorin</a:t>
            </a:r>
            <a:r>
              <a:rPr lang="en-US" dirty="0">
                <a:latin typeface="Arial" pitchFamily="34" charset="0"/>
                <a:cs typeface="Arial" pitchFamily="34" charset="0"/>
              </a:rPr>
              <a:t>g since these pregnancies are at higher risk of complications.</a:t>
            </a:r>
          </a:p>
          <a:p>
            <a:endParaRPr lang="en-US" dirty="0">
              <a:latin typeface="Arial" pitchFamily="34" charset="0"/>
              <a:cs typeface="Arial" pitchFamily="34" charset="0"/>
            </a:endParaRPr>
          </a:p>
          <a:p>
            <a:r>
              <a:rPr lang="en-US" dirty="0">
                <a:latin typeface="Arial" pitchFamily="34" charset="0"/>
                <a:cs typeface="Arial" pitchFamily="34" charset="0"/>
              </a:rPr>
              <a:t>-</a:t>
            </a:r>
            <a:r>
              <a:rPr lang="en-US" dirty="0" err="1">
                <a:latin typeface="Arial" pitchFamily="34" charset="0"/>
                <a:cs typeface="Arial" pitchFamily="34" charset="0"/>
              </a:rPr>
              <a:t>Neuraxial</a:t>
            </a:r>
            <a:r>
              <a:rPr lang="en-US" dirty="0">
                <a:latin typeface="Arial" pitchFamily="34" charset="0"/>
                <a:cs typeface="Arial" pitchFamily="34" charset="0"/>
              </a:rPr>
              <a:t> anesthesia is useful to reduce maternal cardiac demands secondary to </a:t>
            </a:r>
            <a:r>
              <a:rPr lang="en-US" dirty="0" smtClean="0">
                <a:latin typeface="Arial" pitchFamily="34" charset="0"/>
                <a:cs typeface="Arial" pitchFamily="34" charset="0"/>
              </a:rPr>
              <a:t>labor </a:t>
            </a:r>
            <a:r>
              <a:rPr lang="en-US" dirty="0">
                <a:latin typeface="Arial" pitchFamily="34" charset="0"/>
                <a:cs typeface="Arial" pitchFamily="34" charset="0"/>
              </a:rPr>
              <a:t>pain and anxiety.</a:t>
            </a:r>
          </a:p>
          <a:p>
            <a:endParaRPr lang="en-US" dirty="0"/>
          </a:p>
          <a:p>
            <a:endParaRPr lang="en-US" dirty="0"/>
          </a:p>
        </p:txBody>
      </p:sp>
    </p:spTree>
    <p:extLst>
      <p:ext uri="{BB962C8B-B14F-4D97-AF65-F5344CB8AC3E}">
        <p14:creationId xmlns:p14="http://schemas.microsoft.com/office/powerpoint/2010/main" val="3276539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099"/>
            <a:ext cx="7055380" cy="690282"/>
          </a:xfrm>
        </p:spPr>
        <p:txBody>
          <a:bodyPr/>
          <a:lstStyle/>
          <a:p>
            <a:r>
              <a:rPr lang="en-US" sz="3600" dirty="0" smtClean="0">
                <a:solidFill>
                  <a:srgbClr val="FFC000"/>
                </a:solidFill>
              </a:rPr>
              <a:t>Aim of anemia treatment??</a:t>
            </a:r>
            <a:br>
              <a:rPr lang="en-US" sz="3600" dirty="0" smtClean="0">
                <a:solidFill>
                  <a:srgbClr val="FFC000"/>
                </a:solidFill>
              </a:rPr>
            </a:br>
            <a:r>
              <a:rPr lang="en-US" sz="2000" dirty="0" smtClean="0">
                <a:solidFill>
                  <a:schemeClr val="tx1"/>
                </a:solidFill>
              </a:rPr>
              <a:t>To prevent severe chronic  anemia </a:t>
            </a:r>
            <a:r>
              <a:rPr lang="en-US" sz="2000" dirty="0" smtClean="0">
                <a:solidFill>
                  <a:srgbClr val="C00000"/>
                </a:solidFill>
              </a:rPr>
              <a:t>(Hb&lt;7g/dl and not due to acute blood loss) </a:t>
            </a:r>
            <a:r>
              <a:rPr lang="en-US" sz="2000" dirty="0" smtClean="0">
                <a:solidFill>
                  <a:schemeClr val="tx1"/>
                </a:solidFill>
              </a:rPr>
              <a:t>which may lead to maternal and fetal complications</a:t>
            </a:r>
            <a:endParaRPr lang="en-US" sz="2000" dirty="0">
              <a:solidFill>
                <a:schemeClr val="tx1"/>
              </a:solidFill>
            </a:endParaRPr>
          </a:p>
        </p:txBody>
      </p:sp>
      <p:pic>
        <p:nvPicPr>
          <p:cNvPr id="4" name="Content Placeholder 3"/>
          <p:cNvPicPr>
            <a:picLocks noGrp="1" noChangeAspect="1"/>
          </p:cNvPicPr>
          <p:nvPr>
            <p:ph idx="1"/>
          </p:nvPr>
        </p:nvPicPr>
        <p:blipFill>
          <a:blip r:embed="rId3"/>
          <a:stretch>
            <a:fillRect/>
          </a:stretch>
        </p:blipFill>
        <p:spPr>
          <a:xfrm>
            <a:off x="165538" y="1560786"/>
            <a:ext cx="4055912" cy="4195762"/>
          </a:xfrm>
          <a:prstGeom prst="rect">
            <a:avLst/>
          </a:prstGeom>
        </p:spPr>
      </p:pic>
      <p:pic>
        <p:nvPicPr>
          <p:cNvPr id="5" name="Picture 4"/>
          <p:cNvPicPr>
            <a:picLocks noChangeAspect="1"/>
          </p:cNvPicPr>
          <p:nvPr/>
        </p:nvPicPr>
        <p:blipFill>
          <a:blip r:embed="rId4"/>
          <a:stretch>
            <a:fillRect/>
          </a:stretch>
        </p:blipFill>
        <p:spPr>
          <a:xfrm>
            <a:off x="4590484" y="1524000"/>
            <a:ext cx="4478488" cy="4179840"/>
          </a:xfrm>
          <a:prstGeom prst="rect">
            <a:avLst/>
          </a:prstGeom>
        </p:spPr>
      </p:pic>
      <p:pic>
        <p:nvPicPr>
          <p:cNvPr id="6" name="Picture 5"/>
          <p:cNvPicPr>
            <a:picLocks noChangeAspect="1"/>
          </p:cNvPicPr>
          <p:nvPr/>
        </p:nvPicPr>
        <p:blipFill>
          <a:blip r:embed="rId5"/>
          <a:stretch>
            <a:fillRect/>
          </a:stretch>
        </p:blipFill>
        <p:spPr>
          <a:xfrm>
            <a:off x="6324600" y="1584284"/>
            <a:ext cx="1313633" cy="767794"/>
          </a:xfrm>
          <a:prstGeom prst="rect">
            <a:avLst/>
          </a:prstGeom>
        </p:spPr>
      </p:pic>
      <p:pic>
        <p:nvPicPr>
          <p:cNvPr id="7" name="Picture 6"/>
          <p:cNvPicPr>
            <a:picLocks noChangeAspect="1"/>
          </p:cNvPicPr>
          <p:nvPr/>
        </p:nvPicPr>
        <p:blipFill>
          <a:blip r:embed="rId6"/>
          <a:stretch>
            <a:fillRect/>
          </a:stretch>
        </p:blipFill>
        <p:spPr>
          <a:xfrm>
            <a:off x="381000" y="1696969"/>
            <a:ext cx="1005927" cy="673502"/>
          </a:xfrm>
          <a:prstGeom prst="rect">
            <a:avLst/>
          </a:prstGeom>
        </p:spPr>
      </p:pic>
      <p:sp>
        <p:nvSpPr>
          <p:cNvPr id="9" name="TextBox 8"/>
          <p:cNvSpPr txBox="1"/>
          <p:nvPr/>
        </p:nvSpPr>
        <p:spPr>
          <a:xfrm>
            <a:off x="762000" y="5756548"/>
            <a:ext cx="7010400" cy="646331"/>
          </a:xfrm>
          <a:prstGeom prst="rect">
            <a:avLst/>
          </a:prstGeom>
          <a:noFill/>
        </p:spPr>
        <p:txBody>
          <a:bodyPr wrap="square" rtlCol="0">
            <a:spAutoFit/>
          </a:bodyPr>
          <a:lstStyle/>
          <a:p>
            <a:r>
              <a:rPr lang="en-US" dirty="0" smtClean="0"/>
              <a:t>Maternal increased risk of infection especially after delivery (endometritis in NVD or wound infection in C/S)</a:t>
            </a:r>
            <a:endParaRPr lang="en-US" dirty="0"/>
          </a:p>
        </p:txBody>
      </p:sp>
    </p:spTree>
    <p:extLst>
      <p:ext uri="{BB962C8B-B14F-4D97-AF65-F5344CB8AC3E}">
        <p14:creationId xmlns:p14="http://schemas.microsoft.com/office/powerpoint/2010/main" val="12642399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b="1" dirty="0">
                <a:solidFill>
                  <a:srgbClr val="0070C0"/>
                </a:solidFill>
                <a:latin typeface="Arial" pitchFamily="34" charset="0"/>
                <a:cs typeface="Arial" pitchFamily="34" charset="0"/>
              </a:rPr>
              <a:t>Postpartum management</a:t>
            </a:r>
            <a:br>
              <a:rPr lang="en-US" b="1" dirty="0">
                <a:solidFill>
                  <a:srgbClr val="0070C0"/>
                </a:solidFill>
                <a:latin typeface="Arial" pitchFamily="34" charset="0"/>
                <a:cs typeface="Arial" pitchFamily="34" charset="0"/>
              </a:rPr>
            </a:br>
            <a:endParaRPr lang="en-US" dirty="0"/>
          </a:p>
        </p:txBody>
      </p:sp>
      <p:sp>
        <p:nvSpPr>
          <p:cNvPr id="3" name="عنصر نائب للمحتوى 2"/>
          <p:cNvSpPr>
            <a:spLocks noGrp="1"/>
          </p:cNvSpPr>
          <p:nvPr>
            <p:ph sz="quarter" idx="1"/>
          </p:nvPr>
        </p:nvSpPr>
        <p:spPr/>
        <p:txBody>
          <a:bodyPr>
            <a:normAutofit fontScale="47500" lnSpcReduction="20000"/>
          </a:bodyPr>
          <a:lstStyle/>
          <a:p>
            <a:endParaRPr lang="en-US" dirty="0">
              <a:latin typeface="Arial" pitchFamily="34" charset="0"/>
              <a:cs typeface="Arial" pitchFamily="34" charset="0"/>
            </a:endParaRPr>
          </a:p>
          <a:p>
            <a:r>
              <a:rPr lang="en-US" dirty="0">
                <a:latin typeface="Arial" pitchFamily="34" charset="0"/>
                <a:cs typeface="Arial" pitchFamily="34" charset="0"/>
              </a:rPr>
              <a:t>-</a:t>
            </a:r>
            <a:r>
              <a:rPr lang="en-US" u="sng" dirty="0">
                <a:latin typeface="Arial" pitchFamily="34" charset="0"/>
                <a:cs typeface="Arial" pitchFamily="34" charset="0"/>
              </a:rPr>
              <a:t>Antibiotic prophylaxis </a:t>
            </a:r>
            <a:r>
              <a:rPr lang="en-US" dirty="0">
                <a:latin typeface="Arial" pitchFamily="34" charset="0"/>
                <a:cs typeface="Arial" pitchFamily="34" charset="0"/>
              </a:rPr>
              <a:t>per local standards.</a:t>
            </a:r>
          </a:p>
          <a:p>
            <a:endParaRPr lang="en-US" dirty="0">
              <a:latin typeface="Arial" pitchFamily="34" charset="0"/>
              <a:cs typeface="Arial" pitchFamily="34" charset="0"/>
            </a:endParaRPr>
          </a:p>
          <a:p>
            <a:r>
              <a:rPr lang="en-US" dirty="0">
                <a:latin typeface="Arial" pitchFamily="34" charset="0"/>
                <a:cs typeface="Arial" pitchFamily="34" charset="0"/>
              </a:rPr>
              <a:t>-</a:t>
            </a:r>
            <a:r>
              <a:rPr lang="en-US" u="sng" dirty="0">
                <a:latin typeface="Arial" pitchFamily="34" charset="0"/>
                <a:cs typeface="Arial" pitchFamily="34" charset="0"/>
              </a:rPr>
              <a:t>Adequate fluid intake </a:t>
            </a:r>
            <a:r>
              <a:rPr lang="en-US" dirty="0">
                <a:latin typeface="Arial" pitchFamily="34" charset="0"/>
                <a:cs typeface="Arial" pitchFamily="34" charset="0"/>
              </a:rPr>
              <a:t>so the mother is well hydrated. </a:t>
            </a:r>
            <a:r>
              <a:rPr lang="en-US" sz="2400" dirty="0">
                <a:latin typeface="Arial" pitchFamily="34" charset="0"/>
                <a:cs typeface="Arial" pitchFamily="34" charset="0"/>
              </a:rPr>
              <a:t>This may necessitate IV fluid </a:t>
            </a:r>
          </a:p>
          <a:p>
            <a:r>
              <a:rPr lang="en-US" sz="2400" dirty="0">
                <a:latin typeface="Arial" pitchFamily="34" charset="0"/>
                <a:cs typeface="Arial" pitchFamily="34" charset="0"/>
              </a:rPr>
              <a:t>  administration and anti-emetic therapy until oral intake is adequate.</a:t>
            </a:r>
          </a:p>
          <a:p>
            <a:endParaRPr lang="en-US" dirty="0">
              <a:latin typeface="Arial" pitchFamily="34" charset="0"/>
              <a:cs typeface="Arial" pitchFamily="34" charset="0"/>
            </a:endParaRPr>
          </a:p>
          <a:p>
            <a:r>
              <a:rPr lang="en-US" dirty="0">
                <a:latin typeface="Arial" pitchFamily="34" charset="0"/>
                <a:cs typeface="Arial" pitchFamily="34" charset="0"/>
              </a:rPr>
              <a:t>-</a:t>
            </a:r>
            <a:r>
              <a:rPr lang="en-US" u="sng" dirty="0">
                <a:latin typeface="Arial" pitchFamily="34" charset="0"/>
                <a:cs typeface="Arial" pitchFamily="34" charset="0"/>
              </a:rPr>
              <a:t>Adequate oxygenation (O2 saturation ≥95 percent</a:t>
            </a:r>
            <a:r>
              <a:rPr lang="en-US" dirty="0">
                <a:latin typeface="Arial" pitchFamily="34" charset="0"/>
                <a:cs typeface="Arial" pitchFamily="34" charset="0"/>
              </a:rPr>
              <a:t>). </a:t>
            </a:r>
            <a:r>
              <a:rPr lang="en-US" sz="2400" dirty="0">
                <a:latin typeface="Arial" pitchFamily="34" charset="0"/>
                <a:cs typeface="Arial" pitchFamily="34" charset="0"/>
              </a:rPr>
              <a:t>Supplemental oxygen should be </a:t>
            </a:r>
          </a:p>
          <a:p>
            <a:r>
              <a:rPr lang="en-US" sz="2400" dirty="0">
                <a:latin typeface="Arial" pitchFamily="34" charset="0"/>
                <a:cs typeface="Arial" pitchFamily="34" charset="0"/>
              </a:rPr>
              <a:t>  given, as needed. Continuous positive airway pressure (CPAP) should be considered </a:t>
            </a:r>
          </a:p>
          <a:p>
            <a:pPr marL="0" indent="0">
              <a:buNone/>
            </a:pPr>
            <a:r>
              <a:rPr lang="en-US" sz="2400" dirty="0">
                <a:latin typeface="Arial" pitchFamily="34" charset="0"/>
                <a:cs typeface="Arial" pitchFamily="34" charset="0"/>
              </a:rPr>
              <a:t>  if chest signs and/or symptoms develop, or oxygen saturation falls below 92 percent.</a:t>
            </a:r>
          </a:p>
          <a:p>
            <a:endParaRPr lang="en-US" sz="2400" dirty="0">
              <a:latin typeface="Arial" pitchFamily="34" charset="0"/>
              <a:cs typeface="Arial" pitchFamily="34" charset="0"/>
            </a:endParaRPr>
          </a:p>
          <a:p>
            <a:r>
              <a:rPr lang="en-US" dirty="0">
                <a:latin typeface="Arial" pitchFamily="34" charset="0"/>
                <a:cs typeface="Arial" pitchFamily="34" charset="0"/>
              </a:rPr>
              <a:t>-</a:t>
            </a:r>
            <a:r>
              <a:rPr lang="en-US" u="sng" dirty="0">
                <a:latin typeface="Arial" pitchFamily="34" charset="0"/>
                <a:cs typeface="Arial" pitchFamily="34" charset="0"/>
              </a:rPr>
              <a:t>Early ambulation and thromboembolism prophylaxis</a:t>
            </a:r>
            <a:r>
              <a:rPr lang="en-US" dirty="0">
                <a:latin typeface="Arial" pitchFamily="34" charset="0"/>
                <a:cs typeface="Arial" pitchFamily="34" charset="0"/>
              </a:rPr>
              <a:t>.</a:t>
            </a:r>
          </a:p>
          <a:p>
            <a:endParaRPr lang="en-US" dirty="0">
              <a:latin typeface="Arial" pitchFamily="34" charset="0"/>
              <a:cs typeface="Arial" pitchFamily="34" charset="0"/>
            </a:endParaRPr>
          </a:p>
          <a:p>
            <a:r>
              <a:rPr lang="en-US" dirty="0">
                <a:latin typeface="Arial" pitchFamily="34" charset="0"/>
                <a:cs typeface="Arial" pitchFamily="34" charset="0"/>
              </a:rPr>
              <a:t>-</a:t>
            </a:r>
            <a:r>
              <a:rPr lang="en-US" u="sng" dirty="0">
                <a:latin typeface="Arial" pitchFamily="34" charset="0"/>
                <a:cs typeface="Arial" pitchFamily="34" charset="0"/>
              </a:rPr>
              <a:t>Breastfeeding</a:t>
            </a:r>
            <a:r>
              <a:rPr lang="en-US" dirty="0">
                <a:latin typeface="Arial" pitchFamily="34" charset="0"/>
                <a:cs typeface="Arial" pitchFamily="34" charset="0"/>
              </a:rPr>
              <a:t> : </a:t>
            </a:r>
            <a:r>
              <a:rPr lang="en-US" sz="2400" dirty="0" err="1">
                <a:latin typeface="Arial" pitchFamily="34" charset="0"/>
                <a:cs typeface="Arial" pitchFamily="34" charset="0"/>
              </a:rPr>
              <a:t>Hemoglobinopathy</a:t>
            </a:r>
            <a:r>
              <a:rPr lang="en-US" sz="2400" dirty="0">
                <a:latin typeface="Arial" pitchFamily="34" charset="0"/>
                <a:cs typeface="Arial" pitchFamily="34" charset="0"/>
              </a:rPr>
              <a:t> is not a contraindication to breastfeeding, which should be encouraged</a:t>
            </a:r>
          </a:p>
          <a:p>
            <a:r>
              <a:rPr lang="en-US" sz="2400" dirty="0">
                <a:latin typeface="Arial" pitchFamily="34" charset="0"/>
                <a:cs typeface="Arial" pitchFamily="34" charset="0"/>
              </a:rPr>
              <a:t>                                 for its maternal and infant health benefits, except in mothers  taking medications that are</a:t>
            </a:r>
          </a:p>
          <a:p>
            <a:r>
              <a:rPr lang="en-US" sz="2400" dirty="0">
                <a:latin typeface="Arial" pitchFamily="34" charset="0"/>
                <a:cs typeface="Arial" pitchFamily="34" charset="0"/>
              </a:rPr>
              <a:t>                                 transferred into breast milk and considered potentially harmful to the infant (hydroxyurea).</a:t>
            </a:r>
          </a:p>
          <a:p>
            <a:endParaRPr lang="en-US" dirty="0">
              <a:latin typeface="Arial" pitchFamily="34" charset="0"/>
              <a:cs typeface="Arial" pitchFamily="34" charset="0"/>
            </a:endParaRPr>
          </a:p>
          <a:p>
            <a:r>
              <a:rPr lang="en-US" dirty="0">
                <a:latin typeface="Arial" pitchFamily="34" charset="0"/>
                <a:cs typeface="Arial" pitchFamily="34" charset="0"/>
              </a:rPr>
              <a:t>-</a:t>
            </a:r>
            <a:r>
              <a:rPr lang="en-US" u="sng" dirty="0">
                <a:latin typeface="Arial" pitchFamily="34" charset="0"/>
                <a:cs typeface="Arial" pitchFamily="34" charset="0"/>
              </a:rPr>
              <a:t>Contraception</a:t>
            </a:r>
            <a:r>
              <a:rPr lang="en-US" dirty="0">
                <a:latin typeface="Arial" pitchFamily="34" charset="0"/>
                <a:cs typeface="Arial" pitchFamily="34" charset="0"/>
              </a:rPr>
              <a:t> : </a:t>
            </a:r>
            <a:r>
              <a:rPr lang="en-US" sz="2400" dirty="0">
                <a:latin typeface="Arial" pitchFamily="34" charset="0"/>
                <a:cs typeface="Arial" pitchFamily="34" charset="0"/>
              </a:rPr>
              <a:t>All methods of combined (estrogen-progestin) and progestin-only  hormonal contraception</a:t>
            </a:r>
          </a:p>
          <a:p>
            <a:r>
              <a:rPr lang="en-US" sz="2400" dirty="0">
                <a:latin typeface="Arial" pitchFamily="34" charset="0"/>
                <a:cs typeface="Arial" pitchFamily="34" charset="0"/>
              </a:rPr>
              <a:t>                                 and the copper-releasing IUD safe and effective for women with SCD.</a:t>
            </a:r>
          </a:p>
          <a:p>
            <a:endParaRPr lang="en-US" dirty="0"/>
          </a:p>
        </p:txBody>
      </p:sp>
    </p:spTree>
    <p:extLst>
      <p:ext uri="{BB962C8B-B14F-4D97-AF65-F5344CB8AC3E}">
        <p14:creationId xmlns:p14="http://schemas.microsoft.com/office/powerpoint/2010/main" val="161568908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Case scenario</a:t>
            </a:r>
          </a:p>
        </p:txBody>
      </p:sp>
      <p:sp>
        <p:nvSpPr>
          <p:cNvPr id="3" name="عنصر نائب للمحتوى 2"/>
          <p:cNvSpPr>
            <a:spLocks noGrp="1"/>
          </p:cNvSpPr>
          <p:nvPr>
            <p:ph sz="quarter" idx="1"/>
          </p:nvPr>
        </p:nvSpPr>
        <p:spPr/>
        <p:txBody>
          <a:bodyPr>
            <a:normAutofit fontScale="77500" lnSpcReduction="20000"/>
          </a:bodyPr>
          <a:lstStyle/>
          <a:p>
            <a:r>
              <a:rPr lang="en-US" dirty="0"/>
              <a:t>A 25-year-old woman with a history of sickle cell disease (SCD) </a:t>
            </a:r>
            <a:r>
              <a:rPr lang="en-US" sz="2800" dirty="0" smtClean="0"/>
              <a:t>G2P1 who </a:t>
            </a:r>
            <a:r>
              <a:rPr lang="en-US" sz="2800" dirty="0"/>
              <a:t>is at </a:t>
            </a:r>
            <a:r>
              <a:rPr lang="en-US" sz="2800" b="1" dirty="0" smtClean="0"/>
              <a:t>26 weeks of gestation , </a:t>
            </a:r>
            <a:r>
              <a:rPr lang="en-US" dirty="0" smtClean="0"/>
              <a:t>hospitalized </a:t>
            </a:r>
            <a:r>
              <a:rPr lang="en-US" dirty="0"/>
              <a:t>for a </a:t>
            </a:r>
            <a:r>
              <a:rPr lang="en-US" dirty="0" err="1"/>
              <a:t>vaso</a:t>
            </a:r>
            <a:r>
              <a:rPr lang="en-US" dirty="0"/>
              <a:t>-occlusive pain crisis complicated by influenza A. She has a history of an acute ischemic stroke at age 5 years and has received monthly, simple red cell transfusions since the </a:t>
            </a:r>
            <a:r>
              <a:rPr lang="en-US" dirty="0" smtClean="0"/>
              <a:t>stroke</a:t>
            </a:r>
            <a:r>
              <a:rPr lang="en-US" dirty="0"/>
              <a:t> </a:t>
            </a:r>
            <a:r>
              <a:rPr lang="en-US" dirty="0" smtClean="0"/>
              <a:t>. </a:t>
            </a:r>
            <a:r>
              <a:rPr lang="en-US" dirty="0"/>
              <a:t>Laboratory results show the following: Hemoglobin 7.5 g/</a:t>
            </a:r>
            <a:r>
              <a:rPr lang="en-US" dirty="0" err="1"/>
              <a:t>dL</a:t>
            </a:r>
            <a:r>
              <a:rPr lang="en-US" dirty="0"/>
              <a:t> Hematocrit 24% Leukocyte count </a:t>
            </a:r>
            <a:r>
              <a:rPr lang="en-US" dirty="0" smtClean="0"/>
              <a:t>11,300/mm3 </a:t>
            </a:r>
            <a:r>
              <a:rPr lang="en-US" dirty="0"/>
              <a:t>Platelet count 202,000/m3 Mean corpuscular volume 105 </a:t>
            </a:r>
            <a:r>
              <a:rPr lang="en-US" dirty="0" err="1"/>
              <a:t>fL</a:t>
            </a:r>
            <a:r>
              <a:rPr lang="en-US" dirty="0"/>
              <a:t> Hemoglobin electrophoresis 92% </a:t>
            </a:r>
            <a:r>
              <a:rPr lang="en-US" dirty="0" err="1"/>
              <a:t>HbS</a:t>
            </a:r>
            <a:r>
              <a:rPr lang="en-US" dirty="0"/>
              <a:t>, 6% </a:t>
            </a:r>
            <a:r>
              <a:rPr lang="en-US" dirty="0" err="1"/>
              <a:t>HbF</a:t>
            </a:r>
            <a:r>
              <a:rPr lang="en-US" dirty="0"/>
              <a:t>, 2% HbA2 Aspartate aminotransferase 24 U/L Alanine aminotransferase 45 U/L </a:t>
            </a:r>
            <a:r>
              <a:rPr lang="en-US" dirty="0" smtClean="0"/>
              <a:t>,</a:t>
            </a:r>
          </a:p>
          <a:p>
            <a:r>
              <a:rPr lang="en-US" dirty="0" smtClean="0"/>
              <a:t>can we use NSAID for management of pain in this pt. and what is the best drug that can be used</a:t>
            </a:r>
            <a:r>
              <a:rPr lang="ar-JO" dirty="0" smtClean="0"/>
              <a:t>؟</a:t>
            </a:r>
            <a:r>
              <a:rPr lang="en-US" dirty="0" smtClean="0"/>
              <a:t>  </a:t>
            </a:r>
          </a:p>
          <a:p>
            <a:endParaRPr lang="en-US" dirty="0" smtClean="0"/>
          </a:p>
          <a:p>
            <a:r>
              <a:rPr lang="en-US" dirty="0" smtClean="0"/>
              <a:t> what is the vaccine that she must receive </a:t>
            </a:r>
            <a:r>
              <a:rPr lang="ar-JO" dirty="0" smtClean="0"/>
              <a:t>؟</a:t>
            </a:r>
            <a:endParaRPr lang="en-US" dirty="0" smtClean="0"/>
          </a:p>
          <a:p>
            <a:endParaRPr lang="en-US" dirty="0"/>
          </a:p>
          <a:p>
            <a:endParaRPr lang="en-US" dirty="0" smtClean="0"/>
          </a:p>
          <a:p>
            <a:endParaRPr lang="en-US" dirty="0" smtClean="0"/>
          </a:p>
        </p:txBody>
      </p:sp>
    </p:spTree>
    <p:extLst>
      <p:ext uri="{BB962C8B-B14F-4D97-AF65-F5344CB8AC3E}">
        <p14:creationId xmlns:p14="http://schemas.microsoft.com/office/powerpoint/2010/main" val="6412114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a:bodyPr>
          <a:lstStyle/>
          <a:p>
            <a:r>
              <a:rPr lang="en-US" dirty="0" smtClean="0"/>
              <a:t>The best painkiller that can be used is opioid  ,NSAID can be used in this case but ,NSAIDs </a:t>
            </a:r>
            <a:r>
              <a:rPr lang="en-US" dirty="0"/>
              <a:t>are generally avoided after 30 weeks of gestation because of the risk </a:t>
            </a:r>
            <a:r>
              <a:rPr lang="en-US" dirty="0" smtClean="0"/>
              <a:t>of premature narrowing </a:t>
            </a:r>
            <a:r>
              <a:rPr lang="en-US" dirty="0"/>
              <a:t>or closure of the ductus </a:t>
            </a:r>
            <a:r>
              <a:rPr lang="en-US" dirty="0" smtClean="0"/>
              <a:t>arteriosus.</a:t>
            </a:r>
          </a:p>
          <a:p>
            <a:endParaRPr lang="en-US" dirty="0"/>
          </a:p>
          <a:p>
            <a:r>
              <a:rPr lang="en-US" dirty="0"/>
              <a:t>Polyvalent pneumococcal, </a:t>
            </a:r>
            <a:r>
              <a:rPr lang="en-US" dirty="0" err="1"/>
              <a:t>Hemophilus</a:t>
            </a:r>
            <a:r>
              <a:rPr lang="en-US" dirty="0"/>
              <a:t> influenza type B, and meningococcal vaccines are recommended for pregnant patients with SCD.</a:t>
            </a:r>
          </a:p>
        </p:txBody>
      </p:sp>
    </p:spTree>
    <p:extLst>
      <p:ext uri="{BB962C8B-B14F-4D97-AF65-F5344CB8AC3E}">
        <p14:creationId xmlns:p14="http://schemas.microsoft.com/office/powerpoint/2010/main" val="38668294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dirty="0"/>
          </a:p>
        </p:txBody>
      </p:sp>
      <p:sp>
        <p:nvSpPr>
          <p:cNvPr id="3" name="عنصر نائب للمحتوى 2"/>
          <p:cNvSpPr>
            <a:spLocks noGrp="1"/>
          </p:cNvSpPr>
          <p:nvPr>
            <p:ph sz="quarter" idx="1"/>
          </p:nvPr>
        </p:nvSpPr>
        <p:spPr/>
        <p:txBody>
          <a:bodyPr>
            <a:normAutofit fontScale="62500" lnSpcReduction="20000"/>
          </a:bodyPr>
          <a:lstStyle/>
          <a:p>
            <a:r>
              <a:rPr lang="en-US" sz="3200" dirty="0"/>
              <a:t>A 28-year-old G1P0 woman who is at </a:t>
            </a:r>
            <a:r>
              <a:rPr lang="en-US" sz="3200" b="1" dirty="0"/>
              <a:t>32 weeks</a:t>
            </a:r>
            <a:r>
              <a:rPr lang="en-US" sz="3200" dirty="0"/>
              <a:t>’ gestation with </a:t>
            </a:r>
            <a:r>
              <a:rPr lang="en-US" sz="3200" b="1" dirty="0"/>
              <a:t>sickle cell anemia </a:t>
            </a:r>
            <a:r>
              <a:rPr lang="en-US" sz="3200" dirty="0"/>
              <a:t>is admitted to the hospital for </a:t>
            </a:r>
            <a:r>
              <a:rPr lang="en-US" sz="3200" dirty="0" err="1"/>
              <a:t>vaso-oclusive</a:t>
            </a:r>
            <a:r>
              <a:rPr lang="en-US" sz="3200" dirty="0"/>
              <a:t> pain crisis due to severe pain of the back and hands. She is treated with intravenous fluids and oxygen and pain control. On hospital day 2, she develops </a:t>
            </a:r>
            <a:r>
              <a:rPr lang="en-US" sz="3200" b="1" dirty="0"/>
              <a:t>acute dyspnea</a:t>
            </a:r>
            <a:r>
              <a:rPr lang="en-US" sz="3200" dirty="0"/>
              <a:t>, and has an </a:t>
            </a:r>
            <a:r>
              <a:rPr lang="en-US" sz="3200" b="1" dirty="0"/>
              <a:t>oxygen saturation level of 85% </a:t>
            </a:r>
            <a:r>
              <a:rPr lang="en-US" sz="3200" dirty="0"/>
              <a:t>on room air. Her vital signs are: </a:t>
            </a:r>
            <a:r>
              <a:rPr lang="en-US" sz="3200" b="1" dirty="0"/>
              <a:t>T 37.2°C, BP 130/ 80 mm H g, HR 100 bpm, and RR 36/ minute </a:t>
            </a:r>
            <a:r>
              <a:rPr lang="en-US" sz="3200" dirty="0"/>
              <a:t>and labored. A chest x-ray shows a </a:t>
            </a:r>
            <a:r>
              <a:rPr lang="en-US" sz="3200" b="1" dirty="0"/>
              <a:t>new left lower lobe infiltrate</a:t>
            </a:r>
            <a:r>
              <a:rPr lang="en-US" sz="3200" dirty="0"/>
              <a:t>. A computed tomography </a:t>
            </a:r>
            <a:r>
              <a:rPr lang="en-US" sz="3200" b="1" dirty="0"/>
              <a:t>(CT ) angiography study is negative</a:t>
            </a:r>
            <a:r>
              <a:rPr lang="en-US" sz="3200" dirty="0"/>
              <a:t>. Which of the following is the best treatment for this patient?</a:t>
            </a:r>
          </a:p>
          <a:p>
            <a:pPr marL="0" indent="0">
              <a:buNone/>
            </a:pPr>
            <a:r>
              <a:rPr lang="en-US" sz="3200" dirty="0"/>
              <a:t>A. Anticoagulation</a:t>
            </a:r>
          </a:p>
          <a:p>
            <a:pPr marL="0" indent="0">
              <a:buNone/>
            </a:pPr>
            <a:r>
              <a:rPr lang="en-US" sz="3200" dirty="0"/>
              <a:t>B. Antibiotic therapy</a:t>
            </a:r>
          </a:p>
          <a:p>
            <a:pPr marL="0" indent="0">
              <a:buNone/>
            </a:pPr>
            <a:r>
              <a:rPr lang="en-US" sz="3200" dirty="0"/>
              <a:t>C. Beta-agonist respiratory therapy</a:t>
            </a:r>
          </a:p>
          <a:p>
            <a:pPr marL="0" indent="0">
              <a:buNone/>
            </a:pPr>
            <a:r>
              <a:rPr lang="en-US" sz="3200" dirty="0"/>
              <a:t>D. Diuretic therapy</a:t>
            </a:r>
          </a:p>
          <a:p>
            <a:pPr marL="0" indent="0">
              <a:buNone/>
            </a:pPr>
            <a:r>
              <a:rPr lang="en-US" sz="3200" dirty="0"/>
              <a:t>E. Exchange transfusion</a:t>
            </a:r>
            <a:endParaRPr lang="ar-JO" sz="3200" dirty="0"/>
          </a:p>
          <a:p>
            <a:endParaRPr lang="en-US" dirty="0"/>
          </a:p>
        </p:txBody>
      </p:sp>
    </p:spTree>
    <p:extLst>
      <p:ext uri="{BB962C8B-B14F-4D97-AF65-F5344CB8AC3E}">
        <p14:creationId xmlns:p14="http://schemas.microsoft.com/office/powerpoint/2010/main" val="416566641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fontScale="77500" lnSpcReduction="20000"/>
          </a:bodyPr>
          <a:lstStyle/>
          <a:p>
            <a:pPr marL="0" indent="0">
              <a:buNone/>
            </a:pPr>
            <a:r>
              <a:rPr lang="en-US" sz="4400" dirty="0"/>
              <a:t>The answer is </a:t>
            </a:r>
            <a:r>
              <a:rPr lang="en-US" sz="4400" b="1" dirty="0">
                <a:solidFill>
                  <a:srgbClr val="0070C0"/>
                </a:solidFill>
              </a:rPr>
              <a:t>E</a:t>
            </a:r>
          </a:p>
          <a:p>
            <a:pPr marL="0" indent="0">
              <a:buNone/>
            </a:pPr>
            <a:r>
              <a:rPr lang="en-US" dirty="0"/>
              <a:t>This patient likely has </a:t>
            </a:r>
            <a:r>
              <a:rPr lang="en-US" b="1" dirty="0"/>
              <a:t>acute chest syndrome</a:t>
            </a:r>
            <a:r>
              <a:rPr lang="en-US" dirty="0"/>
              <a:t>, which is </a:t>
            </a:r>
            <a:r>
              <a:rPr lang="en-US" dirty="0" err="1"/>
              <a:t>vaso</a:t>
            </a:r>
            <a:r>
              <a:rPr lang="en-US" dirty="0"/>
              <a:t>-occlusive disease of the </a:t>
            </a:r>
            <a:r>
              <a:rPr lang="en-US" b="1" dirty="0"/>
              <a:t>lungs</a:t>
            </a:r>
            <a:r>
              <a:rPr lang="en-US" dirty="0"/>
              <a:t>, leading to a new pulmonary infiltrate, acute dyspnea, and hypoxia.</a:t>
            </a:r>
          </a:p>
          <a:p>
            <a:r>
              <a:rPr lang="en-US" dirty="0"/>
              <a:t>Pneumonia is a possibility but the patient does not have a fever or cough. </a:t>
            </a:r>
          </a:p>
          <a:p>
            <a:r>
              <a:rPr lang="en-US" dirty="0"/>
              <a:t>Pulmonary embolism is less likely due to the negative CT angiography examination, which is treated with anticoagulation. </a:t>
            </a:r>
          </a:p>
          <a:p>
            <a:r>
              <a:rPr lang="en-US" dirty="0"/>
              <a:t>There is no history of asthma or report of wheezing on examination, which would be treated with beta-agonist therapy. </a:t>
            </a:r>
          </a:p>
          <a:p>
            <a:r>
              <a:rPr lang="en-US" dirty="0"/>
              <a:t>Acute chest syndrome that is severe is usually treated with a partial exchange transfusion. </a:t>
            </a:r>
          </a:p>
          <a:p>
            <a:r>
              <a:rPr lang="en-US" dirty="0"/>
              <a:t>Antibiotics are also administered in case pneumonia is present.</a:t>
            </a:r>
            <a:endParaRPr lang="ar-JO" dirty="0"/>
          </a:p>
          <a:p>
            <a:endParaRPr lang="en-US" dirty="0"/>
          </a:p>
        </p:txBody>
      </p:sp>
    </p:spTree>
    <p:extLst>
      <p:ext uri="{BB962C8B-B14F-4D97-AF65-F5344CB8AC3E}">
        <p14:creationId xmlns:p14="http://schemas.microsoft.com/office/powerpoint/2010/main" val="360826548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sp>
        <p:nvSpPr>
          <p:cNvPr id="3" name="عنصر نائب للمحتوى 2"/>
          <p:cNvSpPr>
            <a:spLocks noGrp="1"/>
          </p:cNvSpPr>
          <p:nvPr>
            <p:ph sz="quarter" idx="1"/>
          </p:nvPr>
        </p:nvSpPr>
        <p:spPr/>
        <p:txBody>
          <a:bodyPr>
            <a:normAutofit fontScale="92500" lnSpcReduction="20000"/>
          </a:bodyPr>
          <a:lstStyle/>
          <a:p>
            <a:pPr>
              <a:buNone/>
            </a:pPr>
            <a:r>
              <a:rPr lang="en-US" dirty="0"/>
              <a:t>A 32-year-old woman, G1P1 , comes to see you for genetic counseling. Her first child was born with sickle cell disease. She has since remarried, and is requesting prenatal testing. Which of the following is appropriate to offer the patient first? </a:t>
            </a:r>
          </a:p>
          <a:p>
            <a:pPr>
              <a:buNone/>
            </a:pPr>
            <a:r>
              <a:rPr lang="en-US" dirty="0"/>
              <a:t>A. Percutaneous umbilical blood sampling at the appropriate gestational age </a:t>
            </a:r>
          </a:p>
          <a:p>
            <a:pPr>
              <a:buNone/>
            </a:pPr>
            <a:r>
              <a:rPr lang="en-US" dirty="0"/>
              <a:t>B. Fetal chromosome analysis </a:t>
            </a:r>
          </a:p>
          <a:p>
            <a:pPr>
              <a:buNone/>
            </a:pPr>
            <a:r>
              <a:rPr lang="en-US" dirty="0"/>
              <a:t>C. Maternal hemoglobin electrophoresis </a:t>
            </a:r>
          </a:p>
          <a:p>
            <a:pPr>
              <a:buNone/>
            </a:pPr>
            <a:r>
              <a:rPr lang="en-US" dirty="0"/>
              <a:t>D. Paternal hemoglobin electrophoresis </a:t>
            </a:r>
          </a:p>
          <a:p>
            <a:pPr>
              <a:buNone/>
            </a:pPr>
            <a:r>
              <a:rPr lang="en-US" dirty="0"/>
              <a:t>E. Multiple markers screening</a:t>
            </a:r>
          </a:p>
        </p:txBody>
      </p:sp>
    </p:spTree>
    <p:extLst>
      <p:ext uri="{BB962C8B-B14F-4D97-AF65-F5344CB8AC3E}">
        <p14:creationId xmlns:p14="http://schemas.microsoft.com/office/powerpoint/2010/main" val="42502110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1357</TotalTime>
  <Words>5636</Words>
  <Application>Microsoft Office PowerPoint</Application>
  <PresentationFormat>On-screen Show (4:3)</PresentationFormat>
  <Paragraphs>567</Paragraphs>
  <Slides>95</Slides>
  <Notes>1</Notes>
  <HiddenSlides>0</HiddenSlides>
  <MMClips>0</MMClips>
  <ScaleCrop>false</ScaleCrop>
  <HeadingPairs>
    <vt:vector size="4" baseType="variant">
      <vt:variant>
        <vt:lpstr>Theme</vt:lpstr>
      </vt:variant>
      <vt:variant>
        <vt:i4>3</vt:i4>
      </vt:variant>
      <vt:variant>
        <vt:lpstr>Slide Titles</vt:lpstr>
      </vt:variant>
      <vt:variant>
        <vt:i4>95</vt:i4>
      </vt:variant>
    </vt:vector>
  </HeadingPairs>
  <TitlesOfParts>
    <vt:vector size="98" baseType="lpstr">
      <vt:lpstr>Ion</vt:lpstr>
      <vt:lpstr>Office Theme</vt:lpstr>
      <vt:lpstr>Median</vt:lpstr>
      <vt:lpstr>Anemia in pregnancy</vt:lpstr>
      <vt:lpstr>Physiological changes in pregnancy </vt:lpstr>
      <vt:lpstr>Causes of plasma,RBC mass and total blood volume increase???</vt:lpstr>
      <vt:lpstr>PowerPoint Presentation</vt:lpstr>
      <vt:lpstr>PowerPoint Presentation</vt:lpstr>
      <vt:lpstr>PowerPoint Presentation</vt:lpstr>
      <vt:lpstr>Normal Hb </vt:lpstr>
      <vt:lpstr>Anemia </vt:lpstr>
      <vt:lpstr>Aim of anemia treatment?? To prevent severe chronic  anemia (Hb&lt;7g/dl and not due to acute blood loss) which may lead to maternal and fetal complications</vt:lpstr>
      <vt:lpstr>screening</vt:lpstr>
      <vt:lpstr>Physiological anemia </vt:lpstr>
      <vt:lpstr>PowerPoint Presentation</vt:lpstr>
      <vt:lpstr>Iron deficiency anemia </vt:lpstr>
      <vt:lpstr>PowerPoint Presentation</vt:lpstr>
      <vt:lpstr>Prevention : </vt:lpstr>
      <vt:lpstr>Signs and symptoms </vt:lpstr>
      <vt:lpstr>PowerPoint Presentation</vt:lpstr>
      <vt:lpstr>Lab test overnight fasting because iron supplements or iron rich food increases transferrin saturation</vt:lpstr>
      <vt:lpstr>Treatment</vt:lpstr>
      <vt:lpstr>Treatment </vt:lpstr>
      <vt:lpstr>Oral iron</vt:lpstr>
      <vt:lpstr>PowerPoint Presentation</vt:lpstr>
      <vt:lpstr>Oral iron</vt:lpstr>
      <vt:lpstr>PowerPoint Presentation</vt:lpstr>
      <vt:lpstr>Parenteral iron ( IM &amp; IV ) </vt:lpstr>
      <vt:lpstr>Side effects </vt:lpstr>
      <vt:lpstr>PowerPoint Presentation</vt:lpstr>
      <vt:lpstr>Blood transfusion </vt:lpstr>
      <vt:lpstr>Key points</vt:lpstr>
      <vt:lpstr>Case 1</vt:lpstr>
      <vt:lpstr>What to do firstly??</vt:lpstr>
      <vt:lpstr>PowerPoint Presentation</vt:lpstr>
      <vt:lpstr>Case 2</vt:lpstr>
      <vt:lpstr>PowerPoint Presentation</vt:lpstr>
      <vt:lpstr>PowerPoint Presentation</vt:lpstr>
      <vt:lpstr>PowerPoint Presentation</vt:lpstr>
      <vt:lpstr>PowerPoint Presentation</vt:lpstr>
      <vt:lpstr>Case 3</vt:lpstr>
      <vt:lpstr>PowerPoint Presentation</vt:lpstr>
      <vt:lpstr>PowerPoint Presentation</vt:lpstr>
      <vt:lpstr>PowerPoint Presentation</vt:lpstr>
      <vt:lpstr>Folate deficiency anemia Vitamin B12 Deficiency Anaemia   Thalassemia Manar AL-Omoush supervised by: Dr. Ahlam Al-Kharabsheh  </vt:lpstr>
      <vt:lpstr>Folate deficiency anemia Epidemiology of Folate Deficiency </vt:lpstr>
      <vt:lpstr>PowerPoint Presentation</vt:lpstr>
      <vt:lpstr>Fetal complications : 1) Neural Tube Defects 2) low birth weight 3) prematurity   </vt:lpstr>
      <vt:lpstr>Investigation : serum folate level RBC folate level Blood smear </vt:lpstr>
      <vt:lpstr>Treatment :5 mg folic acid  per day and continue throughout the pregnancy. </vt:lpstr>
      <vt:lpstr>B12 deficiency anemia</vt:lpstr>
      <vt:lpstr>● Aetiology :  Dietary deficiency : in strict vegetarian occur in patient with:  gastrectomy , ileitis, distal illeal resection, pernicious anemia,  intestinal parasites (diphilobothrium latum), Crohn’s disease.   </vt:lpstr>
      <vt:lpstr>PowerPoint Presentation</vt:lpstr>
      <vt:lpstr>Diagnosis: Peripheral smear (hypersegmented neutrophils, oval macrocytes, Howell-Jolly bodies)     Vitamin B12 level &lt; 80 pico g/ml.  Treatment      Cyanocobalamin or hydroxycobalmin 1mg, 3 times a week for 2 weeks and then every 3 months.   </vt:lpstr>
      <vt:lpstr>What are drugs that can cause folate deficiency?  </vt:lpstr>
      <vt:lpstr>Anticonvulsant , methotrexate OCPs</vt:lpstr>
      <vt:lpstr>Why should you always rule out B12 deficiency when ruling out folate deficiency ? </vt:lpstr>
      <vt:lpstr>Folic acid can partially reverse some hematologic abnormalities of B12 (except neuro manifestations   irreversible)</vt:lpstr>
      <vt:lpstr>case</vt:lpstr>
      <vt:lpstr>Order peripheral blood smear and find macro-ovalocytes and hypersegmented neutrophils  what is diagnosis ?  When do you expect to see the anemia corrected ? A-24-48 hours b-2-3 days  c- 10 days  d- 1-2 months</vt:lpstr>
      <vt:lpstr>Thalassemia</vt:lpstr>
      <vt:lpstr>Genetics</vt:lpstr>
      <vt:lpstr>α thalassemia</vt:lpstr>
      <vt:lpstr>PowerPoint Presentation</vt:lpstr>
      <vt:lpstr>α -thalassemia - management</vt:lpstr>
      <vt:lpstr>β thalassemia</vt:lpstr>
      <vt:lpstr>β thalassemia   diagnosed by:</vt:lpstr>
      <vt:lpstr>β thalassemia</vt:lpstr>
      <vt:lpstr>β thalassemia (Hb electrophoresis)</vt:lpstr>
      <vt:lpstr>Beta thalassemia major </vt:lpstr>
      <vt:lpstr>PowerPoint Presentation</vt:lpstr>
      <vt:lpstr>PowerPoint Presentation</vt:lpstr>
      <vt:lpstr>                   **Transfusion requirements tend to increase in pregnancy.           </vt:lpstr>
      <vt:lpstr>CASE HISTORY  Mrs Singh, a 39-year-old woman originally from Pakistan, is approximately 8 weeks’ gestation and attends a booking visit with her community midwife, who fills out her client-held records. This is Mrs Singh’s fourth pregnancy, having had two normal deliveries following by a caesarean section for a transverse lie. The previous babies’ weights were 2.30 kg, 2.40 kg and 2.35 kg, all born at 39 weeks’ gestation. Mrs Singh’s booking blood pressure is 140/95 mmHg and her BMI is 37. Identify the key issues raised and prepare a plan for management during the pregnancy</vt:lpstr>
      <vt:lpstr>ANSWER:  Mrs Singh is originally from Pakistan, although she has been a UK citizen for many years. This makes a language problem less likely. However, there is no record that a thalassaemia screen has ever been performed. This is important because thalassaemia trait (carrier status) might contribute to maternal anaemia. Furthermore, if the father of this baby is also a carrier, the child will have a 1 in 4 chance of having thalassaemia. It is reassuring that all the children are fit and well, but this does not exclude the possibility that they are both carriers     </vt:lpstr>
      <vt:lpstr>PowerPoint Presentation</vt:lpstr>
      <vt:lpstr>PowerPoint Presentation</vt:lpstr>
      <vt:lpstr>Sickle cell disease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Diagnosis</vt:lpstr>
      <vt:lpstr>PowerPoint Presentation</vt:lpstr>
      <vt:lpstr>PowerPoint Presentation</vt:lpstr>
      <vt:lpstr>PowerPoint Presentation</vt:lpstr>
      <vt:lpstr>PowerPoint Presentation</vt:lpstr>
      <vt:lpstr>PowerPoint Presentation</vt:lpstr>
      <vt:lpstr>Labor and vaginal delivery </vt:lpstr>
      <vt:lpstr>Postpartum management </vt:lpstr>
      <vt:lpstr>Case scenario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Anemia in pregnancy</dc:title>
  <dc:creator>Malik Alqasim</dc:creator>
  <cp:lastModifiedBy>D.Manar</cp:lastModifiedBy>
  <cp:revision>165</cp:revision>
  <dcterms:created xsi:type="dcterms:W3CDTF">2019-07-05T16:44:21Z</dcterms:created>
  <dcterms:modified xsi:type="dcterms:W3CDTF">2021-03-15T06:26:54Z</dcterms:modified>
</cp:coreProperties>
</file>