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30"/>
  </p:notesMasterIdLst>
  <p:sldIdLst>
    <p:sldId id="455" r:id="rId5"/>
    <p:sldId id="536" r:id="rId6"/>
    <p:sldId id="457" r:id="rId7"/>
    <p:sldId id="458" r:id="rId8"/>
    <p:sldId id="460" r:id="rId9"/>
    <p:sldId id="461" r:id="rId10"/>
    <p:sldId id="462" r:id="rId11"/>
    <p:sldId id="528" r:id="rId12"/>
    <p:sldId id="463" r:id="rId13"/>
    <p:sldId id="464" r:id="rId14"/>
    <p:sldId id="466" r:id="rId15"/>
    <p:sldId id="467" r:id="rId16"/>
    <p:sldId id="468" r:id="rId17"/>
    <p:sldId id="471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472" r:id="rId26"/>
    <p:sldId id="534" r:id="rId27"/>
    <p:sldId id="535" r:id="rId28"/>
    <p:sldId id="474" r:id="rId29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C08FD-00E1-4FF6-B213-90E7669A3CF8}" v="2" dt="2021-03-09T15:56:35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10" autoAdjust="0"/>
    <p:restoredTop sz="86323" autoAdjust="0"/>
  </p:normalViewPr>
  <p:slideViewPr>
    <p:cSldViewPr>
      <p:cViewPr varScale="1">
        <p:scale>
          <a:sx n="76" d="100"/>
          <a:sy n="76" d="100"/>
        </p:scale>
        <p:origin x="18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حمد ايمن احمد القضاه" userId="S::120201503345@mutah.edu.jo::cc546e03-6b37-4bf5-9775-7895a8c2061d" providerId="AD" clId="Web-{EBDC08FD-00E1-4FF6-B213-90E7669A3CF8}"/>
    <pc:docChg chg="modSld">
      <pc:chgData name="احمد ايمن احمد القضاه" userId="S::120201503345@mutah.edu.jo::cc546e03-6b37-4bf5-9775-7895a8c2061d" providerId="AD" clId="Web-{EBDC08FD-00E1-4FF6-B213-90E7669A3CF8}" dt="2021-03-09T15:56:35.717" v="1" actId="1076"/>
      <pc:docMkLst>
        <pc:docMk/>
      </pc:docMkLst>
      <pc:sldChg chg="modSp">
        <pc:chgData name="احمد ايمن احمد القضاه" userId="S::120201503345@mutah.edu.jo::cc546e03-6b37-4bf5-9775-7895a8c2061d" providerId="AD" clId="Web-{EBDC08FD-00E1-4FF6-B213-90E7669A3CF8}" dt="2021-03-09T15:56:35.717" v="1" actId="1076"/>
        <pc:sldMkLst>
          <pc:docMk/>
          <pc:sldMk cId="0" sldId="466"/>
        </pc:sldMkLst>
        <pc:spChg chg="mod">
          <ac:chgData name="احمد ايمن احمد القضاه" userId="S::120201503345@mutah.edu.jo::cc546e03-6b37-4bf5-9775-7895a8c2061d" providerId="AD" clId="Web-{EBDC08FD-00E1-4FF6-B213-90E7669A3CF8}" dt="2021-03-09T15:56:35.717" v="1" actId="1076"/>
          <ac:spMkLst>
            <pc:docMk/>
            <pc:sldMk cId="0" sldId="466"/>
            <ac:spMk id="124930" creationId="{00000000-0000-0000-0000-000000000000}"/>
          </ac:spMkLst>
        </pc:spChg>
        <pc:picChg chg="mod">
          <ac:chgData name="احمد ايمن احمد القضاه" userId="S::120201503345@mutah.edu.jo::cc546e03-6b37-4bf5-9775-7895a8c2061d" providerId="AD" clId="Web-{EBDC08FD-00E1-4FF6-B213-90E7669A3CF8}" dt="2021-03-09T15:56:18.919" v="0" actId="1076"/>
          <ac:picMkLst>
            <pc:docMk/>
            <pc:sldMk cId="0" sldId="466"/>
            <ac:picMk id="12493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064B1D0-CEA0-49E1-8334-C81A9CA88885}" type="datetimeFigureOut">
              <a:rPr lang="ar-EG" smtClean="0"/>
              <a:t>26/07/1442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9A121E4-AC3C-4352-8D9D-74193A2C725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2831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085FFE-EB89-4479-B38C-CD95F0F3384F}" type="slidenum">
              <a:rPr lang="ar-EG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5142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31B0F-DA7F-4385-9893-37FCD7473DFD}" type="slidenum">
              <a:rPr lang="ar-EG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14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A2E4A1-2A5F-4B53-84AA-475272B5BDB9}" type="slidenum">
              <a:rPr lang="ar-SA" altLang="en-US">
                <a:solidFill>
                  <a:prstClr val="black"/>
                </a:solidFill>
                <a:latin typeface="Times" charset="0"/>
              </a:rPr>
              <a:pPr/>
              <a:t>20</a:t>
            </a:fld>
            <a:endParaRPr lang="en-US" altLang="en-US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5689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26/07/1442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657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26/07/1442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8962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26/07/1442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613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26/07/1442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3985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26/07/1442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135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26/07/1442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487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26/07/1442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194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26/07/1442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0592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26/07/1442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009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26/07/1442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555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06ED-968D-4BFC-88CA-91833CF83861}" type="datetimeFigureOut">
              <a:rPr lang="ar-EG" smtClean="0"/>
              <a:t>26/07/1442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783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06ED-968D-4BFC-88CA-91833CF83861}" type="datetimeFigureOut">
              <a:rPr lang="ar-EG" smtClean="0"/>
              <a:t>26/07/1442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AE44-AE98-4FBC-B466-7D003777E1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048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Fibroblast</a:t>
            </a:r>
          </a:p>
        </p:txBody>
      </p:sp>
      <p:pic>
        <p:nvPicPr>
          <p:cNvPr id="110595" name="Picture 2" descr="C:\Users\Home\AppData\Local\Temp\Rar$DI45.706\fibroblast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196752"/>
            <a:ext cx="7608887" cy="540067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LM: Macrophage</a:t>
            </a:r>
          </a:p>
        </p:txBody>
      </p:sp>
      <p:pic>
        <p:nvPicPr>
          <p:cNvPr id="121859" name="Picture 2" descr="C:\Users\Home\AppData\Local\Temp\Rar$DI39.750\macrophag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312"/>
            <a:ext cx="8253412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719"/>
            <a:ext cx="8229600" cy="10668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sz="3600" b="1" dirty="0">
                <a:latin typeface="Arial Black" panose="020B0A04020102020204" pitchFamily="34" charset="0"/>
                <a:cs typeface="Times New Roman" pitchFamily="18" charset="0"/>
              </a:rPr>
              <a:t>LM: Plasma Cells</a:t>
            </a: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8" y="1015083"/>
            <a:ext cx="7548480" cy="556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sz="3600" b="1" dirty="0">
                <a:latin typeface="Arial Black" panose="020B0A04020102020204" pitchFamily="34" charset="0"/>
                <a:cs typeface="Times New Roman" pitchFamily="18" charset="0"/>
              </a:rPr>
              <a:t>EM: Plasma Cell</a:t>
            </a:r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76" y="980728"/>
            <a:ext cx="8613775" cy="57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Loose Areolar CT</a:t>
            </a:r>
          </a:p>
        </p:txBody>
      </p:sp>
      <p:pic>
        <p:nvPicPr>
          <p:cNvPr id="132099" name="Picture 4" descr="25_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7" y="1124744"/>
            <a:ext cx="8429625" cy="56276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Loose Areolar CT</a:t>
            </a:r>
          </a:p>
        </p:txBody>
      </p:sp>
      <p:pic>
        <p:nvPicPr>
          <p:cNvPr id="135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214438"/>
            <a:ext cx="8001000" cy="55784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620000" cy="533400"/>
          </a:xfrm>
          <a:ln cap="flat" algn="ctr"/>
        </p:spPr>
        <p:txBody>
          <a:bodyPr rtlCol="0" anchor="t">
            <a:noAutofit/>
          </a:bodyPr>
          <a:lstStyle/>
          <a:p>
            <a:pPr>
              <a:defRPr/>
            </a:pPr>
            <a:r>
              <a:rPr lang="en-US" sz="3600" b="1" dirty="0">
                <a:latin typeface="Arial Black" panose="020B0A04020102020204" pitchFamily="34" charset="0"/>
              </a:rPr>
              <a:t>Mucoid C.T.= </a:t>
            </a:r>
            <a:r>
              <a:rPr lang="en-US" sz="3600" b="1" dirty="0" err="1">
                <a:latin typeface="Arial Black" panose="020B0A04020102020204" pitchFamily="34" charset="0"/>
              </a:rPr>
              <a:t>Umblical</a:t>
            </a:r>
            <a:r>
              <a:rPr lang="en-US" sz="3600" b="1" dirty="0">
                <a:latin typeface="Arial Black" panose="020B0A04020102020204" pitchFamily="34" charset="0"/>
              </a:rPr>
              <a:t> cord </a:t>
            </a:r>
            <a:br>
              <a:rPr lang="en-US" sz="3600" b="1" dirty="0">
                <a:latin typeface="Arial Black" panose="020B0A04020102020204" pitchFamily="34" charset="0"/>
              </a:rPr>
            </a:br>
            <a:br>
              <a:rPr lang="en-US" sz="3600" b="1" dirty="0">
                <a:latin typeface="Arial Black" panose="020B0A04020102020204" pitchFamily="34" charset="0"/>
              </a:rPr>
            </a:br>
            <a:endParaRPr lang="en-US" sz="3600" b="1" dirty="0">
              <a:latin typeface="Arial Black" panose="020B0A04020102020204" pitchFamily="34" charset="0"/>
            </a:endParaRPr>
          </a:p>
        </p:txBody>
      </p:sp>
      <p:pic>
        <p:nvPicPr>
          <p:cNvPr id="148483" name="Picture 3" descr="Ct0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268760"/>
            <a:ext cx="8686800" cy="5029200"/>
          </a:xfrm>
        </p:spPr>
      </p:pic>
    </p:spTree>
    <p:extLst>
      <p:ext uri="{BB962C8B-B14F-4D97-AF65-F5344CB8AC3E}">
        <p14:creationId xmlns:p14="http://schemas.microsoft.com/office/powerpoint/2010/main" val="339166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014413"/>
            <a:ext cx="7992888" cy="558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9312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/>
          <a:p>
            <a:pPr eaLnBrk="1" hangingPunct="1"/>
            <a:r>
              <a:rPr lang="en-US" sz="3600" b="1" dirty="0">
                <a:latin typeface="Arial Black" panose="020B0A04020102020204" pitchFamily="34" charset="0"/>
              </a:rPr>
              <a:t>Mucoid C.T.</a:t>
            </a:r>
          </a:p>
        </p:txBody>
      </p:sp>
    </p:spTree>
    <p:extLst>
      <p:ext uri="{BB962C8B-B14F-4D97-AF65-F5344CB8AC3E}">
        <p14:creationId xmlns:p14="http://schemas.microsoft.com/office/powerpoint/2010/main" val="314036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7780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latin typeface="Arial Black" panose="020B0A04020102020204" pitchFamily="34" charset="0"/>
              </a:rPr>
              <a:t>Reticular CT (in liver)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Silver stain</a:t>
            </a:r>
          </a:p>
        </p:txBody>
      </p:sp>
      <p:pic>
        <p:nvPicPr>
          <p:cNvPr id="145411" name="Content Placeholder 3" descr="Img003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5389" r="3346" b="3395"/>
          <a:stretch>
            <a:fillRect/>
          </a:stretch>
        </p:blipFill>
        <p:spPr>
          <a:xfrm>
            <a:off x="704850" y="1524000"/>
            <a:ext cx="7600950" cy="5219700"/>
          </a:xfrm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0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Reticular CT</a:t>
            </a:r>
          </a:p>
        </p:txBody>
      </p:sp>
      <p:pic>
        <p:nvPicPr>
          <p:cNvPr id="3" name="Picture 3" descr=" reticular fiber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86338" y="1066800"/>
            <a:ext cx="4005262" cy="5715000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4" name="Picture 2" descr="liv042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1093788"/>
            <a:ext cx="4549775" cy="5688012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8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latin typeface="Arial Black" panose="020B0A04020102020204" pitchFamily="34" charset="0"/>
              </a:rPr>
              <a:t>Multilocular</a:t>
            </a:r>
            <a:r>
              <a:rPr lang="en-US" sz="3600" b="1" dirty="0">
                <a:latin typeface="Arial Black" panose="020B0A04020102020204" pitchFamily="34" charset="0"/>
              </a:rPr>
              <a:t> Adipose Tissue</a:t>
            </a: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>
                <a:latin typeface="Arial Black" panose="020B0A04020102020204" pitchFamily="34" charset="0"/>
              </a:rPr>
              <a:t>(H&amp;E stain)</a:t>
            </a:r>
            <a:endParaRPr lang="ar-EG" sz="3600" dirty="0">
              <a:latin typeface="Arial Black" panose="020B0A04020102020204" pitchFamily="34" charset="0"/>
            </a:endParaRPr>
          </a:p>
        </p:txBody>
      </p:sp>
      <p:pic>
        <p:nvPicPr>
          <p:cNvPr id="3277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24013"/>
            <a:ext cx="6943725" cy="5097462"/>
          </a:xfrm>
        </p:spPr>
      </p:pic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ar-EG" sz="1400">
                <a:solidFill>
                  <a:prstClr val="black"/>
                </a:solidFill>
              </a:rPr>
              <a:t>2016</a:t>
            </a: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prstClr val="black"/>
                </a:solidFill>
              </a:rPr>
              <a:t>Prof.Dr.Salwa M.</a:t>
            </a:r>
          </a:p>
        </p:txBody>
      </p:sp>
    </p:spTree>
    <p:extLst>
      <p:ext uri="{BB962C8B-B14F-4D97-AF65-F5344CB8AC3E}">
        <p14:creationId xmlns:p14="http://schemas.microsoft.com/office/powerpoint/2010/main" val="138389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Fibroblast&amp; </a:t>
            </a:r>
            <a:r>
              <a:rPr lang="en-US" sz="3600" dirty="0" err="1">
                <a:solidFill>
                  <a:prstClr val="black"/>
                </a:solidFill>
                <a:latin typeface="Arial Black" panose="020B0A04020102020204" pitchFamily="34" charset="0"/>
              </a:rPr>
              <a:t>Fibrocytes</a:t>
            </a:r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endParaRPr lang="ar-JO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fibroblasts%20&amp;%20fibrocytes-micrograp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980728"/>
            <a:ext cx="7056784" cy="5486678"/>
          </a:xfrm>
        </p:spPr>
      </p:pic>
      <p:sp>
        <p:nvSpPr>
          <p:cNvPr id="5" name="مستطيل 4"/>
          <p:cNvSpPr/>
          <p:nvPr/>
        </p:nvSpPr>
        <p:spPr>
          <a:xfrm>
            <a:off x="3844516" y="1011211"/>
            <a:ext cx="1475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GB" sz="2000" b="1" dirty="0">
                <a:solidFill>
                  <a:prstClr val="black"/>
                </a:solidFill>
                <a:latin typeface="Times New Roman" pitchFamily="18" charset="0"/>
              </a:rPr>
              <a:t>Larger cells</a:t>
            </a:r>
          </a:p>
          <a:p>
            <a:pPr lvl="0" algn="l" rtl="0"/>
            <a:r>
              <a:rPr lang="en-GB" sz="2000" b="1" dirty="0">
                <a:solidFill>
                  <a:prstClr val="black"/>
                </a:solidFill>
                <a:latin typeface="Times New Roman" pitchFamily="18" charset="0"/>
              </a:rPr>
              <a:t>with paler </a:t>
            </a:r>
          </a:p>
          <a:p>
            <a:pPr lvl="0" algn="l" rtl="0"/>
            <a:r>
              <a:rPr lang="en-GB" sz="2000" b="1" dirty="0">
                <a:solidFill>
                  <a:prstClr val="black"/>
                </a:solidFill>
                <a:latin typeface="Times New Roman" pitchFamily="18" charset="0"/>
              </a:rPr>
              <a:t>nuclei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09156" y="4613810"/>
            <a:ext cx="1566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GB" sz="2000" b="1" dirty="0">
                <a:solidFill>
                  <a:prstClr val="black"/>
                </a:solidFill>
                <a:latin typeface="Times New Roman" pitchFamily="18" charset="0"/>
              </a:rPr>
              <a:t>Smaller cells</a:t>
            </a:r>
          </a:p>
          <a:p>
            <a:pPr lvl="0" algn="l" rtl="0"/>
            <a:r>
              <a:rPr lang="en-GB" sz="2000" b="1" dirty="0">
                <a:solidFill>
                  <a:prstClr val="black"/>
                </a:solidFill>
                <a:latin typeface="Times New Roman" pitchFamily="18" charset="0"/>
              </a:rPr>
              <a:t>with darker</a:t>
            </a:r>
          </a:p>
          <a:p>
            <a:pPr lvl="0" algn="l" rtl="0"/>
            <a:r>
              <a:rPr lang="en-GB" sz="2000" b="1" dirty="0">
                <a:solidFill>
                  <a:prstClr val="black"/>
                </a:solidFill>
                <a:latin typeface="Times New Roman" pitchFamily="18" charset="0"/>
              </a:rPr>
              <a:t> nuclei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347864" y="5301209"/>
            <a:ext cx="892736" cy="34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H="1">
            <a:off x="3448135" y="1071847"/>
            <a:ext cx="339729" cy="782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12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err="1">
                <a:latin typeface="Arial Black" panose="020B0A04020102020204" pitchFamily="34" charset="0"/>
              </a:rPr>
              <a:t>AdiposeTissue</a:t>
            </a: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>
                <a:latin typeface="Arial Black" panose="020B0A04020102020204" pitchFamily="34" charset="0"/>
              </a:rPr>
              <a:t>(</a:t>
            </a:r>
            <a:r>
              <a:rPr lang="en-US" sz="3600" b="1" dirty="0" err="1">
                <a:latin typeface="Arial Black" panose="020B0A04020102020204" pitchFamily="34" charset="0"/>
              </a:rPr>
              <a:t>multilocular</a:t>
            </a:r>
            <a:r>
              <a:rPr lang="en-US" sz="3600" b="1" dirty="0">
                <a:latin typeface="Arial Black" panose="020B0A04020102020204" pitchFamily="34" charset="0"/>
              </a:rPr>
              <a:t> &amp; </a:t>
            </a:r>
            <a:r>
              <a:rPr lang="en-US" sz="3600" b="1" dirty="0" err="1">
                <a:latin typeface="Arial Black" panose="020B0A04020102020204" pitchFamily="34" charset="0"/>
              </a:rPr>
              <a:t>unilocular</a:t>
            </a:r>
            <a:r>
              <a:rPr lang="en-US" sz="3600" b="1" dirty="0">
                <a:latin typeface="Arial Black" panose="020B0A04020102020204" pitchFamily="34" charset="0"/>
              </a:rPr>
              <a:t>) H&amp;E</a:t>
            </a:r>
          </a:p>
        </p:txBody>
      </p:sp>
      <p:pic>
        <p:nvPicPr>
          <p:cNvPr id="33798" name="Picture 3" descr="bwfa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1200"/>
            <a:ext cx="82296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375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White Fibrous CT(in tendon)</a:t>
            </a:r>
          </a:p>
        </p:txBody>
      </p:sp>
      <p:pic>
        <p:nvPicPr>
          <p:cNvPr id="144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"/>
          <a:stretch>
            <a:fillRect/>
          </a:stretch>
        </p:blipFill>
        <p:spPr>
          <a:xfrm>
            <a:off x="685800" y="1219200"/>
            <a:ext cx="7691438" cy="5518150"/>
          </a:xfrm>
        </p:spPr>
      </p:pic>
    </p:spTree>
    <p:extLst>
      <p:ext uri="{BB962C8B-B14F-4D97-AF65-F5344CB8AC3E}">
        <p14:creationId xmlns:p14="http://schemas.microsoft.com/office/powerpoint/2010/main" val="328718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Elastic CT (H&amp;E)</a:t>
            </a:r>
          </a:p>
        </p:txBody>
      </p:sp>
      <p:pic>
        <p:nvPicPr>
          <p:cNvPr id="136195" name="Picture 2" descr="ela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17712" r="28157" b="16702"/>
          <a:stretch>
            <a:fillRect/>
          </a:stretch>
        </p:blipFill>
        <p:spPr bwMode="auto">
          <a:xfrm>
            <a:off x="755650" y="1127125"/>
            <a:ext cx="763270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Elastic CT (H&amp;E)</a:t>
            </a:r>
            <a:endParaRPr lang="ar-JO" sz="3600" dirty="0">
              <a:latin typeface="Arial Black" panose="020B0A04020102020204" pitchFamily="34" charset="0"/>
            </a:endParaRPr>
          </a:p>
        </p:txBody>
      </p:sp>
      <p:pic>
        <p:nvPicPr>
          <p:cNvPr id="4" name="Picture 4" descr="elastic arter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576" y="1647030"/>
            <a:ext cx="7776864" cy="480630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68043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Elastic CT VVG</a:t>
            </a:r>
            <a:endParaRPr lang="ar-JO" sz="36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4" descr="05811ho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008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1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631825"/>
          </a:xfrm>
          <a:ln cap="flat" algn="ctr"/>
        </p:spPr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Arial Black" panose="020B0A04020102020204" pitchFamily="34" charset="0"/>
              </a:rPr>
              <a:t>Elastic C.T. (</a:t>
            </a:r>
            <a:r>
              <a:rPr lang="en-US" sz="3600" b="1" dirty="0" err="1">
                <a:latin typeface="Arial Black" panose="020B0A04020102020204" pitchFamily="34" charset="0"/>
              </a:rPr>
              <a:t>orcein</a:t>
            </a:r>
            <a:r>
              <a:rPr lang="en-US" sz="3600" b="1" dirty="0">
                <a:latin typeface="Arial Black" panose="020B0A04020102020204" pitchFamily="34" charset="0"/>
              </a:rPr>
              <a:t> stain )</a:t>
            </a:r>
          </a:p>
        </p:txBody>
      </p:sp>
      <p:pic>
        <p:nvPicPr>
          <p:cNvPr id="138243" name="Picture 3" descr="Aorta%20Elasitc%20Ar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r="7317"/>
          <a:stretch>
            <a:fillRect/>
          </a:stretch>
        </p:blipFill>
        <p:spPr bwMode="auto">
          <a:xfrm>
            <a:off x="684213" y="892175"/>
            <a:ext cx="7704137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sz="3600" dirty="0">
                <a:latin typeface="Arial Black" panose="020B0A04020102020204" pitchFamily="34" charset="0"/>
                <a:cs typeface="Times New Roman" pitchFamily="18" charset="0"/>
              </a:rPr>
              <a:t>EM: Fibroblast&amp; Collagen Fibers</a:t>
            </a:r>
          </a:p>
        </p:txBody>
      </p:sp>
      <p:pic>
        <p:nvPicPr>
          <p:cNvPr id="380932" name="Picture 4" descr="20801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8" t="3731" r="16148" b="6601"/>
          <a:stretch>
            <a:fillRect/>
          </a:stretch>
        </p:blipFill>
        <p:spPr bwMode="auto">
          <a:xfrm>
            <a:off x="971600" y="980728"/>
            <a:ext cx="7387728" cy="570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288" cy="631825"/>
          </a:xfrm>
          <a:ln cap="flat" algn="ctr"/>
        </p:spPr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Arial Black" panose="020B0A04020102020204" pitchFamily="34" charset="0"/>
              </a:rPr>
              <a:t>EM: Mature Fibroblast(</a:t>
            </a:r>
            <a:r>
              <a:rPr lang="en-US" sz="3600" dirty="0" err="1">
                <a:latin typeface="Arial Black" panose="020B0A04020102020204" pitchFamily="34" charset="0"/>
              </a:rPr>
              <a:t>Fibrocyt</a:t>
            </a:r>
            <a:r>
              <a:rPr lang="en-US" sz="3600" dirty="0"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113667" name="Picture 3" descr="fibrocyt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1" y="1196752"/>
            <a:ext cx="87487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Black" panose="020B0A04020102020204" pitchFamily="34" charset="0"/>
                <a:cs typeface="Times New Roman" pitchFamily="18" charset="0"/>
              </a:rPr>
              <a:t>Mast Cell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115715" name="Picture 2" descr="C:\Users\Home\AppData\Local\Temp\Rar$DI29.511\mast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297445"/>
            <a:ext cx="4536504" cy="5386387"/>
          </a:xfrm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00" y="1340768"/>
            <a:ext cx="4295800" cy="52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en-US" sz="3600" b="1" dirty="0">
                <a:latin typeface="Arial Black" panose="020B0A04020102020204" pitchFamily="34" charset="0"/>
                <a:cs typeface="Times New Roman" pitchFamily="18" charset="0"/>
              </a:rPr>
              <a:t>EM: Mast Cell</a:t>
            </a: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7638"/>
            <a:ext cx="7132637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Adipocytes= fat cell </a:t>
            </a:r>
          </a:p>
        </p:txBody>
      </p:sp>
      <p:pic>
        <p:nvPicPr>
          <p:cNvPr id="119811" name="Content Placeholder 8" descr="2_adipose_cell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725" y="1285875"/>
            <a:ext cx="7875588" cy="5454650"/>
          </a:xfrm>
          <a:ln w="38100">
            <a:solidFill>
              <a:srgbClr val="1E1C1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/>
          </a:bodyPr>
          <a:lstStyle/>
          <a:p>
            <a:pPr eaLnBrk="1" hangingPunct="1"/>
            <a:r>
              <a:rPr lang="en-US" sz="3600" b="1" dirty="0">
                <a:latin typeface="Arial Black" panose="020B0A04020102020204" pitchFamily="34" charset="0"/>
              </a:rPr>
              <a:t>Adipose C.T. (</a:t>
            </a:r>
            <a:r>
              <a:rPr lang="en-US" sz="3600" dirty="0">
                <a:latin typeface="Arial Black" panose="020B0A04020102020204" pitchFamily="34" charset="0"/>
              </a:rPr>
              <a:t>osmic acid stain</a:t>
            </a:r>
            <a:r>
              <a:rPr lang="en-US" sz="3600" b="1" dirty="0"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147459" name="Picture 4" descr="connect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7492"/>
          <a:stretch>
            <a:fillRect/>
          </a:stretch>
        </p:blipFill>
        <p:spPr bwMode="auto">
          <a:xfrm>
            <a:off x="898525" y="1171575"/>
            <a:ext cx="74898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8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sz="3600" b="1" dirty="0">
                <a:latin typeface="Arial Black" panose="020B0A04020102020204" pitchFamily="34" charset="0"/>
                <a:cs typeface="Times New Roman" pitchFamily="18" charset="0"/>
              </a:rPr>
              <a:t>EM: Adipocyte</a:t>
            </a:r>
          </a:p>
        </p:txBody>
      </p:sp>
      <p:pic>
        <p:nvPicPr>
          <p:cNvPr id="120835" name="Picture 3" descr="fibroblasts%20&amp;%20fibrocytes-micr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2978150"/>
            <a:ext cx="7477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4" descr="fat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65213"/>
            <a:ext cx="7656513" cy="574833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4E3F62F58E31954599AF5D7BF24514D4" ma:contentTypeVersion="2" ma:contentTypeDescription="إنشاء مستند جديد." ma:contentTypeScope="" ma:versionID="82b47cfbd103cc834f9c4c83d3ea4925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2617fb8f117924669a22166e7ae082f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D948A4-42F8-405D-A38F-7AC0150ABD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4F626B-8F9F-44BC-87A4-F2611CE4E2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57C179-BD12-4CBB-B17B-1DF9D0476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4b26b9-50b7-4329-ba0b-d0dc183875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116</Words>
  <Application>Microsoft Office PowerPoint</Application>
  <PresentationFormat>On-screen Show (4:3)</PresentationFormat>
  <Paragraphs>36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Fibroblast</vt:lpstr>
      <vt:lpstr>Fibroblast&amp; Fibrocytes </vt:lpstr>
      <vt:lpstr>EM: Fibroblast&amp; Collagen Fibers</vt:lpstr>
      <vt:lpstr>EM: Mature Fibroblast(Fibrocyt)</vt:lpstr>
      <vt:lpstr>Mast Cell</vt:lpstr>
      <vt:lpstr>EM: Mast Cell</vt:lpstr>
      <vt:lpstr>Adipocytes= fat cell </vt:lpstr>
      <vt:lpstr>Adipose C.T. (osmic acid stain)</vt:lpstr>
      <vt:lpstr>EM: Adipocyte</vt:lpstr>
      <vt:lpstr>LM: Macrophage</vt:lpstr>
      <vt:lpstr>LM: Plasma Cells</vt:lpstr>
      <vt:lpstr>EM: Plasma Cell</vt:lpstr>
      <vt:lpstr>Loose Areolar CT</vt:lpstr>
      <vt:lpstr>Loose Areolar CT</vt:lpstr>
      <vt:lpstr>Mucoid C.T.= Umblical cord   </vt:lpstr>
      <vt:lpstr>Mucoid C.T.</vt:lpstr>
      <vt:lpstr>Reticular CT (in liver) Silver stain</vt:lpstr>
      <vt:lpstr>Reticular CT</vt:lpstr>
      <vt:lpstr>Multilocular Adipose Tissue (H&amp;E stain)</vt:lpstr>
      <vt:lpstr>AdiposeTissue (multilocular &amp; unilocular) H&amp;E</vt:lpstr>
      <vt:lpstr>White Fibrous CT(in tendon)</vt:lpstr>
      <vt:lpstr>Elastic CT (H&amp;E)</vt:lpstr>
      <vt:lpstr>Elastic CT (H&amp;E)</vt:lpstr>
      <vt:lpstr>Elastic CT VVG</vt:lpstr>
      <vt:lpstr>Elastic C.T. (orcein stain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AL-YARMOUK</dc:creator>
  <cp:lastModifiedBy>Windows User</cp:lastModifiedBy>
  <cp:revision>76</cp:revision>
  <dcterms:created xsi:type="dcterms:W3CDTF">2015-02-15T20:59:46Z</dcterms:created>
  <dcterms:modified xsi:type="dcterms:W3CDTF">2021-03-09T15:57:20Z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