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95" r:id="rId3"/>
    <p:sldId id="258" r:id="rId4"/>
    <p:sldId id="259" r:id="rId5"/>
    <p:sldId id="287" r:id="rId6"/>
    <p:sldId id="288" r:id="rId7"/>
    <p:sldId id="289" r:id="rId8"/>
    <p:sldId id="290" r:id="rId9"/>
    <p:sldId id="291" r:id="rId10"/>
    <p:sldId id="292" r:id="rId11"/>
    <p:sldId id="293" r:id="rId12"/>
    <p:sldId id="294"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2077332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2230447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563302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325435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318817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p>
            <a:fld id="{2AB5DDB7-1164-4B0D-A85C-82EF1E5DAEEF}"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157645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p>
            <a:fld id="{2AB5DDB7-1164-4B0D-A85C-82EF1E5DAEEF}" type="datetimeFigureOut">
              <a:rPr lang="ar-JO" smtClean="0"/>
              <a:t>22/05/1443</a:t>
            </a:fld>
            <a:endParaRPr lang="ar-JO"/>
          </a:p>
        </p:txBody>
      </p:sp>
      <p:sp>
        <p:nvSpPr>
          <p:cNvPr id="8" name="عنصر نائب للتذييل 7"/>
          <p:cNvSpPr>
            <a:spLocks noGrp="1"/>
          </p:cNvSpPr>
          <p:nvPr>
            <p:ph type="ftr" sz="quarter" idx="11"/>
          </p:nvPr>
        </p:nvSpPr>
        <p:spPr/>
        <p:txBody>
          <a:bodyPr/>
          <a:lstStyle/>
          <a:p>
            <a:endParaRPr lang="ar-JO"/>
          </a:p>
        </p:txBody>
      </p:sp>
      <p:sp>
        <p:nvSpPr>
          <p:cNvPr id="9" name="عنصر نائب لرقم الشريحة 8"/>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235256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p>
            <a:fld id="{2AB5DDB7-1164-4B0D-A85C-82EF1E5DAEEF}" type="datetimeFigureOut">
              <a:rPr lang="ar-JO" smtClean="0"/>
              <a:t>22/05/1443</a:t>
            </a:fld>
            <a:endParaRPr lang="ar-JO"/>
          </a:p>
        </p:txBody>
      </p:sp>
      <p:sp>
        <p:nvSpPr>
          <p:cNvPr id="4" name="عنصر نائب للتذييل 3"/>
          <p:cNvSpPr>
            <a:spLocks noGrp="1"/>
          </p:cNvSpPr>
          <p:nvPr>
            <p:ph type="ftr" sz="quarter" idx="11"/>
          </p:nvPr>
        </p:nvSpPr>
        <p:spPr/>
        <p:txBody>
          <a:bodyPr/>
          <a:lstStyle/>
          <a:p>
            <a:endParaRPr lang="ar-JO"/>
          </a:p>
        </p:txBody>
      </p:sp>
      <p:sp>
        <p:nvSpPr>
          <p:cNvPr id="5" name="عنصر نائب لرقم الشريحة 4"/>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3307546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AB5DDB7-1164-4B0D-A85C-82EF1E5DAEEF}" type="datetimeFigureOut">
              <a:rPr lang="ar-JO" smtClean="0"/>
              <a:t>22/05/1443</a:t>
            </a:fld>
            <a:endParaRPr lang="ar-JO"/>
          </a:p>
        </p:txBody>
      </p:sp>
      <p:sp>
        <p:nvSpPr>
          <p:cNvPr id="3" name="عنصر نائب للتذييل 2"/>
          <p:cNvSpPr>
            <a:spLocks noGrp="1"/>
          </p:cNvSpPr>
          <p:nvPr>
            <p:ph type="ftr" sz="quarter" idx="11"/>
          </p:nvPr>
        </p:nvSpPr>
        <p:spPr/>
        <p:txBody>
          <a:bodyPr/>
          <a:lstStyle/>
          <a:p>
            <a:endParaRPr lang="ar-JO"/>
          </a:p>
        </p:txBody>
      </p:sp>
      <p:sp>
        <p:nvSpPr>
          <p:cNvPr id="4" name="عنصر نائب لرقم الشريحة 3"/>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3038178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AB5DDB7-1164-4B0D-A85C-82EF1E5DAEEF}"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92341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AB5DDB7-1164-4B0D-A85C-82EF1E5DAEEF}"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4A5E4FF8-2B48-4558-BA2E-4F7E1366A645}" type="slidenum">
              <a:rPr lang="ar-JO" smtClean="0"/>
              <a:t>‹#›</a:t>
            </a:fld>
            <a:endParaRPr lang="ar-JO"/>
          </a:p>
        </p:txBody>
      </p:sp>
    </p:spTree>
    <p:extLst>
      <p:ext uri="{BB962C8B-B14F-4D97-AF65-F5344CB8AC3E}">
        <p14:creationId xmlns:p14="http://schemas.microsoft.com/office/powerpoint/2010/main" val="1549415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AB5DDB7-1164-4B0D-A85C-82EF1E5DAEEF}" type="datetimeFigureOut">
              <a:rPr lang="ar-JO" smtClean="0"/>
              <a:t>22/05/1443</a:t>
            </a:fld>
            <a:endParaRPr lang="ar-JO"/>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A5E4FF8-2B48-4558-BA2E-4F7E1366A645}" type="slidenum">
              <a:rPr lang="ar-JO" smtClean="0"/>
              <a:t>‹#›</a:t>
            </a:fld>
            <a:endParaRPr lang="ar-JO"/>
          </a:p>
        </p:txBody>
      </p:sp>
    </p:spTree>
    <p:extLst>
      <p:ext uri="{BB962C8B-B14F-4D97-AF65-F5344CB8AC3E}">
        <p14:creationId xmlns:p14="http://schemas.microsoft.com/office/powerpoint/2010/main" val="1669575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mpendium.com/mcmtextbook/chapter/B31.II.2.5.3.2." TargetMode="External"/><Relationship Id="rId2" Type="http://schemas.openxmlformats.org/officeDocument/2006/relationships/hyperlink" Target="https://empendium.com/mcmtextbook/chapter/B31.II.2.5.3.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GB" dirty="0" smtClean="0"/>
              <a:t>Ischemic heart disease</a:t>
            </a:r>
            <a:endParaRPr lang="ar-JO" dirty="0"/>
          </a:p>
        </p:txBody>
      </p:sp>
      <p:sp>
        <p:nvSpPr>
          <p:cNvPr id="3" name="عنوان فرعي 2"/>
          <p:cNvSpPr>
            <a:spLocks noGrp="1"/>
          </p:cNvSpPr>
          <p:nvPr>
            <p:ph type="subTitle" idx="1"/>
          </p:nvPr>
        </p:nvSpPr>
        <p:spPr/>
        <p:txBody>
          <a:bodyPr/>
          <a:lstStyle/>
          <a:p>
            <a:endParaRPr lang="ar-JO"/>
          </a:p>
        </p:txBody>
      </p:sp>
    </p:spTree>
    <p:extLst>
      <p:ext uri="{BB962C8B-B14F-4D97-AF65-F5344CB8AC3E}">
        <p14:creationId xmlns:p14="http://schemas.microsoft.com/office/powerpoint/2010/main" val="32468707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Prevention of angina and increasing exercise tolerance:</a:t>
            </a:r>
            <a:br>
              <a:rPr lang="en-US" dirty="0" smtClean="0"/>
            </a:br>
            <a:endParaRPr lang="ar-JO" dirty="0"/>
          </a:p>
        </p:txBody>
      </p:sp>
      <p:sp>
        <p:nvSpPr>
          <p:cNvPr id="3" name="عنصر نائب للمحتوى 2"/>
          <p:cNvSpPr>
            <a:spLocks noGrp="1"/>
          </p:cNvSpPr>
          <p:nvPr>
            <p:ph idx="1"/>
          </p:nvPr>
        </p:nvSpPr>
        <p:spPr/>
        <p:txBody>
          <a:bodyPr>
            <a:normAutofit fontScale="62500" lnSpcReduction="20000"/>
          </a:bodyPr>
          <a:lstStyle/>
          <a:p>
            <a:pPr marL="0" indent="0" algn="l" rtl="0">
              <a:buNone/>
            </a:pPr>
            <a:r>
              <a:rPr lang="en-US" dirty="0" smtClean="0"/>
              <a:t>1) Beta-blockers reduce heart rate, contractility, and </a:t>
            </a:r>
            <a:r>
              <a:rPr lang="en-US" dirty="0" err="1" smtClean="0"/>
              <a:t>atrioventricular</a:t>
            </a:r>
            <a:r>
              <a:rPr lang="en-US" dirty="0" smtClean="0"/>
              <a:t> </a:t>
            </a:r>
            <a:r>
              <a:rPr lang="en-US" dirty="0" smtClean="0">
                <a:effectLst/>
              </a:rPr>
              <a:t>(AV)</a:t>
            </a:r>
            <a:r>
              <a:rPr lang="en-US" dirty="0" smtClean="0"/>
              <a:t> conduction. They are the first-line agents for treatment of angina..</a:t>
            </a:r>
          </a:p>
          <a:p>
            <a:pPr marL="0" indent="0" algn="l" rtl="0">
              <a:buNone/>
            </a:pPr>
            <a:r>
              <a:rPr lang="en-US" dirty="0" smtClean="0"/>
              <a:t> Calcium channel blockers are smooth muscle vasodilators; they have a negative inotropic effect. They can be used in patients who cannot take beta-blockers or do not respond to </a:t>
            </a:r>
            <a:r>
              <a:rPr lang="en-US" dirty="0" err="1" smtClean="0"/>
              <a:t>monotherapy</a:t>
            </a:r>
            <a:r>
              <a:rPr lang="en-US" dirty="0" smtClean="0"/>
              <a:t> with a beta-blocker. </a:t>
            </a:r>
          </a:p>
          <a:p>
            <a:pPr algn="l" rtl="0"/>
            <a:r>
              <a:rPr lang="en-US" dirty="0" smtClean="0"/>
              <a:t>a) </a:t>
            </a:r>
            <a:r>
              <a:rPr lang="en-US" dirty="0" err="1" smtClean="0"/>
              <a:t>Diltiazem</a:t>
            </a:r>
            <a:r>
              <a:rPr lang="en-US" dirty="0" smtClean="0"/>
              <a:t> and verapamil lower the heart rate. They are of value in patients with contraindications to or intolerance of beta-blockers.</a:t>
            </a:r>
          </a:p>
          <a:p>
            <a:pPr algn="l" rtl="0"/>
            <a:r>
              <a:rPr lang="en-US" dirty="0" smtClean="0"/>
              <a:t>b) </a:t>
            </a:r>
            <a:r>
              <a:rPr lang="en-US" dirty="0" err="1" smtClean="0"/>
              <a:t>Dihydropyridines</a:t>
            </a:r>
            <a:r>
              <a:rPr lang="en-US" dirty="0" smtClean="0"/>
              <a:t> are vasodilators. Their mechanism of action is complementary to beta-blockers. They can be used in combination with a beta-blocker in patients not responding to a beta-blocker alone. Adverse effects: facial flushing, headache, peripheral edema.</a:t>
            </a:r>
          </a:p>
          <a:p>
            <a:pPr marL="0" indent="0" algn="l" rtl="0">
              <a:buNone/>
            </a:pPr>
            <a:r>
              <a:rPr lang="en-US" dirty="0" smtClean="0"/>
              <a:t> Long-acting nitrates are arterial and venous vasodilators; they reduce preload. </a:t>
            </a:r>
            <a:r>
              <a:rPr lang="en-US" dirty="0" err="1" smtClean="0"/>
              <a:t>Isosorbide</a:t>
            </a:r>
            <a:r>
              <a:rPr lang="en-US" dirty="0" smtClean="0"/>
              <a:t> </a:t>
            </a:r>
            <a:r>
              <a:rPr lang="en-US" dirty="0" err="1" smtClean="0"/>
              <a:t>dinitrate</a:t>
            </a:r>
            <a:r>
              <a:rPr lang="en-US" dirty="0" smtClean="0"/>
              <a:t>, </a:t>
            </a:r>
            <a:r>
              <a:rPr lang="en-US" dirty="0" err="1" smtClean="0"/>
              <a:t>isosorbide</a:t>
            </a:r>
            <a:r>
              <a:rPr lang="en-US" dirty="0" smtClean="0"/>
              <a:t> </a:t>
            </a:r>
            <a:r>
              <a:rPr lang="en-US" dirty="0" err="1" smtClean="0"/>
              <a:t>mononitrate</a:t>
            </a:r>
            <a:r>
              <a:rPr lang="en-US" dirty="0" smtClean="0"/>
              <a:t>, or nitroglycerin are recommended as second-line agents; </a:t>
            </a:r>
          </a:p>
          <a:p>
            <a:pPr marL="0" indent="0" algn="l" rtl="0">
              <a:buNone/>
            </a:pPr>
            <a:r>
              <a:rPr lang="en-US" dirty="0" smtClean="0"/>
              <a:t> Other agents, such as </a:t>
            </a:r>
            <a:r>
              <a:rPr lang="en-US" dirty="0" err="1" smtClean="0"/>
              <a:t>ivabradine</a:t>
            </a:r>
            <a:r>
              <a:rPr lang="en-US" dirty="0" smtClean="0"/>
              <a:t>, </a:t>
            </a:r>
            <a:r>
              <a:rPr lang="en-US" dirty="0" err="1" smtClean="0"/>
              <a:t>molsidomine</a:t>
            </a:r>
            <a:r>
              <a:rPr lang="en-US" dirty="0" smtClean="0"/>
              <a:t>, </a:t>
            </a:r>
            <a:r>
              <a:rPr lang="en-US" dirty="0" err="1" smtClean="0"/>
              <a:t>nicorandil</a:t>
            </a:r>
            <a:r>
              <a:rPr lang="en-US" dirty="0" smtClean="0"/>
              <a:t>, </a:t>
            </a:r>
            <a:r>
              <a:rPr lang="en-US" dirty="0" err="1" smtClean="0"/>
              <a:t>ranolazine</a:t>
            </a:r>
            <a:r>
              <a:rPr lang="en-US" dirty="0" smtClean="0"/>
              <a:t>, and </a:t>
            </a:r>
            <a:r>
              <a:rPr lang="en-US" dirty="0" err="1" smtClean="0"/>
              <a:t>trimetazidine</a:t>
            </a:r>
            <a:r>
              <a:rPr lang="en-US" dirty="0" smtClean="0"/>
              <a:t>, are used for their </a:t>
            </a:r>
            <a:r>
              <a:rPr lang="en-US" dirty="0" err="1" smtClean="0"/>
              <a:t>antianginal</a:t>
            </a:r>
            <a:r>
              <a:rPr lang="en-US" dirty="0" smtClean="0"/>
              <a:t> properties</a:t>
            </a:r>
          </a:p>
          <a:p>
            <a:pPr algn="l" rtl="0"/>
            <a:endParaRPr lang="ar-JO" dirty="0"/>
          </a:p>
        </p:txBody>
      </p:sp>
    </p:spTree>
    <p:extLst>
      <p:ext uri="{BB962C8B-B14F-4D97-AF65-F5344CB8AC3E}">
        <p14:creationId xmlns:p14="http://schemas.microsoft.com/office/powerpoint/2010/main" val="816371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smtClean="0"/>
              <a:t>Invasive Angiography and Revascularization</a:t>
            </a:r>
            <a:endParaRPr lang="ar-JO" dirty="0"/>
          </a:p>
        </p:txBody>
      </p:sp>
      <p:sp>
        <p:nvSpPr>
          <p:cNvPr id="3" name="عنصر نائب للمحتوى 2"/>
          <p:cNvSpPr>
            <a:spLocks noGrp="1"/>
          </p:cNvSpPr>
          <p:nvPr>
            <p:ph idx="1"/>
          </p:nvPr>
        </p:nvSpPr>
        <p:spPr/>
        <p:txBody>
          <a:bodyPr>
            <a:normAutofit fontScale="62500" lnSpcReduction="20000"/>
          </a:bodyPr>
          <a:lstStyle/>
          <a:p>
            <a:pPr algn="l" rtl="0"/>
            <a:r>
              <a:rPr lang="en-US" dirty="0" smtClean="0"/>
              <a:t>In patients with a diagnosis of stable angina based on noninvasive testing, invasive angiography is indicated for high-risk patients or those with severe or refractory symptoms to assess the potential for revascularization</a:t>
            </a:r>
          </a:p>
          <a:p>
            <a:pPr algn="l" rtl="0"/>
            <a:r>
              <a:rPr lang="en-US" dirty="0" smtClean="0"/>
              <a:t>Choice of PCI </a:t>
            </a:r>
            <a:r>
              <a:rPr lang="en-US" dirty="0" err="1" smtClean="0"/>
              <a:t>vs</a:t>
            </a:r>
            <a:r>
              <a:rPr lang="en-US" dirty="0" smtClean="0"/>
              <a:t> CABG</a:t>
            </a:r>
          </a:p>
          <a:p>
            <a:pPr marL="0" indent="0" algn="l" rtl="0">
              <a:buNone/>
            </a:pPr>
            <a:r>
              <a:rPr lang="en-US" dirty="0" smtClean="0"/>
              <a:t> PCI is the preferred treatment in patients with:</a:t>
            </a:r>
          </a:p>
          <a:p>
            <a:pPr algn="l" rtl="0"/>
            <a:r>
              <a:rPr lang="en-US" dirty="0" smtClean="0"/>
              <a:t>1) One-vessel disease (including the proximal section of the </a:t>
            </a:r>
            <a:r>
              <a:rPr lang="en-US" dirty="0" smtClean="0">
                <a:effectLst/>
              </a:rPr>
              <a:t>LAD)</a:t>
            </a:r>
            <a:r>
              <a:rPr lang="en-US" dirty="0" smtClean="0"/>
              <a:t> or 2-vessel disease that does not involve the proximal LAD.</a:t>
            </a:r>
          </a:p>
          <a:p>
            <a:pPr algn="l" rtl="0"/>
            <a:r>
              <a:rPr lang="en-US" dirty="0" smtClean="0"/>
              <a:t>2) Anatomic features of a low-risk lesion.</a:t>
            </a:r>
          </a:p>
          <a:p>
            <a:pPr algn="l" rtl="0"/>
            <a:r>
              <a:rPr lang="en-US" dirty="0" smtClean="0"/>
              <a:t>3) Comorbidities increasing the risk of cardiac surgery.</a:t>
            </a:r>
          </a:p>
          <a:p>
            <a:pPr marL="0" indent="0" algn="l" rtl="0">
              <a:buNone/>
            </a:pPr>
            <a:r>
              <a:rPr lang="en-US" dirty="0" smtClean="0"/>
              <a:t>CABG is preferred in patients with:</a:t>
            </a:r>
          </a:p>
          <a:p>
            <a:pPr algn="l" rtl="0"/>
            <a:r>
              <a:rPr lang="en-US" dirty="0" smtClean="0"/>
              <a:t>1) Three-vessel disease and a SYNTAX score &gt;22 or reduced LV function.</a:t>
            </a:r>
          </a:p>
          <a:p>
            <a:pPr algn="l" rtl="0"/>
            <a:r>
              <a:rPr lang="en-US" dirty="0" smtClean="0"/>
              <a:t>2) Patients with diabetes mellitus and </a:t>
            </a:r>
            <a:r>
              <a:rPr lang="en-US" dirty="0" err="1" smtClean="0"/>
              <a:t>multivessel</a:t>
            </a:r>
            <a:r>
              <a:rPr lang="en-US" dirty="0" smtClean="0"/>
              <a:t> disease.</a:t>
            </a:r>
          </a:p>
          <a:p>
            <a:pPr algn="l" rtl="0"/>
            <a:r>
              <a:rPr lang="en-US" dirty="0" smtClean="0"/>
              <a:t>3) Left main coronary artery stenosis combined with 2-vessel or 3-vessel disease in patients with a SYNTAX score &gt;32.</a:t>
            </a:r>
          </a:p>
          <a:p>
            <a:pPr algn="l" rtl="0"/>
            <a:endParaRPr lang="ar-JO" dirty="0"/>
          </a:p>
        </p:txBody>
      </p:sp>
    </p:spTree>
    <p:extLst>
      <p:ext uri="{BB962C8B-B14F-4D97-AF65-F5344CB8AC3E}">
        <p14:creationId xmlns:p14="http://schemas.microsoft.com/office/powerpoint/2010/main" val="394953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3" y="260648"/>
            <a:ext cx="8424936" cy="5865515"/>
          </a:xfrm>
        </p:spPr>
      </p:pic>
    </p:spTree>
    <p:extLst>
      <p:ext uri="{BB962C8B-B14F-4D97-AF65-F5344CB8AC3E}">
        <p14:creationId xmlns:p14="http://schemas.microsoft.com/office/powerpoint/2010/main" val="3860157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b="1" dirty="0" smtClean="0"/>
              <a:t>Acute Coronary Syndrome (ACS) </a:t>
            </a:r>
            <a:br>
              <a:rPr lang="en-GB" b="1" dirty="0" smtClean="0"/>
            </a:b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clinical syndrome of acute chest pain related to acute myocardial ischemia. ACS is classified based on electrocardiography </a:t>
            </a:r>
            <a:r>
              <a:rPr lang="en-US" dirty="0" smtClean="0">
                <a:effectLst/>
              </a:rPr>
              <a:t>(ECG)</a:t>
            </a:r>
            <a:r>
              <a:rPr lang="en-US" dirty="0" smtClean="0"/>
              <a:t> results into ST-segment elevation ACS and non–ST-segment elevation ACS</a:t>
            </a:r>
          </a:p>
          <a:p>
            <a:pPr algn="l" rtl="0"/>
            <a:r>
              <a:rPr lang="en-US" dirty="0" smtClean="0"/>
              <a:t>1. </a:t>
            </a:r>
            <a:r>
              <a:rPr lang="en-US" b="1" dirty="0" smtClean="0">
                <a:hlinkClick r:id="rId2"/>
              </a:rPr>
              <a:t>Non–ST-segment elevation </a:t>
            </a:r>
            <a:r>
              <a:rPr lang="en-US" b="1" dirty="0" smtClean="0">
                <a:effectLst/>
                <a:hlinkClick r:id="rId2"/>
              </a:rPr>
              <a:t>ACSs</a:t>
            </a:r>
            <a:r>
              <a:rPr lang="en-US" b="1" dirty="0" smtClean="0">
                <a:hlinkClick r:id="rId2"/>
              </a:rPr>
              <a:t> (unstable angina </a:t>
            </a:r>
            <a:r>
              <a:rPr lang="en-US" b="1" dirty="0" smtClean="0">
                <a:effectLst/>
                <a:hlinkClick r:id="rId2"/>
              </a:rPr>
              <a:t>[UA]/non–ST-segment</a:t>
            </a:r>
            <a:r>
              <a:rPr lang="en-US" b="1" dirty="0" smtClean="0">
                <a:hlinkClick r:id="rId2"/>
              </a:rPr>
              <a:t> elevation myocardial infarction </a:t>
            </a:r>
            <a:r>
              <a:rPr lang="en-US" b="1" dirty="0" smtClean="0">
                <a:effectLst/>
                <a:hlinkClick r:id="rId2"/>
              </a:rPr>
              <a:t>[NSTEMI])</a:t>
            </a:r>
            <a:r>
              <a:rPr lang="en-US" dirty="0" smtClean="0"/>
              <a:t> </a:t>
            </a:r>
            <a:r>
              <a:rPr lang="en-US" dirty="0" err="1" smtClean="0"/>
              <a:t>aelevated</a:t>
            </a:r>
            <a:r>
              <a:rPr lang="en-US" dirty="0" smtClean="0"/>
              <a:t> serum markers of myocardial necrosis without acute ST-segment elevation seen on </a:t>
            </a:r>
            <a:r>
              <a:rPr lang="en-US" dirty="0" smtClean="0">
                <a:effectLst/>
              </a:rPr>
              <a:t>ECG</a:t>
            </a:r>
            <a:r>
              <a:rPr lang="en-US" dirty="0" smtClean="0"/>
              <a:t>. </a:t>
            </a:r>
          </a:p>
          <a:p>
            <a:pPr algn="l" rtl="0"/>
            <a:r>
              <a:rPr lang="en-US" dirty="0" smtClean="0"/>
              <a:t>2. </a:t>
            </a:r>
            <a:r>
              <a:rPr lang="en-US" b="1" dirty="0" smtClean="0">
                <a:hlinkClick r:id="rId3"/>
              </a:rPr>
              <a:t>ST-segment elevation myocardial infarction </a:t>
            </a:r>
            <a:r>
              <a:rPr lang="en-US" b="1" dirty="0" smtClean="0">
                <a:effectLst/>
                <a:hlinkClick r:id="rId3"/>
              </a:rPr>
              <a:t>(STEMI)</a:t>
            </a:r>
            <a:r>
              <a:rPr lang="en-US" dirty="0" smtClean="0"/>
              <a:t> </a:t>
            </a:r>
            <a:r>
              <a:rPr lang="en-US" dirty="0" err="1" smtClean="0"/>
              <a:t>icessation</a:t>
            </a:r>
            <a:r>
              <a:rPr lang="en-US" dirty="0" smtClean="0"/>
              <a:t> of blood flow through a coronary artery due to its occlusion, which results in </a:t>
            </a:r>
            <a:r>
              <a:rPr lang="en-US" dirty="0" err="1" smtClean="0"/>
              <a:t>transmural</a:t>
            </a:r>
            <a:r>
              <a:rPr lang="en-US" dirty="0" smtClean="0"/>
              <a:t> ischemia leading to ST-segment elevation and myocardial necrosis manifested by increased blood levels of specific biomarkers. The most common mechanism is atherosclerotic plaque rupture with superimposed thrombosis.</a:t>
            </a:r>
          </a:p>
          <a:p>
            <a:pPr algn="l" rtl="0"/>
            <a:endParaRPr lang="ar-JO" dirty="0"/>
          </a:p>
        </p:txBody>
      </p:sp>
    </p:spTree>
    <p:extLst>
      <p:ext uri="{BB962C8B-B14F-4D97-AF65-F5344CB8AC3E}">
        <p14:creationId xmlns:p14="http://schemas.microsoft.com/office/powerpoint/2010/main" val="1155347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498178"/>
          </a:xfrm>
        </p:spPr>
        <p:txBody>
          <a:bodyPr>
            <a:normAutofit fontScale="90000"/>
          </a:bodyPr>
          <a:lstStyle/>
          <a:p>
            <a:r>
              <a:rPr lang="en-US" b="1" dirty="0" smtClean="0"/>
              <a:t>Non–ST-Segment Elevation Myocardial Infarction (NSTEMI) and Unstable Angina (UA) </a:t>
            </a:r>
            <a:br>
              <a:rPr lang="en-US" b="1" dirty="0" smtClean="0"/>
            </a:b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1. </a:t>
            </a:r>
            <a:r>
              <a:rPr lang="en-US" b="1" dirty="0" smtClean="0"/>
              <a:t>Symptoms</a:t>
            </a:r>
            <a:r>
              <a:rPr lang="en-US" dirty="0" smtClean="0"/>
              <a:t>: Chest pain or equivalent ischemic ,Unlike in stable coronary artery disease </a:t>
            </a:r>
            <a:r>
              <a:rPr lang="en-US" dirty="0" smtClean="0">
                <a:effectLst/>
              </a:rPr>
              <a:t>(CAD),</a:t>
            </a:r>
            <a:r>
              <a:rPr lang="en-US" dirty="0" smtClean="0"/>
              <a:t> the pain is not relieved within 5 minutes of removing the precipitating factors or administering sublingual nitrate, but it lasts longer and may occur at rest. Note that in women, patients with diabetes, and the elderly angina may manifest as dyspnea or </a:t>
            </a:r>
            <a:r>
              <a:rPr lang="en-US" dirty="0" err="1" smtClean="0"/>
              <a:t>epigastric</a:t>
            </a:r>
            <a:r>
              <a:rPr lang="en-US" dirty="0" smtClean="0"/>
              <a:t> discomfort—an </a:t>
            </a:r>
            <a:r>
              <a:rPr lang="en-US" dirty="0" err="1" smtClean="0"/>
              <a:t>anginal</a:t>
            </a:r>
            <a:r>
              <a:rPr lang="en-US" dirty="0" smtClean="0"/>
              <a:t> equivalent.</a:t>
            </a:r>
          </a:p>
          <a:p>
            <a:pPr algn="l" rtl="0"/>
            <a:r>
              <a:rPr lang="en-US" dirty="0" smtClean="0"/>
              <a:t>2. </a:t>
            </a:r>
            <a:r>
              <a:rPr lang="en-US" b="1" dirty="0" smtClean="0"/>
              <a:t>Classification of pain in unstable angina </a:t>
            </a:r>
            <a:r>
              <a:rPr lang="en-US" b="1" dirty="0" smtClean="0">
                <a:effectLst/>
              </a:rPr>
              <a:t>(UA)/non–ST-segment</a:t>
            </a:r>
            <a:r>
              <a:rPr lang="en-US" b="1" dirty="0" smtClean="0"/>
              <a:t> elevation myocardial infarction </a:t>
            </a:r>
            <a:r>
              <a:rPr lang="en-US" b="1" dirty="0" smtClean="0">
                <a:effectLst/>
              </a:rPr>
              <a:t>(NSTEMI</a:t>
            </a:r>
            <a:r>
              <a:rPr lang="en-US" b="1" dirty="0" smtClean="0"/>
              <a:t>)</a:t>
            </a:r>
            <a:r>
              <a:rPr lang="en-US" dirty="0" smtClean="0"/>
              <a:t>: </a:t>
            </a:r>
          </a:p>
          <a:p>
            <a:pPr algn="l" rtl="0"/>
            <a:r>
              <a:rPr lang="en-US" dirty="0" smtClean="0"/>
              <a:t>1) Angina occurring at rest, lasting &gt;20 minutes. </a:t>
            </a:r>
          </a:p>
          <a:p>
            <a:pPr algn="l" rtl="0"/>
            <a:r>
              <a:rPr lang="en-US" dirty="0" smtClean="0"/>
              <a:t>2) New-onset angina within the prior month</a:t>
            </a:r>
          </a:p>
          <a:p>
            <a:pPr algn="l" rtl="0"/>
            <a:r>
              <a:rPr lang="en-US" dirty="0" smtClean="0"/>
              <a:t>3) Angina with a crescendo pattern: Angina that is becoming more frequent, is caused by less intense physical exertion than previously, lasts longer</a:t>
            </a:r>
          </a:p>
          <a:p>
            <a:pPr algn="l" rtl="0"/>
            <a:endParaRPr lang="ar-JO" dirty="0"/>
          </a:p>
        </p:txBody>
      </p:sp>
    </p:spTree>
    <p:extLst>
      <p:ext uri="{BB962C8B-B14F-4D97-AF65-F5344CB8AC3E}">
        <p14:creationId xmlns:p14="http://schemas.microsoft.com/office/powerpoint/2010/main" val="6561495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smtClean="0"/>
              <a:t>Diagnostic Tests</a:t>
            </a:r>
            <a:br>
              <a:rPr lang="en-GB" dirty="0" smtClean="0"/>
            </a:b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dirty="0" smtClean="0"/>
              <a:t>1. </a:t>
            </a:r>
            <a:r>
              <a:rPr lang="en-US" b="1" dirty="0" smtClean="0"/>
              <a:t>Resting electrocardiography </a:t>
            </a:r>
            <a:r>
              <a:rPr lang="en-US" b="1" dirty="0" smtClean="0">
                <a:effectLst/>
              </a:rPr>
              <a:t>(ECG)</a:t>
            </a:r>
            <a:r>
              <a:rPr lang="en-US" dirty="0" smtClean="0"/>
              <a:t>: Abnormalities may be observed in ≥2 contiguous leads (groups of contiguous leads include: V1-V6, anterior leads; II, III, </a:t>
            </a:r>
            <a:r>
              <a:rPr lang="en-US" dirty="0" err="1" smtClean="0"/>
              <a:t>aVF</a:t>
            </a:r>
            <a:r>
              <a:rPr lang="en-US" dirty="0" smtClean="0"/>
              <a:t>, inferior leads; I, </a:t>
            </a:r>
            <a:r>
              <a:rPr lang="en-US" dirty="0" err="1" smtClean="0"/>
              <a:t>aVL</a:t>
            </a:r>
            <a:r>
              <a:rPr lang="en-US" dirty="0" smtClean="0"/>
              <a:t>, lateral/apical leads; V3R, V4R, supplemental leads covering the free wall of the right ventricle).</a:t>
            </a:r>
          </a:p>
          <a:p>
            <a:pPr algn="l" rtl="0"/>
            <a:r>
              <a:rPr lang="en-US" dirty="0" smtClean="0"/>
              <a:t>1) ST-segment depression (less commonly, transient ST-segment elevation): Abnormalities of diagnostic value are new horizontal or </a:t>
            </a:r>
            <a:r>
              <a:rPr lang="en-US" dirty="0" err="1" smtClean="0"/>
              <a:t>downsloping</a:t>
            </a:r>
            <a:r>
              <a:rPr lang="en-US" dirty="0" smtClean="0"/>
              <a:t> ST-segment depressions ≥0.05 mV.</a:t>
            </a:r>
          </a:p>
          <a:p>
            <a:pPr algn="l" rtl="0"/>
            <a:r>
              <a:rPr lang="en-US" dirty="0" smtClean="0"/>
              <a:t>2) T-wave inversion (&gt;0.1 mV; inversions ≥0.2 mV are associated with higher risk) or reversal of a prior T-wave inversion. T-wave flattening is relatively nonspecific.</a:t>
            </a:r>
          </a:p>
          <a:p>
            <a:pPr algn="l" rtl="0"/>
            <a:r>
              <a:rPr lang="en-US" dirty="0" smtClean="0"/>
              <a:t>3) ECG is normal in 30% to 50% of patients.</a:t>
            </a:r>
          </a:p>
          <a:p>
            <a:pPr algn="l" rtl="0"/>
            <a:endParaRPr lang="ar-JO" dirty="0"/>
          </a:p>
        </p:txBody>
      </p:sp>
    </p:spTree>
    <p:extLst>
      <p:ext uri="{BB962C8B-B14F-4D97-AF65-F5344CB8AC3E}">
        <p14:creationId xmlns:p14="http://schemas.microsoft.com/office/powerpoint/2010/main" val="25627066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smtClean="0"/>
              <a:t>Diagnostic Tests</a:t>
            </a:r>
            <a:br>
              <a:rPr lang="en-GB" dirty="0" smtClean="0"/>
            </a:br>
            <a:endParaRPr lang="ar-JO" dirty="0"/>
          </a:p>
        </p:txBody>
      </p:sp>
      <p:sp>
        <p:nvSpPr>
          <p:cNvPr id="3" name="عنصر نائب للمحتوى 2"/>
          <p:cNvSpPr>
            <a:spLocks noGrp="1"/>
          </p:cNvSpPr>
          <p:nvPr>
            <p:ph idx="1"/>
          </p:nvPr>
        </p:nvSpPr>
        <p:spPr/>
        <p:txBody>
          <a:bodyPr>
            <a:normAutofit fontScale="85000" lnSpcReduction="10000"/>
          </a:bodyPr>
          <a:lstStyle/>
          <a:p>
            <a:pPr algn="l" rtl="0"/>
            <a:r>
              <a:rPr lang="en-US" dirty="0" smtClean="0"/>
              <a:t>2. </a:t>
            </a:r>
            <a:r>
              <a:rPr lang="en-US" b="1" dirty="0" smtClean="0"/>
              <a:t>Blood tests</a:t>
            </a:r>
            <a:r>
              <a:rPr lang="en-US" dirty="0" smtClean="0"/>
              <a:t>: Patients have elevated serum markers of myocardial necrosis in </a:t>
            </a:r>
            <a:r>
              <a:rPr lang="en-US" dirty="0" smtClean="0">
                <a:effectLst/>
              </a:rPr>
              <a:t>NSTEMI (the</a:t>
            </a:r>
            <a:r>
              <a:rPr lang="en-US" dirty="0" smtClean="0"/>
              <a:t> markers may also be elevated in </a:t>
            </a:r>
            <a:r>
              <a:rPr lang="en-US" dirty="0" smtClean="0">
                <a:effectLst/>
              </a:rPr>
              <a:t>UA,</a:t>
            </a:r>
            <a:r>
              <a:rPr lang="en-US" dirty="0" smtClean="0"/>
              <a:t> but in such cases they do not exceed the acute MI cutoff values, &gt;99th percentile of the upper limit of normal </a:t>
            </a:r>
            <a:r>
              <a:rPr lang="en-US" dirty="0" smtClean="0">
                <a:effectLst/>
              </a:rPr>
              <a:t>[ULN]):</a:t>
            </a:r>
            <a:r>
              <a:rPr lang="en-US" dirty="0" smtClean="0"/>
              <a:t> </a:t>
            </a:r>
          </a:p>
          <a:p>
            <a:pPr algn="l" rtl="0"/>
            <a:r>
              <a:rPr lang="en-US" dirty="0" smtClean="0"/>
              <a:t>1) Cardiac-specific troponin T </a:t>
            </a:r>
            <a:r>
              <a:rPr lang="en-US" dirty="0" smtClean="0">
                <a:effectLst/>
              </a:rPr>
              <a:t>(</a:t>
            </a:r>
            <a:r>
              <a:rPr lang="en-US" dirty="0" err="1" smtClean="0">
                <a:effectLst/>
              </a:rPr>
              <a:t>cTnT</a:t>
            </a:r>
            <a:r>
              <a:rPr lang="en-US" dirty="0" smtClean="0">
                <a:effectLst/>
              </a:rPr>
              <a:t>)</a:t>
            </a:r>
            <a:r>
              <a:rPr lang="en-US" dirty="0" smtClean="0"/>
              <a:t>, troponin I </a:t>
            </a:r>
            <a:r>
              <a:rPr lang="en-US" dirty="0" smtClean="0">
                <a:effectLst/>
              </a:rPr>
              <a:t>(</a:t>
            </a:r>
            <a:r>
              <a:rPr lang="en-US" dirty="0" err="1" smtClean="0">
                <a:effectLst/>
              </a:rPr>
              <a:t>cTnI</a:t>
            </a:r>
            <a:r>
              <a:rPr lang="en-US" dirty="0" smtClean="0">
                <a:effectLst/>
              </a:rPr>
              <a:t>),</a:t>
            </a:r>
            <a:r>
              <a:rPr lang="en-US" dirty="0" smtClean="0"/>
              <a:t> or high-sensitivity troponin I or T.</a:t>
            </a:r>
          </a:p>
          <a:p>
            <a:pPr algn="l" rtl="0"/>
            <a:r>
              <a:rPr lang="en-US" dirty="0" smtClean="0"/>
              <a:t>2) </a:t>
            </a:r>
            <a:r>
              <a:rPr lang="en-US" dirty="0" err="1" smtClean="0"/>
              <a:t>Creatine</a:t>
            </a:r>
            <a:r>
              <a:rPr lang="en-US" dirty="0" smtClean="0"/>
              <a:t> kinase MB subunit </a:t>
            </a:r>
            <a:r>
              <a:rPr lang="en-US" dirty="0" smtClean="0">
                <a:effectLst/>
              </a:rPr>
              <a:t>(CK-MB)</a:t>
            </a:r>
            <a:r>
              <a:rPr lang="en-US" dirty="0" smtClean="0"/>
              <a:t> concentration (CK-</a:t>
            </a:r>
            <a:r>
              <a:rPr lang="en-US" dirty="0" err="1" smtClean="0"/>
              <a:t>MBmass</a:t>
            </a:r>
            <a:r>
              <a:rPr lang="en-US" dirty="0" smtClean="0"/>
              <a:t>) &gt;510 </a:t>
            </a:r>
            <a:r>
              <a:rPr lang="en-US" dirty="0" err="1" smtClean="0"/>
              <a:t>microg</a:t>
            </a:r>
            <a:r>
              <a:rPr lang="en-US" dirty="0" smtClean="0"/>
              <a:t>/L (depending on the assay); this is used only when cardiac-specific troponin measurements are not available.</a:t>
            </a:r>
          </a:p>
          <a:p>
            <a:pPr algn="l" rtl="0"/>
            <a:endParaRPr lang="ar-JO" dirty="0"/>
          </a:p>
        </p:txBody>
      </p:sp>
    </p:spTree>
    <p:extLst>
      <p:ext uri="{BB962C8B-B14F-4D97-AF65-F5344CB8AC3E}">
        <p14:creationId xmlns:p14="http://schemas.microsoft.com/office/powerpoint/2010/main" val="35273888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85000" lnSpcReduction="20000"/>
          </a:bodyPr>
          <a:lstStyle/>
          <a:p>
            <a:pPr algn="l" rtl="0"/>
            <a:r>
              <a:rPr lang="en-US" dirty="0" smtClean="0"/>
              <a:t>3. </a:t>
            </a:r>
            <a:r>
              <a:rPr lang="en-US" b="1" dirty="0" smtClean="0"/>
              <a:t>Chest radiographs</a:t>
            </a:r>
            <a:r>
              <a:rPr lang="en-US" dirty="0" smtClean="0"/>
              <a:t> may reveal signs of other diseases that may have caused angina or features of heart failure. Noticing an abnormal width of mediastinum should prompt consideration of aortic dissection.</a:t>
            </a:r>
          </a:p>
          <a:p>
            <a:pPr algn="l" rtl="0"/>
            <a:r>
              <a:rPr lang="en-US" dirty="0" smtClean="0"/>
              <a:t> </a:t>
            </a:r>
            <a:r>
              <a:rPr lang="en-US" b="1" dirty="0" smtClean="0"/>
              <a:t>Resting echocardiography</a:t>
            </a:r>
            <a:r>
              <a:rPr lang="en-US" dirty="0" smtClean="0"/>
              <a:t> may reveal regional wall motion abnormalities consistent with regional ischemia or support other etiologies of chest pain, such as aortic stenosis or hypertrophic cardiomyopathy. Decreased ejection fraction (&lt;50%) is also helpful to document, as it portends a worse prognosis and changes management.</a:t>
            </a:r>
          </a:p>
          <a:p>
            <a:pPr algn="l" rtl="0"/>
            <a:endParaRPr lang="ar-JO" dirty="0"/>
          </a:p>
        </p:txBody>
      </p:sp>
    </p:spTree>
    <p:extLst>
      <p:ext uri="{BB962C8B-B14F-4D97-AF65-F5344CB8AC3E}">
        <p14:creationId xmlns:p14="http://schemas.microsoft.com/office/powerpoint/2010/main" val="179443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92500" lnSpcReduction="20000"/>
          </a:bodyPr>
          <a:lstStyle/>
          <a:p>
            <a:pPr algn="l" rtl="0"/>
            <a:r>
              <a:rPr lang="en-US" dirty="0" smtClean="0"/>
              <a:t> </a:t>
            </a:r>
            <a:r>
              <a:rPr lang="en-US" b="1" dirty="0" smtClean="0"/>
              <a:t>Coronary angiography</a:t>
            </a:r>
            <a:r>
              <a:rPr lang="en-US" dirty="0" smtClean="0"/>
              <a:t> reveals lesions located in the coronary arteries that are responsible for </a:t>
            </a:r>
            <a:r>
              <a:rPr lang="en-US" dirty="0" smtClean="0">
                <a:effectLst/>
              </a:rPr>
              <a:t>UA/</a:t>
            </a:r>
            <a:r>
              <a:rPr lang="en-US" dirty="0" smtClean="0"/>
              <a:t>NSTEMI or STEMI (usually arterial occlusion) and determine the optimal form of revascularization, either percutaneous coronary intervention </a:t>
            </a:r>
            <a:r>
              <a:rPr lang="en-US" dirty="0" smtClean="0">
                <a:effectLst/>
              </a:rPr>
              <a:t>(PCI)</a:t>
            </a:r>
            <a:r>
              <a:rPr lang="en-US" dirty="0" smtClean="0"/>
              <a:t> or surgical coronary artery bypass graft </a:t>
            </a:r>
            <a:r>
              <a:rPr lang="en-US" dirty="0" smtClean="0">
                <a:effectLst/>
              </a:rPr>
              <a:t>(CABG)</a:t>
            </a:r>
            <a:r>
              <a:rPr lang="en-US" dirty="0" smtClean="0"/>
              <a:t> surgery. Routine coronary angiography has been shown to be beneficial in reducing recurrent ischemia and death in patients at moderate to high risk and should be performed.</a:t>
            </a:r>
            <a:endParaRPr lang="ar-JO" dirty="0"/>
          </a:p>
        </p:txBody>
      </p:sp>
    </p:spTree>
    <p:extLst>
      <p:ext uri="{BB962C8B-B14F-4D97-AF65-F5344CB8AC3E}">
        <p14:creationId xmlns:p14="http://schemas.microsoft.com/office/powerpoint/2010/main" val="1883852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GB" dirty="0" smtClean="0"/>
              <a:t>General Considerations/Treatment</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Treatment of high-risk patients is conducted optimally in an intensive cardiac care or coronary care unit or equivalent; high-risk patients can be transferred to a non–intensive care ward &gt;24 hours of being free from chest pain, significant arrhythmias, and hemodynamic instability.</a:t>
            </a:r>
          </a:p>
          <a:p>
            <a:pPr algn="l" rtl="0"/>
            <a:r>
              <a:rPr lang="en-US" b="1" dirty="0" smtClean="0"/>
              <a:t>Monitoring</a:t>
            </a:r>
            <a:r>
              <a:rPr lang="en-US" dirty="0" smtClean="0"/>
              <a:t>: Continuous ECG monitoring (telemetry) for 24 hours after admission and further monitoring depending on clinical status and ongoing ischemia</a:t>
            </a:r>
          </a:p>
          <a:p>
            <a:pPr algn="l" rtl="0"/>
            <a:r>
              <a:rPr lang="en-US" b="1" dirty="0" smtClean="0"/>
              <a:t>Oxygen</a:t>
            </a:r>
            <a:r>
              <a:rPr lang="en-US" dirty="0" smtClean="0"/>
              <a:t> should be administered to each patient with hypoxia (arterial saturation &lt;90%). Monitor saturation using pulse </a:t>
            </a:r>
            <a:r>
              <a:rPr lang="en-US" dirty="0" err="1" smtClean="0"/>
              <a:t>oximetry</a:t>
            </a:r>
            <a:r>
              <a:rPr lang="en-US" dirty="0" smtClean="0"/>
              <a:t> and assess blood gases in patients with abnormal results. The use of oxygen in patients without hypoxia may be </a:t>
            </a:r>
            <a:r>
              <a:rPr lang="en-US" dirty="0" smtClean="0">
                <a:effectLst/>
              </a:rPr>
              <a:t>detrimental</a:t>
            </a:r>
          </a:p>
          <a:p>
            <a:pPr algn="l" rtl="0"/>
            <a:r>
              <a:rPr lang="en-GB" b="1" dirty="0" smtClean="0"/>
              <a:t>Supportive medical management</a:t>
            </a:r>
            <a:r>
              <a:rPr lang="en-GB" dirty="0" smtClean="0"/>
              <a:t>: K&gt;4.0 </a:t>
            </a:r>
            <a:r>
              <a:rPr lang="en-GB" dirty="0" err="1" smtClean="0"/>
              <a:t>mEq</a:t>
            </a:r>
            <a:r>
              <a:rPr lang="en-GB" dirty="0" smtClean="0"/>
              <a:t>/L  , MG &gt;1 </a:t>
            </a:r>
            <a:r>
              <a:rPr lang="en-GB" dirty="0" err="1" smtClean="0"/>
              <a:t>mmol</a:t>
            </a:r>
            <a:r>
              <a:rPr lang="en-GB" dirty="0" smtClean="0"/>
              <a:t>/L may prevent atrial and ventricular dysrhythmias.  target </a:t>
            </a:r>
            <a:r>
              <a:rPr lang="en-GB" dirty="0" err="1" smtClean="0"/>
              <a:t>hemoglobin</a:t>
            </a:r>
            <a:r>
              <a:rPr lang="en-GB" dirty="0" smtClean="0"/>
              <a:t> concentration &gt;80 g/L, stop NSAIDS.</a:t>
            </a:r>
            <a:endParaRPr lang="ar-JO" dirty="0"/>
          </a:p>
        </p:txBody>
      </p:sp>
    </p:spTree>
    <p:extLst>
      <p:ext uri="{BB962C8B-B14F-4D97-AF65-F5344CB8AC3E}">
        <p14:creationId xmlns:p14="http://schemas.microsoft.com/office/powerpoint/2010/main" val="3331653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smtClean="0"/>
              <a:t>Atherosclerosis risk factors</a:t>
            </a:r>
            <a:endParaRPr lang="ar-JO" dirty="0"/>
          </a:p>
        </p:txBody>
      </p:sp>
      <p:sp>
        <p:nvSpPr>
          <p:cNvPr id="3" name="عنصر نائب للمحتوى 2"/>
          <p:cNvSpPr>
            <a:spLocks noGrp="1"/>
          </p:cNvSpPr>
          <p:nvPr>
            <p:ph idx="1"/>
          </p:nvPr>
        </p:nvSpPr>
        <p:spPr/>
        <p:txBody>
          <a:bodyPr>
            <a:normAutofit fontScale="47500" lnSpcReduction="20000"/>
          </a:bodyPr>
          <a:lstStyle/>
          <a:p>
            <a:pPr marL="0" indent="0" algn="l" rtl="0">
              <a:buNone/>
            </a:pPr>
            <a:r>
              <a:rPr lang="en-GB" b="1" u="sng" dirty="0" smtClean="0"/>
              <a:t>Modifiable cardiovascular risk factors:</a:t>
            </a:r>
          </a:p>
          <a:p>
            <a:pPr algn="l" rtl="0"/>
            <a:r>
              <a:rPr lang="en-GB" dirty="0" smtClean="0"/>
              <a:t>1) </a:t>
            </a:r>
            <a:r>
              <a:rPr lang="en-GB" dirty="0" err="1" smtClean="0"/>
              <a:t>Atherogenic</a:t>
            </a:r>
            <a:r>
              <a:rPr lang="en-GB" dirty="0" smtClean="0"/>
              <a:t> diet.</a:t>
            </a:r>
          </a:p>
          <a:p>
            <a:pPr algn="l" rtl="0"/>
            <a:r>
              <a:rPr lang="en-GB" dirty="0" smtClean="0"/>
              <a:t>2) Smoking.</a:t>
            </a:r>
          </a:p>
          <a:p>
            <a:pPr algn="l" rtl="0"/>
            <a:r>
              <a:rPr lang="en-GB" dirty="0" smtClean="0"/>
              <a:t>3) Physical inactivity.</a:t>
            </a:r>
          </a:p>
          <a:p>
            <a:pPr algn="l" rtl="0"/>
            <a:r>
              <a:rPr lang="en-GB" dirty="0" smtClean="0"/>
              <a:t>4) High blood pressure.</a:t>
            </a:r>
          </a:p>
          <a:p>
            <a:pPr algn="l" rtl="0"/>
            <a:r>
              <a:rPr lang="en-GB" dirty="0" smtClean="0"/>
              <a:t>5) </a:t>
            </a:r>
            <a:r>
              <a:rPr lang="en-GB" dirty="0" err="1" smtClean="0"/>
              <a:t>Dyslipidemia</a:t>
            </a:r>
            <a:r>
              <a:rPr lang="en-GB" dirty="0" smtClean="0"/>
              <a:t>.</a:t>
            </a:r>
          </a:p>
          <a:p>
            <a:pPr algn="l" rtl="0"/>
            <a:r>
              <a:rPr lang="en-GB" dirty="0" smtClean="0"/>
              <a:t>6) Impaired glucose tolerance or diabetes mellitus.</a:t>
            </a:r>
          </a:p>
          <a:p>
            <a:pPr algn="l" rtl="0"/>
            <a:r>
              <a:rPr lang="en-GB" dirty="0" smtClean="0"/>
              <a:t>7) High body mass index </a:t>
            </a:r>
            <a:r>
              <a:rPr lang="en-GB" dirty="0" smtClean="0">
                <a:effectLst/>
              </a:rPr>
              <a:t>(BMI).</a:t>
            </a:r>
          </a:p>
          <a:p>
            <a:pPr algn="l" rtl="0"/>
            <a:endParaRPr lang="en-GB" dirty="0" smtClean="0"/>
          </a:p>
          <a:p>
            <a:pPr algn="l" rtl="0"/>
            <a:r>
              <a:rPr lang="en-GB" b="1" u="sng" dirty="0" err="1" smtClean="0"/>
              <a:t>Nonmodifiable</a:t>
            </a:r>
            <a:r>
              <a:rPr lang="en-GB" b="1" u="sng" dirty="0" smtClean="0"/>
              <a:t> cardiovascular risk factors:</a:t>
            </a:r>
          </a:p>
          <a:p>
            <a:pPr algn="l" rtl="0"/>
            <a:r>
              <a:rPr lang="en-GB" dirty="0" smtClean="0"/>
              <a:t>1) Age (men ≥40-45 years, women ≥50-55 years).</a:t>
            </a:r>
          </a:p>
          <a:p>
            <a:pPr algn="l" rtl="0"/>
            <a:r>
              <a:rPr lang="en-GB" dirty="0" smtClean="0"/>
              <a:t>2) Family history of early (&lt;55 years in men and &lt;65 years in women) ischemic heart disease </a:t>
            </a:r>
            <a:r>
              <a:rPr lang="en-GB" dirty="0" smtClean="0">
                <a:effectLst/>
              </a:rPr>
              <a:t>(IHD)</a:t>
            </a:r>
            <a:r>
              <a:rPr lang="en-GB" dirty="0" smtClean="0"/>
              <a:t> or atherosclerosis of other arteries.</a:t>
            </a:r>
          </a:p>
          <a:p>
            <a:pPr algn="l" rtl="0"/>
            <a:r>
              <a:rPr lang="en-GB" dirty="0" smtClean="0"/>
              <a:t>3) Chronic kidney disease </a:t>
            </a:r>
            <a:r>
              <a:rPr lang="en-GB" dirty="0" smtClean="0">
                <a:effectLst/>
              </a:rPr>
              <a:t>(CKD).</a:t>
            </a:r>
            <a:endParaRPr lang="en-GB" dirty="0" smtClean="0"/>
          </a:p>
          <a:p>
            <a:pPr algn="l" rtl="0"/>
            <a:r>
              <a:rPr lang="en-GB" dirty="0" smtClean="0"/>
              <a:t>4) Chronic inflammatory disease (</a:t>
            </a:r>
            <a:r>
              <a:rPr lang="en-GB" dirty="0" err="1" smtClean="0"/>
              <a:t>eg</a:t>
            </a:r>
            <a:r>
              <a:rPr lang="en-GB" dirty="0" smtClean="0"/>
              <a:t>, systemic lupus </a:t>
            </a:r>
            <a:r>
              <a:rPr lang="en-GB" dirty="0" err="1" smtClean="0"/>
              <a:t>erythematosus</a:t>
            </a:r>
            <a:r>
              <a:rPr lang="en-GB" dirty="0" smtClean="0"/>
              <a:t>, rheumatoid arthritis).</a:t>
            </a:r>
          </a:p>
          <a:p>
            <a:pPr algn="l" rtl="0"/>
            <a:r>
              <a:rPr lang="en-GB" dirty="0" smtClean="0"/>
              <a:t>5) Ethnicity (</a:t>
            </a:r>
            <a:r>
              <a:rPr lang="en-GB" dirty="0" err="1" smtClean="0"/>
              <a:t>eg</a:t>
            </a:r>
            <a:r>
              <a:rPr lang="en-GB" dirty="0" smtClean="0"/>
              <a:t>, South Asian, indigenous populations).</a:t>
            </a:r>
          </a:p>
          <a:p>
            <a:pPr algn="l" rtl="0"/>
            <a:r>
              <a:rPr lang="en-GB" dirty="0" smtClean="0"/>
              <a:t>6) Menopause at an age &lt;40 years.</a:t>
            </a:r>
          </a:p>
          <a:p>
            <a:pPr algn="l" rtl="0"/>
            <a:r>
              <a:rPr lang="en-GB" dirty="0" smtClean="0"/>
              <a:t>7) History of preeclampsia.</a:t>
            </a:r>
          </a:p>
          <a:p>
            <a:pPr algn="l" rtl="0"/>
            <a:r>
              <a:rPr lang="en-GB" dirty="0" smtClean="0"/>
              <a:t>8) </a:t>
            </a:r>
            <a:r>
              <a:rPr lang="en-GB" dirty="0" smtClean="0">
                <a:effectLst/>
              </a:rPr>
              <a:t>HIV.</a:t>
            </a:r>
            <a:endParaRPr lang="en-GB" dirty="0" smtClean="0"/>
          </a:p>
          <a:p>
            <a:pPr algn="l" rtl="0"/>
            <a:endParaRPr lang="ar-JO" dirty="0"/>
          </a:p>
        </p:txBody>
      </p:sp>
    </p:spTree>
    <p:extLst>
      <p:ext uri="{BB962C8B-B14F-4D97-AF65-F5344CB8AC3E}">
        <p14:creationId xmlns:p14="http://schemas.microsoft.com/office/powerpoint/2010/main" val="3489249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Anti-Ischemic Treatment and Plaque Stabilization</a:t>
            </a:r>
            <a:br>
              <a:rPr lang="en-US" dirty="0" smtClean="0"/>
            </a:br>
            <a:endParaRPr lang="ar-JO" dirty="0"/>
          </a:p>
        </p:txBody>
      </p:sp>
      <p:sp>
        <p:nvSpPr>
          <p:cNvPr id="3" name="عنصر نائب للمحتوى 2"/>
          <p:cNvSpPr>
            <a:spLocks noGrp="1"/>
          </p:cNvSpPr>
          <p:nvPr>
            <p:ph idx="1"/>
          </p:nvPr>
        </p:nvSpPr>
        <p:spPr>
          <a:xfrm>
            <a:off x="395536" y="1340768"/>
            <a:ext cx="8229600" cy="6077272"/>
          </a:xfrm>
        </p:spPr>
        <p:txBody>
          <a:bodyPr>
            <a:normAutofit fontScale="70000" lnSpcReduction="20000"/>
          </a:bodyPr>
          <a:lstStyle/>
          <a:p>
            <a:pPr algn="l" rtl="0"/>
            <a:r>
              <a:rPr lang="en-US" dirty="0" smtClean="0"/>
              <a:t>1. </a:t>
            </a:r>
            <a:r>
              <a:rPr lang="en-US" b="1" dirty="0" smtClean="0"/>
              <a:t>Nitrates</a:t>
            </a:r>
            <a:r>
              <a:rPr lang="en-US" dirty="0" smtClean="0"/>
              <a:t> can be used to relieve chest pain and are for symptomatic use only. Sublingual /</a:t>
            </a:r>
            <a:r>
              <a:rPr lang="en-US" dirty="0" smtClean="0">
                <a:effectLst/>
              </a:rPr>
              <a:t>IV</a:t>
            </a:r>
            <a:r>
              <a:rPr lang="en-US" dirty="0" smtClean="0"/>
              <a:t> </a:t>
            </a:r>
          </a:p>
          <a:p>
            <a:pPr algn="l" rtl="0"/>
            <a:r>
              <a:rPr lang="en-US" dirty="0" smtClean="0"/>
              <a:t>2. </a:t>
            </a:r>
            <a:r>
              <a:rPr lang="en-US" b="1" dirty="0" smtClean="0"/>
              <a:t>Beta-blockers</a:t>
            </a:r>
            <a:r>
              <a:rPr lang="en-US" dirty="0" smtClean="0"/>
              <a:t> should be used in patients to relieve angina and should be considered in all cases unless a contraindication exists (resting </a:t>
            </a:r>
            <a:r>
              <a:rPr lang="en-US" dirty="0" err="1" smtClean="0"/>
              <a:t>bradycardia</a:t>
            </a:r>
            <a:r>
              <a:rPr lang="en-US" dirty="0" smtClean="0"/>
              <a:t>, active wheezing). Caution should be exercised with use in patients with evidence of or at risk of developing cardiogenic shock. </a:t>
            </a:r>
          </a:p>
          <a:p>
            <a:pPr algn="l" rtl="0"/>
            <a:r>
              <a:rPr lang="en-US" dirty="0" smtClean="0"/>
              <a:t>3. </a:t>
            </a:r>
            <a:r>
              <a:rPr lang="en-US" b="1" dirty="0" smtClean="0"/>
              <a:t>Calcium channel blockers</a:t>
            </a:r>
            <a:r>
              <a:rPr lang="en-US" dirty="0" smtClean="0"/>
              <a:t>, especially non-</a:t>
            </a:r>
            <a:r>
              <a:rPr lang="en-US" dirty="0" err="1" smtClean="0"/>
              <a:t>dihydropyridines</a:t>
            </a:r>
            <a:r>
              <a:rPr lang="en-US" dirty="0" smtClean="0"/>
              <a:t> </a:t>
            </a:r>
            <a:r>
              <a:rPr lang="en-US" dirty="0" err="1" smtClean="0"/>
              <a:t>diltiazem</a:t>
            </a:r>
            <a:r>
              <a:rPr lang="en-US" dirty="0" smtClean="0"/>
              <a:t> and verapamil, are indicated in patients with persistent or recurrent myocardial ischemia in whom beta-blockers are contraindicated.</a:t>
            </a:r>
          </a:p>
          <a:p>
            <a:pPr algn="l" rtl="0"/>
            <a:r>
              <a:rPr lang="en-US" dirty="0" smtClean="0"/>
              <a:t> 4. </a:t>
            </a:r>
            <a:r>
              <a:rPr lang="en-US" b="1" dirty="0" smtClean="0"/>
              <a:t>Angiotensin-converting enzyme inhibitors </a:t>
            </a:r>
            <a:r>
              <a:rPr lang="en-US" b="1" dirty="0" smtClean="0">
                <a:effectLst/>
              </a:rPr>
              <a:t>(ACEIs)</a:t>
            </a:r>
            <a:r>
              <a:rPr lang="en-US" dirty="0" smtClean="0"/>
              <a:t>: Starting an ACEI within 24 hours is indicated in all patients with no </a:t>
            </a:r>
            <a:r>
              <a:rPr lang="en-US" dirty="0" smtClean="0">
                <a:effectLst/>
              </a:rPr>
              <a:t>contraindications.</a:t>
            </a:r>
            <a:r>
              <a:rPr lang="en-US" dirty="0" smtClean="0"/>
              <a:t> </a:t>
            </a:r>
          </a:p>
          <a:p>
            <a:pPr algn="l" rtl="0"/>
            <a:r>
              <a:rPr lang="en-US" dirty="0" smtClean="0"/>
              <a:t>5. Morphine: In patients with persistent and moderate to severe pain despite the above treatments</a:t>
            </a:r>
          </a:p>
          <a:p>
            <a:pPr algn="l" rtl="0"/>
            <a:r>
              <a:rPr lang="en-US" dirty="0" smtClean="0"/>
              <a:t>6. </a:t>
            </a:r>
            <a:r>
              <a:rPr lang="en-US" b="1" dirty="0" smtClean="0"/>
              <a:t>Statins</a:t>
            </a:r>
            <a:r>
              <a:rPr lang="en-US" dirty="0" smtClean="0"/>
              <a:t> should be used in every patient unless contraindicated, regardless of the plasma cholesterol levels, optimally within 1 to 4 days of admission.</a:t>
            </a:r>
            <a:endParaRPr lang="ar-JO" dirty="0"/>
          </a:p>
        </p:txBody>
      </p:sp>
    </p:spTree>
    <p:extLst>
      <p:ext uri="{BB962C8B-B14F-4D97-AF65-F5344CB8AC3E}">
        <p14:creationId xmlns:p14="http://schemas.microsoft.com/office/powerpoint/2010/main" val="35240655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Antithrombotic Therapy (Antiplatelet Agents and Anticoagulants)</a:t>
            </a:r>
            <a:br>
              <a:rPr lang="en-US" dirty="0" smtClean="0"/>
            </a:b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b="1" dirty="0" smtClean="0"/>
              <a:t>1. Antiplatelet therapy:</a:t>
            </a:r>
          </a:p>
          <a:p>
            <a:pPr algn="l" rtl="0"/>
            <a:endParaRPr lang="en-US" dirty="0" smtClean="0"/>
          </a:p>
          <a:p>
            <a:pPr algn="l" rtl="0"/>
            <a:r>
              <a:rPr lang="en-US" dirty="0" smtClean="0"/>
              <a:t>1) </a:t>
            </a:r>
            <a:r>
              <a:rPr lang="en-US" dirty="0" smtClean="0">
                <a:effectLst/>
              </a:rPr>
              <a:t>ASA </a:t>
            </a:r>
            <a:r>
              <a:rPr lang="en-US" dirty="0" smtClean="0"/>
              <a:t>is used in all patients suspected of ACS unless </a:t>
            </a:r>
            <a:r>
              <a:rPr lang="en-US" dirty="0" smtClean="0">
                <a:effectLst/>
              </a:rPr>
              <a:t>contraindicated.</a:t>
            </a:r>
            <a:r>
              <a:rPr lang="en-US" dirty="0" smtClean="0"/>
              <a:t> </a:t>
            </a:r>
          </a:p>
          <a:p>
            <a:pPr algn="l" rtl="0"/>
            <a:endParaRPr lang="en-US" dirty="0" smtClean="0"/>
          </a:p>
          <a:p>
            <a:pPr algn="l" rtl="0"/>
            <a:r>
              <a:rPr lang="en-US" dirty="0" smtClean="0"/>
              <a:t>2) P2Y12 inhibitor therapy should be used in combination with ASA for 12 months. </a:t>
            </a:r>
            <a:r>
              <a:rPr lang="en-US" dirty="0" err="1" smtClean="0"/>
              <a:t>Ticagrelor</a:t>
            </a:r>
            <a:r>
              <a:rPr lang="en-US" dirty="0" smtClean="0"/>
              <a:t> or </a:t>
            </a:r>
            <a:r>
              <a:rPr lang="en-US" dirty="0" err="1" smtClean="0"/>
              <a:t>clopidogrel</a:t>
            </a:r>
            <a:r>
              <a:rPr lang="en-US" dirty="0" smtClean="0"/>
              <a:t> </a:t>
            </a:r>
            <a:r>
              <a:rPr lang="en-US" dirty="0" err="1" smtClean="0"/>
              <a:t>prasugrel</a:t>
            </a:r>
            <a:r>
              <a:rPr lang="en-US" dirty="0" smtClean="0"/>
              <a:t> </a:t>
            </a:r>
          </a:p>
          <a:p>
            <a:pPr algn="l" rtl="0"/>
            <a:endParaRPr lang="en-US" dirty="0"/>
          </a:p>
          <a:p>
            <a:pPr algn="l" rtl="0"/>
            <a:r>
              <a:rPr lang="en-US" dirty="0" smtClean="0"/>
              <a:t>2. </a:t>
            </a:r>
            <a:r>
              <a:rPr lang="en-US" b="1" dirty="0" smtClean="0"/>
              <a:t>Anticoagulant therapy</a:t>
            </a:r>
            <a:r>
              <a:rPr lang="en-US" dirty="0" smtClean="0"/>
              <a:t> :Options for anticoagulant therapy include </a:t>
            </a:r>
            <a:r>
              <a:rPr lang="en-US" dirty="0" err="1" smtClean="0"/>
              <a:t>fondaparinux</a:t>
            </a:r>
            <a:r>
              <a:rPr lang="en-US" dirty="0" smtClean="0"/>
              <a:t> </a:t>
            </a:r>
            <a:r>
              <a:rPr lang="en-US" dirty="0" smtClean="0">
                <a:effectLst/>
              </a:rPr>
              <a:t>,</a:t>
            </a:r>
            <a:r>
              <a:rPr lang="en-US" dirty="0" smtClean="0"/>
              <a:t> enoxaparin </a:t>
            </a:r>
            <a:r>
              <a:rPr lang="en-US" dirty="0" smtClean="0">
                <a:effectLst/>
              </a:rPr>
              <a:t>,</a:t>
            </a:r>
            <a:r>
              <a:rPr lang="en-US" dirty="0" smtClean="0"/>
              <a:t> </a:t>
            </a:r>
            <a:r>
              <a:rPr lang="en-US" dirty="0" smtClean="0">
                <a:effectLst/>
              </a:rPr>
              <a:t>or IV</a:t>
            </a:r>
            <a:r>
              <a:rPr lang="en-US" dirty="0" smtClean="0"/>
              <a:t> unfractionated heparin </a:t>
            </a:r>
            <a:r>
              <a:rPr lang="en-US" dirty="0" smtClean="0">
                <a:effectLst/>
              </a:rPr>
              <a:t>(UFH).</a:t>
            </a:r>
            <a:endParaRPr lang="en-US" dirty="0" smtClean="0"/>
          </a:p>
          <a:p>
            <a:pPr algn="l" rtl="0"/>
            <a:endParaRPr lang="ar-JO" dirty="0"/>
          </a:p>
        </p:txBody>
      </p:sp>
    </p:spTree>
    <p:extLst>
      <p:ext uri="{BB962C8B-B14F-4D97-AF65-F5344CB8AC3E}">
        <p14:creationId xmlns:p14="http://schemas.microsoft.com/office/powerpoint/2010/main" val="1764542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Assess risk of death </a:t>
            </a: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dirty="0" smtClean="0"/>
              <a:t> </a:t>
            </a:r>
            <a:r>
              <a:rPr lang="en-US" b="1" dirty="0" smtClean="0"/>
              <a:t>Assess the risk of death or MI</a:t>
            </a:r>
            <a:r>
              <a:rPr lang="en-US" dirty="0" smtClean="0"/>
              <a:t> using </a:t>
            </a:r>
            <a:r>
              <a:rPr lang="en-US" b="1" dirty="0" smtClean="0"/>
              <a:t>risk scores</a:t>
            </a:r>
            <a:r>
              <a:rPr lang="en-US" dirty="0" smtClean="0"/>
              <a:t>, for instance, GRACE  or TIMI.</a:t>
            </a:r>
          </a:p>
          <a:p>
            <a:pPr algn="l" rtl="0"/>
            <a:r>
              <a:rPr lang="en-US" dirty="0" smtClean="0"/>
              <a:t>1) High-risk patients </a:t>
            </a:r>
            <a:r>
              <a:rPr lang="en-US" dirty="0" smtClean="0">
                <a:effectLst/>
              </a:rPr>
              <a:t>a</a:t>
            </a:r>
            <a:r>
              <a:rPr lang="en-US" dirty="0" smtClean="0"/>
              <a:t>nd intermediate-risk patients without contraindications for invasive procedures benefit from a routine coronary angiography, which is recommended</a:t>
            </a:r>
          </a:p>
          <a:p>
            <a:pPr algn="l" rtl="0"/>
            <a:r>
              <a:rPr lang="en-US" dirty="0" smtClean="0"/>
              <a:t>2) Low-risk patients are those with no recurrent chest pain, without symptoms of heart failure, without abnormal ECG findings, and with normal cardiac troponin (or any other appropriate marker of myocardial necrosis) levels may have a noninvasive assessment (</a:t>
            </a:r>
            <a:r>
              <a:rPr lang="en-US" dirty="0" err="1" smtClean="0"/>
              <a:t>ie</a:t>
            </a:r>
            <a:r>
              <a:rPr lang="en-US" dirty="0" smtClean="0"/>
              <a:t>, nuclear myocardial perfusion imaging or exercise treadmill testing), and if it is normal or low risk, they may be treated medically</a:t>
            </a:r>
            <a:endParaRPr lang="ar-JO" dirty="0"/>
          </a:p>
        </p:txBody>
      </p:sp>
    </p:spTree>
    <p:extLst>
      <p:ext uri="{BB962C8B-B14F-4D97-AF65-F5344CB8AC3E}">
        <p14:creationId xmlns:p14="http://schemas.microsoft.com/office/powerpoint/2010/main" val="3520841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88640"/>
            <a:ext cx="8208912" cy="6480720"/>
          </a:xfrm>
        </p:spPr>
      </p:pic>
    </p:spTree>
    <p:extLst>
      <p:ext uri="{BB962C8B-B14F-4D97-AF65-F5344CB8AC3E}">
        <p14:creationId xmlns:p14="http://schemas.microsoft.com/office/powerpoint/2010/main" val="1055526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ST-Segment Elevation Myocardial Infarction (STEMI) </a:t>
            </a:r>
            <a:br>
              <a:rPr lang="en-US" b="1" dirty="0" smtClean="0"/>
            </a:br>
            <a:endParaRPr lang="ar-JO" dirty="0"/>
          </a:p>
        </p:txBody>
      </p:sp>
      <p:sp>
        <p:nvSpPr>
          <p:cNvPr id="3" name="عنصر نائب للمحتوى 2"/>
          <p:cNvSpPr>
            <a:spLocks noGrp="1"/>
          </p:cNvSpPr>
          <p:nvPr>
            <p:ph idx="1"/>
          </p:nvPr>
        </p:nvSpPr>
        <p:spPr/>
        <p:txBody>
          <a:bodyPr>
            <a:normAutofit fontScale="85000" lnSpcReduction="10000"/>
          </a:bodyPr>
          <a:lstStyle/>
          <a:p>
            <a:pPr algn="l" rtl="0"/>
            <a:r>
              <a:rPr lang="en-US" dirty="0" smtClean="0"/>
              <a:t>an acute medical emergency caused by complete occlusion of a coronary artery leading to </a:t>
            </a:r>
            <a:r>
              <a:rPr lang="en-US" dirty="0" err="1" smtClean="0"/>
              <a:t>transmural</a:t>
            </a:r>
            <a:r>
              <a:rPr lang="en-US" dirty="0" smtClean="0"/>
              <a:t> ischemia. Typically, the occlusion is caused by a ruptured atherosclerotic plaque and subsequent thrombotic occlusion. If the occluded artery is not promptly </a:t>
            </a:r>
            <a:r>
              <a:rPr lang="en-US" dirty="0" err="1" smtClean="0"/>
              <a:t>revascularized</a:t>
            </a:r>
            <a:r>
              <a:rPr lang="en-US" dirty="0" smtClean="0"/>
              <a:t>, tissue infarction and myocardial scarring develop, often leading to decreased ventricular function.</a:t>
            </a:r>
          </a:p>
          <a:p>
            <a:pPr algn="l" rtl="0"/>
            <a:r>
              <a:rPr lang="en-US" dirty="0" smtClean="0"/>
              <a:t>often occurs in the early morning hours. Some patients die before reaching hospital, mainly due to ventricular fibrillation </a:t>
            </a:r>
            <a:r>
              <a:rPr lang="en-US" dirty="0" smtClean="0">
                <a:effectLst/>
              </a:rPr>
              <a:t>(VF)</a:t>
            </a:r>
            <a:r>
              <a:rPr lang="en-US" dirty="0" smtClean="0"/>
              <a:t> and sudden cardiac death</a:t>
            </a:r>
            <a:endParaRPr lang="ar-JO" dirty="0"/>
          </a:p>
        </p:txBody>
      </p:sp>
    </p:spTree>
    <p:extLst>
      <p:ext uri="{BB962C8B-B14F-4D97-AF65-F5344CB8AC3E}">
        <p14:creationId xmlns:p14="http://schemas.microsoft.com/office/powerpoint/2010/main" val="23421587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Clinical picture </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1. </a:t>
            </a:r>
            <a:r>
              <a:rPr lang="en-US" b="1" dirty="0" smtClean="0"/>
              <a:t>Symptoms</a:t>
            </a:r>
            <a:r>
              <a:rPr lang="en-US" dirty="0" smtClean="0"/>
              <a:t>: Chest pain, </a:t>
            </a:r>
            <a:r>
              <a:rPr lang="en-US" dirty="0" err="1" smtClean="0"/>
              <a:t>epigastric</a:t>
            </a:r>
            <a:r>
              <a:rPr lang="en-US" dirty="0" smtClean="0"/>
              <a:t> pain, nausea, vomiting, dyspnea, syncope, or palpitations. </a:t>
            </a:r>
          </a:p>
          <a:p>
            <a:pPr algn="l" rtl="0"/>
            <a:r>
              <a:rPr lang="en-US" dirty="0" smtClean="0"/>
              <a:t>2. </a:t>
            </a:r>
            <a:r>
              <a:rPr lang="en-US" b="1" dirty="0" smtClean="0"/>
              <a:t>Signs</a:t>
            </a:r>
            <a:r>
              <a:rPr lang="en-US" dirty="0" smtClean="0"/>
              <a:t>: </a:t>
            </a:r>
          </a:p>
          <a:p>
            <a:pPr algn="l" rtl="0"/>
            <a:r>
              <a:rPr lang="en-US" dirty="0" smtClean="0"/>
              <a:t>1) Skin pallor and sweating , Peripheral cyanosis and/or cool and mottled extremities </a:t>
            </a:r>
          </a:p>
          <a:p>
            <a:pPr algn="l" rtl="0"/>
            <a:r>
              <a:rPr lang="en-US" dirty="0" smtClean="0"/>
              <a:t>2) Tachycardia , arrhythmia (most frequently premature ventricular complexes), </a:t>
            </a:r>
            <a:r>
              <a:rPr lang="en-US" dirty="0" err="1" smtClean="0"/>
              <a:t>bradycardia</a:t>
            </a:r>
            <a:r>
              <a:rPr lang="en-US" dirty="0" smtClean="0"/>
              <a:t> </a:t>
            </a:r>
          </a:p>
          <a:p>
            <a:pPr algn="l" rtl="0"/>
            <a:r>
              <a:rPr lang="en-US" dirty="0" smtClean="0"/>
              <a:t>3) Abnormal heart sounds: Gallop sounds (S4), frequently a transient systolic murmur, MR , VSD .</a:t>
            </a:r>
          </a:p>
          <a:p>
            <a:pPr algn="l" rtl="0"/>
            <a:r>
              <a:rPr lang="en-US" dirty="0" smtClean="0"/>
              <a:t>4) </a:t>
            </a:r>
            <a:r>
              <a:rPr lang="en-US" dirty="0" err="1" smtClean="0"/>
              <a:t>Rales</a:t>
            </a:r>
            <a:r>
              <a:rPr lang="en-US" dirty="0" smtClean="0"/>
              <a:t> are audible over the lungs in patients with LV failure. </a:t>
            </a:r>
          </a:p>
          <a:p>
            <a:pPr algn="l" rtl="0"/>
            <a:r>
              <a:rPr lang="en-US" dirty="0" smtClean="0"/>
              <a:t>5) Symptoms of right ventricular failure, including hypotension and jugular venous distention, in right ventricular MI (it may accompany inferior wall MI). </a:t>
            </a:r>
          </a:p>
          <a:p>
            <a:pPr algn="l" rtl="0"/>
            <a:endParaRPr lang="ar-JO" dirty="0"/>
          </a:p>
        </p:txBody>
      </p:sp>
    </p:spTree>
    <p:extLst>
      <p:ext uri="{BB962C8B-B14F-4D97-AF65-F5344CB8AC3E}">
        <p14:creationId xmlns:p14="http://schemas.microsoft.com/office/powerpoint/2010/main" val="6211073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effectLst/>
              </a:rPr>
              <a:t>ECG</a:t>
            </a:r>
            <a:endParaRPr lang="ar-JO" dirty="0"/>
          </a:p>
        </p:txBody>
      </p:sp>
      <p:sp>
        <p:nvSpPr>
          <p:cNvPr id="3" name="عنصر نائب للمحتوى 2"/>
          <p:cNvSpPr>
            <a:spLocks noGrp="1"/>
          </p:cNvSpPr>
          <p:nvPr>
            <p:ph idx="1"/>
          </p:nvPr>
        </p:nvSpPr>
        <p:spPr/>
        <p:txBody>
          <a:bodyPr>
            <a:normAutofit fontScale="70000" lnSpcReduction="20000"/>
          </a:bodyPr>
          <a:lstStyle/>
          <a:p>
            <a:pPr marL="0" indent="0" algn="l" rtl="0">
              <a:buNone/>
            </a:pPr>
            <a:r>
              <a:rPr lang="en-US" dirty="0" smtClean="0"/>
              <a:t>1) </a:t>
            </a:r>
            <a:r>
              <a:rPr lang="en-US" b="1" dirty="0" smtClean="0"/>
              <a:t>Diagnostic ECG criteria for STEMI</a:t>
            </a:r>
            <a:r>
              <a:rPr lang="en-US" dirty="0" smtClean="0"/>
              <a:t>: A persistent ST-segment elevation at the J point in 2 contiguous leads with the following cutoff points: </a:t>
            </a:r>
          </a:p>
          <a:p>
            <a:pPr algn="l" rtl="0"/>
            <a:r>
              <a:rPr lang="en-US" dirty="0" smtClean="0"/>
              <a:t>a) &gt;1 mm in all leads other than leads V2 to V3. </a:t>
            </a:r>
          </a:p>
          <a:p>
            <a:pPr algn="l" rtl="0"/>
            <a:r>
              <a:rPr lang="en-US" dirty="0" smtClean="0"/>
              <a:t>b) For leads V2 to V3, the following cutoff points apply: ≥2 mm in men aged ≥40 years, ≥2.5 mm in men aged &lt;40 years, or ≥1.5 mm in women. </a:t>
            </a:r>
          </a:p>
          <a:p>
            <a:pPr marL="0" indent="0" algn="l" rtl="0">
              <a:buNone/>
            </a:pPr>
            <a:endParaRPr lang="en-US" dirty="0"/>
          </a:p>
          <a:p>
            <a:pPr marL="0" indent="0" algn="l" rtl="0">
              <a:buNone/>
            </a:pPr>
            <a:r>
              <a:rPr lang="en-US" dirty="0" smtClean="0"/>
              <a:t>2) </a:t>
            </a:r>
            <a:r>
              <a:rPr lang="en-US" b="1" dirty="0" smtClean="0"/>
              <a:t>New-onset left bundle branch block </a:t>
            </a:r>
            <a:r>
              <a:rPr lang="en-US" b="1" dirty="0" smtClean="0">
                <a:effectLst/>
              </a:rPr>
              <a:t>(LBBB)</a:t>
            </a:r>
          </a:p>
          <a:p>
            <a:pPr algn="l" rtl="0"/>
            <a:endParaRPr lang="en-US" dirty="0"/>
          </a:p>
          <a:p>
            <a:pPr marL="0" indent="0" algn="l" rtl="0">
              <a:buNone/>
            </a:pPr>
            <a:r>
              <a:rPr lang="en-US" dirty="0" smtClean="0"/>
              <a:t>3) Typical </a:t>
            </a:r>
            <a:r>
              <a:rPr lang="en-US" b="1" dirty="0" smtClean="0"/>
              <a:t>evolution of ECG changes</a:t>
            </a:r>
            <a:r>
              <a:rPr lang="en-US" dirty="0" smtClean="0"/>
              <a:t> lasts several hours to several days.</a:t>
            </a:r>
            <a:r>
              <a:rPr lang="en-US" dirty="0"/>
              <a:t>:</a:t>
            </a:r>
            <a:r>
              <a:rPr lang="en-US" dirty="0" smtClean="0"/>
              <a:t> tall peaked T waves &gt; convex or horizontal ST-segment elevation&gt; pathologic Q waves with reduced R waves &gt;the ST segment returns to the isoelectric line, and the amplitudes of R waves decrease further&gt; Q waves become deeper, and inverse T waves appear. </a:t>
            </a:r>
            <a:endParaRPr lang="ar-JO" dirty="0"/>
          </a:p>
        </p:txBody>
      </p:sp>
    </p:spTree>
    <p:extLst>
      <p:ext uri="{BB962C8B-B14F-4D97-AF65-F5344CB8AC3E}">
        <p14:creationId xmlns:p14="http://schemas.microsoft.com/office/powerpoint/2010/main" val="38765327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620688"/>
            <a:ext cx="8229600" cy="5688632"/>
          </a:xfrm>
        </p:spPr>
      </p:pic>
    </p:spTree>
    <p:extLst>
      <p:ext uri="{BB962C8B-B14F-4D97-AF65-F5344CB8AC3E}">
        <p14:creationId xmlns:p14="http://schemas.microsoft.com/office/powerpoint/2010/main" val="31224494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Blood tests</a:t>
            </a:r>
            <a:r>
              <a:rPr lang="en-US" dirty="0" smtClean="0"/>
              <a:t> </a:t>
            </a:r>
            <a:endParaRPr lang="ar-JO" dirty="0"/>
          </a:p>
        </p:txBody>
      </p:sp>
      <p:sp>
        <p:nvSpPr>
          <p:cNvPr id="3" name="عنصر نائب للمحتوى 2"/>
          <p:cNvSpPr>
            <a:spLocks noGrp="1"/>
          </p:cNvSpPr>
          <p:nvPr>
            <p:ph idx="1"/>
          </p:nvPr>
        </p:nvSpPr>
        <p:spPr/>
        <p:txBody>
          <a:bodyPr>
            <a:normAutofit fontScale="85000" lnSpcReduction="20000"/>
          </a:bodyPr>
          <a:lstStyle/>
          <a:p>
            <a:pPr algn="l" rtl="0"/>
            <a:r>
              <a:rPr lang="en-US" dirty="0" smtClean="0"/>
              <a:t>should not be used for the acute diagnosis </a:t>
            </a:r>
            <a:r>
              <a:rPr lang="en-US" dirty="0" smtClean="0">
                <a:effectLst/>
              </a:rPr>
              <a:t>of STEMI</a:t>
            </a:r>
            <a:r>
              <a:rPr lang="en-US" dirty="0" smtClean="0"/>
              <a:t> because this would delay acute reperfusion and the initial cardiac biomarker measurement may be normal. In acute MI elevated blood levels of markers of myocardial necrosis can be seen: </a:t>
            </a:r>
          </a:p>
          <a:p>
            <a:pPr algn="l" rtl="0"/>
            <a:r>
              <a:rPr lang="en-US" dirty="0" smtClean="0"/>
              <a:t>1) </a:t>
            </a:r>
            <a:r>
              <a:rPr lang="en-US" b="1" dirty="0" smtClean="0"/>
              <a:t>Cardiac-specific troponin T </a:t>
            </a:r>
            <a:r>
              <a:rPr lang="en-US" b="1" dirty="0" smtClean="0">
                <a:effectLst/>
              </a:rPr>
              <a:t>(</a:t>
            </a:r>
            <a:r>
              <a:rPr lang="en-US" b="1" dirty="0" err="1" smtClean="0">
                <a:effectLst/>
              </a:rPr>
              <a:t>cTnT</a:t>
            </a:r>
            <a:r>
              <a:rPr lang="en-US" b="1" dirty="0" smtClean="0">
                <a:effectLst/>
              </a:rPr>
              <a:t>)</a:t>
            </a:r>
            <a:r>
              <a:rPr lang="en-US" b="1" dirty="0" smtClean="0"/>
              <a:t> levels</a:t>
            </a:r>
            <a:r>
              <a:rPr lang="en-US" dirty="0" smtClean="0"/>
              <a:t>, </a:t>
            </a:r>
            <a:r>
              <a:rPr lang="en-US" b="1" dirty="0" smtClean="0"/>
              <a:t>cardiac-specific troponin I </a:t>
            </a:r>
            <a:r>
              <a:rPr lang="en-US" b="1" dirty="0" smtClean="0">
                <a:effectLst/>
              </a:rPr>
              <a:t>(</a:t>
            </a:r>
            <a:r>
              <a:rPr lang="en-US" b="1" dirty="0" err="1" smtClean="0">
                <a:effectLst/>
              </a:rPr>
              <a:t>cTnI</a:t>
            </a:r>
            <a:r>
              <a:rPr lang="en-US" b="1" dirty="0" smtClean="0">
                <a:effectLst/>
              </a:rPr>
              <a:t>)</a:t>
            </a:r>
            <a:r>
              <a:rPr lang="en-US" b="1" dirty="0" smtClean="0"/>
              <a:t> levels</a:t>
            </a:r>
            <a:endParaRPr lang="en-US" dirty="0" smtClean="0"/>
          </a:p>
          <a:p>
            <a:pPr algn="l" rtl="0"/>
            <a:r>
              <a:rPr lang="en-US" dirty="0" smtClean="0"/>
              <a:t>2) </a:t>
            </a:r>
            <a:r>
              <a:rPr lang="en-US" b="1" dirty="0" err="1" smtClean="0"/>
              <a:t>Creatine</a:t>
            </a:r>
            <a:r>
              <a:rPr lang="en-US" b="1" dirty="0" smtClean="0"/>
              <a:t> kinase MB </a:t>
            </a:r>
            <a:r>
              <a:rPr lang="en-US" b="1" dirty="0" smtClean="0">
                <a:effectLst/>
              </a:rPr>
              <a:t>(CK-MB)</a:t>
            </a:r>
            <a:r>
              <a:rPr lang="en-US" b="1" dirty="0" smtClean="0"/>
              <a:t> concentration (CK-</a:t>
            </a:r>
            <a:r>
              <a:rPr lang="en-US" b="1" dirty="0" err="1" smtClean="0"/>
              <a:t>MBmass</a:t>
            </a:r>
            <a:r>
              <a:rPr lang="en-US" b="1" dirty="0" smtClean="0"/>
              <a:t>)</a:t>
            </a:r>
            <a:r>
              <a:rPr lang="en-US" dirty="0" smtClean="0"/>
              <a:t>; this is used only when </a:t>
            </a:r>
            <a:r>
              <a:rPr lang="en-US" dirty="0" err="1" smtClean="0"/>
              <a:t>cTn</a:t>
            </a:r>
            <a:r>
              <a:rPr lang="en-US" dirty="0" smtClean="0"/>
              <a:t> measurements are not available. </a:t>
            </a:r>
          </a:p>
          <a:p>
            <a:pPr algn="l" rtl="0"/>
            <a:r>
              <a:rPr lang="en-US" dirty="0" smtClean="0">
                <a:effectLst/>
              </a:rPr>
              <a:t>3) CK-MB</a:t>
            </a:r>
            <a:r>
              <a:rPr lang="en-US" dirty="0" smtClean="0"/>
              <a:t> activity and myoglobin concentrations are no longer used in the diagnostic workup of </a:t>
            </a:r>
            <a:r>
              <a:rPr lang="en-US" dirty="0" smtClean="0">
                <a:effectLst/>
              </a:rPr>
              <a:t>MI.</a:t>
            </a:r>
            <a:r>
              <a:rPr lang="en-US" dirty="0" smtClean="0"/>
              <a:t> </a:t>
            </a:r>
          </a:p>
          <a:p>
            <a:pPr algn="l" rtl="0"/>
            <a:endParaRPr lang="ar-JO" dirty="0"/>
          </a:p>
        </p:txBody>
      </p:sp>
    </p:spTree>
    <p:extLst>
      <p:ext uri="{BB962C8B-B14F-4D97-AF65-F5344CB8AC3E}">
        <p14:creationId xmlns:p14="http://schemas.microsoft.com/office/powerpoint/2010/main" val="606405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77500" lnSpcReduction="20000"/>
          </a:bodyPr>
          <a:lstStyle/>
          <a:p>
            <a:pPr algn="l" rtl="0"/>
            <a:r>
              <a:rPr lang="en-US" dirty="0" smtClean="0"/>
              <a:t>3. </a:t>
            </a:r>
            <a:r>
              <a:rPr lang="en-US" b="1" dirty="0" smtClean="0"/>
              <a:t>Chest radiographs</a:t>
            </a:r>
            <a:r>
              <a:rPr lang="en-US" dirty="0" smtClean="0"/>
              <a:t> may reveal signs of other diseases that may have caused angina, or features of heart failure. Note of a widened mediastinum should be made, as aortic dissection may present with similar symptoms or can dissect down a coronary artery and cause a </a:t>
            </a:r>
            <a:r>
              <a:rPr lang="en-US" dirty="0" smtClean="0">
                <a:effectLst/>
              </a:rPr>
              <a:t>STEMI.</a:t>
            </a:r>
            <a:endParaRPr lang="en-US" dirty="0" smtClean="0"/>
          </a:p>
          <a:p>
            <a:pPr algn="l" rtl="0"/>
            <a:r>
              <a:rPr lang="en-US" dirty="0" smtClean="0"/>
              <a:t>4. </a:t>
            </a:r>
            <a:r>
              <a:rPr lang="en-US" b="1" dirty="0" smtClean="0"/>
              <a:t>Resting echocardiography</a:t>
            </a:r>
            <a:r>
              <a:rPr lang="en-US" dirty="0" smtClean="0"/>
              <a:t> may reveal regional wall-motion abnormalities or other etiologies of chest pain, such as </a:t>
            </a:r>
            <a:r>
              <a:rPr lang="en-US" dirty="0" err="1" smtClean="0"/>
              <a:t>valvular</a:t>
            </a:r>
            <a:r>
              <a:rPr lang="en-US" dirty="0" smtClean="0"/>
              <a:t> heart disease including aortic stenosis or hypertrophic cardiomyopathy. </a:t>
            </a:r>
          </a:p>
          <a:p>
            <a:pPr algn="l" rtl="0"/>
            <a:r>
              <a:rPr lang="en-US" dirty="0" smtClean="0"/>
              <a:t>5. </a:t>
            </a:r>
            <a:r>
              <a:rPr lang="en-US" b="1" dirty="0" smtClean="0"/>
              <a:t>Rapid coronary angiography</a:t>
            </a:r>
            <a:r>
              <a:rPr lang="en-US" dirty="0" smtClean="0"/>
              <a:t> reveals lesions located in the coronary arteries that are responsible for STEMI (usually arterial occlusion) and allows reperfusion (percutaneous coronary intervention </a:t>
            </a:r>
            <a:r>
              <a:rPr lang="en-US" dirty="0" smtClean="0">
                <a:effectLst/>
              </a:rPr>
              <a:t>[PCI])</a:t>
            </a:r>
            <a:endParaRPr lang="en-US" dirty="0" smtClean="0"/>
          </a:p>
          <a:p>
            <a:pPr algn="l" rtl="0"/>
            <a:endParaRPr lang="ar-JO" dirty="0"/>
          </a:p>
        </p:txBody>
      </p:sp>
    </p:spTree>
    <p:extLst>
      <p:ext uri="{BB962C8B-B14F-4D97-AF65-F5344CB8AC3E}">
        <p14:creationId xmlns:p14="http://schemas.microsoft.com/office/powerpoint/2010/main" val="389537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r>
              <a:rPr lang="en-GB" dirty="0" smtClean="0"/>
              <a:t>Classification</a:t>
            </a:r>
            <a:br>
              <a:rPr lang="en-GB" dirty="0" smtClean="0"/>
            </a:br>
            <a:endParaRPr lang="ar-JO" dirty="0"/>
          </a:p>
        </p:txBody>
      </p:sp>
      <p:sp>
        <p:nvSpPr>
          <p:cNvPr id="3" name="عنصر نائب للمحتوى 2"/>
          <p:cNvSpPr>
            <a:spLocks noGrp="1"/>
          </p:cNvSpPr>
          <p:nvPr>
            <p:ph idx="1"/>
          </p:nvPr>
        </p:nvSpPr>
        <p:spPr/>
        <p:txBody>
          <a:bodyPr>
            <a:normAutofit/>
          </a:bodyPr>
          <a:lstStyle/>
          <a:p>
            <a:pPr marL="0" indent="0" algn="l" rtl="0">
              <a:buNone/>
            </a:pPr>
            <a:r>
              <a:rPr lang="en-GB" dirty="0" smtClean="0"/>
              <a:t>Classification of CAD:</a:t>
            </a:r>
          </a:p>
          <a:p>
            <a:pPr algn="l" rtl="0"/>
            <a:r>
              <a:rPr lang="en-GB" dirty="0" smtClean="0"/>
              <a:t>Stable </a:t>
            </a:r>
            <a:r>
              <a:rPr lang="en-GB" dirty="0" smtClean="0">
                <a:effectLst/>
              </a:rPr>
              <a:t>CAD:</a:t>
            </a:r>
            <a:r>
              <a:rPr lang="en-GB" dirty="0" smtClean="0"/>
              <a:t> Stable angina pectoris.</a:t>
            </a:r>
          </a:p>
          <a:p>
            <a:pPr algn="l" rtl="0"/>
            <a:r>
              <a:rPr lang="en-GB" dirty="0" smtClean="0"/>
              <a:t>Acute coronary syndromes </a:t>
            </a:r>
            <a:r>
              <a:rPr lang="en-GB" dirty="0" smtClean="0">
                <a:effectLst/>
              </a:rPr>
              <a:t>(ACSs):</a:t>
            </a:r>
          </a:p>
          <a:p>
            <a:pPr marL="0" indent="0" algn="l" rtl="0">
              <a:buNone/>
            </a:pPr>
            <a:r>
              <a:rPr lang="en-GB" dirty="0" smtClean="0"/>
              <a:t>1) Non–ST-segment elevation </a:t>
            </a:r>
            <a:r>
              <a:rPr lang="en-GB" dirty="0" smtClean="0">
                <a:effectLst/>
              </a:rPr>
              <a:t>ACS.</a:t>
            </a:r>
            <a:endParaRPr lang="en-GB" dirty="0" smtClean="0"/>
          </a:p>
          <a:p>
            <a:pPr marL="0" indent="0" algn="l" rtl="0">
              <a:buNone/>
            </a:pPr>
            <a:r>
              <a:rPr lang="en-GB" dirty="0" smtClean="0"/>
              <a:t>2) ST-segment elevation </a:t>
            </a:r>
            <a:r>
              <a:rPr lang="en-GB" dirty="0" smtClean="0">
                <a:effectLst/>
              </a:rPr>
              <a:t>ACS.</a:t>
            </a:r>
            <a:endParaRPr lang="en-GB" dirty="0" smtClean="0"/>
          </a:p>
          <a:p>
            <a:pPr algn="l" rtl="0"/>
            <a:endParaRPr lang="en-GB" dirty="0" smtClean="0"/>
          </a:p>
          <a:p>
            <a:pPr algn="l" rtl="0"/>
            <a:endParaRPr lang="ar-JO" dirty="0"/>
          </a:p>
        </p:txBody>
      </p:sp>
    </p:spTree>
    <p:extLst>
      <p:ext uri="{BB962C8B-B14F-4D97-AF65-F5344CB8AC3E}">
        <p14:creationId xmlns:p14="http://schemas.microsoft.com/office/powerpoint/2010/main" val="32845681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Hospital Management </a:t>
            </a:r>
            <a:br>
              <a:rPr lang="en-US" dirty="0" smtClean="0"/>
            </a:br>
            <a:endParaRPr lang="ar-JO" dirty="0"/>
          </a:p>
        </p:txBody>
      </p:sp>
      <p:sp>
        <p:nvSpPr>
          <p:cNvPr id="3" name="عنصر نائب للمحتوى 2"/>
          <p:cNvSpPr>
            <a:spLocks noGrp="1"/>
          </p:cNvSpPr>
          <p:nvPr>
            <p:ph idx="1"/>
          </p:nvPr>
        </p:nvSpPr>
        <p:spPr>
          <a:xfrm>
            <a:off x="457200" y="1600200"/>
            <a:ext cx="8229600" cy="5069160"/>
          </a:xfrm>
        </p:spPr>
        <p:txBody>
          <a:bodyPr>
            <a:normAutofit fontScale="70000" lnSpcReduction="20000"/>
          </a:bodyPr>
          <a:lstStyle/>
          <a:p>
            <a:pPr algn="l" rtl="0"/>
            <a:r>
              <a:rPr lang="en-US" dirty="0" smtClean="0"/>
              <a:t>Patients should be treated at a coronary care unit or an equivalent monitored unit </a:t>
            </a:r>
          </a:p>
          <a:p>
            <a:pPr algn="l" rtl="0"/>
            <a:r>
              <a:rPr lang="en-US" dirty="0" smtClean="0"/>
              <a:t>1. </a:t>
            </a:r>
            <a:r>
              <a:rPr lang="en-US" b="1" dirty="0" smtClean="0"/>
              <a:t>Oxygen , </a:t>
            </a:r>
            <a:r>
              <a:rPr lang="en-US" dirty="0" smtClean="0"/>
              <a:t>only if hypoxic </a:t>
            </a:r>
          </a:p>
          <a:p>
            <a:pPr algn="l" rtl="0"/>
            <a:r>
              <a:rPr lang="en-US" dirty="0" smtClean="0"/>
              <a:t>2. </a:t>
            </a:r>
            <a:r>
              <a:rPr lang="en-US" b="1" dirty="0" smtClean="0"/>
              <a:t>Nitrates</a:t>
            </a:r>
            <a:r>
              <a:rPr lang="en-US" dirty="0" smtClean="0"/>
              <a:t>: pain only</a:t>
            </a:r>
          </a:p>
          <a:p>
            <a:pPr algn="l" rtl="0"/>
            <a:r>
              <a:rPr lang="en-US" dirty="0" smtClean="0"/>
              <a:t>3. </a:t>
            </a:r>
            <a:r>
              <a:rPr lang="en-US" b="1" dirty="0" smtClean="0"/>
              <a:t>Morphine :</a:t>
            </a:r>
            <a:r>
              <a:rPr lang="en-US" dirty="0" smtClean="0"/>
              <a:t>pain only</a:t>
            </a:r>
            <a:endParaRPr lang="en-US" b="1" dirty="0" smtClean="0"/>
          </a:p>
          <a:p>
            <a:pPr algn="l" rtl="0"/>
            <a:r>
              <a:rPr lang="en-US" dirty="0" smtClean="0"/>
              <a:t>4. </a:t>
            </a:r>
            <a:r>
              <a:rPr lang="en-US" b="1" dirty="0" smtClean="0"/>
              <a:t>Antiplatelet agents</a:t>
            </a:r>
            <a:r>
              <a:rPr lang="en-US" dirty="0" smtClean="0"/>
              <a:t>: </a:t>
            </a:r>
            <a:r>
              <a:rPr lang="en-US" dirty="0" smtClean="0">
                <a:effectLst/>
              </a:rPr>
              <a:t>ASA</a:t>
            </a:r>
            <a:r>
              <a:rPr lang="en-US" dirty="0" smtClean="0"/>
              <a:t>, and P2Y12 inhibitors should be used (</a:t>
            </a:r>
            <a:r>
              <a:rPr lang="en-US" dirty="0" err="1" smtClean="0"/>
              <a:t>ticagrelor</a:t>
            </a:r>
            <a:r>
              <a:rPr lang="en-US" dirty="0" smtClean="0"/>
              <a:t>, </a:t>
            </a:r>
            <a:r>
              <a:rPr lang="en-US" dirty="0" err="1" smtClean="0"/>
              <a:t>prasugrel</a:t>
            </a:r>
            <a:r>
              <a:rPr lang="en-US" dirty="0" smtClean="0"/>
              <a:t>, or </a:t>
            </a:r>
            <a:r>
              <a:rPr lang="en-US" dirty="0" err="1" smtClean="0"/>
              <a:t>clopidogrel</a:t>
            </a:r>
            <a:r>
              <a:rPr lang="en-US" dirty="0" smtClean="0"/>
              <a:t>).</a:t>
            </a:r>
          </a:p>
          <a:p>
            <a:pPr algn="l" rtl="0"/>
            <a:r>
              <a:rPr lang="en-US" dirty="0" smtClean="0"/>
              <a:t>5. </a:t>
            </a:r>
            <a:r>
              <a:rPr lang="en-US" b="1" dirty="0" smtClean="0"/>
              <a:t>Beta-blockers</a:t>
            </a:r>
            <a:r>
              <a:rPr lang="en-US" dirty="0" smtClean="0"/>
              <a:t> should be used in patients without contraindications</a:t>
            </a:r>
          </a:p>
          <a:p>
            <a:pPr algn="l" rtl="0"/>
            <a:r>
              <a:rPr lang="en-US" dirty="0" smtClean="0"/>
              <a:t>6.</a:t>
            </a:r>
            <a:r>
              <a:rPr lang="en-GB" dirty="0" smtClean="0"/>
              <a:t> </a:t>
            </a:r>
            <a:r>
              <a:rPr lang="en-GB" b="1" dirty="0" smtClean="0"/>
              <a:t>Anticoagulants : </a:t>
            </a:r>
            <a:r>
              <a:rPr lang="en-GB" dirty="0" smtClean="0"/>
              <a:t>different choices </a:t>
            </a:r>
          </a:p>
          <a:p>
            <a:pPr algn="l" rtl="0"/>
            <a:r>
              <a:rPr lang="en-US" b="1" dirty="0" smtClean="0"/>
              <a:t>7. Angiotensin-converting enzyme inhibitors </a:t>
            </a:r>
            <a:r>
              <a:rPr lang="en-US" b="1" dirty="0" smtClean="0">
                <a:effectLst/>
              </a:rPr>
              <a:t>(ACEIs)</a:t>
            </a:r>
            <a:r>
              <a:rPr lang="en-US" dirty="0" smtClean="0"/>
              <a:t>: Start as early as day 1 of MI unless contraindicated, particularly in patients with left ventricular ejection fraction </a:t>
            </a:r>
            <a:r>
              <a:rPr lang="en-US" dirty="0" smtClean="0">
                <a:effectLst/>
              </a:rPr>
              <a:t>(LVEF)</a:t>
            </a:r>
            <a:r>
              <a:rPr lang="en-US" dirty="0" smtClean="0"/>
              <a:t> ≤40% or symptoms of heart failure in the early phase of STEMI</a:t>
            </a:r>
          </a:p>
          <a:p>
            <a:pPr algn="l" rtl="0"/>
            <a:r>
              <a:rPr lang="en-US" dirty="0" smtClean="0"/>
              <a:t>8.</a:t>
            </a:r>
            <a:r>
              <a:rPr lang="en-US" b="1" dirty="0" smtClean="0"/>
              <a:t> Statins</a:t>
            </a:r>
            <a:r>
              <a:rPr lang="en-US" dirty="0" smtClean="0"/>
              <a:t> are used in every patient regardless of plasma cholesterol levels</a:t>
            </a:r>
            <a:endParaRPr lang="ar-JO" dirty="0"/>
          </a:p>
        </p:txBody>
      </p:sp>
    </p:spTree>
    <p:extLst>
      <p:ext uri="{BB962C8B-B14F-4D97-AF65-F5344CB8AC3E}">
        <p14:creationId xmlns:p14="http://schemas.microsoft.com/office/powerpoint/2010/main" val="21065703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smtClean="0"/>
              <a:t>Reperfusion Therapy</a:t>
            </a: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b="1" dirty="0" smtClean="0"/>
              <a:t>PCI</a:t>
            </a:r>
            <a:r>
              <a:rPr lang="en-US" dirty="0" smtClean="0"/>
              <a:t> is indicated if the time from the first medical contact to PCI is &lt;120 </a:t>
            </a:r>
            <a:r>
              <a:rPr lang="en-US" dirty="0" smtClean="0">
                <a:effectLst/>
              </a:rPr>
              <a:t>minutes ,  otherwise administer fibrinolysis unless contraindicated</a:t>
            </a:r>
          </a:p>
          <a:p>
            <a:pPr algn="l" rtl="0"/>
            <a:r>
              <a:rPr lang="en-GB" dirty="0" smtClean="0"/>
              <a:t>Fibrinolysis : </a:t>
            </a:r>
            <a:r>
              <a:rPr lang="en-US" dirty="0" smtClean="0"/>
              <a:t>Patients in whom primary PCI cannot be performed within the recommended timeframe (time from the first medical contact to PCI &gt;120 minutes).</a:t>
            </a:r>
          </a:p>
          <a:p>
            <a:pPr algn="l" rtl="0"/>
            <a:r>
              <a:rPr lang="en-US" b="1" dirty="0" smtClean="0"/>
              <a:t>Complications of fibrinolysis</a:t>
            </a:r>
            <a:r>
              <a:rPr lang="en-US" dirty="0" smtClean="0"/>
              <a:t> most frequently include bleeding</a:t>
            </a:r>
          </a:p>
          <a:p>
            <a:pPr algn="l" rtl="0"/>
            <a:r>
              <a:rPr lang="en-US" dirty="0" err="1" smtClean="0"/>
              <a:t>Fibrinolytic</a:t>
            </a:r>
            <a:r>
              <a:rPr lang="en-US" dirty="0" smtClean="0"/>
              <a:t> agents should be started within 30 minutes of the arrival of emergency medical services or of the moment the patient arrived at the hospital</a:t>
            </a:r>
          </a:p>
          <a:p>
            <a:pPr algn="l" rtl="0"/>
            <a:r>
              <a:rPr lang="en-US" dirty="0" smtClean="0"/>
              <a:t>Fibrin-specific agents (</a:t>
            </a:r>
            <a:r>
              <a:rPr lang="en-US" dirty="0" err="1" smtClean="0"/>
              <a:t>alteplase</a:t>
            </a:r>
            <a:r>
              <a:rPr lang="en-US" dirty="0" smtClean="0"/>
              <a:t>, </a:t>
            </a:r>
            <a:r>
              <a:rPr lang="en-US" dirty="0" err="1" smtClean="0"/>
              <a:t>tenecteplase</a:t>
            </a:r>
            <a:r>
              <a:rPr lang="en-US" dirty="0" smtClean="0"/>
              <a:t>) are preferred; other s like streptokinase</a:t>
            </a:r>
            <a:endParaRPr lang="en-US" dirty="0" smtClean="0">
              <a:effectLst/>
            </a:endParaRPr>
          </a:p>
          <a:p>
            <a:pPr algn="l" rtl="0"/>
            <a:endParaRPr lang="ar-JO" dirty="0"/>
          </a:p>
        </p:txBody>
      </p:sp>
    </p:spTree>
    <p:extLst>
      <p:ext uri="{BB962C8B-B14F-4D97-AF65-F5344CB8AC3E}">
        <p14:creationId xmlns:p14="http://schemas.microsoft.com/office/powerpoint/2010/main" val="164717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smtClean="0"/>
              <a:t>Thrombolytics</a:t>
            </a:r>
            <a:endParaRPr lang="ar-JO" dirty="0"/>
          </a:p>
        </p:txBody>
      </p:sp>
      <p:sp>
        <p:nvSpPr>
          <p:cNvPr id="3" name="عنصر نائب للمحتوى 2"/>
          <p:cNvSpPr>
            <a:spLocks noGrp="1"/>
          </p:cNvSpPr>
          <p:nvPr>
            <p:ph idx="1"/>
          </p:nvPr>
        </p:nvSpPr>
        <p:spPr/>
        <p:txBody>
          <a:bodyPr>
            <a:normAutofit fontScale="70000" lnSpcReduction="20000"/>
          </a:bodyPr>
          <a:lstStyle/>
          <a:p>
            <a:pPr marL="0" indent="0" algn="l" rtl="0">
              <a:buNone/>
            </a:pPr>
            <a:r>
              <a:rPr lang="en-GB" sz="4600" b="1" u="sng" dirty="0" smtClean="0"/>
              <a:t>contraindications</a:t>
            </a:r>
            <a:r>
              <a:rPr lang="en-GB" dirty="0" smtClean="0"/>
              <a:t> </a:t>
            </a:r>
            <a:r>
              <a:rPr lang="en-US" dirty="0" smtClean="0"/>
              <a:t>: </a:t>
            </a:r>
          </a:p>
          <a:p>
            <a:pPr algn="l" rtl="0"/>
            <a:r>
              <a:rPr lang="en-GB" dirty="0" smtClean="0"/>
              <a:t>Absolute contraindications to fibrinolysis: history of intracranial </a:t>
            </a:r>
            <a:r>
              <a:rPr lang="en-GB" dirty="0" err="1" smtClean="0"/>
              <a:t>hemorrhage</a:t>
            </a:r>
            <a:r>
              <a:rPr lang="en-GB" dirty="0" smtClean="0"/>
              <a:t> or stroke of unknown origin; ischemic stroke in the last 3 months; cerebral vascular lesion, central nervous system injury or intracranial malignancy; recent major trauma, surgery, or head injury in the last 3 weeks; known bleeding disorder; aortic dissection; </a:t>
            </a:r>
            <a:r>
              <a:rPr lang="en-GB" dirty="0" err="1" smtClean="0"/>
              <a:t>noncompressible</a:t>
            </a:r>
            <a:r>
              <a:rPr lang="en-GB" dirty="0" smtClean="0"/>
              <a:t> punctures in the past 24 hours (</a:t>
            </a:r>
            <a:r>
              <a:rPr lang="en-GB" dirty="0" err="1" smtClean="0"/>
              <a:t>eg</a:t>
            </a:r>
            <a:r>
              <a:rPr lang="en-GB" dirty="0" smtClean="0"/>
              <a:t>, liver biopsy, lumbar puncture). </a:t>
            </a:r>
          </a:p>
          <a:p>
            <a:pPr algn="l" rtl="0"/>
            <a:r>
              <a:rPr lang="en-GB" dirty="0" smtClean="0"/>
              <a:t>Relative contraindications: TIA in the last 3 months; oral anticoagulant therapy; pregnancy; first week post partum; prior internal bleeding in the last 2 to 4 weeks; traumatic cardiopulmonary resuscitation; treatment-refractory hypertension (SBP &gt;180 mm Hg and/or diastolic blood pressure &gt;110 mm Hg); advanced liver disease; infective endocarditis; active peptic ulcer.</a:t>
            </a:r>
            <a:endParaRPr lang="ar-JO" dirty="0"/>
          </a:p>
        </p:txBody>
      </p:sp>
    </p:spTree>
    <p:extLst>
      <p:ext uri="{BB962C8B-B14F-4D97-AF65-F5344CB8AC3E}">
        <p14:creationId xmlns:p14="http://schemas.microsoft.com/office/powerpoint/2010/main" val="2693061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036496" cy="6858000"/>
          </a:xfrm>
        </p:spPr>
      </p:pic>
    </p:spTree>
    <p:extLst>
      <p:ext uri="{BB962C8B-B14F-4D97-AF65-F5344CB8AC3E}">
        <p14:creationId xmlns:p14="http://schemas.microsoft.com/office/powerpoint/2010/main" val="30381931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smtClean="0"/>
              <a:t>Complications</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1. </a:t>
            </a:r>
            <a:r>
              <a:rPr lang="en-US" b="1" dirty="0" smtClean="0"/>
              <a:t>Acute heart failure</a:t>
            </a:r>
            <a:r>
              <a:rPr lang="en-US" dirty="0" smtClean="0"/>
              <a:t> due to extensive myocardial necrosis and ischemia, arrhythmias/conduction disturbances, or mechanical complications of </a:t>
            </a:r>
            <a:r>
              <a:rPr lang="en-US" dirty="0" smtClean="0">
                <a:effectLst/>
              </a:rPr>
              <a:t>MI.</a:t>
            </a:r>
            <a:r>
              <a:rPr lang="en-US" dirty="0" smtClean="0"/>
              <a:t> </a:t>
            </a:r>
          </a:p>
          <a:p>
            <a:pPr algn="l" rtl="0"/>
            <a:r>
              <a:rPr lang="en-US" dirty="0" smtClean="0"/>
              <a:t>2. </a:t>
            </a:r>
            <a:r>
              <a:rPr lang="en-US" b="1" dirty="0" smtClean="0"/>
              <a:t>Recurrent ischemia or MI</a:t>
            </a:r>
            <a:r>
              <a:rPr lang="en-US" dirty="0" smtClean="0"/>
              <a:t>: </a:t>
            </a:r>
          </a:p>
          <a:p>
            <a:pPr algn="l" rtl="0"/>
            <a:r>
              <a:rPr lang="en-US" dirty="0" smtClean="0"/>
              <a:t>3. </a:t>
            </a:r>
            <a:r>
              <a:rPr lang="en-US" b="1" dirty="0" smtClean="0"/>
              <a:t>Free wall rupture</a:t>
            </a:r>
            <a:r>
              <a:rPr lang="en-US" dirty="0" smtClean="0"/>
              <a:t> usually develops within 5 days of </a:t>
            </a:r>
            <a:r>
              <a:rPr lang="en-US" dirty="0" smtClean="0">
                <a:effectLst/>
              </a:rPr>
              <a:t>STEMI:</a:t>
            </a:r>
            <a:r>
              <a:rPr lang="en-US" dirty="0" smtClean="0"/>
              <a:t> Signs of acute rupture include cardiac </a:t>
            </a:r>
            <a:r>
              <a:rPr lang="en-US" dirty="0" err="1" smtClean="0"/>
              <a:t>tamponade</a:t>
            </a:r>
            <a:r>
              <a:rPr lang="en-US" dirty="0" smtClean="0"/>
              <a:t> and cardiac arrest, usually with fatal outcome.. Diagnosis is based on echocardiography. Treatment: Urgent surgical intervention. </a:t>
            </a:r>
          </a:p>
          <a:p>
            <a:pPr algn="l" rtl="0"/>
            <a:r>
              <a:rPr lang="en-US" dirty="0" smtClean="0"/>
              <a:t>4. </a:t>
            </a:r>
            <a:r>
              <a:rPr lang="en-US" b="1" dirty="0" smtClean="0"/>
              <a:t>Ventricular </a:t>
            </a:r>
            <a:r>
              <a:rPr lang="en-US" b="1" dirty="0" err="1" smtClean="0"/>
              <a:t>septal</a:t>
            </a:r>
            <a:r>
              <a:rPr lang="en-US" b="1" dirty="0" smtClean="0"/>
              <a:t> rupture </a:t>
            </a:r>
            <a:r>
              <a:rPr lang="en-US" b="1" dirty="0" smtClean="0">
                <a:effectLst/>
              </a:rPr>
              <a:t>(VSR)</a:t>
            </a:r>
            <a:r>
              <a:rPr lang="en-US" dirty="0" smtClean="0"/>
              <a:t> usually develops on days 3 to 5 of </a:t>
            </a:r>
            <a:r>
              <a:rPr lang="en-US" dirty="0" smtClean="0">
                <a:effectLst/>
              </a:rPr>
              <a:t>MI.</a:t>
            </a:r>
            <a:r>
              <a:rPr lang="en-US" dirty="0" smtClean="0"/>
              <a:t> Signs: A new-onset </a:t>
            </a:r>
            <a:r>
              <a:rPr lang="en-US" dirty="0" err="1" smtClean="0"/>
              <a:t>holosystolic</a:t>
            </a:r>
            <a:r>
              <a:rPr lang="en-US" dirty="0" smtClean="0"/>
              <a:t> murmur heard along the left sternal border and rapidly worsening symptoms of left and right ventricular failure. Diagnosis is based on echocardiography. Treatment: Management of shock, including intra-aortic balloon </a:t>
            </a:r>
            <a:r>
              <a:rPr lang="en-US" dirty="0" err="1" smtClean="0"/>
              <a:t>counterpulsation</a:t>
            </a:r>
            <a:r>
              <a:rPr lang="en-US" dirty="0" smtClean="0"/>
              <a:t> and invasive hemodynamic monitoring; surgery must be performed as soon as possible </a:t>
            </a:r>
          </a:p>
          <a:p>
            <a:pPr algn="l" rtl="0"/>
            <a:endParaRPr lang="en-US" dirty="0" smtClean="0"/>
          </a:p>
          <a:p>
            <a:pPr algn="l" rtl="0"/>
            <a:endParaRPr lang="en-US" dirty="0" smtClean="0"/>
          </a:p>
          <a:p>
            <a:pPr algn="l" rtl="0"/>
            <a:endParaRPr lang="ar-JO" dirty="0"/>
          </a:p>
        </p:txBody>
      </p:sp>
    </p:spTree>
    <p:extLst>
      <p:ext uri="{BB962C8B-B14F-4D97-AF65-F5344CB8AC3E}">
        <p14:creationId xmlns:p14="http://schemas.microsoft.com/office/powerpoint/2010/main" val="7646162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85000" lnSpcReduction="20000"/>
          </a:bodyPr>
          <a:lstStyle/>
          <a:p>
            <a:pPr algn="l" rtl="0"/>
            <a:r>
              <a:rPr lang="en-US" dirty="0" smtClean="0"/>
              <a:t>5. </a:t>
            </a:r>
            <a:r>
              <a:rPr lang="en-US" b="1" dirty="0" smtClean="0"/>
              <a:t>Papillary muscle rupture</a:t>
            </a:r>
            <a:r>
              <a:rPr lang="en-US" dirty="0" smtClean="0"/>
              <a:t> : days 2 to 10 of </a:t>
            </a:r>
            <a:r>
              <a:rPr lang="en-US" dirty="0" smtClean="0">
                <a:effectLst/>
              </a:rPr>
              <a:t>MI;</a:t>
            </a:r>
            <a:r>
              <a:rPr lang="en-US" dirty="0" smtClean="0"/>
              <a:t> it is most frequently associated with inferior wall MI and affects the </a:t>
            </a:r>
            <a:r>
              <a:rPr lang="en-US" dirty="0" smtClean="0">
                <a:effectLst/>
              </a:rPr>
              <a:t>posteromedial LV</a:t>
            </a:r>
            <a:r>
              <a:rPr lang="en-US" dirty="0" smtClean="0"/>
              <a:t> papillary muscle, causing acute mitral regurgitation. Signs: Acute heart failure; a typical loud </a:t>
            </a:r>
            <a:r>
              <a:rPr lang="en-US" dirty="0" err="1" smtClean="0"/>
              <a:t>holosystolic</a:t>
            </a:r>
            <a:r>
              <a:rPr lang="en-US" dirty="0" smtClean="0"/>
              <a:t> apical murmur that may have widespread radiation. Diagnosis is based on clinical features confirmed by echocardiography. Treatment: Surgery, usually mitral valve replacement</a:t>
            </a:r>
          </a:p>
          <a:p>
            <a:pPr algn="l" rtl="0"/>
            <a:r>
              <a:rPr lang="en-US" dirty="0" smtClean="0"/>
              <a:t>6.</a:t>
            </a:r>
            <a:r>
              <a:rPr lang="en-US" b="1" dirty="0" smtClean="0"/>
              <a:t> Stroke</a:t>
            </a:r>
            <a:r>
              <a:rPr lang="en-US" dirty="0" smtClean="0"/>
              <a:t> usually occurs after 48 hours of hospitalization. Predisposing factors include a prior stroke or </a:t>
            </a:r>
            <a:r>
              <a:rPr lang="en-US" dirty="0" smtClean="0">
                <a:effectLst/>
              </a:rPr>
              <a:t>TIA,</a:t>
            </a:r>
            <a:r>
              <a:rPr lang="en-US" dirty="0" smtClean="0"/>
              <a:t> </a:t>
            </a:r>
            <a:r>
              <a:rPr lang="en-US" dirty="0" smtClean="0">
                <a:effectLst/>
              </a:rPr>
              <a:t>CABG,</a:t>
            </a:r>
            <a:r>
              <a:rPr lang="en-US" dirty="0" smtClean="0"/>
              <a:t> advanced age, low </a:t>
            </a:r>
            <a:r>
              <a:rPr lang="en-US" dirty="0" smtClean="0">
                <a:effectLst/>
              </a:rPr>
              <a:t>LVEF,</a:t>
            </a:r>
            <a:r>
              <a:rPr lang="en-US" dirty="0" smtClean="0"/>
              <a:t> </a:t>
            </a:r>
            <a:r>
              <a:rPr lang="en-US" dirty="0" smtClean="0">
                <a:effectLst/>
              </a:rPr>
              <a:t>AF,</a:t>
            </a:r>
            <a:r>
              <a:rPr lang="en-US" dirty="0" smtClean="0"/>
              <a:t> and hypertension. </a:t>
            </a:r>
            <a:endParaRPr lang="ar-JO" dirty="0"/>
          </a:p>
        </p:txBody>
      </p:sp>
    </p:spTree>
    <p:extLst>
      <p:ext uri="{BB962C8B-B14F-4D97-AF65-F5344CB8AC3E}">
        <p14:creationId xmlns:p14="http://schemas.microsoft.com/office/powerpoint/2010/main" val="27757836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b="1" dirty="0" smtClean="0"/>
              <a:t>Arrhythmias and conduction disturbances</a:t>
            </a: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dirty="0" smtClean="0"/>
              <a:t>1) </a:t>
            </a:r>
            <a:r>
              <a:rPr lang="en-US" b="1" dirty="0" smtClean="0"/>
              <a:t>Ventricular premature beats </a:t>
            </a:r>
            <a:r>
              <a:rPr lang="en-US" b="1" dirty="0" smtClean="0">
                <a:effectLst/>
              </a:rPr>
              <a:t>(VPBs)</a:t>
            </a:r>
            <a:r>
              <a:rPr lang="en-US" dirty="0" smtClean="0"/>
              <a:t> are very common on day 1 of </a:t>
            </a:r>
            <a:r>
              <a:rPr lang="en-US" dirty="0" smtClean="0">
                <a:effectLst/>
              </a:rPr>
              <a:t>MI;</a:t>
            </a:r>
            <a:r>
              <a:rPr lang="en-US" dirty="0" smtClean="0"/>
              <a:t> they generally do not require antiarrhythmic treatment unless they cause hemodynamic deterioration. </a:t>
            </a:r>
          </a:p>
          <a:p>
            <a:pPr algn="l" rtl="0"/>
            <a:r>
              <a:rPr lang="en-US" dirty="0" smtClean="0"/>
              <a:t>2) </a:t>
            </a:r>
            <a:r>
              <a:rPr lang="en-US" b="1" dirty="0" smtClean="0"/>
              <a:t>Accelerated </a:t>
            </a:r>
            <a:r>
              <a:rPr lang="en-US" b="1" dirty="0" err="1" smtClean="0"/>
              <a:t>idioventricular</a:t>
            </a:r>
            <a:r>
              <a:rPr lang="en-US" b="1" dirty="0" smtClean="0"/>
              <a:t> rhythm </a:t>
            </a:r>
            <a:r>
              <a:rPr lang="en-US" b="1" dirty="0" smtClean="0">
                <a:effectLst/>
              </a:rPr>
              <a:t>(AIVR)</a:t>
            </a:r>
            <a:r>
              <a:rPr lang="en-US" dirty="0" smtClean="0"/>
              <a:t> (&lt;120 beats/min) is relatively common on day 1 of MI; it usually does not require the administration of antiarrhythmic drugs. AIVR is not associated with an increased risk of ventricular fibrillation. It may be a sign of successful reperfusion. </a:t>
            </a:r>
          </a:p>
          <a:p>
            <a:pPr algn="l" rtl="0"/>
            <a:r>
              <a:rPr lang="en-US" dirty="0" smtClean="0"/>
              <a:t>3) </a:t>
            </a:r>
            <a:r>
              <a:rPr lang="en-US" b="1" dirty="0" err="1" smtClean="0"/>
              <a:t>Nonsustained</a:t>
            </a:r>
            <a:r>
              <a:rPr lang="en-US" b="1" dirty="0" smtClean="0"/>
              <a:t> ventricular tachycardia </a:t>
            </a:r>
            <a:r>
              <a:rPr lang="en-US" b="1" dirty="0" smtClean="0">
                <a:effectLst/>
              </a:rPr>
              <a:t>(VT)</a:t>
            </a:r>
            <a:r>
              <a:rPr lang="en-US" dirty="0" smtClean="0"/>
              <a:t> does not usually have hemodynamic consequences and does not require specific treatment. </a:t>
            </a:r>
          </a:p>
          <a:p>
            <a:pPr algn="l" rtl="0"/>
            <a:endParaRPr lang="en-US" dirty="0" smtClean="0"/>
          </a:p>
        </p:txBody>
      </p:sp>
    </p:spTree>
    <p:extLst>
      <p:ext uri="{BB962C8B-B14F-4D97-AF65-F5344CB8AC3E}">
        <p14:creationId xmlns:p14="http://schemas.microsoft.com/office/powerpoint/2010/main" val="17964808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92500" lnSpcReduction="20000"/>
          </a:bodyPr>
          <a:lstStyle/>
          <a:p>
            <a:pPr marL="0" indent="0" algn="l" rtl="0">
              <a:buNone/>
            </a:pPr>
            <a:r>
              <a:rPr lang="en-US" dirty="0" smtClean="0"/>
              <a:t>4) </a:t>
            </a:r>
            <a:r>
              <a:rPr lang="en-US" b="1" dirty="0" smtClean="0"/>
              <a:t>Sustained VT</a:t>
            </a:r>
            <a:r>
              <a:rPr lang="en-US" dirty="0" smtClean="0"/>
              <a:t>: </a:t>
            </a:r>
          </a:p>
          <a:p>
            <a:pPr marL="0" indent="0" algn="l" rtl="0">
              <a:buNone/>
            </a:pPr>
            <a:r>
              <a:rPr lang="en-US" dirty="0" smtClean="0"/>
              <a:t>a) </a:t>
            </a:r>
            <a:r>
              <a:rPr lang="en-US" b="1" dirty="0" smtClean="0"/>
              <a:t>Polymorphic VT</a:t>
            </a:r>
            <a:r>
              <a:rPr lang="en-US" dirty="0" smtClean="0"/>
              <a:t>: The most common cause of polymorphic VT in patients with acute MI is ischemia. </a:t>
            </a:r>
          </a:p>
          <a:p>
            <a:pPr marL="0" indent="0" algn="l" rtl="0">
              <a:buNone/>
            </a:pPr>
            <a:r>
              <a:rPr lang="en-US" dirty="0" smtClean="0"/>
              <a:t>b) </a:t>
            </a:r>
            <a:r>
              <a:rPr lang="en-US" b="1" dirty="0" smtClean="0"/>
              <a:t>Monomorphic VT</a:t>
            </a:r>
          </a:p>
          <a:p>
            <a:pPr marL="0" indent="0" algn="l" rtl="0">
              <a:buNone/>
            </a:pPr>
            <a:r>
              <a:rPr lang="en-GB" b="1" dirty="0" smtClean="0">
                <a:effectLst/>
              </a:rPr>
              <a:t>5) VF</a:t>
            </a:r>
            <a:r>
              <a:rPr lang="en-GB" dirty="0" smtClean="0">
                <a:effectLst/>
              </a:rPr>
              <a:t>:</a:t>
            </a:r>
            <a:r>
              <a:rPr lang="en-GB" dirty="0" smtClean="0"/>
              <a:t> Defibrillation</a:t>
            </a:r>
          </a:p>
          <a:p>
            <a:pPr marL="0" indent="0" algn="l" rtl="0">
              <a:buNone/>
            </a:pPr>
            <a:r>
              <a:rPr lang="en-US" dirty="0" smtClean="0"/>
              <a:t>6) </a:t>
            </a:r>
            <a:r>
              <a:rPr lang="en-US" b="1" dirty="0" smtClean="0"/>
              <a:t>AF</a:t>
            </a:r>
            <a:r>
              <a:rPr lang="en-US" dirty="0" smtClean="0"/>
              <a:t> is more frequent in the elderly, in patients with anterior </a:t>
            </a:r>
            <a:r>
              <a:rPr lang="en-US" dirty="0" smtClean="0">
                <a:effectLst/>
              </a:rPr>
              <a:t>MI,</a:t>
            </a:r>
            <a:r>
              <a:rPr lang="en-US" dirty="0" smtClean="0"/>
              <a:t> extensive myocardial necrosis, heart failure, other arrhythmias, and conduction disturbances or post-MI pericarditis. It is an adverse prognostic factor</a:t>
            </a:r>
          </a:p>
          <a:p>
            <a:pPr marL="0" indent="0" algn="l" rtl="0">
              <a:buNone/>
            </a:pPr>
            <a:endParaRPr lang="en-US" b="1" dirty="0" smtClean="0"/>
          </a:p>
        </p:txBody>
      </p:sp>
    </p:spTree>
    <p:extLst>
      <p:ext uri="{BB962C8B-B14F-4D97-AF65-F5344CB8AC3E}">
        <p14:creationId xmlns:p14="http://schemas.microsoft.com/office/powerpoint/2010/main" val="19265420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7) </a:t>
            </a:r>
            <a:r>
              <a:rPr lang="en-US" b="1" dirty="0" err="1" smtClean="0"/>
              <a:t>Bradyarrhythmias</a:t>
            </a:r>
            <a:r>
              <a:rPr lang="en-US" dirty="0" smtClean="0"/>
              <a:t>: </a:t>
            </a:r>
          </a:p>
          <a:p>
            <a:pPr algn="l" rtl="0"/>
            <a:r>
              <a:rPr lang="en-US" dirty="0" smtClean="0"/>
              <a:t>a) </a:t>
            </a:r>
            <a:r>
              <a:rPr lang="en-US" b="1" dirty="0" smtClean="0"/>
              <a:t>Symptomatic sinus </a:t>
            </a:r>
            <a:r>
              <a:rPr lang="en-US" b="1" dirty="0" err="1" smtClean="0"/>
              <a:t>bradycardia</a:t>
            </a:r>
            <a:r>
              <a:rPr lang="en-US" b="1" dirty="0" smtClean="0"/>
              <a:t>, sinus pauses &gt;3 seconds, or sinus </a:t>
            </a:r>
            <a:r>
              <a:rPr lang="en-US" b="1" dirty="0" err="1" smtClean="0"/>
              <a:t>bradycardia</a:t>
            </a:r>
            <a:r>
              <a:rPr lang="en-US" b="1" dirty="0" smtClean="0"/>
              <a:t> &lt;40 beats/min with hypotension and symptoms of hemodynamic impairment</a:t>
            </a:r>
            <a:r>
              <a:rPr lang="en-US" dirty="0" smtClean="0">
                <a:effectLst/>
              </a:rPr>
              <a:t>: IV atropine</a:t>
            </a:r>
            <a:r>
              <a:rPr lang="en-US" dirty="0" smtClean="0"/>
              <a:t> 0.5 to 1 mg (up to a maximum dose of 2 mg). In patients with persistent disturbances, temporary cardiac pacing. </a:t>
            </a:r>
          </a:p>
          <a:p>
            <a:pPr algn="l" rtl="0"/>
            <a:r>
              <a:rPr lang="en-US" dirty="0" smtClean="0"/>
              <a:t>b) </a:t>
            </a:r>
            <a:r>
              <a:rPr lang="en-US" b="1" dirty="0" smtClean="0"/>
              <a:t>First-degree AV block</a:t>
            </a:r>
            <a:r>
              <a:rPr lang="en-US" dirty="0" smtClean="0"/>
              <a:t> : No treatment. </a:t>
            </a:r>
          </a:p>
          <a:p>
            <a:pPr algn="l" rtl="0"/>
            <a:r>
              <a:rPr lang="en-US" dirty="0" smtClean="0"/>
              <a:t>c) </a:t>
            </a:r>
            <a:r>
              <a:rPr lang="en-US" b="1" dirty="0" smtClean="0"/>
              <a:t>Second-degree AV block (</a:t>
            </a:r>
            <a:r>
              <a:rPr lang="en-US" b="1" dirty="0" err="1" smtClean="0"/>
              <a:t>Wenckebach</a:t>
            </a:r>
            <a:r>
              <a:rPr lang="en-US" b="1" dirty="0" smtClean="0"/>
              <a:t> type) with hemodynamic disturbances</a:t>
            </a:r>
            <a:r>
              <a:rPr lang="en-US" dirty="0" smtClean="0"/>
              <a:t>: Atropine; if ineffective, temporary cardiac pacing. </a:t>
            </a:r>
          </a:p>
          <a:p>
            <a:pPr algn="l" rtl="0"/>
            <a:r>
              <a:rPr lang="en-US" dirty="0" smtClean="0"/>
              <a:t>d) </a:t>
            </a:r>
            <a:r>
              <a:rPr lang="en-US" b="1" dirty="0" err="1" smtClean="0"/>
              <a:t>Mobitz</a:t>
            </a:r>
            <a:r>
              <a:rPr lang="en-US" b="1" dirty="0" smtClean="0"/>
              <a:t> type II second-degree AV block or third-degree AV block</a:t>
            </a:r>
            <a:r>
              <a:rPr lang="en-US" dirty="0" smtClean="0"/>
              <a:t>: Temporary cardiac pacing is usually indicated; it may be avoided in patients with ventricular rates &gt;50 beats/min, narrow QRS complexes, and no signs of hemodynamic instability. </a:t>
            </a:r>
          </a:p>
          <a:p>
            <a:pPr algn="l" rtl="0"/>
            <a:r>
              <a:rPr lang="en-US" dirty="0" smtClean="0"/>
              <a:t>Usually heart block is transient </a:t>
            </a:r>
            <a:r>
              <a:rPr lang="en-US" dirty="0" smtClean="0">
                <a:effectLst/>
              </a:rPr>
              <a:t>after MI</a:t>
            </a:r>
            <a:r>
              <a:rPr lang="en-US" dirty="0" smtClean="0"/>
              <a:t> and typically does not require permanent pacing</a:t>
            </a:r>
          </a:p>
          <a:p>
            <a:pPr algn="l" rtl="0"/>
            <a:endParaRPr lang="ar-JO" dirty="0"/>
          </a:p>
        </p:txBody>
      </p:sp>
    </p:spTree>
    <p:extLst>
      <p:ext uri="{BB962C8B-B14F-4D97-AF65-F5344CB8AC3E}">
        <p14:creationId xmlns:p14="http://schemas.microsoft.com/office/powerpoint/2010/main" val="14963610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6632"/>
            <a:ext cx="9144000" cy="6741368"/>
          </a:xfrm>
        </p:spPr>
      </p:pic>
    </p:spTree>
    <p:extLst>
      <p:ext uri="{BB962C8B-B14F-4D97-AF65-F5344CB8AC3E}">
        <p14:creationId xmlns:p14="http://schemas.microsoft.com/office/powerpoint/2010/main" val="2967915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err="1" smtClean="0"/>
              <a:t>Etiology</a:t>
            </a:r>
            <a:r>
              <a:rPr lang="en-GB" dirty="0" smtClean="0"/>
              <a:t> and Pathogenesis</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smtClean="0"/>
              <a:t>Etiology of myocardial ischemia: Most commonly myocardial ischemia is due to coronary atherosclerosis</a:t>
            </a:r>
          </a:p>
          <a:p>
            <a:pPr algn="l" rtl="0"/>
            <a:r>
              <a:rPr lang="en-US" dirty="0" smtClean="0"/>
              <a:t>Etiology of ACS: Imbalance between the myocardial oxygen demand and supply, most frequently due to occlusion of a coronary artery by a thrombus formed on a ruptured atherosclerotic plaque.</a:t>
            </a:r>
          </a:p>
          <a:p>
            <a:pPr marL="0" indent="0" algn="l" rtl="0">
              <a:buNone/>
            </a:pPr>
            <a:r>
              <a:rPr lang="en-US" dirty="0" smtClean="0"/>
              <a:t>-UA  : The resulting thrombus reduces coronary blood flow but occlusion is not complete, so that myocardial necrosis does not occur.</a:t>
            </a:r>
          </a:p>
          <a:p>
            <a:pPr marL="0" indent="0" algn="l" rtl="0">
              <a:buNone/>
            </a:pPr>
            <a:r>
              <a:rPr lang="en-US" dirty="0"/>
              <a:t>-</a:t>
            </a:r>
            <a:r>
              <a:rPr lang="en-US" dirty="0" smtClean="0"/>
              <a:t> NSTEMI is the result of a process similar </a:t>
            </a:r>
            <a:r>
              <a:rPr lang="en-US" dirty="0" smtClean="0">
                <a:effectLst/>
              </a:rPr>
              <a:t>to UA</a:t>
            </a:r>
            <a:r>
              <a:rPr lang="en-US" dirty="0" smtClean="0"/>
              <a:t> and is associated with elevation of troponin levels, indicating myocardial necrosis due to </a:t>
            </a:r>
            <a:r>
              <a:rPr lang="en-US" dirty="0" err="1" smtClean="0"/>
              <a:t>subendocardial</a:t>
            </a:r>
            <a:r>
              <a:rPr lang="en-US" dirty="0" smtClean="0"/>
              <a:t> ischemia.</a:t>
            </a:r>
          </a:p>
          <a:p>
            <a:pPr marL="0" indent="0" algn="l" rtl="0">
              <a:buNone/>
            </a:pPr>
            <a:r>
              <a:rPr lang="en-US" dirty="0" smtClean="0"/>
              <a:t>- STEMI the thrombus usually causes a complete and sudden occlusion of a coronary artery. Necrosis starts to develop within 15 to 30 minutes of the cessation of blood flow and spreads from the </a:t>
            </a:r>
            <a:r>
              <a:rPr lang="en-US" dirty="0" err="1" smtClean="0"/>
              <a:t>subendocardium</a:t>
            </a:r>
            <a:r>
              <a:rPr lang="en-US" dirty="0" smtClean="0"/>
              <a:t> to the </a:t>
            </a:r>
            <a:r>
              <a:rPr lang="en-US" dirty="0" err="1" smtClean="0"/>
              <a:t>epicardium</a:t>
            </a:r>
            <a:r>
              <a:rPr lang="en-US" dirty="0" smtClean="0"/>
              <a:t>.</a:t>
            </a:r>
          </a:p>
          <a:p>
            <a:pPr algn="l" rtl="0"/>
            <a:endParaRPr lang="en-US" dirty="0" smtClean="0"/>
          </a:p>
          <a:p>
            <a:pPr algn="l" rtl="0"/>
            <a:endParaRPr lang="ar-JO" dirty="0"/>
          </a:p>
        </p:txBody>
      </p:sp>
    </p:spTree>
    <p:extLst>
      <p:ext uri="{BB962C8B-B14F-4D97-AF65-F5344CB8AC3E}">
        <p14:creationId xmlns:p14="http://schemas.microsoft.com/office/powerpoint/2010/main" val="815341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Stable angina </a:t>
            </a:r>
            <a:endParaRPr lang="ar-JO" dirty="0"/>
          </a:p>
        </p:txBody>
      </p:sp>
      <p:sp>
        <p:nvSpPr>
          <p:cNvPr id="3" name="عنصر نائب للمحتوى 2"/>
          <p:cNvSpPr>
            <a:spLocks noGrp="1"/>
          </p:cNvSpPr>
          <p:nvPr>
            <p:ph idx="1"/>
          </p:nvPr>
        </p:nvSpPr>
        <p:spPr/>
        <p:txBody>
          <a:bodyPr>
            <a:normAutofit fontScale="85000" lnSpcReduction="20000"/>
          </a:bodyPr>
          <a:lstStyle/>
          <a:p>
            <a:pPr marL="0" indent="0" algn="l" rtl="0">
              <a:buNone/>
            </a:pPr>
            <a:endParaRPr lang="en-US" dirty="0" smtClean="0"/>
          </a:p>
          <a:p>
            <a:pPr algn="l" rtl="0"/>
            <a:r>
              <a:rPr lang="en-US" dirty="0" smtClean="0"/>
              <a:t>1)</a:t>
            </a:r>
            <a:r>
              <a:rPr lang="en-US" dirty="0" err="1" smtClean="0"/>
              <a:t>Anginal</a:t>
            </a:r>
            <a:r>
              <a:rPr lang="en-US" dirty="0" smtClean="0"/>
              <a:t> chest pain is typically retrosternal in location and may radiate to the neck, jaw, left shoulder , to the epigastrium, or rarely to the </a:t>
            </a:r>
            <a:r>
              <a:rPr lang="en-US" dirty="0" err="1" smtClean="0"/>
              <a:t>interscapular</a:t>
            </a:r>
            <a:r>
              <a:rPr lang="en-US" dirty="0" smtClean="0"/>
              <a:t> region. The pain is caused by exertion and emotional stress; it usually lasts a few minutes and is relieved by rest or sometimes decreases in the course of continued exercise. may be exacerbated by cold air or a heavy meal; it usually resolves within 1 to 3 minutes of sublingual administration of nitroglycerin .</a:t>
            </a:r>
          </a:p>
          <a:p>
            <a:pPr algn="l" rtl="0"/>
            <a:r>
              <a:rPr lang="en-US" dirty="0" smtClean="0"/>
              <a:t>2. Grading of angina based on its severity </a:t>
            </a:r>
          </a:p>
          <a:p>
            <a:pPr algn="l" rtl="0"/>
            <a:r>
              <a:rPr lang="en-US" dirty="0" smtClean="0"/>
              <a:t>3. Signs: No signs are specific for angina. </a:t>
            </a:r>
            <a:endParaRPr lang="ar-JO" dirty="0"/>
          </a:p>
        </p:txBody>
      </p:sp>
    </p:spTree>
    <p:extLst>
      <p:ext uri="{BB962C8B-B14F-4D97-AF65-F5344CB8AC3E}">
        <p14:creationId xmlns:p14="http://schemas.microsoft.com/office/powerpoint/2010/main" val="4221252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smtClean="0"/>
              <a:t>Diagnostic Tests</a:t>
            </a:r>
            <a:br>
              <a:rPr lang="en-GB" dirty="0" smtClean="0"/>
            </a:br>
            <a:endParaRPr lang="ar-JO" dirty="0"/>
          </a:p>
        </p:txBody>
      </p:sp>
      <p:sp>
        <p:nvSpPr>
          <p:cNvPr id="3" name="عنصر نائب للمحتوى 2"/>
          <p:cNvSpPr>
            <a:spLocks noGrp="1"/>
          </p:cNvSpPr>
          <p:nvPr>
            <p:ph idx="1"/>
          </p:nvPr>
        </p:nvSpPr>
        <p:spPr/>
        <p:txBody>
          <a:bodyPr>
            <a:normAutofit fontScale="62500" lnSpcReduction="20000"/>
          </a:bodyPr>
          <a:lstStyle/>
          <a:p>
            <a:pPr marL="0" indent="0" algn="l" rtl="0">
              <a:buNone/>
            </a:pPr>
            <a:r>
              <a:rPr lang="en-GB" dirty="0" smtClean="0"/>
              <a:t>1. </a:t>
            </a:r>
            <a:r>
              <a:rPr lang="en-GB" b="1" dirty="0" smtClean="0"/>
              <a:t>Laboratory tests </a:t>
            </a:r>
            <a:r>
              <a:rPr lang="en-GB" dirty="0" smtClean="0"/>
              <a:t>may reveal risk factors for atherosclerosis and disorders that may trigger angina. Baseline tests in a patient with stable coronary disease include:</a:t>
            </a:r>
          </a:p>
          <a:p>
            <a:pPr marL="0" indent="0" algn="l" rtl="0">
              <a:buNone/>
            </a:pPr>
            <a:r>
              <a:rPr lang="en-GB" dirty="0" smtClean="0"/>
              <a:t>Fasting lipid profile (total cholesterol </a:t>
            </a:r>
            <a:r>
              <a:rPr lang="en-GB" dirty="0" smtClean="0">
                <a:effectLst/>
              </a:rPr>
              <a:t>[TC],</a:t>
            </a:r>
            <a:r>
              <a:rPr lang="en-GB" dirty="0" smtClean="0"/>
              <a:t> low-density lipoprotein cholesterol </a:t>
            </a:r>
            <a:r>
              <a:rPr lang="en-GB" dirty="0" smtClean="0">
                <a:effectLst/>
              </a:rPr>
              <a:t>[LDL-C],</a:t>
            </a:r>
            <a:r>
              <a:rPr lang="en-GB" dirty="0" smtClean="0"/>
              <a:t> high-density lipoprotein cholesterol </a:t>
            </a:r>
            <a:r>
              <a:rPr lang="en-GB" dirty="0" smtClean="0">
                <a:effectLst/>
              </a:rPr>
              <a:t>[HDL-C],</a:t>
            </a:r>
            <a:r>
              <a:rPr lang="en-GB" dirty="0" smtClean="0"/>
              <a:t> and triglycerides </a:t>
            </a:r>
            <a:r>
              <a:rPr lang="en-GB" dirty="0" smtClean="0">
                <a:effectLst/>
              </a:rPr>
              <a:t>[TG]).</a:t>
            </a:r>
            <a:endParaRPr lang="en-GB" dirty="0" smtClean="0"/>
          </a:p>
          <a:p>
            <a:pPr marL="0" indent="0" algn="l" rtl="0">
              <a:buNone/>
            </a:pPr>
            <a:r>
              <a:rPr lang="en-GB" dirty="0" smtClean="0"/>
              <a:t>Fasting blood glucose and </a:t>
            </a:r>
            <a:r>
              <a:rPr lang="en-GB" dirty="0" err="1" smtClean="0"/>
              <a:t>glycated</a:t>
            </a:r>
            <a:r>
              <a:rPr lang="en-GB" dirty="0" smtClean="0"/>
              <a:t> </a:t>
            </a:r>
            <a:r>
              <a:rPr lang="en-GB" dirty="0" err="1" smtClean="0"/>
              <a:t>hemoglobin</a:t>
            </a:r>
            <a:r>
              <a:rPr lang="en-GB" dirty="0" smtClean="0"/>
              <a:t> </a:t>
            </a:r>
            <a:r>
              <a:rPr lang="en-GB" dirty="0" smtClean="0">
                <a:effectLst/>
              </a:rPr>
              <a:t>(HbA1c)</a:t>
            </a:r>
            <a:endParaRPr lang="en-GB" dirty="0" smtClean="0"/>
          </a:p>
          <a:p>
            <a:pPr marL="0" indent="0" algn="l" rtl="0">
              <a:buNone/>
            </a:pPr>
            <a:r>
              <a:rPr lang="en-GB" dirty="0" smtClean="0"/>
              <a:t>Complete blood count </a:t>
            </a:r>
            <a:r>
              <a:rPr lang="en-GB" dirty="0" smtClean="0">
                <a:effectLst/>
              </a:rPr>
              <a:t>(CBC).</a:t>
            </a:r>
            <a:endParaRPr lang="en-GB" dirty="0"/>
          </a:p>
          <a:p>
            <a:pPr marL="0" indent="0" algn="l" rtl="0">
              <a:buNone/>
            </a:pPr>
            <a:r>
              <a:rPr lang="en-GB" dirty="0" smtClean="0"/>
              <a:t>Serum </a:t>
            </a:r>
            <a:r>
              <a:rPr lang="en-GB" dirty="0" err="1" smtClean="0"/>
              <a:t>creatinine</a:t>
            </a:r>
            <a:r>
              <a:rPr lang="en-GB" dirty="0" smtClean="0"/>
              <a:t> level and estimated glomerular filtration rate.</a:t>
            </a:r>
          </a:p>
          <a:p>
            <a:pPr marL="0" indent="0" algn="l" rtl="0">
              <a:buNone/>
            </a:pPr>
            <a:r>
              <a:rPr lang="en-GB" dirty="0" smtClean="0"/>
              <a:t>2. </a:t>
            </a:r>
            <a:r>
              <a:rPr lang="en-US" b="1" dirty="0" smtClean="0"/>
              <a:t>Resting electrocardiography </a:t>
            </a:r>
            <a:r>
              <a:rPr lang="en-US" b="1" dirty="0" smtClean="0">
                <a:effectLst/>
              </a:rPr>
              <a:t>(ECG)</a:t>
            </a:r>
            <a:r>
              <a:rPr lang="en-US" dirty="0" smtClean="0"/>
              <a:t> should be performed in every patient with suspected angina. Although the results are normal in the majority of patients, some patients may have </a:t>
            </a:r>
            <a:r>
              <a:rPr lang="en-US" dirty="0" err="1" smtClean="0"/>
              <a:t>ishcemic</a:t>
            </a:r>
            <a:r>
              <a:rPr lang="en-US" dirty="0" smtClean="0"/>
              <a:t> changes </a:t>
            </a:r>
            <a:r>
              <a:rPr lang="en-GB" dirty="0" smtClean="0"/>
              <a:t> </a:t>
            </a:r>
          </a:p>
          <a:p>
            <a:pPr marL="0" indent="0" algn="l" rtl="0">
              <a:buNone/>
            </a:pPr>
            <a:r>
              <a:rPr lang="en-US" dirty="0" smtClean="0"/>
              <a:t>3</a:t>
            </a:r>
            <a:r>
              <a:rPr lang="en-US" b="1" dirty="0" smtClean="0"/>
              <a:t>. Resting echocardiography</a:t>
            </a:r>
            <a:r>
              <a:rPr lang="en-US" dirty="0" smtClean="0"/>
              <a:t> is indicated in all patients to detect other diseases that may cause angina, assess impaired myocardial contractility and diastolic function, and measure left ventricular </a:t>
            </a:r>
            <a:r>
              <a:rPr lang="en-US" dirty="0" smtClean="0">
                <a:effectLst/>
              </a:rPr>
              <a:t>(LV) ejection</a:t>
            </a:r>
            <a:r>
              <a:rPr lang="en-US" dirty="0" smtClean="0"/>
              <a:t> fraction </a:t>
            </a:r>
            <a:r>
              <a:rPr lang="en-US" dirty="0" smtClean="0">
                <a:effectLst/>
              </a:rPr>
              <a:t>(LVEF),</a:t>
            </a:r>
            <a:r>
              <a:rPr lang="en-US" dirty="0" smtClean="0"/>
              <a:t> which is necessary for risk stratification.</a:t>
            </a:r>
            <a:endParaRPr lang="ar-JO" dirty="0"/>
          </a:p>
        </p:txBody>
      </p:sp>
    </p:spTree>
    <p:extLst>
      <p:ext uri="{BB962C8B-B14F-4D97-AF65-F5344CB8AC3E}">
        <p14:creationId xmlns:p14="http://schemas.microsoft.com/office/powerpoint/2010/main" val="3252840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504" y="188640"/>
            <a:ext cx="8640960" cy="6669360"/>
          </a:xfrm>
        </p:spPr>
      </p:pic>
    </p:spTree>
    <p:extLst>
      <p:ext uri="{BB962C8B-B14F-4D97-AF65-F5344CB8AC3E}">
        <p14:creationId xmlns:p14="http://schemas.microsoft.com/office/powerpoint/2010/main" val="1318387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smtClean="0"/>
              <a:t>Treatment/General Considerations</a:t>
            </a:r>
            <a:br>
              <a:rPr lang="en-GB" dirty="0" smtClean="0"/>
            </a:br>
            <a:endParaRPr lang="ar-JO" dirty="0"/>
          </a:p>
        </p:txBody>
      </p:sp>
      <p:sp>
        <p:nvSpPr>
          <p:cNvPr id="3" name="عنصر نائب للمحتوى 2"/>
          <p:cNvSpPr>
            <a:spLocks noGrp="1"/>
          </p:cNvSpPr>
          <p:nvPr>
            <p:ph idx="1"/>
          </p:nvPr>
        </p:nvSpPr>
        <p:spPr/>
        <p:txBody>
          <a:bodyPr>
            <a:normAutofit fontScale="85000" lnSpcReduction="20000"/>
          </a:bodyPr>
          <a:lstStyle/>
          <a:p>
            <a:pPr algn="l" rtl="0"/>
            <a:r>
              <a:rPr lang="en-US" dirty="0" smtClean="0"/>
              <a:t>1. Control of the risk factors of atherosclerosis (secondary prevention.</a:t>
            </a:r>
          </a:p>
          <a:p>
            <a:pPr algn="l" rtl="0"/>
            <a:r>
              <a:rPr lang="en-US" dirty="0" smtClean="0"/>
              <a:t>2. Treatment of diseases worsening angina, such as anemia, hyperthyroidism, or </a:t>
            </a:r>
            <a:r>
              <a:rPr lang="en-US" dirty="0" err="1" smtClean="0"/>
              <a:t>tachyarrhythmias</a:t>
            </a:r>
            <a:r>
              <a:rPr lang="en-US" dirty="0" smtClean="0"/>
              <a:t>.</a:t>
            </a:r>
          </a:p>
          <a:p>
            <a:pPr algn="l" rtl="0"/>
            <a:r>
              <a:rPr lang="en-US" dirty="0" smtClean="0"/>
              <a:t>3. Increasing physical activity (below the threshold of angina): 30 minutes daily ≥3 days a week.</a:t>
            </a:r>
          </a:p>
          <a:p>
            <a:pPr algn="l" rtl="0"/>
            <a:r>
              <a:rPr lang="en-US" dirty="0" smtClean="0"/>
              <a:t>4. Influenza vaccination: Annually.</a:t>
            </a:r>
          </a:p>
          <a:p>
            <a:pPr algn="l" rtl="0"/>
            <a:r>
              <a:rPr lang="en-US" dirty="0" smtClean="0"/>
              <a:t>5. Optimal medical therapy to improve prognosis and control the symptoms of angina.</a:t>
            </a:r>
          </a:p>
          <a:p>
            <a:pPr algn="l" rtl="0"/>
            <a:r>
              <a:rPr lang="en-US" dirty="0" smtClean="0"/>
              <a:t>6. Invasive treatment (percutaneous coronary intervention </a:t>
            </a:r>
            <a:r>
              <a:rPr lang="en-US" dirty="0" smtClean="0">
                <a:effectLst/>
              </a:rPr>
              <a:t>[PCI],</a:t>
            </a:r>
            <a:r>
              <a:rPr lang="en-US" dirty="0" smtClean="0"/>
              <a:t> coronary artery bypass grafting </a:t>
            </a:r>
            <a:r>
              <a:rPr lang="en-US" dirty="0" smtClean="0">
                <a:effectLst/>
              </a:rPr>
              <a:t>[CABG])</a:t>
            </a:r>
            <a:r>
              <a:rPr lang="en-US" dirty="0" smtClean="0"/>
              <a:t>: In eligible patients.</a:t>
            </a:r>
          </a:p>
          <a:p>
            <a:pPr algn="l" rtl="0"/>
            <a:endParaRPr lang="ar-JO" dirty="0"/>
          </a:p>
        </p:txBody>
      </p:sp>
    </p:spTree>
    <p:extLst>
      <p:ext uri="{BB962C8B-B14F-4D97-AF65-F5344CB8AC3E}">
        <p14:creationId xmlns:p14="http://schemas.microsoft.com/office/powerpoint/2010/main" val="3156550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Optimal Medical Therapy: Treatment to Improve Prognosis</a:t>
            </a:r>
            <a:br>
              <a:rPr lang="en-US" dirty="0" smtClean="0"/>
            </a:br>
            <a:endParaRPr lang="ar-JO" dirty="0"/>
          </a:p>
        </p:txBody>
      </p:sp>
      <p:sp>
        <p:nvSpPr>
          <p:cNvPr id="3" name="عنصر نائب للمحتوى 2"/>
          <p:cNvSpPr>
            <a:spLocks noGrp="1"/>
          </p:cNvSpPr>
          <p:nvPr>
            <p:ph idx="1"/>
          </p:nvPr>
        </p:nvSpPr>
        <p:spPr/>
        <p:txBody>
          <a:bodyPr>
            <a:normAutofit fontScale="70000" lnSpcReduction="20000"/>
          </a:bodyPr>
          <a:lstStyle/>
          <a:p>
            <a:pPr marL="0" indent="0" algn="l" rtl="0">
              <a:buNone/>
            </a:pPr>
            <a:r>
              <a:rPr lang="en-US" dirty="0" smtClean="0"/>
              <a:t>In every patient the following oral agents should be administered on a lifelong basis:</a:t>
            </a:r>
          </a:p>
          <a:p>
            <a:pPr algn="l" rtl="0"/>
            <a:r>
              <a:rPr lang="en-US" dirty="0" smtClean="0"/>
              <a:t>1) Antiplatelet agents: Acetylsalicylic acid </a:t>
            </a:r>
            <a:r>
              <a:rPr lang="en-US" dirty="0" smtClean="0">
                <a:effectLst/>
              </a:rPr>
              <a:t>(ASA)</a:t>
            </a:r>
            <a:r>
              <a:rPr lang="en-US" dirty="0" smtClean="0"/>
              <a:t> 75 mg once daily;  </a:t>
            </a:r>
          </a:p>
          <a:p>
            <a:pPr algn="l" rtl="0"/>
            <a:r>
              <a:rPr lang="en-US" dirty="0"/>
              <a:t>2</a:t>
            </a:r>
            <a:r>
              <a:rPr lang="en-US" dirty="0" smtClean="0"/>
              <a:t>) Statins : Make attempts to </a:t>
            </a:r>
            <a:r>
              <a:rPr lang="en-US" dirty="0" smtClean="0">
                <a:effectLst/>
              </a:rPr>
              <a:t>lower LDL-C</a:t>
            </a:r>
            <a:r>
              <a:rPr lang="en-US" dirty="0" smtClean="0"/>
              <a:t> levels ≤2.0 </a:t>
            </a:r>
            <a:r>
              <a:rPr lang="en-US" dirty="0" err="1" smtClean="0"/>
              <a:t>mmol</a:t>
            </a:r>
            <a:r>
              <a:rPr lang="en-US" dirty="0" smtClean="0"/>
              <a:t>/L, and if this cannot be achieved, to reduce them by &gt;50% compared with baseline </a:t>
            </a:r>
            <a:r>
              <a:rPr lang="en-US" dirty="0" smtClean="0">
                <a:effectLst/>
              </a:rPr>
              <a:t>levels.</a:t>
            </a:r>
            <a:r>
              <a:rPr lang="en-US" dirty="0" smtClean="0"/>
              <a:t> In cases of poor tolerance or ineffectiveness of statins, the use of </a:t>
            </a:r>
            <a:r>
              <a:rPr lang="en-US" dirty="0" err="1" smtClean="0"/>
              <a:t>ezetimibe</a:t>
            </a:r>
            <a:r>
              <a:rPr lang="en-US" dirty="0" smtClean="0"/>
              <a:t> or </a:t>
            </a:r>
            <a:r>
              <a:rPr lang="en-US" dirty="0" err="1" smtClean="0"/>
              <a:t>proprotein</a:t>
            </a:r>
            <a:r>
              <a:rPr lang="en-US" dirty="0" smtClean="0"/>
              <a:t> </a:t>
            </a:r>
            <a:r>
              <a:rPr lang="en-US" dirty="0" err="1" smtClean="0"/>
              <a:t>convertase</a:t>
            </a:r>
            <a:r>
              <a:rPr lang="en-US" dirty="0" smtClean="0"/>
              <a:t> </a:t>
            </a:r>
            <a:r>
              <a:rPr lang="en-US" dirty="0" err="1" smtClean="0"/>
              <a:t>subtilisin</a:t>
            </a:r>
            <a:r>
              <a:rPr lang="en-US" dirty="0" smtClean="0"/>
              <a:t>/</a:t>
            </a:r>
            <a:r>
              <a:rPr lang="en-US" dirty="0" err="1" smtClean="0"/>
              <a:t>kexin</a:t>
            </a:r>
            <a:r>
              <a:rPr lang="en-US" dirty="0" smtClean="0"/>
              <a:t> type 9 </a:t>
            </a:r>
            <a:r>
              <a:rPr lang="en-US" dirty="0" smtClean="0">
                <a:effectLst/>
              </a:rPr>
              <a:t>(PCSK9)</a:t>
            </a:r>
            <a:r>
              <a:rPr lang="en-US" dirty="0" smtClean="0"/>
              <a:t> inhibitors can be considered.</a:t>
            </a:r>
          </a:p>
          <a:p>
            <a:pPr algn="l" rtl="0"/>
            <a:r>
              <a:rPr lang="en-US" dirty="0"/>
              <a:t>3</a:t>
            </a:r>
            <a:r>
              <a:rPr lang="en-US" dirty="0" smtClean="0"/>
              <a:t>) Angiotensin-converting enzyme inhibitors </a:t>
            </a:r>
            <a:r>
              <a:rPr lang="en-US" dirty="0" smtClean="0">
                <a:effectLst/>
              </a:rPr>
              <a:t>(ACEIs)</a:t>
            </a:r>
            <a:r>
              <a:rPr lang="en-US" dirty="0" smtClean="0"/>
              <a:t> or angiotensin-are indicated in patients with coexisting hypertension, diabetes mellitus, heart failure, or LV systolic dysfunction </a:t>
            </a:r>
          </a:p>
          <a:p>
            <a:pPr algn="l" rtl="0"/>
            <a:endParaRPr lang="ar-JO" dirty="0"/>
          </a:p>
        </p:txBody>
      </p:sp>
    </p:spTree>
    <p:extLst>
      <p:ext uri="{BB962C8B-B14F-4D97-AF65-F5344CB8AC3E}">
        <p14:creationId xmlns:p14="http://schemas.microsoft.com/office/powerpoint/2010/main" val="688586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1060</TotalTime>
  <Words>719</Words>
  <Application>Microsoft Office PowerPoint</Application>
  <PresentationFormat>عرض على الشاشة (3:4)‏</PresentationFormat>
  <Paragraphs>191</Paragraphs>
  <Slides>39</Slides>
  <Notes>0</Notes>
  <HiddenSlides>0</HiddenSlides>
  <MMClips>0</MMClips>
  <ScaleCrop>false</ScaleCrop>
  <HeadingPairs>
    <vt:vector size="4" baseType="variant">
      <vt:variant>
        <vt:lpstr>نسق</vt:lpstr>
      </vt:variant>
      <vt:variant>
        <vt:i4>1</vt:i4>
      </vt:variant>
      <vt:variant>
        <vt:lpstr>عناوين الشرائح</vt:lpstr>
      </vt:variant>
      <vt:variant>
        <vt:i4>39</vt:i4>
      </vt:variant>
    </vt:vector>
  </HeadingPairs>
  <TitlesOfParts>
    <vt:vector size="40" baseType="lpstr">
      <vt:lpstr>نسق Office</vt:lpstr>
      <vt:lpstr>Ischemic heart disease</vt:lpstr>
      <vt:lpstr>Atherosclerosis risk factors</vt:lpstr>
      <vt:lpstr>Classification </vt:lpstr>
      <vt:lpstr>Etiology and Pathogenesis</vt:lpstr>
      <vt:lpstr>Stable angina </vt:lpstr>
      <vt:lpstr>Diagnostic Tests </vt:lpstr>
      <vt:lpstr>عرض تقديمي في PowerPoint</vt:lpstr>
      <vt:lpstr>Treatment/General Considerations </vt:lpstr>
      <vt:lpstr>Optimal Medical Therapy: Treatment to Improve Prognosis </vt:lpstr>
      <vt:lpstr>Prevention of angina and increasing exercise tolerance: </vt:lpstr>
      <vt:lpstr>Invasive Angiography and Revascularization</vt:lpstr>
      <vt:lpstr>عرض تقديمي في PowerPoint</vt:lpstr>
      <vt:lpstr>Acute Coronary Syndrome (ACS)  </vt:lpstr>
      <vt:lpstr>Non–ST-Segment Elevation Myocardial Infarction (NSTEMI) and Unstable Angina (UA)  </vt:lpstr>
      <vt:lpstr>Diagnostic Tests </vt:lpstr>
      <vt:lpstr>Diagnostic Tests </vt:lpstr>
      <vt:lpstr>عرض تقديمي في PowerPoint</vt:lpstr>
      <vt:lpstr>عرض تقديمي في PowerPoint</vt:lpstr>
      <vt:lpstr>General Considerations/Treatment</vt:lpstr>
      <vt:lpstr>Anti-Ischemic Treatment and Plaque Stabilization </vt:lpstr>
      <vt:lpstr>Antithrombotic Therapy (Antiplatelet Agents and Anticoagulants) </vt:lpstr>
      <vt:lpstr>Assess risk of death </vt:lpstr>
      <vt:lpstr>عرض تقديمي في PowerPoint</vt:lpstr>
      <vt:lpstr>ST-Segment Elevation Myocardial Infarction (STEMI)  </vt:lpstr>
      <vt:lpstr>Clinical picture </vt:lpstr>
      <vt:lpstr>ECG</vt:lpstr>
      <vt:lpstr>عرض تقديمي في PowerPoint</vt:lpstr>
      <vt:lpstr>Blood tests </vt:lpstr>
      <vt:lpstr>عرض تقديمي في PowerPoint</vt:lpstr>
      <vt:lpstr>Hospital Management  </vt:lpstr>
      <vt:lpstr>Reperfusion Therapy</vt:lpstr>
      <vt:lpstr>Thrombolytics</vt:lpstr>
      <vt:lpstr>عرض تقديمي في PowerPoint</vt:lpstr>
      <vt:lpstr>Complications</vt:lpstr>
      <vt:lpstr>عرض تقديمي في PowerPoint</vt:lpstr>
      <vt:lpstr>Arrhythmias and conduction disturbances</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Ischemic heart disease</dc:title>
  <dc:creator>HORIZON</dc:creator>
  <cp:lastModifiedBy>HORIZON</cp:lastModifiedBy>
  <cp:revision>15</cp:revision>
  <dcterms:created xsi:type="dcterms:W3CDTF">2021-12-25T18:57:54Z</dcterms:created>
  <dcterms:modified xsi:type="dcterms:W3CDTF">2021-12-26T16:36:58Z</dcterms:modified>
</cp:coreProperties>
</file>