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8"/>
  </p:notesMasterIdLst>
  <p:sldIdLst>
    <p:sldId id="256" r:id="rId2"/>
    <p:sldId id="257" r:id="rId3"/>
    <p:sldId id="306" r:id="rId4"/>
    <p:sldId id="414" r:id="rId5"/>
    <p:sldId id="262" r:id="rId6"/>
    <p:sldId id="312" r:id="rId7"/>
    <p:sldId id="310" r:id="rId8"/>
    <p:sldId id="266" r:id="rId9"/>
    <p:sldId id="267" r:id="rId10"/>
    <p:sldId id="268" r:id="rId11"/>
    <p:sldId id="313" r:id="rId12"/>
    <p:sldId id="314" r:id="rId13"/>
    <p:sldId id="315" r:id="rId14"/>
    <p:sldId id="316" r:id="rId15"/>
    <p:sldId id="396" r:id="rId16"/>
    <p:sldId id="269" r:id="rId17"/>
    <p:sldId id="317" r:id="rId18"/>
    <p:sldId id="318" r:id="rId19"/>
    <p:sldId id="397" r:id="rId20"/>
    <p:sldId id="395" r:id="rId21"/>
    <p:sldId id="319" r:id="rId22"/>
    <p:sldId id="271" r:id="rId23"/>
    <p:sldId id="272" r:id="rId24"/>
    <p:sldId id="273" r:id="rId25"/>
    <p:sldId id="329" r:id="rId26"/>
    <p:sldId id="3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8" autoAdjust="0"/>
    <p:restoredTop sz="96270" autoAdjust="0"/>
  </p:normalViewPr>
  <p:slideViewPr>
    <p:cSldViewPr>
      <p:cViewPr varScale="1">
        <p:scale>
          <a:sx n="99" d="100"/>
          <a:sy n="99" d="100"/>
        </p:scale>
        <p:origin x="27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F2751-3690-4AFB-A579-67A12F3827FF}" type="datetimeFigureOut">
              <a:rPr lang="en-US" smtClean="0"/>
              <a:pPr/>
              <a:t>7/20/2022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0ECE1-F716-40FC-A305-E50044E84178}" type="slidenum">
              <a:rPr lang="en-US" smtClean="0"/>
              <a:pPr/>
              <a:t>‹#›</a:t>
            </a:fld>
            <a:endParaRPr lang="en-US"/>
          </a:p>
        </p:txBody>
      </p:sp>
    </p:spTree>
    <p:extLst>
      <p:ext uri="{BB962C8B-B14F-4D97-AF65-F5344CB8AC3E}">
        <p14:creationId xmlns:p14="http://schemas.microsoft.com/office/powerpoint/2010/main" val="131217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0ECE1-F716-40FC-A305-E50044E84178}" type="slidenum">
              <a:rPr lang="en-US" smtClean="0"/>
              <a:pPr/>
              <a:t>7</a:t>
            </a:fld>
            <a:endParaRPr lang="en-US"/>
          </a:p>
        </p:txBody>
      </p:sp>
    </p:spTree>
    <p:extLst>
      <p:ext uri="{BB962C8B-B14F-4D97-AF65-F5344CB8AC3E}">
        <p14:creationId xmlns:p14="http://schemas.microsoft.com/office/powerpoint/2010/main" val="229202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0ECE1-F716-40FC-A305-E50044E84178}" type="slidenum">
              <a:rPr lang="en-US" smtClean="0"/>
              <a:pPr/>
              <a:t>10</a:t>
            </a:fld>
            <a:endParaRPr lang="en-US"/>
          </a:p>
        </p:txBody>
      </p:sp>
    </p:spTree>
    <p:extLst>
      <p:ext uri="{BB962C8B-B14F-4D97-AF65-F5344CB8AC3E}">
        <p14:creationId xmlns:p14="http://schemas.microsoft.com/office/powerpoint/2010/main" val="72773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0ECE1-F716-40FC-A305-E50044E84178}" type="slidenum">
              <a:rPr lang="en-US" smtClean="0"/>
              <a:pPr/>
              <a:t>15</a:t>
            </a:fld>
            <a:endParaRPr lang="en-US"/>
          </a:p>
        </p:txBody>
      </p:sp>
    </p:spTree>
    <p:extLst>
      <p:ext uri="{BB962C8B-B14F-4D97-AF65-F5344CB8AC3E}">
        <p14:creationId xmlns:p14="http://schemas.microsoft.com/office/powerpoint/2010/main" val="217085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0ECE1-F716-40FC-A305-E50044E84178}" type="slidenum">
              <a:rPr lang="en-US" smtClean="0"/>
              <a:pPr/>
              <a:t>26</a:t>
            </a:fld>
            <a:endParaRPr lang="en-US"/>
          </a:p>
        </p:txBody>
      </p:sp>
    </p:spTree>
    <p:extLst>
      <p:ext uri="{BB962C8B-B14F-4D97-AF65-F5344CB8AC3E}">
        <p14:creationId xmlns:p14="http://schemas.microsoft.com/office/powerpoint/2010/main" val="1580824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12068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069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606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375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541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553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83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762671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4414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962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lipArt Placeholder 3"/>
          <p:cNvSpPr>
            <a:spLocks noGrp="1"/>
          </p:cNvSpPr>
          <p:nvPr>
            <p:ph type="clipArt" sz="half" idx="2"/>
          </p:nvPr>
        </p:nvSpPr>
        <p:spPr>
          <a:xfrm>
            <a:off x="4648200" y="2057400"/>
            <a:ext cx="3810000" cy="4114800"/>
          </a:xfrm>
        </p:spPr>
        <p:txBody>
          <a:bodyPr/>
          <a:lstStyle/>
          <a:p>
            <a:pPr lvl="0"/>
            <a:r>
              <a:rPr lang="en-US" noProof="0"/>
              <a:t>Click icon to add clip art</a:t>
            </a:r>
            <a:endParaRPr lang="en-IN" noProof="0"/>
          </a:p>
        </p:txBody>
      </p:sp>
    </p:spTree>
    <p:extLst>
      <p:ext uri="{BB962C8B-B14F-4D97-AF65-F5344CB8AC3E}">
        <p14:creationId xmlns:p14="http://schemas.microsoft.com/office/powerpoint/2010/main" val="165615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032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597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925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790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811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995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495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923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7/20/2022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786561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17.png" /></Relationships>
</file>

<file path=ppt/slides/_rels/slide1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7.png" /></Relationships>
</file>

<file path=ppt/slides/_rels/slide20.xml.rels><?xml version="1.0" encoding="UTF-8" standalone="yes"?>
<Relationships xmlns="http://schemas.openxmlformats.org/package/2006/relationships"><Relationship Id="rId3" Type="http://schemas.openxmlformats.org/officeDocument/2006/relationships/image" Target="../media/image29.bmp" /><Relationship Id="rId2" Type="http://schemas.openxmlformats.org/officeDocument/2006/relationships/image" Target="../media/image28.png" /><Relationship Id="rId1" Type="http://schemas.openxmlformats.org/officeDocument/2006/relationships/slideLayout" Target="../slideLayouts/slideLayout2.xml" /><Relationship Id="rId4" Type="http://schemas.openxmlformats.org/officeDocument/2006/relationships/image" Target="../media/image30.bmp" /></Relationships>
</file>

<file path=ppt/slides/_rels/slide21.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36.png" /></Relationships>
</file>

<file path=ppt/slides/_rels/slide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E7BD64-C268-4BE6-8D67-F5DD171F0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7D6C6E9A-567D-4054-B920-2E1BAF6D24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a:xfrm>
            <a:off x="1" y="857250"/>
            <a:ext cx="7257143" cy="4082143"/>
          </a:xfrm>
          <a:custGeom>
            <a:avLst/>
            <a:gdLst>
              <a:gd name="connsiteX0" fmla="*/ 0 w 9676190"/>
              <a:gd name="connsiteY0" fmla="*/ 0 h 5442857"/>
              <a:gd name="connsiteX1" fmla="*/ 9676190 w 9676190"/>
              <a:gd name="connsiteY1" fmla="*/ 0 h 5442857"/>
              <a:gd name="connsiteX2" fmla="*/ 9676190 w 9676190"/>
              <a:gd name="connsiteY2" fmla="*/ 5442857 h 5442857"/>
              <a:gd name="connsiteX3" fmla="*/ 1890711 w 9676190"/>
              <a:gd name="connsiteY3" fmla="*/ 5442857 h 5442857"/>
              <a:gd name="connsiteX4" fmla="*/ 1883227 w 9676190"/>
              <a:gd name="connsiteY4" fmla="*/ 5203371 h 5442857"/>
              <a:gd name="connsiteX5" fmla="*/ 1872341 w 9676190"/>
              <a:gd name="connsiteY5" fmla="*/ 5170714 h 5442857"/>
              <a:gd name="connsiteX6" fmla="*/ 1828798 w 9676190"/>
              <a:gd name="connsiteY6" fmla="*/ 5116285 h 5442857"/>
              <a:gd name="connsiteX7" fmla="*/ 1796141 w 9676190"/>
              <a:gd name="connsiteY7" fmla="*/ 4953000 h 5442857"/>
              <a:gd name="connsiteX8" fmla="*/ 1817912 w 9676190"/>
              <a:gd name="connsiteY8" fmla="*/ 4909457 h 5442857"/>
              <a:gd name="connsiteX9" fmla="*/ 1741712 w 9676190"/>
              <a:gd name="connsiteY9" fmla="*/ 4789714 h 5442857"/>
              <a:gd name="connsiteX10" fmla="*/ 1730827 w 9676190"/>
              <a:gd name="connsiteY10" fmla="*/ 4757057 h 5442857"/>
              <a:gd name="connsiteX11" fmla="*/ 1687284 w 9676190"/>
              <a:gd name="connsiteY11" fmla="*/ 4702628 h 5442857"/>
              <a:gd name="connsiteX12" fmla="*/ 1632855 w 9676190"/>
              <a:gd name="connsiteY12" fmla="*/ 4593771 h 5442857"/>
              <a:gd name="connsiteX13" fmla="*/ 1600198 w 9676190"/>
              <a:gd name="connsiteY13" fmla="*/ 4572000 h 5442857"/>
              <a:gd name="connsiteX14" fmla="*/ 1578427 w 9676190"/>
              <a:gd name="connsiteY14" fmla="*/ 4550228 h 5442857"/>
              <a:gd name="connsiteX15" fmla="*/ 1556655 w 9676190"/>
              <a:gd name="connsiteY15" fmla="*/ 4517571 h 5442857"/>
              <a:gd name="connsiteX16" fmla="*/ 1523998 w 9676190"/>
              <a:gd name="connsiteY16" fmla="*/ 4506685 h 5442857"/>
              <a:gd name="connsiteX17" fmla="*/ 1491341 w 9676190"/>
              <a:gd name="connsiteY17" fmla="*/ 4484914 h 5442857"/>
              <a:gd name="connsiteX18" fmla="*/ 1415141 w 9676190"/>
              <a:gd name="connsiteY18" fmla="*/ 4463143 h 5442857"/>
              <a:gd name="connsiteX19" fmla="*/ 1349827 w 9676190"/>
              <a:gd name="connsiteY19" fmla="*/ 4397828 h 5442857"/>
              <a:gd name="connsiteX20" fmla="*/ 1328055 w 9676190"/>
              <a:gd name="connsiteY20" fmla="*/ 4376057 h 5442857"/>
              <a:gd name="connsiteX21" fmla="*/ 1295398 w 9676190"/>
              <a:gd name="connsiteY21" fmla="*/ 4354285 h 5442857"/>
              <a:gd name="connsiteX22" fmla="*/ 1262741 w 9676190"/>
              <a:gd name="connsiteY22" fmla="*/ 4321628 h 5442857"/>
              <a:gd name="connsiteX23" fmla="*/ 1197427 w 9676190"/>
              <a:gd name="connsiteY23" fmla="*/ 4299857 h 5442857"/>
              <a:gd name="connsiteX24" fmla="*/ 1153884 w 9676190"/>
              <a:gd name="connsiteY24" fmla="*/ 4288971 h 5442857"/>
              <a:gd name="connsiteX25" fmla="*/ 1088570 w 9676190"/>
              <a:gd name="connsiteY25" fmla="*/ 4267200 h 5442857"/>
              <a:gd name="connsiteX26" fmla="*/ 1023255 w 9676190"/>
              <a:gd name="connsiteY26" fmla="*/ 4223657 h 5442857"/>
              <a:gd name="connsiteX27" fmla="*/ 1001484 w 9676190"/>
              <a:gd name="connsiteY27" fmla="*/ 4201885 h 5442857"/>
              <a:gd name="connsiteX28" fmla="*/ 947055 w 9676190"/>
              <a:gd name="connsiteY28" fmla="*/ 4191000 h 5442857"/>
              <a:gd name="connsiteX29" fmla="*/ 903512 w 9676190"/>
              <a:gd name="connsiteY29" fmla="*/ 4180114 h 5442857"/>
              <a:gd name="connsiteX30" fmla="*/ 870855 w 9676190"/>
              <a:gd name="connsiteY30" fmla="*/ 4158343 h 5442857"/>
              <a:gd name="connsiteX31" fmla="*/ 805541 w 9676190"/>
              <a:gd name="connsiteY31" fmla="*/ 4136571 h 5442857"/>
              <a:gd name="connsiteX32" fmla="*/ 772884 w 9676190"/>
              <a:gd name="connsiteY32" fmla="*/ 4125685 h 5442857"/>
              <a:gd name="connsiteX33" fmla="*/ 707570 w 9676190"/>
              <a:gd name="connsiteY33" fmla="*/ 4103914 h 5442857"/>
              <a:gd name="connsiteX34" fmla="*/ 674912 w 9676190"/>
              <a:gd name="connsiteY34" fmla="*/ 4093028 h 5442857"/>
              <a:gd name="connsiteX35" fmla="*/ 631370 w 9676190"/>
              <a:gd name="connsiteY35" fmla="*/ 4082143 h 5442857"/>
              <a:gd name="connsiteX36" fmla="*/ 359227 w 9676190"/>
              <a:gd name="connsiteY36" fmla="*/ 4093028 h 5442857"/>
              <a:gd name="connsiteX37" fmla="*/ 293912 w 9676190"/>
              <a:gd name="connsiteY37" fmla="*/ 4136571 h 5442857"/>
              <a:gd name="connsiteX38" fmla="*/ 217712 w 9676190"/>
              <a:gd name="connsiteY38" fmla="*/ 4158343 h 5442857"/>
              <a:gd name="connsiteX39" fmla="*/ 185055 w 9676190"/>
              <a:gd name="connsiteY39" fmla="*/ 4180114 h 5442857"/>
              <a:gd name="connsiteX40" fmla="*/ 141512 w 9676190"/>
              <a:gd name="connsiteY40" fmla="*/ 4201885 h 5442857"/>
              <a:gd name="connsiteX41" fmla="*/ 119741 w 9676190"/>
              <a:gd name="connsiteY41" fmla="*/ 4223657 h 5442857"/>
              <a:gd name="connsiteX42" fmla="*/ 87084 w 9676190"/>
              <a:gd name="connsiteY42" fmla="*/ 4234543 h 5442857"/>
              <a:gd name="connsiteX43" fmla="*/ 10884 w 9676190"/>
              <a:gd name="connsiteY43" fmla="*/ 4278085 h 5442857"/>
              <a:gd name="connsiteX44" fmla="*/ 0 w 9676190"/>
              <a:gd name="connsiteY44" fmla="*/ 4287781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6190" h="5442857">
                <a:moveTo>
                  <a:pt x="0" y="0"/>
                </a:moveTo>
                <a:lnTo>
                  <a:pt x="9676190" y="0"/>
                </a:lnTo>
                <a:lnTo>
                  <a:pt x="9676190" y="5442857"/>
                </a:lnTo>
                <a:lnTo>
                  <a:pt x="1890711" y="5442857"/>
                </a:lnTo>
                <a:lnTo>
                  <a:pt x="1883227" y="5203371"/>
                </a:lnTo>
                <a:cubicBezTo>
                  <a:pt x="1882572" y="5191915"/>
                  <a:pt x="1877473" y="5180977"/>
                  <a:pt x="1872341" y="5170714"/>
                </a:cubicBezTo>
                <a:cubicBezTo>
                  <a:pt x="1858608" y="5143249"/>
                  <a:pt x="1849049" y="5136536"/>
                  <a:pt x="1828798" y="5116285"/>
                </a:cubicBezTo>
                <a:cubicBezTo>
                  <a:pt x="1791950" y="5005739"/>
                  <a:pt x="1816272" y="5093911"/>
                  <a:pt x="1796141" y="4953000"/>
                </a:cubicBezTo>
                <a:cubicBezTo>
                  <a:pt x="1793524" y="4934684"/>
                  <a:pt x="1814283" y="4916714"/>
                  <a:pt x="1817912" y="4909457"/>
                </a:cubicBezTo>
                <a:cubicBezTo>
                  <a:pt x="1792512" y="4869543"/>
                  <a:pt x="1756672" y="4834597"/>
                  <a:pt x="1741712" y="4789714"/>
                </a:cubicBezTo>
                <a:cubicBezTo>
                  <a:pt x="1738084" y="4778828"/>
                  <a:pt x="1735959" y="4767320"/>
                  <a:pt x="1730827" y="4757057"/>
                </a:cubicBezTo>
                <a:cubicBezTo>
                  <a:pt x="1717096" y="4729596"/>
                  <a:pt x="1707532" y="4722877"/>
                  <a:pt x="1687284" y="4702628"/>
                </a:cubicBezTo>
                <a:cubicBezTo>
                  <a:pt x="1677462" y="4663342"/>
                  <a:pt x="1671736" y="4619691"/>
                  <a:pt x="1632855" y="4593771"/>
                </a:cubicBezTo>
                <a:cubicBezTo>
                  <a:pt x="1621969" y="4586514"/>
                  <a:pt x="1610414" y="4580173"/>
                  <a:pt x="1600198" y="4572000"/>
                </a:cubicBezTo>
                <a:cubicBezTo>
                  <a:pt x="1592184" y="4565589"/>
                  <a:pt x="1584838" y="4558242"/>
                  <a:pt x="1578427" y="4550228"/>
                </a:cubicBezTo>
                <a:cubicBezTo>
                  <a:pt x="1570254" y="4540012"/>
                  <a:pt x="1566871" y="4525744"/>
                  <a:pt x="1556655" y="4517571"/>
                </a:cubicBezTo>
                <a:cubicBezTo>
                  <a:pt x="1547695" y="4510403"/>
                  <a:pt x="1534261" y="4511817"/>
                  <a:pt x="1523998" y="4506685"/>
                </a:cubicBezTo>
                <a:cubicBezTo>
                  <a:pt x="1512296" y="4500834"/>
                  <a:pt x="1503043" y="4490765"/>
                  <a:pt x="1491341" y="4484914"/>
                </a:cubicBezTo>
                <a:cubicBezTo>
                  <a:pt x="1475720" y="4477104"/>
                  <a:pt x="1429098" y="4466632"/>
                  <a:pt x="1415141" y="4463143"/>
                </a:cubicBezTo>
                <a:lnTo>
                  <a:pt x="1349827" y="4397828"/>
                </a:lnTo>
                <a:cubicBezTo>
                  <a:pt x="1342570" y="4390571"/>
                  <a:pt x="1336594" y="4381750"/>
                  <a:pt x="1328055" y="4376057"/>
                </a:cubicBezTo>
                <a:cubicBezTo>
                  <a:pt x="1317169" y="4368800"/>
                  <a:pt x="1305449" y="4362661"/>
                  <a:pt x="1295398" y="4354285"/>
                </a:cubicBezTo>
                <a:cubicBezTo>
                  <a:pt x="1283572" y="4344430"/>
                  <a:pt x="1276198" y="4329104"/>
                  <a:pt x="1262741" y="4321628"/>
                </a:cubicBezTo>
                <a:cubicBezTo>
                  <a:pt x="1242680" y="4310483"/>
                  <a:pt x="1219691" y="4305423"/>
                  <a:pt x="1197427" y="4299857"/>
                </a:cubicBezTo>
                <a:cubicBezTo>
                  <a:pt x="1182913" y="4296228"/>
                  <a:pt x="1168214" y="4293270"/>
                  <a:pt x="1153884" y="4288971"/>
                </a:cubicBezTo>
                <a:cubicBezTo>
                  <a:pt x="1131903" y="4282377"/>
                  <a:pt x="1088570" y="4267200"/>
                  <a:pt x="1088570" y="4267200"/>
                </a:cubicBezTo>
                <a:cubicBezTo>
                  <a:pt x="1066798" y="4252686"/>
                  <a:pt x="1041757" y="4242160"/>
                  <a:pt x="1023255" y="4223657"/>
                </a:cubicBezTo>
                <a:cubicBezTo>
                  <a:pt x="1015998" y="4216400"/>
                  <a:pt x="1010917" y="4205928"/>
                  <a:pt x="1001484" y="4201885"/>
                </a:cubicBezTo>
                <a:cubicBezTo>
                  <a:pt x="984478" y="4194597"/>
                  <a:pt x="965117" y="4195014"/>
                  <a:pt x="947055" y="4191000"/>
                </a:cubicBezTo>
                <a:cubicBezTo>
                  <a:pt x="932450" y="4187755"/>
                  <a:pt x="918026" y="4183743"/>
                  <a:pt x="903512" y="4180114"/>
                </a:cubicBezTo>
                <a:cubicBezTo>
                  <a:pt x="892626" y="4172857"/>
                  <a:pt x="882810" y="4163656"/>
                  <a:pt x="870855" y="4158343"/>
                </a:cubicBezTo>
                <a:cubicBezTo>
                  <a:pt x="849884" y="4149022"/>
                  <a:pt x="827312" y="4143828"/>
                  <a:pt x="805541" y="4136571"/>
                </a:cubicBezTo>
                <a:lnTo>
                  <a:pt x="772884" y="4125685"/>
                </a:lnTo>
                <a:lnTo>
                  <a:pt x="707570" y="4103914"/>
                </a:lnTo>
                <a:cubicBezTo>
                  <a:pt x="696684" y="4100285"/>
                  <a:pt x="686044" y="4095811"/>
                  <a:pt x="674912" y="4093028"/>
                </a:cubicBezTo>
                <a:lnTo>
                  <a:pt x="631370" y="4082143"/>
                </a:lnTo>
                <a:cubicBezTo>
                  <a:pt x="540656" y="4085771"/>
                  <a:pt x="448856" y="4078572"/>
                  <a:pt x="359227" y="4093028"/>
                </a:cubicBezTo>
                <a:cubicBezTo>
                  <a:pt x="333395" y="4097194"/>
                  <a:pt x="318735" y="4128296"/>
                  <a:pt x="293912" y="4136571"/>
                </a:cubicBezTo>
                <a:cubicBezTo>
                  <a:pt x="247062" y="4152188"/>
                  <a:pt x="272387" y="4144674"/>
                  <a:pt x="217712" y="4158343"/>
                </a:cubicBezTo>
                <a:cubicBezTo>
                  <a:pt x="206826" y="4165600"/>
                  <a:pt x="196414" y="4173623"/>
                  <a:pt x="185055" y="4180114"/>
                </a:cubicBezTo>
                <a:cubicBezTo>
                  <a:pt x="170966" y="4188165"/>
                  <a:pt x="155014" y="4192884"/>
                  <a:pt x="141512" y="4201885"/>
                </a:cubicBezTo>
                <a:cubicBezTo>
                  <a:pt x="132973" y="4207578"/>
                  <a:pt x="128542" y="4218376"/>
                  <a:pt x="119741" y="4223657"/>
                </a:cubicBezTo>
                <a:cubicBezTo>
                  <a:pt x="109902" y="4229561"/>
                  <a:pt x="97631" y="4230023"/>
                  <a:pt x="87084" y="4234543"/>
                </a:cubicBezTo>
                <a:cubicBezTo>
                  <a:pt x="63016" y="4244858"/>
                  <a:pt x="31908" y="4261266"/>
                  <a:pt x="10884" y="4278085"/>
                </a:cubicBezTo>
                <a:lnTo>
                  <a:pt x="0" y="4287781"/>
                </a:lnTo>
                <a:close/>
              </a:path>
            </a:pathLst>
          </a:custGeom>
        </p:spPr>
      </p:pic>
      <p:pic>
        <p:nvPicPr>
          <p:cNvPr id="12" name="Picture 11">
            <a:extLst>
              <a:ext uri="{FF2B5EF4-FFF2-40B4-BE49-F238E27FC236}">
                <a16:creationId xmlns:a16="http://schemas.microsoft.com/office/drawing/2014/main" id="{94164FB2-EFB1-4531-A8F4-DD77A03E2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2342" r="78777"/>
          <a:stretch/>
        </p:blipFill>
        <p:spPr>
          <a:xfrm>
            <a:off x="0" y="4871698"/>
            <a:ext cx="1540175" cy="1129052"/>
          </a:xfrm>
          <a:custGeom>
            <a:avLst/>
            <a:gdLst>
              <a:gd name="connsiteX0" fmla="*/ 1355645 w 2053566"/>
              <a:gd name="connsiteY0" fmla="*/ 0 h 1505403"/>
              <a:gd name="connsiteX1" fmla="*/ 2053566 w 2053566"/>
              <a:gd name="connsiteY1" fmla="*/ 0 h 1505403"/>
              <a:gd name="connsiteX2" fmla="*/ 2053566 w 2053566"/>
              <a:gd name="connsiteY2" fmla="*/ 500084 h 1505403"/>
              <a:gd name="connsiteX3" fmla="*/ 2046514 w 2053566"/>
              <a:gd name="connsiteY3" fmla="*/ 493032 h 1505403"/>
              <a:gd name="connsiteX4" fmla="*/ 2002971 w 2053566"/>
              <a:gd name="connsiteY4" fmla="*/ 438603 h 1505403"/>
              <a:gd name="connsiteX5" fmla="*/ 1970314 w 2053566"/>
              <a:gd name="connsiteY5" fmla="*/ 416832 h 1505403"/>
              <a:gd name="connsiteX6" fmla="*/ 1926771 w 2053566"/>
              <a:gd name="connsiteY6" fmla="*/ 373289 h 1505403"/>
              <a:gd name="connsiteX7" fmla="*/ 1905000 w 2053566"/>
              <a:gd name="connsiteY7" fmla="*/ 351517 h 1505403"/>
              <a:gd name="connsiteX8" fmla="*/ 1839686 w 2053566"/>
              <a:gd name="connsiteY8" fmla="*/ 307974 h 1505403"/>
              <a:gd name="connsiteX9" fmla="*/ 1774371 w 2053566"/>
              <a:gd name="connsiteY9" fmla="*/ 286203 h 1505403"/>
              <a:gd name="connsiteX10" fmla="*/ 1741714 w 2053566"/>
              <a:gd name="connsiteY10" fmla="*/ 264432 h 1505403"/>
              <a:gd name="connsiteX11" fmla="*/ 1676400 w 2053566"/>
              <a:gd name="connsiteY11" fmla="*/ 242660 h 1505403"/>
              <a:gd name="connsiteX12" fmla="*/ 1643743 w 2053566"/>
              <a:gd name="connsiteY12" fmla="*/ 210003 h 1505403"/>
              <a:gd name="connsiteX13" fmla="*/ 1600200 w 2053566"/>
              <a:gd name="connsiteY13" fmla="*/ 199117 h 1505403"/>
              <a:gd name="connsiteX14" fmla="*/ 1578429 w 2053566"/>
              <a:gd name="connsiteY14" fmla="*/ 155574 h 1505403"/>
              <a:gd name="connsiteX15" fmla="*/ 1502229 w 2053566"/>
              <a:gd name="connsiteY15" fmla="*/ 90260 h 1505403"/>
              <a:gd name="connsiteX16" fmla="*/ 1436914 w 2053566"/>
              <a:gd name="connsiteY16" fmla="*/ 46717 h 1505403"/>
              <a:gd name="connsiteX17" fmla="*/ 1404257 w 2053566"/>
              <a:gd name="connsiteY17" fmla="*/ 24946 h 1505403"/>
              <a:gd name="connsiteX18" fmla="*/ 1360714 w 2053566"/>
              <a:gd name="connsiteY18" fmla="*/ 3174 h 1505403"/>
              <a:gd name="connsiteX19" fmla="*/ 0 w 2053566"/>
              <a:gd name="connsiteY19" fmla="*/ 0 h 1505403"/>
              <a:gd name="connsiteX20" fmla="*/ 614898 w 2053566"/>
              <a:gd name="connsiteY20" fmla="*/ 0 h 1505403"/>
              <a:gd name="connsiteX21" fmla="*/ 620486 w 2053566"/>
              <a:gd name="connsiteY21" fmla="*/ 35832 h 1505403"/>
              <a:gd name="connsiteX22" fmla="*/ 685800 w 2053566"/>
              <a:gd name="connsiteY22" fmla="*/ 101146 h 1505403"/>
              <a:gd name="connsiteX23" fmla="*/ 718457 w 2053566"/>
              <a:gd name="connsiteY23" fmla="*/ 122917 h 1505403"/>
              <a:gd name="connsiteX24" fmla="*/ 762000 w 2053566"/>
              <a:gd name="connsiteY24" fmla="*/ 133803 h 1505403"/>
              <a:gd name="connsiteX25" fmla="*/ 794657 w 2053566"/>
              <a:gd name="connsiteY25" fmla="*/ 144689 h 1505403"/>
              <a:gd name="connsiteX26" fmla="*/ 838200 w 2053566"/>
              <a:gd name="connsiteY26" fmla="*/ 155574 h 1505403"/>
              <a:gd name="connsiteX27" fmla="*/ 903514 w 2053566"/>
              <a:gd name="connsiteY27" fmla="*/ 177346 h 1505403"/>
              <a:gd name="connsiteX28" fmla="*/ 968829 w 2053566"/>
              <a:gd name="connsiteY28" fmla="*/ 210003 h 1505403"/>
              <a:gd name="connsiteX29" fmla="*/ 1012371 w 2053566"/>
              <a:gd name="connsiteY29" fmla="*/ 242660 h 1505403"/>
              <a:gd name="connsiteX30" fmla="*/ 1045029 w 2053566"/>
              <a:gd name="connsiteY30" fmla="*/ 253546 h 1505403"/>
              <a:gd name="connsiteX31" fmla="*/ 1077686 w 2053566"/>
              <a:gd name="connsiteY31" fmla="*/ 286203 h 1505403"/>
              <a:gd name="connsiteX32" fmla="*/ 1110343 w 2053566"/>
              <a:gd name="connsiteY32" fmla="*/ 297089 h 1505403"/>
              <a:gd name="connsiteX33" fmla="*/ 1175657 w 2053566"/>
              <a:gd name="connsiteY33" fmla="*/ 340632 h 1505403"/>
              <a:gd name="connsiteX34" fmla="*/ 1208314 w 2053566"/>
              <a:gd name="connsiteY34" fmla="*/ 362403 h 1505403"/>
              <a:gd name="connsiteX35" fmla="*/ 1284514 w 2053566"/>
              <a:gd name="connsiteY35" fmla="*/ 384174 h 1505403"/>
              <a:gd name="connsiteX36" fmla="*/ 1317171 w 2053566"/>
              <a:gd name="connsiteY36" fmla="*/ 405946 h 1505403"/>
              <a:gd name="connsiteX37" fmla="*/ 1382486 w 2053566"/>
              <a:gd name="connsiteY37" fmla="*/ 427717 h 1505403"/>
              <a:gd name="connsiteX38" fmla="*/ 1436914 w 2053566"/>
              <a:gd name="connsiteY38" fmla="*/ 471260 h 1505403"/>
              <a:gd name="connsiteX39" fmla="*/ 1458686 w 2053566"/>
              <a:gd name="connsiteY39" fmla="*/ 493032 h 1505403"/>
              <a:gd name="connsiteX40" fmla="*/ 1524000 w 2053566"/>
              <a:gd name="connsiteY40" fmla="*/ 514803 h 1505403"/>
              <a:gd name="connsiteX41" fmla="*/ 1578429 w 2053566"/>
              <a:gd name="connsiteY41" fmla="*/ 569232 h 1505403"/>
              <a:gd name="connsiteX42" fmla="*/ 1611086 w 2053566"/>
              <a:gd name="connsiteY42" fmla="*/ 601889 h 1505403"/>
              <a:gd name="connsiteX43" fmla="*/ 1687286 w 2053566"/>
              <a:gd name="connsiteY43" fmla="*/ 667203 h 1505403"/>
              <a:gd name="connsiteX44" fmla="*/ 1763486 w 2053566"/>
              <a:gd name="connsiteY44" fmla="*/ 743403 h 1505403"/>
              <a:gd name="connsiteX45" fmla="*/ 1796143 w 2053566"/>
              <a:gd name="connsiteY45" fmla="*/ 776060 h 1505403"/>
              <a:gd name="connsiteX46" fmla="*/ 1817914 w 2053566"/>
              <a:gd name="connsiteY46" fmla="*/ 797832 h 1505403"/>
              <a:gd name="connsiteX47" fmla="*/ 1883229 w 2053566"/>
              <a:gd name="connsiteY47" fmla="*/ 841374 h 1505403"/>
              <a:gd name="connsiteX48" fmla="*/ 1915886 w 2053566"/>
              <a:gd name="connsiteY48" fmla="*/ 863146 h 1505403"/>
              <a:gd name="connsiteX49" fmla="*/ 1948543 w 2053566"/>
              <a:gd name="connsiteY49" fmla="*/ 895803 h 1505403"/>
              <a:gd name="connsiteX50" fmla="*/ 1992086 w 2053566"/>
              <a:gd name="connsiteY50" fmla="*/ 906689 h 1505403"/>
              <a:gd name="connsiteX51" fmla="*/ 2024743 w 2053566"/>
              <a:gd name="connsiteY51" fmla="*/ 917574 h 1505403"/>
              <a:gd name="connsiteX52" fmla="*/ 2053566 w 2053566"/>
              <a:gd name="connsiteY52" fmla="*/ 925251 h 1505403"/>
              <a:gd name="connsiteX53" fmla="*/ 2053566 w 2053566"/>
              <a:gd name="connsiteY53" fmla="*/ 1505403 h 1505403"/>
              <a:gd name="connsiteX54" fmla="*/ 0 w 2053566"/>
              <a:gd name="connsiteY54" fmla="*/ 1505403 h 150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3566" h="1505403">
                <a:moveTo>
                  <a:pt x="1355645" y="0"/>
                </a:moveTo>
                <a:lnTo>
                  <a:pt x="2053566" y="0"/>
                </a:lnTo>
                <a:lnTo>
                  <a:pt x="2053566" y="500084"/>
                </a:lnTo>
                <a:lnTo>
                  <a:pt x="2046514" y="493032"/>
                </a:lnTo>
                <a:cubicBezTo>
                  <a:pt x="2021363" y="461593"/>
                  <a:pt x="2032180" y="461970"/>
                  <a:pt x="2002971" y="438603"/>
                </a:cubicBezTo>
                <a:cubicBezTo>
                  <a:pt x="1992755" y="430430"/>
                  <a:pt x="1980247" y="425346"/>
                  <a:pt x="1970314" y="416832"/>
                </a:cubicBezTo>
                <a:cubicBezTo>
                  <a:pt x="1954729" y="403474"/>
                  <a:pt x="1941285" y="387803"/>
                  <a:pt x="1926771" y="373289"/>
                </a:cubicBezTo>
                <a:cubicBezTo>
                  <a:pt x="1919514" y="366032"/>
                  <a:pt x="1913539" y="357210"/>
                  <a:pt x="1905000" y="351517"/>
                </a:cubicBezTo>
                <a:cubicBezTo>
                  <a:pt x="1883229" y="337003"/>
                  <a:pt x="1864509" y="316248"/>
                  <a:pt x="1839686" y="307974"/>
                </a:cubicBezTo>
                <a:cubicBezTo>
                  <a:pt x="1817914" y="300717"/>
                  <a:pt x="1793466" y="298933"/>
                  <a:pt x="1774371" y="286203"/>
                </a:cubicBezTo>
                <a:cubicBezTo>
                  <a:pt x="1763485" y="278946"/>
                  <a:pt x="1753669" y="269745"/>
                  <a:pt x="1741714" y="264432"/>
                </a:cubicBezTo>
                <a:cubicBezTo>
                  <a:pt x="1720743" y="255111"/>
                  <a:pt x="1676400" y="242660"/>
                  <a:pt x="1676400" y="242660"/>
                </a:cubicBezTo>
                <a:cubicBezTo>
                  <a:pt x="1665514" y="231774"/>
                  <a:pt x="1657109" y="217641"/>
                  <a:pt x="1643743" y="210003"/>
                </a:cubicBezTo>
                <a:cubicBezTo>
                  <a:pt x="1630753" y="202580"/>
                  <a:pt x="1614393" y="203848"/>
                  <a:pt x="1600200" y="199117"/>
                </a:cubicBezTo>
                <a:cubicBezTo>
                  <a:pt x="1592503" y="196551"/>
                  <a:pt x="1582058" y="162831"/>
                  <a:pt x="1578429" y="155574"/>
                </a:cubicBezTo>
                <a:cubicBezTo>
                  <a:pt x="1553029" y="133803"/>
                  <a:pt x="1528745" y="110657"/>
                  <a:pt x="1502229" y="90260"/>
                </a:cubicBezTo>
                <a:cubicBezTo>
                  <a:pt x="1481489" y="74306"/>
                  <a:pt x="1458686" y="61231"/>
                  <a:pt x="1436914" y="46717"/>
                </a:cubicBezTo>
                <a:cubicBezTo>
                  <a:pt x="1426028" y="39460"/>
                  <a:pt x="1415959" y="30797"/>
                  <a:pt x="1404257" y="24946"/>
                </a:cubicBezTo>
                <a:cubicBezTo>
                  <a:pt x="1389743" y="17689"/>
                  <a:pt x="1374803" y="11225"/>
                  <a:pt x="1360714" y="3174"/>
                </a:cubicBezTo>
                <a:close/>
                <a:moveTo>
                  <a:pt x="0" y="0"/>
                </a:moveTo>
                <a:lnTo>
                  <a:pt x="614898" y="0"/>
                </a:lnTo>
                <a:lnTo>
                  <a:pt x="620486" y="35832"/>
                </a:lnTo>
                <a:cubicBezTo>
                  <a:pt x="631645" y="64528"/>
                  <a:pt x="660182" y="84067"/>
                  <a:pt x="685800" y="101146"/>
                </a:cubicBezTo>
                <a:cubicBezTo>
                  <a:pt x="696686" y="108403"/>
                  <a:pt x="706432" y="117763"/>
                  <a:pt x="718457" y="122917"/>
                </a:cubicBezTo>
                <a:cubicBezTo>
                  <a:pt x="732208" y="128810"/>
                  <a:pt x="747615" y="129693"/>
                  <a:pt x="762000" y="133803"/>
                </a:cubicBezTo>
                <a:cubicBezTo>
                  <a:pt x="773033" y="136955"/>
                  <a:pt x="783624" y="141537"/>
                  <a:pt x="794657" y="144689"/>
                </a:cubicBezTo>
                <a:cubicBezTo>
                  <a:pt x="809042" y="148799"/>
                  <a:pt x="823870" y="151275"/>
                  <a:pt x="838200" y="155574"/>
                </a:cubicBezTo>
                <a:cubicBezTo>
                  <a:pt x="860181" y="162168"/>
                  <a:pt x="884419" y="164616"/>
                  <a:pt x="903514" y="177346"/>
                </a:cubicBezTo>
                <a:cubicBezTo>
                  <a:pt x="945719" y="205482"/>
                  <a:pt x="923759" y="194980"/>
                  <a:pt x="968829" y="210003"/>
                </a:cubicBezTo>
                <a:cubicBezTo>
                  <a:pt x="983343" y="220889"/>
                  <a:pt x="996619" y="233659"/>
                  <a:pt x="1012371" y="242660"/>
                </a:cubicBezTo>
                <a:cubicBezTo>
                  <a:pt x="1022334" y="248353"/>
                  <a:pt x="1035481" y="247181"/>
                  <a:pt x="1045029" y="253546"/>
                </a:cubicBezTo>
                <a:cubicBezTo>
                  <a:pt x="1057838" y="262085"/>
                  <a:pt x="1064877" y="277664"/>
                  <a:pt x="1077686" y="286203"/>
                </a:cubicBezTo>
                <a:cubicBezTo>
                  <a:pt x="1087233" y="292568"/>
                  <a:pt x="1100312" y="291516"/>
                  <a:pt x="1110343" y="297089"/>
                </a:cubicBezTo>
                <a:cubicBezTo>
                  <a:pt x="1133216" y="309796"/>
                  <a:pt x="1153886" y="326118"/>
                  <a:pt x="1175657" y="340632"/>
                </a:cubicBezTo>
                <a:cubicBezTo>
                  <a:pt x="1186543" y="347889"/>
                  <a:pt x="1195622" y="359230"/>
                  <a:pt x="1208314" y="362403"/>
                </a:cubicBezTo>
                <a:cubicBezTo>
                  <a:pt x="1262989" y="376072"/>
                  <a:pt x="1237664" y="368558"/>
                  <a:pt x="1284514" y="384174"/>
                </a:cubicBezTo>
                <a:cubicBezTo>
                  <a:pt x="1295400" y="391431"/>
                  <a:pt x="1305216" y="400632"/>
                  <a:pt x="1317171" y="405946"/>
                </a:cubicBezTo>
                <a:cubicBezTo>
                  <a:pt x="1338142" y="415267"/>
                  <a:pt x="1382486" y="427717"/>
                  <a:pt x="1382486" y="427717"/>
                </a:cubicBezTo>
                <a:cubicBezTo>
                  <a:pt x="1435049" y="480282"/>
                  <a:pt x="1368259" y="416336"/>
                  <a:pt x="1436914" y="471260"/>
                </a:cubicBezTo>
                <a:cubicBezTo>
                  <a:pt x="1444928" y="477671"/>
                  <a:pt x="1449506" y="488442"/>
                  <a:pt x="1458686" y="493032"/>
                </a:cubicBezTo>
                <a:cubicBezTo>
                  <a:pt x="1479212" y="503295"/>
                  <a:pt x="1524000" y="514803"/>
                  <a:pt x="1524000" y="514803"/>
                </a:cubicBezTo>
                <a:lnTo>
                  <a:pt x="1578429" y="569232"/>
                </a:lnTo>
                <a:cubicBezTo>
                  <a:pt x="1589315" y="580118"/>
                  <a:pt x="1598277" y="593350"/>
                  <a:pt x="1611086" y="601889"/>
                </a:cubicBezTo>
                <a:cubicBezTo>
                  <a:pt x="1660822" y="635046"/>
                  <a:pt x="1634492" y="614409"/>
                  <a:pt x="1687286" y="667203"/>
                </a:cubicBezTo>
                <a:lnTo>
                  <a:pt x="1763486" y="743403"/>
                </a:lnTo>
                <a:lnTo>
                  <a:pt x="1796143" y="776060"/>
                </a:lnTo>
                <a:cubicBezTo>
                  <a:pt x="1803400" y="783317"/>
                  <a:pt x="1809374" y="792139"/>
                  <a:pt x="1817914" y="797832"/>
                </a:cubicBezTo>
                <a:lnTo>
                  <a:pt x="1883229" y="841374"/>
                </a:lnTo>
                <a:cubicBezTo>
                  <a:pt x="1894115" y="848631"/>
                  <a:pt x="1906635" y="853895"/>
                  <a:pt x="1915886" y="863146"/>
                </a:cubicBezTo>
                <a:cubicBezTo>
                  <a:pt x="1926772" y="874032"/>
                  <a:pt x="1935177" y="888165"/>
                  <a:pt x="1948543" y="895803"/>
                </a:cubicBezTo>
                <a:cubicBezTo>
                  <a:pt x="1961533" y="903226"/>
                  <a:pt x="1977701" y="902579"/>
                  <a:pt x="1992086" y="906689"/>
                </a:cubicBezTo>
                <a:cubicBezTo>
                  <a:pt x="2003119" y="909841"/>
                  <a:pt x="2013673" y="914555"/>
                  <a:pt x="2024743" y="917574"/>
                </a:cubicBezTo>
                <a:lnTo>
                  <a:pt x="2053566" y="925251"/>
                </a:lnTo>
                <a:lnTo>
                  <a:pt x="2053566" y="1505403"/>
                </a:lnTo>
                <a:lnTo>
                  <a:pt x="0" y="1505403"/>
                </a:lnTo>
                <a:close/>
              </a:path>
            </a:pathLst>
          </a:custGeom>
        </p:spPr>
      </p:pic>
      <p:pic>
        <p:nvPicPr>
          <p:cNvPr id="14" name="Picture 13">
            <a:extLst>
              <a:ext uri="{FF2B5EF4-FFF2-40B4-BE49-F238E27FC236}">
                <a16:creationId xmlns:a16="http://schemas.microsoft.com/office/drawing/2014/main" id="{0E6BC652-4BE1-478A-BFA7-47149E82F2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4623" r="26442" b="66400"/>
          <a:stretch/>
        </p:blipFill>
        <p:spPr>
          <a:xfrm rot="1800000" flipH="1">
            <a:off x="367393" y="4502250"/>
            <a:ext cx="1354657" cy="657584"/>
          </a:xfrm>
          <a:custGeom>
            <a:avLst/>
            <a:gdLst>
              <a:gd name="connsiteX0" fmla="*/ 527412 w 1806209"/>
              <a:gd name="connsiteY0" fmla="*/ 0 h 876778"/>
              <a:gd name="connsiteX1" fmla="*/ 0 w 1806209"/>
              <a:gd name="connsiteY1" fmla="*/ 0 h 876778"/>
              <a:gd name="connsiteX2" fmla="*/ 0 w 1806209"/>
              <a:gd name="connsiteY2" fmla="*/ 255471 h 876778"/>
              <a:gd name="connsiteX3" fmla="*/ 10065 w 1806209"/>
              <a:gd name="connsiteY3" fmla="*/ 245407 h 876778"/>
              <a:gd name="connsiteX4" fmla="*/ 20951 w 1806209"/>
              <a:gd name="connsiteY4" fmla="*/ 234521 h 876778"/>
              <a:gd name="connsiteX5" fmla="*/ 53608 w 1806209"/>
              <a:gd name="connsiteY5" fmla="*/ 223635 h 876778"/>
              <a:gd name="connsiteX6" fmla="*/ 118922 w 1806209"/>
              <a:gd name="connsiteY6" fmla="*/ 190978 h 876778"/>
              <a:gd name="connsiteX7" fmla="*/ 206008 w 1806209"/>
              <a:gd name="connsiteY7" fmla="*/ 147435 h 876778"/>
              <a:gd name="connsiteX8" fmla="*/ 238665 w 1806209"/>
              <a:gd name="connsiteY8" fmla="*/ 125664 h 876778"/>
              <a:gd name="connsiteX9" fmla="*/ 260436 w 1806209"/>
              <a:gd name="connsiteY9" fmla="*/ 103892 h 876778"/>
              <a:gd name="connsiteX10" fmla="*/ 303979 w 1806209"/>
              <a:gd name="connsiteY10" fmla="*/ 93007 h 876778"/>
              <a:gd name="connsiteX11" fmla="*/ 336636 w 1806209"/>
              <a:gd name="connsiteY11" fmla="*/ 82121 h 876778"/>
              <a:gd name="connsiteX12" fmla="*/ 358408 w 1806209"/>
              <a:gd name="connsiteY12" fmla="*/ 60350 h 876778"/>
              <a:gd name="connsiteX13" fmla="*/ 412836 w 1806209"/>
              <a:gd name="connsiteY13" fmla="*/ 49464 h 876778"/>
              <a:gd name="connsiteX14" fmla="*/ 478151 w 1806209"/>
              <a:gd name="connsiteY14" fmla="*/ 27692 h 876778"/>
              <a:gd name="connsiteX15" fmla="*/ 510808 w 1806209"/>
              <a:gd name="connsiteY15" fmla="*/ 16807 h 876778"/>
              <a:gd name="connsiteX16" fmla="*/ 1806209 w 1806209"/>
              <a:gd name="connsiteY16" fmla="*/ 0 h 876778"/>
              <a:gd name="connsiteX17" fmla="*/ 708134 w 1806209"/>
              <a:gd name="connsiteY17" fmla="*/ 0 h 876778"/>
              <a:gd name="connsiteX18" fmla="*/ 709028 w 1806209"/>
              <a:gd name="connsiteY18" fmla="*/ 1950 h 876778"/>
              <a:gd name="connsiteX19" fmla="*/ 641436 w 1806209"/>
              <a:gd name="connsiteY19" fmla="*/ 71235 h 876778"/>
              <a:gd name="connsiteX20" fmla="*/ 576122 w 1806209"/>
              <a:gd name="connsiteY20" fmla="*/ 114778 h 876778"/>
              <a:gd name="connsiteX21" fmla="*/ 543465 w 1806209"/>
              <a:gd name="connsiteY21" fmla="*/ 125664 h 876778"/>
              <a:gd name="connsiteX22" fmla="*/ 510808 w 1806209"/>
              <a:gd name="connsiteY22" fmla="*/ 147435 h 876778"/>
              <a:gd name="connsiteX23" fmla="*/ 314865 w 1806209"/>
              <a:gd name="connsiteY23" fmla="*/ 169207 h 876778"/>
              <a:gd name="connsiteX24" fmla="*/ 260436 w 1806209"/>
              <a:gd name="connsiteY24" fmla="*/ 212750 h 876778"/>
              <a:gd name="connsiteX25" fmla="*/ 195122 w 1806209"/>
              <a:gd name="connsiteY25" fmla="*/ 256292 h 876778"/>
              <a:gd name="connsiteX26" fmla="*/ 140694 w 1806209"/>
              <a:gd name="connsiteY26" fmla="*/ 321607 h 876778"/>
              <a:gd name="connsiteX27" fmla="*/ 86265 w 1806209"/>
              <a:gd name="connsiteY27" fmla="*/ 376035 h 876778"/>
              <a:gd name="connsiteX28" fmla="*/ 42722 w 1806209"/>
              <a:gd name="connsiteY28" fmla="*/ 430464 h 876778"/>
              <a:gd name="connsiteX29" fmla="*/ 2368 w 1806209"/>
              <a:gd name="connsiteY29" fmla="*/ 445198 h 876778"/>
              <a:gd name="connsiteX30" fmla="*/ 0 w 1806209"/>
              <a:gd name="connsiteY30" fmla="*/ 445880 h 876778"/>
              <a:gd name="connsiteX31" fmla="*/ 0 w 1806209"/>
              <a:gd name="connsiteY31" fmla="*/ 876778 h 876778"/>
              <a:gd name="connsiteX32" fmla="*/ 1806209 w 1806209"/>
              <a:gd name="connsiteY32" fmla="*/ 876778 h 8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6209" h="876778">
                <a:moveTo>
                  <a:pt x="527412" y="0"/>
                </a:moveTo>
                <a:lnTo>
                  <a:pt x="0" y="0"/>
                </a:lnTo>
                <a:lnTo>
                  <a:pt x="0" y="255471"/>
                </a:lnTo>
                <a:lnTo>
                  <a:pt x="10065" y="245407"/>
                </a:lnTo>
                <a:cubicBezTo>
                  <a:pt x="13308" y="241284"/>
                  <a:pt x="16551" y="237161"/>
                  <a:pt x="20951" y="234521"/>
                </a:cubicBezTo>
                <a:cubicBezTo>
                  <a:pt x="30790" y="228617"/>
                  <a:pt x="43345" y="228767"/>
                  <a:pt x="53608" y="223635"/>
                </a:cubicBezTo>
                <a:cubicBezTo>
                  <a:pt x="138017" y="181431"/>
                  <a:pt x="36838" y="218340"/>
                  <a:pt x="118922" y="190978"/>
                </a:cubicBezTo>
                <a:cubicBezTo>
                  <a:pt x="156922" y="152980"/>
                  <a:pt x="130958" y="172453"/>
                  <a:pt x="206008" y="147435"/>
                </a:cubicBezTo>
                <a:cubicBezTo>
                  <a:pt x="216894" y="140178"/>
                  <a:pt x="228449" y="133837"/>
                  <a:pt x="238665" y="125664"/>
                </a:cubicBezTo>
                <a:cubicBezTo>
                  <a:pt x="246679" y="119253"/>
                  <a:pt x="251256" y="108482"/>
                  <a:pt x="260436" y="103892"/>
                </a:cubicBezTo>
                <a:cubicBezTo>
                  <a:pt x="273817" y="97201"/>
                  <a:pt x="289594" y="97117"/>
                  <a:pt x="303979" y="93007"/>
                </a:cubicBezTo>
                <a:cubicBezTo>
                  <a:pt x="315012" y="89855"/>
                  <a:pt x="325750" y="85750"/>
                  <a:pt x="336636" y="82121"/>
                </a:cubicBezTo>
                <a:cubicBezTo>
                  <a:pt x="343893" y="74864"/>
                  <a:pt x="348975" y="64393"/>
                  <a:pt x="358408" y="60350"/>
                </a:cubicBezTo>
                <a:cubicBezTo>
                  <a:pt x="375414" y="53062"/>
                  <a:pt x="394986" y="54332"/>
                  <a:pt x="412836" y="49464"/>
                </a:cubicBezTo>
                <a:cubicBezTo>
                  <a:pt x="434977" y="43425"/>
                  <a:pt x="456379" y="34949"/>
                  <a:pt x="478151" y="27692"/>
                </a:cubicBezTo>
                <a:lnTo>
                  <a:pt x="510808" y="16807"/>
                </a:lnTo>
                <a:close/>
                <a:moveTo>
                  <a:pt x="1806209" y="0"/>
                </a:moveTo>
                <a:lnTo>
                  <a:pt x="708134" y="0"/>
                </a:lnTo>
                <a:lnTo>
                  <a:pt x="709028" y="1950"/>
                </a:lnTo>
                <a:cubicBezTo>
                  <a:pt x="728907" y="60380"/>
                  <a:pt x="677113" y="62316"/>
                  <a:pt x="641436" y="71235"/>
                </a:cubicBezTo>
                <a:cubicBezTo>
                  <a:pt x="619665" y="85749"/>
                  <a:pt x="600945" y="106503"/>
                  <a:pt x="576122" y="114778"/>
                </a:cubicBezTo>
                <a:cubicBezTo>
                  <a:pt x="565236" y="118407"/>
                  <a:pt x="553728" y="120532"/>
                  <a:pt x="543465" y="125664"/>
                </a:cubicBezTo>
                <a:cubicBezTo>
                  <a:pt x="531763" y="131515"/>
                  <a:pt x="523220" y="143298"/>
                  <a:pt x="510808" y="147435"/>
                </a:cubicBezTo>
                <a:cubicBezTo>
                  <a:pt x="474669" y="159481"/>
                  <a:pt x="324413" y="168411"/>
                  <a:pt x="314865" y="169207"/>
                </a:cubicBezTo>
                <a:cubicBezTo>
                  <a:pt x="241324" y="193719"/>
                  <a:pt x="321038" y="159724"/>
                  <a:pt x="260436" y="212750"/>
                </a:cubicBezTo>
                <a:cubicBezTo>
                  <a:pt x="240744" y="229980"/>
                  <a:pt x="195122" y="256292"/>
                  <a:pt x="195122" y="256292"/>
                </a:cubicBezTo>
                <a:cubicBezTo>
                  <a:pt x="141076" y="337364"/>
                  <a:pt x="210531" y="237803"/>
                  <a:pt x="140694" y="321607"/>
                </a:cubicBezTo>
                <a:cubicBezTo>
                  <a:pt x="95337" y="376034"/>
                  <a:pt x="146135" y="336122"/>
                  <a:pt x="86265" y="376035"/>
                </a:cubicBezTo>
                <a:cubicBezTo>
                  <a:pt x="78573" y="387573"/>
                  <a:pt x="58234" y="422708"/>
                  <a:pt x="42722" y="430464"/>
                </a:cubicBezTo>
                <a:cubicBezTo>
                  <a:pt x="32459" y="435596"/>
                  <a:pt x="16131" y="441039"/>
                  <a:pt x="2368" y="445198"/>
                </a:cubicBezTo>
                <a:lnTo>
                  <a:pt x="0" y="445880"/>
                </a:lnTo>
                <a:lnTo>
                  <a:pt x="0" y="876778"/>
                </a:lnTo>
                <a:lnTo>
                  <a:pt x="1806209" y="876778"/>
                </a:lnTo>
                <a:close/>
              </a:path>
            </a:pathLst>
          </a:custGeom>
        </p:spPr>
      </p:pic>
      <p:sp>
        <p:nvSpPr>
          <p:cNvPr id="16" name="Freeform: Shape 15">
            <a:extLst>
              <a:ext uri="{FF2B5EF4-FFF2-40B4-BE49-F238E27FC236}">
                <a16:creationId xmlns:a16="http://schemas.microsoft.com/office/drawing/2014/main" id="{57E6F9A8-1B4B-4FEF-942A-15CA97ECE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10128" y="857250"/>
            <a:ext cx="6633872" cy="51435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3294675" y="2873503"/>
            <a:ext cx="5075418" cy="2386679"/>
          </a:xfrm>
        </p:spPr>
        <p:txBody>
          <a:bodyPr anchor="t">
            <a:normAutofit/>
          </a:bodyPr>
          <a:lstStyle/>
          <a:p>
            <a:r>
              <a:rPr lang="en-US" sz="4950" i="1"/>
              <a:t>Head Injury</a:t>
            </a:r>
          </a:p>
        </p:txBody>
      </p:sp>
      <p:sp>
        <p:nvSpPr>
          <p:cNvPr id="3" name="Subtitle 2"/>
          <p:cNvSpPr>
            <a:spLocks noGrp="1"/>
          </p:cNvSpPr>
          <p:nvPr>
            <p:ph type="subTitle" idx="1"/>
          </p:nvPr>
        </p:nvSpPr>
        <p:spPr>
          <a:xfrm>
            <a:off x="3289354" y="3733134"/>
            <a:ext cx="5075419" cy="667416"/>
          </a:xfrm>
        </p:spPr>
        <p:txBody>
          <a:bodyPr anchor="b">
            <a:normAutofit lnSpcReduction="10000"/>
          </a:bodyPr>
          <a:lstStyle/>
          <a:p>
            <a:r>
              <a:rPr lang="en-US" sz="1500">
                <a:solidFill>
                  <a:schemeClr val="accent2"/>
                </a:solidFill>
              </a:rPr>
              <a:t>Done By: rahaf amer al Nawiseh </a:t>
            </a:r>
          </a:p>
          <a:p>
            <a:r>
              <a:rPr lang="en-US" sz="1500">
                <a:solidFill>
                  <a:schemeClr val="accent2"/>
                </a:solidFill>
              </a:rPr>
              <a:t>Islam Kamal al banawi </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831" y="75468"/>
            <a:ext cx="7680960" cy="1371600"/>
          </a:xfrm>
        </p:spPr>
        <p:txBody>
          <a:bodyPr/>
          <a:lstStyle/>
          <a:p>
            <a:r>
              <a:rPr lang="en-US" dirty="0"/>
              <a:t>Subgaleal hematoma</a:t>
            </a:r>
          </a:p>
        </p:txBody>
      </p:sp>
      <p:sp>
        <p:nvSpPr>
          <p:cNvPr id="2" name="Content Placeholder 1"/>
          <p:cNvSpPr>
            <a:spLocks noGrp="1"/>
          </p:cNvSpPr>
          <p:nvPr>
            <p:ph idx="1"/>
          </p:nvPr>
        </p:nvSpPr>
        <p:spPr>
          <a:xfrm>
            <a:off x="228600" y="1143000"/>
            <a:ext cx="7680960" cy="3931920"/>
          </a:xfrm>
        </p:spPr>
        <p:txBody>
          <a:bodyPr>
            <a:normAutofit/>
          </a:bodyPr>
          <a:lstStyle/>
          <a:p>
            <a:r>
              <a:rPr lang="en-US" dirty="0"/>
              <a:t>Subgaleal hemorrhage or hematoma is </a:t>
            </a:r>
            <a:r>
              <a:rPr lang="en-US" dirty="0">
                <a:solidFill>
                  <a:srgbClr val="FF0000"/>
                </a:solidFill>
              </a:rPr>
              <a:t>bleeding</a:t>
            </a:r>
            <a:r>
              <a:rPr lang="en-US" dirty="0"/>
              <a:t> into the potential space between the </a:t>
            </a:r>
            <a:r>
              <a:rPr lang="en-US" dirty="0">
                <a:solidFill>
                  <a:srgbClr val="FF0000"/>
                </a:solidFill>
              </a:rPr>
              <a:t>skull </a:t>
            </a:r>
            <a:r>
              <a:rPr lang="en-US" dirty="0" err="1">
                <a:solidFill>
                  <a:srgbClr val="FF0000"/>
                </a:solidFill>
              </a:rPr>
              <a:t>periosteum</a:t>
            </a:r>
            <a:r>
              <a:rPr lang="en-US" dirty="0">
                <a:solidFill>
                  <a:srgbClr val="FF0000"/>
                </a:solidFill>
              </a:rPr>
              <a:t> and the scalp </a:t>
            </a:r>
            <a:r>
              <a:rPr lang="en-US" dirty="0" err="1">
                <a:solidFill>
                  <a:srgbClr val="FF0000"/>
                </a:solidFill>
              </a:rPr>
              <a:t>galea</a:t>
            </a:r>
            <a:r>
              <a:rPr lang="en-US" dirty="0">
                <a:solidFill>
                  <a:srgbClr val="FF0000"/>
                </a:solidFill>
              </a:rPr>
              <a:t> </a:t>
            </a:r>
            <a:r>
              <a:rPr lang="en-US" dirty="0" err="1">
                <a:solidFill>
                  <a:srgbClr val="FF0000"/>
                </a:solidFill>
              </a:rPr>
              <a:t>aponeurosis</a:t>
            </a:r>
            <a:r>
              <a:rPr lang="en-US" dirty="0">
                <a:solidFill>
                  <a:srgbClr val="FF0000"/>
                </a:solidFill>
              </a:rPr>
              <a:t>.</a:t>
            </a:r>
          </a:p>
          <a:p>
            <a:endParaRPr lang="en-US" sz="1000" dirty="0"/>
          </a:p>
          <a:p>
            <a:r>
              <a:rPr lang="en-US" dirty="0"/>
              <a:t>Majority (90%) result from vacuum applied to the head at delivery (</a:t>
            </a:r>
            <a:r>
              <a:rPr lang="en-US" dirty="0" err="1"/>
              <a:t>Ventouse</a:t>
            </a:r>
            <a:r>
              <a:rPr lang="en-US" dirty="0"/>
              <a:t> assisted delivery).</a:t>
            </a:r>
          </a:p>
          <a:p>
            <a:endParaRPr lang="en-US" sz="1000" dirty="0"/>
          </a:p>
          <a:p>
            <a:r>
              <a:rPr lang="en-US" dirty="0"/>
              <a:t>Results from bleeding from the </a:t>
            </a:r>
            <a:r>
              <a:rPr lang="en-US" dirty="0">
                <a:solidFill>
                  <a:srgbClr val="FF0000"/>
                </a:solidFill>
              </a:rPr>
              <a:t>emissary veins into the loose connective tissue layer</a:t>
            </a:r>
            <a:r>
              <a:rPr lang="en-US" dirty="0"/>
              <a:t>.</a:t>
            </a:r>
          </a:p>
        </p:txBody>
      </p:sp>
      <p:pic>
        <p:nvPicPr>
          <p:cNvPr id="4" name="Picture 3"/>
          <p:cNvPicPr>
            <a:picLocks noChangeAspect="1"/>
          </p:cNvPicPr>
          <p:nvPr/>
        </p:nvPicPr>
        <p:blipFill>
          <a:blip r:embed="rId3"/>
          <a:stretch>
            <a:fillRect/>
          </a:stretch>
        </p:blipFill>
        <p:spPr>
          <a:xfrm>
            <a:off x="5014339" y="4478509"/>
            <a:ext cx="2304023" cy="2304023"/>
          </a:xfrm>
          <a:prstGeom prst="rect">
            <a:avLst/>
          </a:prstGeom>
        </p:spPr>
      </p:pic>
      <p:pic>
        <p:nvPicPr>
          <p:cNvPr id="5" name="Picture 4"/>
          <p:cNvPicPr>
            <a:picLocks noChangeAspect="1"/>
          </p:cNvPicPr>
          <p:nvPr/>
        </p:nvPicPr>
        <p:blipFill>
          <a:blip r:embed="rId4"/>
          <a:stretch>
            <a:fillRect/>
          </a:stretch>
        </p:blipFill>
        <p:spPr>
          <a:xfrm>
            <a:off x="-61656" y="4565770"/>
            <a:ext cx="4484798" cy="22984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Subgaleal hematoma</a:t>
            </a:r>
          </a:p>
        </p:txBody>
      </p:sp>
      <p:sp>
        <p:nvSpPr>
          <p:cNvPr id="2" name="Content Placeholder 1"/>
          <p:cNvSpPr>
            <a:spLocks noGrp="1"/>
          </p:cNvSpPr>
          <p:nvPr>
            <p:ph idx="1"/>
          </p:nvPr>
        </p:nvSpPr>
        <p:spPr>
          <a:xfrm>
            <a:off x="203743" y="1181712"/>
            <a:ext cx="9093557" cy="2767649"/>
          </a:xfrm>
        </p:spPr>
        <p:txBody>
          <a:bodyPr>
            <a:normAutofit/>
          </a:bodyPr>
          <a:lstStyle/>
          <a:p>
            <a:r>
              <a:rPr lang="en-US" dirty="0"/>
              <a:t>It has a high frequency of occurrence with </a:t>
            </a:r>
            <a:r>
              <a:rPr lang="en-US" dirty="0">
                <a:solidFill>
                  <a:srgbClr val="FFFF00"/>
                </a:solidFill>
              </a:rPr>
              <a:t>associated head trauma (40%),</a:t>
            </a:r>
            <a:r>
              <a:rPr lang="en-US" dirty="0">
                <a:solidFill>
                  <a:srgbClr val="FF0000"/>
                </a:solidFill>
              </a:rPr>
              <a:t> </a:t>
            </a:r>
            <a:r>
              <a:rPr lang="en-US" dirty="0"/>
              <a:t>such as </a:t>
            </a:r>
            <a:r>
              <a:rPr lang="en-US" dirty="0">
                <a:solidFill>
                  <a:srgbClr val="FFFF00"/>
                </a:solidFill>
              </a:rPr>
              <a:t>intracranial hemorrhage or skull fracture.</a:t>
            </a:r>
          </a:p>
          <a:p>
            <a:pPr>
              <a:buNone/>
            </a:pPr>
            <a:r>
              <a:rPr lang="en-US" dirty="0"/>
              <a:t> </a:t>
            </a:r>
          </a:p>
        </p:txBody>
      </p:sp>
      <p:sp>
        <p:nvSpPr>
          <p:cNvPr id="4" name="Rectangle 3"/>
          <p:cNvSpPr/>
          <p:nvPr/>
        </p:nvSpPr>
        <p:spPr>
          <a:xfrm>
            <a:off x="843089" y="3252151"/>
            <a:ext cx="2438400" cy="2308324"/>
          </a:xfrm>
          <a:prstGeom prst="rect">
            <a:avLst/>
          </a:prstGeom>
        </p:spPr>
        <p:txBody>
          <a:bodyPr wrap="square">
            <a:spAutoFit/>
          </a:bodyPr>
          <a:lstStyle/>
          <a:p>
            <a:pPr>
              <a:buNone/>
            </a:pPr>
            <a:endParaRPr lang="en-US" dirty="0"/>
          </a:p>
          <a:p>
            <a:r>
              <a:rPr lang="en-US" dirty="0"/>
              <a:t>The occurrence of these features does not correlate significantly with the severity of </a:t>
            </a:r>
            <a:r>
              <a:rPr lang="en-US" dirty="0" err="1"/>
              <a:t>subgaleal</a:t>
            </a:r>
            <a:r>
              <a:rPr lang="en-US" dirty="0"/>
              <a:t> hemorrhage.</a:t>
            </a:r>
          </a:p>
        </p:txBody>
      </p:sp>
      <p:pic>
        <p:nvPicPr>
          <p:cNvPr id="5" name="Picture 4"/>
          <p:cNvPicPr>
            <a:picLocks noChangeAspect="1"/>
          </p:cNvPicPr>
          <p:nvPr/>
        </p:nvPicPr>
        <p:blipFill>
          <a:blip r:embed="rId2"/>
          <a:stretch>
            <a:fillRect/>
          </a:stretch>
        </p:blipFill>
        <p:spPr>
          <a:xfrm>
            <a:off x="4876800" y="2831439"/>
            <a:ext cx="3857625" cy="37052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785" y="225295"/>
            <a:ext cx="7680960" cy="1371600"/>
          </a:xfrm>
        </p:spPr>
        <p:txBody>
          <a:bodyPr/>
          <a:lstStyle/>
          <a:p>
            <a:r>
              <a:rPr lang="en-US" dirty="0"/>
              <a:t>Subgaleal hematoma</a:t>
            </a:r>
          </a:p>
        </p:txBody>
      </p:sp>
      <p:sp>
        <p:nvSpPr>
          <p:cNvPr id="2" name="Content Placeholder 1"/>
          <p:cNvSpPr>
            <a:spLocks noGrp="1"/>
          </p:cNvSpPr>
          <p:nvPr>
            <p:ph idx="1"/>
          </p:nvPr>
        </p:nvSpPr>
        <p:spPr>
          <a:xfrm>
            <a:off x="457200" y="1279326"/>
            <a:ext cx="7680960" cy="3931920"/>
          </a:xfrm>
        </p:spPr>
        <p:txBody>
          <a:bodyPr>
            <a:normAutofit/>
          </a:bodyPr>
          <a:lstStyle/>
          <a:p>
            <a:r>
              <a:rPr lang="en-US" dirty="0"/>
              <a:t>The diagnosis is generally </a:t>
            </a:r>
            <a:r>
              <a:rPr lang="en-US" dirty="0">
                <a:solidFill>
                  <a:srgbClr val="FF0000"/>
                </a:solidFill>
              </a:rPr>
              <a:t>clinical</a:t>
            </a:r>
            <a:r>
              <a:rPr lang="en-US" dirty="0"/>
              <a:t> with a </a:t>
            </a:r>
            <a:r>
              <a:rPr lang="en-US" dirty="0">
                <a:solidFill>
                  <a:srgbClr val="FF0000"/>
                </a:solidFill>
              </a:rPr>
              <a:t>fluctuant boggy mass developing over the scalp</a:t>
            </a:r>
            <a:r>
              <a:rPr lang="en-US" dirty="0"/>
              <a:t> (especially over the </a:t>
            </a:r>
            <a:r>
              <a:rPr lang="en-US" dirty="0" err="1"/>
              <a:t>occiput</a:t>
            </a:r>
            <a:r>
              <a:rPr lang="en-US" dirty="0"/>
              <a:t>) with superficial </a:t>
            </a:r>
            <a:r>
              <a:rPr lang="en-US" dirty="0">
                <a:solidFill>
                  <a:srgbClr val="FF0000"/>
                </a:solidFill>
              </a:rPr>
              <a:t>skin bruising</a:t>
            </a:r>
            <a:r>
              <a:rPr lang="en-US" dirty="0"/>
              <a:t>. </a:t>
            </a:r>
          </a:p>
          <a:p>
            <a:endParaRPr lang="en-US" dirty="0"/>
          </a:p>
          <a:p>
            <a:r>
              <a:rPr lang="en-US" dirty="0"/>
              <a:t>The swelling develops gradually </a:t>
            </a:r>
            <a:r>
              <a:rPr lang="en-US" dirty="0">
                <a:solidFill>
                  <a:srgbClr val="FF0000"/>
                </a:solidFill>
              </a:rPr>
              <a:t>12–72 </a:t>
            </a:r>
            <a:r>
              <a:rPr lang="en-US" dirty="0"/>
              <a:t>hours after delivery, although it may be noted immediately after delivery in severe cases.</a:t>
            </a:r>
          </a:p>
        </p:txBody>
      </p:sp>
      <p:pic>
        <p:nvPicPr>
          <p:cNvPr id="4" name="Picture 3"/>
          <p:cNvPicPr>
            <a:picLocks noChangeAspect="1"/>
          </p:cNvPicPr>
          <p:nvPr/>
        </p:nvPicPr>
        <p:blipFill rotWithShape="1">
          <a:blip r:embed="rId2"/>
          <a:srcRect l="11111" r="6667"/>
          <a:stretch/>
        </p:blipFill>
        <p:spPr>
          <a:xfrm>
            <a:off x="5603249" y="4231743"/>
            <a:ext cx="2552496" cy="23282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Subgaleal hematoma</a:t>
            </a:r>
          </a:p>
        </p:txBody>
      </p:sp>
      <p:sp>
        <p:nvSpPr>
          <p:cNvPr id="2" name="Content Placeholder 1"/>
          <p:cNvSpPr>
            <a:spLocks noGrp="1"/>
          </p:cNvSpPr>
          <p:nvPr>
            <p:ph idx="1"/>
          </p:nvPr>
        </p:nvSpPr>
        <p:spPr/>
        <p:txBody>
          <a:bodyPr/>
          <a:lstStyle/>
          <a:p>
            <a:r>
              <a:rPr lang="en-US" dirty="0"/>
              <a:t>Patients with </a:t>
            </a:r>
            <a:r>
              <a:rPr lang="en-US" dirty="0" err="1"/>
              <a:t>subgaleal</a:t>
            </a:r>
            <a:r>
              <a:rPr lang="en-US" dirty="0"/>
              <a:t> hematoma may present with </a:t>
            </a:r>
            <a:r>
              <a:rPr lang="en-US" dirty="0">
                <a:solidFill>
                  <a:srgbClr val="FF0000"/>
                </a:solidFill>
              </a:rPr>
              <a:t>hemorrhagic shock</a:t>
            </a:r>
            <a:r>
              <a:rPr lang="en-US" dirty="0"/>
              <a:t>. </a:t>
            </a:r>
          </a:p>
          <a:p>
            <a:endParaRPr lang="en-US" dirty="0"/>
          </a:p>
          <a:p>
            <a:r>
              <a:rPr lang="en-US" dirty="0">
                <a:solidFill>
                  <a:srgbClr val="FF0000"/>
                </a:solidFill>
              </a:rPr>
              <a:t>The swelling may obscure the fontanel and cross suture lines </a:t>
            </a:r>
            <a:r>
              <a:rPr lang="en-US" dirty="0"/>
              <a:t>(distinguishing it from </a:t>
            </a:r>
            <a:r>
              <a:rPr lang="en-US" dirty="0" err="1"/>
              <a:t>cephalohematoma</a:t>
            </a:r>
            <a:r>
              <a:rPr lang="en-US" dirty="0"/>
              <a:t>).</a:t>
            </a:r>
          </a:p>
        </p:txBody>
      </p:sp>
      <p:pic>
        <p:nvPicPr>
          <p:cNvPr id="4" name="Picture 3"/>
          <p:cNvPicPr>
            <a:picLocks noChangeAspect="1"/>
          </p:cNvPicPr>
          <p:nvPr/>
        </p:nvPicPr>
        <p:blipFill>
          <a:blip r:embed="rId2"/>
          <a:stretch>
            <a:fillRect/>
          </a:stretch>
        </p:blipFill>
        <p:spPr>
          <a:xfrm>
            <a:off x="5905500" y="0"/>
            <a:ext cx="3238500" cy="23217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Subgaleal hematoma</a:t>
            </a:r>
          </a:p>
        </p:txBody>
      </p:sp>
      <p:pic>
        <p:nvPicPr>
          <p:cNvPr id="8195" name="Picture 3" descr="C:\Users\Elmo\Desktop\fadi.png"/>
          <p:cNvPicPr>
            <a:picLocks noGrp="1" noChangeAspect="1" noChangeArrowheads="1"/>
          </p:cNvPicPr>
          <p:nvPr>
            <p:ph idx="1"/>
          </p:nvPr>
        </p:nvPicPr>
        <p:blipFill>
          <a:blip r:embed="rId2" cstate="print"/>
          <a:srcRect/>
          <a:stretch>
            <a:fillRect/>
          </a:stretch>
        </p:blipFill>
        <p:spPr bwMode="auto">
          <a:xfrm>
            <a:off x="1066800" y="2362200"/>
            <a:ext cx="3352800" cy="3953144"/>
          </a:xfrm>
          <a:prstGeom prst="rect">
            <a:avLst/>
          </a:prstGeom>
          <a:noFill/>
        </p:spPr>
      </p:pic>
      <p:pic>
        <p:nvPicPr>
          <p:cNvPr id="2" name="Picture 1"/>
          <p:cNvPicPr>
            <a:picLocks noChangeAspect="1"/>
          </p:cNvPicPr>
          <p:nvPr/>
        </p:nvPicPr>
        <p:blipFill>
          <a:blip r:embed="rId3"/>
          <a:stretch>
            <a:fillRect/>
          </a:stretch>
        </p:blipFill>
        <p:spPr>
          <a:xfrm>
            <a:off x="5462588" y="4267200"/>
            <a:ext cx="3078746" cy="19508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Subgaleal hematoma</a:t>
            </a:r>
          </a:p>
        </p:txBody>
      </p:sp>
      <p:pic>
        <p:nvPicPr>
          <p:cNvPr id="6146" name="Picture 2"/>
          <p:cNvPicPr>
            <a:picLocks noGrp="1" noChangeAspect="1" noChangeArrowheads="1"/>
          </p:cNvPicPr>
          <p:nvPr>
            <p:ph idx="1"/>
          </p:nvPr>
        </p:nvPicPr>
        <p:blipFill>
          <a:blip r:embed="rId3" cstate="print"/>
          <a:stretch>
            <a:fillRect/>
          </a:stretch>
        </p:blipFill>
        <p:spPr bwMode="auto">
          <a:xfrm>
            <a:off x="4608512" y="2532856"/>
            <a:ext cx="2286000" cy="28670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Subperiosteal hematoma</a:t>
            </a:r>
          </a:p>
        </p:txBody>
      </p:sp>
      <p:sp>
        <p:nvSpPr>
          <p:cNvPr id="2" name="Content Placeholder 1"/>
          <p:cNvSpPr>
            <a:spLocks noGrp="1"/>
          </p:cNvSpPr>
          <p:nvPr>
            <p:ph idx="1"/>
          </p:nvPr>
        </p:nvSpPr>
        <p:spPr>
          <a:xfrm>
            <a:off x="-72124" y="1491401"/>
            <a:ext cx="8947183" cy="3799629"/>
          </a:xfrm>
        </p:spPr>
        <p:txBody>
          <a:bodyPr/>
          <a:lstStyle/>
          <a:p>
            <a:r>
              <a:rPr lang="en-US" dirty="0"/>
              <a:t>Hemorrhage of </a:t>
            </a:r>
            <a:r>
              <a:rPr lang="en-US" dirty="0">
                <a:solidFill>
                  <a:srgbClr val="FF0000"/>
                </a:solidFill>
              </a:rPr>
              <a:t>blood between the skull and the </a:t>
            </a:r>
            <a:r>
              <a:rPr lang="en-US" dirty="0" err="1">
                <a:solidFill>
                  <a:srgbClr val="FF0000"/>
                </a:solidFill>
              </a:rPr>
              <a:t>periosteum</a:t>
            </a:r>
            <a:r>
              <a:rPr lang="en-US" dirty="0"/>
              <a:t> secondary to rupture of a </a:t>
            </a:r>
            <a:r>
              <a:rPr lang="en-US" dirty="0">
                <a:solidFill>
                  <a:srgbClr val="FF0000"/>
                </a:solidFill>
              </a:rPr>
              <a:t>blood vessel crossing the </a:t>
            </a:r>
            <a:r>
              <a:rPr lang="en-US" dirty="0" err="1">
                <a:solidFill>
                  <a:srgbClr val="FF0000"/>
                </a:solidFill>
              </a:rPr>
              <a:t>periosteum</a:t>
            </a:r>
            <a:r>
              <a:rPr lang="en-US" dirty="0"/>
              <a:t>.</a:t>
            </a:r>
          </a:p>
          <a:p>
            <a:endParaRPr lang="en-US" dirty="0"/>
          </a:p>
          <a:p>
            <a:r>
              <a:rPr lang="en-US" dirty="0"/>
              <a:t>Less extensive than </a:t>
            </a:r>
            <a:r>
              <a:rPr lang="en-US" dirty="0" err="1"/>
              <a:t>subgaleal</a:t>
            </a:r>
            <a:r>
              <a:rPr lang="en-US" dirty="0"/>
              <a:t> hematoma.</a:t>
            </a:r>
          </a:p>
          <a:p>
            <a:endParaRPr lang="en-US" dirty="0"/>
          </a:p>
          <a:p>
            <a:r>
              <a:rPr lang="en-US" dirty="0"/>
              <a:t>In 80% of cases </a:t>
            </a:r>
            <a:r>
              <a:rPr lang="en-US" dirty="0" err="1"/>
              <a:t>treatement</a:t>
            </a:r>
            <a:r>
              <a:rPr lang="en-US" dirty="0"/>
              <a:t> is conservative.</a:t>
            </a:r>
          </a:p>
          <a:p>
            <a:endParaRPr lang="en-US" dirty="0"/>
          </a:p>
        </p:txBody>
      </p:sp>
      <p:pic>
        <p:nvPicPr>
          <p:cNvPr id="4" name="Picture 3"/>
          <p:cNvPicPr>
            <a:picLocks noChangeAspect="1"/>
          </p:cNvPicPr>
          <p:nvPr/>
        </p:nvPicPr>
        <p:blipFill>
          <a:blip r:embed="rId2"/>
          <a:stretch>
            <a:fillRect/>
          </a:stretch>
        </p:blipFill>
        <p:spPr>
          <a:xfrm>
            <a:off x="5142480" y="4805938"/>
            <a:ext cx="4001519" cy="20520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Subperiosteal hematoma</a:t>
            </a:r>
          </a:p>
        </p:txBody>
      </p:sp>
      <p:sp>
        <p:nvSpPr>
          <p:cNvPr id="2" name="Content Placeholder 1"/>
          <p:cNvSpPr>
            <a:spLocks noGrp="1"/>
          </p:cNvSpPr>
          <p:nvPr>
            <p:ph idx="1"/>
          </p:nvPr>
        </p:nvSpPr>
        <p:spPr/>
        <p:txBody>
          <a:bodyPr/>
          <a:lstStyle/>
          <a:p>
            <a:r>
              <a:rPr lang="en-US" dirty="0"/>
              <a:t>Its </a:t>
            </a:r>
            <a:r>
              <a:rPr lang="en-US" dirty="0">
                <a:solidFill>
                  <a:srgbClr val="FF0000"/>
                </a:solidFill>
              </a:rPr>
              <a:t>firmer</a:t>
            </a:r>
            <a:r>
              <a:rPr lang="en-US" dirty="0"/>
              <a:t> than the </a:t>
            </a:r>
            <a:r>
              <a:rPr lang="en-US" dirty="0" err="1"/>
              <a:t>subgaleal</a:t>
            </a:r>
            <a:r>
              <a:rPr lang="en-US" dirty="0"/>
              <a:t> hematoma.</a:t>
            </a:r>
          </a:p>
          <a:p>
            <a:endParaRPr lang="en-US" dirty="0"/>
          </a:p>
          <a:p>
            <a:r>
              <a:rPr lang="en-US" dirty="0">
                <a:solidFill>
                  <a:srgbClr val="FF0000"/>
                </a:solidFill>
              </a:rPr>
              <a:t>Scalp moves freely</a:t>
            </a:r>
            <a:r>
              <a:rPr lang="en-US" dirty="0"/>
              <a:t> over the mass.</a:t>
            </a:r>
          </a:p>
          <a:p>
            <a:endParaRPr lang="en-US" dirty="0"/>
          </a:p>
          <a:p>
            <a:r>
              <a:rPr lang="en-US" dirty="0"/>
              <a:t>Mostly </a:t>
            </a:r>
            <a:r>
              <a:rPr lang="en-US" dirty="0">
                <a:solidFill>
                  <a:srgbClr val="FF0000"/>
                </a:solidFill>
              </a:rPr>
              <a:t>doesn’t cross the midline</a:t>
            </a:r>
            <a:r>
              <a:rPr lang="en-US" dirty="0"/>
              <a:t>.</a:t>
            </a:r>
          </a:p>
          <a:p>
            <a:endParaRPr lang="en-US" dirty="0"/>
          </a:p>
          <a:p>
            <a:r>
              <a:rPr lang="en-US" dirty="0"/>
              <a:t>Observe, give good </a:t>
            </a:r>
            <a:r>
              <a:rPr lang="en-US" dirty="0">
                <a:solidFill>
                  <a:srgbClr val="FF0000"/>
                </a:solidFill>
              </a:rPr>
              <a:t>analgesia</a:t>
            </a:r>
            <a:r>
              <a:rPr lang="en-US" dirty="0"/>
              <a:t> and avoid aspiration in newborns.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Subperiosteal hematoma</a:t>
            </a:r>
          </a:p>
        </p:txBody>
      </p:sp>
      <p:pic>
        <p:nvPicPr>
          <p:cNvPr id="4098" name="Picture 2"/>
          <p:cNvPicPr>
            <a:picLocks noGrp="1" noChangeAspect="1" noChangeArrowheads="1"/>
          </p:cNvPicPr>
          <p:nvPr>
            <p:ph idx="1"/>
          </p:nvPr>
        </p:nvPicPr>
        <p:blipFill>
          <a:blip r:embed="rId2" cstate="print"/>
          <a:stretch>
            <a:fillRect/>
          </a:stretch>
        </p:blipFill>
        <p:spPr bwMode="auto">
          <a:xfrm>
            <a:off x="4419614" y="2141538"/>
            <a:ext cx="2663796" cy="36496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680960" cy="1371600"/>
          </a:xfrm>
        </p:spPr>
        <p:txBody>
          <a:bodyPr/>
          <a:lstStyle/>
          <a:p>
            <a:r>
              <a:rPr lang="en-US" dirty="0"/>
              <a:t>Subperiosteal hematoma</a:t>
            </a:r>
          </a:p>
        </p:txBody>
      </p:sp>
      <p:pic>
        <p:nvPicPr>
          <p:cNvPr id="7170" name="Picture 2"/>
          <p:cNvPicPr>
            <a:picLocks noGrp="1" noChangeAspect="1" noChangeArrowheads="1"/>
          </p:cNvPicPr>
          <p:nvPr>
            <p:ph idx="1"/>
          </p:nvPr>
        </p:nvPicPr>
        <p:blipFill>
          <a:blip r:embed="rId2" cstate="print"/>
          <a:stretch>
            <a:fillRect/>
          </a:stretch>
        </p:blipFill>
        <p:spPr bwMode="auto">
          <a:xfrm>
            <a:off x="3505200" y="1363563"/>
            <a:ext cx="2435787" cy="525237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Definition</a:t>
            </a:r>
            <a:br>
              <a:rPr lang="en-US" dirty="0"/>
            </a:br>
            <a:endParaRPr lang="en-US" dirty="0"/>
          </a:p>
        </p:txBody>
      </p:sp>
      <p:sp>
        <p:nvSpPr>
          <p:cNvPr id="2" name="Content Placeholder 1"/>
          <p:cNvSpPr>
            <a:spLocks noGrp="1"/>
          </p:cNvSpPr>
          <p:nvPr>
            <p:ph idx="1"/>
          </p:nvPr>
        </p:nvSpPr>
        <p:spPr>
          <a:xfrm>
            <a:off x="457200" y="1481328"/>
            <a:ext cx="8229600" cy="5376672"/>
          </a:xfrm>
        </p:spPr>
        <p:txBody>
          <a:bodyPr>
            <a:normAutofit/>
          </a:bodyPr>
          <a:lstStyle/>
          <a:p>
            <a:r>
              <a:rPr lang="en-US" dirty="0"/>
              <a:t>A head injury, as defined by the National Advisory Neurological Diseases and Stroke Council, is</a:t>
            </a:r>
          </a:p>
          <a:p>
            <a:r>
              <a:rPr lang="en-US" dirty="0"/>
              <a:t> </a:t>
            </a:r>
            <a:r>
              <a:rPr lang="en-US" dirty="0">
                <a:solidFill>
                  <a:srgbClr val="FFFF00"/>
                </a:solidFill>
              </a:rPr>
              <a:t>a morbid state resulting from gross or subtle structural changes in the scalp, skull, and/or the contents of the skull, which is produced by mechanical forces.</a:t>
            </a:r>
            <a:r>
              <a:rPr lang="en-US" dirty="0">
                <a:solidFill>
                  <a:srgbClr val="FF0000"/>
                </a:solidFill>
              </a:rPr>
              <a:t> </a:t>
            </a:r>
            <a:r>
              <a:rPr lang="en-US" dirty="0"/>
              <a:t>These injuries can range from a minor bump on the skull to serious brain injury.</a:t>
            </a:r>
          </a:p>
          <a:p>
            <a:endParaRPr lang="en-US" dirty="0"/>
          </a:p>
          <a:p>
            <a:br>
              <a:rPr lang="en-US" dirty="0"/>
            </a:br>
            <a:endParaRPr lang="en-US" dirty="0"/>
          </a:p>
          <a:p>
            <a:endParaRPr lang="en-US" dirty="0"/>
          </a:p>
        </p:txBody>
      </p:sp>
      <p:pic>
        <p:nvPicPr>
          <p:cNvPr id="4" name="Picture 3"/>
          <p:cNvPicPr>
            <a:picLocks noChangeAspect="1"/>
          </p:cNvPicPr>
          <p:nvPr/>
        </p:nvPicPr>
        <p:blipFill>
          <a:blip r:embed="rId2"/>
          <a:stretch>
            <a:fillRect/>
          </a:stretch>
        </p:blipFill>
        <p:spPr>
          <a:xfrm>
            <a:off x="7277049" y="4438054"/>
            <a:ext cx="1866951" cy="2419946"/>
          </a:xfrm>
          <a:prstGeom prst="rect">
            <a:avLst/>
          </a:prstGeom>
        </p:spPr>
      </p:pic>
      <p:pic>
        <p:nvPicPr>
          <p:cNvPr id="7" name="Picture 6"/>
          <p:cNvPicPr>
            <a:picLocks noChangeAspect="1"/>
          </p:cNvPicPr>
          <p:nvPr/>
        </p:nvPicPr>
        <p:blipFill>
          <a:blip r:embed="rId3"/>
          <a:stretch>
            <a:fillRect/>
          </a:stretch>
        </p:blipFill>
        <p:spPr>
          <a:xfrm>
            <a:off x="7321207" y="-57070"/>
            <a:ext cx="1863286" cy="2122937"/>
          </a:xfrm>
          <a:prstGeom prst="rect">
            <a:avLst/>
          </a:prstGeom>
        </p:spPr>
      </p:pic>
      <p:pic>
        <p:nvPicPr>
          <p:cNvPr id="13" name="Picture 12"/>
          <p:cNvPicPr>
            <a:picLocks noChangeAspect="1"/>
          </p:cNvPicPr>
          <p:nvPr/>
        </p:nvPicPr>
        <p:blipFill>
          <a:blip r:embed="rId4"/>
          <a:stretch>
            <a:fillRect/>
          </a:stretch>
        </p:blipFill>
        <p:spPr>
          <a:xfrm>
            <a:off x="0" y="4314080"/>
            <a:ext cx="3384176" cy="25348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Comparison</a:t>
            </a:r>
          </a:p>
        </p:txBody>
      </p:sp>
      <p:pic>
        <p:nvPicPr>
          <p:cNvPr id="5125" name="Picture 5" descr="C:\Users\Elmo\Desktop\jjjjjjj.png"/>
          <p:cNvPicPr>
            <a:picLocks noGrp="1" noChangeAspect="1" noChangeArrowheads="1"/>
          </p:cNvPicPr>
          <p:nvPr>
            <p:ph idx="1"/>
          </p:nvPr>
        </p:nvPicPr>
        <p:blipFill>
          <a:blip r:embed="rId2" cstate="print"/>
          <a:stretch>
            <a:fillRect/>
          </a:stretch>
        </p:blipFill>
        <p:spPr bwMode="auto">
          <a:xfrm>
            <a:off x="3590224" y="0"/>
            <a:ext cx="5822128" cy="3106406"/>
          </a:xfrm>
          <a:prstGeom prst="rect">
            <a:avLst/>
          </a:prstGeom>
          <a:noFill/>
        </p:spPr>
      </p:pic>
      <p:pic>
        <p:nvPicPr>
          <p:cNvPr id="4" name="Picture 3">
            <a:extLst>
              <a:ext uri="{FF2B5EF4-FFF2-40B4-BE49-F238E27FC236}">
                <a16:creationId xmlns:a16="http://schemas.microsoft.com/office/drawing/2014/main" id="{6C258BC4-95B5-27C7-163C-048BCA3E1608}"/>
              </a:ext>
            </a:extLst>
          </p:cNvPr>
          <p:cNvPicPr>
            <a:picLocks noChangeAspect="1"/>
          </p:cNvPicPr>
          <p:nvPr/>
        </p:nvPicPr>
        <p:blipFill>
          <a:blip r:embed="rId3"/>
          <a:stretch>
            <a:fillRect/>
          </a:stretch>
        </p:blipFill>
        <p:spPr>
          <a:xfrm>
            <a:off x="455505" y="3184144"/>
            <a:ext cx="5095875" cy="1933575"/>
          </a:xfrm>
          <a:prstGeom prst="rect">
            <a:avLst/>
          </a:prstGeom>
        </p:spPr>
      </p:pic>
      <p:pic>
        <p:nvPicPr>
          <p:cNvPr id="7" name="Picture 6">
            <a:extLst>
              <a:ext uri="{FF2B5EF4-FFF2-40B4-BE49-F238E27FC236}">
                <a16:creationId xmlns:a16="http://schemas.microsoft.com/office/drawing/2014/main" id="{CE4A95A4-10EC-00F2-FC45-2346A0D3DDB4}"/>
              </a:ext>
            </a:extLst>
          </p:cNvPr>
          <p:cNvPicPr>
            <a:picLocks noChangeAspect="1"/>
          </p:cNvPicPr>
          <p:nvPr/>
        </p:nvPicPr>
        <p:blipFill>
          <a:blip r:embed="rId4"/>
          <a:stretch>
            <a:fillRect/>
          </a:stretch>
        </p:blipFill>
        <p:spPr>
          <a:xfrm>
            <a:off x="455506" y="5195457"/>
            <a:ext cx="5095874" cy="16553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1143000"/>
          </a:xfrm>
        </p:spPr>
        <p:txBody>
          <a:bodyPr/>
          <a:lstStyle/>
          <a:p>
            <a:pPr algn="ctr"/>
            <a:r>
              <a:rPr lang="en-US" dirty="0"/>
              <a:t>Skull Injury</a:t>
            </a:r>
          </a:p>
        </p:txBody>
      </p:sp>
      <p:pic>
        <p:nvPicPr>
          <p:cNvPr id="2" name="Picture 1"/>
          <p:cNvPicPr>
            <a:picLocks noChangeAspect="1"/>
          </p:cNvPicPr>
          <p:nvPr/>
        </p:nvPicPr>
        <p:blipFill>
          <a:blip r:embed="rId2"/>
          <a:stretch>
            <a:fillRect/>
          </a:stretch>
        </p:blipFill>
        <p:spPr>
          <a:xfrm>
            <a:off x="5791200" y="3583122"/>
            <a:ext cx="2767771" cy="27599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Skull fractures</a:t>
            </a:r>
          </a:p>
        </p:txBody>
      </p:sp>
      <p:sp>
        <p:nvSpPr>
          <p:cNvPr id="2" name="Content Placeholder 1"/>
          <p:cNvSpPr>
            <a:spLocks noGrp="1"/>
          </p:cNvSpPr>
          <p:nvPr>
            <p:ph idx="1"/>
          </p:nvPr>
        </p:nvSpPr>
        <p:spPr>
          <a:xfrm>
            <a:off x="0" y="2065867"/>
            <a:ext cx="8818011" cy="3810090"/>
          </a:xfrm>
        </p:spPr>
        <p:txBody>
          <a:bodyPr>
            <a:normAutofit/>
          </a:bodyPr>
          <a:lstStyle/>
          <a:p>
            <a:r>
              <a:rPr lang="en-US" dirty="0"/>
              <a:t>A skull fracture is a </a:t>
            </a:r>
            <a:r>
              <a:rPr lang="en-US" dirty="0">
                <a:solidFill>
                  <a:srgbClr val="FF0000"/>
                </a:solidFill>
              </a:rPr>
              <a:t>break in one or more of the eight bones that form the cranial portion of the skull</a:t>
            </a:r>
            <a:r>
              <a:rPr lang="en-US" dirty="0"/>
              <a:t>, usually occurring as a result of </a:t>
            </a:r>
            <a:r>
              <a:rPr lang="en-US" dirty="0">
                <a:solidFill>
                  <a:srgbClr val="FF0000"/>
                </a:solidFill>
              </a:rPr>
              <a:t>blunt force </a:t>
            </a:r>
            <a:r>
              <a:rPr lang="en-US" dirty="0"/>
              <a:t>trauma. </a:t>
            </a:r>
          </a:p>
          <a:p>
            <a:pPr>
              <a:buNone/>
            </a:pPr>
            <a:endParaRPr lang="en-US" sz="1000" dirty="0"/>
          </a:p>
          <a:p>
            <a:r>
              <a:rPr lang="en-US" dirty="0"/>
              <a:t>If the force of the impact is excessive, the bone may fracture at or near the site of the impact and cause damage to the underlying physical structures contained within the skull such as </a:t>
            </a:r>
            <a:r>
              <a:rPr lang="en-US" dirty="0">
                <a:solidFill>
                  <a:srgbClr val="FF0000"/>
                </a:solidFill>
              </a:rPr>
              <a:t>the membranes, blood vessels, and brain, even in the absence of a fracture</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Skull fractures</a:t>
            </a:r>
          </a:p>
        </p:txBody>
      </p:sp>
      <p:sp>
        <p:nvSpPr>
          <p:cNvPr id="2" name="Content Placeholder 1"/>
          <p:cNvSpPr>
            <a:spLocks noGrp="1"/>
          </p:cNvSpPr>
          <p:nvPr>
            <p:ph idx="1"/>
          </p:nvPr>
        </p:nvSpPr>
        <p:spPr/>
        <p:txBody>
          <a:bodyPr>
            <a:normAutofit/>
          </a:bodyPr>
          <a:lstStyle/>
          <a:p>
            <a:r>
              <a:rPr lang="en-US" dirty="0"/>
              <a:t>There are two major types of skull fractures:</a:t>
            </a:r>
          </a:p>
          <a:p>
            <a:pPr>
              <a:buNone/>
            </a:pPr>
            <a:endParaRPr lang="en-US" dirty="0"/>
          </a:p>
          <a:p>
            <a:pPr marL="624078" indent="-514350">
              <a:buFont typeface="+mj-lt"/>
              <a:buAutoNum type="arabicPeriod"/>
            </a:pPr>
            <a:r>
              <a:rPr lang="en-US" dirty="0">
                <a:solidFill>
                  <a:srgbClr val="FF0000"/>
                </a:solidFill>
              </a:rPr>
              <a:t>Linear fractures </a:t>
            </a:r>
            <a:r>
              <a:rPr lang="en-US" dirty="0"/>
              <a:t>which are the most common.</a:t>
            </a:r>
          </a:p>
          <a:p>
            <a:pPr marL="624078" indent="-514350">
              <a:buFont typeface="+mj-lt"/>
              <a:buAutoNum type="arabicPeriod"/>
            </a:pPr>
            <a:r>
              <a:rPr lang="en-US" dirty="0">
                <a:solidFill>
                  <a:srgbClr val="FF0000"/>
                </a:solidFill>
              </a:rPr>
              <a:t>Depressed fractures</a:t>
            </a:r>
            <a:r>
              <a:rPr lang="en-US" dirty="0"/>
              <a:t>.</a:t>
            </a:r>
          </a:p>
        </p:txBody>
      </p:sp>
      <p:pic>
        <p:nvPicPr>
          <p:cNvPr id="4" name="Picture 3"/>
          <p:cNvPicPr>
            <a:picLocks noChangeAspect="1"/>
          </p:cNvPicPr>
          <p:nvPr/>
        </p:nvPicPr>
        <p:blipFill>
          <a:blip r:embed="rId2"/>
          <a:stretch>
            <a:fillRect/>
          </a:stretch>
        </p:blipFill>
        <p:spPr>
          <a:xfrm>
            <a:off x="6553200" y="3223260"/>
            <a:ext cx="2350168" cy="33489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Linear skull fractures</a:t>
            </a:r>
          </a:p>
        </p:txBody>
      </p:sp>
      <p:sp>
        <p:nvSpPr>
          <p:cNvPr id="2" name="Content Placeholder 1"/>
          <p:cNvSpPr>
            <a:spLocks noGrp="1"/>
          </p:cNvSpPr>
          <p:nvPr>
            <p:ph idx="1"/>
          </p:nvPr>
        </p:nvSpPr>
        <p:spPr>
          <a:xfrm>
            <a:off x="1" y="1764466"/>
            <a:ext cx="9013604" cy="3622508"/>
          </a:xfrm>
        </p:spPr>
        <p:txBody>
          <a:bodyPr/>
          <a:lstStyle/>
          <a:p>
            <a:r>
              <a:rPr lang="en-US" dirty="0">
                <a:solidFill>
                  <a:srgbClr val="FF0000"/>
                </a:solidFill>
              </a:rPr>
              <a:t>Most common </a:t>
            </a:r>
            <a:r>
              <a:rPr lang="en-US" dirty="0"/>
              <a:t>of skull fractures (90%).</a:t>
            </a:r>
          </a:p>
          <a:p>
            <a:r>
              <a:rPr lang="en-US" dirty="0"/>
              <a:t>Usually </a:t>
            </a:r>
            <a:r>
              <a:rPr lang="en-US" dirty="0">
                <a:solidFill>
                  <a:srgbClr val="FF0000"/>
                </a:solidFill>
              </a:rPr>
              <a:t>straight and involve no displacement of the bone</a:t>
            </a:r>
            <a:r>
              <a:rPr lang="en-US" dirty="0"/>
              <a:t>. </a:t>
            </a:r>
          </a:p>
          <a:p>
            <a:r>
              <a:rPr lang="en-US" dirty="0"/>
              <a:t>The common method of injury is </a:t>
            </a:r>
            <a:r>
              <a:rPr lang="en-US" dirty="0">
                <a:solidFill>
                  <a:srgbClr val="FF0000"/>
                </a:solidFill>
              </a:rPr>
              <a:t>blunt force </a:t>
            </a:r>
            <a:r>
              <a:rPr lang="en-US" dirty="0"/>
              <a:t>trauma.</a:t>
            </a:r>
          </a:p>
          <a:p>
            <a:r>
              <a:rPr lang="en-US" dirty="0"/>
              <a:t>Are usually of little clinical significance unless they </a:t>
            </a:r>
            <a:r>
              <a:rPr lang="en-US" dirty="0">
                <a:solidFill>
                  <a:srgbClr val="FF0000"/>
                </a:solidFill>
              </a:rPr>
              <a:t>parallel in close proximity or transverse a suture, or they involve a venous sinus groove or vascular channel</a:t>
            </a:r>
            <a:r>
              <a:rPr lang="en-US" dirty="0"/>
              <a:t>.</a:t>
            </a:r>
          </a:p>
          <a:p>
            <a:r>
              <a:rPr lang="en-US" dirty="0"/>
              <a:t>Usually require </a:t>
            </a:r>
            <a:r>
              <a:rPr lang="en-US" dirty="0">
                <a:solidFill>
                  <a:srgbClr val="FF0000"/>
                </a:solidFill>
              </a:rPr>
              <a:t>no intervention</a:t>
            </a:r>
            <a:r>
              <a:rPr lang="en-US" dirty="0"/>
              <a:t>.</a:t>
            </a:r>
          </a:p>
        </p:txBody>
      </p:sp>
      <p:pic>
        <p:nvPicPr>
          <p:cNvPr id="4" name="Picture 3"/>
          <p:cNvPicPr>
            <a:picLocks noChangeAspect="1"/>
          </p:cNvPicPr>
          <p:nvPr/>
        </p:nvPicPr>
        <p:blipFill>
          <a:blip r:embed="rId2"/>
          <a:stretch>
            <a:fillRect/>
          </a:stretch>
        </p:blipFill>
        <p:spPr>
          <a:xfrm>
            <a:off x="6705600" y="4343400"/>
            <a:ext cx="2057400" cy="22193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Linear skull fractures</a:t>
            </a:r>
          </a:p>
        </p:txBody>
      </p:sp>
      <p:pic>
        <p:nvPicPr>
          <p:cNvPr id="5122" name="Picture 2"/>
          <p:cNvPicPr>
            <a:picLocks noGrp="1" noChangeAspect="1" noChangeArrowheads="1"/>
          </p:cNvPicPr>
          <p:nvPr>
            <p:ph idx="1"/>
          </p:nvPr>
        </p:nvPicPr>
        <p:blipFill>
          <a:blip r:embed="rId2" cstate="print"/>
          <a:stretch>
            <a:fillRect/>
          </a:stretch>
        </p:blipFill>
        <p:spPr bwMode="auto">
          <a:xfrm>
            <a:off x="3403600" y="2370931"/>
            <a:ext cx="4695825" cy="31908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Linear skull fractures</a:t>
            </a:r>
          </a:p>
        </p:txBody>
      </p:sp>
      <p:sp>
        <p:nvSpPr>
          <p:cNvPr id="2" name="Content Placeholder 1"/>
          <p:cNvSpPr>
            <a:spLocks noGrp="1"/>
          </p:cNvSpPr>
          <p:nvPr>
            <p:ph idx="1"/>
          </p:nvPr>
        </p:nvSpPr>
        <p:spPr/>
        <p:txBody>
          <a:bodyPr/>
          <a:lstStyle/>
          <a:p>
            <a:r>
              <a:rPr lang="en-US" dirty="0"/>
              <a:t>According to their site, linear skull fractures may be called:</a:t>
            </a:r>
          </a:p>
          <a:p>
            <a:endParaRPr lang="en-US" dirty="0"/>
          </a:p>
          <a:p>
            <a:pPr marL="624078" indent="-514350">
              <a:buFont typeface="+mj-lt"/>
              <a:buAutoNum type="arabicPeriod"/>
            </a:pPr>
            <a:r>
              <a:rPr lang="en-US" dirty="0"/>
              <a:t>Basilar skull fractures.</a:t>
            </a:r>
          </a:p>
          <a:p>
            <a:pPr marL="624078" indent="-514350">
              <a:buFont typeface="+mj-lt"/>
              <a:buAutoNum type="arabicPeriod"/>
            </a:pPr>
            <a:r>
              <a:rPr lang="en-US" dirty="0" err="1"/>
              <a:t>Diastatic</a:t>
            </a:r>
            <a:r>
              <a:rPr lang="en-US" dirty="0"/>
              <a:t> skull fractures. </a:t>
            </a:r>
          </a:p>
        </p:txBody>
      </p:sp>
      <p:pic>
        <p:nvPicPr>
          <p:cNvPr id="4" name="Picture 3"/>
          <p:cNvPicPr>
            <a:picLocks noChangeAspect="1"/>
          </p:cNvPicPr>
          <p:nvPr/>
        </p:nvPicPr>
        <p:blipFill>
          <a:blip r:embed="rId3"/>
          <a:stretch>
            <a:fillRect/>
          </a:stretch>
        </p:blipFill>
        <p:spPr>
          <a:xfrm>
            <a:off x="5888691" y="0"/>
            <a:ext cx="3206004" cy="3206004"/>
          </a:xfrm>
          <a:prstGeom prst="rect">
            <a:avLst/>
          </a:prstGeom>
        </p:spPr>
      </p:pic>
      <p:pic>
        <p:nvPicPr>
          <p:cNvPr id="5" name="Picture 4"/>
          <p:cNvPicPr>
            <a:picLocks noChangeAspect="1"/>
          </p:cNvPicPr>
          <p:nvPr/>
        </p:nvPicPr>
        <p:blipFill>
          <a:blip r:embed="rId4"/>
          <a:stretch>
            <a:fillRect/>
          </a:stretch>
        </p:blipFill>
        <p:spPr>
          <a:xfrm>
            <a:off x="5665695" y="3817620"/>
            <a:ext cx="3048000" cy="27584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Epidemiology</a:t>
            </a:r>
          </a:p>
        </p:txBody>
      </p:sp>
      <p:sp>
        <p:nvSpPr>
          <p:cNvPr id="2" name="Content Placeholder 1"/>
          <p:cNvSpPr>
            <a:spLocks noGrp="1"/>
          </p:cNvSpPr>
          <p:nvPr>
            <p:ph idx="1"/>
          </p:nvPr>
        </p:nvSpPr>
        <p:spPr>
          <a:xfrm>
            <a:off x="0" y="2614040"/>
            <a:ext cx="8902038" cy="3058174"/>
          </a:xfrm>
        </p:spPr>
        <p:txBody>
          <a:bodyPr>
            <a:normAutofit fontScale="92500" lnSpcReduction="10000"/>
          </a:bodyPr>
          <a:lstStyle/>
          <a:p>
            <a:r>
              <a:rPr lang="en-US" sz="2800" dirty="0"/>
              <a:t>Third most common cause of death in the US.</a:t>
            </a:r>
          </a:p>
          <a:p>
            <a:r>
              <a:rPr lang="en-US" sz="2800" dirty="0"/>
              <a:t>Third most common cause of death in Jordan.</a:t>
            </a:r>
          </a:p>
          <a:p>
            <a:r>
              <a:rPr lang="en-US" sz="2800" dirty="0"/>
              <a:t>Number One Killer in Trauma.</a:t>
            </a:r>
          </a:p>
          <a:p>
            <a:r>
              <a:rPr lang="en-US" sz="2800" dirty="0"/>
              <a:t>More than 50% of all trauma deaths.</a:t>
            </a:r>
          </a:p>
          <a:p>
            <a:r>
              <a:rPr lang="en-US" sz="2800" dirty="0"/>
              <a:t>50% of all deaths from motor vehicle accidents.</a:t>
            </a:r>
          </a:p>
          <a:p>
            <a:r>
              <a:rPr lang="en-US" sz="2800" dirty="0">
                <a:cs typeface="Arial" pitchFamily="34" charset="0"/>
              </a:rPr>
              <a:t>200,000 people in the world live with the disability caused by these injuries.</a:t>
            </a:r>
          </a:p>
          <a:p>
            <a:endParaRPr lang="en-US" dirty="0"/>
          </a:p>
        </p:txBody>
      </p:sp>
      <p:pic>
        <p:nvPicPr>
          <p:cNvPr id="4" name="Picture 3"/>
          <p:cNvPicPr>
            <a:picLocks noChangeAspect="1"/>
          </p:cNvPicPr>
          <p:nvPr/>
        </p:nvPicPr>
        <p:blipFill>
          <a:blip r:embed="rId2"/>
          <a:stretch>
            <a:fillRect/>
          </a:stretch>
        </p:blipFill>
        <p:spPr>
          <a:xfrm>
            <a:off x="7375994" y="0"/>
            <a:ext cx="1768006" cy="17680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04857D-B1C1-41ED-B1B4-E3D6E3C7C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19475" y="4282512"/>
            <a:ext cx="2971800" cy="1281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صر نائب للمحتوى 1"/>
          <p:cNvSpPr>
            <a:spLocks noGrp="1"/>
          </p:cNvSpPr>
          <p:nvPr>
            <p:ph idx="1"/>
          </p:nvPr>
        </p:nvSpPr>
        <p:spPr>
          <a:xfrm>
            <a:off x="1020890" y="2142067"/>
            <a:ext cx="3074960" cy="3649133"/>
          </a:xfrm>
        </p:spPr>
        <p:txBody>
          <a:bodyPr>
            <a:normAutofit/>
          </a:bodyPr>
          <a:lstStyle/>
          <a:p>
            <a:r>
              <a:rPr lang="en-US"/>
              <a:t>Traumatic brain injuries are more common in young patients, and men account for the majority (75%) of cases.</a:t>
            </a:r>
            <a:endParaRPr lang="ar-SA"/>
          </a:p>
        </p:txBody>
      </p:sp>
      <p:sp>
        <p:nvSpPr>
          <p:cNvPr id="13" name="Rounded Rectangle 32">
            <a:extLst>
              <a:ext uri="{FF2B5EF4-FFF2-40B4-BE49-F238E27FC236}">
                <a16:creationId xmlns:a16="http://schemas.microsoft.com/office/drawing/2014/main" id="{E5A9FA1E-7A9B-4CDA-91BB-87575F63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1938" y="639097"/>
            <a:ext cx="4075314" cy="5575438"/>
          </a:xfrm>
          <a:prstGeom prst="roundRect">
            <a:avLst>
              <a:gd name="adj" fmla="val 3449"/>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278075" y="733077"/>
            <a:ext cx="2636590" cy="2636590"/>
          </a:xfrm>
          <a:prstGeom prst="roundRect">
            <a:avLst>
              <a:gd name="adj" fmla="val 4207"/>
            </a:avLst>
          </a:prstGeom>
          <a:ln w="50800" cap="sq" cmpd="dbl">
            <a:noFill/>
            <a:miter lim="800000"/>
          </a:ln>
          <a:effectLst/>
        </p:spPr>
      </p:pic>
      <p:pic>
        <p:nvPicPr>
          <p:cNvPr id="5" name="Picture 4"/>
          <p:cNvPicPr>
            <a:picLocks noChangeAspect="1"/>
          </p:cNvPicPr>
          <p:nvPr/>
        </p:nvPicPr>
        <p:blipFill>
          <a:blip r:embed="rId4"/>
          <a:stretch>
            <a:fillRect/>
          </a:stretch>
        </p:blipFill>
        <p:spPr>
          <a:xfrm>
            <a:off x="5278074" y="3483966"/>
            <a:ext cx="2636590" cy="2636590"/>
          </a:xfrm>
          <a:prstGeom prst="roundRect">
            <a:avLst>
              <a:gd name="adj" fmla="val 4528"/>
            </a:avLst>
          </a:prstGeom>
          <a:ln w="50800" cap="sq" cmpd="dbl">
            <a:noFill/>
            <a:miter lim="800000"/>
          </a:ln>
          <a:effectLst/>
        </p:spPr>
      </p:pic>
    </p:spTree>
    <p:extLst>
      <p:ext uri="{BB962C8B-B14F-4D97-AF65-F5344CB8AC3E}">
        <p14:creationId xmlns:p14="http://schemas.microsoft.com/office/powerpoint/2010/main" val="350963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Etiology</a:t>
            </a:r>
          </a:p>
        </p:txBody>
      </p:sp>
      <p:sp>
        <p:nvSpPr>
          <p:cNvPr id="2" name="Content Placeholder 1"/>
          <p:cNvSpPr>
            <a:spLocks noGrp="1"/>
          </p:cNvSpPr>
          <p:nvPr>
            <p:ph idx="1"/>
          </p:nvPr>
        </p:nvSpPr>
        <p:spPr>
          <a:xfrm>
            <a:off x="89647" y="1889425"/>
            <a:ext cx="8712064" cy="3244907"/>
          </a:xfrm>
        </p:spPr>
        <p:txBody>
          <a:bodyPr>
            <a:normAutofit/>
          </a:bodyPr>
          <a:lstStyle/>
          <a:p>
            <a:pPr>
              <a:buFont typeface="Wingdings" pitchFamily="2" charset="2"/>
              <a:buChar char="§"/>
            </a:pPr>
            <a:r>
              <a:rPr lang="en-US" dirty="0"/>
              <a:t> </a:t>
            </a:r>
            <a:r>
              <a:rPr lang="en-US" dirty="0">
                <a:solidFill>
                  <a:srgbClr val="FFFF00"/>
                </a:solidFill>
              </a:rPr>
              <a:t>32% </a:t>
            </a:r>
            <a:r>
              <a:rPr lang="en-US" dirty="0"/>
              <a:t>of head injuries are caused by </a:t>
            </a:r>
            <a:r>
              <a:rPr lang="en-US" dirty="0">
                <a:solidFill>
                  <a:srgbClr val="FFFF00"/>
                </a:solidFill>
              </a:rPr>
              <a:t>falls ,more common among the elderly people (&gt;65 years) and  in the very young (0-4 years).</a:t>
            </a:r>
          </a:p>
          <a:p>
            <a:pPr>
              <a:buFont typeface="Wingdings" pitchFamily="2" charset="2"/>
              <a:buChar char="§"/>
            </a:pPr>
            <a:r>
              <a:rPr lang="en-US" dirty="0">
                <a:solidFill>
                  <a:srgbClr val="FFFF00"/>
                </a:solidFill>
              </a:rPr>
              <a:t>17%</a:t>
            </a:r>
            <a:r>
              <a:rPr lang="en-US" dirty="0"/>
              <a:t> by motor vehicle </a:t>
            </a:r>
            <a:r>
              <a:rPr lang="en-US" dirty="0">
                <a:solidFill>
                  <a:srgbClr val="FFFF00"/>
                </a:solidFill>
              </a:rPr>
              <a:t>accidents</a:t>
            </a:r>
            <a:r>
              <a:rPr lang="en-US" dirty="0"/>
              <a:t>, more common among adolescents and young adults </a:t>
            </a:r>
            <a:r>
              <a:rPr lang="en-US" dirty="0">
                <a:solidFill>
                  <a:srgbClr val="FFFF00"/>
                </a:solidFill>
              </a:rPr>
              <a:t>(15-24)</a:t>
            </a:r>
            <a:r>
              <a:rPr lang="en-US" dirty="0"/>
              <a:t> years.</a:t>
            </a:r>
          </a:p>
          <a:p>
            <a:pPr>
              <a:buFont typeface="Wingdings" pitchFamily="2" charset="2"/>
              <a:buChar char="§"/>
            </a:pPr>
            <a:r>
              <a:rPr lang="en-US" dirty="0"/>
              <a:t>16.5% </a:t>
            </a:r>
            <a:r>
              <a:rPr lang="en-US" dirty="0">
                <a:solidFill>
                  <a:srgbClr val="FFFF00"/>
                </a:solidFill>
              </a:rPr>
              <a:t>by being struck </a:t>
            </a:r>
            <a:r>
              <a:rPr lang="en-US" dirty="0"/>
              <a:t>or against something.</a:t>
            </a:r>
          </a:p>
          <a:p>
            <a:pPr>
              <a:buFont typeface="Wingdings" pitchFamily="2" charset="2"/>
              <a:buChar char="§"/>
            </a:pPr>
            <a:r>
              <a:rPr lang="en-US" dirty="0"/>
              <a:t>10% by </a:t>
            </a:r>
            <a:r>
              <a:rPr lang="en-US" dirty="0">
                <a:solidFill>
                  <a:srgbClr val="FFFF00"/>
                </a:solidFill>
              </a:rPr>
              <a:t>assaults.</a:t>
            </a:r>
          </a:p>
          <a:p>
            <a:pPr>
              <a:buFont typeface="Wingdings" pitchFamily="2" charset="2"/>
              <a:buChar char="§"/>
            </a:pPr>
            <a:r>
              <a:rPr lang="en-US" dirty="0"/>
              <a:t>21% by other ways.</a:t>
            </a:r>
          </a:p>
          <a:p>
            <a:endParaRPr lang="en-US" dirty="0"/>
          </a:p>
        </p:txBody>
      </p:sp>
      <p:pic>
        <p:nvPicPr>
          <p:cNvPr id="4" name="Picture 3"/>
          <p:cNvPicPr>
            <a:picLocks noChangeAspect="1"/>
          </p:cNvPicPr>
          <p:nvPr/>
        </p:nvPicPr>
        <p:blipFill>
          <a:blip r:embed="rId2"/>
          <a:stretch>
            <a:fillRect/>
          </a:stretch>
        </p:blipFill>
        <p:spPr>
          <a:xfrm>
            <a:off x="6172200" y="3840480"/>
            <a:ext cx="2505508" cy="25055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 y="0"/>
            <a:ext cx="9225497" cy="793659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899354" y="643463"/>
            <a:ext cx="2780072" cy="1608124"/>
          </a:xfrm>
        </p:spPr>
        <p:txBody>
          <a:bodyPr>
            <a:normAutofit/>
          </a:bodyPr>
          <a:lstStyle/>
          <a:p>
            <a:r>
              <a:rPr lang="en-US" sz="3100"/>
              <a:t>Classification</a:t>
            </a:r>
          </a:p>
        </p:txBody>
      </p:sp>
      <p:pic>
        <p:nvPicPr>
          <p:cNvPr id="4" name="Picture 3"/>
          <p:cNvPicPr>
            <a:picLocks noChangeAspect="1"/>
          </p:cNvPicPr>
          <p:nvPr/>
        </p:nvPicPr>
        <p:blipFill>
          <a:blip r:embed="rId4"/>
          <a:stretch>
            <a:fillRect/>
          </a:stretch>
        </p:blipFill>
        <p:spPr>
          <a:xfrm>
            <a:off x="482598" y="853403"/>
            <a:ext cx="5173408" cy="516047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Content Placeholder 1"/>
          <p:cNvSpPr>
            <a:spLocks noGrp="1"/>
          </p:cNvSpPr>
          <p:nvPr>
            <p:ph idx="1"/>
          </p:nvPr>
        </p:nvSpPr>
        <p:spPr>
          <a:xfrm>
            <a:off x="5899354" y="2251587"/>
            <a:ext cx="2780072" cy="3972232"/>
          </a:xfrm>
        </p:spPr>
        <p:txBody>
          <a:bodyPr/>
          <a:lstStyle/>
          <a:p>
            <a:r>
              <a:rPr lang="en-US" dirty="0"/>
              <a:t>Head injuries can be classified broadly into:</a:t>
            </a:r>
          </a:p>
          <a:p>
            <a:endParaRPr lang="en-US" dirty="0"/>
          </a:p>
          <a:p>
            <a:pPr marL="624078" indent="-514350">
              <a:buFont typeface="+mj-lt"/>
              <a:buAutoNum type="arabicPeriod"/>
            </a:pPr>
            <a:r>
              <a:rPr lang="en-US" dirty="0"/>
              <a:t>Scalp injury.</a:t>
            </a:r>
          </a:p>
          <a:p>
            <a:pPr marL="624078" indent="-514350">
              <a:buFont typeface="+mj-lt"/>
              <a:buAutoNum type="arabicPeriod"/>
            </a:pPr>
            <a:endParaRPr lang="en-US" dirty="0"/>
          </a:p>
          <a:p>
            <a:pPr marL="624078" indent="-514350">
              <a:buFont typeface="+mj-lt"/>
              <a:buAutoNum type="arabicPeriod"/>
            </a:pPr>
            <a:r>
              <a:rPr lang="en-US" dirty="0"/>
              <a:t>Skull injury.</a:t>
            </a:r>
          </a:p>
          <a:p>
            <a:pPr marL="624078" indent="-514350">
              <a:buFont typeface="+mj-lt"/>
              <a:buAutoNum type="arabicPeriod"/>
            </a:pPr>
            <a:endParaRPr lang="en-US" dirty="0"/>
          </a:p>
          <a:p>
            <a:pPr marL="624078" indent="-514350">
              <a:buFont typeface="+mj-lt"/>
              <a:buAutoNum type="arabicPeriod"/>
            </a:pPr>
            <a:r>
              <a:rPr lang="en-US" dirty="0"/>
              <a:t>Brain injury.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Scalp anatomy</a:t>
            </a:r>
          </a:p>
        </p:txBody>
      </p:sp>
      <p:sp>
        <p:nvSpPr>
          <p:cNvPr id="8" name="Text Placeholder 7"/>
          <p:cNvSpPr>
            <a:spLocks noGrp="1"/>
          </p:cNvSpPr>
          <p:nvPr>
            <p:ph type="body" sz="half" idx="1"/>
          </p:nvPr>
        </p:nvSpPr>
        <p:spPr>
          <a:xfrm>
            <a:off x="457200" y="1462454"/>
            <a:ext cx="3810000" cy="4114800"/>
          </a:xfrm>
        </p:spPr>
        <p:txBody>
          <a:bodyPr/>
          <a:lstStyle/>
          <a:p>
            <a:r>
              <a:rPr lang="en-US" dirty="0"/>
              <a:t>The scalp has 5 layers:</a:t>
            </a:r>
          </a:p>
          <a:p>
            <a:pPr marL="624078" indent="-514350">
              <a:buFont typeface="+mj-lt"/>
              <a:buAutoNum type="arabicPeriod"/>
            </a:pPr>
            <a:r>
              <a:rPr lang="en-US" b="1" dirty="0"/>
              <a:t>S</a:t>
            </a:r>
            <a:r>
              <a:rPr lang="en-US" dirty="0"/>
              <a:t>kin.</a:t>
            </a:r>
          </a:p>
          <a:p>
            <a:pPr marL="624078" indent="-514350">
              <a:buFont typeface="+mj-lt"/>
              <a:buAutoNum type="arabicPeriod"/>
            </a:pPr>
            <a:r>
              <a:rPr lang="en-US" b="1" dirty="0"/>
              <a:t>C</a:t>
            </a:r>
            <a:r>
              <a:rPr lang="en-US" dirty="0"/>
              <a:t>onnective tissue.</a:t>
            </a:r>
          </a:p>
          <a:p>
            <a:pPr marL="624078" indent="-514350">
              <a:buFont typeface="+mj-lt"/>
              <a:buAutoNum type="arabicPeriod"/>
            </a:pPr>
            <a:r>
              <a:rPr lang="en-US" b="1" dirty="0" err="1"/>
              <a:t>A</a:t>
            </a:r>
            <a:r>
              <a:rPr lang="en-US" dirty="0" err="1"/>
              <a:t>poneurosis</a:t>
            </a:r>
            <a:r>
              <a:rPr lang="en-US" dirty="0"/>
              <a:t>.</a:t>
            </a:r>
          </a:p>
          <a:p>
            <a:pPr marL="624078" indent="-514350">
              <a:buFont typeface="+mj-lt"/>
              <a:buAutoNum type="arabicPeriod"/>
            </a:pPr>
            <a:r>
              <a:rPr lang="en-US" b="1" dirty="0"/>
              <a:t>L</a:t>
            </a:r>
            <a:r>
              <a:rPr lang="en-US" dirty="0"/>
              <a:t>oose </a:t>
            </a:r>
            <a:r>
              <a:rPr lang="en-US" dirty="0" err="1"/>
              <a:t>areolar</a:t>
            </a:r>
            <a:r>
              <a:rPr lang="en-US" dirty="0"/>
              <a:t> connective tissue.</a:t>
            </a:r>
          </a:p>
          <a:p>
            <a:pPr marL="624078" indent="-514350">
              <a:buFont typeface="+mj-lt"/>
              <a:buAutoNum type="arabicPeriod"/>
            </a:pPr>
            <a:r>
              <a:rPr lang="en-US" b="1" dirty="0" err="1"/>
              <a:t>P</a:t>
            </a:r>
            <a:r>
              <a:rPr lang="en-US" dirty="0" err="1"/>
              <a:t>ericranium</a:t>
            </a:r>
            <a:r>
              <a:rPr lang="en-US" dirty="0"/>
              <a:t>.</a:t>
            </a:r>
          </a:p>
          <a:p>
            <a:pPr marL="624078" indent="-514350">
              <a:buFont typeface="+mj-lt"/>
              <a:buAutoNum type="arabicPeriod"/>
            </a:pPr>
            <a:endParaRPr lang="en-US" dirty="0"/>
          </a:p>
        </p:txBody>
      </p:sp>
      <p:pic>
        <p:nvPicPr>
          <p:cNvPr id="2053" name="Picture 5"/>
          <p:cNvPicPr>
            <a:picLocks noGrp="1" noChangeAspect="1" noChangeArrowheads="1"/>
          </p:cNvPicPr>
          <p:nvPr>
            <p:ph type="clipArt" sz="half" idx="2"/>
          </p:nvPr>
        </p:nvPicPr>
        <p:blipFill>
          <a:blip r:embed="rId2" cstate="print"/>
          <a:stretch>
            <a:fillRect/>
          </a:stretch>
        </p:blipFill>
        <p:spPr bwMode="auto">
          <a:xfrm>
            <a:off x="4957890" y="253864"/>
            <a:ext cx="3810000" cy="38100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3429000" y="4268923"/>
            <a:ext cx="5715000" cy="25829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5677"/>
            <a:ext cx="7680960" cy="1371600"/>
          </a:xfrm>
        </p:spPr>
        <p:txBody>
          <a:bodyPr/>
          <a:lstStyle/>
          <a:p>
            <a:r>
              <a:rPr lang="en-US" dirty="0"/>
              <a:t>Scalp injury</a:t>
            </a:r>
          </a:p>
        </p:txBody>
      </p:sp>
      <p:sp>
        <p:nvSpPr>
          <p:cNvPr id="2" name="Content Placeholder 1"/>
          <p:cNvSpPr>
            <a:spLocks noGrp="1"/>
          </p:cNvSpPr>
          <p:nvPr>
            <p:ph idx="1"/>
          </p:nvPr>
        </p:nvSpPr>
        <p:spPr>
          <a:xfrm>
            <a:off x="463062" y="1219200"/>
            <a:ext cx="7680960" cy="3931920"/>
          </a:xfrm>
        </p:spPr>
        <p:txBody>
          <a:bodyPr>
            <a:normAutofit/>
          </a:bodyPr>
          <a:lstStyle/>
          <a:p>
            <a:r>
              <a:rPr lang="en-US" dirty="0"/>
              <a:t>It can manifest as:</a:t>
            </a:r>
          </a:p>
          <a:p>
            <a:endParaRPr lang="en-US" dirty="0"/>
          </a:p>
          <a:p>
            <a:pPr marL="624078" indent="-514350">
              <a:buFont typeface="+mj-lt"/>
              <a:buAutoNum type="arabicPeriod"/>
            </a:pPr>
            <a:r>
              <a:rPr lang="en-US" dirty="0"/>
              <a:t>Abrasion.</a:t>
            </a:r>
          </a:p>
          <a:p>
            <a:pPr marL="624078" indent="-514350">
              <a:buFont typeface="+mj-lt"/>
              <a:buAutoNum type="arabicPeriod"/>
            </a:pPr>
            <a:r>
              <a:rPr lang="en-US" dirty="0"/>
              <a:t>Bruising.</a:t>
            </a:r>
          </a:p>
          <a:p>
            <a:pPr marL="624078" indent="-514350">
              <a:buFont typeface="+mj-lt"/>
              <a:buAutoNum type="arabicPeriod"/>
            </a:pPr>
            <a:r>
              <a:rPr lang="en-US" dirty="0"/>
              <a:t>Laceration.</a:t>
            </a:r>
          </a:p>
          <a:p>
            <a:pPr marL="624078" indent="-514350">
              <a:buFont typeface="+mj-lt"/>
              <a:buAutoNum type="arabicPeriod"/>
            </a:pPr>
            <a:r>
              <a:rPr lang="en-US" dirty="0"/>
              <a:t>Subgaleal hematoma (</a:t>
            </a:r>
            <a:r>
              <a:rPr lang="en-US" dirty="0" err="1"/>
              <a:t>subaponeuritic</a:t>
            </a:r>
            <a:r>
              <a:rPr lang="en-US" dirty="0"/>
              <a:t> hematoma). </a:t>
            </a:r>
          </a:p>
          <a:p>
            <a:pPr marL="624078" indent="-514350">
              <a:buFont typeface="+mj-lt"/>
              <a:buAutoNum type="arabicPeriod"/>
            </a:pPr>
            <a:r>
              <a:rPr lang="en-US" dirty="0"/>
              <a:t>Subperiosteal hematoma (</a:t>
            </a:r>
            <a:r>
              <a:rPr lang="en-US" dirty="0" err="1"/>
              <a:t>cephalhematoma</a:t>
            </a:r>
            <a:r>
              <a:rPr lang="en-US" dirty="0"/>
              <a:t>).</a:t>
            </a:r>
          </a:p>
        </p:txBody>
      </p:sp>
      <p:pic>
        <p:nvPicPr>
          <p:cNvPr id="4" name="Picture 3"/>
          <p:cNvPicPr>
            <a:picLocks noChangeAspect="1"/>
          </p:cNvPicPr>
          <p:nvPr/>
        </p:nvPicPr>
        <p:blipFill>
          <a:blip r:embed="rId2"/>
          <a:stretch>
            <a:fillRect/>
          </a:stretch>
        </p:blipFill>
        <p:spPr>
          <a:xfrm>
            <a:off x="-1871003" y="1328394"/>
            <a:ext cx="1871003" cy="2238807"/>
          </a:xfrm>
          <a:prstGeom prst="rect">
            <a:avLst/>
          </a:prstGeom>
        </p:spPr>
      </p:pic>
      <p:pic>
        <p:nvPicPr>
          <p:cNvPr id="5" name="Picture 4"/>
          <p:cNvPicPr>
            <a:picLocks noChangeAspect="1"/>
          </p:cNvPicPr>
          <p:nvPr/>
        </p:nvPicPr>
        <p:blipFill>
          <a:blip r:embed="rId3"/>
          <a:stretch>
            <a:fillRect/>
          </a:stretch>
        </p:blipFill>
        <p:spPr>
          <a:xfrm>
            <a:off x="4188963" y="845014"/>
            <a:ext cx="4566138" cy="234014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0</TotalTime>
  <Words>1354</Words>
  <Application>Microsoft Office PowerPoint</Application>
  <PresentationFormat>On-screen Show (4:3)</PresentationFormat>
  <Paragraphs>214</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Celestial</vt:lpstr>
      <vt:lpstr>Head Injury</vt:lpstr>
      <vt:lpstr>Definition </vt:lpstr>
      <vt:lpstr>Epidemiology</vt:lpstr>
      <vt:lpstr>PowerPoint Presentation</vt:lpstr>
      <vt:lpstr>Etiology</vt:lpstr>
      <vt:lpstr>PowerPoint Presentation</vt:lpstr>
      <vt:lpstr>Classification</vt:lpstr>
      <vt:lpstr>Scalp anatomy</vt:lpstr>
      <vt:lpstr>Scalp injury</vt:lpstr>
      <vt:lpstr>Subgaleal hematoma</vt:lpstr>
      <vt:lpstr>Subgaleal hematoma</vt:lpstr>
      <vt:lpstr>Subgaleal hematoma</vt:lpstr>
      <vt:lpstr>Subgaleal hematoma</vt:lpstr>
      <vt:lpstr>Subgaleal hematoma</vt:lpstr>
      <vt:lpstr>Subgaleal hematoma</vt:lpstr>
      <vt:lpstr>Subperiosteal hematoma</vt:lpstr>
      <vt:lpstr>Subperiosteal hematoma</vt:lpstr>
      <vt:lpstr>Subperiosteal hematoma</vt:lpstr>
      <vt:lpstr>Subperiosteal hematoma</vt:lpstr>
      <vt:lpstr>Comparison</vt:lpstr>
      <vt:lpstr>Skull Injury</vt:lpstr>
      <vt:lpstr>Skull fractures</vt:lpstr>
      <vt:lpstr>Skull fractures</vt:lpstr>
      <vt:lpstr>Linear skull fractures</vt:lpstr>
      <vt:lpstr>Linear skull fractures</vt:lpstr>
      <vt:lpstr>Linear skull fractures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Injuries</dc:title>
  <dc:creator>Elmo</dc:creator>
  <cp:lastModifiedBy>rahaf Nawiseh</cp:lastModifiedBy>
  <cp:revision>192</cp:revision>
  <dcterms:created xsi:type="dcterms:W3CDTF">2006-08-16T00:00:00Z</dcterms:created>
  <dcterms:modified xsi:type="dcterms:W3CDTF">2022-07-20T02:27:09Z</dcterms:modified>
</cp:coreProperties>
</file>