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7"/>
  </p:notesMasterIdLst>
  <p:sldIdLst>
    <p:sldId id="278" r:id="rId2"/>
    <p:sldId id="343" r:id="rId3"/>
    <p:sldId id="391" r:id="rId4"/>
    <p:sldId id="377" r:id="rId5"/>
    <p:sldId id="279" r:id="rId6"/>
    <p:sldId id="348" r:id="rId7"/>
    <p:sldId id="350" r:id="rId8"/>
    <p:sldId id="335" r:id="rId9"/>
    <p:sldId id="354" r:id="rId10"/>
    <p:sldId id="355" r:id="rId11"/>
    <p:sldId id="342" r:id="rId12"/>
    <p:sldId id="352" r:id="rId13"/>
    <p:sldId id="361" r:id="rId14"/>
    <p:sldId id="362" r:id="rId15"/>
    <p:sldId id="358" r:id="rId16"/>
    <p:sldId id="359" r:id="rId17"/>
    <p:sldId id="356" r:id="rId18"/>
    <p:sldId id="363" r:id="rId19"/>
    <p:sldId id="365" r:id="rId20"/>
    <p:sldId id="386" r:id="rId21"/>
    <p:sldId id="387" r:id="rId22"/>
    <p:sldId id="368" r:id="rId23"/>
    <p:sldId id="369" r:id="rId24"/>
    <p:sldId id="370" r:id="rId25"/>
    <p:sldId id="371" r:id="rId26"/>
    <p:sldId id="380" r:id="rId27"/>
    <p:sldId id="372" r:id="rId28"/>
    <p:sldId id="374" r:id="rId29"/>
    <p:sldId id="373" r:id="rId30"/>
    <p:sldId id="388" r:id="rId31"/>
    <p:sldId id="393" r:id="rId32"/>
    <p:sldId id="390" r:id="rId33"/>
    <p:sldId id="383" r:id="rId34"/>
    <p:sldId id="375" r:id="rId35"/>
    <p:sldId id="378"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82545" autoAdjust="0"/>
  </p:normalViewPr>
  <p:slideViewPr>
    <p:cSldViewPr>
      <p:cViewPr>
        <p:scale>
          <a:sx n="80" d="100"/>
          <a:sy n="80" d="100"/>
        </p:scale>
        <p:origin x="1080" y="-180"/>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gs" Target="tags/tag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8CD42E-A37A-4948-A39A-9E65DBE7D669}" type="datetimeFigureOut">
              <a:rPr lang="en-US" smtClean="0"/>
              <a:pPr/>
              <a:t>3/13/2023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9C84B-2F0C-44BF-A0F6-1EA7B212FC3B}" type="slidenum">
              <a:rPr lang="en-US" smtClean="0"/>
              <a:pPr/>
              <a:t>‹#›</a:t>
            </a:fld>
            <a:endParaRPr lang="en-US"/>
          </a:p>
        </p:txBody>
      </p:sp>
    </p:spTree>
    <p:extLst>
      <p:ext uri="{BB962C8B-B14F-4D97-AF65-F5344CB8AC3E}">
        <p14:creationId xmlns:p14="http://schemas.microsoft.com/office/powerpoint/2010/main" val="280375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9C84B-2F0C-44BF-A0F6-1EA7B212FC3B}" type="slidenum">
              <a:rPr lang="en-US" smtClean="0"/>
              <a:pPr/>
              <a:t>7</a:t>
            </a:fld>
            <a:endParaRPr lang="en-US"/>
          </a:p>
        </p:txBody>
      </p:sp>
    </p:spTree>
    <p:extLst>
      <p:ext uri="{BB962C8B-B14F-4D97-AF65-F5344CB8AC3E}">
        <p14:creationId xmlns:p14="http://schemas.microsoft.com/office/powerpoint/2010/main" val="405197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US" sz="1200" b="1" kern="1200" baseline="0" dirty="0">
              <a:solidFill>
                <a:schemeClr val="tx1"/>
              </a:solidFill>
              <a:latin typeface="+mn-lt"/>
              <a:ea typeface="+mn-ea"/>
              <a:cs typeface="+mn-cs"/>
            </a:endParaRPr>
          </a:p>
          <a:p>
            <a:r>
              <a:rPr lang="en-US" sz="1200" b="0" i="0" kern="1200" dirty="0" err="1">
                <a:solidFill>
                  <a:schemeClr val="tx1"/>
                </a:solidFill>
                <a:latin typeface="+mn-lt"/>
                <a:ea typeface="+mn-ea"/>
                <a:cs typeface="+mn-cs"/>
              </a:rPr>
              <a:t>Koplik</a:t>
            </a:r>
            <a:r>
              <a:rPr lang="en-US" sz="1200" b="0" i="0" kern="1200" dirty="0">
                <a:solidFill>
                  <a:schemeClr val="tx1"/>
                </a:solidFill>
                <a:latin typeface="+mn-lt"/>
                <a:ea typeface="+mn-ea"/>
                <a:cs typeface="+mn-cs"/>
              </a:rPr>
              <a:t> spots are the peculiar spots present on the </a:t>
            </a:r>
            <a:r>
              <a:rPr lang="en-US" sz="1200" b="0" i="0" kern="1200" dirty="0" err="1">
                <a:solidFill>
                  <a:schemeClr val="tx1"/>
                </a:solidFill>
                <a:latin typeface="+mn-lt"/>
                <a:ea typeface="+mn-ea"/>
                <a:cs typeface="+mn-cs"/>
              </a:rPr>
              <a:t>buccal</a:t>
            </a:r>
            <a:r>
              <a:rPr lang="en-US" sz="1200" b="0" i="0" kern="1200" dirty="0">
                <a:solidFill>
                  <a:schemeClr val="tx1"/>
                </a:solidFill>
                <a:latin typeface="+mn-lt"/>
                <a:ea typeface="+mn-ea"/>
                <a:cs typeface="+mn-cs"/>
              </a:rPr>
              <a:t> mucosa and are considered a diagnostic/</a:t>
            </a:r>
            <a:r>
              <a:rPr lang="en-US" sz="1200" b="0" i="0" kern="1200" dirty="0" err="1">
                <a:solidFill>
                  <a:schemeClr val="tx1"/>
                </a:solidFill>
                <a:latin typeface="+mn-lt"/>
                <a:ea typeface="+mn-ea"/>
                <a:cs typeface="+mn-cs"/>
              </a:rPr>
              <a:t>pathognomic</a:t>
            </a:r>
            <a:r>
              <a:rPr lang="en-US" sz="1200" b="0" i="0" kern="1200" dirty="0">
                <a:solidFill>
                  <a:schemeClr val="tx1"/>
                </a:solidFill>
                <a:latin typeface="+mn-lt"/>
                <a:ea typeface="+mn-ea"/>
                <a:cs typeface="+mn-cs"/>
              </a:rPr>
              <a:t> feature of measles/</a:t>
            </a:r>
            <a:r>
              <a:rPr lang="en-US" sz="1200" b="0" i="0" kern="1200" dirty="0" err="1">
                <a:solidFill>
                  <a:schemeClr val="tx1"/>
                </a:solidFill>
                <a:latin typeface="+mn-lt"/>
                <a:ea typeface="+mn-ea"/>
                <a:cs typeface="+mn-cs"/>
              </a:rPr>
              <a:t>rubeola</a:t>
            </a:r>
            <a:r>
              <a:rPr lang="en-US" sz="1200" b="0" i="0" kern="1200" dirty="0">
                <a:solidFill>
                  <a:schemeClr val="tx1"/>
                </a:solidFill>
                <a:latin typeface="+mn-lt"/>
                <a:ea typeface="+mn-ea"/>
                <a:cs typeface="+mn-cs"/>
              </a:rPr>
              <a:t> in the pre-eruptive stage. The term </a:t>
            </a:r>
            <a:r>
              <a:rPr lang="en-US" sz="1200" b="0" i="0" kern="1200" dirty="0" err="1">
                <a:solidFill>
                  <a:schemeClr val="tx1"/>
                </a:solidFill>
                <a:latin typeface="+mn-lt"/>
                <a:ea typeface="+mn-ea"/>
                <a:cs typeface="+mn-cs"/>
              </a:rPr>
              <a:t>Koplik</a:t>
            </a:r>
            <a:r>
              <a:rPr lang="en-US" sz="1200" b="0" i="0" kern="1200" dirty="0">
                <a:solidFill>
                  <a:schemeClr val="tx1"/>
                </a:solidFill>
                <a:latin typeface="+mn-lt"/>
                <a:ea typeface="+mn-ea"/>
                <a:cs typeface="+mn-cs"/>
              </a:rPr>
              <a:t> spot derives its name from Dr. Henry </a:t>
            </a:r>
            <a:r>
              <a:rPr lang="en-US" sz="1200" b="0" i="0" kern="1200" dirty="0" err="1">
                <a:solidFill>
                  <a:schemeClr val="tx1"/>
                </a:solidFill>
                <a:latin typeface="+mn-lt"/>
                <a:ea typeface="+mn-ea"/>
                <a:cs typeface="+mn-cs"/>
              </a:rPr>
              <a:t>Koplik</a:t>
            </a:r>
            <a:r>
              <a:rPr lang="en-US" sz="1200" b="0" i="0" kern="1200" dirty="0">
                <a:solidFill>
                  <a:schemeClr val="tx1"/>
                </a:solidFill>
                <a:latin typeface="+mn-lt"/>
                <a:ea typeface="+mn-ea"/>
                <a:cs typeface="+mn-cs"/>
              </a:rPr>
              <a:t> of New York, who first described them in 1896.</a:t>
            </a:r>
            <a:endParaRPr lang="en-US" sz="1200" b="1"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Pathogenesis</a:t>
            </a:r>
          </a:p>
          <a:p>
            <a:r>
              <a:rPr lang="en-US" sz="1200" kern="1200" baseline="0" dirty="0">
                <a:solidFill>
                  <a:schemeClr val="tx1"/>
                </a:solidFill>
                <a:latin typeface="+mn-lt"/>
                <a:ea typeface="+mn-ea"/>
                <a:cs typeface="+mn-cs"/>
              </a:rPr>
              <a:t>Measles virus is transmitted primarily by respiratory</a:t>
            </a:r>
          </a:p>
          <a:p>
            <a:r>
              <a:rPr lang="en-US" sz="1200" kern="1200" baseline="0" dirty="0">
                <a:solidFill>
                  <a:schemeClr val="tx1"/>
                </a:solidFill>
                <a:latin typeface="+mn-lt"/>
                <a:ea typeface="+mn-ea"/>
                <a:cs typeface="+mn-cs"/>
              </a:rPr>
              <a:t>droplets over short distances and, less commonly, by</a:t>
            </a:r>
          </a:p>
          <a:p>
            <a:r>
              <a:rPr lang="en-US" sz="1200" kern="1200" baseline="0" dirty="0">
                <a:solidFill>
                  <a:schemeClr val="tx1"/>
                </a:solidFill>
                <a:latin typeface="+mn-lt"/>
                <a:ea typeface="+mn-ea"/>
                <a:cs typeface="+mn-cs"/>
              </a:rPr>
              <a:t>small-particle aerosols that remain suspended in the air</a:t>
            </a:r>
          </a:p>
          <a:p>
            <a:r>
              <a:rPr lang="en-US" sz="1200" kern="1200" baseline="0" dirty="0">
                <a:solidFill>
                  <a:schemeClr val="tx1"/>
                </a:solidFill>
                <a:latin typeface="+mn-lt"/>
                <a:ea typeface="+mn-ea"/>
                <a:cs typeface="+mn-cs"/>
              </a:rPr>
              <a:t>for long periods. Airborne transmission appears to be</a:t>
            </a:r>
          </a:p>
          <a:p>
            <a:r>
              <a:rPr lang="en-US" sz="1200" kern="1200" baseline="0" dirty="0">
                <a:solidFill>
                  <a:schemeClr val="tx1"/>
                </a:solidFill>
                <a:latin typeface="+mn-lt"/>
                <a:ea typeface="+mn-ea"/>
                <a:cs typeface="+mn-cs"/>
              </a:rPr>
              <a:t>important in certain settings, including schools, physicians’</a:t>
            </a:r>
          </a:p>
          <a:p>
            <a:r>
              <a:rPr lang="en-US" sz="1200" kern="1200" baseline="0" dirty="0">
                <a:solidFill>
                  <a:schemeClr val="tx1"/>
                </a:solidFill>
                <a:latin typeface="+mn-lt"/>
                <a:ea typeface="+mn-ea"/>
                <a:cs typeface="+mn-cs"/>
              </a:rPr>
              <a:t>offices, hospitals, and enclosed public places. The</a:t>
            </a:r>
          </a:p>
          <a:p>
            <a:r>
              <a:rPr lang="en-US" sz="1200" kern="1200" baseline="0" dirty="0">
                <a:solidFill>
                  <a:schemeClr val="tx1"/>
                </a:solidFill>
                <a:latin typeface="+mn-lt"/>
                <a:ea typeface="+mn-ea"/>
                <a:cs typeface="+mn-cs"/>
              </a:rPr>
              <a:t>virus can be transmitted by direct contact with infected</a:t>
            </a:r>
          </a:p>
          <a:p>
            <a:r>
              <a:rPr lang="en-US" sz="1200" kern="1200" baseline="0" dirty="0">
                <a:solidFill>
                  <a:schemeClr val="tx1"/>
                </a:solidFill>
                <a:latin typeface="+mn-lt"/>
                <a:ea typeface="+mn-ea"/>
                <a:cs typeface="+mn-cs"/>
              </a:rPr>
              <a:t>secretions but does not survive for long on fomites.</a:t>
            </a:r>
          </a:p>
          <a:p>
            <a:r>
              <a:rPr lang="en-US" sz="1200" kern="1200" baseline="0" dirty="0">
                <a:solidFill>
                  <a:schemeClr val="tx1"/>
                </a:solidFill>
                <a:latin typeface="+mn-lt"/>
                <a:ea typeface="+mn-ea"/>
                <a:cs typeface="+mn-cs"/>
              </a:rPr>
              <a:t>The incubation period for measles is ∼10 days</a:t>
            </a:r>
          </a:p>
          <a:p>
            <a:r>
              <a:rPr lang="en-US" sz="1200" kern="1200" baseline="0" dirty="0">
                <a:solidFill>
                  <a:schemeClr val="tx1"/>
                </a:solidFill>
                <a:latin typeface="+mn-lt"/>
                <a:ea typeface="+mn-ea"/>
                <a:cs typeface="+mn-cs"/>
              </a:rPr>
              <a:t>to fever onset and 14 days to rash onset. This period</a:t>
            </a:r>
          </a:p>
          <a:p>
            <a:r>
              <a:rPr lang="en-US" sz="1200" kern="1200" baseline="0" dirty="0">
                <a:solidFill>
                  <a:schemeClr val="tx1"/>
                </a:solidFill>
                <a:latin typeface="+mn-lt"/>
                <a:ea typeface="+mn-ea"/>
                <a:cs typeface="+mn-cs"/>
              </a:rPr>
              <a:t>may be shorter in infants and longer (up to 3 weeks)</a:t>
            </a:r>
          </a:p>
          <a:p>
            <a:r>
              <a:rPr lang="en-US" sz="1200" kern="1200" baseline="0" dirty="0">
                <a:solidFill>
                  <a:schemeClr val="tx1"/>
                </a:solidFill>
                <a:latin typeface="+mn-lt"/>
                <a:ea typeface="+mn-ea"/>
                <a:cs typeface="+mn-cs"/>
              </a:rPr>
              <a:t>in adults. Infection is initiated when measles virus is</a:t>
            </a:r>
          </a:p>
          <a:p>
            <a:r>
              <a:rPr lang="en-US" sz="1200" kern="1200" baseline="0" dirty="0">
                <a:solidFill>
                  <a:schemeClr val="tx1"/>
                </a:solidFill>
                <a:latin typeface="+mn-lt"/>
                <a:ea typeface="+mn-ea"/>
                <a:cs typeface="+mn-cs"/>
              </a:rPr>
              <a:t>deposited on epithelial cells in the respiratory tract, oropharynx,</a:t>
            </a:r>
          </a:p>
          <a:p>
            <a:r>
              <a:rPr lang="en-US" sz="1200" kern="1200" baseline="0" dirty="0">
                <a:solidFill>
                  <a:schemeClr val="tx1"/>
                </a:solidFill>
                <a:latin typeface="+mn-lt"/>
                <a:ea typeface="+mn-ea"/>
                <a:cs typeface="+mn-cs"/>
              </a:rPr>
              <a:t>or conjunctivae </a:t>
            </a:r>
            <a:r>
              <a:rPr lang="en-US" sz="1200" b="1" kern="1200" baseline="0" dirty="0">
                <a:solidFill>
                  <a:schemeClr val="tx1"/>
                </a:solidFill>
                <a:latin typeface="+mn-lt"/>
                <a:ea typeface="+mn-ea"/>
                <a:cs typeface="+mn-cs"/>
              </a:rPr>
              <a:t>(Fig. 98-1</a:t>
            </a:r>
            <a:r>
              <a:rPr lang="en-US" sz="1200" b="1" i="1" kern="1200" baseline="0" dirty="0">
                <a:solidFill>
                  <a:schemeClr val="tx1"/>
                </a:solidFill>
                <a:latin typeface="+mn-lt"/>
                <a:ea typeface="+mn-ea"/>
                <a:cs typeface="+mn-cs"/>
              </a:rPr>
              <a:t>A). During the</a:t>
            </a:r>
          </a:p>
          <a:p>
            <a:r>
              <a:rPr lang="en-US" sz="1200" kern="1200" baseline="0" dirty="0">
                <a:solidFill>
                  <a:schemeClr val="tx1"/>
                </a:solidFill>
                <a:latin typeface="+mn-lt"/>
                <a:ea typeface="+mn-ea"/>
                <a:cs typeface="+mn-cs"/>
              </a:rPr>
              <a:t>first 2–4 days after infection, measles virus proliferates</a:t>
            </a:r>
          </a:p>
          <a:p>
            <a:r>
              <a:rPr lang="en-US" sz="1200" kern="1200" baseline="0" dirty="0">
                <a:solidFill>
                  <a:schemeClr val="tx1"/>
                </a:solidFill>
                <a:latin typeface="+mn-lt"/>
                <a:ea typeface="+mn-ea"/>
                <a:cs typeface="+mn-cs"/>
              </a:rPr>
              <a:t>locally in the respiratory mucosa and spreads to draining</a:t>
            </a:r>
          </a:p>
          <a:p>
            <a:r>
              <a:rPr lang="en-US" sz="1200" kern="1200" baseline="0" dirty="0">
                <a:solidFill>
                  <a:schemeClr val="tx1"/>
                </a:solidFill>
                <a:latin typeface="+mn-lt"/>
                <a:ea typeface="+mn-ea"/>
                <a:cs typeface="+mn-cs"/>
              </a:rPr>
              <a:t>lymph nodes. Virus then enters the bloodstream in</a:t>
            </a:r>
          </a:p>
          <a:p>
            <a:r>
              <a:rPr lang="en-US" sz="1200" kern="1200" baseline="0" dirty="0">
                <a:solidFill>
                  <a:schemeClr val="tx1"/>
                </a:solidFill>
                <a:latin typeface="+mn-lt"/>
                <a:ea typeface="+mn-ea"/>
                <a:cs typeface="+mn-cs"/>
              </a:rPr>
              <a:t>infected leukocytes (primarily monocytes), producing</a:t>
            </a:r>
          </a:p>
          <a:p>
            <a:r>
              <a:rPr lang="en-US" sz="1200" kern="1200" baseline="0" dirty="0">
                <a:solidFill>
                  <a:schemeClr val="tx1"/>
                </a:solidFill>
                <a:latin typeface="+mn-lt"/>
                <a:ea typeface="+mn-ea"/>
                <a:cs typeface="+mn-cs"/>
              </a:rPr>
              <a:t>the primary viremia that disseminates infection throughout</a:t>
            </a:r>
          </a:p>
          <a:p>
            <a:r>
              <a:rPr lang="en-US" sz="1200" kern="1200" baseline="0" dirty="0">
                <a:solidFill>
                  <a:schemeClr val="tx1"/>
                </a:solidFill>
                <a:latin typeface="+mn-lt"/>
                <a:ea typeface="+mn-ea"/>
                <a:cs typeface="+mn-cs"/>
              </a:rPr>
              <a:t>the reticuloendothelial system. Further replication</a:t>
            </a:r>
          </a:p>
          <a:p>
            <a:r>
              <a:rPr lang="en-US" sz="1200" kern="1200" baseline="0" dirty="0">
                <a:solidFill>
                  <a:schemeClr val="tx1"/>
                </a:solidFill>
                <a:latin typeface="+mn-lt"/>
                <a:ea typeface="+mn-ea"/>
                <a:cs typeface="+mn-cs"/>
              </a:rPr>
              <a:t>results in secondary viremia that begins 5–7 days after</a:t>
            </a:r>
          </a:p>
          <a:p>
            <a:r>
              <a:rPr lang="en-US" sz="1200" kern="1200" baseline="0" dirty="0">
                <a:solidFill>
                  <a:schemeClr val="tx1"/>
                </a:solidFill>
                <a:latin typeface="+mn-lt"/>
                <a:ea typeface="+mn-ea"/>
                <a:cs typeface="+mn-cs"/>
              </a:rPr>
              <a:t>infection and disseminates measles virus throughout</a:t>
            </a:r>
          </a:p>
          <a:p>
            <a:r>
              <a:rPr lang="en-US" sz="1200" kern="1200" baseline="0" dirty="0">
                <a:solidFill>
                  <a:schemeClr val="tx1"/>
                </a:solidFill>
                <a:latin typeface="+mn-lt"/>
                <a:ea typeface="+mn-ea"/>
                <a:cs typeface="+mn-cs"/>
              </a:rPr>
              <a:t>the body. Replication of measles virus in these target</a:t>
            </a:r>
          </a:p>
          <a:p>
            <a:r>
              <a:rPr lang="en-US" sz="1200" kern="1200" baseline="0" dirty="0">
                <a:solidFill>
                  <a:schemeClr val="tx1"/>
                </a:solidFill>
                <a:latin typeface="+mn-lt"/>
                <a:ea typeface="+mn-ea"/>
                <a:cs typeface="+mn-cs"/>
              </a:rPr>
              <a:t>organs, together with the host’s immune response, is</a:t>
            </a:r>
          </a:p>
          <a:p>
            <a:r>
              <a:rPr lang="en-US" sz="1200" kern="1200" baseline="0" dirty="0">
                <a:solidFill>
                  <a:schemeClr val="tx1"/>
                </a:solidFill>
                <a:latin typeface="+mn-lt"/>
                <a:ea typeface="+mn-ea"/>
                <a:cs typeface="+mn-cs"/>
              </a:rPr>
              <a:t>responsible for the signs and symptoms of measles that</a:t>
            </a:r>
          </a:p>
          <a:p>
            <a:r>
              <a:rPr lang="en-US" sz="1200" kern="1200" baseline="0" dirty="0">
                <a:solidFill>
                  <a:schemeClr val="tx1"/>
                </a:solidFill>
                <a:latin typeface="+mn-lt"/>
                <a:ea typeface="+mn-ea"/>
                <a:cs typeface="+mn-cs"/>
              </a:rPr>
              <a:t>occur 8–12 days after infection and mark the end of the</a:t>
            </a:r>
          </a:p>
          <a:p>
            <a:r>
              <a:rPr lang="en-US" sz="1200" kern="1200" baseline="0" dirty="0">
                <a:solidFill>
                  <a:schemeClr val="tx1"/>
                </a:solidFill>
                <a:latin typeface="+mn-lt"/>
                <a:ea typeface="+mn-ea"/>
                <a:cs typeface="+mn-cs"/>
              </a:rPr>
              <a:t>incubation period (Fig. 98-1</a:t>
            </a:r>
            <a:r>
              <a:rPr lang="en-US" sz="1200" i="1" kern="1200" baseline="0" dirty="0">
                <a:solidFill>
                  <a:schemeClr val="tx1"/>
                </a:solidFill>
                <a:latin typeface="+mn-lt"/>
                <a:ea typeface="+mn-ea"/>
                <a:cs typeface="+mn-cs"/>
              </a:rPr>
              <a:t>B).</a:t>
            </a:r>
            <a:endParaRPr lang="en-US" dirty="0"/>
          </a:p>
        </p:txBody>
      </p:sp>
      <p:sp>
        <p:nvSpPr>
          <p:cNvPr id="4" name="Slide Number Placeholder 3"/>
          <p:cNvSpPr>
            <a:spLocks noGrp="1"/>
          </p:cNvSpPr>
          <p:nvPr>
            <p:ph type="sldNum" sz="quarter" idx="10"/>
          </p:nvPr>
        </p:nvSpPr>
        <p:spPr/>
        <p:txBody>
          <a:bodyPr/>
          <a:lstStyle/>
          <a:p>
            <a:fld id="{BD3E5118-F7D7-484B-AF1C-C9C39BAC0951}" type="slidenum">
              <a:rPr lang="en-US" smtClean="0"/>
              <a:pPr/>
              <a:t>26</a:t>
            </a:fld>
            <a:endParaRPr lang="en-US"/>
          </a:p>
        </p:txBody>
      </p:sp>
    </p:spTree>
    <p:extLst>
      <p:ext uri="{BB962C8B-B14F-4D97-AF65-F5344CB8AC3E}">
        <p14:creationId xmlns:p14="http://schemas.microsoft.com/office/powerpoint/2010/main" val="404428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lvl="0" algn="just"/>
            <a:r>
              <a:rPr lang="en-US" sz="1200" b="1" dirty="0">
                <a:solidFill>
                  <a:srgbClr val="FF0000"/>
                </a:solidFill>
              </a:rPr>
              <a:t>Measles Clinical Manifestations</a:t>
            </a:r>
            <a:endParaRPr lang="en-US" sz="1200" dirty="0"/>
          </a:p>
          <a:p>
            <a:pPr lvl="0" algn="just"/>
            <a:r>
              <a:rPr lang="en-US" sz="1200" dirty="0"/>
              <a:t>Fever and malaise beginning ∼10 days after exposure are followed by cough, </a:t>
            </a:r>
            <a:r>
              <a:rPr lang="en-US" sz="1200" dirty="0" err="1"/>
              <a:t>coryza</a:t>
            </a:r>
            <a:r>
              <a:rPr lang="en-US" sz="1200" dirty="0"/>
              <a:t>, and conjunctivitis.</a:t>
            </a:r>
          </a:p>
          <a:p>
            <a:pPr lvl="0" algn="just"/>
            <a:r>
              <a:rPr lang="en-US" sz="1200" dirty="0"/>
              <a:t>These signs and symptoms increase in severity over 4 days.</a:t>
            </a:r>
          </a:p>
          <a:p>
            <a:pPr lvl="0" algn="just"/>
            <a:r>
              <a:rPr lang="en-US" sz="1200" dirty="0" err="1"/>
              <a:t>Koplik’s</a:t>
            </a:r>
            <a:r>
              <a:rPr lang="en-US" sz="1200" dirty="0"/>
              <a:t> spots develop on the </a:t>
            </a:r>
            <a:r>
              <a:rPr lang="en-US" sz="1200" dirty="0" err="1"/>
              <a:t>buccal</a:t>
            </a:r>
            <a:r>
              <a:rPr lang="en-US" sz="1200" dirty="0"/>
              <a:t> mucosa ∼2 days before the rash appears: are </a:t>
            </a:r>
            <a:r>
              <a:rPr lang="en-US" sz="1200" dirty="0" err="1"/>
              <a:t>pathognomonic</a:t>
            </a:r>
            <a:r>
              <a:rPr lang="en-US" sz="1200" dirty="0"/>
              <a:t> of measles and consist of bluish white dots ∼1 mm in diameter surrounded by erythema. They fade with the onset of rash</a:t>
            </a:r>
          </a:p>
          <a:p>
            <a:pPr lvl="0" algn="just"/>
            <a:r>
              <a:rPr lang="en-US" sz="1200" dirty="0"/>
              <a:t>The characteristic rash of measles begins 2 weeks after infection.</a:t>
            </a:r>
          </a:p>
          <a:p>
            <a:pPr lvl="0" algn="just"/>
            <a:r>
              <a:rPr lang="en-US" sz="1200" dirty="0"/>
              <a:t>The rash of measles begins as </a:t>
            </a:r>
            <a:r>
              <a:rPr lang="en-US" sz="1200" dirty="0" err="1"/>
              <a:t>erythematous</a:t>
            </a:r>
            <a:r>
              <a:rPr lang="en-US" sz="1200" dirty="0"/>
              <a:t> </a:t>
            </a:r>
            <a:r>
              <a:rPr lang="en-US" sz="1200" dirty="0" err="1"/>
              <a:t>macules</a:t>
            </a:r>
            <a:r>
              <a:rPr lang="en-US" sz="1200" dirty="0"/>
              <a:t> behind the ears and on the neck and hairline.</a:t>
            </a:r>
          </a:p>
          <a:p>
            <a:pPr lvl="0" algn="just"/>
            <a:r>
              <a:rPr lang="en-US" sz="1200" dirty="0"/>
              <a:t>The rash progresses to involve the face, trunk, and arms, with involvement of the legs and feet by the end of the second day.</a:t>
            </a:r>
          </a:p>
          <a:p>
            <a:pPr lvl="0" algn="just"/>
            <a:r>
              <a:rPr lang="en-US" sz="1200" dirty="0"/>
              <a:t>Areas of confluent rash appear on the trunk and extremities, and </a:t>
            </a:r>
            <a:r>
              <a:rPr lang="en-US" sz="1200" dirty="0" err="1"/>
              <a:t>petechiae</a:t>
            </a:r>
            <a:r>
              <a:rPr lang="en-US" sz="1200" dirty="0"/>
              <a:t> may be present.</a:t>
            </a:r>
          </a:p>
          <a:p>
            <a:pPr lvl="0" algn="just"/>
            <a:r>
              <a:rPr lang="en-US" sz="1200" dirty="0"/>
              <a:t>The rash fades slowly in the same order of progression as it appeared, usually beginning on the third or fourth day after onset.</a:t>
            </a:r>
          </a:p>
          <a:p>
            <a:pPr algn="just"/>
            <a:endParaRPr lang="en-US" sz="1200" dirty="0"/>
          </a:p>
          <a:p>
            <a:endParaRPr lang="ar-SA" dirty="0"/>
          </a:p>
        </p:txBody>
      </p:sp>
      <p:sp>
        <p:nvSpPr>
          <p:cNvPr id="4" name="عنصر نائب لرقم الشريحة 3"/>
          <p:cNvSpPr>
            <a:spLocks noGrp="1"/>
          </p:cNvSpPr>
          <p:nvPr>
            <p:ph type="sldNum" sz="quarter" idx="10"/>
          </p:nvPr>
        </p:nvSpPr>
        <p:spPr/>
        <p:txBody>
          <a:bodyPr/>
          <a:lstStyle/>
          <a:p>
            <a:fld id="{BBD9C84B-2F0C-44BF-A0F6-1EA7B212FC3B}"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BD9C84B-2F0C-44BF-A0F6-1EA7B212FC3B}"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BBD9C84B-2F0C-44BF-A0F6-1EA7B212FC3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 Varicella (Chickenpox)</a:t>
            </a:r>
          </a:p>
          <a:p>
            <a:r>
              <a:rPr lang="en-US" dirty="0"/>
              <a:t>VZV produces a primary infection in normal children characterized by a generalized </a:t>
            </a:r>
          </a:p>
          <a:p>
            <a:r>
              <a:rPr lang="en-US" dirty="0"/>
              <a:t>vesicular rash termed chickenpox or varicella. After clinical infection resolves, the virus </a:t>
            </a:r>
          </a:p>
          <a:p>
            <a:r>
              <a:rPr lang="en-US" dirty="0"/>
              <a:t>persists for decades with no clinical manifestation. Chickenpox lesions generally appear </a:t>
            </a:r>
          </a:p>
          <a:p>
            <a:r>
              <a:rPr lang="en-US" dirty="0"/>
              <a:t>on the back of the head and ears, and then spread centrifugally to the face, neck, trunk, </a:t>
            </a:r>
          </a:p>
          <a:p>
            <a:r>
              <a:rPr lang="en-US" dirty="0"/>
              <a:t>and proximal extremities. Involvement of mucous membranes is common, and fever may </a:t>
            </a:r>
          </a:p>
          <a:p>
            <a:r>
              <a:rPr lang="en-US" dirty="0"/>
              <a:t>occur early in the course of disease. Lesions appear in stages of spread during the course of </a:t>
            </a:r>
          </a:p>
          <a:p>
            <a:r>
              <a:rPr lang="en-US" dirty="0"/>
              <a:t>disease (Figure 14–6); this characteristic was one of the major features used to differentiate </a:t>
            </a:r>
          </a:p>
          <a:p>
            <a:r>
              <a:rPr lang="en-US" dirty="0"/>
              <a:t>varicella from smallpox, in which lesions are concentrated on the extremities and all have </a:t>
            </a:r>
          </a:p>
          <a:p>
            <a:r>
              <a:rPr lang="en-US" dirty="0"/>
              <a:t>a similar appearance. Skin lesions form rapidly as fluid-filled vesicles that become turbid </a:t>
            </a:r>
          </a:p>
          <a:p>
            <a:r>
              <a:rPr lang="en-US" dirty="0"/>
              <a:t>after 1 to 2 days and then crust over. Varicella lesions are pruritic (itchy), and the number of </a:t>
            </a:r>
          </a:p>
          <a:p>
            <a:r>
              <a:rPr lang="en-US" dirty="0"/>
              <a:t>lesions may vary from 10 to several hundred.</a:t>
            </a:r>
          </a:p>
          <a:p>
            <a:r>
              <a:rPr lang="en-US" dirty="0"/>
              <a:t>Immunocompromised children may develop progressive varicella, which is associated with </a:t>
            </a:r>
          </a:p>
          <a:p>
            <a:r>
              <a:rPr lang="en-US" dirty="0"/>
              <a:t>prolonged viremia and visceral dissemination as well as pneumonia, encephalitis, hepatitis, </a:t>
            </a:r>
          </a:p>
          <a:p>
            <a:r>
              <a:rPr lang="en-US" dirty="0"/>
              <a:t>and nephritis. Progressive varicella has an estimated mortality rate of 20%. In thrombocytopenic patients, the lesions may be hemorrhagic. Susceptible adults upon primary infection </a:t>
            </a:r>
          </a:p>
          <a:p>
            <a:r>
              <a:rPr lang="en-US" dirty="0"/>
              <a:t>have a higher risk (15 times) for VZV pneumonia during chickenpox. Mortality in children </a:t>
            </a:r>
          </a:p>
          <a:p>
            <a:r>
              <a:rPr lang="en-US" dirty="0"/>
              <a:t>aged 1 to 14 years is less than 1 in 100 000 patients. However, mortality increases in primary </a:t>
            </a:r>
          </a:p>
          <a:p>
            <a:r>
              <a:rPr lang="en-US" dirty="0"/>
              <a:t>infection of adult populations to 25 per 100 000 patients between 30 and 49 years of age.</a:t>
            </a:r>
          </a:p>
          <a:p>
            <a:endParaRPr lang="en-US" dirty="0"/>
          </a:p>
        </p:txBody>
      </p:sp>
      <p:sp>
        <p:nvSpPr>
          <p:cNvPr id="4" name="Slide Number Placeholder 3"/>
          <p:cNvSpPr>
            <a:spLocks noGrp="1"/>
          </p:cNvSpPr>
          <p:nvPr>
            <p:ph type="sldNum" sz="quarter" idx="10"/>
          </p:nvPr>
        </p:nvSpPr>
        <p:spPr/>
        <p:txBody>
          <a:bodyPr/>
          <a:lstStyle/>
          <a:p>
            <a:fld id="{3FBEB690-490F-48C9-A389-1867EEDF1BC8}" type="slidenum">
              <a:rPr lang="en-US" smtClean="0"/>
              <a:pPr/>
              <a:t>13</a:t>
            </a:fld>
            <a:endParaRPr lang="en-US"/>
          </a:p>
        </p:txBody>
      </p:sp>
    </p:spTree>
    <p:extLst>
      <p:ext uri="{BB962C8B-B14F-4D97-AF65-F5344CB8AC3E}">
        <p14:creationId xmlns:p14="http://schemas.microsoft.com/office/powerpoint/2010/main" val="125430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Herpes Zoster (Shingles)</a:t>
            </a:r>
          </a:p>
          <a:p>
            <a:r>
              <a:rPr lang="en-US" dirty="0"/>
              <a:t>Reactivation of VZV is associated with the disease herpes zoster (shingles). Although zoster </a:t>
            </a:r>
          </a:p>
          <a:p>
            <a:r>
              <a:rPr lang="en-US" dirty="0"/>
              <a:t>can be found in patients of all ages, the frequency of patients developing shingles greatly </a:t>
            </a:r>
          </a:p>
          <a:p>
            <a:r>
              <a:rPr lang="en-US" dirty="0"/>
              <a:t>increases with advancing age. Clinically, pain in a sensory nerve distribution may herald the </a:t>
            </a:r>
          </a:p>
          <a:p>
            <a:r>
              <a:rPr lang="en-US" dirty="0"/>
              <a:t>onset of the eruption, which occurs several days to 1 or 2 weeks later. The vesicular eruption is usually unilateral, involving one to three dermatomes (Figure 14–7). New lesions </a:t>
            </a:r>
          </a:p>
          <a:p>
            <a:r>
              <a:rPr lang="en-US" dirty="0"/>
              <a:t>may appear over the first 5 to 7 days. Multiple attacks of VZV reactivation and disease are </a:t>
            </a:r>
          </a:p>
          <a:p>
            <a:r>
              <a:rPr lang="en-US" dirty="0"/>
              <a:t>uncommon; if recurrent attacks of a vesicular eruption occur in one area of the body, HSV </a:t>
            </a:r>
          </a:p>
          <a:p>
            <a:r>
              <a:rPr lang="en-US" dirty="0"/>
              <a:t>infection should be considered.</a:t>
            </a:r>
          </a:p>
          <a:p>
            <a:r>
              <a:rPr lang="en-US" dirty="0"/>
              <a:t>The complications of VZV infection are varied and depend on age and host immune </a:t>
            </a:r>
          </a:p>
          <a:p>
            <a:r>
              <a:rPr lang="en-US" dirty="0"/>
              <a:t>factors. Postherpetic neuralgia is a common complication of herpes zoster in elderly adults. </a:t>
            </a:r>
          </a:p>
          <a:p>
            <a:r>
              <a:rPr lang="en-US" dirty="0"/>
              <a:t>It is characterized by persistence of pain in the dermatome for months to years after resolution of the lesions of zoster and appears to result from damage to the involved nerve </a:t>
            </a:r>
          </a:p>
          <a:p>
            <a:r>
              <a:rPr lang="en-US" dirty="0"/>
              <a:t>root. Immunosuppressed patients may develop localized zoster followed by dissemination </a:t>
            </a:r>
          </a:p>
          <a:p>
            <a:r>
              <a:rPr lang="en-US" dirty="0"/>
              <a:t>of virus with visceral infection, which resembles progressive varicella. Bacterial superinfection is also possible. Maternal varicella infection during early pregnancy can result in fetal </a:t>
            </a:r>
          </a:p>
          <a:p>
            <a:r>
              <a:rPr lang="en-US" dirty="0"/>
              <a:t>embryopathy with skin scarring, limb hypoplasia, microcephaly, cataracts, chorioretinitis, </a:t>
            </a:r>
          </a:p>
          <a:p>
            <a:r>
              <a:rPr lang="en-US" dirty="0"/>
              <a:t>and microphthalmia. Severe varicella can also occur in seronegative neonates, with a mortality rate as high as 30%.</a:t>
            </a:r>
          </a:p>
          <a:p>
            <a:endParaRPr lang="en-US" dirty="0"/>
          </a:p>
        </p:txBody>
      </p:sp>
      <p:sp>
        <p:nvSpPr>
          <p:cNvPr id="4" name="Slide Number Placeholder 3"/>
          <p:cNvSpPr>
            <a:spLocks noGrp="1"/>
          </p:cNvSpPr>
          <p:nvPr>
            <p:ph type="sldNum" sz="quarter" idx="10"/>
          </p:nvPr>
        </p:nvSpPr>
        <p:spPr/>
        <p:txBody>
          <a:bodyPr/>
          <a:lstStyle/>
          <a:p>
            <a:fld id="{3FBEB690-490F-48C9-A389-1867EEDF1BC8}" type="slidenum">
              <a:rPr lang="en-US" smtClean="0"/>
              <a:pPr/>
              <a:t>15</a:t>
            </a:fld>
            <a:endParaRPr lang="en-US"/>
          </a:p>
        </p:txBody>
      </p:sp>
    </p:spTree>
    <p:extLst>
      <p:ext uri="{BB962C8B-B14F-4D97-AF65-F5344CB8AC3E}">
        <p14:creationId xmlns:p14="http://schemas.microsoft.com/office/powerpoint/2010/main" val="216920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DIAGNOSIS</a:t>
            </a:r>
          </a:p>
          <a:p>
            <a:r>
              <a:rPr lang="en-US" dirty="0"/>
              <a:t>Varicella or herpes zoster lesions can be diagnosed clinically as the rash is quite characteristic, and therefore laboratory diagnosis is not generally necessary. However, the lesions are </a:t>
            </a:r>
          </a:p>
          <a:p>
            <a:r>
              <a:rPr lang="en-US" dirty="0"/>
              <a:t>occasionally difficult to distinguish from those caused by HSV. Scrapings of lesions may </a:t>
            </a:r>
          </a:p>
          <a:p>
            <a:r>
              <a:rPr lang="en-US" dirty="0"/>
              <a:t>reveal multinucleated giant cells characteristic of herpesviruses, but cytologic examination </a:t>
            </a:r>
          </a:p>
          <a:p>
            <a:r>
              <a:rPr lang="en-US" dirty="0"/>
              <a:t>does not distinguish HSV lesions from those due to VZV. For rapid viral diagnosis, varicella-zoster antigen can be identified in cells from lesions by immunofluorescent antibody </a:t>
            </a:r>
          </a:p>
          <a:p>
            <a:r>
              <a:rPr lang="en-US" dirty="0"/>
              <a:t>staining. VZV can be isolated from vesicular fluid or cells inoculated onto human diploid </a:t>
            </a:r>
          </a:p>
          <a:p>
            <a:r>
              <a:rPr lang="en-US" dirty="0"/>
              <a:t>fibroblasts. However, the virus is difficult to grow from zoster (shingles) lesions older than </a:t>
            </a:r>
          </a:p>
          <a:p>
            <a:r>
              <a:rPr lang="en-US" dirty="0"/>
              <a:t>5 days, and cytopathic effects are usually not seen for 5 to 9 days, therefore PCR detection </a:t>
            </a:r>
          </a:p>
          <a:p>
            <a:r>
              <a:rPr lang="en-US" dirty="0"/>
              <a:t>is more commonly done. PCR of CSF may be useful in the diagnosis of VZV encephalitis; </a:t>
            </a:r>
          </a:p>
          <a:p>
            <a:r>
              <a:rPr lang="en-US" dirty="0"/>
              <a:t>culture is rarely positive.</a:t>
            </a:r>
          </a:p>
          <a:p>
            <a:endParaRPr lang="en-US" dirty="0"/>
          </a:p>
        </p:txBody>
      </p:sp>
      <p:sp>
        <p:nvSpPr>
          <p:cNvPr id="4" name="Slide Number Placeholder 3"/>
          <p:cNvSpPr>
            <a:spLocks noGrp="1"/>
          </p:cNvSpPr>
          <p:nvPr>
            <p:ph type="sldNum" sz="quarter" idx="10"/>
          </p:nvPr>
        </p:nvSpPr>
        <p:spPr/>
        <p:txBody>
          <a:bodyPr/>
          <a:lstStyle/>
          <a:p>
            <a:fld id="{3FBEB690-490F-48C9-A389-1867EEDF1BC8}" type="slidenum">
              <a:rPr lang="en-US" smtClean="0"/>
              <a:pPr/>
              <a:t>16</a:t>
            </a:fld>
            <a:endParaRPr lang="en-US"/>
          </a:p>
        </p:txBody>
      </p:sp>
    </p:spTree>
    <p:extLst>
      <p:ext uri="{BB962C8B-B14F-4D97-AF65-F5344CB8AC3E}">
        <p14:creationId xmlns:p14="http://schemas.microsoft.com/office/powerpoint/2010/main" val="185583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Poxviruses are the largest viruses. Enveloped virus with linear double-stranded DNA. </a:t>
            </a:r>
          </a:p>
          <a:p>
            <a:endParaRPr lang="en-US" dirty="0"/>
          </a:p>
        </p:txBody>
      </p:sp>
      <p:sp>
        <p:nvSpPr>
          <p:cNvPr id="4" name="Slide Number Placeholder 3"/>
          <p:cNvSpPr>
            <a:spLocks noGrp="1"/>
          </p:cNvSpPr>
          <p:nvPr>
            <p:ph type="sldNum" sz="quarter" idx="10"/>
          </p:nvPr>
        </p:nvSpPr>
        <p:spPr/>
        <p:txBody>
          <a:bodyPr/>
          <a:lstStyle/>
          <a:p>
            <a:fld id="{BBD9C84B-2F0C-44BF-A0F6-1EA7B212FC3B}" type="slidenum">
              <a:rPr lang="en-US" smtClean="0"/>
              <a:pPr/>
              <a:t>18</a:t>
            </a:fld>
            <a:endParaRPr lang="en-US"/>
          </a:p>
        </p:txBody>
      </p:sp>
    </p:spTree>
    <p:extLst>
      <p:ext uri="{BB962C8B-B14F-4D97-AF65-F5344CB8AC3E}">
        <p14:creationId xmlns:p14="http://schemas.microsoft.com/office/powerpoint/2010/main" val="277204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just"/>
            <a:endParaRPr lang="en-US" dirty="0">
              <a:latin typeface="Arial" pitchFamily="34" charset="0"/>
              <a:cs typeface="Arial" pitchFamily="34" charset="0"/>
            </a:endParaRPr>
          </a:p>
          <a:p>
            <a:pPr marL="114300" indent="0" algn="just">
              <a:buNone/>
            </a:pPr>
            <a:r>
              <a:rPr lang="en-US" sz="1600" b="1" i="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pitchFamily="34" charset="0"/>
                <a:cs typeface="Arial" pitchFamily="34" charset="0"/>
              </a:rPr>
              <a:t>Characteristics:</a:t>
            </a:r>
          </a:p>
          <a:p>
            <a:pPr algn="just"/>
            <a:r>
              <a:rPr lang="en-US" dirty="0">
                <a:latin typeface="Arial" pitchFamily="34" charset="0"/>
                <a:cs typeface="Arial" pitchFamily="34" charset="0"/>
              </a:rPr>
              <a:t>Non-enveloped virus with </a:t>
            </a:r>
            <a:r>
              <a:rPr lang="en-US" dirty="0" err="1">
                <a:latin typeface="Arial" pitchFamily="34" charset="0"/>
                <a:cs typeface="Arial" pitchFamily="34" charset="0"/>
              </a:rPr>
              <a:t>icosahedral</a:t>
            </a:r>
            <a:r>
              <a:rPr lang="en-US" dirty="0">
                <a:latin typeface="Arial" pitchFamily="34" charset="0"/>
                <a:cs typeface="Arial" pitchFamily="34" charset="0"/>
              </a:rPr>
              <a:t> </a:t>
            </a:r>
            <a:r>
              <a:rPr lang="en-US" dirty="0" err="1">
                <a:latin typeface="Arial" pitchFamily="34" charset="0"/>
                <a:cs typeface="Arial" pitchFamily="34" charset="0"/>
              </a:rPr>
              <a:t>nucleocapsid</a:t>
            </a:r>
            <a:r>
              <a:rPr lang="en-US" dirty="0">
                <a:latin typeface="Arial" pitchFamily="34" charset="0"/>
                <a:cs typeface="Arial" pitchFamily="34" charset="0"/>
              </a:rPr>
              <a:t> and circular double-stranded DNA.</a:t>
            </a:r>
          </a:p>
          <a:p>
            <a:pPr marL="114300" indent="0" algn="just">
              <a:buNone/>
            </a:pPr>
            <a:endParaRPr lang="en-US" dirty="0">
              <a:latin typeface="Arial" pitchFamily="34" charset="0"/>
              <a:cs typeface="Arial" pitchFamily="34" charset="0"/>
            </a:endParaRPr>
          </a:p>
          <a:p>
            <a:endParaRPr lang="ar-SA" dirty="0"/>
          </a:p>
        </p:txBody>
      </p:sp>
      <p:sp>
        <p:nvSpPr>
          <p:cNvPr id="4" name="عنصر نائب لرقم الشريحة 3"/>
          <p:cNvSpPr>
            <a:spLocks noGrp="1"/>
          </p:cNvSpPr>
          <p:nvPr>
            <p:ph type="sldNum" sz="quarter" idx="10"/>
          </p:nvPr>
        </p:nvSpPr>
        <p:spPr/>
        <p:txBody>
          <a:bodyPr/>
          <a:lstStyle/>
          <a:p>
            <a:fld id="{BBD9C84B-2F0C-44BF-A0F6-1EA7B212FC3B}"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D9C84B-2F0C-44BF-A0F6-1EA7B212FC3B}" type="slidenum">
              <a:rPr lang="en-US" smtClean="0"/>
              <a:pPr/>
              <a:t>24</a:t>
            </a:fld>
            <a:endParaRPr lang="en-US"/>
          </a:p>
        </p:txBody>
      </p:sp>
    </p:spTree>
    <p:extLst>
      <p:ext uri="{BB962C8B-B14F-4D97-AF65-F5344CB8AC3E}">
        <p14:creationId xmlns:p14="http://schemas.microsoft.com/office/powerpoint/2010/main" val="215924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7272BF4-25FC-476B-B402-46A55977EBD1}" type="datetime1">
              <a:rPr lang="en-US" smtClean="0"/>
              <a:pPr/>
              <a:t>3/13/2023</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82643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999ED-D7F6-4E64-860C-2660AB17B89E}" type="datetime1">
              <a:rPr lang="en-US" smtClean="0"/>
              <a:pPr/>
              <a:t>3/13/2023</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419304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A2B6BA-DA75-4A76-AAEB-94B39ECD4A15}" type="datetime1">
              <a:rPr lang="en-US" smtClean="0"/>
              <a:pPr/>
              <a:t>3/13/2023</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107255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18412-7A8C-4A8E-AE62-48AF91CE6933}" type="datetime1">
              <a:rPr lang="en-US" smtClean="0"/>
              <a:pPr/>
              <a:t>3/13/2023</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17007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593692-3E33-4400-A81D-6FBC7D7EDC75}" type="datetime1">
              <a:rPr lang="en-US" smtClean="0"/>
              <a:pPr/>
              <a:t>3/13/2023</a:t>
            </a:fld>
            <a:endParaRPr lang="en-US"/>
          </a:p>
        </p:txBody>
      </p:sp>
      <p:sp>
        <p:nvSpPr>
          <p:cNvPr id="5" name="Footer Placeholder 4"/>
          <p:cNvSpPr>
            <a:spLocks noGrp="1"/>
          </p:cNvSpPr>
          <p:nvPr>
            <p:ph type="ftr" sz="quarter" idx="11"/>
          </p:nvPr>
        </p:nvSpPr>
        <p:spPr/>
        <p:txBody>
          <a:bodyPr/>
          <a:lstStyle/>
          <a:p>
            <a:r>
              <a:rPr lang="en-US"/>
              <a:t>Prof. Dr. Ghada Fahmy Helaly</a:t>
            </a:r>
          </a:p>
        </p:txBody>
      </p:sp>
      <p:sp>
        <p:nvSpPr>
          <p:cNvPr id="6" name="Slide Number Placeholder 5"/>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129366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96414A-CA7A-40D9-9436-445D6DE55900}" type="datetime1">
              <a:rPr lang="en-US" smtClean="0"/>
              <a:pPr/>
              <a:t>3/13/2023</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419798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CFE34B-382E-4C7B-9E34-54EE8BB94E83}" type="datetime1">
              <a:rPr lang="en-US" smtClean="0"/>
              <a:pPr/>
              <a:t>3/13/2023</a:t>
            </a:fld>
            <a:endParaRPr lang="en-US"/>
          </a:p>
        </p:txBody>
      </p:sp>
      <p:sp>
        <p:nvSpPr>
          <p:cNvPr id="8" name="Footer Placeholder 7"/>
          <p:cNvSpPr>
            <a:spLocks noGrp="1"/>
          </p:cNvSpPr>
          <p:nvPr>
            <p:ph type="ftr" sz="quarter" idx="11"/>
          </p:nvPr>
        </p:nvSpPr>
        <p:spPr/>
        <p:txBody>
          <a:bodyPr/>
          <a:lstStyle/>
          <a:p>
            <a:r>
              <a:rPr lang="en-US"/>
              <a:t>Prof. Dr. Ghada Fahmy Helaly</a:t>
            </a:r>
          </a:p>
        </p:txBody>
      </p:sp>
      <p:sp>
        <p:nvSpPr>
          <p:cNvPr id="9" name="Slide Number Placeholder 8"/>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345940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8D9384-38A3-42B5-9060-51006FD5DE15}" type="datetime1">
              <a:rPr lang="en-US" smtClean="0"/>
              <a:pPr/>
              <a:t>3/13/2023</a:t>
            </a:fld>
            <a:endParaRPr lang="en-US"/>
          </a:p>
        </p:txBody>
      </p:sp>
      <p:sp>
        <p:nvSpPr>
          <p:cNvPr id="4" name="Footer Placeholder 3"/>
          <p:cNvSpPr>
            <a:spLocks noGrp="1"/>
          </p:cNvSpPr>
          <p:nvPr>
            <p:ph type="ftr" sz="quarter" idx="11"/>
          </p:nvPr>
        </p:nvSpPr>
        <p:spPr/>
        <p:txBody>
          <a:bodyPr/>
          <a:lstStyle/>
          <a:p>
            <a:r>
              <a:rPr lang="en-US"/>
              <a:t>Prof. Dr. Ghada Fahmy Helaly</a:t>
            </a:r>
          </a:p>
        </p:txBody>
      </p:sp>
      <p:sp>
        <p:nvSpPr>
          <p:cNvPr id="5" name="Slide Number Placeholder 4"/>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8939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631F8A-9EBB-4D5B-8689-29F5C6C03955}" type="datetime1">
              <a:rPr lang="en-US" smtClean="0"/>
              <a:pPr/>
              <a:t>3/13/2023</a:t>
            </a:fld>
            <a:endParaRPr lang="en-US"/>
          </a:p>
        </p:txBody>
      </p:sp>
      <p:sp>
        <p:nvSpPr>
          <p:cNvPr id="3" name="Footer Placeholder 2"/>
          <p:cNvSpPr>
            <a:spLocks noGrp="1"/>
          </p:cNvSpPr>
          <p:nvPr>
            <p:ph type="ftr" sz="quarter" idx="11"/>
          </p:nvPr>
        </p:nvSpPr>
        <p:spPr/>
        <p:txBody>
          <a:bodyPr/>
          <a:lstStyle/>
          <a:p>
            <a:r>
              <a:rPr lang="en-US"/>
              <a:t>Prof. Dr. Ghada Fahmy Helaly</a:t>
            </a:r>
          </a:p>
        </p:txBody>
      </p:sp>
      <p:sp>
        <p:nvSpPr>
          <p:cNvPr id="4" name="Slide Number Placeholder 3"/>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61004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0FB5A15-B3D9-43DA-BA12-C0E956D57FF7}" type="datetime1">
              <a:rPr lang="en-US" smtClean="0"/>
              <a:pPr/>
              <a:t>3/13/2023</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321383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A77E7C9-84B1-4744-A0DB-250A01E15F0C}" type="datetime1">
              <a:rPr lang="en-US" smtClean="0"/>
              <a:pPr/>
              <a:t>3/13/2023</a:t>
            </a:fld>
            <a:endParaRPr lang="en-US"/>
          </a:p>
        </p:txBody>
      </p:sp>
      <p:sp>
        <p:nvSpPr>
          <p:cNvPr id="6" name="Footer Placeholder 5"/>
          <p:cNvSpPr>
            <a:spLocks noGrp="1"/>
          </p:cNvSpPr>
          <p:nvPr>
            <p:ph type="ftr" sz="quarter" idx="11"/>
          </p:nvPr>
        </p:nvSpPr>
        <p:spPr/>
        <p:txBody>
          <a:bodyPr/>
          <a:lstStyle/>
          <a:p>
            <a:r>
              <a:rPr lang="en-US"/>
              <a:t>Prof. Dr. Ghada Fahmy Helaly</a:t>
            </a:r>
          </a:p>
        </p:txBody>
      </p:sp>
      <p:sp>
        <p:nvSpPr>
          <p:cNvPr id="7" name="Slide Number Placeholder 6"/>
          <p:cNvSpPr>
            <a:spLocks noGrp="1"/>
          </p:cNvSpPr>
          <p:nvPr>
            <p:ph type="sldNum" sz="quarter" idx="12"/>
          </p:nvPr>
        </p:nvSpPr>
        <p:spPr/>
        <p:txBody>
          <a:bodyPr/>
          <a:lstStyle/>
          <a:p>
            <a:fld id="{69B8B50C-8894-4A39-ABE5-11670746E86F}" type="slidenum">
              <a:rPr lang="en-US" smtClean="0"/>
              <a:pPr/>
              <a:t>‹#›</a:t>
            </a:fld>
            <a:endParaRPr lang="en-US"/>
          </a:p>
        </p:txBody>
      </p:sp>
    </p:spTree>
    <p:extLst>
      <p:ext uri="{BB962C8B-B14F-4D97-AF65-F5344CB8AC3E}">
        <p14:creationId xmlns:p14="http://schemas.microsoft.com/office/powerpoint/2010/main" val="4250210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8B7F3B-3A53-4B31-990A-86B5D8032115}" type="datetime1">
              <a:rPr lang="en-US" smtClean="0"/>
              <a:pPr/>
              <a:t>3/13/2023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Prof. Dr. Ghada Fahmy Helaly</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9B8B50C-8894-4A39-ABE5-11670746E86F}" type="slidenum">
              <a:rPr lang="en-US" smtClean="0"/>
              <a:pPr/>
              <a:t>‹#›</a:t>
            </a:fld>
            <a:endParaRPr lang="en-US"/>
          </a:p>
        </p:txBody>
      </p:sp>
    </p:spTree>
    <p:extLst>
      <p:ext uri="{BB962C8B-B14F-4D97-AF65-F5344CB8AC3E}">
        <p14:creationId xmlns:p14="http://schemas.microsoft.com/office/powerpoint/2010/main" val="13449507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jpeg" /><Relationship Id="rId1" Type="http://schemas.openxmlformats.org/officeDocument/2006/relationships/slideLayout" Target="../slideLayouts/slideLayout2.xml" /><Relationship Id="rId6" Type="http://schemas.microsoft.com/office/2007/relationships/hdphoto" Target="../media/hdphoto2.wdp" /><Relationship Id="rId5" Type="http://schemas.openxmlformats.org/officeDocument/2006/relationships/image" Target="../media/image3.jpeg"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12.xml.rels><?xml version="1.0" encoding="UTF-8" standalone="yes"?>
<Relationships xmlns="http://schemas.openxmlformats.org/package/2006/relationships"><Relationship Id="rId8" Type="http://schemas.openxmlformats.org/officeDocument/2006/relationships/image" Target="../media/image20.png" /><Relationship Id="rId3" Type="http://schemas.openxmlformats.org/officeDocument/2006/relationships/image" Target="../media/image15.png" /><Relationship Id="rId7" Type="http://schemas.openxmlformats.org/officeDocument/2006/relationships/image" Target="../media/image19.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8.png" /><Relationship Id="rId11" Type="http://schemas.openxmlformats.org/officeDocument/2006/relationships/image" Target="../media/image23.jpeg" /><Relationship Id="rId5" Type="http://schemas.openxmlformats.org/officeDocument/2006/relationships/image" Target="../media/image17.png" /><Relationship Id="rId10" Type="http://schemas.openxmlformats.org/officeDocument/2006/relationships/image" Target="../media/image22.png" /><Relationship Id="rId4" Type="http://schemas.openxmlformats.org/officeDocument/2006/relationships/image" Target="../media/image16.png" /><Relationship Id="rId9" Type="http://schemas.openxmlformats.org/officeDocument/2006/relationships/image" Target="../media/image21.png"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image" Target="../media/image24.jpeg" /><Relationship Id="rId1" Type="http://schemas.openxmlformats.org/officeDocument/2006/relationships/slideLayout" Target="../slideLayouts/slideLayout2.xml" /><Relationship Id="rId4" Type="http://schemas.openxmlformats.org/officeDocument/2006/relationships/image" Target="../media/image26.jpe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image" Target="../media/image38.jpeg" /><Relationship Id="rId4" Type="http://schemas.openxmlformats.org/officeDocument/2006/relationships/image" Target="../media/image37.jpeg" /></Relationships>
</file>

<file path=ppt/slides/_rels/slide24.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41.png" /><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43.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44.jpe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8" Type="http://schemas.openxmlformats.org/officeDocument/2006/relationships/image" Target="../media/image53.png" /><Relationship Id="rId3" Type="http://schemas.openxmlformats.org/officeDocument/2006/relationships/image" Target="../media/image48.png" /><Relationship Id="rId7" Type="http://schemas.openxmlformats.org/officeDocument/2006/relationships/image" Target="../media/image52.png" /><Relationship Id="rId2" Type="http://schemas.openxmlformats.org/officeDocument/2006/relationships/image" Target="../media/image47.png" /><Relationship Id="rId1" Type="http://schemas.openxmlformats.org/officeDocument/2006/relationships/slideLayout" Target="../slideLayouts/slideLayout2.xml" /><Relationship Id="rId6" Type="http://schemas.openxmlformats.org/officeDocument/2006/relationships/image" Target="../media/image51.png" /><Relationship Id="rId5" Type="http://schemas.openxmlformats.org/officeDocument/2006/relationships/image" Target="../media/image50.png" /><Relationship Id="rId4" Type="http://schemas.openxmlformats.org/officeDocument/2006/relationships/image" Target="../media/image49.png" /><Relationship Id="rId9" Type="http://schemas.openxmlformats.org/officeDocument/2006/relationships/image" Target="../media/image54.png" /></Relationships>
</file>

<file path=ppt/slides/_rels/slide31.xml.rels><?xml version="1.0" encoding="UTF-8" standalone="yes"?>
<Relationships xmlns="http://schemas.openxmlformats.org/package/2006/relationships"><Relationship Id="rId3" Type="http://schemas.openxmlformats.org/officeDocument/2006/relationships/image" Target="../media/image56.png" /><Relationship Id="rId2" Type="http://schemas.openxmlformats.org/officeDocument/2006/relationships/image" Target="../media/image55.png" /><Relationship Id="rId1" Type="http://schemas.openxmlformats.org/officeDocument/2006/relationships/slideLayout" Target="../slideLayouts/slideLayout2.xml" /><Relationship Id="rId4" Type="http://schemas.openxmlformats.org/officeDocument/2006/relationships/image" Target="../media/image57.png" /></Relationships>
</file>

<file path=ppt/slides/_rels/slide32.xml.rels><?xml version="1.0" encoding="UTF-8" standalone="yes"?>
<Relationships xmlns="http://schemas.openxmlformats.org/package/2006/relationships"><Relationship Id="rId3" Type="http://schemas.openxmlformats.org/officeDocument/2006/relationships/image" Target="../media/image59.png" /><Relationship Id="rId7" Type="http://schemas.openxmlformats.org/officeDocument/2006/relationships/image" Target="../media/image63.png" /><Relationship Id="rId2" Type="http://schemas.openxmlformats.org/officeDocument/2006/relationships/image" Target="../media/image58.png" /><Relationship Id="rId1" Type="http://schemas.openxmlformats.org/officeDocument/2006/relationships/slideLayout" Target="../slideLayouts/slideLayout2.xml" /><Relationship Id="rId6" Type="http://schemas.openxmlformats.org/officeDocument/2006/relationships/image" Target="../media/image62.png" /><Relationship Id="rId5" Type="http://schemas.openxmlformats.org/officeDocument/2006/relationships/image" Target="../media/image61.png" /><Relationship Id="rId4" Type="http://schemas.openxmlformats.org/officeDocument/2006/relationships/image" Target="../media/image60.png" /></Relationships>
</file>

<file path=ppt/slides/_rels/slide33.xml.rels><?xml version="1.0" encoding="UTF-8" standalone="yes"?>
<Relationships xmlns="http://schemas.openxmlformats.org/package/2006/relationships"><Relationship Id="rId3" Type="http://schemas.openxmlformats.org/officeDocument/2006/relationships/image" Target="../media/image64.png" /><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65.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6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gif"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hyperlink" Target="http://www.drmhijazy.com/english/chapters/DSC01400.JPG" TargetMode="External" /><Relationship Id="rId2" Type="http://schemas.openxmlformats.org/officeDocument/2006/relationships/image" Target="../media/image10.png" /><Relationship Id="rId1" Type="http://schemas.openxmlformats.org/officeDocument/2006/relationships/slideLayout" Target="../slideLayouts/slideLayout2.xml" /><Relationship Id="rId5" Type="http://schemas.openxmlformats.org/officeDocument/2006/relationships/image" Target="../media/image12.gif" /><Relationship Id="rId4"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CC\Desktop\pictures for presentations In Shaa- Allah\_275-4867.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7599"/>
          <a:stretch>
            <a:fillRect/>
          </a:stretch>
        </p:blipFill>
        <p:spPr bwMode="auto">
          <a:xfrm>
            <a:off x="34637" y="-65110"/>
            <a:ext cx="9143999" cy="68994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33400"/>
            <a:ext cx="8686800" cy="1143000"/>
          </a:xfrm>
        </p:spPr>
        <p:txBody>
          <a:bodyPr>
            <a:normAutofit/>
            <a:scene3d>
              <a:camera prst="orthographicFront"/>
              <a:lightRig rig="soft" dir="tl"/>
            </a:scene3d>
            <a:sp3d contourW="25400" prstMaterial="matte">
              <a:bevelT w="25400" h="55880" prst="artDeco"/>
              <a:contourClr>
                <a:schemeClr val="accent2">
                  <a:tint val="20000"/>
                </a:schemeClr>
              </a:contourClr>
            </a:sp3d>
          </a:bodyPr>
          <a:lstStyle/>
          <a:p>
            <a:r>
              <a:rPr lang="en-US" sz="6000" b="1" spc="50" dirty="0">
                <a:ln w="11430"/>
                <a:solidFill>
                  <a:srgbClr val="0070C0"/>
                </a:solidFill>
                <a:effectLst>
                  <a:outerShdw blurRad="76200" dist="50800" dir="5400000" algn="tl" rotWithShape="0">
                    <a:srgbClr val="000000">
                      <a:alpha val="65000"/>
                    </a:srgbClr>
                  </a:outerShdw>
                </a:effectLst>
              </a:rPr>
              <a:t>Viral Skin Infections</a:t>
            </a:r>
          </a:p>
        </p:txBody>
      </p:sp>
      <p:sp>
        <p:nvSpPr>
          <p:cNvPr id="5" name="Subtitle 6"/>
          <p:cNvSpPr txBox="1"/>
          <p:nvPr/>
        </p:nvSpPr>
        <p:spPr>
          <a:xfrm>
            <a:off x="547255" y="1905000"/>
            <a:ext cx="5486400" cy="2123658"/>
          </a:xfrm>
          <a:prstGeom prst="rect">
            <a:avLst/>
          </a:prstGeom>
        </p:spPr>
        <p:txBody>
          <a:bodyPr vert="horz" wrap="square" lIns="91440" tIns="45720" rIns="91440" bIns="45720" rtlCol="0">
            <a:spAutoFit/>
            <a:scene3d>
              <a:camera prst="orthographicFront"/>
              <a:lightRig rig="soft" dir="tl"/>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50000"/>
              </a:spcBef>
              <a:buNone/>
              <a:defRPr/>
            </a:pPr>
            <a:r>
              <a:rPr lang="en-US" sz="2400" b="1" spc="50" dirty="0">
                <a:ln w="11430"/>
                <a:solidFill>
                  <a:srgbClr val="4C0000"/>
                </a:solidFill>
                <a:effectLst>
                  <a:outerShdw blurRad="76200" dist="50800" dir="5400000" algn="tl" rotWithShape="0">
                    <a:srgbClr val="000000">
                      <a:alpha val="65000"/>
                    </a:srgbClr>
                  </a:outerShdw>
                </a:effectLst>
                <a:latin typeface="Arial" pitchFamily="34" charset="0"/>
                <a:ea typeface="Arial Unicode MS" pitchFamily="34" charset="-128"/>
                <a:cs typeface="Arial" pitchFamily="34" charset="0"/>
              </a:rPr>
              <a:t>By: </a:t>
            </a:r>
          </a:p>
          <a:p>
            <a:pPr marL="0" indent="0" algn="ctr">
              <a:spcBef>
                <a:spcPct val="50000"/>
              </a:spcBef>
              <a:buNone/>
              <a:defRPr/>
            </a:pPr>
            <a:r>
              <a:rPr lang="en-US" sz="2400" b="1" spc="50" dirty="0">
                <a:ln w="11430"/>
                <a:solidFill>
                  <a:srgbClr val="4C0000"/>
                </a:solidFill>
                <a:effectLst>
                  <a:outerShdw blurRad="76200" dist="50800" dir="5400000" algn="tl" rotWithShape="0">
                    <a:srgbClr val="000000">
                      <a:alpha val="65000"/>
                    </a:srgbClr>
                  </a:outerShdw>
                </a:effectLst>
                <a:latin typeface="Arial" pitchFamily="34" charset="0"/>
                <a:ea typeface="Arial Unicode MS" pitchFamily="34" charset="-128"/>
                <a:cs typeface="Arial" pitchFamily="34" charset="0"/>
              </a:rPr>
              <a:t>Dr. Mohammad </a:t>
            </a:r>
            <a:r>
              <a:rPr lang="en-US" sz="2400" b="1" spc="50" dirty="0" err="1">
                <a:ln w="11430"/>
                <a:solidFill>
                  <a:srgbClr val="4C0000"/>
                </a:solidFill>
                <a:effectLst>
                  <a:outerShdw blurRad="76200" dist="50800" dir="5400000" algn="tl" rotWithShape="0">
                    <a:srgbClr val="000000">
                      <a:alpha val="65000"/>
                    </a:srgbClr>
                  </a:outerShdw>
                </a:effectLst>
                <a:latin typeface="Arial" pitchFamily="34" charset="0"/>
                <a:ea typeface="Arial Unicode MS" pitchFamily="34" charset="-128"/>
                <a:cs typeface="Arial" pitchFamily="34" charset="0"/>
              </a:rPr>
              <a:t>Odaibat</a:t>
            </a:r>
            <a:endParaRPr lang="en-US" sz="2400" b="1" spc="50" dirty="0">
              <a:ln w="11430"/>
              <a:solidFill>
                <a:srgbClr val="4C0000"/>
              </a:solidFill>
              <a:effectLst>
                <a:outerShdw blurRad="76200" dist="50800" dir="5400000" algn="tl" rotWithShape="0">
                  <a:srgbClr val="000000">
                    <a:alpha val="65000"/>
                  </a:srgbClr>
                </a:outerShdw>
              </a:effectLst>
              <a:latin typeface="Arial" pitchFamily="34" charset="0"/>
              <a:ea typeface="Arial Unicode MS" pitchFamily="34" charset="-128"/>
              <a:cs typeface="Arial" pitchFamily="34" charset="0"/>
            </a:endParaRPr>
          </a:p>
          <a:p>
            <a:pPr marL="0" indent="0" algn="ctr">
              <a:spcBef>
                <a:spcPct val="0"/>
              </a:spcBef>
              <a:buNone/>
              <a:defRPr/>
            </a:pPr>
            <a:r>
              <a:rPr lang="en-US" sz="2400" b="1" spc="50" dirty="0">
                <a:ln w="11430"/>
                <a:solidFill>
                  <a:srgbClr val="4C0000"/>
                </a:solidFill>
                <a:effectLst>
                  <a:outerShdw blurRad="76200" dist="50800" dir="5400000" algn="tl" rotWithShape="0">
                    <a:srgbClr val="000000">
                      <a:alpha val="65000"/>
                    </a:srgbClr>
                  </a:outerShdw>
                </a:effectLst>
                <a:latin typeface="Arial" pitchFamily="34" charset="0"/>
                <a:cs typeface="Arial" pitchFamily="34" charset="0"/>
              </a:rPr>
              <a:t>Microbiology Department</a:t>
            </a:r>
          </a:p>
          <a:p>
            <a:pPr marL="0" indent="0" algn="ctr">
              <a:spcBef>
                <a:spcPct val="0"/>
              </a:spcBef>
              <a:buNone/>
              <a:defRPr/>
            </a:pPr>
            <a:r>
              <a:rPr lang="en-US" sz="2400" b="1" spc="50" dirty="0">
                <a:ln w="11430"/>
                <a:solidFill>
                  <a:srgbClr val="4C0000"/>
                </a:solidFill>
                <a:effectLst>
                  <a:outerShdw blurRad="76200" dist="50800" dir="5400000" algn="tl" rotWithShape="0">
                    <a:srgbClr val="000000">
                      <a:alpha val="65000"/>
                    </a:srgbClr>
                  </a:outerShdw>
                </a:effectLst>
                <a:latin typeface="Arial" pitchFamily="34" charset="0"/>
                <a:cs typeface="Arial" pitchFamily="34" charset="0"/>
              </a:rPr>
              <a:t>Faculty of Medicine</a:t>
            </a:r>
          </a:p>
          <a:p>
            <a:pPr marL="0" indent="0" algn="ctr">
              <a:spcBef>
                <a:spcPct val="0"/>
              </a:spcBef>
              <a:buNone/>
              <a:defRPr/>
            </a:pPr>
            <a:r>
              <a:rPr lang="en-US" sz="2400" b="1" spc="50" dirty="0">
                <a:ln w="11430"/>
                <a:solidFill>
                  <a:srgbClr val="4C0000"/>
                </a:solidFill>
                <a:effectLst>
                  <a:outerShdw blurRad="76200" dist="50800" dir="5400000" algn="tl" rotWithShape="0">
                    <a:srgbClr val="000000">
                      <a:alpha val="65000"/>
                    </a:srgbClr>
                  </a:outerShdw>
                </a:effectLst>
                <a:latin typeface="Arial" pitchFamily="34" charset="0"/>
                <a:cs typeface="Arial" pitchFamily="34" charset="0"/>
              </a:rPr>
              <a:t>Mutah University</a:t>
            </a:r>
          </a:p>
        </p:txBody>
      </p:sp>
      <p:pic>
        <p:nvPicPr>
          <p:cNvPr id="6" name="Picture 2" descr="http://interestingthings.info/wp-content/uploads/2013/04/human-body-Facts.jpg"/>
          <p:cNvPicPr>
            <a:picLocks noChangeAspect="1" noChangeArrowheads="1"/>
          </p:cNvPicPr>
          <p:nvPr/>
        </p:nvPicPr>
        <p:blipFill>
          <a:blip r:embed="rId4" cstate="print">
            <a:extLst>
              <a:ext uri="{28A0092B-C50C-407E-A947-70E740481C1C}">
                <a14:useLocalDpi xmlns:a14="http://schemas.microsoft.com/office/drawing/2010/main" val="0"/>
              </a:ext>
            </a:extLst>
          </a:blip>
          <a:srcRect l="33727" r="37545"/>
          <a:stretch>
            <a:fillRect/>
          </a:stretch>
        </p:blipFill>
        <p:spPr bwMode="auto">
          <a:xfrm>
            <a:off x="6033655" y="2037451"/>
            <a:ext cx="2382984" cy="3342058"/>
          </a:xfrm>
          <a:prstGeom prst="rect">
            <a:avLst/>
          </a:prstGeom>
          <a:ln>
            <a:noFill/>
          </a:ln>
          <a:effectLst>
            <a:softEdge rad="112500"/>
          </a:effectLst>
          <a:scene3d>
            <a:camera prst="orthographicFront"/>
            <a:lightRig rig="sunrise" dir="t"/>
          </a:scene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00800" y="5257800"/>
            <a:ext cx="1529937" cy="307777"/>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scene3d>
            <a:camera prst="orthographicFront">
              <a:rot lat="0" lon="0" rev="0"/>
            </a:camera>
            <a:lightRig rig="freezing" dir="t"/>
          </a:scene3d>
          <a:sp3d prstMaterial="dkEdge">
            <a:bevelT w="63500" h="25400"/>
          </a:sp3d>
        </p:spPr>
        <p:style>
          <a:lnRef idx="0">
            <a:schemeClr val="accent6"/>
          </a:lnRef>
          <a:fillRef idx="3">
            <a:schemeClr val="accent6"/>
          </a:fillRef>
          <a:effectRef idx="3">
            <a:schemeClr val="accent6"/>
          </a:effectRef>
          <a:fontRef idx="minor">
            <a:schemeClr val="lt1"/>
          </a:fontRef>
        </p:style>
        <p:txBody>
          <a:bodyPr wrap="square">
            <a:spAutoFit/>
          </a:bodyPr>
          <a:lstStyle/>
          <a:p>
            <a:pPr algn="ctr" fontAlgn="auto">
              <a:spcBef>
                <a:spcPct val="0"/>
              </a:spcBef>
              <a:spcAft>
                <a:spcPct val="0"/>
              </a:spcAft>
              <a:defRPr/>
            </a:pPr>
            <a:r>
              <a:rPr 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34" charset="0"/>
                <a:cs typeface="Arial" pitchFamily="34" charset="0"/>
              </a:rPr>
              <a:t>MSS Module</a:t>
            </a:r>
          </a:p>
        </p:txBody>
      </p:sp>
      <p:pic>
        <p:nvPicPr>
          <p:cNvPr id="9" name="Picture 8" descr="C:\Users\Dell\Documents\My Received Files\My Pictures\virology\virus.jpg"/>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t="5319" b="11702"/>
          <a:stretch>
            <a:fillRect/>
          </a:stretch>
        </p:blipFill>
        <p:spPr bwMode="auto">
          <a:xfrm rot="5400000">
            <a:off x="-3185067" y="3143599"/>
            <a:ext cx="6903534" cy="5334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flood" dir="t"/>
          </a:scene3d>
          <a:sp3d prstMaterial="powder">
            <a:bevelT w="127000" h="63500"/>
          </a:sp3d>
        </p:spPr>
      </p:pic>
    </p:spTree>
    <p:extLst>
      <p:ext uri="{BB962C8B-B14F-4D97-AF65-F5344CB8AC3E}">
        <p14:creationId xmlns:p14="http://schemas.microsoft.com/office/powerpoint/2010/main" val="216191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066800"/>
            <a:ext cx="5562600" cy="563562"/>
          </a:xfrm>
          <a:no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scene3d>
              <a:camera prst="orthographicFront"/>
              <a:lightRig rig="soft" dir="tl"/>
            </a:scene3d>
            <a:sp3d contourW="25400" prstMaterial="matte">
              <a:bevelT w="25400" h="55880" prst="artDeco"/>
              <a:contourClr>
                <a:schemeClr val="accent2">
                  <a:tint val="20000"/>
                </a:schemeClr>
              </a:contourClr>
            </a:sp3d>
          </a:bodyPr>
          <a:lstStyle/>
          <a:p>
            <a:br>
              <a:rPr lang="en-US" sz="3600" b="1" i="1" spc="50" dirty="0">
                <a:ln w="11430"/>
                <a:solidFill>
                  <a:schemeClr val="tx1"/>
                </a:solidFill>
                <a:latin typeface="+mn-lt"/>
                <a:ea typeface="+mn-ea"/>
                <a:cs typeface="+mn-cs"/>
              </a:rPr>
            </a:br>
            <a:r>
              <a:rPr lang="en-US" sz="3600" b="1" i="1" spc="50" dirty="0">
                <a:ln w="11430"/>
                <a:solidFill>
                  <a:schemeClr val="tx1"/>
                </a:solidFill>
                <a:latin typeface="+mn-lt"/>
                <a:ea typeface="+mn-ea"/>
                <a:cs typeface="+mn-cs"/>
              </a:rPr>
              <a:t>Treatment and Prevention: </a:t>
            </a:r>
            <a:br>
              <a:rPr lang="en-US" sz="3600" b="1" i="1" spc="50" dirty="0">
                <a:ln w="11430"/>
                <a:solidFill>
                  <a:schemeClr val="tx1"/>
                </a:solidFill>
                <a:latin typeface="+mn-lt"/>
                <a:ea typeface="+mn-ea"/>
                <a:cs typeface="+mn-cs"/>
              </a:rPr>
            </a:br>
            <a:endParaRPr lang="en-US" sz="3600" b="1" i="1" spc="50" dirty="0">
              <a:ln w="11430"/>
              <a:solidFill>
                <a:schemeClr val="tx1"/>
              </a:solidFill>
              <a:latin typeface="+mn-lt"/>
              <a:ea typeface="+mn-ea"/>
              <a:cs typeface="+mn-cs"/>
            </a:endParaRPr>
          </a:p>
        </p:txBody>
      </p:sp>
      <p:sp>
        <p:nvSpPr>
          <p:cNvPr id="5" name="Content Placeholder 2"/>
          <p:cNvSpPr>
            <a:spLocks noGrp="1"/>
          </p:cNvSpPr>
          <p:nvPr>
            <p:ph idx="1"/>
          </p:nvPr>
        </p:nvSpPr>
        <p:spPr>
          <a:xfrm>
            <a:off x="533400" y="1921376"/>
            <a:ext cx="7620000" cy="3200400"/>
          </a:xfrm>
        </p:spPr>
        <p:txBody>
          <a:bodyPr>
            <a:normAutofit/>
          </a:bodyPr>
          <a:lstStyle/>
          <a:p>
            <a:pPr algn="just"/>
            <a:r>
              <a:rPr lang="en-US" sz="2800" dirty="0">
                <a:latin typeface="Arial" pitchFamily="34" charset="0"/>
                <a:cs typeface="Arial" pitchFamily="34" charset="0"/>
              </a:rPr>
              <a:t>Protection from exposure to vesicular lesions.</a:t>
            </a:r>
            <a:endParaRPr lang="en-US" sz="2800" b="1" i="1" dirty="0">
              <a:latin typeface="Arial" pitchFamily="34" charset="0"/>
              <a:cs typeface="Arial" pitchFamily="34" charset="0"/>
            </a:endParaRPr>
          </a:p>
          <a:p>
            <a:pPr algn="just"/>
            <a:r>
              <a:rPr lang="en-US" sz="2800" dirty="0">
                <a:latin typeface="Arial" pitchFamily="34" charset="0"/>
                <a:cs typeface="Arial" pitchFamily="34" charset="0"/>
              </a:rPr>
              <a:t>Recurrences can be prevented by avoiding the specific inciting agent. </a:t>
            </a:r>
          </a:p>
          <a:p>
            <a:pPr algn="just"/>
            <a:r>
              <a:rPr lang="en-US" sz="2800" dirty="0">
                <a:latin typeface="Arial" pitchFamily="34" charset="0"/>
                <a:cs typeface="Arial" pitchFamily="34" charset="0"/>
              </a:rPr>
              <a:t>Acyclovir can reduce recurrences. </a:t>
            </a:r>
          </a:p>
          <a:p>
            <a:pPr algn="just"/>
            <a:r>
              <a:rPr lang="en-US" sz="2800" dirty="0">
                <a:latin typeface="Arial" pitchFamily="34" charset="0"/>
                <a:cs typeface="Arial" pitchFamily="34" charset="0"/>
              </a:rPr>
              <a:t>Neonatal infection can be prevented by cesarean section.</a:t>
            </a:r>
          </a:p>
          <a:p>
            <a:pPr algn="just"/>
            <a:r>
              <a:rPr lang="en-US" sz="2800" dirty="0">
                <a:latin typeface="Arial" pitchFamily="34" charset="0"/>
                <a:cs typeface="Arial" pitchFamily="34" charset="0"/>
              </a:rPr>
              <a:t>No vaccine is available.</a:t>
            </a:r>
          </a:p>
        </p:txBody>
      </p:sp>
      <p:sp>
        <p:nvSpPr>
          <p:cNvPr id="6" name="TextBox 5"/>
          <p:cNvSpPr txBox="1"/>
          <p:nvPr/>
        </p:nvSpPr>
        <p:spPr>
          <a:xfrm>
            <a:off x="2122964" y="177948"/>
            <a:ext cx="4898072" cy="584775"/>
          </a:xfrm>
          <a:prstGeom prst="rect">
            <a:avLst/>
          </a:prstGeom>
          <a:noFill/>
        </p:spPr>
        <p:txBody>
          <a:bodyPr wrap="none" rtlCol="0">
            <a:spAutoFit/>
          </a:bodyPr>
          <a:lstStyle/>
          <a:p>
            <a:r>
              <a:rPr lang="en-US" sz="3200" b="1" dirty="0">
                <a:solidFill>
                  <a:srgbClr val="FF0000"/>
                </a:solidFill>
              </a:rPr>
              <a:t>Herpes Simples Virus (HSV) </a:t>
            </a:r>
          </a:p>
        </p:txBody>
      </p:sp>
    </p:spTree>
    <p:extLst>
      <p:ext uri="{BB962C8B-B14F-4D97-AF65-F5344CB8AC3E}">
        <p14:creationId xmlns:p14="http://schemas.microsoft.com/office/powerpoint/2010/main" val="5085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26473" y="1143000"/>
            <a:ext cx="5264727" cy="4373563"/>
          </a:xfrm>
        </p:spPr>
        <p:txBody>
          <a:bodyPr>
            <a:noAutofit/>
          </a:bodyPr>
          <a:lstStyle/>
          <a:p>
            <a:pPr algn="just"/>
            <a:endParaRPr lang="en-US" sz="2400" dirty="0">
              <a:latin typeface="Arial" pitchFamily="34" charset="0"/>
              <a:cs typeface="Arial" pitchFamily="34" charset="0"/>
            </a:endParaRPr>
          </a:p>
          <a:p>
            <a:pPr marL="0" indent="0" algn="just">
              <a:buNone/>
            </a:pPr>
            <a:r>
              <a:rPr lang="en-US" sz="2800" b="1" i="1" dirty="0">
                <a:solidFill>
                  <a:srgbClr val="00B0F0"/>
                </a:solidFill>
                <a:latin typeface="Arial" pitchFamily="34" charset="0"/>
                <a:cs typeface="Arial" pitchFamily="34" charset="0"/>
              </a:rPr>
              <a:t>Diseases</a:t>
            </a:r>
            <a:r>
              <a:rPr lang="en-US" sz="2800" b="1" i="1" dirty="0">
                <a:latin typeface="Arial" pitchFamily="34" charset="0"/>
                <a:cs typeface="Arial" pitchFamily="34" charset="0"/>
              </a:rPr>
              <a:t>: </a:t>
            </a:r>
          </a:p>
          <a:p>
            <a:pPr algn="just"/>
            <a:r>
              <a:rPr lang="en-US" sz="2400" dirty="0">
                <a:latin typeface="Arial" pitchFamily="34" charset="0"/>
                <a:cs typeface="Arial" pitchFamily="34" charset="0"/>
              </a:rPr>
              <a:t>Varicella (chickenpox) in children</a:t>
            </a:r>
          </a:p>
          <a:p>
            <a:pPr algn="just"/>
            <a:r>
              <a:rPr lang="en-US" sz="2400" dirty="0">
                <a:latin typeface="Arial" pitchFamily="34" charset="0"/>
                <a:cs typeface="Arial" pitchFamily="34" charset="0"/>
              </a:rPr>
              <a:t>Zoster (shingles) in adults.</a:t>
            </a:r>
          </a:p>
          <a:p>
            <a:pPr algn="just"/>
            <a:endParaRPr lang="en-US" sz="2400" dirty="0">
              <a:latin typeface="Arial" pitchFamily="34" charset="0"/>
              <a:cs typeface="Arial" pitchFamily="34" charset="0"/>
            </a:endParaRPr>
          </a:p>
          <a:p>
            <a:pPr marL="0" indent="0" algn="just">
              <a:buNone/>
            </a:pPr>
            <a:r>
              <a:rPr lang="en-US" sz="2800" b="1" i="1" dirty="0">
                <a:solidFill>
                  <a:srgbClr val="002060"/>
                </a:solidFill>
                <a:latin typeface="Arial" pitchFamily="34" charset="0"/>
                <a:cs typeface="Arial" pitchFamily="34" charset="0"/>
              </a:rPr>
              <a:t>Characteristics</a:t>
            </a:r>
            <a:r>
              <a:rPr lang="en-US" sz="2800" b="1" i="1" dirty="0">
                <a:latin typeface="Arial" pitchFamily="34" charset="0"/>
                <a:cs typeface="Arial" pitchFamily="34" charset="0"/>
              </a:rPr>
              <a:t>: </a:t>
            </a:r>
          </a:p>
          <a:p>
            <a:pPr algn="just"/>
            <a:r>
              <a:rPr lang="en-US" sz="2400" dirty="0">
                <a:latin typeface="Arial" pitchFamily="34" charset="0"/>
                <a:cs typeface="Arial" pitchFamily="34" charset="0"/>
              </a:rPr>
              <a:t>Enveloped virus with </a:t>
            </a:r>
            <a:r>
              <a:rPr lang="en-US" sz="2400" dirty="0" err="1">
                <a:latin typeface="Arial" pitchFamily="34" charset="0"/>
                <a:cs typeface="Arial" pitchFamily="34" charset="0"/>
              </a:rPr>
              <a:t>icosahedral</a:t>
            </a:r>
            <a:r>
              <a:rPr lang="en-US" sz="2400" dirty="0">
                <a:latin typeface="Arial" pitchFamily="34" charset="0"/>
                <a:cs typeface="Arial" pitchFamily="34" charset="0"/>
              </a:rPr>
              <a:t> </a:t>
            </a:r>
            <a:r>
              <a:rPr lang="en-US" sz="2400" dirty="0" err="1">
                <a:latin typeface="Arial" pitchFamily="34" charset="0"/>
                <a:cs typeface="Arial" pitchFamily="34" charset="0"/>
              </a:rPr>
              <a:t>nucleocapsid</a:t>
            </a:r>
            <a:r>
              <a:rPr lang="en-US" sz="2400" dirty="0">
                <a:latin typeface="Arial" pitchFamily="34" charset="0"/>
                <a:cs typeface="Arial" pitchFamily="34" charset="0"/>
              </a:rPr>
              <a:t> and linear double-stranded DNA. </a:t>
            </a:r>
          </a:p>
          <a:p>
            <a:pPr algn="just"/>
            <a:r>
              <a:rPr lang="en-US" sz="2400" u="sng" dirty="0">
                <a:solidFill>
                  <a:srgbClr val="FF0000"/>
                </a:solidFill>
                <a:latin typeface="Arial" pitchFamily="34" charset="0"/>
                <a:cs typeface="Arial" pitchFamily="34" charset="0"/>
              </a:rPr>
              <a:t>One serotype.</a:t>
            </a:r>
          </a:p>
          <a:p>
            <a:pPr algn="just"/>
            <a:endParaRPr lang="en-US" sz="2400" dirty="0">
              <a:latin typeface="Arial" pitchFamily="34" charset="0"/>
              <a:cs typeface="Arial" pitchFamily="34" charset="0"/>
            </a:endParaRPr>
          </a:p>
          <a:p>
            <a:pPr algn="just"/>
            <a:endParaRPr lang="en-US" sz="2400" dirty="0">
              <a:latin typeface="Arial" pitchFamily="34" charset="0"/>
              <a:cs typeface="Arial" pitchFamily="34" charset="0"/>
            </a:endParaRPr>
          </a:p>
          <a:p>
            <a:pPr algn="just"/>
            <a:endParaRPr lang="en-US" sz="2400" dirty="0">
              <a:latin typeface="Arial" pitchFamily="34" charset="0"/>
              <a:cs typeface="Arial" pitchFamily="34" charset="0"/>
            </a:endParaRPr>
          </a:p>
        </p:txBody>
      </p:sp>
      <p:pic>
        <p:nvPicPr>
          <p:cNvPr id="6" name="Picture 2" descr="http://previewcf.turbosquid.com/Preview/2014/05/26__06_09_50/1.jpg3d179b97-ef18-44bb-ab2c-f3a52436246eLarger.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90853" y="522568"/>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8402" t="14319" r="38601" b="35576"/>
          <a:stretch>
            <a:fillRect/>
          </a:stretch>
        </p:blipFill>
        <p:spPr bwMode="auto">
          <a:xfrm>
            <a:off x="5818908" y="2514600"/>
            <a:ext cx="3096491" cy="267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98764" y="196334"/>
            <a:ext cx="4693529" cy="707886"/>
          </a:xfrm>
          <a:prstGeom prst="rect">
            <a:avLst/>
          </a:prstGeom>
          <a:noFill/>
        </p:spPr>
        <p:txBody>
          <a:bodyPr wrap="none" rtlCol="0">
            <a:spAutoFit/>
          </a:bodyPr>
          <a:lstStyle/>
          <a:p>
            <a:r>
              <a:rPr lang="en-US" sz="4000" b="1" dirty="0">
                <a:solidFill>
                  <a:srgbClr val="C00000"/>
                </a:solidFill>
                <a:effectLst>
                  <a:outerShdw blurRad="38100" dist="38100" dir="2700000" algn="tl">
                    <a:srgbClr val="000000">
                      <a:alpha val="43137"/>
                    </a:srgbClr>
                  </a:outerShdw>
                </a:effectLst>
              </a:rPr>
              <a:t>Varicella</a:t>
            </a:r>
            <a:r>
              <a:rPr lang="en-US" sz="4000" b="1" dirty="0">
                <a:effectLst>
                  <a:outerShdw blurRad="38100" dist="38100" dir="2700000" algn="tl">
                    <a:srgbClr val="000000">
                      <a:alpha val="43137"/>
                    </a:srgbClr>
                  </a:outerShdw>
                </a:effectLst>
              </a:rPr>
              <a:t>-</a:t>
            </a:r>
            <a:r>
              <a:rPr lang="en-US" sz="4000" b="1" dirty="0">
                <a:solidFill>
                  <a:srgbClr val="0070C0"/>
                </a:solidFill>
                <a:effectLst>
                  <a:outerShdw blurRad="38100" dist="38100" dir="2700000" algn="tl">
                    <a:srgbClr val="000000">
                      <a:alpha val="43137"/>
                    </a:srgbClr>
                  </a:outerShdw>
                </a:effectLst>
              </a:rPr>
              <a:t>Zoster</a:t>
            </a:r>
            <a:r>
              <a:rPr lang="en-US" sz="4000" b="1" dirty="0">
                <a:effectLst>
                  <a:outerShdw blurRad="38100" dist="38100" dir="2700000" algn="tl">
                    <a:srgbClr val="000000">
                      <a:alpha val="43137"/>
                    </a:srgbClr>
                  </a:outerShdw>
                </a:effectLst>
              </a:rPr>
              <a:t> </a:t>
            </a:r>
            <a:r>
              <a:rPr lang="en-US" sz="4000" b="1" dirty="0">
                <a:solidFill>
                  <a:schemeClr val="accent2">
                    <a:lumMod val="75000"/>
                  </a:schemeClr>
                </a:solidFill>
                <a:effectLst>
                  <a:outerShdw blurRad="38100" dist="38100" dir="2700000" algn="tl">
                    <a:srgbClr val="000000">
                      <a:alpha val="43137"/>
                    </a:srgbClr>
                  </a:outerShdw>
                </a:effectLst>
              </a:rPr>
              <a:t>Virus</a:t>
            </a:r>
          </a:p>
        </p:txBody>
      </p:sp>
    </p:spTree>
    <p:extLst>
      <p:ext uri="{BB962C8B-B14F-4D97-AF65-F5344CB8AC3E}">
        <p14:creationId xmlns:p14="http://schemas.microsoft.com/office/powerpoint/2010/main" val="281119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3" cstate="print"/>
          <a:srcRect/>
          <a:stretch>
            <a:fillRect/>
          </a:stretch>
        </p:blipFill>
        <p:spPr bwMode="auto">
          <a:xfrm>
            <a:off x="2895600" y="1066800"/>
            <a:ext cx="1447800" cy="5715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391400" y="1143000"/>
            <a:ext cx="1752600" cy="571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cstate="print"/>
          <a:srcRect/>
          <a:stretch>
            <a:fillRect/>
          </a:stretch>
        </p:blipFill>
        <p:spPr bwMode="auto">
          <a:xfrm>
            <a:off x="4308233" y="1312984"/>
            <a:ext cx="2901464" cy="668216"/>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4536833" y="2057400"/>
            <a:ext cx="2198078" cy="896816"/>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cstate="print"/>
          <a:srcRect/>
          <a:stretch>
            <a:fillRect/>
          </a:stretch>
        </p:blipFill>
        <p:spPr bwMode="auto">
          <a:xfrm>
            <a:off x="4536833" y="2895600"/>
            <a:ext cx="2057398" cy="703384"/>
          </a:xfrm>
          <a:prstGeom prst="rect">
            <a:avLst/>
          </a:prstGeom>
          <a:noFill/>
          <a:ln w="9525">
            <a:noFill/>
            <a:miter lim="800000"/>
            <a:headEnd/>
            <a:tailEnd/>
          </a:ln>
          <a:effectLst/>
        </p:spPr>
      </p:pic>
      <p:pic>
        <p:nvPicPr>
          <p:cNvPr id="1030" name="Picture 6"/>
          <p:cNvPicPr>
            <a:picLocks noChangeAspect="1" noChangeArrowheads="1"/>
          </p:cNvPicPr>
          <p:nvPr/>
        </p:nvPicPr>
        <p:blipFill>
          <a:blip r:embed="rId8" cstate="print"/>
          <a:srcRect/>
          <a:stretch>
            <a:fillRect/>
          </a:stretch>
        </p:blipFill>
        <p:spPr bwMode="auto">
          <a:xfrm>
            <a:off x="4613033" y="3733800"/>
            <a:ext cx="2778367" cy="791307"/>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cstate="print"/>
          <a:srcRect/>
          <a:stretch>
            <a:fillRect/>
          </a:stretch>
        </p:blipFill>
        <p:spPr bwMode="auto">
          <a:xfrm>
            <a:off x="4613033" y="5486400"/>
            <a:ext cx="2760784" cy="9144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10" cstate="print"/>
          <a:srcRect/>
          <a:stretch>
            <a:fillRect/>
          </a:stretch>
        </p:blipFill>
        <p:spPr bwMode="auto">
          <a:xfrm>
            <a:off x="4644205" y="4648200"/>
            <a:ext cx="2254828" cy="727364"/>
          </a:xfrm>
          <a:prstGeom prst="rect">
            <a:avLst/>
          </a:prstGeom>
          <a:noFill/>
          <a:ln w="9525">
            <a:noFill/>
            <a:miter lim="800000"/>
            <a:headEnd/>
            <a:tailEnd/>
          </a:ln>
          <a:effectLst/>
        </p:spPr>
      </p:pic>
      <p:sp>
        <p:nvSpPr>
          <p:cNvPr id="13" name="Title 1"/>
          <p:cNvSpPr txBox="1">
            <a:spLocks/>
          </p:cNvSpPr>
          <p:nvPr/>
        </p:nvSpPr>
        <p:spPr>
          <a:xfrm>
            <a:off x="381000" y="76200"/>
            <a:ext cx="8229600" cy="990600"/>
          </a:xfrm>
          <a:prstGeom prst="rect">
            <a:avLst/>
          </a:prstGeom>
        </p:spPr>
        <p:txBody>
          <a:bodyPr vert="horz" lIns="91440" tIns="45720" rIns="91440" bIns="45720" rtlCol="0" anchor="ctr">
            <a:normAutofit/>
          </a:bodyPr>
          <a:lstStyle/>
          <a:p>
            <a:pPr algn="ctr">
              <a:spcBef>
                <a:spcPct val="0"/>
              </a:spcBef>
              <a:defRPr/>
            </a:pPr>
            <a:r>
              <a:rPr kumimoji="0" 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Pathogenesis</a:t>
            </a:r>
            <a:r>
              <a:rPr kumimoji="0" lang="en-US" sz="4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of </a:t>
            </a:r>
            <a:r>
              <a:rPr kumimoji="0" lang="en-US" sz="4000" b="1" i="0" u="none" strike="noStrike" kern="1200" cap="none" spc="0" normalizeH="0" baseline="0" noProof="0" dirty="0" err="1">
                <a:ln>
                  <a:noFill/>
                </a:ln>
                <a:solidFill>
                  <a:srgbClr val="00B0F0"/>
                </a:solidFill>
                <a:effectLst>
                  <a:outerShdw blurRad="38100" dist="38100" dir="2700000" algn="tl">
                    <a:srgbClr val="000000">
                      <a:alpha val="43137"/>
                    </a:srgbClr>
                  </a:outerShdw>
                </a:effectLst>
                <a:uLnTx/>
                <a:uFillTx/>
                <a:latin typeface="+mj-lt"/>
                <a:ea typeface="+mj-ea"/>
                <a:cs typeface="+mj-cs"/>
              </a:rPr>
              <a:t>Varicella</a:t>
            </a:r>
            <a:r>
              <a:rPr kumimoji="0" lang="en-US" sz="4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mj-lt"/>
                <a:ea typeface="+mj-ea"/>
                <a:cs typeface="+mj-cs"/>
              </a:rPr>
              <a:t> </a:t>
            </a:r>
            <a:r>
              <a:rPr lang="en-US" sz="4000" b="1" dirty="0">
                <a:solidFill>
                  <a:srgbClr val="C00000"/>
                </a:solidFill>
                <a:effectLst>
                  <a:outerShdw blurRad="38100" dist="38100" dir="2700000" algn="tl">
                    <a:srgbClr val="000000">
                      <a:alpha val="43137"/>
                    </a:srgbClr>
                  </a:outerShdw>
                </a:effectLst>
              </a:rPr>
              <a:t>(chickenpox) </a:t>
            </a:r>
          </a:p>
        </p:txBody>
      </p:sp>
      <p:sp>
        <p:nvSpPr>
          <p:cNvPr id="11" name="Rectangle 21"/>
          <p:cNvSpPr/>
          <p:nvPr/>
        </p:nvSpPr>
        <p:spPr>
          <a:xfrm>
            <a:off x="0" y="1295400"/>
            <a:ext cx="2563091" cy="1477328"/>
          </a:xfrm>
          <a:prstGeom prst="rect">
            <a:avLst/>
          </a:prstGeom>
        </p:spPr>
        <p:txBody>
          <a:bodyPr wrap="square">
            <a:spAutoFit/>
          </a:bodyPr>
          <a:lstStyle/>
          <a:p>
            <a:pPr algn="just"/>
            <a:r>
              <a:rPr lang="en-US" b="1" u="sng" dirty="0">
                <a:solidFill>
                  <a:srgbClr val="7030A0"/>
                </a:solidFill>
                <a:latin typeface="Arial" pitchFamily="34" charset="0"/>
                <a:cs typeface="Arial" pitchFamily="34" charset="0"/>
              </a:rPr>
              <a:t>Transmission</a:t>
            </a:r>
            <a:endParaRPr lang="en-US" u="sng" dirty="0">
              <a:solidFill>
                <a:srgbClr val="7030A0"/>
              </a:solidFill>
              <a:latin typeface="Arial" pitchFamily="34" charset="0"/>
              <a:cs typeface="Arial" pitchFamily="34" charset="0"/>
            </a:endParaRPr>
          </a:p>
          <a:p>
            <a:pPr algn="just"/>
            <a:r>
              <a:rPr lang="en-US" dirty="0">
                <a:latin typeface="Arial" pitchFamily="34" charset="0"/>
                <a:cs typeface="Arial" pitchFamily="34" charset="0"/>
              </a:rPr>
              <a:t>Varicella </a:t>
            </a:r>
            <a:r>
              <a:rPr lang="en-US" dirty="0">
                <a:latin typeface="Arial" pitchFamily="34" charset="0"/>
                <a:cs typeface="Arial" pitchFamily="34" charset="0"/>
                <a:sym typeface="Wingdings" pitchFamily="2" charset="2"/>
              </a:rPr>
              <a:t></a:t>
            </a:r>
            <a:r>
              <a:rPr lang="en-US" dirty="0">
                <a:latin typeface="Arial" pitchFamily="34" charset="0"/>
                <a:cs typeface="Arial" pitchFamily="34" charset="0"/>
              </a:rPr>
              <a:t>respiratory droplets. </a:t>
            </a:r>
          </a:p>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pSp>
        <p:nvGrpSpPr>
          <p:cNvPr id="14" name="Group 17"/>
          <p:cNvGrpSpPr/>
          <p:nvPr/>
        </p:nvGrpSpPr>
        <p:grpSpPr>
          <a:xfrm>
            <a:off x="304800" y="2743200"/>
            <a:ext cx="2286000" cy="3276600"/>
            <a:chOff x="5943600" y="644236"/>
            <a:chExt cx="2300707" cy="3276600"/>
          </a:xfrm>
        </p:grpSpPr>
        <p:pic>
          <p:nvPicPr>
            <p:cNvPr id="1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943600" y="644236"/>
              <a:ext cx="230070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9"/>
            <p:cNvSpPr/>
            <p:nvPr/>
          </p:nvSpPr>
          <p:spPr>
            <a:xfrm>
              <a:off x="6522453" y="1524000"/>
              <a:ext cx="11430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1328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animEffect transition="in" filter="blinds(horizontal)">
                                      <p:cBhvr>
                                        <p:cTn id="17" dur="500"/>
                                        <p:tgtEl>
                                          <p:spTgt spid="10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linds(horizontal)">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linds(horizont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blinds(horizontal)">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blinds(horizontal)">
                                      <p:cBhvr>
                                        <p:cTn id="42" dur="500"/>
                                        <p:tgtEl>
                                          <p:spTgt spid="10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blinds(horizontal)">
                                      <p:cBhvr>
                                        <p:cTn id="47" dur="500"/>
                                        <p:tgtEl>
                                          <p:spTgt spid="10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1" end="1"/>
                                            </p:txEl>
                                          </p:spTgt>
                                        </p:tgtEl>
                                        <p:attrNameLst>
                                          <p:attrName>style.visibility</p:attrName>
                                        </p:attrNameLst>
                                      </p:cBhvr>
                                      <p:to>
                                        <p:strVal val="visible"/>
                                      </p:to>
                                    </p:set>
                                    <p:animEffect transition="in" filter="fade">
                                      <p:cBhvr>
                                        <p:cTn id="57" dur="500"/>
                                        <p:tgtEl>
                                          <p:spTgt spid="11">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685800"/>
          </a:xfrm>
        </p:spPr>
        <p:txBody>
          <a:bodyPr>
            <a:normAutofit/>
          </a:bodyPr>
          <a:lstStyle/>
          <a:p>
            <a:r>
              <a:rPr lang="en-US" b="1" dirty="0">
                <a:solidFill>
                  <a:srgbClr val="C00000"/>
                </a:solidFill>
              </a:rPr>
              <a:t>Manifestations</a:t>
            </a:r>
          </a:p>
        </p:txBody>
      </p:sp>
      <p:sp>
        <p:nvSpPr>
          <p:cNvPr id="3" name="Content Placeholder 2"/>
          <p:cNvSpPr>
            <a:spLocks noGrp="1"/>
          </p:cNvSpPr>
          <p:nvPr>
            <p:ph idx="1"/>
          </p:nvPr>
        </p:nvSpPr>
        <p:spPr>
          <a:xfrm>
            <a:off x="228600" y="762000"/>
            <a:ext cx="8686800" cy="4800600"/>
          </a:xfrm>
        </p:spPr>
        <p:txBody>
          <a:bodyPr>
            <a:noAutofit/>
          </a:bodyPr>
          <a:lstStyle/>
          <a:p>
            <a:pPr algn="just">
              <a:buNone/>
            </a:pPr>
            <a:r>
              <a:rPr lang="en-US" sz="2400" b="1" dirty="0">
                <a:solidFill>
                  <a:srgbClr val="00B050"/>
                </a:solidFill>
              </a:rPr>
              <a:t>Varicella (Chickenpox)</a:t>
            </a:r>
            <a:endParaRPr lang="en-US" sz="2400" dirty="0">
              <a:solidFill>
                <a:srgbClr val="00B050"/>
              </a:solidFill>
            </a:endParaRPr>
          </a:p>
          <a:p>
            <a:pPr algn="just"/>
            <a:r>
              <a:rPr lang="en-US" sz="2400" dirty="0"/>
              <a:t>Lesions generally appear on the back of the head and ears, and then spread centrifugally to the face, neck, trunk, and proximal extremities.</a:t>
            </a:r>
          </a:p>
          <a:p>
            <a:pPr lvl="0" algn="just"/>
            <a:r>
              <a:rPr lang="en-US" sz="2400" dirty="0"/>
              <a:t> Involvement of mucous membranes is common.</a:t>
            </a:r>
          </a:p>
          <a:p>
            <a:pPr lvl="0" algn="just"/>
            <a:r>
              <a:rPr lang="en-US" sz="2400" dirty="0"/>
              <a:t>Fever may occur early in the course of disease.</a:t>
            </a:r>
          </a:p>
          <a:p>
            <a:pPr lvl="0" algn="just"/>
            <a:r>
              <a:rPr lang="en-US" sz="2400" dirty="0"/>
              <a:t>Skin lesions form rapidly as fluid-filled vesicles that are itchy.</a:t>
            </a:r>
          </a:p>
          <a:p>
            <a:pPr lvl="0" algn="just"/>
            <a:r>
              <a:rPr lang="en-US" sz="2400" dirty="0"/>
              <a:t>Immunocompromised children may develop progressive varicella, visceral dissemination as well as pneumonia, encephalitis, hepatitis,  and nephritis (mortality rate of 20%).</a:t>
            </a:r>
          </a:p>
          <a:p>
            <a:pPr algn="just"/>
            <a:r>
              <a:rPr lang="en-US" sz="2400" dirty="0">
                <a:solidFill>
                  <a:srgbClr val="7030A0"/>
                </a:solidFill>
                <a:latin typeface="Arial" pitchFamily="34" charset="0"/>
                <a:cs typeface="Arial" pitchFamily="34" charset="0"/>
              </a:rPr>
              <a:t>After the acute episode of </a:t>
            </a:r>
            <a:r>
              <a:rPr lang="en-US" sz="2400" dirty="0" err="1">
                <a:solidFill>
                  <a:srgbClr val="7030A0"/>
                </a:solidFill>
                <a:latin typeface="Arial" pitchFamily="34" charset="0"/>
                <a:cs typeface="Arial" pitchFamily="34" charset="0"/>
              </a:rPr>
              <a:t>varicella</a:t>
            </a:r>
            <a:r>
              <a:rPr lang="en-US" sz="2400" dirty="0">
                <a:solidFill>
                  <a:srgbClr val="7030A0"/>
                </a:solidFill>
                <a:latin typeface="Arial" pitchFamily="34" charset="0"/>
                <a:cs typeface="Arial" pitchFamily="34" charset="0"/>
              </a:rPr>
              <a:t>, the virus remains latent in the sensory ganglia and can reactivate to cause zoster years later, especially in older and immunocompromised individuals.</a:t>
            </a:r>
            <a:endParaRPr lang="en-US" sz="2400" dirty="0"/>
          </a:p>
        </p:txBody>
      </p:sp>
    </p:spTree>
    <p:extLst>
      <p:ext uri="{BB962C8B-B14F-4D97-AF65-F5344CB8AC3E}">
        <p14:creationId xmlns:p14="http://schemas.microsoft.com/office/powerpoint/2010/main" val="20539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a:solidFill>
                  <a:srgbClr val="C00000"/>
                </a:solidFill>
              </a:rPr>
              <a:t>Pathogenesis </a:t>
            </a:r>
            <a:r>
              <a:rPr lang="en-US" b="1" dirty="0"/>
              <a:t>of</a:t>
            </a:r>
            <a:r>
              <a:rPr lang="en-US" b="1" dirty="0">
                <a:solidFill>
                  <a:srgbClr val="C00000"/>
                </a:solidFill>
              </a:rPr>
              <a:t> Zoster</a:t>
            </a:r>
          </a:p>
        </p:txBody>
      </p:sp>
      <p:pic>
        <p:nvPicPr>
          <p:cNvPr id="20482" name="Picture 2" descr="http://pocketdentistry.com/wp-content/uploads/285/B9780702034848000217_f021-006-9780702034848.jpg"/>
          <p:cNvPicPr>
            <a:picLocks noChangeAspect="1" noChangeArrowheads="1"/>
          </p:cNvPicPr>
          <p:nvPr/>
        </p:nvPicPr>
        <p:blipFill>
          <a:blip r:embed="rId2" cstate="print"/>
          <a:srcRect/>
          <a:stretch>
            <a:fillRect/>
          </a:stretch>
        </p:blipFill>
        <p:spPr bwMode="auto">
          <a:xfrm>
            <a:off x="3810000" y="685800"/>
            <a:ext cx="5105400" cy="5883097"/>
          </a:xfrm>
          <a:prstGeom prst="rect">
            <a:avLst/>
          </a:prstGeom>
          <a:noFill/>
        </p:spPr>
      </p:pic>
      <p:pic>
        <p:nvPicPr>
          <p:cNvPr id="33795" name="Picture 3"/>
          <p:cNvPicPr>
            <a:picLocks noChangeAspect="1" noChangeArrowheads="1"/>
          </p:cNvPicPr>
          <p:nvPr/>
        </p:nvPicPr>
        <p:blipFill>
          <a:blip r:embed="rId3" cstate="print"/>
          <a:srcRect/>
          <a:stretch>
            <a:fillRect/>
          </a:stretch>
        </p:blipFill>
        <p:spPr bwMode="auto">
          <a:xfrm>
            <a:off x="609600" y="1142999"/>
            <a:ext cx="2209800" cy="2248569"/>
          </a:xfrm>
          <a:prstGeom prst="rect">
            <a:avLst/>
          </a:prstGeom>
          <a:noFill/>
          <a:ln w="9525">
            <a:noFill/>
            <a:miter lim="800000"/>
            <a:headEnd/>
            <a:tailEnd/>
          </a:ln>
        </p:spPr>
      </p:pic>
      <p:pic>
        <p:nvPicPr>
          <p:cNvPr id="33797" name="Picture 5" descr="NHS 111 Wales - Health A-Z : Shingles"/>
          <p:cNvPicPr>
            <a:picLocks noChangeAspect="1" noChangeArrowheads="1"/>
          </p:cNvPicPr>
          <p:nvPr/>
        </p:nvPicPr>
        <p:blipFill>
          <a:blip r:embed="rId4" cstate="print"/>
          <a:srcRect/>
          <a:stretch>
            <a:fillRect/>
          </a:stretch>
        </p:blipFill>
        <p:spPr bwMode="auto">
          <a:xfrm>
            <a:off x="304800" y="3657600"/>
            <a:ext cx="3352800" cy="2865739"/>
          </a:xfrm>
          <a:prstGeom prst="rect">
            <a:avLst/>
          </a:prstGeom>
          <a:noFill/>
        </p:spPr>
      </p:pic>
    </p:spTree>
    <p:extLst>
      <p:ext uri="{BB962C8B-B14F-4D97-AF65-F5344CB8AC3E}">
        <p14:creationId xmlns:p14="http://schemas.microsoft.com/office/powerpoint/2010/main" val="147420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linds(horizontal)">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strips(downLeft)">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strips(downLeft)">
                                      <p:cBhvr>
                                        <p:cTn id="2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791200"/>
          </a:xfrm>
        </p:spPr>
        <p:txBody>
          <a:bodyPr>
            <a:noAutofit/>
          </a:bodyPr>
          <a:lstStyle/>
          <a:p>
            <a:pPr algn="just">
              <a:buNone/>
            </a:pPr>
            <a:r>
              <a:rPr lang="en-US" sz="2800" b="1" dirty="0">
                <a:solidFill>
                  <a:srgbClr val="7030A0"/>
                </a:solidFill>
              </a:rPr>
              <a:t>Herpes Zoster (Shingles)</a:t>
            </a:r>
          </a:p>
          <a:p>
            <a:pPr lvl="0" algn="just"/>
            <a:r>
              <a:rPr lang="en-US" sz="2800" dirty="0">
                <a:solidFill>
                  <a:srgbClr val="FF0000"/>
                </a:solidFill>
              </a:rPr>
              <a:t>Reactivation</a:t>
            </a:r>
            <a:r>
              <a:rPr lang="en-US" sz="2800" dirty="0"/>
              <a:t> of </a:t>
            </a:r>
            <a:r>
              <a:rPr lang="en-US" sz="2800" dirty="0">
                <a:solidFill>
                  <a:srgbClr val="FF0000"/>
                </a:solidFill>
              </a:rPr>
              <a:t>VZV</a:t>
            </a:r>
            <a:r>
              <a:rPr lang="en-US" sz="2800" dirty="0"/>
              <a:t> is associated with </a:t>
            </a:r>
            <a:r>
              <a:rPr lang="en-US" sz="2800" dirty="0">
                <a:solidFill>
                  <a:srgbClr val="FF0000"/>
                </a:solidFill>
              </a:rPr>
              <a:t>shingles</a:t>
            </a:r>
            <a:r>
              <a:rPr lang="en-US" sz="2800" dirty="0"/>
              <a:t>.</a:t>
            </a:r>
          </a:p>
          <a:p>
            <a:pPr lvl="0" algn="just"/>
            <a:r>
              <a:rPr lang="en-US" sz="2800" dirty="0">
                <a:solidFill>
                  <a:srgbClr val="FF0000"/>
                </a:solidFill>
              </a:rPr>
              <a:t>Shingles </a:t>
            </a:r>
            <a:r>
              <a:rPr lang="en-US" sz="2800" dirty="0"/>
              <a:t>greatly increases </a:t>
            </a:r>
            <a:r>
              <a:rPr lang="en-US" sz="2800" dirty="0">
                <a:solidFill>
                  <a:srgbClr val="FF0000"/>
                </a:solidFill>
              </a:rPr>
              <a:t>with</a:t>
            </a:r>
            <a:r>
              <a:rPr lang="en-US" sz="2800" dirty="0"/>
              <a:t> advancing </a:t>
            </a:r>
            <a:r>
              <a:rPr lang="en-US" sz="2800" dirty="0">
                <a:solidFill>
                  <a:srgbClr val="FF0000"/>
                </a:solidFill>
              </a:rPr>
              <a:t>age</a:t>
            </a:r>
            <a:r>
              <a:rPr lang="en-US" sz="2800" dirty="0"/>
              <a:t>.</a:t>
            </a:r>
          </a:p>
          <a:p>
            <a:pPr lvl="0" algn="just"/>
            <a:r>
              <a:rPr lang="en-US" sz="2800" dirty="0"/>
              <a:t>Clinically, pain in a sensory nerve distribution may sign the onset of the eruption, which occurs several days to 1 or 2 weeks later.</a:t>
            </a:r>
          </a:p>
          <a:p>
            <a:pPr lvl="0" algn="just"/>
            <a:r>
              <a:rPr lang="en-US" sz="2800" dirty="0"/>
              <a:t>The </a:t>
            </a:r>
            <a:r>
              <a:rPr lang="en-US" sz="2800" dirty="0">
                <a:solidFill>
                  <a:srgbClr val="FF0000"/>
                </a:solidFill>
              </a:rPr>
              <a:t>vesicular</a:t>
            </a:r>
            <a:r>
              <a:rPr lang="en-US" sz="2800" dirty="0"/>
              <a:t> </a:t>
            </a:r>
            <a:r>
              <a:rPr lang="en-US" sz="2800" dirty="0">
                <a:solidFill>
                  <a:srgbClr val="FF0000"/>
                </a:solidFill>
              </a:rPr>
              <a:t>eruption</a:t>
            </a:r>
            <a:r>
              <a:rPr lang="en-US" sz="2800" dirty="0"/>
              <a:t> is usually </a:t>
            </a:r>
            <a:r>
              <a:rPr lang="en-US" sz="2800" dirty="0">
                <a:solidFill>
                  <a:srgbClr val="FF0000"/>
                </a:solidFill>
              </a:rPr>
              <a:t>unilateral</a:t>
            </a:r>
            <a:r>
              <a:rPr lang="en-US" sz="2800" dirty="0"/>
              <a:t>, involving </a:t>
            </a:r>
            <a:r>
              <a:rPr lang="en-US" sz="2800" dirty="0">
                <a:solidFill>
                  <a:srgbClr val="FF0000"/>
                </a:solidFill>
              </a:rPr>
              <a:t>one</a:t>
            </a:r>
            <a:r>
              <a:rPr lang="en-US" sz="2800" dirty="0"/>
              <a:t> to </a:t>
            </a:r>
            <a:r>
              <a:rPr lang="en-US" sz="2800" dirty="0">
                <a:solidFill>
                  <a:srgbClr val="FF0000"/>
                </a:solidFill>
              </a:rPr>
              <a:t>three</a:t>
            </a:r>
            <a:r>
              <a:rPr lang="en-US" sz="2800" dirty="0"/>
              <a:t> </a:t>
            </a:r>
            <a:r>
              <a:rPr lang="en-US" sz="2800" dirty="0">
                <a:solidFill>
                  <a:srgbClr val="FF0000"/>
                </a:solidFill>
              </a:rPr>
              <a:t>dermatomes</a:t>
            </a:r>
            <a:r>
              <a:rPr lang="en-US" sz="2800" dirty="0"/>
              <a:t>.</a:t>
            </a:r>
          </a:p>
          <a:p>
            <a:pPr algn="just"/>
            <a:r>
              <a:rPr lang="en-US" sz="2800" dirty="0">
                <a:solidFill>
                  <a:srgbClr val="FF0000"/>
                </a:solidFill>
              </a:rPr>
              <a:t>Immunosuppressed </a:t>
            </a:r>
            <a:r>
              <a:rPr lang="en-US" sz="2800" dirty="0"/>
              <a:t>patients may develop </a:t>
            </a:r>
            <a:r>
              <a:rPr lang="en-US" sz="2800" dirty="0">
                <a:solidFill>
                  <a:srgbClr val="FF0000"/>
                </a:solidFill>
              </a:rPr>
              <a:t>localized zoster </a:t>
            </a:r>
            <a:r>
              <a:rPr lang="en-US" sz="2800" dirty="0"/>
              <a:t>followed by </a:t>
            </a:r>
            <a:r>
              <a:rPr lang="en-US" sz="2800" dirty="0">
                <a:solidFill>
                  <a:srgbClr val="FF0000"/>
                </a:solidFill>
              </a:rPr>
              <a:t>dissemination of </a:t>
            </a:r>
            <a:r>
              <a:rPr lang="en-US" sz="2800" dirty="0"/>
              <a:t>virus with </a:t>
            </a:r>
            <a:r>
              <a:rPr lang="en-US" sz="2800" dirty="0">
                <a:solidFill>
                  <a:srgbClr val="FF0000"/>
                </a:solidFill>
              </a:rPr>
              <a:t>visceral infection</a:t>
            </a:r>
            <a:r>
              <a:rPr lang="en-US" sz="2800" dirty="0"/>
              <a:t>, </a:t>
            </a:r>
            <a:r>
              <a:rPr lang="en-US" sz="2800" dirty="0">
                <a:solidFill>
                  <a:srgbClr val="FF0000"/>
                </a:solidFill>
              </a:rPr>
              <a:t>bacterial superinfection </a:t>
            </a:r>
            <a:r>
              <a:rPr lang="en-US" sz="2800" dirty="0"/>
              <a:t>is also possible.</a:t>
            </a:r>
          </a:p>
        </p:txBody>
      </p:sp>
      <p:sp>
        <p:nvSpPr>
          <p:cNvPr id="7" name="Title 1"/>
          <p:cNvSpPr>
            <a:spLocks noGrp="1"/>
          </p:cNvSpPr>
          <p:nvPr>
            <p:ph type="title"/>
          </p:nvPr>
        </p:nvSpPr>
        <p:spPr>
          <a:xfrm>
            <a:off x="304800" y="76200"/>
            <a:ext cx="8229600" cy="685800"/>
          </a:xfrm>
        </p:spPr>
        <p:txBody>
          <a:bodyPr>
            <a:normAutofit/>
          </a:bodyPr>
          <a:lstStyle/>
          <a:p>
            <a:r>
              <a:rPr lang="en-US" b="1" dirty="0">
                <a:solidFill>
                  <a:srgbClr val="C00000"/>
                </a:solidFill>
              </a:rPr>
              <a:t>Manifestations</a:t>
            </a:r>
          </a:p>
        </p:txBody>
      </p:sp>
    </p:spTree>
    <p:extLst>
      <p:ext uri="{BB962C8B-B14F-4D97-AF65-F5344CB8AC3E}">
        <p14:creationId xmlns:p14="http://schemas.microsoft.com/office/powerpoint/2010/main" val="12256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rmAutofit fontScale="92500" lnSpcReduction="20000"/>
          </a:bodyPr>
          <a:lstStyle/>
          <a:p>
            <a:pPr marL="0" indent="0" algn="just">
              <a:buNone/>
            </a:pPr>
            <a:r>
              <a:rPr lang="en-US" sz="3200" b="1" dirty="0">
                <a:solidFill>
                  <a:srgbClr val="7030A0"/>
                </a:solidFill>
              </a:rPr>
              <a:t>Diagnosis</a:t>
            </a:r>
            <a:endParaRPr lang="ar-JO" sz="2800" dirty="0"/>
          </a:p>
          <a:p>
            <a:pPr algn="just"/>
            <a:r>
              <a:rPr lang="en-US" sz="2600" dirty="0"/>
              <a:t>Diagnosis usually on clinical symptoms</a:t>
            </a:r>
            <a:endParaRPr lang="ar-JO" sz="2600" dirty="0"/>
          </a:p>
          <a:p>
            <a:pPr algn="just"/>
            <a:r>
              <a:rPr lang="en-US" sz="2600" dirty="0"/>
              <a:t>A four-fold or greater rise in antibody titer in convalescent-phase serum is diagnostic.</a:t>
            </a:r>
          </a:p>
          <a:p>
            <a:pPr algn="just"/>
            <a:r>
              <a:rPr lang="en-US" sz="2600" dirty="0"/>
              <a:t>Rapid confirmation by immunofluorescent staining or PCR</a:t>
            </a:r>
            <a:endParaRPr lang="ar-JO" sz="2600" dirty="0"/>
          </a:p>
          <a:p>
            <a:pPr marL="0" indent="0" algn="just">
              <a:buNone/>
            </a:pPr>
            <a:r>
              <a:rPr lang="en-US" sz="3200" b="1" dirty="0">
                <a:solidFill>
                  <a:srgbClr val="7030A0"/>
                </a:solidFill>
              </a:rPr>
              <a:t>Treatment</a:t>
            </a:r>
            <a:endParaRPr lang="en-US" sz="2800" b="1" dirty="0">
              <a:solidFill>
                <a:srgbClr val="7030A0"/>
              </a:solidFill>
            </a:endParaRPr>
          </a:p>
          <a:p>
            <a:pPr algn="just"/>
            <a:r>
              <a:rPr lang="en-US" sz="2800" dirty="0"/>
              <a:t> </a:t>
            </a:r>
            <a:r>
              <a:rPr lang="en-US" sz="2600" dirty="0"/>
              <a:t>VZV is less susceptible than HSV to acyclovir, so the dosage for treatment is substantially higher.</a:t>
            </a:r>
          </a:p>
          <a:p>
            <a:pPr algn="just"/>
            <a:r>
              <a:rPr lang="en-US" sz="2600" dirty="0" err="1"/>
              <a:t>Famciclovir</a:t>
            </a:r>
            <a:r>
              <a:rPr lang="en-US" sz="2600" dirty="0"/>
              <a:t> or </a:t>
            </a:r>
            <a:r>
              <a:rPr lang="en-US" sz="2600" dirty="0" err="1"/>
              <a:t>valacyclovir</a:t>
            </a:r>
            <a:r>
              <a:rPr lang="en-US" sz="2600" dirty="0"/>
              <a:t> are more convenient and may be more effective.</a:t>
            </a:r>
            <a:endParaRPr lang="ar-JO" sz="2600" dirty="0"/>
          </a:p>
          <a:p>
            <a:pPr algn="just"/>
            <a:r>
              <a:rPr lang="en-US" sz="2800" b="1" dirty="0">
                <a:solidFill>
                  <a:srgbClr val="7030A0"/>
                </a:solidFill>
              </a:rPr>
              <a:t>Prevention</a:t>
            </a:r>
            <a:endParaRPr lang="ar-JO" sz="2800" dirty="0"/>
          </a:p>
          <a:p>
            <a:pPr marL="0" indent="0" algn="just">
              <a:buNone/>
            </a:pPr>
            <a:r>
              <a:rPr lang="en-US" sz="2600" dirty="0"/>
              <a:t>High-titer immune globulin (</a:t>
            </a:r>
            <a:r>
              <a:rPr lang="en-US" sz="2600" dirty="0" err="1"/>
              <a:t>VariZig</a:t>
            </a:r>
            <a:r>
              <a:rPr lang="en-US" sz="2600" dirty="0"/>
              <a:t>) administered within 96 hours of exposure is useful  in preventing infection or ameliorating disease in patients at risk for severe primary infection.</a:t>
            </a:r>
          </a:p>
        </p:txBody>
      </p:sp>
      <p:sp>
        <p:nvSpPr>
          <p:cNvPr id="5" name="Rectangle 4"/>
          <p:cNvSpPr/>
          <p:nvPr/>
        </p:nvSpPr>
        <p:spPr>
          <a:xfrm>
            <a:off x="468086" y="0"/>
            <a:ext cx="4128951" cy="646331"/>
          </a:xfrm>
          <a:prstGeom prst="rect">
            <a:avLst/>
          </a:prstGeom>
        </p:spPr>
        <p:txBody>
          <a:bodyPr wrap="none">
            <a:spAutoFit/>
          </a:bodyPr>
          <a:lstStyle/>
          <a:p>
            <a:r>
              <a:rPr lang="en-US" sz="3600" dirty="0">
                <a:solidFill>
                  <a:srgbClr val="C00000"/>
                </a:solidFill>
              </a:rPr>
              <a:t>Varicella</a:t>
            </a:r>
            <a:r>
              <a:rPr lang="en-US" sz="3600" dirty="0"/>
              <a:t>-</a:t>
            </a:r>
            <a:r>
              <a:rPr lang="en-US" sz="3600" dirty="0">
                <a:solidFill>
                  <a:srgbClr val="0070C0"/>
                </a:solidFill>
              </a:rPr>
              <a:t>Zoster</a:t>
            </a:r>
            <a:r>
              <a:rPr lang="en-US" sz="3600" dirty="0"/>
              <a:t> </a:t>
            </a:r>
            <a:r>
              <a:rPr lang="en-US" sz="3600" dirty="0">
                <a:solidFill>
                  <a:schemeClr val="accent2">
                    <a:lumMod val="75000"/>
                  </a:schemeClr>
                </a:solidFill>
              </a:rPr>
              <a:t>Virus</a:t>
            </a:r>
          </a:p>
        </p:txBody>
      </p:sp>
    </p:spTree>
    <p:extLst>
      <p:ext uri="{BB962C8B-B14F-4D97-AF65-F5344CB8AC3E}">
        <p14:creationId xmlns:p14="http://schemas.microsoft.com/office/powerpoint/2010/main" val="16486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6128" y="408372"/>
            <a:ext cx="6812872" cy="1039427"/>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Human Herpes virus 8</a:t>
            </a:r>
            <a:b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Content Placeholder 2"/>
          <p:cNvSpPr>
            <a:spLocks noGrp="1"/>
          </p:cNvSpPr>
          <p:nvPr>
            <p:ph idx="1"/>
          </p:nvPr>
        </p:nvSpPr>
        <p:spPr>
          <a:xfrm>
            <a:off x="228600" y="1582095"/>
            <a:ext cx="4572000" cy="4373563"/>
          </a:xfrm>
        </p:spPr>
        <p:txBody>
          <a:bodyPr>
            <a:normAutofit/>
          </a:bodyPr>
          <a:lstStyle/>
          <a:p>
            <a:pPr algn="just"/>
            <a:r>
              <a:rPr lang="en-US" dirty="0">
                <a:latin typeface="Arial" pitchFamily="34" charset="0"/>
                <a:cs typeface="Arial" pitchFamily="34" charset="0"/>
              </a:rPr>
              <a:t>Causes Kaposi’s sarcoma, especially in AIDS patients.</a:t>
            </a:r>
          </a:p>
          <a:p>
            <a:pPr algn="just"/>
            <a:r>
              <a:rPr lang="en-US" dirty="0">
                <a:latin typeface="Arial" pitchFamily="34" charset="0"/>
                <a:cs typeface="Arial" pitchFamily="34" charset="0"/>
              </a:rPr>
              <a:t>Purple color of lesions due to collections of venous blood.</a:t>
            </a:r>
          </a:p>
          <a:p>
            <a:pPr algn="just"/>
            <a:r>
              <a:rPr lang="en-US" dirty="0">
                <a:latin typeface="Arial" pitchFamily="34" charset="0"/>
                <a:cs typeface="Arial" pitchFamily="34" charset="0"/>
              </a:rPr>
              <a:t>Transmitted sexually. </a:t>
            </a:r>
          </a:p>
          <a:p>
            <a:pPr algn="just"/>
            <a:r>
              <a:rPr lang="en-US" dirty="0">
                <a:latin typeface="Arial" pitchFamily="34" charset="0"/>
                <a:cs typeface="Arial" pitchFamily="34" charset="0"/>
              </a:rPr>
              <a:t>Diagnosis made by pathologic examination of lesion biopsy. </a:t>
            </a:r>
          </a:p>
          <a:p>
            <a:pPr algn="just"/>
            <a:r>
              <a:rPr lang="en-US" dirty="0">
                <a:latin typeface="Arial" pitchFamily="34" charset="0"/>
                <a:cs typeface="Arial" pitchFamily="34" charset="0"/>
              </a:rPr>
              <a:t>No specific antiviral treatment and no vaccine.</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53000" y="2286000"/>
            <a:ext cx="387466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715000" y="4784933"/>
            <a:ext cx="2743200" cy="461665"/>
          </a:xfrm>
          <a:prstGeom prst="rect">
            <a:avLst/>
          </a:prstGeom>
        </p:spPr>
        <p:txBody>
          <a:bodyPr wrap="square">
            <a:spAutoFit/>
          </a:bodyPr>
          <a:lstStyle/>
          <a:p>
            <a:r>
              <a:rPr lang="en-US" sz="2400" dirty="0">
                <a:latin typeface="Arial" pitchFamily="34" charset="0"/>
                <a:cs typeface="Arial" pitchFamily="34" charset="0"/>
              </a:rPr>
              <a:t>Kaposi’s sarcoma</a:t>
            </a:r>
          </a:p>
        </p:txBody>
      </p:sp>
      <p:pic>
        <p:nvPicPr>
          <p:cNvPr id="8" name="Picture 2" descr="http://ksvirus.org/images/viruok.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324600" y="457200"/>
            <a:ext cx="1729852" cy="147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4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72106" y="203722"/>
            <a:ext cx="7886700" cy="473074"/>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139700">
                    <a:schemeClr val="accent2">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4000" b="1" cap="none" spc="50" dirty="0">
                <a:ln w="11430"/>
                <a:effectLst>
                  <a:glow rad="139700">
                    <a:schemeClr val="accent2">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Smallpox Virus</a:t>
            </a:r>
            <a:br>
              <a:rPr lang="en-US" sz="4000" b="1" cap="none" spc="50" dirty="0">
                <a:ln w="11430"/>
                <a:effectLst>
                  <a:glow rad="139700">
                    <a:schemeClr val="accent2">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endParaRPr lang="en-US" sz="4000" b="1" cap="none" spc="50" dirty="0">
              <a:ln w="11430"/>
              <a:effectLst>
                <a:glow rad="139700">
                  <a:schemeClr val="accent2">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1" name="Content Placeholder 2"/>
          <p:cNvSpPr>
            <a:spLocks noGrp="1"/>
          </p:cNvSpPr>
          <p:nvPr>
            <p:ph idx="1"/>
          </p:nvPr>
        </p:nvSpPr>
        <p:spPr>
          <a:xfrm>
            <a:off x="241626" y="838200"/>
            <a:ext cx="8749974" cy="5715000"/>
          </a:xfrm>
        </p:spPr>
        <p:txBody>
          <a:bodyPr>
            <a:noAutofit/>
          </a:bodyPr>
          <a:lstStyle/>
          <a:p>
            <a:pPr marL="114300" indent="0" algn="just">
              <a:buNone/>
            </a:pPr>
            <a:r>
              <a:rPr lang="en-US" sz="2800" b="1" dirty="0">
                <a:ln w="10541" cmpd="sng">
                  <a:solidFill>
                    <a:schemeClr val="accent1">
                      <a:shade val="88000"/>
                      <a:satMod val="110000"/>
                    </a:schemeClr>
                  </a:solidFill>
                  <a:prstDash val="solid"/>
                </a:ln>
                <a:latin typeface="Arial" pitchFamily="34" charset="0"/>
                <a:cs typeface="Arial" pitchFamily="34" charset="0"/>
              </a:rPr>
              <a:t>Disease</a:t>
            </a:r>
            <a:r>
              <a:rPr lang="en-US" sz="2800" dirty="0">
                <a:ln w="0"/>
                <a:effectLst>
                  <a:outerShdw blurRad="38100" dist="19050" dir="2700000" algn="tl" rotWithShape="0">
                    <a:schemeClr val="dk1">
                      <a:alpha val="40000"/>
                    </a:schemeClr>
                  </a:outerShdw>
                </a:effectLst>
                <a:latin typeface="Arial" pitchFamily="34" charset="0"/>
                <a:cs typeface="Arial" pitchFamily="34" charset="0"/>
              </a:rPr>
              <a:t>: </a:t>
            </a:r>
          </a:p>
          <a:p>
            <a:pPr marL="114300" indent="0" algn="just">
              <a:buNone/>
            </a:pPr>
            <a:r>
              <a:rPr lang="en-US" dirty="0">
                <a:latin typeface="Arial" pitchFamily="34" charset="0"/>
                <a:cs typeface="Arial" pitchFamily="34" charset="0"/>
              </a:rPr>
              <a:t>Smallpox</a:t>
            </a:r>
          </a:p>
          <a:p>
            <a:pPr marL="114300" indent="0" algn="just">
              <a:buNone/>
            </a:pPr>
            <a:r>
              <a:rPr lang="en-US" dirty="0">
                <a:latin typeface="Arial" pitchFamily="34" charset="0"/>
                <a:cs typeface="Arial" pitchFamily="34" charset="0"/>
              </a:rPr>
              <a:t>One serologic type.</a:t>
            </a:r>
          </a:p>
          <a:p>
            <a:pPr marL="114300" indent="0">
              <a:buNone/>
            </a:pPr>
            <a:r>
              <a:rPr lang="en-US" sz="2800" b="1" dirty="0">
                <a:ln w="10541" cmpd="sng">
                  <a:solidFill>
                    <a:schemeClr val="accent1">
                      <a:shade val="88000"/>
                      <a:satMod val="110000"/>
                    </a:schemeClr>
                  </a:solidFill>
                  <a:prstDash val="solid"/>
                </a:ln>
                <a:latin typeface="Arial" pitchFamily="34" charset="0"/>
                <a:cs typeface="Arial" pitchFamily="34" charset="0"/>
              </a:rPr>
              <a:t>Transmission:</a:t>
            </a:r>
            <a:br>
              <a:rPr lang="en-US" sz="2400" b="1" dirty="0">
                <a:latin typeface="Arial" pitchFamily="34" charset="0"/>
                <a:cs typeface="Arial" pitchFamily="34" charset="0"/>
              </a:rPr>
            </a:br>
            <a:r>
              <a:rPr lang="en-US" dirty="0">
                <a:latin typeface="Arial" pitchFamily="34" charset="0"/>
                <a:cs typeface="Arial" pitchFamily="34" charset="0"/>
              </a:rPr>
              <a:t>Respiratory droplets or direct contact</a:t>
            </a:r>
            <a:br>
              <a:rPr lang="en-US" dirty="0">
                <a:latin typeface="Arial" pitchFamily="34" charset="0"/>
                <a:cs typeface="Arial" pitchFamily="34" charset="0"/>
              </a:rPr>
            </a:br>
            <a:r>
              <a:rPr lang="en-US" sz="2800" b="1" dirty="0">
                <a:ln w="10541" cmpd="sng">
                  <a:solidFill>
                    <a:schemeClr val="accent1">
                      <a:shade val="88000"/>
                      <a:satMod val="110000"/>
                    </a:schemeClr>
                  </a:solidFill>
                  <a:prstDash val="solid"/>
                </a:ln>
                <a:latin typeface="Arial" pitchFamily="34" charset="0"/>
                <a:cs typeface="Arial" pitchFamily="34" charset="0"/>
              </a:rPr>
              <a:t>Pathogenesis:</a:t>
            </a:r>
          </a:p>
          <a:p>
            <a:r>
              <a:rPr lang="en-US" dirty="0">
                <a:latin typeface="Arial" pitchFamily="34" charset="0"/>
                <a:cs typeface="Arial" pitchFamily="34" charset="0"/>
              </a:rPr>
              <a:t>The virus infects the mucosal cells of the URT</a:t>
            </a:r>
            <a:r>
              <a:rPr lang="en-US" dirty="0">
                <a:latin typeface="Arial" pitchFamily="34" charset="0"/>
                <a:cs typeface="Arial" pitchFamily="34" charset="0"/>
                <a:sym typeface="Wingdings" pitchFamily="2" charset="2"/>
              </a:rPr>
              <a:t></a:t>
            </a:r>
            <a:r>
              <a:rPr lang="en-US" dirty="0">
                <a:latin typeface="Arial" pitchFamily="34" charset="0"/>
                <a:cs typeface="Arial" pitchFamily="34" charset="0"/>
              </a:rPr>
              <a:t> the local lymph nodes </a:t>
            </a:r>
            <a:r>
              <a:rPr lang="en-US" dirty="0">
                <a:latin typeface="Arial" pitchFamily="34" charset="0"/>
                <a:cs typeface="Arial" pitchFamily="34" charset="0"/>
                <a:sym typeface="Wingdings" pitchFamily="2" charset="2"/>
              </a:rPr>
              <a:t> </a:t>
            </a:r>
            <a:r>
              <a:rPr lang="en-US" dirty="0">
                <a:latin typeface="Arial" pitchFamily="34" charset="0"/>
                <a:cs typeface="Arial" pitchFamily="34" charset="0"/>
              </a:rPr>
              <a:t>viremia </a:t>
            </a:r>
            <a:r>
              <a:rPr lang="en-US" dirty="0">
                <a:latin typeface="Arial" pitchFamily="34" charset="0"/>
                <a:cs typeface="Arial" pitchFamily="34" charset="0"/>
                <a:sym typeface="Wingdings" pitchFamily="2" charset="2"/>
              </a:rPr>
              <a:t></a:t>
            </a:r>
            <a:r>
              <a:rPr lang="en-US" dirty="0">
                <a:latin typeface="Arial" pitchFamily="34" charset="0"/>
                <a:cs typeface="Arial" pitchFamily="34" charset="0"/>
              </a:rPr>
              <a:t> the liver and spleen </a:t>
            </a:r>
            <a:r>
              <a:rPr lang="en-US" dirty="0">
                <a:latin typeface="Arial" pitchFamily="34" charset="0"/>
                <a:cs typeface="Arial" pitchFamily="34" charset="0"/>
                <a:sym typeface="Wingdings" pitchFamily="2" charset="2"/>
              </a:rPr>
              <a:t></a:t>
            </a:r>
            <a:r>
              <a:rPr lang="en-US" dirty="0">
                <a:latin typeface="Arial" pitchFamily="34" charset="0"/>
                <a:cs typeface="Arial" pitchFamily="34" charset="0"/>
              </a:rPr>
              <a:t> later the skin.</a:t>
            </a:r>
          </a:p>
          <a:p>
            <a:r>
              <a:rPr lang="en-US" dirty="0">
                <a:latin typeface="Arial" pitchFamily="34" charset="0"/>
                <a:cs typeface="Arial" pitchFamily="34" charset="0"/>
              </a:rPr>
              <a:t>Skin lesions: macule, papule, vesicle, pustule, crust.</a:t>
            </a:r>
          </a:p>
          <a:p>
            <a:pPr marL="114300" indent="0">
              <a:buNone/>
            </a:pPr>
            <a:r>
              <a:rPr lang="en-US" sz="2800" b="1" dirty="0">
                <a:ln w="10541" cmpd="sng">
                  <a:solidFill>
                    <a:schemeClr val="accent1">
                      <a:shade val="88000"/>
                      <a:satMod val="110000"/>
                    </a:schemeClr>
                  </a:solidFill>
                  <a:prstDash val="solid"/>
                </a:ln>
                <a:latin typeface="Arial" pitchFamily="34" charset="0"/>
                <a:cs typeface="Arial" pitchFamily="34" charset="0"/>
              </a:rPr>
              <a:t>Laboratory Diagnosis:</a:t>
            </a:r>
          </a:p>
          <a:p>
            <a:r>
              <a:rPr lang="en-US" dirty="0">
                <a:latin typeface="Arial" pitchFamily="34" charset="0"/>
                <a:cs typeface="Arial" pitchFamily="34" charset="0"/>
              </a:rPr>
              <a:t>CPE in cell culture, Electron microscopy ,Viral antigens in the vesicle fluid by precipitin tests.</a:t>
            </a:r>
          </a:p>
          <a:p>
            <a:pPr marL="114300" indent="0">
              <a:buNone/>
            </a:pPr>
            <a:r>
              <a:rPr lang="en-US" sz="2800" b="1" dirty="0">
                <a:ln w="10541" cmpd="sng">
                  <a:solidFill>
                    <a:schemeClr val="accent1">
                      <a:shade val="88000"/>
                      <a:satMod val="110000"/>
                    </a:schemeClr>
                  </a:solidFill>
                  <a:prstDash val="solid"/>
                </a:ln>
                <a:latin typeface="Arial" pitchFamily="34" charset="0"/>
                <a:cs typeface="Arial" pitchFamily="34" charset="0"/>
              </a:rPr>
              <a:t>Treatment: </a:t>
            </a:r>
            <a:r>
              <a:rPr lang="en-US" sz="2400" dirty="0">
                <a:latin typeface="Arial" pitchFamily="34" charset="0"/>
                <a:cs typeface="Arial" pitchFamily="34" charset="0"/>
              </a:rPr>
              <a:t>None.</a:t>
            </a:r>
          </a:p>
          <a:p>
            <a:pPr marL="114300" indent="0">
              <a:buNone/>
            </a:pPr>
            <a:r>
              <a:rPr lang="en-US" sz="2800" b="1" dirty="0">
                <a:ln w="10541" cmpd="sng">
                  <a:solidFill>
                    <a:schemeClr val="accent1">
                      <a:shade val="88000"/>
                      <a:satMod val="110000"/>
                    </a:schemeClr>
                  </a:solidFill>
                  <a:prstDash val="solid"/>
                </a:ln>
                <a:latin typeface="Arial" pitchFamily="34" charset="0"/>
                <a:cs typeface="Arial" pitchFamily="34" charset="0"/>
              </a:rPr>
              <a:t>Prevention:  </a:t>
            </a:r>
            <a:r>
              <a:rPr lang="en-US" dirty="0">
                <a:latin typeface="Arial" pitchFamily="34" charset="0"/>
                <a:cs typeface="Arial" pitchFamily="34" charset="0"/>
              </a:rPr>
              <a:t>vaccine contains live, attenuated vaccinia virus.</a:t>
            </a:r>
          </a:p>
        </p:txBody>
      </p:sp>
      <p:pic>
        <p:nvPicPr>
          <p:cNvPr id="8" name="Picture 7"/>
          <p:cNvPicPr>
            <a:picLocks noChangeAspect="1"/>
          </p:cNvPicPr>
          <p:nvPr/>
        </p:nvPicPr>
        <p:blipFill>
          <a:blip r:embed="rId3" cstate="print"/>
          <a:stretch>
            <a:fillRect/>
          </a:stretch>
        </p:blipFill>
        <p:spPr>
          <a:xfrm>
            <a:off x="7096125" y="76200"/>
            <a:ext cx="1819275" cy="2514600"/>
          </a:xfrm>
          <a:prstGeom prst="rect">
            <a:avLst/>
          </a:prstGeom>
        </p:spPr>
      </p:pic>
    </p:spTree>
    <p:extLst>
      <p:ext uri="{BB962C8B-B14F-4D97-AF65-F5344CB8AC3E}">
        <p14:creationId xmlns:p14="http://schemas.microsoft.com/office/powerpoint/2010/main" val="2117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6" end="6"/>
                                            </p:txEl>
                                          </p:spTgt>
                                        </p:tgtEl>
                                        <p:attrNameLst>
                                          <p:attrName>style.visibility</p:attrName>
                                        </p:attrNameLst>
                                      </p:cBhvr>
                                      <p:to>
                                        <p:strVal val="visible"/>
                                      </p:to>
                                    </p:set>
                                    <p:animEffect transition="in" filter="fade">
                                      <p:cBhvr>
                                        <p:cTn id="42" dur="500"/>
                                        <p:tgtEl>
                                          <p:spTgt spid="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7" end="7"/>
                                            </p:txEl>
                                          </p:spTgt>
                                        </p:tgtEl>
                                        <p:attrNameLst>
                                          <p:attrName>style.visibility</p:attrName>
                                        </p:attrNameLst>
                                      </p:cBhvr>
                                      <p:to>
                                        <p:strVal val="visible"/>
                                      </p:to>
                                    </p:set>
                                    <p:animEffect transition="in" filter="fade">
                                      <p:cBhvr>
                                        <p:cTn id="47" dur="500"/>
                                        <p:tgtEl>
                                          <p:spTgt spid="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8" end="8"/>
                                            </p:txEl>
                                          </p:spTgt>
                                        </p:tgtEl>
                                        <p:attrNameLst>
                                          <p:attrName>style.visibility</p:attrName>
                                        </p:attrNameLst>
                                      </p:cBhvr>
                                      <p:to>
                                        <p:strVal val="visible"/>
                                      </p:to>
                                    </p:set>
                                    <p:animEffect transition="in" filter="fade">
                                      <p:cBhvr>
                                        <p:cTn id="52" dur="500"/>
                                        <p:tgtEl>
                                          <p:spTgt spid="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
                                            <p:txEl>
                                              <p:pRg st="9" end="9"/>
                                            </p:txEl>
                                          </p:spTgt>
                                        </p:tgtEl>
                                        <p:attrNameLst>
                                          <p:attrName>style.visibility</p:attrName>
                                        </p:attrNameLst>
                                      </p:cBhvr>
                                      <p:to>
                                        <p:strVal val="visible"/>
                                      </p:to>
                                    </p:set>
                                    <p:animEffect transition="in" filter="fade">
                                      <p:cBhvr>
                                        <p:cTn id="57" dur="500"/>
                                        <p:tgtEl>
                                          <p:spTgt spid="1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7886700" cy="1325563"/>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4000" b="1" cap="none" spc="50" dirty="0" err="1">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Molluscum</a:t>
            </a:r>
            <a:r>
              <a:rPr lang="en-US" sz="4000" b="1" cap="none" spc="50" dirty="0">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 </a:t>
            </a:r>
            <a:r>
              <a:rPr lang="en-US" sz="4000" b="1" cap="none" spc="50" dirty="0" err="1">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Contagiosum</a:t>
            </a:r>
            <a:r>
              <a:rPr lang="en-US" sz="4000" b="1" cap="none" spc="50" dirty="0">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 Virus</a:t>
            </a:r>
            <a:br>
              <a:rPr lang="en-US" sz="4000" b="1" cap="none" spc="50" dirty="0">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endParaRPr lang="en-US" sz="4000" b="1" cap="none" spc="50" dirty="0">
              <a:ln w="11430"/>
              <a:effectLst>
                <a:glow rad="139700">
                  <a:schemeClr val="accent6">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Content Placeholder 2"/>
          <p:cNvSpPr>
            <a:spLocks noGrp="1"/>
          </p:cNvSpPr>
          <p:nvPr>
            <p:ph idx="1"/>
          </p:nvPr>
        </p:nvSpPr>
        <p:spPr>
          <a:xfrm>
            <a:off x="228600" y="1295400"/>
            <a:ext cx="5715000" cy="5105400"/>
          </a:xfrm>
        </p:spPr>
        <p:txBody>
          <a:bodyPr>
            <a:noAutofit/>
          </a:bodyPr>
          <a:lstStyle/>
          <a:p>
            <a:pPr algn="just"/>
            <a:r>
              <a:rPr lang="en-US" sz="2400" dirty="0">
                <a:latin typeface="Arial" pitchFamily="34" charset="0"/>
                <a:cs typeface="Arial" pitchFamily="34" charset="0"/>
              </a:rPr>
              <a:t>Causes:</a:t>
            </a:r>
          </a:p>
          <a:p>
            <a:pPr lvl="2" algn="just"/>
            <a:r>
              <a:rPr lang="en-US" sz="2000" dirty="0">
                <a:latin typeface="Arial" pitchFamily="34" charset="0"/>
                <a:cs typeface="Arial" pitchFamily="34" charset="0"/>
              </a:rPr>
              <a:t>pinkish, </a:t>
            </a:r>
            <a:r>
              <a:rPr lang="en-US" sz="2000" dirty="0" err="1">
                <a:latin typeface="Arial" pitchFamily="34" charset="0"/>
                <a:cs typeface="Arial" pitchFamily="34" charset="0"/>
              </a:rPr>
              <a:t>papular</a:t>
            </a:r>
            <a:r>
              <a:rPr lang="en-US" sz="2000" dirty="0">
                <a:latin typeface="Arial" pitchFamily="34" charset="0"/>
                <a:cs typeface="Arial" pitchFamily="34" charset="0"/>
              </a:rPr>
              <a:t> skin lesions with an </a:t>
            </a:r>
            <a:r>
              <a:rPr lang="en-US" sz="2000" dirty="0" err="1">
                <a:latin typeface="Arial" pitchFamily="34" charset="0"/>
                <a:cs typeface="Arial" pitchFamily="34" charset="0"/>
              </a:rPr>
              <a:t>umbilicated</a:t>
            </a:r>
            <a:r>
              <a:rPr lang="en-US" sz="2000" dirty="0">
                <a:latin typeface="Arial" pitchFamily="34" charset="0"/>
                <a:cs typeface="Arial" pitchFamily="34" charset="0"/>
              </a:rPr>
              <a:t> center.</a:t>
            </a:r>
          </a:p>
          <a:p>
            <a:pPr lvl="2" algn="just"/>
            <a:r>
              <a:rPr lang="en-US" sz="2000" dirty="0">
                <a:latin typeface="Arial" pitchFamily="34" charset="0"/>
                <a:cs typeface="Arial" pitchFamily="34" charset="0"/>
              </a:rPr>
              <a:t>Lesions usually on the face, especially around the eyes. </a:t>
            </a:r>
          </a:p>
          <a:p>
            <a:pPr algn="just"/>
            <a:r>
              <a:rPr lang="en-US" sz="2400" dirty="0">
                <a:latin typeface="Arial" pitchFamily="34" charset="0"/>
                <a:cs typeface="Arial" pitchFamily="34" charset="0"/>
              </a:rPr>
              <a:t>Transmitted by direct contact.</a:t>
            </a:r>
          </a:p>
          <a:p>
            <a:pPr algn="just"/>
            <a:r>
              <a:rPr lang="en-US" sz="2400" dirty="0">
                <a:latin typeface="Arial" pitchFamily="34" charset="0"/>
                <a:cs typeface="Arial" pitchFamily="34" charset="0"/>
              </a:rPr>
              <a:t>Diagnosis made clinically. </a:t>
            </a:r>
          </a:p>
          <a:p>
            <a:pPr algn="just"/>
            <a:r>
              <a:rPr lang="en-US" sz="2400" dirty="0">
                <a:latin typeface="Arial" pitchFamily="34" charset="0"/>
                <a:cs typeface="Arial" pitchFamily="34" charset="0"/>
              </a:rPr>
              <a:t>There is </a:t>
            </a:r>
            <a:r>
              <a:rPr lang="en-US" sz="2400" b="1" dirty="0">
                <a:solidFill>
                  <a:srgbClr val="7030A0"/>
                </a:solidFill>
                <a:latin typeface="Arial" pitchFamily="34" charset="0"/>
                <a:cs typeface="Arial" pitchFamily="34" charset="0"/>
              </a:rPr>
              <a:t>no</a:t>
            </a:r>
            <a:r>
              <a:rPr lang="en-US" sz="2400" dirty="0">
                <a:latin typeface="Arial" pitchFamily="34" charset="0"/>
                <a:cs typeface="Arial" pitchFamily="34" charset="0"/>
              </a:rPr>
              <a:t> antiviral </a:t>
            </a:r>
            <a:r>
              <a:rPr lang="en-US" sz="2400" b="1" dirty="0">
                <a:solidFill>
                  <a:srgbClr val="7030A0"/>
                </a:solidFill>
                <a:latin typeface="Arial" pitchFamily="34" charset="0"/>
                <a:cs typeface="Arial" pitchFamily="34" charset="0"/>
              </a:rPr>
              <a:t>therapy</a:t>
            </a:r>
            <a:r>
              <a:rPr lang="en-US" sz="2400" dirty="0">
                <a:latin typeface="Arial" pitchFamily="34" charset="0"/>
                <a:cs typeface="Arial" pitchFamily="34" charset="0"/>
              </a:rPr>
              <a:t> and </a:t>
            </a:r>
            <a:r>
              <a:rPr lang="en-US" sz="2400" b="1" dirty="0">
                <a:solidFill>
                  <a:srgbClr val="7030A0"/>
                </a:solidFill>
                <a:latin typeface="Arial" pitchFamily="34" charset="0"/>
                <a:cs typeface="Arial" pitchFamily="34" charset="0"/>
              </a:rPr>
              <a:t>no</a:t>
            </a:r>
            <a:r>
              <a:rPr lang="en-US" sz="2400" dirty="0">
                <a:latin typeface="Arial" pitchFamily="34" charset="0"/>
                <a:cs typeface="Arial" pitchFamily="34" charset="0"/>
              </a:rPr>
              <a:t> </a:t>
            </a:r>
            <a:r>
              <a:rPr lang="en-US" sz="2400" b="1" dirty="0">
                <a:solidFill>
                  <a:srgbClr val="7030A0"/>
                </a:solidFill>
                <a:latin typeface="Arial" pitchFamily="34" charset="0"/>
                <a:cs typeface="Arial" pitchFamily="34" charset="0"/>
              </a:rPr>
              <a:t>vaccine</a:t>
            </a:r>
            <a:r>
              <a:rPr lang="en-US" sz="2400" dirty="0">
                <a:latin typeface="Arial" pitchFamily="34" charset="0"/>
                <a:cs typeface="Arial" pitchFamily="34" charset="0"/>
              </a:rPr>
              <a:t>. </a:t>
            </a:r>
          </a:p>
          <a:p>
            <a:pPr algn="just"/>
            <a:r>
              <a:rPr lang="en-US" sz="2400" dirty="0">
                <a:latin typeface="Arial" pitchFamily="34" charset="0"/>
                <a:cs typeface="Arial" pitchFamily="34" charset="0"/>
              </a:rPr>
              <a:t>Cidofovir may be useful in the treatment of the extensive lesions that occur in immunocompromised patients.</a:t>
            </a:r>
          </a:p>
        </p:txBody>
      </p:sp>
      <p:pic>
        <p:nvPicPr>
          <p:cNvPr id="6" name="Picture 2" descr="http://www.nhs.uk/Conditions/Molluscum-contagiosum/PublishingImages/M210039-Molluscum_contagiosum,_342x198.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0090" y="3178491"/>
            <a:ext cx="2796020" cy="35337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medscapestatic.com/pi/meds/ckb/46/43146tn.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62266" y="1219200"/>
            <a:ext cx="2653134" cy="186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normAutofit/>
          </a:bodyPr>
          <a:lstStyle/>
          <a:p>
            <a:pPr algn="l"/>
            <a:r>
              <a:rPr lang="en-US" sz="4800" b="1" dirty="0">
                <a:solidFill>
                  <a:srgbClr val="7030A0"/>
                </a:solidFill>
              </a:rPr>
              <a:t>Objectives </a:t>
            </a:r>
          </a:p>
        </p:txBody>
      </p:sp>
      <p:sp>
        <p:nvSpPr>
          <p:cNvPr id="3" name="Content Placeholder 2"/>
          <p:cNvSpPr>
            <a:spLocks noGrp="1"/>
          </p:cNvSpPr>
          <p:nvPr>
            <p:ph idx="1"/>
          </p:nvPr>
        </p:nvSpPr>
        <p:spPr>
          <a:xfrm>
            <a:off x="457200" y="1325538"/>
            <a:ext cx="8229600" cy="4525963"/>
          </a:xfrm>
        </p:spPr>
        <p:txBody>
          <a:bodyPr>
            <a:normAutofit/>
          </a:bodyPr>
          <a:lstStyle/>
          <a:p>
            <a:pPr algn="just"/>
            <a:r>
              <a:rPr lang="en-US" sz="3600" dirty="0">
                <a:solidFill>
                  <a:srgbClr val="C00000"/>
                </a:solidFill>
              </a:rPr>
              <a:t>To be familiar with the common types of viral skin infections.</a:t>
            </a:r>
          </a:p>
          <a:p>
            <a:pPr algn="just"/>
            <a:r>
              <a:rPr lang="en-US" sz="3600" dirty="0">
                <a:solidFill>
                  <a:schemeClr val="accent5">
                    <a:lumMod val="50000"/>
                  </a:schemeClr>
                </a:solidFill>
              </a:rPr>
              <a:t>To differentiate between the various </a:t>
            </a:r>
            <a:r>
              <a:rPr lang="en-US" sz="3600" dirty="0">
                <a:solidFill>
                  <a:srgbClr val="C00000"/>
                </a:solidFill>
              </a:rPr>
              <a:t>types</a:t>
            </a:r>
            <a:r>
              <a:rPr lang="en-US" sz="3600" dirty="0">
                <a:solidFill>
                  <a:schemeClr val="accent5">
                    <a:lumMod val="50000"/>
                  </a:schemeClr>
                </a:solidFill>
              </a:rPr>
              <a:t>.</a:t>
            </a:r>
          </a:p>
          <a:p>
            <a:pPr algn="just"/>
            <a:r>
              <a:rPr lang="en-US" sz="3600" dirty="0">
                <a:solidFill>
                  <a:schemeClr val="accent6">
                    <a:lumMod val="75000"/>
                  </a:schemeClr>
                </a:solidFill>
              </a:rPr>
              <a:t>To know a basic approach towards each of these disorders.</a:t>
            </a:r>
          </a:p>
        </p:txBody>
      </p:sp>
    </p:spTree>
    <p:extLst>
      <p:ext uri="{BB962C8B-B14F-4D97-AF65-F5344CB8AC3E}">
        <p14:creationId xmlns:p14="http://schemas.microsoft.com/office/powerpoint/2010/main" val="94690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lide(fromBottom)">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lide(fromBottom)">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609600"/>
            <a:ext cx="6858000" cy="6248400"/>
          </a:xfrm>
        </p:spPr>
        <p:txBody>
          <a:bodyPr>
            <a:normAutofit lnSpcReduction="10000"/>
          </a:bodyPr>
          <a:lstStyle/>
          <a:p>
            <a:pPr algn="just" fontAlgn="base">
              <a:buNone/>
            </a:pPr>
            <a:r>
              <a:rPr lang="en-US" b="1" dirty="0"/>
              <a:t>Causes Fifth Disease or </a:t>
            </a:r>
            <a:r>
              <a:rPr lang="en-US" dirty="0"/>
              <a:t>erythema </a:t>
            </a:r>
            <a:r>
              <a:rPr lang="en-US" dirty="0" err="1"/>
              <a:t>infectiosum</a:t>
            </a:r>
            <a:r>
              <a:rPr lang="en-US" dirty="0"/>
              <a:t>.</a:t>
            </a:r>
          </a:p>
          <a:p>
            <a:pPr algn="just" fontAlgn="base"/>
            <a:r>
              <a:rPr lang="en-US" dirty="0"/>
              <a:t>Fifth disease: known for a rash that makes a child’s cheeks bright red  "slapped cheek rash ". </a:t>
            </a:r>
          </a:p>
          <a:p>
            <a:pPr algn="just" fontAlgn="base"/>
            <a:r>
              <a:rPr lang="en-US" dirty="0"/>
              <a:t>Affect kids ages 5 to 15.</a:t>
            </a:r>
          </a:p>
          <a:p>
            <a:pPr algn="just" fontAlgn="base"/>
            <a:r>
              <a:rPr lang="en-US" dirty="0"/>
              <a:t>A few days later, the rash spreads down to the trunk, arms, and legs. It usually lasts 1 to 3 weeks.</a:t>
            </a:r>
          </a:p>
          <a:p>
            <a:pPr algn="just" fontAlgn="base"/>
            <a:r>
              <a:rPr lang="en-US" dirty="0"/>
              <a:t>The rash can be itchy. After a few days, it takes on a lacy net-like look</a:t>
            </a:r>
          </a:p>
          <a:p>
            <a:pPr algn="just" fontAlgn="base">
              <a:buNone/>
            </a:pPr>
            <a:r>
              <a:rPr lang="en-US" b="1" dirty="0"/>
              <a:t>What Are the Signs &amp; Symptoms of Fifth Disease?</a:t>
            </a:r>
            <a:endParaRPr lang="en-US" dirty="0"/>
          </a:p>
          <a:p>
            <a:pPr lvl="0" algn="just" fontAlgn="base"/>
            <a:r>
              <a:rPr lang="en-US" dirty="0"/>
              <a:t>Usually asymptomatic</a:t>
            </a:r>
          </a:p>
          <a:p>
            <a:pPr lvl="0" algn="just" fontAlgn="base"/>
            <a:r>
              <a:rPr lang="en-US" dirty="0"/>
              <a:t>Low fever </a:t>
            </a:r>
          </a:p>
          <a:p>
            <a:pPr lvl="0" algn="just" fontAlgn="base"/>
            <a:r>
              <a:rPr lang="en-US" dirty="0"/>
              <a:t>headache</a:t>
            </a:r>
          </a:p>
          <a:p>
            <a:pPr lvl="0" algn="just" fontAlgn="base"/>
            <a:r>
              <a:rPr lang="en-US" dirty="0"/>
              <a:t>a stuffy or runny nose</a:t>
            </a:r>
          </a:p>
          <a:p>
            <a:pPr lvl="0" algn="just" fontAlgn="base"/>
            <a:r>
              <a:rPr lang="en-US" dirty="0"/>
              <a:t>Then rash appears</a:t>
            </a:r>
          </a:p>
          <a:p>
            <a:pPr algn="just" fontAlgn="base"/>
            <a:r>
              <a:rPr lang="en-US" dirty="0">
                <a:solidFill>
                  <a:srgbClr val="FF0000"/>
                </a:solidFill>
              </a:rPr>
              <a:t>In older kids and adults, </a:t>
            </a:r>
            <a:r>
              <a:rPr lang="en-US" dirty="0"/>
              <a:t>fifth disease might not cause the red cheek rash, but can cause joint swelling and pain that can last from weeks to months and, very rarely, years. But in time, it usually goes away without any lasting problems.</a:t>
            </a:r>
            <a:endParaRPr lang="ar-SA" dirty="0"/>
          </a:p>
        </p:txBody>
      </p:sp>
      <p:pic>
        <p:nvPicPr>
          <p:cNvPr id="4" name="Picture 2" descr="https://edc2.healthtap.com/ht-staging/user_answer/avatars/506398/large/open-uri20121117-2301-19buhxp.jpeg?1386641795"/>
          <p:cNvPicPr>
            <a:picLocks noChangeAspect="1" noChangeArrowheads="1"/>
          </p:cNvPicPr>
          <p:nvPr/>
        </p:nvPicPr>
        <p:blipFill>
          <a:blip r:embed="rId2" cstate="print">
            <a:extLst>
              <a:ext uri="{28A0092B-C50C-407E-A947-70E740481C1C}">
                <a14:useLocalDpi xmlns:a14="http://schemas.microsoft.com/office/drawing/2010/main" val="0"/>
              </a:ext>
            </a:extLst>
          </a:blip>
          <a:srcRect b="14318"/>
          <a:stretch>
            <a:fillRect/>
          </a:stretch>
        </p:blipFill>
        <p:spPr bwMode="auto">
          <a:xfrm>
            <a:off x="7086600" y="609600"/>
            <a:ext cx="2057400" cy="19057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81000" y="0"/>
            <a:ext cx="7886700" cy="609600"/>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3600" b="1" cap="none" spc="50" dirty="0">
                <a:ln w="11430"/>
                <a:effectLst>
                  <a:glow rad="139700">
                    <a:schemeClr val="accent5">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3600" b="1" cap="none" spc="50" dirty="0">
                <a:ln w="11430"/>
                <a:effectLst>
                  <a:glow rad="139700">
                    <a:schemeClr val="accent5">
                      <a:satMod val="175000"/>
                      <a:alpha val="40000"/>
                    </a:schemeClr>
                  </a:glow>
                </a:effectLst>
                <a:latin typeface="Times New Roman" pitchFamily="18" charset="0"/>
                <a:cs typeface="Times New Roman" pitchFamily="18" charset="0"/>
              </a:rPr>
              <a:t>Parvovirus B19</a:t>
            </a:r>
            <a:br>
              <a:rPr lang="en-US" sz="3600" b="1" cap="none" spc="50" dirty="0">
                <a:ln w="11430"/>
                <a:effectLst>
                  <a:glow rad="139700">
                    <a:schemeClr val="accent5">
                      <a:satMod val="175000"/>
                      <a:alpha val="40000"/>
                    </a:schemeClr>
                  </a:glow>
                </a:effectLst>
                <a:latin typeface="Times New Roman" pitchFamily="18" charset="0"/>
                <a:cs typeface="Times New Roman" pitchFamily="18" charset="0"/>
              </a:rPr>
            </a:br>
            <a:endParaRPr lang="en-US" sz="3600" b="1" cap="none" spc="50" dirty="0">
              <a:ln w="11430"/>
              <a:effectLst>
                <a:glow rad="139700">
                  <a:schemeClr val="accent5">
                    <a:satMod val="175000"/>
                    <a:alpha val="40000"/>
                  </a:schemeClr>
                </a:glo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6477000" y="3276600"/>
            <a:ext cx="238089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trips(down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strips(downLeft)">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strips(downLeft)">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strips(downLeft)">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strips(downLeft)">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strips(downLeft)">
                                      <p:cBhvr>
                                        <p:cTn id="57" dur="500"/>
                                        <p:tgtEl>
                                          <p:spTgt spid="3">
                                            <p:txEl>
                                              <p:pRg st="7" end="7"/>
                                            </p:txEl>
                                          </p:spTgt>
                                        </p:tgtEl>
                                      </p:cBhvr>
                                    </p:animEffect>
                                  </p:childTnLst>
                                </p:cTn>
                              </p:par>
                              <p:par>
                                <p:cTn id="58" presetID="18" presetClass="entr" presetSubtype="12" fill="hold" nodeType="with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strips(downLeft)">
                                      <p:cBhvr>
                                        <p:cTn id="60" dur="500"/>
                                        <p:tgtEl>
                                          <p:spTgt spid="3">
                                            <p:txEl>
                                              <p:pRg st="8" end="8"/>
                                            </p:txEl>
                                          </p:spTgt>
                                        </p:tgtEl>
                                      </p:cBhvr>
                                    </p:animEffect>
                                  </p:childTnLst>
                                </p:cTn>
                              </p:par>
                              <p:par>
                                <p:cTn id="61" presetID="18" presetClass="entr" presetSubtype="12"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strips(downLeft)">
                                      <p:cBhvr>
                                        <p:cTn id="63" dur="5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strips(downLeft)">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strips(downLeft)">
                                      <p:cBhvr>
                                        <p:cTn id="7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990600"/>
            <a:ext cx="6096000" cy="5867400"/>
          </a:xfrm>
        </p:spPr>
        <p:txBody>
          <a:bodyPr>
            <a:normAutofit/>
          </a:bodyPr>
          <a:lstStyle/>
          <a:p>
            <a:pPr algn="just" fontAlgn="base">
              <a:buNone/>
            </a:pPr>
            <a:r>
              <a:rPr lang="en-US" sz="2200" b="1" dirty="0"/>
              <a:t>What Causes Fifth Disease?</a:t>
            </a:r>
            <a:endParaRPr lang="en-US" sz="2200" dirty="0"/>
          </a:p>
          <a:p>
            <a:pPr lvl="0" algn="just" fontAlgn="base"/>
            <a:r>
              <a:rPr lang="en-US" sz="2200" dirty="0"/>
              <a:t>Caused by </a:t>
            </a:r>
            <a:r>
              <a:rPr lang="en-US" sz="2200" b="1" dirty="0"/>
              <a:t>parvovirus B19</a:t>
            </a:r>
            <a:r>
              <a:rPr lang="en-US" sz="2200" dirty="0"/>
              <a:t>.</a:t>
            </a:r>
          </a:p>
          <a:p>
            <a:pPr lvl="0" algn="just" fontAlgn="base"/>
            <a:r>
              <a:rPr lang="en-US" sz="2200" dirty="0"/>
              <a:t>The virus spreads in droplets.</a:t>
            </a:r>
          </a:p>
          <a:p>
            <a:pPr lvl="0" algn="just" fontAlgn="base"/>
            <a:r>
              <a:rPr lang="en-US" sz="2200" dirty="0"/>
              <a:t> It is most contagious before the rash appears.</a:t>
            </a:r>
          </a:p>
          <a:p>
            <a:pPr lvl="0" algn="just" fontAlgn="base"/>
            <a:r>
              <a:rPr lang="en-US" sz="2200" dirty="0"/>
              <a:t>The patient is not infectious after appearing the rash.</a:t>
            </a:r>
          </a:p>
          <a:p>
            <a:pPr algn="just" fontAlgn="base"/>
            <a:r>
              <a:rPr lang="en-US" sz="2200" b="1" dirty="0"/>
              <a:t>How Is Fifth Disease Diagnosed?</a:t>
            </a:r>
            <a:endParaRPr lang="en-US" sz="2200" dirty="0"/>
          </a:p>
          <a:p>
            <a:pPr algn="just" fontAlgn="base"/>
            <a:r>
              <a:rPr lang="en-US" sz="2200" dirty="0"/>
              <a:t>Clinically.</a:t>
            </a:r>
          </a:p>
          <a:p>
            <a:pPr algn="just" fontAlgn="base"/>
            <a:r>
              <a:rPr lang="en-US" sz="2200" dirty="0"/>
              <a:t>PCR, Serologic tests (by ELISA for </a:t>
            </a:r>
            <a:r>
              <a:rPr lang="en-US" sz="2200" dirty="0" err="1"/>
              <a:t>IgM</a:t>
            </a:r>
            <a:r>
              <a:rPr lang="en-US" sz="2200" dirty="0"/>
              <a:t>) if the someone doesn't have the rash but does have other symptoms.</a:t>
            </a:r>
          </a:p>
          <a:p>
            <a:pPr algn="just" fontAlgn="base">
              <a:buNone/>
            </a:pPr>
            <a:r>
              <a:rPr lang="en-US" sz="2200" b="1" dirty="0"/>
              <a:t>How Is Fifth Disease Treated?</a:t>
            </a:r>
            <a:endParaRPr lang="en-US" sz="2200" dirty="0"/>
          </a:p>
          <a:p>
            <a:pPr algn="just" fontAlgn="base"/>
            <a:r>
              <a:rPr lang="en-US" sz="2200" dirty="0"/>
              <a:t>In most cases, it is a mild illness that clears up on its own, so no medicine is needed.</a:t>
            </a:r>
          </a:p>
          <a:p>
            <a:pPr algn="just"/>
            <a:endParaRPr lang="ar-SA" sz="2200" dirty="0"/>
          </a:p>
        </p:txBody>
      </p:sp>
      <p:sp>
        <p:nvSpPr>
          <p:cNvPr id="5" name="Title 1"/>
          <p:cNvSpPr>
            <a:spLocks noGrp="1"/>
          </p:cNvSpPr>
          <p:nvPr>
            <p:ph type="title"/>
          </p:nvPr>
        </p:nvSpPr>
        <p:spPr>
          <a:xfrm>
            <a:off x="381000" y="0"/>
            <a:ext cx="7886700" cy="609600"/>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3600" b="1" cap="none" spc="50" dirty="0">
                <a:ln w="11430"/>
                <a:effectLst>
                  <a:glow rad="139700">
                    <a:schemeClr val="accent5">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br>
            <a:r>
              <a:rPr lang="en-US" sz="3600" b="1" cap="none" spc="50" dirty="0">
                <a:ln w="11430"/>
                <a:effectLst>
                  <a:glow rad="139700">
                    <a:schemeClr val="accent5">
                      <a:satMod val="175000"/>
                      <a:alpha val="40000"/>
                    </a:schemeClr>
                  </a:glow>
                </a:effectLst>
                <a:latin typeface="Times New Roman" pitchFamily="18" charset="0"/>
                <a:cs typeface="Times New Roman" pitchFamily="18" charset="0"/>
              </a:rPr>
              <a:t>Parvovirus B19</a:t>
            </a:r>
            <a:br>
              <a:rPr lang="en-US" sz="3600" b="1" cap="none" spc="50" dirty="0">
                <a:ln w="11430"/>
                <a:effectLst>
                  <a:glow rad="139700">
                    <a:schemeClr val="accent5">
                      <a:satMod val="175000"/>
                      <a:alpha val="40000"/>
                    </a:schemeClr>
                  </a:glow>
                </a:effectLst>
                <a:latin typeface="Times New Roman" pitchFamily="18" charset="0"/>
                <a:cs typeface="Times New Roman" pitchFamily="18" charset="0"/>
              </a:rPr>
            </a:br>
            <a:endParaRPr lang="en-US" sz="3600" b="1" cap="none" spc="50" dirty="0">
              <a:ln w="11430"/>
              <a:effectLst>
                <a:glow rad="139700">
                  <a:schemeClr val="accent5">
                    <a:satMod val="175000"/>
                    <a:alpha val="40000"/>
                  </a:schemeClr>
                </a:glo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6248400" y="152400"/>
            <a:ext cx="28956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strips(down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strips(down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trips(downLeft)">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strips(down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strips(downLeft)">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strips(downLeft)">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strips(downLeft)">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strips(downLeft)">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365126"/>
            <a:ext cx="7886700" cy="1325563"/>
          </a:xfrm>
        </p:spPr>
        <p:txBody>
          <a:bodyPr>
            <a:normAutofit/>
            <a:scene3d>
              <a:camera prst="orthographicFront"/>
              <a:lightRig rig="soft" dir="tl"/>
            </a:scene3d>
            <a:sp3d contourW="25400" prstMaterial="matte">
              <a:bevelT w="25400" h="55880" prst="artDeco"/>
              <a:contourClr>
                <a:schemeClr val="accent2">
                  <a:tint val="20000"/>
                </a:schemeClr>
              </a:contourClr>
            </a:sp3d>
          </a:bodyPr>
          <a:lstStyle/>
          <a:p>
            <a:r>
              <a:rPr lang="en-US" sz="4000" b="1" cap="none" spc="50" dirty="0">
                <a:ln w="11430"/>
                <a:solidFill>
                  <a:srgbClr val="FF0000"/>
                </a:solidFill>
                <a:effectLst>
                  <a:glow rad="139700">
                    <a:schemeClr val="accent1">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rPr>
              <a:t>Human herpes viruses 6 and 7</a:t>
            </a:r>
          </a:p>
        </p:txBody>
      </p:sp>
      <p:sp>
        <p:nvSpPr>
          <p:cNvPr id="5" name="Rectangle 4"/>
          <p:cNvSpPr/>
          <p:nvPr/>
        </p:nvSpPr>
        <p:spPr>
          <a:xfrm>
            <a:off x="381000" y="1671095"/>
            <a:ext cx="4724400" cy="3539430"/>
          </a:xfrm>
          <a:prstGeom prst="rect">
            <a:avLst/>
          </a:prstGeom>
        </p:spPr>
        <p:txBody>
          <a:bodyPr wrap="square">
            <a:spAutoFit/>
          </a:bodyPr>
          <a:lstStyle/>
          <a:p>
            <a:pPr algn="just"/>
            <a:r>
              <a:rPr lang="en-US" sz="2800" dirty="0">
                <a:latin typeface="Arial" pitchFamily="34" charset="0"/>
                <a:cs typeface="Arial" pitchFamily="34" charset="0"/>
              </a:rPr>
              <a:t>Cause a benign disease of young children between 6 months and 2 years old called </a:t>
            </a:r>
            <a:r>
              <a:rPr lang="en-US" sz="2800" b="1" dirty="0" err="1">
                <a:latin typeface="Arial" pitchFamily="34" charset="0"/>
                <a:cs typeface="Arial" pitchFamily="34" charset="0"/>
              </a:rPr>
              <a:t>exanthem</a:t>
            </a:r>
            <a:r>
              <a:rPr lang="en-US" sz="2800" b="1" dirty="0">
                <a:latin typeface="Arial" pitchFamily="34" charset="0"/>
                <a:cs typeface="Arial" pitchFamily="34" charset="0"/>
              </a:rPr>
              <a:t> </a:t>
            </a:r>
            <a:r>
              <a:rPr lang="en-US" sz="2800" b="1" dirty="0" err="1">
                <a:latin typeface="Arial" pitchFamily="34" charset="0"/>
                <a:cs typeface="Arial" pitchFamily="34" charset="0"/>
              </a:rPr>
              <a:t>subitum</a:t>
            </a:r>
            <a:r>
              <a:rPr lang="en-US" sz="2800" b="1" dirty="0">
                <a:latin typeface="Arial" pitchFamily="34" charset="0"/>
                <a:cs typeface="Arial" pitchFamily="34" charset="0"/>
              </a:rPr>
              <a:t> (roseola), </a:t>
            </a:r>
            <a:r>
              <a:rPr lang="en-US" sz="2800" dirty="0">
                <a:latin typeface="Arial" pitchFamily="34" charset="0"/>
                <a:cs typeface="Arial" pitchFamily="34" charset="0"/>
              </a:rPr>
              <a:t>which is characterized by a rapid onset fever and an immune-mediated generalized rash.</a:t>
            </a: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b="5943"/>
          <a:stretch>
            <a:fillRect/>
          </a:stretch>
        </p:blipFill>
        <p:spPr bwMode="auto">
          <a:xfrm>
            <a:off x="5478006" y="1828800"/>
            <a:ext cx="366599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3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7886700" cy="1325563"/>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br>
            <a: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t>Human </a:t>
            </a:r>
            <a:r>
              <a:rPr lang="en-US" sz="4000" b="1" cap="none" spc="50" dirty="0" err="1">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t>Papillomavirus</a:t>
            </a:r>
            <a: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t> (HPV)</a:t>
            </a:r>
            <a:b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br>
            <a:endPar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endParaRPr>
          </a:p>
        </p:txBody>
      </p:sp>
      <p:sp>
        <p:nvSpPr>
          <p:cNvPr id="5" name="Content Placeholder 2"/>
          <p:cNvSpPr>
            <a:spLocks noGrp="1"/>
          </p:cNvSpPr>
          <p:nvPr>
            <p:ph idx="1"/>
          </p:nvPr>
        </p:nvSpPr>
        <p:spPr>
          <a:xfrm>
            <a:off x="228600" y="1066800"/>
            <a:ext cx="5791200" cy="4373563"/>
          </a:xfrm>
        </p:spPr>
        <p:txBody>
          <a:bodyPr>
            <a:normAutofit/>
          </a:bodyPr>
          <a:lstStyle/>
          <a:p>
            <a:pPr marL="114300" indent="0" algn="just">
              <a:buNone/>
            </a:pPr>
            <a:r>
              <a:rPr lang="en-US" sz="3000" b="1" i="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Arial" pitchFamily="34" charset="0"/>
                <a:cs typeface="Arial" pitchFamily="34" charset="0"/>
              </a:rPr>
              <a:t>Diseases:</a:t>
            </a:r>
          </a:p>
          <a:p>
            <a:pPr algn="just"/>
            <a:r>
              <a:rPr lang="en-US" dirty="0" err="1">
                <a:latin typeface="Arial" pitchFamily="34" charset="0"/>
                <a:cs typeface="Arial" pitchFamily="34" charset="0"/>
              </a:rPr>
              <a:t>Papillomas</a:t>
            </a:r>
            <a:r>
              <a:rPr lang="en-US" dirty="0">
                <a:latin typeface="Arial" pitchFamily="34" charset="0"/>
                <a:cs typeface="Arial" pitchFamily="34" charset="0"/>
              </a:rPr>
              <a:t> (cutaneous warts); </a:t>
            </a:r>
            <a:r>
              <a:rPr lang="en-US" dirty="0" err="1">
                <a:latin typeface="Arial" pitchFamily="34" charset="0"/>
                <a:cs typeface="Arial" pitchFamily="34" charset="0"/>
              </a:rPr>
              <a:t>condylomata</a:t>
            </a:r>
            <a:r>
              <a:rPr lang="en-US" dirty="0">
                <a:latin typeface="Arial" pitchFamily="34" charset="0"/>
                <a:cs typeface="Arial" pitchFamily="34" charset="0"/>
              </a:rPr>
              <a:t> </a:t>
            </a:r>
            <a:r>
              <a:rPr lang="en-US" dirty="0" err="1">
                <a:latin typeface="Arial" pitchFamily="34" charset="0"/>
                <a:cs typeface="Arial" pitchFamily="34" charset="0"/>
              </a:rPr>
              <a:t>acuminata</a:t>
            </a:r>
            <a:r>
              <a:rPr lang="en-US" dirty="0">
                <a:latin typeface="Arial" pitchFamily="34" charset="0"/>
                <a:cs typeface="Arial" pitchFamily="34" charset="0"/>
              </a:rPr>
              <a:t> (genital warts); associated with carcinoma of the cervix and penis.</a:t>
            </a:r>
          </a:p>
          <a:p>
            <a:pPr algn="just"/>
            <a:r>
              <a:rPr lang="en-US" dirty="0">
                <a:latin typeface="Arial" pitchFamily="34" charset="0"/>
                <a:cs typeface="Arial" pitchFamily="34" charset="0"/>
              </a:rPr>
              <a:t>There are at least 60 types</a:t>
            </a:r>
          </a:p>
          <a:p>
            <a:pPr marL="114300" indent="0" algn="just">
              <a:buNone/>
            </a:pPr>
            <a:r>
              <a:rPr lang="en-US" sz="24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Transmission:</a:t>
            </a:r>
          </a:p>
          <a:p>
            <a:pPr marL="114300" indent="0" algn="just">
              <a:buNone/>
            </a:pPr>
            <a:r>
              <a:rPr lang="en-US" sz="2000" dirty="0">
                <a:solidFill>
                  <a:schemeClr val="accent3">
                    <a:lumMod val="50000"/>
                  </a:schemeClr>
                </a:solidFill>
                <a:latin typeface="Arial" pitchFamily="34" charset="0"/>
                <a:cs typeface="Arial" pitchFamily="34" charset="0"/>
              </a:rPr>
              <a:t>Direct contact of skin or genital lesions.</a:t>
            </a:r>
          </a:p>
          <a:p>
            <a:pPr algn="just"/>
            <a:endParaRPr lang="en-US" dirty="0">
              <a:latin typeface="Arial" pitchFamily="34" charset="0"/>
              <a:cs typeface="Arial" pitchFamily="34" charset="0"/>
            </a:endParaRPr>
          </a:p>
        </p:txBody>
      </p:sp>
      <p:pic>
        <p:nvPicPr>
          <p:cNvPr id="6" name="Picture 2" descr="https://o.quizlet.com/i/7k3aEqAhz0pxbdk42wVErg.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1200" y="2286000"/>
            <a:ext cx="3053984" cy="1981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lantar Warts"/>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828800" y="3886200"/>
            <a:ext cx="3581400" cy="26359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Dell\Desktop\pictures for lectures Inshaa-Allah\HPV_small[1].jpg"/>
          <p:cNvPicPr>
            <a:picLocks noChangeAspect="1" noChangeArrowheads="1"/>
          </p:cNvPicPr>
          <p:nvPr/>
        </p:nvPicPr>
        <p:blipFill>
          <a:blip r:embed="rId5" cstate="print"/>
          <a:stretch>
            <a:fillRect/>
          </a:stretch>
        </p:blipFill>
        <p:spPr bwMode="auto">
          <a:xfrm>
            <a:off x="8001000" y="685800"/>
            <a:ext cx="952500" cy="1058471"/>
          </a:xfrm>
          <a:prstGeom prst="rect">
            <a:avLst/>
          </a:prstGeom>
          <a:ln>
            <a:noFill/>
          </a:ln>
          <a:effectLst>
            <a:outerShdw blurRad="292100" dist="139700" dir="2700000" algn="tl" rotWithShape="0">
              <a:srgbClr val="333333">
                <a:alpha val="65000"/>
              </a:srgbClr>
            </a:outerShdw>
          </a:effectLst>
          <a:scene3d>
            <a:camera prst="orthographicFront"/>
            <a:lightRig rig="balanced" dir="t"/>
          </a:scene3d>
        </p:spPr>
      </p:pic>
    </p:spTree>
    <p:extLst>
      <p:ext uri="{BB962C8B-B14F-4D97-AF65-F5344CB8AC3E}">
        <p14:creationId xmlns:p14="http://schemas.microsoft.com/office/powerpoint/2010/main" val="169288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839200" cy="4351338"/>
          </a:xfrm>
        </p:spPr>
        <p:txBody>
          <a:bodyPr>
            <a:noAutofit/>
          </a:bodyPr>
          <a:lstStyle/>
          <a:p>
            <a:pPr marL="114300" indent="0" algn="just">
              <a:buNone/>
            </a:pPr>
            <a:endParaRPr lang="en-US" sz="800" dirty="0">
              <a:solidFill>
                <a:schemeClr val="accent3">
                  <a:lumMod val="50000"/>
                </a:schemeClr>
              </a:solidFill>
              <a:latin typeface="Arial" pitchFamily="34" charset="0"/>
              <a:cs typeface="Arial" pitchFamily="34" charset="0"/>
            </a:endParaRPr>
          </a:p>
          <a:p>
            <a:pPr marL="114300" indent="0" algn="just">
              <a:buNone/>
            </a:pPr>
            <a:r>
              <a:rPr lang="en-US" sz="28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Pathogenesis:</a:t>
            </a:r>
          </a:p>
          <a:p>
            <a:pPr algn="just"/>
            <a:r>
              <a:rPr lang="en-US" sz="2400" dirty="0">
                <a:solidFill>
                  <a:schemeClr val="accent3">
                    <a:lumMod val="50000"/>
                  </a:schemeClr>
                </a:solidFill>
                <a:latin typeface="Arial" pitchFamily="34" charset="0"/>
                <a:cs typeface="Arial" pitchFamily="34" charset="0"/>
              </a:rPr>
              <a:t>Two early viral genes, E6 and E7, encode proteins that inhibit the activity of proteins encoded by tumor suppressor genes (p53 gene and the retinoblastoma gene, respectively).</a:t>
            </a:r>
          </a:p>
          <a:p>
            <a:pPr marL="114300" indent="0" algn="just">
              <a:buNone/>
            </a:pPr>
            <a:endParaRPr lang="en-US" sz="800" dirty="0">
              <a:solidFill>
                <a:schemeClr val="accent3">
                  <a:lumMod val="50000"/>
                </a:schemeClr>
              </a:solidFill>
              <a:latin typeface="Arial" pitchFamily="34" charset="0"/>
              <a:cs typeface="Arial" pitchFamily="34" charset="0"/>
            </a:endParaRPr>
          </a:p>
          <a:p>
            <a:pPr marL="114300" indent="0" algn="just">
              <a:buNone/>
            </a:pPr>
            <a:r>
              <a:rPr lang="en-US" sz="28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Laboratory Diagnosis:</a:t>
            </a:r>
          </a:p>
          <a:p>
            <a:pPr algn="just">
              <a:buFont typeface="Wingdings" pitchFamily="2" charset="2"/>
              <a:buChar char="Ø"/>
            </a:pPr>
            <a:r>
              <a:rPr lang="en-US" sz="2400" dirty="0">
                <a:solidFill>
                  <a:schemeClr val="accent3">
                    <a:lumMod val="50000"/>
                  </a:schemeClr>
                </a:solidFill>
                <a:latin typeface="Arial" pitchFamily="34" charset="0"/>
                <a:cs typeface="Arial" pitchFamily="34" charset="0"/>
              </a:rPr>
              <a:t>Diagnosis is made clinically </a:t>
            </a:r>
          </a:p>
          <a:p>
            <a:pPr algn="just">
              <a:buFont typeface="Wingdings" pitchFamily="2" charset="2"/>
              <a:buChar char="Ø"/>
            </a:pPr>
            <a:r>
              <a:rPr lang="en-US" sz="2400" dirty="0">
                <a:solidFill>
                  <a:schemeClr val="accent3">
                    <a:lumMod val="50000"/>
                  </a:schemeClr>
                </a:solidFill>
                <a:latin typeface="Arial" pitchFamily="34" charset="0"/>
                <a:cs typeface="Arial" pitchFamily="34" charset="0"/>
              </a:rPr>
              <a:t>DNA hybridization tests are available</a:t>
            </a:r>
            <a:endParaRPr lang="en-US" sz="2400" dirty="0">
              <a:solidFill>
                <a:schemeClr val="accent3">
                  <a:lumMod val="50000"/>
                </a:schemeClr>
              </a:solidFill>
            </a:endParaRPr>
          </a:p>
        </p:txBody>
      </p:sp>
      <p:sp>
        <p:nvSpPr>
          <p:cNvPr id="4" name="Title 1"/>
          <p:cNvSpPr>
            <a:spLocks noGrp="1"/>
          </p:cNvSpPr>
          <p:nvPr>
            <p:ph type="title"/>
          </p:nvPr>
        </p:nvSpPr>
        <p:spPr>
          <a:xfrm>
            <a:off x="381000" y="0"/>
            <a:ext cx="7886700" cy="1325563"/>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br>
            <a: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t>Human Papillomavirus</a:t>
            </a:r>
            <a:br>
              <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rPr>
            </a:br>
            <a:endParaRPr lang="en-US" sz="4000" b="1" cap="none" spc="50" dirty="0">
              <a:ln w="11430"/>
              <a:solidFill>
                <a:schemeClr val="accent3">
                  <a:lumMod val="50000"/>
                </a:schemeClr>
              </a:solidFill>
              <a:effectLst>
                <a:glow rad="228600">
                  <a:schemeClr val="accent5">
                    <a:satMod val="175000"/>
                    <a:alpha val="40000"/>
                  </a:schemeClr>
                </a:glo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838200" y="4114800"/>
            <a:ext cx="7696200" cy="2583910"/>
          </a:xfrm>
          <a:prstGeom prst="rect">
            <a:avLst/>
          </a:prstGeom>
          <a:noFill/>
          <a:ln w="9525">
            <a:noFill/>
            <a:miter lim="800000"/>
            <a:headEnd/>
            <a:tailEnd/>
          </a:ln>
        </p:spPr>
      </p:pic>
    </p:spTree>
    <p:extLst>
      <p:ext uri="{BB962C8B-B14F-4D97-AF65-F5344CB8AC3E}">
        <p14:creationId xmlns:p14="http://schemas.microsoft.com/office/powerpoint/2010/main" val="241730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52400" y="990600"/>
            <a:ext cx="4953000" cy="5257800"/>
          </a:xfrm>
        </p:spPr>
        <p:txBody>
          <a:bodyPr>
            <a:noAutofit/>
          </a:bodyPr>
          <a:lstStyle/>
          <a:p>
            <a:pPr marL="114300" indent="0" algn="just">
              <a:buNone/>
            </a:pPr>
            <a:r>
              <a:rPr lang="en-US" sz="32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Transmission: </a:t>
            </a:r>
          </a:p>
          <a:p>
            <a:pPr algn="just"/>
            <a:r>
              <a:rPr lang="en-US" sz="2000" dirty="0">
                <a:solidFill>
                  <a:schemeClr val="accent3">
                    <a:lumMod val="50000"/>
                  </a:schemeClr>
                </a:solidFill>
                <a:latin typeface="Arial" pitchFamily="34" charset="0"/>
                <a:cs typeface="Arial" pitchFamily="34" charset="0"/>
              </a:rPr>
              <a:t>Airborne transmission </a:t>
            </a:r>
          </a:p>
          <a:p>
            <a:pPr algn="just">
              <a:buNone/>
            </a:pPr>
            <a:r>
              <a:rPr lang="en-US" sz="32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Pathogenesis: </a:t>
            </a:r>
          </a:p>
          <a:p>
            <a:pPr marL="114300" indent="0" algn="just">
              <a:buNone/>
            </a:pPr>
            <a:r>
              <a:rPr lang="en-US" sz="2000" dirty="0">
                <a:solidFill>
                  <a:schemeClr val="accent3">
                    <a:lumMod val="50000"/>
                  </a:schemeClr>
                </a:solidFill>
                <a:latin typeface="Arial" pitchFamily="34" charset="0"/>
                <a:cs typeface="Arial" pitchFamily="34" charset="0"/>
              </a:rPr>
              <a:t>Upper respiratory tract </a:t>
            </a:r>
            <a:r>
              <a:rPr lang="en-US" sz="2000" dirty="0">
                <a:solidFill>
                  <a:schemeClr val="accent3">
                    <a:lumMod val="50000"/>
                  </a:schemeClr>
                </a:solidFill>
                <a:latin typeface="Arial" pitchFamily="34" charset="0"/>
                <a:cs typeface="Arial" pitchFamily="34" charset="0"/>
                <a:sym typeface="Wingdings" pitchFamily="2" charset="2"/>
              </a:rPr>
              <a:t> </a:t>
            </a:r>
            <a:r>
              <a:rPr lang="en-US" sz="2000" dirty="0">
                <a:solidFill>
                  <a:schemeClr val="accent3">
                    <a:lumMod val="50000"/>
                  </a:schemeClr>
                </a:solidFill>
                <a:latin typeface="Arial" pitchFamily="34" charset="0"/>
                <a:cs typeface="Arial" pitchFamily="34" charset="0"/>
              </a:rPr>
              <a:t>local lymph nodes </a:t>
            </a:r>
            <a:r>
              <a:rPr lang="en-US" sz="2000" dirty="0">
                <a:solidFill>
                  <a:schemeClr val="accent3">
                    <a:lumMod val="50000"/>
                  </a:schemeClr>
                </a:solidFill>
                <a:latin typeface="Arial" pitchFamily="34" charset="0"/>
                <a:cs typeface="Arial" pitchFamily="34" charset="0"/>
                <a:sym typeface="Wingdings" pitchFamily="2" charset="2"/>
              </a:rPr>
              <a:t></a:t>
            </a:r>
            <a:r>
              <a:rPr lang="en-US" sz="2000" dirty="0">
                <a:solidFill>
                  <a:schemeClr val="accent3">
                    <a:lumMod val="50000"/>
                  </a:schemeClr>
                </a:solidFill>
                <a:latin typeface="Arial" pitchFamily="34" charset="0"/>
                <a:cs typeface="Arial" pitchFamily="34" charset="0"/>
              </a:rPr>
              <a:t> blood </a:t>
            </a:r>
            <a:r>
              <a:rPr lang="en-US" sz="2000" dirty="0">
                <a:solidFill>
                  <a:schemeClr val="accent3">
                    <a:lumMod val="50000"/>
                  </a:schemeClr>
                </a:solidFill>
                <a:latin typeface="Arial" pitchFamily="34" charset="0"/>
                <a:cs typeface="Arial" pitchFamily="34" charset="0"/>
                <a:sym typeface="Wingdings" pitchFamily="2" charset="2"/>
              </a:rPr>
              <a:t></a:t>
            </a:r>
            <a:r>
              <a:rPr lang="en-US" sz="2000" dirty="0">
                <a:solidFill>
                  <a:schemeClr val="accent3">
                    <a:lumMod val="50000"/>
                  </a:schemeClr>
                </a:solidFill>
                <a:latin typeface="Arial" pitchFamily="34" charset="0"/>
                <a:cs typeface="Arial" pitchFamily="34" charset="0"/>
              </a:rPr>
              <a:t>to other organs, including the skin. </a:t>
            </a:r>
          </a:p>
          <a:p>
            <a:pPr marL="114300" indent="0" algn="just">
              <a:buNone/>
            </a:pPr>
            <a:r>
              <a:rPr lang="en-US" sz="3200" b="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Disease</a:t>
            </a:r>
            <a:r>
              <a:rPr lang="en-US" sz="2400" b="1" dirty="0">
                <a:ln w="17780" cmpd="sng">
                  <a:solidFill>
                    <a:schemeClr val="accent1">
                      <a:tint val="3000"/>
                    </a:schemeClr>
                  </a:solidFill>
                  <a:prstDash val="solid"/>
                  <a:miter lim="800000"/>
                </a:ln>
                <a:solidFill>
                  <a:schemeClr val="accent3">
                    <a:lumMod val="50000"/>
                  </a:schemeClr>
                </a:solidFill>
                <a:effectLst>
                  <a:outerShdw blurRad="55000" dist="50800" dir="5400000" algn="tl">
                    <a:srgbClr val="000000">
                      <a:alpha val="33000"/>
                    </a:srgbClr>
                  </a:outerShdw>
                </a:effectLst>
                <a:latin typeface="Arial" pitchFamily="34" charset="0"/>
                <a:cs typeface="Arial" pitchFamily="34" charset="0"/>
              </a:rPr>
              <a:t>: </a:t>
            </a:r>
          </a:p>
          <a:p>
            <a:pPr marL="114300" indent="0" algn="just">
              <a:buNone/>
            </a:pPr>
            <a:r>
              <a:rPr lang="en-US" sz="2000" b="1" dirty="0">
                <a:solidFill>
                  <a:schemeClr val="accent3">
                    <a:lumMod val="50000"/>
                  </a:schemeClr>
                </a:solidFill>
                <a:latin typeface="Arial" pitchFamily="34" charset="0"/>
                <a:cs typeface="Arial" pitchFamily="34" charset="0"/>
              </a:rPr>
              <a:t>Measles</a:t>
            </a:r>
            <a:r>
              <a:rPr lang="en-US" sz="2000" dirty="0">
                <a:solidFill>
                  <a:schemeClr val="accent3">
                    <a:lumMod val="50000"/>
                  </a:schemeClr>
                </a:solidFill>
                <a:latin typeface="Arial" pitchFamily="34" charset="0"/>
                <a:cs typeface="Arial" pitchFamily="34" charset="0"/>
              </a:rPr>
              <a:t> : maculopapular rash , </a:t>
            </a:r>
            <a:r>
              <a:rPr lang="en-US" sz="2000" dirty="0" err="1">
                <a:solidFill>
                  <a:schemeClr val="accent3">
                    <a:lumMod val="50000"/>
                  </a:schemeClr>
                </a:solidFill>
                <a:latin typeface="Arial" pitchFamily="34" charset="0"/>
                <a:cs typeface="Arial" pitchFamily="34" charset="0"/>
              </a:rPr>
              <a:t>Koplik</a:t>
            </a:r>
            <a:r>
              <a:rPr lang="en-US" sz="2000" dirty="0">
                <a:solidFill>
                  <a:schemeClr val="accent3">
                    <a:lumMod val="50000"/>
                  </a:schemeClr>
                </a:solidFill>
                <a:latin typeface="Arial" pitchFamily="34" charset="0"/>
                <a:cs typeface="Arial" pitchFamily="34" charset="0"/>
              </a:rPr>
              <a:t> spots on buccal mucosa.</a:t>
            </a:r>
          </a:p>
          <a:p>
            <a:pPr marL="114300" indent="0" algn="just">
              <a:buNone/>
            </a:pPr>
            <a:r>
              <a:rPr lang="en-US" sz="2000" b="1" dirty="0">
                <a:solidFill>
                  <a:schemeClr val="accent3">
                    <a:lumMod val="50000"/>
                  </a:schemeClr>
                </a:solidFill>
                <a:latin typeface="Arial" pitchFamily="34" charset="0"/>
                <a:cs typeface="Arial" pitchFamily="34" charset="0"/>
              </a:rPr>
              <a:t>Complications including</a:t>
            </a:r>
          </a:p>
          <a:p>
            <a:pPr marL="457200" indent="-342900" algn="just"/>
            <a:r>
              <a:rPr lang="en-US" sz="2000" dirty="0">
                <a:solidFill>
                  <a:schemeClr val="accent3">
                    <a:lumMod val="50000"/>
                  </a:schemeClr>
                </a:solidFill>
                <a:latin typeface="Arial" pitchFamily="34" charset="0"/>
                <a:cs typeface="Arial" pitchFamily="34" charset="0"/>
              </a:rPr>
              <a:t>post-infectious encephalitis</a:t>
            </a:r>
          </a:p>
          <a:p>
            <a:pPr marL="457200" indent="-342900" algn="just"/>
            <a:r>
              <a:rPr lang="en-US" sz="2000" dirty="0">
                <a:solidFill>
                  <a:schemeClr val="accent3">
                    <a:lumMod val="50000"/>
                  </a:schemeClr>
                </a:solidFill>
                <a:latin typeface="Arial" pitchFamily="34" charset="0"/>
                <a:cs typeface="Arial" pitchFamily="34" charset="0"/>
              </a:rPr>
              <a:t>giant cell pneumonia</a:t>
            </a:r>
          </a:p>
          <a:p>
            <a:pPr marL="457200" indent="-342900" algn="just"/>
            <a:r>
              <a:rPr lang="en-US" sz="2000" dirty="0">
                <a:solidFill>
                  <a:schemeClr val="accent3">
                    <a:lumMod val="50000"/>
                  </a:schemeClr>
                </a:solidFill>
                <a:latin typeface="Arial" pitchFamily="34" charset="0"/>
                <a:cs typeface="Arial" pitchFamily="34" charset="0"/>
              </a:rPr>
              <a:t>Subacute </a:t>
            </a:r>
            <a:r>
              <a:rPr lang="en-US" sz="2000" dirty="0" err="1">
                <a:solidFill>
                  <a:schemeClr val="accent3">
                    <a:lumMod val="50000"/>
                  </a:schemeClr>
                </a:solidFill>
                <a:latin typeface="Arial" pitchFamily="34" charset="0"/>
                <a:cs typeface="Arial" pitchFamily="34" charset="0"/>
              </a:rPr>
              <a:t>sclerosing</a:t>
            </a:r>
            <a:r>
              <a:rPr lang="en-US" sz="2000" dirty="0">
                <a:solidFill>
                  <a:schemeClr val="accent3">
                    <a:lumMod val="50000"/>
                  </a:schemeClr>
                </a:solidFill>
                <a:latin typeface="Arial" pitchFamily="34" charset="0"/>
                <a:cs typeface="Arial" pitchFamily="34" charset="0"/>
              </a:rPr>
              <a:t> </a:t>
            </a:r>
            <a:r>
              <a:rPr lang="en-US" sz="2000" dirty="0" err="1">
                <a:solidFill>
                  <a:schemeClr val="accent3">
                    <a:lumMod val="50000"/>
                  </a:schemeClr>
                </a:solidFill>
                <a:latin typeface="Arial" pitchFamily="34" charset="0"/>
                <a:cs typeface="Arial" pitchFamily="34" charset="0"/>
              </a:rPr>
              <a:t>panencephalitis</a:t>
            </a:r>
            <a:r>
              <a:rPr lang="en-US" sz="2000" dirty="0">
                <a:solidFill>
                  <a:schemeClr val="accent3">
                    <a:lumMod val="50000"/>
                  </a:schemeClr>
                </a:solidFill>
                <a:latin typeface="Arial" pitchFamily="34" charset="0"/>
                <a:cs typeface="Arial" pitchFamily="34" charset="0"/>
              </a:rPr>
              <a:t> (SSPE)</a:t>
            </a:r>
          </a:p>
          <a:p>
            <a:pPr algn="just"/>
            <a:endParaRPr lang="en-US" sz="1800" dirty="0">
              <a:solidFill>
                <a:schemeClr val="accent3">
                  <a:lumMod val="50000"/>
                </a:schemeClr>
              </a:solidFill>
            </a:endParaRPr>
          </a:p>
          <a:p>
            <a:pPr algn="just"/>
            <a:endParaRPr lang="en-US" sz="1800" dirty="0">
              <a:solidFill>
                <a:schemeClr val="accent3">
                  <a:lumMod val="50000"/>
                </a:schemeClr>
              </a:solidFill>
            </a:endParaRPr>
          </a:p>
        </p:txBody>
      </p:sp>
      <p:pic>
        <p:nvPicPr>
          <p:cNvPr id="12290" name="Picture 2" descr="&lt;Rubeola&gt;"/>
          <p:cNvPicPr>
            <a:picLocks noChangeAspect="1" noChangeArrowheads="1"/>
          </p:cNvPicPr>
          <p:nvPr/>
        </p:nvPicPr>
        <p:blipFill>
          <a:blip r:embed="rId2" cstate="print"/>
          <a:srcRect/>
          <a:stretch>
            <a:fillRect/>
          </a:stretch>
        </p:blipFill>
        <p:spPr bwMode="auto">
          <a:xfrm>
            <a:off x="5334000" y="4097108"/>
            <a:ext cx="3429000" cy="2608491"/>
          </a:xfrm>
          <a:prstGeom prst="rect">
            <a:avLst/>
          </a:prstGeom>
          <a:noFill/>
        </p:spPr>
      </p:pic>
      <p:sp>
        <p:nvSpPr>
          <p:cNvPr id="9" name="Title 1"/>
          <p:cNvSpPr>
            <a:spLocks noGrp="1"/>
          </p:cNvSpPr>
          <p:nvPr>
            <p:ph type="title"/>
          </p:nvPr>
        </p:nvSpPr>
        <p:spPr>
          <a:xfrm>
            <a:off x="762000" y="0"/>
            <a:ext cx="6355672" cy="1039427"/>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228600">
                    <a:schemeClr val="accent5">
                      <a:satMod val="175000"/>
                      <a:alpha val="40000"/>
                    </a:schemeClr>
                  </a:glow>
                </a:effectLst>
              </a:rPr>
            </a:br>
            <a:r>
              <a:rPr lang="en-US" sz="4000" b="1" spc="50" dirty="0">
                <a:ln w="11430"/>
                <a:effectLst>
                  <a:glow rad="228600">
                    <a:schemeClr val="accent5">
                      <a:satMod val="175000"/>
                      <a:alpha val="40000"/>
                    </a:schemeClr>
                  </a:glow>
                </a:effectLst>
              </a:rPr>
              <a:t>Measles Virus (rubeola)</a:t>
            </a:r>
            <a:br>
              <a:rPr lang="en-US" sz="4000" b="1" spc="50" dirty="0">
                <a:ln w="11430"/>
                <a:effectLst>
                  <a:glow rad="228600">
                    <a:schemeClr val="accent5">
                      <a:satMod val="175000"/>
                      <a:alpha val="40000"/>
                    </a:schemeClr>
                  </a:glow>
                </a:effectLst>
              </a:rPr>
            </a:br>
            <a:endParaRPr lang="en-US" sz="4000" b="1" spc="50" dirty="0">
              <a:ln w="11430"/>
              <a:effectLst>
                <a:glow rad="228600">
                  <a:schemeClr val="accent5">
                    <a:satMod val="175000"/>
                    <a:alpha val="40000"/>
                  </a:schemeClr>
                </a:glow>
              </a:effectLst>
            </a:endParaRPr>
          </a:p>
        </p:txBody>
      </p:sp>
      <p:pic>
        <p:nvPicPr>
          <p:cNvPr id="3" name="Picture 2"/>
          <p:cNvPicPr>
            <a:picLocks noChangeAspect="1"/>
          </p:cNvPicPr>
          <p:nvPr/>
        </p:nvPicPr>
        <p:blipFill>
          <a:blip r:embed="rId3"/>
          <a:stretch>
            <a:fillRect/>
          </a:stretch>
        </p:blipFill>
        <p:spPr>
          <a:xfrm>
            <a:off x="5069114" y="1172856"/>
            <a:ext cx="4104154" cy="2790824"/>
          </a:xfrm>
          <a:prstGeom prst="rect">
            <a:avLst/>
          </a:prstGeom>
        </p:spPr>
      </p:pic>
    </p:spTree>
    <p:extLst>
      <p:ext uri="{BB962C8B-B14F-4D97-AF65-F5344CB8AC3E}">
        <p14:creationId xmlns:p14="http://schemas.microsoft.com/office/powerpoint/2010/main" val="36531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290"/>
                                        </p:tgtEl>
                                        <p:attrNameLst>
                                          <p:attrName>style.visibility</p:attrName>
                                        </p:attrNameLst>
                                      </p:cBhvr>
                                      <p:to>
                                        <p:strVal val="visible"/>
                                      </p:to>
                                    </p:set>
                                    <p:animEffect transition="in" filter="fade">
                                      <p:cBhvr>
                                        <p:cTn id="39" dur="500"/>
                                        <p:tgtEl>
                                          <p:spTgt spid="1229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500"/>
                                        <p:tgtEl>
                                          <p:spTgt spid="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69882"/>
            <a:ext cx="8229600" cy="439718"/>
          </a:xfrm>
        </p:spPr>
        <p:txBody>
          <a:bodyPr>
            <a:noAutofit/>
          </a:bodyPr>
          <a:lstStyle/>
          <a:p>
            <a:r>
              <a:rPr lang="en-US" sz="4800" b="1" dirty="0">
                <a:solidFill>
                  <a:srgbClr val="FF0000"/>
                </a:solidFill>
              </a:rPr>
              <a:t>Pathogenesis</a:t>
            </a:r>
            <a:endParaRPr lang="en-US" sz="4800" dirty="0">
              <a:solidFill>
                <a:srgbClr val="FF0000"/>
              </a:solidFill>
            </a:endParaRPr>
          </a:p>
        </p:txBody>
      </p:sp>
      <p:sp>
        <p:nvSpPr>
          <p:cNvPr id="3" name="Content Placeholder 2"/>
          <p:cNvSpPr>
            <a:spLocks noGrp="1"/>
          </p:cNvSpPr>
          <p:nvPr>
            <p:ph idx="1"/>
          </p:nvPr>
        </p:nvSpPr>
        <p:spPr>
          <a:xfrm>
            <a:off x="271402" y="638165"/>
            <a:ext cx="8643998" cy="1571635"/>
          </a:xfrm>
        </p:spPr>
        <p:txBody>
          <a:bodyPr>
            <a:noAutofit/>
          </a:bodyPr>
          <a:lstStyle/>
          <a:p>
            <a:r>
              <a:rPr lang="en-US" sz="2400" dirty="0"/>
              <a:t>The incubation period for measles is ∼10 days to fever onset and 14 days to rash onset. It is up to 3 weeks in adults. </a:t>
            </a:r>
          </a:p>
        </p:txBody>
      </p:sp>
      <p:pic>
        <p:nvPicPr>
          <p:cNvPr id="7" name="Picture 4"/>
          <p:cNvPicPr>
            <a:picLocks noChangeAspect="1" noChangeArrowheads="1"/>
          </p:cNvPicPr>
          <p:nvPr/>
        </p:nvPicPr>
        <p:blipFill>
          <a:blip r:embed="rId3" cstate="print"/>
          <a:srcRect/>
          <a:stretch>
            <a:fillRect/>
          </a:stretch>
        </p:blipFill>
        <p:spPr bwMode="auto">
          <a:xfrm>
            <a:off x="2362200" y="1371600"/>
            <a:ext cx="3869168" cy="2847957"/>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2719358" y="4100475"/>
            <a:ext cx="3857652" cy="476250"/>
          </a:xfrm>
          <a:prstGeom prst="rect">
            <a:avLst/>
          </a:prstGeom>
          <a:noFill/>
          <a:ln w="9525">
            <a:noFill/>
            <a:miter lim="800000"/>
            <a:headEnd/>
            <a:tailEnd/>
          </a:ln>
          <a:effectLst/>
        </p:spPr>
      </p:pic>
      <p:sp>
        <p:nvSpPr>
          <p:cNvPr id="4" name="Rectangle 3"/>
          <p:cNvSpPr/>
          <p:nvPr/>
        </p:nvSpPr>
        <p:spPr>
          <a:xfrm>
            <a:off x="1767898" y="4899669"/>
            <a:ext cx="7147502" cy="1631216"/>
          </a:xfrm>
          <a:prstGeom prst="rect">
            <a:avLst/>
          </a:prstGeom>
        </p:spPr>
        <p:txBody>
          <a:bodyPr wrap="square">
            <a:spAutoFit/>
          </a:bodyPr>
          <a:lstStyle/>
          <a:p>
            <a:r>
              <a:rPr lang="en-US" sz="2000" b="1" dirty="0">
                <a:solidFill>
                  <a:srgbClr val="FF0000"/>
                </a:solidFill>
                <a:latin typeface="Google Sans"/>
              </a:rPr>
              <a:t>Sings and symptoms:</a:t>
            </a:r>
          </a:p>
          <a:p>
            <a:pPr marL="285750" indent="-285750">
              <a:buFont typeface="Arial" panose="020B0604020202020204" pitchFamily="34" charset="0"/>
              <a:buChar char="•"/>
            </a:pPr>
            <a:r>
              <a:rPr lang="en-US" sz="2000" dirty="0">
                <a:solidFill>
                  <a:srgbClr val="202124"/>
                </a:solidFill>
                <a:latin typeface="Google Sans"/>
              </a:rPr>
              <a:t>Malaise</a:t>
            </a:r>
          </a:p>
          <a:p>
            <a:pPr marL="285750" indent="-285750">
              <a:buFont typeface="Arial" panose="020B0604020202020204" pitchFamily="34" charset="0"/>
              <a:buChar char="•"/>
            </a:pPr>
            <a:r>
              <a:rPr lang="en-US" sz="2000" b="1" dirty="0">
                <a:solidFill>
                  <a:srgbClr val="FF0000"/>
                </a:solidFill>
                <a:latin typeface="Google Sans"/>
              </a:rPr>
              <a:t>C</a:t>
            </a:r>
            <a:r>
              <a:rPr lang="en-US" sz="2000" dirty="0">
                <a:latin typeface="Google Sans"/>
              </a:rPr>
              <a:t>o</a:t>
            </a:r>
            <a:r>
              <a:rPr lang="en-US" sz="2000" dirty="0">
                <a:solidFill>
                  <a:srgbClr val="202124"/>
                </a:solidFill>
                <a:latin typeface="Google Sans"/>
              </a:rPr>
              <a:t>ugh, </a:t>
            </a:r>
            <a:r>
              <a:rPr lang="en-US" sz="2000" b="1" dirty="0" err="1">
                <a:solidFill>
                  <a:srgbClr val="FF0000"/>
                </a:solidFill>
                <a:latin typeface="Google Sans"/>
              </a:rPr>
              <a:t>C</a:t>
            </a:r>
            <a:r>
              <a:rPr lang="en-US" sz="2000" dirty="0" err="1">
                <a:solidFill>
                  <a:srgbClr val="202124"/>
                </a:solidFill>
                <a:latin typeface="Google Sans"/>
              </a:rPr>
              <a:t>oryza</a:t>
            </a:r>
            <a:r>
              <a:rPr lang="en-US" sz="2000" dirty="0">
                <a:solidFill>
                  <a:srgbClr val="202124"/>
                </a:solidFill>
                <a:latin typeface="Google Sans"/>
              </a:rPr>
              <a:t>, and </a:t>
            </a:r>
            <a:r>
              <a:rPr lang="en-US" sz="2000" b="1" dirty="0">
                <a:solidFill>
                  <a:srgbClr val="FF0000"/>
                </a:solidFill>
                <a:latin typeface="Google Sans"/>
              </a:rPr>
              <a:t>C</a:t>
            </a:r>
            <a:r>
              <a:rPr lang="en-US" sz="2000" dirty="0">
                <a:solidFill>
                  <a:srgbClr val="202124"/>
                </a:solidFill>
                <a:latin typeface="Google Sans"/>
              </a:rPr>
              <a:t>onjunctivitis -the three “C”s -.</a:t>
            </a:r>
          </a:p>
          <a:p>
            <a:pPr marL="285750" indent="-285750">
              <a:buFont typeface="Arial" panose="020B0604020202020204" pitchFamily="34" charset="0"/>
              <a:buChar char="•"/>
            </a:pPr>
            <a:r>
              <a:rPr lang="en-US" sz="2000" dirty="0">
                <a:solidFill>
                  <a:srgbClr val="202124"/>
                </a:solidFill>
                <a:latin typeface="Google Sans"/>
              </a:rPr>
              <a:t>A pathognomonic </a:t>
            </a:r>
            <a:r>
              <a:rPr lang="en-US" sz="2000" dirty="0" err="1">
                <a:solidFill>
                  <a:srgbClr val="202124"/>
                </a:solidFill>
                <a:latin typeface="Google Sans"/>
              </a:rPr>
              <a:t>enanthema</a:t>
            </a:r>
            <a:r>
              <a:rPr lang="en-US" sz="2000" dirty="0">
                <a:solidFill>
                  <a:srgbClr val="202124"/>
                </a:solidFill>
                <a:latin typeface="Google Sans"/>
              </a:rPr>
              <a:t> (</a:t>
            </a:r>
            <a:r>
              <a:rPr lang="en-US" sz="2000" dirty="0" err="1">
                <a:solidFill>
                  <a:srgbClr val="202124"/>
                </a:solidFill>
                <a:latin typeface="Google Sans"/>
              </a:rPr>
              <a:t>Koplik</a:t>
            </a:r>
            <a:r>
              <a:rPr lang="en-US" sz="2000" dirty="0">
                <a:solidFill>
                  <a:srgbClr val="202124"/>
                </a:solidFill>
                <a:latin typeface="Google Sans"/>
              </a:rPr>
              <a:t> spots) followed by a maculopapular rash. </a:t>
            </a:r>
            <a:endParaRPr lang="en-US" sz="2000" dirty="0"/>
          </a:p>
        </p:txBody>
      </p:sp>
    </p:spTree>
    <p:extLst>
      <p:ext uri="{BB962C8B-B14F-4D97-AF65-F5344CB8AC3E}">
        <p14:creationId xmlns:p14="http://schemas.microsoft.com/office/powerpoint/2010/main" val="36223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wipe(down)">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066800"/>
            <a:ext cx="7620000" cy="5715000"/>
          </a:xfrm>
        </p:spPr>
        <p:txBody>
          <a:bodyPr>
            <a:noAutofit/>
          </a:bodyPr>
          <a:lstStyle/>
          <a:p>
            <a:pPr marL="114300" indent="0" algn="just">
              <a:buNone/>
            </a:pPr>
            <a:r>
              <a:rPr lang="en-US" sz="32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Laboratory Diagnosis: </a:t>
            </a:r>
          </a:p>
          <a:p>
            <a:pPr algn="just"/>
            <a:r>
              <a:rPr lang="en-US" sz="2400" dirty="0">
                <a:solidFill>
                  <a:schemeClr val="accent3">
                    <a:lumMod val="50000"/>
                  </a:schemeClr>
                </a:solidFill>
                <a:latin typeface="Arial" pitchFamily="34" charset="0"/>
                <a:cs typeface="Arial" pitchFamily="34" charset="0"/>
              </a:rPr>
              <a:t>Clinical </a:t>
            </a:r>
            <a:r>
              <a:rPr lang="es-ES" sz="2400" dirty="0">
                <a:solidFill>
                  <a:schemeClr val="accent3">
                    <a:lumMod val="50000"/>
                  </a:schemeClr>
                </a:solidFill>
                <a:latin typeface="Arial" pitchFamily="34" charset="0"/>
                <a:cs typeface="Arial" pitchFamily="34" charset="0"/>
              </a:rPr>
              <a:t>diagnosis.</a:t>
            </a:r>
          </a:p>
          <a:p>
            <a:pPr algn="just"/>
            <a:r>
              <a:rPr lang="en-US" sz="2400" dirty="0">
                <a:solidFill>
                  <a:schemeClr val="accent3">
                    <a:lumMod val="50000"/>
                  </a:schemeClr>
                </a:solidFill>
                <a:latin typeface="Arial" pitchFamily="34" charset="0"/>
                <a:cs typeface="Arial" pitchFamily="34" charset="0"/>
              </a:rPr>
              <a:t>Serologic tests and PCR assay is available if necessarily </a:t>
            </a:r>
          </a:p>
          <a:p>
            <a:pPr marL="114300" indent="0" algn="just">
              <a:buNone/>
            </a:pPr>
            <a:r>
              <a:rPr lang="en-US" sz="32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Treatment: </a:t>
            </a:r>
            <a:r>
              <a:rPr lang="en-US" sz="2400" dirty="0">
                <a:solidFill>
                  <a:schemeClr val="accent3">
                    <a:lumMod val="50000"/>
                  </a:schemeClr>
                </a:solidFill>
                <a:latin typeface="Arial" pitchFamily="34" charset="0"/>
                <a:cs typeface="Arial" pitchFamily="34" charset="0"/>
              </a:rPr>
              <a:t>No antiviral therapy.</a:t>
            </a:r>
            <a:endParaRPr lang="en-US" sz="2800" dirty="0">
              <a:solidFill>
                <a:schemeClr val="accent3">
                  <a:lumMod val="50000"/>
                </a:schemeClr>
              </a:solidFill>
              <a:latin typeface="Arial" pitchFamily="34" charset="0"/>
              <a:cs typeface="Arial" pitchFamily="34" charset="0"/>
            </a:endParaRPr>
          </a:p>
          <a:p>
            <a:pPr marL="114300" indent="0" algn="just">
              <a:buNone/>
            </a:pPr>
            <a:r>
              <a:rPr lang="en-US" sz="32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Prevention: </a:t>
            </a:r>
            <a:r>
              <a:rPr lang="en-US" sz="2400" dirty="0">
                <a:solidFill>
                  <a:schemeClr val="accent3">
                    <a:lumMod val="50000"/>
                  </a:schemeClr>
                </a:solidFill>
                <a:latin typeface="Arial" pitchFamily="34" charset="0"/>
                <a:cs typeface="Arial" pitchFamily="34" charset="0"/>
              </a:rPr>
              <a:t>live, attenuated vaccine. </a:t>
            </a:r>
          </a:p>
        </p:txBody>
      </p:sp>
      <p:sp>
        <p:nvSpPr>
          <p:cNvPr id="3" name="Title 1"/>
          <p:cNvSpPr>
            <a:spLocks noGrp="1"/>
          </p:cNvSpPr>
          <p:nvPr>
            <p:ph type="title"/>
          </p:nvPr>
        </p:nvSpPr>
        <p:spPr>
          <a:xfrm>
            <a:off x="762000" y="0"/>
            <a:ext cx="6355672" cy="1039427"/>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228600">
                    <a:schemeClr val="accent5">
                      <a:satMod val="175000"/>
                      <a:alpha val="40000"/>
                    </a:schemeClr>
                  </a:glow>
                </a:effectLst>
              </a:rPr>
            </a:br>
            <a:r>
              <a:rPr lang="en-US" sz="4000" b="1" spc="50" dirty="0">
                <a:ln w="11430"/>
                <a:effectLst>
                  <a:glow rad="228600">
                    <a:schemeClr val="accent5">
                      <a:satMod val="175000"/>
                      <a:alpha val="40000"/>
                    </a:schemeClr>
                  </a:glow>
                </a:effectLst>
              </a:rPr>
              <a:t>Measles Virus (rubeola)</a:t>
            </a:r>
            <a:br>
              <a:rPr lang="en-US" sz="4000" b="1" spc="50" dirty="0">
                <a:ln w="11430"/>
                <a:effectLst>
                  <a:glow rad="228600">
                    <a:schemeClr val="accent5">
                      <a:satMod val="175000"/>
                      <a:alpha val="40000"/>
                    </a:schemeClr>
                  </a:glow>
                </a:effectLst>
              </a:rPr>
            </a:br>
            <a:endParaRPr lang="en-US" sz="4000" b="1" spc="50" dirty="0">
              <a:ln w="11430"/>
              <a:effectLst>
                <a:glow rad="228600">
                  <a:schemeClr val="accent5">
                    <a:satMod val="175000"/>
                    <a:alpha val="40000"/>
                  </a:schemeClr>
                </a:glow>
              </a:effectLst>
            </a:endParaRPr>
          </a:p>
        </p:txBody>
      </p:sp>
    </p:spTree>
    <p:extLst>
      <p:ext uri="{BB962C8B-B14F-4D97-AF65-F5344CB8AC3E}">
        <p14:creationId xmlns:p14="http://schemas.microsoft.com/office/powerpoint/2010/main" val="324746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534400" cy="4351338"/>
          </a:xfrm>
        </p:spPr>
        <p:txBody>
          <a:bodyPr>
            <a:noAutofit/>
          </a:bodyPr>
          <a:lstStyle/>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Characteristics: </a:t>
            </a:r>
            <a:r>
              <a:rPr lang="en-US" sz="2400" dirty="0">
                <a:solidFill>
                  <a:schemeClr val="accent3">
                    <a:lumMod val="50000"/>
                  </a:schemeClr>
                </a:solidFill>
                <a:latin typeface="Arial" pitchFamily="34" charset="0"/>
                <a:cs typeface="Arial" pitchFamily="34" charset="0"/>
              </a:rPr>
              <a:t>Enveloped virus, icosahedral </a:t>
            </a:r>
            <a:r>
              <a:rPr lang="en-US" sz="2400" dirty="0" err="1">
                <a:solidFill>
                  <a:schemeClr val="accent3">
                    <a:lumMod val="50000"/>
                  </a:schemeClr>
                </a:solidFill>
                <a:latin typeface="Arial" pitchFamily="34" charset="0"/>
                <a:cs typeface="Arial" pitchFamily="34" charset="0"/>
              </a:rPr>
              <a:t>nucleocapsid</a:t>
            </a:r>
            <a:r>
              <a:rPr lang="en-US" sz="2400" dirty="0">
                <a:solidFill>
                  <a:schemeClr val="accent3">
                    <a:lumMod val="50000"/>
                  </a:schemeClr>
                </a:solidFill>
                <a:latin typeface="Arial" pitchFamily="34" charset="0"/>
                <a:cs typeface="Arial" pitchFamily="34" charset="0"/>
              </a:rPr>
              <a:t> and one piece of single-stranded positive-polarity RNA. It has a single serotype.</a:t>
            </a:r>
          </a:p>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Transmission: </a:t>
            </a:r>
            <a:r>
              <a:rPr lang="en-US" sz="2400" dirty="0">
                <a:solidFill>
                  <a:schemeClr val="accent3">
                    <a:lumMod val="50000"/>
                  </a:schemeClr>
                </a:solidFill>
                <a:latin typeface="Arial" pitchFamily="34" charset="0"/>
                <a:cs typeface="Arial" pitchFamily="34" charset="0"/>
              </a:rPr>
              <a:t>Respiratory and trans-placental</a:t>
            </a:r>
          </a:p>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Pathogenesis: </a:t>
            </a:r>
            <a:r>
              <a:rPr lang="en-US" sz="2400" dirty="0">
                <a:solidFill>
                  <a:schemeClr val="accent3">
                    <a:lumMod val="50000"/>
                  </a:schemeClr>
                </a:solidFill>
                <a:latin typeface="Arial" pitchFamily="34" charset="0"/>
                <a:cs typeface="Arial" pitchFamily="34" charset="0"/>
              </a:rPr>
              <a:t>nasopharynx</a:t>
            </a:r>
            <a:r>
              <a:rPr lang="en-US" sz="2400" dirty="0">
                <a:solidFill>
                  <a:schemeClr val="accent3">
                    <a:lumMod val="50000"/>
                  </a:schemeClr>
                </a:solidFill>
                <a:latin typeface="Arial" pitchFamily="34" charset="0"/>
                <a:cs typeface="Arial" pitchFamily="34" charset="0"/>
                <a:sym typeface="Wingdings" pitchFamily="2" charset="2"/>
              </a:rPr>
              <a:t></a:t>
            </a:r>
            <a:r>
              <a:rPr lang="en-US" sz="2400" dirty="0">
                <a:solidFill>
                  <a:schemeClr val="accent3">
                    <a:lumMod val="50000"/>
                  </a:schemeClr>
                </a:solidFill>
                <a:latin typeface="Arial" pitchFamily="34" charset="0"/>
                <a:cs typeface="Arial" pitchFamily="34" charset="0"/>
              </a:rPr>
              <a:t> to local lymph nodes</a:t>
            </a:r>
            <a:r>
              <a:rPr lang="en-US" sz="2400" dirty="0">
                <a:solidFill>
                  <a:schemeClr val="accent3">
                    <a:lumMod val="50000"/>
                  </a:schemeClr>
                </a:solidFill>
                <a:latin typeface="Arial" pitchFamily="34" charset="0"/>
                <a:cs typeface="Arial" pitchFamily="34" charset="0"/>
                <a:sym typeface="Wingdings" pitchFamily="2" charset="2"/>
              </a:rPr>
              <a:t> blood</a:t>
            </a:r>
            <a:r>
              <a:rPr lang="en-US" sz="2400" dirty="0">
                <a:solidFill>
                  <a:schemeClr val="accent3">
                    <a:lumMod val="50000"/>
                  </a:schemeClr>
                </a:solidFill>
                <a:latin typeface="Arial" pitchFamily="34" charset="0"/>
                <a:cs typeface="Arial" pitchFamily="34" charset="0"/>
              </a:rPr>
              <a:t> skin. </a:t>
            </a:r>
          </a:p>
          <a:p>
            <a:pPr marL="114300" indent="0" algn="just">
              <a:buNone/>
            </a:pPr>
            <a:r>
              <a:rPr lang="en-US" sz="2400" dirty="0">
                <a:solidFill>
                  <a:schemeClr val="accent3">
                    <a:lumMod val="50000"/>
                  </a:schemeClr>
                </a:solidFill>
                <a:latin typeface="Arial" pitchFamily="34" charset="0"/>
                <a:cs typeface="Arial" pitchFamily="34" charset="0"/>
              </a:rPr>
              <a:t>During maternal infection, infection during the first trimester</a:t>
            </a:r>
            <a:r>
              <a:rPr lang="en-US" sz="2400" dirty="0">
                <a:solidFill>
                  <a:schemeClr val="accent3">
                    <a:lumMod val="50000"/>
                  </a:schemeClr>
                </a:solidFill>
                <a:latin typeface="Arial" pitchFamily="34" charset="0"/>
                <a:cs typeface="Arial" pitchFamily="34" charset="0"/>
                <a:sym typeface="Wingdings" pitchFamily="2" charset="2"/>
              </a:rPr>
              <a:t></a:t>
            </a:r>
            <a:r>
              <a:rPr lang="en-US" sz="2400" dirty="0">
                <a:solidFill>
                  <a:schemeClr val="accent3">
                    <a:lumMod val="50000"/>
                  </a:schemeClr>
                </a:solidFill>
                <a:latin typeface="Arial" pitchFamily="34" charset="0"/>
                <a:cs typeface="Arial" pitchFamily="34" charset="0"/>
              </a:rPr>
              <a:t> congenital malformations .</a:t>
            </a:r>
          </a:p>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Laboratory Diagnosis: </a:t>
            </a:r>
            <a:r>
              <a:rPr lang="en-US" sz="2400" dirty="0">
                <a:solidFill>
                  <a:schemeClr val="accent3">
                    <a:lumMod val="50000"/>
                  </a:schemeClr>
                </a:solidFill>
                <a:latin typeface="Arial" pitchFamily="34" charset="0"/>
                <a:cs typeface="Arial" pitchFamily="34" charset="0"/>
              </a:rPr>
              <a:t>PCR assay, IgM,  IgG antibody </a:t>
            </a:r>
          </a:p>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Treatment: </a:t>
            </a:r>
            <a:r>
              <a:rPr lang="en-US" sz="2400" dirty="0">
                <a:solidFill>
                  <a:schemeClr val="accent3">
                    <a:lumMod val="50000"/>
                  </a:schemeClr>
                </a:solidFill>
                <a:latin typeface="Arial" pitchFamily="34" charset="0"/>
                <a:cs typeface="Arial" pitchFamily="34" charset="0"/>
              </a:rPr>
              <a:t>No antiviral therapy.</a:t>
            </a:r>
          </a:p>
          <a:p>
            <a:pPr marL="114300" indent="0" algn="just">
              <a:buNone/>
            </a:pPr>
            <a:r>
              <a:rPr lang="en-US" sz="2800" b="1" i="1" dirty="0">
                <a:ln w="10541" cmpd="sng">
                  <a:solidFill>
                    <a:schemeClr val="accent1">
                      <a:shade val="88000"/>
                      <a:satMod val="110000"/>
                    </a:schemeClr>
                  </a:solidFill>
                  <a:prstDash val="solid"/>
                </a:ln>
                <a:solidFill>
                  <a:schemeClr val="accent3">
                    <a:lumMod val="50000"/>
                  </a:schemeClr>
                </a:solidFill>
                <a:latin typeface="Arial" pitchFamily="34" charset="0"/>
                <a:cs typeface="Arial" pitchFamily="34" charset="0"/>
              </a:rPr>
              <a:t>Prevention: </a:t>
            </a:r>
            <a:r>
              <a:rPr lang="en-US" sz="2400" dirty="0">
                <a:solidFill>
                  <a:schemeClr val="accent3">
                    <a:lumMod val="50000"/>
                  </a:schemeClr>
                </a:solidFill>
                <a:latin typeface="Arial" pitchFamily="34" charset="0"/>
                <a:cs typeface="Arial" pitchFamily="34" charset="0"/>
              </a:rPr>
              <a:t>live, attenuated Vaccine.</a:t>
            </a:r>
            <a:endParaRPr lang="en-US" sz="2400" dirty="0">
              <a:solidFill>
                <a:schemeClr val="accent3">
                  <a:lumMod val="50000"/>
                </a:schemeClr>
              </a:solidFill>
            </a:endParaRPr>
          </a:p>
        </p:txBody>
      </p:sp>
      <p:sp>
        <p:nvSpPr>
          <p:cNvPr id="4" name="Title 1"/>
          <p:cNvSpPr>
            <a:spLocks noGrp="1"/>
          </p:cNvSpPr>
          <p:nvPr>
            <p:ph type="title"/>
          </p:nvPr>
        </p:nvSpPr>
        <p:spPr>
          <a:xfrm>
            <a:off x="800100" y="228600"/>
            <a:ext cx="7886700" cy="1325563"/>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br>
            <a: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t>German Measles (Rubella Virus)</a:t>
            </a:r>
            <a:b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br>
            <a:endParaRPr lang="en-US" sz="4000" b="1" cap="none" spc="50" dirty="0">
              <a:ln w="11430"/>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11616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83878" y="1741714"/>
            <a:ext cx="6293122" cy="4373563"/>
          </a:xfrm>
        </p:spPr>
        <p:txBody>
          <a:bodyPr>
            <a:noAutofit/>
          </a:bodyPr>
          <a:lstStyle/>
          <a:p>
            <a:pPr marL="114300" indent="0" algn="just">
              <a:buNone/>
            </a:pPr>
            <a:r>
              <a:rPr lang="en-US" sz="2800" b="1" i="1" dirty="0">
                <a:ln w="17780" cmpd="sng">
                  <a:solidFill>
                    <a:schemeClr val="accent1">
                      <a:tint val="3000"/>
                    </a:schemeClr>
                  </a:solidFill>
                  <a:prstDash val="solid"/>
                  <a:miter lim="800000"/>
                </a:ln>
                <a:solidFill>
                  <a:schemeClr val="accent3">
                    <a:lumMod val="50000"/>
                  </a:schemeClr>
                </a:solidFill>
                <a:effectLst>
                  <a:outerShdw blurRad="55000" dist="50800" dir="5400000" algn="tl">
                    <a:srgbClr val="000000">
                      <a:alpha val="33000"/>
                    </a:srgbClr>
                  </a:outerShdw>
                </a:effectLst>
                <a:latin typeface="Arial" pitchFamily="34" charset="0"/>
                <a:cs typeface="Arial" pitchFamily="34" charset="0"/>
              </a:rPr>
              <a:t>Disease: </a:t>
            </a:r>
          </a:p>
          <a:p>
            <a:pPr marL="114300" indent="0" algn="just">
              <a:buNone/>
            </a:pPr>
            <a:r>
              <a:rPr lang="en-US" sz="2200" dirty="0">
                <a:solidFill>
                  <a:schemeClr val="accent3">
                    <a:lumMod val="50000"/>
                  </a:schemeClr>
                </a:solidFill>
                <a:latin typeface="Arial" pitchFamily="34" charset="0"/>
                <a:cs typeface="Arial" pitchFamily="34" charset="0"/>
              </a:rPr>
              <a:t>Rubella: subclinical or symptomatic.</a:t>
            </a:r>
          </a:p>
          <a:p>
            <a:pPr algn="just"/>
            <a:r>
              <a:rPr lang="en-US" sz="2200" dirty="0">
                <a:solidFill>
                  <a:schemeClr val="accent3">
                    <a:lumMod val="50000"/>
                  </a:schemeClr>
                </a:solidFill>
                <a:latin typeface="Arial" pitchFamily="34" charset="0"/>
                <a:cs typeface="Arial" pitchFamily="34" charset="0"/>
              </a:rPr>
              <a:t>Symptoms include a 3- to 5-day rash and swollen neck and sub-occipital lymph nodes. </a:t>
            </a:r>
          </a:p>
          <a:p>
            <a:pPr algn="just"/>
            <a:r>
              <a:rPr lang="en-US" sz="2200" dirty="0">
                <a:solidFill>
                  <a:schemeClr val="accent3">
                    <a:lumMod val="50000"/>
                  </a:schemeClr>
                </a:solidFill>
                <a:latin typeface="Arial" pitchFamily="34" charset="0"/>
                <a:cs typeface="Arial" pitchFamily="34" charset="0"/>
              </a:rPr>
              <a:t>More severe disease in adults, complicated by arthralgia, arthritis, and a post-infectious encephalitis</a:t>
            </a:r>
          </a:p>
          <a:p>
            <a:pPr algn="just"/>
            <a:r>
              <a:rPr lang="en-US" sz="2200" dirty="0">
                <a:solidFill>
                  <a:schemeClr val="accent3">
                    <a:lumMod val="50000"/>
                  </a:schemeClr>
                </a:solidFill>
                <a:latin typeface="Arial" pitchFamily="34" charset="0"/>
                <a:cs typeface="Arial" pitchFamily="34" charset="0"/>
              </a:rPr>
              <a:t> Congenital rubella syndrome is characterized by congenital malformations, especially affecting the cardiovascular and CNS, and by prolonged virus excretion.</a:t>
            </a:r>
          </a:p>
        </p:txBody>
      </p:sp>
      <p:pic>
        <p:nvPicPr>
          <p:cNvPr id="6" name="Picture 2" descr="http://www.nhs.uk/Conditions/Rubella/PublishingImages/rubella_342x198_M2100375.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42463" y="2194790"/>
            <a:ext cx="2539265" cy="214861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data:image/jpeg;base64,/9j/4AAQSkZJRgABAQAAAQABAAD/2wCEAAkGBxQSEhUUEhQVFRQVFRwXFxUXFxYXFRgVFBgXHBgYGhwYHCggGBslHBcZITEiJiotLi4uFyAzODMsNygtLisBCgoKDg0OGxAQGywmICQsNDQ0NDA0LCwvLy8sLCwsLC8sLCwsLCw0LCwsLCwsLCwsLCwsLCwsLCwsLCwsLCwsLP/AABEIAMsAyAMBIgACEQEDEQH/xAAbAAACAwEBAQAAAAAAAAAAAAADBQECBAAGB//EADcQAAIBAwMDAwMCBQIGAwAAAAECEQADIQQSMSJBUQVhcRMygUKRBlKhsfDR8SNicpLB4RQVM//EABoBAAIDAQEAAAAAAAAAAAAAAAIDAQQFAAb/xAAwEQABBAICAQMBBwMFAAAAAAABAAIDEQQhEjFBBRMiURQyYXGRobGB8PEVJEJi4f/aAAwDAQACEQMRAD8AQAVzNRQtAumKFxTWi0K49ZXaaM5qloVXLlbYKFqEt0cWqNbQVJqRHaAyFZjbmjWtNRraUYU1sYCS+UnSEqRRBVlQmYHAk+w8nxR7mlZSA4KTH3KRE/7URcB2pix5ZvuNtZqmjNphIAYZEwcH/Sf8zWff8n2HPxHn2oA4O6XTY0kJp4pWFWit9jRWzCm6A5+7mBngQIcj5EkiKzMiTglkHLqDj2IP2ycc+eYrnODe1YZ6bO4WAs81DUa8m3vI4kRFZ2NcDYsKo+F7HcXCipAqCKla5jUoUM1EVaKsorrXLlSiBa5TVprkK6qPVmNDLUYXLprqoWrq5SrM0VhuPmr6i8KxhtxxSZH2rUUdbKuTNXRahbcUdEpLRtNcaVgaMgqm2tCp/afx5+KsNIHaruBPQXRWk6YgHeGHHC7gJ85x3/au0WGBImIMeSOP9jRn9WMOqqEZ+SN0AGclTg5JE/61MjqC0PTMRsg9x4sKzX0KAHARcKIlju6t0945I/pmcuvvb+q3vmBuhtwWOCCc7Tn3BHJxSfVazeWCkMzQoPA3MQIJPkZ/vxTy1YazutWtzLblrqqCu4iAcgGRn3iOKqDoleg+F8WeFia0Za4Q21WEkQRDYKsMEnuY8cDvOkvHcHPSQxMspgEMYleYHituldX2opNtZ3MFJ3zmMj7vEniJobrb+mNuHDZ8OTywnIMjK8Znsa6JxB2qXqUBczkPG1S1qxchrYDEKJPAZgWYHGJxQbdm7cX6u07eA8ELJM7smMGfbJo2h9OT6gd4FszjcFJdYJgfqWGE5ouptG3N021IRtpRWKwGH3CBMQF7eKbI0VtNxn+6zn1/fhaNFst/8EHqJ/8A26ckE/zExbkjPPM8YprraKwyHU/cCetXMDJXlZn9qznUk29lpBsQ7nMwWyOIMggjt/5pVq2NpirQCqyxEbWBUBdskGDHalPkJFJ3BgdTuv5TjU2v1qgVTmFMqBwO5MzM+JHms5FD0TNDFohgAhBmVOWH46aY2/TW2q9wi2jfazSSREyF5IinxWQvP5+M33+MQ8LBFSErbrtFsaELMvZiAAZ4IgkZMj5rJuo/NKjNjyRVyHa6qzVWNULVyTSkmqk1WamiBXFdXVwrqMICUrVZ5rXYt0ZNPRdlIDCrjpQekEIKOiVyWSeBmmFtETYcEFgCTxtO3c34JjjHvOOsN7TcfGfkfd8Kmji2yuzKOYXlp448Zmrj1MWwv02YTAcyGDEdgG7be1E1V62iMoNo3d2DtIILRjvgRx7mvP6m4xLgCejcNvK7TgiPu/bEVXkvlZXpIYYoY+Nf+pp9QyCvSGBIjHBG4R+nJGPek+q1DKShAVJJAgx1QIk4jAq/pt3c5dj1Oi+5Jk5PvgU5FlShl1BOAkyxxnp5/NWAPj8lkhzhkGOMfE7/ACXmbGoVLgZlyGDEAhoIIP2kf0mvRaX1R1HVDEQEbsAD1SR9wmMdpPwdF7SRZH1BC7sAASEiSoGAJ8nJ496wH0M/S3kwWHSytutyeJHIJzI9hHcVWEwLqWk4e00ntY7uvMz0khCSwPJA4EfIP49q0aBy6iCz7SDxBAIJZQe8nbHwaXaQAMVZRJPc4wcj3AP717b0a1ssrHJG49pY/HbwR2omNANqlmZxMdfVJ9Zq90K8qoRowQu4CftI5O4d4ifArNqPUSoC7lBXB7lgAIzPIOD+PFPfWLnSVOQ4I5g7fzjE98cV5IaicmSdpIMCTBMnPNE912m4+WeANKH1TZVATMYBEhSYj8ycVS9aN5jAJ2DaGnAK8Dwfn+nFMvT/AOFg4D3CRvXeMGAqsAZbgnwB7cYnfZtlLbIkXVgmVEOFIHUY5H+lS1oaLKc97ph3SXaQfRXcwDlep5mGjJHsK0eneqBkdrpY3GBUzJl5YFzOFwwwB3AqlzptB2XpmABO5h4/ljgTj7u9JLF8hxDSdxZwBKbjmec5AH4Hipa8EaVSGJ8LnF2yT2vWf/YC3bNsbWQggyf0kSf6wQPeshul7S5B2EgcSAT+5HavKrfZGAjt+owDB5OT7eKdaG2xTfJdSAAQCdp7gmIE4Ee1AA8uCtZEkT4XNrZ/lGJqs1xUiJBAIkHsR7eaqasLyxBGiprpqKg1FoaRFrqqDXUYckuBtaBV6rNdNGmLdobCnL/ZBnsMRyfz2zWG9go0YaZVYK7TzwMEAYPn5q9uCCGJCnOB3AMfntWTUOCdoXeSpO0gEzHf3z/X2yiRoJ2vSenTNEADTvymWk07I6F1DdO54BIAZeDkwTMx8UKzdZFdztLjp2sikgLGwrgwMnA4gZoraMliv1HSSCXIwzwCAc5JnEnmOaV+obVDW98kHaYMiYzjuvf2iqrm0elsGi3f0/VZ7twFxcUZjISInkfE9UyZzivT6HTCUNodZUEMeNzAmM8HORHevH2rADDcRCtt3RgBhmY5ECZxEU70mvKtnJAG7edqsYH5BMCO5o7PHjfazBI33Dek0Op2sr3VUFDu3EAdROYAHg8DilN/XnddUYUCO4GMwSOTMc9wfNEv+pMD1s+47SNqwAP5Qf5TiDHfvFY9Loncl2XfaHUF3N+sNBEDJHfiZ5oAzkaKb7pI4sGyu1qoWLMYlSBiVgSAD3iD28DGDXp/SS30kV4O2FkSftlf1AEYApCdP/wc3es4KlN5ExJBZoBmDET+9OfRNWgsLIVQF6QSqtI3STMlpK4BAkDhdsFrSPBWZkQPDQHClHq9oKNxYjI/V0ttDRz9oIkTIOe/byb2NtwbkKx1EFSC22Rgxx7xGK9h6pqCbCnYd78oh3iQJYlsTEA/90xSr0j0f61tySOkGAD2Inh8RwD8Dgih4m7T4WHjQUafWvstOwhJCbWEDoGW9sXD+1drdWECOgyhJ6WIkzkziPEexrJd0RG9gyyqkhSDLwcEGYBME8cd6UX9QzTJAnkAjIwPb2g9qhxDk6bmzRFJnq7ouAXWuwGDBlWAQIMAGcyT/Slvpvpb3iAA7sYIgHcQo7DsBjNbPTPTA2WODBAPzmJMMJgHI5FejseoRcu2QqFmtiQR9y87WzkASIjGDRxgE7SHyF7gxh2k6+l27dxVuou0GT1dBkSAWB+3InPmvQ+oeplbg3og2LEAdMtztAIG0gcGPk1m1N9mtjaALYQmAPtFuPPJxjisWnAcDdd2psAyo3CTG3aTmDA5o3zBv3VoRYsbRZ7/AFR/VwzHqMgs4SMAupUR7GCPEwKWavTtbco33CJ781a/6g12Ef7g3BEMMH7gRg8f91V1duGiZxjGfz70tryXa6VL1SBvtiTygzXVwWpinLzymurorqlCaR5rQLe0FiATAhT/AM3BIGSP9RWWa3XtG+xRBJbqB5CBeOcLMzzUyl3/ABWp6XjskeXP6H8qzNbe3uVGVxMAENuAid0fZH/mgWX4IJg8EHz70vut9R1UQuRuYwOnHV7Ykz7fNOvTrO24V27wEG5JhJmSw7uOoTBEZ7UgTVo+VpzYLXOD4tEfv+Cwa/1A2zALrHHknyOATMcQOPNC/wDhm9aDJJUSQxIWSDnkcDEz75xW2+tu8WUbbbmTCqf0Akg8wCP1ZgxiMU3FtCi7Pt2gLnG3sMd/8zUXyHSDMyZIabS8jqQ6iGClAYwRiPMTwefx5o2lBclDhhBVoyRB5H8xB59sRMU419oHqJgAmWGTAGO4IMmIEyW70kv6XqEHrZgdkoGUAMTg7Z+0mJjnvBKy3aqsm5t+S3W1uXt1u2yuqFGuW+jcC5KgrIOR4E5MnPLHTLftj6AAcbSAm2ZjuO4HcfAmsPo3qxRwsqeYAB5EQWHUYlBnttyeK0+qaP6tokHMhhvMTtLb1bnawaO3cj4Mn4UreEAOX4rUdQEtgZdmjcVRS4AEkGS2eTGKwM960FYp/wAR2WSGHXanEsZ3rJYMvJGwyCKhPU1LNvVRtBULv5iBjnHPM880q9Y1Bu2gpde7jcxEbBBEjgtIAHBg+KSwEPFJ+WGiFzif8r2eh9QW6rNKneOq3bUqHVVBt7RuOBvYHzKk9hSMahGuSrBSQXQloO7usgQM4HyfilX8N65AdiJ9MIyyU3OGUhwdxiPqSVyAAeyjgtPUdSNqweuyNsEbOIIbg4B8H9Q8U+ZzqrwhwK9oFv8AVDcIqEMys9ySpdXIUr2lWw0948V57Uqq3OpnC3Bvt7h08d90yJgY7H4r0i6pJ3bZfeW4OP5eeBHbz8Uk13rlvUM6KAELkozTCmZnHHcz4PFJibRK7P22r7XpNJeXYDO0RIHAIUANA/oRzmkzesL9S4SYBQJuHdFycsBmSe2falNrV3Lroq5YDcitO0GPBMDB/NNPTvRQ0uxYGRmDBVgGBB5OSRGKaCSs9nCDZNlEb1JggCwbcbSYggsWx3k8/uDWKybRC/WJkfaMiBuBaBOMDv5mnz+iowhHe2CCDwwj4bIIgd6V3FFqQ33FuO5YSMT3zk4qeBJVn/Um8NCz9EKxp+kFpA3A8x3JgmJM9yc4ptZ0KuoKkktwRBUZAIIAnBMHOJBiDXm9VeFx12nIwSDIGer5/wA5p0j/AE0kMS3McLPxxzjkce9MbTO02Nv2ho91TrdG1ptrcxMUCKbeqWAXy0blYieBs5Xnv0/E8ZEK6Nrg61gepY/2eWh0f7KiK6pqaNUORV0aCDAMEGDwY7GmdlAdzbC4toCgJICs07mcrBLGBj27d1YE4pg5e4wURv2yzdwJx8H29xSJiRS9J6KzlzvrSoBZZLnTsZF5BHVvMQF7Afvn2qr3SxC2wWgfeQwBEAHbBxBkUtu39gFwgMm4AAiDiSRJ7ZExj9qaaf1AKu9GLqxJAACgQOD3WJOe9JAsX5W+CGmh+iw3CykndBg9YEqN2Cpz5FC03q72ukjDdRB+5Sfu24yT4M8/NRrQzwkBRuLbiQQP+ps/t71qtfwyXQ3Vf6igA7gpVA0EnLkbo8eRUWG3tZ2WHSmiNKuq9ZFwbQCAwgzgwJmfBzApMuvY3l3hGYnDEYBwcbcTAGexI8UP1LRtacqQVBEqZG1vcGYIzTn+E1Q7nvOwBEKpG5e+QI+aNpB2s5uKC/iEbT27r6i9ethjA3F+kGIGW52kAgGCZOe0DH6r6hdBI2q5diSAzHcp+0gKZVoC45kwRxTrTWld3RXACyS0E4mTtC5Pb4rGfTEuEgGLhVWdN0dGM9o+DwKW2YF1DpW3YQYD7T6K8/8A/M3EhjDEyILEQpkgNwJMZz9p71f1YG4A5a2C5jaLpLoCSZZSYCnaeSTnjvSLVMDdcMIYOwKzgli3BmCQQfma0aU/qC/UJD7AGCtuPLdI4j3HfIqwIwNhYcuXK8cJD0tti5IG9xhUCKHO1d31DLIAcCO8bd/vFbm11u4ygQm1bhLEs+7dt2lFuEREeTxSoXQMsU2gsVa2CqlngtERuPQuD7YzVfTjuu2m3dQbYEEq4CgQxMhRk8T+kzUOYCbKbjZD4xxaq63U3b1z6SSTIEJyZyTj4P3YFMLP8L3tOVD3EV2H25kE4EyMHn3p56LqFuNvNpFlfpgiIYXPuksSJxxmJGM1r9WvrdhVRpDlYAkmABGD8cRNHyYAtWHELz7km0i/+nu6Zg7leCIAgqcwc8c4PzT7+HteHKq6rKgb4MIdx5B5iTkCM96yHW3L7BNjXHCkGI6iDBPbP/qh6PWL9a6WtgO6iBlQr7QGleeAMT580pkzS7pFL6fECHXrzter9R1AvIw320t4NvZCsE28GS3ePGOa84zK1llI/wCL3bG5lMwZ8jg/jzW57am0MyFDODI++egGRjHP/V3NZb6p9O2XERJO2JMnxzPaPaufM4hXImtYA0BedfSbGIZpAMqykEHwdwyOfaiaP1Bi3Y+RjHjBOfc01uqpYkKoEmIO4RPYnMe044oWk9LBkqgJHkiR7cjv/b2ouHJoKymZwbM5nE6/qp0t4MvJ6QAondEmTke396mKhEC9IABHI7/migUxjeIpZPqeS7IlsiqCpFdV9tdR2qAVJprauFZIYcSVB+6JYH3EDgcQaUGiWrpH4nngAZMH9PPnvUOAIW16bley4irtC1d7oJdgSMhc8ziAMAHsO/alraNiSTADGYyT+a3vfDmYyuJO72jJOeOaFdbBjx/WMUAAVrJzHOfTBX5pxp7aDZ0wxVczJ3KuS0zO4mTPMEUawo+ltZmBUQARKfj+UbpH47ZrNp9cXt6fplivUDOQDAj2ABnwWFXDNdJDMgUMekGG5mIj+9U3sokkLWjcTRCU+parfbCXS20N0bQsAEdZE9yYnn4pitu19G2LUNyN0EZ3HEAYbxSn1klUL8CSAsiOnucZJGR8Up9A9a+m+SSjGSByIMhgDjcPfmms5cCFVkyI4pwXefK9havj6LG1K78EFhIyJ2wPtyP8zVRprdosrdbEz9QdLgeZ8Y4+KR6n1rTSXtnaSSYgiZ5xEZ5iaWeoetF9yqAVbBYyCY8+P9KARWaqkyXMgjbyuz+Cy6/WqzAoNzEks20ZOCCBAjufyPzhS7A2xJyOcKWwY8zFNNP/AA9qXtm4mnuFMFjG2Bz+rgR89qX3tK1sw4InHwO8+ee1WxrS87I1zyZCERIkcQGkZgFcDbzxk5GRnNRp7gU87gYJEATwT/b5xQEliAIkmB4ziZHaTTrT/wAL6q6zrbti6REuCuxAJkuTEc899piuq9LmNJ+bRoIvonrQtkAn7CXAGCGIAY9/AMY4PE051N5G+jB6FXkYMgzuPEEeT4x7o/Wv4a1GlO26ogyQUIcDxJHkxEx35zS/RerMoOcK0DBHP6j+3HOKU+InpakGaYvjNdeF7S2t0naoWHJLJwSoE9R/TjvzmkFuSSQ4zGZPiZBPzGfHvWI+t3iriWEiG5kqZ/bx5zVrAnZwoJ5PEfP+c0oRlpJKe/Ijl0wr0Katobq6iPf28447c0zs69RtXZPEKYyRxM9ua81eJZmKwBPSFLZ7GCZIxBraNO6gXHgkggT2HAGZ4g/91S1nklPjnLjxpaPU9O6phlAJjpx+JPHyP3pl6JfFoFthIhQQzN0lZmOIEHHkjtFZ7n09rTILAuOImAM7f7UK9q96LJICKAw4MjEweTAkD3p/uhvXadHiMYDQ77TLXbFAO4s+0KxMgkEEAkSc9INYdtarrLuUfojqjxgIAe0CPmTQDz49uw9h7VzHlxNrE9cY1pZXapU1MV1MWEGrITW3WIAoU4YSCIO2FJkwc+TOOfasFMNHqwW3Od2CuyBG4noz7gwZ4xSZr0vR+iFge6xukh9S00ESCDgTJPEzPYjjHvQLt4iDJnaGgbgM5Ezxwae+oQegDpQkAnAAWO8GTMmkIt/UZzMdpEmWHeTmOPz8VDGmqtXswta7kQj6DW3N3SzuVO4ZZ8NzOYAJApiuquEYT6UkgtlRvxkdMjOeaL6donVVuL07t22YkhfuYzzn+00G5omDFjcYsMbizCPcHihJAVdhyCOTdApX6zpmvKGZmYDjHBzJPbsM5+a84umPbAPJzH+/Nez9S+qAQxDEQQQBycwQOCIpDqwRLRkSxJIliSJ9v1TyTRNcapVZ8c3ykKWarTAqSvJknsM16v8Agb0y24N270rCok5O6DJHENjB+fNeS+vuM+eAcf7969l6V6gn/wAVV+5hCKpYiDnriDJPie5oi4tCjEjiklsDoJtq9az31Q3DsBIAGFLAQQJ5k4z7yTSj1vSWg4V2lTz43DEqeRwMzj3otyy4KlARcAk7jmcgROeJ/M0Us1h0Ny0hgK2coRBESO+I9og0p2SeWxpbRriWFeM0WhZtStndtLXAN7dIC5JYk8dMmvqOj1SC0gDhImCB/wDowBEsQw3R3U+favmlnXI2stHhZCnn4JxwMn4969j6nfV1TaDubA3T0KAJXbOScCSaa6Qso12qHp8bPmBsArrDB7x3sxVpMsZnafMcYJyP/aH1/wBMSWa0kgAkwDtBAgkmeMz7U1fRmV2kWyECmSZL/qGfOMTQPVdS1pGRLquHGwlODugw0nttP+Gk/aHF1K5PG10ZD15vRaG41z/qJ3T2CjMkcD/T9/Sp6EyKkKQRJgAsx4ljxJ7xAjIz2XelXNjI21jtlgskTIHXxzwRg8V67Say08kOhkhdpYCBPEE/kn3inF3LS88Y3RbCQXdBBO4kMFE9MCDkHwwyB80d7oclbglrfYSSRPAIwD79pr01+4EQyJB7E/eT47Zx+9eSv7maHtsHH3kJyWJ6j2JwOY458KP4LQ9PlNkv6TDWOGZFtmDuDEwSYBXasfiI745rPcuBiAiHeXAZpIgn4GQeoEf8oodq3dSWwD3xJ2nBzOP/ABWy5ZkF4JnuI/HB/qJ47UPHe1rmZr9sKIisFERtLDdEfqBKnmcQcY5q4q9pWW2qkxuDHPJClcDj+YE/IqNtWYzY0vP+sAGUX3SpXUTbXUdLI6SrdVrOsKTAUzzuGDH5rNuqKkhWoZHxO5MO0zc2r8hlbewMKucRJ54iOe47CuK21LTbI4OZd+8ngAFp/Ed6xaBz9QbYBgwPMCY9pE02Im84fcDt3SJEQc7ec/HsKqyv3Q0vTYJE8ZfLRKFZdggljtAZerABmYDRDiO+ODUWtWRculxEqCpwZ3cEE9vI54Hegequpba247QIMgLAVYkAc+/gVIQWXDgfUVhxgsOIwOROZFA1jrpXCdIuvssrXJHIgL+kbgOR7R/Ws16wPpfTHdFKjpgsY6Apw8+3AB9qcs4uqTK8AFIIK+QTPeD2jHelWj1Kvd37SQnSNsyZzHvgDjx3oz8QsmaM5MoZ+qSXv4aAJLXVDRu6FLLI5zI8ifYitOosW0shNpQqS8nrLj5AAIEcQOfzXqm1KXmBJBViJmA6mJIBzMgYHbFYNS6fUKtcHVgDp2ySeCBJ5iMcUQ+f5JrMdkIuMbSXT+rae/tUt9E9MtkkfscgZ7Yml3q/rW0Otsks5I3xsASSZ5J3MYJMCM9zIz+paNEvv9M9EysZxzA9gcCe1ZHs7ztQicASQAPcnwAK5sbS61SycmXgQ6gUrsWZYA8d/ivQ6X1ZrRVWG5VnqzIJ4HHI95NL7ekZM4IYDO5ZJzIiZMcnGOmYkSwOk3iSBiMicyO0n+oHejkI8qph8mDkw0bXobPrGmumDI2ncNgOCRAJMTHtWGzoWvEPdO1AsziDu+4sfcgCR3xVf4f0AUvc2Bm2gAbWYHeTIG089JHHevVWbS7QHAJP6RJVQNv3Hgjn2H4pI4NNrZHuTsuT9kk1vpg0+1kYyWyQBKxA6oBG01j0W97v00VQxeQDG0kiAO428/2phdsq2ojcdpBAPxEn8njt7ZoGn1CWn224BBhWInaHXIDD7SCcfIplNCh0HhvX0XovS9Mto7XU/UKRyAN0GTBhck4HhQQc1i9QS6Wtqyw3BKgrBMfbPIH55oOiTpd2fdIO5mkhY5GI3Mf8FC+vcf6bKS20kTydwIEk9pJ/2rverRCuCFlUi39OzKVJ61xIxmPGeQYIqdOrINoG5SM4EA98cDImfc/jRotESGmVfjIJIac44bAEj3ERUWLhIMgAglTBlZHMHx/nvRcedE6Kx5nS4TiWAFp/ZFuncdxyYifYV0VFWFNAAWLLK6V3J/a6KirV1FaTxted21W40UNr1DL0JVtrUWzdZGDKYYGQfcU50g3ruE7AWO0dmMbtpPjBgmeKQE1CXmWdpInmCRMeY5pbow7ZWhiZhxiRWivTN9NuuelMFzOCOMbRIIPHt2pVav8AUfoQqjAkrv7+cgnwBjFLi29gGJIGJY47SROABIppoNEEBKwSywqjBlgOQBmAf3YUJeBoLTd7kw5dBVbVlQdks5WGdpJMxhR27SSaN6KG+i92AJyqkgbdggEEmGE9u4Hmk2qsxdCSV+SJMniRyMj9qd6a8UCjBCiO+REEEcEf60BYe0oytjfxulovGUXAXcSSdsMGPE58Dj2NZdZprSW9wYm4O5x1SelR5kgeea0anVotqGJw0gAyJjEhhjAHB8xS66jXdrFUUCRKzvb/AJnkwuTAgCaCMOa7asNcC01v+EpbT7lY9K4AJ4O7Jj5jt2r0no/plq6gL21eIAnqAxxEgRn370O16eC4CiMeTBPuV5I949u9OfR7JtoFP6pfdA+5jJBj9X47U3/sFl5cTuFpb69pA9tugSr8iB2wZ7g7ur+WF4nKb0qyWYriXQqPLMhBO2OTzjjtXsPUVIWcEEQQeSxwoUjIMmJ7TXmregQOhDAlTiC33SI+3PIFAfloqMCNzgaCzen6o2XkkDzBIyDMgdx7EU8u3nvKQoKAD7QrTGTPBJ+fY1mOgViUL7mxubE9clWJznE/3rP6bryDtJbDQTwrGcSP0nnPf5qHRm1pNdxbTuvqt+pRXlrbWxII24jgkWx5Pvn37V5rX3bhCiV6QNsc5lj/AO/ivSqBMwAfYRHxWG3btvc25EHaScCSWhlkEEQCI9xXCPgbKqw5QyCYmJbo7u6A4Y5gKCB2B3ZM/k4p89obSVcgCAySoYgiMk5Vo4BAGT81lbSsbjBftBI3jAjAk5xjtzW3VC2RyZZ1B28wvcTJgCYnGaOmLUjZJx2iJrQVaD/woJY9UgyvO4yDyMZqViWK/qYtOcz3HgUFgxbICoCGCwCZWYz+f6CjTTW2sH1LLY4e2w39VeuFQtSTRLGtTNdVJqahGF49zVQaK61UW6O7VuqV91SFrlWtCW6gmkAFotu2zhTCkWhkHDMPBPgf+TW8oP09IQ9wVziJ8N2PnbWW2I/OD7jx70UJ0wCQZnO0oD5AIn+tVy02tzFzGNbT+1XU6AsN3I+5h0zugcHmAACR8c0G/qVTnk5A7wK1PfcrtLTmTgAE+TFJL7E6mCAAFhZ4z3J8/wClMdrpV5HsyJR9EwvWy68cN3B4xEcZMzPaPetuj1QtK24GGAO9fBnme2e1dqtI7EGchYIOCojx3Exnzii2UeBawzLysk4mOAAQCTjI+D2SQTsLXiaIxXgrtPqRDyV7bcESJJBIHnExWdfUTt+mgKKHVVImdqsYicjFRr3TfuLB1jvLbcxDexgwMip1WuF5wMYyCO7AHt2Ak/5FTE+xRQ5TmiIu10sq3mJ3AsZJGWJh4j8AZE9ppjqLSW52FJ7Tc6uRBiPM/wCTWR7YG4sYXn8j+YD7gZ496rcNsqtwJ1BgSpE9phYAnJHM4oHckGJJH7Q4rVqz9YhLJ6mknsoMyZ79/wClLNZpTbuHa3IkQCWJyFEcdpzTDcBc+oLkgyTuDcqAZLQJEk/tXNo23lmhU5AJAYrGJ2nuARNEyW9UnvjDwKWjTaYqhbOMxO7KzuA7jAxnkVnv2JO5SSJkRyJ74HUOOeKY6q022LbEtcA5MAKs5iIGDz3ihWbOwbZnJj4Pb4ppYCKWVl/7RwmZV+fxXWbr7SJAzy0sQY/SIg/NEQ9ABG5hPUeZYzPzVDVxQiIeVTyPVZJW8QAPyUVNSRXKKeCshykVMVKiiBK4qAEILXUcLXUKNeT+nXCzWlLdF+nFByWkRax27VaSKIFq5Suu0NUqotE21yCrkVKEoeyqX7AYZmRwQYPIMGeRz+9HIqoFQQpZIWGwslsXFdTtZwMz37yIGQJHat1x3YyrBQZELO7MbokST3x3+a4Ci27zL9pgjiROfihA4rTh9RH3ZAsJVSCIAzicgAGFyOBRx6cApJI/mG0GRgQBmOY88Vqa/wDaxCk5lVUiCPtyxzyazXwGOOlMdI77eNx78D9q5gvtPmyYAw04IOotBhkkAScdyAYn2n+1bGthLY5J4M57dviD+9AitSap1EKQO+V3ScQTnPFC5lm1RwMyJkfB/drHY0JJJ2mSQB7zPO77RBmPb4rS90vEXXZO8BQrQfIzx3qbl0kQCw8yQZ/oI44rlFGI+Q2mZHrDWDjDv81drSlyyznsYAGewH45opFWsrUsKY1oboLz+TlSzu5PKzkVdRXRREWpKFhtQFqwWrRVlFQEZUIlEAqYqaJBSjbXVYVNQiXnkSKo2aPVQM0kLTUKtWYVI5qz1PlQVRUqzVY1Q0QS3rpqFqTVRUpVolXFDFGoVBOkJqpFFah0QSXFdREoXeiLXLgiKtGRKpbrQtGkuKuoiqtRBxVDXBLO1VVoqiqrRFrimMVYqwq9VqEdqasFqBRBUhDyUbaiiRXVCIL/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77200" y="1245252"/>
            <a:ext cx="741992" cy="75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http://image.slidesharecdn.com/rubella-120930205454-phpapp02/95/rubella-6-728.jpg?cb=1349038530"/>
          <p:cNvPicPr>
            <a:picLocks noChangeAspect="1" noChangeArrowheads="1"/>
          </p:cNvPicPr>
          <p:nvPr/>
        </p:nvPicPr>
        <p:blipFill>
          <a:blip r:embed="rId4" cstate="print">
            <a:extLst>
              <a:ext uri="{28A0092B-C50C-407E-A947-70E740481C1C}">
                <a14:useLocalDpi xmlns:a14="http://schemas.microsoft.com/office/drawing/2010/main" val="0"/>
              </a:ext>
            </a:extLst>
          </a:blip>
          <a:srcRect l="3322" t="41158" r="52123" b="8758"/>
          <a:stretch>
            <a:fillRect/>
          </a:stretch>
        </p:blipFill>
        <p:spPr bwMode="auto">
          <a:xfrm>
            <a:off x="6642463" y="4637748"/>
            <a:ext cx="1990726" cy="147752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800100" y="228600"/>
            <a:ext cx="7886700" cy="1325563"/>
          </a:xfrm>
        </p:spPr>
        <p:txBody>
          <a:bodyPr>
            <a:noAutofit/>
            <a:scene3d>
              <a:camera prst="orthographicFront"/>
              <a:lightRig rig="soft" dir="tl"/>
            </a:scene3d>
            <a:sp3d contourW="25400" prstMaterial="matte">
              <a:bevelT w="25400" h="55880" prst="artDeco"/>
              <a:contourClr>
                <a:schemeClr val="accent2">
                  <a:tint val="20000"/>
                </a:schemeClr>
              </a:contourClr>
            </a:sp3d>
          </a:bodyPr>
          <a:lstStyle/>
          <a:p>
            <a:b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br>
            <a: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t>German Measles (Rubella Virus)</a:t>
            </a:r>
            <a:br>
              <a:rPr lang="en-US" sz="4000" b="1" cap="none" spc="50" dirty="0">
                <a:ln w="11430"/>
                <a:effectLst>
                  <a:glow rad="228600">
                    <a:schemeClr val="accent2">
                      <a:satMod val="175000"/>
                      <a:alpha val="40000"/>
                    </a:schemeClr>
                  </a:glow>
                </a:effectLst>
                <a:latin typeface="Times New Roman" pitchFamily="18" charset="0"/>
                <a:cs typeface="Times New Roman" pitchFamily="18" charset="0"/>
              </a:rPr>
            </a:br>
            <a:endParaRPr lang="en-US" sz="4000" b="1" cap="none" spc="50" dirty="0">
              <a:ln w="11430"/>
              <a:effectLst>
                <a:glow rad="228600">
                  <a:schemeClr val="accent2">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04906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trips(down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trips(down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trips(down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trips(down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down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654032"/>
          </a:xfrm>
        </p:spPr>
        <p:txBody>
          <a:bodyPr>
            <a:noAutofit/>
          </a:bodyPr>
          <a:lstStyle/>
          <a:p>
            <a:r>
              <a:rPr lang="en-US" sz="4800" b="1" dirty="0">
                <a:solidFill>
                  <a:srgbClr val="FF0000"/>
                </a:solidFill>
              </a:rPr>
              <a:t>Terminology </a:t>
            </a:r>
          </a:p>
        </p:txBody>
      </p:sp>
      <p:sp>
        <p:nvSpPr>
          <p:cNvPr id="3" name="Content Placeholder 2"/>
          <p:cNvSpPr>
            <a:spLocks noGrp="1"/>
          </p:cNvSpPr>
          <p:nvPr>
            <p:ph idx="1"/>
          </p:nvPr>
        </p:nvSpPr>
        <p:spPr>
          <a:xfrm>
            <a:off x="285720" y="785794"/>
            <a:ext cx="8572560" cy="6072206"/>
          </a:xfrm>
        </p:spPr>
        <p:txBody>
          <a:bodyPr>
            <a:noAutofit/>
          </a:bodyPr>
          <a:lstStyle/>
          <a:p>
            <a:pPr algn="just"/>
            <a:r>
              <a:rPr lang="en-US" sz="2800" b="1" dirty="0">
                <a:solidFill>
                  <a:srgbClr val="FF0000"/>
                </a:solidFill>
              </a:rPr>
              <a:t>Macule</a:t>
            </a:r>
            <a:r>
              <a:rPr lang="en-US" sz="2800" dirty="0"/>
              <a:t>: Flat, nonpalpable lesions usually &lt;10 mm in diameter.</a:t>
            </a:r>
            <a:endParaRPr lang="en-US" sz="2800" b="1" dirty="0">
              <a:solidFill>
                <a:srgbClr val="FF0000"/>
              </a:solidFill>
            </a:endParaRPr>
          </a:p>
          <a:p>
            <a:pPr algn="just"/>
            <a:r>
              <a:rPr lang="en-US" sz="2800" b="1" dirty="0">
                <a:solidFill>
                  <a:srgbClr val="FF0000"/>
                </a:solidFill>
              </a:rPr>
              <a:t>Patch</a:t>
            </a:r>
            <a:r>
              <a:rPr lang="en-US" sz="2800" dirty="0"/>
              <a:t>: A large macule.</a:t>
            </a:r>
          </a:p>
          <a:p>
            <a:pPr algn="just"/>
            <a:r>
              <a:rPr lang="en-US" sz="2800" b="1" dirty="0">
                <a:solidFill>
                  <a:srgbClr val="FF0000"/>
                </a:solidFill>
              </a:rPr>
              <a:t>Papule</a:t>
            </a:r>
            <a:r>
              <a:rPr lang="en-US" sz="2800" dirty="0"/>
              <a:t>: Elevated lesions usually &lt;10 mm in diameter that can be palpated .</a:t>
            </a:r>
          </a:p>
          <a:p>
            <a:pPr algn="just"/>
            <a:r>
              <a:rPr lang="en-US" sz="2800" b="1" dirty="0">
                <a:solidFill>
                  <a:srgbClr val="FF0000"/>
                </a:solidFill>
              </a:rPr>
              <a:t>Plaque</a:t>
            </a:r>
            <a:r>
              <a:rPr lang="en-US" sz="2800" dirty="0"/>
              <a:t>: Palpable lesions &gt;10 mm in diameter that are elevated or depressed compared to the skin surface.</a:t>
            </a:r>
          </a:p>
          <a:p>
            <a:pPr algn="just"/>
            <a:r>
              <a:rPr lang="en-US" sz="2800" b="1" dirty="0">
                <a:solidFill>
                  <a:srgbClr val="FF0000"/>
                </a:solidFill>
              </a:rPr>
              <a:t>Vesicle</a:t>
            </a:r>
            <a:r>
              <a:rPr lang="en-US" sz="2800" dirty="0"/>
              <a:t>: Clear, fluid-filled blisters &lt;10 mm in diameter</a:t>
            </a:r>
          </a:p>
          <a:p>
            <a:pPr algn="just"/>
            <a:r>
              <a:rPr lang="en-US" sz="2800" b="1" dirty="0">
                <a:solidFill>
                  <a:srgbClr val="FF0000"/>
                </a:solidFill>
              </a:rPr>
              <a:t>Bulla</a:t>
            </a:r>
            <a:r>
              <a:rPr lang="en-US" sz="2800" dirty="0"/>
              <a:t>: Clear fluid-filled blisters &gt; 10 mm in diameter. </a:t>
            </a:r>
          </a:p>
          <a:p>
            <a:pPr algn="just"/>
            <a:r>
              <a:rPr lang="en-US" sz="2800" b="1" dirty="0">
                <a:solidFill>
                  <a:srgbClr val="FF0000"/>
                </a:solidFill>
              </a:rPr>
              <a:t>Pustule</a:t>
            </a:r>
            <a:r>
              <a:rPr lang="en-US" sz="2800" dirty="0"/>
              <a:t>: Pus filled blisters &lt;10 mm in diameter.</a:t>
            </a:r>
          </a:p>
          <a:p>
            <a:pPr algn="just"/>
            <a:r>
              <a:rPr lang="en-US" sz="2800" b="1" dirty="0">
                <a:solidFill>
                  <a:srgbClr val="FF0000"/>
                </a:solidFill>
              </a:rPr>
              <a:t>Reticulated</a:t>
            </a:r>
            <a:r>
              <a:rPr lang="en-US" sz="2800" dirty="0"/>
              <a:t>: Networked pattern</a:t>
            </a:r>
          </a:p>
        </p:txBody>
      </p:sp>
    </p:spTree>
    <p:extLst>
      <p:ext uri="{BB962C8B-B14F-4D97-AF65-F5344CB8AC3E}">
        <p14:creationId xmlns:p14="http://schemas.microsoft.com/office/powerpoint/2010/main" val="38732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838200" y="5257800"/>
            <a:ext cx="1905000" cy="1409915"/>
          </a:xfrm>
          <a:prstGeom prst="rect">
            <a:avLst/>
          </a:prstGeom>
          <a:noFill/>
          <a:ln w="9525">
            <a:noFill/>
            <a:miter lim="800000"/>
            <a:headEnd/>
            <a:tailEnd/>
          </a:ln>
        </p:spPr>
      </p:pic>
      <p:sp>
        <p:nvSpPr>
          <p:cNvPr id="16" name="عنوان 1"/>
          <p:cNvSpPr>
            <a:spLocks noGrp="1"/>
          </p:cNvSpPr>
          <p:nvPr>
            <p:ph type="title"/>
          </p:nvPr>
        </p:nvSpPr>
        <p:spPr>
          <a:xfrm>
            <a:off x="1905000" y="-152400"/>
            <a:ext cx="5562600" cy="944563"/>
          </a:xfrm>
        </p:spPr>
        <p:txBody>
          <a:bodyPr>
            <a:normAutofit/>
          </a:bodyPr>
          <a:lstStyle/>
          <a:p>
            <a:r>
              <a:rPr lang="en-US" sz="4000" b="1" dirty="0">
                <a:solidFill>
                  <a:srgbClr val="FF0000"/>
                </a:solidFill>
              </a:rPr>
              <a:t>Viral infections of the skin</a:t>
            </a:r>
            <a:endParaRPr lang="ar-SA" sz="4000" b="1" dirty="0">
              <a:solidFill>
                <a:srgbClr val="FF0000"/>
              </a:solidFill>
            </a:endParaRPr>
          </a:p>
        </p:txBody>
      </p:sp>
      <p:pic>
        <p:nvPicPr>
          <p:cNvPr id="1035" name="Picture 11"/>
          <p:cNvPicPr>
            <a:picLocks noChangeAspect="1" noChangeArrowheads="1"/>
          </p:cNvPicPr>
          <p:nvPr/>
        </p:nvPicPr>
        <p:blipFill>
          <a:blip r:embed="rId3" cstate="print"/>
          <a:srcRect/>
          <a:stretch>
            <a:fillRect/>
          </a:stretch>
        </p:blipFill>
        <p:spPr bwMode="auto">
          <a:xfrm>
            <a:off x="166688" y="779437"/>
            <a:ext cx="3338512" cy="2268563"/>
          </a:xfrm>
          <a:prstGeom prst="rect">
            <a:avLst/>
          </a:prstGeom>
          <a:noFill/>
          <a:ln w="9525">
            <a:noFill/>
            <a:miter lim="800000"/>
            <a:headEnd/>
            <a:tailEnd/>
          </a:ln>
        </p:spPr>
      </p:pic>
      <p:pic>
        <p:nvPicPr>
          <p:cNvPr id="1036" name="Picture 12"/>
          <p:cNvPicPr>
            <a:picLocks noChangeAspect="1" noChangeArrowheads="1"/>
          </p:cNvPicPr>
          <p:nvPr/>
        </p:nvPicPr>
        <p:blipFill>
          <a:blip r:embed="rId4" cstate="print"/>
          <a:srcRect/>
          <a:stretch>
            <a:fillRect/>
          </a:stretch>
        </p:blipFill>
        <p:spPr bwMode="auto">
          <a:xfrm>
            <a:off x="152400" y="3124200"/>
            <a:ext cx="3352800" cy="2133600"/>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914400" y="2895600"/>
            <a:ext cx="1514475" cy="40005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4419600" y="1524000"/>
            <a:ext cx="4495800" cy="3124200"/>
          </a:xfrm>
          <a:prstGeom prst="rect">
            <a:avLst/>
          </a:prstGeom>
          <a:noFill/>
          <a:ln w="9525">
            <a:noFill/>
            <a:miter lim="800000"/>
            <a:headEnd/>
            <a:tailEnd/>
          </a:ln>
        </p:spPr>
      </p:pic>
      <p:pic>
        <p:nvPicPr>
          <p:cNvPr id="8193" name="Picture 1"/>
          <p:cNvPicPr>
            <a:picLocks noChangeAspect="1" noChangeArrowheads="1"/>
          </p:cNvPicPr>
          <p:nvPr/>
        </p:nvPicPr>
        <p:blipFill>
          <a:blip r:embed="rId7" cstate="print"/>
          <a:srcRect/>
          <a:stretch>
            <a:fillRect/>
          </a:stretch>
        </p:blipFill>
        <p:spPr bwMode="auto">
          <a:xfrm>
            <a:off x="4267200" y="4648200"/>
            <a:ext cx="4648200" cy="228600"/>
          </a:xfrm>
          <a:prstGeom prst="rect">
            <a:avLst/>
          </a:prstGeom>
          <a:noFill/>
          <a:ln w="9525">
            <a:noFill/>
            <a:miter lim="800000"/>
            <a:headEnd/>
            <a:tailEnd/>
          </a:ln>
        </p:spPr>
      </p:pic>
      <p:pic>
        <p:nvPicPr>
          <p:cNvPr id="8194" name="Picture 2"/>
          <p:cNvPicPr>
            <a:picLocks noChangeAspect="1" noChangeArrowheads="1"/>
          </p:cNvPicPr>
          <p:nvPr/>
        </p:nvPicPr>
        <p:blipFill>
          <a:blip r:embed="rId8" cstate="print"/>
          <a:srcRect/>
          <a:stretch>
            <a:fillRect/>
          </a:stretch>
        </p:blipFill>
        <p:spPr bwMode="auto">
          <a:xfrm>
            <a:off x="4876800" y="4876800"/>
            <a:ext cx="3552825" cy="676275"/>
          </a:xfrm>
          <a:prstGeom prst="rect">
            <a:avLst/>
          </a:prstGeom>
          <a:noFill/>
          <a:ln w="9525">
            <a:noFill/>
            <a:miter lim="800000"/>
            <a:headEnd/>
            <a:tailEnd/>
          </a:ln>
        </p:spPr>
      </p:pic>
      <p:pic>
        <p:nvPicPr>
          <p:cNvPr id="8195" name="Picture 3"/>
          <p:cNvPicPr>
            <a:picLocks noChangeAspect="1" noChangeArrowheads="1"/>
          </p:cNvPicPr>
          <p:nvPr/>
        </p:nvPicPr>
        <p:blipFill>
          <a:blip r:embed="rId9" cstate="print"/>
          <a:srcRect/>
          <a:stretch>
            <a:fillRect/>
          </a:stretch>
        </p:blipFill>
        <p:spPr bwMode="auto">
          <a:xfrm>
            <a:off x="4648200" y="1066800"/>
            <a:ext cx="4000500" cy="36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6"/>
                                        </p:tgtEl>
                                        <p:attrNameLst>
                                          <p:attrName>style.visibility</p:attrName>
                                        </p:attrNameLst>
                                      </p:cBhvr>
                                      <p:to>
                                        <p:strVal val="visible"/>
                                      </p:to>
                                    </p:set>
                                    <p:animEffect transition="in" filter="fade">
                                      <p:cBhvr>
                                        <p:cTn id="16" dur="500"/>
                                        <p:tgtEl>
                                          <p:spTgt spid="10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8195"/>
                                        </p:tgtEl>
                                        <p:attrNameLst>
                                          <p:attrName>style.visibility</p:attrName>
                                        </p:attrNameLst>
                                      </p:cBhvr>
                                      <p:to>
                                        <p:strVal val="visible"/>
                                      </p:to>
                                    </p:set>
                                    <p:animEffect transition="in" filter="strips(downLeft)">
                                      <p:cBhvr>
                                        <p:cTn id="31" dur="500"/>
                                        <p:tgtEl>
                                          <p:spTgt spid="819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8193"/>
                                        </p:tgtEl>
                                        <p:attrNameLst>
                                          <p:attrName>style.visibility</p:attrName>
                                        </p:attrNameLst>
                                      </p:cBhvr>
                                      <p:to>
                                        <p:strVal val="visible"/>
                                      </p:to>
                                    </p:set>
                                    <p:animEffect transition="in" filter="strips(downLeft)">
                                      <p:cBhvr>
                                        <p:cTn id="41" dur="500"/>
                                        <p:tgtEl>
                                          <p:spTgt spid="819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8194"/>
                                        </p:tgtEl>
                                        <p:attrNameLst>
                                          <p:attrName>style.visibility</p:attrName>
                                        </p:attrNameLst>
                                      </p:cBhvr>
                                      <p:to>
                                        <p:strVal val="visible"/>
                                      </p:to>
                                    </p:set>
                                    <p:animEffect transition="in" filter="strips(downLeft)">
                                      <p:cBhvr>
                                        <p:cTn id="46"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3276600" y="1295400"/>
            <a:ext cx="3135990" cy="342900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962400" y="3962400"/>
            <a:ext cx="1476375" cy="819150"/>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4038600" y="4962525"/>
            <a:ext cx="1457325" cy="1209675"/>
          </a:xfrm>
          <a:prstGeom prst="rect">
            <a:avLst/>
          </a:prstGeom>
          <a:noFill/>
          <a:ln w="9525">
            <a:noFill/>
            <a:miter lim="800000"/>
            <a:headEnd/>
            <a:tailEnd/>
          </a:ln>
        </p:spPr>
      </p:pic>
      <p:sp>
        <p:nvSpPr>
          <p:cNvPr id="9" name="عنوان 1"/>
          <p:cNvSpPr>
            <a:spLocks noGrp="1"/>
          </p:cNvSpPr>
          <p:nvPr>
            <p:ph type="title"/>
          </p:nvPr>
        </p:nvSpPr>
        <p:spPr>
          <a:xfrm>
            <a:off x="1905000" y="-152400"/>
            <a:ext cx="5562600" cy="944563"/>
          </a:xfrm>
        </p:spPr>
        <p:txBody>
          <a:bodyPr>
            <a:normAutofit/>
          </a:bodyPr>
          <a:lstStyle/>
          <a:p>
            <a:r>
              <a:rPr lang="en-US" sz="4000" b="1" dirty="0">
                <a:solidFill>
                  <a:srgbClr val="FF0000"/>
                </a:solidFill>
              </a:rPr>
              <a:t>Viral infections of the skin</a:t>
            </a:r>
            <a:endParaRPr lang="ar-SA"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704850"/>
            <a:ext cx="3381375" cy="35623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 y="4429125"/>
            <a:ext cx="2066925" cy="16668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 y="6181725"/>
            <a:ext cx="1885950" cy="676275"/>
          </a:xfrm>
          <a:prstGeom prst="rect">
            <a:avLst/>
          </a:prstGeom>
          <a:noFill/>
          <a:ln w="9525">
            <a:noFill/>
            <a:miter lim="800000"/>
            <a:headEnd/>
            <a:tailEnd/>
          </a:ln>
        </p:spPr>
      </p:pic>
      <p:pic>
        <p:nvPicPr>
          <p:cNvPr id="7" name="Picture 10"/>
          <p:cNvPicPr>
            <a:picLocks noChangeAspect="1" noChangeArrowheads="1"/>
          </p:cNvPicPr>
          <p:nvPr/>
        </p:nvPicPr>
        <p:blipFill>
          <a:blip r:embed="rId5" cstate="print"/>
          <a:srcRect/>
          <a:stretch>
            <a:fillRect/>
          </a:stretch>
        </p:blipFill>
        <p:spPr bwMode="auto">
          <a:xfrm>
            <a:off x="4724400" y="2286000"/>
            <a:ext cx="4181475" cy="2571750"/>
          </a:xfrm>
          <a:prstGeom prst="rect">
            <a:avLst/>
          </a:prstGeom>
          <a:noFill/>
          <a:ln w="9525">
            <a:noFill/>
            <a:miter lim="800000"/>
            <a:headEnd/>
            <a:tailEnd/>
          </a:ln>
        </p:spPr>
      </p:pic>
      <p:pic>
        <p:nvPicPr>
          <p:cNvPr id="8" name="Picture 9"/>
          <p:cNvPicPr>
            <a:picLocks noChangeAspect="1" noChangeArrowheads="1"/>
          </p:cNvPicPr>
          <p:nvPr/>
        </p:nvPicPr>
        <p:blipFill>
          <a:blip r:embed="rId6" cstate="print"/>
          <a:srcRect/>
          <a:stretch>
            <a:fillRect/>
          </a:stretch>
        </p:blipFill>
        <p:spPr bwMode="auto">
          <a:xfrm>
            <a:off x="4667250" y="4953000"/>
            <a:ext cx="4476750" cy="285750"/>
          </a:xfrm>
          <a:prstGeom prst="rect">
            <a:avLst/>
          </a:prstGeom>
          <a:noFill/>
          <a:ln w="9525">
            <a:noFill/>
            <a:miter lim="800000"/>
            <a:headEnd/>
            <a:tailEnd/>
          </a:ln>
        </p:spPr>
      </p:pic>
      <p:pic>
        <p:nvPicPr>
          <p:cNvPr id="9" name="Picture 8"/>
          <p:cNvPicPr>
            <a:picLocks noChangeAspect="1" noChangeArrowheads="1"/>
          </p:cNvPicPr>
          <p:nvPr/>
        </p:nvPicPr>
        <p:blipFill>
          <a:blip r:embed="rId7" cstate="print"/>
          <a:srcRect/>
          <a:stretch>
            <a:fillRect/>
          </a:stretch>
        </p:blipFill>
        <p:spPr bwMode="auto">
          <a:xfrm>
            <a:off x="4800600" y="762000"/>
            <a:ext cx="2362200" cy="1905208"/>
          </a:xfrm>
          <a:prstGeom prst="rect">
            <a:avLst/>
          </a:prstGeom>
          <a:noFill/>
          <a:ln w="9525">
            <a:noFill/>
            <a:miter lim="800000"/>
            <a:headEnd/>
            <a:tailEnd/>
          </a:ln>
        </p:spPr>
      </p:pic>
      <p:sp>
        <p:nvSpPr>
          <p:cNvPr id="10" name="عنوان 1"/>
          <p:cNvSpPr txBox="1">
            <a:spLocks/>
          </p:cNvSpPr>
          <p:nvPr/>
        </p:nvSpPr>
        <p:spPr>
          <a:xfrm>
            <a:off x="1905000" y="-182563"/>
            <a:ext cx="5562600" cy="944563"/>
          </a:xfrm>
          <a:prstGeom prst="rect">
            <a:avLst/>
          </a:prstGeom>
        </p:spPr>
        <p:txBody>
          <a:bodyPr vert="horz" lIns="91440" tIns="45720" rIns="91440" bIns="45720" rtlCol="0" anchor="ctr">
            <a:normAutofit/>
          </a:body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mj-lt"/>
                <a:ea typeface="+mj-ea"/>
                <a:cs typeface="+mj-cs"/>
              </a:rPr>
              <a:t>Viral infections of the skin</a:t>
            </a:r>
            <a:endParaRPr kumimoji="0" lang="ar-SA" sz="40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0" y="1447800"/>
            <a:ext cx="9144000" cy="4419600"/>
          </a:xfrm>
          <a:prstGeom prst="rect">
            <a:avLst/>
          </a:prstGeom>
        </p:spPr>
      </p:pic>
      <p:sp>
        <p:nvSpPr>
          <p:cNvPr id="3" name="مربع نص 2"/>
          <p:cNvSpPr txBox="1"/>
          <p:nvPr/>
        </p:nvSpPr>
        <p:spPr>
          <a:xfrm>
            <a:off x="1447800" y="533400"/>
            <a:ext cx="6380145" cy="523220"/>
          </a:xfrm>
          <a:prstGeom prst="rect">
            <a:avLst/>
          </a:prstGeom>
          <a:noFill/>
        </p:spPr>
        <p:txBody>
          <a:bodyPr wrap="none" rtlCol="1">
            <a:spAutoFit/>
          </a:bodyPr>
          <a:lstStyle/>
          <a:p>
            <a:r>
              <a:rPr lang="en-US" sz="2800" b="1" dirty="0" err="1">
                <a:solidFill>
                  <a:srgbClr val="C00000"/>
                </a:solidFill>
              </a:rPr>
              <a:t>Rubeola</a:t>
            </a:r>
            <a:r>
              <a:rPr lang="en-US" sz="2800" b="1" dirty="0"/>
              <a:t> vs. </a:t>
            </a:r>
            <a:r>
              <a:rPr lang="en-US" sz="2800" b="1" dirty="0">
                <a:solidFill>
                  <a:srgbClr val="0070C0"/>
                </a:solidFill>
              </a:rPr>
              <a:t>Rubella</a:t>
            </a:r>
            <a:r>
              <a:rPr lang="en-US" sz="2800" b="1" dirty="0"/>
              <a:t> vs. </a:t>
            </a:r>
            <a:r>
              <a:rPr lang="en-US" sz="2800" b="1" dirty="0" err="1">
                <a:solidFill>
                  <a:srgbClr val="00B050"/>
                </a:solidFill>
              </a:rPr>
              <a:t>Roseola</a:t>
            </a:r>
            <a:r>
              <a:rPr lang="en-US" sz="2800" b="1" dirty="0">
                <a:solidFill>
                  <a:srgbClr val="00B050"/>
                </a:solidFill>
              </a:rPr>
              <a:t> </a:t>
            </a:r>
            <a:r>
              <a:rPr lang="en-US" sz="2800" b="1" dirty="0" err="1">
                <a:solidFill>
                  <a:srgbClr val="00B050"/>
                </a:solidFill>
              </a:rPr>
              <a:t>Infantum</a:t>
            </a:r>
            <a:r>
              <a:rPr lang="en-US" sz="2800" b="1" dirty="0">
                <a:solidFill>
                  <a:srgbClr val="00B050"/>
                </a:solidFill>
              </a:rPr>
              <a:t> </a:t>
            </a:r>
          </a:p>
        </p:txBody>
      </p:sp>
    </p:spTree>
    <p:extLst>
      <p:ext uri="{BB962C8B-B14F-4D97-AF65-F5344CB8AC3E}">
        <p14:creationId xmlns:p14="http://schemas.microsoft.com/office/powerpoint/2010/main" val="23551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6" name="Picture 2" descr="Table titled: Viral Infections of the Skin and Eyes. Columns: Disease, Pathogen, Signs and Symptoms, Transmission, Antimicrobial Drugs. Fifth disease, Parvovirus B19, May have initial cold-like symptoms; “slapped cheek” rash, Highly contagious via respiratory secretions of infected individuals, None. Herpes keratitis, Herpes simplex virus 1 (HSV-1), Inflammation of conjunctiva and cornea; irritation, excess tears, sensitivity to light; lesions in cornea leading to blindness, Direct eye contact with discharge from herpes lesions elsewhere in the body or from another infected individual, Acyclovir, ganciclovir, famiclovir, valacyclovir. Oral herpes Herpes simplex virus 1 (HSV-1), May cause initial systemic symptoms; cold sores, Highly contagious via direct contact with infected individuals, Acyclovir, penciclovir, famiclovir, valacyclovir. Papillomas, Human papillomavirus (HPV), Common warts, plantar warts, flat warts, filiform warts, and others, Contact with infected individuals, Topical salicylic acid, cantharidin. Roseola (roseola infantum, exanthem subitum), Human herpesvirus 6 (HHV-6), human herpesvirus 7 (HHV-7), Initial cold-like symptoms with high fever, followed by a macular rash three to five days later, Spread by viral and respiratory secretions of infected individuals, Typically none; ganciclovir for immunocompromised patients. Viral conjunctivitis, Adenoviruses and others, Inflammation of the conjunctiva; watery, nonpurulent discharge, Associated with common cold; contagious via contact with eye discharge, Non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28800" y="46037"/>
            <a:ext cx="5562600" cy="1325563"/>
          </a:xfrm>
        </p:spPr>
        <p:txBody>
          <a:bodyPr>
            <a:normAutofit/>
          </a:bodyPr>
          <a:lstStyle/>
          <a:p>
            <a:r>
              <a:rPr lang="en-US" sz="4000" b="1" dirty="0">
                <a:solidFill>
                  <a:srgbClr val="FF0000"/>
                </a:solidFill>
              </a:rPr>
              <a:t>Viral infections of the skin</a:t>
            </a:r>
            <a:endParaRPr lang="ar-SA" sz="4000" b="1" dirty="0">
              <a:solidFill>
                <a:srgbClr val="FF0000"/>
              </a:solidFill>
            </a:endParaRPr>
          </a:p>
        </p:txBody>
      </p:sp>
      <p:pic>
        <p:nvPicPr>
          <p:cNvPr id="4" name="Picture 3"/>
          <p:cNvPicPr>
            <a:picLocks noChangeAspect="1"/>
          </p:cNvPicPr>
          <p:nvPr/>
        </p:nvPicPr>
        <p:blipFill>
          <a:blip r:embed="rId2" cstate="print"/>
          <a:stretch>
            <a:fillRect/>
          </a:stretch>
        </p:blipFill>
        <p:spPr>
          <a:xfrm>
            <a:off x="6531" y="1295400"/>
            <a:ext cx="9137469" cy="37083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71800" y="76200"/>
            <a:ext cx="3886200" cy="838200"/>
          </a:xfrm>
        </p:spPr>
        <p:txBody>
          <a:bodyPr>
            <a:normAutofit/>
          </a:bodyPr>
          <a:lstStyle/>
          <a:p>
            <a:r>
              <a:rPr lang="en-US" sz="3600" b="1" dirty="0">
                <a:solidFill>
                  <a:srgbClr val="FF0000"/>
                </a:solidFill>
                <a:latin typeface="+mn-lt"/>
              </a:rPr>
              <a:t>Viral</a:t>
            </a:r>
            <a:r>
              <a:rPr lang="en-US" sz="3600" b="1" dirty="0">
                <a:latin typeface="+mn-lt"/>
              </a:rPr>
              <a:t> skin </a:t>
            </a:r>
            <a:r>
              <a:rPr lang="en-US" sz="3600" b="1" dirty="0">
                <a:solidFill>
                  <a:srgbClr val="0070C0"/>
                </a:solidFill>
                <a:latin typeface="+mn-lt"/>
              </a:rPr>
              <a:t>infections</a:t>
            </a:r>
            <a:endParaRPr lang="ar-SA" sz="3600" b="1" dirty="0">
              <a:solidFill>
                <a:srgbClr val="0070C0"/>
              </a:solidFill>
              <a:latin typeface="+mn-lt"/>
            </a:endParaRPr>
          </a:p>
        </p:txBody>
      </p:sp>
      <p:sp>
        <p:nvSpPr>
          <p:cNvPr id="5" name="Content Placeholder 2"/>
          <p:cNvSpPr>
            <a:spLocks noGrp="1"/>
          </p:cNvSpPr>
          <p:nvPr>
            <p:ph idx="1"/>
          </p:nvPr>
        </p:nvSpPr>
        <p:spPr>
          <a:xfrm>
            <a:off x="381000" y="2057400"/>
            <a:ext cx="4114800" cy="4572000"/>
          </a:xfrm>
        </p:spPr>
        <p:txBody>
          <a:bodyPr>
            <a:normAutofit/>
          </a:bodyPr>
          <a:lstStyle/>
          <a:p>
            <a:pPr lvl="0" algn="just">
              <a:lnSpc>
                <a:spcPct val="150000"/>
              </a:lnSpc>
            </a:pPr>
            <a:r>
              <a:rPr lang="en-US" sz="2000" u="sng" dirty="0">
                <a:cs typeface="Arial" pitchFamily="34" charset="0"/>
              </a:rPr>
              <a:t>Herpes simplex</a:t>
            </a:r>
            <a:r>
              <a:rPr lang="en-US" sz="2000" dirty="0">
                <a:cs typeface="Arial" pitchFamily="34" charset="0"/>
              </a:rPr>
              <a:t> (cold sores and </a:t>
            </a:r>
            <a:r>
              <a:rPr lang="en-US" sz="2000" u="sng" dirty="0">
                <a:cs typeface="Arial" pitchFamily="34" charset="0"/>
              </a:rPr>
              <a:t>genital herpes</a:t>
            </a:r>
            <a:r>
              <a:rPr lang="en-US" sz="2000" dirty="0">
                <a:cs typeface="Arial" pitchFamily="34" charset="0"/>
              </a:rPr>
              <a:t>)</a:t>
            </a:r>
          </a:p>
          <a:p>
            <a:pPr lvl="0" algn="just">
              <a:lnSpc>
                <a:spcPct val="150000"/>
              </a:lnSpc>
            </a:pPr>
            <a:r>
              <a:rPr lang="en-US" sz="2000" dirty="0">
                <a:cs typeface="Arial" pitchFamily="34" charset="0"/>
              </a:rPr>
              <a:t> </a:t>
            </a:r>
            <a:r>
              <a:rPr lang="en-US" sz="2000" u="sng" dirty="0">
                <a:cs typeface="Arial" pitchFamily="34" charset="0"/>
              </a:rPr>
              <a:t>Herpes zoster</a:t>
            </a:r>
            <a:r>
              <a:rPr lang="en-US" sz="2000" dirty="0">
                <a:cs typeface="Arial" pitchFamily="34" charset="0"/>
              </a:rPr>
              <a:t> (shingles)</a:t>
            </a:r>
          </a:p>
          <a:p>
            <a:pPr lvl="0" algn="just">
              <a:lnSpc>
                <a:spcPct val="150000"/>
              </a:lnSpc>
            </a:pPr>
            <a:r>
              <a:rPr lang="en-US" sz="2000" u="sng" dirty="0" err="1">
                <a:cs typeface="Arial" pitchFamily="34" charset="0"/>
              </a:rPr>
              <a:t>Molluscum</a:t>
            </a:r>
            <a:r>
              <a:rPr lang="en-US" sz="2000" u="sng" dirty="0">
                <a:cs typeface="Arial" pitchFamily="34" charset="0"/>
              </a:rPr>
              <a:t> </a:t>
            </a:r>
            <a:r>
              <a:rPr lang="en-US" sz="2000" u="sng" dirty="0" err="1">
                <a:cs typeface="Arial" pitchFamily="34" charset="0"/>
              </a:rPr>
              <a:t>contagiosum</a:t>
            </a:r>
            <a:endParaRPr lang="en-US" sz="2000" dirty="0">
              <a:cs typeface="Arial" pitchFamily="34" charset="0"/>
            </a:endParaRPr>
          </a:p>
          <a:p>
            <a:pPr algn="just">
              <a:lnSpc>
                <a:spcPct val="150000"/>
              </a:lnSpc>
            </a:pPr>
            <a:r>
              <a:rPr lang="en-US" sz="2000" u="sng" dirty="0">
                <a:cs typeface="Arial" pitchFamily="34" charset="0"/>
              </a:rPr>
              <a:t>Viral warts</a:t>
            </a:r>
            <a:r>
              <a:rPr lang="en-US" sz="2000" dirty="0">
                <a:cs typeface="Arial" pitchFamily="34" charset="0"/>
              </a:rPr>
              <a:t> (</a:t>
            </a:r>
            <a:r>
              <a:rPr lang="en-US" sz="2000" u="sng" dirty="0">
                <a:cs typeface="Arial" pitchFamily="34" charset="0"/>
              </a:rPr>
              <a:t>genital warts</a:t>
            </a:r>
            <a:r>
              <a:rPr lang="en-US" sz="2000" dirty="0">
                <a:cs typeface="Arial" pitchFamily="34" charset="0"/>
              </a:rPr>
              <a:t> or </a:t>
            </a:r>
            <a:r>
              <a:rPr lang="en-US" sz="2000" dirty="0" err="1">
                <a:cs typeface="Arial" pitchFamily="34" charset="0"/>
              </a:rPr>
              <a:t>condylomas</a:t>
            </a:r>
            <a:r>
              <a:rPr lang="en-US" sz="2000" dirty="0">
                <a:cs typeface="Arial" pitchFamily="34" charset="0"/>
              </a:rPr>
              <a:t> and </a:t>
            </a:r>
            <a:r>
              <a:rPr lang="en-US" sz="2000" u="sng" dirty="0">
                <a:cs typeface="Arial" pitchFamily="34" charset="0"/>
              </a:rPr>
              <a:t>squamous cell </a:t>
            </a:r>
            <a:r>
              <a:rPr lang="en-US" sz="2000" u="sng" dirty="0" err="1">
                <a:cs typeface="Arial" pitchFamily="34" charset="0"/>
              </a:rPr>
              <a:t>papillomas</a:t>
            </a:r>
            <a:r>
              <a:rPr lang="en-US" sz="2000" u="sng" dirty="0">
                <a:cs typeface="Arial" pitchFamily="34" charset="0"/>
              </a:rPr>
              <a:t>)</a:t>
            </a:r>
            <a:endParaRPr lang="en-US" sz="2000" dirty="0">
              <a:cs typeface="Arial" pitchFamily="34" charset="0"/>
            </a:endParaRPr>
          </a:p>
        </p:txBody>
      </p:sp>
      <p:sp>
        <p:nvSpPr>
          <p:cNvPr id="6" name="Rectangle 3"/>
          <p:cNvSpPr/>
          <p:nvPr/>
        </p:nvSpPr>
        <p:spPr>
          <a:xfrm>
            <a:off x="670560" y="1219200"/>
            <a:ext cx="2529840" cy="461665"/>
          </a:xfrm>
          <a:prstGeom prst="rect">
            <a:avLst/>
          </a:prstGeom>
        </p:spPr>
        <p:txBody>
          <a:bodyPr wrap="square">
            <a:spAutoFit/>
          </a:bodyPr>
          <a:lstStyle/>
          <a:p>
            <a:pPr algn="ctr"/>
            <a:r>
              <a:rPr lang="en-US" sz="2400" b="1" dirty="0">
                <a:ln>
                  <a:solidFill>
                    <a:schemeClr val="bg1"/>
                  </a:solidFill>
                </a:ln>
                <a:solidFill>
                  <a:srgbClr val="FF0000"/>
                </a:solidFill>
                <a:cs typeface="Arial" pitchFamily="34" charset="0"/>
              </a:rPr>
              <a:t>Localized </a:t>
            </a:r>
            <a:endParaRPr lang="en-US" sz="2400" dirty="0">
              <a:solidFill>
                <a:srgbClr val="FF0000"/>
              </a:solidFill>
            </a:endParaRPr>
          </a:p>
        </p:txBody>
      </p:sp>
      <p:sp>
        <p:nvSpPr>
          <p:cNvPr id="8" name="قوس كبير أيسر 7"/>
          <p:cNvSpPr/>
          <p:nvPr/>
        </p:nvSpPr>
        <p:spPr>
          <a:xfrm rot="5400000">
            <a:off x="4191000" y="-1371600"/>
            <a:ext cx="457200" cy="4724400"/>
          </a:xfrm>
          <a:prstGeom prst="leftBrace">
            <a:avLst/>
          </a:prstGeom>
          <a:ln w="28575">
            <a:solidFill>
              <a:schemeClr val="accent1">
                <a:alpha val="86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9" name="مستطيل 8"/>
          <p:cNvSpPr/>
          <p:nvPr/>
        </p:nvSpPr>
        <p:spPr>
          <a:xfrm>
            <a:off x="5105400" y="1219200"/>
            <a:ext cx="3429000" cy="1200329"/>
          </a:xfrm>
          <a:prstGeom prst="rect">
            <a:avLst/>
          </a:prstGeom>
        </p:spPr>
        <p:txBody>
          <a:bodyPr wrap="square">
            <a:spAutoFit/>
          </a:bodyPr>
          <a:lstStyle/>
          <a:p>
            <a:pPr algn="ctr"/>
            <a:r>
              <a:rPr lang="en-US" sz="2400" b="1" dirty="0">
                <a:ln>
                  <a:solidFill>
                    <a:schemeClr val="bg1"/>
                  </a:solidFill>
                </a:ln>
                <a:solidFill>
                  <a:srgbClr val="FF0000"/>
                </a:solidFill>
                <a:cs typeface="Arial" pitchFamily="34" charset="0"/>
              </a:rPr>
              <a:t>Childhood viral infections cause widespread </a:t>
            </a:r>
            <a:br>
              <a:rPr lang="en-US" sz="2400" b="1" dirty="0">
                <a:ln>
                  <a:solidFill>
                    <a:schemeClr val="bg1"/>
                  </a:solidFill>
                </a:ln>
                <a:solidFill>
                  <a:srgbClr val="FF0000"/>
                </a:solidFill>
                <a:cs typeface="Arial" pitchFamily="34" charset="0"/>
              </a:rPr>
            </a:br>
            <a:r>
              <a:rPr lang="en-US" sz="2400" b="1" dirty="0">
                <a:ln>
                  <a:solidFill>
                    <a:schemeClr val="bg1"/>
                  </a:solidFill>
                </a:ln>
                <a:solidFill>
                  <a:srgbClr val="FF0000"/>
                </a:solidFill>
                <a:cs typeface="Arial" pitchFamily="34" charset="0"/>
              </a:rPr>
              <a:t>rashes  (</a:t>
            </a:r>
            <a:r>
              <a:rPr lang="en-US" sz="2400" b="1" dirty="0" err="1">
                <a:ln>
                  <a:solidFill>
                    <a:schemeClr val="bg1"/>
                  </a:solidFill>
                </a:ln>
                <a:solidFill>
                  <a:srgbClr val="FF0000"/>
                </a:solidFill>
                <a:cs typeface="Arial" pitchFamily="34" charset="0"/>
              </a:rPr>
              <a:t>exanthems</a:t>
            </a:r>
            <a:r>
              <a:rPr lang="en-US" sz="2400" b="1" dirty="0">
                <a:ln>
                  <a:solidFill>
                    <a:schemeClr val="bg1"/>
                  </a:solidFill>
                </a:ln>
                <a:solidFill>
                  <a:srgbClr val="FF0000"/>
                </a:solidFill>
                <a:cs typeface="Arial" pitchFamily="34" charset="0"/>
              </a:rPr>
              <a:t>)</a:t>
            </a:r>
            <a:endParaRPr lang="ar-SA" sz="2400" b="1" dirty="0">
              <a:ln>
                <a:solidFill>
                  <a:schemeClr val="bg1"/>
                </a:solidFill>
              </a:ln>
              <a:solidFill>
                <a:srgbClr val="FF0000"/>
              </a:solidFill>
              <a:cs typeface="Arial" pitchFamily="34" charset="0"/>
            </a:endParaRPr>
          </a:p>
        </p:txBody>
      </p:sp>
      <p:sp>
        <p:nvSpPr>
          <p:cNvPr id="10" name="Content Placeholder 2"/>
          <p:cNvSpPr txBox="1">
            <a:spLocks/>
          </p:cNvSpPr>
          <p:nvPr/>
        </p:nvSpPr>
        <p:spPr>
          <a:xfrm>
            <a:off x="5181600" y="2362200"/>
            <a:ext cx="3962400" cy="3581400"/>
          </a:xfrm>
          <a:prstGeom prst="rect">
            <a:avLst/>
          </a:prstGeom>
        </p:spPr>
        <p:txBody>
          <a:bodyPr vert="horz" lIns="91440" tIns="45720" rIns="91440" bIns="45720" rtlCol="0">
            <a:normAutofit/>
          </a:bodyPr>
          <a:lstStyle/>
          <a:p>
            <a:pPr marL="171450" lvl="0" indent="-171450" defTabSz="685800">
              <a:lnSpc>
                <a:spcPct val="150000"/>
              </a:lnSpc>
              <a:spcBef>
                <a:spcPts val="750"/>
              </a:spcBef>
              <a:buBlip>
                <a:blip r:embed="rId2"/>
              </a:buBlip>
              <a:defRPr/>
            </a:pPr>
            <a:r>
              <a:rPr lang="en-US" u="sng" dirty="0">
                <a:cs typeface="Arial" pitchFamily="34" charset="0"/>
              </a:rPr>
              <a:t> Measles </a:t>
            </a:r>
            <a:r>
              <a:rPr lang="en-US" dirty="0"/>
              <a:t>( Other names include </a:t>
            </a:r>
            <a:r>
              <a:rPr lang="en-US" b="1" dirty="0" err="1"/>
              <a:t>morbilli</a:t>
            </a:r>
            <a:r>
              <a:rPr lang="en-US" dirty="0"/>
              <a:t>, rubeola, red measles, and English measles)</a:t>
            </a:r>
            <a:r>
              <a:rPr lang="en-US" dirty="0">
                <a:cs typeface="Arial" pitchFamily="34" charset="0"/>
              </a:rPr>
              <a:t>.</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Blip>
                <a:blip r:embed="rId2"/>
              </a:buBlip>
              <a:tabLst/>
              <a:defRPr/>
            </a:pPr>
            <a:r>
              <a:rPr lang="en-US" u="sng" dirty="0">
                <a:cs typeface="Arial" pitchFamily="34" charset="0"/>
              </a:rPr>
              <a:t>German measles (rubella)</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Blip>
                <a:blip r:embed="rId2"/>
              </a:buBlip>
              <a:tabLst/>
              <a:defRPr/>
            </a:pPr>
            <a:r>
              <a:rPr lang="en-US" u="sng" dirty="0">
                <a:cs typeface="Arial" pitchFamily="34" charset="0"/>
              </a:rPr>
              <a:t>Chickenpox (varicella)</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Blip>
                <a:blip r:embed="rId2"/>
              </a:buBlip>
              <a:tabLst/>
              <a:defRPr/>
            </a:pPr>
            <a:r>
              <a:rPr lang="en-US" u="sng" dirty="0">
                <a:cs typeface="Arial" pitchFamily="34" charset="0"/>
              </a:rPr>
              <a:t>Erythema </a:t>
            </a:r>
            <a:r>
              <a:rPr lang="en-US" u="sng" dirty="0" err="1">
                <a:cs typeface="Arial" pitchFamily="34" charset="0"/>
              </a:rPr>
              <a:t>infectiosum</a:t>
            </a:r>
            <a:r>
              <a:rPr lang="en-US" u="sng" dirty="0">
                <a:cs typeface="Arial" pitchFamily="34" charset="0"/>
              </a:rPr>
              <a:t> (parvovirus)</a:t>
            </a:r>
          </a:p>
          <a:p>
            <a:pPr marL="171450" marR="0" lvl="0" indent="-171450" algn="l" defTabSz="685800" rtl="0" eaLnBrk="1" fontAlgn="auto" latinLnBrk="0" hangingPunct="1">
              <a:lnSpc>
                <a:spcPct val="150000"/>
              </a:lnSpc>
              <a:spcBef>
                <a:spcPts val="750"/>
              </a:spcBef>
              <a:spcAft>
                <a:spcPts val="0"/>
              </a:spcAft>
              <a:buClrTx/>
              <a:buSzTx/>
              <a:buFont typeface="Arial" panose="020B0604020202020204" pitchFamily="34" charset="0"/>
              <a:buBlip>
                <a:blip r:embed="rId2"/>
              </a:buBlip>
              <a:tabLst/>
              <a:defRPr/>
            </a:pPr>
            <a:r>
              <a:rPr lang="en-US" u="sng" dirty="0">
                <a:cs typeface="Arial" pitchFamily="34" charset="0"/>
              </a:rPr>
              <a:t>Roseola (due to herpes virus 6 and 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strips(downLeft)">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strips(downLeft)">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strips(downLeft)">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strips(down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strips(downLeft)">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strips(downLeft)">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strips(downLeft)">
                                      <p:cBhvr>
                                        <p:cTn id="57" dur="500"/>
                                        <p:tgtEl>
                                          <p:spTgt spid="1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strips(downLeft)">
                                      <p:cBhvr>
                                        <p:cTn id="62" dur="5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strips(downLeft)">
                                      <p:cBhvr>
                                        <p:cTn id="6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82000" cy="4351338"/>
          </a:xfrm>
        </p:spPr>
        <p:txBody>
          <a:bodyPr>
            <a:noAutofit/>
          </a:bodyPr>
          <a:lstStyle/>
          <a:p>
            <a:pPr marL="0" indent="0" algn="just">
              <a:buNone/>
            </a:pPr>
            <a:r>
              <a:rPr lang="en-US" sz="2800" b="1" dirty="0">
                <a:solidFill>
                  <a:schemeClr val="bg1"/>
                </a:solidFill>
                <a:latin typeface="Arial" pitchFamily="34" charset="0"/>
                <a:cs typeface="Arial" pitchFamily="34" charset="0"/>
              </a:rPr>
              <a:t>HSV-1 and HSV-2:</a:t>
            </a:r>
          </a:p>
          <a:p>
            <a:pPr lvl="2" algn="just"/>
            <a:r>
              <a:rPr lang="en-US" sz="2400" dirty="0">
                <a:solidFill>
                  <a:schemeClr val="bg1"/>
                </a:solidFill>
                <a:latin typeface="Arial" pitchFamily="34" charset="0"/>
                <a:cs typeface="Arial" pitchFamily="34" charset="0"/>
              </a:rPr>
              <a:t>Human is the natural host for both of them.</a:t>
            </a:r>
          </a:p>
          <a:p>
            <a:pPr lvl="2" algn="just"/>
            <a:r>
              <a:rPr lang="en-US" sz="2400" dirty="0">
                <a:solidFill>
                  <a:schemeClr val="bg1"/>
                </a:solidFill>
                <a:latin typeface="Arial" pitchFamily="34" charset="0"/>
                <a:cs typeface="Arial" pitchFamily="34" charset="0"/>
              </a:rPr>
              <a:t>They are distinguished by two main criteria:</a:t>
            </a:r>
          </a:p>
          <a:p>
            <a:pPr marL="1828800" lvl="4" indent="-457200" algn="just">
              <a:buFont typeface="+mj-lt"/>
              <a:buAutoNum type="alphaLcPeriod"/>
            </a:pPr>
            <a:r>
              <a:rPr lang="en-US" sz="2250" dirty="0">
                <a:solidFill>
                  <a:schemeClr val="bg1"/>
                </a:solidFill>
                <a:latin typeface="Arial" pitchFamily="34" charset="0"/>
                <a:cs typeface="Arial" pitchFamily="34" charset="0"/>
              </a:rPr>
              <a:t>Antigenicity.</a:t>
            </a:r>
          </a:p>
          <a:p>
            <a:pPr marL="1828800" lvl="4" indent="-457200" algn="just">
              <a:buFont typeface="+mj-lt"/>
              <a:buAutoNum type="alphaLcPeriod"/>
            </a:pPr>
            <a:r>
              <a:rPr lang="en-US" sz="2250" dirty="0">
                <a:solidFill>
                  <a:schemeClr val="bg1"/>
                </a:solidFill>
                <a:latin typeface="Arial" pitchFamily="34" charset="0"/>
                <a:cs typeface="Arial" pitchFamily="34" charset="0"/>
              </a:rPr>
              <a:t>Location of lesions. </a:t>
            </a:r>
          </a:p>
          <a:p>
            <a:pPr lvl="6" algn="just"/>
            <a:r>
              <a:rPr lang="en-US" sz="2250" dirty="0">
                <a:solidFill>
                  <a:schemeClr val="bg1"/>
                </a:solidFill>
                <a:latin typeface="Arial" pitchFamily="34" charset="0"/>
                <a:cs typeface="Arial" pitchFamily="34" charset="0"/>
              </a:rPr>
              <a:t>HSV-1 lesions are above the waist</a:t>
            </a:r>
          </a:p>
          <a:p>
            <a:pPr lvl="6" algn="just"/>
            <a:r>
              <a:rPr lang="en-US" sz="2250" dirty="0">
                <a:solidFill>
                  <a:schemeClr val="bg1"/>
                </a:solidFill>
                <a:latin typeface="Arial" pitchFamily="34" charset="0"/>
                <a:cs typeface="Arial" pitchFamily="34" charset="0"/>
              </a:rPr>
              <a:t>HSV-2 lesions are below the waist</a:t>
            </a:r>
            <a:r>
              <a:rPr lang="en-US" sz="1850" dirty="0">
                <a:solidFill>
                  <a:schemeClr val="bg1"/>
                </a:solidFill>
                <a:latin typeface="Arial" pitchFamily="34" charset="0"/>
                <a:cs typeface="Arial" pitchFamily="34" charset="0"/>
              </a:rPr>
              <a:t>. </a:t>
            </a:r>
          </a:p>
          <a:p>
            <a:pPr marL="0" indent="0" algn="just">
              <a:buNone/>
            </a:pPr>
            <a:r>
              <a:rPr lang="en-US" sz="2800" b="1" dirty="0">
                <a:solidFill>
                  <a:schemeClr val="bg1"/>
                </a:solidFill>
                <a:latin typeface="Arial" pitchFamily="34" charset="0"/>
                <a:cs typeface="Arial" pitchFamily="34" charset="0"/>
              </a:rPr>
              <a:t>Diseases</a:t>
            </a:r>
            <a:r>
              <a:rPr lang="en-US" sz="2800" dirty="0">
                <a:solidFill>
                  <a:schemeClr val="bg1"/>
                </a:solidFill>
                <a:latin typeface="Arial" pitchFamily="34" charset="0"/>
                <a:cs typeface="Arial" pitchFamily="34" charset="0"/>
              </a:rPr>
              <a:t> </a:t>
            </a:r>
          </a:p>
          <a:p>
            <a:pPr algn="just"/>
            <a:r>
              <a:rPr lang="en-US" sz="2400" dirty="0">
                <a:solidFill>
                  <a:schemeClr val="bg1"/>
                </a:solidFill>
                <a:latin typeface="Arial" pitchFamily="34" charset="0"/>
                <a:cs typeface="Arial" pitchFamily="34" charset="0"/>
              </a:rPr>
              <a:t>HSV-1: acute </a:t>
            </a:r>
            <a:r>
              <a:rPr lang="en-US" sz="2400" dirty="0" err="1">
                <a:solidFill>
                  <a:schemeClr val="bg1"/>
                </a:solidFill>
                <a:latin typeface="Arial" pitchFamily="34" charset="0"/>
                <a:cs typeface="Arial" pitchFamily="34" charset="0"/>
              </a:rPr>
              <a:t>gingivostomatitis</a:t>
            </a:r>
            <a:r>
              <a:rPr lang="en-US" sz="2400" dirty="0">
                <a:solidFill>
                  <a:schemeClr val="bg1"/>
                </a:solidFill>
                <a:latin typeface="Arial" pitchFamily="34" charset="0"/>
                <a:cs typeface="Arial" pitchFamily="34" charset="0"/>
              </a:rPr>
              <a:t>, recurrent herpes </a:t>
            </a:r>
            <a:r>
              <a:rPr lang="en-US" sz="2400" dirty="0" err="1">
                <a:solidFill>
                  <a:schemeClr val="bg1"/>
                </a:solidFill>
                <a:latin typeface="Arial" pitchFamily="34" charset="0"/>
                <a:cs typeface="Arial" pitchFamily="34" charset="0"/>
              </a:rPr>
              <a:t>labialis</a:t>
            </a:r>
            <a:r>
              <a:rPr lang="en-US" sz="2400" dirty="0">
                <a:solidFill>
                  <a:schemeClr val="bg1"/>
                </a:solidFill>
                <a:latin typeface="Arial" pitchFamily="34" charset="0"/>
                <a:cs typeface="Arial" pitchFamily="34" charset="0"/>
              </a:rPr>
              <a:t> (cold sores), </a:t>
            </a:r>
            <a:r>
              <a:rPr lang="en-US" sz="2400" dirty="0" err="1">
                <a:solidFill>
                  <a:schemeClr val="bg1"/>
                </a:solidFill>
                <a:latin typeface="Arial" pitchFamily="34" charset="0"/>
                <a:cs typeface="Arial" pitchFamily="34" charset="0"/>
              </a:rPr>
              <a:t>keratoconjunctivitis</a:t>
            </a:r>
            <a:r>
              <a:rPr lang="en-US" sz="2400" dirty="0">
                <a:solidFill>
                  <a:schemeClr val="bg1"/>
                </a:solidFill>
                <a:latin typeface="Arial" pitchFamily="34" charset="0"/>
                <a:cs typeface="Arial" pitchFamily="34" charset="0"/>
              </a:rPr>
              <a:t> (keratitis),herpetic whitlow and encephalitis. </a:t>
            </a:r>
          </a:p>
          <a:p>
            <a:pPr algn="just"/>
            <a:r>
              <a:rPr lang="en-US" sz="2400" dirty="0">
                <a:solidFill>
                  <a:schemeClr val="bg1"/>
                </a:solidFill>
                <a:latin typeface="Arial" pitchFamily="34" charset="0"/>
                <a:cs typeface="Arial" pitchFamily="34" charset="0"/>
              </a:rPr>
              <a:t>HSV-2: herpes genitals (genital herpes), neonatal herpes, and aseptic meningitis. </a:t>
            </a:r>
            <a:endParaRPr lang="en-US" sz="2800" dirty="0">
              <a:solidFill>
                <a:schemeClr val="bg1"/>
              </a:solidFill>
              <a:latin typeface="Arial" pitchFamily="34" charset="0"/>
              <a:cs typeface="Arial" pitchFamily="34" charset="0"/>
            </a:endParaRPr>
          </a:p>
        </p:txBody>
      </p:sp>
      <p:sp>
        <p:nvSpPr>
          <p:cNvPr id="6" name="TextBox 5"/>
          <p:cNvSpPr txBox="1"/>
          <p:nvPr/>
        </p:nvSpPr>
        <p:spPr>
          <a:xfrm>
            <a:off x="2122964" y="177948"/>
            <a:ext cx="4898072" cy="584775"/>
          </a:xfrm>
          <a:prstGeom prst="rect">
            <a:avLst/>
          </a:prstGeom>
          <a:noFill/>
        </p:spPr>
        <p:txBody>
          <a:bodyPr wrap="none" rtlCol="0">
            <a:spAutoFit/>
          </a:bodyPr>
          <a:lstStyle/>
          <a:p>
            <a:r>
              <a:rPr lang="en-US" sz="3200" b="1" dirty="0">
                <a:solidFill>
                  <a:srgbClr val="FF0000"/>
                </a:solidFill>
              </a:rPr>
              <a:t>Herpes Simples Virus (HSV) </a:t>
            </a:r>
          </a:p>
        </p:txBody>
      </p:sp>
    </p:spTree>
    <p:extLst>
      <p:ext uri="{BB962C8B-B14F-4D97-AF65-F5344CB8AC3E}">
        <p14:creationId xmlns:p14="http://schemas.microsoft.com/office/powerpoint/2010/main" val="19133955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9868" y="1285943"/>
            <a:ext cx="8303131" cy="4800600"/>
          </a:xfrm>
        </p:spPr>
        <p:txBody>
          <a:bodyPr>
            <a:noAutofit/>
          </a:bodyPr>
          <a:lstStyle/>
          <a:p>
            <a:pPr algn="just"/>
            <a:r>
              <a:rPr lang="en-US" sz="2200" b="1" dirty="0">
                <a:latin typeface="Arial" pitchFamily="34" charset="0"/>
                <a:cs typeface="Arial" pitchFamily="34" charset="0"/>
              </a:rPr>
              <a:t>HSV1:  </a:t>
            </a:r>
            <a:r>
              <a:rPr lang="en-US" sz="2200" dirty="0">
                <a:latin typeface="Arial" pitchFamily="34" charset="0"/>
                <a:cs typeface="Arial" pitchFamily="34" charset="0"/>
              </a:rPr>
              <a:t>Saliva or direct contact with virus from the vesicle.</a:t>
            </a:r>
          </a:p>
          <a:p>
            <a:pPr algn="just"/>
            <a:r>
              <a:rPr lang="en-US" sz="2200" b="1" dirty="0">
                <a:latin typeface="Arial" pitchFamily="34" charset="0"/>
                <a:cs typeface="Arial" pitchFamily="34" charset="0"/>
              </a:rPr>
              <a:t>HSV2: </a:t>
            </a:r>
            <a:r>
              <a:rPr lang="en-US" sz="2200" dirty="0">
                <a:latin typeface="Arial" pitchFamily="34" charset="0"/>
                <a:cs typeface="Arial" pitchFamily="34" charset="0"/>
              </a:rPr>
              <a:t>Sexual contact in adults and during passage through the birth canal in neonates.</a:t>
            </a:r>
          </a:p>
          <a:p>
            <a:pPr marL="0" indent="0" algn="just">
              <a:buNone/>
            </a:pPr>
            <a:endParaRPr lang="en-US" sz="2200" dirty="0">
              <a:latin typeface="Arial" pitchFamily="34" charset="0"/>
              <a:cs typeface="Arial" pitchFamily="34" charset="0"/>
            </a:endParaRPr>
          </a:p>
          <a:p>
            <a:pPr marL="114300" indent="0" algn="just">
              <a:buNone/>
            </a:pPr>
            <a:endParaRPr lang="en-US" sz="2200" dirty="0">
              <a:latin typeface="Arial" pitchFamily="34" charset="0"/>
              <a:cs typeface="Arial" pitchFamily="34" charset="0"/>
            </a:endParaRPr>
          </a:p>
          <a:p>
            <a:pPr marL="457200" indent="-342900" algn="just"/>
            <a:r>
              <a:rPr lang="en-US" sz="2200" dirty="0">
                <a:latin typeface="Arial" pitchFamily="34" charset="0"/>
                <a:cs typeface="Arial" pitchFamily="34" charset="0"/>
              </a:rPr>
              <a:t>Initial vesicular lesions occur in the mouth or on the face. </a:t>
            </a:r>
            <a:endParaRPr lang="ar-JO" sz="2200" dirty="0">
              <a:latin typeface="Arial" pitchFamily="34" charset="0"/>
              <a:cs typeface="Arial" pitchFamily="34" charset="0"/>
            </a:endParaRPr>
          </a:p>
          <a:p>
            <a:pPr marL="457200" indent="-342900" algn="just"/>
            <a:r>
              <a:rPr lang="en-US" sz="2200" dirty="0">
                <a:latin typeface="Arial" pitchFamily="34" charset="0"/>
                <a:cs typeface="Arial" pitchFamily="34" charset="0"/>
              </a:rPr>
              <a:t>For HSV1: the virus then travels up the axon and becomes latent in sensory (trigeminal) ganglia. </a:t>
            </a:r>
            <a:endParaRPr lang="ar-JO" sz="2200" dirty="0">
              <a:latin typeface="Arial" pitchFamily="34" charset="0"/>
              <a:cs typeface="Arial" pitchFamily="34" charset="0"/>
            </a:endParaRPr>
          </a:p>
          <a:p>
            <a:pPr marL="457200" indent="-342900" algn="just"/>
            <a:r>
              <a:rPr lang="en-US" sz="2200" dirty="0">
                <a:latin typeface="Arial" pitchFamily="34" charset="0"/>
                <a:cs typeface="Arial" pitchFamily="34" charset="0"/>
              </a:rPr>
              <a:t>For HSV2 (the genital area): latent in sensory (lumbar or sacral) ganglion cells.</a:t>
            </a:r>
          </a:p>
          <a:p>
            <a:pPr marL="457200" indent="-342900" algn="just"/>
            <a:r>
              <a:rPr lang="en-US" sz="2200" dirty="0">
                <a:latin typeface="Arial" pitchFamily="34" charset="0"/>
                <a:cs typeface="Arial" pitchFamily="34" charset="0"/>
              </a:rPr>
              <a:t>Dissemination to internal organs occurs in patients with depressed cell-mediated immunity with life-threatening consequences</a:t>
            </a:r>
          </a:p>
        </p:txBody>
      </p:sp>
      <p:sp>
        <p:nvSpPr>
          <p:cNvPr id="7" name="Rectangle 6"/>
          <p:cNvSpPr/>
          <p:nvPr/>
        </p:nvSpPr>
        <p:spPr>
          <a:xfrm>
            <a:off x="483818" y="2514600"/>
            <a:ext cx="4572000" cy="523220"/>
          </a:xfrm>
          <a:prstGeom prst="rect">
            <a:avLst/>
          </a:prstGeom>
        </p:spPr>
        <p:txBody>
          <a:bodyPr>
            <a:spAutoFit/>
          </a:bodyPr>
          <a:lstStyle/>
          <a:p>
            <a:pPr algn="just"/>
            <a:r>
              <a:rPr lang="en-US"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Pathogenesis</a:t>
            </a:r>
            <a:endParaRPr lang="en-US" sz="2800" dirty="0"/>
          </a:p>
        </p:txBody>
      </p:sp>
      <p:sp>
        <p:nvSpPr>
          <p:cNvPr id="8" name="Rectangle 7"/>
          <p:cNvSpPr/>
          <p:nvPr/>
        </p:nvSpPr>
        <p:spPr>
          <a:xfrm>
            <a:off x="468578" y="762723"/>
            <a:ext cx="2198422" cy="523220"/>
          </a:xfrm>
          <a:prstGeom prst="rect">
            <a:avLst/>
          </a:prstGeom>
        </p:spPr>
        <p:txBody>
          <a:bodyPr wrap="none">
            <a:spAutoFit/>
          </a:bodyPr>
          <a:lstStyle/>
          <a:p>
            <a:pPr algn="just"/>
            <a:r>
              <a:rPr lang="en-US"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Transmission</a:t>
            </a:r>
            <a:endParaRPr lang="en-US" sz="2800" dirty="0"/>
          </a:p>
        </p:txBody>
      </p:sp>
      <p:sp>
        <p:nvSpPr>
          <p:cNvPr id="6" name="TextBox 5"/>
          <p:cNvSpPr txBox="1"/>
          <p:nvPr/>
        </p:nvSpPr>
        <p:spPr>
          <a:xfrm>
            <a:off x="2122964" y="177948"/>
            <a:ext cx="4898072" cy="584775"/>
          </a:xfrm>
          <a:prstGeom prst="rect">
            <a:avLst/>
          </a:prstGeom>
          <a:noFill/>
        </p:spPr>
        <p:txBody>
          <a:bodyPr wrap="none" rtlCol="0">
            <a:spAutoFit/>
          </a:bodyPr>
          <a:lstStyle/>
          <a:p>
            <a:r>
              <a:rPr lang="en-US" sz="3200" b="1" dirty="0">
                <a:solidFill>
                  <a:srgbClr val="FF0000"/>
                </a:solidFill>
              </a:rPr>
              <a:t>Herpes Simples Virus (HSV) </a:t>
            </a:r>
          </a:p>
        </p:txBody>
      </p:sp>
    </p:spTree>
    <p:extLst>
      <p:ext uri="{BB962C8B-B14F-4D97-AF65-F5344CB8AC3E}">
        <p14:creationId xmlns:p14="http://schemas.microsoft.com/office/powerpoint/2010/main" val="18154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1406" y="1023926"/>
            <a:ext cx="2857520" cy="3710415"/>
          </a:xfrm>
          <a:prstGeom prst="rect">
            <a:avLst/>
          </a:prstGeom>
          <a:noFill/>
          <a:ln w="9525">
            <a:noFill/>
            <a:miter lim="800000"/>
            <a:headEnd/>
            <a:tailEnd/>
          </a:ln>
          <a:effectLst/>
        </p:spPr>
      </p:pic>
      <p:sp>
        <p:nvSpPr>
          <p:cNvPr id="5" name="Title 1"/>
          <p:cNvSpPr>
            <a:spLocks noGrp="1"/>
          </p:cNvSpPr>
          <p:nvPr>
            <p:ph type="title"/>
          </p:nvPr>
        </p:nvSpPr>
        <p:spPr>
          <a:xfrm>
            <a:off x="3143240" y="-69265"/>
            <a:ext cx="8229600" cy="582594"/>
          </a:xfrm>
        </p:spPr>
        <p:txBody>
          <a:bodyPr>
            <a:noAutofit/>
          </a:bodyPr>
          <a:lstStyle/>
          <a:p>
            <a:r>
              <a:rPr lang="en-US" b="1" dirty="0">
                <a:solidFill>
                  <a:srgbClr val="0070C0"/>
                </a:solidFill>
              </a:rPr>
              <a:t>Pathogenesis</a:t>
            </a:r>
          </a:p>
        </p:txBody>
      </p:sp>
      <p:sp>
        <p:nvSpPr>
          <p:cNvPr id="6" name="TextBox 5"/>
          <p:cNvSpPr txBox="1"/>
          <p:nvPr/>
        </p:nvSpPr>
        <p:spPr>
          <a:xfrm>
            <a:off x="428596" y="633699"/>
            <a:ext cx="2456826" cy="461665"/>
          </a:xfrm>
          <a:prstGeom prst="rect">
            <a:avLst/>
          </a:prstGeom>
          <a:noFill/>
        </p:spPr>
        <p:txBody>
          <a:bodyPr wrap="none" rtlCol="0">
            <a:spAutoFit/>
          </a:bodyPr>
          <a:lstStyle/>
          <a:p>
            <a:r>
              <a:rPr lang="en-US" sz="2400" b="1" dirty="0">
                <a:solidFill>
                  <a:srgbClr val="FF0000"/>
                </a:solidFill>
              </a:rPr>
              <a:t>Primary  infection</a:t>
            </a:r>
          </a:p>
        </p:txBody>
      </p:sp>
      <p:sp>
        <p:nvSpPr>
          <p:cNvPr id="7" name="TextBox 6"/>
          <p:cNvSpPr txBox="1"/>
          <p:nvPr/>
        </p:nvSpPr>
        <p:spPr>
          <a:xfrm>
            <a:off x="3525562" y="633699"/>
            <a:ext cx="2189446" cy="461665"/>
          </a:xfrm>
          <a:prstGeom prst="rect">
            <a:avLst/>
          </a:prstGeom>
          <a:noFill/>
        </p:spPr>
        <p:txBody>
          <a:bodyPr wrap="none" rtlCol="0">
            <a:spAutoFit/>
          </a:bodyPr>
          <a:lstStyle/>
          <a:p>
            <a:r>
              <a:rPr lang="en-US" sz="2400" b="1" dirty="0">
                <a:solidFill>
                  <a:srgbClr val="FF0000"/>
                </a:solidFill>
              </a:rPr>
              <a:t>Latent infection</a:t>
            </a:r>
          </a:p>
        </p:txBody>
      </p:sp>
      <p:pic>
        <p:nvPicPr>
          <p:cNvPr id="1027" name="Picture 3"/>
          <p:cNvPicPr>
            <a:picLocks noChangeAspect="1" noChangeArrowheads="1"/>
          </p:cNvPicPr>
          <p:nvPr/>
        </p:nvPicPr>
        <p:blipFill>
          <a:blip r:embed="rId4" cstate="print"/>
          <a:srcRect/>
          <a:stretch>
            <a:fillRect/>
          </a:stretch>
        </p:blipFill>
        <p:spPr bwMode="auto">
          <a:xfrm>
            <a:off x="3357554" y="1023926"/>
            <a:ext cx="2810764" cy="3776674"/>
          </a:xfrm>
          <a:prstGeom prst="rect">
            <a:avLst/>
          </a:prstGeom>
          <a:noFill/>
          <a:ln w="9525">
            <a:noFill/>
            <a:miter lim="800000"/>
            <a:headEnd/>
            <a:tailEnd/>
          </a:ln>
          <a:effectLst/>
        </p:spPr>
      </p:pic>
      <p:cxnSp>
        <p:nvCxnSpPr>
          <p:cNvPr id="10" name="Straight Arrow Connector 9"/>
          <p:cNvCxnSpPr/>
          <p:nvPr/>
        </p:nvCxnSpPr>
        <p:spPr>
          <a:xfrm>
            <a:off x="2928926" y="3095628"/>
            <a:ext cx="42862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5" cstate="print"/>
          <a:srcRect/>
          <a:stretch>
            <a:fillRect/>
          </a:stretch>
        </p:blipFill>
        <p:spPr bwMode="auto">
          <a:xfrm>
            <a:off x="6500826" y="1023926"/>
            <a:ext cx="2643174" cy="3776674"/>
          </a:xfrm>
          <a:prstGeom prst="rect">
            <a:avLst/>
          </a:prstGeom>
          <a:noFill/>
          <a:ln w="9525">
            <a:noFill/>
            <a:miter lim="800000"/>
            <a:headEnd/>
            <a:tailEnd/>
          </a:ln>
          <a:effectLst/>
        </p:spPr>
      </p:pic>
      <p:cxnSp>
        <p:nvCxnSpPr>
          <p:cNvPr id="12" name="Straight Arrow Connector 11"/>
          <p:cNvCxnSpPr/>
          <p:nvPr/>
        </p:nvCxnSpPr>
        <p:spPr>
          <a:xfrm>
            <a:off x="6143636" y="3095628"/>
            <a:ext cx="428628"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39597" y="633699"/>
            <a:ext cx="1775807" cy="461665"/>
          </a:xfrm>
          <a:prstGeom prst="rect">
            <a:avLst/>
          </a:prstGeom>
          <a:noFill/>
        </p:spPr>
        <p:txBody>
          <a:bodyPr wrap="none" rtlCol="0">
            <a:spAutoFit/>
          </a:bodyPr>
          <a:lstStyle/>
          <a:p>
            <a:r>
              <a:rPr lang="en-US" sz="2400" b="1" dirty="0">
                <a:solidFill>
                  <a:srgbClr val="FF0000"/>
                </a:solidFill>
              </a:rPr>
              <a:t>Reactivation</a:t>
            </a:r>
          </a:p>
        </p:txBody>
      </p:sp>
      <p:sp>
        <p:nvSpPr>
          <p:cNvPr id="11" name="Curved Left Arrow 10"/>
          <p:cNvSpPr/>
          <p:nvPr/>
        </p:nvSpPr>
        <p:spPr>
          <a:xfrm rot="5400000" flipV="1">
            <a:off x="5994742" y="4151620"/>
            <a:ext cx="679661" cy="18451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3" name="TextBox 12"/>
          <p:cNvSpPr txBox="1"/>
          <p:nvPr/>
        </p:nvSpPr>
        <p:spPr>
          <a:xfrm>
            <a:off x="7707566" y="4800600"/>
            <a:ext cx="1187633" cy="1938992"/>
          </a:xfrm>
          <a:prstGeom prst="rect">
            <a:avLst/>
          </a:prstGeom>
          <a:noFill/>
        </p:spPr>
        <p:txBody>
          <a:bodyPr wrap="none" rtlCol="0">
            <a:spAutoFit/>
          </a:bodyPr>
          <a:lstStyle/>
          <a:p>
            <a:r>
              <a:rPr lang="en-US" sz="2000" b="1" dirty="0"/>
              <a:t>Cold</a:t>
            </a:r>
          </a:p>
          <a:p>
            <a:r>
              <a:rPr lang="en-US" sz="2000" b="1" dirty="0"/>
              <a:t>fever </a:t>
            </a:r>
          </a:p>
          <a:p>
            <a:r>
              <a:rPr lang="en-US" sz="2000" b="1" dirty="0"/>
              <a:t>Surgery</a:t>
            </a:r>
          </a:p>
          <a:p>
            <a:r>
              <a:rPr lang="en-US" sz="2000" b="1" dirty="0"/>
              <a:t>Stress</a:t>
            </a:r>
          </a:p>
          <a:p>
            <a:r>
              <a:rPr lang="en-US" sz="2000" b="1" dirty="0"/>
              <a:t>Trauma</a:t>
            </a:r>
          </a:p>
          <a:p>
            <a:r>
              <a:rPr lang="en-US" sz="2000" b="1" dirty="0"/>
              <a:t>unknown</a:t>
            </a:r>
          </a:p>
        </p:txBody>
      </p:sp>
      <p:sp>
        <p:nvSpPr>
          <p:cNvPr id="14" name="TextBox 13"/>
          <p:cNvSpPr txBox="1"/>
          <p:nvPr/>
        </p:nvSpPr>
        <p:spPr>
          <a:xfrm>
            <a:off x="5147042" y="5449669"/>
            <a:ext cx="2571410"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600" b="1" dirty="0"/>
              <a:t>Reactivation</a:t>
            </a:r>
          </a:p>
        </p:txBody>
      </p:sp>
    </p:spTree>
    <p:extLst>
      <p:ext uri="{BB962C8B-B14F-4D97-AF65-F5344CB8AC3E}">
        <p14:creationId xmlns:p14="http://schemas.microsoft.com/office/powerpoint/2010/main" val="1936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blinds(horizontal)">
                                      <p:cBhvr>
                                        <p:cTn id="30" dur="500"/>
                                        <p:tgtEl>
                                          <p:spTgt spid="102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linds(horizontal)">
                                      <p:cBhvr>
                                        <p:cTn id="35" dur="500"/>
                                        <p:tgtEl>
                                          <p:spTgt spid="1028"/>
                                        </p:tgtEl>
                                      </p:cBhvr>
                                    </p:animEffect>
                                  </p:childTnLst>
                                </p:cTn>
                              </p:par>
                              <p:par>
                                <p:cTn id="36" presetID="3" presetClass="entr" presetSubtype="1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blinds(horizontal)">
                                      <p:cBhvr>
                                        <p:cTn id="54" dur="500"/>
                                        <p:tgtEl>
                                          <p:spTgt spid="1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blinds(horizontal)">
                                      <p:cBhvr>
                                        <p:cTn id="59" dur="500"/>
                                        <p:tgtEl>
                                          <p:spTgt spid="1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3">
                                            <p:txEl>
                                              <p:pRg st="2" end="2"/>
                                            </p:txEl>
                                          </p:spTgt>
                                        </p:tgtEl>
                                        <p:attrNameLst>
                                          <p:attrName>style.visibility</p:attrName>
                                        </p:attrNameLst>
                                      </p:cBhvr>
                                      <p:to>
                                        <p:strVal val="visible"/>
                                      </p:to>
                                    </p:set>
                                    <p:animEffect transition="in" filter="blinds(horizontal)">
                                      <p:cBhvr>
                                        <p:cTn id="64" dur="500"/>
                                        <p:tgtEl>
                                          <p:spTgt spid="1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3">
                                            <p:txEl>
                                              <p:pRg st="3" end="3"/>
                                            </p:txEl>
                                          </p:spTgt>
                                        </p:tgtEl>
                                        <p:attrNameLst>
                                          <p:attrName>style.visibility</p:attrName>
                                        </p:attrNameLst>
                                      </p:cBhvr>
                                      <p:to>
                                        <p:strVal val="visible"/>
                                      </p:to>
                                    </p:set>
                                    <p:animEffect transition="in" filter="blinds(horizontal)">
                                      <p:cBhvr>
                                        <p:cTn id="69" dur="500"/>
                                        <p:tgtEl>
                                          <p:spTgt spid="13">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3">
                                            <p:txEl>
                                              <p:pRg st="4" end="4"/>
                                            </p:txEl>
                                          </p:spTgt>
                                        </p:tgtEl>
                                        <p:attrNameLst>
                                          <p:attrName>style.visibility</p:attrName>
                                        </p:attrNameLst>
                                      </p:cBhvr>
                                      <p:to>
                                        <p:strVal val="visible"/>
                                      </p:to>
                                    </p:set>
                                    <p:animEffect transition="in" filter="blinds(horizontal)">
                                      <p:cBhvr>
                                        <p:cTn id="74" dur="500"/>
                                        <p:tgtEl>
                                          <p:spTgt spid="13">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3">
                                            <p:txEl>
                                              <p:pRg st="5" end="5"/>
                                            </p:txEl>
                                          </p:spTgt>
                                        </p:tgtEl>
                                        <p:attrNameLst>
                                          <p:attrName>style.visibility</p:attrName>
                                        </p:attrNameLst>
                                      </p:cBhvr>
                                      <p:to>
                                        <p:strVal val="visible"/>
                                      </p:to>
                                    </p:set>
                                    <p:animEffect transition="in" filter="blinds(horizontal)">
                                      <p:cBhvr>
                                        <p:cTn id="79"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7" grpId="0"/>
      <p:bldP spid="11"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0"/>
            <a:ext cx="7929618" cy="769441"/>
          </a:xfrm>
          <a:prstGeom prst="rect">
            <a:avLst/>
          </a:prstGeom>
        </p:spPr>
        <p:txBody>
          <a:bodyPr wrap="square">
            <a:spAutoFit/>
          </a:bodyPr>
          <a:lstStyle/>
          <a:p>
            <a:pPr marL="342900" lvl="0" indent="-342900">
              <a:spcBef>
                <a:spcPct val="20000"/>
              </a:spcBef>
            </a:pPr>
            <a:r>
              <a:rPr lang="en-US" sz="4400" b="1" dirty="0">
                <a:solidFill>
                  <a:srgbClr val="7030A0"/>
                </a:solidFill>
              </a:rPr>
              <a:t>HSV-1 &amp;HSV-2/ Pathogenesis </a:t>
            </a:r>
          </a:p>
        </p:txBody>
      </p:sp>
      <p:sp>
        <p:nvSpPr>
          <p:cNvPr id="15" name="Rectangle 14"/>
          <p:cNvSpPr/>
          <p:nvPr/>
        </p:nvSpPr>
        <p:spPr>
          <a:xfrm>
            <a:off x="214282" y="785794"/>
            <a:ext cx="8358246" cy="1384995"/>
          </a:xfrm>
          <a:prstGeom prst="rect">
            <a:avLst/>
          </a:prstGeom>
        </p:spPr>
        <p:txBody>
          <a:bodyPr wrap="square">
            <a:spAutoFit/>
          </a:bodyPr>
          <a:lstStyle/>
          <a:p>
            <a:pPr algn="just"/>
            <a:r>
              <a:rPr lang="en-US" sz="2800" dirty="0"/>
              <a:t>Intraepidermal vesicle produced by profound degeneration (Ballooning)  of epidermal cells → marked 2ry </a:t>
            </a:r>
            <a:r>
              <a:rPr lang="en-US" sz="2800" dirty="0" err="1"/>
              <a:t>acantholysis</a:t>
            </a:r>
            <a:r>
              <a:rPr lang="en-US" sz="2800" dirty="0"/>
              <a:t>. </a:t>
            </a:r>
          </a:p>
        </p:txBody>
      </p:sp>
      <p:pic>
        <p:nvPicPr>
          <p:cNvPr id="19458" name="Picture 2"/>
          <p:cNvPicPr>
            <a:picLocks noChangeAspect="1" noChangeArrowheads="1"/>
          </p:cNvPicPr>
          <p:nvPr/>
        </p:nvPicPr>
        <p:blipFill>
          <a:blip r:embed="rId2" cstate="print"/>
          <a:srcRect/>
          <a:stretch>
            <a:fillRect/>
          </a:stretch>
        </p:blipFill>
        <p:spPr bwMode="auto">
          <a:xfrm>
            <a:off x="4691041" y="2133600"/>
            <a:ext cx="4452959" cy="3470237"/>
          </a:xfrm>
          <a:prstGeom prst="rect">
            <a:avLst/>
          </a:prstGeom>
          <a:noFill/>
          <a:ln w="9525">
            <a:noFill/>
            <a:miter lim="800000"/>
            <a:headEnd/>
            <a:tailEnd/>
          </a:ln>
          <a:effectLst/>
        </p:spPr>
      </p:pic>
      <p:pic>
        <p:nvPicPr>
          <p:cNvPr id="44034" name="Picture 2" descr="https://healthjade.com/wp-content/uploads/2019/04/oral-herpes.jpg"/>
          <p:cNvPicPr>
            <a:picLocks noChangeAspect="1" noChangeArrowheads="1"/>
          </p:cNvPicPr>
          <p:nvPr/>
        </p:nvPicPr>
        <p:blipFill>
          <a:blip r:embed="rId3" cstate="print"/>
          <a:srcRect/>
          <a:stretch>
            <a:fillRect/>
          </a:stretch>
        </p:blipFill>
        <p:spPr bwMode="auto">
          <a:xfrm>
            <a:off x="214282" y="2205038"/>
            <a:ext cx="4357718" cy="3357586"/>
          </a:xfrm>
          <a:prstGeom prst="rect">
            <a:avLst/>
          </a:prstGeom>
          <a:noFill/>
        </p:spPr>
      </p:pic>
      <p:sp>
        <p:nvSpPr>
          <p:cNvPr id="6" name="مستطيل 5"/>
          <p:cNvSpPr/>
          <p:nvPr/>
        </p:nvSpPr>
        <p:spPr>
          <a:xfrm>
            <a:off x="304800" y="5791200"/>
            <a:ext cx="8534400" cy="707886"/>
          </a:xfrm>
          <a:prstGeom prst="rect">
            <a:avLst/>
          </a:prstGeom>
        </p:spPr>
        <p:txBody>
          <a:bodyPr wrap="square">
            <a:spAutoFit/>
          </a:bodyPr>
          <a:lstStyle/>
          <a:p>
            <a:r>
              <a:rPr lang="en-US" sz="2000" b="1" dirty="0"/>
              <a:t>Acantholysis</a:t>
            </a:r>
            <a:r>
              <a:rPr lang="en-US" sz="2000" dirty="0"/>
              <a:t>: loss of coherence between epidermal cells due to the breakdown of intercellular bridges.</a:t>
            </a:r>
            <a:endParaRPr lang="ar-SA" sz="2000" dirty="0"/>
          </a:p>
        </p:txBody>
      </p:sp>
    </p:spTree>
    <p:extLst>
      <p:ext uri="{BB962C8B-B14F-4D97-AF65-F5344CB8AC3E}">
        <p14:creationId xmlns:p14="http://schemas.microsoft.com/office/powerpoint/2010/main" val="23790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4"/>
                                        </p:tgtEl>
                                        <p:attrNameLst>
                                          <p:attrName>style.visibility</p:attrName>
                                        </p:attrNameLst>
                                      </p:cBhvr>
                                      <p:to>
                                        <p:strVal val="visible"/>
                                      </p:to>
                                    </p:set>
                                    <p:animEffect transition="in" filter="blinds(horizontal)">
                                      <p:cBhvr>
                                        <p:cTn id="17" dur="500"/>
                                        <p:tgtEl>
                                          <p:spTgt spid="440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blinds(horizontal)">
                                      <p:cBhvr>
                                        <p:cTn id="22" dur="500"/>
                                        <p:tgtEl>
                                          <p:spTgt spid="1945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67400" y="830160"/>
            <a:ext cx="2998845" cy="244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drmhijazy.com/english/chapters/DSC01400_small.JPG">
            <a:hlinkClick r:id="rId3"/>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5991939" y="3835833"/>
            <a:ext cx="2963964" cy="1864022"/>
          </a:xfrm>
          <a:prstGeom prst="rect">
            <a:avLst/>
          </a:prstGeom>
          <a:noFill/>
          <a:ln>
            <a:noFill/>
          </a:ln>
        </p:spPr>
      </p:pic>
      <p:sp>
        <p:nvSpPr>
          <p:cNvPr id="6" name="Rectangle 5"/>
          <p:cNvSpPr/>
          <p:nvPr/>
        </p:nvSpPr>
        <p:spPr>
          <a:xfrm>
            <a:off x="6237950" y="5699855"/>
            <a:ext cx="2608407" cy="646331"/>
          </a:xfrm>
          <a:prstGeom prst="rect">
            <a:avLst/>
          </a:prstGeom>
        </p:spPr>
        <p:txBody>
          <a:bodyPr wrap="none">
            <a:spAutoFit/>
          </a:bodyPr>
          <a:lstStyle/>
          <a:p>
            <a:pPr algn="ctr"/>
            <a:r>
              <a:rPr lang="en-US" b="1" dirty="0">
                <a:solidFill>
                  <a:srgbClr val="FF0000"/>
                </a:solidFill>
                <a:latin typeface="Arial" pitchFamily="34" charset="0"/>
                <a:cs typeface="Arial" pitchFamily="34" charset="0"/>
              </a:rPr>
              <a:t>Herpes of the mucous</a:t>
            </a:r>
            <a:endParaRPr lang="ar-JO" b="1" dirty="0">
              <a:solidFill>
                <a:srgbClr val="FF0000"/>
              </a:solidFill>
              <a:latin typeface="Arial" pitchFamily="34" charset="0"/>
              <a:cs typeface="Arial" pitchFamily="34" charset="0"/>
            </a:endParaRPr>
          </a:p>
          <a:p>
            <a:pPr algn="ctr"/>
            <a:r>
              <a:rPr lang="en-US" b="1" dirty="0">
                <a:solidFill>
                  <a:srgbClr val="FF0000"/>
                </a:solidFill>
                <a:latin typeface="Arial" pitchFamily="34" charset="0"/>
                <a:cs typeface="Arial" pitchFamily="34" charset="0"/>
              </a:rPr>
              <a:t>membrane</a:t>
            </a:r>
          </a:p>
        </p:txBody>
      </p:sp>
      <p:sp>
        <p:nvSpPr>
          <p:cNvPr id="9" name="Rectangle 8"/>
          <p:cNvSpPr/>
          <p:nvPr/>
        </p:nvSpPr>
        <p:spPr>
          <a:xfrm>
            <a:off x="6541495" y="3276886"/>
            <a:ext cx="2069105" cy="400110"/>
          </a:xfrm>
          <a:prstGeom prst="rect">
            <a:avLst/>
          </a:prstGeom>
        </p:spPr>
        <p:txBody>
          <a:bodyPr wrap="square">
            <a:spAutoFit/>
          </a:bodyPr>
          <a:lstStyle/>
          <a:p>
            <a:r>
              <a:rPr lang="en-US" sz="2000" b="1" dirty="0">
                <a:solidFill>
                  <a:srgbClr val="FF0000"/>
                </a:solidFill>
                <a:latin typeface="Arial" pitchFamily="34" charset="0"/>
                <a:cs typeface="Arial" pitchFamily="34" charset="0"/>
              </a:rPr>
              <a:t>Herpes labials</a:t>
            </a:r>
          </a:p>
        </p:txBody>
      </p:sp>
      <p:sp>
        <p:nvSpPr>
          <p:cNvPr id="10" name="Title 1"/>
          <p:cNvSpPr>
            <a:spLocks noGrp="1"/>
          </p:cNvSpPr>
          <p:nvPr>
            <p:ph type="title"/>
          </p:nvPr>
        </p:nvSpPr>
        <p:spPr>
          <a:xfrm>
            <a:off x="457200" y="957461"/>
            <a:ext cx="4267200" cy="715962"/>
          </a:xfrm>
          <a:noFill/>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r>
              <a:rPr lang="en-US" sz="3200" i="1" dirty="0">
                <a:ln w="0"/>
                <a:solidFill>
                  <a:schemeClr val="tx1"/>
                </a:solidFill>
                <a:effectLst>
                  <a:outerShdw blurRad="38100" dist="19050" dir="2700000" algn="tl" rotWithShape="0">
                    <a:schemeClr val="dk1">
                      <a:alpha val="40000"/>
                    </a:schemeClr>
                  </a:outerShdw>
                </a:effectLst>
                <a:latin typeface="+mn-lt"/>
                <a:ea typeface="+mn-ea"/>
                <a:cs typeface="+mn-cs"/>
              </a:rPr>
              <a:t>Laboratory Diagnosis:</a:t>
            </a:r>
          </a:p>
        </p:txBody>
      </p:sp>
      <p:sp>
        <p:nvSpPr>
          <p:cNvPr id="11" name="Content Placeholder 2"/>
          <p:cNvSpPr>
            <a:spLocks noGrp="1"/>
          </p:cNvSpPr>
          <p:nvPr>
            <p:ph idx="1"/>
          </p:nvPr>
        </p:nvSpPr>
        <p:spPr>
          <a:xfrm>
            <a:off x="228600" y="1828800"/>
            <a:ext cx="5562600" cy="4800600"/>
          </a:xfrm>
        </p:spPr>
        <p:txBody>
          <a:bodyPr>
            <a:normAutofit/>
          </a:bodyPr>
          <a:lstStyle/>
          <a:p>
            <a:pPr algn="just">
              <a:buBlip>
                <a:blip r:embed="rId5"/>
              </a:buBlip>
            </a:pPr>
            <a:r>
              <a:rPr lang="en-US" sz="2400" dirty="0">
                <a:latin typeface="Arial" pitchFamily="34" charset="0"/>
                <a:cs typeface="Arial" pitchFamily="34" charset="0"/>
              </a:rPr>
              <a:t>Cytopathic effect (CPE) in cell culture, identified by antibody neutralization or fluorescent antibody test.</a:t>
            </a:r>
          </a:p>
          <a:p>
            <a:pPr algn="just">
              <a:buBlip>
                <a:blip r:embed="rId5"/>
              </a:buBlip>
            </a:pPr>
            <a:r>
              <a:rPr lang="en-US" sz="2400" dirty="0" err="1">
                <a:latin typeface="Arial" pitchFamily="34" charset="0"/>
                <a:cs typeface="Arial" pitchFamily="34" charset="0"/>
              </a:rPr>
              <a:t>Tzanck</a:t>
            </a:r>
            <a:r>
              <a:rPr lang="en-US" sz="2400" dirty="0">
                <a:latin typeface="Arial" pitchFamily="34" charset="0"/>
                <a:cs typeface="Arial" pitchFamily="34" charset="0"/>
              </a:rPr>
              <a:t> smear of cells from the base of the vesicle reveals multinucleated giant cells with intra-nuclear inclusions. </a:t>
            </a:r>
          </a:p>
          <a:p>
            <a:pPr algn="just">
              <a:buBlip>
                <a:blip r:embed="rId5"/>
              </a:buBlip>
            </a:pPr>
            <a:r>
              <a:rPr lang="en-US" sz="2400" dirty="0">
                <a:latin typeface="Arial" pitchFamily="34" charset="0"/>
                <a:cs typeface="Arial" pitchFamily="34" charset="0"/>
              </a:rPr>
              <a:t>A rise in antibody titer can be used to diagnose a primary infection but not recurrences.</a:t>
            </a:r>
          </a:p>
          <a:p>
            <a:pPr algn="just">
              <a:buBlip>
                <a:blip r:embed="rId5"/>
              </a:buBlip>
            </a:pPr>
            <a:r>
              <a:rPr lang="en-US" sz="2400" dirty="0">
                <a:latin typeface="Arial" pitchFamily="34" charset="0"/>
                <a:cs typeface="Arial" pitchFamily="34" charset="0"/>
              </a:rPr>
              <a:t> HSV encephalitis can be diagnosed using a PCR assay to detect HSV-1 DNA in spinal fluid.</a:t>
            </a:r>
          </a:p>
          <a:p>
            <a:pPr algn="just">
              <a:buBlip>
                <a:blip r:embed="rId5"/>
              </a:buBlip>
            </a:pPr>
            <a:endParaRPr lang="en-US" sz="2400" dirty="0">
              <a:latin typeface="Arial" pitchFamily="34" charset="0"/>
              <a:cs typeface="Arial" pitchFamily="34" charset="0"/>
            </a:endParaRPr>
          </a:p>
        </p:txBody>
      </p:sp>
      <p:sp>
        <p:nvSpPr>
          <p:cNvPr id="8" name="TextBox 7"/>
          <p:cNvSpPr txBox="1"/>
          <p:nvPr/>
        </p:nvSpPr>
        <p:spPr>
          <a:xfrm>
            <a:off x="2122964" y="177948"/>
            <a:ext cx="4898072" cy="584775"/>
          </a:xfrm>
          <a:prstGeom prst="rect">
            <a:avLst/>
          </a:prstGeom>
          <a:noFill/>
        </p:spPr>
        <p:txBody>
          <a:bodyPr wrap="none" rtlCol="0">
            <a:spAutoFit/>
          </a:bodyPr>
          <a:lstStyle/>
          <a:p>
            <a:r>
              <a:rPr lang="en-US" sz="3200" b="1" dirty="0">
                <a:solidFill>
                  <a:srgbClr val="FF0000"/>
                </a:solidFill>
              </a:rPr>
              <a:t>Herpes Simples Virus (HSV) </a:t>
            </a:r>
          </a:p>
        </p:txBody>
      </p:sp>
    </p:spTree>
    <p:extLst>
      <p:ext uri="{BB962C8B-B14F-4D97-AF65-F5344CB8AC3E}">
        <p14:creationId xmlns:p14="http://schemas.microsoft.com/office/powerpoint/2010/main" val="153025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6.0.8"/>
  <p:tag name="AS_OS" val="Unix 5.15.0.1021"/>
  <p:tag name="AS_RELEASE_DATE" val="2022.10.14"/>
  <p:tag name="AS_TITLE" val="Aspose.Slides for .NET5"/>
  <p:tag name="AS_VERSION" val="22.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4110</TotalTime>
  <Words>2397</Words>
  <Application>Microsoft Office PowerPoint</Application>
  <PresentationFormat>On-screen Show (4:3)</PresentationFormat>
  <Paragraphs>329</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Viral Skin Infections</vt:lpstr>
      <vt:lpstr>Objectives </vt:lpstr>
      <vt:lpstr>Terminology </vt:lpstr>
      <vt:lpstr>Viral skin infections</vt:lpstr>
      <vt:lpstr>PowerPoint Presentation</vt:lpstr>
      <vt:lpstr>PowerPoint Presentation</vt:lpstr>
      <vt:lpstr>Pathogenesis</vt:lpstr>
      <vt:lpstr>PowerPoint Presentation</vt:lpstr>
      <vt:lpstr>Laboratory Diagnosis:</vt:lpstr>
      <vt:lpstr> Treatment and Prevention:  </vt:lpstr>
      <vt:lpstr>PowerPoint Presentation</vt:lpstr>
      <vt:lpstr>PowerPoint Presentation</vt:lpstr>
      <vt:lpstr>Manifestations</vt:lpstr>
      <vt:lpstr>Pathogenesis of Zoster</vt:lpstr>
      <vt:lpstr>Manifestations</vt:lpstr>
      <vt:lpstr>PowerPoint Presentation</vt:lpstr>
      <vt:lpstr> Human Herpes virus 8 </vt:lpstr>
      <vt:lpstr> Smallpox Virus </vt:lpstr>
      <vt:lpstr> Molluscum Contagiosum Virus </vt:lpstr>
      <vt:lpstr> Parvovirus B19 </vt:lpstr>
      <vt:lpstr> Parvovirus B19 </vt:lpstr>
      <vt:lpstr>Human herpes viruses 6 and 7</vt:lpstr>
      <vt:lpstr> Human Papillomavirus (HPV) </vt:lpstr>
      <vt:lpstr> Human Papillomavirus </vt:lpstr>
      <vt:lpstr> Measles Virus (rubeola) </vt:lpstr>
      <vt:lpstr>Pathogenesis</vt:lpstr>
      <vt:lpstr> Measles Virus (rubeola) </vt:lpstr>
      <vt:lpstr> German Measles (Rubella Virus) </vt:lpstr>
      <vt:lpstr> German Measles (Rubella Virus) </vt:lpstr>
      <vt:lpstr>Viral infections of the skin</vt:lpstr>
      <vt:lpstr>Viral infections of the skin</vt:lpstr>
      <vt:lpstr>PowerPoint Presentation</vt:lpstr>
      <vt:lpstr>PowerPoint Presentation</vt:lpstr>
      <vt:lpstr>PowerPoint Presentation</vt:lpstr>
      <vt:lpstr>Viral infections of the skin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razanemad852@gmail.com</cp:lastModifiedBy>
  <cp:revision>221</cp:revision>
  <dcterms:created xsi:type="dcterms:W3CDTF">2016-01-04T18:19:38Z</dcterms:created>
  <dcterms:modified xsi:type="dcterms:W3CDTF">2023-03-13T00:59:38Z</dcterms:modified>
</cp:coreProperties>
</file>