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media/image32.jpg" ContentType="image/jpg"/>
  <Override PartName="/ppt/media/image33.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7"/>
  </p:notesMasterIdLst>
  <p:sldIdLst>
    <p:sldId id="569" r:id="rId2"/>
    <p:sldId id="545" r:id="rId3"/>
    <p:sldId id="544" r:id="rId4"/>
    <p:sldId id="546" r:id="rId5"/>
    <p:sldId id="562" r:id="rId6"/>
    <p:sldId id="568" r:id="rId7"/>
    <p:sldId id="553" r:id="rId8"/>
    <p:sldId id="552" r:id="rId9"/>
    <p:sldId id="549" r:id="rId10"/>
    <p:sldId id="570" r:id="rId11"/>
    <p:sldId id="550" r:id="rId12"/>
    <p:sldId id="551" r:id="rId13"/>
    <p:sldId id="558" r:id="rId14"/>
    <p:sldId id="559" r:id="rId15"/>
    <p:sldId id="560" r:id="rId16"/>
    <p:sldId id="547" r:id="rId17"/>
    <p:sldId id="548" r:id="rId18"/>
    <p:sldId id="554" r:id="rId19"/>
    <p:sldId id="561" r:id="rId20"/>
    <p:sldId id="379" r:id="rId21"/>
    <p:sldId id="555" r:id="rId22"/>
    <p:sldId id="574" r:id="rId23"/>
    <p:sldId id="575" r:id="rId24"/>
    <p:sldId id="576" r:id="rId25"/>
    <p:sldId id="577" r:id="rId26"/>
    <p:sldId id="578" r:id="rId27"/>
    <p:sldId id="260" r:id="rId28"/>
    <p:sldId id="262" r:id="rId29"/>
    <p:sldId id="263" r:id="rId30"/>
    <p:sldId id="265" r:id="rId31"/>
    <p:sldId id="270" r:id="rId32"/>
    <p:sldId id="277" r:id="rId33"/>
    <p:sldId id="278" r:id="rId34"/>
    <p:sldId id="267" r:id="rId35"/>
    <p:sldId id="268" r:id="rId36"/>
    <p:sldId id="269" r:id="rId37"/>
    <p:sldId id="271" r:id="rId38"/>
    <p:sldId id="272" r:id="rId39"/>
    <p:sldId id="273" r:id="rId40"/>
    <p:sldId id="274" r:id="rId41"/>
    <p:sldId id="279" r:id="rId42"/>
    <p:sldId id="474" r:id="rId43"/>
    <p:sldId id="475" r:id="rId44"/>
    <p:sldId id="476" r:id="rId45"/>
    <p:sldId id="478" r:id="rId46"/>
    <p:sldId id="579" r:id="rId47"/>
    <p:sldId id="479" r:id="rId48"/>
    <p:sldId id="480" r:id="rId49"/>
    <p:sldId id="481" r:id="rId50"/>
    <p:sldId id="482" r:id="rId51"/>
    <p:sldId id="483" r:id="rId52"/>
    <p:sldId id="484" r:id="rId53"/>
    <p:sldId id="485" r:id="rId54"/>
    <p:sldId id="264" r:id="rId55"/>
    <p:sldId id="572" r:id="rId56"/>
    <p:sldId id="573" r:id="rId57"/>
    <p:sldId id="507" r:id="rId58"/>
    <p:sldId id="508" r:id="rId59"/>
    <p:sldId id="509" r:id="rId60"/>
    <p:sldId id="510" r:id="rId61"/>
    <p:sldId id="511" r:id="rId62"/>
    <p:sldId id="512" r:id="rId63"/>
    <p:sldId id="494" r:id="rId64"/>
    <p:sldId id="495" r:id="rId65"/>
    <p:sldId id="496" r:id="rId66"/>
    <p:sldId id="497" r:id="rId67"/>
    <p:sldId id="498" r:id="rId68"/>
    <p:sldId id="499" r:id="rId69"/>
    <p:sldId id="500" r:id="rId70"/>
    <p:sldId id="513" r:id="rId71"/>
    <p:sldId id="502" r:id="rId72"/>
    <p:sldId id="503" r:id="rId73"/>
    <p:sldId id="504" r:id="rId74"/>
    <p:sldId id="505" r:id="rId75"/>
    <p:sldId id="571" r:id="rId76"/>
  </p:sldIdLst>
  <p:sldSz cx="12192000" cy="6858000"/>
  <p:notesSz cx="6858000" cy="9144000"/>
  <p:defaultTextStyle>
    <a:defPPr>
      <a:defRPr lang="ar-J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93" autoAdjust="0"/>
    <p:restoredTop sz="94876" autoAdjust="0"/>
  </p:normalViewPr>
  <p:slideViewPr>
    <p:cSldViewPr snapToGrid="0">
      <p:cViewPr varScale="1">
        <p:scale>
          <a:sx n="67" d="100"/>
          <a:sy n="67" d="100"/>
        </p:scale>
        <p:origin x="7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ar-J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100985DB-A199-4A52-A6B9-A22644C5E515}" type="datetimeFigureOut">
              <a:rPr lang="ar-JO" smtClean="0"/>
              <a:t>16/10/1445</a:t>
            </a:fld>
            <a:endParaRPr lang="ar-J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ar-J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ar-J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3A63B574-F254-4A47-9A4D-49314CC0F1B7}" type="slidenum">
              <a:rPr lang="ar-JO" smtClean="0"/>
              <a:t>‹#›</a:t>
            </a:fld>
            <a:endParaRPr lang="ar-JO"/>
          </a:p>
        </p:txBody>
      </p:sp>
    </p:spTree>
    <p:extLst>
      <p:ext uri="{BB962C8B-B14F-4D97-AF65-F5344CB8AC3E}">
        <p14:creationId xmlns:p14="http://schemas.microsoft.com/office/powerpoint/2010/main" val="1801726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next.amboss.com/us/article/-60DnS#Z90567581e440893e2c4839a28332f0cf"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s://www.ncbi.nlm.nih.gov/books/NBK553161/" TargetMode="External"/><Relationship Id="rId5" Type="http://schemas.openxmlformats.org/officeDocument/2006/relationships/hyperlink" Target="https://next.amboss.com/us/article/-T0Dt2#Z3b20ea57f5cd31f9dd9d778aeaf7f45b" TargetMode="External"/><Relationship Id="rId4" Type="http://schemas.openxmlformats.org/officeDocument/2006/relationships/hyperlink" Target="https://next.amboss.com/us/article/AT0Rt2#Zf261fc5b32a905f3dde728d2f04a4b7a"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next.amboss.com/us/article/qo0C1S#Z3ff0122a3c004eebed96e9db47e16ea4" TargetMode="External"/><Relationship Id="rId7" Type="http://schemas.openxmlformats.org/officeDocument/2006/relationships/hyperlink" Target="https://next.amboss.com/us/article/0K0eUS#Z5aa193afcf09561a6988c13d0fde5647"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s://next.amboss.com/us/article/Ho0KWS#Za078315f5cb6be331cf651b20b5f25f8" TargetMode="External"/><Relationship Id="rId5" Type="http://schemas.openxmlformats.org/officeDocument/2006/relationships/hyperlink" Target="https://next.amboss.com/us/article/VP0GdT#Z2a4436e6b50383d2f3a205f11f9c829a" TargetMode="External"/><Relationship Id="rId4" Type="http://schemas.openxmlformats.org/officeDocument/2006/relationships/hyperlink" Target="https://next.amboss.com/us/article/7o04WS#Z91380491aeb7c81caea303781fdbc10b"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bing.com/ck/a?!&amp;&amp;p=91ea12e9f16ececbJmltdHM9MTcxMDgwNjQwMCZpZ3VpZD0zZWVkZThlYy0xNGMwLTZiMGMtMWVlOS1mY2M5MTVkNDZhYjEmaW5zaWQ9NTg1Ng&amp;ptn=3&amp;ver=2&amp;hsh=3&amp;fclid=3eede8ec-14c0-6b0c-1ee9-fcc915d46ab1&amp;psq=Champagne+glass+pelvis.&amp;u=a1aHR0cHM6Ly9yYWRpb3BhZWRpYS5vcmcvYXJ0aWNsZXMvY2hhbXBhZ25lLWdsYXNzLXBlbHZpcy1hY2hvbmRyb3BsYXNpYQ&amp;ntb=1" TargetMode="External"/><Relationship Id="rId7" Type="http://schemas.openxmlformats.org/officeDocument/2006/relationships/hyperlink" Target="https://www.bing.com/ck/a?!&amp;&amp;p=73dd9523758d5facJmltdHM9MTcxMDgwNjQwMCZpZ3VpZD0zZWVkZThlYy0xNGMwLTZiMGMtMWVlOS1mY2M5MTVkNDZhYjEmaW5zaWQ9NTg2MA&amp;ptn=3&amp;ver=2&amp;hsh=3&amp;fclid=3eede8ec-14c0-6b0c-1ee9-fcc915d46ab1&amp;psq=Champagne+glass+pelvis.&amp;u=a1aHR0cHM6Ly9yYWRpb3BhZWRpYS5vcmcvYXJ0aWNsZXMvY2hhbXBhZ25lLWdsYXNzLXBlbHZpcy1hY2hvbmRyb3BsYXNpYQ&amp;ntb=1"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www.bing.com/ck/a?!&amp;&amp;p=53014eb8854b1288JmltdHM9MTcxMDgwNjQwMCZpZ3VpZD0zZWVkZThlYy0xNGMwLTZiMGMtMWVlOS1mY2M5MTVkNDZhYjEmaW5zaWQ9NTg1OQ&amp;ptn=3&amp;ver=2&amp;hsh=3&amp;fclid=3eede8ec-14c0-6b0c-1ee9-fcc915d46ab1&amp;psq=Champagne+glass+pelvis.&amp;u=a1aHR0cHM6Ly9yYWRpb3BhZWRpYS5vcmcvYXJ0aWNsZXMvY2hhbXBhZ25lLWdsYXNzLXBlbHZpcy1hY2hvbmRyb3BsYXNpYQ&amp;ntb=1" TargetMode="External"/><Relationship Id="rId5" Type="http://schemas.openxmlformats.org/officeDocument/2006/relationships/hyperlink" Target="https://www.bing.com/ck/a?!&amp;&amp;p=13b41b3e0f41bfb0JmltdHM9MTcxMDgwNjQwMCZpZ3VpZD0zZWVkZThlYy0xNGMwLTZiMGMtMWVlOS1mY2M5MTVkNDZhYjEmaW5zaWQ9NTg1OA&amp;ptn=3&amp;ver=2&amp;hsh=3&amp;fclid=3eede8ec-14c0-6b0c-1ee9-fcc915d46ab1&amp;psq=Champagne+glass+pelvis.&amp;u=a1aHR0cHM6Ly9panJwLm9yZy9wYXBlci1kZXRhaWwvNjAwMg&amp;ntb=1" TargetMode="External"/><Relationship Id="rId4" Type="http://schemas.openxmlformats.org/officeDocument/2006/relationships/hyperlink" Target="https://www.bing.com/ck/a?!&amp;&amp;p=cfad9b02d6221b4eJmltdHM9MTcxMDgwNjQwMCZpZ3VpZD0zZWVkZThlYy0xNGMwLTZiMGMtMWVlOS1mY2M5MTVkNDZhYjEmaW5zaWQ9NTg1Nw&amp;ptn=3&amp;ver=2&amp;hsh=3&amp;fclid=3eede8ec-14c0-6b0c-1ee9-fcc915d46ab1&amp;psq=Champagne+glass+pelvis.&amp;u=a1aHR0cHM6Ly9yYWRpb3BhZWRpYS5vcmcvYXJ0aWNsZXMvY2hhbXBhZ25lLWdsYXNzLXBlbHZpcy1hY2hvbmRyb3BsYXNpYQ&amp;ntb=1"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JO" dirty="0"/>
              <a:t>Development : progressive acquirement of skills and capacities for age , in terms of emotional , motor , language ,and psychological skills</a:t>
            </a:r>
          </a:p>
          <a:p>
            <a:pPr marL="171450" indent="-171450">
              <a:buFont typeface="Arial" panose="020B0604020202020204" pitchFamily="34" charset="0"/>
              <a:buChar char="•"/>
            </a:pPr>
            <a:endParaRPr lang="en-JO" dirty="0"/>
          </a:p>
          <a:p>
            <a:pPr marL="171450" indent="-171450">
              <a:buFont typeface="Arial" panose="020B0604020202020204" pitchFamily="34" charset="0"/>
              <a:buChar char="•"/>
            </a:pPr>
            <a:r>
              <a:rPr lang="en-US" dirty="0"/>
              <a:t>N</a:t>
            </a:r>
            <a:r>
              <a:rPr lang="en-JO" dirty="0"/>
              <a:t>ormal human gowth is </a:t>
            </a:r>
            <a:r>
              <a:rPr lang="en-JO" b="1" u="sng" dirty="0"/>
              <a:t>pulsatile</a:t>
            </a:r>
            <a:r>
              <a:rPr lang="en-JO" dirty="0"/>
              <a:t> , with periods of rapid growth ( growth spurts ) separated by periods of no measurable growth.</a:t>
            </a:r>
          </a:p>
          <a:p>
            <a:pPr marL="171450" indent="-171450">
              <a:buFont typeface="Arial" panose="020B0604020202020204" pitchFamily="34" charset="0"/>
              <a:buChar char="•"/>
            </a:pPr>
            <a:r>
              <a:rPr lang="en-US" dirty="0"/>
              <a:t>C</a:t>
            </a:r>
            <a:r>
              <a:rPr lang="en-JO" dirty="0"/>
              <a:t>rossing of centiles is normal in the 1st 2 years of life , as the child is reaching the genetic potential  of his/her family ( no need to intervene )</a:t>
            </a:r>
          </a:p>
          <a:p>
            <a:endParaRPr lang="en-JO" dirty="0"/>
          </a:p>
        </p:txBody>
      </p:sp>
      <p:sp>
        <p:nvSpPr>
          <p:cNvPr id="4" name="Slide Number Placeholder 3"/>
          <p:cNvSpPr>
            <a:spLocks noGrp="1"/>
          </p:cNvSpPr>
          <p:nvPr>
            <p:ph type="sldNum" sz="quarter" idx="5"/>
          </p:nvPr>
        </p:nvSpPr>
        <p:spPr/>
        <p:txBody>
          <a:bodyPr/>
          <a:lstStyle/>
          <a:p>
            <a:fld id="{32086827-6617-4B98-96A2-FFA79E0A3328}" type="slidenum">
              <a:rPr lang="en-US" smtClean="0"/>
              <a:t>2</a:t>
            </a:fld>
            <a:endParaRPr lang="en-US"/>
          </a:p>
        </p:txBody>
      </p:sp>
    </p:spTree>
    <p:extLst>
      <p:ext uri="{BB962C8B-B14F-4D97-AF65-F5344CB8AC3E}">
        <p14:creationId xmlns:p14="http://schemas.microsoft.com/office/powerpoint/2010/main" val="23927144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60120" fontAlgn="base">
              <a:lnSpc>
                <a:spcPct val="90000"/>
              </a:lnSpc>
              <a:spcBef>
                <a:spcPct val="0"/>
              </a:spcBef>
              <a:spcAft>
                <a:spcPts val="630"/>
              </a:spcAft>
              <a:buClr>
                <a:schemeClr val="tx1"/>
              </a:buClr>
              <a:buFont typeface="Wingdings" pitchFamily="2" charset="2"/>
              <a:buChar char="Ø"/>
              <a:defRPr/>
            </a:pPr>
            <a:r>
              <a:rPr lang="en-US" altLang="pt-PT" sz="1200" kern="1200" dirty="0">
                <a:solidFill>
                  <a:prstClr val="black"/>
                </a:solidFill>
                <a:latin typeface="Tw Cen MT" panose="020B0602020104020603"/>
                <a:ea typeface="+mn-ea"/>
                <a:cs typeface="+mn-cs"/>
              </a:rPr>
              <a:t>The child standing on the </a:t>
            </a:r>
            <a:r>
              <a:rPr lang="en-US" altLang="pt-PT" sz="1200" b="1" kern="1200" dirty="0">
                <a:solidFill>
                  <a:prstClr val="black"/>
                </a:solidFill>
                <a:latin typeface="Tw Cen MT" panose="020B0602020104020603"/>
                <a:ea typeface="+mn-ea"/>
                <a:cs typeface="+mn-cs"/>
              </a:rPr>
              <a:t>stadiometer</a:t>
            </a:r>
            <a:r>
              <a:rPr lang="en-US" altLang="pt-PT" sz="1200" kern="1200" dirty="0">
                <a:solidFill>
                  <a:prstClr val="black"/>
                </a:solidFill>
                <a:latin typeface="Tw Cen MT" panose="020B0602020104020603"/>
                <a:ea typeface="+mn-ea"/>
                <a:cs typeface="+mn-cs"/>
              </a:rPr>
              <a:t> should be : </a:t>
            </a:r>
          </a:p>
          <a:p>
            <a:pPr marL="171450" indent="-171450" defTabSz="960120" fontAlgn="base">
              <a:lnSpc>
                <a:spcPct val="90000"/>
              </a:lnSpc>
              <a:spcBef>
                <a:spcPct val="0"/>
              </a:spcBef>
              <a:spcAft>
                <a:spcPts val="630"/>
              </a:spcAft>
              <a:buClr>
                <a:schemeClr val="tx1"/>
              </a:buClr>
              <a:buFont typeface="Wingdings" pitchFamily="2" charset="2"/>
              <a:buChar char="Ø"/>
              <a:defRPr/>
            </a:pPr>
            <a:endParaRPr lang="en-US" altLang="pt-PT" sz="1200" kern="1200" dirty="0">
              <a:solidFill>
                <a:prstClr val="black"/>
              </a:solidFill>
              <a:latin typeface="Tw Cen MT" panose="020B0602020104020603"/>
              <a:ea typeface="+mn-ea"/>
              <a:cs typeface="+mn-cs"/>
            </a:endParaRPr>
          </a:p>
          <a:p>
            <a:pPr marL="628650" lvl="1" indent="-171450" defTabSz="960120" fontAlgn="base">
              <a:lnSpc>
                <a:spcPct val="90000"/>
              </a:lnSpc>
              <a:spcBef>
                <a:spcPct val="0"/>
              </a:spcBef>
              <a:spcAft>
                <a:spcPts val="630"/>
              </a:spcAft>
              <a:buClr>
                <a:schemeClr val="tx1"/>
              </a:buClr>
              <a:buFont typeface="Arial" panose="020B0604020202020204" pitchFamily="34" charset="0"/>
              <a:buChar char="•"/>
              <a:defRPr/>
            </a:pPr>
            <a:r>
              <a:rPr lang="en-US" altLang="pt-PT" sz="1200" kern="1200" dirty="0">
                <a:solidFill>
                  <a:prstClr val="black"/>
                </a:solidFill>
                <a:latin typeface="Tw Cen MT" panose="020B0602020104020603"/>
                <a:ea typeface="+mn-ea"/>
                <a:cs typeface="+mn-cs"/>
              </a:rPr>
              <a:t>Without footwear</a:t>
            </a:r>
          </a:p>
          <a:p>
            <a:pPr marL="628650" lvl="1" indent="-171450" defTabSz="960120" fontAlgn="base">
              <a:lnSpc>
                <a:spcPct val="90000"/>
              </a:lnSpc>
              <a:spcBef>
                <a:spcPct val="0"/>
              </a:spcBef>
              <a:spcAft>
                <a:spcPts val="630"/>
              </a:spcAft>
              <a:buClr>
                <a:schemeClr val="tx1"/>
              </a:buClr>
              <a:buFont typeface="Arial" panose="020B0604020202020204" pitchFamily="34" charset="0"/>
              <a:buChar char="•"/>
              <a:defRPr/>
            </a:pPr>
            <a:r>
              <a:rPr lang="en-GB" altLang="pt-PT" sz="1200" kern="1200" dirty="0">
                <a:solidFill>
                  <a:prstClr val="black"/>
                </a:solidFill>
                <a:latin typeface="Tw Cen MT" panose="020B0602020104020603"/>
                <a:ea typeface="+mn-ea"/>
                <a:cs typeface="+mn-cs"/>
              </a:rPr>
              <a:t>Back of </a:t>
            </a:r>
            <a:r>
              <a:rPr lang="en-US" altLang="pt-PT" sz="1200" kern="1200" dirty="0">
                <a:solidFill>
                  <a:prstClr val="black"/>
                </a:solidFill>
                <a:latin typeface="Tw Cen MT" panose="020B0602020104020603"/>
                <a:ea typeface="+mn-ea"/>
                <a:cs typeface="+mn-cs"/>
              </a:rPr>
              <a:t>heels &amp; back touching the wall </a:t>
            </a:r>
            <a:r>
              <a:rPr lang="en-GB" altLang="pt-PT" sz="1200" kern="1200" dirty="0">
                <a:solidFill>
                  <a:prstClr val="black"/>
                </a:solidFill>
                <a:latin typeface="Tw Cen MT" panose="020B0602020104020603"/>
                <a:ea typeface="+mn-ea"/>
                <a:cs typeface="+mn-cs"/>
              </a:rPr>
              <a:t>.</a:t>
            </a:r>
            <a:endParaRPr lang="en-US" altLang="pt-PT" sz="1200" kern="1200" dirty="0">
              <a:solidFill>
                <a:prstClr val="black"/>
              </a:solidFill>
              <a:latin typeface="Tw Cen MT" panose="020B0602020104020603"/>
              <a:ea typeface="+mn-ea"/>
              <a:cs typeface="+mn-cs"/>
            </a:endParaRPr>
          </a:p>
          <a:p>
            <a:pPr marL="628650" lvl="1" indent="-171450" defTabSz="960120" fontAlgn="base">
              <a:lnSpc>
                <a:spcPct val="90000"/>
              </a:lnSpc>
              <a:spcBef>
                <a:spcPct val="0"/>
              </a:spcBef>
              <a:spcAft>
                <a:spcPts val="630"/>
              </a:spcAft>
              <a:buClr>
                <a:schemeClr val="tx1"/>
              </a:buClr>
              <a:buFont typeface="Arial" panose="020B0604020202020204" pitchFamily="34" charset="0"/>
              <a:buChar char="•"/>
              <a:defRPr/>
            </a:pPr>
            <a:r>
              <a:rPr lang="en-GB" altLang="pt-PT" sz="1200" kern="1200" dirty="0">
                <a:solidFill>
                  <a:prstClr val="black"/>
                </a:solidFill>
                <a:latin typeface="Tw Cen MT" panose="020B0602020104020603"/>
                <a:ea typeface="+mn-ea"/>
                <a:cs typeface="+mn-cs"/>
              </a:rPr>
              <a:t>Straight neck and </a:t>
            </a:r>
            <a:r>
              <a:rPr lang="en-US" altLang="pt-PT" sz="1200" kern="1200" dirty="0">
                <a:solidFill>
                  <a:prstClr val="black"/>
                </a:solidFill>
                <a:latin typeface="Tw Cen MT" panose="020B0602020104020603"/>
                <a:ea typeface="+mn-ea"/>
                <a:cs typeface="+mn-cs"/>
              </a:rPr>
              <a:t>looking straight ahead</a:t>
            </a:r>
            <a:r>
              <a:rPr lang="en-GB" altLang="pt-PT" sz="1200" kern="1200" dirty="0">
                <a:solidFill>
                  <a:prstClr val="black"/>
                </a:solidFill>
                <a:latin typeface="Tw Cen MT" panose="020B0602020104020603"/>
                <a:ea typeface="+mn-ea"/>
                <a:cs typeface="+mn-cs"/>
              </a:rPr>
              <a:t>.</a:t>
            </a:r>
          </a:p>
          <a:p>
            <a:pPr marL="628650" lvl="1" indent="-171450" defTabSz="960120" fontAlgn="base">
              <a:lnSpc>
                <a:spcPct val="90000"/>
              </a:lnSpc>
              <a:spcBef>
                <a:spcPct val="0"/>
              </a:spcBef>
              <a:spcAft>
                <a:spcPts val="630"/>
              </a:spcAft>
              <a:buClr>
                <a:schemeClr val="tx1"/>
              </a:buClr>
              <a:buFont typeface="Arial" panose="020B0604020202020204" pitchFamily="34" charset="0"/>
              <a:buChar char="•"/>
              <a:defRPr/>
            </a:pPr>
            <a:endParaRPr kumimoji="0" lang="en-US" altLang="pt-PT" sz="11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171450" lvl="0" indent="-171450" defTabSz="960120" fontAlgn="base">
              <a:lnSpc>
                <a:spcPct val="90000"/>
              </a:lnSpc>
              <a:spcBef>
                <a:spcPct val="0"/>
              </a:spcBef>
              <a:spcAft>
                <a:spcPts val="630"/>
              </a:spcAft>
              <a:buClr>
                <a:schemeClr val="tx1"/>
              </a:buClr>
              <a:buFont typeface="Wingdings" pitchFamily="2" charset="2"/>
              <a:buChar char="Ø"/>
              <a:defRPr/>
            </a:pPr>
            <a:r>
              <a:rPr lang="en-GB" sz="1200" kern="1200" dirty="0">
                <a:solidFill>
                  <a:srgbClr val="000000"/>
                </a:solidFill>
                <a:latin typeface="Calibri" panose="020F0502020204030204" pitchFamily="34" charset="0"/>
                <a:ea typeface="+mn-ea"/>
                <a:cs typeface="+mn-cs"/>
              </a:rPr>
              <a:t>Child on the </a:t>
            </a:r>
            <a:r>
              <a:rPr lang="en-GB" sz="1200" b="1" kern="1200" dirty="0">
                <a:solidFill>
                  <a:srgbClr val="000000"/>
                </a:solidFill>
                <a:latin typeface="Calibri" panose="020F0502020204030204" pitchFamily="34" charset="0"/>
                <a:ea typeface="+mn-ea"/>
                <a:cs typeface="+mn-cs"/>
              </a:rPr>
              <a:t>measuring</a:t>
            </a:r>
            <a:r>
              <a:rPr lang="en-GB" sz="1200" kern="1200" dirty="0">
                <a:solidFill>
                  <a:srgbClr val="000000"/>
                </a:solidFill>
                <a:latin typeface="Calibri" panose="020F0502020204030204" pitchFamily="34" charset="0"/>
                <a:ea typeface="+mn-ea"/>
                <a:cs typeface="+mn-cs"/>
              </a:rPr>
              <a:t> </a:t>
            </a:r>
            <a:r>
              <a:rPr lang="en-GB" sz="1200" b="1" kern="1200" dirty="0">
                <a:solidFill>
                  <a:srgbClr val="000000"/>
                </a:solidFill>
                <a:latin typeface="Calibri" panose="020F0502020204030204" pitchFamily="34" charset="0"/>
                <a:ea typeface="+mn-ea"/>
                <a:cs typeface="+mn-cs"/>
              </a:rPr>
              <a:t>table</a:t>
            </a:r>
            <a:r>
              <a:rPr lang="en-GB" sz="1200" kern="1200" dirty="0">
                <a:solidFill>
                  <a:srgbClr val="000000"/>
                </a:solidFill>
                <a:latin typeface="Calibri" panose="020F0502020204030204" pitchFamily="34" charset="0"/>
                <a:ea typeface="+mn-ea"/>
                <a:cs typeface="+mn-cs"/>
              </a:rPr>
              <a:t> :</a:t>
            </a:r>
          </a:p>
          <a:p>
            <a:pPr marL="171450" lvl="0" indent="-171450" defTabSz="960120" fontAlgn="base">
              <a:lnSpc>
                <a:spcPct val="90000"/>
              </a:lnSpc>
              <a:spcBef>
                <a:spcPct val="0"/>
              </a:spcBef>
              <a:spcAft>
                <a:spcPts val="630"/>
              </a:spcAft>
              <a:buClr>
                <a:schemeClr val="tx1"/>
              </a:buClr>
              <a:buFont typeface="Wingdings" pitchFamily="2" charset="2"/>
              <a:buChar char="Ø"/>
              <a:defRPr/>
            </a:pPr>
            <a:endParaRPr lang="en-GB" sz="1200" kern="1200" dirty="0">
              <a:solidFill>
                <a:srgbClr val="000000"/>
              </a:solidFill>
              <a:latin typeface="Calibri" panose="020F0502020204030204" pitchFamily="34" charset="0"/>
              <a:ea typeface="+mn-ea"/>
              <a:cs typeface="+mn-cs"/>
            </a:endParaRPr>
          </a:p>
          <a:p>
            <a:pPr marL="628650" lvl="1" indent="-171450" defTabSz="960120" fontAlgn="base">
              <a:lnSpc>
                <a:spcPct val="90000"/>
              </a:lnSpc>
              <a:spcBef>
                <a:spcPct val="0"/>
              </a:spcBef>
              <a:spcAft>
                <a:spcPts val="630"/>
              </a:spcAft>
              <a:buClr>
                <a:schemeClr val="tx1"/>
              </a:buClr>
              <a:buFont typeface="Arial" panose="020B0604020202020204" pitchFamily="34" charset="0"/>
              <a:buChar char="•"/>
              <a:defRPr/>
            </a:pPr>
            <a:r>
              <a:rPr lang="en-GB" sz="1200" kern="1200" dirty="0">
                <a:solidFill>
                  <a:srgbClr val="000000"/>
                </a:solidFill>
                <a:latin typeface="Calibri" panose="020F0502020204030204" pitchFamily="34" charset="0"/>
                <a:ea typeface="+mn-ea"/>
                <a:cs typeface="+mn-cs"/>
              </a:rPr>
              <a:t>Should be looking straight up ( imaginary line between the epicanthal fold and the upper third of the ear ) </a:t>
            </a:r>
          </a:p>
          <a:p>
            <a:pPr marL="628650" lvl="1" indent="-171450" defTabSz="960120" fontAlgn="base">
              <a:lnSpc>
                <a:spcPct val="90000"/>
              </a:lnSpc>
              <a:spcBef>
                <a:spcPct val="0"/>
              </a:spcBef>
              <a:spcAft>
                <a:spcPts val="630"/>
              </a:spcAft>
              <a:buClr>
                <a:schemeClr val="tx1"/>
              </a:buClr>
              <a:buFont typeface="Arial" panose="020B0604020202020204" pitchFamily="34" charset="0"/>
              <a:buChar char="•"/>
              <a:defRPr/>
            </a:pPr>
            <a:r>
              <a:rPr lang="en-GB" sz="1200" kern="1200" dirty="0">
                <a:solidFill>
                  <a:srgbClr val="000000"/>
                </a:solidFill>
                <a:latin typeface="Calibri" panose="020F0502020204030204" pitchFamily="34" charset="0"/>
                <a:ea typeface="+mn-ea"/>
                <a:cs typeface="+mn-cs"/>
              </a:rPr>
              <a:t>With the trunk and pelvis aligned with the measuring device.</a:t>
            </a:r>
            <a:endParaRPr lang="en-DE"/>
          </a:p>
          <a:p>
            <a:pPr rtl="1" eaLnBrk="1" fontAlgn="base" hangingPunct="1">
              <a:spcBef>
                <a:spcPct val="0"/>
              </a:spcBef>
              <a:spcAft>
                <a:spcPts val="600"/>
              </a:spcAft>
              <a:defRPr/>
            </a:pPr>
            <a:endParaRPr lang="en-JO" dirty="0"/>
          </a:p>
        </p:txBody>
      </p:sp>
      <p:sp>
        <p:nvSpPr>
          <p:cNvPr id="4" name="Slide Number Placeholder 3"/>
          <p:cNvSpPr>
            <a:spLocks noGrp="1"/>
          </p:cNvSpPr>
          <p:nvPr>
            <p:ph type="sldNum" sz="quarter" idx="5"/>
          </p:nvPr>
        </p:nvSpPr>
        <p:spPr/>
        <p:txBody>
          <a:bodyPr/>
          <a:lstStyle/>
          <a:p>
            <a:fld id="{32086827-6617-4B98-96A2-FFA79E0A3328}" type="slidenum">
              <a:rPr lang="en-US" smtClean="0"/>
              <a:t>12</a:t>
            </a:fld>
            <a:endParaRPr lang="en-US"/>
          </a:p>
        </p:txBody>
      </p:sp>
    </p:spTree>
    <p:extLst>
      <p:ext uri="{BB962C8B-B14F-4D97-AF65-F5344CB8AC3E}">
        <p14:creationId xmlns:p14="http://schemas.microsoft.com/office/powerpoint/2010/main" val="92831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Wingdings" panose="05000000000000000000" pitchFamily="2" charset="2"/>
              <a:buChar char="q"/>
            </a:pPr>
            <a:endParaRPr lang="en-US" sz="1200" dirty="0"/>
          </a:p>
          <a:p>
            <a:endParaRPr lang="en-JO" dirty="0"/>
          </a:p>
        </p:txBody>
      </p:sp>
      <p:sp>
        <p:nvSpPr>
          <p:cNvPr id="4" name="Slide Number Placeholder 3"/>
          <p:cNvSpPr>
            <a:spLocks noGrp="1"/>
          </p:cNvSpPr>
          <p:nvPr>
            <p:ph type="sldNum" sz="quarter" idx="5"/>
          </p:nvPr>
        </p:nvSpPr>
        <p:spPr/>
        <p:txBody>
          <a:bodyPr/>
          <a:lstStyle/>
          <a:p>
            <a:fld id="{32086827-6617-4B98-96A2-FFA79E0A3328}" type="slidenum">
              <a:rPr lang="en-US" smtClean="0"/>
              <a:t>13</a:t>
            </a:fld>
            <a:endParaRPr lang="en-US"/>
          </a:p>
        </p:txBody>
      </p:sp>
    </p:spTree>
    <p:extLst>
      <p:ext uri="{BB962C8B-B14F-4D97-AF65-F5344CB8AC3E}">
        <p14:creationId xmlns:p14="http://schemas.microsoft.com/office/powerpoint/2010/main" val="2255406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JO" dirty="0"/>
              <a:t>MPH is 153.5 cm </a:t>
            </a:r>
          </a:p>
          <a:p>
            <a:pPr marL="171450" indent="-171450">
              <a:buFont typeface="Arial" panose="020B0604020202020204" pitchFamily="34" charset="0"/>
              <a:buChar char="•"/>
            </a:pPr>
            <a:r>
              <a:rPr lang="en-JO" dirty="0"/>
              <a:t>± 8.5 = 145 – 162 cm </a:t>
            </a:r>
          </a:p>
          <a:p>
            <a:pPr marL="171450" indent="-171450">
              <a:buFont typeface="Arial" panose="020B0604020202020204" pitchFamily="34" charset="0"/>
              <a:buChar char="•"/>
            </a:pPr>
            <a:r>
              <a:rPr lang="en-US" dirty="0"/>
              <a:t>P</a:t>
            </a:r>
            <a:r>
              <a:rPr lang="en-JO" dirty="0"/>
              <a:t>lot on age 20</a:t>
            </a:r>
          </a:p>
          <a:p>
            <a:endParaRPr lang="en-JO" dirty="0"/>
          </a:p>
        </p:txBody>
      </p:sp>
      <p:sp>
        <p:nvSpPr>
          <p:cNvPr id="4" name="Slide Number Placeholder 3"/>
          <p:cNvSpPr>
            <a:spLocks noGrp="1"/>
          </p:cNvSpPr>
          <p:nvPr>
            <p:ph type="sldNum" sz="quarter" idx="5"/>
          </p:nvPr>
        </p:nvSpPr>
        <p:spPr/>
        <p:txBody>
          <a:bodyPr/>
          <a:lstStyle/>
          <a:p>
            <a:fld id="{32086827-6617-4B98-96A2-FFA79E0A3328}" type="slidenum">
              <a:rPr lang="en-US" smtClean="0"/>
              <a:t>14</a:t>
            </a:fld>
            <a:endParaRPr lang="en-US"/>
          </a:p>
        </p:txBody>
      </p:sp>
    </p:spTree>
    <p:extLst>
      <p:ext uri="{BB962C8B-B14F-4D97-AF65-F5344CB8AC3E}">
        <p14:creationId xmlns:p14="http://schemas.microsoft.com/office/powerpoint/2010/main" val="169243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JO" dirty="0"/>
              <a:t>MPH is 153.5 cm </a:t>
            </a:r>
          </a:p>
          <a:p>
            <a:pPr marL="171450" indent="-171450">
              <a:buFont typeface="Arial" panose="020B0604020202020204" pitchFamily="34" charset="0"/>
              <a:buChar char="•"/>
            </a:pPr>
            <a:r>
              <a:rPr lang="en-JO" dirty="0"/>
              <a:t>± 8.5 = 145 – 162 cm </a:t>
            </a:r>
          </a:p>
          <a:p>
            <a:pPr marL="171450" indent="-171450">
              <a:buFont typeface="Arial" panose="020B0604020202020204" pitchFamily="34" charset="0"/>
              <a:buChar char="•"/>
            </a:pPr>
            <a:r>
              <a:rPr lang="en-US" dirty="0"/>
              <a:t>P</a:t>
            </a:r>
            <a:r>
              <a:rPr lang="en-JO" dirty="0"/>
              <a:t>lot on age 20</a:t>
            </a:r>
          </a:p>
          <a:p>
            <a:endParaRPr lang="en-JO" dirty="0"/>
          </a:p>
        </p:txBody>
      </p:sp>
      <p:sp>
        <p:nvSpPr>
          <p:cNvPr id="4" name="Slide Number Placeholder 3"/>
          <p:cNvSpPr>
            <a:spLocks noGrp="1"/>
          </p:cNvSpPr>
          <p:nvPr>
            <p:ph type="sldNum" sz="quarter" idx="5"/>
          </p:nvPr>
        </p:nvSpPr>
        <p:spPr/>
        <p:txBody>
          <a:bodyPr/>
          <a:lstStyle/>
          <a:p>
            <a:fld id="{32086827-6617-4B98-96A2-FFA79E0A3328}" type="slidenum">
              <a:rPr lang="en-US" smtClean="0"/>
              <a:t>15</a:t>
            </a:fld>
            <a:endParaRPr lang="en-US"/>
          </a:p>
        </p:txBody>
      </p:sp>
    </p:spTree>
    <p:extLst>
      <p:ext uri="{BB962C8B-B14F-4D97-AF65-F5344CB8AC3E}">
        <p14:creationId xmlns:p14="http://schemas.microsoft.com/office/powerpoint/2010/main" val="32473078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O" dirty="0"/>
          </a:p>
        </p:txBody>
      </p:sp>
      <p:sp>
        <p:nvSpPr>
          <p:cNvPr id="4" name="Slide Number Placeholder 3"/>
          <p:cNvSpPr>
            <a:spLocks noGrp="1"/>
          </p:cNvSpPr>
          <p:nvPr>
            <p:ph type="sldNum" sz="quarter" idx="5"/>
          </p:nvPr>
        </p:nvSpPr>
        <p:spPr/>
        <p:txBody>
          <a:bodyPr/>
          <a:lstStyle/>
          <a:p>
            <a:fld id="{32086827-6617-4B98-96A2-FFA79E0A3328}" type="slidenum">
              <a:rPr lang="en-US" smtClean="0"/>
              <a:t>16</a:t>
            </a:fld>
            <a:endParaRPr lang="en-US"/>
          </a:p>
        </p:txBody>
      </p:sp>
    </p:spTree>
    <p:extLst>
      <p:ext uri="{BB962C8B-B14F-4D97-AF65-F5344CB8AC3E}">
        <p14:creationId xmlns:p14="http://schemas.microsoft.com/office/powerpoint/2010/main" val="3776671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dirty="0"/>
              <a:t>FTT : when the child doesn’t meet the expected rate of growth for age and sex or if the child crosses 2 major centiles within 6 months to 1 year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dirty="0"/>
              <a:t>Type 1 FTT : underweight for HT “wasted”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dirty="0"/>
              <a:t>Type 2 FTT : HT is also decreased for age “stunted”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u="none" dirty="0"/>
              <a:t>Type 3 FTT : all 3 growth parameters are low for age ”stunted”</a:t>
            </a:r>
          </a:p>
          <a:p>
            <a:endParaRPr lang="en-JO" dirty="0"/>
          </a:p>
        </p:txBody>
      </p:sp>
      <p:sp>
        <p:nvSpPr>
          <p:cNvPr id="4" name="Slide Number Placeholder 3"/>
          <p:cNvSpPr>
            <a:spLocks noGrp="1"/>
          </p:cNvSpPr>
          <p:nvPr>
            <p:ph type="sldNum" sz="quarter" idx="5"/>
          </p:nvPr>
        </p:nvSpPr>
        <p:spPr/>
        <p:txBody>
          <a:bodyPr/>
          <a:lstStyle/>
          <a:p>
            <a:fld id="{32086827-6617-4B98-96A2-FFA79E0A3328}" type="slidenum">
              <a:rPr lang="en-US" smtClean="0"/>
              <a:t>17</a:t>
            </a:fld>
            <a:endParaRPr lang="en-US"/>
          </a:p>
        </p:txBody>
      </p:sp>
    </p:spTree>
    <p:extLst>
      <p:ext uri="{BB962C8B-B14F-4D97-AF65-F5344CB8AC3E}">
        <p14:creationId xmlns:p14="http://schemas.microsoft.com/office/powerpoint/2010/main" val="4027288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1" eaLnBrk="1" fontAlgn="base" hangingPunct="1">
              <a:spcBef>
                <a:spcPct val="0"/>
              </a:spcBef>
              <a:spcAft>
                <a:spcPct val="0"/>
              </a:spcAft>
              <a:defRPr/>
            </a:pPr>
            <a:endParaRPr lang="en-JO" dirty="0"/>
          </a:p>
        </p:txBody>
      </p:sp>
      <p:sp>
        <p:nvSpPr>
          <p:cNvPr id="4" name="Slide Number Placeholder 3"/>
          <p:cNvSpPr>
            <a:spLocks noGrp="1"/>
          </p:cNvSpPr>
          <p:nvPr>
            <p:ph type="sldNum" sz="quarter" idx="5"/>
          </p:nvPr>
        </p:nvSpPr>
        <p:spPr/>
        <p:txBody>
          <a:bodyPr/>
          <a:lstStyle/>
          <a:p>
            <a:fld id="{32086827-6617-4B98-96A2-FFA79E0A3328}" type="slidenum">
              <a:rPr lang="en-US" smtClean="0"/>
              <a:t>18</a:t>
            </a:fld>
            <a:endParaRPr lang="en-US"/>
          </a:p>
        </p:txBody>
      </p:sp>
    </p:spTree>
    <p:extLst>
      <p:ext uri="{BB962C8B-B14F-4D97-AF65-F5344CB8AC3E}">
        <p14:creationId xmlns:p14="http://schemas.microsoft.com/office/powerpoint/2010/main" val="2262212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O" dirty="0"/>
          </a:p>
        </p:txBody>
      </p:sp>
      <p:sp>
        <p:nvSpPr>
          <p:cNvPr id="4" name="Slide Number Placeholder 3"/>
          <p:cNvSpPr>
            <a:spLocks noGrp="1"/>
          </p:cNvSpPr>
          <p:nvPr>
            <p:ph type="sldNum" sz="quarter" idx="5"/>
          </p:nvPr>
        </p:nvSpPr>
        <p:spPr/>
        <p:txBody>
          <a:bodyPr/>
          <a:lstStyle/>
          <a:p>
            <a:fld id="{32086827-6617-4B98-96A2-FFA79E0A3328}" type="slidenum">
              <a:rPr lang="en-US" smtClean="0"/>
              <a:t>19</a:t>
            </a:fld>
            <a:endParaRPr lang="en-US"/>
          </a:p>
        </p:txBody>
      </p:sp>
    </p:spTree>
    <p:extLst>
      <p:ext uri="{BB962C8B-B14F-4D97-AF65-F5344CB8AC3E}">
        <p14:creationId xmlns:p14="http://schemas.microsoft.com/office/powerpoint/2010/main" val="29164848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O" dirty="0"/>
              <a:t>The width of your arm span is equal to your HT</a:t>
            </a:r>
          </a:p>
          <a:p>
            <a:endParaRPr lang="en-JO" dirty="0"/>
          </a:p>
        </p:txBody>
      </p:sp>
      <p:sp>
        <p:nvSpPr>
          <p:cNvPr id="4" name="Slide Number Placeholder 3"/>
          <p:cNvSpPr>
            <a:spLocks noGrp="1"/>
          </p:cNvSpPr>
          <p:nvPr>
            <p:ph type="sldNum" sz="quarter" idx="5"/>
          </p:nvPr>
        </p:nvSpPr>
        <p:spPr/>
        <p:txBody>
          <a:bodyPr/>
          <a:lstStyle/>
          <a:p>
            <a:fld id="{32086827-6617-4B98-96A2-FFA79E0A3328}" type="slidenum">
              <a:rPr lang="en-US" smtClean="0"/>
              <a:t>20</a:t>
            </a:fld>
            <a:endParaRPr lang="en-US"/>
          </a:p>
        </p:txBody>
      </p:sp>
    </p:spTree>
    <p:extLst>
      <p:ext uri="{BB962C8B-B14F-4D97-AF65-F5344CB8AC3E}">
        <p14:creationId xmlns:p14="http://schemas.microsoft.com/office/powerpoint/2010/main" val="5236187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O" dirty="0"/>
          </a:p>
        </p:txBody>
      </p:sp>
      <p:sp>
        <p:nvSpPr>
          <p:cNvPr id="4" name="Slide Number Placeholder 3"/>
          <p:cNvSpPr>
            <a:spLocks noGrp="1"/>
          </p:cNvSpPr>
          <p:nvPr>
            <p:ph type="sldNum" sz="quarter" idx="5"/>
          </p:nvPr>
        </p:nvSpPr>
        <p:spPr/>
        <p:txBody>
          <a:bodyPr/>
          <a:lstStyle/>
          <a:p>
            <a:fld id="{32086827-6617-4B98-96A2-FFA79E0A3328}" type="slidenum">
              <a:rPr lang="en-US" smtClean="0"/>
              <a:t>21</a:t>
            </a:fld>
            <a:endParaRPr lang="en-US"/>
          </a:p>
        </p:txBody>
      </p:sp>
    </p:spTree>
    <p:extLst>
      <p:ext uri="{BB962C8B-B14F-4D97-AF65-F5344CB8AC3E}">
        <p14:creationId xmlns:p14="http://schemas.microsoft.com/office/powerpoint/2010/main" val="1000165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O" dirty="0"/>
          </a:p>
        </p:txBody>
      </p:sp>
      <p:sp>
        <p:nvSpPr>
          <p:cNvPr id="4" name="Slide Number Placeholder 3"/>
          <p:cNvSpPr>
            <a:spLocks noGrp="1"/>
          </p:cNvSpPr>
          <p:nvPr>
            <p:ph type="sldNum" sz="quarter" idx="5"/>
          </p:nvPr>
        </p:nvSpPr>
        <p:spPr/>
        <p:txBody>
          <a:bodyPr/>
          <a:lstStyle/>
          <a:p>
            <a:fld id="{32086827-6617-4B98-96A2-FFA79E0A3328}" type="slidenum">
              <a:rPr lang="en-US" smtClean="0"/>
              <a:t>3</a:t>
            </a:fld>
            <a:endParaRPr lang="en-US"/>
          </a:p>
        </p:txBody>
      </p:sp>
    </p:spTree>
    <p:extLst>
      <p:ext uri="{BB962C8B-B14F-4D97-AF65-F5344CB8AC3E}">
        <p14:creationId xmlns:p14="http://schemas.microsoft.com/office/powerpoint/2010/main" val="24126373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t>Idiopathic short stature </a:t>
            </a:r>
            <a:r>
              <a:rPr lang="en-GB" sz="1200" dirty="0"/>
              <a:t>: </a:t>
            </a:r>
            <a:r>
              <a:rPr lang="en-GB" dirty="0">
                <a:effectLst/>
              </a:rPr>
              <a:t>Diagnosis of exclusion in the absence of an underlying condition ,</a:t>
            </a:r>
            <a:r>
              <a:rPr lang="en-GB" b="0" i="0" dirty="0">
                <a:solidFill>
                  <a:srgbClr val="1A1C1C"/>
                </a:solidFill>
                <a:effectLst/>
                <a:latin typeface="Lato" panose="020F0502020204030203" pitchFamily="34" charset="0"/>
              </a:rPr>
              <a:t> cannot be explained by inheritance or pathological processes.</a:t>
            </a:r>
            <a:endParaRPr lang="en-GB" dirty="0">
              <a:effectLst/>
            </a:endParaRPr>
          </a:p>
          <a:p>
            <a:br>
              <a:rPr lang="en-GB" b="1" dirty="0"/>
            </a:br>
            <a:r>
              <a:rPr lang="en-GB" b="1" dirty="0"/>
              <a:t>Small for gestational age infants with catch-up growth </a:t>
            </a:r>
            <a:r>
              <a:rPr lang="en-GB" dirty="0"/>
              <a:t>— Most infants born small for gestational age (SGA) experience catch-up growth by two years of age, sufficient to be within the normal range</a:t>
            </a:r>
            <a:endParaRPr lang="ar-JO" dirty="0"/>
          </a:p>
        </p:txBody>
      </p:sp>
      <p:sp>
        <p:nvSpPr>
          <p:cNvPr id="4" name="Slide Number Placeholder 3"/>
          <p:cNvSpPr>
            <a:spLocks noGrp="1"/>
          </p:cNvSpPr>
          <p:nvPr>
            <p:ph type="sldNum" sz="quarter" idx="5"/>
          </p:nvPr>
        </p:nvSpPr>
        <p:spPr/>
        <p:txBody>
          <a:bodyPr/>
          <a:lstStyle/>
          <a:p>
            <a:fld id="{3A63B574-F254-4A47-9A4D-49314CC0F1B7}" type="slidenum">
              <a:rPr lang="ar-JO" smtClean="0"/>
              <a:t>22</a:t>
            </a:fld>
            <a:endParaRPr lang="ar-JO"/>
          </a:p>
        </p:txBody>
      </p:sp>
    </p:spTree>
    <p:extLst>
      <p:ext uri="{BB962C8B-B14F-4D97-AF65-F5344CB8AC3E}">
        <p14:creationId xmlns:p14="http://schemas.microsoft.com/office/powerpoint/2010/main" val="831578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2000" dirty="0"/>
              <a:t>FSS : Their bone age is consistent with their chronologic age, </a:t>
            </a:r>
            <a:r>
              <a:rPr lang="en-GB" sz="2000" u="sng" dirty="0"/>
              <a:t>which helps distinguish them from children with constitutional delay of growth ,</a:t>
            </a:r>
          </a:p>
        </p:txBody>
      </p:sp>
      <p:sp>
        <p:nvSpPr>
          <p:cNvPr id="4" name="Slide Number Placeholder 3"/>
          <p:cNvSpPr>
            <a:spLocks noGrp="1"/>
          </p:cNvSpPr>
          <p:nvPr>
            <p:ph type="sldNum" sz="quarter" idx="5"/>
          </p:nvPr>
        </p:nvSpPr>
        <p:spPr/>
        <p:txBody>
          <a:bodyPr/>
          <a:lstStyle/>
          <a:p>
            <a:fld id="{3A63B574-F254-4A47-9A4D-49314CC0F1B7}" type="slidenum">
              <a:rPr lang="ar-JO" smtClean="0"/>
              <a:t>23</a:t>
            </a:fld>
            <a:endParaRPr lang="ar-JO"/>
          </a:p>
        </p:txBody>
      </p:sp>
    </p:spTree>
    <p:extLst>
      <p:ext uri="{BB962C8B-B14F-4D97-AF65-F5344CB8AC3E}">
        <p14:creationId xmlns:p14="http://schemas.microsoft.com/office/powerpoint/2010/main" val="16462398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t>Constitutional growth delay :  prolonged childhood phase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dirty="0"/>
              <a:t>Patient report delay in secondary sexual characteristic /delayed puberty , they usually have family history of same complain </a:t>
            </a:r>
            <a:r>
              <a:rPr lang="en-GB" sz="1200" b="0" u="none" dirty="0"/>
              <a:t>,</a:t>
            </a:r>
            <a:r>
              <a:rPr lang="en-GB" sz="1800" b="0" i="0" dirty="0">
                <a:solidFill>
                  <a:srgbClr val="1A1C1C"/>
                </a:solidFill>
                <a:effectLst/>
                <a:latin typeface="Lato" panose="020F0502020204030203" pitchFamily="34" charset="0"/>
              </a:rPr>
              <a:t> Reassuring the child and parents is sufficient.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0" u="none" dirty="0"/>
              <a:t>-could be confused with GH </a:t>
            </a:r>
            <a:r>
              <a:rPr lang="en-GB" sz="1200" b="0" u="none" dirty="0" err="1"/>
              <a:t>defecincy</a:t>
            </a:r>
            <a:r>
              <a:rPr lang="en-GB" sz="1200" b="0" u="none" dirty="0"/>
              <a:t> .</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Laboratory screening if height velocity is slow </a:t>
            </a:r>
            <a:endParaRPr lang="ar-JO" dirty="0"/>
          </a:p>
          <a:p>
            <a:endParaRPr lang="en-GB" dirty="0"/>
          </a:p>
          <a:p>
            <a:pPr marL="171450" indent="-171450">
              <a:buFont typeface="Arial" panose="020B0604020202020204" pitchFamily="34" charset="0"/>
              <a:buChar char="•"/>
            </a:pPr>
            <a:r>
              <a:rPr lang="en-GB" dirty="0"/>
              <a:t>Typical </a:t>
            </a:r>
            <a:r>
              <a:rPr lang="en-GB" b="1" dirty="0"/>
              <a:t>growth curve </a:t>
            </a:r>
            <a:r>
              <a:rPr lang="en-GB" dirty="0"/>
              <a:t>in a male with constitutional delay of growth and puberty (CDGP). The growth velocity is slow from mid-infancy through late childhood. The pubertal growth spurt is delayed, and the pubertal growth rate may be slightly diminished as compared with normally-growing children</a:t>
            </a:r>
          </a:p>
          <a:p>
            <a:pPr marL="171450" indent="-171450">
              <a:buFont typeface="Arial" panose="020B0604020202020204" pitchFamily="34" charset="0"/>
              <a:buChar char="•"/>
            </a:pPr>
            <a:r>
              <a:rPr lang="en-GB" dirty="0"/>
              <a:t>- parents are in normal height</a:t>
            </a:r>
          </a:p>
        </p:txBody>
      </p:sp>
      <p:sp>
        <p:nvSpPr>
          <p:cNvPr id="4" name="Slide Number Placeholder 3"/>
          <p:cNvSpPr>
            <a:spLocks noGrp="1"/>
          </p:cNvSpPr>
          <p:nvPr>
            <p:ph type="sldNum" sz="quarter" idx="5"/>
          </p:nvPr>
        </p:nvSpPr>
        <p:spPr/>
        <p:txBody>
          <a:bodyPr/>
          <a:lstStyle/>
          <a:p>
            <a:fld id="{3A63B574-F254-4A47-9A4D-49314CC0F1B7}" type="slidenum">
              <a:rPr lang="ar-JO" smtClean="0"/>
              <a:t>24</a:t>
            </a:fld>
            <a:endParaRPr lang="ar-JO"/>
          </a:p>
        </p:txBody>
      </p:sp>
    </p:spTree>
    <p:extLst>
      <p:ext uri="{BB962C8B-B14F-4D97-AF65-F5344CB8AC3E}">
        <p14:creationId xmlns:p14="http://schemas.microsoft.com/office/powerpoint/2010/main" val="13136949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is clinically and genetically heterogeneous and can present at any age. The most consistent clinical features are widely spaced eyes (hypertelorism) and low-set ears (&gt;80 percent), short stature (&gt;70 percent), and pulmonic stenosis (approximately 50 percent).</a:t>
            </a:r>
          </a:p>
          <a:p>
            <a:r>
              <a:rPr lang="en-GB" dirty="0"/>
              <a:t>-mutation in </a:t>
            </a:r>
            <a:r>
              <a:rPr lang="en-GB" dirty="0" err="1"/>
              <a:t>ch</a:t>
            </a:r>
            <a:r>
              <a:rPr lang="en-GB" dirty="0"/>
              <a:t> 12</a:t>
            </a:r>
          </a:p>
          <a:p>
            <a:r>
              <a:rPr lang="en-US" sz="1200" dirty="0"/>
              <a:t>It is clinically and genetically heterogeneous and can present at any age. </a:t>
            </a:r>
            <a:endParaRPr lang="en-GB" sz="1200" dirty="0"/>
          </a:p>
          <a:p>
            <a:r>
              <a:rPr lang="en-GB" sz="1200" dirty="0"/>
              <a:t>-post natal growth delay usually due to low concentration of IGF-1 but GH </a:t>
            </a:r>
            <a:r>
              <a:rPr lang="en-GB" sz="1200" dirty="0" err="1"/>
              <a:t>uaually</a:t>
            </a:r>
            <a:r>
              <a:rPr lang="en-GB" sz="1200" dirty="0"/>
              <a:t> normal secretion</a:t>
            </a:r>
          </a:p>
          <a:p>
            <a:r>
              <a:rPr lang="en-GB" sz="1200" dirty="0"/>
              <a:t>-</a:t>
            </a:r>
            <a:r>
              <a:rPr lang="en-GB" b="1" i="0" dirty="0">
                <a:solidFill>
                  <a:srgbClr val="111111"/>
                </a:solidFill>
                <a:effectLst/>
                <a:latin typeface="Roboto" panose="020F0502020204030204" pitchFamily="2" charset="0"/>
              </a:rPr>
              <a:t>Noonan Syndrome is often referred to as the male version of Turner Syndrome because the symptoms are so similar to those experienced by females with Turner Syndrome. Common symptoms experienced by males with Noonan syndrome include scoliosis, delayed puberty, infertility, and short stature</a:t>
            </a:r>
            <a:r>
              <a:rPr lang="en-GB" b="0" i="0" dirty="0">
                <a:solidFill>
                  <a:srgbClr val="111111"/>
                </a:solidFill>
                <a:effectLst/>
                <a:latin typeface="Roboto" panose="020F0502020204030204" pitchFamily="2" charset="0"/>
              </a:rPr>
              <a:t>.</a:t>
            </a:r>
            <a:endParaRPr lang="ar-JO" dirty="0"/>
          </a:p>
        </p:txBody>
      </p:sp>
      <p:sp>
        <p:nvSpPr>
          <p:cNvPr id="4" name="Slide Number Placeholder 3"/>
          <p:cNvSpPr>
            <a:spLocks noGrp="1"/>
          </p:cNvSpPr>
          <p:nvPr>
            <p:ph type="sldNum" sz="quarter" idx="5"/>
          </p:nvPr>
        </p:nvSpPr>
        <p:spPr/>
        <p:txBody>
          <a:bodyPr/>
          <a:lstStyle/>
          <a:p>
            <a:fld id="{3A63B574-F254-4A47-9A4D-49314CC0F1B7}" type="slidenum">
              <a:rPr lang="ar-JO" smtClean="0"/>
              <a:t>29</a:t>
            </a:fld>
            <a:endParaRPr lang="ar-JO"/>
          </a:p>
        </p:txBody>
      </p:sp>
    </p:spTree>
    <p:extLst>
      <p:ext uri="{BB962C8B-B14F-4D97-AF65-F5344CB8AC3E}">
        <p14:creationId xmlns:p14="http://schemas.microsoft.com/office/powerpoint/2010/main" val="5990468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-normal HC ,blue sclera ,micrognathia</a:t>
            </a:r>
          </a:p>
          <a:p>
            <a:r>
              <a:rPr lang="en-GB" dirty="0"/>
              <a:t>-</a:t>
            </a:r>
            <a:r>
              <a:rPr lang="en-GB" b="0" i="0" dirty="0">
                <a:solidFill>
                  <a:srgbClr val="0D0D0D"/>
                </a:solidFill>
                <a:effectLst/>
                <a:latin typeface="Söhne"/>
              </a:rPr>
              <a:t>Epigenetic mechanisms, such as DNA methylation and histone modification, play a crucial role in regulating gene expression without altering the underlying DNA sequence. Abnormalities in DNA methylation patterns, particularly at imprinted loci on chromosomes 7 and 11, have been implicated in the pathogenesis of Silver-Russell syndrome. For example, hypomethylation of the H19/IGF2 imprinting control region on chromosome 11p15 can dysregulate the expression of insulin-like growth factor 2 (IGF2), a key regulator of </a:t>
            </a:r>
            <a:r>
              <a:rPr lang="en-GB" b="0" i="0" dirty="0" err="1">
                <a:solidFill>
                  <a:srgbClr val="0D0D0D"/>
                </a:solidFill>
                <a:effectLst/>
                <a:latin typeface="Söhne"/>
              </a:rPr>
              <a:t>fetal</a:t>
            </a:r>
            <a:r>
              <a:rPr lang="en-GB" b="0" i="0" dirty="0">
                <a:solidFill>
                  <a:srgbClr val="0D0D0D"/>
                </a:solidFill>
                <a:effectLst/>
                <a:latin typeface="Söhne"/>
              </a:rPr>
              <a:t> and postnatal growth.</a:t>
            </a:r>
          </a:p>
          <a:p>
            <a:r>
              <a:rPr lang="en-GB" b="0" i="0" dirty="0">
                <a:solidFill>
                  <a:srgbClr val="0D0D0D"/>
                </a:solidFill>
                <a:effectLst/>
                <a:latin typeface="Söhne"/>
              </a:rPr>
              <a:t>-Silver-Russell syndrome belongs to a group of genetic disorders known as imprinting disorders, characterized by abnormal gene expression patterns due to parent-of-origin-specific epigenetic modifications. Imprinting defects, such as maternal UPD(7) or hypomethylation of specific imprinted regions, disrupt the normal balance of imprinted genes involved in growth regulation, leading to the growth retardation and other characteristic features of SRS.</a:t>
            </a:r>
            <a:endParaRPr lang="ar-JO" dirty="0"/>
          </a:p>
        </p:txBody>
      </p:sp>
      <p:sp>
        <p:nvSpPr>
          <p:cNvPr id="4" name="Slide Number Placeholder 3"/>
          <p:cNvSpPr>
            <a:spLocks noGrp="1"/>
          </p:cNvSpPr>
          <p:nvPr>
            <p:ph type="sldNum" sz="quarter" idx="5"/>
          </p:nvPr>
        </p:nvSpPr>
        <p:spPr/>
        <p:txBody>
          <a:bodyPr/>
          <a:lstStyle/>
          <a:p>
            <a:fld id="{3A63B574-F254-4A47-9A4D-49314CC0F1B7}" type="slidenum">
              <a:rPr lang="ar-JO" smtClean="0"/>
              <a:t>30</a:t>
            </a:fld>
            <a:endParaRPr lang="ar-JO"/>
          </a:p>
        </p:txBody>
      </p:sp>
    </p:spTree>
    <p:extLst>
      <p:ext uri="{BB962C8B-B14F-4D97-AF65-F5344CB8AC3E}">
        <p14:creationId xmlns:p14="http://schemas.microsoft.com/office/powerpoint/2010/main" val="14408374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1A1C1C"/>
                </a:solidFill>
                <a:effectLst/>
                <a:latin typeface="Lato" panose="020F0502020204030203" pitchFamily="34" charset="0"/>
              </a:rPr>
              <a:t>-Due to </a:t>
            </a:r>
            <a:r>
              <a:rPr lang="en-GB" b="0" i="0" dirty="0">
                <a:effectLst/>
                <a:latin typeface="Lato" panose="020F0502020204030203" pitchFamily="34" charset="0"/>
                <a:hlinkClick r:id="rId3"/>
              </a:rPr>
              <a:t>hypothalamic</a:t>
            </a:r>
            <a:r>
              <a:rPr lang="en-GB" b="0" i="0" dirty="0">
                <a:solidFill>
                  <a:srgbClr val="1A1C1C"/>
                </a:solidFill>
                <a:effectLst/>
                <a:latin typeface="Lato" panose="020F0502020204030203" pitchFamily="34" charset="0"/>
              </a:rPr>
              <a:t>/</a:t>
            </a:r>
            <a:r>
              <a:rPr lang="en-GB" b="0" i="0" dirty="0">
                <a:effectLst/>
                <a:latin typeface="Lato" panose="020F0502020204030203" pitchFamily="34" charset="0"/>
                <a:hlinkClick r:id="rId4"/>
              </a:rPr>
              <a:t>pituitary</a:t>
            </a:r>
            <a:r>
              <a:rPr lang="en-GB" b="0" i="0" dirty="0">
                <a:solidFill>
                  <a:srgbClr val="1A1C1C"/>
                </a:solidFill>
                <a:effectLst/>
                <a:latin typeface="Lato" panose="020F0502020204030203" pitchFamily="34" charset="0"/>
              </a:rPr>
              <a:t> </a:t>
            </a:r>
            <a:r>
              <a:rPr lang="en-GB" b="0" i="0" dirty="0">
                <a:effectLst/>
                <a:latin typeface="Lato" panose="020F0502020204030203" pitchFamily="34" charset="0"/>
                <a:hlinkClick r:id="rId5"/>
              </a:rPr>
              <a:t>growth hormone deficiency</a:t>
            </a:r>
            <a:endParaRPr lang="en-GB" b="0" i="0" dirty="0">
              <a:effectLst/>
              <a:latin typeface="Lato" panose="020F0502020204030203" pitchFamily="34" charset="0"/>
            </a:endParaRPr>
          </a:p>
          <a:p>
            <a:r>
              <a:rPr lang="en-GB" b="0" i="0" dirty="0">
                <a:solidFill>
                  <a:srgbClr val="000000"/>
                </a:solidFill>
                <a:effectLst/>
                <a:latin typeface="Times New Roman" panose="02020603050405020304" pitchFamily="18" charset="0"/>
              </a:rPr>
              <a:t>-Prader Willi Syndrome results from the loss of gene expression within the paternally-inherited genes on the 15q11.2-q13</a:t>
            </a:r>
            <a:endParaRPr lang="ar-JO" dirty="0"/>
          </a:p>
          <a:p>
            <a:r>
              <a:rPr lang="en-GB" b="0" i="0" dirty="0">
                <a:solidFill>
                  <a:srgbClr val="000000"/>
                </a:solidFill>
                <a:effectLst/>
                <a:latin typeface="Times New Roman" panose="02020603050405020304" pitchFamily="18" charset="0"/>
              </a:rPr>
              <a:t>-The most common genetic </a:t>
            </a:r>
            <a:r>
              <a:rPr lang="en-GB" b="0" i="0" dirty="0" err="1">
                <a:solidFill>
                  <a:srgbClr val="000000"/>
                </a:solidFill>
                <a:effectLst/>
                <a:latin typeface="Times New Roman" panose="02020603050405020304" pitchFamily="18" charset="0"/>
              </a:rPr>
              <a:t>etiology</a:t>
            </a:r>
            <a:r>
              <a:rPr lang="en-GB" b="0" i="0" dirty="0">
                <a:solidFill>
                  <a:srgbClr val="000000"/>
                </a:solidFill>
                <a:effectLst/>
                <a:latin typeface="Times New Roman" panose="02020603050405020304" pitchFamily="18" charset="0"/>
              </a:rPr>
              <a:t> of life-threatening obesity is Prader Willi syndrome.</a:t>
            </a:r>
            <a:r>
              <a:rPr lang="en-GB" b="0" i="0" dirty="0">
                <a:solidFill>
                  <a:srgbClr val="985735"/>
                </a:solidFill>
                <a:effectLst/>
                <a:latin typeface="Times New Roman" panose="02020603050405020304" pitchFamily="18" charset="0"/>
                <a:hlinkClick r:id="rId6"/>
              </a:rPr>
              <a:t>[</a:t>
            </a:r>
            <a:endParaRPr lang="en-GB" b="0" i="0" dirty="0">
              <a:solidFill>
                <a:srgbClr val="985735"/>
              </a:solidFill>
              <a:effectLst/>
              <a:latin typeface="Times New Roman" panose="02020603050405020304" pitchFamily="18" charset="0"/>
            </a:endParaRPr>
          </a:p>
          <a:p>
            <a:r>
              <a:rPr lang="en-GB" b="0" i="0" dirty="0">
                <a:solidFill>
                  <a:srgbClr val="000000"/>
                </a:solidFill>
                <a:effectLst/>
                <a:latin typeface="Times New Roman" panose="02020603050405020304" pitchFamily="18" charset="0"/>
              </a:rPr>
              <a:t>-Infantile hypotonia is very characteristic and found in nearly all individuals with Prader Willi syndrome. They have poor suck reflex producing feeding difficulties, decreased muscle mass, and strength, failure to thrive early in life,</a:t>
            </a:r>
          </a:p>
          <a:p>
            <a:r>
              <a:rPr lang="en-GB" b="0" i="0" dirty="0">
                <a:solidFill>
                  <a:srgbClr val="000000"/>
                </a:solidFill>
                <a:effectLst/>
                <a:latin typeface="Times New Roman" panose="02020603050405020304" pitchFamily="18" charset="0"/>
              </a:rPr>
              <a:t>-Motor developmental delay is present in the majority of individuals with Prader Willi syndrome.</a:t>
            </a:r>
          </a:p>
          <a:p>
            <a:r>
              <a:rPr lang="en-GB" b="0" i="0" dirty="0">
                <a:solidFill>
                  <a:srgbClr val="000000"/>
                </a:solidFill>
                <a:effectLst/>
                <a:latin typeface="Times New Roman" panose="02020603050405020304" pitchFamily="18" charset="0"/>
              </a:rPr>
              <a:t>-Growth hormone: It is recommended in patients with Prader Willi syndrome as early as at the time of diagnosis, from 3 to 6 months old.</a:t>
            </a:r>
            <a:r>
              <a:rPr lang="en-GB" b="0" i="0" dirty="0">
                <a:solidFill>
                  <a:srgbClr val="2F4A8B"/>
                </a:solidFill>
                <a:effectLst/>
                <a:latin typeface="Times New Roman" panose="02020603050405020304" pitchFamily="18" charset="0"/>
                <a:hlinkClick r:id="rId6"/>
              </a:rPr>
              <a:t>[5]</a:t>
            </a:r>
            <a:r>
              <a:rPr lang="en-GB" b="0" i="0" dirty="0">
                <a:solidFill>
                  <a:srgbClr val="000000"/>
                </a:solidFill>
                <a:effectLst/>
                <a:latin typeface="Times New Roman" panose="02020603050405020304" pitchFamily="18" charset="0"/>
              </a:rPr>
              <a:t> Patients treated during childhood can reach their predicted final adult height.</a:t>
            </a:r>
            <a:endParaRPr lang="ar-JO" dirty="0"/>
          </a:p>
        </p:txBody>
      </p:sp>
      <p:sp>
        <p:nvSpPr>
          <p:cNvPr id="4" name="Slide Number Placeholder 3"/>
          <p:cNvSpPr>
            <a:spLocks noGrp="1"/>
          </p:cNvSpPr>
          <p:nvPr>
            <p:ph type="sldNum" sz="quarter" idx="5"/>
          </p:nvPr>
        </p:nvSpPr>
        <p:spPr/>
        <p:txBody>
          <a:bodyPr/>
          <a:lstStyle/>
          <a:p>
            <a:fld id="{3A63B574-F254-4A47-9A4D-49314CC0F1B7}" type="slidenum">
              <a:rPr lang="ar-JO" smtClean="0"/>
              <a:t>32</a:t>
            </a:fld>
            <a:endParaRPr lang="ar-JO"/>
          </a:p>
        </p:txBody>
      </p:sp>
    </p:spTree>
    <p:extLst>
      <p:ext uri="{BB962C8B-B14F-4D97-AF65-F5344CB8AC3E}">
        <p14:creationId xmlns:p14="http://schemas.microsoft.com/office/powerpoint/2010/main" val="20472043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Times New Roman" panose="02020603050405020304" pitchFamily="18" charset="0"/>
              </a:rPr>
              <a:t>Some facial characteristics include almond-shaped palpebral fissures, narrow frontal diameter, strabismus, narrow nasal bridge, thin upper vermilion with downturned corners of the mouth, and enamel hypoplasia. They can also present with small hands and feet, this could not be apparent at birth, but can evolve slowly over time</a:t>
            </a:r>
            <a:endParaRPr lang="ar-JO" dirty="0"/>
          </a:p>
        </p:txBody>
      </p:sp>
      <p:sp>
        <p:nvSpPr>
          <p:cNvPr id="4" name="Slide Number Placeholder 3"/>
          <p:cNvSpPr>
            <a:spLocks noGrp="1"/>
          </p:cNvSpPr>
          <p:nvPr>
            <p:ph type="sldNum" sz="quarter" idx="5"/>
          </p:nvPr>
        </p:nvSpPr>
        <p:spPr/>
        <p:txBody>
          <a:bodyPr/>
          <a:lstStyle/>
          <a:p>
            <a:fld id="{3A63B574-F254-4A47-9A4D-49314CC0F1B7}" type="slidenum">
              <a:rPr lang="ar-JO" smtClean="0"/>
              <a:t>33</a:t>
            </a:fld>
            <a:endParaRPr lang="ar-JO"/>
          </a:p>
        </p:txBody>
      </p:sp>
    </p:spTree>
    <p:extLst>
      <p:ext uri="{BB962C8B-B14F-4D97-AF65-F5344CB8AC3E}">
        <p14:creationId xmlns:p14="http://schemas.microsoft.com/office/powerpoint/2010/main" val="2666639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a:r>
            <a:r>
              <a:rPr lang="en-GB" b="0" i="0" dirty="0" err="1">
                <a:solidFill>
                  <a:srgbClr val="000000"/>
                </a:solidFill>
                <a:effectLst/>
                <a:latin typeface="Times New Roman" panose="02020603050405020304" pitchFamily="18" charset="0"/>
              </a:rPr>
              <a:t>Mesomelia</a:t>
            </a:r>
            <a:r>
              <a:rPr lang="en-GB" b="0" i="0" dirty="0">
                <a:solidFill>
                  <a:srgbClr val="000000"/>
                </a:solidFill>
                <a:effectLst/>
                <a:latin typeface="Times New Roman" panose="02020603050405020304" pitchFamily="18" charset="0"/>
              </a:rPr>
              <a:t>, in which the middle portion of a limb is shortened in relation to </a:t>
            </a:r>
            <a:r>
              <a:rPr lang="en-GB" b="0" i="0" dirty="0" err="1">
                <a:solidFill>
                  <a:srgbClr val="000000"/>
                </a:solidFill>
                <a:effectLst/>
                <a:latin typeface="Times New Roman" panose="02020603050405020304" pitchFamily="18" charset="0"/>
              </a:rPr>
              <a:t>th</a:t>
            </a:r>
            <a:endParaRPr lang="en-GB" b="0" i="0" dirty="0">
              <a:solidFill>
                <a:srgbClr val="000000"/>
              </a:solidFill>
              <a:effectLst/>
              <a:latin typeface="Times New Roman" panose="02020603050405020304" pitchFamily="18" charset="0"/>
            </a:endParaRPr>
          </a:p>
          <a:p>
            <a:r>
              <a:rPr lang="en-GB" b="0" i="0" dirty="0">
                <a:solidFill>
                  <a:srgbClr val="000000"/>
                </a:solidFill>
                <a:effectLst/>
                <a:latin typeface="Times New Roman" panose="02020603050405020304" pitchFamily="18" charset="0"/>
              </a:rPr>
              <a:t>-</a:t>
            </a:r>
            <a:br>
              <a:rPr lang="en-GB" dirty="0"/>
            </a:br>
            <a:r>
              <a:rPr lang="en-GB" b="0" i="0" dirty="0">
                <a:solidFill>
                  <a:srgbClr val="0D0D0D"/>
                </a:solidFill>
                <a:effectLst/>
                <a:latin typeface="Söhne"/>
              </a:rPr>
              <a:t>SHOX gene variants are genetic alterations affecting the SHOX gene, crucial for skeletal growth. They're associated with conditions like Léri-Weill dyschondrosteosis (LWD), Langer </a:t>
            </a:r>
            <a:r>
              <a:rPr lang="en-GB" b="0" i="0" dirty="0" err="1">
                <a:solidFill>
                  <a:srgbClr val="0D0D0D"/>
                </a:solidFill>
                <a:effectLst/>
                <a:latin typeface="Söhne"/>
              </a:rPr>
              <a:t>mesomelic</a:t>
            </a:r>
            <a:r>
              <a:rPr lang="en-GB" b="0" i="0" dirty="0">
                <a:solidFill>
                  <a:srgbClr val="0D0D0D"/>
                </a:solidFill>
                <a:effectLst/>
                <a:latin typeface="Söhne"/>
              </a:rPr>
              <a:t> dysplasia, idiopathic short stature (ISS), and Turner syndrome. Variants may include mutations, deletions, or duplications, leading to short stature and skeletal </a:t>
            </a:r>
            <a:r>
              <a:rPr lang="en-GB" b="0" i="0" dirty="0" err="1">
                <a:solidFill>
                  <a:srgbClr val="0D0D0D"/>
                </a:solidFill>
                <a:effectLst/>
                <a:latin typeface="Söhne"/>
              </a:rPr>
              <a:t>abnormalities.</a:t>
            </a:r>
            <a:r>
              <a:rPr lang="en-GB" b="0" i="0" dirty="0" err="1">
                <a:solidFill>
                  <a:srgbClr val="000000"/>
                </a:solidFill>
                <a:effectLst/>
                <a:latin typeface="Times New Roman" panose="02020603050405020304" pitchFamily="18" charset="0"/>
              </a:rPr>
              <a:t>e</a:t>
            </a:r>
            <a:r>
              <a:rPr lang="en-GB" b="0" i="0" dirty="0">
                <a:solidFill>
                  <a:srgbClr val="000000"/>
                </a:solidFill>
                <a:effectLst/>
                <a:latin typeface="Times New Roman" panose="02020603050405020304" pitchFamily="18" charset="0"/>
              </a:rPr>
              <a:t> proximal portion</a:t>
            </a:r>
            <a:endParaRPr lang="ar-JO" dirty="0"/>
          </a:p>
        </p:txBody>
      </p:sp>
      <p:sp>
        <p:nvSpPr>
          <p:cNvPr id="4" name="Slide Number Placeholder 3"/>
          <p:cNvSpPr>
            <a:spLocks noGrp="1"/>
          </p:cNvSpPr>
          <p:nvPr>
            <p:ph type="sldNum" sz="quarter" idx="5"/>
          </p:nvPr>
        </p:nvSpPr>
        <p:spPr/>
        <p:txBody>
          <a:bodyPr/>
          <a:lstStyle/>
          <a:p>
            <a:fld id="{3A63B574-F254-4A47-9A4D-49314CC0F1B7}" type="slidenum">
              <a:rPr lang="ar-JO" smtClean="0"/>
              <a:t>34</a:t>
            </a:fld>
            <a:endParaRPr lang="ar-JO"/>
          </a:p>
        </p:txBody>
      </p:sp>
    </p:spTree>
    <p:extLst>
      <p:ext uri="{BB962C8B-B14F-4D97-AF65-F5344CB8AC3E}">
        <p14:creationId xmlns:p14="http://schemas.microsoft.com/office/powerpoint/2010/main" val="18815194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Laurence-Moon syndrome is associated with spastic paraplegia; Bardet-Biedl syndrome is associated with obesity and polydactyly.</a:t>
            </a:r>
            <a:endParaRPr lang="ar-JO" dirty="0"/>
          </a:p>
          <a:p>
            <a:endParaRPr lang="ar-JO" dirty="0"/>
          </a:p>
        </p:txBody>
      </p:sp>
      <p:sp>
        <p:nvSpPr>
          <p:cNvPr id="4" name="Slide Number Placeholder 3"/>
          <p:cNvSpPr>
            <a:spLocks noGrp="1"/>
          </p:cNvSpPr>
          <p:nvPr>
            <p:ph type="sldNum" sz="quarter" idx="5"/>
          </p:nvPr>
        </p:nvSpPr>
        <p:spPr/>
        <p:txBody>
          <a:bodyPr/>
          <a:lstStyle/>
          <a:p>
            <a:fld id="{3A63B574-F254-4A47-9A4D-49314CC0F1B7}" type="slidenum">
              <a:rPr lang="ar-JO" smtClean="0"/>
              <a:t>36</a:t>
            </a:fld>
            <a:endParaRPr lang="ar-JO"/>
          </a:p>
        </p:txBody>
      </p:sp>
    </p:spTree>
    <p:extLst>
      <p:ext uri="{BB962C8B-B14F-4D97-AF65-F5344CB8AC3E}">
        <p14:creationId xmlns:p14="http://schemas.microsoft.com/office/powerpoint/2010/main" val="231315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They can present any time from the prenatal period to adult life. </a:t>
            </a:r>
          </a:p>
          <a:p>
            <a:r>
              <a:rPr lang="en-GB" dirty="0"/>
              <a:t>Most common type of skeletal </a:t>
            </a:r>
            <a:r>
              <a:rPr lang="en-GB" dirty="0" err="1"/>
              <a:t>dysplasia,Most</a:t>
            </a:r>
            <a:r>
              <a:rPr lang="en-GB" dirty="0"/>
              <a:t> common cause of disproportionate short stature</a:t>
            </a:r>
          </a:p>
          <a:p>
            <a:r>
              <a:rPr lang="en-GB" dirty="0" err="1"/>
              <a:t>Etiology</a:t>
            </a:r>
            <a:r>
              <a:rPr lang="en-GB" dirty="0"/>
              <a:t>:</a:t>
            </a:r>
          </a:p>
          <a:p>
            <a:r>
              <a:rPr lang="en-GB" dirty="0"/>
              <a:t>Gain of function mutation in fibroblast growth factor receptor 3 gene (FGFR3) on chromosome 4</a:t>
            </a:r>
          </a:p>
          <a:p>
            <a:r>
              <a:rPr lang="en-GB" dirty="0"/>
              <a:t>New (sporadic) mutations in ∼ 80% of cases </a:t>
            </a:r>
          </a:p>
          <a:p>
            <a:r>
              <a:rPr lang="en-GB" dirty="0"/>
              <a:t>Autosomal dominant inheritance in ∼ 20% of cases (homozygosity is lethal perinatally)</a:t>
            </a:r>
            <a:endParaRPr lang="ar-JO" dirty="0"/>
          </a:p>
          <a:p>
            <a:endParaRPr lang="en-GB" dirty="0"/>
          </a:p>
          <a:p>
            <a:pPr algn="l">
              <a:buFont typeface="Arial" panose="020B0604020202020204" pitchFamily="34" charset="0"/>
              <a:buChar char="•"/>
            </a:pPr>
            <a:r>
              <a:rPr lang="en-GB" b="0" i="0" dirty="0">
                <a:solidFill>
                  <a:srgbClr val="1A1C1C"/>
                </a:solidFill>
                <a:effectLst/>
                <a:latin typeface="Lato" panose="020F0502020204030203" pitchFamily="34" charset="0"/>
              </a:rPr>
              <a:t>Defective </a:t>
            </a:r>
            <a:r>
              <a:rPr lang="en-GB" b="0" i="1" dirty="0">
                <a:solidFill>
                  <a:srgbClr val="1A1C1C"/>
                </a:solidFill>
                <a:effectLst/>
                <a:latin typeface="Lato" panose="020F0502020204030203" pitchFamily="34" charset="0"/>
              </a:rPr>
              <a:t>FGFR3</a:t>
            </a:r>
            <a:r>
              <a:rPr lang="en-GB" b="0" i="0" dirty="0">
                <a:solidFill>
                  <a:srgbClr val="1A1C1C"/>
                </a:solidFill>
                <a:effectLst/>
                <a:latin typeface="Lato" panose="020F0502020204030203" pitchFamily="34" charset="0"/>
              </a:rPr>
              <a:t> → continuous </a:t>
            </a:r>
            <a:r>
              <a:rPr lang="en-GB" b="0" i="0" dirty="0">
                <a:solidFill>
                  <a:srgbClr val="1A1C1C"/>
                </a:solidFill>
                <a:effectLst/>
                <a:latin typeface="Lato" panose="020F0502020204030203" pitchFamily="34" charset="0"/>
                <a:hlinkClick r:id="rId3"/>
              </a:rPr>
              <a:t>receptor</a:t>
            </a:r>
            <a:r>
              <a:rPr lang="en-GB" b="0" i="0" dirty="0">
                <a:solidFill>
                  <a:srgbClr val="1A1C1C"/>
                </a:solidFill>
                <a:effectLst/>
                <a:latin typeface="Lato" panose="020F0502020204030203" pitchFamily="34" charset="0"/>
              </a:rPr>
              <a:t> stimulation by FGF → inhibited </a:t>
            </a:r>
            <a:r>
              <a:rPr lang="en-GB" b="0" i="0" dirty="0">
                <a:solidFill>
                  <a:srgbClr val="1A1C1C"/>
                </a:solidFill>
                <a:effectLst/>
                <a:latin typeface="Lato" panose="020F0502020204030203" pitchFamily="34" charset="0"/>
                <a:hlinkClick r:id="rId4"/>
              </a:rPr>
              <a:t>chondrocyte</a:t>
            </a:r>
            <a:r>
              <a:rPr lang="en-GB" b="0" i="0" dirty="0">
                <a:solidFill>
                  <a:srgbClr val="1A1C1C"/>
                </a:solidFill>
                <a:effectLst/>
                <a:latin typeface="Lato" panose="020F0502020204030203" pitchFamily="34" charset="0"/>
              </a:rPr>
              <a:t> </a:t>
            </a:r>
            <a:r>
              <a:rPr lang="en-GB" b="0" i="0" dirty="0">
                <a:solidFill>
                  <a:srgbClr val="1A1C1C"/>
                </a:solidFill>
                <a:effectLst/>
                <a:latin typeface="Lato" panose="020F0502020204030203" pitchFamily="34" charset="0"/>
                <a:hlinkClick r:id="rId5"/>
              </a:rPr>
              <a:t>proliferation</a:t>
            </a:r>
            <a:r>
              <a:rPr lang="en-GB" b="0" i="0" dirty="0">
                <a:solidFill>
                  <a:srgbClr val="1A1C1C"/>
                </a:solidFill>
                <a:effectLst/>
                <a:latin typeface="Lato" panose="020F0502020204030203" pitchFamily="34" charset="0"/>
              </a:rPr>
              <a:t> → </a:t>
            </a:r>
            <a:r>
              <a:rPr lang="en-GB" b="1" i="0" dirty="0">
                <a:solidFill>
                  <a:srgbClr val="1A1C1C"/>
                </a:solidFill>
                <a:effectLst/>
                <a:latin typeface="Lato" panose="020F0502020204030203" pitchFamily="34" charset="0"/>
              </a:rPr>
              <a:t>↓ endochondral </a:t>
            </a:r>
            <a:r>
              <a:rPr lang="en-GB" b="1" i="0" dirty="0">
                <a:solidFill>
                  <a:srgbClr val="1A1C1C"/>
                </a:solidFill>
                <a:effectLst/>
                <a:latin typeface="Lato" panose="020F0502020204030203" pitchFamily="34" charset="0"/>
                <a:hlinkClick r:id="rId6"/>
              </a:rPr>
              <a:t>ossification</a:t>
            </a:r>
            <a:r>
              <a:rPr lang="en-GB" b="1" i="0" dirty="0">
                <a:solidFill>
                  <a:srgbClr val="1A1C1C"/>
                </a:solidFill>
                <a:effectLst/>
                <a:latin typeface="Lato" panose="020F0502020204030203" pitchFamily="34" charset="0"/>
              </a:rPr>
              <a:t> </a:t>
            </a:r>
            <a:r>
              <a:rPr lang="en-GB" b="0" i="0" dirty="0">
                <a:solidFill>
                  <a:srgbClr val="1A1C1C"/>
                </a:solidFill>
                <a:effectLst/>
                <a:latin typeface="Lato" panose="020F0502020204030203" pitchFamily="34" charset="0"/>
              </a:rPr>
              <a:t>→ impaired longitudinal bone growth</a:t>
            </a:r>
          </a:p>
          <a:p>
            <a:pPr algn="l">
              <a:buFont typeface="Arial" panose="020B0604020202020204" pitchFamily="34" charset="0"/>
              <a:buChar char="•"/>
            </a:pPr>
            <a:r>
              <a:rPr lang="en-GB" b="0" i="0" dirty="0">
                <a:solidFill>
                  <a:srgbClr val="1A1C1C"/>
                </a:solidFill>
                <a:effectLst/>
                <a:latin typeface="Lato" panose="020F0502020204030203" pitchFamily="34" charset="0"/>
              </a:rPr>
              <a:t>Normal </a:t>
            </a:r>
            <a:r>
              <a:rPr lang="en-GB" b="0" i="0" dirty="0">
                <a:solidFill>
                  <a:srgbClr val="1A1C1C"/>
                </a:solidFill>
                <a:effectLst/>
                <a:latin typeface="Lato" panose="020F0502020204030203" pitchFamily="34" charset="0"/>
                <a:hlinkClick r:id="rId7"/>
              </a:rPr>
              <a:t>intramembranous ossification</a:t>
            </a:r>
            <a:r>
              <a:rPr lang="en-GB" b="0" i="0" dirty="0">
                <a:solidFill>
                  <a:srgbClr val="1A1C1C"/>
                </a:solidFill>
                <a:effectLst/>
                <a:latin typeface="Lato" panose="020F0502020204030203" pitchFamily="34" charset="0"/>
              </a:rPr>
              <a:t> of the craniofacial bones → disproportionately large head in relation to the limbs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-Skeletal </a:t>
            </a:r>
            <a:r>
              <a:rPr lang="en-GB" dirty="0" err="1"/>
              <a:t>dysplasias</a:t>
            </a:r>
            <a:r>
              <a:rPr lang="en-GB" dirty="0"/>
              <a:t> associated with short stature are caused by inherited defects in cartilage/bone development and are often associated with disproportionate short stature (with limbs disproportionately short for the trunk or vice versa). Some present prenatally and are detected on prenatal ultrasound, whereas others present during childhood with short stature. These disorders should be suspected in a child presenting with short stature and bone deformities, recurrent fractures, or abnormal findings on radiographs (</a:t>
            </a:r>
            <a:r>
              <a:rPr lang="en-GB" dirty="0" err="1"/>
              <a:t>eg</a:t>
            </a:r>
            <a:r>
              <a:rPr lang="en-GB" dirty="0"/>
              <a:t>, enchondromas, bowing or shortening of the long bones, vertebral defects, or rib abnormalities).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0D0D0D"/>
                </a:solidFill>
                <a:effectLst/>
                <a:latin typeface="Söhne"/>
              </a:rPr>
              <a:t>-Disproportionate Limb Shortening</a:t>
            </a:r>
            <a:r>
              <a:rPr lang="en-GB" b="0" i="0" dirty="0">
                <a:solidFill>
                  <a:srgbClr val="0D0D0D"/>
                </a:solidFill>
                <a:effectLst/>
                <a:latin typeface="Söhne"/>
              </a:rPr>
              <a:t>: Limb shortening is disproportionate, meaning that the limbs are shorter compared to the trunk. The upper arms and thighs are particularly affected, while the trunk is relatively normal in length</a:t>
            </a:r>
            <a:endParaRPr lang="ar-JO" dirty="0"/>
          </a:p>
          <a:p>
            <a:r>
              <a:rPr lang="en-GB" dirty="0"/>
              <a:t>-</a:t>
            </a:r>
            <a:r>
              <a:rPr lang="en-GB" sz="1200" b="0" i="0" dirty="0" err="1">
                <a:solidFill>
                  <a:srgbClr val="000000"/>
                </a:solidFill>
                <a:effectLst/>
                <a:latin typeface="Times New Roman" panose="02020603050405020304" pitchFamily="18" charset="0"/>
              </a:rPr>
              <a:t>rhizomelic</a:t>
            </a:r>
            <a:r>
              <a:rPr lang="en-GB" sz="1200" b="0" i="0" dirty="0">
                <a:solidFill>
                  <a:srgbClr val="000000"/>
                </a:solidFill>
                <a:effectLst/>
                <a:latin typeface="Times New Roman" panose="02020603050405020304" pitchFamily="18" charset="0"/>
              </a:rPr>
              <a:t> (proximal )shortening of the extremities ,arm and thigh are involved more </a:t>
            </a:r>
            <a:r>
              <a:rPr lang="en-GB" sz="1200" b="0" i="0" dirty="0" err="1">
                <a:solidFill>
                  <a:srgbClr val="000000"/>
                </a:solidFill>
                <a:effectLst/>
                <a:latin typeface="Times New Roman" panose="02020603050405020304" pitchFamily="18" charset="0"/>
              </a:rPr>
              <a:t>severly</a:t>
            </a:r>
            <a:r>
              <a:rPr lang="en-GB" sz="1200" b="0" i="0" dirty="0">
                <a:solidFill>
                  <a:srgbClr val="000000"/>
                </a:solidFill>
                <a:effectLst/>
                <a:latin typeface="Times New Roman" panose="02020603050405020304" pitchFamily="18" charset="0"/>
              </a:rPr>
              <a:t> than legs and hands ,feet</a:t>
            </a:r>
          </a:p>
          <a:p>
            <a:r>
              <a:rPr lang="en-GB" sz="1200" b="0" i="0" dirty="0">
                <a:solidFill>
                  <a:srgbClr val="000000"/>
                </a:solidFill>
                <a:effectLst/>
                <a:latin typeface="Times New Roman" panose="02020603050405020304" pitchFamily="18" charset="0"/>
              </a:rPr>
              <a:t>-neuro problems due to compression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000000"/>
                </a:solidFill>
                <a:effectLst/>
                <a:latin typeface="Times New Roman" panose="02020603050405020304" pitchFamily="18" charset="0"/>
              </a:rPr>
              <a:t>-</a:t>
            </a:r>
            <a:r>
              <a:rPr lang="en-US" sz="1200" dirty="0"/>
              <a:t>Delayed motor milestones </a:t>
            </a:r>
          </a:p>
          <a:p>
            <a:endParaRPr lang="ar-JO" dirty="0"/>
          </a:p>
        </p:txBody>
      </p:sp>
      <p:sp>
        <p:nvSpPr>
          <p:cNvPr id="4" name="Slide Number Placeholder 3"/>
          <p:cNvSpPr>
            <a:spLocks noGrp="1"/>
          </p:cNvSpPr>
          <p:nvPr>
            <p:ph type="sldNum" sz="quarter" idx="5"/>
          </p:nvPr>
        </p:nvSpPr>
        <p:spPr/>
        <p:txBody>
          <a:bodyPr/>
          <a:lstStyle/>
          <a:p>
            <a:fld id="{3A63B574-F254-4A47-9A4D-49314CC0F1B7}" type="slidenum">
              <a:rPr lang="ar-JO" smtClean="0"/>
              <a:t>37</a:t>
            </a:fld>
            <a:endParaRPr lang="ar-JO"/>
          </a:p>
        </p:txBody>
      </p:sp>
    </p:spTree>
    <p:extLst>
      <p:ext uri="{BB962C8B-B14F-4D97-AF65-F5344CB8AC3E}">
        <p14:creationId xmlns:p14="http://schemas.microsoft.com/office/powerpoint/2010/main" val="1157155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O" dirty="0"/>
          </a:p>
        </p:txBody>
      </p:sp>
      <p:sp>
        <p:nvSpPr>
          <p:cNvPr id="4" name="Slide Number Placeholder 3"/>
          <p:cNvSpPr>
            <a:spLocks noGrp="1"/>
          </p:cNvSpPr>
          <p:nvPr>
            <p:ph type="sldNum" sz="quarter" idx="5"/>
          </p:nvPr>
        </p:nvSpPr>
        <p:spPr/>
        <p:txBody>
          <a:bodyPr/>
          <a:lstStyle/>
          <a:p>
            <a:fld id="{32086827-6617-4B98-96A2-FFA79E0A3328}" type="slidenum">
              <a:rPr lang="en-US" smtClean="0"/>
              <a:t>4</a:t>
            </a:fld>
            <a:endParaRPr lang="en-US"/>
          </a:p>
        </p:txBody>
      </p:sp>
    </p:spTree>
    <p:extLst>
      <p:ext uri="{BB962C8B-B14F-4D97-AF65-F5344CB8AC3E}">
        <p14:creationId xmlns:p14="http://schemas.microsoft.com/office/powerpoint/2010/main" val="1060771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FFFFFF"/>
                </a:solidFill>
                <a:effectLst/>
                <a:latin typeface="Lato" panose="020F0502020204030203" pitchFamily="34" charset="0"/>
              </a:rPr>
              <a:t>Short stature and prominent lumbar lordosis can be seen in this 11-year-old patient.</a:t>
            </a:r>
          </a:p>
          <a:p>
            <a:pPr algn="l"/>
            <a:r>
              <a:rPr lang="en-GB" b="0" i="0" dirty="0">
                <a:solidFill>
                  <a:srgbClr val="FFFFFF"/>
                </a:solidFill>
                <a:effectLst/>
                <a:latin typeface="Lato" panose="020F0502020204030203" pitchFamily="34" charset="0"/>
              </a:rPr>
              <a:t>This is the characteristic appearance of achondroplasia.</a:t>
            </a:r>
          </a:p>
          <a:p>
            <a:r>
              <a:rPr lang="en-GB" dirty="0"/>
              <a:t>- Spinal anomalies</a:t>
            </a:r>
            <a:endParaRPr lang="ar-JO" dirty="0"/>
          </a:p>
        </p:txBody>
      </p:sp>
      <p:sp>
        <p:nvSpPr>
          <p:cNvPr id="4" name="Slide Number Placeholder 3"/>
          <p:cNvSpPr>
            <a:spLocks noGrp="1"/>
          </p:cNvSpPr>
          <p:nvPr>
            <p:ph type="sldNum" sz="quarter" idx="5"/>
          </p:nvPr>
        </p:nvSpPr>
        <p:spPr/>
        <p:txBody>
          <a:bodyPr/>
          <a:lstStyle/>
          <a:p>
            <a:fld id="{3A63B574-F254-4A47-9A4D-49314CC0F1B7}" type="slidenum">
              <a:rPr lang="ar-JO" smtClean="0"/>
              <a:t>38</a:t>
            </a:fld>
            <a:endParaRPr lang="ar-JO"/>
          </a:p>
        </p:txBody>
      </p:sp>
    </p:spTree>
    <p:extLst>
      <p:ext uri="{BB962C8B-B14F-4D97-AF65-F5344CB8AC3E}">
        <p14:creationId xmlns:p14="http://schemas.microsoft.com/office/powerpoint/2010/main" val="104454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a:r>
            <a:r>
              <a:rPr lang="en-GB" b="0" i="0" u="none" strike="noStrike" dirty="0">
                <a:solidFill>
                  <a:srgbClr val="4007A2"/>
                </a:solidFill>
                <a:effectLst/>
                <a:latin typeface="-apple-system"/>
                <a:hlinkClick r:id="rId3"/>
              </a:rPr>
              <a:t>The champagne glass pelvis is a </a:t>
            </a:r>
            <a:r>
              <a:rPr lang="en-GB" b="1" i="0" u="none" strike="noStrike" dirty="0">
                <a:solidFill>
                  <a:srgbClr val="4007A2"/>
                </a:solidFill>
                <a:effectLst/>
                <a:latin typeface="-apple-system"/>
                <a:hlinkClick r:id="rId3"/>
              </a:rPr>
              <a:t>radiological sign of achondroplasia</a:t>
            </a:r>
            <a:r>
              <a:rPr lang="en-GB" b="1" i="0" u="none" strike="noStrike" baseline="30000" dirty="0">
                <a:solidFill>
                  <a:srgbClr val="123BB6"/>
                </a:solidFill>
                <a:effectLst/>
                <a:latin typeface="-apple-system"/>
                <a:hlinkClick r:id="rId4"/>
              </a:rPr>
              <a:t>1</a:t>
            </a:r>
            <a:r>
              <a:rPr lang="en-GB" b="1" i="0" u="none" strike="noStrike" baseline="30000" dirty="0">
                <a:solidFill>
                  <a:srgbClr val="123BB6"/>
                </a:solidFill>
                <a:effectLst/>
                <a:latin typeface="-apple-system"/>
                <a:hlinkClick r:id="rId5"/>
              </a:rPr>
              <a:t>2</a:t>
            </a:r>
            <a:r>
              <a:rPr lang="en-GB" b="0" i="0" dirty="0">
                <a:solidFill>
                  <a:srgbClr val="111111"/>
                </a:solidFill>
                <a:effectLst/>
                <a:latin typeface="-apple-system"/>
              </a:rPr>
              <a:t>. </a:t>
            </a:r>
            <a:r>
              <a:rPr lang="en-GB" b="0" i="0" u="none" strike="noStrike" dirty="0">
                <a:solidFill>
                  <a:srgbClr val="4007A2"/>
                </a:solidFill>
                <a:effectLst/>
                <a:latin typeface="-apple-system"/>
                <a:hlinkClick r:id="rId6"/>
              </a:rPr>
              <a:t>It is characterized by </a:t>
            </a:r>
            <a:r>
              <a:rPr lang="en-GB" b="1" i="0" u="none" strike="noStrike" dirty="0">
                <a:solidFill>
                  <a:srgbClr val="4007A2"/>
                </a:solidFill>
                <a:effectLst/>
                <a:latin typeface="-apple-system"/>
                <a:hlinkClick r:id="rId6"/>
              </a:rPr>
              <a:t>flattening of the iliac blades, increased acetabular angle and small </a:t>
            </a:r>
            <a:r>
              <a:rPr lang="en-GB" b="1" i="0" u="none" strike="noStrike" dirty="0" err="1">
                <a:solidFill>
                  <a:srgbClr val="4007A2"/>
                </a:solidFill>
                <a:effectLst/>
                <a:latin typeface="-apple-system"/>
                <a:hlinkClick r:id="rId6"/>
              </a:rPr>
              <a:t>sacrosciatic</a:t>
            </a:r>
            <a:r>
              <a:rPr lang="en-GB" b="1" i="0" u="none" strike="noStrike" dirty="0">
                <a:solidFill>
                  <a:srgbClr val="4007A2"/>
                </a:solidFill>
                <a:effectLst/>
                <a:latin typeface="-apple-system"/>
                <a:hlinkClick r:id="rId6"/>
              </a:rPr>
              <a:t> notch</a:t>
            </a:r>
            <a:r>
              <a:rPr lang="en-GB" b="1" i="0" u="none" strike="noStrike" baseline="30000" dirty="0">
                <a:solidFill>
                  <a:srgbClr val="123BB6"/>
                </a:solidFill>
                <a:effectLst/>
                <a:latin typeface="-apple-system"/>
                <a:hlinkClick r:id="rId7"/>
              </a:rPr>
              <a:t>1</a:t>
            </a:r>
            <a:endParaRPr lang="ar-JO" dirty="0"/>
          </a:p>
        </p:txBody>
      </p:sp>
      <p:sp>
        <p:nvSpPr>
          <p:cNvPr id="4" name="Slide Number Placeholder 3"/>
          <p:cNvSpPr>
            <a:spLocks noGrp="1"/>
          </p:cNvSpPr>
          <p:nvPr>
            <p:ph type="sldNum" sz="quarter" idx="5"/>
          </p:nvPr>
        </p:nvSpPr>
        <p:spPr/>
        <p:txBody>
          <a:bodyPr/>
          <a:lstStyle/>
          <a:p>
            <a:fld id="{3A63B574-F254-4A47-9A4D-49314CC0F1B7}" type="slidenum">
              <a:rPr lang="ar-JO" smtClean="0"/>
              <a:t>39</a:t>
            </a:fld>
            <a:endParaRPr lang="ar-JO"/>
          </a:p>
        </p:txBody>
      </p:sp>
    </p:spTree>
    <p:extLst>
      <p:ext uri="{BB962C8B-B14F-4D97-AF65-F5344CB8AC3E}">
        <p14:creationId xmlns:p14="http://schemas.microsoft.com/office/powerpoint/2010/main" val="10007020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a:r>
            <a:r>
              <a:rPr lang="en-GB" b="0" i="0" dirty="0">
                <a:solidFill>
                  <a:srgbClr val="0D0D0D"/>
                </a:solidFill>
                <a:effectLst/>
                <a:latin typeface="Söhne"/>
              </a:rPr>
              <a:t>IGF-1 is a key mediator of the effects of GH and is involved in cell proliferation, differentiation, and survival. High levels of IGF-1 have been associated with an increased risk of cancer development and progression. </a:t>
            </a:r>
          </a:p>
          <a:p>
            <a:r>
              <a:rPr lang="en-GB" b="0" i="0" dirty="0">
                <a:solidFill>
                  <a:srgbClr val="0D0D0D"/>
                </a:solidFill>
                <a:effectLst/>
                <a:latin typeface="Söhne"/>
              </a:rPr>
              <a:t>-</a:t>
            </a:r>
            <a:r>
              <a:rPr lang="en-GB" b="0" i="0" dirty="0" err="1">
                <a:solidFill>
                  <a:srgbClr val="0D0D0D"/>
                </a:solidFill>
                <a:effectLst/>
                <a:latin typeface="Söhne"/>
              </a:rPr>
              <a:t>aron</a:t>
            </a:r>
            <a:r>
              <a:rPr lang="en-GB" b="0" i="0" dirty="0">
                <a:solidFill>
                  <a:srgbClr val="0D0D0D"/>
                </a:solidFill>
                <a:effectLst/>
                <a:latin typeface="Söhne"/>
              </a:rPr>
              <a:t> syndrome is often associated with insulin resistance and impaired glucose metabolism. Paradoxically, insulin resistance has been linked to a decreased risk of certain cancers,</a:t>
            </a:r>
          </a:p>
          <a:p>
            <a:r>
              <a:rPr lang="en-GB" b="0" i="0" dirty="0">
                <a:solidFill>
                  <a:srgbClr val="0D0D0D"/>
                </a:solidFill>
                <a:effectLst/>
                <a:latin typeface="Söhne"/>
              </a:rPr>
              <a:t>-Confirmation of the diagnosis often involves laboratory testing to measure GH levels and evaluate GH receptor function.</a:t>
            </a:r>
          </a:p>
          <a:p>
            <a:r>
              <a:rPr lang="en-GB" b="0" i="0" dirty="0">
                <a:solidFill>
                  <a:srgbClr val="0D0D0D"/>
                </a:solidFill>
                <a:effectLst/>
                <a:latin typeface="Söhne"/>
              </a:rPr>
              <a:t>-traditional GH therapy is ineffective in individuals with Laron syndrome due to the inability of their cells to respond to GH. Therefore, treatment focuses on addressing symptoms and complications associated with the </a:t>
            </a:r>
            <a:r>
              <a:rPr lang="en-GB" b="0" i="0" dirty="0" err="1">
                <a:solidFill>
                  <a:srgbClr val="0D0D0D"/>
                </a:solidFill>
                <a:effectLst/>
                <a:latin typeface="Söhne"/>
              </a:rPr>
              <a:t>conditi</a:t>
            </a:r>
            <a:endParaRPr lang="en-GB" b="0" i="0" dirty="0">
              <a:solidFill>
                <a:srgbClr val="0D0D0D"/>
              </a:solidFill>
              <a:effectLst/>
              <a:latin typeface="Söhne"/>
            </a:endParaRPr>
          </a:p>
          <a:p>
            <a:r>
              <a:rPr lang="en-GB" b="0" i="0" dirty="0">
                <a:solidFill>
                  <a:srgbClr val="0D0D0D"/>
                </a:solidFill>
                <a:effectLst/>
                <a:latin typeface="Söhne"/>
              </a:rPr>
              <a:t>-Management aims at improving growth and includes treatment with daily subcutaneous injections of </a:t>
            </a:r>
            <a:r>
              <a:rPr lang="en-GB" b="0" i="0" dirty="0" err="1">
                <a:solidFill>
                  <a:srgbClr val="0D0D0D"/>
                </a:solidFill>
                <a:effectLst/>
                <a:latin typeface="Söhne"/>
              </a:rPr>
              <a:t>mecasermin</a:t>
            </a:r>
            <a:r>
              <a:rPr lang="en-GB" b="0" i="0" dirty="0">
                <a:solidFill>
                  <a:srgbClr val="0D0D0D"/>
                </a:solidFill>
                <a:effectLst/>
                <a:latin typeface="Söhne"/>
              </a:rPr>
              <a:t>, recombinant human IGF-on.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D0D0D"/>
                </a:solidFill>
                <a:effectLst/>
                <a:latin typeface="Söhne"/>
              </a:rPr>
              <a:t>-</a:t>
            </a:r>
            <a:r>
              <a:rPr lang="en-GB" b="0" i="0" dirty="0">
                <a:solidFill>
                  <a:srgbClr val="222222"/>
                </a:solidFill>
                <a:effectLst/>
                <a:latin typeface="Calibri" panose="020F0502020204030204" pitchFamily="34" charset="0"/>
                <a:cs typeface="Calibri" panose="020F0502020204030204" pitchFamily="34" charset="0"/>
              </a:rPr>
              <a:t>Patients with Laron syndrome also have metabolic abnormalities including </a:t>
            </a:r>
            <a:r>
              <a:rPr lang="en-GB" b="0" i="0" dirty="0" err="1">
                <a:solidFill>
                  <a:srgbClr val="222222"/>
                </a:solidFill>
                <a:effectLst/>
                <a:latin typeface="Calibri" panose="020F0502020204030204" pitchFamily="34" charset="0"/>
                <a:cs typeface="Calibri" panose="020F0502020204030204" pitchFamily="34" charset="0"/>
              </a:rPr>
              <a:t>hyperlipidemia</a:t>
            </a:r>
            <a:r>
              <a:rPr lang="en-GB" b="0" i="0" dirty="0">
                <a:solidFill>
                  <a:srgbClr val="222222"/>
                </a:solidFill>
                <a:effectLst/>
                <a:latin typeface="Calibri" panose="020F0502020204030204" pitchFamily="34" charset="0"/>
                <a:cs typeface="Calibri" panose="020F0502020204030204" pitchFamily="34" charset="0"/>
              </a:rPr>
              <a:t> and episodes of </a:t>
            </a:r>
            <a:r>
              <a:rPr lang="en-GB" b="0" i="0" dirty="0" err="1">
                <a:solidFill>
                  <a:srgbClr val="222222"/>
                </a:solidFill>
                <a:effectLst/>
                <a:latin typeface="Calibri" panose="020F0502020204030204" pitchFamily="34" charset="0"/>
                <a:cs typeface="Calibri" panose="020F0502020204030204" pitchFamily="34" charset="0"/>
              </a:rPr>
              <a:t>hypoglycemia</a:t>
            </a:r>
            <a:r>
              <a:rPr lang="en-GB" b="0" i="0" dirty="0">
                <a:solidFill>
                  <a:srgbClr val="222222"/>
                </a:solidFill>
                <a:effectLst/>
                <a:latin typeface="Calibri" panose="020F0502020204030204" pitchFamily="34" charset="0"/>
                <a:cs typeface="Calibri" panose="020F0502020204030204" pitchFamily="34" charset="0"/>
              </a:rPr>
              <a:t>, especially during infancy</a:t>
            </a:r>
          </a:p>
          <a:p>
            <a:r>
              <a:rPr lang="en-GB" dirty="0"/>
              <a:t>-</a:t>
            </a:r>
            <a:r>
              <a:rPr lang="en-GB" b="0" i="0" dirty="0">
                <a:solidFill>
                  <a:srgbClr val="0D0D0D"/>
                </a:solidFill>
                <a:effectLst/>
                <a:latin typeface="Söhne"/>
              </a:rPr>
              <a:t>Despite the reduced responsiveness to growth hormone (GH), individuals with Laron syndrome typically have low levels of IGF-1. IGF-1 plays a crucial role in regulating glucose metabolism, including promoting glucose uptake by peripheral tissues such as muscle and fat. Low IGF-1 levels can impair glucose utilization, leading to </a:t>
            </a:r>
            <a:r>
              <a:rPr lang="en-GB" b="0" i="0" dirty="0" err="1">
                <a:solidFill>
                  <a:srgbClr val="0D0D0D"/>
                </a:solidFill>
                <a:effectLst/>
                <a:latin typeface="Söhne"/>
              </a:rPr>
              <a:t>hypoglycemia</a:t>
            </a:r>
            <a:r>
              <a:rPr lang="en-GB" b="0" i="0" dirty="0">
                <a:solidFill>
                  <a:srgbClr val="0D0D0D"/>
                </a:solidFill>
                <a:effectLst/>
                <a:latin typeface="Söhne"/>
              </a:rPr>
              <a:t>., </a:t>
            </a:r>
            <a:r>
              <a:rPr lang="en-GB" b="0" i="0" dirty="0" err="1">
                <a:solidFill>
                  <a:srgbClr val="0D0D0D"/>
                </a:solidFill>
                <a:effectLst/>
                <a:latin typeface="Söhne"/>
              </a:rPr>
              <a:t>owth</a:t>
            </a:r>
            <a:r>
              <a:rPr lang="en-GB" b="0" i="0" dirty="0">
                <a:solidFill>
                  <a:srgbClr val="0D0D0D"/>
                </a:solidFill>
                <a:effectLst/>
                <a:latin typeface="Söhne"/>
              </a:rPr>
              <a:t> hormone plays a key role in stimulating gluconeogenesis in the liver. In Laron syndrome, where there is reduced responsiveness to GH, gluconeogenesis may be impaired, leading to decreased glucose production and </a:t>
            </a:r>
            <a:r>
              <a:rPr lang="en-GB" b="0" i="0" dirty="0" err="1">
                <a:solidFill>
                  <a:srgbClr val="0D0D0D"/>
                </a:solidFill>
                <a:effectLst/>
                <a:latin typeface="Söhne"/>
              </a:rPr>
              <a:t>hypoglycemia</a:t>
            </a:r>
            <a:r>
              <a:rPr lang="en-GB" b="0" i="0" dirty="0">
                <a:solidFill>
                  <a:srgbClr val="0D0D0D"/>
                </a:solidFill>
                <a:effectLst/>
                <a:latin typeface="Söhne"/>
              </a:rPr>
              <a:t>.</a:t>
            </a:r>
            <a:endParaRPr lang="ar-JO" dirty="0"/>
          </a:p>
        </p:txBody>
      </p:sp>
      <p:sp>
        <p:nvSpPr>
          <p:cNvPr id="4" name="Slide Number Placeholder 3"/>
          <p:cNvSpPr>
            <a:spLocks noGrp="1"/>
          </p:cNvSpPr>
          <p:nvPr>
            <p:ph type="sldNum" sz="quarter" idx="5"/>
          </p:nvPr>
        </p:nvSpPr>
        <p:spPr/>
        <p:txBody>
          <a:bodyPr/>
          <a:lstStyle/>
          <a:p>
            <a:fld id="{3A63B574-F254-4A47-9A4D-49314CC0F1B7}" type="slidenum">
              <a:rPr lang="ar-JO" smtClean="0"/>
              <a:t>46</a:t>
            </a:fld>
            <a:endParaRPr lang="ar-JO"/>
          </a:p>
        </p:txBody>
      </p:sp>
    </p:spTree>
    <p:extLst>
      <p:ext uri="{BB962C8B-B14F-4D97-AF65-F5344CB8AC3E}">
        <p14:creationId xmlns:p14="http://schemas.microsoft.com/office/powerpoint/2010/main" val="2017668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fontAlgn="base">
              <a:lnSpc>
                <a:spcPct val="90000"/>
              </a:lnSpc>
              <a:spcBef>
                <a:spcPct val="0"/>
              </a:spcBef>
              <a:spcAft>
                <a:spcPts val="600"/>
              </a:spcAft>
              <a:buClr>
                <a:schemeClr val="tx1"/>
              </a:buClr>
              <a:buFont typeface="Arial" panose="020B0604020202020204" pitchFamily="34" charset="0"/>
              <a:buChar char="•"/>
              <a:defRPr/>
            </a:pPr>
            <a:r>
              <a:rPr lang="en-US" dirty="0">
                <a:solidFill>
                  <a:prstClr val="black"/>
                </a:solidFill>
                <a:latin typeface="Tw Cen MT" panose="020B0602020104020603"/>
              </a:rPr>
              <a:t>The highest growth rate is intrauterine in the 2</a:t>
            </a:r>
            <a:r>
              <a:rPr lang="en-US" baseline="30000" dirty="0">
                <a:solidFill>
                  <a:prstClr val="black"/>
                </a:solidFill>
                <a:latin typeface="Tw Cen MT" panose="020B0602020104020603"/>
              </a:rPr>
              <a:t>nd</a:t>
            </a:r>
            <a:r>
              <a:rPr lang="en-US" dirty="0">
                <a:solidFill>
                  <a:prstClr val="black"/>
                </a:solidFill>
                <a:latin typeface="Tw Cen MT" panose="020B0602020104020603"/>
              </a:rPr>
              <a:t> T.</a:t>
            </a:r>
          </a:p>
          <a:p>
            <a:pPr marL="171450" indent="-171450" fontAlgn="base">
              <a:lnSpc>
                <a:spcPct val="90000"/>
              </a:lnSpc>
              <a:spcBef>
                <a:spcPct val="0"/>
              </a:spcBef>
              <a:spcAft>
                <a:spcPts val="600"/>
              </a:spcAft>
              <a:buClr>
                <a:schemeClr val="tx1"/>
              </a:buClr>
              <a:buFont typeface="Arial" panose="020B0604020202020204" pitchFamily="34" charset="0"/>
              <a:buChar char="•"/>
              <a:defRPr/>
            </a:pPr>
            <a:r>
              <a:rPr lang="en-US" dirty="0">
                <a:solidFill>
                  <a:prstClr val="black"/>
                </a:solidFill>
                <a:latin typeface="Tw Cen MT" panose="020B0602020104020603"/>
              </a:rPr>
              <a:t>There’s a normal deceleration of HT before the pubertal growth spurt.</a:t>
            </a:r>
          </a:p>
          <a:p>
            <a:pPr marL="171450" indent="-171450" fontAlgn="base">
              <a:lnSpc>
                <a:spcPct val="90000"/>
              </a:lnSpc>
              <a:spcBef>
                <a:spcPct val="0"/>
              </a:spcBef>
              <a:spcAft>
                <a:spcPts val="600"/>
              </a:spcAft>
              <a:buClr>
                <a:schemeClr val="tx1"/>
              </a:buClr>
              <a:buFont typeface="Arial" panose="020B0604020202020204" pitchFamily="34" charset="0"/>
              <a:buChar char="•"/>
              <a:defRPr/>
            </a:pPr>
            <a:r>
              <a:rPr lang="en-US" dirty="0">
                <a:solidFill>
                  <a:prstClr val="black"/>
                </a:solidFill>
                <a:latin typeface="Tw Cen MT" panose="020B0602020104020603"/>
              </a:rPr>
              <a:t>The 2</a:t>
            </a:r>
            <a:r>
              <a:rPr lang="en-US" baseline="30000" dirty="0">
                <a:solidFill>
                  <a:prstClr val="black"/>
                </a:solidFill>
                <a:latin typeface="Tw Cen MT" panose="020B0602020104020603"/>
              </a:rPr>
              <a:t>nd</a:t>
            </a:r>
            <a:r>
              <a:rPr lang="en-US" dirty="0">
                <a:solidFill>
                  <a:prstClr val="black"/>
                </a:solidFill>
                <a:latin typeface="Tw Cen MT" panose="020B0602020104020603"/>
              </a:rPr>
              <a:t> highest rate is the pubertal growth spurt.</a:t>
            </a:r>
          </a:p>
          <a:p>
            <a:pPr marL="171450" indent="-171450" fontAlgn="base">
              <a:lnSpc>
                <a:spcPct val="90000"/>
              </a:lnSpc>
              <a:spcBef>
                <a:spcPct val="0"/>
              </a:spcBef>
              <a:spcAft>
                <a:spcPts val="600"/>
              </a:spcAft>
              <a:buClr>
                <a:schemeClr val="tx1"/>
              </a:buClr>
              <a:buFont typeface="Arial" panose="020B0604020202020204" pitchFamily="34" charset="0"/>
              <a:buChar char="•"/>
              <a:defRPr/>
            </a:pPr>
            <a:r>
              <a:rPr lang="en-US" dirty="0">
                <a:solidFill>
                  <a:prstClr val="black"/>
                </a:solidFill>
                <a:latin typeface="Tw Cen MT" panose="020B0602020104020603"/>
              </a:rPr>
              <a:t>Later the epiphyseal plate closes by the effects of Estrogen.</a:t>
            </a:r>
          </a:p>
          <a:p>
            <a:pPr marL="365760" indent="-365760">
              <a:lnSpc>
                <a:spcPct val="90000"/>
              </a:lnSpc>
              <a:spcBef>
                <a:spcPct val="0"/>
              </a:spcBef>
              <a:spcAft>
                <a:spcPts val="600"/>
              </a:spcAft>
              <a:buClr>
                <a:srgbClr val="1CADE4"/>
              </a:buClr>
              <a:defRPr/>
            </a:pPr>
            <a:endParaRPr lang="en-US" altLang="en-US" sz="1200" dirty="0">
              <a:solidFill>
                <a:prstClr val="black"/>
              </a:solidFill>
              <a:latin typeface="Tw Cen MT" panose="020B0602020104020603"/>
            </a:endParaRPr>
          </a:p>
          <a:p>
            <a:pPr fontAlgn="base">
              <a:lnSpc>
                <a:spcPct val="90000"/>
              </a:lnSpc>
              <a:spcBef>
                <a:spcPct val="0"/>
              </a:spcBef>
              <a:spcAft>
                <a:spcPts val="600"/>
              </a:spcAft>
              <a:buClr>
                <a:srgbClr val="1CADE4"/>
              </a:buClr>
              <a:defRPr/>
            </a:pPr>
            <a:endParaRPr lang="en-US" sz="1200" dirty="0">
              <a:solidFill>
                <a:prstClr val="black"/>
              </a:solidFill>
              <a:latin typeface="Tw Cen MT" panose="020B0602020104020603"/>
            </a:endParaRPr>
          </a:p>
          <a:p>
            <a:endParaRPr lang="en-JO" dirty="0"/>
          </a:p>
        </p:txBody>
      </p:sp>
      <p:sp>
        <p:nvSpPr>
          <p:cNvPr id="4" name="Slide Number Placeholder 3"/>
          <p:cNvSpPr>
            <a:spLocks noGrp="1"/>
          </p:cNvSpPr>
          <p:nvPr>
            <p:ph type="sldNum" sz="quarter" idx="5"/>
          </p:nvPr>
        </p:nvSpPr>
        <p:spPr/>
        <p:txBody>
          <a:bodyPr/>
          <a:lstStyle/>
          <a:p>
            <a:fld id="{32086827-6617-4B98-96A2-FFA79E0A3328}" type="slidenum">
              <a:rPr lang="en-US" smtClean="0"/>
              <a:t>5</a:t>
            </a:fld>
            <a:endParaRPr lang="en-US"/>
          </a:p>
        </p:txBody>
      </p:sp>
    </p:spTree>
    <p:extLst>
      <p:ext uri="{BB962C8B-B14F-4D97-AF65-F5344CB8AC3E}">
        <p14:creationId xmlns:p14="http://schemas.microsoft.com/office/powerpoint/2010/main" val="2873510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Tw Cen MT" panose="020B0602020104020603"/>
              </a:rPr>
              <a:t>Growth velocity of children in the 1</a:t>
            </a:r>
            <a:r>
              <a:rPr lang="en-US" baseline="30000" dirty="0">
                <a:solidFill>
                  <a:prstClr val="black"/>
                </a:solidFill>
                <a:latin typeface="Tw Cen MT" panose="020B0602020104020603"/>
              </a:rPr>
              <a:t>st</a:t>
            </a:r>
            <a:r>
              <a:rPr lang="en-US" dirty="0">
                <a:solidFill>
                  <a:prstClr val="black"/>
                </a:solidFill>
                <a:latin typeface="Tw Cen MT" panose="020B0602020104020603"/>
              </a:rPr>
              <a:t> 2 years is much higher than from 4-10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Tw Cen MT" panose="020B060202010402060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https://</a:t>
            </a:r>
            <a:r>
              <a:rPr lang="en-US" sz="1200" dirty="0" err="1"/>
              <a:t>www.cdc.gov</a:t>
            </a:r>
            <a:r>
              <a:rPr lang="en-US" sz="1200" dirty="0"/>
              <a:t>/</a:t>
            </a:r>
            <a:r>
              <a:rPr lang="en-US" sz="1200" dirty="0" err="1"/>
              <a:t>growthcharts</a:t>
            </a:r>
            <a:r>
              <a:rPr lang="en-US" sz="1200" dirty="0"/>
              <a:t>/clinical_charts.htm#Set1</a:t>
            </a:r>
            <a:endParaRPr lang="en-JO" sz="1200" dirty="0"/>
          </a:p>
          <a:p>
            <a:endParaRPr lang="en-JO" dirty="0"/>
          </a:p>
        </p:txBody>
      </p:sp>
      <p:sp>
        <p:nvSpPr>
          <p:cNvPr id="4" name="Slide Number Placeholder 3"/>
          <p:cNvSpPr>
            <a:spLocks noGrp="1"/>
          </p:cNvSpPr>
          <p:nvPr>
            <p:ph type="sldNum" sz="quarter" idx="5"/>
          </p:nvPr>
        </p:nvSpPr>
        <p:spPr/>
        <p:txBody>
          <a:bodyPr/>
          <a:lstStyle/>
          <a:p>
            <a:fld id="{32086827-6617-4B98-96A2-FFA79E0A3328}" type="slidenum">
              <a:rPr lang="en-US" smtClean="0"/>
              <a:t>6</a:t>
            </a:fld>
            <a:endParaRPr lang="en-US"/>
          </a:p>
        </p:txBody>
      </p:sp>
    </p:spTree>
    <p:extLst>
      <p:ext uri="{BB962C8B-B14F-4D97-AF65-F5344CB8AC3E}">
        <p14:creationId xmlns:p14="http://schemas.microsoft.com/office/powerpoint/2010/main" val="135775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average HC at birth is 35 cm </a:t>
            </a:r>
          </a:p>
          <a:p>
            <a:pPr marL="171450" indent="-171450">
              <a:buFont typeface="Arial" panose="020B0604020202020204" pitchFamily="34" charset="0"/>
              <a:buChar char="•"/>
            </a:pPr>
            <a:r>
              <a:rPr lang="en-US" dirty="0"/>
              <a:t>HC increases ~ 1 cm / month in the 1</a:t>
            </a:r>
            <a:r>
              <a:rPr lang="en-US" baseline="30000" dirty="0"/>
              <a:t>st</a:t>
            </a:r>
            <a:r>
              <a:rPr lang="en-US" dirty="0"/>
              <a:t>  year mostly happening in the 1</a:t>
            </a:r>
            <a:r>
              <a:rPr lang="en-US" baseline="30000" dirty="0"/>
              <a:t>st</a:t>
            </a:r>
            <a:r>
              <a:rPr lang="en-US" dirty="0"/>
              <a:t> 6 months </a:t>
            </a:r>
          </a:p>
        </p:txBody>
      </p:sp>
      <p:sp>
        <p:nvSpPr>
          <p:cNvPr id="4" name="Slide Number Placeholder 3"/>
          <p:cNvSpPr>
            <a:spLocks noGrp="1"/>
          </p:cNvSpPr>
          <p:nvPr>
            <p:ph type="sldNum" sz="quarter" idx="5"/>
          </p:nvPr>
        </p:nvSpPr>
        <p:spPr/>
        <p:txBody>
          <a:bodyPr/>
          <a:lstStyle/>
          <a:p>
            <a:fld id="{32086827-6617-4B98-96A2-FFA79E0A3328}" type="slidenum">
              <a:rPr lang="en-US" smtClean="0"/>
              <a:t>7</a:t>
            </a:fld>
            <a:endParaRPr lang="en-US"/>
          </a:p>
        </p:txBody>
      </p:sp>
    </p:spTree>
    <p:extLst>
      <p:ext uri="{BB962C8B-B14F-4D97-AF65-F5344CB8AC3E}">
        <p14:creationId xmlns:p14="http://schemas.microsoft.com/office/powerpoint/2010/main" val="2717459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1000"/>
              </a:spcBef>
              <a:spcAft>
                <a:spcPts val="1000"/>
              </a:spcAft>
              <a:buFont typeface="Arial" panose="020B0604020202020204" pitchFamily="34" charset="0"/>
              <a:buChar char="•"/>
            </a:pPr>
            <a:r>
              <a:rPr lang="en-US" sz="1800" u="none" dirty="0"/>
              <a:t>WT for length </a:t>
            </a:r>
          </a:p>
          <a:p>
            <a:pPr marL="285750" indent="-285750">
              <a:spcBef>
                <a:spcPts val="1000"/>
              </a:spcBef>
              <a:spcAft>
                <a:spcPts val="1000"/>
              </a:spcAft>
              <a:buFont typeface="Arial" panose="020B0604020202020204" pitchFamily="34" charset="0"/>
              <a:buChar char="•"/>
            </a:pPr>
            <a:r>
              <a:rPr lang="en-US" sz="1800" u="none" dirty="0"/>
              <a:t>BMI for age  </a:t>
            </a:r>
          </a:p>
          <a:p>
            <a:pPr marL="285750" indent="-285750">
              <a:spcBef>
                <a:spcPts val="1000"/>
              </a:spcBef>
              <a:spcAft>
                <a:spcPts val="1000"/>
              </a:spcAft>
              <a:buFont typeface="Arial" panose="020B0604020202020204" pitchFamily="34" charset="0"/>
              <a:buChar char="•"/>
            </a:pPr>
            <a:endParaRPr lang="en-US" sz="1800" u="none" dirty="0"/>
          </a:p>
          <a:p>
            <a:pPr marL="285750" indent="-285750">
              <a:spcBef>
                <a:spcPts val="1000"/>
              </a:spcBef>
              <a:spcAft>
                <a:spcPts val="1000"/>
              </a:spcAft>
              <a:buFont typeface="Arial" panose="020B0604020202020204" pitchFamily="34" charset="0"/>
              <a:buChar char="•"/>
            </a:pPr>
            <a:r>
              <a:rPr lang="en-US" sz="1800" u="none" dirty="0"/>
              <a:t>Newborns gain ~ 30 g / day in the 1</a:t>
            </a:r>
            <a:r>
              <a:rPr lang="en-US" sz="1800" u="none" baseline="30000" dirty="0"/>
              <a:t>st</a:t>
            </a:r>
            <a:r>
              <a:rPr lang="en-US" sz="1800" u="none" dirty="0"/>
              <a:t> 3 months of age </a:t>
            </a:r>
          </a:p>
          <a:p>
            <a:pPr marL="285750" indent="-285750">
              <a:spcBef>
                <a:spcPts val="1000"/>
              </a:spcBef>
              <a:spcAft>
                <a:spcPts val="1000"/>
              </a:spcAft>
              <a:buFont typeface="Arial" panose="020B0604020202020204" pitchFamily="34" charset="0"/>
              <a:buChar char="•"/>
            </a:pPr>
            <a:r>
              <a:rPr lang="en-US" sz="1800" u="none" dirty="0"/>
              <a:t>Infants gain ~ 20 g / day in the 2</a:t>
            </a:r>
            <a:r>
              <a:rPr lang="en-US" sz="1800" u="none" baseline="30000" dirty="0"/>
              <a:t>nd</a:t>
            </a:r>
            <a:r>
              <a:rPr lang="en-US" sz="1800" u="none" dirty="0"/>
              <a:t> 3 months </a:t>
            </a:r>
          </a:p>
          <a:p>
            <a:pPr marL="285750" indent="-285750">
              <a:spcBef>
                <a:spcPts val="1000"/>
              </a:spcBef>
              <a:spcAft>
                <a:spcPts val="1000"/>
              </a:spcAft>
              <a:buFont typeface="Arial" panose="020B0604020202020204" pitchFamily="34" charset="0"/>
              <a:buChar char="•"/>
            </a:pPr>
            <a:r>
              <a:rPr lang="en-US" sz="1800" u="none" dirty="0"/>
              <a:t>And gain ~ 10 g / day for the rest of the year </a:t>
            </a:r>
          </a:p>
          <a:p>
            <a:pPr marL="285750" indent="-285750">
              <a:spcBef>
                <a:spcPts val="1000"/>
              </a:spcBef>
              <a:spcAft>
                <a:spcPts val="1000"/>
              </a:spcAft>
              <a:buFont typeface="Arial" panose="020B0604020202020204" pitchFamily="34" charset="0"/>
              <a:buChar char="•"/>
            </a:pPr>
            <a:r>
              <a:rPr lang="en-US" sz="1800" u="none" dirty="0"/>
              <a:t>Children gain ~ 2 kg / year between 2 y/o and puberty </a:t>
            </a:r>
          </a:p>
          <a:p>
            <a:pPr marL="285750" indent="-285750">
              <a:spcBef>
                <a:spcPts val="1000"/>
              </a:spcBef>
              <a:spcAft>
                <a:spcPts val="1000"/>
              </a:spcAft>
              <a:buFont typeface="Arial" panose="020B0604020202020204" pitchFamily="34" charset="0"/>
              <a:buChar char="•"/>
            </a:pPr>
            <a:endParaRPr lang="en-US" sz="1800" u="none" dirty="0"/>
          </a:p>
          <a:p>
            <a:pPr marL="285750" indent="-285750">
              <a:spcBef>
                <a:spcPts val="1000"/>
              </a:spcBef>
              <a:spcAft>
                <a:spcPts val="1000"/>
              </a:spcAft>
              <a:buFont typeface="Arial" panose="020B0604020202020204" pitchFamily="34" charset="0"/>
              <a:buChar char="•"/>
            </a:pPr>
            <a:r>
              <a:rPr lang="en-US" sz="1800" u="none" dirty="0"/>
              <a:t>FTT : when the child doesn’t meet the expected rate of growth for age and sex or if the child crosses 2 major centiles within 6 months to 1 year </a:t>
            </a:r>
          </a:p>
          <a:p>
            <a:pPr marL="0" indent="0">
              <a:spcBef>
                <a:spcPts val="1000"/>
              </a:spcBef>
              <a:spcAft>
                <a:spcPts val="1000"/>
              </a:spcAft>
              <a:buNone/>
            </a:pPr>
            <a:endParaRPr lang="en-US" sz="1800" u="sng" dirty="0"/>
          </a:p>
          <a:p>
            <a:endParaRPr lang="en-JO" dirty="0"/>
          </a:p>
        </p:txBody>
      </p:sp>
      <p:sp>
        <p:nvSpPr>
          <p:cNvPr id="4" name="Slide Number Placeholder 3"/>
          <p:cNvSpPr>
            <a:spLocks noGrp="1"/>
          </p:cNvSpPr>
          <p:nvPr>
            <p:ph type="sldNum" sz="quarter" idx="5"/>
          </p:nvPr>
        </p:nvSpPr>
        <p:spPr/>
        <p:txBody>
          <a:bodyPr/>
          <a:lstStyle/>
          <a:p>
            <a:fld id="{32086827-6617-4B98-96A2-FFA79E0A3328}" type="slidenum">
              <a:rPr lang="en-US" smtClean="0"/>
              <a:t>8</a:t>
            </a:fld>
            <a:endParaRPr lang="en-US"/>
          </a:p>
        </p:txBody>
      </p:sp>
    </p:spTree>
    <p:extLst>
      <p:ext uri="{BB962C8B-B14F-4D97-AF65-F5344CB8AC3E}">
        <p14:creationId xmlns:p14="http://schemas.microsoft.com/office/powerpoint/2010/main" val="3518421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u="none" strike="noStrike" dirty="0">
              <a:effectLst/>
              <a:latin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ltLang="pt-PT" sz="1200" dirty="0">
              <a:latin typeface="Arabic Typesetting" panose="03020402040406030203" pitchFamily="66" charset="-78"/>
              <a:cs typeface="Arabic Typesetting" panose="03020402040406030203" pitchFamily="66" charset="-78"/>
            </a:endParaRPr>
          </a:p>
          <a:p>
            <a:pPr marL="171450" indent="-171450">
              <a:buFont typeface="Arial" panose="020B0604020202020204" pitchFamily="34" charset="0"/>
              <a:buChar char="•"/>
            </a:pPr>
            <a:endParaRPr lang="en-JO" dirty="0"/>
          </a:p>
        </p:txBody>
      </p:sp>
      <p:sp>
        <p:nvSpPr>
          <p:cNvPr id="4" name="Slide Number Placeholder 3"/>
          <p:cNvSpPr>
            <a:spLocks noGrp="1"/>
          </p:cNvSpPr>
          <p:nvPr>
            <p:ph type="sldNum" sz="quarter" idx="5"/>
          </p:nvPr>
        </p:nvSpPr>
        <p:spPr/>
        <p:txBody>
          <a:bodyPr/>
          <a:lstStyle/>
          <a:p>
            <a:fld id="{32086827-6617-4B98-96A2-FFA79E0A3328}" type="slidenum">
              <a:rPr lang="en-US" smtClean="0"/>
              <a:t>9</a:t>
            </a:fld>
            <a:endParaRPr lang="en-US"/>
          </a:p>
        </p:txBody>
      </p:sp>
    </p:spTree>
    <p:extLst>
      <p:ext uri="{BB962C8B-B14F-4D97-AF65-F5344CB8AC3E}">
        <p14:creationId xmlns:p14="http://schemas.microsoft.com/office/powerpoint/2010/main" val="2687084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1" eaLnBrk="1" fontAlgn="base" latinLnBrk="0" hangingPunct="1">
              <a:lnSpc>
                <a:spcPct val="100000"/>
              </a:lnSpc>
              <a:spcBef>
                <a:spcPct val="0"/>
              </a:spcBef>
              <a:spcAft>
                <a:spcPct val="0"/>
              </a:spcAft>
              <a:buClrTx/>
              <a:buSzTx/>
              <a:buFontTx/>
              <a:buNone/>
              <a:tabLst/>
              <a:defRPr/>
            </a:pPr>
            <a:r>
              <a:rPr lang="en-US" sz="2400" dirty="0"/>
              <a:t>https://</a:t>
            </a:r>
            <a:r>
              <a:rPr lang="en-US" sz="2400" dirty="0" err="1"/>
              <a:t>www.cdc.gov</a:t>
            </a:r>
            <a:r>
              <a:rPr lang="en-US" sz="2400" dirty="0"/>
              <a:t>/</a:t>
            </a:r>
            <a:r>
              <a:rPr lang="en-US" sz="2400" dirty="0" err="1"/>
              <a:t>growthcharts</a:t>
            </a:r>
            <a:r>
              <a:rPr lang="en-US" sz="2400" dirty="0"/>
              <a:t>/clinical_charts.htm#Set1</a:t>
            </a:r>
          </a:p>
          <a:p>
            <a:pPr marL="457200" marR="0" lvl="1" indent="0" algn="l" defTabSz="914400" rtl="1" eaLnBrk="1" fontAlgn="base" latinLnBrk="0" hangingPunct="1">
              <a:lnSpc>
                <a:spcPct val="100000"/>
              </a:lnSpc>
              <a:spcBef>
                <a:spcPct val="0"/>
              </a:spcBef>
              <a:spcAft>
                <a:spcPct val="0"/>
              </a:spcAft>
              <a:buClrTx/>
              <a:buSzTx/>
              <a:buFontTx/>
              <a:buNone/>
              <a:tabLst/>
              <a:defRPr/>
            </a:pPr>
            <a:endParaRPr lang="en-US" sz="2400" dirty="0"/>
          </a:p>
          <a:p>
            <a:pPr marL="457200" marR="0" lvl="1" indent="0" algn="l" defTabSz="914400" rtl="1" eaLnBrk="1" fontAlgn="base" latinLnBrk="0" hangingPunct="1">
              <a:lnSpc>
                <a:spcPct val="100000"/>
              </a:lnSpc>
              <a:spcBef>
                <a:spcPct val="0"/>
              </a:spcBef>
              <a:spcAft>
                <a:spcPct val="0"/>
              </a:spcAft>
              <a:buClrTx/>
              <a:buSzTx/>
              <a:buFontTx/>
              <a:buNone/>
              <a:tabLst/>
              <a:defRPr/>
            </a:pPr>
            <a:r>
              <a:rPr lang="en-US" sz="2400" dirty="0"/>
              <a:t>I</a:t>
            </a:r>
            <a:r>
              <a:rPr lang="en-JO" sz="2400" dirty="0"/>
              <a:t>f a child in on the 75th centile ( stature for age ) that means that he’s taller than 75% of children in his age </a:t>
            </a:r>
          </a:p>
          <a:p>
            <a:pPr marL="457200" marR="0" lvl="1" indent="0" algn="l" defTabSz="914400" rtl="1" eaLnBrk="1" fontAlgn="base" latinLnBrk="0" hangingPunct="1">
              <a:lnSpc>
                <a:spcPct val="100000"/>
              </a:lnSpc>
              <a:spcBef>
                <a:spcPct val="0"/>
              </a:spcBef>
              <a:spcAft>
                <a:spcPct val="0"/>
              </a:spcAft>
              <a:buClrTx/>
              <a:buSzTx/>
              <a:buFontTx/>
              <a:buNone/>
              <a:tabLst/>
              <a:defRPr/>
            </a:pPr>
            <a:endParaRPr lang="en-JO" sz="2400" dirty="0"/>
          </a:p>
          <a:p>
            <a:pPr lvl="1" rtl="1" eaLnBrk="1" fontAlgn="base" hangingPunct="1">
              <a:spcBef>
                <a:spcPct val="0"/>
              </a:spcBef>
              <a:spcAft>
                <a:spcPct val="0"/>
              </a:spcAft>
              <a:defRPr/>
            </a:pPr>
            <a:endParaRPr lang="en-GB" altLang="pt-PT" sz="2400" dirty="0">
              <a:latin typeface="Calibri" panose="020F0502020204030204" pitchFamily="34" charset="0"/>
              <a:cs typeface="Arabic Typesetting" panose="03020402040406030203" pitchFamily="66" charset="-78"/>
            </a:endParaRPr>
          </a:p>
          <a:p>
            <a:endParaRPr lang="en-JO" dirty="0"/>
          </a:p>
        </p:txBody>
      </p:sp>
      <p:sp>
        <p:nvSpPr>
          <p:cNvPr id="4" name="Slide Number Placeholder 3"/>
          <p:cNvSpPr>
            <a:spLocks noGrp="1"/>
          </p:cNvSpPr>
          <p:nvPr>
            <p:ph type="sldNum" sz="quarter" idx="5"/>
          </p:nvPr>
        </p:nvSpPr>
        <p:spPr/>
        <p:txBody>
          <a:bodyPr/>
          <a:lstStyle/>
          <a:p>
            <a:fld id="{32086827-6617-4B98-96A2-FFA79E0A3328}" type="slidenum">
              <a:rPr lang="en-US" smtClean="0"/>
              <a:t>11</a:t>
            </a:fld>
            <a:endParaRPr lang="en-US"/>
          </a:p>
        </p:txBody>
      </p:sp>
    </p:spTree>
    <p:extLst>
      <p:ext uri="{BB962C8B-B14F-4D97-AF65-F5344CB8AC3E}">
        <p14:creationId xmlns:p14="http://schemas.microsoft.com/office/powerpoint/2010/main" val="3518910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239C7-4331-4D9C-851A-996135F171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ar-JO"/>
          </a:p>
        </p:txBody>
      </p:sp>
      <p:sp>
        <p:nvSpPr>
          <p:cNvPr id="3" name="Subtitle 2">
            <a:extLst>
              <a:ext uri="{FF2B5EF4-FFF2-40B4-BE49-F238E27FC236}">
                <a16:creationId xmlns:a16="http://schemas.microsoft.com/office/drawing/2014/main" id="{172DB616-E1A6-A784-6B62-9EAE26B42F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ar-JO"/>
          </a:p>
        </p:txBody>
      </p:sp>
      <p:sp>
        <p:nvSpPr>
          <p:cNvPr id="4" name="Date Placeholder 3">
            <a:extLst>
              <a:ext uri="{FF2B5EF4-FFF2-40B4-BE49-F238E27FC236}">
                <a16:creationId xmlns:a16="http://schemas.microsoft.com/office/drawing/2014/main" id="{A463F0F6-91C8-552F-3FBD-A275B230F04E}"/>
              </a:ext>
            </a:extLst>
          </p:cNvPr>
          <p:cNvSpPr>
            <a:spLocks noGrp="1"/>
          </p:cNvSpPr>
          <p:nvPr>
            <p:ph type="dt" sz="half" idx="10"/>
          </p:nvPr>
        </p:nvSpPr>
        <p:spPr/>
        <p:txBody>
          <a:bodyPr/>
          <a:lstStyle/>
          <a:p>
            <a:fld id="{022F4970-5E4E-4DEF-BF82-09B9B810548E}" type="datetimeFigureOut">
              <a:rPr lang="ar-JO" smtClean="0"/>
              <a:t>16/10/1445</a:t>
            </a:fld>
            <a:endParaRPr lang="ar-JO"/>
          </a:p>
        </p:txBody>
      </p:sp>
      <p:sp>
        <p:nvSpPr>
          <p:cNvPr id="5" name="Footer Placeholder 4">
            <a:extLst>
              <a:ext uri="{FF2B5EF4-FFF2-40B4-BE49-F238E27FC236}">
                <a16:creationId xmlns:a16="http://schemas.microsoft.com/office/drawing/2014/main" id="{D606B450-8549-4B52-ACCF-384C1E1291CA}"/>
              </a:ext>
            </a:extLst>
          </p:cNvPr>
          <p:cNvSpPr>
            <a:spLocks noGrp="1"/>
          </p:cNvSpPr>
          <p:nvPr>
            <p:ph type="ftr" sz="quarter" idx="11"/>
          </p:nvPr>
        </p:nvSpPr>
        <p:spPr/>
        <p:txBody>
          <a:bodyPr/>
          <a:lstStyle/>
          <a:p>
            <a:endParaRPr lang="ar-JO"/>
          </a:p>
        </p:txBody>
      </p:sp>
      <p:sp>
        <p:nvSpPr>
          <p:cNvPr id="6" name="Slide Number Placeholder 5">
            <a:extLst>
              <a:ext uri="{FF2B5EF4-FFF2-40B4-BE49-F238E27FC236}">
                <a16:creationId xmlns:a16="http://schemas.microsoft.com/office/drawing/2014/main" id="{70A72FD0-48E3-4FF6-D095-E41C053A56B5}"/>
              </a:ext>
            </a:extLst>
          </p:cNvPr>
          <p:cNvSpPr>
            <a:spLocks noGrp="1"/>
          </p:cNvSpPr>
          <p:nvPr>
            <p:ph type="sldNum" sz="quarter" idx="12"/>
          </p:nvPr>
        </p:nvSpPr>
        <p:spPr/>
        <p:txBody>
          <a:bodyPr/>
          <a:lstStyle/>
          <a:p>
            <a:fld id="{45EB2F55-63F0-4DB9-A3BF-2DAAD6E5DF31}" type="slidenum">
              <a:rPr lang="ar-JO" smtClean="0"/>
              <a:t>‹#›</a:t>
            </a:fld>
            <a:endParaRPr lang="ar-JO"/>
          </a:p>
        </p:txBody>
      </p:sp>
    </p:spTree>
    <p:extLst>
      <p:ext uri="{BB962C8B-B14F-4D97-AF65-F5344CB8AC3E}">
        <p14:creationId xmlns:p14="http://schemas.microsoft.com/office/powerpoint/2010/main" val="2984275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59F3E-585B-F1C8-A10E-71985DE042C5}"/>
              </a:ext>
            </a:extLst>
          </p:cNvPr>
          <p:cNvSpPr>
            <a:spLocks noGrp="1"/>
          </p:cNvSpPr>
          <p:nvPr>
            <p:ph type="title"/>
          </p:nvPr>
        </p:nvSpPr>
        <p:spPr/>
        <p:txBody>
          <a:bodyPr/>
          <a:lstStyle/>
          <a:p>
            <a:r>
              <a:rPr lang="en-US"/>
              <a:t>Click to edit Master title style</a:t>
            </a:r>
            <a:endParaRPr lang="ar-JO"/>
          </a:p>
        </p:txBody>
      </p:sp>
      <p:sp>
        <p:nvSpPr>
          <p:cNvPr id="3" name="Vertical Text Placeholder 2">
            <a:extLst>
              <a:ext uri="{FF2B5EF4-FFF2-40B4-BE49-F238E27FC236}">
                <a16:creationId xmlns:a16="http://schemas.microsoft.com/office/drawing/2014/main" id="{645F237C-010F-4FE0-D88E-5F08EC4501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4" name="Date Placeholder 3">
            <a:extLst>
              <a:ext uri="{FF2B5EF4-FFF2-40B4-BE49-F238E27FC236}">
                <a16:creationId xmlns:a16="http://schemas.microsoft.com/office/drawing/2014/main" id="{2050839E-B9DB-16D8-8702-2175CC89F8F2}"/>
              </a:ext>
            </a:extLst>
          </p:cNvPr>
          <p:cNvSpPr>
            <a:spLocks noGrp="1"/>
          </p:cNvSpPr>
          <p:nvPr>
            <p:ph type="dt" sz="half" idx="10"/>
          </p:nvPr>
        </p:nvSpPr>
        <p:spPr/>
        <p:txBody>
          <a:bodyPr/>
          <a:lstStyle/>
          <a:p>
            <a:fld id="{022F4970-5E4E-4DEF-BF82-09B9B810548E}" type="datetimeFigureOut">
              <a:rPr lang="ar-JO" smtClean="0"/>
              <a:t>16/10/1445</a:t>
            </a:fld>
            <a:endParaRPr lang="ar-JO"/>
          </a:p>
        </p:txBody>
      </p:sp>
      <p:sp>
        <p:nvSpPr>
          <p:cNvPr id="5" name="Footer Placeholder 4">
            <a:extLst>
              <a:ext uri="{FF2B5EF4-FFF2-40B4-BE49-F238E27FC236}">
                <a16:creationId xmlns:a16="http://schemas.microsoft.com/office/drawing/2014/main" id="{49A245A5-FD3A-43A5-2527-5B88C24F3B4E}"/>
              </a:ext>
            </a:extLst>
          </p:cNvPr>
          <p:cNvSpPr>
            <a:spLocks noGrp="1"/>
          </p:cNvSpPr>
          <p:nvPr>
            <p:ph type="ftr" sz="quarter" idx="11"/>
          </p:nvPr>
        </p:nvSpPr>
        <p:spPr/>
        <p:txBody>
          <a:bodyPr/>
          <a:lstStyle/>
          <a:p>
            <a:endParaRPr lang="ar-JO"/>
          </a:p>
        </p:txBody>
      </p:sp>
      <p:sp>
        <p:nvSpPr>
          <p:cNvPr id="6" name="Slide Number Placeholder 5">
            <a:extLst>
              <a:ext uri="{FF2B5EF4-FFF2-40B4-BE49-F238E27FC236}">
                <a16:creationId xmlns:a16="http://schemas.microsoft.com/office/drawing/2014/main" id="{BC67E9A4-718E-DC63-D18B-61A96CE4832F}"/>
              </a:ext>
            </a:extLst>
          </p:cNvPr>
          <p:cNvSpPr>
            <a:spLocks noGrp="1"/>
          </p:cNvSpPr>
          <p:nvPr>
            <p:ph type="sldNum" sz="quarter" idx="12"/>
          </p:nvPr>
        </p:nvSpPr>
        <p:spPr/>
        <p:txBody>
          <a:bodyPr/>
          <a:lstStyle/>
          <a:p>
            <a:fld id="{45EB2F55-63F0-4DB9-A3BF-2DAAD6E5DF31}" type="slidenum">
              <a:rPr lang="ar-JO" smtClean="0"/>
              <a:t>‹#›</a:t>
            </a:fld>
            <a:endParaRPr lang="ar-JO"/>
          </a:p>
        </p:txBody>
      </p:sp>
    </p:spTree>
    <p:extLst>
      <p:ext uri="{BB962C8B-B14F-4D97-AF65-F5344CB8AC3E}">
        <p14:creationId xmlns:p14="http://schemas.microsoft.com/office/powerpoint/2010/main" val="2401028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FC9ED5-4E8B-8096-3A7F-C4F430756F9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ar-JO"/>
          </a:p>
        </p:txBody>
      </p:sp>
      <p:sp>
        <p:nvSpPr>
          <p:cNvPr id="3" name="Vertical Text Placeholder 2">
            <a:extLst>
              <a:ext uri="{FF2B5EF4-FFF2-40B4-BE49-F238E27FC236}">
                <a16:creationId xmlns:a16="http://schemas.microsoft.com/office/drawing/2014/main" id="{E6ED9347-2046-E487-2C1D-F14F8EF8B9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4" name="Date Placeholder 3">
            <a:extLst>
              <a:ext uri="{FF2B5EF4-FFF2-40B4-BE49-F238E27FC236}">
                <a16:creationId xmlns:a16="http://schemas.microsoft.com/office/drawing/2014/main" id="{CF3EC8ED-964F-2533-E900-FAF3FA99CF74}"/>
              </a:ext>
            </a:extLst>
          </p:cNvPr>
          <p:cNvSpPr>
            <a:spLocks noGrp="1"/>
          </p:cNvSpPr>
          <p:nvPr>
            <p:ph type="dt" sz="half" idx="10"/>
          </p:nvPr>
        </p:nvSpPr>
        <p:spPr/>
        <p:txBody>
          <a:bodyPr/>
          <a:lstStyle/>
          <a:p>
            <a:fld id="{022F4970-5E4E-4DEF-BF82-09B9B810548E}" type="datetimeFigureOut">
              <a:rPr lang="ar-JO" smtClean="0"/>
              <a:t>16/10/1445</a:t>
            </a:fld>
            <a:endParaRPr lang="ar-JO"/>
          </a:p>
        </p:txBody>
      </p:sp>
      <p:sp>
        <p:nvSpPr>
          <p:cNvPr id="5" name="Footer Placeholder 4">
            <a:extLst>
              <a:ext uri="{FF2B5EF4-FFF2-40B4-BE49-F238E27FC236}">
                <a16:creationId xmlns:a16="http://schemas.microsoft.com/office/drawing/2014/main" id="{6DF99D0C-8A75-5E63-76DE-CA1D754A9AEF}"/>
              </a:ext>
            </a:extLst>
          </p:cNvPr>
          <p:cNvSpPr>
            <a:spLocks noGrp="1"/>
          </p:cNvSpPr>
          <p:nvPr>
            <p:ph type="ftr" sz="quarter" idx="11"/>
          </p:nvPr>
        </p:nvSpPr>
        <p:spPr/>
        <p:txBody>
          <a:bodyPr/>
          <a:lstStyle/>
          <a:p>
            <a:endParaRPr lang="ar-JO"/>
          </a:p>
        </p:txBody>
      </p:sp>
      <p:sp>
        <p:nvSpPr>
          <p:cNvPr id="6" name="Slide Number Placeholder 5">
            <a:extLst>
              <a:ext uri="{FF2B5EF4-FFF2-40B4-BE49-F238E27FC236}">
                <a16:creationId xmlns:a16="http://schemas.microsoft.com/office/drawing/2014/main" id="{4A68EAFE-5200-60EB-DD49-AC4CC065DCED}"/>
              </a:ext>
            </a:extLst>
          </p:cNvPr>
          <p:cNvSpPr>
            <a:spLocks noGrp="1"/>
          </p:cNvSpPr>
          <p:nvPr>
            <p:ph type="sldNum" sz="quarter" idx="12"/>
          </p:nvPr>
        </p:nvSpPr>
        <p:spPr/>
        <p:txBody>
          <a:bodyPr/>
          <a:lstStyle/>
          <a:p>
            <a:fld id="{45EB2F55-63F0-4DB9-A3BF-2DAAD6E5DF31}" type="slidenum">
              <a:rPr lang="ar-JO" smtClean="0"/>
              <a:t>‹#›</a:t>
            </a:fld>
            <a:endParaRPr lang="ar-JO"/>
          </a:p>
        </p:txBody>
      </p:sp>
    </p:spTree>
    <p:extLst>
      <p:ext uri="{BB962C8B-B14F-4D97-AF65-F5344CB8AC3E}">
        <p14:creationId xmlns:p14="http://schemas.microsoft.com/office/powerpoint/2010/main" val="17091734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able of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6144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0EC10-98F3-E58E-A723-A7B542BD22B6}"/>
              </a:ext>
            </a:extLst>
          </p:cNvPr>
          <p:cNvSpPr>
            <a:spLocks noGrp="1"/>
          </p:cNvSpPr>
          <p:nvPr>
            <p:ph type="title"/>
          </p:nvPr>
        </p:nvSpPr>
        <p:spPr/>
        <p:txBody>
          <a:bodyPr/>
          <a:lstStyle/>
          <a:p>
            <a:r>
              <a:rPr lang="en-US"/>
              <a:t>Click to edit Master title style</a:t>
            </a:r>
            <a:endParaRPr lang="ar-JO"/>
          </a:p>
        </p:txBody>
      </p:sp>
      <p:sp>
        <p:nvSpPr>
          <p:cNvPr id="3" name="Content Placeholder 2">
            <a:extLst>
              <a:ext uri="{FF2B5EF4-FFF2-40B4-BE49-F238E27FC236}">
                <a16:creationId xmlns:a16="http://schemas.microsoft.com/office/drawing/2014/main" id="{3AA1E88C-3494-AC2E-888B-0CEBD9B727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4" name="Date Placeholder 3">
            <a:extLst>
              <a:ext uri="{FF2B5EF4-FFF2-40B4-BE49-F238E27FC236}">
                <a16:creationId xmlns:a16="http://schemas.microsoft.com/office/drawing/2014/main" id="{5AF4EA5C-050B-81DB-6518-50007810424D}"/>
              </a:ext>
            </a:extLst>
          </p:cNvPr>
          <p:cNvSpPr>
            <a:spLocks noGrp="1"/>
          </p:cNvSpPr>
          <p:nvPr>
            <p:ph type="dt" sz="half" idx="10"/>
          </p:nvPr>
        </p:nvSpPr>
        <p:spPr/>
        <p:txBody>
          <a:bodyPr/>
          <a:lstStyle/>
          <a:p>
            <a:fld id="{022F4970-5E4E-4DEF-BF82-09B9B810548E}" type="datetimeFigureOut">
              <a:rPr lang="ar-JO" smtClean="0"/>
              <a:t>16/10/1445</a:t>
            </a:fld>
            <a:endParaRPr lang="ar-JO"/>
          </a:p>
        </p:txBody>
      </p:sp>
      <p:sp>
        <p:nvSpPr>
          <p:cNvPr id="5" name="Footer Placeholder 4">
            <a:extLst>
              <a:ext uri="{FF2B5EF4-FFF2-40B4-BE49-F238E27FC236}">
                <a16:creationId xmlns:a16="http://schemas.microsoft.com/office/drawing/2014/main" id="{5A8DF387-2604-9C78-331E-D308B19941E3}"/>
              </a:ext>
            </a:extLst>
          </p:cNvPr>
          <p:cNvSpPr>
            <a:spLocks noGrp="1"/>
          </p:cNvSpPr>
          <p:nvPr>
            <p:ph type="ftr" sz="quarter" idx="11"/>
          </p:nvPr>
        </p:nvSpPr>
        <p:spPr/>
        <p:txBody>
          <a:bodyPr/>
          <a:lstStyle/>
          <a:p>
            <a:endParaRPr lang="ar-JO"/>
          </a:p>
        </p:txBody>
      </p:sp>
      <p:sp>
        <p:nvSpPr>
          <p:cNvPr id="6" name="Slide Number Placeholder 5">
            <a:extLst>
              <a:ext uri="{FF2B5EF4-FFF2-40B4-BE49-F238E27FC236}">
                <a16:creationId xmlns:a16="http://schemas.microsoft.com/office/drawing/2014/main" id="{C6F160BD-9A72-740C-49E4-CB690CECC3E2}"/>
              </a:ext>
            </a:extLst>
          </p:cNvPr>
          <p:cNvSpPr>
            <a:spLocks noGrp="1"/>
          </p:cNvSpPr>
          <p:nvPr>
            <p:ph type="sldNum" sz="quarter" idx="12"/>
          </p:nvPr>
        </p:nvSpPr>
        <p:spPr/>
        <p:txBody>
          <a:bodyPr/>
          <a:lstStyle/>
          <a:p>
            <a:fld id="{45EB2F55-63F0-4DB9-A3BF-2DAAD6E5DF31}" type="slidenum">
              <a:rPr lang="ar-JO" smtClean="0"/>
              <a:t>‹#›</a:t>
            </a:fld>
            <a:endParaRPr lang="ar-JO"/>
          </a:p>
        </p:txBody>
      </p:sp>
    </p:spTree>
    <p:extLst>
      <p:ext uri="{BB962C8B-B14F-4D97-AF65-F5344CB8AC3E}">
        <p14:creationId xmlns:p14="http://schemas.microsoft.com/office/powerpoint/2010/main" val="639506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EE1DE-200F-B43F-FA44-BC314480CF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ar-JO"/>
          </a:p>
        </p:txBody>
      </p:sp>
      <p:sp>
        <p:nvSpPr>
          <p:cNvPr id="3" name="Text Placeholder 2">
            <a:extLst>
              <a:ext uri="{FF2B5EF4-FFF2-40B4-BE49-F238E27FC236}">
                <a16:creationId xmlns:a16="http://schemas.microsoft.com/office/drawing/2014/main" id="{2D08CDB3-D203-14AB-0DCF-320A7F5266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2F5214-4199-6909-56D0-7070762DD771}"/>
              </a:ext>
            </a:extLst>
          </p:cNvPr>
          <p:cNvSpPr>
            <a:spLocks noGrp="1"/>
          </p:cNvSpPr>
          <p:nvPr>
            <p:ph type="dt" sz="half" idx="10"/>
          </p:nvPr>
        </p:nvSpPr>
        <p:spPr/>
        <p:txBody>
          <a:bodyPr/>
          <a:lstStyle/>
          <a:p>
            <a:fld id="{022F4970-5E4E-4DEF-BF82-09B9B810548E}" type="datetimeFigureOut">
              <a:rPr lang="ar-JO" smtClean="0"/>
              <a:t>16/10/1445</a:t>
            </a:fld>
            <a:endParaRPr lang="ar-JO"/>
          </a:p>
        </p:txBody>
      </p:sp>
      <p:sp>
        <p:nvSpPr>
          <p:cNvPr id="5" name="Footer Placeholder 4">
            <a:extLst>
              <a:ext uri="{FF2B5EF4-FFF2-40B4-BE49-F238E27FC236}">
                <a16:creationId xmlns:a16="http://schemas.microsoft.com/office/drawing/2014/main" id="{6042955B-56D1-60F3-F011-67B444175CA4}"/>
              </a:ext>
            </a:extLst>
          </p:cNvPr>
          <p:cNvSpPr>
            <a:spLocks noGrp="1"/>
          </p:cNvSpPr>
          <p:nvPr>
            <p:ph type="ftr" sz="quarter" idx="11"/>
          </p:nvPr>
        </p:nvSpPr>
        <p:spPr/>
        <p:txBody>
          <a:bodyPr/>
          <a:lstStyle/>
          <a:p>
            <a:endParaRPr lang="ar-JO"/>
          </a:p>
        </p:txBody>
      </p:sp>
      <p:sp>
        <p:nvSpPr>
          <p:cNvPr id="6" name="Slide Number Placeholder 5">
            <a:extLst>
              <a:ext uri="{FF2B5EF4-FFF2-40B4-BE49-F238E27FC236}">
                <a16:creationId xmlns:a16="http://schemas.microsoft.com/office/drawing/2014/main" id="{9434902B-14DC-DFE1-87C9-9EFAF5DD2333}"/>
              </a:ext>
            </a:extLst>
          </p:cNvPr>
          <p:cNvSpPr>
            <a:spLocks noGrp="1"/>
          </p:cNvSpPr>
          <p:nvPr>
            <p:ph type="sldNum" sz="quarter" idx="12"/>
          </p:nvPr>
        </p:nvSpPr>
        <p:spPr/>
        <p:txBody>
          <a:bodyPr/>
          <a:lstStyle/>
          <a:p>
            <a:fld id="{45EB2F55-63F0-4DB9-A3BF-2DAAD6E5DF31}" type="slidenum">
              <a:rPr lang="ar-JO" smtClean="0"/>
              <a:t>‹#›</a:t>
            </a:fld>
            <a:endParaRPr lang="ar-JO"/>
          </a:p>
        </p:txBody>
      </p:sp>
    </p:spTree>
    <p:extLst>
      <p:ext uri="{BB962C8B-B14F-4D97-AF65-F5344CB8AC3E}">
        <p14:creationId xmlns:p14="http://schemas.microsoft.com/office/powerpoint/2010/main" val="4115514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15869-548A-36E6-42BE-652B760989B7}"/>
              </a:ext>
            </a:extLst>
          </p:cNvPr>
          <p:cNvSpPr>
            <a:spLocks noGrp="1"/>
          </p:cNvSpPr>
          <p:nvPr>
            <p:ph type="title"/>
          </p:nvPr>
        </p:nvSpPr>
        <p:spPr/>
        <p:txBody>
          <a:bodyPr/>
          <a:lstStyle/>
          <a:p>
            <a:r>
              <a:rPr lang="en-US"/>
              <a:t>Click to edit Master title style</a:t>
            </a:r>
            <a:endParaRPr lang="ar-JO"/>
          </a:p>
        </p:txBody>
      </p:sp>
      <p:sp>
        <p:nvSpPr>
          <p:cNvPr id="3" name="Content Placeholder 2">
            <a:extLst>
              <a:ext uri="{FF2B5EF4-FFF2-40B4-BE49-F238E27FC236}">
                <a16:creationId xmlns:a16="http://schemas.microsoft.com/office/drawing/2014/main" id="{976C1BE7-207C-A315-97C8-85C84D800E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4" name="Content Placeholder 3">
            <a:extLst>
              <a:ext uri="{FF2B5EF4-FFF2-40B4-BE49-F238E27FC236}">
                <a16:creationId xmlns:a16="http://schemas.microsoft.com/office/drawing/2014/main" id="{2E32A728-AB94-3F28-6670-8A1598BFFE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5" name="Date Placeholder 4">
            <a:extLst>
              <a:ext uri="{FF2B5EF4-FFF2-40B4-BE49-F238E27FC236}">
                <a16:creationId xmlns:a16="http://schemas.microsoft.com/office/drawing/2014/main" id="{6D98E651-FE96-5901-14CE-F80C46936E9F}"/>
              </a:ext>
            </a:extLst>
          </p:cNvPr>
          <p:cNvSpPr>
            <a:spLocks noGrp="1"/>
          </p:cNvSpPr>
          <p:nvPr>
            <p:ph type="dt" sz="half" idx="10"/>
          </p:nvPr>
        </p:nvSpPr>
        <p:spPr/>
        <p:txBody>
          <a:bodyPr/>
          <a:lstStyle/>
          <a:p>
            <a:fld id="{022F4970-5E4E-4DEF-BF82-09B9B810548E}" type="datetimeFigureOut">
              <a:rPr lang="ar-JO" smtClean="0"/>
              <a:t>16/10/1445</a:t>
            </a:fld>
            <a:endParaRPr lang="ar-JO"/>
          </a:p>
        </p:txBody>
      </p:sp>
      <p:sp>
        <p:nvSpPr>
          <p:cNvPr id="6" name="Footer Placeholder 5">
            <a:extLst>
              <a:ext uri="{FF2B5EF4-FFF2-40B4-BE49-F238E27FC236}">
                <a16:creationId xmlns:a16="http://schemas.microsoft.com/office/drawing/2014/main" id="{6DFF0675-5CD9-5457-8302-5A06DBDBFC59}"/>
              </a:ext>
            </a:extLst>
          </p:cNvPr>
          <p:cNvSpPr>
            <a:spLocks noGrp="1"/>
          </p:cNvSpPr>
          <p:nvPr>
            <p:ph type="ftr" sz="quarter" idx="11"/>
          </p:nvPr>
        </p:nvSpPr>
        <p:spPr/>
        <p:txBody>
          <a:bodyPr/>
          <a:lstStyle/>
          <a:p>
            <a:endParaRPr lang="ar-JO"/>
          </a:p>
        </p:txBody>
      </p:sp>
      <p:sp>
        <p:nvSpPr>
          <p:cNvPr id="7" name="Slide Number Placeholder 6">
            <a:extLst>
              <a:ext uri="{FF2B5EF4-FFF2-40B4-BE49-F238E27FC236}">
                <a16:creationId xmlns:a16="http://schemas.microsoft.com/office/drawing/2014/main" id="{2B1B420E-6A1B-C50A-F3DD-B325A9D7606F}"/>
              </a:ext>
            </a:extLst>
          </p:cNvPr>
          <p:cNvSpPr>
            <a:spLocks noGrp="1"/>
          </p:cNvSpPr>
          <p:nvPr>
            <p:ph type="sldNum" sz="quarter" idx="12"/>
          </p:nvPr>
        </p:nvSpPr>
        <p:spPr/>
        <p:txBody>
          <a:bodyPr/>
          <a:lstStyle/>
          <a:p>
            <a:fld id="{45EB2F55-63F0-4DB9-A3BF-2DAAD6E5DF31}" type="slidenum">
              <a:rPr lang="ar-JO" smtClean="0"/>
              <a:t>‹#›</a:t>
            </a:fld>
            <a:endParaRPr lang="ar-JO"/>
          </a:p>
        </p:txBody>
      </p:sp>
    </p:spTree>
    <p:extLst>
      <p:ext uri="{BB962C8B-B14F-4D97-AF65-F5344CB8AC3E}">
        <p14:creationId xmlns:p14="http://schemas.microsoft.com/office/powerpoint/2010/main" val="1510805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72B64-2FB2-6DE3-9E3A-3E819D6D9DFA}"/>
              </a:ext>
            </a:extLst>
          </p:cNvPr>
          <p:cNvSpPr>
            <a:spLocks noGrp="1"/>
          </p:cNvSpPr>
          <p:nvPr>
            <p:ph type="title"/>
          </p:nvPr>
        </p:nvSpPr>
        <p:spPr>
          <a:xfrm>
            <a:off x="839788" y="365125"/>
            <a:ext cx="10515600" cy="1325563"/>
          </a:xfrm>
        </p:spPr>
        <p:txBody>
          <a:bodyPr/>
          <a:lstStyle/>
          <a:p>
            <a:r>
              <a:rPr lang="en-US"/>
              <a:t>Click to edit Master title style</a:t>
            </a:r>
            <a:endParaRPr lang="ar-JO"/>
          </a:p>
        </p:txBody>
      </p:sp>
      <p:sp>
        <p:nvSpPr>
          <p:cNvPr id="3" name="Text Placeholder 2">
            <a:extLst>
              <a:ext uri="{FF2B5EF4-FFF2-40B4-BE49-F238E27FC236}">
                <a16:creationId xmlns:a16="http://schemas.microsoft.com/office/drawing/2014/main" id="{A8FE344F-3047-12E3-F22F-0DA940A4AC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D4DE79-AFA1-AD44-FF14-E65BEAD528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5" name="Text Placeholder 4">
            <a:extLst>
              <a:ext uri="{FF2B5EF4-FFF2-40B4-BE49-F238E27FC236}">
                <a16:creationId xmlns:a16="http://schemas.microsoft.com/office/drawing/2014/main" id="{450866FC-2F30-4827-DDDA-33D3C6C3EF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C96B67-7614-634C-148B-5E1D084C75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7" name="Date Placeholder 6">
            <a:extLst>
              <a:ext uri="{FF2B5EF4-FFF2-40B4-BE49-F238E27FC236}">
                <a16:creationId xmlns:a16="http://schemas.microsoft.com/office/drawing/2014/main" id="{BFFEB557-0D0A-C0E4-90C7-08C5329056D2}"/>
              </a:ext>
            </a:extLst>
          </p:cNvPr>
          <p:cNvSpPr>
            <a:spLocks noGrp="1"/>
          </p:cNvSpPr>
          <p:nvPr>
            <p:ph type="dt" sz="half" idx="10"/>
          </p:nvPr>
        </p:nvSpPr>
        <p:spPr/>
        <p:txBody>
          <a:bodyPr/>
          <a:lstStyle/>
          <a:p>
            <a:fld id="{022F4970-5E4E-4DEF-BF82-09B9B810548E}" type="datetimeFigureOut">
              <a:rPr lang="ar-JO" smtClean="0"/>
              <a:t>16/10/1445</a:t>
            </a:fld>
            <a:endParaRPr lang="ar-JO"/>
          </a:p>
        </p:txBody>
      </p:sp>
      <p:sp>
        <p:nvSpPr>
          <p:cNvPr id="8" name="Footer Placeholder 7">
            <a:extLst>
              <a:ext uri="{FF2B5EF4-FFF2-40B4-BE49-F238E27FC236}">
                <a16:creationId xmlns:a16="http://schemas.microsoft.com/office/drawing/2014/main" id="{ECA247A0-C9DF-C645-A90E-62C90387FBA7}"/>
              </a:ext>
            </a:extLst>
          </p:cNvPr>
          <p:cNvSpPr>
            <a:spLocks noGrp="1"/>
          </p:cNvSpPr>
          <p:nvPr>
            <p:ph type="ftr" sz="quarter" idx="11"/>
          </p:nvPr>
        </p:nvSpPr>
        <p:spPr/>
        <p:txBody>
          <a:bodyPr/>
          <a:lstStyle/>
          <a:p>
            <a:endParaRPr lang="ar-JO"/>
          </a:p>
        </p:txBody>
      </p:sp>
      <p:sp>
        <p:nvSpPr>
          <p:cNvPr id="9" name="Slide Number Placeholder 8">
            <a:extLst>
              <a:ext uri="{FF2B5EF4-FFF2-40B4-BE49-F238E27FC236}">
                <a16:creationId xmlns:a16="http://schemas.microsoft.com/office/drawing/2014/main" id="{6D1A715F-9BC2-34C1-72BD-1BFC3A41E671}"/>
              </a:ext>
            </a:extLst>
          </p:cNvPr>
          <p:cNvSpPr>
            <a:spLocks noGrp="1"/>
          </p:cNvSpPr>
          <p:nvPr>
            <p:ph type="sldNum" sz="quarter" idx="12"/>
          </p:nvPr>
        </p:nvSpPr>
        <p:spPr/>
        <p:txBody>
          <a:bodyPr/>
          <a:lstStyle/>
          <a:p>
            <a:fld id="{45EB2F55-63F0-4DB9-A3BF-2DAAD6E5DF31}" type="slidenum">
              <a:rPr lang="ar-JO" smtClean="0"/>
              <a:t>‹#›</a:t>
            </a:fld>
            <a:endParaRPr lang="ar-JO"/>
          </a:p>
        </p:txBody>
      </p:sp>
    </p:spTree>
    <p:extLst>
      <p:ext uri="{BB962C8B-B14F-4D97-AF65-F5344CB8AC3E}">
        <p14:creationId xmlns:p14="http://schemas.microsoft.com/office/powerpoint/2010/main" val="3620723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E339D-FA34-1094-8FD7-BD07684775BF}"/>
              </a:ext>
            </a:extLst>
          </p:cNvPr>
          <p:cNvSpPr>
            <a:spLocks noGrp="1"/>
          </p:cNvSpPr>
          <p:nvPr>
            <p:ph type="title"/>
          </p:nvPr>
        </p:nvSpPr>
        <p:spPr/>
        <p:txBody>
          <a:bodyPr/>
          <a:lstStyle/>
          <a:p>
            <a:r>
              <a:rPr lang="en-US"/>
              <a:t>Click to edit Master title style</a:t>
            </a:r>
            <a:endParaRPr lang="ar-JO"/>
          </a:p>
        </p:txBody>
      </p:sp>
      <p:sp>
        <p:nvSpPr>
          <p:cNvPr id="3" name="Date Placeholder 2">
            <a:extLst>
              <a:ext uri="{FF2B5EF4-FFF2-40B4-BE49-F238E27FC236}">
                <a16:creationId xmlns:a16="http://schemas.microsoft.com/office/drawing/2014/main" id="{804808B8-35BD-8014-A282-B55928E83B9C}"/>
              </a:ext>
            </a:extLst>
          </p:cNvPr>
          <p:cNvSpPr>
            <a:spLocks noGrp="1"/>
          </p:cNvSpPr>
          <p:nvPr>
            <p:ph type="dt" sz="half" idx="10"/>
          </p:nvPr>
        </p:nvSpPr>
        <p:spPr/>
        <p:txBody>
          <a:bodyPr/>
          <a:lstStyle/>
          <a:p>
            <a:fld id="{022F4970-5E4E-4DEF-BF82-09B9B810548E}" type="datetimeFigureOut">
              <a:rPr lang="ar-JO" smtClean="0"/>
              <a:t>16/10/1445</a:t>
            </a:fld>
            <a:endParaRPr lang="ar-JO"/>
          </a:p>
        </p:txBody>
      </p:sp>
      <p:sp>
        <p:nvSpPr>
          <p:cNvPr id="4" name="Footer Placeholder 3">
            <a:extLst>
              <a:ext uri="{FF2B5EF4-FFF2-40B4-BE49-F238E27FC236}">
                <a16:creationId xmlns:a16="http://schemas.microsoft.com/office/drawing/2014/main" id="{6FDC27D5-9C60-B331-FCBF-3FE73D9B0F71}"/>
              </a:ext>
            </a:extLst>
          </p:cNvPr>
          <p:cNvSpPr>
            <a:spLocks noGrp="1"/>
          </p:cNvSpPr>
          <p:nvPr>
            <p:ph type="ftr" sz="quarter" idx="11"/>
          </p:nvPr>
        </p:nvSpPr>
        <p:spPr/>
        <p:txBody>
          <a:bodyPr/>
          <a:lstStyle/>
          <a:p>
            <a:endParaRPr lang="ar-JO"/>
          </a:p>
        </p:txBody>
      </p:sp>
      <p:sp>
        <p:nvSpPr>
          <p:cNvPr id="5" name="Slide Number Placeholder 4">
            <a:extLst>
              <a:ext uri="{FF2B5EF4-FFF2-40B4-BE49-F238E27FC236}">
                <a16:creationId xmlns:a16="http://schemas.microsoft.com/office/drawing/2014/main" id="{D93296FB-3E36-463F-1929-12CDE6648EB0}"/>
              </a:ext>
            </a:extLst>
          </p:cNvPr>
          <p:cNvSpPr>
            <a:spLocks noGrp="1"/>
          </p:cNvSpPr>
          <p:nvPr>
            <p:ph type="sldNum" sz="quarter" idx="12"/>
          </p:nvPr>
        </p:nvSpPr>
        <p:spPr/>
        <p:txBody>
          <a:bodyPr/>
          <a:lstStyle/>
          <a:p>
            <a:fld id="{45EB2F55-63F0-4DB9-A3BF-2DAAD6E5DF31}" type="slidenum">
              <a:rPr lang="ar-JO" smtClean="0"/>
              <a:t>‹#›</a:t>
            </a:fld>
            <a:endParaRPr lang="ar-JO"/>
          </a:p>
        </p:txBody>
      </p:sp>
    </p:spTree>
    <p:extLst>
      <p:ext uri="{BB962C8B-B14F-4D97-AF65-F5344CB8AC3E}">
        <p14:creationId xmlns:p14="http://schemas.microsoft.com/office/powerpoint/2010/main" val="2900867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C0B40B-8A5D-413B-6E67-A83730772D62}"/>
              </a:ext>
            </a:extLst>
          </p:cNvPr>
          <p:cNvSpPr>
            <a:spLocks noGrp="1"/>
          </p:cNvSpPr>
          <p:nvPr>
            <p:ph type="dt" sz="half" idx="10"/>
          </p:nvPr>
        </p:nvSpPr>
        <p:spPr/>
        <p:txBody>
          <a:bodyPr/>
          <a:lstStyle/>
          <a:p>
            <a:fld id="{022F4970-5E4E-4DEF-BF82-09B9B810548E}" type="datetimeFigureOut">
              <a:rPr lang="ar-JO" smtClean="0"/>
              <a:t>16/10/1445</a:t>
            </a:fld>
            <a:endParaRPr lang="ar-JO"/>
          </a:p>
        </p:txBody>
      </p:sp>
      <p:sp>
        <p:nvSpPr>
          <p:cNvPr id="3" name="Footer Placeholder 2">
            <a:extLst>
              <a:ext uri="{FF2B5EF4-FFF2-40B4-BE49-F238E27FC236}">
                <a16:creationId xmlns:a16="http://schemas.microsoft.com/office/drawing/2014/main" id="{DE3E3CAC-678A-85AF-E3C5-8F3ED6F4F06C}"/>
              </a:ext>
            </a:extLst>
          </p:cNvPr>
          <p:cNvSpPr>
            <a:spLocks noGrp="1"/>
          </p:cNvSpPr>
          <p:nvPr>
            <p:ph type="ftr" sz="quarter" idx="11"/>
          </p:nvPr>
        </p:nvSpPr>
        <p:spPr/>
        <p:txBody>
          <a:bodyPr/>
          <a:lstStyle/>
          <a:p>
            <a:endParaRPr lang="ar-JO"/>
          </a:p>
        </p:txBody>
      </p:sp>
      <p:sp>
        <p:nvSpPr>
          <p:cNvPr id="4" name="Slide Number Placeholder 3">
            <a:extLst>
              <a:ext uri="{FF2B5EF4-FFF2-40B4-BE49-F238E27FC236}">
                <a16:creationId xmlns:a16="http://schemas.microsoft.com/office/drawing/2014/main" id="{831CB675-FC4F-FB54-0CD1-4168F3CE4FC3}"/>
              </a:ext>
            </a:extLst>
          </p:cNvPr>
          <p:cNvSpPr>
            <a:spLocks noGrp="1"/>
          </p:cNvSpPr>
          <p:nvPr>
            <p:ph type="sldNum" sz="quarter" idx="12"/>
          </p:nvPr>
        </p:nvSpPr>
        <p:spPr/>
        <p:txBody>
          <a:bodyPr/>
          <a:lstStyle/>
          <a:p>
            <a:fld id="{45EB2F55-63F0-4DB9-A3BF-2DAAD6E5DF31}" type="slidenum">
              <a:rPr lang="ar-JO" smtClean="0"/>
              <a:t>‹#›</a:t>
            </a:fld>
            <a:endParaRPr lang="ar-JO"/>
          </a:p>
        </p:txBody>
      </p:sp>
    </p:spTree>
    <p:extLst>
      <p:ext uri="{BB962C8B-B14F-4D97-AF65-F5344CB8AC3E}">
        <p14:creationId xmlns:p14="http://schemas.microsoft.com/office/powerpoint/2010/main" val="2541318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773F7-B552-6C34-0538-60C097B5CE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JO"/>
          </a:p>
        </p:txBody>
      </p:sp>
      <p:sp>
        <p:nvSpPr>
          <p:cNvPr id="3" name="Content Placeholder 2">
            <a:extLst>
              <a:ext uri="{FF2B5EF4-FFF2-40B4-BE49-F238E27FC236}">
                <a16:creationId xmlns:a16="http://schemas.microsoft.com/office/drawing/2014/main" id="{DC2A3D7E-7605-067E-8BA2-2913DD4E3D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4" name="Text Placeholder 3">
            <a:extLst>
              <a:ext uri="{FF2B5EF4-FFF2-40B4-BE49-F238E27FC236}">
                <a16:creationId xmlns:a16="http://schemas.microsoft.com/office/drawing/2014/main" id="{0CCD84B5-6D1B-E113-D538-9260C1E22D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DD4A4A-A2D8-938D-2204-1D56F20596EA}"/>
              </a:ext>
            </a:extLst>
          </p:cNvPr>
          <p:cNvSpPr>
            <a:spLocks noGrp="1"/>
          </p:cNvSpPr>
          <p:nvPr>
            <p:ph type="dt" sz="half" idx="10"/>
          </p:nvPr>
        </p:nvSpPr>
        <p:spPr/>
        <p:txBody>
          <a:bodyPr/>
          <a:lstStyle/>
          <a:p>
            <a:fld id="{022F4970-5E4E-4DEF-BF82-09B9B810548E}" type="datetimeFigureOut">
              <a:rPr lang="ar-JO" smtClean="0"/>
              <a:t>16/10/1445</a:t>
            </a:fld>
            <a:endParaRPr lang="ar-JO"/>
          </a:p>
        </p:txBody>
      </p:sp>
      <p:sp>
        <p:nvSpPr>
          <p:cNvPr id="6" name="Footer Placeholder 5">
            <a:extLst>
              <a:ext uri="{FF2B5EF4-FFF2-40B4-BE49-F238E27FC236}">
                <a16:creationId xmlns:a16="http://schemas.microsoft.com/office/drawing/2014/main" id="{5047D5F0-BD4B-6BA5-FB53-9D86AE34EC6D}"/>
              </a:ext>
            </a:extLst>
          </p:cNvPr>
          <p:cNvSpPr>
            <a:spLocks noGrp="1"/>
          </p:cNvSpPr>
          <p:nvPr>
            <p:ph type="ftr" sz="quarter" idx="11"/>
          </p:nvPr>
        </p:nvSpPr>
        <p:spPr/>
        <p:txBody>
          <a:bodyPr/>
          <a:lstStyle/>
          <a:p>
            <a:endParaRPr lang="ar-JO"/>
          </a:p>
        </p:txBody>
      </p:sp>
      <p:sp>
        <p:nvSpPr>
          <p:cNvPr id="7" name="Slide Number Placeholder 6">
            <a:extLst>
              <a:ext uri="{FF2B5EF4-FFF2-40B4-BE49-F238E27FC236}">
                <a16:creationId xmlns:a16="http://schemas.microsoft.com/office/drawing/2014/main" id="{32118F01-2B4C-6FA6-5D3A-06C5BCB53B59}"/>
              </a:ext>
            </a:extLst>
          </p:cNvPr>
          <p:cNvSpPr>
            <a:spLocks noGrp="1"/>
          </p:cNvSpPr>
          <p:nvPr>
            <p:ph type="sldNum" sz="quarter" idx="12"/>
          </p:nvPr>
        </p:nvSpPr>
        <p:spPr/>
        <p:txBody>
          <a:bodyPr/>
          <a:lstStyle/>
          <a:p>
            <a:fld id="{45EB2F55-63F0-4DB9-A3BF-2DAAD6E5DF31}" type="slidenum">
              <a:rPr lang="ar-JO" smtClean="0"/>
              <a:t>‹#›</a:t>
            </a:fld>
            <a:endParaRPr lang="ar-JO"/>
          </a:p>
        </p:txBody>
      </p:sp>
    </p:spTree>
    <p:extLst>
      <p:ext uri="{BB962C8B-B14F-4D97-AF65-F5344CB8AC3E}">
        <p14:creationId xmlns:p14="http://schemas.microsoft.com/office/powerpoint/2010/main" val="1548516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13AC8-9310-F049-5A46-45B614AB23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JO"/>
          </a:p>
        </p:txBody>
      </p:sp>
      <p:sp>
        <p:nvSpPr>
          <p:cNvPr id="3" name="Picture Placeholder 2">
            <a:extLst>
              <a:ext uri="{FF2B5EF4-FFF2-40B4-BE49-F238E27FC236}">
                <a16:creationId xmlns:a16="http://schemas.microsoft.com/office/drawing/2014/main" id="{C6477678-8AC9-0CF9-1DF9-E438661C87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JO"/>
          </a:p>
        </p:txBody>
      </p:sp>
      <p:sp>
        <p:nvSpPr>
          <p:cNvPr id="4" name="Text Placeholder 3">
            <a:extLst>
              <a:ext uri="{FF2B5EF4-FFF2-40B4-BE49-F238E27FC236}">
                <a16:creationId xmlns:a16="http://schemas.microsoft.com/office/drawing/2014/main" id="{C5966E2C-1F70-C108-67AE-DE404984CF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DA3EDC-65FE-43F2-7317-7DC0BB544C92}"/>
              </a:ext>
            </a:extLst>
          </p:cNvPr>
          <p:cNvSpPr>
            <a:spLocks noGrp="1"/>
          </p:cNvSpPr>
          <p:nvPr>
            <p:ph type="dt" sz="half" idx="10"/>
          </p:nvPr>
        </p:nvSpPr>
        <p:spPr/>
        <p:txBody>
          <a:bodyPr/>
          <a:lstStyle/>
          <a:p>
            <a:fld id="{022F4970-5E4E-4DEF-BF82-09B9B810548E}" type="datetimeFigureOut">
              <a:rPr lang="ar-JO" smtClean="0"/>
              <a:t>16/10/1445</a:t>
            </a:fld>
            <a:endParaRPr lang="ar-JO"/>
          </a:p>
        </p:txBody>
      </p:sp>
      <p:sp>
        <p:nvSpPr>
          <p:cNvPr id="6" name="Footer Placeholder 5">
            <a:extLst>
              <a:ext uri="{FF2B5EF4-FFF2-40B4-BE49-F238E27FC236}">
                <a16:creationId xmlns:a16="http://schemas.microsoft.com/office/drawing/2014/main" id="{D4280EB6-E46D-B432-D6A1-0C2E5573FB37}"/>
              </a:ext>
            </a:extLst>
          </p:cNvPr>
          <p:cNvSpPr>
            <a:spLocks noGrp="1"/>
          </p:cNvSpPr>
          <p:nvPr>
            <p:ph type="ftr" sz="quarter" idx="11"/>
          </p:nvPr>
        </p:nvSpPr>
        <p:spPr/>
        <p:txBody>
          <a:bodyPr/>
          <a:lstStyle/>
          <a:p>
            <a:endParaRPr lang="ar-JO"/>
          </a:p>
        </p:txBody>
      </p:sp>
      <p:sp>
        <p:nvSpPr>
          <p:cNvPr id="7" name="Slide Number Placeholder 6">
            <a:extLst>
              <a:ext uri="{FF2B5EF4-FFF2-40B4-BE49-F238E27FC236}">
                <a16:creationId xmlns:a16="http://schemas.microsoft.com/office/drawing/2014/main" id="{0535ACCA-39F8-8761-E408-7C2FC469A17B}"/>
              </a:ext>
            </a:extLst>
          </p:cNvPr>
          <p:cNvSpPr>
            <a:spLocks noGrp="1"/>
          </p:cNvSpPr>
          <p:nvPr>
            <p:ph type="sldNum" sz="quarter" idx="12"/>
          </p:nvPr>
        </p:nvSpPr>
        <p:spPr/>
        <p:txBody>
          <a:bodyPr/>
          <a:lstStyle/>
          <a:p>
            <a:fld id="{45EB2F55-63F0-4DB9-A3BF-2DAAD6E5DF31}" type="slidenum">
              <a:rPr lang="ar-JO" smtClean="0"/>
              <a:t>‹#›</a:t>
            </a:fld>
            <a:endParaRPr lang="ar-JO"/>
          </a:p>
        </p:txBody>
      </p:sp>
    </p:spTree>
    <p:extLst>
      <p:ext uri="{BB962C8B-B14F-4D97-AF65-F5344CB8AC3E}">
        <p14:creationId xmlns:p14="http://schemas.microsoft.com/office/powerpoint/2010/main" val="3032317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85A00B-D6B1-2234-ADD2-2015A02BC6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ar-JO"/>
          </a:p>
        </p:txBody>
      </p:sp>
      <p:sp>
        <p:nvSpPr>
          <p:cNvPr id="3" name="Text Placeholder 2">
            <a:extLst>
              <a:ext uri="{FF2B5EF4-FFF2-40B4-BE49-F238E27FC236}">
                <a16:creationId xmlns:a16="http://schemas.microsoft.com/office/drawing/2014/main" id="{A5A47CA8-38A4-E207-FE7E-FD0C30980F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4" name="Date Placeholder 3">
            <a:extLst>
              <a:ext uri="{FF2B5EF4-FFF2-40B4-BE49-F238E27FC236}">
                <a16:creationId xmlns:a16="http://schemas.microsoft.com/office/drawing/2014/main" id="{ADEEF119-C6D2-7DD5-6BBD-E2A23EEACB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2F4970-5E4E-4DEF-BF82-09B9B810548E}" type="datetimeFigureOut">
              <a:rPr lang="ar-JO" smtClean="0"/>
              <a:t>16/10/1445</a:t>
            </a:fld>
            <a:endParaRPr lang="ar-JO"/>
          </a:p>
        </p:txBody>
      </p:sp>
      <p:sp>
        <p:nvSpPr>
          <p:cNvPr id="5" name="Footer Placeholder 4">
            <a:extLst>
              <a:ext uri="{FF2B5EF4-FFF2-40B4-BE49-F238E27FC236}">
                <a16:creationId xmlns:a16="http://schemas.microsoft.com/office/drawing/2014/main" id="{794A282E-A253-3BBC-99D1-A834B9D5BE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ar-JO"/>
          </a:p>
        </p:txBody>
      </p:sp>
      <p:sp>
        <p:nvSpPr>
          <p:cNvPr id="6" name="Slide Number Placeholder 5">
            <a:extLst>
              <a:ext uri="{FF2B5EF4-FFF2-40B4-BE49-F238E27FC236}">
                <a16:creationId xmlns:a16="http://schemas.microsoft.com/office/drawing/2014/main" id="{DD810F12-423F-3856-C867-29894E7B26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EB2F55-63F0-4DB9-A3BF-2DAAD6E5DF31}" type="slidenum">
              <a:rPr lang="ar-JO" smtClean="0"/>
              <a:t>‹#›</a:t>
            </a:fld>
            <a:endParaRPr lang="ar-JO"/>
          </a:p>
        </p:txBody>
      </p:sp>
    </p:spTree>
    <p:extLst>
      <p:ext uri="{BB962C8B-B14F-4D97-AF65-F5344CB8AC3E}">
        <p14:creationId xmlns:p14="http://schemas.microsoft.com/office/powerpoint/2010/main" val="8145464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J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6.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next.amboss.com/us/article/c40aRT#Z131e780d74d36cfc2919b9f37959878f"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2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3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6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6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66.xml.rels><?xml version="1.0" encoding="UTF-8" standalone="yes"?>
<Relationships xmlns="http://schemas.openxmlformats.org/package/2006/relationships"><Relationship Id="rId3" Type="http://schemas.openxmlformats.org/officeDocument/2006/relationships/hyperlink" Target="https://next.amboss.com/us/article/lg0vv2#Zeb975888cde4515672ab89a7a3068ab2" TargetMode="External"/><Relationship Id="rId2" Type="http://schemas.openxmlformats.org/officeDocument/2006/relationships/hyperlink" Target="https://next.amboss.com/us/article/kg0mv2#Z64a6dbd5de9c4e2c1563e5a5361d0d3c" TargetMode="External"/><Relationship Id="rId1" Type="http://schemas.openxmlformats.org/officeDocument/2006/relationships/slideLayout" Target="../slideLayouts/slideLayout2.xml"/><Relationship Id="rId4" Type="http://schemas.openxmlformats.org/officeDocument/2006/relationships/hyperlink" Target="https://next.amboss.com/us/article/lg0vv2#Z8071d4571cf24f39d58205731a4020c0" TargetMode="External"/></Relationships>
</file>

<file path=ppt/slides/_rels/slide6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24D2F-3566-6F92-A123-9D71F497EE62}"/>
              </a:ext>
            </a:extLst>
          </p:cNvPr>
          <p:cNvSpPr>
            <a:spLocks noGrp="1"/>
          </p:cNvSpPr>
          <p:nvPr>
            <p:ph type="ctrTitle"/>
          </p:nvPr>
        </p:nvSpPr>
        <p:spPr>
          <a:xfrm>
            <a:off x="796175" y="740228"/>
            <a:ext cx="9144000" cy="1321741"/>
          </a:xfrm>
        </p:spPr>
        <p:txBody>
          <a:bodyPr>
            <a:normAutofit/>
          </a:bodyPr>
          <a:lstStyle/>
          <a:p>
            <a:r>
              <a:rPr lang="en-JO" sz="7200" b="1" dirty="0">
                <a:solidFill>
                  <a:schemeClr val="tx1"/>
                </a:solidFill>
                <a:latin typeface="+mj-lt"/>
              </a:rPr>
              <a:t>Short Stature </a:t>
            </a:r>
          </a:p>
        </p:txBody>
      </p:sp>
      <p:sp>
        <p:nvSpPr>
          <p:cNvPr id="6" name="TextBox 5">
            <a:extLst>
              <a:ext uri="{FF2B5EF4-FFF2-40B4-BE49-F238E27FC236}">
                <a16:creationId xmlns:a16="http://schemas.microsoft.com/office/drawing/2014/main" id="{60E20C05-DC05-35A0-83EF-3146F3418D74}"/>
              </a:ext>
            </a:extLst>
          </p:cNvPr>
          <p:cNvSpPr txBox="1"/>
          <p:nvPr/>
        </p:nvSpPr>
        <p:spPr>
          <a:xfrm>
            <a:off x="199506" y="3642967"/>
            <a:ext cx="6999317" cy="3046988"/>
          </a:xfrm>
          <a:prstGeom prst="rect">
            <a:avLst/>
          </a:prstGeom>
          <a:noFill/>
        </p:spPr>
        <p:txBody>
          <a:bodyPr wrap="square" rtlCol="0">
            <a:spAutoFit/>
          </a:bodyPr>
          <a:lstStyle/>
          <a:p>
            <a:pPr marL="457200" indent="-457200">
              <a:buFont typeface="Arial" panose="020B0604020202020204" pitchFamily="34" charset="0"/>
              <a:buChar char="•"/>
            </a:pPr>
            <a:r>
              <a:rPr lang="en-JO" sz="3200" dirty="0"/>
              <a:t>Supervised by Dr. Randa Al Qaisi </a:t>
            </a:r>
          </a:p>
          <a:p>
            <a:pPr marL="457200" indent="-457200">
              <a:buFont typeface="Arial" panose="020B0604020202020204" pitchFamily="34" charset="0"/>
              <a:buChar char="•"/>
            </a:pPr>
            <a:r>
              <a:rPr lang="en-JO" sz="3200" dirty="0"/>
              <a:t>Presented by </a:t>
            </a:r>
          </a:p>
          <a:p>
            <a:pPr lvl="1"/>
            <a:r>
              <a:rPr lang="en-JO" sz="3200" dirty="0"/>
              <a:t>Rama Abu Qdeiri </a:t>
            </a:r>
          </a:p>
          <a:p>
            <a:pPr lvl="1"/>
            <a:r>
              <a:rPr lang="en-JO" sz="3200" dirty="0"/>
              <a:t>Hala Ihmoud</a:t>
            </a:r>
          </a:p>
          <a:p>
            <a:pPr lvl="1"/>
            <a:r>
              <a:rPr lang="en-JO" sz="3200" dirty="0"/>
              <a:t>Mothana Al Takhaineh</a:t>
            </a:r>
          </a:p>
          <a:p>
            <a:pPr lvl="1"/>
            <a:r>
              <a:rPr lang="en-JO" sz="3200" dirty="0"/>
              <a:t>Aya Musleh</a:t>
            </a:r>
          </a:p>
        </p:txBody>
      </p:sp>
    </p:spTree>
    <p:extLst>
      <p:ext uri="{BB962C8B-B14F-4D97-AF65-F5344CB8AC3E}">
        <p14:creationId xmlns:p14="http://schemas.microsoft.com/office/powerpoint/2010/main" val="2254313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DFD084-7121-5215-91BC-AB9B4BA5DBDF}"/>
              </a:ext>
            </a:extLst>
          </p:cNvPr>
          <p:cNvSpPr txBox="1"/>
          <p:nvPr/>
        </p:nvSpPr>
        <p:spPr>
          <a:xfrm>
            <a:off x="-492369" y="1890117"/>
            <a:ext cx="12350262" cy="3077766"/>
          </a:xfrm>
          <a:prstGeom prst="rect">
            <a:avLst/>
          </a:prstGeom>
          <a:noFill/>
        </p:spPr>
        <p:txBody>
          <a:bodyPr wrap="square">
            <a:spAutoFit/>
          </a:bodyPr>
          <a:lstStyle/>
          <a:p>
            <a:pPr marL="1371600" lvl="2" indent="-457200">
              <a:spcBef>
                <a:spcPts val="1000"/>
              </a:spcBef>
              <a:spcAft>
                <a:spcPts val="1000"/>
              </a:spcAft>
              <a:buFont typeface="Arial" panose="020B0604020202020204" pitchFamily="34" charset="0"/>
              <a:buChar char="•"/>
            </a:pPr>
            <a:r>
              <a:rPr lang="en-US" sz="3600" b="1" dirty="0">
                <a:latin typeface="Arial" panose="020B0604020202020204" pitchFamily="34" charset="0"/>
                <a:cs typeface="Arial" panose="020B0604020202020204" pitchFamily="34" charset="0"/>
              </a:rPr>
              <a:t>Nelson-</a:t>
            </a:r>
            <a:r>
              <a:rPr lang="en-US" sz="3600" b="1" dirty="0" err="1">
                <a:latin typeface="Arial" panose="020B0604020202020204" pitchFamily="34" charset="0"/>
                <a:cs typeface="Arial" panose="020B0604020202020204" pitchFamily="34" charset="0"/>
              </a:rPr>
              <a:t>Weech’s</a:t>
            </a:r>
            <a:r>
              <a:rPr lang="en-US" sz="3600" b="1" dirty="0">
                <a:latin typeface="Arial" panose="020B0604020202020204" pitchFamily="34" charset="0"/>
                <a:cs typeface="Arial" panose="020B0604020202020204" pitchFamily="34" charset="0"/>
              </a:rPr>
              <a:t> formula</a:t>
            </a:r>
          </a:p>
          <a:p>
            <a:pPr marL="2286000" lvl="4" indent="-457200">
              <a:spcBef>
                <a:spcPts val="1000"/>
              </a:spcBef>
              <a:spcAft>
                <a:spcPts val="1000"/>
              </a:spcAft>
              <a:buFont typeface="Courier New" panose="02070309020205020404" pitchFamily="49" charset="0"/>
              <a:buChar char="o"/>
            </a:pPr>
            <a:r>
              <a:rPr lang="en-US" sz="3600" dirty="0">
                <a:latin typeface="Arial" panose="020B0604020202020204" pitchFamily="34" charset="0"/>
                <a:cs typeface="Arial" panose="020B0604020202020204" pitchFamily="34" charset="0"/>
              </a:rPr>
              <a:t>Used to calculate the expected HT </a:t>
            </a:r>
          </a:p>
          <a:p>
            <a:pPr marL="2286000" lvl="4" indent="-457200">
              <a:spcBef>
                <a:spcPts val="1000"/>
              </a:spcBef>
              <a:spcAft>
                <a:spcPts val="1000"/>
              </a:spcAft>
              <a:buFont typeface="Courier New" panose="02070309020205020404" pitchFamily="49" charset="0"/>
              <a:buChar char="o"/>
            </a:pPr>
            <a:r>
              <a:rPr lang="en-US" sz="3600" dirty="0">
                <a:latin typeface="Arial" panose="020B0604020202020204" pitchFamily="34" charset="0"/>
                <a:cs typeface="Arial" panose="020B0604020202020204" pitchFamily="34" charset="0"/>
              </a:rPr>
              <a:t>For children aged </a:t>
            </a:r>
            <a:r>
              <a:rPr lang="en-US" sz="3600" b="1" dirty="0">
                <a:latin typeface="Arial" panose="020B0604020202020204" pitchFamily="34" charset="0"/>
                <a:cs typeface="Arial" panose="020B0604020202020204" pitchFamily="34" charset="0"/>
              </a:rPr>
              <a:t>2-12 y </a:t>
            </a:r>
          </a:p>
          <a:p>
            <a:pPr marL="2286000" lvl="4" indent="-457200">
              <a:spcBef>
                <a:spcPts val="1000"/>
              </a:spcBef>
              <a:spcAft>
                <a:spcPts val="1000"/>
              </a:spcAft>
              <a:buFont typeface="Courier New" panose="02070309020205020404" pitchFamily="49" charset="0"/>
              <a:buChar char="o"/>
            </a:pPr>
            <a:r>
              <a:rPr lang="en-US" sz="3600" dirty="0">
                <a:latin typeface="Arial" panose="020B0604020202020204" pitchFamily="34" charset="0"/>
                <a:cs typeface="Arial" panose="020B0604020202020204" pitchFamily="34" charset="0"/>
              </a:rPr>
              <a:t>Expected HT ( in cm )  = ( age in years x 6 ) + 77  </a:t>
            </a:r>
          </a:p>
        </p:txBody>
      </p:sp>
    </p:spTree>
    <p:extLst>
      <p:ext uri="{BB962C8B-B14F-4D97-AF65-F5344CB8AC3E}">
        <p14:creationId xmlns:p14="http://schemas.microsoft.com/office/powerpoint/2010/main" val="2811864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4D8C44D-363C-A736-981B-E20954C86917}"/>
              </a:ext>
            </a:extLst>
          </p:cNvPr>
          <p:cNvSpPr>
            <a:spLocks noGrp="1"/>
          </p:cNvSpPr>
          <p:nvPr>
            <p:ph type="body" sz="half" idx="2"/>
          </p:nvPr>
        </p:nvSpPr>
        <p:spPr>
          <a:xfrm>
            <a:off x="345527" y="785647"/>
            <a:ext cx="11500945" cy="5700877"/>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chemeClr val="tx1"/>
              </a:solidFill>
              <a:latin typeface="Arial" panose="020B0604020202020204" pitchFamily="34" charset="0"/>
              <a:cs typeface="Arial" panose="020B0604020202020204" pitchFamily="34" charset="0"/>
            </a:endParaRPr>
          </a:p>
          <a:p>
            <a:endParaRPr lang="en-JO" sz="2800" dirty="0">
              <a:solidFill>
                <a:schemeClr val="tx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521FD93-70F3-31F3-C207-948EAA6BAB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7348" y="0"/>
            <a:ext cx="5298877" cy="6858000"/>
          </a:xfrm>
          <a:prstGeom prst="rect">
            <a:avLst/>
          </a:prstGeom>
        </p:spPr>
      </p:pic>
    </p:spTree>
    <p:extLst>
      <p:ext uri="{BB962C8B-B14F-4D97-AF65-F5344CB8AC3E}">
        <p14:creationId xmlns:p14="http://schemas.microsoft.com/office/powerpoint/2010/main" val="1679257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4D8C44D-363C-A736-981B-E20954C86917}"/>
              </a:ext>
            </a:extLst>
          </p:cNvPr>
          <p:cNvSpPr>
            <a:spLocks noGrp="1"/>
          </p:cNvSpPr>
          <p:nvPr>
            <p:ph type="body" sz="half" idx="2"/>
          </p:nvPr>
        </p:nvSpPr>
        <p:spPr>
          <a:xfrm>
            <a:off x="345527" y="785647"/>
            <a:ext cx="11500945" cy="5700877"/>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chemeClr val="tx1"/>
              </a:solidFill>
              <a:latin typeface="Arial" panose="020B0604020202020204" pitchFamily="34" charset="0"/>
              <a:cs typeface="Arial" panose="020B0604020202020204" pitchFamily="34" charset="0"/>
            </a:endParaRPr>
          </a:p>
          <a:p>
            <a:endParaRPr lang="en-JO" sz="2800" dirty="0">
              <a:solidFill>
                <a:schemeClr val="tx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914A158-777D-9DBE-3A70-54BCB68BC4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2003" y="3248266"/>
            <a:ext cx="3583899" cy="3583899"/>
          </a:xfrm>
          <a:prstGeom prst="rect">
            <a:avLst/>
          </a:prstGeom>
        </p:spPr>
      </p:pic>
      <p:pic>
        <p:nvPicPr>
          <p:cNvPr id="8" name="Picture 7">
            <a:extLst>
              <a:ext uri="{FF2B5EF4-FFF2-40B4-BE49-F238E27FC236}">
                <a16:creationId xmlns:a16="http://schemas.microsoft.com/office/drawing/2014/main" id="{DE5D3BF2-3338-E1F4-0805-51E46428BAF4}"/>
              </a:ext>
            </a:extLst>
          </p:cNvPr>
          <p:cNvPicPr>
            <a:picLocks noChangeAspect="1"/>
          </p:cNvPicPr>
          <p:nvPr/>
        </p:nvPicPr>
        <p:blipFill rotWithShape="1">
          <a:blip r:embed="rId4">
            <a:extLst>
              <a:ext uri="{28A0092B-C50C-407E-A947-70E740481C1C}">
                <a14:useLocalDpi xmlns:a14="http://schemas.microsoft.com/office/drawing/2010/main" val="0"/>
              </a:ext>
            </a:extLst>
          </a:blip>
          <a:srcRect l="36045" r="33502"/>
          <a:stretch/>
        </p:blipFill>
        <p:spPr>
          <a:xfrm>
            <a:off x="126097" y="2542746"/>
            <a:ext cx="1314139" cy="4315254"/>
          </a:xfrm>
          <a:prstGeom prst="rect">
            <a:avLst/>
          </a:prstGeom>
        </p:spPr>
      </p:pic>
      <p:sp>
        <p:nvSpPr>
          <p:cNvPr id="9" name="Title 1">
            <a:extLst>
              <a:ext uri="{FF2B5EF4-FFF2-40B4-BE49-F238E27FC236}">
                <a16:creationId xmlns:a16="http://schemas.microsoft.com/office/drawing/2014/main" id="{AF3684CA-5A96-5387-AF41-062C920D3A59}"/>
              </a:ext>
            </a:extLst>
          </p:cNvPr>
          <p:cNvSpPr>
            <a:spLocks noGrp="1"/>
          </p:cNvSpPr>
          <p:nvPr>
            <p:ph type="title"/>
          </p:nvPr>
        </p:nvSpPr>
        <p:spPr>
          <a:xfrm>
            <a:off x="126097" y="254189"/>
            <a:ext cx="10829770" cy="674334"/>
          </a:xfrm>
        </p:spPr>
        <p:txBody>
          <a:bodyPr>
            <a:noAutofit/>
          </a:bodyPr>
          <a:lstStyle/>
          <a:p>
            <a:pPr algn="l"/>
            <a:r>
              <a:rPr lang="en-JO" sz="6000" i="1" dirty="0">
                <a:solidFill>
                  <a:schemeClr val="tx1"/>
                </a:solidFill>
                <a:latin typeface="Aptos Light" panose="020B0004020202020204" pitchFamily="34" charset="0"/>
                <a:cs typeface="Al Nile" pitchFamily="2" charset="-78"/>
              </a:rPr>
              <a:t>Accurate HT Measurement</a:t>
            </a:r>
          </a:p>
        </p:txBody>
      </p:sp>
      <p:sp>
        <p:nvSpPr>
          <p:cNvPr id="10" name="TextBox 9">
            <a:extLst>
              <a:ext uri="{FF2B5EF4-FFF2-40B4-BE49-F238E27FC236}">
                <a16:creationId xmlns:a16="http://schemas.microsoft.com/office/drawing/2014/main" id="{9D282E6C-DD4A-79B6-CCEF-7126D22D0593}"/>
              </a:ext>
            </a:extLst>
          </p:cNvPr>
          <p:cNvSpPr txBox="1"/>
          <p:nvPr/>
        </p:nvSpPr>
        <p:spPr>
          <a:xfrm>
            <a:off x="509665" y="1668610"/>
            <a:ext cx="10446201" cy="1384995"/>
          </a:xfrm>
          <a:prstGeom prst="rect">
            <a:avLst/>
          </a:prstGeom>
          <a:noFill/>
        </p:spPr>
        <p:txBody>
          <a:bodyPr wrap="square" rtlCol="0">
            <a:spAutoFit/>
          </a:bodyPr>
          <a:lstStyle/>
          <a:p>
            <a:pPr marL="457200" indent="-457200">
              <a:buFont typeface="Arial" panose="020B0604020202020204" pitchFamily="34" charset="0"/>
              <a:buChar char="•"/>
            </a:pPr>
            <a:r>
              <a:rPr lang="en-JO" sz="2800" dirty="0">
                <a:latin typeface="Arial" panose="020B0604020202020204" pitchFamily="34" charset="0"/>
                <a:cs typeface="Arial" panose="020B0604020202020204" pitchFamily="34" charset="0"/>
              </a:rPr>
              <a:t>&lt; 2 y : supine length using infantometer / measuring table</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O</a:t>
            </a:r>
            <a:r>
              <a:rPr lang="en-JO" sz="2800" dirty="0">
                <a:latin typeface="Arial" panose="020B0604020202020204" pitchFamily="34" charset="0"/>
                <a:cs typeface="Arial" panose="020B0604020202020204" pitchFamily="34" charset="0"/>
              </a:rPr>
              <a:t>lder children :  standing HT using Harpenden stadiometer </a:t>
            </a:r>
          </a:p>
          <a:p>
            <a:endParaRPr lang="en-JO"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73671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4D8C44D-363C-A736-981B-E20954C86917}"/>
              </a:ext>
            </a:extLst>
          </p:cNvPr>
          <p:cNvSpPr>
            <a:spLocks noGrp="1"/>
          </p:cNvSpPr>
          <p:nvPr>
            <p:ph type="body" sz="half" idx="2"/>
          </p:nvPr>
        </p:nvSpPr>
        <p:spPr>
          <a:xfrm>
            <a:off x="345527" y="785647"/>
            <a:ext cx="11500945" cy="5700877"/>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chemeClr val="tx1"/>
              </a:solidFill>
              <a:latin typeface="Arial" panose="020B0604020202020204" pitchFamily="34" charset="0"/>
              <a:cs typeface="Arial" panose="020B0604020202020204" pitchFamily="34" charset="0"/>
            </a:endParaRPr>
          </a:p>
          <a:p>
            <a:endParaRPr lang="en-JO" sz="2800" dirty="0">
              <a:solidFill>
                <a:schemeClr val="tx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6F40BA42-C88E-4370-B847-FC9A4BB23815}"/>
              </a:ext>
            </a:extLst>
          </p:cNvPr>
          <p:cNvSpPr>
            <a:spLocks noGrp="1"/>
          </p:cNvSpPr>
          <p:nvPr>
            <p:ph type="title"/>
          </p:nvPr>
        </p:nvSpPr>
        <p:spPr>
          <a:xfrm>
            <a:off x="126097" y="254189"/>
            <a:ext cx="10829770" cy="674334"/>
          </a:xfrm>
        </p:spPr>
        <p:txBody>
          <a:bodyPr>
            <a:noAutofit/>
          </a:bodyPr>
          <a:lstStyle/>
          <a:p>
            <a:pPr algn="l"/>
            <a:r>
              <a:rPr lang="en-JO" sz="6000" i="1" dirty="0">
                <a:solidFill>
                  <a:schemeClr val="tx1"/>
                </a:solidFill>
                <a:latin typeface="Aptos Light" panose="020B0004020202020204" pitchFamily="34" charset="0"/>
                <a:cs typeface="Al Nile" pitchFamily="2" charset="-78"/>
              </a:rPr>
              <a:t>Mid Parental HT</a:t>
            </a:r>
          </a:p>
        </p:txBody>
      </p:sp>
      <p:sp>
        <p:nvSpPr>
          <p:cNvPr id="3" name="TextBox 2">
            <a:extLst>
              <a:ext uri="{FF2B5EF4-FFF2-40B4-BE49-F238E27FC236}">
                <a16:creationId xmlns:a16="http://schemas.microsoft.com/office/drawing/2014/main" id="{22788B05-C874-BCFA-9EF0-C8A31EC5437B}"/>
              </a:ext>
            </a:extLst>
          </p:cNvPr>
          <p:cNvSpPr txBox="1"/>
          <p:nvPr/>
        </p:nvSpPr>
        <p:spPr>
          <a:xfrm>
            <a:off x="1290918" y="1470212"/>
            <a:ext cx="9430870" cy="5262979"/>
          </a:xfrm>
          <a:prstGeom prst="rect">
            <a:avLst/>
          </a:prstGeom>
          <a:noFill/>
        </p:spPr>
        <p:txBody>
          <a:bodyPr wrap="square" rtlCol="0">
            <a:spAutoFit/>
          </a:bodyPr>
          <a:lstStyle/>
          <a:p>
            <a:pPr marL="457200" indent="-457200">
              <a:buFont typeface="Arial" panose="020B0604020202020204" pitchFamily="34" charset="0"/>
              <a:buChar char="•"/>
            </a:pPr>
            <a:r>
              <a:rPr lang="en-JO" sz="2800" dirty="0">
                <a:latin typeface="Arial" panose="020B0604020202020204" pitchFamily="34" charset="0"/>
                <a:cs typeface="Arial" panose="020B0604020202020204" pitchFamily="34" charset="0"/>
              </a:rPr>
              <a:t>Comparison with the child’s own genitic potential</a:t>
            </a:r>
          </a:p>
          <a:p>
            <a:pPr marL="457200" indent="-457200">
              <a:buFont typeface="Arial" panose="020B0604020202020204" pitchFamily="34" charset="0"/>
              <a:buChar char="•"/>
            </a:pPr>
            <a:r>
              <a:rPr lang="en-JO" sz="2800" dirty="0">
                <a:latin typeface="Arial" panose="020B0604020202020204" pitchFamily="34" charset="0"/>
                <a:cs typeface="Arial" panose="020B0604020202020204" pitchFamily="34" charset="0"/>
              </a:rPr>
              <a:t>MPH for boys : </a:t>
            </a:r>
          </a:p>
          <a:p>
            <a:pPr marL="1371600" lvl="2" indent="-457200">
              <a:buFont typeface="Arial" panose="020B0604020202020204" pitchFamily="34" charset="0"/>
              <a:buChar char="•"/>
            </a:pPr>
            <a:r>
              <a:rPr lang="en-JO" sz="2800" dirty="0">
                <a:latin typeface="Arial" panose="020B0604020202020204" pitchFamily="34" charset="0"/>
                <a:cs typeface="Arial" panose="020B0604020202020204" pitchFamily="34" charset="0"/>
              </a:rPr>
              <a:t>( Mother’s HT + Father’s HT </a:t>
            </a:r>
            <a:r>
              <a:rPr lang="en-JO" sz="2800" b="1" dirty="0">
                <a:latin typeface="Arial" panose="020B0604020202020204" pitchFamily="34" charset="0"/>
                <a:cs typeface="Arial" panose="020B0604020202020204" pitchFamily="34" charset="0"/>
              </a:rPr>
              <a:t>+13 </a:t>
            </a:r>
            <a:r>
              <a:rPr lang="en-JO" sz="2800" dirty="0">
                <a:latin typeface="Arial" panose="020B0604020202020204" pitchFamily="34" charset="0"/>
                <a:cs typeface="Arial" panose="020B0604020202020204" pitchFamily="34" charset="0"/>
              </a:rPr>
              <a:t>) / 2</a:t>
            </a:r>
          </a:p>
          <a:p>
            <a:pPr marL="457200" indent="-457200">
              <a:buFont typeface="Arial" panose="020B0604020202020204" pitchFamily="34" charset="0"/>
              <a:buChar char="•"/>
            </a:pPr>
            <a:r>
              <a:rPr lang="en-JO" sz="2800" dirty="0">
                <a:latin typeface="Arial" panose="020B0604020202020204" pitchFamily="34" charset="0"/>
                <a:cs typeface="Arial" panose="020B0604020202020204" pitchFamily="34" charset="0"/>
              </a:rPr>
              <a:t>MPH for girls :</a:t>
            </a:r>
          </a:p>
          <a:p>
            <a:pPr marL="1371600" lvl="2" indent="-457200">
              <a:buFont typeface="Arial" panose="020B0604020202020204" pitchFamily="34" charset="0"/>
              <a:buChar char="•"/>
            </a:pPr>
            <a:r>
              <a:rPr lang="en-JO" sz="2800" dirty="0">
                <a:latin typeface="Arial" panose="020B0604020202020204" pitchFamily="34" charset="0"/>
                <a:cs typeface="Arial" panose="020B0604020202020204" pitchFamily="34" charset="0"/>
              </a:rPr>
              <a:t>( Mother’s HT + Father’s HT </a:t>
            </a:r>
            <a:r>
              <a:rPr lang="en-JO" sz="2800" b="1" dirty="0">
                <a:latin typeface="Arial" panose="020B0604020202020204" pitchFamily="34" charset="0"/>
                <a:cs typeface="Arial" panose="020B0604020202020204" pitchFamily="34" charset="0"/>
              </a:rPr>
              <a:t>-13 </a:t>
            </a:r>
            <a:r>
              <a:rPr lang="en-JO" sz="2800" dirty="0">
                <a:latin typeface="Arial" panose="020B0604020202020204" pitchFamily="34" charset="0"/>
                <a:cs typeface="Arial" panose="020B0604020202020204" pitchFamily="34" charset="0"/>
              </a:rPr>
              <a:t>) / 2</a:t>
            </a:r>
          </a:p>
          <a:p>
            <a:pPr marL="457200" indent="-457200">
              <a:buFont typeface="Arial" panose="020B0604020202020204" pitchFamily="34" charset="0"/>
              <a:buChar char="•"/>
            </a:pPr>
            <a:r>
              <a:rPr lang="en-JO" sz="2800" dirty="0">
                <a:latin typeface="Arial" panose="020B0604020202020204" pitchFamily="34" charset="0"/>
                <a:cs typeface="Arial" panose="020B0604020202020204" pitchFamily="34" charset="0"/>
              </a:rPr>
              <a:t>Then draw 2 imaginary lines on the growth chart ± 8.5 from the MPH to form a family chart unique to the child</a:t>
            </a:r>
          </a:p>
          <a:p>
            <a:pPr marL="457200" indent="-457200">
              <a:buFont typeface="Arial" panose="020B0604020202020204" pitchFamily="34" charset="0"/>
              <a:buChar char="•"/>
            </a:pPr>
            <a:r>
              <a:rPr lang="en-JO" sz="2800" dirty="0">
                <a:latin typeface="Arial" panose="020B0604020202020204" pitchFamily="34" charset="0"/>
                <a:cs typeface="Arial" panose="020B0604020202020204" pitchFamily="34" charset="0"/>
              </a:rPr>
              <a:t>Plot the current HT of the child and compare </a:t>
            </a:r>
          </a:p>
          <a:p>
            <a:pPr marL="457200" indent="-457200">
              <a:buFont typeface="Arial" panose="020B0604020202020204" pitchFamily="34" charset="0"/>
              <a:buChar char="•"/>
            </a:pPr>
            <a:r>
              <a:rPr lang="en-JO" sz="2800" dirty="0">
                <a:latin typeface="Arial" panose="020B0604020202020204" pitchFamily="34" charset="0"/>
                <a:cs typeface="Arial" panose="020B0604020202020204" pitchFamily="34" charset="0"/>
              </a:rPr>
              <a:t>95% of normal individuals will attain final HT within 2 SD of MPH ( ±8.5 cm ).</a:t>
            </a:r>
          </a:p>
          <a:p>
            <a:pPr marL="457200" indent="-457200">
              <a:buFont typeface="Arial" panose="020B0604020202020204" pitchFamily="34" charset="0"/>
              <a:buChar char="•"/>
            </a:pPr>
            <a:endParaRPr lang="en-JO"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JO"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55627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4D8C44D-363C-A736-981B-E20954C86917}"/>
              </a:ext>
            </a:extLst>
          </p:cNvPr>
          <p:cNvSpPr>
            <a:spLocks noGrp="1"/>
          </p:cNvSpPr>
          <p:nvPr>
            <p:ph type="body" sz="half" idx="2"/>
          </p:nvPr>
        </p:nvSpPr>
        <p:spPr>
          <a:xfrm>
            <a:off x="126097" y="1449036"/>
            <a:ext cx="11500945" cy="5700877"/>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dirty="0">
              <a:solidFill>
                <a:schemeClr val="tx1"/>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JO" sz="3200" dirty="0">
                <a:solidFill>
                  <a:schemeClr val="tx1"/>
                </a:solidFill>
                <a:latin typeface="Arial" panose="020B0604020202020204" pitchFamily="34" charset="0"/>
                <a:cs typeface="Arial" panose="020B0604020202020204" pitchFamily="34" charset="0"/>
              </a:rPr>
              <a:t>3 y/o girl </a:t>
            </a:r>
          </a:p>
          <a:p>
            <a:pPr marL="457200" indent="-457200">
              <a:buFont typeface="Arial" panose="020B0604020202020204" pitchFamily="34" charset="0"/>
              <a:buChar char="•"/>
            </a:pPr>
            <a:r>
              <a:rPr lang="en-US" sz="3200" dirty="0">
                <a:solidFill>
                  <a:schemeClr val="tx1"/>
                </a:solidFill>
                <a:latin typeface="Arial" panose="020B0604020202020204" pitchFamily="34" charset="0"/>
                <a:cs typeface="Arial" panose="020B0604020202020204" pitchFamily="34" charset="0"/>
              </a:rPr>
              <a:t>S</a:t>
            </a:r>
            <a:r>
              <a:rPr lang="en-JO" sz="3200" dirty="0">
                <a:solidFill>
                  <a:schemeClr val="tx1"/>
                </a:solidFill>
                <a:latin typeface="Arial" panose="020B0604020202020204" pitchFamily="34" charset="0"/>
                <a:cs typeface="Arial" panose="020B0604020202020204" pitchFamily="34" charset="0"/>
              </a:rPr>
              <a:t>he’s 85 cm long </a:t>
            </a:r>
          </a:p>
          <a:p>
            <a:pPr marL="457200" indent="-457200">
              <a:buFont typeface="Arial" panose="020B0604020202020204" pitchFamily="34" charset="0"/>
              <a:buChar char="•"/>
            </a:pPr>
            <a:r>
              <a:rPr lang="en-JO" sz="3200" dirty="0">
                <a:solidFill>
                  <a:schemeClr val="tx1"/>
                </a:solidFill>
                <a:latin typeface="Arial" panose="020B0604020202020204" pitchFamily="34" charset="0"/>
                <a:cs typeface="Arial" panose="020B0604020202020204" pitchFamily="34" charset="0"/>
              </a:rPr>
              <a:t>Weighs 10 kg</a:t>
            </a:r>
          </a:p>
          <a:p>
            <a:pPr marL="457200" indent="-457200">
              <a:buFont typeface="Arial" panose="020B0604020202020204" pitchFamily="34" charset="0"/>
              <a:buChar char="•"/>
            </a:pPr>
            <a:r>
              <a:rPr lang="en-JO" sz="3200" dirty="0">
                <a:solidFill>
                  <a:schemeClr val="tx1"/>
                </a:solidFill>
                <a:latin typeface="Arial" panose="020B0604020202020204" pitchFamily="34" charset="0"/>
                <a:cs typeface="Arial" panose="020B0604020202020204" pitchFamily="34" charset="0"/>
              </a:rPr>
              <a:t>Father’s HT is 165 cm </a:t>
            </a:r>
          </a:p>
          <a:p>
            <a:pPr marL="457200" indent="-457200">
              <a:buFont typeface="Arial" panose="020B0604020202020204" pitchFamily="34" charset="0"/>
              <a:buChar char="•"/>
            </a:pPr>
            <a:r>
              <a:rPr lang="en-JO" sz="3200" dirty="0">
                <a:solidFill>
                  <a:schemeClr val="tx1"/>
                </a:solidFill>
                <a:latin typeface="Arial" panose="020B0604020202020204" pitchFamily="34" charset="0"/>
                <a:cs typeface="Arial" panose="020B0604020202020204" pitchFamily="34" charset="0"/>
              </a:rPr>
              <a:t>Mother’s HT is 155 cm </a:t>
            </a:r>
          </a:p>
          <a:p>
            <a:pPr marL="457200" indent="-457200">
              <a:buFont typeface="Arial" panose="020B0604020202020204" pitchFamily="34" charset="0"/>
              <a:buChar char="•"/>
            </a:pPr>
            <a:endParaRPr lang="en-JO" sz="3200" dirty="0">
              <a:solidFill>
                <a:schemeClr val="tx1"/>
              </a:solidFill>
              <a:latin typeface="Arial" panose="020B0604020202020204" pitchFamily="34" charset="0"/>
              <a:cs typeface="Arial" panose="020B0604020202020204" pitchFamily="34" charset="0"/>
            </a:endParaRPr>
          </a:p>
        </p:txBody>
      </p:sp>
      <p:pic>
        <p:nvPicPr>
          <p:cNvPr id="2" name="Picture 2" descr="ÙØªÙØ¬Ø© Ø¨Ø­Ø« Ø§ÙØµÙØ± Ø¹Ù âªSTATURE WEIGHT PERCENTILEâ¬â">
            <a:extLst>
              <a:ext uri="{FF2B5EF4-FFF2-40B4-BE49-F238E27FC236}">
                <a16:creationId xmlns:a16="http://schemas.microsoft.com/office/drawing/2014/main" id="{84C8E109-083A-DF94-0CBA-134FA6F5EC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84124" y="128790"/>
            <a:ext cx="7207876" cy="672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8102C528-9CD5-17E4-A2BE-1BE34CDF7D9D}"/>
              </a:ext>
            </a:extLst>
          </p:cNvPr>
          <p:cNvSpPr>
            <a:spLocks noGrp="1"/>
          </p:cNvSpPr>
          <p:nvPr>
            <p:ph type="title"/>
          </p:nvPr>
        </p:nvSpPr>
        <p:spPr>
          <a:xfrm>
            <a:off x="126097" y="254189"/>
            <a:ext cx="10829770" cy="674334"/>
          </a:xfrm>
        </p:spPr>
        <p:txBody>
          <a:bodyPr>
            <a:noAutofit/>
          </a:bodyPr>
          <a:lstStyle/>
          <a:p>
            <a:pPr algn="l"/>
            <a:r>
              <a:rPr lang="en-JO" sz="6000" i="1" dirty="0">
                <a:solidFill>
                  <a:schemeClr val="tx1"/>
                </a:solidFill>
                <a:latin typeface="Aptos Light" panose="020B0004020202020204" pitchFamily="34" charset="0"/>
                <a:cs typeface="Al Nile" pitchFamily="2" charset="-78"/>
              </a:rPr>
              <a:t>Example</a:t>
            </a:r>
          </a:p>
        </p:txBody>
      </p:sp>
    </p:spTree>
    <p:extLst>
      <p:ext uri="{BB962C8B-B14F-4D97-AF65-F5344CB8AC3E}">
        <p14:creationId xmlns:p14="http://schemas.microsoft.com/office/powerpoint/2010/main" val="24938748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4D8C44D-363C-A736-981B-E20954C86917}"/>
              </a:ext>
            </a:extLst>
          </p:cNvPr>
          <p:cNvSpPr>
            <a:spLocks noGrp="1"/>
          </p:cNvSpPr>
          <p:nvPr>
            <p:ph type="body" sz="half" idx="2"/>
          </p:nvPr>
        </p:nvSpPr>
        <p:spPr>
          <a:xfrm>
            <a:off x="345527" y="785647"/>
            <a:ext cx="11500945" cy="5700877"/>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chemeClr val="tx1"/>
              </a:solidFill>
              <a:latin typeface="Arial" panose="020B0604020202020204" pitchFamily="34" charset="0"/>
              <a:cs typeface="Arial" panose="020B0604020202020204" pitchFamily="34" charset="0"/>
            </a:endParaRPr>
          </a:p>
          <a:p>
            <a:endParaRPr lang="en-JO" sz="2800" dirty="0">
              <a:solidFill>
                <a:schemeClr val="tx1"/>
              </a:solidFill>
              <a:latin typeface="Arial" panose="020B0604020202020204" pitchFamily="34" charset="0"/>
              <a:cs typeface="Arial" panose="020B0604020202020204" pitchFamily="34" charset="0"/>
            </a:endParaRPr>
          </a:p>
        </p:txBody>
      </p:sp>
      <p:pic>
        <p:nvPicPr>
          <p:cNvPr id="2" name="Content Placeholder 3">
            <a:extLst>
              <a:ext uri="{FF2B5EF4-FFF2-40B4-BE49-F238E27FC236}">
                <a16:creationId xmlns:a16="http://schemas.microsoft.com/office/drawing/2014/main" id="{ED004D79-91FE-4A50-8CCB-7C32504C0A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2575" y="173220"/>
            <a:ext cx="7544554" cy="6511559"/>
          </a:xfrm>
          <a:prstGeom prst="rect">
            <a:avLst/>
          </a:prstGeom>
        </p:spPr>
      </p:pic>
    </p:spTree>
    <p:extLst>
      <p:ext uri="{BB962C8B-B14F-4D97-AF65-F5344CB8AC3E}">
        <p14:creationId xmlns:p14="http://schemas.microsoft.com/office/powerpoint/2010/main" val="40811694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4D8C44D-363C-A736-981B-E20954C86917}"/>
              </a:ext>
            </a:extLst>
          </p:cNvPr>
          <p:cNvSpPr>
            <a:spLocks noGrp="1"/>
          </p:cNvSpPr>
          <p:nvPr>
            <p:ph type="body" sz="half" idx="2"/>
          </p:nvPr>
        </p:nvSpPr>
        <p:spPr>
          <a:xfrm>
            <a:off x="345527" y="785647"/>
            <a:ext cx="11500945" cy="5700877"/>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chemeClr val="tx1"/>
              </a:solidFill>
              <a:latin typeface="Arial" panose="020B0604020202020204" pitchFamily="34" charset="0"/>
              <a:cs typeface="Arial" panose="020B0604020202020204" pitchFamily="34" charset="0"/>
            </a:endParaRPr>
          </a:p>
          <a:p>
            <a:endParaRPr lang="en-JO" sz="2800" dirty="0">
              <a:solidFill>
                <a:schemeClr val="tx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70DA23A0-1FD1-5283-FDB1-7CCD17AA4297}"/>
              </a:ext>
            </a:extLst>
          </p:cNvPr>
          <p:cNvSpPr txBox="1"/>
          <p:nvPr/>
        </p:nvSpPr>
        <p:spPr>
          <a:xfrm>
            <a:off x="345527" y="1650926"/>
            <a:ext cx="10855872" cy="397031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800" dirty="0">
                <a:latin typeface="Arial" panose="020B0604020202020204" pitchFamily="34" charset="0"/>
                <a:cs typeface="Arial" panose="020B0604020202020204" pitchFamily="34" charset="0"/>
              </a:rPr>
              <a:t>Is </a:t>
            </a:r>
            <a:r>
              <a:rPr lang="en-US" sz="2800" dirty="0">
                <a:latin typeface="Arial" panose="020B0604020202020204" pitchFamily="34" charset="0"/>
                <a:cs typeface="Arial" panose="020B0604020202020204" pitchFamily="34" charset="0"/>
              </a:rPr>
              <a:t>a height that is </a:t>
            </a:r>
            <a:r>
              <a:rPr lang="en-US" sz="2800" u="sng" dirty="0">
                <a:latin typeface="Arial" panose="020B0604020202020204" pitchFamily="34" charset="0"/>
                <a:cs typeface="Arial" panose="020B0604020202020204" pitchFamily="34" charset="0"/>
              </a:rPr>
              <a:t>2 SDs </a:t>
            </a:r>
            <a:r>
              <a:rPr lang="en-US" sz="2800" dirty="0">
                <a:latin typeface="Arial" panose="020B0604020202020204" pitchFamily="34" charset="0"/>
                <a:cs typeface="Arial" panose="020B0604020202020204" pitchFamily="34" charset="0"/>
              </a:rPr>
              <a:t>or more </a:t>
            </a:r>
            <a:r>
              <a:rPr lang="en-US" sz="2800" u="sng" dirty="0">
                <a:latin typeface="Arial" panose="020B0604020202020204" pitchFamily="34" charset="0"/>
                <a:cs typeface="Arial" panose="020B0604020202020204" pitchFamily="34" charset="0"/>
              </a:rPr>
              <a:t>below the mean </a:t>
            </a:r>
            <a:r>
              <a:rPr lang="en-US" sz="2800" dirty="0">
                <a:latin typeface="Arial" panose="020B0604020202020204" pitchFamily="34" charset="0"/>
                <a:cs typeface="Arial" panose="020B0604020202020204" pitchFamily="34" charset="0"/>
              </a:rPr>
              <a:t>HT </a:t>
            </a:r>
            <a:r>
              <a:rPr lang="en-GB" sz="2800" dirty="0">
                <a:latin typeface="Arial" panose="020B0604020202020204" pitchFamily="34" charset="0"/>
                <a:cs typeface="Arial" panose="020B0604020202020204" pitchFamily="34" charset="0"/>
              </a:rPr>
              <a:t>for individuals</a:t>
            </a:r>
            <a:r>
              <a:rPr lang="en-US" sz="2800" dirty="0">
                <a:latin typeface="Arial" panose="020B0604020202020204" pitchFamily="34" charset="0"/>
                <a:cs typeface="Arial" panose="020B0604020202020204" pitchFamily="34" charset="0"/>
              </a:rPr>
              <a:t> of the </a:t>
            </a:r>
            <a:r>
              <a:rPr lang="en-US" sz="2800" b="1" dirty="0">
                <a:latin typeface="Arial" panose="020B0604020202020204" pitchFamily="34" charset="0"/>
                <a:cs typeface="Arial" panose="020B0604020202020204" pitchFamily="34" charset="0"/>
              </a:rPr>
              <a:t>same sex </a:t>
            </a:r>
            <a:r>
              <a:rPr lang="en-US" sz="2800" dirty="0">
                <a:latin typeface="Arial" panose="020B0604020202020204" pitchFamily="34" charset="0"/>
                <a:cs typeface="Arial" panose="020B0604020202020204" pitchFamily="34" charset="0"/>
              </a:rPr>
              <a:t>and </a:t>
            </a:r>
            <a:r>
              <a:rPr lang="en-US" sz="2800" b="1" dirty="0">
                <a:latin typeface="Arial" panose="020B0604020202020204" pitchFamily="34" charset="0"/>
                <a:cs typeface="Arial" panose="020B0604020202020204" pitchFamily="34" charset="0"/>
              </a:rPr>
              <a:t>chronologic age </a:t>
            </a:r>
            <a:r>
              <a:rPr lang="en-US" sz="2800" dirty="0">
                <a:latin typeface="Arial" panose="020B0604020202020204" pitchFamily="34" charset="0"/>
                <a:cs typeface="Arial" panose="020B0604020202020204" pitchFamily="34" charset="0"/>
              </a:rPr>
              <a:t>in a </a:t>
            </a:r>
            <a:r>
              <a:rPr lang="en-US" sz="2800" b="1" dirty="0">
                <a:latin typeface="Arial" panose="020B0604020202020204" pitchFamily="34" charset="0"/>
                <a:cs typeface="Arial" panose="020B0604020202020204" pitchFamily="34" charset="0"/>
              </a:rPr>
              <a:t>given population</a:t>
            </a:r>
            <a:r>
              <a:rPr lang="en-GB" sz="2800" dirty="0">
                <a:latin typeface="Arial" panose="020B0604020202020204" pitchFamily="34" charset="0"/>
                <a:cs typeface="Arial" panose="020B0604020202020204" pitchFamily="34" charset="0"/>
              </a:rPr>
              <a:t> or </a:t>
            </a:r>
            <a:r>
              <a:rPr lang="en-GB" sz="2800" b="1" dirty="0">
                <a:latin typeface="Arial" panose="020B0604020202020204" pitchFamily="34" charset="0"/>
                <a:cs typeface="Arial" panose="020B0604020202020204" pitchFamily="34" charset="0"/>
              </a:rPr>
              <a:t>less than 5</a:t>
            </a:r>
            <a:r>
              <a:rPr lang="en-GB" sz="2800" b="1" baseline="30000" dirty="0">
                <a:latin typeface="Arial" panose="020B0604020202020204" pitchFamily="34" charset="0"/>
                <a:cs typeface="Arial" panose="020B0604020202020204" pitchFamily="34" charset="0"/>
              </a:rPr>
              <a:t>th</a:t>
            </a:r>
            <a:r>
              <a:rPr lang="en-GB" sz="2800" b="1" dirty="0">
                <a:latin typeface="Arial" panose="020B0604020202020204" pitchFamily="34" charset="0"/>
                <a:cs typeface="Arial" panose="020B0604020202020204" pitchFamily="34" charset="0"/>
              </a:rPr>
              <a:t> percentile</a:t>
            </a:r>
            <a:r>
              <a:rPr lang="en-GB" sz="2800" dirty="0">
                <a:latin typeface="Arial" panose="020B0604020202020204" pitchFamily="34" charset="0"/>
                <a:cs typeface="Arial" panose="020B0604020202020204" pitchFamily="34" charset="0"/>
              </a:rPr>
              <a:t>.</a:t>
            </a:r>
            <a:r>
              <a:rPr lang="en-GB" sz="2800" dirty="0">
                <a:solidFill>
                  <a:srgbClr val="1A1C1C"/>
                </a:solidFill>
                <a:latin typeface="Arial" panose="020B0604020202020204" pitchFamily="34" charset="0"/>
                <a:cs typeface="Arial" panose="020B0604020202020204" pitchFamily="34" charset="0"/>
              </a:rPr>
              <a:t>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800" dirty="0">
              <a:solidFill>
                <a:srgbClr val="1A1C1C"/>
              </a:solidFill>
              <a:latin typeface="Arial" panose="020B0604020202020204" pitchFamily="34" charset="0"/>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latin typeface="Arial" panose="020B0604020202020204" pitchFamily="34" charset="0"/>
                <a:cs typeface="Arial" panose="020B0604020202020204" pitchFamily="34" charset="0"/>
              </a:rPr>
              <a:t>Most common causes of short stature beyond the first year or two of life are </a:t>
            </a:r>
            <a:r>
              <a:rPr lang="en-US" sz="2800" b="1" u="sng" dirty="0">
                <a:latin typeface="Arial" panose="020B0604020202020204" pitchFamily="34" charset="0"/>
                <a:cs typeface="Arial" panose="020B0604020202020204" pitchFamily="34" charset="0"/>
              </a:rPr>
              <a:t>familial </a:t>
            </a:r>
            <a:r>
              <a:rPr lang="en-US" sz="2800" dirty="0">
                <a:latin typeface="Arial" panose="020B0604020202020204" pitchFamily="34" charset="0"/>
                <a:cs typeface="Arial" panose="020B0604020202020204" pitchFamily="34" charset="0"/>
              </a:rPr>
              <a:t>short stature and </a:t>
            </a:r>
            <a:r>
              <a:rPr lang="en-US" sz="2800" b="1" u="sng" dirty="0">
                <a:latin typeface="Arial" panose="020B0604020202020204" pitchFamily="34" charset="0"/>
                <a:cs typeface="Arial" panose="020B0604020202020204" pitchFamily="34" charset="0"/>
              </a:rPr>
              <a:t>constitutional</a:t>
            </a:r>
            <a:r>
              <a:rPr lang="en-US" sz="2800" b="1"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short stature </a:t>
            </a:r>
            <a:r>
              <a:rPr lang="en-US" sz="2400" dirty="0">
                <a:latin typeface="Arial" panose="020B0604020202020204" pitchFamily="34" charset="0"/>
                <a:cs typeface="Arial" panose="020B0604020202020204" pitchFamily="34" charset="0"/>
              </a:rPr>
              <a:t>(also known as constitutional delay of growth and puberty CDGP ), </a:t>
            </a:r>
            <a:r>
              <a:rPr lang="en-US" sz="2800" dirty="0">
                <a:latin typeface="Arial" panose="020B0604020202020204" pitchFamily="34" charset="0"/>
                <a:cs typeface="Arial" panose="020B0604020202020204" pitchFamily="34" charset="0"/>
              </a:rPr>
              <a:t>which are normal nonpathological variants of growth.</a:t>
            </a:r>
            <a:endParaRPr lang="en-GB" sz="2800" dirty="0">
              <a:latin typeface="Arial" panose="020B0604020202020204" pitchFamily="34" charset="0"/>
              <a:cs typeface="Arial" panose="020B0604020202020204" pitchFamily="34" charset="0"/>
            </a:endParaRPr>
          </a:p>
          <a:p>
            <a:endParaRPr lang="en-JO" sz="2800" dirty="0">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E9CBAB37-33D0-C8AE-8F5D-75F7BC89922A}"/>
              </a:ext>
            </a:extLst>
          </p:cNvPr>
          <p:cNvSpPr>
            <a:spLocks noGrp="1"/>
          </p:cNvSpPr>
          <p:nvPr>
            <p:ph type="title"/>
          </p:nvPr>
        </p:nvSpPr>
        <p:spPr>
          <a:xfrm>
            <a:off x="126097" y="254189"/>
            <a:ext cx="6791543" cy="674334"/>
          </a:xfrm>
        </p:spPr>
        <p:txBody>
          <a:bodyPr>
            <a:noAutofit/>
          </a:bodyPr>
          <a:lstStyle/>
          <a:p>
            <a:pPr algn="l"/>
            <a:r>
              <a:rPr lang="en-JO" sz="6000" i="1" dirty="0">
                <a:solidFill>
                  <a:schemeClr val="tx1"/>
                </a:solidFill>
                <a:latin typeface="Aptos Light" panose="020B0004020202020204" pitchFamily="34" charset="0"/>
                <a:cs typeface="Al Nile" pitchFamily="2" charset="-78"/>
              </a:rPr>
              <a:t>Short stature</a:t>
            </a:r>
          </a:p>
        </p:txBody>
      </p:sp>
    </p:spTree>
    <p:extLst>
      <p:ext uri="{BB962C8B-B14F-4D97-AF65-F5344CB8AC3E}">
        <p14:creationId xmlns:p14="http://schemas.microsoft.com/office/powerpoint/2010/main" val="32931623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4D8C44D-363C-A736-981B-E20954C86917}"/>
              </a:ext>
            </a:extLst>
          </p:cNvPr>
          <p:cNvSpPr>
            <a:spLocks noGrp="1"/>
          </p:cNvSpPr>
          <p:nvPr>
            <p:ph type="body" sz="half" idx="2"/>
          </p:nvPr>
        </p:nvSpPr>
        <p:spPr>
          <a:xfrm>
            <a:off x="345527" y="785647"/>
            <a:ext cx="11500945" cy="5700877"/>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chemeClr val="tx1"/>
              </a:solidFill>
              <a:latin typeface="Arial" panose="020B0604020202020204" pitchFamily="34" charset="0"/>
              <a:cs typeface="Arial" panose="020B0604020202020204" pitchFamily="34" charset="0"/>
            </a:endParaRPr>
          </a:p>
          <a:p>
            <a:endParaRPr lang="en-JO" sz="2800" dirty="0">
              <a:solidFill>
                <a:schemeClr val="tx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A600615B-B0D0-92D1-F4B9-F13F90D2659D}"/>
              </a:ext>
            </a:extLst>
          </p:cNvPr>
          <p:cNvSpPr txBox="1"/>
          <p:nvPr/>
        </p:nvSpPr>
        <p:spPr>
          <a:xfrm>
            <a:off x="345527" y="371476"/>
            <a:ext cx="10292862" cy="7471276"/>
          </a:xfrm>
          <a:prstGeom prst="rect">
            <a:avLst/>
          </a:prstGeom>
          <a:noFill/>
        </p:spPr>
        <p:txBody>
          <a:bodyPr wrap="square" rtlCol="0">
            <a:spAutoFit/>
          </a:bodyPr>
          <a:lstStyle/>
          <a:p>
            <a:pPr marL="346710" indent="-285750" fontAlgn="base">
              <a:spcBef>
                <a:spcPts val="1500"/>
              </a:spcBef>
              <a:spcAft>
                <a:spcPts val="1500"/>
              </a:spcAft>
              <a:buFont typeface="Arial" panose="020B0604020202020204" pitchFamily="34" charset="0"/>
              <a:buChar char="•"/>
            </a:pPr>
            <a:r>
              <a:rPr lang="en-US" sz="2800" i="1" dirty="0">
                <a:latin typeface="Arial" panose="020B0604020202020204" pitchFamily="34" charset="0"/>
                <a:cs typeface="Arial" panose="020B0604020202020204" pitchFamily="34" charset="0"/>
              </a:rPr>
              <a:t>Short Stature Vs </a:t>
            </a:r>
            <a:r>
              <a:rPr lang="en-GB" sz="2800" i="1" dirty="0">
                <a:latin typeface="Arial" panose="020B0604020202020204" pitchFamily="34" charset="0"/>
                <a:cs typeface="Arial" panose="020B0604020202020204" pitchFamily="34" charset="0"/>
              </a:rPr>
              <a:t> </a:t>
            </a:r>
            <a:r>
              <a:rPr lang="en-US" sz="2800" i="1" dirty="0">
                <a:latin typeface="Arial" panose="020B0604020202020204" pitchFamily="34" charset="0"/>
                <a:cs typeface="Arial" panose="020B0604020202020204" pitchFamily="34" charset="0"/>
              </a:rPr>
              <a:t>Failure to Thrive</a:t>
            </a:r>
            <a:r>
              <a:rPr lang="en-GB" sz="2800" i="1" dirty="0">
                <a:latin typeface="Arial" panose="020B0604020202020204" pitchFamily="34" charset="0"/>
                <a:cs typeface="Arial" panose="020B0604020202020204" pitchFamily="34" charset="0"/>
              </a:rPr>
              <a:t> . </a:t>
            </a:r>
          </a:p>
          <a:p>
            <a:pPr marL="1432560" lvl="2" indent="-457200" fontAlgn="base">
              <a:spcBef>
                <a:spcPts val="1500"/>
              </a:spcBef>
              <a:spcAft>
                <a:spcPts val="1500"/>
              </a:spcAft>
              <a:buFont typeface="Courier New" panose="02070309020205020404" pitchFamily="49" charset="0"/>
              <a:buChar char="o"/>
            </a:pPr>
            <a:r>
              <a:rPr lang="en-US" sz="2800" dirty="0">
                <a:latin typeface="Arial" panose="020B0604020202020204" pitchFamily="34" charset="0"/>
                <a:cs typeface="Arial" panose="020B0604020202020204" pitchFamily="34" charset="0"/>
              </a:rPr>
              <a:t>FTT is associated with greater </a:t>
            </a:r>
            <a:r>
              <a:rPr lang="en-US" sz="2800" b="1" dirty="0">
                <a:latin typeface="Arial" panose="020B0604020202020204" pitchFamily="34" charset="0"/>
                <a:cs typeface="Arial" panose="020B0604020202020204" pitchFamily="34" charset="0"/>
              </a:rPr>
              <a:t>impairment in WT gain</a:t>
            </a:r>
            <a:r>
              <a:rPr lang="en-US" sz="2800" dirty="0">
                <a:latin typeface="Arial" panose="020B0604020202020204" pitchFamily="34" charset="0"/>
                <a:cs typeface="Arial" panose="020B0604020202020204" pitchFamily="34" charset="0"/>
              </a:rPr>
              <a:t> than linear growth </a:t>
            </a:r>
            <a:r>
              <a:rPr lang="en-US" sz="2400" dirty="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reduced WT for HT</a:t>
            </a:r>
            <a:r>
              <a:rPr lang="en-US" sz="2400" dirty="0">
                <a:latin typeface="Arial" panose="020B0604020202020204" pitchFamily="34" charset="0"/>
                <a:cs typeface="Arial" panose="020B0604020202020204" pitchFamily="34" charset="0"/>
              </a:rPr>
              <a:t> ratio ). </a:t>
            </a:r>
            <a:r>
              <a:rPr lang="en-US" sz="2800" dirty="0">
                <a:latin typeface="Arial" panose="020B0604020202020204" pitchFamily="34" charset="0"/>
                <a:cs typeface="Arial" panose="020B0604020202020204" pitchFamily="34" charset="0"/>
              </a:rPr>
              <a:t>Although FTT may be associated with short stature or slow growth velocity</a:t>
            </a:r>
            <a:r>
              <a:rPr lang="en-GB" sz="280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it primarily represents an inability to gain WT appropriately </a:t>
            </a:r>
            <a:r>
              <a:rPr lang="en-GB" sz="2800" dirty="0">
                <a:latin typeface="Arial" panose="020B0604020202020204" pitchFamily="34" charset="0"/>
                <a:cs typeface="Arial" panose="020B0604020202020204" pitchFamily="34" charset="0"/>
              </a:rPr>
              <a:t>.</a:t>
            </a:r>
          </a:p>
          <a:p>
            <a:pPr marL="1432560" lvl="2" indent="-457200" fontAlgn="base">
              <a:spcBef>
                <a:spcPts val="1500"/>
              </a:spcBef>
              <a:spcAft>
                <a:spcPts val="1500"/>
              </a:spcAft>
              <a:buFont typeface="Courier New" panose="02070309020205020404" pitchFamily="49" charset="0"/>
              <a:buChar char="o"/>
            </a:pPr>
            <a:endParaRPr lang="en-GB"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800" dirty="0"/>
              <a:t>Short stature can be classified :</a:t>
            </a:r>
          </a:p>
          <a:p>
            <a:pPr marL="457200" indent="-457200">
              <a:buFont typeface="Arial" panose="020B0604020202020204" pitchFamily="34" charset="0"/>
              <a:buChar char="•"/>
            </a:pPr>
            <a:endParaRPr lang="en-GB" sz="2800" dirty="0"/>
          </a:p>
          <a:p>
            <a:pPr marL="1371600" lvl="2" indent="-457200">
              <a:buFont typeface="Courier New" panose="02070309020205020404" pitchFamily="49" charset="0"/>
              <a:buChar char="o"/>
            </a:pPr>
            <a:r>
              <a:rPr lang="en-GB" sz="2800" dirty="0"/>
              <a:t>Non pathological ( normal variant )    </a:t>
            </a:r>
            <a:r>
              <a:rPr lang="en-GB" sz="2800" b="1" dirty="0"/>
              <a:t>Vs</a:t>
            </a:r>
            <a:r>
              <a:rPr lang="en-GB" sz="2800" dirty="0"/>
              <a:t>  Pathological</a:t>
            </a:r>
          </a:p>
          <a:p>
            <a:pPr marL="1371600" lvl="2" indent="-457200">
              <a:buFont typeface="Courier New" panose="02070309020205020404" pitchFamily="49" charset="0"/>
              <a:buChar char="o"/>
            </a:pPr>
            <a:endParaRPr lang="en-GB" sz="2800" dirty="0"/>
          </a:p>
          <a:p>
            <a:pPr marL="1371600" lvl="2" indent="-457200">
              <a:buFont typeface="Courier New" panose="02070309020205020404" pitchFamily="49" charset="0"/>
              <a:buChar char="o"/>
            </a:pPr>
            <a:r>
              <a:rPr lang="en-GB" sz="2800" dirty="0"/>
              <a:t>Proportionate  </a:t>
            </a:r>
            <a:r>
              <a:rPr lang="en-GB" sz="2800" b="1" dirty="0"/>
              <a:t>Vs</a:t>
            </a:r>
            <a:r>
              <a:rPr lang="en-GB" sz="2800" dirty="0"/>
              <a:t> Disproportionate</a:t>
            </a:r>
          </a:p>
          <a:p>
            <a:pPr marL="1432560" lvl="2" indent="-457200" fontAlgn="base">
              <a:spcBef>
                <a:spcPts val="1500"/>
              </a:spcBef>
              <a:spcAft>
                <a:spcPts val="1500"/>
              </a:spcAft>
              <a:buFont typeface="Courier New" panose="02070309020205020404" pitchFamily="49" charset="0"/>
              <a:buChar char="o"/>
            </a:pPr>
            <a:endParaRPr lang="en-US" sz="2800" b="1" dirty="0">
              <a:solidFill>
                <a:srgbClr val="1A1C1C"/>
              </a:solidFill>
              <a:latin typeface="Arial" panose="020B0604020202020204" pitchFamily="34" charset="0"/>
              <a:cs typeface="Arial" panose="020B0604020202020204" pitchFamily="34" charset="0"/>
            </a:endParaRPr>
          </a:p>
          <a:p>
            <a:endParaRPr lang="en-JO"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8430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4D8C44D-363C-A736-981B-E20954C86917}"/>
              </a:ext>
            </a:extLst>
          </p:cNvPr>
          <p:cNvSpPr>
            <a:spLocks noGrp="1"/>
          </p:cNvSpPr>
          <p:nvPr>
            <p:ph type="body" sz="half" idx="2"/>
          </p:nvPr>
        </p:nvSpPr>
        <p:spPr>
          <a:xfrm>
            <a:off x="345527" y="785647"/>
            <a:ext cx="11500945" cy="5700877"/>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chemeClr val="tx1"/>
              </a:solidFill>
              <a:latin typeface="Arial" panose="020B0604020202020204" pitchFamily="34" charset="0"/>
              <a:cs typeface="Arial" panose="020B0604020202020204" pitchFamily="34" charset="0"/>
            </a:endParaRPr>
          </a:p>
          <a:p>
            <a:endParaRPr lang="en-JO" sz="2800" dirty="0">
              <a:solidFill>
                <a:schemeClr val="tx1"/>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1E21C63A-BEC4-587A-27CD-ADC0609A57D7}"/>
              </a:ext>
            </a:extLst>
          </p:cNvPr>
          <p:cNvSpPr>
            <a:spLocks noGrp="1"/>
          </p:cNvSpPr>
          <p:nvPr>
            <p:ph type="title"/>
          </p:nvPr>
        </p:nvSpPr>
        <p:spPr>
          <a:xfrm>
            <a:off x="126097" y="254189"/>
            <a:ext cx="10829770" cy="674334"/>
          </a:xfrm>
        </p:spPr>
        <p:txBody>
          <a:bodyPr>
            <a:noAutofit/>
          </a:bodyPr>
          <a:lstStyle/>
          <a:p>
            <a:pPr algn="l"/>
            <a:r>
              <a:rPr lang="en-JO" sz="6000" i="1" dirty="0">
                <a:solidFill>
                  <a:schemeClr val="tx1"/>
                </a:solidFill>
                <a:latin typeface="Aptos Light" panose="020B0004020202020204" pitchFamily="34" charset="0"/>
                <a:cs typeface="Al Nile" pitchFamily="2" charset="-78"/>
              </a:rPr>
              <a:t>Assessment of body proportions</a:t>
            </a:r>
          </a:p>
        </p:txBody>
      </p:sp>
      <p:pic>
        <p:nvPicPr>
          <p:cNvPr id="7" name="Picture 2" descr="ÙØªÙØ¬Ø© Ø¨Ø­Ø« Ø§ÙØµÙØ± Ø¹Ù âªUpper segment: Lower segment ratioâ¬â">
            <a:extLst>
              <a:ext uri="{FF2B5EF4-FFF2-40B4-BE49-F238E27FC236}">
                <a16:creationId xmlns:a16="http://schemas.microsoft.com/office/drawing/2014/main" id="{9A1DE1B5-EBCA-2F9F-19D8-88535D20D0E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1481" y="2346846"/>
            <a:ext cx="461600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F794910A-A447-14E9-E5DE-AD73534A4ED5}"/>
              </a:ext>
            </a:extLst>
          </p:cNvPr>
          <p:cNvSpPr txBox="1"/>
          <p:nvPr/>
        </p:nvSpPr>
        <p:spPr>
          <a:xfrm>
            <a:off x="162164" y="1350817"/>
            <a:ext cx="7655065" cy="5509200"/>
          </a:xfrm>
          <a:prstGeom prst="rect">
            <a:avLst/>
          </a:prstGeom>
          <a:noFill/>
        </p:spPr>
        <p:txBody>
          <a:bodyPr wrap="square" rtlCol="0">
            <a:spAutoFit/>
          </a:bodyPr>
          <a:lstStyle/>
          <a:p>
            <a:pPr marL="285750" indent="-285750">
              <a:buFont typeface="Arial" panose="020B0604020202020204" pitchFamily="34" charset="0"/>
              <a:buChar char="•"/>
            </a:pPr>
            <a:r>
              <a:rPr lang="en-US" sz="3200" b="1" dirty="0">
                <a:latin typeface="Arial" panose="020B0604020202020204" pitchFamily="34" charset="0"/>
                <a:cs typeface="Arial" panose="020B0604020202020204" pitchFamily="34" charset="0"/>
              </a:rPr>
              <a:t>U</a:t>
            </a:r>
            <a:r>
              <a:rPr lang="en-JO" sz="3200" b="1" dirty="0">
                <a:latin typeface="Arial" panose="020B0604020202020204" pitchFamily="34" charset="0"/>
                <a:cs typeface="Arial" panose="020B0604020202020204" pitchFamily="34" charset="0"/>
              </a:rPr>
              <a:t>pper segment US : </a:t>
            </a:r>
          </a:p>
          <a:p>
            <a:pPr marL="1371600" lvl="2" indent="-457200">
              <a:buFont typeface="Courier New" panose="02070309020205020404" pitchFamily="49" charset="0"/>
              <a:buChar char="o"/>
            </a:pPr>
            <a:r>
              <a:rPr lang="en-US" sz="3200" dirty="0">
                <a:latin typeface="Arial" panose="020B0604020202020204" pitchFamily="34" charset="0"/>
                <a:cs typeface="Arial" panose="020B0604020202020204" pitchFamily="34" charset="0"/>
              </a:rPr>
              <a:t>F</a:t>
            </a:r>
            <a:r>
              <a:rPr lang="en-JO" sz="3200" dirty="0">
                <a:latin typeface="Arial" panose="020B0604020202020204" pitchFamily="34" charset="0"/>
                <a:cs typeface="Arial" panose="020B0604020202020204" pitchFamily="34" charset="0"/>
              </a:rPr>
              <a:t>rom the head to the sym pubis</a:t>
            </a:r>
          </a:p>
          <a:p>
            <a:pPr marL="1371600" lvl="2" indent="-457200">
              <a:buFont typeface="Courier New" panose="02070309020205020404" pitchFamily="49" charset="0"/>
              <a:buChar char="o"/>
            </a:pPr>
            <a:r>
              <a:rPr lang="en-JO" sz="3200" dirty="0">
                <a:latin typeface="Arial" panose="020B0604020202020204" pitchFamily="34" charset="0"/>
                <a:cs typeface="Arial" panose="020B0604020202020204" pitchFamily="34" charset="0"/>
              </a:rPr>
              <a:t>= total HT / length – LS </a:t>
            </a:r>
          </a:p>
          <a:p>
            <a:pPr marL="1371600" lvl="2" indent="-457200">
              <a:buFont typeface="Courier New" panose="02070309020205020404" pitchFamily="49" charset="0"/>
              <a:buChar char="o"/>
            </a:pPr>
            <a:endParaRPr lang="en-JO" sz="3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JO" sz="3200" b="1" dirty="0">
                <a:latin typeface="Arial" panose="020B0604020202020204" pitchFamily="34" charset="0"/>
                <a:cs typeface="Arial" panose="020B0604020202020204" pitchFamily="34" charset="0"/>
              </a:rPr>
              <a:t>Lower segment LS :</a:t>
            </a:r>
          </a:p>
          <a:p>
            <a:pPr marL="1371600" lvl="2" indent="-457200">
              <a:buFont typeface="Courier New" panose="02070309020205020404" pitchFamily="49" charset="0"/>
              <a:buChar char="o"/>
            </a:pPr>
            <a:r>
              <a:rPr lang="en-JO" sz="3200" dirty="0">
                <a:latin typeface="Arial" panose="020B0604020202020204" pitchFamily="34" charset="0"/>
                <a:cs typeface="Arial" panose="020B0604020202020204" pitchFamily="34" charset="0"/>
              </a:rPr>
              <a:t>Fom sym pubis to the ground</a:t>
            </a:r>
          </a:p>
          <a:p>
            <a:pPr marL="1371600" lvl="2" indent="-457200">
              <a:buFont typeface="Courier New" panose="02070309020205020404" pitchFamily="49" charset="0"/>
              <a:buChar char="o"/>
            </a:pPr>
            <a:endParaRPr lang="en-JO" sz="3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JO" sz="3200" dirty="0">
                <a:latin typeface="Arial" panose="020B0604020202020204" pitchFamily="34" charset="0"/>
                <a:cs typeface="Arial" panose="020B0604020202020204" pitchFamily="34" charset="0"/>
              </a:rPr>
              <a:t>US / LS ratio is 1.7 at birth </a:t>
            </a:r>
          </a:p>
          <a:p>
            <a:pPr marL="285750" indent="-285750">
              <a:buFont typeface="Arial" panose="020B0604020202020204" pitchFamily="34" charset="0"/>
              <a:buChar char="•"/>
            </a:pPr>
            <a:r>
              <a:rPr lang="en-US" sz="3200" dirty="0">
                <a:latin typeface="Arial" panose="020B0604020202020204" pitchFamily="34" charset="0"/>
                <a:cs typeface="Arial" panose="020B0604020202020204" pitchFamily="34" charset="0"/>
              </a:rPr>
              <a:t>T</a:t>
            </a:r>
            <a:r>
              <a:rPr lang="en-JO" sz="3200" dirty="0">
                <a:latin typeface="Arial" panose="020B0604020202020204" pitchFamily="34" charset="0"/>
                <a:cs typeface="Arial" panose="020B0604020202020204" pitchFamily="34" charset="0"/>
              </a:rPr>
              <a:t>he ratio decreases by 0.1 / year till it reaches 1 at 7 – 10 y/o</a:t>
            </a:r>
          </a:p>
          <a:p>
            <a:pPr marL="1371600" lvl="2" indent="-457200">
              <a:buFont typeface="Courier New" panose="02070309020205020404" pitchFamily="49" charset="0"/>
              <a:buChar char="o"/>
            </a:pPr>
            <a:endParaRPr lang="en-JO"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0871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4D8C44D-363C-A736-981B-E20954C86917}"/>
              </a:ext>
            </a:extLst>
          </p:cNvPr>
          <p:cNvSpPr>
            <a:spLocks noGrp="1"/>
          </p:cNvSpPr>
          <p:nvPr>
            <p:ph type="body" sz="half" idx="2"/>
          </p:nvPr>
        </p:nvSpPr>
        <p:spPr>
          <a:xfrm>
            <a:off x="345527" y="785647"/>
            <a:ext cx="11500945" cy="5700877"/>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chemeClr val="tx1"/>
              </a:solidFill>
              <a:latin typeface="Arial" panose="020B0604020202020204" pitchFamily="34" charset="0"/>
              <a:cs typeface="Arial" panose="020B0604020202020204" pitchFamily="34" charset="0"/>
            </a:endParaRPr>
          </a:p>
          <a:p>
            <a:endParaRPr lang="en-JO" sz="2800"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76C8449-8FDC-785C-5AD5-304255974A4C}"/>
              </a:ext>
            </a:extLst>
          </p:cNvPr>
          <p:cNvSpPr txBox="1"/>
          <p:nvPr/>
        </p:nvSpPr>
        <p:spPr>
          <a:xfrm>
            <a:off x="166234" y="696001"/>
            <a:ext cx="10829770" cy="6317114"/>
          </a:xfrm>
          <a:prstGeom prst="rect">
            <a:avLst/>
          </a:prstGeom>
          <a:noFill/>
        </p:spPr>
        <p:txBody>
          <a:bodyPr wrap="square">
            <a:spAutoFit/>
          </a:bodyPr>
          <a:lstStyle/>
          <a:p>
            <a:pPr marL="152400" fontAlgn="base">
              <a:spcBef>
                <a:spcPts val="300"/>
              </a:spcBef>
              <a:spcAft>
                <a:spcPts val="0"/>
              </a:spcAft>
              <a:buFont typeface="Arial" panose="020B0604020202020204" pitchFamily="34" charset="0"/>
              <a:buChar char="•"/>
            </a:pPr>
            <a:r>
              <a:rPr lang="en-US" sz="3200" b="1" dirty="0">
                <a:latin typeface="Arial" panose="020B0604020202020204" pitchFamily="34" charset="0"/>
              </a:rPr>
              <a:t> Normal pediatric growth</a:t>
            </a:r>
          </a:p>
          <a:p>
            <a:pPr marL="152400" fontAlgn="base">
              <a:spcBef>
                <a:spcPts val="300"/>
              </a:spcBef>
              <a:spcAft>
                <a:spcPts val="0"/>
              </a:spcAft>
              <a:buFont typeface="Arial" panose="020B0604020202020204" pitchFamily="34" charset="0"/>
              <a:buChar char="•"/>
            </a:pPr>
            <a:endParaRPr lang="en-US" sz="2800" dirty="0">
              <a:latin typeface="Arial" panose="020B0604020202020204" pitchFamily="34" charset="0"/>
            </a:endParaRPr>
          </a:p>
          <a:p>
            <a:pPr marL="800100" lvl="1" indent="-342900" fontAlgn="base">
              <a:spcBef>
                <a:spcPts val="0"/>
              </a:spcBef>
              <a:spcAft>
                <a:spcPts val="0"/>
              </a:spcAft>
              <a:buFont typeface="Courier New" panose="02070309020205020404" pitchFamily="49" charset="0"/>
              <a:buChar char="o"/>
            </a:pPr>
            <a:r>
              <a:rPr lang="en-US" sz="2400" dirty="0">
                <a:latin typeface="Arial" panose="020B0604020202020204" pitchFamily="34" charset="0"/>
              </a:rPr>
              <a:t>Proportionate growth parameters.</a:t>
            </a:r>
          </a:p>
          <a:p>
            <a:pPr marL="800100" lvl="1" indent="-342900" fontAlgn="base">
              <a:spcBef>
                <a:spcPts val="0"/>
              </a:spcBef>
              <a:spcAft>
                <a:spcPts val="0"/>
              </a:spcAft>
              <a:buFont typeface="Courier New" panose="02070309020205020404" pitchFamily="49" charset="0"/>
              <a:buChar char="o"/>
            </a:pPr>
            <a:r>
              <a:rPr lang="en-US" sz="2400" dirty="0">
                <a:latin typeface="Arial" panose="020B0604020202020204" pitchFamily="34" charset="0"/>
              </a:rPr>
              <a:t>Growth parameters that follow closely to a percentile curve .</a:t>
            </a:r>
          </a:p>
          <a:p>
            <a:pPr marL="800100" lvl="1" indent="-342900" fontAlgn="base">
              <a:spcBef>
                <a:spcPts val="0"/>
              </a:spcBef>
              <a:spcAft>
                <a:spcPts val="0"/>
              </a:spcAft>
              <a:buFont typeface="Courier New" panose="02070309020205020404" pitchFamily="49" charset="0"/>
              <a:buChar char="o"/>
            </a:pPr>
            <a:r>
              <a:rPr lang="en-US" sz="2400" dirty="0">
                <a:latin typeface="Arial" panose="020B0604020202020204" pitchFamily="34" charset="0"/>
              </a:rPr>
              <a:t>Expected HT within 2 SD (i.e. </a:t>
            </a:r>
            <a:r>
              <a:rPr lang="en-GB" sz="2400" dirty="0">
                <a:latin typeface="Arial" panose="020B0604020202020204" pitchFamily="34" charset="0"/>
              </a:rPr>
              <a:t>8.5cm </a:t>
            </a:r>
            <a:r>
              <a:rPr lang="en-US" sz="2400" dirty="0">
                <a:latin typeface="Arial" panose="020B0604020202020204" pitchFamily="34" charset="0"/>
              </a:rPr>
              <a:t>) of the MPH.</a:t>
            </a:r>
          </a:p>
          <a:p>
            <a:pPr marL="800100" lvl="1" indent="-342900" fontAlgn="base">
              <a:spcBef>
                <a:spcPts val="0"/>
              </a:spcBef>
              <a:spcAft>
                <a:spcPts val="0"/>
              </a:spcAft>
              <a:buFont typeface="Courier New" panose="02070309020205020404" pitchFamily="49" charset="0"/>
              <a:buChar char="o"/>
            </a:pPr>
            <a:endParaRPr lang="en-US" sz="2400" dirty="0">
              <a:latin typeface="Arial" panose="020B0604020202020204" pitchFamily="34" charset="0"/>
            </a:endParaRPr>
          </a:p>
          <a:p>
            <a:pPr marL="152400" fontAlgn="base">
              <a:spcBef>
                <a:spcPts val="0"/>
              </a:spcBef>
              <a:spcAft>
                <a:spcPts val="300"/>
              </a:spcAft>
              <a:buFont typeface="Arial" panose="020B0604020202020204" pitchFamily="34" charset="0"/>
              <a:buChar char="•"/>
            </a:pPr>
            <a:r>
              <a:rPr lang="en-US" sz="3200" b="1" dirty="0">
                <a:latin typeface="Arial" panose="020B0604020202020204" pitchFamily="34" charset="0"/>
              </a:rPr>
              <a:t> Abnormal pediatric growth</a:t>
            </a:r>
            <a:endParaRPr lang="en-US" sz="3200" dirty="0">
              <a:latin typeface="Arial" panose="020B0604020202020204" pitchFamily="34" charset="0"/>
            </a:endParaRPr>
          </a:p>
          <a:p>
            <a:pPr marL="800100" lvl="1" indent="-342900" fontAlgn="base">
              <a:spcBef>
                <a:spcPts val="900"/>
              </a:spcBef>
              <a:spcAft>
                <a:spcPts val="900"/>
              </a:spcAft>
              <a:buFont typeface="Courier New" panose="02070309020205020404" pitchFamily="49" charset="0"/>
              <a:buChar char="o"/>
            </a:pPr>
            <a:r>
              <a:rPr lang="en-US" sz="2400" dirty="0">
                <a:latin typeface="Arial" panose="020B0604020202020204" pitchFamily="34" charset="0"/>
              </a:rPr>
              <a:t>Values that deviate ≥ 2 SD from the mean, i.e. &lt; 5</a:t>
            </a:r>
            <a:r>
              <a:rPr lang="en-US" sz="2400" baseline="30000" dirty="0">
                <a:latin typeface="Arial" panose="020B0604020202020204" pitchFamily="34" charset="0"/>
              </a:rPr>
              <a:t>th</a:t>
            </a:r>
            <a:r>
              <a:rPr lang="en-US" sz="2400" dirty="0">
                <a:latin typeface="Arial" panose="020B0604020202020204" pitchFamily="34" charset="0"/>
              </a:rPr>
              <a:t> or &gt; 95</a:t>
            </a:r>
            <a:r>
              <a:rPr lang="en-US" sz="2400" baseline="30000" dirty="0">
                <a:latin typeface="Arial" panose="020B0604020202020204" pitchFamily="34" charset="0"/>
              </a:rPr>
              <a:t>th</a:t>
            </a:r>
            <a:r>
              <a:rPr lang="en-US" sz="2400" dirty="0">
                <a:latin typeface="Arial" panose="020B0604020202020204" pitchFamily="34" charset="0"/>
              </a:rPr>
              <a:t> centiles</a:t>
            </a:r>
          </a:p>
          <a:p>
            <a:pPr marL="800100" lvl="1" indent="-342900" fontAlgn="base">
              <a:spcBef>
                <a:spcPts val="900"/>
              </a:spcBef>
              <a:spcAft>
                <a:spcPts val="900"/>
              </a:spcAft>
              <a:buFont typeface="Courier New" panose="02070309020205020404" pitchFamily="49" charset="0"/>
              <a:buChar char="o"/>
            </a:pPr>
            <a:r>
              <a:rPr lang="en-US" sz="2400" dirty="0">
                <a:latin typeface="Arial" panose="020B0604020202020204" pitchFamily="34" charset="0"/>
              </a:rPr>
              <a:t>Crossing ≥ 2 major percentile lines on the growth curve within 6 months to 1 year                                                     </a:t>
            </a:r>
          </a:p>
          <a:p>
            <a:pPr marL="1257300" lvl="2" indent="-342900" fontAlgn="base">
              <a:spcBef>
                <a:spcPts val="900"/>
              </a:spcBef>
              <a:spcAft>
                <a:spcPts val="900"/>
              </a:spcAft>
              <a:buFont typeface="Arial" panose="020B0604020202020204" pitchFamily="34" charset="0"/>
              <a:buChar char="•"/>
            </a:pPr>
            <a:r>
              <a:rPr lang="en-US" sz="2400" dirty="0">
                <a:latin typeface="Arial" panose="020B0604020202020204" pitchFamily="34" charset="0"/>
              </a:rPr>
              <a:t>Children &lt; 2–3 years may cross major percentiles normally</a:t>
            </a:r>
          </a:p>
          <a:p>
            <a:pPr marL="800100" lvl="1" indent="-342900" fontAlgn="base">
              <a:spcBef>
                <a:spcPts val="900"/>
              </a:spcBef>
              <a:spcAft>
                <a:spcPts val="900"/>
              </a:spcAft>
              <a:buFont typeface="Courier New" panose="02070309020205020404" pitchFamily="49" charset="0"/>
              <a:buChar char="o"/>
            </a:pPr>
            <a:r>
              <a:rPr lang="en-US" sz="2400" dirty="0">
                <a:latin typeface="Arial" panose="020B0604020202020204" pitchFamily="34" charset="0"/>
              </a:rPr>
              <a:t>Deviating &gt; </a:t>
            </a:r>
            <a:r>
              <a:rPr lang="en-GB" sz="2400" dirty="0">
                <a:latin typeface="Arial" panose="020B0604020202020204" pitchFamily="34" charset="0"/>
              </a:rPr>
              <a:t>8.5 cm </a:t>
            </a:r>
            <a:r>
              <a:rPr lang="en-US" sz="2400" dirty="0">
                <a:latin typeface="Arial" panose="020B0604020202020204" pitchFamily="34" charset="0"/>
              </a:rPr>
              <a:t> from the MPH .</a:t>
            </a:r>
          </a:p>
          <a:p>
            <a:pPr marL="800100" lvl="1" indent="-342900" fontAlgn="base">
              <a:spcBef>
                <a:spcPts val="900"/>
              </a:spcBef>
              <a:spcAft>
                <a:spcPts val="900"/>
              </a:spcAft>
              <a:buFont typeface="Courier New" panose="02070309020205020404" pitchFamily="49" charset="0"/>
              <a:buChar char="o"/>
            </a:pPr>
            <a:r>
              <a:rPr lang="en-US" sz="2400" dirty="0">
                <a:latin typeface="Arial" panose="020B0604020202020204" pitchFamily="34" charset="0"/>
              </a:rPr>
              <a:t>Disproportionate parameters</a:t>
            </a:r>
            <a:endParaRPr lang="en-JO" sz="3200" dirty="0"/>
          </a:p>
        </p:txBody>
      </p:sp>
      <p:sp>
        <p:nvSpPr>
          <p:cNvPr id="6" name="Title 1">
            <a:extLst>
              <a:ext uri="{FF2B5EF4-FFF2-40B4-BE49-F238E27FC236}">
                <a16:creationId xmlns:a16="http://schemas.microsoft.com/office/drawing/2014/main" id="{3778B200-8297-4767-9712-13BCCB2D3612}"/>
              </a:ext>
            </a:extLst>
          </p:cNvPr>
          <p:cNvSpPr>
            <a:spLocks noGrp="1"/>
          </p:cNvSpPr>
          <p:nvPr>
            <p:ph type="title"/>
          </p:nvPr>
        </p:nvSpPr>
        <p:spPr>
          <a:xfrm>
            <a:off x="44620" y="-11067"/>
            <a:ext cx="10829770" cy="674334"/>
          </a:xfrm>
        </p:spPr>
        <p:txBody>
          <a:bodyPr>
            <a:noAutofit/>
          </a:bodyPr>
          <a:lstStyle/>
          <a:p>
            <a:pPr algn="l"/>
            <a:r>
              <a:rPr lang="en-JO" sz="5400" i="1" dirty="0">
                <a:solidFill>
                  <a:schemeClr val="tx1"/>
                </a:solidFill>
                <a:latin typeface="Aptos Light" panose="020B0004020202020204" pitchFamily="34" charset="0"/>
                <a:cs typeface="Al Nile" pitchFamily="2" charset="-78"/>
              </a:rPr>
              <a:t>Growth patterns</a:t>
            </a:r>
          </a:p>
        </p:txBody>
      </p:sp>
    </p:spTree>
    <p:extLst>
      <p:ext uri="{BB962C8B-B14F-4D97-AF65-F5344CB8AC3E}">
        <p14:creationId xmlns:p14="http://schemas.microsoft.com/office/powerpoint/2010/main" val="16969882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6475A-CC0D-743E-89B5-D3211404040B}"/>
              </a:ext>
            </a:extLst>
          </p:cNvPr>
          <p:cNvSpPr>
            <a:spLocks noGrp="1"/>
          </p:cNvSpPr>
          <p:nvPr>
            <p:ph type="title"/>
          </p:nvPr>
        </p:nvSpPr>
        <p:spPr>
          <a:xfrm>
            <a:off x="231227" y="169830"/>
            <a:ext cx="6791543" cy="674334"/>
          </a:xfrm>
        </p:spPr>
        <p:txBody>
          <a:bodyPr>
            <a:noAutofit/>
          </a:bodyPr>
          <a:lstStyle/>
          <a:p>
            <a:pPr algn="l"/>
            <a:r>
              <a:rPr lang="en-JO" sz="6000" i="1" dirty="0">
                <a:solidFill>
                  <a:schemeClr val="tx1"/>
                </a:solidFill>
                <a:latin typeface="Aptos" panose="020B0004020202020204" pitchFamily="34" charset="0"/>
                <a:cs typeface="Angsana New" panose="02020603050405020304" pitchFamily="18" charset="-34"/>
              </a:rPr>
              <a:t>Growth </a:t>
            </a:r>
          </a:p>
        </p:txBody>
      </p:sp>
      <p:sp>
        <p:nvSpPr>
          <p:cNvPr id="4" name="Text Placeholder 3">
            <a:extLst>
              <a:ext uri="{FF2B5EF4-FFF2-40B4-BE49-F238E27FC236}">
                <a16:creationId xmlns:a16="http://schemas.microsoft.com/office/drawing/2014/main" id="{54D8C44D-363C-A736-981B-E20954C86917}"/>
              </a:ext>
            </a:extLst>
          </p:cNvPr>
          <p:cNvSpPr>
            <a:spLocks noGrp="1"/>
          </p:cNvSpPr>
          <p:nvPr>
            <p:ph type="body" sz="half" idx="2"/>
          </p:nvPr>
        </p:nvSpPr>
        <p:spPr>
          <a:xfrm>
            <a:off x="231227" y="1280986"/>
            <a:ext cx="11607034" cy="5577014"/>
          </a:xfrm>
        </p:spPr>
        <p:txBody>
          <a:bodyPr>
            <a:noAutofit/>
          </a:bodyPr>
          <a:lstStyle/>
          <a:p>
            <a:pPr marL="342900" indent="-342900">
              <a:buFont typeface="Arial" panose="020B0604020202020204" pitchFamily="34" charset="0"/>
              <a:buChar char="•"/>
            </a:pPr>
            <a:r>
              <a:rPr lang="en-US" sz="2800" dirty="0">
                <a:solidFill>
                  <a:schemeClr val="tx1"/>
                </a:solidFill>
                <a:latin typeface="Arial" panose="020B0604020202020204" pitchFamily="34" charset="0"/>
                <a:cs typeface="Arial" panose="020B0604020202020204" pitchFamily="34" charset="0"/>
              </a:rPr>
              <a:t>The process of physical maturation resulting in an increase in the size of the body and various organs. </a:t>
            </a:r>
          </a:p>
          <a:p>
            <a:pPr marL="342900" indent="-342900">
              <a:buFont typeface="Arial" panose="020B0604020202020204" pitchFamily="34" charset="0"/>
              <a:buChar char="•"/>
            </a:pPr>
            <a:r>
              <a:rPr lang="en-US" sz="2800" dirty="0">
                <a:solidFill>
                  <a:schemeClr val="tx1"/>
                </a:solidFill>
                <a:latin typeface="Arial" panose="020B0604020202020204" pitchFamily="34" charset="0"/>
                <a:cs typeface="Arial" panose="020B0604020202020204" pitchFamily="34" charset="0"/>
              </a:rPr>
              <a:t>Quantitative changes of the body.</a:t>
            </a:r>
          </a:p>
          <a:p>
            <a:pPr marL="342900" indent="-342900">
              <a:buFont typeface="Arial" panose="020B0604020202020204" pitchFamily="34" charset="0"/>
              <a:buChar char="•"/>
            </a:pPr>
            <a:r>
              <a:rPr lang="en-US" sz="2800" dirty="0">
                <a:solidFill>
                  <a:schemeClr val="tx1"/>
                </a:solidFill>
                <a:latin typeface="Arial" panose="020B0604020202020204" pitchFamily="34" charset="0"/>
                <a:cs typeface="Arial" panose="020B0604020202020204" pitchFamily="34" charset="0"/>
              </a:rPr>
              <a:t>The progression of growth should be compatible with established standards for a given population, and interpreted within the context of the genetic potential for a particular child. </a:t>
            </a:r>
          </a:p>
          <a:p>
            <a:pPr marL="342900" indent="-342900">
              <a:buFont typeface="Arial" panose="020B0604020202020204" pitchFamily="34" charset="0"/>
              <a:buChar char="•"/>
            </a:pPr>
            <a:r>
              <a:rPr lang="en-US" sz="2800" dirty="0">
                <a:solidFill>
                  <a:schemeClr val="tx1"/>
                </a:solidFill>
                <a:latin typeface="Arial" panose="020B0604020202020204" pitchFamily="34" charset="0"/>
                <a:cs typeface="Arial" panose="020B0604020202020204" pitchFamily="34" charset="0"/>
              </a:rPr>
              <a:t>A normal growth pattern is good evidence of overall health</a:t>
            </a:r>
            <a:r>
              <a:rPr lang="en-GB" sz="2800" dirty="0">
                <a:solidFill>
                  <a:schemeClr val="tx1"/>
                </a:solidFill>
                <a:latin typeface="Arial" panose="020B0604020202020204" pitchFamily="34" charset="0"/>
                <a:cs typeface="Arial" panose="020B0604020202020204" pitchFamily="34" charset="0"/>
              </a:rPr>
              <a:t> , it is </a:t>
            </a:r>
            <a:r>
              <a:rPr lang="en-GB" sz="2800" b="1" dirty="0">
                <a:solidFill>
                  <a:schemeClr val="tx1"/>
                </a:solidFill>
                <a:latin typeface="Arial" panose="020B0604020202020204" pitchFamily="34" charset="0"/>
                <a:cs typeface="Arial" panose="020B0604020202020204" pitchFamily="34" charset="0"/>
              </a:rPr>
              <a:t>pulsatile</a:t>
            </a:r>
            <a:r>
              <a:rPr lang="en-GB" sz="2800" dirty="0">
                <a:solidFill>
                  <a:schemeClr val="tx1"/>
                </a:solidFill>
                <a:latin typeface="Arial" panose="020B0604020202020204" pitchFamily="34" charset="0"/>
                <a:cs typeface="Arial" panose="020B0604020202020204" pitchFamily="34" charset="0"/>
              </a:rPr>
              <a:t> in nature and  it is the final common pathway of many factors including : birth size , general well being , endocrine and environmental factors.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chemeClr val="tx1"/>
              </a:solidFill>
              <a:latin typeface="Arial" panose="020B0604020202020204" pitchFamily="34" charset="0"/>
              <a:cs typeface="Arial" panose="020B0604020202020204" pitchFamily="34" charset="0"/>
            </a:endParaRPr>
          </a:p>
          <a:p>
            <a:endParaRPr lang="en-JO" sz="2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2639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3" name="Picture 2" descr="C:\Users\Mr.Computer\Desktop\5653.PNG">
            <a:extLst>
              <a:ext uri="{FF2B5EF4-FFF2-40B4-BE49-F238E27FC236}">
                <a16:creationId xmlns:a16="http://schemas.microsoft.com/office/drawing/2014/main" id="{6315E052-F604-4068-AA9A-15BDC67097D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2334" y="3810000"/>
            <a:ext cx="393382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2EF489C-85D9-0FD5-93DE-D65B1BD3C3DF}"/>
              </a:ext>
            </a:extLst>
          </p:cNvPr>
          <p:cNvSpPr txBox="1"/>
          <p:nvPr/>
        </p:nvSpPr>
        <p:spPr>
          <a:xfrm>
            <a:off x="268947" y="573741"/>
            <a:ext cx="9161929" cy="1569660"/>
          </a:xfrm>
          <a:prstGeom prst="rect">
            <a:avLst/>
          </a:prstGeom>
          <a:noFill/>
        </p:spPr>
        <p:txBody>
          <a:bodyPr wrap="square" rtlCol="0">
            <a:spAutoFit/>
          </a:bodyPr>
          <a:lstStyle/>
          <a:p>
            <a:pPr marL="457200" indent="-457200">
              <a:buFont typeface="Arial" panose="020B0604020202020204" pitchFamily="34" charset="0"/>
              <a:buChar char="•"/>
            </a:pPr>
            <a:r>
              <a:rPr lang="en-JO" sz="3200" dirty="0">
                <a:latin typeface="Arial" panose="020B0604020202020204" pitchFamily="34" charset="0"/>
                <a:cs typeface="Arial" panose="020B0604020202020204" pitchFamily="34" charset="0"/>
              </a:rPr>
              <a:t>How to measure US and LS ?</a:t>
            </a:r>
          </a:p>
          <a:p>
            <a:pPr marL="1371600" lvl="2" indent="-457200">
              <a:buFont typeface="Courier New" panose="02070309020205020404" pitchFamily="49" charset="0"/>
              <a:buChar char="o"/>
            </a:pPr>
            <a:r>
              <a:rPr lang="en-JO" sz="3200" dirty="0">
                <a:latin typeface="Arial" panose="020B0604020202020204" pitchFamily="34" charset="0"/>
                <a:cs typeface="Arial" panose="020B0604020202020204" pitchFamily="34" charset="0"/>
              </a:rPr>
              <a:t>1st measure the US using the sitting HT</a:t>
            </a:r>
          </a:p>
          <a:p>
            <a:pPr marL="1371600" lvl="2" indent="-457200">
              <a:buFont typeface="Courier New" panose="02070309020205020404" pitchFamily="49" charset="0"/>
              <a:buChar char="o"/>
            </a:pPr>
            <a:r>
              <a:rPr lang="en-US" sz="3200" dirty="0">
                <a:latin typeface="Arial" panose="020B0604020202020204" pitchFamily="34" charset="0"/>
                <a:cs typeface="Arial" panose="020B0604020202020204" pitchFamily="34" charset="0"/>
              </a:rPr>
              <a:t>T</a:t>
            </a:r>
            <a:r>
              <a:rPr lang="en-JO" sz="3200" dirty="0">
                <a:latin typeface="Arial" panose="020B0604020202020204" pitchFamily="34" charset="0"/>
                <a:cs typeface="Arial" panose="020B0604020202020204" pitchFamily="34" charset="0"/>
              </a:rPr>
              <a:t>hen obtain the LS from the tot HT</a:t>
            </a:r>
          </a:p>
        </p:txBody>
      </p:sp>
      <p:sp>
        <p:nvSpPr>
          <p:cNvPr id="3" name="TextBox 2">
            <a:extLst>
              <a:ext uri="{FF2B5EF4-FFF2-40B4-BE49-F238E27FC236}">
                <a16:creationId xmlns:a16="http://schemas.microsoft.com/office/drawing/2014/main" id="{B8D67F16-DCB4-FF47-C407-E8DA22E568ED}"/>
              </a:ext>
            </a:extLst>
          </p:cNvPr>
          <p:cNvSpPr txBox="1"/>
          <p:nvPr/>
        </p:nvSpPr>
        <p:spPr>
          <a:xfrm>
            <a:off x="1834118" y="2411508"/>
            <a:ext cx="8416177" cy="4955203"/>
          </a:xfrm>
          <a:prstGeom prst="rect">
            <a:avLst/>
          </a:prstGeom>
          <a:noFill/>
        </p:spPr>
        <p:txBody>
          <a:bodyPr wrap="square" rtlCol="0">
            <a:spAutoFit/>
          </a:bodyPr>
          <a:lstStyle/>
          <a:p>
            <a:pPr marL="457200" indent="-457200">
              <a:buFont typeface="Wingdings" pitchFamily="2" charset="2"/>
              <a:buChar char="Ø"/>
            </a:pPr>
            <a:r>
              <a:rPr lang="en-JO" sz="3200" b="1" dirty="0">
                <a:latin typeface="Arial" panose="020B0604020202020204" pitchFamily="34" charset="0"/>
                <a:cs typeface="Arial" panose="020B0604020202020204" pitchFamily="34" charset="0"/>
              </a:rPr>
              <a:t>Increased ratio :</a:t>
            </a:r>
          </a:p>
          <a:p>
            <a:pPr marL="1371600" lvl="2" indent="-457200">
              <a:buFont typeface="Arial" panose="020B0604020202020204" pitchFamily="34" charset="0"/>
              <a:buChar char="•"/>
            </a:pPr>
            <a:r>
              <a:rPr lang="en-JO" sz="2800" dirty="0">
                <a:latin typeface="Arial" panose="020B0604020202020204" pitchFamily="34" charset="0"/>
                <a:cs typeface="Arial" panose="020B0604020202020204" pitchFamily="34" charset="0"/>
              </a:rPr>
              <a:t> Achondroplasia</a:t>
            </a:r>
          </a:p>
          <a:p>
            <a:pPr marL="1371600" lvl="2" indent="-457200">
              <a:buFont typeface="Arial" panose="020B0604020202020204" pitchFamily="34" charset="0"/>
              <a:buChar char="•"/>
            </a:pPr>
            <a:r>
              <a:rPr lang="en-JO" sz="2800" dirty="0">
                <a:latin typeface="Arial" panose="020B0604020202020204" pitchFamily="34" charset="0"/>
                <a:cs typeface="Arial" panose="020B0604020202020204" pitchFamily="34" charset="0"/>
              </a:rPr>
              <a:t>Skeletal dysplasias</a:t>
            </a:r>
          </a:p>
          <a:p>
            <a:pPr marL="1371600" lvl="2" indent="-457200">
              <a:buFont typeface="Arial" panose="020B0604020202020204" pitchFamily="34" charset="0"/>
              <a:buChar char="•"/>
            </a:pPr>
            <a:r>
              <a:rPr lang="en-JO" sz="2800" dirty="0">
                <a:latin typeface="Arial" panose="020B0604020202020204" pitchFamily="34" charset="0"/>
                <a:cs typeface="Arial" panose="020B0604020202020204" pitchFamily="34" charset="0"/>
              </a:rPr>
              <a:t>Untreated hypothyroidism </a:t>
            </a:r>
          </a:p>
          <a:p>
            <a:pPr marL="1371600" lvl="2" indent="-457200">
              <a:buFont typeface="Arial" panose="020B0604020202020204" pitchFamily="34" charset="0"/>
              <a:buChar char="•"/>
            </a:pPr>
            <a:endParaRPr lang="en-JO" sz="2800" dirty="0">
              <a:latin typeface="Arial" panose="020B0604020202020204" pitchFamily="34" charset="0"/>
              <a:cs typeface="Arial" panose="020B0604020202020204" pitchFamily="34" charset="0"/>
            </a:endParaRPr>
          </a:p>
          <a:p>
            <a:pPr marL="457200" indent="-457200">
              <a:buFont typeface="Wingdings" pitchFamily="2" charset="2"/>
              <a:buChar char="Ø"/>
            </a:pPr>
            <a:r>
              <a:rPr lang="en-JO" sz="3200" b="1" dirty="0">
                <a:latin typeface="Arial" panose="020B0604020202020204" pitchFamily="34" charset="0"/>
                <a:cs typeface="Arial" panose="020B0604020202020204" pitchFamily="34" charset="0"/>
              </a:rPr>
              <a:t>Decresed ratio :</a:t>
            </a:r>
          </a:p>
          <a:p>
            <a:pPr marL="1371600" lvl="2" indent="-457200">
              <a:buFont typeface="Arial" panose="020B0604020202020204" pitchFamily="34" charset="0"/>
              <a:buChar char="•"/>
            </a:pPr>
            <a:r>
              <a:rPr lang="en-JO" sz="2800" dirty="0">
                <a:latin typeface="Arial" panose="020B0604020202020204" pitchFamily="34" charset="0"/>
                <a:cs typeface="Arial" panose="020B0604020202020204" pitchFamily="34" charset="0"/>
              </a:rPr>
              <a:t>Short neck (Turner syndrome)</a:t>
            </a:r>
          </a:p>
          <a:p>
            <a:pPr marL="1371600" lvl="2" indent="-457200">
              <a:buFont typeface="Arial" panose="020B0604020202020204" pitchFamily="34" charset="0"/>
              <a:buChar char="•"/>
            </a:pPr>
            <a:r>
              <a:rPr lang="en-JO" sz="2800" dirty="0">
                <a:latin typeface="Arial" panose="020B0604020202020204" pitchFamily="34" charset="0"/>
                <a:cs typeface="Arial" panose="020B0604020202020204" pitchFamily="34" charset="0"/>
              </a:rPr>
              <a:t>Short trunk (scoliosis)</a:t>
            </a:r>
          </a:p>
          <a:p>
            <a:pPr marL="1371600" lvl="2" indent="-457200">
              <a:buFont typeface="Arial" panose="020B0604020202020204" pitchFamily="34" charset="0"/>
              <a:buChar char="•"/>
            </a:pPr>
            <a:r>
              <a:rPr lang="en-JO" sz="2800" dirty="0">
                <a:latin typeface="Arial" panose="020B0604020202020204" pitchFamily="34" charset="0"/>
                <a:cs typeface="Arial" panose="020B0604020202020204" pitchFamily="34" charset="0"/>
              </a:rPr>
              <a:t>Arachnodactyly (Marfan’s syndrome)</a:t>
            </a:r>
          </a:p>
          <a:p>
            <a:pPr marL="457200" indent="-457200">
              <a:buFont typeface="Wingdings" pitchFamily="2" charset="2"/>
              <a:buChar char="Ø"/>
            </a:pPr>
            <a:endParaRPr lang="en-JO" sz="2800" dirty="0">
              <a:latin typeface="Arial" panose="020B0604020202020204" pitchFamily="34" charset="0"/>
              <a:cs typeface="Arial" panose="020B0604020202020204" pitchFamily="34" charset="0"/>
            </a:endParaRPr>
          </a:p>
          <a:p>
            <a:endParaRPr lang="en-JO" sz="2800" dirty="0">
              <a:latin typeface="Arial" panose="020B0604020202020204" pitchFamily="34" charset="0"/>
              <a:cs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4D8C44D-363C-A736-981B-E20954C86917}"/>
              </a:ext>
            </a:extLst>
          </p:cNvPr>
          <p:cNvSpPr>
            <a:spLocks noGrp="1"/>
          </p:cNvSpPr>
          <p:nvPr>
            <p:ph type="body" sz="half" idx="2"/>
          </p:nvPr>
        </p:nvSpPr>
        <p:spPr>
          <a:xfrm>
            <a:off x="197225" y="224679"/>
            <a:ext cx="11649248" cy="6261846"/>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chemeClr val="tx1"/>
              </a:solidFill>
              <a:latin typeface="Arial" panose="020B0604020202020204" pitchFamily="34" charset="0"/>
              <a:cs typeface="Arial" panose="020B0604020202020204" pitchFamily="34" charset="0"/>
            </a:endParaRPr>
          </a:p>
          <a:p>
            <a:endParaRPr lang="en-JO" sz="2800" dirty="0">
              <a:solidFill>
                <a:schemeClr val="tx1"/>
              </a:solidFill>
              <a:latin typeface="Arial" panose="020B0604020202020204" pitchFamily="34" charset="0"/>
              <a:cs typeface="Arial" panose="020B0604020202020204" pitchFamily="34" charset="0"/>
            </a:endParaRPr>
          </a:p>
        </p:txBody>
      </p:sp>
      <p:sp>
        <p:nvSpPr>
          <p:cNvPr id="2" name="Content Placeholder 2">
            <a:extLst>
              <a:ext uri="{FF2B5EF4-FFF2-40B4-BE49-F238E27FC236}">
                <a16:creationId xmlns:a16="http://schemas.microsoft.com/office/drawing/2014/main" id="{5EA83986-327C-0E06-5C40-23FCB36C757F}"/>
              </a:ext>
            </a:extLst>
          </p:cNvPr>
          <p:cNvSpPr txBox="1">
            <a:spLocks/>
          </p:cNvSpPr>
          <p:nvPr/>
        </p:nvSpPr>
        <p:spPr>
          <a:xfrm>
            <a:off x="699247" y="519953"/>
            <a:ext cx="9681881" cy="6261847"/>
          </a:xfrm>
          <a:prstGeom prst="rect">
            <a:avLst/>
          </a:prstGeom>
        </p:spPr>
        <p:txBody>
          <a:bodyPr vert="horz" lIns="91440" tIns="45720" rIns="91440" bIns="45720" rtlCol="0">
            <a:normAutofit/>
          </a:bodyPr>
          <a:lst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518160" indent="-457200" fontAlgn="base">
              <a:spcBef>
                <a:spcPts val="1500"/>
              </a:spcBef>
              <a:spcAft>
                <a:spcPts val="0"/>
              </a:spcAft>
              <a:buFont typeface="Arial" panose="020B0604020202020204" pitchFamily="34" charset="0"/>
              <a:buChar char="•"/>
            </a:pPr>
            <a:r>
              <a:rPr lang="en-US" sz="3600" b="1" dirty="0">
                <a:solidFill>
                  <a:srgbClr val="0070C0"/>
                </a:solidFill>
                <a:latin typeface="Arial" panose="020B0604020202020204" pitchFamily="34" charset="0"/>
              </a:rPr>
              <a:t>Proportionate</a:t>
            </a:r>
            <a:r>
              <a:rPr lang="en-US" sz="3600" dirty="0">
                <a:solidFill>
                  <a:srgbClr val="0070C0"/>
                </a:solidFill>
                <a:latin typeface="Arial" panose="020B0604020202020204" pitchFamily="34" charset="0"/>
              </a:rPr>
              <a:t> short stature</a:t>
            </a:r>
            <a:r>
              <a:rPr lang="en-GB" sz="3600" dirty="0">
                <a:solidFill>
                  <a:srgbClr val="0070C0"/>
                </a:solidFill>
                <a:latin typeface="Arial" panose="020B0604020202020204" pitchFamily="34" charset="0"/>
              </a:rPr>
              <a:t> :</a:t>
            </a:r>
          </a:p>
          <a:p>
            <a:pPr marL="1048512" lvl="1" indent="-457200" fontAlgn="base">
              <a:spcBef>
                <a:spcPts val="1500"/>
              </a:spcBef>
              <a:spcAft>
                <a:spcPts val="0"/>
              </a:spcAft>
              <a:buFont typeface="Courier New" panose="02070309020205020404" pitchFamily="49" charset="0"/>
              <a:buChar char="o"/>
            </a:pPr>
            <a:r>
              <a:rPr lang="en-GB" sz="3200" b="1" i="0" dirty="0">
                <a:solidFill>
                  <a:srgbClr val="1A1C1C"/>
                </a:solidFill>
                <a:latin typeface="Arial" panose="020B0604020202020204" pitchFamily="34" charset="0"/>
              </a:rPr>
              <a:t>Normal</a:t>
            </a:r>
            <a:r>
              <a:rPr lang="en-GB" sz="3200" i="0" dirty="0">
                <a:solidFill>
                  <a:srgbClr val="1A1C1C"/>
                </a:solidFill>
                <a:latin typeface="Arial" panose="020B0604020202020204" pitchFamily="34" charset="0"/>
              </a:rPr>
              <a:t> US/LS ratio </a:t>
            </a:r>
            <a:endParaRPr lang="en-US" sz="3200" i="0" dirty="0">
              <a:solidFill>
                <a:srgbClr val="1A1C1C"/>
              </a:solidFill>
              <a:latin typeface="Arial" panose="020B0604020202020204" pitchFamily="34" charset="0"/>
            </a:endParaRPr>
          </a:p>
          <a:p>
            <a:pPr marL="1200150" lvl="2" indent="-285750" fontAlgn="base">
              <a:spcBef>
                <a:spcPts val="0"/>
              </a:spcBef>
              <a:spcAft>
                <a:spcPts val="0"/>
              </a:spcAft>
              <a:buFont typeface="Arial" panose="020B0604020202020204" pitchFamily="34" charset="0"/>
              <a:buChar char="•"/>
            </a:pPr>
            <a:r>
              <a:rPr lang="en-US" sz="2800" dirty="0">
                <a:solidFill>
                  <a:srgbClr val="1A1C1C"/>
                </a:solidFill>
                <a:latin typeface="Arial" panose="020B0604020202020204" pitchFamily="34" charset="0"/>
              </a:rPr>
              <a:t>Limbs proportionate to trunk.</a:t>
            </a:r>
          </a:p>
          <a:p>
            <a:pPr marL="1200150" lvl="2" indent="-285750" fontAlgn="base">
              <a:spcBef>
                <a:spcPts val="0"/>
              </a:spcBef>
              <a:spcAft>
                <a:spcPts val="0"/>
              </a:spcAft>
              <a:buFont typeface="Arial" panose="020B0604020202020204" pitchFamily="34" charset="0"/>
              <a:buChar char="•"/>
            </a:pPr>
            <a:r>
              <a:rPr lang="en-US" sz="2800" dirty="0">
                <a:solidFill>
                  <a:srgbClr val="1A1C1C"/>
                </a:solidFill>
                <a:latin typeface="Arial" panose="020B0604020202020204" pitchFamily="34" charset="0"/>
              </a:rPr>
              <a:t>Seen in most cases of familial short stature.</a:t>
            </a:r>
          </a:p>
          <a:p>
            <a:pPr marL="1200150" lvl="2" indent="-285750" fontAlgn="base">
              <a:spcBef>
                <a:spcPts val="0"/>
              </a:spcBef>
              <a:spcAft>
                <a:spcPts val="0"/>
              </a:spcAft>
              <a:buFont typeface="Arial" panose="020B0604020202020204" pitchFamily="34" charset="0"/>
              <a:buChar char="•"/>
            </a:pPr>
            <a:endParaRPr lang="en-US" sz="2800" dirty="0">
              <a:solidFill>
                <a:srgbClr val="1A1C1C"/>
              </a:solidFill>
              <a:latin typeface="Arial" panose="020B0604020202020204" pitchFamily="34" charset="0"/>
            </a:endParaRPr>
          </a:p>
          <a:p>
            <a:pPr marL="518160" indent="-457200" fontAlgn="base">
              <a:spcBef>
                <a:spcPts val="0"/>
              </a:spcBef>
              <a:spcAft>
                <a:spcPts val="0"/>
              </a:spcAft>
              <a:buFont typeface="Arial" panose="020B0604020202020204" pitchFamily="34" charset="0"/>
              <a:buChar char="•"/>
            </a:pPr>
            <a:r>
              <a:rPr lang="en-US" sz="3600" b="1" dirty="0">
                <a:solidFill>
                  <a:srgbClr val="0070C0"/>
                </a:solidFill>
                <a:latin typeface="Arial" panose="020B0604020202020204" pitchFamily="34" charset="0"/>
              </a:rPr>
              <a:t>Disproportionate</a:t>
            </a:r>
            <a:r>
              <a:rPr lang="en-US" sz="3600" dirty="0">
                <a:solidFill>
                  <a:srgbClr val="0070C0"/>
                </a:solidFill>
                <a:latin typeface="Arial" panose="020B0604020202020204" pitchFamily="34" charset="0"/>
              </a:rPr>
              <a:t> short stature</a:t>
            </a:r>
            <a:r>
              <a:rPr lang="en-GB" sz="3600" dirty="0">
                <a:solidFill>
                  <a:srgbClr val="0070C0"/>
                </a:solidFill>
                <a:latin typeface="Arial" panose="020B0604020202020204" pitchFamily="34" charset="0"/>
              </a:rPr>
              <a:t>:</a:t>
            </a:r>
          </a:p>
          <a:p>
            <a:pPr marL="518160" indent="-457200" fontAlgn="base">
              <a:spcBef>
                <a:spcPts val="0"/>
              </a:spcBef>
              <a:spcAft>
                <a:spcPts val="0"/>
              </a:spcAft>
              <a:buFont typeface="Arial" panose="020B0604020202020204" pitchFamily="34" charset="0"/>
              <a:buChar char="•"/>
            </a:pPr>
            <a:endParaRPr lang="en-GB" sz="3200" dirty="0">
              <a:solidFill>
                <a:srgbClr val="1A1C1C"/>
              </a:solidFill>
              <a:latin typeface="Arial" panose="020B0604020202020204" pitchFamily="34" charset="0"/>
            </a:endParaRPr>
          </a:p>
          <a:p>
            <a:pPr marL="1048512" lvl="1" indent="-457200" fontAlgn="base">
              <a:spcBef>
                <a:spcPts val="0"/>
              </a:spcBef>
              <a:spcAft>
                <a:spcPts val="0"/>
              </a:spcAft>
              <a:buFont typeface="Courier New" panose="02070309020205020404" pitchFamily="49" charset="0"/>
              <a:buChar char="o"/>
            </a:pPr>
            <a:r>
              <a:rPr lang="en-GB" sz="3200" b="1" i="0" dirty="0">
                <a:solidFill>
                  <a:srgbClr val="1A1C1C"/>
                </a:solidFill>
                <a:latin typeface="Arial" panose="020B0604020202020204" pitchFamily="34" charset="0"/>
              </a:rPr>
              <a:t>Abnormal</a:t>
            </a:r>
            <a:r>
              <a:rPr lang="en-GB" sz="3200" i="0" dirty="0">
                <a:solidFill>
                  <a:srgbClr val="1A1C1C"/>
                </a:solidFill>
                <a:latin typeface="Arial" panose="020B0604020202020204" pitchFamily="34" charset="0"/>
              </a:rPr>
              <a:t> US/LS ratio </a:t>
            </a:r>
            <a:endParaRPr lang="en-US" sz="3200" i="0" dirty="0">
              <a:solidFill>
                <a:srgbClr val="1A1C1C"/>
              </a:solidFill>
              <a:latin typeface="Arial" panose="020B0604020202020204" pitchFamily="34" charset="0"/>
            </a:endParaRPr>
          </a:p>
          <a:p>
            <a:pPr marL="1200150" lvl="2" indent="-285750" fontAlgn="base">
              <a:spcBef>
                <a:spcPts val="0"/>
              </a:spcBef>
              <a:spcAft>
                <a:spcPts val="0"/>
              </a:spcAft>
              <a:buFont typeface="Arial" panose="020B0604020202020204" pitchFamily="34" charset="0"/>
              <a:buChar char="•"/>
            </a:pPr>
            <a:r>
              <a:rPr lang="en-US" sz="2800" i="0" dirty="0">
                <a:solidFill>
                  <a:srgbClr val="1A1C1C"/>
                </a:solidFill>
                <a:latin typeface="Arial" panose="020B0604020202020204" pitchFamily="34" charset="0"/>
              </a:rPr>
              <a:t>Limbs disproportionately short compared to trunk.</a:t>
            </a:r>
          </a:p>
          <a:p>
            <a:pPr marL="1200150" lvl="2" indent="-285750" fontAlgn="base">
              <a:spcBef>
                <a:spcPts val="0"/>
              </a:spcBef>
              <a:spcAft>
                <a:spcPts val="2100"/>
              </a:spcAft>
              <a:buFont typeface="Arial" panose="020B0604020202020204" pitchFamily="34" charset="0"/>
              <a:buChar char="•"/>
            </a:pPr>
            <a:r>
              <a:rPr lang="en-US" sz="2800" i="0" dirty="0">
                <a:solidFill>
                  <a:srgbClr val="1A1C1C"/>
                </a:solidFill>
                <a:latin typeface="Arial" panose="020B0604020202020204" pitchFamily="34" charset="0"/>
              </a:rPr>
              <a:t>Seen mostly in cases of skeletal dysplasia. </a:t>
            </a:r>
            <a:endParaRPr lang="en-DE" sz="3200" i="0" dirty="0"/>
          </a:p>
        </p:txBody>
      </p:sp>
    </p:spTree>
    <p:extLst>
      <p:ext uri="{BB962C8B-B14F-4D97-AF65-F5344CB8AC3E}">
        <p14:creationId xmlns:p14="http://schemas.microsoft.com/office/powerpoint/2010/main" val="65594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E8BC3E8-D459-4D11-DF5F-738B87970EDB}"/>
              </a:ext>
            </a:extLst>
          </p:cNvPr>
          <p:cNvSpPr>
            <a:spLocks noGrp="1"/>
          </p:cNvSpPr>
          <p:nvPr>
            <p:ph type="subTitle" idx="1"/>
          </p:nvPr>
        </p:nvSpPr>
        <p:spPr>
          <a:xfrm>
            <a:off x="1524000" y="290982"/>
            <a:ext cx="9144000" cy="1655762"/>
          </a:xfrm>
        </p:spPr>
        <p:txBody>
          <a:bodyPr>
            <a:normAutofit/>
          </a:bodyPr>
          <a:lstStyle/>
          <a:p>
            <a:r>
              <a:rPr lang="en-GB" sz="4400" dirty="0"/>
              <a:t>Normal variant short stature </a:t>
            </a:r>
          </a:p>
        </p:txBody>
      </p:sp>
      <p:sp>
        <p:nvSpPr>
          <p:cNvPr id="4" name="TextBox 3">
            <a:extLst>
              <a:ext uri="{FF2B5EF4-FFF2-40B4-BE49-F238E27FC236}">
                <a16:creationId xmlns:a16="http://schemas.microsoft.com/office/drawing/2014/main" id="{65DB6053-2D79-FE98-7041-EC7C137B182C}"/>
              </a:ext>
            </a:extLst>
          </p:cNvPr>
          <p:cNvSpPr txBox="1"/>
          <p:nvPr/>
        </p:nvSpPr>
        <p:spPr>
          <a:xfrm>
            <a:off x="317390" y="1408423"/>
            <a:ext cx="10840278" cy="6063198"/>
          </a:xfrm>
          <a:prstGeom prst="rect">
            <a:avLst/>
          </a:prstGeom>
          <a:noFill/>
        </p:spPr>
        <p:txBody>
          <a:bodyPr wrap="square" rtlCol="1">
            <a:spAutoFit/>
          </a:bodyPr>
          <a:lstStyle/>
          <a:p>
            <a:pPr marL="342900" indent="-342900">
              <a:buFont typeface="Wingdings" panose="05000000000000000000" pitchFamily="2" charset="2"/>
              <a:buChar char="v"/>
            </a:pPr>
            <a:r>
              <a:rPr lang="en-GB" sz="2800" dirty="0"/>
              <a:t>Short children with </a:t>
            </a:r>
            <a:r>
              <a:rPr lang="en-GB" sz="2800" dirty="0">
                <a:solidFill>
                  <a:srgbClr val="FF0000"/>
                </a:solidFill>
              </a:rPr>
              <a:t>normal height velocity </a:t>
            </a:r>
            <a:r>
              <a:rPr lang="en-GB" sz="2800" dirty="0"/>
              <a:t>usually have a </a:t>
            </a:r>
            <a:r>
              <a:rPr lang="en-GB" sz="2800" dirty="0" err="1"/>
              <a:t>nonpathologic</a:t>
            </a:r>
            <a:r>
              <a:rPr lang="en-GB" sz="2800" dirty="0"/>
              <a:t> cause of short stature also described as normal variants of growth, including : </a:t>
            </a:r>
          </a:p>
          <a:p>
            <a:endParaRPr lang="en-GB" sz="2400" dirty="0"/>
          </a:p>
          <a:p>
            <a:pPr marL="342900" indent="-342900">
              <a:buFont typeface="Wingdings" panose="05000000000000000000" pitchFamily="2" charset="2"/>
              <a:buChar char="Ø"/>
            </a:pPr>
            <a:r>
              <a:rPr lang="en-GB" sz="3200" dirty="0"/>
              <a:t>Familial Short Stature </a:t>
            </a:r>
          </a:p>
          <a:p>
            <a:pPr marL="342900" indent="-342900">
              <a:buFont typeface="Wingdings" panose="05000000000000000000" pitchFamily="2" charset="2"/>
              <a:buChar char="Ø"/>
            </a:pPr>
            <a:endParaRPr lang="en-GB" sz="3200" dirty="0"/>
          </a:p>
          <a:p>
            <a:pPr marL="342900" indent="-342900">
              <a:buFont typeface="Wingdings" panose="05000000000000000000" pitchFamily="2" charset="2"/>
              <a:buChar char="Ø"/>
            </a:pPr>
            <a:r>
              <a:rPr lang="en-GB" sz="3200" dirty="0"/>
              <a:t>Constitutional delay of growth and puberty </a:t>
            </a:r>
          </a:p>
          <a:p>
            <a:pPr marL="342900" indent="-342900">
              <a:buFont typeface="Wingdings" panose="05000000000000000000" pitchFamily="2" charset="2"/>
              <a:buChar char="Ø"/>
            </a:pPr>
            <a:endParaRPr lang="en-GB" sz="3200" dirty="0"/>
          </a:p>
          <a:p>
            <a:pPr marL="342900" indent="-342900">
              <a:buFont typeface="Wingdings" panose="05000000000000000000" pitchFamily="2" charset="2"/>
              <a:buChar char="Ø"/>
            </a:pPr>
            <a:r>
              <a:rPr lang="en-GB" sz="3200" dirty="0"/>
              <a:t>Idiopathic short stature</a:t>
            </a:r>
          </a:p>
          <a:p>
            <a:pPr marL="342900" indent="-342900">
              <a:buFont typeface="Wingdings" panose="05000000000000000000" pitchFamily="2" charset="2"/>
              <a:buChar char="Ø"/>
            </a:pPr>
            <a:endParaRPr lang="en-GB" sz="3200" dirty="0"/>
          </a:p>
          <a:p>
            <a:pPr marL="342900" indent="-342900">
              <a:buFont typeface="Wingdings" panose="05000000000000000000" pitchFamily="2" charset="2"/>
              <a:buChar char="Ø"/>
            </a:pPr>
            <a:r>
              <a:rPr lang="en-GB" sz="3200" dirty="0"/>
              <a:t>Small for gestational age infants with catchup growth</a:t>
            </a:r>
          </a:p>
          <a:p>
            <a:pPr marL="342900" indent="-342900">
              <a:buFont typeface="Wingdings" panose="05000000000000000000" pitchFamily="2" charset="2"/>
              <a:buChar char="Ø"/>
            </a:pPr>
            <a:endParaRPr lang="en-GB" sz="3200" dirty="0"/>
          </a:p>
          <a:p>
            <a:pPr marL="342900" indent="-342900">
              <a:buFont typeface="Wingdings" panose="05000000000000000000" pitchFamily="2" charset="2"/>
              <a:buChar char="v"/>
            </a:pPr>
            <a:endParaRPr lang="ar-JO" sz="2400" dirty="0"/>
          </a:p>
        </p:txBody>
      </p:sp>
    </p:spTree>
    <p:extLst>
      <p:ext uri="{BB962C8B-B14F-4D97-AF65-F5344CB8AC3E}">
        <p14:creationId xmlns:p14="http://schemas.microsoft.com/office/powerpoint/2010/main" val="8620760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A47C0C-87B0-6B38-B94A-E5C733D849BB}"/>
              </a:ext>
            </a:extLst>
          </p:cNvPr>
          <p:cNvSpPr>
            <a:spLocks noGrp="1"/>
          </p:cNvSpPr>
          <p:nvPr>
            <p:ph idx="1"/>
          </p:nvPr>
        </p:nvSpPr>
        <p:spPr>
          <a:xfrm>
            <a:off x="347868" y="630478"/>
            <a:ext cx="7203306" cy="6059882"/>
          </a:xfrm>
        </p:spPr>
        <p:txBody>
          <a:bodyPr>
            <a:noAutofit/>
          </a:bodyPr>
          <a:lstStyle/>
          <a:p>
            <a:pPr>
              <a:buFont typeface="Wingdings" panose="05000000000000000000" pitchFamily="2" charset="2"/>
              <a:buChar char="v"/>
            </a:pPr>
            <a:r>
              <a:rPr lang="en-GB" sz="3200" b="1" dirty="0"/>
              <a:t>Familial short stature : </a:t>
            </a:r>
          </a:p>
          <a:p>
            <a:r>
              <a:rPr lang="en-GB" sz="2600" dirty="0"/>
              <a:t> is a condition in which the </a:t>
            </a:r>
            <a:r>
              <a:rPr lang="en-GB" sz="2600" u="sng" dirty="0">
                <a:solidFill>
                  <a:srgbClr val="FF0000"/>
                </a:solidFill>
              </a:rPr>
              <a:t>final adult height achieved is less than the third percentile</a:t>
            </a:r>
            <a:r>
              <a:rPr lang="en-GB" sz="2600" u="sng" dirty="0"/>
              <a:t> for the patient's age, gender, and population. </a:t>
            </a:r>
            <a:r>
              <a:rPr lang="en-GB" sz="2600" dirty="0"/>
              <a:t>Nevertheless, it is consistent with parental height in the absence of nutritional, hormonal, acquired, genetic, and iatrogenic causes.</a:t>
            </a:r>
          </a:p>
          <a:p>
            <a:r>
              <a:rPr lang="en-GB" sz="2600" dirty="0">
                <a:solidFill>
                  <a:srgbClr val="FF0000"/>
                </a:solidFill>
              </a:rPr>
              <a:t>They have a normal growth velocity  and </a:t>
            </a:r>
            <a:r>
              <a:rPr lang="en-GB" sz="2600" u="sng" dirty="0">
                <a:solidFill>
                  <a:srgbClr val="FF0000"/>
                </a:solidFill>
              </a:rPr>
              <a:t>no bone age delayed.</a:t>
            </a:r>
          </a:p>
          <a:p>
            <a:r>
              <a:rPr lang="en-GB" sz="2600" b="0" i="0" dirty="0">
                <a:effectLst/>
                <a:latin typeface="Calibri" panose="020F0502020204030204" pitchFamily="34" charset="0"/>
                <a:cs typeface="Calibri" panose="020F0502020204030204" pitchFamily="34" charset="0"/>
              </a:rPr>
              <a:t>Most common cause of </a:t>
            </a:r>
            <a:r>
              <a:rPr lang="en-GB" sz="2600" b="0" i="0" dirty="0">
                <a:effectLst/>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proportionate short stature</a:t>
            </a:r>
            <a:r>
              <a:rPr lang="en-GB" sz="2600" dirty="0">
                <a:latin typeface="Calibri" panose="020F0502020204030204" pitchFamily="34" charset="0"/>
                <a:cs typeface="Calibri" panose="020F0502020204030204" pitchFamily="34" charset="0"/>
              </a:rPr>
              <a:t>.</a:t>
            </a:r>
          </a:p>
          <a:p>
            <a:pPr marL="0" indent="0">
              <a:buNone/>
            </a:pPr>
            <a:endParaRPr lang="ar-JO" sz="2600" dirty="0"/>
          </a:p>
        </p:txBody>
      </p:sp>
      <p:pic>
        <p:nvPicPr>
          <p:cNvPr id="5" name="Picture 4">
            <a:extLst>
              <a:ext uri="{FF2B5EF4-FFF2-40B4-BE49-F238E27FC236}">
                <a16:creationId xmlns:a16="http://schemas.microsoft.com/office/drawing/2014/main" id="{87753004-C354-2F38-0287-D017096973B8}"/>
              </a:ext>
            </a:extLst>
          </p:cNvPr>
          <p:cNvPicPr>
            <a:picLocks noChangeAspect="1"/>
          </p:cNvPicPr>
          <p:nvPr/>
        </p:nvPicPr>
        <p:blipFill rotWithShape="1">
          <a:blip r:embed="rId4">
            <a:extLst>
              <a:ext uri="{28A0092B-C50C-407E-A947-70E740481C1C}">
                <a14:useLocalDpi xmlns:a14="http://schemas.microsoft.com/office/drawing/2010/main" val="0"/>
              </a:ext>
            </a:extLst>
          </a:blip>
          <a:srcRect r="18432"/>
          <a:stretch/>
        </p:blipFill>
        <p:spPr>
          <a:xfrm>
            <a:off x="7910053" y="630478"/>
            <a:ext cx="4060722" cy="5686355"/>
          </a:xfrm>
          <a:prstGeom prst="rect">
            <a:avLst/>
          </a:prstGeom>
        </p:spPr>
      </p:pic>
    </p:spTree>
    <p:extLst>
      <p:ext uri="{BB962C8B-B14F-4D97-AF65-F5344CB8AC3E}">
        <p14:creationId xmlns:p14="http://schemas.microsoft.com/office/powerpoint/2010/main" val="34059254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BBBF9AF-50FE-72A4-68B2-10EEAB003481}"/>
              </a:ext>
            </a:extLst>
          </p:cNvPr>
          <p:cNvSpPr txBox="1"/>
          <p:nvPr/>
        </p:nvSpPr>
        <p:spPr>
          <a:xfrm>
            <a:off x="206477" y="250007"/>
            <a:ext cx="8111613" cy="7000891"/>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GB" sz="3200" b="1" i="0" u="none" strike="noStrike" kern="1200" cap="none" spc="0" normalizeH="0" baseline="0" noProof="0" dirty="0">
                <a:ln>
                  <a:noFill/>
                </a:ln>
                <a:solidFill>
                  <a:prstClr val="black"/>
                </a:solidFill>
                <a:effectLst/>
                <a:uLnTx/>
                <a:uFillTx/>
                <a:latin typeface="Calibri" panose="020F0502020204030204"/>
                <a:ea typeface="+mn-ea"/>
                <a:cs typeface="+mn-cs"/>
              </a:rPr>
              <a:t>Constitutional growth delay :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600" b="1" i="0" u="none" strike="noStrike" kern="1200" cap="none" spc="0" normalizeH="0" baseline="0" noProof="0" dirty="0">
                <a:ln>
                  <a:noFill/>
                </a:ln>
                <a:solidFill>
                  <a:srgbClr val="1A1C1C"/>
                </a:solidFill>
                <a:effectLst/>
                <a:uLnTx/>
                <a:uFillTx/>
                <a:latin typeface="Calibri" panose="020F0502020204030204" pitchFamily="34" charset="0"/>
                <a:ea typeface="+mn-ea"/>
                <a:cs typeface="Calibri" panose="020F0502020204030204" pitchFamily="34" charset="0"/>
              </a:rPr>
              <a:t>Temporary</a:t>
            </a:r>
            <a:r>
              <a:rPr kumimoji="0" lang="en-GB" sz="2600" b="0" i="0" u="none" strike="noStrike" kern="1200" cap="none" spc="0" normalizeH="0" baseline="0" noProof="0" dirty="0">
                <a:ln>
                  <a:noFill/>
                </a:ln>
                <a:solidFill>
                  <a:srgbClr val="1A1C1C"/>
                </a:solidFill>
                <a:effectLst/>
                <a:uLnTx/>
                <a:uFillTx/>
                <a:latin typeface="Calibri" panose="020F0502020204030204" pitchFamily="34" charset="0"/>
                <a:ea typeface="+mn-ea"/>
                <a:cs typeface="Calibri" panose="020F0502020204030204" pitchFamily="34" charset="0"/>
              </a:rPr>
              <a:t> delay in growth and onset of </a:t>
            </a:r>
            <a:r>
              <a:rPr kumimoji="0" lang="en-GB"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Puberty, downward shift in growth rate begins at three to six months of age.</a:t>
            </a:r>
            <a:endParaRPr kumimoji="0" lang="en-GB" sz="2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600" b="0" i="0" u="none" strike="noStrike" kern="1200" cap="none" spc="0" normalizeH="0" baseline="0" noProof="0" dirty="0">
                <a:ln>
                  <a:noFill/>
                </a:ln>
                <a:solidFill>
                  <a:srgbClr val="FF0000"/>
                </a:solidFill>
                <a:effectLst/>
                <a:uLnTx/>
                <a:uFillTx/>
                <a:latin typeface="Calibri" panose="020F0502020204030204"/>
                <a:ea typeface="+mn-ea"/>
                <a:cs typeface="+mn-cs"/>
              </a:rPr>
              <a:t>The hallmark of CDGP is delayed bone age.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600" b="0" i="0" u="none" strike="noStrike" kern="1200" cap="none" spc="0" normalizeH="0" baseline="0" noProof="0" dirty="0">
                <a:ln>
                  <a:noFill/>
                </a:ln>
                <a:solidFill>
                  <a:prstClr val="black"/>
                </a:solidFill>
                <a:effectLst/>
                <a:uLnTx/>
                <a:uFillTx/>
                <a:latin typeface="Calibri" panose="020F0502020204030204"/>
                <a:ea typeface="+mn-ea"/>
                <a:cs typeface="+mn-cs"/>
              </a:rPr>
              <a:t>They tend to have </a:t>
            </a:r>
            <a:r>
              <a:rPr kumimoji="0" lang="en-GB" sz="2600" b="0" i="0" u="none" strike="noStrike" kern="1200" cap="none" spc="0" normalizeH="0" baseline="0" noProof="0" dirty="0">
                <a:ln>
                  <a:noFill/>
                </a:ln>
                <a:solidFill>
                  <a:srgbClr val="FF0000"/>
                </a:solidFill>
                <a:effectLst/>
                <a:uLnTx/>
                <a:uFillTx/>
                <a:latin typeface="Calibri" panose="020F0502020204030204"/>
                <a:ea typeface="+mn-ea"/>
                <a:cs typeface="+mn-cs"/>
              </a:rPr>
              <a:t>delayed pubertal maturation </a:t>
            </a:r>
            <a:r>
              <a:rPr kumimoji="0" lang="en-GB" sz="2600" b="0" i="0" u="none" strike="noStrike" kern="1200" cap="none" spc="0" normalizeH="0" baseline="0" noProof="0" dirty="0">
                <a:ln>
                  <a:noFill/>
                </a:ln>
                <a:solidFill>
                  <a:prstClr val="black"/>
                </a:solidFill>
                <a:effectLst/>
                <a:uLnTx/>
                <a:uFillTx/>
                <a:latin typeface="Calibri" panose="020F0502020204030204"/>
                <a:ea typeface="+mn-ea"/>
                <a:cs typeface="+mn-cs"/>
              </a:rPr>
              <a:t>, but is followed by catch-up growth when they do enter puberty.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600" b="0" i="0" u="none" strike="noStrike" kern="1200" cap="none" spc="0" normalizeH="0" baseline="0" noProof="0" dirty="0">
                <a:ln>
                  <a:noFill/>
                </a:ln>
                <a:solidFill>
                  <a:srgbClr val="1A1C1C"/>
                </a:solidFill>
                <a:effectLst/>
                <a:uLnTx/>
                <a:uFillTx/>
                <a:latin typeface="Lato" panose="020F0502020204030203" pitchFamily="34" charset="0"/>
                <a:ea typeface="+mn-ea"/>
                <a:cs typeface="+mn-cs"/>
              </a:rPr>
              <a:t>individual reaches a </a:t>
            </a:r>
            <a:r>
              <a:rPr kumimoji="0" lang="en-GB" sz="2600" b="0" i="0" u="sng" strike="noStrike" kern="1200" cap="none" spc="0" normalizeH="0" baseline="0" noProof="0" dirty="0">
                <a:ln>
                  <a:noFill/>
                </a:ln>
                <a:solidFill>
                  <a:srgbClr val="1A1C1C"/>
                </a:solidFill>
                <a:effectLst/>
                <a:uLnTx/>
                <a:uFillTx/>
                <a:latin typeface="Lato" panose="020F0502020204030203" pitchFamily="34" charset="0"/>
                <a:ea typeface="+mn-ea"/>
                <a:cs typeface="+mn-cs"/>
              </a:rPr>
              <a:t>normal adult height</a:t>
            </a:r>
            <a:r>
              <a:rPr kumimoji="0" lang="en-GB" sz="2600" b="0" i="0" u="none" strike="noStrike" kern="1200" cap="none" spc="0" normalizeH="0" baseline="0" noProof="0" dirty="0">
                <a:ln>
                  <a:noFill/>
                </a:ln>
                <a:solidFill>
                  <a:srgbClr val="1A1C1C"/>
                </a:solidFill>
                <a:effectLst/>
                <a:uLnTx/>
                <a:uFillTx/>
                <a:latin typeface="Lato" panose="020F0502020204030203" pitchFamily="34" charset="0"/>
                <a:ea typeface="+mn-ea"/>
                <a:cs typeface="+mn-cs"/>
              </a:rPr>
              <a:t>.</a:t>
            </a:r>
          </a:p>
          <a:p>
            <a:pPr marL="228600" indent="-228600">
              <a:lnSpc>
                <a:spcPct val="90000"/>
              </a:lnSpc>
              <a:spcBef>
                <a:spcPts val="1000"/>
              </a:spcBef>
              <a:buFont typeface="Arial" panose="020B0604020202020204" pitchFamily="34" charset="0"/>
              <a:buChar char="•"/>
              <a:defRPr/>
            </a:pPr>
            <a:r>
              <a:rPr lang="en-GB" sz="2800" dirty="0"/>
              <a:t>In many cases, there is a </a:t>
            </a:r>
            <a:r>
              <a:rPr lang="en-GB" sz="2800" dirty="0">
                <a:solidFill>
                  <a:srgbClr val="FF0000"/>
                </a:solidFill>
              </a:rPr>
              <a:t>family history </a:t>
            </a:r>
            <a:r>
              <a:rPr lang="en-GB" sz="2800" dirty="0"/>
              <a:t>of delayed growth and puberty in one or both parents.</a:t>
            </a:r>
          </a:p>
          <a:p>
            <a:pPr marL="228600" indent="-228600">
              <a:lnSpc>
                <a:spcPct val="90000"/>
              </a:lnSpc>
              <a:spcBef>
                <a:spcPts val="1000"/>
              </a:spcBef>
              <a:buFont typeface="Arial" panose="020B0604020202020204" pitchFamily="34" charset="0"/>
              <a:buChar char="•"/>
              <a:defRPr/>
            </a:pPr>
            <a:r>
              <a:rPr lang="en-GB" sz="2800" dirty="0"/>
              <a:t>Severe CDGP may be difficult to differentiate from growth hormone deficiency, and stimulation testing with growth hormone secretagogues may be necessary.</a:t>
            </a:r>
            <a:endParaRPr lang="ar-JO" sz="2800"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BEA7516-195A-5735-587E-08630D2491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8090" y="250007"/>
            <a:ext cx="3873910" cy="5914821"/>
          </a:xfrm>
          <a:prstGeom prst="rect">
            <a:avLst/>
          </a:prstGeom>
        </p:spPr>
      </p:pic>
    </p:spTree>
    <p:extLst>
      <p:ext uri="{BB962C8B-B14F-4D97-AF65-F5344CB8AC3E}">
        <p14:creationId xmlns:p14="http://schemas.microsoft.com/office/powerpoint/2010/main" val="20203104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ED3C7A5-BD35-73B4-1CBB-49D61126385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300483"/>
            <a:ext cx="10256520" cy="6257033"/>
          </a:xfrm>
        </p:spPr>
      </p:pic>
    </p:spTree>
    <p:extLst>
      <p:ext uri="{BB962C8B-B14F-4D97-AF65-F5344CB8AC3E}">
        <p14:creationId xmlns:p14="http://schemas.microsoft.com/office/powerpoint/2010/main" val="15426844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23030-155A-8141-9DBC-7E70AD0CDB96}"/>
              </a:ext>
            </a:extLst>
          </p:cNvPr>
          <p:cNvSpPr>
            <a:spLocks noGrp="1"/>
          </p:cNvSpPr>
          <p:nvPr>
            <p:ph type="title"/>
          </p:nvPr>
        </p:nvSpPr>
        <p:spPr>
          <a:xfrm>
            <a:off x="838200" y="365125"/>
            <a:ext cx="10515600" cy="5529238"/>
          </a:xfrm>
        </p:spPr>
        <p:txBody>
          <a:bodyPr>
            <a:normAutofit/>
          </a:bodyPr>
          <a:lstStyle/>
          <a:p>
            <a:r>
              <a:rPr lang="en-GB" sz="7200" dirty="0"/>
              <a:t>Genetic Causes (Syndromes with dysmorphic features )</a:t>
            </a:r>
            <a:endParaRPr lang="ar-JO" sz="7200" dirty="0"/>
          </a:p>
        </p:txBody>
      </p:sp>
    </p:spTree>
    <p:extLst>
      <p:ext uri="{BB962C8B-B14F-4D97-AF65-F5344CB8AC3E}">
        <p14:creationId xmlns:p14="http://schemas.microsoft.com/office/powerpoint/2010/main" val="1457985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6DF6C-4CD4-5A21-8A05-4850708DBCD8}"/>
              </a:ext>
            </a:extLst>
          </p:cNvPr>
          <p:cNvSpPr>
            <a:spLocks noGrp="1"/>
          </p:cNvSpPr>
          <p:nvPr>
            <p:ph type="title"/>
          </p:nvPr>
        </p:nvSpPr>
        <p:spPr/>
        <p:txBody>
          <a:bodyPr/>
          <a:lstStyle/>
          <a:p>
            <a:r>
              <a:rPr lang="en-GB" b="1" dirty="0"/>
              <a:t>Turner syndrome</a:t>
            </a:r>
            <a:endParaRPr lang="ar-JO" b="1" dirty="0"/>
          </a:p>
        </p:txBody>
      </p:sp>
      <p:sp>
        <p:nvSpPr>
          <p:cNvPr id="3" name="Content Placeholder 2">
            <a:extLst>
              <a:ext uri="{FF2B5EF4-FFF2-40B4-BE49-F238E27FC236}">
                <a16:creationId xmlns:a16="http://schemas.microsoft.com/office/drawing/2014/main" id="{F1FDA47A-2DF9-C888-6D4E-CF0F2E9B73B4}"/>
              </a:ext>
            </a:extLst>
          </p:cNvPr>
          <p:cNvSpPr>
            <a:spLocks noGrp="1"/>
          </p:cNvSpPr>
          <p:nvPr>
            <p:ph idx="1"/>
          </p:nvPr>
        </p:nvSpPr>
        <p:spPr/>
        <p:txBody>
          <a:bodyPr>
            <a:normAutofit fontScale="92500" lnSpcReduction="20000"/>
          </a:bodyPr>
          <a:lstStyle/>
          <a:p>
            <a:r>
              <a:rPr lang="en-GB" i="0" dirty="0">
                <a:solidFill>
                  <a:srgbClr val="1A1C1C"/>
                </a:solidFill>
                <a:effectLst/>
                <a:latin typeface="Calibri" panose="020F0502020204030204" pitchFamily="34" charset="0"/>
                <a:cs typeface="Calibri" panose="020F0502020204030204" pitchFamily="34" charset="0"/>
              </a:rPr>
              <a:t>A chromosomal abnormality with karyotype 45,XO, </a:t>
            </a:r>
            <a:r>
              <a:rPr lang="en-US" dirty="0">
                <a:solidFill>
                  <a:schemeClr val="tx1">
                    <a:lumMod val="95000"/>
                    <a:lumOff val="5000"/>
                  </a:schemeClr>
                </a:solidFill>
                <a:latin typeface="Calibri" panose="020F0502020204030204" pitchFamily="34" charset="0"/>
                <a:cs typeface="Calibri" panose="020F0502020204030204" pitchFamily="34" charset="0"/>
              </a:rPr>
              <a:t>is an important consideration in girls with short stature and especially growth failure, because </a:t>
            </a:r>
            <a:r>
              <a:rPr lang="en-US" u="sng" dirty="0">
                <a:solidFill>
                  <a:schemeClr val="tx1">
                    <a:lumMod val="95000"/>
                    <a:lumOff val="5000"/>
                  </a:schemeClr>
                </a:solidFill>
                <a:latin typeface="Calibri" panose="020F0502020204030204" pitchFamily="34" charset="0"/>
                <a:cs typeface="Calibri" panose="020F0502020204030204" pitchFamily="34" charset="0"/>
              </a:rPr>
              <a:t>shortness may be the presenting feature of the syndrome</a:t>
            </a:r>
            <a:r>
              <a:rPr lang="en-GB" i="0" u="sng" dirty="0">
                <a:solidFill>
                  <a:srgbClr val="1A1C1C"/>
                </a:solidFill>
                <a:effectLst/>
                <a:latin typeface="Calibri" panose="020F0502020204030204" pitchFamily="34" charset="0"/>
                <a:cs typeface="Calibri" panose="020F0502020204030204" pitchFamily="34" charset="0"/>
              </a:rPr>
              <a:t>, </a:t>
            </a:r>
            <a:r>
              <a:rPr lang="en-GB" i="0" dirty="0">
                <a:solidFill>
                  <a:srgbClr val="1A1C1C"/>
                </a:solidFill>
                <a:effectLst/>
                <a:latin typeface="Calibri" panose="020F0502020204030204" pitchFamily="34" charset="0"/>
                <a:cs typeface="Calibri" panose="020F0502020204030204" pitchFamily="34" charset="0"/>
              </a:rPr>
              <a:t>webbed neck, widely spaced nipples, and gonadal dysgenesis. </a:t>
            </a:r>
          </a:p>
          <a:p>
            <a:r>
              <a:rPr lang="en-US" dirty="0">
                <a:solidFill>
                  <a:schemeClr val="tx1">
                    <a:lumMod val="95000"/>
                    <a:lumOff val="5000"/>
                  </a:schemeClr>
                </a:solidFill>
                <a:latin typeface="Calibri" panose="020F0502020204030204" pitchFamily="34" charset="0"/>
                <a:cs typeface="Calibri" panose="020F0502020204030204" pitchFamily="34" charset="0"/>
              </a:rPr>
              <a:t> Virtually all girls with Turner syndrome have short stature, with an average adult height about 20 cm shorter than predicted by the mid-parental height</a:t>
            </a:r>
            <a:endParaRPr lang="en-GB" i="0" dirty="0">
              <a:solidFill>
                <a:srgbClr val="1A1C1C"/>
              </a:solidFill>
              <a:effectLst/>
              <a:latin typeface="Calibri" panose="020F0502020204030204" pitchFamily="34" charset="0"/>
              <a:cs typeface="Calibri" panose="020F0502020204030204" pitchFamily="34" charset="0"/>
            </a:endParaRPr>
          </a:p>
          <a:p>
            <a:r>
              <a:rPr lang="en-GB" i="0" dirty="0">
                <a:solidFill>
                  <a:srgbClr val="1A1C1C"/>
                </a:solidFill>
                <a:effectLst/>
                <a:latin typeface="Calibri" panose="020F0502020204030204" pitchFamily="34" charset="0"/>
                <a:cs typeface="Calibri" panose="020F0502020204030204" pitchFamily="34" charset="0"/>
              </a:rPr>
              <a:t>Turner syndrome is associated with many additional abnormalities, including infertility,</a:t>
            </a:r>
            <a:r>
              <a:rPr lang="en-US" dirty="0">
                <a:solidFill>
                  <a:schemeClr val="tx1">
                    <a:lumMod val="95000"/>
                    <a:lumOff val="5000"/>
                  </a:schemeClr>
                </a:solidFill>
              </a:rPr>
              <a:t> also they usually have absent or very </a:t>
            </a:r>
            <a:r>
              <a:rPr lang="en-US" dirty="0">
                <a:solidFill>
                  <a:srgbClr val="FF0000"/>
                </a:solidFill>
              </a:rPr>
              <a:t>delayed pubertal development</a:t>
            </a:r>
            <a:r>
              <a:rPr lang="en-GB" i="0" dirty="0">
                <a:solidFill>
                  <a:srgbClr val="1A1C1C"/>
                </a:solidFill>
                <a:effectLst/>
                <a:latin typeface="Calibri" panose="020F0502020204030204" pitchFamily="34" charset="0"/>
                <a:cs typeface="Calibri" panose="020F0502020204030204" pitchFamily="34" charset="0"/>
              </a:rPr>
              <a:t> ,</a:t>
            </a:r>
            <a:r>
              <a:rPr lang="en-GB" i="0" dirty="0">
                <a:solidFill>
                  <a:srgbClr val="FF0000"/>
                </a:solidFill>
                <a:effectLst/>
                <a:latin typeface="Calibri" panose="020F0502020204030204" pitchFamily="34" charset="0"/>
                <a:cs typeface="Calibri" panose="020F0502020204030204" pitchFamily="34" charset="0"/>
              </a:rPr>
              <a:t>coarctation of the aorta</a:t>
            </a:r>
            <a:r>
              <a:rPr lang="en-GB" i="0" dirty="0">
                <a:solidFill>
                  <a:srgbClr val="1A1C1C"/>
                </a:solidFill>
                <a:effectLst/>
                <a:latin typeface="Calibri" panose="020F0502020204030204" pitchFamily="34" charset="0"/>
                <a:cs typeface="Calibri" panose="020F0502020204030204" pitchFamily="34" charset="0"/>
              </a:rPr>
              <a:t>, horseshoe kidney, and osteoporosis.</a:t>
            </a:r>
          </a:p>
          <a:p>
            <a:r>
              <a:rPr lang="en-US" dirty="0">
                <a:solidFill>
                  <a:schemeClr val="tx1">
                    <a:lumMod val="95000"/>
                    <a:lumOff val="5000"/>
                  </a:schemeClr>
                </a:solidFill>
              </a:rPr>
              <a:t>Prompt diagnosis of Turner Syndrome is important because they may require treatment, including growth hormone therapy.</a:t>
            </a:r>
            <a:endParaRPr lang="ar-JO"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193969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Zoology Notes On - Turner Syndrome - For W.B.C.S. Examination.">
            <a:extLst>
              <a:ext uri="{FF2B5EF4-FFF2-40B4-BE49-F238E27FC236}">
                <a16:creationId xmlns:a16="http://schemas.microsoft.com/office/drawing/2014/main" id="{F801E223-2096-A063-97FF-F476E4006B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0791" y="365125"/>
            <a:ext cx="5267325" cy="643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563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2C69A-7D96-F03C-5CCC-FFB5A6E8FDF6}"/>
              </a:ext>
            </a:extLst>
          </p:cNvPr>
          <p:cNvSpPr>
            <a:spLocks noGrp="1"/>
          </p:cNvSpPr>
          <p:nvPr>
            <p:ph type="title"/>
          </p:nvPr>
        </p:nvSpPr>
        <p:spPr>
          <a:xfrm>
            <a:off x="431800" y="153192"/>
            <a:ext cx="10515600" cy="1325563"/>
          </a:xfrm>
        </p:spPr>
        <p:txBody>
          <a:bodyPr/>
          <a:lstStyle/>
          <a:p>
            <a:r>
              <a:rPr lang="en-GB" dirty="0"/>
              <a:t>Noonan syndrome</a:t>
            </a:r>
            <a:endParaRPr lang="ar-JO" dirty="0"/>
          </a:p>
        </p:txBody>
      </p:sp>
      <p:sp>
        <p:nvSpPr>
          <p:cNvPr id="3" name="Content Placeholder 2">
            <a:extLst>
              <a:ext uri="{FF2B5EF4-FFF2-40B4-BE49-F238E27FC236}">
                <a16:creationId xmlns:a16="http://schemas.microsoft.com/office/drawing/2014/main" id="{A7BF36F0-9219-73C6-1780-1004758EEDFE}"/>
              </a:ext>
            </a:extLst>
          </p:cNvPr>
          <p:cNvSpPr>
            <a:spLocks noGrp="1"/>
          </p:cNvSpPr>
          <p:nvPr>
            <p:ph idx="1"/>
          </p:nvPr>
        </p:nvSpPr>
        <p:spPr>
          <a:xfrm>
            <a:off x="431800" y="1398323"/>
            <a:ext cx="7357533" cy="4351338"/>
          </a:xfrm>
        </p:spPr>
        <p:txBody>
          <a:bodyPr>
            <a:noAutofit/>
          </a:bodyPr>
          <a:lstStyle/>
          <a:p>
            <a:pPr algn="l"/>
            <a:r>
              <a:rPr lang="en-US" sz="2800" dirty="0"/>
              <a:t>is a relatively common autosomal dominant disorder that is associated with short stature and congenital heart disease, </a:t>
            </a:r>
            <a:r>
              <a:rPr lang="en-US" sz="2800" dirty="0">
                <a:solidFill>
                  <a:srgbClr val="FF0000"/>
                </a:solidFill>
              </a:rPr>
              <a:t>most often pulmonic stenosis. </a:t>
            </a:r>
          </a:p>
          <a:p>
            <a:pPr algn="l"/>
            <a:r>
              <a:rPr lang="en-GB" b="0" i="0" dirty="0">
                <a:solidFill>
                  <a:srgbClr val="000000"/>
                </a:solidFill>
                <a:effectLst/>
                <a:latin typeface="Times New Roman" panose="02020603050405020304" pitchFamily="18" charset="0"/>
              </a:rPr>
              <a:t>It can also occur via de novo mutation or sporadic mutation.</a:t>
            </a:r>
            <a:endParaRPr lang="en-US" sz="2800" dirty="0">
              <a:solidFill>
                <a:srgbClr val="FF0000"/>
              </a:solidFill>
            </a:endParaRPr>
          </a:p>
          <a:p>
            <a:pPr algn="l"/>
            <a:r>
              <a:rPr lang="en-US" sz="2800" dirty="0"/>
              <a:t>The most consistent clinical features are widely spaced eyes (hypertelorism) and low-set ears, short stature, and pulmonic stenosis. </a:t>
            </a:r>
          </a:p>
          <a:p>
            <a:pPr algn="l"/>
            <a:r>
              <a:rPr lang="en-US" sz="2800" dirty="0"/>
              <a:t> Short stature associated with Noonan syndrome can be treated effectively with growth hormone.</a:t>
            </a:r>
          </a:p>
          <a:p>
            <a:endParaRPr lang="ar-JO" dirty="0"/>
          </a:p>
        </p:txBody>
      </p:sp>
      <p:pic>
        <p:nvPicPr>
          <p:cNvPr id="1026" name="Picture 2" descr="FAQs • Noonan Syndrome Association">
            <a:extLst>
              <a:ext uri="{FF2B5EF4-FFF2-40B4-BE49-F238E27FC236}">
                <a16:creationId xmlns:a16="http://schemas.microsoft.com/office/drawing/2014/main" id="{A0BFB628-13FE-6D68-8BD3-07690BCF85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9333" y="1983053"/>
            <a:ext cx="4274587" cy="3766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526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4D8C44D-363C-A736-981B-E20954C86917}"/>
              </a:ext>
            </a:extLst>
          </p:cNvPr>
          <p:cNvSpPr>
            <a:spLocks noGrp="1"/>
          </p:cNvSpPr>
          <p:nvPr>
            <p:ph type="body" sz="half" idx="2"/>
          </p:nvPr>
        </p:nvSpPr>
        <p:spPr>
          <a:xfrm>
            <a:off x="345527" y="785647"/>
            <a:ext cx="11500945" cy="5700877"/>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chemeClr val="tx1"/>
              </a:solidFill>
              <a:latin typeface="Arial" panose="020B0604020202020204" pitchFamily="34" charset="0"/>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3600" b="1" dirty="0">
                <a:solidFill>
                  <a:srgbClr val="0070C0"/>
                </a:solidFill>
                <a:latin typeface="Arial" panose="020B0604020202020204" pitchFamily="34" charset="0"/>
                <a:cs typeface="Arial" panose="020B0604020202020204" pitchFamily="34" charset="0"/>
              </a:rPr>
              <a:t>ICP</a:t>
            </a:r>
            <a:r>
              <a:rPr lang="en-GB" sz="3600" dirty="0">
                <a:solidFill>
                  <a:schemeClr val="tx1"/>
                </a:solidFill>
                <a:latin typeface="Arial" panose="020B0604020202020204" pitchFamily="34" charset="0"/>
                <a:cs typeface="Arial" panose="020B0604020202020204" pitchFamily="34" charset="0"/>
              </a:rPr>
              <a:t> concept of growth :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3200" dirty="0">
              <a:solidFill>
                <a:schemeClr val="tx1"/>
              </a:solidFill>
              <a:latin typeface="Arial" panose="020B0604020202020204" pitchFamily="34" charset="0"/>
              <a:cs typeface="Arial" panose="020B0604020202020204" pitchFamily="34" charset="0"/>
            </a:endParaRPr>
          </a:p>
          <a:p>
            <a:pPr lvl="2" indent="-384048">
              <a:lnSpc>
                <a:spcPct val="94000"/>
              </a:lnSpc>
              <a:spcAft>
                <a:spcPts val="200"/>
              </a:spcAft>
              <a:buFont typeface="Courier New" panose="02070309020205020404" pitchFamily="49" charset="0"/>
              <a:buChar char="o"/>
            </a:pPr>
            <a:r>
              <a:rPr lang="en-GB" sz="2800" b="1" u="sng" dirty="0">
                <a:solidFill>
                  <a:srgbClr val="0070C0"/>
                </a:solidFill>
                <a:latin typeface="Arial" panose="020B0604020202020204" pitchFamily="34" charset="0"/>
                <a:cs typeface="Arial" panose="020B0604020202020204" pitchFamily="34" charset="0"/>
              </a:rPr>
              <a:t>I</a:t>
            </a:r>
            <a:r>
              <a:rPr lang="en-GB" sz="2800" u="sng" dirty="0">
                <a:solidFill>
                  <a:schemeClr val="tx1"/>
                </a:solidFill>
                <a:latin typeface="Arial" panose="020B0604020202020204" pitchFamily="34" charset="0"/>
                <a:cs typeface="Arial" panose="020B0604020202020204" pitchFamily="34" charset="0"/>
              </a:rPr>
              <a:t>nfantile phase</a:t>
            </a:r>
            <a:r>
              <a:rPr lang="en-GB" sz="2800" dirty="0">
                <a:solidFill>
                  <a:schemeClr val="tx1"/>
                </a:solidFill>
                <a:latin typeface="Arial" panose="020B0604020202020204" pitchFamily="34" charset="0"/>
                <a:cs typeface="Arial" panose="020B0604020202020204" pitchFamily="34" charset="0"/>
              </a:rPr>
              <a:t>:  </a:t>
            </a:r>
          </a:p>
          <a:p>
            <a:pPr marL="1101852" lvl="3" indent="-457200">
              <a:lnSpc>
                <a:spcPct val="94000"/>
              </a:lnSpc>
              <a:spcAft>
                <a:spcPts val="200"/>
              </a:spcAft>
              <a:buFont typeface="Arial" panose="020B0604020202020204" pitchFamily="34" charset="0"/>
              <a:buChar char="•"/>
            </a:pPr>
            <a:r>
              <a:rPr lang="en-GB" sz="2650" dirty="0">
                <a:solidFill>
                  <a:schemeClr val="tx1"/>
                </a:solidFill>
                <a:latin typeface="Arial" panose="020B0604020202020204" pitchFamily="34" charset="0"/>
                <a:cs typeface="Arial" panose="020B0604020202020204" pitchFamily="34" charset="0"/>
              </a:rPr>
              <a:t>depends on </a:t>
            </a:r>
            <a:r>
              <a:rPr lang="en-GB" sz="2650" b="1" i="0" strike="noStrike" dirty="0">
                <a:solidFill>
                  <a:schemeClr val="tx1"/>
                </a:solidFill>
                <a:effectLst/>
                <a:latin typeface="Arial" panose="020B0604020202020204" pitchFamily="34" charset="0"/>
                <a:cs typeface="Arial" panose="020B0604020202020204" pitchFamily="34" charset="0"/>
              </a:rPr>
              <a:t>nutrition</a:t>
            </a:r>
            <a:r>
              <a:rPr lang="en-GB" sz="2650" b="0" i="0" u="none" strike="noStrike" dirty="0">
                <a:solidFill>
                  <a:schemeClr val="tx1"/>
                </a:solidFill>
                <a:effectLst/>
                <a:latin typeface="Arial" panose="020B0604020202020204" pitchFamily="34" charset="0"/>
                <a:cs typeface="Arial" panose="020B0604020202020204" pitchFamily="34" charset="0"/>
              </a:rPr>
              <a:t> , </a:t>
            </a:r>
            <a:r>
              <a:rPr lang="en-GB" sz="2650" b="1" i="0" u="none" strike="noStrike" dirty="0">
                <a:solidFill>
                  <a:schemeClr val="tx1"/>
                </a:solidFill>
                <a:effectLst/>
                <a:latin typeface="Arial" panose="020B0604020202020204" pitchFamily="34" charset="0"/>
                <a:cs typeface="Arial" panose="020B0604020202020204" pitchFamily="34" charset="0"/>
              </a:rPr>
              <a:t>genetic potential </a:t>
            </a:r>
            <a:r>
              <a:rPr lang="en-GB" sz="2650" b="0" i="0" u="none" strike="noStrike" dirty="0">
                <a:solidFill>
                  <a:schemeClr val="tx1"/>
                </a:solidFill>
                <a:effectLst/>
                <a:latin typeface="Arial" panose="020B0604020202020204" pitchFamily="34" charset="0"/>
                <a:cs typeface="Arial" panose="020B0604020202020204" pitchFamily="34" charset="0"/>
              </a:rPr>
              <a:t>and </a:t>
            </a:r>
            <a:r>
              <a:rPr lang="en-GB" sz="2650" b="1" i="0" u="none" strike="noStrike" dirty="0">
                <a:solidFill>
                  <a:schemeClr val="tx1"/>
                </a:solidFill>
                <a:effectLst/>
                <a:latin typeface="Arial" panose="020B0604020202020204" pitchFamily="34" charset="0"/>
                <a:cs typeface="Arial" panose="020B0604020202020204" pitchFamily="34" charset="0"/>
              </a:rPr>
              <a:t>intrauterine growth</a:t>
            </a:r>
            <a:r>
              <a:rPr lang="en-GB" sz="2650" b="0" i="0" u="none" strike="noStrike" dirty="0">
                <a:solidFill>
                  <a:schemeClr val="tx1"/>
                </a:solidFill>
                <a:effectLst/>
                <a:latin typeface="Arial" panose="020B0604020202020204" pitchFamily="34" charset="0"/>
                <a:cs typeface="Arial" panose="020B0604020202020204" pitchFamily="34" charset="0"/>
              </a:rPr>
              <a:t>.</a:t>
            </a:r>
          </a:p>
          <a:p>
            <a:pPr lvl="2" indent="-384048">
              <a:lnSpc>
                <a:spcPct val="94000"/>
              </a:lnSpc>
              <a:spcAft>
                <a:spcPts val="200"/>
              </a:spcAft>
              <a:buFont typeface="Courier New" panose="02070309020205020404" pitchFamily="49" charset="0"/>
              <a:buChar char="o"/>
            </a:pPr>
            <a:endParaRPr lang="en-GB" sz="2800" b="0" i="0" u="none" strike="noStrike" dirty="0">
              <a:solidFill>
                <a:schemeClr val="tx1"/>
              </a:solidFill>
              <a:effectLst/>
              <a:latin typeface="Arial" panose="020B0604020202020204" pitchFamily="34" charset="0"/>
              <a:cs typeface="Arial" panose="020B0604020202020204" pitchFamily="34" charset="0"/>
            </a:endParaRPr>
          </a:p>
          <a:p>
            <a:pPr lvl="2" indent="-384048">
              <a:lnSpc>
                <a:spcPct val="94000"/>
              </a:lnSpc>
              <a:spcAft>
                <a:spcPts val="200"/>
              </a:spcAft>
              <a:buFont typeface="Courier New" panose="02070309020205020404" pitchFamily="49" charset="0"/>
              <a:buChar char="o"/>
            </a:pPr>
            <a:r>
              <a:rPr lang="en-GB" sz="2800" b="1" u="sng" dirty="0">
                <a:solidFill>
                  <a:srgbClr val="0070C0"/>
                </a:solidFill>
                <a:latin typeface="Arial" panose="020B0604020202020204" pitchFamily="34" charset="0"/>
                <a:cs typeface="Arial" panose="020B0604020202020204" pitchFamily="34" charset="0"/>
              </a:rPr>
              <a:t>C</a:t>
            </a:r>
            <a:r>
              <a:rPr lang="en-GB" sz="2800" u="sng" dirty="0">
                <a:solidFill>
                  <a:schemeClr val="tx1"/>
                </a:solidFill>
                <a:latin typeface="Arial" panose="020B0604020202020204" pitchFamily="34" charset="0"/>
                <a:cs typeface="Arial" panose="020B0604020202020204" pitchFamily="34" charset="0"/>
              </a:rPr>
              <a:t>hildhood phase</a:t>
            </a:r>
            <a:r>
              <a:rPr lang="en-GB" sz="2800" dirty="0">
                <a:solidFill>
                  <a:schemeClr val="tx1"/>
                </a:solidFill>
                <a:latin typeface="Arial" panose="020B0604020202020204" pitchFamily="34" charset="0"/>
                <a:cs typeface="Arial" panose="020B0604020202020204" pitchFamily="34" charset="0"/>
              </a:rPr>
              <a:t> </a:t>
            </a:r>
            <a:r>
              <a:rPr lang="en-GB" sz="2400" dirty="0">
                <a:solidFill>
                  <a:schemeClr val="tx1"/>
                </a:solidFill>
                <a:latin typeface="Arial" panose="020B0604020202020204" pitchFamily="34" charset="0"/>
                <a:cs typeface="Arial" panose="020B0604020202020204" pitchFamily="34" charset="0"/>
              </a:rPr>
              <a:t>“4-10 y/o” </a:t>
            </a:r>
            <a:r>
              <a:rPr lang="en-GB" sz="2800" dirty="0">
                <a:solidFill>
                  <a:schemeClr val="tx1"/>
                </a:solidFill>
                <a:latin typeface="Arial" panose="020B0604020202020204" pitchFamily="34" charset="0"/>
                <a:cs typeface="Arial" panose="020B0604020202020204" pitchFamily="34" charset="0"/>
              </a:rPr>
              <a:t>: </a:t>
            </a:r>
          </a:p>
          <a:p>
            <a:pPr marL="1101852" lvl="3" indent="-457200">
              <a:lnSpc>
                <a:spcPct val="94000"/>
              </a:lnSpc>
              <a:spcAft>
                <a:spcPts val="200"/>
              </a:spcAft>
              <a:buFont typeface="Arial" panose="020B0604020202020204" pitchFamily="34" charset="0"/>
              <a:buChar char="•"/>
            </a:pPr>
            <a:r>
              <a:rPr lang="en-GB" sz="2650" dirty="0">
                <a:solidFill>
                  <a:schemeClr val="tx1"/>
                </a:solidFill>
                <a:latin typeface="Arial" panose="020B0604020202020204" pitchFamily="34" charset="0"/>
                <a:cs typeface="Arial" panose="020B0604020202020204" pitchFamily="34" charset="0"/>
              </a:rPr>
              <a:t>depends on </a:t>
            </a:r>
            <a:r>
              <a:rPr lang="en-GB" sz="2650" b="1" dirty="0">
                <a:solidFill>
                  <a:schemeClr val="tx1"/>
                </a:solidFill>
                <a:latin typeface="Arial" panose="020B0604020202020204" pitchFamily="34" charset="0"/>
                <a:cs typeface="Arial" panose="020B0604020202020204" pitchFamily="34" charset="0"/>
              </a:rPr>
              <a:t>growth hormone </a:t>
            </a:r>
            <a:r>
              <a:rPr lang="en-GB" sz="2650" dirty="0">
                <a:solidFill>
                  <a:schemeClr val="tx1"/>
                </a:solidFill>
                <a:latin typeface="Arial" panose="020B0604020202020204" pitchFamily="34" charset="0"/>
                <a:cs typeface="Arial" panose="020B0604020202020204" pitchFamily="34" charset="0"/>
              </a:rPr>
              <a:t>, </a:t>
            </a:r>
            <a:r>
              <a:rPr lang="en-GB" sz="2650" b="1" dirty="0">
                <a:solidFill>
                  <a:schemeClr val="tx1"/>
                </a:solidFill>
                <a:latin typeface="Arial" panose="020B0604020202020204" pitchFamily="34" charset="0"/>
                <a:cs typeface="Arial" panose="020B0604020202020204" pitchFamily="34" charset="0"/>
              </a:rPr>
              <a:t>thyroxine</a:t>
            </a:r>
            <a:r>
              <a:rPr lang="en-GB" sz="2650" dirty="0">
                <a:solidFill>
                  <a:schemeClr val="tx1"/>
                </a:solidFill>
                <a:latin typeface="Arial" panose="020B0604020202020204" pitchFamily="34" charset="0"/>
                <a:cs typeface="Arial" panose="020B0604020202020204" pitchFamily="34" charset="0"/>
              </a:rPr>
              <a:t> and general well-being .</a:t>
            </a:r>
          </a:p>
          <a:p>
            <a:pPr lvl="2" indent="-384048">
              <a:lnSpc>
                <a:spcPct val="94000"/>
              </a:lnSpc>
              <a:spcAft>
                <a:spcPts val="200"/>
              </a:spcAft>
              <a:buFont typeface="Courier New" panose="02070309020205020404" pitchFamily="49" charset="0"/>
              <a:buChar char="o"/>
            </a:pPr>
            <a:endParaRPr lang="en-GB" sz="2800" dirty="0">
              <a:solidFill>
                <a:schemeClr val="tx1"/>
              </a:solidFill>
              <a:latin typeface="Arial" panose="020B0604020202020204" pitchFamily="34" charset="0"/>
              <a:cs typeface="Arial" panose="020B0604020202020204" pitchFamily="34" charset="0"/>
            </a:endParaRPr>
          </a:p>
          <a:p>
            <a:pPr lvl="2" indent="-384048">
              <a:lnSpc>
                <a:spcPct val="94000"/>
              </a:lnSpc>
              <a:spcAft>
                <a:spcPts val="200"/>
              </a:spcAft>
              <a:buFont typeface="Courier New" panose="02070309020205020404" pitchFamily="49" charset="0"/>
              <a:buChar char="o"/>
            </a:pPr>
            <a:r>
              <a:rPr lang="en-GB" sz="2800" b="1" dirty="0">
                <a:solidFill>
                  <a:srgbClr val="0070C0"/>
                </a:solidFill>
                <a:latin typeface="Arial" panose="020B0604020202020204" pitchFamily="34" charset="0"/>
                <a:cs typeface="Arial" panose="020B0604020202020204" pitchFamily="34" charset="0"/>
              </a:rPr>
              <a:t>P</a:t>
            </a:r>
            <a:r>
              <a:rPr lang="en-GB" sz="2800" dirty="0">
                <a:solidFill>
                  <a:schemeClr val="tx1"/>
                </a:solidFill>
                <a:latin typeface="Arial" panose="020B0604020202020204" pitchFamily="34" charset="0"/>
                <a:cs typeface="Arial" panose="020B0604020202020204" pitchFamily="34" charset="0"/>
              </a:rPr>
              <a:t>ubertal phase : </a:t>
            </a:r>
          </a:p>
          <a:p>
            <a:pPr marL="1101852" lvl="3" indent="-457200">
              <a:lnSpc>
                <a:spcPct val="94000"/>
              </a:lnSpc>
              <a:spcAft>
                <a:spcPts val="200"/>
              </a:spcAft>
              <a:buFont typeface="Arial" panose="020B0604020202020204" pitchFamily="34" charset="0"/>
              <a:buChar char="•"/>
            </a:pPr>
            <a:r>
              <a:rPr lang="en-GB" sz="2650" dirty="0">
                <a:solidFill>
                  <a:schemeClr val="tx1"/>
                </a:solidFill>
                <a:latin typeface="Arial" panose="020B0604020202020204" pitchFamily="34" charset="0"/>
                <a:cs typeface="Arial" panose="020B0604020202020204" pitchFamily="34" charset="0"/>
              </a:rPr>
              <a:t>depends mainly on </a:t>
            </a:r>
            <a:r>
              <a:rPr lang="en-GB" sz="2650" b="1" dirty="0">
                <a:solidFill>
                  <a:schemeClr val="tx1"/>
                </a:solidFill>
                <a:latin typeface="Arial" panose="020B0604020202020204" pitchFamily="34" charset="0"/>
                <a:cs typeface="Arial" panose="020B0604020202020204" pitchFamily="34" charset="0"/>
              </a:rPr>
              <a:t>sex steroids </a:t>
            </a:r>
            <a:r>
              <a:rPr lang="en-GB" sz="2650" dirty="0">
                <a:solidFill>
                  <a:schemeClr val="tx1"/>
                </a:solidFill>
                <a:latin typeface="Arial" panose="020B0604020202020204" pitchFamily="34" charset="0"/>
                <a:cs typeface="Arial" panose="020B0604020202020204" pitchFamily="34" charset="0"/>
              </a:rPr>
              <a:t>and </a:t>
            </a:r>
            <a:r>
              <a:rPr lang="en-GB" sz="2650" b="1" dirty="0">
                <a:solidFill>
                  <a:schemeClr val="tx1"/>
                </a:solidFill>
                <a:latin typeface="Arial" panose="020B0604020202020204" pitchFamily="34" charset="0"/>
                <a:cs typeface="Arial" panose="020B0604020202020204" pitchFamily="34" charset="0"/>
              </a:rPr>
              <a:t>growth hormone </a:t>
            </a:r>
            <a:r>
              <a:rPr lang="en-GB" sz="2650" dirty="0">
                <a:solidFill>
                  <a:schemeClr val="tx1"/>
                </a:solidFill>
                <a:latin typeface="Arial" panose="020B0604020202020204" pitchFamily="34" charset="0"/>
                <a:cs typeface="Arial" panose="020B0604020202020204" pitchFamily="34" charset="0"/>
              </a:rPr>
              <a:t>.</a:t>
            </a:r>
            <a:endParaRPr lang="en-US" sz="2650" dirty="0">
              <a:solidFill>
                <a:schemeClr val="tx1"/>
              </a:solidFill>
              <a:latin typeface="Arial" panose="020B0604020202020204" pitchFamily="34" charset="0"/>
              <a:cs typeface="Arial" panose="020B0604020202020204" pitchFamily="34" charset="0"/>
            </a:endParaRPr>
          </a:p>
          <a:p>
            <a:endParaRPr lang="en-JO" sz="2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73742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92FA9-8FAF-CF82-EC53-30886AC0FBBB}"/>
              </a:ext>
            </a:extLst>
          </p:cNvPr>
          <p:cNvSpPr>
            <a:spLocks noGrp="1"/>
          </p:cNvSpPr>
          <p:nvPr>
            <p:ph type="title"/>
          </p:nvPr>
        </p:nvSpPr>
        <p:spPr/>
        <p:txBody>
          <a:bodyPr/>
          <a:lstStyle/>
          <a:p>
            <a:r>
              <a:rPr lang="en-GB" dirty="0"/>
              <a:t>Silver-Russell syndrome</a:t>
            </a:r>
            <a:endParaRPr lang="ar-JO" dirty="0"/>
          </a:p>
        </p:txBody>
      </p:sp>
      <p:sp>
        <p:nvSpPr>
          <p:cNvPr id="3" name="Content Placeholder 2">
            <a:extLst>
              <a:ext uri="{FF2B5EF4-FFF2-40B4-BE49-F238E27FC236}">
                <a16:creationId xmlns:a16="http://schemas.microsoft.com/office/drawing/2014/main" id="{4E4471BC-1F04-70B2-E196-876ABDBE7CAB}"/>
              </a:ext>
            </a:extLst>
          </p:cNvPr>
          <p:cNvSpPr>
            <a:spLocks noGrp="1"/>
          </p:cNvSpPr>
          <p:nvPr>
            <p:ph idx="1"/>
          </p:nvPr>
        </p:nvSpPr>
        <p:spPr>
          <a:xfrm>
            <a:off x="698716" y="1996107"/>
            <a:ext cx="10515600" cy="4351338"/>
          </a:xfrm>
        </p:spPr>
        <p:txBody>
          <a:bodyPr>
            <a:normAutofit lnSpcReduction="10000"/>
          </a:bodyPr>
          <a:lstStyle/>
          <a:p>
            <a:r>
              <a:rPr lang="en-GB" dirty="0"/>
              <a:t>is characterized by intrauterine and postnatal growth retardation leading to a small-for-gestational-age (SGA) infant at birth and postnatal growth retardation , feeding difficulties during infancy, short stature, body asymmetry (hemihypertrophy), characteristic triangular facies with prominent forehead, and several other anomalies.</a:t>
            </a:r>
          </a:p>
          <a:p>
            <a:r>
              <a:rPr lang="en-GB" dirty="0"/>
              <a:t>The syndrome is associated with epigenetic alterations involving either hypomethylation of an imprinting control region that regulates expression of the </a:t>
            </a:r>
            <a:r>
              <a:rPr lang="en-GB" u="sng" dirty="0"/>
              <a:t>insulin-like growth factor 2 </a:t>
            </a:r>
            <a:r>
              <a:rPr lang="en-GB" dirty="0"/>
              <a:t>(IGF-2) which  known to have important effects on growth, especially during </a:t>
            </a:r>
            <a:r>
              <a:rPr lang="en-GB" dirty="0" err="1"/>
              <a:t>fetal</a:t>
            </a:r>
            <a:r>
              <a:rPr lang="en-GB" dirty="0"/>
              <a:t> development</a:t>
            </a:r>
            <a:endParaRPr lang="ar-JO" dirty="0"/>
          </a:p>
        </p:txBody>
      </p:sp>
    </p:spTree>
    <p:extLst>
      <p:ext uri="{BB962C8B-B14F-4D97-AF65-F5344CB8AC3E}">
        <p14:creationId xmlns:p14="http://schemas.microsoft.com/office/powerpoint/2010/main" val="4783427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7BB5CE-58F3-B7D2-E7B9-2F723FC47825}"/>
              </a:ext>
            </a:extLst>
          </p:cNvPr>
          <p:cNvPicPr>
            <a:picLocks noChangeAspect="1"/>
          </p:cNvPicPr>
          <p:nvPr/>
        </p:nvPicPr>
        <p:blipFill>
          <a:blip r:embed="rId2"/>
          <a:stretch>
            <a:fillRect/>
          </a:stretch>
        </p:blipFill>
        <p:spPr>
          <a:xfrm>
            <a:off x="3288030" y="217645"/>
            <a:ext cx="5615940" cy="6422708"/>
          </a:xfrm>
          <a:prstGeom prst="rect">
            <a:avLst/>
          </a:prstGeom>
        </p:spPr>
      </p:pic>
    </p:spTree>
    <p:extLst>
      <p:ext uri="{BB962C8B-B14F-4D97-AF65-F5344CB8AC3E}">
        <p14:creationId xmlns:p14="http://schemas.microsoft.com/office/powerpoint/2010/main" val="35012866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341A5-188B-DBE5-9764-BA40439FACD4}"/>
              </a:ext>
            </a:extLst>
          </p:cNvPr>
          <p:cNvSpPr>
            <a:spLocks noGrp="1"/>
          </p:cNvSpPr>
          <p:nvPr>
            <p:ph type="title"/>
          </p:nvPr>
        </p:nvSpPr>
        <p:spPr/>
        <p:txBody>
          <a:bodyPr/>
          <a:lstStyle/>
          <a:p>
            <a:r>
              <a:rPr lang="en-GB" b="0" i="0" dirty="0">
                <a:solidFill>
                  <a:srgbClr val="000000"/>
                </a:solidFill>
                <a:effectLst/>
                <a:latin typeface="Times New Roman" panose="02020603050405020304" pitchFamily="18" charset="0"/>
              </a:rPr>
              <a:t>Prader Willi syndrome</a:t>
            </a:r>
            <a:endParaRPr lang="ar-JO" dirty="0"/>
          </a:p>
        </p:txBody>
      </p:sp>
      <p:sp>
        <p:nvSpPr>
          <p:cNvPr id="3" name="Content Placeholder 2">
            <a:extLst>
              <a:ext uri="{FF2B5EF4-FFF2-40B4-BE49-F238E27FC236}">
                <a16:creationId xmlns:a16="http://schemas.microsoft.com/office/drawing/2014/main" id="{3BB0F4DA-3F40-3CFD-5C9F-EC49C2B97853}"/>
              </a:ext>
            </a:extLst>
          </p:cNvPr>
          <p:cNvSpPr>
            <a:spLocks noGrp="1"/>
          </p:cNvSpPr>
          <p:nvPr>
            <p:ph idx="1"/>
          </p:nvPr>
        </p:nvSpPr>
        <p:spPr>
          <a:xfrm>
            <a:off x="490331" y="1764611"/>
            <a:ext cx="10863469" cy="5266703"/>
          </a:xfrm>
        </p:spPr>
        <p:txBody>
          <a:bodyPr>
            <a:normAutofit lnSpcReduction="10000"/>
          </a:bodyPr>
          <a:lstStyle/>
          <a:p>
            <a:pPr algn="l"/>
            <a:r>
              <a:rPr lang="en-GB" b="0" i="0" dirty="0">
                <a:solidFill>
                  <a:srgbClr val="000000"/>
                </a:solidFill>
                <a:effectLst/>
                <a:latin typeface="Calibri" panose="020F0502020204030204" pitchFamily="34" charset="0"/>
                <a:cs typeface="Calibri" panose="020F0502020204030204" pitchFamily="34" charset="0"/>
              </a:rPr>
              <a:t>It is a rare and complex genetic </a:t>
            </a:r>
            <a:r>
              <a:rPr lang="en-GB" b="0" i="0" dirty="0" err="1">
                <a:solidFill>
                  <a:srgbClr val="000000"/>
                </a:solidFill>
                <a:effectLst/>
                <a:latin typeface="Calibri" panose="020F0502020204030204" pitchFamily="34" charset="0"/>
                <a:cs typeface="Calibri" panose="020F0502020204030204" pitchFamily="34" charset="0"/>
              </a:rPr>
              <a:t>disease,PWS</a:t>
            </a:r>
            <a:r>
              <a:rPr lang="en-GB" b="0" i="0" dirty="0">
                <a:solidFill>
                  <a:srgbClr val="000000"/>
                </a:solidFill>
                <a:effectLst/>
                <a:latin typeface="Calibri" panose="020F0502020204030204" pitchFamily="34" charset="0"/>
                <a:cs typeface="Calibri" panose="020F0502020204030204" pitchFamily="34" charset="0"/>
              </a:rPr>
              <a:t> is mainly characterized by </a:t>
            </a:r>
            <a:r>
              <a:rPr lang="en-GB" b="0" i="0" dirty="0">
                <a:solidFill>
                  <a:srgbClr val="FF0000"/>
                </a:solidFill>
                <a:effectLst/>
                <a:latin typeface="Calibri" panose="020F0502020204030204" pitchFamily="34" charset="0"/>
                <a:cs typeface="Calibri" panose="020F0502020204030204" pitchFamily="34" charset="0"/>
              </a:rPr>
              <a:t>severe hypotonia</a:t>
            </a:r>
            <a:r>
              <a:rPr lang="en-GB" b="0" i="0" dirty="0">
                <a:solidFill>
                  <a:srgbClr val="000000"/>
                </a:solidFill>
                <a:effectLst/>
                <a:latin typeface="Calibri" panose="020F0502020204030204" pitchFamily="34" charset="0"/>
                <a:cs typeface="Calibri" panose="020F0502020204030204" pitchFamily="34" charset="0"/>
              </a:rPr>
              <a:t> with </a:t>
            </a:r>
            <a:r>
              <a:rPr lang="en-GB" b="0" i="0" dirty="0">
                <a:solidFill>
                  <a:srgbClr val="FF0000"/>
                </a:solidFill>
                <a:effectLst/>
                <a:latin typeface="Calibri" panose="020F0502020204030204" pitchFamily="34" charset="0"/>
                <a:cs typeface="Calibri" panose="020F0502020204030204" pitchFamily="34" charset="0"/>
              </a:rPr>
              <a:t>feeding difficulties </a:t>
            </a:r>
            <a:r>
              <a:rPr lang="en-GB" b="0" i="0" dirty="0">
                <a:solidFill>
                  <a:srgbClr val="000000"/>
                </a:solidFill>
                <a:effectLst/>
                <a:latin typeface="Calibri" panose="020F0502020204030204" pitchFamily="34" charset="0"/>
                <a:cs typeface="Calibri" panose="020F0502020204030204" pitchFamily="34" charset="0"/>
              </a:rPr>
              <a:t>in the first years of life. Global </a:t>
            </a:r>
            <a:r>
              <a:rPr lang="en-GB" b="0" i="0" dirty="0">
                <a:solidFill>
                  <a:srgbClr val="FF0000"/>
                </a:solidFill>
                <a:effectLst/>
                <a:latin typeface="Calibri" panose="020F0502020204030204" pitchFamily="34" charset="0"/>
                <a:cs typeface="Calibri" panose="020F0502020204030204" pitchFamily="34" charset="0"/>
              </a:rPr>
              <a:t>developmental delays, hyperphagia with a gradual development of morbid obesity</a:t>
            </a:r>
            <a:r>
              <a:rPr lang="en-GB" b="0" i="0" dirty="0">
                <a:solidFill>
                  <a:srgbClr val="000000"/>
                </a:solidFill>
                <a:effectLst/>
                <a:latin typeface="Calibri" panose="020F0502020204030204" pitchFamily="34" charset="0"/>
                <a:cs typeface="Calibri" panose="020F0502020204030204" pitchFamily="34" charset="0"/>
              </a:rPr>
              <a:t> at about three years of age. It is also recognizable by facial features, strabismus, and other musculoskeletal conditions.</a:t>
            </a:r>
          </a:p>
          <a:p>
            <a:r>
              <a:rPr lang="en-GB" b="0" i="0" u="sng" dirty="0">
                <a:solidFill>
                  <a:srgbClr val="000000"/>
                </a:solidFill>
                <a:effectLst/>
                <a:latin typeface="Calibri" panose="020F0502020204030204" pitchFamily="34" charset="0"/>
                <a:cs typeface="Calibri" panose="020F0502020204030204" pitchFamily="34" charset="0"/>
              </a:rPr>
              <a:t>Many patients with PWS manifest short stature due to growth hormone deficiency</a:t>
            </a:r>
            <a:r>
              <a:rPr lang="en-GB" u="sng" dirty="0">
                <a:solidFill>
                  <a:srgbClr val="000000"/>
                </a:solidFill>
                <a:latin typeface="Calibri" panose="020F0502020204030204" pitchFamily="34" charset="0"/>
                <a:cs typeface="Calibri" panose="020F0502020204030204" pitchFamily="34" charset="0"/>
              </a:rPr>
              <a:t> ,</a:t>
            </a:r>
            <a:r>
              <a:rPr lang="en-US" sz="2800" dirty="0">
                <a:solidFill>
                  <a:schemeClr val="tx1">
                    <a:lumMod val="95000"/>
                    <a:lumOff val="5000"/>
                  </a:schemeClr>
                </a:solidFill>
              </a:rPr>
              <a:t> but may not develop until late childhood when the child fails to undergo a pubertal growth spurt.</a:t>
            </a:r>
            <a:endParaRPr lang="en-GB" b="0" i="0" dirty="0">
              <a:solidFill>
                <a:srgbClr val="000000"/>
              </a:solidFill>
              <a:effectLst/>
              <a:latin typeface="Times New Roman" panose="02020603050405020304" pitchFamily="18" charset="0"/>
            </a:endParaRPr>
          </a:p>
          <a:p>
            <a:pPr algn="l"/>
            <a:r>
              <a:rPr lang="en-GB" b="0" i="0" dirty="0">
                <a:solidFill>
                  <a:srgbClr val="000000"/>
                </a:solidFill>
                <a:effectLst/>
                <a:latin typeface="Calibri" panose="020F0502020204030204" pitchFamily="34" charset="0"/>
                <a:cs typeface="Calibri" panose="020F0502020204030204" pitchFamily="34" charset="0"/>
              </a:rPr>
              <a:t>These individuals also present with hypothalamic dysfunction, leading to several endocrinopathies such as </a:t>
            </a:r>
            <a:r>
              <a:rPr lang="en-GB" b="0" i="0" u="sng" dirty="0">
                <a:solidFill>
                  <a:srgbClr val="000000"/>
                </a:solidFill>
                <a:effectLst/>
                <a:latin typeface="Calibri" panose="020F0502020204030204" pitchFamily="34" charset="0"/>
                <a:cs typeface="Calibri" panose="020F0502020204030204" pitchFamily="34" charset="0"/>
              </a:rPr>
              <a:t>hypogonadism, hypothyroidism, central adrenal insufficiency, with reduced bone mineral density</a:t>
            </a:r>
            <a:r>
              <a:rPr lang="en-GB" b="0" i="0" dirty="0">
                <a:solidFill>
                  <a:srgbClr val="000000"/>
                </a:solidFill>
                <a:effectLst/>
                <a:latin typeface="Calibri" panose="020F0502020204030204" pitchFamily="34" charset="0"/>
                <a:cs typeface="Calibri" panose="020F0502020204030204" pitchFamily="34" charset="0"/>
              </a:rPr>
              <a:t>.</a:t>
            </a:r>
          </a:p>
          <a:p>
            <a:r>
              <a:rPr lang="en-US" sz="2800" dirty="0">
                <a:solidFill>
                  <a:schemeClr val="tx1">
                    <a:lumMod val="95000"/>
                    <a:lumOff val="5000"/>
                  </a:schemeClr>
                </a:solidFill>
                <a:latin typeface="Calibri" panose="020F0502020204030204" pitchFamily="34" charset="0"/>
                <a:cs typeface="Calibri" panose="020F0502020204030204" pitchFamily="34" charset="0"/>
              </a:rPr>
              <a:t>Treatment with growth hormone improves linear growth and body composition.</a:t>
            </a:r>
          </a:p>
        </p:txBody>
      </p:sp>
    </p:spTree>
    <p:extLst>
      <p:ext uri="{BB962C8B-B14F-4D97-AF65-F5344CB8AC3E}">
        <p14:creationId xmlns:p14="http://schemas.microsoft.com/office/powerpoint/2010/main" val="30295182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ED8B8-8CCC-C36A-3346-67BF8A0B6F4D}"/>
              </a:ext>
            </a:extLst>
          </p:cNvPr>
          <p:cNvSpPr>
            <a:spLocks noGrp="1"/>
          </p:cNvSpPr>
          <p:nvPr>
            <p:ph type="title"/>
          </p:nvPr>
        </p:nvSpPr>
        <p:spPr/>
        <p:txBody>
          <a:bodyPr/>
          <a:lstStyle/>
          <a:p>
            <a:endParaRPr lang="ar-JO"/>
          </a:p>
        </p:txBody>
      </p:sp>
      <p:sp>
        <p:nvSpPr>
          <p:cNvPr id="3" name="Content Placeholder 2">
            <a:extLst>
              <a:ext uri="{FF2B5EF4-FFF2-40B4-BE49-F238E27FC236}">
                <a16:creationId xmlns:a16="http://schemas.microsoft.com/office/drawing/2014/main" id="{0983BACD-26DD-3522-3BFD-597C8896FD11}"/>
              </a:ext>
            </a:extLst>
          </p:cNvPr>
          <p:cNvSpPr>
            <a:spLocks noGrp="1"/>
          </p:cNvSpPr>
          <p:nvPr>
            <p:ph idx="1"/>
          </p:nvPr>
        </p:nvSpPr>
        <p:spPr/>
        <p:txBody>
          <a:bodyPr/>
          <a:lstStyle/>
          <a:p>
            <a:endParaRPr lang="ar-JO"/>
          </a:p>
        </p:txBody>
      </p:sp>
      <p:pic>
        <p:nvPicPr>
          <p:cNvPr id="4" name="Picture 2" descr="Prader-Willi syndrome fact sheet">
            <a:extLst>
              <a:ext uri="{FF2B5EF4-FFF2-40B4-BE49-F238E27FC236}">
                <a16:creationId xmlns:a16="http://schemas.microsoft.com/office/drawing/2014/main" id="{0BE88177-EE60-586D-EE32-9B21653C19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2723" y="365125"/>
            <a:ext cx="6678668" cy="6253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7202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435A5-D954-BA9C-318B-6C7524D1FA81}"/>
              </a:ext>
            </a:extLst>
          </p:cNvPr>
          <p:cNvSpPr>
            <a:spLocks noGrp="1"/>
          </p:cNvSpPr>
          <p:nvPr>
            <p:ph type="title"/>
          </p:nvPr>
        </p:nvSpPr>
        <p:spPr>
          <a:xfrm>
            <a:off x="416170" y="308854"/>
            <a:ext cx="10515600" cy="1325563"/>
          </a:xfrm>
        </p:spPr>
        <p:txBody>
          <a:bodyPr/>
          <a:lstStyle/>
          <a:p>
            <a:r>
              <a:rPr lang="en-US" dirty="0"/>
              <a:t>SHOX GENE VARIANTS</a:t>
            </a:r>
            <a:endParaRPr lang="ar-JO" dirty="0"/>
          </a:p>
        </p:txBody>
      </p:sp>
      <p:sp>
        <p:nvSpPr>
          <p:cNvPr id="3" name="Content Placeholder 2">
            <a:extLst>
              <a:ext uri="{FF2B5EF4-FFF2-40B4-BE49-F238E27FC236}">
                <a16:creationId xmlns:a16="http://schemas.microsoft.com/office/drawing/2014/main" id="{46A4C8FA-74FD-982D-0726-50C7D54FBDB4}"/>
              </a:ext>
            </a:extLst>
          </p:cNvPr>
          <p:cNvSpPr>
            <a:spLocks noGrp="1"/>
          </p:cNvSpPr>
          <p:nvPr>
            <p:ph idx="1"/>
          </p:nvPr>
        </p:nvSpPr>
        <p:spPr/>
        <p:txBody>
          <a:bodyPr>
            <a:normAutofit/>
          </a:bodyPr>
          <a:lstStyle/>
          <a:p>
            <a:pPr algn="l"/>
            <a:r>
              <a:rPr lang="en-US" sz="2800" dirty="0"/>
              <a:t>SHOX (short stature homeobox)-containing gene on the X chromosome cause a syndrome in which the primary manifestation is short stature, which tends to be more severe in girls .</a:t>
            </a:r>
          </a:p>
          <a:p>
            <a:pPr algn="l"/>
            <a:r>
              <a:rPr lang="en-US" sz="2800" dirty="0"/>
              <a:t>In addition to short stature, individuals with this variant tend to have shorter forearms and lower legs (with reductions in arm span and leg length compared with trunk), Madelung deformity of the forearm (focal dysplasia of the distal radial physis), cubitus valgus (increased carrying angle of the arm) .</a:t>
            </a:r>
          </a:p>
          <a:p>
            <a:pPr algn="l"/>
            <a:r>
              <a:rPr lang="en-US" sz="2800" dirty="0"/>
              <a:t>  These skeletal abnormalities are similar to those seen in many patients with Turner syndrome.</a:t>
            </a:r>
          </a:p>
          <a:p>
            <a:endParaRPr lang="ar-JO" dirty="0"/>
          </a:p>
        </p:txBody>
      </p:sp>
    </p:spTree>
    <p:extLst>
      <p:ext uri="{BB962C8B-B14F-4D97-AF65-F5344CB8AC3E}">
        <p14:creationId xmlns:p14="http://schemas.microsoft.com/office/powerpoint/2010/main" val="15809175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24D4A-7B18-10E5-08B9-2A2BB8E957FD}"/>
              </a:ext>
            </a:extLst>
          </p:cNvPr>
          <p:cNvSpPr>
            <a:spLocks noGrp="1"/>
          </p:cNvSpPr>
          <p:nvPr>
            <p:ph type="title"/>
          </p:nvPr>
        </p:nvSpPr>
        <p:spPr/>
        <p:txBody>
          <a:bodyPr/>
          <a:lstStyle/>
          <a:p>
            <a:endParaRPr lang="ar-JO"/>
          </a:p>
        </p:txBody>
      </p:sp>
      <p:sp>
        <p:nvSpPr>
          <p:cNvPr id="3" name="Content Placeholder 2">
            <a:extLst>
              <a:ext uri="{FF2B5EF4-FFF2-40B4-BE49-F238E27FC236}">
                <a16:creationId xmlns:a16="http://schemas.microsoft.com/office/drawing/2014/main" id="{E0F511FD-9F0C-623A-71DF-138E9BF4E439}"/>
              </a:ext>
            </a:extLst>
          </p:cNvPr>
          <p:cNvSpPr>
            <a:spLocks noGrp="1"/>
          </p:cNvSpPr>
          <p:nvPr>
            <p:ph idx="1"/>
          </p:nvPr>
        </p:nvSpPr>
        <p:spPr/>
        <p:txBody>
          <a:bodyPr/>
          <a:lstStyle/>
          <a:p>
            <a:endParaRPr lang="ar-JO"/>
          </a:p>
        </p:txBody>
      </p:sp>
      <p:pic>
        <p:nvPicPr>
          <p:cNvPr id="3074" name="Picture 2">
            <a:extLst>
              <a:ext uri="{FF2B5EF4-FFF2-40B4-BE49-F238E27FC236}">
                <a16:creationId xmlns:a16="http://schemas.microsoft.com/office/drawing/2014/main" id="{11DA4549-CFFA-8AFB-ECBD-E708B8DAEA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8313" y="2438021"/>
            <a:ext cx="9135374" cy="3126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82359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24121-ECAB-E412-362C-CA3AB8BDB4ED}"/>
              </a:ext>
            </a:extLst>
          </p:cNvPr>
          <p:cNvSpPr>
            <a:spLocks noGrp="1"/>
          </p:cNvSpPr>
          <p:nvPr>
            <p:ph type="title"/>
          </p:nvPr>
        </p:nvSpPr>
        <p:spPr/>
        <p:txBody>
          <a:bodyPr/>
          <a:lstStyle/>
          <a:p>
            <a:r>
              <a:rPr lang="en-GB" dirty="0"/>
              <a:t>Laurence-Moon-Bardet-Biedl syndrome</a:t>
            </a:r>
            <a:endParaRPr lang="ar-JO" dirty="0"/>
          </a:p>
        </p:txBody>
      </p:sp>
      <p:sp>
        <p:nvSpPr>
          <p:cNvPr id="3" name="Content Placeholder 2">
            <a:extLst>
              <a:ext uri="{FF2B5EF4-FFF2-40B4-BE49-F238E27FC236}">
                <a16:creationId xmlns:a16="http://schemas.microsoft.com/office/drawing/2014/main" id="{669C6D29-8CAD-3F9A-62B7-2C7BEFCE3000}"/>
              </a:ext>
            </a:extLst>
          </p:cNvPr>
          <p:cNvSpPr>
            <a:spLocks noGrp="1"/>
          </p:cNvSpPr>
          <p:nvPr>
            <p:ph idx="1"/>
          </p:nvPr>
        </p:nvSpPr>
        <p:spPr>
          <a:xfrm>
            <a:off x="838200" y="1825625"/>
            <a:ext cx="5499538" cy="4351338"/>
          </a:xfrm>
        </p:spPr>
        <p:txBody>
          <a:bodyPr/>
          <a:lstStyle/>
          <a:p>
            <a:r>
              <a:rPr lang="en-GB" dirty="0"/>
              <a:t>It is characterized by </a:t>
            </a:r>
            <a:r>
              <a:rPr lang="en-US" sz="2800" b="1" dirty="0">
                <a:solidFill>
                  <a:srgbClr val="FF0000"/>
                </a:solidFill>
              </a:rPr>
              <a:t>pentad of symptoms </a:t>
            </a:r>
            <a:r>
              <a:rPr lang="en-US" sz="2800" b="1" dirty="0"/>
              <a:t>:</a:t>
            </a:r>
            <a:r>
              <a:rPr lang="en-GB" dirty="0"/>
              <a:t> </a:t>
            </a:r>
            <a:r>
              <a:rPr lang="en-US" sz="2800" dirty="0"/>
              <a:t>obesity, hypogonadism, intellectual impairment, polydactyly and retinitis pigmentosa ,</a:t>
            </a:r>
            <a:r>
              <a:rPr lang="en-GB" dirty="0"/>
              <a:t>with an autosomal dominant inheritance pattern.</a:t>
            </a:r>
          </a:p>
        </p:txBody>
      </p:sp>
      <p:pic>
        <p:nvPicPr>
          <p:cNvPr id="5122" name="Picture 2" descr="Laurence–Moon–Biedl–Bardet Syndrome: Its significance to anesthesiologist |  Semantic Scholar">
            <a:extLst>
              <a:ext uri="{FF2B5EF4-FFF2-40B4-BE49-F238E27FC236}">
                <a16:creationId xmlns:a16="http://schemas.microsoft.com/office/drawing/2014/main" id="{332FB123-33AF-B081-B4BF-998022B641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5059" y="1855651"/>
            <a:ext cx="4127639" cy="4637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42493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76634-8D73-7F9B-FA23-7A82A42647C4}"/>
              </a:ext>
            </a:extLst>
          </p:cNvPr>
          <p:cNvSpPr>
            <a:spLocks noGrp="1"/>
          </p:cNvSpPr>
          <p:nvPr>
            <p:ph type="title"/>
          </p:nvPr>
        </p:nvSpPr>
        <p:spPr/>
        <p:txBody>
          <a:bodyPr/>
          <a:lstStyle/>
          <a:p>
            <a:r>
              <a:rPr lang="en-GB" sz="4400" dirty="0"/>
              <a:t>Achondroplasia </a:t>
            </a:r>
            <a:endParaRPr lang="ar-JO" dirty="0"/>
          </a:p>
        </p:txBody>
      </p:sp>
      <p:sp>
        <p:nvSpPr>
          <p:cNvPr id="4" name="TextBox 3">
            <a:extLst>
              <a:ext uri="{FF2B5EF4-FFF2-40B4-BE49-F238E27FC236}">
                <a16:creationId xmlns:a16="http://schemas.microsoft.com/office/drawing/2014/main" id="{FC740DAB-87DB-EAB2-9358-3A761779E4C8}"/>
              </a:ext>
            </a:extLst>
          </p:cNvPr>
          <p:cNvSpPr txBox="1"/>
          <p:nvPr/>
        </p:nvSpPr>
        <p:spPr>
          <a:xfrm>
            <a:off x="105044" y="1872333"/>
            <a:ext cx="10019617" cy="4832092"/>
          </a:xfrm>
          <a:prstGeom prst="rect">
            <a:avLst/>
          </a:prstGeom>
          <a:noFill/>
        </p:spPr>
        <p:txBody>
          <a:bodyPr wrap="square" rtlCol="1">
            <a:spAutoFit/>
          </a:bodyPr>
          <a:lstStyle/>
          <a:p>
            <a:pPr marL="457200" indent="-457200">
              <a:buFont typeface="Arial" panose="020B0604020202020204" pitchFamily="34" charset="0"/>
              <a:buChar char="•"/>
            </a:pPr>
            <a:r>
              <a:rPr lang="en-GB" sz="2800" b="0"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Achondroplasia is the most common skeletal dysplasia found in humans, accounting for 90% of cases of disproportionate short stature. It is caused by a mutation of the fibroblast growth factor receptor 3 (FGFR3) and has an autosomal dominant inheritance, ,</a:t>
            </a:r>
            <a:r>
              <a:rPr lang="en-GB" sz="2800" b="0" i="0" dirty="0">
                <a:solidFill>
                  <a:srgbClr val="FF0000"/>
                </a:solidFill>
                <a:effectLst/>
                <a:latin typeface="Calibri" panose="020F0502020204030204" pitchFamily="34" charset="0"/>
                <a:ea typeface="Cambria" panose="02040503050406030204" pitchFamily="18" charset="0"/>
                <a:cs typeface="Calibri" panose="020F0502020204030204" pitchFamily="34" charset="0"/>
              </a:rPr>
              <a:t>most common cause of disproportionate short stature.</a:t>
            </a:r>
          </a:p>
          <a:p>
            <a:pPr marL="457200" indent="-457200">
              <a:buFont typeface="Arial" panose="020B0604020202020204" pitchFamily="34" charset="0"/>
              <a:buChar char="•"/>
            </a:pPr>
            <a:r>
              <a:rPr lang="en-GB" sz="2800" b="0" i="0" dirty="0">
                <a:solidFill>
                  <a:srgbClr val="000000"/>
                </a:solidFill>
                <a:effectLst/>
                <a:latin typeface="Times New Roman" panose="02020603050405020304" pitchFamily="18" charset="0"/>
              </a:rPr>
              <a:t>Physical phenotypic features include large head size (macrocephaly) with frontal bossing, midface hypoplasia, </a:t>
            </a:r>
            <a:r>
              <a:rPr lang="en-GB" sz="2800" b="0" i="0" dirty="0" err="1">
                <a:solidFill>
                  <a:srgbClr val="000000"/>
                </a:solidFill>
                <a:effectLst/>
                <a:latin typeface="Times New Roman" panose="02020603050405020304" pitchFamily="18" charset="0"/>
              </a:rPr>
              <a:t>rhizomelic</a:t>
            </a:r>
            <a:r>
              <a:rPr lang="en-GB" sz="2800" b="0" i="0" dirty="0">
                <a:solidFill>
                  <a:srgbClr val="000000"/>
                </a:solidFill>
                <a:effectLst/>
                <a:latin typeface="Times New Roman" panose="02020603050405020304" pitchFamily="18" charset="0"/>
              </a:rPr>
              <a:t> (proximal )shortening of the extremities, short fingers (brachydactyly) with trident configuration of the hand,</a:t>
            </a:r>
            <a:r>
              <a:rPr lang="en-US" sz="2800" dirty="0"/>
              <a:t> Neurologic problems</a:t>
            </a:r>
            <a:r>
              <a:rPr lang="en-GB" sz="2800" b="0" i="0" dirty="0">
                <a:solidFill>
                  <a:srgbClr val="000000"/>
                </a:solidFill>
                <a:effectLst/>
                <a:latin typeface="Times New Roman" panose="02020603050405020304" pitchFamily="18" charset="0"/>
              </a:rPr>
              <a:t>, champagne glass pelvis  and bowed legs (genu varum).</a:t>
            </a:r>
            <a:endParaRPr lang="ar-JO" sz="2800" dirty="0">
              <a:latin typeface="Calibri" panose="020F0502020204030204" pitchFamily="34" charset="0"/>
              <a:ea typeface="Cambria" panose="02040503050406030204" pitchFamily="18" charset="0"/>
              <a:cs typeface="Calibri" panose="020F0502020204030204" pitchFamily="34" charset="0"/>
            </a:endParaRPr>
          </a:p>
        </p:txBody>
      </p:sp>
      <p:pic>
        <p:nvPicPr>
          <p:cNvPr id="8" name="عنصر نائب للمحتوى 4" descr="280px-Achondroplasia.jpg">
            <a:extLst>
              <a:ext uri="{FF2B5EF4-FFF2-40B4-BE49-F238E27FC236}">
                <a16:creationId xmlns:a16="http://schemas.microsoft.com/office/drawing/2014/main" id="{07C0EF90-88B1-2750-4690-D8B6ED75903A}"/>
              </a:ext>
            </a:extLst>
          </p:cNvPr>
          <p:cNvPicPr>
            <a:picLocks noChangeAspect="1"/>
          </p:cNvPicPr>
          <p:nvPr/>
        </p:nvPicPr>
        <p:blipFill>
          <a:blip r:embed="rId3"/>
          <a:stretch>
            <a:fillRect/>
          </a:stretch>
        </p:blipFill>
        <p:spPr>
          <a:xfrm>
            <a:off x="10010005" y="2339117"/>
            <a:ext cx="2076951" cy="4286280"/>
          </a:xfrm>
          <a:prstGeom prst="rect">
            <a:avLst/>
          </a:prstGeom>
        </p:spPr>
      </p:pic>
    </p:spTree>
    <p:extLst>
      <p:ext uri="{BB962C8B-B14F-4D97-AF65-F5344CB8AC3E}">
        <p14:creationId xmlns:p14="http://schemas.microsoft.com/office/powerpoint/2010/main" val="31545161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0AF4E-CDF8-95B0-F772-EDE6D18AC6D3}"/>
              </a:ext>
            </a:extLst>
          </p:cNvPr>
          <p:cNvSpPr>
            <a:spLocks noGrp="1"/>
          </p:cNvSpPr>
          <p:nvPr>
            <p:ph type="title"/>
          </p:nvPr>
        </p:nvSpPr>
        <p:spPr/>
        <p:txBody>
          <a:bodyPr/>
          <a:lstStyle/>
          <a:p>
            <a:endParaRPr lang="ar-JO"/>
          </a:p>
        </p:txBody>
      </p:sp>
      <p:sp>
        <p:nvSpPr>
          <p:cNvPr id="3" name="Content Placeholder 2">
            <a:extLst>
              <a:ext uri="{FF2B5EF4-FFF2-40B4-BE49-F238E27FC236}">
                <a16:creationId xmlns:a16="http://schemas.microsoft.com/office/drawing/2014/main" id="{45486625-B375-5A2B-7338-6AF4CF82554B}"/>
              </a:ext>
            </a:extLst>
          </p:cNvPr>
          <p:cNvSpPr>
            <a:spLocks noGrp="1"/>
          </p:cNvSpPr>
          <p:nvPr>
            <p:ph idx="1"/>
          </p:nvPr>
        </p:nvSpPr>
        <p:spPr/>
        <p:txBody>
          <a:bodyPr/>
          <a:lstStyle/>
          <a:p>
            <a:endParaRPr lang="ar-JO"/>
          </a:p>
        </p:txBody>
      </p:sp>
      <p:pic>
        <p:nvPicPr>
          <p:cNvPr id="6146" name="Picture 2" descr="Achondroplasia">
            <a:extLst>
              <a:ext uri="{FF2B5EF4-FFF2-40B4-BE49-F238E27FC236}">
                <a16:creationId xmlns:a16="http://schemas.microsoft.com/office/drawing/2014/main" id="{78DDF748-92BD-D819-5A2B-E2BB501717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7336" y="890751"/>
            <a:ext cx="3084677" cy="507649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chondroplasia fact sheet">
            <a:extLst>
              <a:ext uri="{FF2B5EF4-FFF2-40B4-BE49-F238E27FC236}">
                <a16:creationId xmlns:a16="http://schemas.microsoft.com/office/drawing/2014/main" id="{934B1667-49FB-CEF3-7D09-045BB24639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6848" y="445374"/>
            <a:ext cx="7076088" cy="6412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62321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724A8-0874-8FE4-7CFC-EF47625E2459}"/>
              </a:ext>
            </a:extLst>
          </p:cNvPr>
          <p:cNvSpPr>
            <a:spLocks noGrp="1"/>
          </p:cNvSpPr>
          <p:nvPr>
            <p:ph type="title"/>
          </p:nvPr>
        </p:nvSpPr>
        <p:spPr/>
        <p:txBody>
          <a:bodyPr/>
          <a:lstStyle/>
          <a:p>
            <a:endParaRPr lang="ar-JO"/>
          </a:p>
        </p:txBody>
      </p:sp>
      <p:pic>
        <p:nvPicPr>
          <p:cNvPr id="6" name="عنصر نائب للمحتوى 7" descr="5ff0bac33809cabd091395bf4709ae_gallery.jpg">
            <a:extLst>
              <a:ext uri="{FF2B5EF4-FFF2-40B4-BE49-F238E27FC236}">
                <a16:creationId xmlns:a16="http://schemas.microsoft.com/office/drawing/2014/main" id="{C22CD2FF-6797-EC1D-8CDF-71FD5E32FF6D}"/>
              </a:ext>
            </a:extLst>
          </p:cNvPr>
          <p:cNvPicPr>
            <a:picLocks noGrp="1" noChangeAspect="1"/>
          </p:cNvPicPr>
          <p:nvPr>
            <p:ph idx="1"/>
          </p:nvPr>
        </p:nvPicPr>
        <p:blipFill>
          <a:blip r:embed="rId3"/>
          <a:stretch>
            <a:fillRect/>
          </a:stretch>
        </p:blipFill>
        <p:spPr>
          <a:xfrm>
            <a:off x="8526298" y="2078756"/>
            <a:ext cx="2827502" cy="3871470"/>
          </a:xfrm>
        </p:spPr>
      </p:pic>
      <p:pic>
        <p:nvPicPr>
          <p:cNvPr id="2050" name="Picture 2" descr="Achondroplasia, pseudochondroplasia &amp; hypochondroplasia">
            <a:extLst>
              <a:ext uri="{FF2B5EF4-FFF2-40B4-BE49-F238E27FC236}">
                <a16:creationId xmlns:a16="http://schemas.microsoft.com/office/drawing/2014/main" id="{30F0CD88-9BE5-7335-B431-B29D8ED664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54" t="16932" r="8960" b="18545"/>
          <a:stretch/>
        </p:blipFill>
        <p:spPr bwMode="auto">
          <a:xfrm>
            <a:off x="984175" y="2078756"/>
            <a:ext cx="7031742" cy="3871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852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4D8C44D-363C-A736-981B-E20954C86917}"/>
              </a:ext>
            </a:extLst>
          </p:cNvPr>
          <p:cNvSpPr>
            <a:spLocks noGrp="1"/>
          </p:cNvSpPr>
          <p:nvPr>
            <p:ph type="body" sz="half" idx="2"/>
          </p:nvPr>
        </p:nvSpPr>
        <p:spPr>
          <a:xfrm>
            <a:off x="345527" y="785647"/>
            <a:ext cx="11500945" cy="5700877"/>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chemeClr val="tx1"/>
              </a:solidFill>
              <a:latin typeface="Arial" panose="020B0604020202020204" pitchFamily="34" charset="0"/>
              <a:cs typeface="Arial" panose="020B0604020202020204" pitchFamily="34" charset="0"/>
            </a:endParaRPr>
          </a:p>
          <a:p>
            <a:endParaRPr lang="en-JO" sz="2800" dirty="0">
              <a:solidFill>
                <a:schemeClr val="tx1"/>
              </a:solidFill>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665DDFB4-2CA6-E6A1-30B5-2730149853DB}"/>
              </a:ext>
            </a:extLst>
          </p:cNvPr>
          <p:cNvSpPr>
            <a:spLocks noGrp="1"/>
          </p:cNvSpPr>
          <p:nvPr>
            <p:ph type="title"/>
          </p:nvPr>
        </p:nvSpPr>
        <p:spPr>
          <a:xfrm>
            <a:off x="126097" y="254189"/>
            <a:ext cx="6791543" cy="674334"/>
          </a:xfrm>
        </p:spPr>
        <p:txBody>
          <a:bodyPr>
            <a:noAutofit/>
          </a:bodyPr>
          <a:lstStyle/>
          <a:p>
            <a:pPr algn="l"/>
            <a:r>
              <a:rPr lang="en-JO" sz="6000" i="1" dirty="0">
                <a:solidFill>
                  <a:schemeClr val="tx1"/>
                </a:solidFill>
                <a:latin typeface="Aptos Light" panose="020B0004020202020204" pitchFamily="34" charset="0"/>
                <a:cs typeface="Al Nile" pitchFamily="2" charset="-78"/>
              </a:rPr>
              <a:t>Definitions</a:t>
            </a:r>
          </a:p>
        </p:txBody>
      </p:sp>
      <p:sp>
        <p:nvSpPr>
          <p:cNvPr id="8" name="TextBox 7">
            <a:extLst>
              <a:ext uri="{FF2B5EF4-FFF2-40B4-BE49-F238E27FC236}">
                <a16:creationId xmlns:a16="http://schemas.microsoft.com/office/drawing/2014/main" id="{CF6E66ED-6A17-03A1-FB49-B7EC4FD7634A}"/>
              </a:ext>
            </a:extLst>
          </p:cNvPr>
          <p:cNvSpPr txBox="1"/>
          <p:nvPr/>
        </p:nvSpPr>
        <p:spPr>
          <a:xfrm>
            <a:off x="243024" y="1185613"/>
            <a:ext cx="10470111" cy="5672387"/>
          </a:xfrm>
          <a:prstGeom prst="rect">
            <a:avLst/>
          </a:prstGeom>
          <a:noFill/>
        </p:spPr>
        <p:txBody>
          <a:bodyPr wrap="square" rtlCol="0">
            <a:spAutoFit/>
          </a:bodyPr>
          <a:lstStyle/>
          <a:p>
            <a:pPr marL="346710" indent="-384048" defTabSz="914400" fontAlgn="base">
              <a:lnSpc>
                <a:spcPct val="94000"/>
              </a:lnSpc>
              <a:spcBef>
                <a:spcPts val="1500"/>
              </a:spcBef>
              <a:spcAft>
                <a:spcPts val="200"/>
              </a:spcAft>
              <a:buFont typeface="Arial" panose="020B0604020202020204" pitchFamily="34" charset="0"/>
              <a:buChar char="•"/>
            </a:pPr>
            <a:r>
              <a:rPr lang="en-US" sz="2400" b="1" dirty="0">
                <a:latin typeface="Arial" panose="020B0604020202020204" pitchFamily="34" charset="0"/>
                <a:cs typeface="Arial" panose="020B0604020202020204" pitchFamily="34" charset="0"/>
              </a:rPr>
              <a:t>Chronological age</a:t>
            </a:r>
            <a:r>
              <a:rPr lang="en-US" sz="2400" dirty="0">
                <a:latin typeface="Arial" panose="020B0604020202020204" pitchFamily="34" charset="0"/>
                <a:cs typeface="Arial" panose="020B0604020202020204" pitchFamily="34" charset="0"/>
              </a:rPr>
              <a:t>: </a:t>
            </a:r>
          </a:p>
          <a:p>
            <a:pPr marL="1334262" lvl="2" indent="-457200" fontAlgn="base">
              <a:lnSpc>
                <a:spcPct val="94000"/>
              </a:lnSpc>
              <a:spcBef>
                <a:spcPts val="1500"/>
              </a:spcBef>
              <a:spcAft>
                <a:spcPts val="200"/>
              </a:spcAft>
              <a:buFont typeface="Courier New" panose="02070309020205020404" pitchFamily="49" charset="0"/>
              <a:buChar char="o"/>
            </a:pPr>
            <a:r>
              <a:rPr lang="en-US" sz="2200" dirty="0">
                <a:latin typeface="Arial" panose="020B0604020202020204" pitchFamily="34" charset="0"/>
                <a:cs typeface="Arial" panose="020B0604020202020204" pitchFamily="34" charset="0"/>
              </a:rPr>
              <a:t>Actual age of the child</a:t>
            </a:r>
          </a:p>
          <a:p>
            <a:pPr marL="346710" indent="-384048" defTabSz="914400" fontAlgn="base">
              <a:lnSpc>
                <a:spcPct val="94000"/>
              </a:lnSpc>
              <a:spcBef>
                <a:spcPts val="1500"/>
              </a:spcBef>
              <a:spcAft>
                <a:spcPts val="200"/>
              </a:spcAft>
              <a:buFont typeface="Arial" panose="020B0604020202020204" pitchFamily="34" charset="0"/>
              <a:buChar char="•"/>
            </a:pP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HT age</a:t>
            </a:r>
            <a:r>
              <a:rPr lang="en-US" sz="2400" dirty="0">
                <a:latin typeface="Arial" panose="020B0604020202020204" pitchFamily="34" charset="0"/>
                <a:cs typeface="Arial" panose="020B0604020202020204" pitchFamily="34" charset="0"/>
              </a:rPr>
              <a:t>: </a:t>
            </a:r>
          </a:p>
          <a:p>
            <a:pPr marL="1334262" lvl="2" indent="-457200" fontAlgn="base">
              <a:lnSpc>
                <a:spcPct val="94000"/>
              </a:lnSpc>
              <a:spcBef>
                <a:spcPts val="1500"/>
              </a:spcBef>
              <a:spcAft>
                <a:spcPts val="200"/>
              </a:spcAft>
              <a:buFont typeface="Courier New" panose="02070309020205020404" pitchFamily="49" charset="0"/>
              <a:buChar char="o"/>
            </a:pPr>
            <a:r>
              <a:rPr lang="en-US" sz="2200" dirty="0">
                <a:latin typeface="Arial" panose="020B0604020202020204" pitchFamily="34" charset="0"/>
                <a:cs typeface="Arial" panose="020B0604020202020204" pitchFamily="34" charset="0"/>
              </a:rPr>
              <a:t>it’s the age at which the HT of the child is at 50th centile.</a:t>
            </a:r>
          </a:p>
          <a:p>
            <a:pPr indent="-384048" defTabSz="914400">
              <a:lnSpc>
                <a:spcPct val="94000"/>
              </a:lnSpc>
              <a:spcAft>
                <a:spcPts val="200"/>
              </a:spcAft>
              <a:buFont typeface="Arial" panose="020B0604020202020204" pitchFamily="34" charset="0"/>
              <a:buChar char="•"/>
            </a:pPr>
            <a:r>
              <a:rPr lang="en-US" sz="2400" b="1" i="0" u="none" strike="noStrike" dirty="0">
                <a:effectLst/>
                <a:latin typeface="Arial" panose="020B0604020202020204" pitchFamily="34" charset="0"/>
                <a:cs typeface="Arial" panose="020B0604020202020204" pitchFamily="34" charset="0"/>
              </a:rPr>
              <a:t>Growth velocity</a:t>
            </a:r>
            <a:endParaRPr lang="en-US" sz="2400" dirty="0">
              <a:latin typeface="Arial" panose="020B0604020202020204" pitchFamily="34" charset="0"/>
              <a:cs typeface="Arial" panose="020B0604020202020204" pitchFamily="34" charset="0"/>
            </a:endParaRPr>
          </a:p>
          <a:p>
            <a:pPr marL="987552" lvl="2" indent="-457200">
              <a:lnSpc>
                <a:spcPct val="94000"/>
              </a:lnSpc>
              <a:spcAft>
                <a:spcPts val="200"/>
              </a:spcAft>
              <a:buFont typeface="Courier New" panose="02070309020205020404" pitchFamily="49" charset="0"/>
              <a:buChar char="o"/>
            </a:pPr>
            <a:r>
              <a:rPr lang="en-US" sz="2200" dirty="0">
                <a:latin typeface="Arial" panose="020B0604020202020204" pitchFamily="34" charset="0"/>
                <a:cs typeface="Arial" panose="020B0604020202020204" pitchFamily="34" charset="0"/>
              </a:rPr>
              <a:t>C</a:t>
            </a:r>
            <a:r>
              <a:rPr lang="en-US" sz="2200" b="0" i="0" u="none" strike="noStrike" dirty="0">
                <a:effectLst/>
                <a:latin typeface="Arial" panose="020B0604020202020204" pitchFamily="34" charset="0"/>
                <a:cs typeface="Arial" panose="020B0604020202020204" pitchFamily="34" charset="0"/>
              </a:rPr>
              <a:t>hange in WT or HT over time.</a:t>
            </a:r>
          </a:p>
          <a:p>
            <a:pPr marL="987552" lvl="2" indent="-457200">
              <a:lnSpc>
                <a:spcPct val="94000"/>
              </a:lnSpc>
              <a:spcAft>
                <a:spcPts val="200"/>
              </a:spcAft>
              <a:buFont typeface="Courier New" panose="02070309020205020404" pitchFamily="49" charset="0"/>
              <a:buChar char="o"/>
            </a:pPr>
            <a:r>
              <a:rPr lang="en-US" sz="2200" dirty="0">
                <a:latin typeface="Arial" panose="020B0604020202020204" pitchFamily="34" charset="0"/>
                <a:cs typeface="Arial" panose="020B0604020202020204" pitchFamily="34" charset="0"/>
              </a:rPr>
              <a:t>More sensitive measure of growth than is a single measurement </a:t>
            </a:r>
          </a:p>
          <a:p>
            <a:pPr marL="987552" lvl="2" indent="-457200">
              <a:lnSpc>
                <a:spcPct val="94000"/>
              </a:lnSpc>
              <a:spcAft>
                <a:spcPts val="200"/>
              </a:spcAft>
              <a:buFont typeface="Courier New" panose="02070309020205020404" pitchFamily="49" charset="0"/>
              <a:buChar char="o"/>
            </a:pPr>
            <a:endParaRPr lang="en-US" sz="2400" b="0" i="0" u="none" strike="noStrike" dirty="0">
              <a:effectLst/>
              <a:latin typeface="Arial" panose="020B0604020202020204" pitchFamily="34" charset="0"/>
              <a:cs typeface="Arial" panose="020B0604020202020204" pitchFamily="34" charset="0"/>
            </a:endParaRPr>
          </a:p>
          <a:p>
            <a:pPr indent="-384048" defTabSz="914400">
              <a:lnSpc>
                <a:spcPct val="94000"/>
              </a:lnSpc>
              <a:spcAft>
                <a:spcPts val="200"/>
              </a:spcAft>
              <a:buFont typeface="Arial" panose="020B0604020202020204" pitchFamily="34" charset="0"/>
              <a:buChar char="•"/>
            </a:pPr>
            <a:r>
              <a:rPr lang="en-US" sz="2400" b="1" dirty="0">
                <a:latin typeface="Arial" panose="020B0604020202020204" pitchFamily="34" charset="0"/>
                <a:cs typeface="Arial" panose="020B0604020202020204" pitchFamily="34" charset="0"/>
              </a:rPr>
              <a:t>HT velocity </a:t>
            </a:r>
            <a:r>
              <a:rPr lang="en-US" sz="2400" dirty="0">
                <a:latin typeface="Arial" panose="020B0604020202020204" pitchFamily="34" charset="0"/>
                <a:cs typeface="Arial" panose="020B0604020202020204" pitchFamily="34" charset="0"/>
              </a:rPr>
              <a:t>: </a:t>
            </a:r>
          </a:p>
          <a:p>
            <a:pPr marL="987552" lvl="2" indent="-457200">
              <a:lnSpc>
                <a:spcPct val="94000"/>
              </a:lnSpc>
              <a:spcAft>
                <a:spcPts val="200"/>
              </a:spcAft>
              <a:buFont typeface="Courier New" panose="02070309020205020404" pitchFamily="49" charset="0"/>
              <a:buChar char="o"/>
            </a:pPr>
            <a:r>
              <a:rPr lang="en-US" sz="2200" dirty="0">
                <a:latin typeface="Arial" panose="020B0604020202020204" pitchFamily="34" charset="0"/>
                <a:cs typeface="Arial" panose="020B0604020202020204" pitchFamily="34" charset="0"/>
              </a:rPr>
              <a:t>we need a period of at least 6 months to calculate it . </a:t>
            </a:r>
          </a:p>
          <a:p>
            <a:pPr marL="987552" lvl="2" indent="-457200">
              <a:lnSpc>
                <a:spcPct val="94000"/>
              </a:lnSpc>
              <a:spcAft>
                <a:spcPts val="200"/>
              </a:spcAft>
              <a:buFont typeface="Courier New" panose="02070309020205020404" pitchFamily="49" charset="0"/>
              <a:buChar char="o"/>
            </a:pPr>
            <a:endParaRPr lang="en-US" sz="2200" dirty="0">
              <a:latin typeface="Arial" panose="020B0604020202020204" pitchFamily="34" charset="0"/>
              <a:cs typeface="Arial" panose="020B0604020202020204" pitchFamily="34" charset="0"/>
            </a:endParaRPr>
          </a:p>
          <a:p>
            <a:pPr marL="346710" indent="-384048" defTabSz="914400" fontAlgn="base">
              <a:lnSpc>
                <a:spcPct val="94000"/>
              </a:lnSpc>
              <a:spcBef>
                <a:spcPts val="1500"/>
              </a:spcBef>
              <a:spcAft>
                <a:spcPts val="200"/>
              </a:spcAft>
              <a:buFont typeface="Arial" panose="020B0604020202020204" pitchFamily="34" charset="0"/>
              <a:buChar char="•"/>
            </a:pP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Bone age</a:t>
            </a:r>
            <a:r>
              <a:rPr lang="en-US" sz="2400" dirty="0">
                <a:latin typeface="Arial" panose="020B0604020202020204" pitchFamily="34" charset="0"/>
                <a:cs typeface="Arial" panose="020B0604020202020204" pitchFamily="34" charset="0"/>
              </a:rPr>
              <a:t>: </a:t>
            </a:r>
          </a:p>
          <a:p>
            <a:pPr marL="1334262" lvl="2" indent="-457200" fontAlgn="base">
              <a:lnSpc>
                <a:spcPct val="94000"/>
              </a:lnSpc>
              <a:spcBef>
                <a:spcPts val="1500"/>
              </a:spcBef>
              <a:spcAft>
                <a:spcPts val="200"/>
              </a:spcAft>
              <a:buFont typeface="Courier New" panose="02070309020205020404" pitchFamily="49" charset="0"/>
              <a:buChar char="o"/>
            </a:pPr>
            <a:r>
              <a:rPr lang="en-US" sz="2200" dirty="0">
                <a:latin typeface="Arial" panose="020B0604020202020204" pitchFamily="34" charset="0"/>
                <a:cs typeface="Arial" panose="020B0604020202020204" pitchFamily="34" charset="0"/>
              </a:rPr>
              <a:t>Indicator of skeletal maturation.</a:t>
            </a:r>
            <a:endParaRPr lang="en-US" sz="2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53113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D901B-1144-3ED8-4492-B17002EE4C51}"/>
              </a:ext>
            </a:extLst>
          </p:cNvPr>
          <p:cNvSpPr>
            <a:spLocks noGrp="1"/>
          </p:cNvSpPr>
          <p:nvPr>
            <p:ph type="title"/>
          </p:nvPr>
        </p:nvSpPr>
        <p:spPr/>
        <p:txBody>
          <a:bodyPr/>
          <a:lstStyle/>
          <a:p>
            <a:endParaRPr lang="ar-JO"/>
          </a:p>
        </p:txBody>
      </p:sp>
      <p:sp>
        <p:nvSpPr>
          <p:cNvPr id="3" name="Content Placeholder 2">
            <a:extLst>
              <a:ext uri="{FF2B5EF4-FFF2-40B4-BE49-F238E27FC236}">
                <a16:creationId xmlns:a16="http://schemas.microsoft.com/office/drawing/2014/main" id="{2FCB9951-DB7B-CD35-2EE5-35171F68C382}"/>
              </a:ext>
            </a:extLst>
          </p:cNvPr>
          <p:cNvSpPr>
            <a:spLocks noGrp="1"/>
          </p:cNvSpPr>
          <p:nvPr>
            <p:ph idx="1"/>
          </p:nvPr>
        </p:nvSpPr>
        <p:spPr/>
        <p:txBody>
          <a:bodyPr/>
          <a:lstStyle/>
          <a:p>
            <a:endParaRPr lang="ar-JO"/>
          </a:p>
        </p:txBody>
      </p:sp>
      <p:pic>
        <p:nvPicPr>
          <p:cNvPr id="4" name="عنصر نائب للمحتوى 4" descr="9ab45dfae50ba74076b1e8dab70d64dc.jpg">
            <a:extLst>
              <a:ext uri="{FF2B5EF4-FFF2-40B4-BE49-F238E27FC236}">
                <a16:creationId xmlns:a16="http://schemas.microsoft.com/office/drawing/2014/main" id="{4AFE0AC4-0848-D223-6DDE-B7EEC506D9DB}"/>
              </a:ext>
            </a:extLst>
          </p:cNvPr>
          <p:cNvPicPr>
            <a:picLocks noChangeAspect="1"/>
          </p:cNvPicPr>
          <p:nvPr/>
        </p:nvPicPr>
        <p:blipFill>
          <a:blip r:embed="rId2"/>
          <a:stretch>
            <a:fillRect/>
          </a:stretch>
        </p:blipFill>
        <p:spPr>
          <a:xfrm>
            <a:off x="1952596" y="1428737"/>
            <a:ext cx="4059238" cy="3683383"/>
          </a:xfrm>
          <a:prstGeom prst="rect">
            <a:avLst/>
          </a:prstGeom>
        </p:spPr>
      </p:pic>
      <p:pic>
        <p:nvPicPr>
          <p:cNvPr id="5" name="عنصر نائب للمحتوى 5" descr="rubinstein-taybi-hands.jpg">
            <a:extLst>
              <a:ext uri="{FF2B5EF4-FFF2-40B4-BE49-F238E27FC236}">
                <a16:creationId xmlns:a16="http://schemas.microsoft.com/office/drawing/2014/main" id="{8906529C-005E-9481-D008-B13F9B7620B8}"/>
              </a:ext>
            </a:extLst>
          </p:cNvPr>
          <p:cNvPicPr>
            <a:picLocks noChangeAspect="1"/>
          </p:cNvPicPr>
          <p:nvPr/>
        </p:nvPicPr>
        <p:blipFill>
          <a:blip r:embed="rId3"/>
          <a:stretch>
            <a:fillRect/>
          </a:stretch>
        </p:blipFill>
        <p:spPr>
          <a:xfrm>
            <a:off x="6238876" y="1428737"/>
            <a:ext cx="4059238" cy="3568932"/>
          </a:xfrm>
          <a:prstGeom prst="rect">
            <a:avLst/>
          </a:prstGeom>
        </p:spPr>
      </p:pic>
    </p:spTree>
    <p:extLst>
      <p:ext uri="{BB962C8B-B14F-4D97-AF65-F5344CB8AC3E}">
        <p14:creationId xmlns:p14="http://schemas.microsoft.com/office/powerpoint/2010/main" val="32902225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F662E-1C78-651C-20D9-71F950ACE9DF}"/>
              </a:ext>
            </a:extLst>
          </p:cNvPr>
          <p:cNvSpPr>
            <a:spLocks noGrp="1"/>
          </p:cNvSpPr>
          <p:nvPr>
            <p:ph type="ctrTitle"/>
          </p:nvPr>
        </p:nvSpPr>
        <p:spPr/>
        <p:txBody>
          <a:bodyPr/>
          <a:lstStyle/>
          <a:p>
            <a:r>
              <a:rPr lang="en-US" b="1" dirty="0"/>
              <a:t>Endocrine causes of growth failure</a:t>
            </a:r>
            <a:endParaRPr lang="en-US" dirty="0"/>
          </a:p>
        </p:txBody>
      </p:sp>
    </p:spTree>
    <p:extLst>
      <p:ext uri="{BB962C8B-B14F-4D97-AF65-F5344CB8AC3E}">
        <p14:creationId xmlns:p14="http://schemas.microsoft.com/office/powerpoint/2010/main" val="34388495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7508" y="-301664"/>
            <a:ext cx="8336984" cy="1485900"/>
          </a:xfrm>
        </p:spPr>
        <p:txBody>
          <a:bodyPr/>
          <a:lstStyle/>
          <a:p>
            <a:r>
              <a:rPr lang="en-US" dirty="0"/>
              <a:t>Physiology of Growth Hormone</a:t>
            </a:r>
          </a:p>
        </p:txBody>
      </p:sp>
      <p:sp>
        <p:nvSpPr>
          <p:cNvPr id="3" name="Content Placeholder 2"/>
          <p:cNvSpPr>
            <a:spLocks noGrp="1"/>
          </p:cNvSpPr>
          <p:nvPr>
            <p:ph idx="1"/>
          </p:nvPr>
        </p:nvSpPr>
        <p:spPr>
          <a:xfrm>
            <a:off x="253218" y="1184236"/>
            <a:ext cx="11422966" cy="5223598"/>
          </a:xfrm>
        </p:spPr>
        <p:txBody>
          <a:bodyPr>
            <a:noAutofit/>
          </a:bodyPr>
          <a:lstStyle/>
          <a:p>
            <a:pPr>
              <a:buFont typeface="Wingdings" panose="05000000000000000000" pitchFamily="2" charset="2"/>
              <a:buChar char="§"/>
            </a:pPr>
            <a:r>
              <a:rPr lang="en-US" sz="2400" dirty="0"/>
              <a:t>Growth hormone (GH), the most abundant anterior pituitary hormone, is produced by the pituitary </a:t>
            </a:r>
            <a:r>
              <a:rPr lang="en-US" sz="2400" dirty="0" err="1"/>
              <a:t>somatotroph</a:t>
            </a:r>
            <a:r>
              <a:rPr lang="en-US" sz="2400" dirty="0"/>
              <a:t> cells. GH production begins early in fetal life and continues throughout childhood and adult life, although at a progressively lower rate in the latter.</a:t>
            </a:r>
          </a:p>
          <a:p>
            <a:pPr>
              <a:buFont typeface="Wingdings" panose="05000000000000000000" pitchFamily="2" charset="2"/>
              <a:buChar char="§"/>
            </a:pPr>
            <a:endParaRPr lang="en-US" sz="2400" dirty="0"/>
          </a:p>
          <a:p>
            <a:pPr>
              <a:buFont typeface="Wingdings" panose="05000000000000000000" pitchFamily="2" charset="2"/>
              <a:buChar char="§"/>
            </a:pPr>
            <a:r>
              <a:rPr lang="en-US" sz="2400" dirty="0"/>
              <a:t>GH secretion is directly controlled by hypothalamic and peripheral factors acting on the </a:t>
            </a:r>
            <a:r>
              <a:rPr lang="en-US" sz="2400" dirty="0" err="1"/>
              <a:t>somatotrophs</a:t>
            </a:r>
            <a:r>
              <a:rPr lang="en-US" sz="2400" dirty="0"/>
              <a:t>. Hypothalamic growth hormone-releasing hormone (GHRH) and somatostatin (SRIH) stimulate and inhibit GH secretion, respectively. These hormones act by binding to specific cell-surface receptors on the </a:t>
            </a:r>
            <a:r>
              <a:rPr lang="en-US" sz="2400" dirty="0" err="1"/>
              <a:t>somatotroph</a:t>
            </a:r>
            <a:r>
              <a:rPr lang="en-US" sz="2400" dirty="0"/>
              <a:t> cells. GHRH stimulates GH transcription and secretion, and also somatotroph proliferation </a:t>
            </a:r>
          </a:p>
          <a:p>
            <a:pPr>
              <a:buFont typeface="Wingdings" panose="05000000000000000000" pitchFamily="2" charset="2"/>
              <a:buChar char="§"/>
            </a:pPr>
            <a:r>
              <a:rPr lang="en-US" sz="2400" dirty="0"/>
              <a:t>Daily GH secretory rates decline from a peak during puberty then start to decline; this decline parallels the age related decline in muscle mass. GH secretion is also lower in obese subjects. </a:t>
            </a:r>
          </a:p>
          <a:p>
            <a:pPr>
              <a:buFont typeface="Wingdings" panose="05000000000000000000" pitchFamily="2" charset="2"/>
              <a:buChar char="§"/>
            </a:pPr>
            <a:endParaRPr lang="en-US" sz="2400" dirty="0"/>
          </a:p>
        </p:txBody>
      </p:sp>
    </p:spTree>
    <p:extLst>
      <p:ext uri="{BB962C8B-B14F-4D97-AF65-F5344CB8AC3E}">
        <p14:creationId xmlns:p14="http://schemas.microsoft.com/office/powerpoint/2010/main" val="17304039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3840" y="-297766"/>
            <a:ext cx="11704319" cy="6501618"/>
          </a:xfrm>
        </p:spPr>
        <p:txBody>
          <a:bodyPr>
            <a:noAutofit/>
          </a:bodyPr>
          <a:lstStyle/>
          <a:p>
            <a:pPr>
              <a:buFont typeface="Wingdings" panose="05000000000000000000" pitchFamily="2" charset="2"/>
              <a:buChar char="§"/>
            </a:pPr>
            <a:endParaRPr lang="en-US" sz="2400" dirty="0"/>
          </a:p>
          <a:p>
            <a:pPr>
              <a:buFont typeface="Wingdings" panose="05000000000000000000" pitchFamily="2" charset="2"/>
              <a:buChar char="§"/>
            </a:pPr>
            <a:r>
              <a:rPr lang="en-US" sz="2400" dirty="0"/>
              <a:t>GH secretion is pulsatile. There are approximately 10 pulses of GH secretion per day, lasting approximately 90 minutes and separated by approximately 128 minutes. Thus, approximately 50 percent of samples collected during the day in normal subjects have undetectable serum GH concentrations. </a:t>
            </a:r>
          </a:p>
          <a:p>
            <a:pPr>
              <a:buFont typeface="Wingdings" panose="05000000000000000000" pitchFamily="2" charset="2"/>
              <a:buChar char="§"/>
            </a:pPr>
            <a:endParaRPr lang="en-US" sz="2400" dirty="0"/>
          </a:p>
          <a:p>
            <a:pPr>
              <a:buFont typeface="Wingdings" panose="05000000000000000000" pitchFamily="2" charset="2"/>
              <a:buChar char="§"/>
            </a:pPr>
            <a:r>
              <a:rPr lang="en-US" sz="2400" dirty="0"/>
              <a:t>The predominant action of GH is to stimulate hepatic synthesis and secretion of insulin-like growth factor 1 (IGF-1), a potent growth and differentiation factor. As a differentiating and growth factor, IGF-1 is a critical protein induced by GH and is likely responsible for most of the growth-promoting activities of GH.</a:t>
            </a:r>
          </a:p>
        </p:txBody>
      </p:sp>
      <p:pic>
        <p:nvPicPr>
          <p:cNvPr id="7" name="Picture 6">
            <a:extLst>
              <a:ext uri="{FF2B5EF4-FFF2-40B4-BE49-F238E27FC236}">
                <a16:creationId xmlns:a16="http://schemas.microsoft.com/office/drawing/2014/main" id="{11B6597A-50F4-800C-A6C3-9B0A63093180}"/>
              </a:ext>
            </a:extLst>
          </p:cNvPr>
          <p:cNvPicPr>
            <a:picLocks noChangeAspect="1"/>
          </p:cNvPicPr>
          <p:nvPr/>
        </p:nvPicPr>
        <p:blipFill>
          <a:blip r:embed="rId2"/>
          <a:stretch>
            <a:fillRect/>
          </a:stretch>
        </p:blipFill>
        <p:spPr>
          <a:xfrm>
            <a:off x="0" y="3576507"/>
            <a:ext cx="6839374" cy="3281493"/>
          </a:xfrm>
          <a:prstGeom prst="rect">
            <a:avLst/>
          </a:prstGeom>
        </p:spPr>
      </p:pic>
      <p:pic>
        <p:nvPicPr>
          <p:cNvPr id="9" name="Picture 8">
            <a:extLst>
              <a:ext uri="{FF2B5EF4-FFF2-40B4-BE49-F238E27FC236}">
                <a16:creationId xmlns:a16="http://schemas.microsoft.com/office/drawing/2014/main" id="{3DDF2ACA-7910-3574-29E6-7CCEF852C704}"/>
              </a:ext>
            </a:extLst>
          </p:cNvPr>
          <p:cNvPicPr>
            <a:picLocks noChangeAspect="1"/>
          </p:cNvPicPr>
          <p:nvPr/>
        </p:nvPicPr>
        <p:blipFill>
          <a:blip r:embed="rId3"/>
          <a:stretch>
            <a:fillRect/>
          </a:stretch>
        </p:blipFill>
        <p:spPr>
          <a:xfrm>
            <a:off x="6096000" y="3622146"/>
            <a:ext cx="6096000" cy="3190213"/>
          </a:xfrm>
          <a:prstGeom prst="rect">
            <a:avLst/>
          </a:prstGeom>
        </p:spPr>
      </p:pic>
    </p:spTree>
    <p:extLst>
      <p:ext uri="{BB962C8B-B14F-4D97-AF65-F5344CB8AC3E}">
        <p14:creationId xmlns:p14="http://schemas.microsoft.com/office/powerpoint/2010/main" val="28079982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9486FA-2FF6-A778-DA3C-B62DA2DA63A2}"/>
              </a:ext>
            </a:extLst>
          </p:cNvPr>
          <p:cNvSpPr>
            <a:spLocks noGrp="1"/>
          </p:cNvSpPr>
          <p:nvPr>
            <p:ph idx="1"/>
          </p:nvPr>
        </p:nvSpPr>
        <p:spPr>
          <a:xfrm>
            <a:off x="194603" y="137160"/>
            <a:ext cx="11802794" cy="6583680"/>
          </a:xfrm>
        </p:spPr>
        <p:txBody>
          <a:bodyPr>
            <a:normAutofit lnSpcReduction="10000"/>
          </a:bodyPr>
          <a:lstStyle/>
          <a:p>
            <a:r>
              <a:rPr lang="en-US" sz="4000" b="1" i="0" u="none" strike="noStrike" baseline="0" dirty="0">
                <a:solidFill>
                  <a:srgbClr val="000000"/>
                </a:solidFill>
                <a:latin typeface="Calibri" panose="020F0502020204030204" pitchFamily="34" charset="0"/>
              </a:rPr>
              <a:t>Growth hormone deficiency</a:t>
            </a:r>
            <a:endParaRPr lang="en-US" sz="4000" b="0" i="0" u="none" strike="noStrike" baseline="0" dirty="0">
              <a:solidFill>
                <a:srgbClr val="000000"/>
              </a:solidFill>
              <a:latin typeface="Calibri" panose="020F0502020204030204" pitchFamily="34" charset="0"/>
            </a:endParaRPr>
          </a:p>
          <a:p>
            <a:r>
              <a:rPr lang="en-US" b="1" i="0" u="none" strike="noStrike" baseline="0" dirty="0">
                <a:solidFill>
                  <a:srgbClr val="C00000"/>
                </a:solidFill>
                <a:latin typeface="Calibri" panose="020F0502020204030204" pitchFamily="34" charset="0"/>
              </a:rPr>
              <a:t>Congenital</a:t>
            </a:r>
            <a:r>
              <a:rPr lang="en-US" sz="3800" b="1" i="0" u="none" strike="noStrike" baseline="0" dirty="0">
                <a:solidFill>
                  <a:srgbClr val="C00000"/>
                </a:solidFill>
                <a:latin typeface="Calibri" panose="020F0502020204030204" pitchFamily="34" charset="0"/>
              </a:rPr>
              <a:t>: </a:t>
            </a:r>
            <a:r>
              <a:rPr lang="en-US" sz="2400" i="0" u="none" strike="noStrike" baseline="0" dirty="0">
                <a:latin typeface="Calibri" panose="020F0502020204030204" pitchFamily="34" charset="0"/>
              </a:rPr>
              <a:t>Infants with congenital growth hormone deficiency are typically with a length and weight between the 5th and 10th percentile for their gestational age, delayed bone age, and disturbances in concentrations of growth hormone, IGF-1, and IGF-binding protein- at birth. </a:t>
            </a:r>
          </a:p>
          <a:p>
            <a:pPr marL="0" indent="0">
              <a:buNone/>
            </a:pPr>
            <a:r>
              <a:rPr lang="en-US" sz="2400" i="0" u="none" strike="noStrike" baseline="0" dirty="0">
                <a:latin typeface="Calibri" panose="020F0502020204030204" pitchFamily="34" charset="0"/>
              </a:rPr>
              <a:t> </a:t>
            </a:r>
            <a:r>
              <a:rPr lang="en-US" sz="2400" dirty="0">
                <a:latin typeface="Calibri" panose="020F0502020204030204" pitchFamily="34" charset="0"/>
              </a:rPr>
              <a:t>such as </a:t>
            </a:r>
            <a:r>
              <a:rPr lang="en-US" sz="2400" b="1" dirty="0">
                <a:solidFill>
                  <a:srgbClr val="0070C0"/>
                </a:solidFill>
                <a:latin typeface="Calibri" panose="020F0502020204030204" pitchFamily="34" charset="0"/>
              </a:rPr>
              <a:t>Loran syndrome </a:t>
            </a:r>
            <a:endParaRPr lang="en-US" sz="2400" b="1" i="0" u="none" strike="noStrike" baseline="0" dirty="0">
              <a:solidFill>
                <a:srgbClr val="0070C0"/>
              </a:solidFill>
              <a:latin typeface="Calibri" panose="020F0502020204030204" pitchFamily="34" charset="0"/>
            </a:endParaRPr>
          </a:p>
          <a:p>
            <a:pPr marL="0" indent="0">
              <a:buNone/>
            </a:pPr>
            <a:endParaRPr lang="en-US" sz="2800" b="0" i="0" u="none" strike="noStrike" baseline="0" dirty="0">
              <a:solidFill>
                <a:srgbClr val="000000"/>
              </a:solidFill>
              <a:latin typeface="Calibri" panose="020F0502020204030204" pitchFamily="34" charset="0"/>
            </a:endParaRPr>
          </a:p>
          <a:p>
            <a:r>
              <a:rPr lang="en-US" sz="3200" b="1" i="0" u="none" strike="noStrike" baseline="0" dirty="0">
                <a:solidFill>
                  <a:srgbClr val="C00000"/>
                </a:solidFill>
                <a:latin typeface="Calibri" panose="020F0502020204030204" pitchFamily="34" charset="0"/>
              </a:rPr>
              <a:t>Acquired</a:t>
            </a:r>
            <a:r>
              <a:rPr lang="en-US" sz="4500" b="0" i="0" u="none" strike="noStrike" baseline="0" dirty="0">
                <a:solidFill>
                  <a:srgbClr val="C00000"/>
                </a:solidFill>
                <a:latin typeface="Calibri" panose="020F0502020204030204" pitchFamily="34" charset="0"/>
              </a:rPr>
              <a:t> </a:t>
            </a:r>
            <a:r>
              <a:rPr lang="en-US" sz="2800" b="0" i="0" u="none" strike="noStrike" baseline="0" dirty="0">
                <a:solidFill>
                  <a:srgbClr val="000000"/>
                </a:solidFill>
                <a:latin typeface="Calibri" panose="020F0502020204030204" pitchFamily="34" charset="0"/>
              </a:rPr>
              <a:t>– </a:t>
            </a:r>
            <a:r>
              <a:rPr lang="en-US" sz="2400" b="0" i="0" u="none" strike="noStrike" baseline="0" dirty="0">
                <a:solidFill>
                  <a:srgbClr val="000000"/>
                </a:solidFill>
                <a:latin typeface="Calibri" panose="020F0502020204030204" pitchFamily="34" charset="0"/>
              </a:rPr>
              <a:t>may result from tumors (</a:t>
            </a:r>
            <a:r>
              <a:rPr lang="en-US" sz="2400" b="0" i="0" u="none" strike="noStrike" baseline="0" dirty="0">
                <a:solidFill>
                  <a:srgbClr val="0070C0"/>
                </a:solidFill>
                <a:latin typeface="Calibri" panose="020F0502020204030204" pitchFamily="34" charset="0"/>
              </a:rPr>
              <a:t>craniopharyngioma</a:t>
            </a:r>
            <a:r>
              <a:rPr lang="en-US" sz="2400" b="0" i="0" u="none" strike="noStrike" baseline="0" dirty="0">
                <a:solidFill>
                  <a:srgbClr val="000000"/>
                </a:solidFill>
                <a:latin typeface="Calibri" panose="020F0502020204030204" pitchFamily="34" charset="0"/>
              </a:rPr>
              <a:t>) which's most common cause of GH def.   trauma, infections (</a:t>
            </a:r>
            <a:r>
              <a:rPr lang="en-US" sz="2400" b="0" i="0" u="none" strike="noStrike" baseline="0" dirty="0" err="1">
                <a:solidFill>
                  <a:srgbClr val="000000"/>
                </a:solidFill>
                <a:latin typeface="Calibri" panose="020F0502020204030204" pitchFamily="34" charset="0"/>
              </a:rPr>
              <a:t>eg</a:t>
            </a:r>
            <a:r>
              <a:rPr lang="en-US" sz="2400" b="0" i="0" u="none" strike="noStrike" baseline="0" dirty="0">
                <a:solidFill>
                  <a:srgbClr val="000000"/>
                </a:solidFill>
                <a:latin typeface="Calibri" panose="020F0502020204030204" pitchFamily="34" charset="0"/>
              </a:rPr>
              <a:t>, </a:t>
            </a:r>
            <a:r>
              <a:rPr lang="en-US" sz="2400" b="0" i="0" u="none" strike="noStrike" baseline="0" dirty="0">
                <a:solidFill>
                  <a:srgbClr val="0070C0"/>
                </a:solidFill>
                <a:latin typeface="Calibri" panose="020F0502020204030204" pitchFamily="34" charset="0"/>
              </a:rPr>
              <a:t>encephalitis, meningitis</a:t>
            </a:r>
            <a:r>
              <a:rPr lang="en-US" sz="2400" b="0" i="0" u="none" strike="noStrike" baseline="0" dirty="0">
                <a:solidFill>
                  <a:srgbClr val="000000"/>
                </a:solidFill>
                <a:latin typeface="Calibri" panose="020F0502020204030204" pitchFamily="34" charset="0"/>
              </a:rPr>
              <a:t>), cranial irradiation (somatotrophs appear to be the most radiation-sensitive cells in the pituitary), and other systemic diseases (particularly </a:t>
            </a:r>
            <a:r>
              <a:rPr lang="en-US" sz="2400" b="0" i="0" u="none" strike="noStrike" baseline="0" dirty="0">
                <a:solidFill>
                  <a:srgbClr val="0070C0"/>
                </a:solidFill>
                <a:latin typeface="Calibri" panose="020F0502020204030204" pitchFamily="34" charset="0"/>
              </a:rPr>
              <a:t>histiocytosis</a:t>
            </a:r>
            <a:r>
              <a:rPr lang="en-US" sz="2400" b="0" i="0" u="none" strike="noStrike" baseline="0" dirty="0">
                <a:solidFill>
                  <a:srgbClr val="000000"/>
                </a:solidFill>
                <a:latin typeface="Calibri" panose="020F0502020204030204" pitchFamily="34" charset="0"/>
              </a:rPr>
              <a:t>)</a:t>
            </a:r>
          </a:p>
          <a:p>
            <a:pPr marL="0" indent="0">
              <a:buNone/>
            </a:pPr>
            <a:endParaRPr lang="en-US" sz="2800" b="0" i="0" u="none" strike="noStrike" baseline="0" dirty="0">
              <a:solidFill>
                <a:srgbClr val="000000"/>
              </a:solidFill>
              <a:latin typeface="Calibri" panose="020F0502020204030204" pitchFamily="34" charset="0"/>
            </a:endParaRPr>
          </a:p>
          <a:p>
            <a:r>
              <a:rPr lang="en-US" sz="2800" dirty="0"/>
              <a:t>Children with a </a:t>
            </a:r>
            <a:r>
              <a:rPr lang="en-US" sz="2800" dirty="0" err="1"/>
              <a:t>sellar</a:t>
            </a:r>
            <a:r>
              <a:rPr lang="en-US" sz="2800" dirty="0"/>
              <a:t> or </a:t>
            </a:r>
            <a:r>
              <a:rPr lang="en-US" sz="2800" dirty="0" err="1"/>
              <a:t>parasellar</a:t>
            </a:r>
            <a:r>
              <a:rPr lang="en-US" sz="2800" dirty="0"/>
              <a:t> tumor that causes growth hormone deficiency occasionally experience </a:t>
            </a:r>
            <a:r>
              <a:rPr lang="en-US" sz="2800" b="1" dirty="0">
                <a:solidFill>
                  <a:srgbClr val="002060"/>
                </a:solidFill>
              </a:rPr>
              <a:t>rapid catch-up growth after surgical resection of the tumor without growth hormone treatment</a:t>
            </a:r>
            <a:r>
              <a:rPr lang="en-US" b="1" dirty="0">
                <a:solidFill>
                  <a:srgbClr val="002060"/>
                </a:solidFill>
              </a:rPr>
              <a:t> .</a:t>
            </a:r>
            <a:endParaRPr lang="en-US" altLang="pt-PT" dirty="0"/>
          </a:p>
          <a:p>
            <a:endParaRPr lang="en-US" sz="2800" b="0" i="0" u="none" strike="noStrike" baseline="0" dirty="0">
              <a:solidFill>
                <a:srgbClr val="000000"/>
              </a:solidFill>
              <a:latin typeface="Calibri" panose="020F0502020204030204" pitchFamily="34" charset="0"/>
            </a:endParaRPr>
          </a:p>
          <a:p>
            <a:endParaRPr lang="en-US" dirty="0"/>
          </a:p>
        </p:txBody>
      </p:sp>
    </p:spTree>
    <p:extLst>
      <p:ext uri="{BB962C8B-B14F-4D97-AF65-F5344CB8AC3E}">
        <p14:creationId xmlns:p14="http://schemas.microsoft.com/office/powerpoint/2010/main" val="40349142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9E62E8-72F3-C48C-4B09-75D5918FDD37}"/>
              </a:ext>
            </a:extLst>
          </p:cNvPr>
          <p:cNvSpPr>
            <a:spLocks noGrp="1"/>
          </p:cNvSpPr>
          <p:nvPr>
            <p:ph idx="1"/>
          </p:nvPr>
        </p:nvSpPr>
        <p:spPr>
          <a:xfrm>
            <a:off x="211015" y="309489"/>
            <a:ext cx="11830930" cy="6302326"/>
          </a:xfrm>
        </p:spPr>
        <p:txBody>
          <a:bodyPr>
            <a:normAutofit/>
          </a:bodyPr>
          <a:lstStyle/>
          <a:p>
            <a:r>
              <a:rPr lang="en-US" sz="2800" b="0" i="0" u="none" strike="noStrike" baseline="0" dirty="0">
                <a:solidFill>
                  <a:srgbClr val="000000"/>
                </a:solidFill>
                <a:latin typeface="Calibri" panose="020F0502020204030204" pitchFamily="34" charset="0"/>
              </a:rPr>
              <a:t> </a:t>
            </a:r>
            <a:r>
              <a:rPr lang="en-US" sz="3600" b="1" i="0" u="none" strike="noStrike" baseline="0" dirty="0">
                <a:solidFill>
                  <a:srgbClr val="C00000"/>
                </a:solidFill>
                <a:latin typeface="Calibri" panose="020F0502020204030204" pitchFamily="34" charset="0"/>
              </a:rPr>
              <a:t>isolated growth hormone deficiency :</a:t>
            </a:r>
            <a:r>
              <a:rPr lang="en-US" sz="3600" b="1" dirty="0">
                <a:solidFill>
                  <a:srgbClr val="C00000"/>
                </a:solidFill>
                <a:latin typeface="Calibri" panose="020F0502020204030204" pitchFamily="34" charset="0"/>
              </a:rPr>
              <a:t> </a:t>
            </a:r>
            <a:endParaRPr lang="ar-JO" sz="3600" b="1" dirty="0">
              <a:solidFill>
                <a:srgbClr val="C00000"/>
              </a:solidFill>
              <a:latin typeface="Calibri" panose="020F0502020204030204" pitchFamily="34" charset="0"/>
            </a:endParaRPr>
          </a:p>
          <a:p>
            <a:pPr marL="0" indent="0">
              <a:buNone/>
            </a:pPr>
            <a:r>
              <a:rPr lang="en-US" sz="2800" b="1" dirty="0">
                <a:latin typeface="Calibri" panose="020F0502020204030204" pitchFamily="34" charset="0"/>
              </a:rPr>
              <a:t>-</a:t>
            </a:r>
            <a:r>
              <a:rPr lang="en-US" sz="2800" i="0" u="none" strike="noStrike" baseline="0" dirty="0">
                <a:latin typeface="Calibri" panose="020F0502020204030204" pitchFamily="34" charset="0"/>
              </a:rPr>
              <a:t>most instances of isolated growth hormone deficiency are idiopathic, specific etiologies cause most growth hormone deficiency associated with other pituitary deficiencies. A reported </a:t>
            </a:r>
            <a:r>
              <a:rPr lang="en-US" sz="2800" dirty="0">
                <a:latin typeface="Calibri" panose="020F0502020204030204" pitchFamily="34" charset="0"/>
              </a:rPr>
              <a:t>most </a:t>
            </a:r>
            <a:r>
              <a:rPr lang="en-US" sz="2800" i="0" u="none" strike="noStrike" baseline="0" dirty="0">
                <a:latin typeface="Calibri" panose="020F0502020204030204" pitchFamily="34" charset="0"/>
              </a:rPr>
              <a:t>of children with apparent isolated growth hormone deficiency </a:t>
            </a:r>
            <a:r>
              <a:rPr lang="en-US" sz="2800" i="0" u="none" strike="noStrike" baseline="0" dirty="0">
                <a:solidFill>
                  <a:srgbClr val="0070C0"/>
                </a:solidFill>
                <a:latin typeface="Calibri" panose="020F0502020204030204" pitchFamily="34" charset="0"/>
              </a:rPr>
              <a:t>have </a:t>
            </a:r>
            <a:r>
              <a:rPr lang="en-US" sz="2800" i="0" u="none" strike="noStrike" baseline="0" dirty="0" err="1">
                <a:solidFill>
                  <a:srgbClr val="0070C0"/>
                </a:solidFill>
                <a:latin typeface="Calibri" panose="020F0502020204030204" pitchFamily="34" charset="0"/>
              </a:rPr>
              <a:t>sellar</a:t>
            </a:r>
            <a:r>
              <a:rPr lang="en-US" sz="2800" i="0" u="none" strike="noStrike" baseline="0" dirty="0">
                <a:solidFill>
                  <a:srgbClr val="0070C0"/>
                </a:solidFill>
                <a:latin typeface="Calibri" panose="020F0502020204030204" pitchFamily="34" charset="0"/>
              </a:rPr>
              <a:t> developmental defects </a:t>
            </a:r>
            <a:r>
              <a:rPr lang="en-US" sz="2800" i="0" u="none" strike="noStrike" baseline="0" dirty="0">
                <a:latin typeface="Calibri" panose="020F0502020204030204" pitchFamily="34" charset="0"/>
              </a:rPr>
              <a:t>which may be caused by one of several specific genetic disorders. </a:t>
            </a:r>
          </a:p>
          <a:p>
            <a:pPr marL="0" indent="0">
              <a:buNone/>
            </a:pPr>
            <a:r>
              <a:rPr lang="en-US" sz="2800" b="1" dirty="0">
                <a:latin typeface="Calibri" panose="020F0502020204030204" pitchFamily="34" charset="0"/>
              </a:rPr>
              <a:t>-</a:t>
            </a:r>
            <a:r>
              <a:rPr lang="en-US" sz="2800" i="0" u="none" strike="noStrike" baseline="0" dirty="0">
                <a:latin typeface="Calibri" panose="020F0502020204030204" pitchFamily="34" charset="0"/>
              </a:rPr>
              <a:t>In other patients, the growth hormone deficiency </a:t>
            </a:r>
            <a:r>
              <a:rPr lang="en-US" sz="2800" i="0" u="none" strike="noStrike" baseline="0" dirty="0">
                <a:solidFill>
                  <a:srgbClr val="0070C0"/>
                </a:solidFill>
                <a:latin typeface="Calibri" panose="020F0502020204030204" pitchFamily="34" charset="0"/>
              </a:rPr>
              <a:t>can later be associated with other pituitary hormone deficiencies.</a:t>
            </a:r>
          </a:p>
          <a:p>
            <a:pPr marL="0" indent="0">
              <a:buNone/>
            </a:pPr>
            <a:endParaRPr lang="en-US" sz="2800" b="0" i="0" u="none" strike="noStrike" baseline="0" dirty="0">
              <a:solidFill>
                <a:srgbClr val="000000"/>
              </a:solidFill>
              <a:latin typeface="Calibri" panose="020F0502020204030204" pitchFamily="34" charset="0"/>
            </a:endParaRPr>
          </a:p>
          <a:p>
            <a:pPr marL="0" indent="0">
              <a:buNone/>
            </a:pPr>
            <a:r>
              <a:rPr lang="en-US" sz="2800" b="1" dirty="0">
                <a:solidFill>
                  <a:srgbClr val="002060"/>
                </a:solidFill>
              </a:rPr>
              <a:t>Children with growth hormone deficiency can have striking catch-up growth during growth hormone replacement therapy</a:t>
            </a:r>
            <a:r>
              <a:rPr lang="ar-JO" b="1" dirty="0">
                <a:solidFill>
                  <a:srgbClr val="002060"/>
                </a:solidFill>
              </a:rPr>
              <a:t>.</a:t>
            </a:r>
            <a:endParaRPr lang="en-US" altLang="pt-PT" b="1" dirty="0">
              <a:solidFill>
                <a:srgbClr val="002060"/>
              </a:solidFill>
            </a:endParaRPr>
          </a:p>
          <a:p>
            <a:pPr marL="0" indent="0">
              <a:buNone/>
            </a:pPr>
            <a:endParaRPr lang="en-US" dirty="0"/>
          </a:p>
        </p:txBody>
      </p:sp>
    </p:spTree>
    <p:extLst>
      <p:ext uri="{BB962C8B-B14F-4D97-AF65-F5344CB8AC3E}">
        <p14:creationId xmlns:p14="http://schemas.microsoft.com/office/powerpoint/2010/main" val="21796127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03CCC-0818-376A-D24E-44B20807ADB4}"/>
              </a:ext>
            </a:extLst>
          </p:cNvPr>
          <p:cNvSpPr>
            <a:spLocks noGrp="1"/>
          </p:cNvSpPr>
          <p:nvPr>
            <p:ph type="title"/>
          </p:nvPr>
        </p:nvSpPr>
        <p:spPr/>
        <p:txBody>
          <a:bodyPr/>
          <a:lstStyle/>
          <a:p>
            <a:r>
              <a:rPr lang="en-US" b="1" dirty="0"/>
              <a:t>Growth hormone receptor mutations </a:t>
            </a:r>
            <a:r>
              <a:rPr lang="en-US" b="1" dirty="0">
                <a:solidFill>
                  <a:srgbClr val="C00000"/>
                </a:solidFill>
              </a:rPr>
              <a:t>(Laron syndrome)</a:t>
            </a:r>
            <a:endParaRPr lang="ar-JO" dirty="0">
              <a:solidFill>
                <a:srgbClr val="C00000"/>
              </a:solidFill>
            </a:endParaRPr>
          </a:p>
        </p:txBody>
      </p:sp>
      <p:sp>
        <p:nvSpPr>
          <p:cNvPr id="3" name="Content Placeholder 2">
            <a:extLst>
              <a:ext uri="{FF2B5EF4-FFF2-40B4-BE49-F238E27FC236}">
                <a16:creationId xmlns:a16="http://schemas.microsoft.com/office/drawing/2014/main" id="{445C04C5-BF8E-E7B5-4AF0-FC03DFF52C81}"/>
              </a:ext>
            </a:extLst>
          </p:cNvPr>
          <p:cNvSpPr>
            <a:spLocks noGrp="1"/>
          </p:cNvSpPr>
          <p:nvPr>
            <p:ph idx="1"/>
          </p:nvPr>
        </p:nvSpPr>
        <p:spPr/>
        <p:txBody>
          <a:bodyPr>
            <a:normAutofit fontScale="85000" lnSpcReduction="20000"/>
          </a:bodyPr>
          <a:lstStyle/>
          <a:p>
            <a:r>
              <a:rPr lang="en-GB" b="0" i="0" dirty="0">
                <a:solidFill>
                  <a:srgbClr val="0D0D0D"/>
                </a:solidFill>
                <a:effectLst/>
                <a:latin typeface="Söhne"/>
              </a:rPr>
              <a:t>Laron syndrome, also known as growth hormone insensitivity syndrome, is a rare genetic disorder characterized by severe short stature and an inability to respond to growth hormone (GH), Laron syndrome is typically inherited in an autosomal recessive pattern.</a:t>
            </a:r>
            <a:endParaRPr lang="en-GB" b="0" i="0" dirty="0">
              <a:solidFill>
                <a:srgbClr val="222222"/>
              </a:solidFill>
              <a:effectLst/>
              <a:latin typeface="Calibri" panose="020F0502020204030204" pitchFamily="34" charset="0"/>
              <a:cs typeface="Calibri" panose="020F0502020204030204" pitchFamily="34" charset="0"/>
            </a:endParaRPr>
          </a:p>
          <a:p>
            <a:r>
              <a:rPr lang="en-GB" b="0" i="0" dirty="0">
                <a:solidFill>
                  <a:srgbClr val="222222"/>
                </a:solidFill>
                <a:effectLst/>
                <a:latin typeface="Calibri" panose="020F0502020204030204" pitchFamily="34" charset="0"/>
                <a:cs typeface="Calibri" panose="020F0502020204030204" pitchFamily="34" charset="0"/>
              </a:rPr>
              <a:t>Patients have normal or high serum growth hormone (GH) and </a:t>
            </a:r>
            <a:r>
              <a:rPr lang="en-GB" b="0" i="0" dirty="0">
                <a:solidFill>
                  <a:srgbClr val="FF0000"/>
                </a:solidFill>
                <a:effectLst/>
                <a:latin typeface="Calibri" panose="020F0502020204030204" pitchFamily="34" charset="0"/>
                <a:cs typeface="Calibri" panose="020F0502020204030204" pitchFamily="34" charset="0"/>
              </a:rPr>
              <a:t>low serum insulin-like growth factor-1 (IGF-I</a:t>
            </a:r>
            <a:r>
              <a:rPr lang="en-GB" b="0" i="0" dirty="0">
                <a:solidFill>
                  <a:srgbClr val="222222"/>
                </a:solidFill>
                <a:effectLst/>
                <a:latin typeface="Calibri" panose="020F0502020204030204" pitchFamily="34" charset="0"/>
                <a:cs typeface="Calibri" panose="020F0502020204030204" pitchFamily="34" charset="0"/>
              </a:rPr>
              <a:t>) levels which fail to rise after exogenous GH administration</a:t>
            </a:r>
          </a:p>
          <a:p>
            <a:r>
              <a:rPr lang="en-GB" b="0" i="0" dirty="0">
                <a:solidFill>
                  <a:srgbClr val="222222"/>
                </a:solidFill>
                <a:effectLst/>
                <a:latin typeface="Calibri" panose="020F0502020204030204" pitchFamily="34" charset="0"/>
                <a:cs typeface="Calibri" panose="020F0502020204030204" pitchFamily="34" charset="0"/>
              </a:rPr>
              <a:t>Other clinical features of Laron syndrome include small head circumference, characteristic facies with saddle nose and prominent forehead, delayed skeletal maturation, small genitalia and testes, short limb length compared with trunk length, and abnormal body composition, with osteopenia and obesity .</a:t>
            </a:r>
          </a:p>
          <a:p>
            <a:r>
              <a:rPr lang="en-GB" b="0" i="0" dirty="0">
                <a:solidFill>
                  <a:srgbClr val="222222"/>
                </a:solidFill>
                <a:effectLst/>
                <a:latin typeface="Calibri" panose="020F0502020204030204" pitchFamily="34" charset="0"/>
                <a:cs typeface="Calibri" panose="020F0502020204030204" pitchFamily="34" charset="0"/>
              </a:rPr>
              <a:t>-Patients with Laron syndrome also have metabolic abnormalities including </a:t>
            </a:r>
            <a:r>
              <a:rPr lang="en-GB" b="0" i="0" dirty="0" err="1">
                <a:solidFill>
                  <a:srgbClr val="222222"/>
                </a:solidFill>
                <a:effectLst/>
                <a:latin typeface="Calibri" panose="020F0502020204030204" pitchFamily="34" charset="0"/>
                <a:cs typeface="Calibri" panose="020F0502020204030204" pitchFamily="34" charset="0"/>
              </a:rPr>
              <a:t>hyperlipidemia</a:t>
            </a:r>
            <a:r>
              <a:rPr lang="en-GB" b="0" i="0" dirty="0">
                <a:solidFill>
                  <a:srgbClr val="222222"/>
                </a:solidFill>
                <a:effectLst/>
                <a:latin typeface="Calibri" panose="020F0502020204030204" pitchFamily="34" charset="0"/>
                <a:cs typeface="Calibri" panose="020F0502020204030204" pitchFamily="34" charset="0"/>
              </a:rPr>
              <a:t> and episodes of </a:t>
            </a:r>
            <a:r>
              <a:rPr lang="en-GB" b="0" i="0" dirty="0" err="1">
                <a:solidFill>
                  <a:srgbClr val="222222"/>
                </a:solidFill>
                <a:effectLst/>
                <a:latin typeface="Calibri" panose="020F0502020204030204" pitchFamily="34" charset="0"/>
                <a:cs typeface="Calibri" panose="020F0502020204030204" pitchFamily="34" charset="0"/>
              </a:rPr>
              <a:t>hypoglycemia</a:t>
            </a:r>
            <a:r>
              <a:rPr lang="en-GB" b="0" i="0" dirty="0">
                <a:solidFill>
                  <a:srgbClr val="222222"/>
                </a:solidFill>
                <a:effectLst/>
                <a:latin typeface="Calibri" panose="020F0502020204030204" pitchFamily="34" charset="0"/>
                <a:cs typeface="Calibri" panose="020F0502020204030204" pitchFamily="34" charset="0"/>
              </a:rPr>
              <a:t>, especially during infancy</a:t>
            </a:r>
          </a:p>
          <a:p>
            <a:r>
              <a:rPr lang="en-GB" b="0" i="0" dirty="0">
                <a:solidFill>
                  <a:srgbClr val="222222"/>
                </a:solidFill>
                <a:effectLst/>
                <a:latin typeface="Calibri" panose="020F0502020204030204" pitchFamily="34" charset="0"/>
                <a:cs typeface="Calibri" panose="020F0502020204030204" pitchFamily="34" charset="0"/>
              </a:rPr>
              <a:t>Patients have lower incidence to cancer .</a:t>
            </a:r>
          </a:p>
        </p:txBody>
      </p:sp>
    </p:spTree>
    <p:extLst>
      <p:ext uri="{BB962C8B-B14F-4D97-AF65-F5344CB8AC3E}">
        <p14:creationId xmlns:p14="http://schemas.microsoft.com/office/powerpoint/2010/main" val="25950578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FCA3B4-46C7-8BBA-25A7-A343498DDDAF}"/>
              </a:ext>
            </a:extLst>
          </p:cNvPr>
          <p:cNvSpPr>
            <a:spLocks noGrp="1"/>
          </p:cNvSpPr>
          <p:nvPr>
            <p:ph idx="1"/>
          </p:nvPr>
        </p:nvSpPr>
        <p:spPr>
          <a:xfrm>
            <a:off x="211015" y="171002"/>
            <a:ext cx="9400925" cy="6686998"/>
          </a:xfrm>
        </p:spPr>
        <p:txBody>
          <a:bodyPr>
            <a:normAutofit/>
          </a:bodyPr>
          <a:lstStyle/>
          <a:p>
            <a:r>
              <a:rPr lang="en-US" sz="2600" b="1" i="0" u="none" strike="noStrike" baseline="0" dirty="0">
                <a:solidFill>
                  <a:srgbClr val="C00000"/>
                </a:solidFill>
                <a:latin typeface="Calibri" panose="020F0502020204030204" pitchFamily="34" charset="0"/>
              </a:rPr>
              <a:t>Hypothyroidism </a:t>
            </a:r>
            <a:r>
              <a:rPr lang="ar-SA" sz="2600" b="1" i="0" u="none" strike="noStrike" baseline="0" dirty="0">
                <a:solidFill>
                  <a:srgbClr val="C00000"/>
                </a:solidFill>
                <a:latin typeface="Calibri" panose="020F0502020204030204" pitchFamily="34" charset="0"/>
              </a:rPr>
              <a:t>:</a:t>
            </a:r>
            <a:r>
              <a:rPr lang="en-US" sz="2600" b="0" i="0" u="none" strike="noStrike" baseline="0" dirty="0">
                <a:solidFill>
                  <a:srgbClr val="000000"/>
                </a:solidFill>
                <a:latin typeface="Calibri" panose="020F0502020204030204" pitchFamily="34" charset="0"/>
              </a:rPr>
              <a:t>	</a:t>
            </a:r>
            <a:r>
              <a:rPr lang="en-US" sz="2000" dirty="0">
                <a:solidFill>
                  <a:srgbClr val="0070C0"/>
                </a:solidFill>
                <a:latin typeface="Calibri" panose="020F0502020204030204" pitchFamily="34" charset="0"/>
              </a:rPr>
              <a:t>thyroid hormone has a permissive effect for GH, the def. of thyroid hormone will lead to impaired skeletal development .</a:t>
            </a:r>
          </a:p>
          <a:p>
            <a:r>
              <a:rPr lang="en-US" sz="2000" dirty="0">
                <a:solidFill>
                  <a:srgbClr val="000000"/>
                </a:solidFill>
                <a:latin typeface="Calibri" panose="020F0502020204030204" pitchFamily="34" charset="0"/>
              </a:rPr>
              <a:t>t</a:t>
            </a:r>
            <a:r>
              <a:rPr lang="en-US" sz="2000" b="0" i="0" u="none" strike="noStrike" baseline="0" dirty="0">
                <a:solidFill>
                  <a:srgbClr val="000000"/>
                </a:solidFill>
                <a:latin typeface="Calibri" panose="020F0502020204030204" pitchFamily="34" charset="0"/>
              </a:rPr>
              <a:t>he bone age is delayed; as a result, many children with hypothyroidism have a reasonably normal growth potential once the disorder is identified and treated. </a:t>
            </a:r>
          </a:p>
          <a:p>
            <a:r>
              <a:rPr lang="en-US" sz="2000" dirty="0">
                <a:solidFill>
                  <a:srgbClr val="000000"/>
                </a:solidFill>
                <a:latin typeface="Calibri" panose="020F0502020204030204" pitchFamily="34" charset="0"/>
              </a:rPr>
              <a:t>Early detection of congenital hypothyroidism prevent the development of the cretinism ,which is irreversible impairment even in the physical or mental growth .</a:t>
            </a:r>
          </a:p>
          <a:p>
            <a:endParaRPr lang="en-US" sz="1800" dirty="0">
              <a:solidFill>
                <a:srgbClr val="000000"/>
              </a:solidFill>
              <a:latin typeface="Calibri" panose="020F0502020204030204" pitchFamily="34" charset="0"/>
            </a:endParaRPr>
          </a:p>
          <a:p>
            <a:endParaRPr lang="en-US" sz="1800" dirty="0">
              <a:solidFill>
                <a:srgbClr val="000000"/>
              </a:solidFill>
              <a:latin typeface="Calibri" panose="020F0502020204030204" pitchFamily="34" charset="0"/>
            </a:endParaRPr>
          </a:p>
          <a:p>
            <a:endParaRPr lang="en-US" sz="1800" dirty="0">
              <a:solidFill>
                <a:srgbClr val="000000"/>
              </a:solidFill>
              <a:latin typeface="Calibri" panose="020F0502020204030204" pitchFamily="34" charset="0"/>
            </a:endParaRPr>
          </a:p>
          <a:p>
            <a:endParaRPr lang="en-US" sz="1050" b="0" i="0" u="none" strike="noStrike" baseline="0" dirty="0">
              <a:solidFill>
                <a:srgbClr val="000000"/>
              </a:solidFill>
              <a:latin typeface="Calibri" panose="020F0502020204030204" pitchFamily="34" charset="0"/>
            </a:endParaRPr>
          </a:p>
          <a:p>
            <a:r>
              <a:rPr lang="en-US" sz="1050" b="0" i="0" u="none" strike="noStrike" baseline="0" dirty="0">
                <a:solidFill>
                  <a:srgbClr val="000000"/>
                </a:solidFill>
                <a:latin typeface="Calibri" panose="020F0502020204030204" pitchFamily="34" charset="0"/>
              </a:rPr>
              <a:t> </a:t>
            </a:r>
            <a:endParaRPr lang="en-US" sz="1800" b="0" i="0" u="none" strike="noStrike" baseline="0" dirty="0">
              <a:solidFill>
                <a:srgbClr val="000000"/>
              </a:solidFill>
              <a:latin typeface="Calibri" panose="020F0502020204030204" pitchFamily="34" charset="0"/>
            </a:endParaRPr>
          </a:p>
          <a:p>
            <a:pPr marL="0" indent="0">
              <a:buNone/>
            </a:pPr>
            <a:endParaRPr lang="ar-SA" dirty="0"/>
          </a:p>
          <a:p>
            <a:pPr marL="0" indent="0">
              <a:buNone/>
            </a:pPr>
            <a:r>
              <a:rPr lang="en-US" sz="1800" b="0" i="0" u="none" strike="noStrike" baseline="0" dirty="0">
                <a:solidFill>
                  <a:srgbClr val="000000"/>
                </a:solidFill>
                <a:latin typeface="Calibri" panose="020F0502020204030204" pitchFamily="34" charset="0"/>
              </a:rPr>
              <a:t>	</a:t>
            </a:r>
          </a:p>
          <a:p>
            <a:endParaRPr lang="en-US" dirty="0"/>
          </a:p>
        </p:txBody>
      </p:sp>
      <p:pic>
        <p:nvPicPr>
          <p:cNvPr id="5" name="Picture 4">
            <a:extLst>
              <a:ext uri="{FF2B5EF4-FFF2-40B4-BE49-F238E27FC236}">
                <a16:creationId xmlns:a16="http://schemas.microsoft.com/office/drawing/2014/main" id="{B5C58AFC-0987-9AAA-C17C-0DBE15D713A8}"/>
              </a:ext>
            </a:extLst>
          </p:cNvPr>
          <p:cNvPicPr>
            <a:picLocks noChangeAspect="1"/>
          </p:cNvPicPr>
          <p:nvPr/>
        </p:nvPicPr>
        <p:blipFill>
          <a:blip r:embed="rId2"/>
          <a:stretch>
            <a:fillRect/>
          </a:stretch>
        </p:blipFill>
        <p:spPr>
          <a:xfrm>
            <a:off x="9759007" y="-1"/>
            <a:ext cx="2432993" cy="3010487"/>
          </a:xfrm>
          <a:prstGeom prst="rect">
            <a:avLst/>
          </a:prstGeom>
        </p:spPr>
      </p:pic>
      <p:pic>
        <p:nvPicPr>
          <p:cNvPr id="8" name="Picture 7">
            <a:extLst>
              <a:ext uri="{FF2B5EF4-FFF2-40B4-BE49-F238E27FC236}">
                <a16:creationId xmlns:a16="http://schemas.microsoft.com/office/drawing/2014/main" id="{066337C8-A2DF-D49B-696D-1E7EE03E8004}"/>
              </a:ext>
            </a:extLst>
          </p:cNvPr>
          <p:cNvPicPr>
            <a:picLocks noChangeAspect="1"/>
          </p:cNvPicPr>
          <p:nvPr/>
        </p:nvPicPr>
        <p:blipFill>
          <a:blip r:embed="rId3"/>
          <a:stretch>
            <a:fillRect/>
          </a:stretch>
        </p:blipFill>
        <p:spPr>
          <a:xfrm>
            <a:off x="0" y="2475914"/>
            <a:ext cx="7519370" cy="4211085"/>
          </a:xfrm>
          <a:prstGeom prst="rect">
            <a:avLst/>
          </a:prstGeom>
        </p:spPr>
      </p:pic>
      <p:sp>
        <p:nvSpPr>
          <p:cNvPr id="10" name="TextBox 9">
            <a:extLst>
              <a:ext uri="{FF2B5EF4-FFF2-40B4-BE49-F238E27FC236}">
                <a16:creationId xmlns:a16="http://schemas.microsoft.com/office/drawing/2014/main" id="{51BD5ACC-6DDC-F04E-EE1A-F535115DDD51}"/>
              </a:ext>
            </a:extLst>
          </p:cNvPr>
          <p:cNvSpPr txBox="1"/>
          <p:nvPr/>
        </p:nvSpPr>
        <p:spPr>
          <a:xfrm>
            <a:off x="7486640" y="3010486"/>
            <a:ext cx="4672630" cy="3877985"/>
          </a:xfrm>
          <a:prstGeom prst="rect">
            <a:avLst/>
          </a:prstGeom>
          <a:noFill/>
        </p:spPr>
        <p:txBody>
          <a:bodyPr wrap="square">
            <a:spAutoFit/>
          </a:bodyPr>
          <a:lstStyle/>
          <a:p>
            <a:pPr marL="285750" indent="-285750">
              <a:buFont typeface="Wingdings" panose="05000000000000000000" pitchFamily="2" charset="2"/>
              <a:buChar char="v"/>
            </a:pPr>
            <a:r>
              <a:rPr lang="en-US" sz="2400" b="1" dirty="0">
                <a:solidFill>
                  <a:srgbClr val="C00000"/>
                </a:solidFill>
              </a:rPr>
              <a:t>Albright hereditary osteodystrophy :</a:t>
            </a:r>
          </a:p>
          <a:p>
            <a:pPr marL="285750" indent="-285750">
              <a:buFont typeface="Arial" panose="020B0604020202020204" pitchFamily="34" charset="0"/>
              <a:buChar char="•"/>
            </a:pPr>
            <a:r>
              <a:rPr lang="en-US" sz="2000" dirty="0"/>
              <a:t>Resistance to PTH dt defective receptors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physical finding :</a:t>
            </a:r>
          </a:p>
          <a:p>
            <a:endParaRPr lang="en-US" sz="2000" dirty="0"/>
          </a:p>
          <a:p>
            <a:r>
              <a:rPr lang="en-US" sz="2000" dirty="0"/>
              <a:t>brachydactyly (short 4th and 5th metacarpals)</a:t>
            </a:r>
          </a:p>
          <a:p>
            <a:r>
              <a:rPr lang="en-US" sz="2000" dirty="0"/>
              <a:t>short stature,</a:t>
            </a:r>
          </a:p>
          <a:p>
            <a:r>
              <a:rPr lang="en-US" sz="2000" dirty="0"/>
              <a:t> early-onset obesity, </a:t>
            </a:r>
          </a:p>
          <a:p>
            <a:r>
              <a:rPr lang="en-US" sz="2000" dirty="0"/>
              <a:t>ectopic ossifications</a:t>
            </a:r>
          </a:p>
        </p:txBody>
      </p:sp>
    </p:spTree>
    <p:extLst>
      <p:ext uri="{BB962C8B-B14F-4D97-AF65-F5344CB8AC3E}">
        <p14:creationId xmlns:p14="http://schemas.microsoft.com/office/powerpoint/2010/main" val="31865508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514E70-E2F0-ADC2-2B1A-825C215F0E0C}"/>
              </a:ext>
            </a:extLst>
          </p:cNvPr>
          <p:cNvSpPr>
            <a:spLocks noGrp="1"/>
          </p:cNvSpPr>
          <p:nvPr>
            <p:ph idx="1"/>
          </p:nvPr>
        </p:nvSpPr>
        <p:spPr>
          <a:xfrm>
            <a:off x="225083" y="464234"/>
            <a:ext cx="11128717" cy="5712729"/>
          </a:xfrm>
        </p:spPr>
        <p:txBody>
          <a:bodyPr/>
          <a:lstStyle/>
          <a:p>
            <a:r>
              <a:rPr lang="en-US" b="1" i="0" u="none" strike="noStrike" baseline="0" dirty="0">
                <a:solidFill>
                  <a:srgbClr val="C00000"/>
                </a:solidFill>
                <a:latin typeface="Calibri" panose="020F0502020204030204" pitchFamily="34" charset="0"/>
              </a:rPr>
              <a:t>Precocious puberty :</a:t>
            </a:r>
            <a:r>
              <a:rPr lang="en-US" sz="1800" b="0" i="0" u="none" strike="noStrike" baseline="0" dirty="0">
                <a:solidFill>
                  <a:srgbClr val="000000"/>
                </a:solidFill>
                <a:latin typeface="Calibri" panose="020F0502020204030204" pitchFamily="34" charset="0"/>
              </a:rPr>
              <a:t>	</a:t>
            </a:r>
          </a:p>
          <a:p>
            <a:r>
              <a:rPr lang="en-US" sz="2400" b="0" i="0" u="none" strike="noStrike" baseline="0" dirty="0">
                <a:solidFill>
                  <a:srgbClr val="000000"/>
                </a:solidFill>
                <a:latin typeface="Calibri" panose="020F0502020204030204" pitchFamily="34" charset="0"/>
              </a:rPr>
              <a:t>Increased secretion of gonadal steroids, which have two consequences: One is sexual precocity. The other is </a:t>
            </a:r>
            <a:r>
              <a:rPr lang="en-US" sz="2400" b="0" i="0" u="none" strike="noStrike" baseline="0" dirty="0">
                <a:solidFill>
                  <a:srgbClr val="0070C0"/>
                </a:solidFill>
                <a:latin typeface="Calibri" panose="020F0502020204030204" pitchFamily="34" charset="0"/>
              </a:rPr>
              <a:t>accelerated epiphyseal development</a:t>
            </a:r>
            <a:r>
              <a:rPr lang="en-US" sz="2400" b="0" i="0" u="none" strike="noStrike" baseline="0" dirty="0">
                <a:solidFill>
                  <a:srgbClr val="000000"/>
                </a:solidFill>
                <a:latin typeface="Calibri" panose="020F0502020204030204" pitchFamily="34" charset="0"/>
              </a:rPr>
              <a:t>, which causes rapid childhood growth but more rapid advancement of bone age. As a result, height age is advanced compared with chronologic age, but it lags behind the markedly accelerated bone age. 	</a:t>
            </a:r>
          </a:p>
          <a:p>
            <a:endParaRPr lang="en-US" sz="1800" dirty="0">
              <a:solidFill>
                <a:srgbClr val="000000"/>
              </a:solidFill>
              <a:latin typeface="Calibri" panose="020F0502020204030204" pitchFamily="34" charset="0"/>
            </a:endParaRPr>
          </a:p>
          <a:p>
            <a:endParaRPr lang="en-US" sz="1800" b="0" i="0" u="none" strike="noStrike" baseline="0" dirty="0">
              <a:solidFill>
                <a:srgbClr val="000000"/>
              </a:solidFill>
              <a:latin typeface="Calibri" panose="020F0502020204030204" pitchFamily="34" charset="0"/>
            </a:endParaRPr>
          </a:p>
          <a:p>
            <a:r>
              <a:rPr lang="en-US" b="1" i="0" u="none" strike="noStrike" baseline="0" dirty="0">
                <a:solidFill>
                  <a:srgbClr val="C00000"/>
                </a:solidFill>
                <a:latin typeface="Calibri" panose="020F0502020204030204" pitchFamily="34" charset="0"/>
              </a:rPr>
              <a:t>Cushing syndrome: </a:t>
            </a:r>
          </a:p>
          <a:p>
            <a:r>
              <a:rPr lang="en-US" sz="2400" b="0" i="0" u="none" strike="noStrike" baseline="0" dirty="0">
                <a:solidFill>
                  <a:srgbClr val="000000"/>
                </a:solidFill>
                <a:latin typeface="Calibri" panose="020F0502020204030204" pitchFamily="34" charset="0"/>
              </a:rPr>
              <a:t>is caused by excessive glucocorticoids and is characterized by the combination of weight gain and growth retardation, resulting in excessive weight-for-height.</a:t>
            </a:r>
            <a:r>
              <a:rPr lang="en-US" sz="2000" b="0" i="0" u="none" strike="noStrike" baseline="0" dirty="0">
                <a:solidFill>
                  <a:srgbClr val="000000"/>
                </a:solidFill>
                <a:latin typeface="Calibri" panose="020F0502020204030204" pitchFamily="34" charset="0"/>
              </a:rPr>
              <a:t>	</a:t>
            </a:r>
          </a:p>
          <a:p>
            <a:endParaRPr lang="en-US" dirty="0"/>
          </a:p>
        </p:txBody>
      </p:sp>
    </p:spTree>
    <p:extLst>
      <p:ext uri="{BB962C8B-B14F-4D97-AF65-F5344CB8AC3E}">
        <p14:creationId xmlns:p14="http://schemas.microsoft.com/office/powerpoint/2010/main" val="26532207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882221-7FE2-808E-E851-A5F2C88224A1}"/>
              </a:ext>
            </a:extLst>
          </p:cNvPr>
          <p:cNvSpPr>
            <a:spLocks noGrp="1"/>
          </p:cNvSpPr>
          <p:nvPr>
            <p:ph type="ctrTitle"/>
          </p:nvPr>
        </p:nvSpPr>
        <p:spPr/>
        <p:txBody>
          <a:bodyPr>
            <a:normAutofit/>
          </a:bodyPr>
          <a:lstStyle/>
          <a:p>
            <a:r>
              <a:rPr lang="en-US" b="1" dirty="0"/>
              <a:t>Systemic disorders with secondary effects on growth</a:t>
            </a:r>
            <a:r>
              <a:rPr lang="en-US" dirty="0"/>
              <a:t> </a:t>
            </a:r>
          </a:p>
        </p:txBody>
      </p:sp>
    </p:spTree>
    <p:extLst>
      <p:ext uri="{BB962C8B-B14F-4D97-AF65-F5344CB8AC3E}">
        <p14:creationId xmlns:p14="http://schemas.microsoft.com/office/powerpoint/2010/main" val="19400325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4D8C44D-363C-A736-981B-E20954C86917}"/>
              </a:ext>
            </a:extLst>
          </p:cNvPr>
          <p:cNvSpPr>
            <a:spLocks noGrp="1"/>
          </p:cNvSpPr>
          <p:nvPr>
            <p:ph type="body" sz="half" idx="2"/>
          </p:nvPr>
        </p:nvSpPr>
        <p:spPr>
          <a:xfrm>
            <a:off x="345527" y="785647"/>
            <a:ext cx="11500945" cy="5700877"/>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chemeClr val="tx1"/>
              </a:solidFill>
              <a:latin typeface="Arial" panose="020B0604020202020204" pitchFamily="34" charset="0"/>
              <a:cs typeface="Arial" panose="020B0604020202020204" pitchFamily="34" charset="0"/>
            </a:endParaRPr>
          </a:p>
          <a:p>
            <a:endParaRPr lang="en-JO" sz="2800" dirty="0">
              <a:solidFill>
                <a:schemeClr val="tx1"/>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A1E7BB2B-9EE1-FB9C-2AE5-41F328A17FC4}"/>
              </a:ext>
            </a:extLst>
          </p:cNvPr>
          <p:cNvSpPr>
            <a:spLocks noGrp="1"/>
          </p:cNvSpPr>
          <p:nvPr>
            <p:ph type="title"/>
          </p:nvPr>
        </p:nvSpPr>
        <p:spPr>
          <a:xfrm>
            <a:off x="126097" y="254189"/>
            <a:ext cx="10829770" cy="674334"/>
          </a:xfrm>
        </p:spPr>
        <p:txBody>
          <a:bodyPr>
            <a:noAutofit/>
          </a:bodyPr>
          <a:lstStyle/>
          <a:p>
            <a:pPr algn="l"/>
            <a:r>
              <a:rPr lang="en-JO" sz="6000" i="1" dirty="0">
                <a:solidFill>
                  <a:schemeClr val="tx1"/>
                </a:solidFill>
                <a:latin typeface="Aptos Light" panose="020B0004020202020204" pitchFamily="34" charset="0"/>
                <a:cs typeface="Al Nile" pitchFamily="2" charset="-78"/>
              </a:rPr>
              <a:t>Growth velocity </a:t>
            </a:r>
          </a:p>
        </p:txBody>
      </p:sp>
      <p:sp>
        <p:nvSpPr>
          <p:cNvPr id="3" name="TextBox 2">
            <a:extLst>
              <a:ext uri="{FF2B5EF4-FFF2-40B4-BE49-F238E27FC236}">
                <a16:creationId xmlns:a16="http://schemas.microsoft.com/office/drawing/2014/main" id="{B76D50D1-F4A5-F3EA-F6B6-0C9200474D96}"/>
              </a:ext>
            </a:extLst>
          </p:cNvPr>
          <p:cNvSpPr txBox="1"/>
          <p:nvPr/>
        </p:nvSpPr>
        <p:spPr>
          <a:xfrm>
            <a:off x="253934" y="1459981"/>
            <a:ext cx="11247012" cy="5284524"/>
          </a:xfrm>
          <a:prstGeom prst="rect">
            <a:avLst/>
          </a:prstGeom>
          <a:noFill/>
        </p:spPr>
        <p:txBody>
          <a:bodyPr wrap="square" rtlCol="0">
            <a:spAutoFit/>
          </a:bodyPr>
          <a:lstStyle/>
          <a:p>
            <a:pPr marL="457200" indent="-457200">
              <a:lnSpc>
                <a:spcPct val="90000"/>
              </a:lnSpc>
              <a:spcBef>
                <a:spcPct val="0"/>
              </a:spcBef>
              <a:spcAft>
                <a:spcPts val="600"/>
              </a:spcAft>
              <a:buClr>
                <a:schemeClr val="tx1"/>
              </a:buClr>
              <a:buFont typeface="Arial" panose="020B0604020202020204" pitchFamily="34" charset="0"/>
              <a:buChar char="•"/>
              <a:defRPr/>
            </a:pPr>
            <a:r>
              <a:rPr lang="en-US" altLang="en-US" sz="2800" dirty="0">
                <a:solidFill>
                  <a:prstClr val="black"/>
                </a:solidFill>
                <a:latin typeface="Arial" panose="020B0604020202020204" pitchFamily="34" charset="0"/>
                <a:cs typeface="Arial" panose="020B0604020202020204" pitchFamily="34" charset="0"/>
              </a:rPr>
              <a:t>The change in growth over time</a:t>
            </a:r>
          </a:p>
          <a:p>
            <a:pPr marL="457200" indent="-457200">
              <a:lnSpc>
                <a:spcPct val="90000"/>
              </a:lnSpc>
              <a:spcBef>
                <a:spcPct val="0"/>
              </a:spcBef>
              <a:spcAft>
                <a:spcPts val="600"/>
              </a:spcAft>
              <a:buClr>
                <a:schemeClr val="tx1"/>
              </a:buClr>
              <a:buFont typeface="Arial" panose="020B0604020202020204" pitchFamily="34" charset="0"/>
              <a:buChar char="•"/>
              <a:defRPr/>
            </a:pPr>
            <a:endParaRPr lang="en-US" altLang="en-US" sz="2800" dirty="0">
              <a:solidFill>
                <a:prstClr val="black"/>
              </a:solidFill>
              <a:latin typeface="Arial" panose="020B0604020202020204" pitchFamily="34" charset="0"/>
              <a:cs typeface="Arial" panose="020B0604020202020204" pitchFamily="34" charset="0"/>
            </a:endParaRPr>
          </a:p>
          <a:p>
            <a:pPr marL="457200" indent="-457200">
              <a:lnSpc>
                <a:spcPct val="90000"/>
              </a:lnSpc>
              <a:spcBef>
                <a:spcPct val="0"/>
              </a:spcBef>
              <a:spcAft>
                <a:spcPts val="600"/>
              </a:spcAft>
              <a:buClr>
                <a:schemeClr val="tx1"/>
              </a:buClr>
              <a:buFont typeface="Arial" panose="020B0604020202020204" pitchFamily="34" charset="0"/>
              <a:buChar char="•"/>
              <a:defRPr/>
            </a:pPr>
            <a:r>
              <a:rPr lang="en-US" altLang="en-US" sz="2800" dirty="0">
                <a:solidFill>
                  <a:prstClr val="black"/>
                </a:solidFill>
                <a:latin typeface="Arial" panose="020B0604020202020204" pitchFamily="34" charset="0"/>
                <a:cs typeface="Arial" panose="020B0604020202020204" pitchFamily="34" charset="0"/>
              </a:rPr>
              <a:t>Its t</a:t>
            </a:r>
            <a:r>
              <a:rPr lang="en-US" sz="2800" dirty="0">
                <a:solidFill>
                  <a:prstClr val="black"/>
                </a:solidFill>
                <a:latin typeface="Arial" panose="020B0604020202020204" pitchFamily="34" charset="0"/>
                <a:cs typeface="Arial" panose="020B0604020202020204" pitchFamily="34" charset="0"/>
              </a:rPr>
              <a:t>he most critical factor in evaluating growth.</a:t>
            </a:r>
          </a:p>
          <a:p>
            <a:pPr marL="457200" indent="-457200">
              <a:lnSpc>
                <a:spcPct val="90000"/>
              </a:lnSpc>
              <a:spcBef>
                <a:spcPct val="0"/>
              </a:spcBef>
              <a:spcAft>
                <a:spcPts val="600"/>
              </a:spcAft>
              <a:buClr>
                <a:schemeClr val="tx1"/>
              </a:buClr>
              <a:buFont typeface="Arial" panose="020B0604020202020204" pitchFamily="34" charset="0"/>
              <a:buChar char="•"/>
              <a:defRPr/>
            </a:pPr>
            <a:r>
              <a:rPr lang="en-US" sz="2800" dirty="0">
                <a:solidFill>
                  <a:prstClr val="black"/>
                </a:solidFill>
                <a:latin typeface="Arial" panose="020B0604020202020204" pitchFamily="34" charset="0"/>
                <a:cs typeface="Arial" panose="020B0604020202020204" pitchFamily="34" charset="0"/>
              </a:rPr>
              <a:t>More sensitive index of growth than is a single measurement </a:t>
            </a:r>
          </a:p>
          <a:p>
            <a:pPr marL="457200" indent="-457200">
              <a:lnSpc>
                <a:spcPct val="90000"/>
              </a:lnSpc>
              <a:spcBef>
                <a:spcPct val="0"/>
              </a:spcBef>
              <a:spcAft>
                <a:spcPts val="600"/>
              </a:spcAft>
              <a:buClr>
                <a:schemeClr val="tx1"/>
              </a:buClr>
              <a:buFont typeface="Arial" panose="020B0604020202020204" pitchFamily="34" charset="0"/>
              <a:buChar char="•"/>
              <a:defRPr/>
            </a:pPr>
            <a:endParaRPr lang="en-US" sz="2800" dirty="0">
              <a:solidFill>
                <a:prstClr val="black"/>
              </a:solidFill>
              <a:latin typeface="Arial" panose="020B0604020202020204" pitchFamily="34" charset="0"/>
              <a:cs typeface="Arial" panose="020B0604020202020204" pitchFamily="34" charset="0"/>
            </a:endParaRPr>
          </a:p>
          <a:p>
            <a:pPr marL="457200" indent="-457200">
              <a:lnSpc>
                <a:spcPct val="90000"/>
              </a:lnSpc>
              <a:spcBef>
                <a:spcPct val="0"/>
              </a:spcBef>
              <a:spcAft>
                <a:spcPts val="600"/>
              </a:spcAft>
              <a:buClr>
                <a:schemeClr val="tx1"/>
              </a:buClr>
              <a:buFont typeface="Arial" panose="020B0604020202020204" pitchFamily="34" charset="0"/>
              <a:buChar char="•"/>
              <a:defRPr/>
            </a:pPr>
            <a:r>
              <a:rPr lang="en-US" altLang="en-US" sz="2800" dirty="0">
                <a:solidFill>
                  <a:prstClr val="black"/>
                </a:solidFill>
                <a:latin typeface="Arial" panose="020B0604020202020204" pitchFamily="34" charset="0"/>
                <a:cs typeface="Arial" panose="020B0604020202020204" pitchFamily="34" charset="0"/>
              </a:rPr>
              <a:t>Calculate growth velocity as the change in standing HT over at least </a:t>
            </a:r>
            <a:r>
              <a:rPr lang="en-US" altLang="en-US" sz="2800" b="1" dirty="0">
                <a:solidFill>
                  <a:prstClr val="black"/>
                </a:solidFill>
                <a:latin typeface="Arial" panose="020B0604020202020204" pitchFamily="34" charset="0"/>
                <a:cs typeface="Arial" panose="020B0604020202020204" pitchFamily="34" charset="0"/>
              </a:rPr>
              <a:t>6 months ( in children) </a:t>
            </a:r>
            <a:r>
              <a:rPr lang="en-US" altLang="en-US" sz="2800" dirty="0">
                <a:solidFill>
                  <a:prstClr val="black"/>
                </a:solidFill>
                <a:latin typeface="Arial" panose="020B0604020202020204" pitchFamily="34" charset="0"/>
                <a:cs typeface="Arial" panose="020B0604020202020204" pitchFamily="34" charset="0"/>
              </a:rPr>
              <a:t>or in length over at least </a:t>
            </a:r>
            <a:r>
              <a:rPr lang="en-US" altLang="en-US" sz="2800" b="1" dirty="0">
                <a:solidFill>
                  <a:prstClr val="black"/>
                </a:solidFill>
                <a:latin typeface="Arial" panose="020B0604020202020204" pitchFamily="34" charset="0"/>
                <a:cs typeface="Arial" panose="020B0604020202020204" pitchFamily="34" charset="0"/>
              </a:rPr>
              <a:t>4 months (in infants).</a:t>
            </a:r>
          </a:p>
          <a:p>
            <a:pPr marL="457200" indent="-457200">
              <a:lnSpc>
                <a:spcPct val="90000"/>
              </a:lnSpc>
              <a:spcBef>
                <a:spcPct val="0"/>
              </a:spcBef>
              <a:spcAft>
                <a:spcPts val="600"/>
              </a:spcAft>
              <a:buClr>
                <a:schemeClr val="tx1"/>
              </a:buClr>
              <a:buFont typeface="Arial" panose="020B0604020202020204" pitchFamily="34" charset="0"/>
              <a:buChar char="•"/>
              <a:defRPr/>
            </a:pPr>
            <a:endParaRPr lang="en-US" altLang="en-US" sz="2800" b="1" dirty="0">
              <a:solidFill>
                <a:prstClr val="black"/>
              </a:solidFill>
              <a:latin typeface="Arial" panose="020B0604020202020204" pitchFamily="34" charset="0"/>
              <a:cs typeface="Arial" panose="020B0604020202020204" pitchFamily="34" charset="0"/>
            </a:endParaRPr>
          </a:p>
          <a:p>
            <a:pPr marL="457200" indent="-457200">
              <a:lnSpc>
                <a:spcPct val="90000"/>
              </a:lnSpc>
              <a:spcBef>
                <a:spcPct val="0"/>
              </a:spcBef>
              <a:spcAft>
                <a:spcPts val="600"/>
              </a:spcAft>
              <a:buClr>
                <a:schemeClr val="tx1"/>
              </a:buClr>
              <a:buFont typeface="Arial" panose="020B0604020202020204" pitchFamily="34" charset="0"/>
              <a:buChar char="•"/>
              <a:defRPr/>
            </a:pPr>
            <a:r>
              <a:rPr lang="en-US" sz="2800" dirty="0">
                <a:solidFill>
                  <a:prstClr val="black"/>
                </a:solidFill>
                <a:latin typeface="Arial" panose="020B0604020202020204" pitchFamily="34" charset="0"/>
                <a:cs typeface="Arial" panose="020B0604020202020204" pitchFamily="34" charset="0"/>
              </a:rPr>
              <a:t>Observation of child’s HT pattern in the form of “</a:t>
            </a:r>
            <a:r>
              <a:rPr lang="en-US" sz="2800" b="1" dirty="0">
                <a:latin typeface="Arial" panose="020B0604020202020204" pitchFamily="34" charset="0"/>
                <a:cs typeface="Arial" panose="020B0604020202020204" pitchFamily="34" charset="0"/>
              </a:rPr>
              <a:t>CROSSING PERCENTILE LINES</a:t>
            </a:r>
            <a:r>
              <a:rPr lang="en-US" sz="2800" dirty="0">
                <a:solidFill>
                  <a:prstClr val="black"/>
                </a:solidFill>
                <a:latin typeface="Arial" panose="020B0604020202020204" pitchFamily="34" charset="0"/>
                <a:cs typeface="Arial" panose="020B0604020202020204" pitchFamily="34" charset="0"/>
              </a:rPr>
              <a:t>” on a linear growth curve is the simplest method of observing abnormal growth velocity.</a:t>
            </a:r>
          </a:p>
        </p:txBody>
      </p:sp>
      <p:pic>
        <p:nvPicPr>
          <p:cNvPr id="5" name="Picture 4" descr="C:\Users\win7\Desktop\صورة1.png">
            <a:extLst>
              <a:ext uri="{FF2B5EF4-FFF2-40B4-BE49-F238E27FC236}">
                <a16:creationId xmlns:a16="http://schemas.microsoft.com/office/drawing/2014/main" id="{0EFAE63E-A25C-298B-EF95-67EC4E4B30F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723928" y="-1"/>
            <a:ext cx="6341974" cy="191844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04133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5604B-1A92-834E-56A5-CC64CA5D9BC8}"/>
              </a:ext>
            </a:extLst>
          </p:cNvPr>
          <p:cNvSpPr>
            <a:spLocks noGrp="1"/>
          </p:cNvSpPr>
          <p:nvPr>
            <p:ph type="title"/>
          </p:nvPr>
        </p:nvSpPr>
        <p:spPr/>
        <p:txBody>
          <a:bodyPr/>
          <a:lstStyle/>
          <a:p>
            <a:r>
              <a:rPr lang="en-US" dirty="0"/>
              <a:t>How inflammatory processes affect physical growth ?</a:t>
            </a:r>
          </a:p>
        </p:txBody>
      </p:sp>
      <p:sp>
        <p:nvSpPr>
          <p:cNvPr id="3" name="Content Placeholder 2">
            <a:extLst>
              <a:ext uri="{FF2B5EF4-FFF2-40B4-BE49-F238E27FC236}">
                <a16:creationId xmlns:a16="http://schemas.microsoft.com/office/drawing/2014/main" id="{AD43E49B-0CE6-57AC-06AA-8A4431A1296C}"/>
              </a:ext>
            </a:extLst>
          </p:cNvPr>
          <p:cNvSpPr>
            <a:spLocks noGrp="1"/>
          </p:cNvSpPr>
          <p:nvPr>
            <p:ph idx="1"/>
          </p:nvPr>
        </p:nvSpPr>
        <p:spPr>
          <a:xfrm>
            <a:off x="627185" y="2141537"/>
            <a:ext cx="11059532" cy="4351338"/>
          </a:xfrm>
        </p:spPr>
        <p:txBody>
          <a:bodyPr>
            <a:normAutofit/>
          </a:bodyPr>
          <a:lstStyle/>
          <a:p>
            <a:r>
              <a:rPr lang="ar-SA" sz="2400" dirty="0"/>
              <a:t>Inflammation is a primary cause of bone loss. The process of longitudinal growth occurs in growth plates. An alteration between bone formation and bone resorption occurs in chronic inflammatory conditions. </a:t>
            </a:r>
            <a:r>
              <a:rPr lang="en-US" sz="2400" dirty="0"/>
              <a:t>A</a:t>
            </a:r>
            <a:r>
              <a:rPr lang="ar-SA" sz="2400" dirty="0"/>
              <a:t>nd is associated with an enhancement of bone resorption or an inhibition of bone formation .</a:t>
            </a:r>
          </a:p>
          <a:p>
            <a:pPr marL="0" indent="0">
              <a:buNone/>
            </a:pPr>
            <a:endParaRPr lang="ar-SA" sz="2400" dirty="0"/>
          </a:p>
          <a:p>
            <a:r>
              <a:rPr lang="en-US" sz="2400" dirty="0"/>
              <a:t>chronic inflammatory diseases in childhood, such as cystic fibrosis (CF), inflammatory bowel diseases (IBDs), juvenile idiopathic arthritis (JIA). Changes in growth hormone (GH) secretion, GH resistance, and changes in the insulin-like growth factor (IGF) system are described mainly in relationship with the increase in </a:t>
            </a:r>
            <a:r>
              <a:rPr lang="en-US" sz="2400" dirty="0">
                <a:solidFill>
                  <a:srgbClr val="0070C0"/>
                </a:solidFill>
              </a:rPr>
              <a:t>pro-inflammatory cytokines. </a:t>
            </a:r>
          </a:p>
          <a:p>
            <a:endParaRPr lang="en-US" sz="2400" dirty="0">
              <a:solidFill>
                <a:srgbClr val="0070C0"/>
              </a:solidFill>
            </a:endParaRPr>
          </a:p>
          <a:p>
            <a:endParaRPr lang="en-US" sz="2400" dirty="0"/>
          </a:p>
        </p:txBody>
      </p:sp>
    </p:spTree>
    <p:extLst>
      <p:ext uri="{BB962C8B-B14F-4D97-AF65-F5344CB8AC3E}">
        <p14:creationId xmlns:p14="http://schemas.microsoft.com/office/powerpoint/2010/main" val="36320823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1B71A7-666D-95B7-4FB2-40068D3E247E}"/>
              </a:ext>
            </a:extLst>
          </p:cNvPr>
          <p:cNvSpPr>
            <a:spLocks noGrp="1"/>
          </p:cNvSpPr>
          <p:nvPr>
            <p:ph idx="1"/>
          </p:nvPr>
        </p:nvSpPr>
        <p:spPr>
          <a:xfrm>
            <a:off x="196948" y="281355"/>
            <a:ext cx="11774658" cy="6217920"/>
          </a:xfrm>
        </p:spPr>
        <p:txBody>
          <a:bodyPr>
            <a:normAutofit/>
          </a:bodyPr>
          <a:lstStyle/>
          <a:p>
            <a:r>
              <a:rPr lang="en-US" b="1" i="0" u="none" strike="noStrike" baseline="0" dirty="0">
                <a:solidFill>
                  <a:srgbClr val="C00000"/>
                </a:solidFill>
                <a:latin typeface="Calibri" panose="020F0502020204030204" pitchFamily="34" charset="0"/>
              </a:rPr>
              <a:t>Undernutrition:</a:t>
            </a:r>
            <a:r>
              <a:rPr lang="en-US" b="0" i="0" u="none" strike="noStrike" baseline="0" dirty="0">
                <a:solidFill>
                  <a:srgbClr val="C00000"/>
                </a:solidFill>
                <a:latin typeface="Calibri" panose="020F0502020204030204" pitchFamily="34" charset="0"/>
              </a:rPr>
              <a:t>	</a:t>
            </a:r>
            <a:endParaRPr lang="en-US" sz="3200" b="0" i="0" u="none" strike="noStrike" baseline="0" dirty="0">
              <a:solidFill>
                <a:srgbClr val="C00000"/>
              </a:solidFill>
              <a:latin typeface="Calibri" panose="020F0502020204030204" pitchFamily="34" charset="0"/>
            </a:endParaRPr>
          </a:p>
          <a:p>
            <a:r>
              <a:rPr lang="en-US" sz="2000" b="0" i="0" u="none" strike="noStrike" baseline="0" dirty="0">
                <a:solidFill>
                  <a:srgbClr val="000000"/>
                </a:solidFill>
                <a:latin typeface="Calibri" panose="020F0502020204030204" pitchFamily="34" charset="0"/>
              </a:rPr>
              <a:t>The hallmark of undernutrition is low weight-for-height. 	</a:t>
            </a:r>
          </a:p>
          <a:p>
            <a:pPr marL="0" indent="0">
              <a:buNone/>
            </a:pPr>
            <a:r>
              <a:rPr lang="en-US" sz="2000" dirty="0">
                <a:solidFill>
                  <a:srgbClr val="000000"/>
                </a:solidFill>
                <a:latin typeface="Calibri" panose="020F0502020204030204" pitchFamily="34" charset="0"/>
              </a:rPr>
              <a:t>Wight/height &lt;5</a:t>
            </a:r>
            <a:r>
              <a:rPr lang="en-US" sz="2000" baseline="30000" dirty="0">
                <a:solidFill>
                  <a:srgbClr val="000000"/>
                </a:solidFill>
                <a:latin typeface="Calibri" panose="020F0502020204030204" pitchFamily="34" charset="0"/>
              </a:rPr>
              <a:t>th</a:t>
            </a:r>
            <a:r>
              <a:rPr lang="en-US" sz="2000" dirty="0">
                <a:solidFill>
                  <a:srgbClr val="000000"/>
                </a:solidFill>
                <a:latin typeface="Calibri" panose="020F0502020204030204" pitchFamily="34" charset="0"/>
              </a:rPr>
              <a:t> percentile is the single best growth curve indicator for acute malnutrition </a:t>
            </a:r>
            <a:r>
              <a:rPr lang="en-US" sz="1800" dirty="0">
                <a:solidFill>
                  <a:srgbClr val="000000"/>
                </a:solidFill>
                <a:latin typeface="Calibri" panose="020F0502020204030204" pitchFamily="34" charset="0"/>
              </a:rPr>
              <a:t>.</a:t>
            </a:r>
          </a:p>
          <a:p>
            <a:pPr marL="0" indent="0">
              <a:buNone/>
            </a:pPr>
            <a:endParaRPr lang="en-US" sz="1800" dirty="0">
              <a:solidFill>
                <a:srgbClr val="000000"/>
              </a:solidFill>
              <a:latin typeface="Calibri" panose="020F0502020204030204" pitchFamily="34" charset="0"/>
            </a:endParaRPr>
          </a:p>
          <a:p>
            <a:r>
              <a:rPr lang="en-US" b="1" i="0" u="none" strike="noStrike" baseline="0" dirty="0">
                <a:solidFill>
                  <a:srgbClr val="C00000"/>
                </a:solidFill>
                <a:latin typeface="Calibri" panose="020F0502020204030204" pitchFamily="34" charset="0"/>
              </a:rPr>
              <a:t>Glucocorticoid therapy:</a:t>
            </a:r>
            <a:endParaRPr lang="en-US" sz="1800" b="0" i="0" u="none" strike="noStrike" baseline="0" dirty="0">
              <a:solidFill>
                <a:srgbClr val="C00000"/>
              </a:solidFill>
              <a:latin typeface="Calibri" panose="020F0502020204030204" pitchFamily="34" charset="0"/>
            </a:endParaRPr>
          </a:p>
          <a:p>
            <a:r>
              <a:rPr lang="en-US" sz="2000" b="0" i="0" u="none" strike="noStrike" baseline="0" dirty="0">
                <a:solidFill>
                  <a:srgbClr val="000000"/>
                </a:solidFill>
                <a:latin typeface="Calibri" panose="020F0502020204030204" pitchFamily="34" charset="0"/>
              </a:rPr>
              <a:t> </a:t>
            </a:r>
            <a:r>
              <a:rPr lang="en-US" sz="2000" dirty="0"/>
              <a:t>Glucocorticoids are frequently used for the treatment for many inflammatory diseases. Initially, steroids could have beneficial effects on bone growth, suppressing inflammation, but long-term therapy frequently has adverse effects on bone .</a:t>
            </a:r>
          </a:p>
          <a:p>
            <a:r>
              <a:rPr lang="en-US" sz="2000" dirty="0"/>
              <a:t>High levels of circulating glucocorticoids disrupt bone </a:t>
            </a:r>
            <a:r>
              <a:rPr lang="en-US" sz="2000" dirty="0" err="1"/>
              <a:t>remodelling</a:t>
            </a:r>
            <a:r>
              <a:rPr lang="en-US" sz="2000" dirty="0"/>
              <a:t>, disrupting the balance between formation and resorption. Glucocorticoids act directly on osteoblasts, decreasing their proliferation and the consequent production of specific proteins as osteocalcin, a bone specific alkaline phosphatase Enhanced adverse effects of glucocorticoids are partly dependent on the underlying illness </a:t>
            </a:r>
          </a:p>
          <a:p>
            <a:endParaRPr lang="en-US" sz="2000" b="0" i="0" u="none" strike="noStrike" baseline="0" dirty="0">
              <a:solidFill>
                <a:srgbClr val="000000"/>
              </a:solidFill>
              <a:latin typeface="Calibri" panose="020F0502020204030204" pitchFamily="34" charset="0"/>
            </a:endParaRPr>
          </a:p>
          <a:p>
            <a:r>
              <a:rPr lang="en-US" sz="2000" b="0" i="0" u="none" strike="noStrike" baseline="0" dirty="0">
                <a:solidFill>
                  <a:srgbClr val="002060"/>
                </a:solidFill>
                <a:latin typeface="Calibri" panose="020F0502020204030204" pitchFamily="34" charset="0"/>
              </a:rPr>
              <a:t>The growth effects of glucocorticoids are related to the type, dose, and duration of the exposure. If glucocorticoids are discontinued, children usually experience some catch-up growth. </a:t>
            </a:r>
            <a:endParaRPr lang="en-US" sz="2000" b="0" i="0" u="none" strike="noStrike" baseline="0" dirty="0">
              <a:solidFill>
                <a:srgbClr val="000000"/>
              </a:solidFill>
              <a:latin typeface="Calibri" panose="020F0502020204030204" pitchFamily="34" charset="0"/>
            </a:endParaRPr>
          </a:p>
          <a:p>
            <a:r>
              <a:rPr lang="en-US" sz="2000" b="0" i="0" u="none" strike="noStrike" baseline="0" dirty="0">
                <a:solidFill>
                  <a:srgbClr val="000000"/>
                </a:solidFill>
                <a:latin typeface="Calibri" panose="020F0502020204030204" pitchFamily="34" charset="0"/>
              </a:rPr>
              <a:t>Prolonged treatment with systemic glucocorticoids may have persistent effects on growth after therapy is discontinued</a:t>
            </a:r>
          </a:p>
          <a:p>
            <a:endParaRPr lang="en-US" sz="1800" dirty="0">
              <a:solidFill>
                <a:srgbClr val="000000"/>
              </a:solidFill>
              <a:latin typeface="Calibri" panose="020F0502020204030204" pitchFamily="34" charset="0"/>
            </a:endParaRPr>
          </a:p>
          <a:p>
            <a:pPr marL="0" indent="0">
              <a:buNone/>
            </a:pPr>
            <a:endParaRPr lang="en-US" sz="1800" b="0" i="0" u="none" strike="noStrike" baseline="0" dirty="0">
              <a:solidFill>
                <a:srgbClr val="000000"/>
              </a:solidFill>
              <a:latin typeface="Calibri" panose="020F0502020204030204" pitchFamily="34" charset="0"/>
            </a:endParaRPr>
          </a:p>
          <a:p>
            <a:endParaRPr lang="en-US" dirty="0"/>
          </a:p>
        </p:txBody>
      </p:sp>
    </p:spTree>
    <p:extLst>
      <p:ext uri="{BB962C8B-B14F-4D97-AF65-F5344CB8AC3E}">
        <p14:creationId xmlns:p14="http://schemas.microsoft.com/office/powerpoint/2010/main" val="4918525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3821F7-17D1-2E33-F8E0-517CAE82ECEF}"/>
              </a:ext>
            </a:extLst>
          </p:cNvPr>
          <p:cNvSpPr>
            <a:spLocks noGrp="1"/>
          </p:cNvSpPr>
          <p:nvPr>
            <p:ph idx="1"/>
          </p:nvPr>
        </p:nvSpPr>
        <p:spPr>
          <a:xfrm>
            <a:off x="303627" y="489194"/>
            <a:ext cx="11189677" cy="6108554"/>
          </a:xfrm>
        </p:spPr>
        <p:txBody>
          <a:bodyPr/>
          <a:lstStyle/>
          <a:p>
            <a:r>
              <a:rPr lang="en-US" b="1" i="0" u="none" strike="noStrike" baseline="0" dirty="0">
                <a:solidFill>
                  <a:srgbClr val="C00000"/>
                </a:solidFill>
                <a:latin typeface="Calibri" panose="020F0502020204030204" pitchFamily="34" charset="0"/>
              </a:rPr>
              <a:t>Gastrointestinal disease: </a:t>
            </a:r>
            <a:r>
              <a:rPr lang="en-US" sz="1800" b="0" i="0" u="none" strike="noStrike" baseline="0" dirty="0">
                <a:solidFill>
                  <a:srgbClr val="000000"/>
                </a:solidFill>
                <a:latin typeface="Calibri" panose="020F0502020204030204" pitchFamily="34" charset="0"/>
              </a:rPr>
              <a:t>	</a:t>
            </a:r>
          </a:p>
          <a:p>
            <a:r>
              <a:rPr lang="en-US" sz="2000" b="0" i="0" u="none" strike="noStrike" baseline="0" dirty="0">
                <a:solidFill>
                  <a:srgbClr val="000000"/>
                </a:solidFill>
                <a:latin typeface="Calibri" panose="020F0502020204030204" pitchFamily="34" charset="0"/>
              </a:rPr>
              <a:t>Children with growth failure resulting from gastrointestinal disease tend to have a greater deficit in weight than height in contrast to those with endocrine disorders, who are often overweight-for-height </a:t>
            </a:r>
          </a:p>
          <a:p>
            <a:r>
              <a:rPr lang="en-US" sz="2000" b="0" i="0" u="none" strike="noStrike" baseline="0" dirty="0">
                <a:solidFill>
                  <a:srgbClr val="C00000"/>
                </a:solidFill>
                <a:latin typeface="Calibri" panose="020F0502020204030204" pitchFamily="34" charset="0"/>
              </a:rPr>
              <a:t>(IBD)</a:t>
            </a:r>
            <a:r>
              <a:rPr lang="en-US" sz="2000" b="0" i="0" u="none" strike="noStrike" baseline="0" dirty="0">
                <a:solidFill>
                  <a:srgbClr val="000000"/>
                </a:solidFill>
                <a:latin typeface="Calibri" panose="020F0502020204030204" pitchFamily="34" charset="0"/>
              </a:rPr>
              <a:t>The growth failure is closely related to the inflammatory disease process, as well as decreased food intake, malabsorption, and/or high-dose glucocorticoids if used for treatment </a:t>
            </a:r>
          </a:p>
          <a:p>
            <a:r>
              <a:rPr lang="en-US" sz="2000" b="0" i="0" u="none" strike="noStrike" baseline="0" dirty="0">
                <a:solidFill>
                  <a:srgbClr val="C00000"/>
                </a:solidFill>
                <a:latin typeface="Calibri" panose="020F0502020204030204" pitchFamily="34" charset="0"/>
              </a:rPr>
              <a:t>celiac disease </a:t>
            </a:r>
            <a:r>
              <a:rPr lang="en-US" sz="2000" b="0" i="0" u="none" strike="noStrike" baseline="0" dirty="0">
                <a:solidFill>
                  <a:srgbClr val="000000"/>
                </a:solidFill>
                <a:latin typeface="Calibri" panose="020F0502020204030204" pitchFamily="34" charset="0"/>
              </a:rPr>
              <a:t>can present with growth failure, especially in younger children </a:t>
            </a:r>
          </a:p>
          <a:p>
            <a:pPr marL="0" indent="0">
              <a:buNone/>
            </a:pPr>
            <a:r>
              <a:rPr lang="en-US" sz="1800" b="0" i="0" u="none" strike="noStrike" baseline="0" dirty="0">
                <a:solidFill>
                  <a:srgbClr val="000000"/>
                </a:solidFill>
                <a:latin typeface="Calibri" panose="020F0502020204030204" pitchFamily="34" charset="0"/>
              </a:rPr>
              <a:t>	</a:t>
            </a:r>
          </a:p>
          <a:p>
            <a:r>
              <a:rPr lang="en-US" sz="2400" b="1" i="0" u="none" strike="noStrike" baseline="0" dirty="0">
                <a:solidFill>
                  <a:srgbClr val="C00000"/>
                </a:solidFill>
                <a:latin typeface="Calibri" panose="020F0502020204030204" pitchFamily="34" charset="0"/>
              </a:rPr>
              <a:t>Rheumatologic disease:</a:t>
            </a:r>
            <a:endParaRPr lang="en-US" sz="2400" b="0" i="0" u="none" strike="noStrike" baseline="0" dirty="0">
              <a:solidFill>
                <a:srgbClr val="C00000"/>
              </a:solidFill>
              <a:latin typeface="Calibri" panose="020F0502020204030204" pitchFamily="34" charset="0"/>
            </a:endParaRPr>
          </a:p>
          <a:p>
            <a:r>
              <a:rPr lang="en-US" sz="2000" b="0" i="0" u="none" strike="noStrike" baseline="0" dirty="0">
                <a:solidFill>
                  <a:srgbClr val="000000"/>
                </a:solidFill>
                <a:latin typeface="Calibri" panose="020F0502020204030204" pitchFamily="34" charset="0"/>
              </a:rPr>
              <a:t>especially </a:t>
            </a:r>
            <a:r>
              <a:rPr lang="en-US" sz="2000" b="0" i="0" u="none" strike="noStrike" baseline="0" dirty="0">
                <a:solidFill>
                  <a:srgbClr val="C00000"/>
                </a:solidFill>
                <a:latin typeface="Calibri" panose="020F0502020204030204" pitchFamily="34" charset="0"/>
              </a:rPr>
              <a:t>systemic juvenile idiopathic arthritis </a:t>
            </a:r>
          </a:p>
          <a:p>
            <a:r>
              <a:rPr lang="en-US" sz="2000" b="0" i="0" u="none" strike="noStrike" baseline="0" dirty="0">
                <a:solidFill>
                  <a:srgbClr val="000000"/>
                </a:solidFill>
                <a:latin typeface="Calibri" panose="020F0502020204030204" pitchFamily="34" charset="0"/>
              </a:rPr>
              <a:t>This may be a consequence of the proinflammatory</a:t>
            </a:r>
          </a:p>
          <a:p>
            <a:pPr marL="0" indent="0">
              <a:buNone/>
            </a:pPr>
            <a:r>
              <a:rPr lang="en-US" sz="2000" b="0" i="0" u="none" strike="noStrike" baseline="0" dirty="0">
                <a:solidFill>
                  <a:srgbClr val="000000"/>
                </a:solidFill>
                <a:latin typeface="Calibri" panose="020F0502020204030204" pitchFamily="34" charset="0"/>
              </a:rPr>
              <a:t> cytokines associated with disease activity and is also</a:t>
            </a:r>
          </a:p>
          <a:p>
            <a:pPr marL="0" indent="0">
              <a:buNone/>
            </a:pPr>
            <a:r>
              <a:rPr lang="en-US" sz="2000" b="0" i="0" u="none" strike="noStrike" baseline="0" dirty="0">
                <a:solidFill>
                  <a:srgbClr val="000000"/>
                </a:solidFill>
                <a:latin typeface="Calibri" panose="020F0502020204030204" pitchFamily="34" charset="0"/>
              </a:rPr>
              <a:t> caused by the high-dose glucocorticoids .</a:t>
            </a:r>
            <a:r>
              <a:rPr lang="en-US" sz="1800" b="0" i="0" u="none" strike="noStrike" baseline="0" dirty="0">
                <a:solidFill>
                  <a:srgbClr val="000000"/>
                </a:solidFill>
                <a:latin typeface="Calibri" panose="020F0502020204030204" pitchFamily="34" charset="0"/>
              </a:rPr>
              <a:t>	</a:t>
            </a:r>
          </a:p>
          <a:p>
            <a:endParaRPr lang="en-US" dirty="0"/>
          </a:p>
        </p:txBody>
      </p:sp>
      <p:pic>
        <p:nvPicPr>
          <p:cNvPr id="4" name="Picture 3">
            <a:extLst>
              <a:ext uri="{FF2B5EF4-FFF2-40B4-BE49-F238E27FC236}">
                <a16:creationId xmlns:a16="http://schemas.microsoft.com/office/drawing/2014/main" id="{D7904802-C48D-E5DC-8392-6F99CF6D573C}"/>
              </a:ext>
            </a:extLst>
          </p:cNvPr>
          <p:cNvPicPr>
            <a:picLocks noChangeAspect="1"/>
          </p:cNvPicPr>
          <p:nvPr/>
        </p:nvPicPr>
        <p:blipFill>
          <a:blip r:embed="rId2"/>
          <a:stretch>
            <a:fillRect/>
          </a:stretch>
        </p:blipFill>
        <p:spPr>
          <a:xfrm>
            <a:off x="5997526" y="2644726"/>
            <a:ext cx="6096000" cy="4213274"/>
          </a:xfrm>
          <a:prstGeom prst="rect">
            <a:avLst/>
          </a:prstGeom>
        </p:spPr>
      </p:pic>
    </p:spTree>
    <p:extLst>
      <p:ext uri="{BB962C8B-B14F-4D97-AF65-F5344CB8AC3E}">
        <p14:creationId xmlns:p14="http://schemas.microsoft.com/office/powerpoint/2010/main" val="42243378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4903E4-4861-F87A-F27E-E539920A2586}"/>
              </a:ext>
            </a:extLst>
          </p:cNvPr>
          <p:cNvSpPr>
            <a:spLocks noGrp="1"/>
          </p:cNvSpPr>
          <p:nvPr>
            <p:ph idx="1"/>
          </p:nvPr>
        </p:nvSpPr>
        <p:spPr>
          <a:xfrm>
            <a:off x="211015" y="295422"/>
            <a:ext cx="11549576" cy="6133513"/>
          </a:xfrm>
        </p:spPr>
        <p:txBody>
          <a:bodyPr/>
          <a:lstStyle/>
          <a:p>
            <a:r>
              <a:rPr lang="en-US" b="1" i="0" u="none" strike="noStrike" baseline="0" dirty="0">
                <a:solidFill>
                  <a:srgbClr val="C00000"/>
                </a:solidFill>
                <a:latin typeface="Calibri" panose="020F0502020204030204" pitchFamily="34" charset="0"/>
              </a:rPr>
              <a:t>Chronic kidney disease: </a:t>
            </a:r>
            <a:r>
              <a:rPr lang="en-US" sz="1800" b="0" i="0" u="none" strike="noStrike" baseline="0" dirty="0">
                <a:solidFill>
                  <a:srgbClr val="000000"/>
                </a:solidFill>
                <a:latin typeface="Calibri" panose="020F0502020204030204" pitchFamily="34" charset="0"/>
              </a:rPr>
              <a:t>	</a:t>
            </a:r>
          </a:p>
          <a:p>
            <a:r>
              <a:rPr lang="en-US" sz="2000" b="0" i="0" u="none" strike="noStrike" baseline="0" dirty="0">
                <a:solidFill>
                  <a:srgbClr val="000000"/>
                </a:solidFill>
                <a:latin typeface="Calibri" panose="020F0502020204030204" pitchFamily="34" charset="0"/>
              </a:rPr>
              <a:t>The primary causes of growth faltering in children with chronic kidney disease are disturbances of growth hormone metabolism and its main mediator, insulin-like growth factor 1 (IGF-1). Other factors may include metabolic acidosis, uremia, poor nutrition secondary to dietary restrictions, anorexia of chronic illness, anemia, calcium and phosphorus imbalance, renal osteodystrophy, or use of high-dose glucocorticoids. </a:t>
            </a:r>
          </a:p>
          <a:p>
            <a:r>
              <a:rPr lang="en-US" sz="2000" b="0" i="0" u="none" strike="noStrike" baseline="0" dirty="0">
                <a:solidFill>
                  <a:srgbClr val="000000"/>
                </a:solidFill>
                <a:latin typeface="Calibri" panose="020F0502020204030204" pitchFamily="34" charset="0"/>
              </a:rPr>
              <a:t>Affected patients are candidates for growth hormone therapy until renal transplantation, and some of these patients may also benefit from growth hormone therapy after transplantation </a:t>
            </a:r>
          </a:p>
          <a:p>
            <a:endParaRPr lang="en-US" sz="1800" dirty="0">
              <a:solidFill>
                <a:srgbClr val="000000"/>
              </a:solidFill>
              <a:latin typeface="Calibri" panose="020F0502020204030204" pitchFamily="34" charset="0"/>
            </a:endParaRPr>
          </a:p>
          <a:p>
            <a:pPr algn="l" rtl="0" eaLnBrk="1" hangingPunct="1"/>
            <a:r>
              <a:rPr lang="en-US" altLang="pt-PT" b="1" dirty="0">
                <a:solidFill>
                  <a:srgbClr val="C00000"/>
                </a:solidFill>
              </a:rPr>
              <a:t>Cancers  : </a:t>
            </a:r>
          </a:p>
          <a:p>
            <a:pPr algn="l" rtl="0" eaLnBrk="1" hangingPunct="1"/>
            <a:r>
              <a:rPr lang="en-US" altLang="pt-PT" sz="2000" dirty="0"/>
              <a:t>Children with cancer may grow poorly before diagnosis because of poor food intake, nausea, vomiting, and increased caloric utilization. </a:t>
            </a:r>
          </a:p>
          <a:p>
            <a:pPr algn="l" rtl="0" eaLnBrk="1" hangingPunct="1"/>
            <a:r>
              <a:rPr lang="en-US" altLang="pt-PT" sz="2000" dirty="0"/>
              <a:t>After diagnosis, anorexia, nausea, and vomiting induced by chemotherapy and radiotherapy also can contribute to impaired growth. These effects often subside within one to two years of initiating treatment, and some children then have catch-up growth .</a:t>
            </a:r>
          </a:p>
          <a:p>
            <a:pPr marL="0" indent="0" algn="l" rtl="0" eaLnBrk="1" hangingPunct="1">
              <a:buNone/>
            </a:pPr>
            <a:endParaRPr lang="en-US" altLang="pt-PT" sz="1800" dirty="0"/>
          </a:p>
        </p:txBody>
      </p:sp>
    </p:spTree>
    <p:extLst>
      <p:ext uri="{BB962C8B-B14F-4D97-AF65-F5344CB8AC3E}">
        <p14:creationId xmlns:p14="http://schemas.microsoft.com/office/powerpoint/2010/main" val="40970170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98FBA0-1738-B01F-D1AD-1F0BFC3BFCC5}"/>
              </a:ext>
            </a:extLst>
          </p:cNvPr>
          <p:cNvSpPr>
            <a:spLocks noGrp="1"/>
          </p:cNvSpPr>
          <p:nvPr>
            <p:ph idx="1"/>
          </p:nvPr>
        </p:nvSpPr>
        <p:spPr>
          <a:xfrm>
            <a:off x="337625" y="520504"/>
            <a:ext cx="11451101" cy="6049107"/>
          </a:xfrm>
        </p:spPr>
        <p:txBody>
          <a:bodyPr/>
          <a:lstStyle/>
          <a:p>
            <a:r>
              <a:rPr lang="en-US" b="1" i="0" u="none" strike="noStrike" baseline="0" dirty="0">
                <a:solidFill>
                  <a:srgbClr val="C00000"/>
                </a:solidFill>
                <a:latin typeface="Calibri" panose="020F0502020204030204" pitchFamily="34" charset="0"/>
              </a:rPr>
              <a:t>Pulmonary disease: </a:t>
            </a:r>
          </a:p>
          <a:p>
            <a:pPr>
              <a:spcAft>
                <a:spcPts val="0"/>
              </a:spcAft>
              <a:defRPr/>
            </a:pPr>
            <a:r>
              <a:rPr lang="en-US" sz="1800" dirty="0">
                <a:solidFill>
                  <a:srgbClr val="0070C0"/>
                </a:solidFill>
                <a:latin typeface="Calibri" panose="020F0502020204030204" pitchFamily="34" charset="0"/>
              </a:rPr>
              <a:t> </a:t>
            </a:r>
            <a:r>
              <a:rPr lang="en-US" sz="2000" dirty="0">
                <a:solidFill>
                  <a:srgbClr val="0070C0"/>
                </a:solidFill>
              </a:rPr>
              <a:t>Cystic fibrosis </a:t>
            </a:r>
            <a:r>
              <a:rPr lang="en-US" sz="2000" dirty="0">
                <a:solidFill>
                  <a:schemeClr val="tx1">
                    <a:lumMod val="95000"/>
                    <a:lumOff val="5000"/>
                  </a:schemeClr>
                </a:solidFill>
              </a:rPr>
              <a:t>is both a pulmonary and gastrointestinal disease. Growth failure in children with this disorder may be caused by multiple mechanisms, including poor food intake, maldigestion or malabsorption, chronic infection, and increased energy requirements </a:t>
            </a:r>
            <a:r>
              <a:rPr lang="ar-JO" sz="2000" dirty="0">
                <a:solidFill>
                  <a:schemeClr val="tx1">
                    <a:lumMod val="95000"/>
                    <a:lumOff val="5000"/>
                  </a:schemeClr>
                </a:solidFill>
              </a:rPr>
              <a:t>.</a:t>
            </a:r>
          </a:p>
          <a:p>
            <a:pPr>
              <a:spcAft>
                <a:spcPts val="0"/>
              </a:spcAft>
              <a:defRPr/>
            </a:pPr>
            <a:r>
              <a:rPr lang="en-US" sz="2000" dirty="0">
                <a:solidFill>
                  <a:srgbClr val="0070C0"/>
                </a:solidFill>
              </a:rPr>
              <a:t>Asthma </a:t>
            </a:r>
            <a:r>
              <a:rPr lang="en-US" sz="2000" dirty="0">
                <a:solidFill>
                  <a:schemeClr val="tx1">
                    <a:lumMod val="95000"/>
                    <a:lumOff val="5000"/>
                  </a:schemeClr>
                </a:solidFill>
              </a:rPr>
              <a:t>has been associated with a deceleration of height velocity, which is most pronounced with severe disease. Growth failure in children with asthma is usually due to treatment with glucocorticoids, including inhaled glucocorticoids.</a:t>
            </a:r>
          </a:p>
          <a:p>
            <a:pPr marL="0" indent="0">
              <a:buNone/>
            </a:pPr>
            <a:r>
              <a:rPr lang="en-US" sz="1800" b="0" i="0" u="none" strike="noStrike" baseline="0" dirty="0">
                <a:solidFill>
                  <a:srgbClr val="000000"/>
                </a:solidFill>
                <a:latin typeface="Calibri" panose="020F0502020204030204" pitchFamily="34" charset="0"/>
              </a:rPr>
              <a:t>	</a:t>
            </a:r>
          </a:p>
          <a:p>
            <a:r>
              <a:rPr lang="en-US" b="1" i="0" u="none" strike="noStrike" baseline="0" dirty="0">
                <a:solidFill>
                  <a:srgbClr val="C00000"/>
                </a:solidFill>
                <a:latin typeface="Calibri" panose="020F0502020204030204" pitchFamily="34" charset="0"/>
              </a:rPr>
              <a:t>Cardiac disease: </a:t>
            </a:r>
          </a:p>
          <a:p>
            <a:r>
              <a:rPr lang="en-US" altLang="pt-PT" sz="2000" dirty="0"/>
              <a:t>Growth failure is common in children with severe heart disease of any cause. The major pathogenetic factors are thought to be </a:t>
            </a:r>
            <a:r>
              <a:rPr lang="en-US" altLang="pt-PT" sz="2000" dirty="0">
                <a:solidFill>
                  <a:srgbClr val="0070C0"/>
                </a:solidFill>
              </a:rPr>
              <a:t>anorexia and increased basal energy requirements . </a:t>
            </a:r>
          </a:p>
          <a:p>
            <a:endParaRPr lang="en-US" sz="1800" b="0" i="0" u="none" strike="noStrike" baseline="0" dirty="0">
              <a:solidFill>
                <a:srgbClr val="000000"/>
              </a:solidFill>
              <a:latin typeface="Calibri" panose="020F0502020204030204" pitchFamily="34" charset="0"/>
            </a:endParaRPr>
          </a:p>
          <a:p>
            <a:r>
              <a:rPr lang="en-US" b="1" i="0" u="none" strike="noStrike" baseline="0" dirty="0">
                <a:solidFill>
                  <a:srgbClr val="C00000"/>
                </a:solidFill>
                <a:latin typeface="Calibri" panose="020F0502020204030204" pitchFamily="34" charset="0"/>
              </a:rPr>
              <a:t>Metabolic diseases: </a:t>
            </a:r>
            <a:r>
              <a:rPr lang="en-US" sz="1800" b="0" i="0" u="none" strike="noStrike" baseline="0" dirty="0">
                <a:solidFill>
                  <a:srgbClr val="000000"/>
                </a:solidFill>
                <a:latin typeface="Calibri" panose="020F0502020204030204" pitchFamily="34" charset="0"/>
              </a:rPr>
              <a:t>	</a:t>
            </a:r>
          </a:p>
          <a:p>
            <a:pPr marL="0" indent="0">
              <a:buNone/>
            </a:pPr>
            <a:r>
              <a:rPr lang="en-US" sz="2000" b="0" i="0" u="none" strike="noStrike" baseline="0" dirty="0">
                <a:solidFill>
                  <a:srgbClr val="000000"/>
                </a:solidFill>
                <a:latin typeface="Calibri" panose="020F0502020204030204" pitchFamily="34" charset="0"/>
              </a:rPr>
              <a:t>In the past, </a:t>
            </a:r>
            <a:r>
              <a:rPr lang="en-US" sz="2000" b="0" i="0" u="none" strike="noStrike" baseline="0" dirty="0">
                <a:solidFill>
                  <a:srgbClr val="0070C0"/>
                </a:solidFill>
                <a:latin typeface="Calibri" panose="020F0502020204030204" pitchFamily="34" charset="0"/>
              </a:rPr>
              <a:t>type 1 diabetes mellitus </a:t>
            </a:r>
            <a:r>
              <a:rPr lang="en-US" sz="2000" b="0" i="0" u="none" strike="noStrike" baseline="0" dirty="0">
                <a:solidFill>
                  <a:srgbClr val="000000"/>
                </a:solidFill>
                <a:latin typeface="Calibri" panose="020F0502020204030204" pitchFamily="34" charset="0"/>
              </a:rPr>
              <a:t>was an important cause of short stature and attenuated growth because of caloric deficit resulting from severe glucosuria ,on other hand high Glucose level inhibit the hypothalamic-pituitary-somatotropic axis.</a:t>
            </a:r>
          </a:p>
          <a:p>
            <a:endParaRPr lang="en-US" dirty="0"/>
          </a:p>
        </p:txBody>
      </p:sp>
    </p:spTree>
    <p:extLst>
      <p:ext uri="{BB962C8B-B14F-4D97-AF65-F5344CB8AC3E}">
        <p14:creationId xmlns:p14="http://schemas.microsoft.com/office/powerpoint/2010/main" val="39470081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10"/>
          <p:cNvPicPr>
            <a:picLocks noGrp="1"/>
          </p:cNvPicPr>
          <p:nvPr>
            <p:ph idx="1"/>
          </p:nvPr>
        </p:nvPicPr>
        <p:blipFill>
          <a:blip r:embed="rId2" cstate="print"/>
          <a:stretch>
            <a:fillRect/>
          </a:stretch>
        </p:blipFill>
        <p:spPr>
          <a:xfrm>
            <a:off x="2057400" y="1"/>
            <a:ext cx="8305800" cy="4987925"/>
          </a:xfrm>
          <a:prstGeom prst="rect">
            <a:avLst/>
          </a:prstGeom>
        </p:spPr>
      </p:pic>
      <p:sp>
        <p:nvSpPr>
          <p:cNvPr id="5" name="object 11"/>
          <p:cNvSpPr txBox="1"/>
          <p:nvPr/>
        </p:nvSpPr>
        <p:spPr>
          <a:xfrm>
            <a:off x="2285999" y="5118652"/>
            <a:ext cx="8779565" cy="1624163"/>
          </a:xfrm>
          <a:prstGeom prst="rect">
            <a:avLst/>
          </a:prstGeom>
          <a:ln w="6350">
            <a:solidFill>
              <a:srgbClr val="000000"/>
            </a:solidFill>
          </a:ln>
        </p:spPr>
        <p:txBody>
          <a:bodyPr vert="horz" wrap="square" lIns="0" tIns="33020" rIns="0" bIns="0" rtlCol="0">
            <a:spAutoFit/>
          </a:bodyPr>
          <a:lstStyle/>
          <a:p>
            <a:pPr marL="93980" marR="129539" defTabSz="457200">
              <a:lnSpc>
                <a:spcPct val="109200"/>
              </a:lnSpc>
              <a:spcBef>
                <a:spcPts val="260"/>
              </a:spcBef>
            </a:pPr>
            <a:r>
              <a:rPr sz="2400" dirty="0">
                <a:solidFill>
                  <a:prstClr val="black"/>
                </a:solidFill>
                <a:latin typeface="Calibri"/>
                <a:cs typeface="Calibri"/>
              </a:rPr>
              <a:t>MRI</a:t>
            </a:r>
            <a:r>
              <a:rPr sz="2400" spc="5" dirty="0">
                <a:solidFill>
                  <a:prstClr val="black"/>
                </a:solidFill>
                <a:latin typeface="Calibri"/>
                <a:cs typeface="Calibri"/>
              </a:rPr>
              <a:t> </a:t>
            </a:r>
            <a:r>
              <a:rPr sz="2400" spc="-5" dirty="0">
                <a:solidFill>
                  <a:prstClr val="black"/>
                </a:solidFill>
                <a:latin typeface="Calibri"/>
                <a:cs typeface="Calibri"/>
              </a:rPr>
              <a:t>images</a:t>
            </a:r>
            <a:r>
              <a:rPr sz="2400" spc="5" dirty="0">
                <a:solidFill>
                  <a:prstClr val="black"/>
                </a:solidFill>
                <a:latin typeface="Calibri"/>
                <a:cs typeface="Calibri"/>
              </a:rPr>
              <a:t> </a:t>
            </a:r>
            <a:r>
              <a:rPr sz="2400" spc="-5" dirty="0">
                <a:solidFill>
                  <a:prstClr val="black"/>
                </a:solidFill>
                <a:latin typeface="Calibri"/>
                <a:cs typeface="Calibri"/>
              </a:rPr>
              <a:t>showing</a:t>
            </a:r>
            <a:r>
              <a:rPr sz="2400" spc="5" dirty="0">
                <a:solidFill>
                  <a:prstClr val="black"/>
                </a:solidFill>
                <a:latin typeface="Calibri"/>
                <a:cs typeface="Calibri"/>
              </a:rPr>
              <a:t> </a:t>
            </a:r>
            <a:r>
              <a:rPr sz="2400" spc="-5" dirty="0">
                <a:solidFill>
                  <a:prstClr val="black"/>
                </a:solidFill>
                <a:latin typeface="Calibri"/>
                <a:cs typeface="Calibri"/>
              </a:rPr>
              <a:t>the</a:t>
            </a:r>
            <a:r>
              <a:rPr sz="2400" spc="10" dirty="0">
                <a:solidFill>
                  <a:prstClr val="black"/>
                </a:solidFill>
                <a:latin typeface="Calibri"/>
                <a:cs typeface="Calibri"/>
              </a:rPr>
              <a:t> </a:t>
            </a:r>
            <a:r>
              <a:rPr sz="2400" spc="-5" dirty="0">
                <a:solidFill>
                  <a:prstClr val="black"/>
                </a:solidFill>
                <a:latin typeface="Calibri"/>
                <a:cs typeface="Calibri"/>
              </a:rPr>
              <a:t>normal</a:t>
            </a:r>
            <a:r>
              <a:rPr sz="2400" spc="5" dirty="0">
                <a:solidFill>
                  <a:prstClr val="black"/>
                </a:solidFill>
                <a:latin typeface="Calibri"/>
                <a:cs typeface="Calibri"/>
              </a:rPr>
              <a:t> </a:t>
            </a:r>
            <a:r>
              <a:rPr sz="2400" spc="-5" dirty="0">
                <a:solidFill>
                  <a:prstClr val="black"/>
                </a:solidFill>
                <a:latin typeface="Calibri"/>
                <a:cs typeface="Calibri"/>
              </a:rPr>
              <a:t>pituitary</a:t>
            </a:r>
            <a:r>
              <a:rPr sz="2400" spc="10" dirty="0">
                <a:solidFill>
                  <a:prstClr val="black"/>
                </a:solidFill>
                <a:latin typeface="Calibri"/>
                <a:cs typeface="Calibri"/>
              </a:rPr>
              <a:t> </a:t>
            </a:r>
            <a:r>
              <a:rPr sz="2400" spc="-5" dirty="0">
                <a:solidFill>
                  <a:prstClr val="black"/>
                </a:solidFill>
                <a:latin typeface="Calibri"/>
                <a:cs typeface="Calibri"/>
              </a:rPr>
              <a:t>gland</a:t>
            </a:r>
            <a:r>
              <a:rPr sz="2400" dirty="0">
                <a:solidFill>
                  <a:prstClr val="black"/>
                </a:solidFill>
                <a:latin typeface="Calibri"/>
                <a:cs typeface="Calibri"/>
              </a:rPr>
              <a:t> </a:t>
            </a:r>
            <a:r>
              <a:rPr sz="2400" spc="-5" dirty="0">
                <a:solidFill>
                  <a:prstClr val="black"/>
                </a:solidFill>
                <a:latin typeface="Calibri"/>
                <a:cs typeface="Calibri"/>
              </a:rPr>
              <a:t>(solid</a:t>
            </a:r>
            <a:r>
              <a:rPr sz="2400" spc="5" dirty="0">
                <a:solidFill>
                  <a:prstClr val="black"/>
                </a:solidFill>
                <a:latin typeface="Calibri"/>
                <a:cs typeface="Calibri"/>
              </a:rPr>
              <a:t> </a:t>
            </a:r>
            <a:r>
              <a:rPr sz="2400" spc="-5" dirty="0">
                <a:solidFill>
                  <a:prstClr val="black"/>
                </a:solidFill>
                <a:latin typeface="Calibri"/>
                <a:cs typeface="Calibri"/>
              </a:rPr>
              <a:t>white</a:t>
            </a:r>
            <a:r>
              <a:rPr sz="2400" spc="5" dirty="0">
                <a:solidFill>
                  <a:prstClr val="black"/>
                </a:solidFill>
                <a:latin typeface="Calibri"/>
                <a:cs typeface="Calibri"/>
              </a:rPr>
              <a:t> </a:t>
            </a:r>
            <a:r>
              <a:rPr sz="2400" spc="-5" dirty="0">
                <a:solidFill>
                  <a:prstClr val="black"/>
                </a:solidFill>
                <a:latin typeface="Calibri"/>
                <a:cs typeface="Calibri"/>
              </a:rPr>
              <a:t>arrow)</a:t>
            </a:r>
            <a:r>
              <a:rPr sz="2400" spc="10" dirty="0">
                <a:solidFill>
                  <a:prstClr val="black"/>
                </a:solidFill>
                <a:latin typeface="Calibri"/>
                <a:cs typeface="Calibri"/>
              </a:rPr>
              <a:t> </a:t>
            </a:r>
            <a:r>
              <a:rPr sz="2400" spc="-5" dirty="0">
                <a:solidFill>
                  <a:prstClr val="black"/>
                </a:solidFill>
                <a:latin typeface="Calibri"/>
                <a:cs typeface="Calibri"/>
              </a:rPr>
              <a:t>and </a:t>
            </a:r>
            <a:r>
              <a:rPr sz="2400" spc="-190" dirty="0">
                <a:solidFill>
                  <a:prstClr val="black"/>
                </a:solidFill>
                <a:latin typeface="Calibri"/>
                <a:cs typeface="Calibri"/>
              </a:rPr>
              <a:t> </a:t>
            </a:r>
            <a:r>
              <a:rPr sz="2400" dirty="0">
                <a:solidFill>
                  <a:prstClr val="black"/>
                </a:solidFill>
                <a:latin typeface="Calibri"/>
                <a:cs typeface="Calibri"/>
              </a:rPr>
              <a:t>a</a:t>
            </a:r>
            <a:r>
              <a:rPr sz="2400" spc="-5" dirty="0">
                <a:solidFill>
                  <a:prstClr val="black"/>
                </a:solidFill>
                <a:latin typeface="Calibri"/>
                <a:cs typeface="Calibri"/>
              </a:rPr>
              <a:t> pituitary</a:t>
            </a:r>
            <a:r>
              <a:rPr sz="2400" dirty="0">
                <a:solidFill>
                  <a:prstClr val="black"/>
                </a:solidFill>
                <a:latin typeface="Calibri"/>
                <a:cs typeface="Calibri"/>
              </a:rPr>
              <a:t> tumor</a:t>
            </a:r>
            <a:r>
              <a:rPr sz="2400" spc="5" dirty="0">
                <a:solidFill>
                  <a:prstClr val="black"/>
                </a:solidFill>
                <a:latin typeface="Calibri"/>
                <a:cs typeface="Calibri"/>
              </a:rPr>
              <a:t> </a:t>
            </a:r>
            <a:r>
              <a:rPr sz="2400" spc="-5" dirty="0">
                <a:solidFill>
                  <a:prstClr val="black"/>
                </a:solidFill>
                <a:latin typeface="Calibri"/>
                <a:cs typeface="Calibri"/>
              </a:rPr>
              <a:t>(dashed white</a:t>
            </a:r>
            <a:r>
              <a:rPr sz="2400" dirty="0">
                <a:solidFill>
                  <a:prstClr val="black"/>
                </a:solidFill>
                <a:latin typeface="Calibri"/>
                <a:cs typeface="Calibri"/>
              </a:rPr>
              <a:t> arrow).</a:t>
            </a:r>
            <a:r>
              <a:rPr sz="2400" spc="-5" dirty="0">
                <a:solidFill>
                  <a:prstClr val="black"/>
                </a:solidFill>
                <a:latin typeface="Calibri"/>
                <a:cs typeface="Calibri"/>
              </a:rPr>
              <a:t> </a:t>
            </a:r>
            <a:r>
              <a:rPr sz="2400" dirty="0">
                <a:solidFill>
                  <a:prstClr val="black"/>
                </a:solidFill>
                <a:latin typeface="Calibri"/>
                <a:cs typeface="Calibri"/>
              </a:rPr>
              <a:t>The</a:t>
            </a:r>
            <a:r>
              <a:rPr sz="2400" spc="-5" dirty="0">
                <a:solidFill>
                  <a:prstClr val="black"/>
                </a:solidFill>
                <a:latin typeface="Calibri"/>
                <a:cs typeface="Calibri"/>
              </a:rPr>
              <a:t> optic</a:t>
            </a:r>
            <a:r>
              <a:rPr sz="2400" spc="5" dirty="0">
                <a:solidFill>
                  <a:prstClr val="black"/>
                </a:solidFill>
                <a:latin typeface="Calibri"/>
                <a:cs typeface="Calibri"/>
              </a:rPr>
              <a:t> </a:t>
            </a:r>
            <a:r>
              <a:rPr sz="2400" spc="-5" dirty="0">
                <a:solidFill>
                  <a:prstClr val="black"/>
                </a:solidFill>
                <a:latin typeface="Calibri"/>
                <a:cs typeface="Calibri"/>
              </a:rPr>
              <a:t>chiasm</a:t>
            </a:r>
            <a:r>
              <a:rPr sz="2400" dirty="0">
                <a:solidFill>
                  <a:prstClr val="black"/>
                </a:solidFill>
                <a:latin typeface="Calibri"/>
                <a:cs typeface="Calibri"/>
              </a:rPr>
              <a:t> </a:t>
            </a:r>
            <a:r>
              <a:rPr sz="2400" spc="-5" dirty="0">
                <a:solidFill>
                  <a:prstClr val="black"/>
                </a:solidFill>
                <a:latin typeface="Calibri"/>
                <a:cs typeface="Calibri"/>
              </a:rPr>
              <a:t>(where the </a:t>
            </a:r>
            <a:r>
              <a:rPr sz="2400" dirty="0">
                <a:solidFill>
                  <a:prstClr val="black"/>
                </a:solidFill>
                <a:latin typeface="Calibri"/>
                <a:cs typeface="Calibri"/>
              </a:rPr>
              <a:t> </a:t>
            </a:r>
            <a:r>
              <a:rPr sz="2400" spc="-5" dirty="0">
                <a:solidFill>
                  <a:prstClr val="black"/>
                </a:solidFill>
                <a:latin typeface="Calibri"/>
                <a:cs typeface="Calibri"/>
              </a:rPr>
              <a:t>optic</a:t>
            </a:r>
            <a:r>
              <a:rPr sz="2400" dirty="0">
                <a:solidFill>
                  <a:prstClr val="black"/>
                </a:solidFill>
                <a:latin typeface="Calibri"/>
                <a:cs typeface="Calibri"/>
              </a:rPr>
              <a:t> </a:t>
            </a:r>
            <a:r>
              <a:rPr sz="2400" spc="-5" dirty="0">
                <a:solidFill>
                  <a:prstClr val="black"/>
                </a:solidFill>
                <a:latin typeface="Calibri"/>
                <a:cs typeface="Calibri"/>
              </a:rPr>
              <a:t>nerves </a:t>
            </a:r>
            <a:r>
              <a:rPr sz="2400" dirty="0">
                <a:solidFill>
                  <a:prstClr val="black"/>
                </a:solidFill>
                <a:latin typeface="Calibri"/>
                <a:cs typeface="Calibri"/>
              </a:rPr>
              <a:t>meet)</a:t>
            </a:r>
            <a:r>
              <a:rPr sz="2400" spc="5" dirty="0">
                <a:solidFill>
                  <a:prstClr val="black"/>
                </a:solidFill>
                <a:latin typeface="Calibri"/>
                <a:cs typeface="Calibri"/>
              </a:rPr>
              <a:t> </a:t>
            </a:r>
            <a:r>
              <a:rPr sz="2400" dirty="0">
                <a:solidFill>
                  <a:prstClr val="black"/>
                </a:solidFill>
                <a:latin typeface="Calibri"/>
                <a:cs typeface="Calibri"/>
              </a:rPr>
              <a:t>is</a:t>
            </a:r>
            <a:r>
              <a:rPr sz="2400" spc="5" dirty="0">
                <a:solidFill>
                  <a:prstClr val="black"/>
                </a:solidFill>
                <a:latin typeface="Calibri"/>
                <a:cs typeface="Calibri"/>
              </a:rPr>
              <a:t> </a:t>
            </a:r>
            <a:r>
              <a:rPr sz="2400" spc="-5" dirty="0">
                <a:solidFill>
                  <a:prstClr val="black"/>
                </a:solidFill>
                <a:latin typeface="Calibri"/>
                <a:cs typeface="Calibri"/>
              </a:rPr>
              <a:t>shown by</a:t>
            </a:r>
            <a:r>
              <a:rPr sz="2400" spc="5" dirty="0">
                <a:solidFill>
                  <a:prstClr val="black"/>
                </a:solidFill>
                <a:latin typeface="Calibri"/>
                <a:cs typeface="Calibri"/>
              </a:rPr>
              <a:t> </a:t>
            </a:r>
            <a:r>
              <a:rPr sz="2400" dirty="0">
                <a:solidFill>
                  <a:prstClr val="black"/>
                </a:solidFill>
                <a:latin typeface="Calibri"/>
                <a:cs typeface="Calibri"/>
              </a:rPr>
              <a:t>the</a:t>
            </a:r>
            <a:r>
              <a:rPr sz="2400" spc="-5" dirty="0">
                <a:solidFill>
                  <a:prstClr val="black"/>
                </a:solidFill>
                <a:latin typeface="Calibri"/>
                <a:cs typeface="Calibri"/>
              </a:rPr>
              <a:t> green arrows</a:t>
            </a:r>
            <a:r>
              <a:rPr sz="2400" dirty="0">
                <a:solidFill>
                  <a:prstClr val="black"/>
                </a:solidFill>
                <a:latin typeface="Calibri"/>
                <a:cs typeface="Calibri"/>
              </a:rPr>
              <a:t> and</a:t>
            </a:r>
            <a:r>
              <a:rPr sz="2400" spc="-5" dirty="0">
                <a:solidFill>
                  <a:prstClr val="black"/>
                </a:solidFill>
                <a:latin typeface="Calibri"/>
                <a:cs typeface="Calibri"/>
              </a:rPr>
              <a:t> </a:t>
            </a:r>
            <a:r>
              <a:rPr sz="2400" dirty="0">
                <a:solidFill>
                  <a:prstClr val="black"/>
                </a:solidFill>
                <a:latin typeface="Calibri"/>
                <a:cs typeface="Calibri"/>
              </a:rPr>
              <a:t>is</a:t>
            </a:r>
            <a:r>
              <a:rPr sz="2400" spc="-10" dirty="0">
                <a:solidFill>
                  <a:prstClr val="black"/>
                </a:solidFill>
                <a:latin typeface="Calibri"/>
                <a:cs typeface="Calibri"/>
              </a:rPr>
              <a:t> </a:t>
            </a:r>
            <a:r>
              <a:rPr sz="2400" spc="-5" dirty="0">
                <a:solidFill>
                  <a:prstClr val="black"/>
                </a:solidFill>
                <a:latin typeface="Calibri"/>
                <a:cs typeface="Calibri"/>
              </a:rPr>
              <a:t>pushed</a:t>
            </a:r>
            <a:r>
              <a:rPr sz="2400" spc="10" dirty="0">
                <a:solidFill>
                  <a:prstClr val="black"/>
                </a:solidFill>
                <a:latin typeface="Calibri"/>
                <a:cs typeface="Calibri"/>
              </a:rPr>
              <a:t> </a:t>
            </a:r>
            <a:r>
              <a:rPr sz="2400" dirty="0">
                <a:solidFill>
                  <a:prstClr val="black"/>
                </a:solidFill>
                <a:latin typeface="Calibri"/>
                <a:cs typeface="Calibri"/>
              </a:rPr>
              <a:t>up</a:t>
            </a:r>
            <a:r>
              <a:rPr sz="2400" spc="-5" dirty="0">
                <a:solidFill>
                  <a:prstClr val="black"/>
                </a:solidFill>
                <a:latin typeface="Calibri"/>
                <a:cs typeface="Calibri"/>
              </a:rPr>
              <a:t> by </a:t>
            </a:r>
            <a:r>
              <a:rPr sz="2400" dirty="0">
                <a:solidFill>
                  <a:prstClr val="black"/>
                </a:solidFill>
                <a:latin typeface="Calibri"/>
                <a:cs typeface="Calibri"/>
              </a:rPr>
              <a:t> </a:t>
            </a:r>
            <a:r>
              <a:rPr sz="2400" spc="-5" dirty="0">
                <a:solidFill>
                  <a:prstClr val="black"/>
                </a:solidFill>
                <a:latin typeface="Calibri"/>
                <a:cs typeface="Calibri"/>
              </a:rPr>
              <a:t>the</a:t>
            </a:r>
            <a:r>
              <a:rPr sz="2400" spc="-10" dirty="0">
                <a:solidFill>
                  <a:prstClr val="black"/>
                </a:solidFill>
                <a:latin typeface="Calibri"/>
                <a:cs typeface="Calibri"/>
              </a:rPr>
              <a:t> </a:t>
            </a:r>
            <a:r>
              <a:rPr sz="2400" spc="-5" dirty="0">
                <a:solidFill>
                  <a:prstClr val="black"/>
                </a:solidFill>
                <a:latin typeface="Calibri"/>
                <a:cs typeface="Calibri"/>
              </a:rPr>
              <a:t>pituitary</a:t>
            </a:r>
            <a:r>
              <a:rPr sz="2400" dirty="0">
                <a:solidFill>
                  <a:prstClr val="black"/>
                </a:solidFill>
                <a:latin typeface="Calibri"/>
                <a:cs typeface="Calibri"/>
              </a:rPr>
              <a:t> tumor.</a:t>
            </a:r>
          </a:p>
        </p:txBody>
      </p:sp>
    </p:spTree>
    <p:extLst>
      <p:ext uri="{BB962C8B-B14F-4D97-AF65-F5344CB8AC3E}">
        <p14:creationId xmlns:p14="http://schemas.microsoft.com/office/powerpoint/2010/main" val="32643035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object 14"/>
          <p:cNvPicPr>
            <a:picLocks noGrp="1"/>
          </p:cNvPicPr>
          <p:nvPr>
            <p:ph idx="1"/>
          </p:nvPr>
        </p:nvPicPr>
        <p:blipFill>
          <a:blip r:embed="rId2" cstate="print"/>
          <a:stretch>
            <a:fillRect/>
          </a:stretch>
        </p:blipFill>
        <p:spPr>
          <a:xfrm>
            <a:off x="0" y="27483"/>
            <a:ext cx="12192000" cy="6830517"/>
          </a:xfrm>
          <a:prstGeom prst="rect">
            <a:avLst/>
          </a:prstGeom>
        </p:spPr>
      </p:pic>
      <p:sp>
        <p:nvSpPr>
          <p:cNvPr id="5" name="object 16"/>
          <p:cNvSpPr txBox="1"/>
          <p:nvPr/>
        </p:nvSpPr>
        <p:spPr>
          <a:xfrm>
            <a:off x="266163" y="5585735"/>
            <a:ext cx="2605532" cy="413575"/>
          </a:xfrm>
          <a:prstGeom prst="rect">
            <a:avLst/>
          </a:prstGeom>
          <a:ln w="6350">
            <a:solidFill>
              <a:srgbClr val="000000"/>
            </a:solidFill>
          </a:ln>
        </p:spPr>
        <p:txBody>
          <a:bodyPr vert="horz" wrap="square" lIns="0" tIns="43815" rIns="0" bIns="0" rtlCol="0">
            <a:spAutoFit/>
          </a:bodyPr>
          <a:lstStyle/>
          <a:p>
            <a:pPr marL="95250" defTabSz="457200">
              <a:spcBef>
                <a:spcPts val="345"/>
              </a:spcBef>
            </a:pPr>
            <a:r>
              <a:rPr sz="2400" spc="-5" dirty="0">
                <a:solidFill>
                  <a:prstClr val="black"/>
                </a:solidFill>
                <a:latin typeface="Calibri"/>
                <a:cs typeface="Calibri"/>
              </a:rPr>
              <a:t>craniopharyngioma</a:t>
            </a:r>
            <a:endParaRPr sz="2400" dirty="0">
              <a:solidFill>
                <a:prstClr val="black"/>
              </a:solidFill>
              <a:latin typeface="Calibri"/>
              <a:cs typeface="Calibri"/>
            </a:endParaRPr>
          </a:p>
        </p:txBody>
      </p:sp>
    </p:spTree>
    <p:extLst>
      <p:ext uri="{BB962C8B-B14F-4D97-AF65-F5344CB8AC3E}">
        <p14:creationId xmlns:p14="http://schemas.microsoft.com/office/powerpoint/2010/main" val="4284301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1EFB8-75A3-2BDC-D0B9-2FFFAB122761}"/>
              </a:ext>
            </a:extLst>
          </p:cNvPr>
          <p:cNvSpPr>
            <a:spLocks noGrp="1"/>
          </p:cNvSpPr>
          <p:nvPr>
            <p:ph type="title"/>
          </p:nvPr>
        </p:nvSpPr>
        <p:spPr/>
        <p:txBody>
          <a:bodyPr/>
          <a:lstStyle/>
          <a:p>
            <a:r>
              <a:rPr lang="en-GB" dirty="0"/>
              <a:t>Approach to child with short stature </a:t>
            </a:r>
            <a:endParaRPr lang="ar-JO" dirty="0"/>
          </a:p>
        </p:txBody>
      </p:sp>
      <p:sp>
        <p:nvSpPr>
          <p:cNvPr id="4" name="مستطيل 2">
            <a:extLst>
              <a:ext uri="{FF2B5EF4-FFF2-40B4-BE49-F238E27FC236}">
                <a16:creationId xmlns:a16="http://schemas.microsoft.com/office/drawing/2014/main" id="{E108C06B-93CA-E66F-FC67-1292C5CAB0F7}"/>
              </a:ext>
            </a:extLst>
          </p:cNvPr>
          <p:cNvSpPr>
            <a:spLocks noGrp="1" noChangeArrowheads="1"/>
          </p:cNvSpPr>
          <p:nvPr>
            <p:ph idx="1"/>
          </p:nvPr>
        </p:nvSpPr>
        <p:spPr bwMode="auto">
          <a:xfrm>
            <a:off x="838200" y="1825625"/>
            <a:ext cx="10515600" cy="435133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indent="-384048" eaLnBrk="1" fontAlgn="base" hangingPunct="1">
              <a:lnSpc>
                <a:spcPct val="94000"/>
              </a:lnSpc>
              <a:spcBef>
                <a:spcPct val="0"/>
              </a:spcBef>
              <a:spcAft>
                <a:spcPts val="200"/>
              </a:spcAft>
              <a:buClr>
                <a:srgbClr val="8C8D86"/>
              </a:buClr>
              <a:defRPr/>
            </a:pPr>
            <a:r>
              <a:rPr lang="en-US" altLang="pt-PT" dirty="0">
                <a:solidFill>
                  <a:srgbClr val="191B0E"/>
                </a:solidFill>
                <a:latin typeface="Calibri" panose="020F0502020204030204" pitchFamily="34" charset="0"/>
                <a:cs typeface="Calibri" panose="020F0502020204030204" pitchFamily="34" charset="0"/>
              </a:rPr>
              <a:t>1- History</a:t>
            </a:r>
            <a:endParaRPr lang="de-DE" altLang="pt-PT" dirty="0">
              <a:solidFill>
                <a:srgbClr val="191B0E"/>
              </a:solidFill>
              <a:latin typeface="Calibri" panose="020F0502020204030204" pitchFamily="34" charset="0"/>
              <a:cs typeface="Calibri" panose="020F0502020204030204" pitchFamily="34" charset="0"/>
            </a:endParaRPr>
          </a:p>
          <a:p>
            <a:pPr indent="-384048" eaLnBrk="1" fontAlgn="base" hangingPunct="1">
              <a:lnSpc>
                <a:spcPct val="94000"/>
              </a:lnSpc>
              <a:spcBef>
                <a:spcPct val="0"/>
              </a:spcBef>
              <a:spcAft>
                <a:spcPts val="200"/>
              </a:spcAft>
              <a:buClr>
                <a:srgbClr val="8C8D86"/>
              </a:buClr>
              <a:defRPr/>
            </a:pPr>
            <a:endParaRPr lang="en-US" altLang="pt-PT" dirty="0">
              <a:solidFill>
                <a:srgbClr val="191B0E"/>
              </a:solidFill>
              <a:latin typeface="Calibri" panose="020F0502020204030204" pitchFamily="34" charset="0"/>
              <a:cs typeface="Calibri" panose="020F0502020204030204" pitchFamily="34" charset="0"/>
            </a:endParaRPr>
          </a:p>
          <a:p>
            <a:pPr indent="-384048" eaLnBrk="1" fontAlgn="base" hangingPunct="1">
              <a:lnSpc>
                <a:spcPct val="94000"/>
              </a:lnSpc>
              <a:spcBef>
                <a:spcPct val="0"/>
              </a:spcBef>
              <a:spcAft>
                <a:spcPts val="200"/>
              </a:spcAft>
              <a:buClr>
                <a:srgbClr val="8C8D86"/>
              </a:buClr>
              <a:defRPr/>
            </a:pPr>
            <a:r>
              <a:rPr lang="en-US" altLang="pt-PT" dirty="0">
                <a:solidFill>
                  <a:srgbClr val="191B0E"/>
                </a:solidFill>
                <a:latin typeface="Calibri" panose="020F0502020204030204" pitchFamily="34" charset="0"/>
                <a:cs typeface="Calibri" panose="020F0502020204030204" pitchFamily="34" charset="0"/>
              </a:rPr>
              <a:t>2-Physical examination : (Anthropometric measurements and Plotting on growth chart)</a:t>
            </a:r>
            <a:endParaRPr lang="de-DE" altLang="pt-PT" dirty="0">
              <a:solidFill>
                <a:srgbClr val="191B0E"/>
              </a:solidFill>
              <a:latin typeface="Calibri" panose="020F0502020204030204" pitchFamily="34" charset="0"/>
              <a:cs typeface="Calibri" panose="020F0502020204030204" pitchFamily="34" charset="0"/>
            </a:endParaRPr>
          </a:p>
          <a:p>
            <a:pPr indent="-384048" eaLnBrk="1" fontAlgn="base" hangingPunct="1">
              <a:lnSpc>
                <a:spcPct val="94000"/>
              </a:lnSpc>
              <a:spcBef>
                <a:spcPct val="0"/>
              </a:spcBef>
              <a:spcAft>
                <a:spcPts val="200"/>
              </a:spcAft>
              <a:buClr>
                <a:srgbClr val="8C8D86"/>
              </a:buClr>
              <a:defRPr/>
            </a:pPr>
            <a:endParaRPr lang="en-US" altLang="pt-PT" dirty="0">
              <a:solidFill>
                <a:srgbClr val="191B0E"/>
              </a:solidFill>
              <a:latin typeface="Calibri" panose="020F0502020204030204" pitchFamily="34" charset="0"/>
              <a:cs typeface="Calibri" panose="020F0502020204030204" pitchFamily="34" charset="0"/>
            </a:endParaRPr>
          </a:p>
          <a:p>
            <a:pPr indent="-384048" eaLnBrk="1" fontAlgn="base" hangingPunct="1">
              <a:lnSpc>
                <a:spcPct val="94000"/>
              </a:lnSpc>
              <a:spcBef>
                <a:spcPct val="0"/>
              </a:spcBef>
              <a:spcAft>
                <a:spcPts val="200"/>
              </a:spcAft>
              <a:buClr>
                <a:srgbClr val="8C8D86"/>
              </a:buClr>
              <a:defRPr/>
            </a:pPr>
            <a:r>
              <a:rPr lang="en-US" altLang="pt-PT" dirty="0">
                <a:solidFill>
                  <a:srgbClr val="191B0E"/>
                </a:solidFill>
                <a:latin typeface="Calibri" panose="020F0502020204030204" pitchFamily="34" charset="0"/>
                <a:cs typeface="Calibri" panose="020F0502020204030204" pitchFamily="34" charset="0"/>
              </a:rPr>
              <a:t>3- Investigations </a:t>
            </a:r>
            <a:endParaRPr lang="de-DE" altLang="pt-PT" dirty="0">
              <a:solidFill>
                <a:srgbClr val="191B0E"/>
              </a:solidFill>
              <a:latin typeface="Calibri" panose="020F0502020204030204" pitchFamily="34" charset="0"/>
              <a:cs typeface="Calibri" panose="020F0502020204030204" pitchFamily="34" charset="0"/>
            </a:endParaRPr>
          </a:p>
          <a:p>
            <a:pPr indent="-384048" eaLnBrk="1" fontAlgn="base" hangingPunct="1">
              <a:lnSpc>
                <a:spcPct val="94000"/>
              </a:lnSpc>
              <a:spcBef>
                <a:spcPct val="0"/>
              </a:spcBef>
              <a:spcAft>
                <a:spcPts val="200"/>
              </a:spcAft>
              <a:buClr>
                <a:srgbClr val="8C8D86"/>
              </a:buClr>
              <a:defRPr/>
            </a:pPr>
            <a:endParaRPr lang="en-US" altLang="pt-PT" dirty="0">
              <a:solidFill>
                <a:srgbClr val="191B0E"/>
              </a:solidFill>
              <a:latin typeface="Calibri" panose="020F0502020204030204" pitchFamily="34" charset="0"/>
              <a:cs typeface="Calibri" panose="020F0502020204030204" pitchFamily="34" charset="0"/>
            </a:endParaRPr>
          </a:p>
          <a:p>
            <a:pPr indent="-384048" eaLnBrk="1" fontAlgn="base" hangingPunct="1">
              <a:lnSpc>
                <a:spcPct val="94000"/>
              </a:lnSpc>
              <a:spcBef>
                <a:spcPct val="0"/>
              </a:spcBef>
              <a:spcAft>
                <a:spcPts val="200"/>
              </a:spcAft>
              <a:buClr>
                <a:srgbClr val="8C8D86"/>
              </a:buClr>
              <a:defRPr/>
            </a:pPr>
            <a:r>
              <a:rPr lang="en-US" altLang="pt-PT" dirty="0">
                <a:solidFill>
                  <a:srgbClr val="191B0E"/>
                </a:solidFill>
                <a:latin typeface="Calibri" panose="020F0502020204030204" pitchFamily="34" charset="0"/>
                <a:cs typeface="Calibri" panose="020F0502020204030204" pitchFamily="34" charset="0"/>
              </a:rPr>
              <a:t>4- Management </a:t>
            </a:r>
          </a:p>
          <a:p>
            <a:pPr indent="-384048" eaLnBrk="1" fontAlgn="base" hangingPunct="1">
              <a:lnSpc>
                <a:spcPct val="94000"/>
              </a:lnSpc>
              <a:spcBef>
                <a:spcPct val="0"/>
              </a:spcBef>
              <a:spcAft>
                <a:spcPts val="200"/>
              </a:spcAft>
              <a:buClr>
                <a:srgbClr val="8C8D86"/>
              </a:buClr>
              <a:defRPr/>
            </a:pPr>
            <a:endParaRPr lang="en-US" altLang="pt-PT" dirty="0">
              <a:solidFill>
                <a:srgbClr val="191B0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254794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5D071-5E4F-2BC5-BE45-80B6186B6249}"/>
              </a:ext>
            </a:extLst>
          </p:cNvPr>
          <p:cNvSpPr>
            <a:spLocks noGrp="1"/>
          </p:cNvSpPr>
          <p:nvPr>
            <p:ph type="title"/>
          </p:nvPr>
        </p:nvSpPr>
        <p:spPr/>
        <p:txBody>
          <a:bodyPr/>
          <a:lstStyle/>
          <a:p>
            <a:r>
              <a:rPr lang="en-GB" dirty="0"/>
              <a:t>History</a:t>
            </a:r>
            <a:endParaRPr lang="ar-JO" dirty="0"/>
          </a:p>
        </p:txBody>
      </p:sp>
      <p:sp>
        <p:nvSpPr>
          <p:cNvPr id="3" name="Content Placeholder 2">
            <a:extLst>
              <a:ext uri="{FF2B5EF4-FFF2-40B4-BE49-F238E27FC236}">
                <a16:creationId xmlns:a16="http://schemas.microsoft.com/office/drawing/2014/main" id="{49E066DD-8CBB-64AE-0025-7C47A2A0F1BB}"/>
              </a:ext>
            </a:extLst>
          </p:cNvPr>
          <p:cNvSpPr>
            <a:spLocks noGrp="1"/>
          </p:cNvSpPr>
          <p:nvPr>
            <p:ph idx="1"/>
          </p:nvPr>
        </p:nvSpPr>
        <p:spPr/>
        <p:txBody>
          <a:bodyPr/>
          <a:lstStyle/>
          <a:p>
            <a:r>
              <a:rPr lang="en-GB" dirty="0"/>
              <a:t>1- Birth history
2- Nutritional history
3- Family history
4- Drugs (steroids)
5- Medical </a:t>
            </a:r>
            <a:r>
              <a:rPr lang="en-GB" dirty="0" err="1"/>
              <a:t>Hx</a:t>
            </a:r>
            <a:r>
              <a:rPr lang="en-GB" dirty="0"/>
              <a:t> (Chronic diseases)
6- Perinatal </a:t>
            </a:r>
            <a:r>
              <a:rPr lang="en-GB" dirty="0" err="1"/>
              <a:t>Hx</a:t>
            </a:r>
            <a:r>
              <a:rPr lang="en-GB" dirty="0"/>
              <a:t>
 7- Systemic review→ to exclude chronic infections and chronic illnesses</a:t>
            </a:r>
            <a:endParaRPr lang="en-US" dirty="0"/>
          </a:p>
          <a:p>
            <a:endParaRPr lang="ar-JO" dirty="0"/>
          </a:p>
        </p:txBody>
      </p:sp>
    </p:spTree>
    <p:extLst>
      <p:ext uri="{BB962C8B-B14F-4D97-AF65-F5344CB8AC3E}">
        <p14:creationId xmlns:p14="http://schemas.microsoft.com/office/powerpoint/2010/main" val="12166571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A84FB0-714D-E52C-4958-5866BC75B9B1}"/>
              </a:ext>
            </a:extLst>
          </p:cNvPr>
          <p:cNvSpPr>
            <a:spLocks noGrp="1"/>
          </p:cNvSpPr>
          <p:nvPr>
            <p:ph idx="1"/>
          </p:nvPr>
        </p:nvSpPr>
        <p:spPr>
          <a:xfrm>
            <a:off x="480390" y="969134"/>
            <a:ext cx="10956235" cy="5590692"/>
          </a:xfrm>
        </p:spPr>
        <p:txBody>
          <a:bodyPr>
            <a:normAutofit fontScale="92500" lnSpcReduction="10000"/>
          </a:bodyPr>
          <a:lstStyle/>
          <a:p>
            <a:pPr>
              <a:buFont typeface="Wingdings" panose="05000000000000000000" pitchFamily="2" charset="2"/>
              <a:buChar char="Ø"/>
            </a:pPr>
            <a:r>
              <a:rPr lang="en-US" b="1" dirty="0">
                <a:solidFill>
                  <a:schemeClr val="tx2">
                    <a:lumMod val="60000"/>
                    <a:lumOff val="40000"/>
                  </a:schemeClr>
                </a:solidFill>
              </a:rPr>
              <a:t>Perinatal :</a:t>
            </a:r>
            <a:endParaRPr lang="ar-JO" b="1" dirty="0">
              <a:solidFill>
                <a:schemeClr val="tx2">
                  <a:lumMod val="60000"/>
                  <a:lumOff val="40000"/>
                </a:schemeClr>
              </a:solidFill>
            </a:endParaRPr>
          </a:p>
          <a:p>
            <a:pPr lvl="0"/>
            <a:r>
              <a:rPr lang="en-US" altLang="pt-PT" dirty="0"/>
              <a:t>Infections, placental insufficiency, poor nutrition, and medication side effect can impair fetal growth and development.</a:t>
            </a:r>
            <a:endParaRPr lang="en-US" dirty="0"/>
          </a:p>
          <a:p>
            <a:pPr lvl="0"/>
            <a:r>
              <a:rPr lang="en-US" altLang="pt-PT" dirty="0"/>
              <a:t>birth measurements reflect intrauterine conditions.</a:t>
            </a:r>
          </a:p>
          <a:p>
            <a:pPr lvl="0"/>
            <a:r>
              <a:rPr lang="en-US" altLang="pt-PT" dirty="0"/>
              <a:t>may point to specific pathologies</a:t>
            </a:r>
          </a:p>
          <a:p>
            <a:pPr lvl="0"/>
            <a:r>
              <a:rPr lang="en-US" altLang="pt-PT" dirty="0"/>
              <a:t>(</a:t>
            </a:r>
            <a:r>
              <a:rPr lang="en-US" altLang="pt-PT" dirty="0" err="1"/>
              <a:t>hypopituitarism,hypothyroidism</a:t>
            </a:r>
            <a:r>
              <a:rPr lang="en-US" altLang="pt-PT" dirty="0"/>
              <a:t>)</a:t>
            </a:r>
            <a:endParaRPr lang="ar-JO" altLang="pt-PT" dirty="0"/>
          </a:p>
          <a:p>
            <a:pPr>
              <a:buFont typeface="Wingdings" panose="05000000000000000000" pitchFamily="2" charset="2"/>
              <a:buChar char="Ø"/>
            </a:pPr>
            <a:r>
              <a:rPr lang="en-US" b="1" dirty="0">
                <a:solidFill>
                  <a:schemeClr val="tx2">
                    <a:lumMod val="60000"/>
                    <a:lumOff val="40000"/>
                  </a:schemeClr>
                </a:solidFill>
              </a:rPr>
              <a:t>Nutritional</a:t>
            </a:r>
            <a:r>
              <a:rPr lang="en-US" b="1" dirty="0"/>
              <a:t> :</a:t>
            </a:r>
            <a:endParaRPr lang="ar-JO" b="1" dirty="0"/>
          </a:p>
          <a:p>
            <a:pPr lvl="0"/>
            <a:r>
              <a:rPr lang="en-US" altLang="pt-PT" dirty="0"/>
              <a:t>Malnutrition is the most common cause of poor growth </a:t>
            </a:r>
            <a:r>
              <a:rPr lang="en-GB" altLang="pt-PT" dirty="0"/>
              <a:t>world wide : a</a:t>
            </a:r>
            <a:r>
              <a:rPr lang="en-US" altLang="pt-PT" dirty="0"/>
              <a:t> detailed history of quality and quantity of nutrition is needed in the evaluation of abnormal growth</a:t>
            </a:r>
            <a:endParaRPr lang="en-US" dirty="0"/>
          </a:p>
          <a:p>
            <a:pPr lvl="0"/>
            <a:r>
              <a:rPr lang="en-US" altLang="pt-PT" dirty="0"/>
              <a:t>a 24-hour food recall or three-day food diary  for evaluation. </a:t>
            </a:r>
          </a:p>
          <a:p>
            <a:pPr lvl="0"/>
            <a:r>
              <a:rPr lang="en-US" altLang="pt-PT" dirty="0"/>
              <a:t>Ask about nutrition (problems with feeding, appetite, special diets or any other indication of inadequate nutrition)</a:t>
            </a:r>
            <a:endParaRPr lang="en-US" dirty="0"/>
          </a:p>
          <a:p>
            <a:pPr>
              <a:buFont typeface="Wingdings" panose="05000000000000000000" pitchFamily="2" charset="2"/>
              <a:buChar char="Ø"/>
            </a:pPr>
            <a:endParaRPr lang="en-US" b="1" dirty="0"/>
          </a:p>
          <a:p>
            <a:pPr lvl="0">
              <a:buFont typeface="Wingdings" panose="05000000000000000000" pitchFamily="2" charset="2"/>
              <a:buChar char="Ø"/>
            </a:pPr>
            <a:endParaRPr lang="en-US" altLang="pt-PT" dirty="0"/>
          </a:p>
          <a:p>
            <a:pPr marL="0" indent="0">
              <a:buNone/>
            </a:pPr>
            <a:endParaRPr lang="en-US" dirty="0"/>
          </a:p>
          <a:p>
            <a:endParaRPr lang="en-US" dirty="0"/>
          </a:p>
          <a:p>
            <a:pPr>
              <a:buFont typeface="Wingdings" panose="05000000000000000000" pitchFamily="2" charset="2"/>
              <a:buChar char="Ø"/>
            </a:pPr>
            <a:endParaRPr lang="ar-JO" dirty="0"/>
          </a:p>
        </p:txBody>
      </p:sp>
    </p:spTree>
    <p:extLst>
      <p:ext uri="{BB962C8B-B14F-4D97-AF65-F5344CB8AC3E}">
        <p14:creationId xmlns:p14="http://schemas.microsoft.com/office/powerpoint/2010/main" val="187747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40EB58-E3E7-B7E8-CC49-449C84E8F3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716" y="145306"/>
            <a:ext cx="5080000" cy="6567388"/>
          </a:xfrm>
          <a:prstGeom prst="rect">
            <a:avLst/>
          </a:prstGeom>
        </p:spPr>
      </p:pic>
      <p:pic>
        <p:nvPicPr>
          <p:cNvPr id="8" name="Picture 7">
            <a:extLst>
              <a:ext uri="{FF2B5EF4-FFF2-40B4-BE49-F238E27FC236}">
                <a16:creationId xmlns:a16="http://schemas.microsoft.com/office/drawing/2014/main" id="{B2C10DC6-11CD-9928-8B23-A0ACA599F3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1716" y="0"/>
            <a:ext cx="5143500" cy="6858000"/>
          </a:xfrm>
          <a:prstGeom prst="rect">
            <a:avLst/>
          </a:prstGeom>
        </p:spPr>
      </p:pic>
    </p:spTree>
    <p:extLst>
      <p:ext uri="{BB962C8B-B14F-4D97-AF65-F5344CB8AC3E}">
        <p14:creationId xmlns:p14="http://schemas.microsoft.com/office/powerpoint/2010/main" val="15674398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B5655-24DB-4B94-184D-3B1C833242C5}"/>
              </a:ext>
            </a:extLst>
          </p:cNvPr>
          <p:cNvSpPr>
            <a:spLocks noGrp="1"/>
          </p:cNvSpPr>
          <p:nvPr>
            <p:ph type="title"/>
          </p:nvPr>
        </p:nvSpPr>
        <p:spPr/>
        <p:txBody>
          <a:bodyPr/>
          <a:lstStyle/>
          <a:p>
            <a:endParaRPr lang="ar-JO"/>
          </a:p>
        </p:txBody>
      </p:sp>
      <p:sp>
        <p:nvSpPr>
          <p:cNvPr id="3" name="Content Placeholder 2">
            <a:extLst>
              <a:ext uri="{FF2B5EF4-FFF2-40B4-BE49-F238E27FC236}">
                <a16:creationId xmlns:a16="http://schemas.microsoft.com/office/drawing/2014/main" id="{42986CBC-5ABC-940E-1FD9-21D85EE81C00}"/>
              </a:ext>
            </a:extLst>
          </p:cNvPr>
          <p:cNvSpPr>
            <a:spLocks noGrp="1"/>
          </p:cNvSpPr>
          <p:nvPr>
            <p:ph idx="1"/>
          </p:nvPr>
        </p:nvSpPr>
        <p:spPr/>
        <p:txBody>
          <a:bodyPr/>
          <a:lstStyle/>
          <a:p>
            <a:pPr>
              <a:buFont typeface="Wingdings" panose="05000000000000000000" pitchFamily="2" charset="2"/>
              <a:buChar char="Ø"/>
            </a:pPr>
            <a:r>
              <a:rPr lang="en-US" b="1" dirty="0">
                <a:solidFill>
                  <a:schemeClr val="tx2">
                    <a:lumMod val="60000"/>
                    <a:lumOff val="40000"/>
                  </a:schemeClr>
                </a:solidFill>
              </a:rPr>
              <a:t>Family :</a:t>
            </a:r>
            <a:endParaRPr lang="ar-JO" b="1" dirty="0">
              <a:solidFill>
                <a:schemeClr val="tx2">
                  <a:lumMod val="60000"/>
                  <a:lumOff val="40000"/>
                </a:schemeClr>
              </a:solidFill>
            </a:endParaRPr>
          </a:p>
          <a:p>
            <a:pPr lvl="0"/>
            <a:r>
              <a:rPr lang="en-US" altLang="pt-PT" dirty="0"/>
              <a:t>Father's height and age during pubertal growth spurt</a:t>
            </a:r>
            <a:endParaRPr lang="en-US" dirty="0"/>
          </a:p>
          <a:p>
            <a:pPr lvl="0"/>
            <a:r>
              <a:rPr lang="en-US" altLang="pt-PT" dirty="0"/>
              <a:t>mother's height and age at menarche</a:t>
            </a:r>
          </a:p>
          <a:p>
            <a:pPr lvl="0"/>
            <a:r>
              <a:rPr lang="en-US" altLang="pt-PT" dirty="0"/>
              <a:t>heights of siblings</a:t>
            </a:r>
          </a:p>
          <a:p>
            <a:pPr lvl="0"/>
            <a:r>
              <a:rPr lang="en-US" altLang="pt-PT" dirty="0"/>
              <a:t>medical conditions of family members. </a:t>
            </a:r>
          </a:p>
          <a:p>
            <a:pPr lvl="0"/>
            <a:r>
              <a:rPr lang="en-US" altLang="pt-PT" dirty="0"/>
              <a:t>The heights of parents determine the heights of their children; most children also follow their parents</a:t>
            </a:r>
          </a:p>
          <a:p>
            <a:pPr marL="0" indent="0">
              <a:buNone/>
            </a:pPr>
            <a:endParaRPr lang="en-US" dirty="0"/>
          </a:p>
          <a:p>
            <a:endParaRPr lang="en-US" dirty="0"/>
          </a:p>
          <a:p>
            <a:pPr>
              <a:buFont typeface="Wingdings" panose="05000000000000000000" pitchFamily="2" charset="2"/>
              <a:buChar char="Ø"/>
            </a:pPr>
            <a:endParaRPr lang="ar-JO" b="1" dirty="0"/>
          </a:p>
        </p:txBody>
      </p:sp>
    </p:spTree>
    <p:extLst>
      <p:ext uri="{BB962C8B-B14F-4D97-AF65-F5344CB8AC3E}">
        <p14:creationId xmlns:p14="http://schemas.microsoft.com/office/powerpoint/2010/main" val="22195269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B28275-1613-6389-8FFD-85962252357F}"/>
              </a:ext>
            </a:extLst>
          </p:cNvPr>
          <p:cNvSpPr>
            <a:spLocks noGrp="1"/>
          </p:cNvSpPr>
          <p:nvPr>
            <p:ph idx="1"/>
          </p:nvPr>
        </p:nvSpPr>
        <p:spPr/>
        <p:txBody>
          <a:bodyPr/>
          <a:lstStyle/>
          <a:p>
            <a:endParaRPr lang="ar-JO"/>
          </a:p>
        </p:txBody>
      </p:sp>
      <p:graphicFrame>
        <p:nvGraphicFramePr>
          <p:cNvPr id="4" name="Table 3">
            <a:extLst>
              <a:ext uri="{FF2B5EF4-FFF2-40B4-BE49-F238E27FC236}">
                <a16:creationId xmlns:a16="http://schemas.microsoft.com/office/drawing/2014/main" id="{3CFEB856-822C-1538-6237-CF7F0DE766C9}"/>
              </a:ext>
            </a:extLst>
          </p:cNvPr>
          <p:cNvGraphicFramePr>
            <a:graphicFrameLocks noGrp="1"/>
          </p:cNvGraphicFramePr>
          <p:nvPr/>
        </p:nvGraphicFramePr>
        <p:xfrm>
          <a:off x="416859" y="289112"/>
          <a:ext cx="11278184" cy="5992417"/>
        </p:xfrm>
        <a:graphic>
          <a:graphicData uri="http://schemas.openxmlformats.org/drawingml/2006/table">
            <a:tbl>
              <a:tblPr firstCol="1" bandCol="1">
                <a:solidFill>
                  <a:srgbClr val="F7F7F7"/>
                </a:solidFill>
                <a:tableStyleId>{5C22544A-7EE6-4342-B048-85BDC9FD1C3A}</a:tableStyleId>
              </a:tblPr>
              <a:tblGrid>
                <a:gridCol w="1992006">
                  <a:extLst>
                    <a:ext uri="{9D8B030D-6E8A-4147-A177-3AD203B41FA5}">
                      <a16:colId xmlns:a16="http://schemas.microsoft.com/office/drawing/2014/main" val="3411414542"/>
                    </a:ext>
                  </a:extLst>
                </a:gridCol>
                <a:gridCol w="684983">
                  <a:extLst>
                    <a:ext uri="{9D8B030D-6E8A-4147-A177-3AD203B41FA5}">
                      <a16:colId xmlns:a16="http://schemas.microsoft.com/office/drawing/2014/main" val="160047299"/>
                    </a:ext>
                  </a:extLst>
                </a:gridCol>
                <a:gridCol w="4367670">
                  <a:extLst>
                    <a:ext uri="{9D8B030D-6E8A-4147-A177-3AD203B41FA5}">
                      <a16:colId xmlns:a16="http://schemas.microsoft.com/office/drawing/2014/main" val="3152863851"/>
                    </a:ext>
                  </a:extLst>
                </a:gridCol>
                <a:gridCol w="4233525">
                  <a:extLst>
                    <a:ext uri="{9D8B030D-6E8A-4147-A177-3AD203B41FA5}">
                      <a16:colId xmlns:a16="http://schemas.microsoft.com/office/drawing/2014/main" val="1639772106"/>
                    </a:ext>
                  </a:extLst>
                </a:gridCol>
              </a:tblGrid>
              <a:tr h="1226903">
                <a:tc gridSpan="2">
                  <a:txBody>
                    <a:bodyPr/>
                    <a:lstStyle/>
                    <a:p>
                      <a:r>
                        <a:rPr lang="en-GB" sz="1400" b="1" cap="none" spc="0">
                          <a:solidFill>
                            <a:schemeClr val="tx1"/>
                          </a:solidFill>
                        </a:rPr>
                        <a:t>GIT</a:t>
                      </a:r>
                      <a:endParaRPr lang="aa-ET" sz="1400" b="1" cap="none" spc="0">
                        <a:solidFill>
                          <a:schemeClr val="tx1"/>
                        </a:solidFill>
                      </a:endParaRPr>
                    </a:p>
                  </a:txBody>
                  <a:tcPr marL="104535" marR="104535" marT="52268" marB="104535">
                    <a:lnL w="12700" cmpd="sng">
                      <a:noFill/>
                      <a:prstDash val="solid"/>
                    </a:lnL>
                    <a:lnR w="12700" cmpd="sng">
                      <a:noFill/>
                      <a:prstDash val="solid"/>
                    </a:lnR>
                    <a:lnT w="12700" cap="flat" cmpd="sng" algn="ctr">
                      <a:solidFill>
                        <a:schemeClr val="tx1">
                          <a:lumMod val="50000"/>
                          <a:lumOff val="50000"/>
                        </a:schemeClr>
                      </a:solidFill>
                      <a:prstDash val="solid"/>
                    </a:lnT>
                    <a:lnB w="12700" cmpd="sng">
                      <a:noFill/>
                      <a:prstDash val="solid"/>
                    </a:lnB>
                    <a:solidFill>
                      <a:srgbClr val="F7F7F7"/>
                    </a:solidFill>
                  </a:tcPr>
                </a:tc>
                <a:tc hMerge="1">
                  <a:txBody>
                    <a:bodyPr/>
                    <a:lstStyle/>
                    <a:p>
                      <a:endParaRPr lang="aa-ET"/>
                    </a:p>
                  </a:txBody>
                  <a:tcPr/>
                </a:tc>
                <a:tc>
                  <a:txBody>
                    <a:bodyPr/>
                    <a:lstStyle/>
                    <a:p>
                      <a:r>
                        <a:rPr lang="en-GB" sz="1900" cap="none" spc="0">
                          <a:solidFill>
                            <a:schemeClr val="tx1"/>
                          </a:solidFill>
                        </a:rPr>
                        <a:t>Chronic diarrhea, abdominal pain and GITbleeding</a:t>
                      </a:r>
                      <a:endParaRPr lang="aa-ET" sz="1900" cap="none" spc="0">
                        <a:solidFill>
                          <a:schemeClr val="tx1"/>
                        </a:solidFill>
                      </a:endParaRPr>
                    </a:p>
                  </a:txBody>
                  <a:tcPr marL="104535" marR="104535" marT="52268" marB="104535">
                    <a:lnL w="12700" cmpd="sng">
                      <a:noFill/>
                      <a:prstDash val="solid"/>
                    </a:lnL>
                    <a:lnR w="12700" cmpd="sng">
                      <a:noFill/>
                      <a:prstDash val="solid"/>
                    </a:lnR>
                    <a:lnT w="12700" cap="flat" cmpd="sng" algn="ctr">
                      <a:solidFill>
                        <a:schemeClr val="tx1">
                          <a:lumMod val="50000"/>
                          <a:lumOff val="50000"/>
                        </a:schemeClr>
                      </a:solidFill>
                      <a:prstDash val="solid"/>
                    </a:lnT>
                    <a:lnB w="12700" cmpd="sng">
                      <a:noFill/>
                      <a:prstDash val="solid"/>
                    </a:lnB>
                    <a:solidFill>
                      <a:srgbClr val="F7F7F7"/>
                    </a:solidFill>
                  </a:tcPr>
                </a:tc>
                <a:tc>
                  <a:txBody>
                    <a:bodyPr/>
                    <a:lstStyle/>
                    <a:p>
                      <a:r>
                        <a:rPr lang="en-GB" sz="1900" b="1" cap="none" spc="0">
                          <a:solidFill>
                            <a:schemeClr val="tx1"/>
                          </a:solidFill>
                        </a:rPr>
                        <a:t>IBD</a:t>
                      </a:r>
                      <a:r>
                        <a:rPr lang="en-GB" sz="1900" cap="none" spc="0">
                          <a:solidFill>
                            <a:schemeClr val="tx1"/>
                          </a:solidFill>
                        </a:rPr>
                        <a:t> </a:t>
                      </a:r>
                      <a:endParaRPr lang="aa-ET" sz="1900" cap="none" spc="0">
                        <a:solidFill>
                          <a:schemeClr val="tx1"/>
                        </a:solidFill>
                      </a:endParaRPr>
                    </a:p>
                  </a:txBody>
                  <a:tcPr marL="104535" marR="104535" marT="52268" marB="104535">
                    <a:lnL w="12700" cmpd="sng">
                      <a:noFill/>
                      <a:prstDash val="solid"/>
                    </a:lnL>
                    <a:lnR w="12700" cmpd="sng">
                      <a:noFill/>
                      <a:prstDash val="solid"/>
                    </a:lnR>
                    <a:lnT w="12700" cap="flat" cmpd="sng" algn="ctr">
                      <a:solidFill>
                        <a:schemeClr val="tx1">
                          <a:lumMod val="50000"/>
                          <a:lumOff val="50000"/>
                        </a:schemeClr>
                      </a:solidFill>
                      <a:prstDash val="solid"/>
                    </a:lnT>
                    <a:lnB w="12700" cmpd="sng">
                      <a:noFill/>
                      <a:prstDash val="solid"/>
                    </a:lnB>
                    <a:solidFill>
                      <a:srgbClr val="F7F7F7"/>
                    </a:solidFill>
                  </a:tcPr>
                </a:tc>
                <a:extLst>
                  <a:ext uri="{0D108BD9-81ED-4DB2-BD59-A6C34878D82A}">
                    <a16:rowId xmlns:a16="http://schemas.microsoft.com/office/drawing/2014/main" val="1115811808"/>
                  </a:ext>
                </a:extLst>
              </a:tr>
              <a:tr h="892478">
                <a:tc>
                  <a:txBody>
                    <a:bodyPr/>
                    <a:lstStyle/>
                    <a:p>
                      <a:endParaRPr lang="aa-ET" sz="1400" b="1" cap="none" spc="0">
                        <a:solidFill>
                          <a:schemeClr val="tx1"/>
                        </a:solidFill>
                      </a:endParaRPr>
                    </a:p>
                  </a:txBody>
                  <a:tcPr marL="104535" marR="104535" marT="52268" marB="104535">
                    <a:lnL w="12700" cmpd="sng">
                      <a:noFill/>
                      <a:prstDash val="solid"/>
                    </a:lnL>
                    <a:lnR w="12700" cmpd="sng">
                      <a:noFill/>
                      <a:prstDash val="solid"/>
                    </a:lnR>
                    <a:lnT w="12700" cmpd="sng">
                      <a:noFill/>
                      <a:prstDash val="solid"/>
                    </a:lnT>
                    <a:lnB w="12700" cmpd="sng">
                      <a:noFill/>
                      <a:prstDash val="solid"/>
                    </a:lnB>
                    <a:solidFill>
                      <a:srgbClr val="F7F7F7"/>
                    </a:solidFill>
                  </a:tcPr>
                </a:tc>
                <a:tc>
                  <a:txBody>
                    <a:bodyPr/>
                    <a:lstStyle/>
                    <a:p>
                      <a:endParaRPr lang="aa-ET" sz="1900" cap="none" spc="0">
                        <a:solidFill>
                          <a:schemeClr val="tx1"/>
                        </a:solidFill>
                      </a:endParaRPr>
                    </a:p>
                  </a:txBody>
                  <a:tcPr marL="104535" marR="104535" marT="52268" marB="104535">
                    <a:lnL w="12700" cmpd="sng">
                      <a:noFill/>
                      <a:prstDash val="solid"/>
                    </a:lnL>
                    <a:lnR w="12700" cmpd="sng">
                      <a:noFill/>
                      <a:prstDash val="solid"/>
                    </a:lnR>
                    <a:lnT w="12700" cmpd="sng">
                      <a:noFill/>
                      <a:prstDash val="solid"/>
                    </a:lnT>
                    <a:lnB w="12700" cmpd="sng">
                      <a:noFill/>
                      <a:prstDash val="solid"/>
                    </a:lnB>
                    <a:solidFill>
                      <a:srgbClr val="F7F7F7"/>
                    </a:solidFill>
                  </a:tcPr>
                </a:tc>
                <a:tc>
                  <a:txBody>
                    <a:bodyPr/>
                    <a:lstStyle/>
                    <a:p>
                      <a:r>
                        <a:rPr lang="en-GB" sz="1900" cap="none" spc="0">
                          <a:solidFill>
                            <a:schemeClr val="tx1"/>
                          </a:solidFill>
                        </a:rPr>
                        <a:t>Diarrhea, weight loss and abdominal distention</a:t>
                      </a:r>
                      <a:endParaRPr lang="aa-ET" sz="1900" cap="none" spc="0">
                        <a:solidFill>
                          <a:schemeClr val="tx1"/>
                        </a:solidFill>
                      </a:endParaRPr>
                    </a:p>
                  </a:txBody>
                  <a:tcPr marL="104535" marR="104535" marT="52268" marB="104535">
                    <a:lnL w="12700" cmpd="sng">
                      <a:noFill/>
                      <a:prstDash val="solid"/>
                    </a:lnL>
                    <a:lnR w="12700" cmpd="sng">
                      <a:noFill/>
                      <a:prstDash val="solid"/>
                    </a:lnR>
                    <a:lnT w="12700" cmpd="sng">
                      <a:noFill/>
                      <a:prstDash val="solid"/>
                    </a:lnT>
                    <a:lnB w="12700" cmpd="sng">
                      <a:noFill/>
                      <a:prstDash val="solid"/>
                    </a:lnB>
                    <a:solidFill>
                      <a:srgbClr val="F7F7F7"/>
                    </a:solidFill>
                  </a:tcPr>
                </a:tc>
                <a:tc>
                  <a:txBody>
                    <a:bodyPr/>
                    <a:lstStyle/>
                    <a:p>
                      <a:r>
                        <a:rPr lang="en-GB" sz="1900" b="1" cap="none" spc="0">
                          <a:solidFill>
                            <a:schemeClr val="tx1"/>
                          </a:solidFill>
                        </a:rPr>
                        <a:t>Coeliac disease</a:t>
                      </a:r>
                      <a:endParaRPr lang="aa-ET" sz="1900" b="1" cap="none" spc="0">
                        <a:solidFill>
                          <a:schemeClr val="tx1"/>
                        </a:solidFill>
                      </a:endParaRPr>
                    </a:p>
                  </a:txBody>
                  <a:tcPr marL="104535" marR="104535" marT="52268" marB="104535">
                    <a:lnL w="12700" cmpd="sng">
                      <a:noFill/>
                      <a:prstDash val="solid"/>
                    </a:lnL>
                    <a:lnR w="12700" cmpd="sng">
                      <a:noFill/>
                      <a:prstDash val="solid"/>
                    </a:lnR>
                    <a:lnT w="12700" cmpd="sng">
                      <a:noFill/>
                      <a:prstDash val="solid"/>
                    </a:lnT>
                    <a:lnB w="12700" cmpd="sng">
                      <a:noFill/>
                      <a:prstDash val="solid"/>
                    </a:lnB>
                    <a:solidFill>
                      <a:srgbClr val="F7F7F7"/>
                    </a:solidFill>
                  </a:tcPr>
                </a:tc>
                <a:extLst>
                  <a:ext uri="{0D108BD9-81ED-4DB2-BD59-A6C34878D82A}">
                    <a16:rowId xmlns:a16="http://schemas.microsoft.com/office/drawing/2014/main" val="2477789352"/>
                  </a:ext>
                </a:extLst>
              </a:tr>
              <a:tr h="892478">
                <a:tc gridSpan="2">
                  <a:txBody>
                    <a:bodyPr/>
                    <a:lstStyle/>
                    <a:p>
                      <a:r>
                        <a:rPr lang="en-GB" sz="1400" b="1" cap="none" spc="0">
                          <a:solidFill>
                            <a:schemeClr val="tx1"/>
                          </a:solidFill>
                        </a:rPr>
                        <a:t>Respiratory</a:t>
                      </a:r>
                      <a:endParaRPr lang="aa-ET" sz="1400" b="1" cap="none" spc="0">
                        <a:solidFill>
                          <a:schemeClr val="tx1"/>
                        </a:solidFill>
                      </a:endParaRPr>
                    </a:p>
                  </a:txBody>
                  <a:tcPr marL="104535" marR="104535" marT="52268" marB="104535">
                    <a:lnL w="12700" cmpd="sng">
                      <a:noFill/>
                      <a:prstDash val="solid"/>
                    </a:lnL>
                    <a:lnR w="12700" cmpd="sng">
                      <a:noFill/>
                      <a:prstDash val="solid"/>
                    </a:lnR>
                    <a:lnT w="12700" cmpd="sng">
                      <a:noFill/>
                      <a:prstDash val="solid"/>
                    </a:lnT>
                    <a:lnB w="12700" cmpd="sng">
                      <a:noFill/>
                      <a:prstDash val="solid"/>
                    </a:lnB>
                    <a:solidFill>
                      <a:srgbClr val="F7F7F7"/>
                    </a:solidFill>
                  </a:tcPr>
                </a:tc>
                <a:tc hMerge="1">
                  <a:txBody>
                    <a:bodyPr/>
                    <a:lstStyle/>
                    <a:p>
                      <a:endParaRPr lang="aa-ET"/>
                    </a:p>
                  </a:txBody>
                  <a:tcPr/>
                </a:tc>
                <a:tc>
                  <a:txBody>
                    <a:bodyPr/>
                    <a:lstStyle/>
                    <a:p>
                      <a:r>
                        <a:rPr lang="en-GB" sz="1900" cap="none" spc="0">
                          <a:solidFill>
                            <a:schemeClr val="tx1"/>
                          </a:solidFill>
                        </a:rPr>
                        <a:t>including severe asthma, recurrent infections</a:t>
                      </a:r>
                      <a:endParaRPr lang="aa-ET" sz="1900" cap="none" spc="0">
                        <a:solidFill>
                          <a:schemeClr val="tx1"/>
                        </a:solidFill>
                      </a:endParaRPr>
                    </a:p>
                  </a:txBody>
                  <a:tcPr marL="104535" marR="104535" marT="52268" marB="104535">
                    <a:lnL w="12700" cmpd="sng">
                      <a:noFill/>
                      <a:prstDash val="solid"/>
                    </a:lnL>
                    <a:lnR w="12700" cmpd="sng">
                      <a:noFill/>
                      <a:prstDash val="solid"/>
                    </a:lnR>
                    <a:lnT w="12700" cmpd="sng">
                      <a:noFill/>
                      <a:prstDash val="solid"/>
                    </a:lnT>
                    <a:lnB w="12700" cmpd="sng">
                      <a:noFill/>
                      <a:prstDash val="solid"/>
                    </a:lnB>
                    <a:solidFill>
                      <a:srgbClr val="F7F7F7"/>
                    </a:solidFill>
                  </a:tcPr>
                </a:tc>
                <a:tc>
                  <a:txBody>
                    <a:bodyPr/>
                    <a:lstStyle/>
                    <a:p>
                      <a:r>
                        <a:rPr lang="en-GB" sz="1900" b="1" cap="none" spc="0">
                          <a:solidFill>
                            <a:schemeClr val="tx1"/>
                          </a:solidFill>
                        </a:rPr>
                        <a:t>cystic fibrosis or immunodeficiency</a:t>
                      </a:r>
                      <a:endParaRPr lang="aa-ET" sz="1900" b="1" cap="none" spc="0">
                        <a:solidFill>
                          <a:schemeClr val="tx1"/>
                        </a:solidFill>
                      </a:endParaRPr>
                    </a:p>
                  </a:txBody>
                  <a:tcPr marL="104535" marR="104535" marT="52268" marB="104535">
                    <a:lnL w="12700" cmpd="sng">
                      <a:noFill/>
                      <a:prstDash val="solid"/>
                    </a:lnL>
                    <a:lnR w="12700" cmpd="sng">
                      <a:noFill/>
                      <a:prstDash val="solid"/>
                    </a:lnR>
                    <a:lnT w="12700" cmpd="sng">
                      <a:noFill/>
                      <a:prstDash val="solid"/>
                    </a:lnT>
                    <a:lnB w="12700" cmpd="sng">
                      <a:noFill/>
                      <a:prstDash val="solid"/>
                    </a:lnB>
                    <a:solidFill>
                      <a:srgbClr val="F7F7F7"/>
                    </a:solidFill>
                  </a:tcPr>
                </a:tc>
                <a:extLst>
                  <a:ext uri="{0D108BD9-81ED-4DB2-BD59-A6C34878D82A}">
                    <a16:rowId xmlns:a16="http://schemas.microsoft.com/office/drawing/2014/main" val="338414291"/>
                  </a:ext>
                </a:extLst>
              </a:tr>
              <a:tr h="892478">
                <a:tc gridSpan="2">
                  <a:txBody>
                    <a:bodyPr/>
                    <a:lstStyle/>
                    <a:p>
                      <a:r>
                        <a:rPr lang="en-GB" sz="1400" b="1" cap="none" spc="0">
                          <a:solidFill>
                            <a:schemeClr val="tx1"/>
                          </a:solidFill>
                        </a:rPr>
                        <a:t>Renal</a:t>
                      </a:r>
                      <a:endParaRPr lang="aa-ET" sz="1400" b="1" cap="none" spc="0">
                        <a:solidFill>
                          <a:schemeClr val="tx1"/>
                        </a:solidFill>
                      </a:endParaRPr>
                    </a:p>
                  </a:txBody>
                  <a:tcPr marL="104535" marR="104535" marT="52268" marB="104535">
                    <a:lnL w="12700" cmpd="sng">
                      <a:noFill/>
                      <a:prstDash val="solid"/>
                    </a:lnL>
                    <a:lnR w="12700" cmpd="sng">
                      <a:noFill/>
                      <a:prstDash val="solid"/>
                    </a:lnR>
                    <a:lnT w="12700" cmpd="sng">
                      <a:noFill/>
                      <a:prstDash val="solid"/>
                    </a:lnT>
                    <a:lnB w="12700" cmpd="sng">
                      <a:noFill/>
                      <a:prstDash val="solid"/>
                    </a:lnB>
                    <a:solidFill>
                      <a:srgbClr val="F7F7F7"/>
                    </a:solidFill>
                  </a:tcPr>
                </a:tc>
                <a:tc hMerge="1">
                  <a:txBody>
                    <a:bodyPr/>
                    <a:lstStyle/>
                    <a:p>
                      <a:endParaRPr lang="aa-ET"/>
                    </a:p>
                  </a:txBody>
                  <a:tcPr/>
                </a:tc>
                <a:tc>
                  <a:txBody>
                    <a:bodyPr/>
                    <a:lstStyle/>
                    <a:p>
                      <a:r>
                        <a:rPr lang="en-GB" sz="1900" cap="none" spc="0">
                          <a:solidFill>
                            <a:schemeClr val="tx1"/>
                          </a:solidFill>
                        </a:rPr>
                        <a:t>Polyuria and edema/ Recurrent UTI</a:t>
                      </a:r>
                      <a:endParaRPr lang="aa-ET" sz="1900" cap="none" spc="0">
                        <a:solidFill>
                          <a:schemeClr val="tx1"/>
                        </a:solidFill>
                      </a:endParaRPr>
                    </a:p>
                  </a:txBody>
                  <a:tcPr marL="104535" marR="104535" marT="52268" marB="104535">
                    <a:lnL w="12700" cmpd="sng">
                      <a:noFill/>
                      <a:prstDash val="solid"/>
                    </a:lnL>
                    <a:lnR w="12700" cmpd="sng">
                      <a:noFill/>
                      <a:prstDash val="solid"/>
                    </a:lnR>
                    <a:lnT w="12700" cmpd="sng">
                      <a:noFill/>
                      <a:prstDash val="solid"/>
                    </a:lnT>
                    <a:lnB w="12700" cmpd="sng">
                      <a:noFill/>
                      <a:prstDash val="solid"/>
                    </a:lnB>
                    <a:solidFill>
                      <a:srgbClr val="F7F7F7"/>
                    </a:solidFill>
                  </a:tcPr>
                </a:tc>
                <a:tc>
                  <a:txBody>
                    <a:bodyPr/>
                    <a:lstStyle/>
                    <a:p>
                      <a:r>
                        <a:rPr lang="en-GB" sz="1900" cap="none" spc="0">
                          <a:solidFill>
                            <a:schemeClr val="tx1"/>
                          </a:solidFill>
                        </a:rPr>
                        <a:t> </a:t>
                      </a:r>
                      <a:r>
                        <a:rPr lang="en-GB" sz="1900" b="1" cap="none" spc="0">
                          <a:solidFill>
                            <a:schemeClr val="tx1"/>
                          </a:solidFill>
                        </a:rPr>
                        <a:t>CKD</a:t>
                      </a:r>
                      <a:r>
                        <a:rPr lang="en-GB" sz="1900" cap="none" spc="0">
                          <a:solidFill>
                            <a:schemeClr val="tx1"/>
                          </a:solidFill>
                        </a:rPr>
                        <a:t> </a:t>
                      </a:r>
                      <a:endParaRPr lang="aa-ET" sz="1900" cap="none" spc="0">
                        <a:solidFill>
                          <a:schemeClr val="tx1"/>
                        </a:solidFill>
                      </a:endParaRPr>
                    </a:p>
                  </a:txBody>
                  <a:tcPr marL="104535" marR="104535" marT="52268" marB="104535">
                    <a:lnL w="12700" cmpd="sng">
                      <a:noFill/>
                      <a:prstDash val="solid"/>
                    </a:lnL>
                    <a:lnR w="12700" cmpd="sng">
                      <a:noFill/>
                      <a:prstDash val="solid"/>
                    </a:lnR>
                    <a:lnT w="12700" cmpd="sng">
                      <a:noFill/>
                      <a:prstDash val="solid"/>
                    </a:lnT>
                    <a:lnB w="12700" cmpd="sng">
                      <a:noFill/>
                      <a:prstDash val="solid"/>
                    </a:lnB>
                    <a:solidFill>
                      <a:srgbClr val="F7F7F7"/>
                    </a:solidFill>
                  </a:tcPr>
                </a:tc>
                <a:extLst>
                  <a:ext uri="{0D108BD9-81ED-4DB2-BD59-A6C34878D82A}">
                    <a16:rowId xmlns:a16="http://schemas.microsoft.com/office/drawing/2014/main" val="3405001244"/>
                  </a:ext>
                </a:extLst>
              </a:tr>
              <a:tr h="1226903">
                <a:tc gridSpan="2">
                  <a:txBody>
                    <a:bodyPr/>
                    <a:lstStyle/>
                    <a:p>
                      <a:r>
                        <a:rPr lang="en-GB" sz="1400" b="1" cap="none" spc="0">
                          <a:solidFill>
                            <a:schemeClr val="tx1"/>
                          </a:solidFill>
                        </a:rPr>
                        <a:t>CNS</a:t>
                      </a:r>
                      <a:endParaRPr lang="aa-ET" sz="1400" b="1" cap="none" spc="0">
                        <a:solidFill>
                          <a:schemeClr val="tx1"/>
                        </a:solidFill>
                      </a:endParaRPr>
                    </a:p>
                  </a:txBody>
                  <a:tcPr marL="104535" marR="104535" marT="52268" marB="104535">
                    <a:lnL w="12700" cmpd="sng">
                      <a:noFill/>
                      <a:prstDash val="solid"/>
                    </a:lnL>
                    <a:lnR w="12700" cmpd="sng">
                      <a:noFill/>
                      <a:prstDash val="solid"/>
                    </a:lnR>
                    <a:lnT w="12700" cmpd="sng">
                      <a:noFill/>
                      <a:prstDash val="solid"/>
                    </a:lnT>
                    <a:lnB w="12700" cmpd="sng">
                      <a:noFill/>
                      <a:prstDash val="solid"/>
                    </a:lnB>
                    <a:solidFill>
                      <a:srgbClr val="F7F7F7"/>
                    </a:solidFill>
                  </a:tcPr>
                </a:tc>
                <a:tc hMerge="1">
                  <a:txBody>
                    <a:bodyPr/>
                    <a:lstStyle/>
                    <a:p>
                      <a:endParaRPr lang="aa-ET"/>
                    </a:p>
                  </a:txBody>
                  <a:tcPr/>
                </a:tc>
                <a:tc>
                  <a:txBody>
                    <a:bodyPr/>
                    <a:lstStyle/>
                    <a:p>
                      <a:r>
                        <a:rPr lang="en-GB" sz="1900" cap="none" spc="0" dirty="0">
                          <a:solidFill>
                            <a:schemeClr val="tx1"/>
                          </a:solidFill>
                        </a:rPr>
                        <a:t> Headache, vomiting, visual problem </a:t>
                      </a:r>
                      <a:endParaRPr lang="aa-ET" sz="1900" cap="none" spc="0" dirty="0">
                        <a:solidFill>
                          <a:schemeClr val="tx1"/>
                        </a:solidFill>
                      </a:endParaRPr>
                    </a:p>
                  </a:txBody>
                  <a:tcPr marL="104535" marR="104535" marT="52268" marB="104535">
                    <a:lnL w="12700" cmpd="sng">
                      <a:noFill/>
                      <a:prstDash val="solid"/>
                    </a:lnL>
                    <a:lnR w="12700" cmpd="sng">
                      <a:noFill/>
                      <a:prstDash val="solid"/>
                    </a:lnR>
                    <a:lnT w="12700" cmpd="sng">
                      <a:noFill/>
                      <a:prstDash val="solid"/>
                    </a:lnT>
                    <a:lnB w="12700" cmpd="sng">
                      <a:noFill/>
                      <a:prstDash val="solid"/>
                    </a:lnB>
                    <a:solidFill>
                      <a:srgbClr val="F7F7F7"/>
                    </a:solidFill>
                  </a:tcPr>
                </a:tc>
                <a:tc>
                  <a:txBody>
                    <a:bodyPr/>
                    <a:lstStyle/>
                    <a:p>
                      <a:r>
                        <a:rPr lang="en-GB" sz="1900" b="1" cap="none" spc="0">
                          <a:solidFill>
                            <a:schemeClr val="tx1"/>
                          </a:solidFill>
                        </a:rPr>
                        <a:t>Pituitary/ hypothalamic Space occupying lesion </a:t>
                      </a:r>
                      <a:r>
                        <a:rPr lang="en-GB" sz="1900" cap="none" spc="0">
                          <a:solidFill>
                            <a:schemeClr val="tx1"/>
                          </a:solidFill>
                        </a:rPr>
                        <a:t>.</a:t>
                      </a:r>
                      <a:endParaRPr lang="aa-ET" sz="1900" cap="none" spc="0">
                        <a:solidFill>
                          <a:schemeClr val="tx1"/>
                        </a:solidFill>
                      </a:endParaRPr>
                    </a:p>
                  </a:txBody>
                  <a:tcPr marL="104535" marR="104535" marT="52268" marB="104535">
                    <a:lnL w="12700" cmpd="sng">
                      <a:noFill/>
                      <a:prstDash val="solid"/>
                    </a:lnL>
                    <a:lnR w="12700" cmpd="sng">
                      <a:noFill/>
                      <a:prstDash val="solid"/>
                    </a:lnR>
                    <a:lnT w="12700" cmpd="sng">
                      <a:noFill/>
                      <a:prstDash val="solid"/>
                    </a:lnT>
                    <a:lnB w="12700" cmpd="sng">
                      <a:noFill/>
                      <a:prstDash val="solid"/>
                    </a:lnB>
                    <a:solidFill>
                      <a:srgbClr val="F7F7F7"/>
                    </a:solidFill>
                  </a:tcPr>
                </a:tc>
                <a:extLst>
                  <a:ext uri="{0D108BD9-81ED-4DB2-BD59-A6C34878D82A}">
                    <a16:rowId xmlns:a16="http://schemas.microsoft.com/office/drawing/2014/main" val="688093760"/>
                  </a:ext>
                </a:extLst>
              </a:tr>
              <a:tr h="861177">
                <a:tc gridSpan="2">
                  <a:txBody>
                    <a:bodyPr/>
                    <a:lstStyle/>
                    <a:p>
                      <a:r>
                        <a:rPr lang="en-GB" sz="1400" b="1" cap="none" spc="0">
                          <a:solidFill>
                            <a:schemeClr val="tx1"/>
                          </a:solidFill>
                        </a:rPr>
                        <a:t>infections </a:t>
                      </a:r>
                      <a:endParaRPr lang="aa-ET" sz="1400" b="1" cap="none" spc="0">
                        <a:solidFill>
                          <a:schemeClr val="tx1"/>
                        </a:solidFill>
                      </a:endParaRPr>
                    </a:p>
                  </a:txBody>
                  <a:tcPr marL="104535" marR="104535" marT="52268" marB="104535">
                    <a:lnL w="12700" cmpd="sng">
                      <a:noFill/>
                      <a:prstDash val="solid"/>
                    </a:lnL>
                    <a:lnR w="12700" cmpd="sng">
                      <a:noFill/>
                      <a:prstDash val="solid"/>
                    </a:lnR>
                    <a:lnT w="12700" cmpd="sng">
                      <a:noFill/>
                      <a:prstDash val="solid"/>
                    </a:lnT>
                    <a:lnB w="12700" cap="flat" cmpd="sng" algn="ctr">
                      <a:solidFill>
                        <a:schemeClr val="tx1">
                          <a:lumMod val="50000"/>
                          <a:lumOff val="50000"/>
                        </a:schemeClr>
                      </a:solidFill>
                      <a:prstDash val="solid"/>
                    </a:lnB>
                    <a:solidFill>
                      <a:srgbClr val="F7F7F7"/>
                    </a:solidFill>
                  </a:tcPr>
                </a:tc>
                <a:tc hMerge="1">
                  <a:txBody>
                    <a:bodyPr/>
                    <a:lstStyle/>
                    <a:p>
                      <a:endParaRPr lang="aa-ET"/>
                    </a:p>
                  </a:txBody>
                  <a:tcPr/>
                </a:tc>
                <a:tc>
                  <a:txBody>
                    <a:bodyPr/>
                    <a:lstStyle/>
                    <a:p>
                      <a:r>
                        <a:rPr lang="en-GB" sz="1900" cap="none" spc="0">
                          <a:solidFill>
                            <a:schemeClr val="tx1"/>
                          </a:solidFill>
                        </a:rPr>
                        <a:t>Recurrent infections and poor wound healing </a:t>
                      </a:r>
                      <a:endParaRPr lang="aa-ET" sz="1900" cap="none" spc="0">
                        <a:solidFill>
                          <a:schemeClr val="tx1"/>
                        </a:solidFill>
                      </a:endParaRPr>
                    </a:p>
                  </a:txBody>
                  <a:tcPr marL="104535" marR="104535" marT="52268" marB="104535">
                    <a:lnL w="12700" cmpd="sng">
                      <a:noFill/>
                      <a:prstDash val="solid"/>
                    </a:lnL>
                    <a:lnR w="12700" cmpd="sng">
                      <a:noFill/>
                      <a:prstDash val="solid"/>
                    </a:lnR>
                    <a:lnT w="12700" cmpd="sng">
                      <a:noFill/>
                      <a:prstDash val="solid"/>
                    </a:lnT>
                    <a:lnB w="12700" cap="flat" cmpd="sng" algn="ctr">
                      <a:solidFill>
                        <a:schemeClr val="tx1">
                          <a:lumMod val="50000"/>
                          <a:lumOff val="50000"/>
                        </a:schemeClr>
                      </a:solidFill>
                      <a:prstDash val="solid"/>
                    </a:lnB>
                    <a:solidFill>
                      <a:srgbClr val="F7F7F7"/>
                    </a:solidFill>
                  </a:tcPr>
                </a:tc>
                <a:tc>
                  <a:txBody>
                    <a:bodyPr/>
                    <a:lstStyle/>
                    <a:p>
                      <a:r>
                        <a:rPr lang="en-GB" sz="1900" b="1" cap="none" spc="0" dirty="0">
                          <a:solidFill>
                            <a:schemeClr val="tx1"/>
                          </a:solidFill>
                        </a:rPr>
                        <a:t>Immunodeficiency</a:t>
                      </a:r>
                      <a:endParaRPr lang="aa-ET" sz="1900" b="1" cap="none" spc="0" dirty="0">
                        <a:solidFill>
                          <a:schemeClr val="tx1"/>
                        </a:solidFill>
                      </a:endParaRPr>
                    </a:p>
                  </a:txBody>
                  <a:tcPr marL="104535" marR="104535" marT="52268" marB="104535">
                    <a:lnL w="12700" cmpd="sng">
                      <a:noFill/>
                      <a:prstDash val="solid"/>
                    </a:lnL>
                    <a:lnR w="12700" cmpd="sng">
                      <a:noFill/>
                      <a:prstDash val="solid"/>
                    </a:lnR>
                    <a:lnT w="12700" cmpd="sng">
                      <a:noFill/>
                      <a:prstDash val="solid"/>
                    </a:lnT>
                    <a:lnB w="12700" cap="flat" cmpd="sng" algn="ctr">
                      <a:solidFill>
                        <a:schemeClr val="tx1">
                          <a:lumMod val="50000"/>
                          <a:lumOff val="50000"/>
                        </a:schemeClr>
                      </a:solidFill>
                      <a:prstDash val="solid"/>
                    </a:lnB>
                    <a:solidFill>
                      <a:srgbClr val="F7F7F7"/>
                    </a:solidFill>
                  </a:tcPr>
                </a:tc>
                <a:extLst>
                  <a:ext uri="{0D108BD9-81ED-4DB2-BD59-A6C34878D82A}">
                    <a16:rowId xmlns:a16="http://schemas.microsoft.com/office/drawing/2014/main" val="2520079127"/>
                  </a:ext>
                </a:extLst>
              </a:tr>
            </a:tbl>
          </a:graphicData>
        </a:graphic>
      </p:graphicFrame>
    </p:spTree>
    <p:extLst>
      <p:ext uri="{BB962C8B-B14F-4D97-AF65-F5344CB8AC3E}">
        <p14:creationId xmlns:p14="http://schemas.microsoft.com/office/powerpoint/2010/main" val="24171003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ADE3E-C2F3-120E-B858-DCCAA5413973}"/>
              </a:ext>
            </a:extLst>
          </p:cNvPr>
          <p:cNvSpPr>
            <a:spLocks noGrp="1"/>
          </p:cNvSpPr>
          <p:nvPr>
            <p:ph type="title"/>
          </p:nvPr>
        </p:nvSpPr>
        <p:spPr>
          <a:xfrm>
            <a:off x="96079" y="0"/>
            <a:ext cx="10515600" cy="1325563"/>
          </a:xfrm>
        </p:spPr>
        <p:txBody>
          <a:bodyPr/>
          <a:lstStyle/>
          <a:p>
            <a:r>
              <a:rPr lang="en-GB" dirty="0"/>
              <a:t>Physical examination :</a:t>
            </a:r>
            <a:endParaRPr lang="ar-JO" dirty="0"/>
          </a:p>
        </p:txBody>
      </p:sp>
      <p:sp>
        <p:nvSpPr>
          <p:cNvPr id="3" name="Content Placeholder 2">
            <a:extLst>
              <a:ext uri="{FF2B5EF4-FFF2-40B4-BE49-F238E27FC236}">
                <a16:creationId xmlns:a16="http://schemas.microsoft.com/office/drawing/2014/main" id="{229F2E19-8D2D-3EC2-B0A1-A48DA91F9871}"/>
              </a:ext>
            </a:extLst>
          </p:cNvPr>
          <p:cNvSpPr>
            <a:spLocks noGrp="1"/>
          </p:cNvSpPr>
          <p:nvPr>
            <p:ph idx="1"/>
          </p:nvPr>
        </p:nvSpPr>
        <p:spPr>
          <a:xfrm>
            <a:off x="96079" y="1325563"/>
            <a:ext cx="11635409" cy="5479774"/>
          </a:xfrm>
        </p:spPr>
        <p:txBody>
          <a:bodyPr>
            <a:normAutofit fontScale="92500" lnSpcReduction="10000"/>
          </a:bodyPr>
          <a:lstStyle/>
          <a:p>
            <a:pPr>
              <a:buFont typeface="Wingdings" panose="05000000000000000000" pitchFamily="2" charset="2"/>
              <a:buChar char="v"/>
            </a:pPr>
            <a:r>
              <a:rPr lang="en-GB" dirty="0"/>
              <a:t>Assessment of a child with short stature</a:t>
            </a:r>
          </a:p>
          <a:p>
            <a:r>
              <a:rPr lang="en-GB" dirty="0"/>
              <a:t>1) </a:t>
            </a:r>
            <a:r>
              <a:rPr lang="en-GB" dirty="0">
                <a:solidFill>
                  <a:schemeClr val="tx2">
                    <a:lumMod val="60000"/>
                    <a:lumOff val="40000"/>
                  </a:schemeClr>
                </a:solidFill>
              </a:rPr>
              <a:t>Accurate height measurement: </a:t>
            </a:r>
          </a:p>
          <a:p>
            <a:r>
              <a:rPr lang="en-GB" dirty="0"/>
              <a:t> Height plotted on appropriate growth chart</a:t>
            </a:r>
          </a:p>
          <a:p>
            <a:r>
              <a:rPr lang="en-GB" dirty="0"/>
              <a:t>Normal Measuring</a:t>
            </a:r>
          </a:p>
          <a:p>
            <a:r>
              <a:rPr lang="en-GB" dirty="0"/>
              <a:t>2) </a:t>
            </a:r>
            <a:r>
              <a:rPr lang="en-GB" dirty="0">
                <a:solidFill>
                  <a:schemeClr val="tx2">
                    <a:lumMod val="60000"/>
                    <a:lumOff val="40000"/>
                  </a:schemeClr>
                </a:solidFill>
              </a:rPr>
              <a:t>Height velocity : </a:t>
            </a:r>
            <a:r>
              <a:rPr lang="en-GB" dirty="0"/>
              <a:t>Calculate growth velocity as the change in standing height over at least6 months (in children) or in length over at least 4 months (in infants)</a:t>
            </a:r>
          </a:p>
          <a:p>
            <a:r>
              <a:rPr lang="en-GB" dirty="0"/>
              <a:t>3) </a:t>
            </a:r>
            <a:r>
              <a:rPr lang="en-GB" dirty="0">
                <a:solidFill>
                  <a:schemeClr val="tx2">
                    <a:lumMod val="60000"/>
                    <a:lumOff val="40000"/>
                  </a:schemeClr>
                </a:solidFill>
              </a:rPr>
              <a:t>Body Proportions</a:t>
            </a:r>
          </a:p>
          <a:p>
            <a:r>
              <a:rPr lang="en-GB" dirty="0"/>
              <a:t> Lower segment (LS) ▪ Upper segment (US)</a:t>
            </a:r>
          </a:p>
          <a:p>
            <a:r>
              <a:rPr lang="en-GB" dirty="0"/>
              <a:t>Proportionate ▪ Disproportionate</a:t>
            </a:r>
          </a:p>
          <a:p>
            <a:r>
              <a:rPr lang="en-GB" dirty="0"/>
              <a:t>4) </a:t>
            </a:r>
            <a:r>
              <a:rPr lang="en-GB" dirty="0">
                <a:solidFill>
                  <a:schemeClr val="tx2">
                    <a:lumMod val="60000"/>
                    <a:lumOff val="40000"/>
                  </a:schemeClr>
                </a:solidFill>
              </a:rPr>
              <a:t>Mid parental height (MPH)</a:t>
            </a:r>
          </a:p>
          <a:p>
            <a:r>
              <a:rPr lang="en-GB" dirty="0"/>
              <a:t> Then plot the result on Growth Chart at Age 20 to form Family chart ±10</a:t>
            </a:r>
          </a:p>
          <a:p>
            <a:r>
              <a:rPr lang="en-GB" dirty="0"/>
              <a:t>5) </a:t>
            </a:r>
            <a:r>
              <a:rPr lang="en-GB" dirty="0">
                <a:solidFill>
                  <a:schemeClr val="tx2">
                    <a:lumMod val="60000"/>
                    <a:lumOff val="40000"/>
                  </a:schemeClr>
                </a:solidFill>
              </a:rPr>
              <a:t>Exam the whole body</a:t>
            </a:r>
          </a:p>
        </p:txBody>
      </p:sp>
    </p:spTree>
    <p:extLst>
      <p:ext uri="{BB962C8B-B14F-4D97-AF65-F5344CB8AC3E}">
        <p14:creationId xmlns:p14="http://schemas.microsoft.com/office/powerpoint/2010/main" val="7838218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A6FFB31B-46D9-4117-A649-DE82882E950C}"/>
              </a:ext>
            </a:extLst>
          </p:cNvPr>
          <p:cNvSpPr/>
          <p:nvPr/>
        </p:nvSpPr>
        <p:spPr>
          <a:xfrm>
            <a:off x="2561970" y="145649"/>
            <a:ext cx="6705600" cy="1723549"/>
          </a:xfrm>
          <a:prstGeom prst="rect">
            <a:avLst/>
          </a:prstGeom>
        </p:spPr>
        <p:txBody>
          <a:bodyPr wrap="square">
            <a:spAutoFit/>
          </a:bodyPr>
          <a:lstStyle/>
          <a:p>
            <a:pPr rtl="1" fontAlgn="base">
              <a:spcBef>
                <a:spcPct val="0"/>
              </a:spcBef>
              <a:spcAft>
                <a:spcPct val="0"/>
              </a:spcAft>
              <a:defRPr/>
            </a:pPr>
            <a:r>
              <a:rPr lang="en-US" sz="2800" dirty="0">
                <a:solidFill>
                  <a:prstClr val="black"/>
                </a:solidFill>
                <a:latin typeface="Arial" panose="020B0604020202020204" pitchFamily="34" charset="0"/>
                <a:cs typeface="Arial" panose="020B0604020202020204" pitchFamily="34" charset="0"/>
              </a:rPr>
              <a:t>hands and feet examination</a:t>
            </a:r>
          </a:p>
          <a:p>
            <a:pPr rtl="1" fontAlgn="base">
              <a:spcBef>
                <a:spcPct val="0"/>
              </a:spcBef>
              <a:spcAft>
                <a:spcPct val="0"/>
              </a:spcAft>
              <a:defRPr/>
            </a:pPr>
            <a:r>
              <a:rPr lang="en-US" dirty="0">
                <a:solidFill>
                  <a:prstClr val="black"/>
                </a:solidFill>
                <a:latin typeface="Arial" panose="020B0604020202020204" pitchFamily="34" charset="0"/>
                <a:cs typeface="Arial" panose="020B0604020202020204" pitchFamily="34" charset="0"/>
              </a:rPr>
              <a:t> </a:t>
            </a:r>
          </a:p>
          <a:p>
            <a:pPr rtl="1" fontAlgn="base">
              <a:spcBef>
                <a:spcPct val="0"/>
              </a:spcBef>
              <a:spcAft>
                <a:spcPct val="0"/>
              </a:spcAft>
              <a:defRPr/>
            </a:pPr>
            <a:r>
              <a:rPr lang="en-US" sz="2000" dirty="0">
                <a:solidFill>
                  <a:prstClr val="black"/>
                </a:solidFill>
                <a:latin typeface="Arial" panose="020B0604020202020204" pitchFamily="34" charset="0"/>
                <a:cs typeface="Arial" panose="020B0604020202020204" pitchFamily="34" charset="0"/>
              </a:rPr>
              <a:t> </a:t>
            </a:r>
          </a:p>
          <a:p>
            <a:pPr rtl="1" fontAlgn="base">
              <a:spcBef>
                <a:spcPct val="0"/>
              </a:spcBef>
              <a:spcAft>
                <a:spcPct val="0"/>
              </a:spcAft>
              <a:defRPr/>
            </a:pPr>
            <a:r>
              <a:rPr lang="en-US" sz="2000" dirty="0">
                <a:solidFill>
                  <a:prstClr val="black"/>
                </a:solidFill>
                <a:latin typeface="Arial" panose="020B0604020202020204" pitchFamily="34" charset="0"/>
                <a:cs typeface="Arial" panose="020B0604020202020204" pitchFamily="34" charset="0"/>
              </a:rPr>
              <a:t> </a:t>
            </a:r>
          </a:p>
          <a:p>
            <a:pPr rtl="1" fontAlgn="base">
              <a:spcBef>
                <a:spcPct val="0"/>
              </a:spcBef>
              <a:spcAft>
                <a:spcPct val="0"/>
              </a:spcAft>
              <a:defRPr/>
            </a:pPr>
            <a:endParaRPr lang="ar-JO" dirty="0">
              <a:solidFill>
                <a:prstClr val="black"/>
              </a:solidFill>
              <a:latin typeface="Arial" panose="020B0604020202020204" pitchFamily="34" charset="0"/>
              <a:cs typeface="Arial" panose="020B0604020202020204" pitchFamily="34" charset="0"/>
            </a:endParaRPr>
          </a:p>
        </p:txBody>
      </p:sp>
      <p:sp>
        <p:nvSpPr>
          <p:cNvPr id="89092" name="AutoShape 5" descr="Image result for trident hand">
            <a:extLst>
              <a:ext uri="{FF2B5EF4-FFF2-40B4-BE49-F238E27FC236}">
                <a16:creationId xmlns:a16="http://schemas.microsoft.com/office/drawing/2014/main" id="{D82EE520-F945-4CE9-B07C-C4AE631768BD}"/>
              </a:ext>
            </a:extLst>
          </p:cNvPr>
          <p:cNvSpPr>
            <a:spLocks noChangeAspect="1" noChangeArrowheads="1"/>
          </p:cNvSpPr>
          <p:nvPr/>
        </p:nvSpPr>
        <p:spPr bwMode="auto">
          <a:xfrm>
            <a:off x="1044733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fontAlgn="base" hangingPunct="1">
              <a:spcBef>
                <a:spcPct val="0"/>
              </a:spcBef>
              <a:spcAft>
                <a:spcPct val="0"/>
              </a:spcAft>
              <a:defRPr/>
            </a:pPr>
            <a:endParaRPr lang="pt-PT" altLang="pt-PT">
              <a:solidFill>
                <a:prstClr val="black"/>
              </a:solidFill>
            </a:endParaRPr>
          </a:p>
        </p:txBody>
      </p:sp>
      <p:sp>
        <p:nvSpPr>
          <p:cNvPr id="89093" name="AutoShape 7" descr="Image result for trident hand">
            <a:extLst>
              <a:ext uri="{FF2B5EF4-FFF2-40B4-BE49-F238E27FC236}">
                <a16:creationId xmlns:a16="http://schemas.microsoft.com/office/drawing/2014/main" id="{6BCF52A0-2BE6-403E-B6C1-CA7D71B44D6F}"/>
              </a:ext>
            </a:extLst>
          </p:cNvPr>
          <p:cNvSpPr>
            <a:spLocks noChangeAspect="1" noChangeArrowheads="1"/>
          </p:cNvSpPr>
          <p:nvPr/>
        </p:nvSpPr>
        <p:spPr bwMode="auto">
          <a:xfrm>
            <a:off x="1044733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fontAlgn="base" hangingPunct="1">
              <a:spcBef>
                <a:spcPct val="0"/>
              </a:spcBef>
              <a:spcAft>
                <a:spcPct val="0"/>
              </a:spcAft>
              <a:defRPr/>
            </a:pPr>
            <a:endParaRPr lang="pt-PT" altLang="pt-PT">
              <a:solidFill>
                <a:prstClr val="black"/>
              </a:solidFill>
            </a:endParaRPr>
          </a:p>
        </p:txBody>
      </p:sp>
      <p:sp>
        <p:nvSpPr>
          <p:cNvPr id="89095" name="AutoShape 9" descr="Image result for trident hand">
            <a:extLst>
              <a:ext uri="{FF2B5EF4-FFF2-40B4-BE49-F238E27FC236}">
                <a16:creationId xmlns:a16="http://schemas.microsoft.com/office/drawing/2014/main" id="{E76641DF-AB64-4005-9B3C-FB3CF018BEB3}"/>
              </a:ext>
            </a:extLst>
          </p:cNvPr>
          <p:cNvSpPr>
            <a:spLocks noChangeAspect="1" noChangeArrowheads="1"/>
          </p:cNvSpPr>
          <p:nvPr/>
        </p:nvSpPr>
        <p:spPr bwMode="auto">
          <a:xfrm>
            <a:off x="1044733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fontAlgn="base" hangingPunct="1">
              <a:spcBef>
                <a:spcPct val="0"/>
              </a:spcBef>
              <a:spcAft>
                <a:spcPct val="0"/>
              </a:spcAft>
              <a:defRPr/>
            </a:pPr>
            <a:endParaRPr lang="pt-PT" altLang="pt-PT">
              <a:solidFill>
                <a:prstClr val="black"/>
              </a:solidFill>
            </a:endParaRPr>
          </a:p>
        </p:txBody>
      </p:sp>
      <p:sp>
        <p:nvSpPr>
          <p:cNvPr id="89096" name="AutoShape 11" descr="Image result for trident">
            <a:extLst>
              <a:ext uri="{FF2B5EF4-FFF2-40B4-BE49-F238E27FC236}">
                <a16:creationId xmlns:a16="http://schemas.microsoft.com/office/drawing/2014/main" id="{89A86AC4-2D98-495F-897D-234F66346FB6}"/>
              </a:ext>
            </a:extLst>
          </p:cNvPr>
          <p:cNvSpPr>
            <a:spLocks noChangeAspect="1" noChangeArrowheads="1"/>
          </p:cNvSpPr>
          <p:nvPr/>
        </p:nvSpPr>
        <p:spPr bwMode="auto">
          <a:xfrm>
            <a:off x="1044733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fontAlgn="base" hangingPunct="1">
              <a:spcBef>
                <a:spcPct val="0"/>
              </a:spcBef>
              <a:spcAft>
                <a:spcPct val="0"/>
              </a:spcAft>
              <a:defRPr/>
            </a:pPr>
            <a:endParaRPr lang="pt-PT" altLang="pt-PT">
              <a:solidFill>
                <a:prstClr val="black"/>
              </a:solidFill>
            </a:endParaRPr>
          </a:p>
        </p:txBody>
      </p:sp>
      <p:sp>
        <p:nvSpPr>
          <p:cNvPr id="89097" name="AutoShape 13" descr="Image result for trident">
            <a:extLst>
              <a:ext uri="{FF2B5EF4-FFF2-40B4-BE49-F238E27FC236}">
                <a16:creationId xmlns:a16="http://schemas.microsoft.com/office/drawing/2014/main" id="{693110B0-26C7-4D4F-B902-7F3757E86A36}"/>
              </a:ext>
            </a:extLst>
          </p:cNvPr>
          <p:cNvSpPr>
            <a:spLocks noChangeAspect="1" noChangeArrowheads="1"/>
          </p:cNvSpPr>
          <p:nvPr/>
        </p:nvSpPr>
        <p:spPr bwMode="auto">
          <a:xfrm>
            <a:off x="1044733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fontAlgn="base" hangingPunct="1">
              <a:spcBef>
                <a:spcPct val="0"/>
              </a:spcBef>
              <a:spcAft>
                <a:spcPct val="0"/>
              </a:spcAft>
              <a:defRPr/>
            </a:pPr>
            <a:endParaRPr lang="pt-PT" altLang="pt-PT">
              <a:solidFill>
                <a:prstClr val="black"/>
              </a:solidFill>
            </a:endParaRPr>
          </a:p>
        </p:txBody>
      </p:sp>
      <p:pic>
        <p:nvPicPr>
          <p:cNvPr id="3" name="Picture 2">
            <a:extLst>
              <a:ext uri="{FF2B5EF4-FFF2-40B4-BE49-F238E27FC236}">
                <a16:creationId xmlns:a16="http://schemas.microsoft.com/office/drawing/2014/main" id="{52FC41FD-AECA-3C00-9DEA-9FDABA60B4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2202" y="1560446"/>
            <a:ext cx="2523230" cy="3277700"/>
          </a:xfrm>
          <a:prstGeom prst="rect">
            <a:avLst/>
          </a:prstGeom>
        </p:spPr>
      </p:pic>
      <p:sp>
        <p:nvSpPr>
          <p:cNvPr id="4" name="TextBox 3">
            <a:extLst>
              <a:ext uri="{FF2B5EF4-FFF2-40B4-BE49-F238E27FC236}">
                <a16:creationId xmlns:a16="http://schemas.microsoft.com/office/drawing/2014/main" id="{5536DDDB-3DB0-D2DE-2757-4619A0530733}"/>
              </a:ext>
            </a:extLst>
          </p:cNvPr>
          <p:cNvSpPr txBox="1"/>
          <p:nvPr/>
        </p:nvSpPr>
        <p:spPr>
          <a:xfrm>
            <a:off x="1416571" y="5263633"/>
            <a:ext cx="2841681" cy="1569660"/>
          </a:xfrm>
          <a:prstGeom prst="rect">
            <a:avLst/>
          </a:prstGeom>
          <a:noFill/>
        </p:spPr>
        <p:txBody>
          <a:bodyPr wrap="square" rtlCol="0">
            <a:spAutoFit/>
          </a:bodyPr>
          <a:lstStyle/>
          <a:p>
            <a:pPr defTabSz="457200"/>
            <a:r>
              <a:rPr lang="en-GB" sz="2400" dirty="0">
                <a:solidFill>
                  <a:prstClr val="black"/>
                </a:solidFill>
                <a:latin typeface="Arial" panose="020B0604020202020204" pitchFamily="34" charset="0"/>
                <a:cs typeface="Arial" panose="020B0604020202020204" pitchFamily="34" charset="0"/>
              </a:rPr>
              <a:t>Short </a:t>
            </a:r>
            <a:r>
              <a:rPr lang="en-US" sz="2400" dirty="0">
                <a:solidFill>
                  <a:prstClr val="black"/>
                </a:solidFill>
                <a:latin typeface="Arial" panose="020B0604020202020204" pitchFamily="34" charset="0"/>
                <a:cs typeface="Arial" panose="020B0604020202020204" pitchFamily="34" charset="0"/>
              </a:rPr>
              <a:t>4</a:t>
            </a:r>
            <a:r>
              <a:rPr lang="en-GB" sz="2400" baseline="30000" dirty="0" err="1">
                <a:solidFill>
                  <a:prstClr val="black"/>
                </a:solidFill>
                <a:latin typeface="Arial" panose="020B0604020202020204" pitchFamily="34" charset="0"/>
                <a:cs typeface="Arial" panose="020B0604020202020204" pitchFamily="34" charset="0"/>
              </a:rPr>
              <a:t>th</a:t>
            </a:r>
            <a:r>
              <a:rPr lang="en-GB" sz="2400" dirty="0">
                <a:solidFill>
                  <a:prstClr val="black"/>
                </a:solidFill>
                <a:latin typeface="Arial" panose="020B0604020202020204" pitchFamily="34" charset="0"/>
                <a:cs typeface="Arial" panose="020B0604020202020204" pitchFamily="34" charset="0"/>
              </a:rPr>
              <a:t> and 5</a:t>
            </a:r>
            <a:r>
              <a:rPr lang="en-GB" sz="2400" baseline="30000" dirty="0">
                <a:solidFill>
                  <a:prstClr val="black"/>
                </a:solidFill>
                <a:latin typeface="Arial" panose="020B0604020202020204" pitchFamily="34" charset="0"/>
                <a:cs typeface="Arial" panose="020B0604020202020204" pitchFamily="34" charset="0"/>
              </a:rPr>
              <a:t>th</a:t>
            </a:r>
            <a:r>
              <a:rPr lang="en-GB" sz="2400" dirty="0">
                <a:solidFill>
                  <a:prstClr val="black"/>
                </a:solidFill>
                <a:latin typeface="Arial" panose="020B0604020202020204" pitchFamily="34" charset="0"/>
                <a:cs typeface="Arial" panose="020B0604020202020204" pitchFamily="34" charset="0"/>
              </a:rPr>
              <a:t> </a:t>
            </a:r>
            <a:r>
              <a:rPr lang="en-US" sz="2400" dirty="0">
                <a:solidFill>
                  <a:prstClr val="black"/>
                </a:solidFill>
                <a:latin typeface="Arial" panose="020B0604020202020204" pitchFamily="34" charset="0"/>
                <a:cs typeface="Arial" panose="020B0604020202020204" pitchFamily="34" charset="0"/>
              </a:rPr>
              <a:t>metacarpal </a:t>
            </a:r>
            <a:r>
              <a:rPr lang="en-GB" sz="2400" dirty="0">
                <a:solidFill>
                  <a:prstClr val="black"/>
                </a:solidFill>
                <a:latin typeface="Arial" panose="020B0604020202020204" pitchFamily="34" charset="0"/>
                <a:cs typeface="Arial" panose="020B0604020202020204" pitchFamily="34" charset="0"/>
              </a:rPr>
              <a:t>:</a:t>
            </a:r>
            <a:r>
              <a:rPr lang="en-US" sz="2400" dirty="0">
                <a:solidFill>
                  <a:prstClr val="black"/>
                </a:solidFill>
                <a:latin typeface="Arial" panose="020B0604020202020204" pitchFamily="34" charset="0"/>
                <a:cs typeface="Arial" panose="020B0604020202020204" pitchFamily="34" charset="0"/>
              </a:rPr>
              <a:t> Turner.</a:t>
            </a:r>
          </a:p>
          <a:p>
            <a:pPr defTabSz="457200"/>
            <a:endParaRPr lang="aa-ET" sz="2400" dirty="0">
              <a:solidFill>
                <a:prstClr val="black"/>
              </a:solidFill>
            </a:endParaRPr>
          </a:p>
        </p:txBody>
      </p:sp>
      <p:pic>
        <p:nvPicPr>
          <p:cNvPr id="5" name="Picture 4">
            <a:extLst>
              <a:ext uri="{FF2B5EF4-FFF2-40B4-BE49-F238E27FC236}">
                <a16:creationId xmlns:a16="http://schemas.microsoft.com/office/drawing/2014/main" id="{D094EBA3-3B4C-A899-47FA-E14825DA4EB2}"/>
              </a:ext>
            </a:extLst>
          </p:cNvPr>
          <p:cNvPicPr>
            <a:picLocks noChangeAspect="1"/>
          </p:cNvPicPr>
          <p:nvPr/>
        </p:nvPicPr>
        <p:blipFill rotWithShape="1">
          <a:blip r:embed="rId3">
            <a:extLst>
              <a:ext uri="{28A0092B-C50C-407E-A947-70E740481C1C}">
                <a14:useLocalDpi xmlns:a14="http://schemas.microsoft.com/office/drawing/2010/main" val="0"/>
              </a:ext>
            </a:extLst>
          </a:blip>
          <a:srcRect l="17612" r="15884" b="6106"/>
          <a:stretch/>
        </p:blipFill>
        <p:spPr>
          <a:xfrm>
            <a:off x="4791529" y="1868082"/>
            <a:ext cx="3023664" cy="2349134"/>
          </a:xfrm>
          <a:prstGeom prst="rect">
            <a:avLst/>
          </a:prstGeom>
        </p:spPr>
      </p:pic>
      <p:sp>
        <p:nvSpPr>
          <p:cNvPr id="6" name="TextBox 5">
            <a:extLst>
              <a:ext uri="{FF2B5EF4-FFF2-40B4-BE49-F238E27FC236}">
                <a16:creationId xmlns:a16="http://schemas.microsoft.com/office/drawing/2014/main" id="{3259DE70-D9D5-F9CD-6AD7-447872B2751C}"/>
              </a:ext>
            </a:extLst>
          </p:cNvPr>
          <p:cNvSpPr txBox="1"/>
          <p:nvPr/>
        </p:nvSpPr>
        <p:spPr>
          <a:xfrm>
            <a:off x="5207459" y="4801968"/>
            <a:ext cx="2607734" cy="830997"/>
          </a:xfrm>
          <a:prstGeom prst="rect">
            <a:avLst/>
          </a:prstGeom>
          <a:noFill/>
        </p:spPr>
        <p:txBody>
          <a:bodyPr wrap="square" rtlCol="0">
            <a:spAutoFit/>
          </a:bodyPr>
          <a:lstStyle/>
          <a:p>
            <a:pPr defTabSz="457200"/>
            <a:r>
              <a:rPr lang="en-US" sz="2400" dirty="0">
                <a:solidFill>
                  <a:prstClr val="black"/>
                </a:solidFill>
                <a:latin typeface="Arial" panose="020B0604020202020204" pitchFamily="34" charset="0"/>
                <a:cs typeface="Arial" panose="020B0604020202020204" pitchFamily="34" charset="0"/>
              </a:rPr>
              <a:t>Trident </a:t>
            </a:r>
            <a:r>
              <a:rPr lang="en-US" sz="2400" dirty="0" err="1">
                <a:solidFill>
                  <a:prstClr val="black"/>
                </a:solidFill>
                <a:latin typeface="Arial" panose="020B0604020202020204" pitchFamily="34" charset="0"/>
                <a:cs typeface="Arial" panose="020B0604020202020204" pitchFamily="34" charset="0"/>
              </a:rPr>
              <a:t>han</a:t>
            </a:r>
            <a:r>
              <a:rPr lang="en-GB" sz="2400" dirty="0">
                <a:solidFill>
                  <a:prstClr val="black"/>
                </a:solidFill>
                <a:latin typeface="Arial" panose="020B0604020202020204" pitchFamily="34" charset="0"/>
                <a:cs typeface="Arial" panose="020B0604020202020204" pitchFamily="34" charset="0"/>
              </a:rPr>
              <a:t>d : </a:t>
            </a:r>
            <a:r>
              <a:rPr lang="en-US" sz="2400" dirty="0">
                <a:solidFill>
                  <a:prstClr val="black"/>
                </a:solidFill>
                <a:latin typeface="Arial" panose="020B0604020202020204" pitchFamily="34" charset="0"/>
                <a:cs typeface="Arial" panose="020B0604020202020204" pitchFamily="34" charset="0"/>
              </a:rPr>
              <a:t> achondroplasia.</a:t>
            </a:r>
            <a:endParaRPr lang="aa-ET" sz="2400" dirty="0">
              <a:solidFill>
                <a:prstClr val="black"/>
              </a:solidFill>
            </a:endParaRPr>
          </a:p>
        </p:txBody>
      </p:sp>
      <p:pic>
        <p:nvPicPr>
          <p:cNvPr id="7" name="Picture 6">
            <a:extLst>
              <a:ext uri="{FF2B5EF4-FFF2-40B4-BE49-F238E27FC236}">
                <a16:creationId xmlns:a16="http://schemas.microsoft.com/office/drawing/2014/main" id="{2D187D60-4890-E240-210A-1B8172D963C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6086" t="8050" b="-321"/>
          <a:stretch/>
        </p:blipFill>
        <p:spPr>
          <a:xfrm>
            <a:off x="8229600" y="1247152"/>
            <a:ext cx="1856928" cy="3590994"/>
          </a:xfrm>
          <a:prstGeom prst="rect">
            <a:avLst/>
          </a:prstGeom>
        </p:spPr>
      </p:pic>
      <p:sp>
        <p:nvSpPr>
          <p:cNvPr id="11" name="TextBox 10">
            <a:extLst>
              <a:ext uri="{FF2B5EF4-FFF2-40B4-BE49-F238E27FC236}">
                <a16:creationId xmlns:a16="http://schemas.microsoft.com/office/drawing/2014/main" id="{C9CF2909-D466-11DC-F8F0-85C58E14AA95}"/>
              </a:ext>
            </a:extLst>
          </p:cNvPr>
          <p:cNvSpPr txBox="1"/>
          <p:nvPr/>
        </p:nvSpPr>
        <p:spPr>
          <a:xfrm>
            <a:off x="8582420" y="4838146"/>
            <a:ext cx="1828800" cy="1569660"/>
          </a:xfrm>
          <a:prstGeom prst="rect">
            <a:avLst/>
          </a:prstGeom>
          <a:noFill/>
        </p:spPr>
        <p:txBody>
          <a:bodyPr wrap="square" rtlCol="0">
            <a:spAutoFit/>
          </a:bodyPr>
          <a:lstStyle/>
          <a:p>
            <a:pPr defTabSz="457200"/>
            <a:r>
              <a:rPr lang="en-GB" sz="2400" dirty="0">
                <a:solidFill>
                  <a:prstClr val="black"/>
                </a:solidFill>
                <a:latin typeface="Arial" panose="020B0604020202020204" pitchFamily="34" charset="0"/>
                <a:cs typeface="Arial" panose="020B0604020202020204" pitchFamily="34" charset="0"/>
              </a:rPr>
              <a:t>Asymmetry : Russell silver syndrome</a:t>
            </a:r>
            <a:endParaRPr lang="aa-ET" sz="2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90824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2">
            <a:extLst>
              <a:ext uri="{FF2B5EF4-FFF2-40B4-BE49-F238E27FC236}">
                <a16:creationId xmlns:a16="http://schemas.microsoft.com/office/drawing/2014/main" id="{8249E6B7-A79F-47C1-AF05-96B549ED297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3944"/>
          <a:stretch/>
        </p:blipFill>
        <p:spPr bwMode="auto">
          <a:xfrm>
            <a:off x="2123477" y="3759848"/>
            <a:ext cx="4166970" cy="17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B7C1F605-ABC4-7361-4245-AB848AA02B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2613" y="821873"/>
            <a:ext cx="4419600" cy="1882075"/>
          </a:xfrm>
          <a:prstGeom prst="rect">
            <a:avLst/>
          </a:prstGeom>
        </p:spPr>
      </p:pic>
      <p:pic>
        <p:nvPicPr>
          <p:cNvPr id="4" name="Picture 3">
            <a:extLst>
              <a:ext uri="{FF2B5EF4-FFF2-40B4-BE49-F238E27FC236}">
                <a16:creationId xmlns:a16="http://schemas.microsoft.com/office/drawing/2014/main" id="{67DBB553-878B-E622-E9D5-1520F70AB7A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699" b="11444"/>
          <a:stretch/>
        </p:blipFill>
        <p:spPr>
          <a:xfrm>
            <a:off x="6379473" y="3757186"/>
            <a:ext cx="2001048" cy="1749350"/>
          </a:xfrm>
          <a:prstGeom prst="rect">
            <a:avLst/>
          </a:prstGeom>
        </p:spPr>
      </p:pic>
      <p:pic>
        <p:nvPicPr>
          <p:cNvPr id="7" name="Picture 6">
            <a:extLst>
              <a:ext uri="{FF2B5EF4-FFF2-40B4-BE49-F238E27FC236}">
                <a16:creationId xmlns:a16="http://schemas.microsoft.com/office/drawing/2014/main" id="{CF168C9F-9E02-79A1-BF2F-820E92EA83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34" r="18611" b="1396"/>
          <a:stretch/>
        </p:blipFill>
        <p:spPr>
          <a:xfrm>
            <a:off x="8380522" y="3738464"/>
            <a:ext cx="2172511" cy="1749350"/>
          </a:xfrm>
          <a:prstGeom prst="rect">
            <a:avLst/>
          </a:prstGeom>
        </p:spPr>
      </p:pic>
      <p:sp>
        <p:nvSpPr>
          <p:cNvPr id="8" name="TextBox 7">
            <a:extLst>
              <a:ext uri="{FF2B5EF4-FFF2-40B4-BE49-F238E27FC236}">
                <a16:creationId xmlns:a16="http://schemas.microsoft.com/office/drawing/2014/main" id="{A8504DA2-16C4-456A-5181-7D8FAB58CB51}"/>
              </a:ext>
            </a:extLst>
          </p:cNvPr>
          <p:cNvSpPr txBox="1"/>
          <p:nvPr/>
        </p:nvSpPr>
        <p:spPr>
          <a:xfrm>
            <a:off x="2463839" y="2850413"/>
            <a:ext cx="4189664" cy="830997"/>
          </a:xfrm>
          <a:prstGeom prst="rect">
            <a:avLst/>
          </a:prstGeom>
          <a:noFill/>
        </p:spPr>
        <p:txBody>
          <a:bodyPr wrap="square" rtlCol="0">
            <a:spAutoFit/>
          </a:bodyPr>
          <a:lstStyle/>
          <a:p>
            <a:pPr defTabSz="457200"/>
            <a:r>
              <a:rPr lang="en-GB" sz="2400" b="1" dirty="0">
                <a:solidFill>
                  <a:prstClr val="black"/>
                </a:solidFill>
                <a:latin typeface="Arial" panose="020B0604020202020204" pitchFamily="34" charset="0"/>
                <a:cs typeface="Arial" panose="020B0604020202020204" pitchFamily="34" charset="0"/>
              </a:rPr>
              <a:t>Turner</a:t>
            </a:r>
            <a:r>
              <a:rPr lang="en-GB" sz="2400" dirty="0">
                <a:solidFill>
                  <a:prstClr val="black"/>
                </a:solidFill>
                <a:latin typeface="Arial" panose="020B0604020202020204" pitchFamily="34" charset="0"/>
                <a:cs typeface="Arial" panose="020B0604020202020204" pitchFamily="34" charset="0"/>
              </a:rPr>
              <a:t> : short webbed neck , Low posterior hair line . </a:t>
            </a:r>
            <a:endParaRPr lang="aa-ET" sz="2400" dirty="0">
              <a:solidFill>
                <a:prstClr val="black"/>
              </a:solidFill>
            </a:endParaRPr>
          </a:p>
        </p:txBody>
      </p:sp>
      <p:sp>
        <p:nvSpPr>
          <p:cNvPr id="9" name="TextBox 8">
            <a:extLst>
              <a:ext uri="{FF2B5EF4-FFF2-40B4-BE49-F238E27FC236}">
                <a16:creationId xmlns:a16="http://schemas.microsoft.com/office/drawing/2014/main" id="{7FE97391-335C-F494-4E1F-7D320AE3443B}"/>
              </a:ext>
            </a:extLst>
          </p:cNvPr>
          <p:cNvSpPr txBox="1"/>
          <p:nvPr/>
        </p:nvSpPr>
        <p:spPr>
          <a:xfrm>
            <a:off x="6810766" y="5674457"/>
            <a:ext cx="3742267" cy="707886"/>
          </a:xfrm>
          <a:prstGeom prst="rect">
            <a:avLst/>
          </a:prstGeom>
          <a:noFill/>
        </p:spPr>
        <p:txBody>
          <a:bodyPr wrap="square" rtlCol="0">
            <a:spAutoFit/>
          </a:bodyPr>
          <a:lstStyle/>
          <a:p>
            <a:pPr defTabSz="457200"/>
            <a:r>
              <a:rPr lang="en-GB" sz="2000" b="1" dirty="0" err="1">
                <a:solidFill>
                  <a:prstClr val="black"/>
                </a:solidFill>
                <a:latin typeface="Arial" panose="020B0604020202020204" pitchFamily="34" charset="0"/>
                <a:cs typeface="Arial" panose="020B0604020202020204" pitchFamily="34" charset="0"/>
              </a:rPr>
              <a:t>Nonaan</a:t>
            </a:r>
            <a:r>
              <a:rPr lang="en-GB" sz="2000" b="1" dirty="0">
                <a:solidFill>
                  <a:prstClr val="black"/>
                </a:solidFill>
                <a:latin typeface="Arial" panose="020B0604020202020204" pitchFamily="34" charset="0"/>
                <a:cs typeface="Arial" panose="020B0604020202020204" pitchFamily="34" charset="0"/>
              </a:rPr>
              <a:t> syndrome</a:t>
            </a:r>
            <a:r>
              <a:rPr lang="en-GB" sz="2000" dirty="0">
                <a:solidFill>
                  <a:prstClr val="black"/>
                </a:solidFill>
                <a:latin typeface="Arial" panose="020B0604020202020204" pitchFamily="34" charset="0"/>
                <a:cs typeface="Arial" panose="020B0604020202020204" pitchFamily="34" charset="0"/>
              </a:rPr>
              <a:t>: short webbed neck , low set ears . </a:t>
            </a:r>
            <a:endParaRPr lang="aa-ET" sz="2000" dirty="0">
              <a:solidFill>
                <a:prstClr val="black"/>
              </a:solidFill>
            </a:endParaRPr>
          </a:p>
        </p:txBody>
      </p:sp>
      <p:sp>
        <p:nvSpPr>
          <p:cNvPr id="10" name="TextBox 9">
            <a:extLst>
              <a:ext uri="{FF2B5EF4-FFF2-40B4-BE49-F238E27FC236}">
                <a16:creationId xmlns:a16="http://schemas.microsoft.com/office/drawing/2014/main" id="{8938D233-A513-7692-7D66-77818A5382E4}"/>
              </a:ext>
            </a:extLst>
          </p:cNvPr>
          <p:cNvSpPr txBox="1"/>
          <p:nvPr/>
        </p:nvSpPr>
        <p:spPr>
          <a:xfrm>
            <a:off x="2457195" y="5686093"/>
            <a:ext cx="3115573" cy="707886"/>
          </a:xfrm>
          <a:prstGeom prst="rect">
            <a:avLst/>
          </a:prstGeom>
          <a:noFill/>
        </p:spPr>
        <p:txBody>
          <a:bodyPr wrap="square" rtlCol="0">
            <a:spAutoFit/>
          </a:bodyPr>
          <a:lstStyle/>
          <a:p>
            <a:pPr defTabSz="457200"/>
            <a:r>
              <a:rPr lang="en-US" sz="2000" b="1" dirty="0">
                <a:solidFill>
                  <a:prstClr val="black"/>
                </a:solidFill>
                <a:latin typeface="Arial" panose="020B0604020202020204" pitchFamily="34" charset="0"/>
                <a:cs typeface="Arial" panose="020B0604020202020204" pitchFamily="34" charset="0"/>
              </a:rPr>
              <a:t>osteogenesis </a:t>
            </a:r>
            <a:r>
              <a:rPr lang="en-US" sz="2000" b="1" dirty="0" err="1">
                <a:solidFill>
                  <a:prstClr val="black"/>
                </a:solidFill>
                <a:latin typeface="Arial" panose="020B0604020202020204" pitchFamily="34" charset="0"/>
                <a:cs typeface="Arial" panose="020B0604020202020204" pitchFamily="34" charset="0"/>
              </a:rPr>
              <a:t>imperfecta</a:t>
            </a:r>
            <a:r>
              <a:rPr lang="en-GB" sz="2000" dirty="0">
                <a:solidFill>
                  <a:prstClr val="black"/>
                </a:solidFill>
                <a:latin typeface="Arial" panose="020B0604020202020204" pitchFamily="34" charset="0"/>
                <a:cs typeface="Arial" panose="020B0604020202020204" pitchFamily="34" charset="0"/>
              </a:rPr>
              <a:t> : </a:t>
            </a:r>
            <a:r>
              <a:rPr lang="en-US" sz="2000" dirty="0">
                <a:solidFill>
                  <a:prstClr val="black"/>
                </a:solidFill>
                <a:latin typeface="Arial" panose="020B0604020202020204" pitchFamily="34" charset="0"/>
                <a:cs typeface="Arial" panose="020B0604020202020204" pitchFamily="34" charset="0"/>
              </a:rPr>
              <a:t>Blue </a:t>
            </a:r>
            <a:r>
              <a:rPr lang="en-US" sz="2000" dirty="0" err="1">
                <a:solidFill>
                  <a:prstClr val="black"/>
                </a:solidFill>
                <a:latin typeface="Arial" panose="020B0604020202020204" pitchFamily="34" charset="0"/>
                <a:cs typeface="Arial" panose="020B0604020202020204" pitchFamily="34" charset="0"/>
              </a:rPr>
              <a:t>scler</a:t>
            </a:r>
            <a:r>
              <a:rPr lang="en-GB" sz="2000" dirty="0">
                <a:solidFill>
                  <a:prstClr val="black"/>
                </a:solidFill>
                <a:latin typeface="Arial" panose="020B0604020202020204" pitchFamily="34" charset="0"/>
                <a:cs typeface="Arial" panose="020B0604020202020204" pitchFamily="34" charset="0"/>
              </a:rPr>
              <a:t>a </a:t>
            </a:r>
            <a:endParaRPr lang="aa-ET" sz="2000" dirty="0">
              <a:solidFill>
                <a:prstClr val="black"/>
              </a:solidFill>
            </a:endParaRPr>
          </a:p>
        </p:txBody>
      </p:sp>
      <p:sp>
        <p:nvSpPr>
          <p:cNvPr id="13" name="TextBox 12">
            <a:extLst>
              <a:ext uri="{FF2B5EF4-FFF2-40B4-BE49-F238E27FC236}">
                <a16:creationId xmlns:a16="http://schemas.microsoft.com/office/drawing/2014/main" id="{63DF3A8E-D8FF-C1B0-F246-075815A5858D}"/>
              </a:ext>
            </a:extLst>
          </p:cNvPr>
          <p:cNvSpPr txBox="1"/>
          <p:nvPr/>
        </p:nvSpPr>
        <p:spPr>
          <a:xfrm>
            <a:off x="2207126" y="139920"/>
            <a:ext cx="5014535" cy="553998"/>
          </a:xfrm>
          <a:prstGeom prst="rect">
            <a:avLst/>
          </a:prstGeom>
          <a:noFill/>
        </p:spPr>
        <p:txBody>
          <a:bodyPr wrap="square" rtlCol="0">
            <a:spAutoFit/>
          </a:bodyPr>
          <a:lstStyle/>
          <a:p>
            <a:pPr defTabSz="457200"/>
            <a:r>
              <a:rPr lang="en-GB" sz="3000" dirty="0">
                <a:solidFill>
                  <a:prstClr val="black"/>
                </a:solidFill>
                <a:latin typeface="Arial" panose="020B0604020202020204" pitchFamily="34" charset="0"/>
                <a:cs typeface="Arial" panose="020B0604020202020204" pitchFamily="34" charset="0"/>
              </a:rPr>
              <a:t>Head and neck examination</a:t>
            </a:r>
            <a:r>
              <a:rPr lang="en-GB" sz="3000" dirty="0">
                <a:solidFill>
                  <a:srgbClr val="8C8D86">
                    <a:lumMod val="75000"/>
                  </a:srgbClr>
                </a:solidFill>
                <a:latin typeface="Arial" panose="020B0604020202020204" pitchFamily="34" charset="0"/>
                <a:cs typeface="Arial" panose="020B0604020202020204" pitchFamily="34" charset="0"/>
              </a:rPr>
              <a:t> </a:t>
            </a:r>
            <a:endParaRPr lang="aa-ET" sz="3000" dirty="0">
              <a:solidFill>
                <a:srgbClr val="8C8D86">
                  <a:lumMod val="75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25782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1">
            <a:extLst>
              <a:ext uri="{FF2B5EF4-FFF2-40B4-BE49-F238E27FC236}">
                <a16:creationId xmlns:a16="http://schemas.microsoft.com/office/drawing/2014/main" id="{07607685-62ED-4870-8FF3-6BF3A7B0E927}"/>
              </a:ext>
            </a:extLst>
          </p:cNvPr>
          <p:cNvSpPr/>
          <p:nvPr/>
        </p:nvSpPr>
        <p:spPr>
          <a:xfrm>
            <a:off x="760630" y="611668"/>
            <a:ext cx="5335370" cy="2800767"/>
          </a:xfrm>
          <a:prstGeom prst="rect">
            <a:avLst/>
          </a:prstGeom>
        </p:spPr>
        <p:txBody>
          <a:bodyPr wrap="square">
            <a:spAutoFit/>
          </a:bodyPr>
          <a:lstStyle/>
          <a:p>
            <a:pPr rtl="1" fontAlgn="base">
              <a:spcBef>
                <a:spcPct val="0"/>
              </a:spcBef>
              <a:spcAft>
                <a:spcPct val="0"/>
              </a:spcAft>
              <a:defRPr/>
            </a:pPr>
            <a:r>
              <a:rPr lang="en-US" sz="3600" dirty="0">
                <a:solidFill>
                  <a:prstClr val="black"/>
                </a:solidFill>
                <a:latin typeface="Arial" panose="020B0604020202020204" pitchFamily="34" charset="0"/>
                <a:cs typeface="Arial" panose="020B0604020202020204" pitchFamily="34" charset="0"/>
              </a:rPr>
              <a:t>chest and abdomen</a:t>
            </a:r>
          </a:p>
          <a:p>
            <a:pPr rtl="1" fontAlgn="base">
              <a:spcBef>
                <a:spcPct val="0"/>
              </a:spcBef>
              <a:spcAft>
                <a:spcPct val="0"/>
              </a:spcAft>
              <a:defRPr/>
            </a:pPr>
            <a:endParaRPr lang="en-US" sz="2000" dirty="0">
              <a:solidFill>
                <a:prstClr val="black"/>
              </a:solidFill>
              <a:latin typeface="Arial" panose="020B0604020202020204" pitchFamily="34" charset="0"/>
              <a:cs typeface="Arial" panose="020B0604020202020204" pitchFamily="34" charset="0"/>
            </a:endParaRPr>
          </a:p>
          <a:p>
            <a:pPr rtl="1" fontAlgn="base">
              <a:spcBef>
                <a:spcPct val="0"/>
              </a:spcBef>
              <a:spcAft>
                <a:spcPct val="0"/>
              </a:spcAft>
              <a:defRPr/>
            </a:pPr>
            <a:r>
              <a:rPr lang="en-US" sz="2000" dirty="0">
                <a:solidFill>
                  <a:prstClr val="black"/>
                </a:solidFill>
                <a:latin typeface="Arial" panose="020B0604020202020204" pitchFamily="34" charset="0"/>
                <a:cs typeface="Arial" panose="020B0604020202020204" pitchFamily="34" charset="0"/>
              </a:rPr>
              <a:t> </a:t>
            </a:r>
          </a:p>
          <a:p>
            <a:pPr rtl="1" fontAlgn="base">
              <a:spcBef>
                <a:spcPct val="0"/>
              </a:spcBef>
              <a:spcAft>
                <a:spcPct val="0"/>
              </a:spcAft>
              <a:defRPr/>
            </a:pPr>
            <a:r>
              <a:rPr lang="en-US" sz="2000" dirty="0">
                <a:solidFill>
                  <a:prstClr val="black"/>
                </a:solidFill>
                <a:latin typeface="Arial" panose="020B0604020202020204" pitchFamily="34" charset="0"/>
                <a:cs typeface="Arial" panose="020B0604020202020204" pitchFamily="34" charset="0"/>
              </a:rPr>
              <a:t>Rosary beads….. Rickets.</a:t>
            </a:r>
          </a:p>
          <a:p>
            <a:pPr rtl="1" fontAlgn="base">
              <a:spcBef>
                <a:spcPct val="0"/>
              </a:spcBef>
              <a:spcAft>
                <a:spcPct val="0"/>
              </a:spcAft>
              <a:defRPr/>
            </a:pPr>
            <a:r>
              <a:rPr lang="en-US" sz="2000" dirty="0">
                <a:solidFill>
                  <a:prstClr val="black"/>
                </a:solidFill>
                <a:latin typeface="Arial" panose="020B0604020202020204" pitchFamily="34" charset="0"/>
                <a:cs typeface="Arial" panose="020B0604020202020204" pitchFamily="34" charset="0"/>
              </a:rPr>
              <a:t>Wide spaced nipple….. Turner</a:t>
            </a:r>
          </a:p>
          <a:p>
            <a:pPr rtl="1" fontAlgn="base">
              <a:spcBef>
                <a:spcPct val="0"/>
              </a:spcBef>
              <a:spcAft>
                <a:spcPct val="0"/>
              </a:spcAft>
              <a:defRPr/>
            </a:pPr>
            <a:r>
              <a:rPr lang="en-US" sz="2000" dirty="0">
                <a:solidFill>
                  <a:prstClr val="black"/>
                </a:solidFill>
                <a:latin typeface="Arial" panose="020B0604020202020204" pitchFamily="34" charset="0"/>
                <a:cs typeface="Arial" panose="020B0604020202020204" pitchFamily="34" charset="0"/>
              </a:rPr>
              <a:t>Distended abdomen…. </a:t>
            </a:r>
            <a:r>
              <a:rPr lang="en-US" sz="2000" dirty="0" err="1">
                <a:solidFill>
                  <a:prstClr val="black"/>
                </a:solidFill>
                <a:latin typeface="Arial" panose="020B0604020202020204" pitchFamily="34" charset="0"/>
                <a:cs typeface="Arial" panose="020B0604020202020204" pitchFamily="34" charset="0"/>
              </a:rPr>
              <a:t>Coeliac</a:t>
            </a:r>
            <a:r>
              <a:rPr lang="en-US" sz="2000" dirty="0">
                <a:solidFill>
                  <a:prstClr val="black"/>
                </a:solidFill>
                <a:latin typeface="Arial" panose="020B0604020202020204" pitchFamily="34" charset="0"/>
                <a:cs typeface="Arial" panose="020B0604020202020204" pitchFamily="34" charset="0"/>
              </a:rPr>
              <a:t>. </a:t>
            </a:r>
          </a:p>
          <a:p>
            <a:pPr rtl="1" fontAlgn="base">
              <a:spcBef>
                <a:spcPct val="0"/>
              </a:spcBef>
              <a:spcAft>
                <a:spcPct val="0"/>
              </a:spcAft>
              <a:defRPr/>
            </a:pPr>
            <a:r>
              <a:rPr lang="en-US" sz="2000" dirty="0" err="1">
                <a:solidFill>
                  <a:prstClr val="black"/>
                </a:solidFill>
                <a:latin typeface="Arial" panose="020B0604020202020204" pitchFamily="34" charset="0"/>
                <a:cs typeface="Arial" panose="020B0604020202020204" pitchFamily="34" charset="0"/>
              </a:rPr>
              <a:t>Hepatosplenomegaly</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thalassemia</a:t>
            </a:r>
            <a:r>
              <a:rPr lang="en-US" sz="2000" dirty="0">
                <a:solidFill>
                  <a:prstClr val="black"/>
                </a:solidFill>
                <a:latin typeface="Arial" panose="020B0604020202020204" pitchFamily="34" charset="0"/>
                <a:cs typeface="Arial" panose="020B0604020202020204" pitchFamily="34" charset="0"/>
              </a:rPr>
              <a:t>.</a:t>
            </a:r>
          </a:p>
          <a:p>
            <a:pPr rtl="1" fontAlgn="base">
              <a:spcBef>
                <a:spcPct val="0"/>
              </a:spcBef>
              <a:spcAft>
                <a:spcPct val="0"/>
              </a:spcAft>
              <a:defRPr/>
            </a:pPr>
            <a:r>
              <a:rPr lang="en-US" sz="2000" dirty="0" err="1">
                <a:solidFill>
                  <a:prstClr val="black"/>
                </a:solidFill>
                <a:latin typeface="Arial" panose="020B0604020202020204" pitchFamily="34" charset="0"/>
                <a:cs typeface="Arial" panose="020B0604020202020204" pitchFamily="34" charset="0"/>
              </a:rPr>
              <a:t>Stria</a:t>
            </a:r>
            <a:r>
              <a:rPr lang="en-US" sz="2000" dirty="0">
                <a:solidFill>
                  <a:prstClr val="black"/>
                </a:solidFill>
                <a:latin typeface="Arial" panose="020B0604020202020204" pitchFamily="34" charset="0"/>
                <a:cs typeface="Arial" panose="020B0604020202020204" pitchFamily="34" charset="0"/>
              </a:rPr>
              <a:t>……. Cushing syndrome.</a:t>
            </a:r>
            <a:endParaRPr lang="ar-JO" sz="2000" dirty="0">
              <a:solidFill>
                <a:prstClr val="black"/>
              </a:solidFill>
              <a:latin typeface="Arial" panose="020B0604020202020204" pitchFamily="34" charset="0"/>
              <a:cs typeface="Arial" panose="020B0604020202020204" pitchFamily="34" charset="0"/>
            </a:endParaRPr>
          </a:p>
        </p:txBody>
      </p:sp>
      <p:pic>
        <p:nvPicPr>
          <p:cNvPr id="5" name="Picture 4" descr="37065.imgcache.jpg"/>
          <p:cNvPicPr>
            <a:picLocks noChangeAspect="1"/>
          </p:cNvPicPr>
          <p:nvPr/>
        </p:nvPicPr>
        <p:blipFill>
          <a:blip r:embed="rId2" cstate="print"/>
          <a:stretch>
            <a:fillRect/>
          </a:stretch>
        </p:blipFill>
        <p:spPr>
          <a:xfrm>
            <a:off x="8209397" y="726366"/>
            <a:ext cx="2141773" cy="2815428"/>
          </a:xfrm>
          <a:prstGeom prst="rect">
            <a:avLst/>
          </a:prstGeom>
        </p:spPr>
      </p:pic>
      <p:sp>
        <p:nvSpPr>
          <p:cNvPr id="3" name="مستطيل 1">
            <a:extLst>
              <a:ext uri="{FF2B5EF4-FFF2-40B4-BE49-F238E27FC236}">
                <a16:creationId xmlns:a16="http://schemas.microsoft.com/office/drawing/2014/main" id="{7E756056-4233-EB3F-0506-7D75D48F9C0F}"/>
              </a:ext>
            </a:extLst>
          </p:cNvPr>
          <p:cNvSpPr/>
          <p:nvPr/>
        </p:nvSpPr>
        <p:spPr>
          <a:xfrm>
            <a:off x="768982" y="4199248"/>
            <a:ext cx="3810000" cy="1138773"/>
          </a:xfrm>
          <a:prstGeom prst="rect">
            <a:avLst/>
          </a:prstGeom>
        </p:spPr>
        <p:txBody>
          <a:bodyPr wrap="square">
            <a:spAutoFit/>
          </a:bodyPr>
          <a:lstStyle/>
          <a:p>
            <a:pPr rtl="1" fontAlgn="base">
              <a:spcBef>
                <a:spcPct val="0"/>
              </a:spcBef>
              <a:spcAft>
                <a:spcPct val="0"/>
              </a:spcAft>
              <a:defRPr/>
            </a:pPr>
            <a:r>
              <a:rPr lang="en-US" sz="3200" dirty="0">
                <a:solidFill>
                  <a:prstClr val="black"/>
                </a:solidFill>
                <a:latin typeface="Arial" panose="020B0604020202020204" pitchFamily="34" charset="0"/>
                <a:cs typeface="Arial" panose="020B0604020202020204" pitchFamily="34" charset="0"/>
              </a:rPr>
              <a:t>lower limbs</a:t>
            </a:r>
          </a:p>
          <a:p>
            <a:pPr rtl="1" fontAlgn="base">
              <a:spcBef>
                <a:spcPct val="0"/>
              </a:spcBef>
              <a:spcAft>
                <a:spcPct val="0"/>
              </a:spcAft>
              <a:defRPr/>
            </a:pPr>
            <a:endParaRPr lang="en-US" dirty="0">
              <a:solidFill>
                <a:prstClr val="black"/>
              </a:solidFill>
              <a:latin typeface="Arial" panose="020B0604020202020204" pitchFamily="34" charset="0"/>
              <a:cs typeface="Arial" panose="020B0604020202020204" pitchFamily="34" charset="0"/>
            </a:endParaRPr>
          </a:p>
          <a:p>
            <a:pPr rtl="1" fontAlgn="base">
              <a:spcBef>
                <a:spcPct val="0"/>
              </a:spcBef>
              <a:spcAft>
                <a:spcPct val="0"/>
              </a:spcAft>
              <a:defRPr/>
            </a:pPr>
            <a:r>
              <a:rPr lang="en-US" dirty="0">
                <a:solidFill>
                  <a:prstClr val="black"/>
                </a:solidFill>
                <a:latin typeface="Arial" panose="020B0604020202020204" pitchFamily="34" charset="0"/>
                <a:cs typeface="Arial" panose="020B0604020202020204" pitchFamily="34" charset="0"/>
              </a:rPr>
              <a:t>Bow legs and other signs of rickets</a:t>
            </a:r>
            <a:endParaRPr lang="ar-JO" dirty="0">
              <a:solidFill>
                <a:prstClr val="black"/>
              </a:solidFill>
              <a:latin typeface="Arial" panose="020B0604020202020204" pitchFamily="34" charset="0"/>
              <a:cs typeface="Arial" panose="020B0604020202020204" pitchFamily="34" charset="0"/>
            </a:endParaRPr>
          </a:p>
        </p:txBody>
      </p:sp>
      <p:pic>
        <p:nvPicPr>
          <p:cNvPr id="7" name="Picture 2">
            <a:extLst>
              <a:ext uri="{FF2B5EF4-FFF2-40B4-BE49-F238E27FC236}">
                <a16:creationId xmlns:a16="http://schemas.microsoft.com/office/drawing/2014/main" id="{54F8CAA2-5286-A345-EED3-E8A4732FFBE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077" r="6563" b="5822"/>
          <a:stretch/>
        </p:blipFill>
        <p:spPr bwMode="auto">
          <a:xfrm>
            <a:off x="6782305" y="3961303"/>
            <a:ext cx="3379479" cy="2541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16256006-9A58-8E7C-854A-A98282B89D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9935" y="726367"/>
            <a:ext cx="1943510" cy="2819197"/>
          </a:xfrm>
          <a:prstGeom prst="rect">
            <a:avLst/>
          </a:prstGeom>
        </p:spPr>
      </p:pic>
    </p:spTree>
    <p:extLst>
      <p:ext uri="{BB962C8B-B14F-4D97-AF65-F5344CB8AC3E}">
        <p14:creationId xmlns:p14="http://schemas.microsoft.com/office/powerpoint/2010/main" val="36719182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416C1-3046-E050-66E2-0C53BA55CF24}"/>
              </a:ext>
            </a:extLst>
          </p:cNvPr>
          <p:cNvSpPr>
            <a:spLocks noGrp="1"/>
          </p:cNvSpPr>
          <p:nvPr>
            <p:ph type="title"/>
          </p:nvPr>
        </p:nvSpPr>
        <p:spPr/>
        <p:txBody>
          <a:bodyPr/>
          <a:lstStyle/>
          <a:p>
            <a:r>
              <a:rPr lang="en-GB" dirty="0"/>
              <a:t>investigation</a:t>
            </a:r>
          </a:p>
        </p:txBody>
      </p:sp>
      <p:sp>
        <p:nvSpPr>
          <p:cNvPr id="3" name="Content Placeholder 2">
            <a:extLst>
              <a:ext uri="{FF2B5EF4-FFF2-40B4-BE49-F238E27FC236}">
                <a16:creationId xmlns:a16="http://schemas.microsoft.com/office/drawing/2014/main" id="{B83F4FA7-D383-08A4-9264-9C2A3E836CF0}"/>
              </a:ext>
            </a:extLst>
          </p:cNvPr>
          <p:cNvSpPr>
            <a:spLocks noGrp="1"/>
          </p:cNvSpPr>
          <p:nvPr>
            <p:ph idx="1"/>
          </p:nvPr>
        </p:nvSpPr>
        <p:spPr/>
        <p:txBody>
          <a:bodyPr>
            <a:normAutofit fontScale="92500" lnSpcReduction="10000"/>
          </a:bodyPr>
          <a:lstStyle/>
          <a:p>
            <a:pPr algn="l">
              <a:buFont typeface="Wingdings" panose="05000000000000000000" pitchFamily="2" charset="2"/>
              <a:buChar char="v"/>
            </a:pPr>
            <a:r>
              <a:rPr lang="en-GB" b="1" i="0" dirty="0">
                <a:solidFill>
                  <a:schemeClr val="tx2">
                    <a:lumMod val="60000"/>
                    <a:lumOff val="40000"/>
                  </a:schemeClr>
                </a:solidFill>
                <a:effectLst/>
                <a:latin typeface="Calibri" panose="020F0502020204030204" pitchFamily="34" charset="0"/>
                <a:cs typeface="Calibri" panose="020F0502020204030204" pitchFamily="34" charset="0"/>
              </a:rPr>
              <a:t>Level 1 (essential-investigations) : </a:t>
            </a:r>
          </a:p>
          <a:p>
            <a:pPr algn="l"/>
            <a:r>
              <a:rPr lang="en-GB" b="1" i="0" dirty="0">
                <a:solidFill>
                  <a:srgbClr val="1A1C1C"/>
                </a:solidFill>
                <a:effectLst/>
                <a:latin typeface="Calibri" panose="020F0502020204030204" pitchFamily="34" charset="0"/>
                <a:cs typeface="Calibri" panose="020F0502020204030204" pitchFamily="34" charset="0"/>
              </a:rPr>
              <a:t>1. CBC with ESR &amp;CRP</a:t>
            </a:r>
          </a:p>
          <a:p>
            <a:pPr algn="l"/>
            <a:r>
              <a:rPr lang="en-GB" b="1" i="0" dirty="0">
                <a:solidFill>
                  <a:srgbClr val="1A1C1C"/>
                </a:solidFill>
                <a:effectLst/>
                <a:latin typeface="Calibri" panose="020F0502020204030204" pitchFamily="34" charset="0"/>
                <a:cs typeface="Calibri" panose="020F0502020204030204" pitchFamily="34" charset="0"/>
              </a:rPr>
              <a:t>2. BONE AGE : </a:t>
            </a:r>
            <a:r>
              <a:rPr lang="en-GB" i="0" dirty="0">
                <a:solidFill>
                  <a:srgbClr val="1A1C1C"/>
                </a:solidFill>
                <a:effectLst/>
                <a:latin typeface="Calibri" panose="020F0502020204030204" pitchFamily="34" charset="0"/>
                <a:cs typeface="Calibri" panose="020F0502020204030204" pitchFamily="34" charset="0"/>
              </a:rPr>
              <a:t>The most widely used system is the </a:t>
            </a:r>
            <a:r>
              <a:rPr lang="en-GB" i="0" dirty="0" err="1">
                <a:solidFill>
                  <a:srgbClr val="1A1C1C"/>
                </a:solidFill>
                <a:effectLst/>
                <a:latin typeface="Calibri" panose="020F0502020204030204" pitchFamily="34" charset="0"/>
                <a:cs typeface="Calibri" panose="020F0502020204030204" pitchFamily="34" charset="0"/>
              </a:rPr>
              <a:t>Greulish-pyle</a:t>
            </a:r>
            <a:r>
              <a:rPr lang="en-GB" i="0" dirty="0">
                <a:solidFill>
                  <a:srgbClr val="1A1C1C"/>
                </a:solidFill>
                <a:effectLst/>
                <a:latin typeface="Calibri" panose="020F0502020204030204" pitchFamily="34" charset="0"/>
                <a:cs typeface="Calibri" panose="020F0502020204030204" pitchFamily="34" charset="0"/>
              </a:rPr>
              <a:t> Atlas method (</a:t>
            </a:r>
            <a:r>
              <a:rPr lang="en-GB" b="1" i="0" dirty="0">
                <a:solidFill>
                  <a:srgbClr val="1A1C1C"/>
                </a:solidFill>
                <a:effectLst/>
                <a:latin typeface="Calibri" panose="020F0502020204030204" pitchFamily="34" charset="0"/>
                <a:cs typeface="Calibri" panose="020F0502020204030204" pitchFamily="34" charset="0"/>
              </a:rPr>
              <a:t>GP method</a:t>
            </a:r>
            <a:r>
              <a:rPr lang="en-GB" i="0" dirty="0">
                <a:solidFill>
                  <a:srgbClr val="1A1C1C"/>
                </a:solidFill>
                <a:effectLst/>
                <a:latin typeface="Calibri" panose="020F0502020204030204" pitchFamily="34" charset="0"/>
                <a:cs typeface="Calibri" panose="020F0502020204030204" pitchFamily="34" charset="0"/>
              </a:rPr>
              <a:t>) in which a left-hand is compared by means of a sequence of radiographs grouped in the atlas according to age &amp; gender</a:t>
            </a:r>
          </a:p>
          <a:p>
            <a:pPr algn="l"/>
            <a:r>
              <a:rPr lang="en-GB" b="1" i="0" dirty="0">
                <a:solidFill>
                  <a:srgbClr val="1A1C1C"/>
                </a:solidFill>
                <a:effectLst/>
                <a:latin typeface="Calibri" panose="020F0502020204030204" pitchFamily="34" charset="0"/>
                <a:cs typeface="Calibri" panose="020F0502020204030204" pitchFamily="34" charset="0"/>
              </a:rPr>
              <a:t>3. Urinalysis (Microscopy, pH, Osmolality)</a:t>
            </a:r>
            <a:r>
              <a:rPr lang="en-US" b="0" i="0" dirty="0">
                <a:solidFill>
                  <a:srgbClr val="6B9F25"/>
                </a:solidFill>
                <a:effectLst/>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a:t>
            </a:r>
            <a:r>
              <a:rPr lang="en-GB" b="0" i="0" dirty="0">
                <a:effectLst/>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and</a:t>
            </a:r>
            <a:r>
              <a:rPr lang="en-GB" b="0" i="0" u="sng" dirty="0">
                <a:solidFill>
                  <a:srgbClr val="6B9F25"/>
                </a:solidFill>
                <a:effectLst/>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 </a:t>
            </a:r>
            <a:r>
              <a:rPr lang="en-US" b="0" i="0" u="sng" dirty="0">
                <a:effectLst/>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Renal function tests</a:t>
            </a:r>
            <a:r>
              <a:rPr lang="en-US" b="0" i="0" u="sng" dirty="0">
                <a:effectLst/>
                <a:latin typeface="Calibri" panose="020F0502020204030204" pitchFamily="34" charset="0"/>
                <a:cs typeface="Calibri" panose="020F0502020204030204" pitchFamily="34" charset="0"/>
              </a:rPr>
              <a:t>  (in case of </a:t>
            </a:r>
            <a:r>
              <a:rPr lang="en-US" b="0" i="0" u="sng" dirty="0">
                <a:effectLst/>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CKD</a:t>
            </a:r>
            <a:r>
              <a:rPr lang="en-US" b="0" i="0" u="sng" dirty="0">
                <a:effectLst/>
                <a:latin typeface="Calibri" panose="020F0502020204030204" pitchFamily="34" charset="0"/>
                <a:cs typeface="Calibri" panose="020F0502020204030204" pitchFamily="34" charset="0"/>
              </a:rPr>
              <a:t> and associated </a:t>
            </a:r>
            <a:r>
              <a:rPr lang="en-US" b="0" i="0" dirty="0">
                <a:effectLst/>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renal</a:t>
            </a:r>
            <a:r>
              <a:rPr lang="en-US" b="0" i="0" u="sng" dirty="0">
                <a:solidFill>
                  <a:srgbClr val="6B9F25"/>
                </a:solidFill>
                <a:effectLst/>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 </a:t>
            </a:r>
            <a:r>
              <a:rPr lang="en-US" b="0" i="0" u="sng" dirty="0" err="1">
                <a:effectLst/>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osteodystrophy</a:t>
            </a:r>
            <a:r>
              <a:rPr lang="en-US" b="0" i="0" u="sng" dirty="0">
                <a:effectLst/>
                <a:latin typeface="Calibri" panose="020F0502020204030204" pitchFamily="34" charset="0"/>
                <a:cs typeface="Calibri" panose="020F0502020204030204" pitchFamily="34" charset="0"/>
              </a:rPr>
              <a:t>)</a:t>
            </a:r>
            <a:endParaRPr lang="en-GB" b="1" i="0" u="sng" dirty="0">
              <a:effectLst/>
              <a:latin typeface="Calibri" panose="020F0502020204030204" pitchFamily="34" charset="0"/>
              <a:cs typeface="Calibri" panose="020F0502020204030204" pitchFamily="34" charset="0"/>
            </a:endParaRPr>
          </a:p>
          <a:p>
            <a:pPr algn="l"/>
            <a:r>
              <a:rPr lang="en-GB" b="1" i="0" dirty="0">
                <a:solidFill>
                  <a:srgbClr val="1A1C1C"/>
                </a:solidFill>
                <a:effectLst/>
                <a:latin typeface="Calibri" panose="020F0502020204030204" pitchFamily="34" charset="0"/>
                <a:cs typeface="Calibri" panose="020F0502020204030204" pitchFamily="34" charset="0"/>
              </a:rPr>
              <a:t>4. T4/ TSH . For hypothyroidism </a:t>
            </a:r>
          </a:p>
          <a:p>
            <a:pPr algn="l"/>
            <a:r>
              <a:rPr lang="en-GB" b="1" i="0" dirty="0">
                <a:solidFill>
                  <a:srgbClr val="1A1C1C"/>
                </a:solidFill>
                <a:effectLst/>
                <a:latin typeface="Calibri" panose="020F0502020204030204" pitchFamily="34" charset="0"/>
                <a:cs typeface="Calibri" panose="020F0502020204030204" pitchFamily="34" charset="0"/>
              </a:rPr>
              <a:t>5. Celiac screening (</a:t>
            </a:r>
            <a:r>
              <a:rPr lang="en-GB" i="0" dirty="0">
                <a:solidFill>
                  <a:srgbClr val="1A1C1C"/>
                </a:solidFill>
                <a:effectLst/>
                <a:latin typeface="Calibri" panose="020F0502020204030204" pitchFamily="34" charset="0"/>
                <a:cs typeface="Calibri" panose="020F0502020204030204" pitchFamily="34" charset="0"/>
              </a:rPr>
              <a:t>anti- </a:t>
            </a:r>
            <a:r>
              <a:rPr lang="en-GB" i="0" dirty="0" err="1">
                <a:solidFill>
                  <a:srgbClr val="1A1C1C"/>
                </a:solidFill>
                <a:effectLst/>
                <a:latin typeface="Calibri" panose="020F0502020204030204" pitchFamily="34" charset="0"/>
                <a:cs typeface="Calibri" panose="020F0502020204030204" pitchFamily="34" charset="0"/>
              </a:rPr>
              <a:t>endomysial</a:t>
            </a:r>
            <a:r>
              <a:rPr lang="en-GB" i="0" dirty="0">
                <a:solidFill>
                  <a:srgbClr val="1A1C1C"/>
                </a:solidFill>
                <a:effectLst/>
                <a:latin typeface="Calibri" panose="020F0502020204030204" pitchFamily="34" charset="0"/>
                <a:cs typeface="Calibri" panose="020F0502020204030204" pitchFamily="34" charset="0"/>
              </a:rPr>
              <a:t> or anti- tissue </a:t>
            </a:r>
            <a:r>
              <a:rPr lang="en-GB" i="0" dirty="0" err="1">
                <a:solidFill>
                  <a:srgbClr val="1A1C1C"/>
                </a:solidFill>
                <a:effectLst/>
                <a:latin typeface="Calibri" panose="020F0502020204030204" pitchFamily="34" charset="0"/>
                <a:cs typeface="Calibri" panose="020F0502020204030204" pitchFamily="34" charset="0"/>
              </a:rPr>
              <a:t>transglutaminase</a:t>
            </a:r>
            <a:r>
              <a:rPr lang="en-GB" i="0" dirty="0">
                <a:solidFill>
                  <a:srgbClr val="1A1C1C"/>
                </a:solidFill>
                <a:effectLst/>
                <a:latin typeface="Calibri" panose="020F0502020204030204" pitchFamily="34" charset="0"/>
                <a:cs typeface="Calibri" panose="020F0502020204030204" pitchFamily="34" charset="0"/>
              </a:rPr>
              <a:t> antibodies)Duodenal biopsy, if malabsorption was suspected)</a:t>
            </a:r>
          </a:p>
          <a:p>
            <a:pPr algn="l"/>
            <a:r>
              <a:rPr lang="en-GB" b="1" i="0" dirty="0">
                <a:solidFill>
                  <a:srgbClr val="1A1C1C"/>
                </a:solidFill>
                <a:effectLst/>
                <a:latin typeface="Calibri" panose="020F0502020204030204" pitchFamily="34" charset="0"/>
                <a:cs typeface="Calibri" panose="020F0502020204030204" pitchFamily="34" charset="0"/>
              </a:rPr>
              <a:t>6. LFT (chronic diseases)</a:t>
            </a:r>
          </a:p>
          <a:p>
            <a:pPr algn="l"/>
            <a:endParaRPr lang="en-US" b="1" i="0" dirty="0">
              <a:solidFill>
                <a:srgbClr val="1A1C1C"/>
              </a:solidFill>
              <a:effectLst/>
              <a:latin typeface="Calibri" panose="020F0502020204030204" pitchFamily="34" charset="0"/>
              <a:cs typeface="Calibri" panose="020F0502020204030204" pitchFamily="34" charset="0"/>
            </a:endParaRPr>
          </a:p>
          <a:p>
            <a:pPr algn="l">
              <a:buFont typeface="Arial" panose="020B0604020202020204" pitchFamily="34" charset="0"/>
              <a:buChar char="•"/>
            </a:pPr>
            <a:endParaRPr lang="en-US" b="0" i="0" dirty="0">
              <a:solidFill>
                <a:srgbClr val="1A1C1C"/>
              </a:solidFill>
              <a:effectLst/>
              <a:latin typeface="Calibri" panose="020F0502020204030204" pitchFamily="34" charset="0"/>
              <a:cs typeface="Calibri" panose="020F0502020204030204" pitchFamily="34" charset="0"/>
            </a:endParaRPr>
          </a:p>
          <a:p>
            <a:pPr algn="l">
              <a:buFont typeface="Arial" panose="020B0604020202020204" pitchFamily="34" charset="0"/>
              <a:buChar char="•"/>
            </a:pPr>
            <a:endParaRPr lang="en-US" b="0" i="0" dirty="0">
              <a:solidFill>
                <a:srgbClr val="1A1C1C"/>
              </a:solidFill>
              <a:effectLst/>
              <a:latin typeface="Calibri" panose="020F0502020204030204" pitchFamily="34" charset="0"/>
              <a:cs typeface="Calibri" panose="020F0502020204030204" pitchFamily="34" charset="0"/>
            </a:endParaRPr>
          </a:p>
          <a:p>
            <a:pPr algn="l">
              <a:buFont typeface="Arial" panose="020B0604020202020204" pitchFamily="34" charset="0"/>
              <a:buChar char="•"/>
            </a:pPr>
            <a:endParaRPr lang="en-US" b="0" i="0" dirty="0">
              <a:solidFill>
                <a:srgbClr val="1A1C1C"/>
              </a:solidFill>
              <a:effectLst/>
              <a:latin typeface="Calibri" panose="020F0502020204030204" pitchFamily="34" charset="0"/>
              <a:cs typeface="Calibri" panose="020F0502020204030204" pitchFamily="34" charset="0"/>
            </a:endParaRPr>
          </a:p>
          <a:p>
            <a:pPr algn="l">
              <a:buFont typeface="Arial" panose="020B0604020202020204" pitchFamily="34" charset="0"/>
              <a:buChar char="•"/>
            </a:pPr>
            <a:endParaRPr lang="en-US" b="0" i="0" dirty="0">
              <a:solidFill>
                <a:srgbClr val="1A1C1C"/>
              </a:solidFill>
              <a:effectLst/>
              <a:latin typeface="Calibri" panose="020F0502020204030204" pitchFamily="34" charset="0"/>
              <a:cs typeface="Calibri" panose="020F0502020204030204" pitchFamily="34" charset="0"/>
            </a:endParaRPr>
          </a:p>
          <a:p>
            <a:pPr algn="l">
              <a:buFont typeface="Arial" panose="020B0604020202020204" pitchFamily="34" charset="0"/>
              <a:buChar char="•"/>
            </a:pPr>
            <a:endParaRPr lang="en-US" b="0" i="0" dirty="0">
              <a:solidFill>
                <a:srgbClr val="1A1C1C"/>
              </a:solidFill>
              <a:effectLst/>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739120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مستطيل 2">
            <a:extLst>
              <a:ext uri="{FF2B5EF4-FFF2-40B4-BE49-F238E27FC236}">
                <a16:creationId xmlns:a16="http://schemas.microsoft.com/office/drawing/2014/main" id="{B892A926-B5E4-4190-8AED-8766D2ABA8B6}"/>
              </a:ext>
            </a:extLst>
          </p:cNvPr>
          <p:cNvSpPr>
            <a:spLocks noChangeArrowheads="1"/>
          </p:cNvSpPr>
          <p:nvPr/>
        </p:nvSpPr>
        <p:spPr bwMode="auto">
          <a:xfrm>
            <a:off x="2131372" y="300038"/>
            <a:ext cx="8686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1" eaLnBrk="1" fontAlgn="base" hangingPunct="1">
              <a:spcBef>
                <a:spcPct val="0"/>
              </a:spcBef>
              <a:spcAft>
                <a:spcPct val="0"/>
              </a:spcAft>
              <a:defRPr/>
            </a:pPr>
            <a:r>
              <a:rPr lang="en-US" altLang="pt-PT" sz="2400">
                <a:solidFill>
                  <a:prstClr val="black"/>
                </a:solidFill>
              </a:rPr>
              <a:t>bone age</a:t>
            </a:r>
          </a:p>
          <a:p>
            <a:pPr rtl="1" eaLnBrk="1" fontAlgn="base" hangingPunct="1">
              <a:spcBef>
                <a:spcPct val="0"/>
              </a:spcBef>
              <a:spcAft>
                <a:spcPct val="0"/>
              </a:spcAft>
              <a:defRPr/>
            </a:pPr>
            <a:r>
              <a:rPr lang="en-US" altLang="pt-PT" sz="2400">
                <a:solidFill>
                  <a:prstClr val="black"/>
                </a:solidFill>
              </a:rPr>
              <a:t> Perform anteroposterior radiography of left hand and wrist to assess bone age.</a:t>
            </a:r>
            <a:endParaRPr lang="ar-JO" altLang="pt-PT" sz="2400">
              <a:solidFill>
                <a:prstClr val="black"/>
              </a:solidFill>
            </a:endParaRPr>
          </a:p>
        </p:txBody>
      </p:sp>
      <p:pic>
        <p:nvPicPr>
          <p:cNvPr id="99331" name="Picture 2">
            <a:extLst>
              <a:ext uri="{FF2B5EF4-FFF2-40B4-BE49-F238E27FC236}">
                <a16:creationId xmlns:a16="http://schemas.microsoft.com/office/drawing/2014/main" id="{0323D371-42FB-451C-9089-750AAC0EBE1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1524001"/>
            <a:ext cx="7315200"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مستطيل 4">
            <a:extLst>
              <a:ext uri="{FF2B5EF4-FFF2-40B4-BE49-F238E27FC236}">
                <a16:creationId xmlns:a16="http://schemas.microsoft.com/office/drawing/2014/main" id="{102D9EDF-469C-4BFD-9C3B-F3EC66BDCD54}"/>
              </a:ext>
            </a:extLst>
          </p:cNvPr>
          <p:cNvSpPr>
            <a:spLocks noChangeArrowheads="1"/>
          </p:cNvSpPr>
          <p:nvPr/>
        </p:nvSpPr>
        <p:spPr bwMode="auto">
          <a:xfrm>
            <a:off x="7620001" y="5943601"/>
            <a:ext cx="26277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r"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1" eaLnBrk="1" fontAlgn="base" hangingPunct="1">
              <a:spcBef>
                <a:spcPct val="0"/>
              </a:spcBef>
              <a:spcAft>
                <a:spcPct val="0"/>
              </a:spcAft>
              <a:defRPr/>
            </a:pPr>
            <a:r>
              <a:rPr lang="en-US" altLang="pt-PT" dirty="0">
                <a:solidFill>
                  <a:prstClr val="black"/>
                </a:solidFill>
              </a:rPr>
              <a:t>BA = bone age.</a:t>
            </a:r>
          </a:p>
          <a:p>
            <a:pPr rtl="1" eaLnBrk="1" fontAlgn="base" hangingPunct="1">
              <a:spcBef>
                <a:spcPct val="0"/>
              </a:spcBef>
              <a:spcAft>
                <a:spcPct val="0"/>
              </a:spcAft>
              <a:defRPr/>
            </a:pPr>
            <a:r>
              <a:rPr lang="en-US" altLang="pt-PT" dirty="0">
                <a:solidFill>
                  <a:prstClr val="black"/>
                </a:solidFill>
              </a:rPr>
              <a:t> CA = chronological age</a:t>
            </a:r>
            <a:endParaRPr lang="ar-JO" altLang="pt-PT" dirty="0">
              <a:solidFill>
                <a:prstClr val="black"/>
              </a:solidFill>
            </a:endParaRPr>
          </a:p>
        </p:txBody>
      </p:sp>
    </p:spTree>
    <p:extLst>
      <p:ext uri="{BB962C8B-B14F-4D97-AF65-F5344CB8AC3E}">
        <p14:creationId xmlns:p14="http://schemas.microsoft.com/office/powerpoint/2010/main" val="20454771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958658-8290-DCBB-84D8-6A1613A13747}"/>
              </a:ext>
            </a:extLst>
          </p:cNvPr>
          <p:cNvSpPr txBox="1"/>
          <p:nvPr/>
        </p:nvSpPr>
        <p:spPr>
          <a:xfrm>
            <a:off x="463826" y="1276260"/>
            <a:ext cx="10787270" cy="3970318"/>
          </a:xfrm>
          <a:prstGeom prst="rect">
            <a:avLst/>
          </a:prstGeom>
          <a:noFill/>
        </p:spPr>
        <p:txBody>
          <a:bodyPr wrap="square">
            <a:spAutoFit/>
          </a:bodyPr>
          <a:lstStyle/>
          <a:p>
            <a:pPr marL="342900" indent="-342900" defTabSz="457200">
              <a:buFont typeface="Wingdings" panose="05000000000000000000" pitchFamily="2" charset="2"/>
              <a:buChar char="v"/>
            </a:pPr>
            <a:r>
              <a:rPr lang="en-GB" sz="2800" b="1" dirty="0">
                <a:solidFill>
                  <a:schemeClr val="tx2">
                    <a:lumMod val="60000"/>
                    <a:lumOff val="40000"/>
                  </a:schemeClr>
                </a:solidFill>
              </a:rPr>
              <a:t>Level 2 : </a:t>
            </a:r>
            <a:r>
              <a:rPr lang="en-GB" sz="2800" dirty="0">
                <a:solidFill>
                  <a:schemeClr val="tx2">
                    <a:lumMod val="60000"/>
                    <a:lumOff val="40000"/>
                  </a:schemeClr>
                </a:solidFill>
              </a:rPr>
              <a:t> </a:t>
            </a:r>
          </a:p>
          <a:p>
            <a:pPr marL="457200" indent="-457200" defTabSz="457200">
              <a:buFontTx/>
              <a:buAutoNum type="arabicPeriod"/>
            </a:pPr>
            <a:r>
              <a:rPr lang="en-GB" sz="2800" dirty="0">
                <a:solidFill>
                  <a:prstClr val="black"/>
                </a:solidFill>
              </a:rPr>
              <a:t>Genetic study e.g. SHOX gene mutation→ esp. if the mother is short</a:t>
            </a:r>
          </a:p>
          <a:p>
            <a:pPr marL="457200" indent="-457200" defTabSz="457200">
              <a:buFontTx/>
              <a:buAutoNum type="arabicPeriod"/>
            </a:pPr>
            <a:r>
              <a:rPr lang="en-GB" sz="2800" dirty="0">
                <a:solidFill>
                  <a:prstClr val="black"/>
                </a:solidFill>
              </a:rPr>
              <a:t>2. Karyotype to rule out Turner syndrome in girls Observe height velocity for 6-12months→If height &lt; 3SD→ level 3 investigations1. </a:t>
            </a:r>
          </a:p>
          <a:p>
            <a:pPr defTabSz="457200"/>
            <a:endParaRPr lang="en-GB" sz="2800" dirty="0">
              <a:solidFill>
                <a:prstClr val="black"/>
              </a:solidFill>
            </a:endParaRPr>
          </a:p>
          <a:p>
            <a:pPr defTabSz="457200"/>
            <a:endParaRPr lang="en-GB" sz="2800" dirty="0">
              <a:solidFill>
                <a:prstClr val="black"/>
              </a:solidFill>
            </a:endParaRPr>
          </a:p>
          <a:p>
            <a:pPr marL="342900" indent="-342900" defTabSz="457200">
              <a:buFont typeface="Wingdings" panose="05000000000000000000" pitchFamily="2" charset="2"/>
              <a:buChar char="v"/>
            </a:pPr>
            <a:r>
              <a:rPr lang="en-GB" sz="2800" b="1" dirty="0">
                <a:solidFill>
                  <a:schemeClr val="tx2">
                    <a:lumMod val="60000"/>
                    <a:lumOff val="40000"/>
                  </a:schemeClr>
                </a:solidFill>
              </a:rPr>
              <a:t>Level 3</a:t>
            </a:r>
            <a:r>
              <a:rPr lang="en-GB" sz="2800" dirty="0">
                <a:solidFill>
                  <a:schemeClr val="tx2">
                    <a:lumMod val="60000"/>
                    <a:lumOff val="40000"/>
                  </a:schemeClr>
                </a:solidFill>
              </a:rPr>
              <a:t> </a:t>
            </a:r>
            <a:r>
              <a:rPr lang="en-GB" sz="2800" dirty="0">
                <a:solidFill>
                  <a:prstClr val="black"/>
                </a:solidFill>
              </a:rPr>
              <a:t>: GH stimulation test with Clonidine or insulin ; serum insulin like GF-1 levels</a:t>
            </a:r>
          </a:p>
          <a:p>
            <a:pPr defTabSz="457200"/>
            <a:endParaRPr lang="aa-ET" sz="2800" dirty="0">
              <a:solidFill>
                <a:prstClr val="black"/>
              </a:solidFill>
            </a:endParaRPr>
          </a:p>
        </p:txBody>
      </p:sp>
    </p:spTree>
    <p:extLst>
      <p:ext uri="{BB962C8B-B14F-4D97-AF65-F5344CB8AC3E}">
        <p14:creationId xmlns:p14="http://schemas.microsoft.com/office/powerpoint/2010/main" val="1748178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31E4F-D631-ACA6-BDCB-D6CD2B5366D8}"/>
              </a:ext>
            </a:extLst>
          </p:cNvPr>
          <p:cNvSpPr>
            <a:spLocks noGrp="1"/>
          </p:cNvSpPr>
          <p:nvPr>
            <p:ph type="title"/>
          </p:nvPr>
        </p:nvSpPr>
        <p:spPr>
          <a:xfrm>
            <a:off x="427383" y="437236"/>
            <a:ext cx="10515600" cy="1325563"/>
          </a:xfrm>
        </p:spPr>
        <p:txBody>
          <a:bodyPr>
            <a:normAutofit/>
          </a:bodyPr>
          <a:lstStyle/>
          <a:p>
            <a:r>
              <a:rPr lang="en-GB" dirty="0"/>
              <a:t>IGF1 and IGFBP3 measurement</a:t>
            </a:r>
            <a:br>
              <a:rPr lang="en-GB" dirty="0"/>
            </a:br>
            <a:endParaRPr lang="en-GB" dirty="0"/>
          </a:p>
        </p:txBody>
      </p:sp>
      <p:sp>
        <p:nvSpPr>
          <p:cNvPr id="5" name="Content Placeholder 4">
            <a:extLst>
              <a:ext uri="{FF2B5EF4-FFF2-40B4-BE49-F238E27FC236}">
                <a16:creationId xmlns:a16="http://schemas.microsoft.com/office/drawing/2014/main" id="{EC6D520D-EA32-670C-B2F4-68299E38CE6E}"/>
              </a:ext>
            </a:extLst>
          </p:cNvPr>
          <p:cNvSpPr>
            <a:spLocks noGrp="1"/>
          </p:cNvSpPr>
          <p:nvPr>
            <p:ph idx="1"/>
          </p:nvPr>
        </p:nvSpPr>
        <p:spPr>
          <a:xfrm>
            <a:off x="493532" y="1568311"/>
            <a:ext cx="11204936" cy="4627167"/>
          </a:xfrm>
        </p:spPr>
        <p:txBody>
          <a:bodyPr>
            <a:noAutofit/>
          </a:bodyPr>
          <a:lstStyle/>
          <a:p>
            <a:r>
              <a:rPr lang="en-GB" sz="2400" dirty="0"/>
              <a:t>IGFBP-3 and IGF-1 serum levels represent a stable and integrated measurement of GH production and tissue effects.</a:t>
            </a:r>
          </a:p>
          <a:p>
            <a:r>
              <a:rPr lang="en-GB" sz="2400" dirty="0"/>
              <a:t>Primary test!</a:t>
            </a:r>
          </a:p>
          <a:p>
            <a:r>
              <a:rPr lang="en-GB" sz="2400" dirty="0"/>
              <a:t>The combination of IGF-1 and IGFBP-3 measurements appears superior in the  diagnosis of growth hormone (GH) related disorders</a:t>
            </a:r>
          </a:p>
          <a:p>
            <a:r>
              <a:rPr lang="en-GB" sz="2400" dirty="0"/>
              <a:t>Interpretation of results:</a:t>
            </a:r>
          </a:p>
          <a:p>
            <a:r>
              <a:rPr lang="en-GB" sz="2400" dirty="0"/>
              <a:t> If IGF-1 and IGBP-3 level are</a:t>
            </a:r>
            <a:r>
              <a:rPr lang="en-GB" sz="2400" dirty="0">
                <a:solidFill>
                  <a:schemeClr val="accent1"/>
                </a:solidFill>
              </a:rPr>
              <a:t> normal </a:t>
            </a:r>
            <a:r>
              <a:rPr lang="en-GB" sz="2400" dirty="0"/>
              <a:t>then it shows that GH level is also normal (</a:t>
            </a:r>
            <a:r>
              <a:rPr lang="en-GB" sz="2400" dirty="0">
                <a:solidFill>
                  <a:schemeClr val="accent1"/>
                </a:solidFill>
              </a:rPr>
              <a:t>no need for GH testing</a:t>
            </a:r>
            <a:r>
              <a:rPr lang="en-GB" sz="2400" dirty="0"/>
              <a:t>)</a:t>
            </a:r>
          </a:p>
          <a:p>
            <a:r>
              <a:rPr lang="en-GB" sz="2400" dirty="0"/>
              <a:t> If IGF-1 and IGBP-3 level are</a:t>
            </a:r>
            <a:r>
              <a:rPr lang="en-GB" sz="2400" dirty="0">
                <a:solidFill>
                  <a:schemeClr val="accent1"/>
                </a:solidFill>
              </a:rPr>
              <a:t> low </a:t>
            </a:r>
            <a:r>
              <a:rPr lang="en-GB" sz="2400" dirty="0"/>
              <a:t>then it may be due to GH def or GH resistance → Go for GH basal level and after stimulation</a:t>
            </a:r>
            <a:endParaRPr lang="en-GB" sz="2400" dirty="0">
              <a:solidFill>
                <a:schemeClr val="accent1"/>
              </a:solidFill>
              <a:highlight>
                <a:srgbClr val="808080"/>
              </a:highlight>
            </a:endParaRPr>
          </a:p>
          <a:p>
            <a:r>
              <a:rPr lang="en-GB" sz="2400" dirty="0"/>
              <a:t> If </a:t>
            </a:r>
            <a:r>
              <a:rPr lang="en-GB" sz="2400" dirty="0">
                <a:solidFill>
                  <a:schemeClr val="accent1"/>
                </a:solidFill>
              </a:rPr>
              <a:t>GH also low </a:t>
            </a:r>
            <a:r>
              <a:rPr lang="en-GB" sz="2400" dirty="0"/>
              <a:t>then GH def</a:t>
            </a:r>
          </a:p>
          <a:p>
            <a:r>
              <a:rPr lang="en-GB" sz="2400" dirty="0"/>
              <a:t> if </a:t>
            </a:r>
            <a:r>
              <a:rPr lang="en-GB" sz="2400" dirty="0">
                <a:solidFill>
                  <a:schemeClr val="accent1"/>
                </a:solidFill>
              </a:rPr>
              <a:t>GH normal or high </a:t>
            </a:r>
            <a:r>
              <a:rPr lang="en-GB" sz="2400" dirty="0"/>
              <a:t>then GH resistance (Primary IGF-1 def., Loran syndrome).</a:t>
            </a:r>
            <a:endParaRPr lang="aa-ET" sz="2400" dirty="0"/>
          </a:p>
        </p:txBody>
      </p:sp>
    </p:spTree>
    <p:extLst>
      <p:ext uri="{BB962C8B-B14F-4D97-AF65-F5344CB8AC3E}">
        <p14:creationId xmlns:p14="http://schemas.microsoft.com/office/powerpoint/2010/main" val="3947523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4D8C44D-363C-A736-981B-E20954C86917}"/>
              </a:ext>
            </a:extLst>
          </p:cNvPr>
          <p:cNvSpPr>
            <a:spLocks noGrp="1"/>
          </p:cNvSpPr>
          <p:nvPr>
            <p:ph type="body" sz="half" idx="2"/>
          </p:nvPr>
        </p:nvSpPr>
        <p:spPr>
          <a:xfrm>
            <a:off x="345527" y="785647"/>
            <a:ext cx="11500945" cy="5700877"/>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chemeClr val="tx1"/>
              </a:solidFill>
              <a:latin typeface="Arial" panose="020B0604020202020204" pitchFamily="34" charset="0"/>
              <a:cs typeface="Arial" panose="020B0604020202020204" pitchFamily="34" charset="0"/>
            </a:endParaRPr>
          </a:p>
          <a:p>
            <a:endParaRPr lang="en-JO" sz="2800" dirty="0">
              <a:solidFill>
                <a:schemeClr val="tx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A0165E5-7A5A-7B86-4DFB-01110B06929A}"/>
              </a:ext>
            </a:extLst>
          </p:cNvPr>
          <p:cNvSpPr txBox="1"/>
          <p:nvPr/>
        </p:nvSpPr>
        <p:spPr>
          <a:xfrm>
            <a:off x="677692" y="1455625"/>
            <a:ext cx="10836613" cy="4503797"/>
          </a:xfrm>
          <a:prstGeom prst="rect">
            <a:avLst/>
          </a:prstGeom>
          <a:noFill/>
        </p:spPr>
        <p:txBody>
          <a:bodyPr wrap="square" rtlCol="0">
            <a:spAutoFit/>
          </a:bodyPr>
          <a:lstStyle/>
          <a:p>
            <a:pPr marL="457200" indent="-457200">
              <a:spcBef>
                <a:spcPts val="1000"/>
              </a:spcBef>
              <a:spcAft>
                <a:spcPts val="1000"/>
              </a:spcAft>
              <a:buFont typeface="Wingdings" pitchFamily="2" charset="2"/>
              <a:buChar char="v"/>
            </a:pPr>
            <a:r>
              <a:rPr lang="en-US" sz="4000" b="1" dirty="0">
                <a:solidFill>
                  <a:srgbClr val="0070C0"/>
                </a:solidFill>
                <a:latin typeface="Arial" panose="020B0604020202020204" pitchFamily="34" charset="0"/>
                <a:cs typeface="Arial" panose="020B0604020202020204" pitchFamily="34" charset="0"/>
              </a:rPr>
              <a:t>HC for age</a:t>
            </a:r>
          </a:p>
          <a:p>
            <a:pPr marL="914400" lvl="1" indent="-457200">
              <a:spcBef>
                <a:spcPts val="1000"/>
              </a:spcBef>
              <a:spcAft>
                <a:spcPts val="1000"/>
              </a:spcAft>
              <a:buFont typeface="Arial" panose="020B0604020202020204" pitchFamily="34" charset="0"/>
              <a:buChar char="•"/>
            </a:pPr>
            <a:r>
              <a:rPr lang="en-US" sz="3600" dirty="0">
                <a:solidFill>
                  <a:srgbClr val="1A1C1C"/>
                </a:solidFill>
                <a:latin typeface="Arial" panose="020B0604020202020204" pitchFamily="34" charset="0"/>
                <a:cs typeface="Arial" panose="020B0604020202020204" pitchFamily="34" charset="0"/>
              </a:rPr>
              <a:t>Infants and children ≤ 3 years.</a:t>
            </a:r>
            <a:endParaRPr lang="en-US" sz="3600" dirty="0">
              <a:latin typeface="Arial" panose="020B0604020202020204" pitchFamily="34" charset="0"/>
              <a:cs typeface="Arial" panose="020B0604020202020204" pitchFamily="34" charset="0"/>
            </a:endParaRPr>
          </a:p>
          <a:p>
            <a:pPr marL="914400" lvl="1" indent="-457200">
              <a:spcBef>
                <a:spcPts val="1000"/>
              </a:spcBef>
              <a:spcAft>
                <a:spcPts val="1000"/>
              </a:spcAft>
              <a:buFont typeface="Arial" panose="020B0604020202020204" pitchFamily="34" charset="0"/>
              <a:buChar char="•"/>
            </a:pPr>
            <a:r>
              <a:rPr lang="en-US" sz="3600" dirty="0">
                <a:solidFill>
                  <a:srgbClr val="1A1C1C"/>
                </a:solidFill>
                <a:latin typeface="Arial" panose="020B0604020202020204" pitchFamily="34" charset="0"/>
                <a:cs typeface="Arial" panose="020B0604020202020204" pitchFamily="34" charset="0"/>
              </a:rPr>
              <a:t>Measure the </a:t>
            </a:r>
            <a:r>
              <a:rPr lang="en-US" sz="3600" dirty="0" err="1">
                <a:solidFill>
                  <a:srgbClr val="1A1C1C"/>
                </a:solidFill>
                <a:latin typeface="Arial" panose="020B0604020202020204" pitchFamily="34" charset="0"/>
                <a:cs typeface="Arial" panose="020B0604020202020204" pitchFamily="34" charset="0"/>
              </a:rPr>
              <a:t>fronto</a:t>
            </a:r>
            <a:r>
              <a:rPr lang="en-US" sz="3600" dirty="0">
                <a:solidFill>
                  <a:srgbClr val="1A1C1C"/>
                </a:solidFill>
                <a:latin typeface="Arial" panose="020B0604020202020204" pitchFamily="34" charset="0"/>
                <a:cs typeface="Arial" panose="020B0604020202020204" pitchFamily="34" charset="0"/>
              </a:rPr>
              <a:t>-occipital circumference (FOC) at the widest possible spot. </a:t>
            </a:r>
            <a:endParaRPr lang="en-US" sz="3600" dirty="0">
              <a:latin typeface="Arial" panose="020B0604020202020204" pitchFamily="34" charset="0"/>
              <a:cs typeface="Arial" panose="020B0604020202020204" pitchFamily="34" charset="0"/>
            </a:endParaRPr>
          </a:p>
          <a:p>
            <a:pPr marL="914400" lvl="1" indent="-457200">
              <a:spcBef>
                <a:spcPts val="1000"/>
              </a:spcBef>
              <a:spcAft>
                <a:spcPts val="1000"/>
              </a:spcAft>
              <a:buFont typeface="Arial" panose="020B0604020202020204" pitchFamily="34" charset="0"/>
              <a:buChar char="•"/>
            </a:pPr>
            <a:r>
              <a:rPr lang="en-US" sz="3600" dirty="0">
                <a:solidFill>
                  <a:srgbClr val="1A1C1C"/>
                </a:solidFill>
                <a:latin typeface="Arial" panose="020B0604020202020204" pitchFamily="34" charset="0"/>
                <a:cs typeface="Arial" panose="020B0604020202020204" pitchFamily="34" charset="0"/>
              </a:rPr>
              <a:t>&lt; 2 SDs below the mean: microcephaly.  </a:t>
            </a:r>
            <a:endParaRPr lang="en-US" sz="3600" dirty="0">
              <a:latin typeface="Arial" panose="020B0604020202020204" pitchFamily="34" charset="0"/>
              <a:cs typeface="Arial" panose="020B0604020202020204" pitchFamily="34" charset="0"/>
            </a:endParaRPr>
          </a:p>
          <a:p>
            <a:pPr marL="914400" lvl="1" indent="-457200">
              <a:spcBef>
                <a:spcPts val="1000"/>
              </a:spcBef>
              <a:spcAft>
                <a:spcPts val="1000"/>
              </a:spcAft>
              <a:buFont typeface="Arial" panose="020B0604020202020204" pitchFamily="34" charset="0"/>
              <a:buChar char="•"/>
            </a:pPr>
            <a:r>
              <a:rPr lang="en-US" sz="3600" dirty="0">
                <a:solidFill>
                  <a:srgbClr val="1A1C1C"/>
                </a:solidFill>
                <a:latin typeface="Arial" panose="020B0604020202020204" pitchFamily="34" charset="0"/>
                <a:cs typeface="Arial" panose="020B0604020202020204" pitchFamily="34" charset="0"/>
              </a:rPr>
              <a:t>&gt; 2 SDs above the mean: macrocephaly.</a:t>
            </a:r>
            <a:endParaRPr lang="en-US" sz="3600" dirty="0">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FA8F9FBD-42F8-608F-F1AD-0970016E94AE}"/>
              </a:ext>
            </a:extLst>
          </p:cNvPr>
          <p:cNvSpPr>
            <a:spLocks noGrp="1"/>
          </p:cNvSpPr>
          <p:nvPr>
            <p:ph type="title"/>
          </p:nvPr>
        </p:nvSpPr>
        <p:spPr>
          <a:xfrm>
            <a:off x="126097" y="254189"/>
            <a:ext cx="10829770" cy="674334"/>
          </a:xfrm>
        </p:spPr>
        <p:txBody>
          <a:bodyPr>
            <a:noAutofit/>
          </a:bodyPr>
          <a:lstStyle/>
          <a:p>
            <a:pPr algn="l"/>
            <a:r>
              <a:rPr lang="en-JO" sz="6000" i="1" dirty="0">
                <a:solidFill>
                  <a:schemeClr val="tx1"/>
                </a:solidFill>
                <a:latin typeface="Aptos Light" panose="020B0004020202020204" pitchFamily="34" charset="0"/>
                <a:cs typeface="Al Nile" pitchFamily="2" charset="-78"/>
              </a:rPr>
              <a:t>Growth Parameters</a:t>
            </a:r>
          </a:p>
        </p:txBody>
      </p:sp>
    </p:spTree>
    <p:extLst>
      <p:ext uri="{BB962C8B-B14F-4D97-AF65-F5344CB8AC3E}">
        <p14:creationId xmlns:p14="http://schemas.microsoft.com/office/powerpoint/2010/main" val="6711207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78DA5-8BD1-3D07-7DEF-30A4219D9FF5}"/>
              </a:ext>
            </a:extLst>
          </p:cNvPr>
          <p:cNvSpPr>
            <a:spLocks noGrp="1"/>
          </p:cNvSpPr>
          <p:nvPr>
            <p:ph type="title"/>
          </p:nvPr>
        </p:nvSpPr>
        <p:spPr/>
        <p:txBody>
          <a:bodyPr/>
          <a:lstStyle/>
          <a:p>
            <a:r>
              <a:rPr lang="en-US" sz="4400" b="1" dirty="0">
                <a:solidFill>
                  <a:srgbClr val="191B0E"/>
                </a:solidFill>
              </a:rPr>
              <a:t>Provocative tests (GH stimulation tests)</a:t>
            </a:r>
            <a:br>
              <a:rPr lang="en-US" sz="4400" b="1" dirty="0">
                <a:solidFill>
                  <a:srgbClr val="191B0E"/>
                </a:solidFill>
              </a:rPr>
            </a:br>
            <a:endParaRPr lang="ar-JO" dirty="0"/>
          </a:p>
        </p:txBody>
      </p:sp>
      <p:sp>
        <p:nvSpPr>
          <p:cNvPr id="3" name="Content Placeholder 2">
            <a:extLst>
              <a:ext uri="{FF2B5EF4-FFF2-40B4-BE49-F238E27FC236}">
                <a16:creationId xmlns:a16="http://schemas.microsoft.com/office/drawing/2014/main" id="{3CD6F7B2-62C0-54D5-8F89-C00257C65C7F}"/>
              </a:ext>
            </a:extLst>
          </p:cNvPr>
          <p:cNvSpPr>
            <a:spLocks noGrp="1"/>
          </p:cNvSpPr>
          <p:nvPr>
            <p:ph idx="1"/>
          </p:nvPr>
        </p:nvSpPr>
        <p:spPr>
          <a:xfrm>
            <a:off x="717274" y="1438861"/>
            <a:ext cx="10757452" cy="5604669"/>
          </a:xfrm>
        </p:spPr>
        <p:txBody>
          <a:bodyPr>
            <a:normAutofit/>
          </a:bodyPr>
          <a:lstStyle/>
          <a:p>
            <a:pPr indent="-384048">
              <a:lnSpc>
                <a:spcPct val="94000"/>
              </a:lnSpc>
              <a:spcAft>
                <a:spcPts val="200"/>
              </a:spcAft>
            </a:pPr>
            <a:r>
              <a:rPr lang="en-US" sz="2400" dirty="0">
                <a:solidFill>
                  <a:srgbClr val="191B0E"/>
                </a:solidFill>
              </a:rPr>
              <a:t>Random sampling of serum GH is insufficient to diagnose GH deficiency; GH stimulation tests are required</a:t>
            </a:r>
          </a:p>
          <a:p>
            <a:pPr indent="-384048">
              <a:lnSpc>
                <a:spcPct val="94000"/>
              </a:lnSpc>
              <a:spcAft>
                <a:spcPts val="200"/>
              </a:spcAft>
            </a:pPr>
            <a:r>
              <a:rPr lang="en-US" sz="2400" dirty="0">
                <a:solidFill>
                  <a:srgbClr val="191B0E"/>
                </a:solidFill>
              </a:rPr>
              <a:t>▪ A limited number of provocative agents should be used after an overnight fast(10-12h) without exercise in a well </a:t>
            </a:r>
            <a:r>
              <a:rPr lang="en-US" sz="2400" dirty="0" err="1">
                <a:solidFill>
                  <a:srgbClr val="191B0E"/>
                </a:solidFill>
              </a:rPr>
              <a:t>standardised</a:t>
            </a:r>
            <a:r>
              <a:rPr lang="en-US" sz="2400" dirty="0">
                <a:solidFill>
                  <a:srgbClr val="191B0E"/>
                </a:solidFill>
              </a:rPr>
              <a:t> protocol.</a:t>
            </a:r>
          </a:p>
          <a:p>
            <a:pPr indent="-384048">
              <a:lnSpc>
                <a:spcPct val="94000"/>
              </a:lnSpc>
              <a:spcAft>
                <a:spcPts val="200"/>
              </a:spcAft>
            </a:pPr>
            <a:r>
              <a:rPr lang="en-US" sz="2400" dirty="0">
                <a:solidFill>
                  <a:srgbClr val="191B0E"/>
                </a:solidFill>
              </a:rPr>
              <a:t>▪ Insulin tolerance test (ITT), Glucagon test, L-dopa test, Arginine test, Clonidine test, exercise stimulation test, sugar stimulation test</a:t>
            </a:r>
          </a:p>
          <a:p>
            <a:pPr indent="-384048">
              <a:lnSpc>
                <a:spcPct val="94000"/>
              </a:lnSpc>
              <a:spcAft>
                <a:spcPts val="200"/>
              </a:spcAft>
            </a:pPr>
            <a:r>
              <a:rPr lang="en-US" sz="2400" dirty="0">
                <a:solidFill>
                  <a:srgbClr val="191B0E"/>
                </a:solidFill>
              </a:rPr>
              <a:t>▪ Interpretation:</a:t>
            </a:r>
          </a:p>
          <a:p>
            <a:pPr indent="-384048">
              <a:lnSpc>
                <a:spcPct val="94000"/>
              </a:lnSpc>
              <a:spcAft>
                <a:spcPts val="200"/>
              </a:spcAft>
            </a:pPr>
            <a:r>
              <a:rPr lang="en-US" sz="2400" dirty="0">
                <a:solidFill>
                  <a:srgbClr val="191B0E"/>
                </a:solidFill>
              </a:rPr>
              <a:t> In </a:t>
            </a:r>
            <a:r>
              <a:rPr lang="en-US" sz="2400" dirty="0"/>
              <a:t>healthy </a:t>
            </a:r>
            <a:r>
              <a:rPr lang="en-US" sz="2400" dirty="0">
                <a:solidFill>
                  <a:srgbClr val="191B0E"/>
                </a:solidFill>
              </a:rPr>
              <a:t>volunteers the peak of GH levels are </a:t>
            </a:r>
            <a:r>
              <a:rPr lang="en-US" sz="2400" dirty="0"/>
              <a:t>10 ng/ml</a:t>
            </a:r>
            <a:r>
              <a:rPr lang="en-US" sz="2400" b="1" dirty="0">
                <a:solidFill>
                  <a:srgbClr val="191B0E"/>
                </a:solidFill>
              </a:rPr>
              <a:t>(</a:t>
            </a:r>
            <a:r>
              <a:rPr lang="en-US" sz="2400" dirty="0">
                <a:solidFill>
                  <a:srgbClr val="191B0E"/>
                </a:solidFill>
              </a:rPr>
              <a:t>20 </a:t>
            </a:r>
            <a:r>
              <a:rPr lang="en-US" sz="2400" dirty="0" err="1">
                <a:solidFill>
                  <a:srgbClr val="191B0E"/>
                </a:solidFill>
              </a:rPr>
              <a:t>mU</a:t>
            </a:r>
            <a:r>
              <a:rPr lang="en-US" sz="2400" dirty="0">
                <a:solidFill>
                  <a:srgbClr val="191B0E"/>
                </a:solidFill>
              </a:rPr>
              <a:t>/m1).</a:t>
            </a:r>
          </a:p>
          <a:p>
            <a:pPr indent="-384048">
              <a:lnSpc>
                <a:spcPct val="94000"/>
              </a:lnSpc>
              <a:spcAft>
                <a:spcPts val="200"/>
              </a:spcAft>
            </a:pPr>
            <a:r>
              <a:rPr lang="en-US" sz="2400" dirty="0">
                <a:solidFill>
                  <a:srgbClr val="191B0E"/>
                </a:solidFill>
              </a:rPr>
              <a:t> If peak GH level of 10 ng/ml (20 </a:t>
            </a:r>
            <a:r>
              <a:rPr lang="en-US" sz="2400" dirty="0" err="1">
                <a:solidFill>
                  <a:srgbClr val="191B0E"/>
                </a:solidFill>
              </a:rPr>
              <a:t>mU</a:t>
            </a:r>
            <a:r>
              <a:rPr lang="en-US" sz="2400" dirty="0">
                <a:solidFill>
                  <a:srgbClr val="191B0E"/>
                </a:solidFill>
              </a:rPr>
              <a:t>/m1) is detected, it excludes classical GHD</a:t>
            </a:r>
          </a:p>
          <a:p>
            <a:pPr indent="-384048">
              <a:lnSpc>
                <a:spcPct val="94000"/>
              </a:lnSpc>
              <a:spcAft>
                <a:spcPts val="200"/>
              </a:spcAft>
            </a:pPr>
            <a:r>
              <a:rPr lang="en-US" sz="2400" dirty="0">
                <a:solidFill>
                  <a:srgbClr val="191B0E"/>
                </a:solidFill>
              </a:rPr>
              <a:t> In </a:t>
            </a:r>
            <a:r>
              <a:rPr lang="en-US" sz="2400" dirty="0">
                <a:solidFill>
                  <a:schemeClr val="accent1"/>
                </a:solidFill>
              </a:rPr>
              <a:t>a classical GHD </a:t>
            </a:r>
            <a:r>
              <a:rPr lang="en-US" sz="2400" dirty="0">
                <a:solidFill>
                  <a:srgbClr val="191B0E"/>
                </a:solidFill>
              </a:rPr>
              <a:t>case a GH peak is not detected or GH peak is less than </a:t>
            </a:r>
            <a:r>
              <a:rPr lang="en-US" sz="2400" dirty="0">
                <a:solidFill>
                  <a:schemeClr val="accent1"/>
                </a:solidFill>
              </a:rPr>
              <a:t>3 ng/ml</a:t>
            </a:r>
            <a:r>
              <a:rPr lang="en-US" sz="2400" dirty="0"/>
              <a:t> (6</a:t>
            </a:r>
            <a:r>
              <a:rPr lang="en-US" sz="2400" dirty="0">
                <a:solidFill>
                  <a:srgbClr val="191B0E"/>
                </a:solidFill>
              </a:rPr>
              <a:t> </a:t>
            </a:r>
            <a:r>
              <a:rPr lang="en-US" sz="2400" dirty="0" err="1">
                <a:solidFill>
                  <a:srgbClr val="191B0E"/>
                </a:solidFill>
              </a:rPr>
              <a:t>mU</a:t>
            </a:r>
            <a:r>
              <a:rPr lang="en-US" sz="2400" dirty="0">
                <a:solidFill>
                  <a:srgbClr val="191B0E"/>
                </a:solidFill>
              </a:rPr>
              <a:t>/m1) in all these tests.</a:t>
            </a:r>
          </a:p>
          <a:p>
            <a:pPr indent="-384048">
              <a:lnSpc>
                <a:spcPct val="94000"/>
              </a:lnSpc>
              <a:spcAft>
                <a:spcPts val="200"/>
              </a:spcAft>
            </a:pPr>
            <a:r>
              <a:rPr lang="en-US" sz="2400" dirty="0">
                <a:solidFill>
                  <a:srgbClr val="191B0E"/>
                </a:solidFill>
              </a:rPr>
              <a:t> </a:t>
            </a:r>
            <a:r>
              <a:rPr lang="en-US" sz="2400" dirty="0"/>
              <a:t>In </a:t>
            </a:r>
            <a:r>
              <a:rPr lang="en-US" sz="2400" dirty="0">
                <a:solidFill>
                  <a:schemeClr val="accent1"/>
                </a:solidFill>
              </a:rPr>
              <a:t>partial GHD </a:t>
            </a:r>
            <a:r>
              <a:rPr lang="en-US" sz="2400" dirty="0">
                <a:solidFill>
                  <a:srgbClr val="191B0E"/>
                </a:solidFill>
              </a:rPr>
              <a:t>cases GH peak of </a:t>
            </a:r>
            <a:r>
              <a:rPr lang="en-US" sz="2400" dirty="0">
                <a:solidFill>
                  <a:schemeClr val="accent1"/>
                </a:solidFill>
              </a:rPr>
              <a:t>8-10 ng/ml </a:t>
            </a:r>
            <a:r>
              <a:rPr lang="en-US" sz="2400" dirty="0">
                <a:solidFill>
                  <a:srgbClr val="191B0E"/>
                </a:solidFill>
              </a:rPr>
              <a:t>(16-20 </a:t>
            </a:r>
            <a:r>
              <a:rPr lang="en-US" sz="2400" dirty="0" err="1">
                <a:solidFill>
                  <a:srgbClr val="191B0E"/>
                </a:solidFill>
              </a:rPr>
              <a:t>mU</a:t>
            </a:r>
            <a:r>
              <a:rPr lang="en-US" sz="2400" dirty="0">
                <a:solidFill>
                  <a:srgbClr val="191B0E"/>
                </a:solidFill>
              </a:rPr>
              <a:t>/m1) may be seen.</a:t>
            </a:r>
          </a:p>
          <a:p>
            <a:endParaRPr lang="ar-JO" sz="3200" dirty="0"/>
          </a:p>
        </p:txBody>
      </p:sp>
    </p:spTree>
    <p:extLst>
      <p:ext uri="{BB962C8B-B14F-4D97-AF65-F5344CB8AC3E}">
        <p14:creationId xmlns:p14="http://schemas.microsoft.com/office/powerpoint/2010/main" val="10116329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172DA-879B-E872-9ADE-DF309E3C645E}"/>
              </a:ext>
            </a:extLst>
          </p:cNvPr>
          <p:cNvSpPr>
            <a:spLocks noGrp="1"/>
          </p:cNvSpPr>
          <p:nvPr>
            <p:ph type="title"/>
          </p:nvPr>
        </p:nvSpPr>
        <p:spPr/>
        <p:txBody>
          <a:bodyPr>
            <a:normAutofit/>
          </a:bodyPr>
          <a:lstStyle/>
          <a:p>
            <a:r>
              <a:rPr lang="en-GB" dirty="0"/>
              <a:t>Management.</a:t>
            </a:r>
            <a:endParaRPr lang="aa-ET" dirty="0"/>
          </a:p>
        </p:txBody>
      </p:sp>
      <p:sp>
        <p:nvSpPr>
          <p:cNvPr id="3" name="Content Placeholder 2">
            <a:extLst>
              <a:ext uri="{FF2B5EF4-FFF2-40B4-BE49-F238E27FC236}">
                <a16:creationId xmlns:a16="http://schemas.microsoft.com/office/drawing/2014/main" id="{7FA98349-732D-4587-41F6-A04CD38F1EE9}"/>
              </a:ext>
            </a:extLst>
          </p:cNvPr>
          <p:cNvSpPr>
            <a:spLocks noGrp="1"/>
          </p:cNvSpPr>
          <p:nvPr>
            <p:ph idx="1"/>
          </p:nvPr>
        </p:nvSpPr>
        <p:spPr/>
        <p:txBody>
          <a:bodyPr/>
          <a:lstStyle/>
          <a:p>
            <a:r>
              <a:rPr lang="de-DE" dirty="0"/>
              <a:t>1</a:t>
            </a:r>
            <a:r>
              <a:rPr lang="en-GB" dirty="0"/>
              <a:t>. counselling of parents</a:t>
            </a:r>
            <a:endParaRPr lang="de-DE" dirty="0"/>
          </a:p>
          <a:p>
            <a:r>
              <a:rPr lang="en-GB" dirty="0"/>
              <a:t>2. treat the underlying cause</a:t>
            </a:r>
            <a:endParaRPr lang="de-DE" dirty="0"/>
          </a:p>
          <a:p>
            <a:r>
              <a:rPr lang="en-GB" dirty="0"/>
              <a:t>3. precautions of GH therapy (children with neoplasms)</a:t>
            </a:r>
            <a:endParaRPr lang="aa-ET" dirty="0"/>
          </a:p>
        </p:txBody>
      </p:sp>
    </p:spTree>
    <p:extLst>
      <p:ext uri="{BB962C8B-B14F-4D97-AF65-F5344CB8AC3E}">
        <p14:creationId xmlns:p14="http://schemas.microsoft.com/office/powerpoint/2010/main" val="9265692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3E997-0D9F-40B9-9D5E-38DA87E7B3D1}"/>
              </a:ext>
            </a:extLst>
          </p:cNvPr>
          <p:cNvSpPr>
            <a:spLocks noGrp="1"/>
          </p:cNvSpPr>
          <p:nvPr>
            <p:ph type="title"/>
          </p:nvPr>
        </p:nvSpPr>
        <p:spPr/>
        <p:txBody>
          <a:bodyPr/>
          <a:lstStyle/>
          <a:p>
            <a:pPr eaLnBrk="1" hangingPunct="1">
              <a:defRPr/>
            </a:pPr>
            <a:r>
              <a:rPr lang="en-US" dirty="0"/>
              <a:t>growth hormone therapy </a:t>
            </a:r>
            <a:endParaRPr lang="ar-JO" dirty="0"/>
          </a:p>
        </p:txBody>
      </p:sp>
      <p:sp>
        <p:nvSpPr>
          <p:cNvPr id="119811" name="Content Placeholder 2">
            <a:extLst>
              <a:ext uri="{FF2B5EF4-FFF2-40B4-BE49-F238E27FC236}">
                <a16:creationId xmlns:a16="http://schemas.microsoft.com/office/drawing/2014/main" id="{ECB3F3E2-DE1B-4868-B494-EA104EB54442}"/>
              </a:ext>
            </a:extLst>
          </p:cNvPr>
          <p:cNvSpPr>
            <a:spLocks noGrp="1"/>
          </p:cNvSpPr>
          <p:nvPr>
            <p:ph idx="1"/>
          </p:nvPr>
        </p:nvSpPr>
        <p:spPr>
          <a:xfrm>
            <a:off x="663447" y="1818744"/>
            <a:ext cx="10958709" cy="4800600"/>
          </a:xfrm>
        </p:spPr>
        <p:txBody>
          <a:bodyPr>
            <a:normAutofit lnSpcReduction="10000"/>
          </a:bodyPr>
          <a:lstStyle/>
          <a:p>
            <a:pPr>
              <a:buFont typeface="Wingdings" panose="05000000000000000000" pitchFamily="2" charset="2"/>
              <a:buChar char="v"/>
            </a:pPr>
            <a:r>
              <a:rPr lang="en-US" altLang="pt-PT" b="1" dirty="0">
                <a:solidFill>
                  <a:schemeClr val="accent1"/>
                </a:solidFill>
              </a:rPr>
              <a:t>Indications :</a:t>
            </a:r>
          </a:p>
          <a:p>
            <a:r>
              <a:rPr lang="en-GB" altLang="pt-PT" dirty="0">
                <a:ea typeface="Majalla UI"/>
              </a:rPr>
              <a:t>1. GHD</a:t>
            </a:r>
            <a:endParaRPr lang="de-DE" altLang="pt-PT" dirty="0">
              <a:ea typeface="Majalla UI"/>
            </a:endParaRPr>
          </a:p>
          <a:p>
            <a:r>
              <a:rPr lang="en-GB" altLang="pt-PT" dirty="0">
                <a:ea typeface="Majalla UI"/>
              </a:rPr>
              <a:t>2. Turner syndrome</a:t>
            </a:r>
            <a:endParaRPr lang="de-DE" altLang="pt-PT" dirty="0">
              <a:ea typeface="Majalla UI"/>
            </a:endParaRPr>
          </a:p>
          <a:p>
            <a:r>
              <a:rPr lang="en-GB" altLang="pt-PT" dirty="0">
                <a:ea typeface="Majalla UI"/>
              </a:rPr>
              <a:t>3. Noonan syndrome</a:t>
            </a:r>
            <a:endParaRPr lang="de-DE" altLang="pt-PT" dirty="0">
              <a:ea typeface="Majalla UI"/>
            </a:endParaRPr>
          </a:p>
          <a:p>
            <a:r>
              <a:rPr lang="en-GB" altLang="pt-PT" dirty="0">
                <a:ea typeface="Majalla UI"/>
              </a:rPr>
              <a:t>4. </a:t>
            </a:r>
            <a:r>
              <a:rPr lang="en-GB" altLang="pt-PT" dirty="0" err="1">
                <a:ea typeface="Majalla UI"/>
              </a:rPr>
              <a:t>Prader-Willi</a:t>
            </a:r>
            <a:r>
              <a:rPr lang="en-GB" altLang="pt-PT" dirty="0">
                <a:ea typeface="Majalla UI"/>
              </a:rPr>
              <a:t> syndrome</a:t>
            </a:r>
            <a:endParaRPr lang="de-DE" altLang="pt-PT" dirty="0">
              <a:ea typeface="Majalla UI"/>
            </a:endParaRPr>
          </a:p>
          <a:p>
            <a:r>
              <a:rPr lang="en-GB" altLang="pt-PT" dirty="0">
                <a:ea typeface="Majalla UI"/>
              </a:rPr>
              <a:t>5. chronic renal failure (pre-transplantation)→Higher doses</a:t>
            </a:r>
            <a:endParaRPr lang="de-DE" altLang="pt-PT" dirty="0">
              <a:ea typeface="Majalla UI"/>
            </a:endParaRPr>
          </a:p>
          <a:p>
            <a:r>
              <a:rPr lang="en-GB" altLang="pt-PT" dirty="0">
                <a:ea typeface="Majalla UI"/>
              </a:rPr>
              <a:t>7. children born small for gestational age who </a:t>
            </a:r>
            <a:r>
              <a:rPr lang="en-GB" altLang="pt-PT" dirty="0" err="1">
                <a:ea typeface="Majalla UI"/>
              </a:rPr>
              <a:t>havenot</a:t>
            </a:r>
            <a:r>
              <a:rPr lang="en-GB" altLang="pt-PT" dirty="0">
                <a:ea typeface="Majalla UI"/>
              </a:rPr>
              <a:t> reached 5th </a:t>
            </a:r>
            <a:r>
              <a:rPr lang="en-GB" altLang="pt-PT" dirty="0" err="1">
                <a:ea typeface="Majalla UI"/>
              </a:rPr>
              <a:t>centile</a:t>
            </a:r>
            <a:r>
              <a:rPr lang="en-GB" altLang="pt-PT" dirty="0">
                <a:ea typeface="Majalla UI"/>
              </a:rPr>
              <a:t> by 2yrs</a:t>
            </a:r>
            <a:endParaRPr lang="de-DE" altLang="pt-PT" dirty="0">
              <a:ea typeface="Majalla UI"/>
            </a:endParaRPr>
          </a:p>
          <a:p>
            <a:r>
              <a:rPr lang="en-GB" altLang="pt-PT" dirty="0">
                <a:ea typeface="Majalla UI"/>
              </a:rPr>
              <a:t>.the long-term treatment of idiopathic short stature </a:t>
            </a:r>
            <a:r>
              <a:rPr lang="en-GB" altLang="pt-PT" dirty="0" err="1">
                <a:ea typeface="Majalla UI"/>
              </a:rPr>
              <a:t>withheight</a:t>
            </a:r>
            <a:r>
              <a:rPr lang="en-GB" altLang="pt-PT" dirty="0">
                <a:ea typeface="Majalla UI"/>
              </a:rPr>
              <a:t> 2.25 </a:t>
            </a:r>
            <a:r>
              <a:rPr lang="en-GB" altLang="pt-PT" dirty="0" err="1">
                <a:ea typeface="Majalla UI"/>
              </a:rPr>
              <a:t>SDs</a:t>
            </a:r>
            <a:r>
              <a:rPr lang="en-GB" altLang="pt-PT" dirty="0">
                <a:ea typeface="Majalla UI"/>
              </a:rPr>
              <a:t> or less below the mean.</a:t>
            </a:r>
            <a:endParaRPr lang="ar-JO" altLang="pt-PT" dirty="0">
              <a:ea typeface="Majalla UI"/>
            </a:endParaRPr>
          </a:p>
        </p:txBody>
      </p:sp>
    </p:spTree>
    <p:extLst>
      <p:ext uri="{BB962C8B-B14F-4D97-AF65-F5344CB8AC3E}">
        <p14:creationId xmlns:p14="http://schemas.microsoft.com/office/powerpoint/2010/main" val="18680541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98D9D-DE5E-47A0-A115-443E631B7B7B}"/>
              </a:ext>
            </a:extLst>
          </p:cNvPr>
          <p:cNvSpPr>
            <a:spLocks noGrp="1"/>
          </p:cNvSpPr>
          <p:nvPr>
            <p:ph type="title"/>
          </p:nvPr>
        </p:nvSpPr>
        <p:spPr/>
        <p:txBody>
          <a:bodyPr/>
          <a:lstStyle/>
          <a:p>
            <a:pPr eaLnBrk="1" hangingPunct="1">
              <a:defRPr/>
            </a:pPr>
            <a:r>
              <a:rPr lang="en-US" dirty="0"/>
              <a:t>Automated pen type </a:t>
            </a:r>
            <a:endParaRPr lang="ar-JO" dirty="0"/>
          </a:p>
        </p:txBody>
      </p:sp>
      <p:sp>
        <p:nvSpPr>
          <p:cNvPr id="122883" name="Content Placeholder 2">
            <a:extLst>
              <a:ext uri="{FF2B5EF4-FFF2-40B4-BE49-F238E27FC236}">
                <a16:creationId xmlns:a16="http://schemas.microsoft.com/office/drawing/2014/main" id="{0D20BB65-E37B-4B90-B34D-2565EEF57D0C}"/>
              </a:ext>
            </a:extLst>
          </p:cNvPr>
          <p:cNvSpPr>
            <a:spLocks noGrp="1"/>
          </p:cNvSpPr>
          <p:nvPr>
            <p:ph idx="1"/>
          </p:nvPr>
        </p:nvSpPr>
        <p:spPr/>
        <p:txBody>
          <a:bodyPr/>
          <a:lstStyle/>
          <a:p>
            <a:pPr eaLnBrk="1" hangingPunct="1">
              <a:buFont typeface="Wingdings 2" panose="05020102010507070707" pitchFamily="18" charset="2"/>
              <a:buNone/>
            </a:pPr>
            <a:endParaRPr lang="ar-JO" altLang="pt-PT">
              <a:ea typeface="Majalla UI"/>
            </a:endParaRPr>
          </a:p>
        </p:txBody>
      </p:sp>
      <p:pic>
        <p:nvPicPr>
          <p:cNvPr id="122884" name="Picture 2" descr="ÙØªÙØ¬Ø© Ø¨Ø­Ø« Ø§ÙØµÙØ± Ø¹Ù âªautomated pen type growth hormoneâ¬â">
            <a:extLst>
              <a:ext uri="{FF2B5EF4-FFF2-40B4-BE49-F238E27FC236}">
                <a16:creationId xmlns:a16="http://schemas.microsoft.com/office/drawing/2014/main" id="{0FF84CFA-B8DD-49CA-B1A5-5907232D46B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62289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658E0-80E4-FD91-DF08-2BDB7BE9D73A}"/>
              </a:ext>
            </a:extLst>
          </p:cNvPr>
          <p:cNvSpPr>
            <a:spLocks noGrp="1"/>
          </p:cNvSpPr>
          <p:nvPr>
            <p:ph type="title"/>
          </p:nvPr>
        </p:nvSpPr>
        <p:spPr/>
        <p:txBody>
          <a:bodyPr/>
          <a:lstStyle/>
          <a:p>
            <a:r>
              <a:rPr lang="en-GB" dirty="0"/>
              <a:t>Side effect of </a:t>
            </a:r>
            <a:r>
              <a:rPr lang="de-DE" dirty="0"/>
              <a:t>RHGH </a:t>
            </a:r>
            <a:r>
              <a:rPr lang="en-GB" dirty="0" err="1"/>
              <a:t>replacment</a:t>
            </a:r>
            <a:endParaRPr lang="en-GB" dirty="0"/>
          </a:p>
        </p:txBody>
      </p:sp>
      <p:sp>
        <p:nvSpPr>
          <p:cNvPr id="3" name="Content Placeholder 2">
            <a:extLst>
              <a:ext uri="{FF2B5EF4-FFF2-40B4-BE49-F238E27FC236}">
                <a16:creationId xmlns:a16="http://schemas.microsoft.com/office/drawing/2014/main" id="{D18CA85C-3AA0-F8D3-C699-ECE7A66D6253}"/>
              </a:ext>
            </a:extLst>
          </p:cNvPr>
          <p:cNvSpPr>
            <a:spLocks noGrp="1"/>
          </p:cNvSpPr>
          <p:nvPr>
            <p:ph idx="1"/>
          </p:nvPr>
        </p:nvSpPr>
        <p:spPr/>
        <p:txBody>
          <a:bodyPr>
            <a:normAutofit fontScale="92500" lnSpcReduction="20000"/>
          </a:bodyPr>
          <a:lstStyle/>
          <a:p>
            <a:pPr>
              <a:buFont typeface="Wingdings" panose="05000000000000000000" pitchFamily="2" charset="2"/>
              <a:buChar char="v"/>
            </a:pPr>
            <a:r>
              <a:rPr lang="en-GB" b="0" i="0" dirty="0">
                <a:solidFill>
                  <a:srgbClr val="212121"/>
                </a:solidFill>
                <a:effectLst/>
                <a:latin typeface="Calibri" panose="020F0502020204030204" pitchFamily="34" charset="0"/>
                <a:cs typeface="Calibri" panose="020F0502020204030204" pitchFamily="34" charset="0"/>
              </a:rPr>
              <a:t>Side effects of </a:t>
            </a:r>
            <a:r>
              <a:rPr lang="de-DE" dirty="0">
                <a:solidFill>
                  <a:srgbClr val="212121"/>
                </a:solidFill>
                <a:latin typeface="Calibri" panose="020F0502020204030204" pitchFamily="34" charset="0"/>
                <a:cs typeface="Calibri" panose="020F0502020204030204" pitchFamily="34" charset="0"/>
              </a:rPr>
              <a:t>RHGH</a:t>
            </a:r>
            <a:r>
              <a:rPr lang="en-GB" b="0" i="0" dirty="0">
                <a:solidFill>
                  <a:srgbClr val="212121"/>
                </a:solidFill>
                <a:effectLst/>
                <a:latin typeface="Calibri" panose="020F0502020204030204" pitchFamily="34" charset="0"/>
                <a:cs typeface="Calibri" panose="020F0502020204030204" pitchFamily="34" charset="0"/>
              </a:rPr>
              <a:t> replacement therapy in children and adolescents include :</a:t>
            </a:r>
          </a:p>
          <a:p>
            <a:pPr marL="0" indent="0">
              <a:buNone/>
            </a:pPr>
            <a:r>
              <a:rPr lang="en-GB" b="0" i="0" dirty="0">
                <a:solidFill>
                  <a:srgbClr val="212121"/>
                </a:solidFill>
                <a:effectLst/>
                <a:latin typeface="Calibri" panose="020F0502020204030204" pitchFamily="34" charset="0"/>
                <a:cs typeface="Calibri" panose="020F0502020204030204" pitchFamily="34" charset="0"/>
              </a:rPr>
              <a:t>1. Pseudotumor </a:t>
            </a:r>
            <a:r>
              <a:rPr lang="en-GB" b="0" i="0" dirty="0" err="1">
                <a:solidFill>
                  <a:srgbClr val="212121"/>
                </a:solidFill>
                <a:effectLst/>
                <a:latin typeface="Calibri" panose="020F0502020204030204" pitchFamily="34" charset="0"/>
                <a:cs typeface="Calibri" panose="020F0502020204030204" pitchFamily="34" charset="0"/>
              </a:rPr>
              <a:t>Cerebri</a:t>
            </a:r>
            <a:r>
              <a:rPr lang="en-GB" b="0" i="0" dirty="0">
                <a:solidFill>
                  <a:srgbClr val="212121"/>
                </a:solidFill>
                <a:effectLst/>
                <a:latin typeface="Calibri" panose="020F0502020204030204" pitchFamily="34" charset="0"/>
                <a:cs typeface="Calibri" panose="020F0502020204030204" pitchFamily="34" charset="0"/>
              </a:rPr>
              <a:t>: Higher risk in GHD</a:t>
            </a:r>
            <a:r>
              <a:rPr lang="de-DE" b="0" i="0" dirty="0">
                <a:solidFill>
                  <a:srgbClr val="212121"/>
                </a:solidFill>
                <a:effectLst/>
                <a:latin typeface="Calibri" panose="020F0502020204030204" pitchFamily="34" charset="0"/>
                <a:cs typeface="Calibri" panose="020F0502020204030204" pitchFamily="34" charset="0"/>
              </a:rPr>
              <a:t> ‚</a:t>
            </a:r>
            <a:r>
              <a:rPr lang="en-GB" b="0" i="0" dirty="0">
                <a:solidFill>
                  <a:srgbClr val="212121"/>
                </a:solidFill>
                <a:effectLst/>
                <a:latin typeface="Calibri" panose="020F0502020204030204" pitchFamily="34" charset="0"/>
                <a:cs typeface="Calibri" panose="020F0502020204030204" pitchFamily="34" charset="0"/>
              </a:rPr>
              <a:t>hypothyroidism</a:t>
            </a:r>
            <a:r>
              <a:rPr lang="de-DE" dirty="0">
                <a:solidFill>
                  <a:srgbClr val="212121"/>
                </a:solidFill>
                <a:latin typeface="Calibri" panose="020F0502020204030204" pitchFamily="34" charset="0"/>
                <a:cs typeface="Calibri" panose="020F0502020204030204" pitchFamily="34" charset="0"/>
              </a:rPr>
              <a:t> and </a:t>
            </a:r>
            <a:r>
              <a:rPr lang="en-GB" b="0" i="0" dirty="0">
                <a:solidFill>
                  <a:srgbClr val="212121"/>
                </a:solidFill>
                <a:effectLst/>
                <a:latin typeface="Calibri" panose="020F0502020204030204" pitchFamily="34" charset="0"/>
                <a:cs typeface="Calibri" panose="020F0502020204030204" pitchFamily="34" charset="0"/>
              </a:rPr>
              <a:t> obesity</a:t>
            </a:r>
            <a:r>
              <a:rPr lang="de-DE" b="0" i="0" dirty="0">
                <a:solidFill>
                  <a:srgbClr val="212121"/>
                </a:solidFill>
                <a:effectLst/>
                <a:latin typeface="Calibri" panose="020F0502020204030204" pitchFamily="34" charset="0"/>
                <a:cs typeface="Calibri" panose="020F0502020204030204" pitchFamily="34" charset="0"/>
              </a:rPr>
              <a:t>.</a:t>
            </a:r>
          </a:p>
          <a:p>
            <a:pPr marL="0" indent="0">
              <a:buNone/>
            </a:pPr>
            <a:r>
              <a:rPr lang="en-GB" b="0" i="0" dirty="0">
                <a:solidFill>
                  <a:srgbClr val="212121"/>
                </a:solidFill>
                <a:effectLst/>
                <a:latin typeface="Calibri" panose="020F0502020204030204" pitchFamily="34" charset="0"/>
                <a:cs typeface="Calibri" panose="020F0502020204030204" pitchFamily="34" charset="0"/>
              </a:rPr>
              <a:t>2. Slipped-Capital Femoral Epiphysis: Higher risk in</a:t>
            </a:r>
            <a:r>
              <a:rPr lang="de-DE" b="0" i="0" dirty="0">
                <a:solidFill>
                  <a:srgbClr val="212121"/>
                </a:solidFill>
                <a:effectLst/>
                <a:latin typeface="Calibri" panose="020F0502020204030204" pitchFamily="34" charset="0"/>
                <a:cs typeface="Calibri" panose="020F0502020204030204" pitchFamily="34" charset="0"/>
              </a:rPr>
              <a:t> </a:t>
            </a:r>
            <a:r>
              <a:rPr lang="en-GB" b="0" i="0" dirty="0">
                <a:solidFill>
                  <a:srgbClr val="212121"/>
                </a:solidFill>
                <a:effectLst/>
                <a:latin typeface="Calibri" panose="020F0502020204030204" pitchFamily="34" charset="0"/>
                <a:cs typeface="Calibri" panose="020F0502020204030204" pitchFamily="34" charset="0"/>
              </a:rPr>
              <a:t>GHD, hypothyroidism</a:t>
            </a:r>
            <a:r>
              <a:rPr lang="de-DE" b="0" i="0" dirty="0">
                <a:solidFill>
                  <a:srgbClr val="212121"/>
                </a:solidFill>
                <a:effectLst/>
                <a:latin typeface="Calibri" panose="020F0502020204030204" pitchFamily="34" charset="0"/>
                <a:cs typeface="Calibri" panose="020F0502020204030204" pitchFamily="34" charset="0"/>
              </a:rPr>
              <a:t> and </a:t>
            </a:r>
            <a:r>
              <a:rPr lang="en-GB" b="0" i="0" dirty="0">
                <a:solidFill>
                  <a:srgbClr val="212121"/>
                </a:solidFill>
                <a:effectLst/>
                <a:latin typeface="Calibri" panose="020F0502020204030204" pitchFamily="34" charset="0"/>
                <a:cs typeface="Calibri" panose="020F0502020204030204" pitchFamily="34" charset="0"/>
              </a:rPr>
              <a:t>obesity</a:t>
            </a:r>
            <a:endParaRPr lang="de-DE" b="0" i="0" dirty="0">
              <a:solidFill>
                <a:srgbClr val="212121"/>
              </a:solidFill>
              <a:effectLst/>
              <a:latin typeface="Calibri" panose="020F0502020204030204" pitchFamily="34" charset="0"/>
              <a:cs typeface="Calibri" panose="020F0502020204030204" pitchFamily="34" charset="0"/>
            </a:endParaRPr>
          </a:p>
          <a:p>
            <a:pPr marL="0" indent="0">
              <a:buNone/>
            </a:pPr>
            <a:r>
              <a:rPr lang="en-GB" b="0" i="0" dirty="0">
                <a:solidFill>
                  <a:srgbClr val="212121"/>
                </a:solidFill>
                <a:effectLst/>
                <a:latin typeface="Calibri" panose="020F0502020204030204" pitchFamily="34" charset="0"/>
                <a:cs typeface="Calibri" panose="020F0502020204030204" pitchFamily="34" charset="0"/>
              </a:rPr>
              <a:t>3. Worsening of Scoliosis</a:t>
            </a:r>
            <a:endParaRPr lang="de-DE" b="0" i="0" dirty="0">
              <a:solidFill>
                <a:srgbClr val="212121"/>
              </a:solidFill>
              <a:effectLst/>
              <a:latin typeface="Calibri" panose="020F0502020204030204" pitchFamily="34" charset="0"/>
              <a:cs typeface="Calibri" panose="020F0502020204030204" pitchFamily="34" charset="0"/>
            </a:endParaRPr>
          </a:p>
          <a:p>
            <a:pPr marL="0" indent="0">
              <a:buNone/>
            </a:pPr>
            <a:r>
              <a:rPr lang="en-GB" b="0" i="0" dirty="0">
                <a:solidFill>
                  <a:srgbClr val="212121"/>
                </a:solidFill>
                <a:effectLst/>
                <a:latin typeface="Calibri" panose="020F0502020204030204" pitchFamily="34" charset="0"/>
                <a:cs typeface="Calibri" panose="020F0502020204030204" pitchFamily="34" charset="0"/>
              </a:rPr>
              <a:t>4. Insulin Resistance</a:t>
            </a:r>
            <a:endParaRPr lang="de-DE" b="0" i="0" dirty="0">
              <a:solidFill>
                <a:srgbClr val="212121"/>
              </a:solidFill>
              <a:effectLst/>
              <a:latin typeface="Calibri" panose="020F0502020204030204" pitchFamily="34" charset="0"/>
              <a:cs typeface="Calibri" panose="020F0502020204030204" pitchFamily="34" charset="0"/>
            </a:endParaRPr>
          </a:p>
          <a:p>
            <a:pPr marL="0" indent="0">
              <a:buNone/>
            </a:pPr>
            <a:r>
              <a:rPr lang="en-GB" b="0" i="0" dirty="0">
                <a:solidFill>
                  <a:srgbClr val="212121"/>
                </a:solidFill>
                <a:effectLst/>
                <a:latin typeface="Calibri" panose="020F0502020204030204" pitchFamily="34" charset="0"/>
                <a:cs typeface="Calibri" panose="020F0502020204030204" pitchFamily="34" charset="0"/>
              </a:rPr>
              <a:t>5. Increased Nevi</a:t>
            </a:r>
            <a:endParaRPr lang="de-DE" b="0" i="0" dirty="0">
              <a:solidFill>
                <a:srgbClr val="212121"/>
              </a:solidFill>
              <a:effectLst/>
              <a:latin typeface="Calibri" panose="020F0502020204030204" pitchFamily="34" charset="0"/>
              <a:cs typeface="Calibri" panose="020F0502020204030204" pitchFamily="34" charset="0"/>
            </a:endParaRPr>
          </a:p>
          <a:p>
            <a:pPr marL="0" indent="0">
              <a:buNone/>
            </a:pPr>
            <a:r>
              <a:rPr lang="en-GB" b="0" i="0" dirty="0">
                <a:solidFill>
                  <a:srgbClr val="212121"/>
                </a:solidFill>
                <a:effectLst/>
                <a:latin typeface="Calibri" panose="020F0502020204030204" pitchFamily="34" charset="0"/>
                <a:cs typeface="Calibri" panose="020F0502020204030204" pitchFamily="34" charset="0"/>
              </a:rPr>
              <a:t>6. Pubertal Gynecomastia</a:t>
            </a:r>
            <a:endParaRPr lang="de-DE" b="0" i="0" dirty="0">
              <a:solidFill>
                <a:srgbClr val="212121"/>
              </a:solidFill>
              <a:effectLst/>
              <a:latin typeface="Calibri" panose="020F0502020204030204" pitchFamily="34" charset="0"/>
              <a:cs typeface="Calibri" panose="020F0502020204030204" pitchFamily="34" charset="0"/>
            </a:endParaRPr>
          </a:p>
          <a:p>
            <a:pPr marL="0" indent="0">
              <a:buNone/>
            </a:pPr>
            <a:r>
              <a:rPr lang="en-GB" b="0" i="0" dirty="0">
                <a:solidFill>
                  <a:srgbClr val="212121"/>
                </a:solidFill>
                <a:effectLst/>
                <a:latin typeface="Calibri" panose="020F0502020204030204" pitchFamily="34" charset="0"/>
                <a:cs typeface="Calibri" panose="020F0502020204030204" pitchFamily="34" charset="0"/>
              </a:rPr>
              <a:t>7. Pancreatitis</a:t>
            </a:r>
          </a:p>
          <a:p>
            <a:pPr marL="0" indent="0">
              <a:buNone/>
            </a:pPr>
            <a:r>
              <a:rPr lang="en-GB" dirty="0">
                <a:solidFill>
                  <a:srgbClr val="212121"/>
                </a:solidFill>
                <a:latin typeface="Calibri" panose="020F0502020204030204" pitchFamily="34" charset="0"/>
                <a:cs typeface="Calibri" panose="020F0502020204030204" pitchFamily="34" charset="0"/>
              </a:rPr>
              <a:t>8.</a:t>
            </a:r>
            <a:r>
              <a:rPr lang="en-GB" b="0" i="0" dirty="0">
                <a:solidFill>
                  <a:srgbClr val="212121"/>
                </a:solidFill>
                <a:effectLst/>
                <a:latin typeface="Calibri" panose="020F0502020204030204" pitchFamily="34" charset="0"/>
                <a:cs typeface="Calibri" panose="020F0502020204030204" pitchFamily="34" charset="0"/>
              </a:rPr>
              <a:t> rash and pain at injection site</a:t>
            </a:r>
          </a:p>
          <a:p>
            <a:pPr marL="0" indent="0">
              <a:buNone/>
            </a:pPr>
            <a:endParaRPr lang="en-GB"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947616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2556931-CE83-9DA0-83E7-4507CEBFF100}"/>
              </a:ext>
            </a:extLst>
          </p:cNvPr>
          <p:cNvSpPr>
            <a:spLocks noGrp="1"/>
          </p:cNvSpPr>
          <p:nvPr>
            <p:ph idx="1"/>
          </p:nvPr>
        </p:nvSpPr>
        <p:spPr>
          <a:xfrm>
            <a:off x="319314" y="2872899"/>
            <a:ext cx="4990863" cy="3538642"/>
          </a:xfrm>
        </p:spPr>
        <p:txBody>
          <a:bodyPr>
            <a:normAutofit/>
          </a:bodyPr>
          <a:lstStyle/>
          <a:p>
            <a:pPr marL="0" indent="0" algn="r">
              <a:buNone/>
            </a:pPr>
            <a:r>
              <a:rPr lang="ar-JO" b="1" dirty="0"/>
              <a:t>إذا توقف الناس عن نصرة غزة فلا تتوقف، وإذا ملوا من متابعة أخبارها فلا تمل، وإذا انفضوا عنها فاثبت ولا تبرح مكانك حتى لو كنت وحدك</a:t>
            </a:r>
            <a:r>
              <a:rPr lang="ar-SA" b="1" dirty="0"/>
              <a:t> .</a:t>
            </a:r>
            <a:r>
              <a:rPr lang="ar-JO" b="1" dirty="0"/>
              <a:t> </a:t>
            </a:r>
            <a:endParaRPr lang="en-US" b="1" dirty="0"/>
          </a:p>
          <a:p>
            <a:pPr marL="0" indent="0" algn="r">
              <a:buNone/>
            </a:pPr>
            <a:endParaRPr lang="ar-JO" b="1" dirty="0"/>
          </a:p>
          <a:p>
            <a:pPr marL="0" indent="0" algn="r">
              <a:buNone/>
            </a:pPr>
            <a:r>
              <a:rPr lang="ar-JO" b="1" dirty="0"/>
              <a:t>إياك أن تألف الصورة فتتلف، لا تعتاد</a:t>
            </a:r>
            <a:r>
              <a:rPr lang="ar-SA" b="1" dirty="0"/>
              <a:t> </a:t>
            </a:r>
            <a:r>
              <a:rPr lang="ar-JO" b="1" dirty="0"/>
              <a:t>المشهد فالله يرى ويشهد</a:t>
            </a:r>
            <a:r>
              <a:rPr lang="ar-SA" b="1" dirty="0"/>
              <a:t> .</a:t>
            </a:r>
            <a:r>
              <a:rPr lang="ar-JO" b="1" dirty="0"/>
              <a:t> </a:t>
            </a:r>
            <a:endParaRPr lang="en-US" b="1" dirty="0"/>
          </a:p>
        </p:txBody>
      </p:sp>
      <p:pic>
        <p:nvPicPr>
          <p:cNvPr id="5" name="Picture 4" descr="A bird flying in the sky&#10;&#10;Description automatically generated">
            <a:extLst>
              <a:ext uri="{FF2B5EF4-FFF2-40B4-BE49-F238E27FC236}">
                <a16:creationId xmlns:a16="http://schemas.microsoft.com/office/drawing/2014/main" id="{4A2DC610-3C8B-8D39-2BE9-F2BAEB08310A}"/>
              </a:ext>
            </a:extLst>
          </p:cNvPr>
          <p:cNvPicPr>
            <a:picLocks noChangeAspect="1"/>
          </p:cNvPicPr>
          <p:nvPr/>
        </p:nvPicPr>
        <p:blipFill rotWithShape="1">
          <a:blip r:embed="rId2"/>
          <a:srcRect t="801" r="-2"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56403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4D8C44D-363C-A736-981B-E20954C86917}"/>
              </a:ext>
            </a:extLst>
          </p:cNvPr>
          <p:cNvSpPr>
            <a:spLocks noGrp="1"/>
          </p:cNvSpPr>
          <p:nvPr>
            <p:ph type="body" sz="half" idx="2"/>
          </p:nvPr>
        </p:nvSpPr>
        <p:spPr>
          <a:xfrm>
            <a:off x="345527" y="1223883"/>
            <a:ext cx="11500945" cy="5012802"/>
          </a:xfrm>
        </p:spPr>
        <p:txBody>
          <a:bodyPr>
            <a:noAutofit/>
          </a:bodyPr>
          <a:lstStyle/>
          <a:p>
            <a:pPr marL="457200" indent="-457200">
              <a:spcBef>
                <a:spcPts val="1000"/>
              </a:spcBef>
              <a:spcAft>
                <a:spcPts val="1000"/>
              </a:spcAft>
              <a:buFont typeface="Wingdings" pitchFamily="2" charset="2"/>
              <a:buChar char="v"/>
            </a:pPr>
            <a:r>
              <a:rPr lang="en-US" sz="4000" b="1" dirty="0">
                <a:solidFill>
                  <a:srgbClr val="0070C0"/>
                </a:solidFill>
                <a:latin typeface="Arial" panose="020B0604020202020204" pitchFamily="34" charset="0"/>
              </a:rPr>
              <a:t>WT for age : </a:t>
            </a:r>
          </a:p>
          <a:p>
            <a:pPr marL="1143000" lvl="2" indent="-457200">
              <a:spcBef>
                <a:spcPts val="1000"/>
              </a:spcBef>
              <a:spcAft>
                <a:spcPts val="1000"/>
              </a:spcAft>
              <a:buFont typeface="Arial" panose="020B0604020202020204" pitchFamily="34" charset="0"/>
              <a:buChar char="•"/>
            </a:pPr>
            <a:r>
              <a:rPr lang="en-GB" sz="3600" dirty="0">
                <a:solidFill>
                  <a:srgbClr val="1A1C1C"/>
                </a:solidFill>
                <a:latin typeface="Arial" panose="020B0604020202020204" pitchFamily="34" charset="0"/>
              </a:rPr>
              <a:t>Normal birth</a:t>
            </a:r>
            <a:r>
              <a:rPr lang="en-US" sz="3600" dirty="0">
                <a:solidFill>
                  <a:srgbClr val="1A1C1C"/>
                </a:solidFill>
                <a:latin typeface="Arial" panose="020B0604020202020204" pitchFamily="34" charset="0"/>
              </a:rPr>
              <a:t> WT </a:t>
            </a:r>
            <a:r>
              <a:rPr lang="en-GB" sz="3600" dirty="0">
                <a:solidFill>
                  <a:srgbClr val="1A1C1C"/>
                </a:solidFill>
                <a:latin typeface="Arial" panose="020B0604020202020204" pitchFamily="34" charset="0"/>
              </a:rPr>
              <a:t>: 2.4 - 4.2 kg </a:t>
            </a:r>
            <a:r>
              <a:rPr lang="en-US" sz="3600" dirty="0">
                <a:solidFill>
                  <a:srgbClr val="1A1C1C"/>
                </a:solidFill>
                <a:latin typeface="Arial" panose="020B0604020202020204" pitchFamily="34" charset="0"/>
              </a:rPr>
              <a:t> </a:t>
            </a:r>
          </a:p>
          <a:p>
            <a:pPr marL="1143000" lvl="2" indent="-457200">
              <a:spcBef>
                <a:spcPts val="1000"/>
              </a:spcBef>
              <a:spcAft>
                <a:spcPts val="1000"/>
              </a:spcAft>
              <a:buFont typeface="Arial" panose="020B0604020202020204" pitchFamily="34" charset="0"/>
              <a:buChar char="•"/>
            </a:pPr>
            <a:r>
              <a:rPr lang="en-US" sz="3600" dirty="0">
                <a:solidFill>
                  <a:srgbClr val="1A1C1C"/>
                </a:solidFill>
                <a:latin typeface="Arial" panose="020B0604020202020204" pitchFamily="34" charset="0"/>
              </a:rPr>
              <a:t>Doubles by 4 months </a:t>
            </a:r>
          </a:p>
          <a:p>
            <a:pPr marL="1143000" lvl="2" indent="-457200">
              <a:spcBef>
                <a:spcPts val="1000"/>
              </a:spcBef>
              <a:spcAft>
                <a:spcPts val="1000"/>
              </a:spcAft>
              <a:buFont typeface="Arial" panose="020B0604020202020204" pitchFamily="34" charset="0"/>
              <a:buChar char="•"/>
            </a:pPr>
            <a:r>
              <a:rPr lang="en-US" sz="3600" dirty="0">
                <a:solidFill>
                  <a:srgbClr val="1A1C1C"/>
                </a:solidFill>
                <a:latin typeface="Arial" panose="020B0604020202020204" pitchFamily="34" charset="0"/>
              </a:rPr>
              <a:t>Triples by 1 year </a:t>
            </a:r>
          </a:p>
          <a:p>
            <a:pPr marL="1143000" lvl="2" indent="-457200">
              <a:spcBef>
                <a:spcPts val="1000"/>
              </a:spcBef>
              <a:spcAft>
                <a:spcPts val="1000"/>
              </a:spcAft>
              <a:buFont typeface="Arial" panose="020B0604020202020204" pitchFamily="34" charset="0"/>
              <a:buChar char="•"/>
            </a:pPr>
            <a:r>
              <a:rPr lang="en-US" sz="3600" dirty="0">
                <a:solidFill>
                  <a:srgbClr val="1A1C1C"/>
                </a:solidFill>
                <a:latin typeface="Arial" panose="020B0604020202020204" pitchFamily="34" charset="0"/>
              </a:rPr>
              <a:t>Quadruples by 2 years </a:t>
            </a:r>
          </a:p>
          <a:p>
            <a:pPr marL="1143000" lvl="2" indent="-457200">
              <a:spcBef>
                <a:spcPts val="1000"/>
              </a:spcBef>
              <a:spcAft>
                <a:spcPts val="1000"/>
              </a:spcAft>
              <a:buFont typeface="Arial" panose="020B0604020202020204" pitchFamily="34" charset="0"/>
              <a:buChar char="•"/>
            </a:pPr>
            <a:r>
              <a:rPr lang="en-US" sz="3600" dirty="0">
                <a:solidFill>
                  <a:srgbClr val="1A1C1C"/>
                </a:solidFill>
                <a:latin typeface="Arial" panose="020B0604020202020204" pitchFamily="34" charset="0"/>
              </a:rPr>
              <a:t>&lt; 2 SDs below the mean : failure to thrive.</a:t>
            </a:r>
          </a:p>
          <a:p>
            <a:pPr lvl="2">
              <a:spcBef>
                <a:spcPts val="1000"/>
              </a:spcBef>
              <a:spcAft>
                <a:spcPts val="1000"/>
              </a:spcAft>
            </a:pPr>
            <a:endParaRPr lang="en-US" sz="3600" dirty="0"/>
          </a:p>
          <a:p>
            <a:endParaRPr lang="en-JO" sz="3600" dirty="0">
              <a:solidFill>
                <a:schemeClr val="tx1"/>
              </a:solidFill>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0E332AA9-2FC5-0339-EA2D-BBDF4DF49078}"/>
              </a:ext>
            </a:extLst>
          </p:cNvPr>
          <p:cNvSpPr>
            <a:spLocks noGrp="1"/>
          </p:cNvSpPr>
          <p:nvPr>
            <p:ph type="title"/>
          </p:nvPr>
        </p:nvSpPr>
        <p:spPr>
          <a:xfrm>
            <a:off x="126097" y="254189"/>
            <a:ext cx="10829770" cy="674334"/>
          </a:xfrm>
        </p:spPr>
        <p:txBody>
          <a:bodyPr>
            <a:noAutofit/>
          </a:bodyPr>
          <a:lstStyle/>
          <a:p>
            <a:pPr algn="l"/>
            <a:r>
              <a:rPr lang="en-JO" sz="6000" i="1" dirty="0">
                <a:solidFill>
                  <a:schemeClr val="tx1"/>
                </a:solidFill>
                <a:latin typeface="Aptos Light" panose="020B0004020202020204" pitchFamily="34" charset="0"/>
                <a:cs typeface="Al Nile" pitchFamily="2" charset="-78"/>
              </a:rPr>
              <a:t>Growth Parameters</a:t>
            </a:r>
          </a:p>
        </p:txBody>
      </p:sp>
    </p:spTree>
    <p:extLst>
      <p:ext uri="{BB962C8B-B14F-4D97-AF65-F5344CB8AC3E}">
        <p14:creationId xmlns:p14="http://schemas.microsoft.com/office/powerpoint/2010/main" val="11662178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4D8C44D-363C-A736-981B-E20954C86917}"/>
              </a:ext>
            </a:extLst>
          </p:cNvPr>
          <p:cNvSpPr>
            <a:spLocks noGrp="1"/>
          </p:cNvSpPr>
          <p:nvPr>
            <p:ph type="body" sz="half" idx="2"/>
          </p:nvPr>
        </p:nvSpPr>
        <p:spPr>
          <a:xfrm>
            <a:off x="345527" y="785647"/>
            <a:ext cx="11500945" cy="5700877"/>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chemeClr val="tx1"/>
              </a:solidFill>
              <a:latin typeface="Arial" panose="020B0604020202020204" pitchFamily="34" charset="0"/>
              <a:cs typeface="Arial" panose="020B0604020202020204" pitchFamily="34" charset="0"/>
            </a:endParaRPr>
          </a:p>
          <a:p>
            <a:endParaRPr lang="en-JO" sz="2800" dirty="0">
              <a:solidFill>
                <a:schemeClr val="tx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B8716075-DEE8-CEBF-CE01-8A0BC00B2449}"/>
              </a:ext>
            </a:extLst>
          </p:cNvPr>
          <p:cNvSpPr txBox="1"/>
          <p:nvPr/>
        </p:nvSpPr>
        <p:spPr>
          <a:xfrm>
            <a:off x="126097" y="1214718"/>
            <a:ext cx="11361564" cy="1143903"/>
          </a:xfrm>
          <a:prstGeom prst="rect">
            <a:avLst/>
          </a:prstGeom>
          <a:noFill/>
        </p:spPr>
        <p:txBody>
          <a:bodyPr wrap="square" rtlCol="0">
            <a:spAutoFit/>
          </a:bodyPr>
          <a:lstStyle/>
          <a:p>
            <a:pPr marL="457200" indent="-457200">
              <a:spcBef>
                <a:spcPts val="1000"/>
              </a:spcBef>
              <a:spcAft>
                <a:spcPts val="1000"/>
              </a:spcAft>
              <a:buFont typeface="Wingdings" pitchFamily="2" charset="2"/>
              <a:buChar char="v"/>
            </a:pPr>
            <a:r>
              <a:rPr lang="en-US" sz="3200" b="1" dirty="0">
                <a:solidFill>
                  <a:srgbClr val="0070C0"/>
                </a:solidFill>
                <a:latin typeface="Arial" panose="020B0604020202020204" pitchFamily="34" charset="0"/>
                <a:cs typeface="Arial" panose="020B0604020202020204" pitchFamily="34" charset="0"/>
              </a:rPr>
              <a:t>Linear growth </a:t>
            </a:r>
            <a:r>
              <a:rPr lang="en-US" sz="2400" dirty="0">
                <a:solidFill>
                  <a:srgbClr val="0070C0"/>
                </a:solidFill>
                <a:latin typeface="Arial" panose="020B0604020202020204" pitchFamily="34" charset="0"/>
                <a:cs typeface="Arial" panose="020B0604020202020204" pitchFamily="34" charset="0"/>
              </a:rPr>
              <a:t>(HT / length for age) </a:t>
            </a:r>
            <a:r>
              <a:rPr lang="en-US" sz="3200" b="1" dirty="0">
                <a:solidFill>
                  <a:srgbClr val="0070C0"/>
                </a:solidFill>
                <a:latin typeface="Arial" panose="020B0604020202020204" pitchFamily="34" charset="0"/>
                <a:cs typeface="Arial" panose="020B0604020202020204" pitchFamily="34" charset="0"/>
              </a:rPr>
              <a:t>:</a:t>
            </a:r>
            <a:endParaRPr lang="en-US" sz="3200" dirty="0">
              <a:solidFill>
                <a:srgbClr val="0070C0"/>
              </a:solidFill>
              <a:latin typeface="Arial" panose="020B0604020202020204" pitchFamily="34" charset="0"/>
              <a:cs typeface="Arial" panose="020B0604020202020204" pitchFamily="34" charset="0"/>
            </a:endParaRPr>
          </a:p>
          <a:p>
            <a:endParaRPr lang="en-JO" sz="2800" dirty="0">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2F84F8CF-B750-94A2-0C84-2424AA575A8C}"/>
              </a:ext>
            </a:extLst>
          </p:cNvPr>
          <p:cNvSpPr>
            <a:spLocks noGrp="1"/>
          </p:cNvSpPr>
          <p:nvPr>
            <p:ph type="title"/>
          </p:nvPr>
        </p:nvSpPr>
        <p:spPr>
          <a:xfrm>
            <a:off x="126097" y="254189"/>
            <a:ext cx="10829770" cy="674334"/>
          </a:xfrm>
        </p:spPr>
        <p:txBody>
          <a:bodyPr>
            <a:noAutofit/>
          </a:bodyPr>
          <a:lstStyle/>
          <a:p>
            <a:pPr algn="l"/>
            <a:r>
              <a:rPr lang="en-JO" sz="6000" i="1" dirty="0">
                <a:solidFill>
                  <a:schemeClr val="tx1"/>
                </a:solidFill>
                <a:latin typeface="Aptos Light" panose="020B0004020202020204" pitchFamily="34" charset="0"/>
                <a:cs typeface="Al Nile" pitchFamily="2" charset="-78"/>
              </a:rPr>
              <a:t>Growth Parameters</a:t>
            </a:r>
          </a:p>
        </p:txBody>
      </p:sp>
      <p:sp>
        <p:nvSpPr>
          <p:cNvPr id="6" name="TextBox 5">
            <a:extLst>
              <a:ext uri="{FF2B5EF4-FFF2-40B4-BE49-F238E27FC236}">
                <a16:creationId xmlns:a16="http://schemas.microsoft.com/office/drawing/2014/main" id="{F14F9958-EB5D-C816-1142-9A3E61BC86FF}"/>
              </a:ext>
            </a:extLst>
          </p:cNvPr>
          <p:cNvSpPr txBox="1"/>
          <p:nvPr/>
        </p:nvSpPr>
        <p:spPr>
          <a:xfrm>
            <a:off x="415217" y="2085319"/>
            <a:ext cx="11361564" cy="4524315"/>
          </a:xfrm>
          <a:prstGeom prst="rect">
            <a:avLst/>
          </a:prstGeom>
          <a:noFill/>
        </p:spPr>
        <p:txBody>
          <a:bodyPr wrap="square">
            <a:spAutoFit/>
          </a:bodyPr>
          <a:lstStyle/>
          <a:p>
            <a:pPr marL="171450" indent="-171450">
              <a:buFont typeface="Arial" panose="020B0604020202020204" pitchFamily="34" charset="0"/>
              <a:buChar char="•"/>
            </a:pPr>
            <a:r>
              <a:rPr lang="en-US" sz="3200" dirty="0">
                <a:latin typeface="Arial" panose="020B0604020202020204" pitchFamily="34" charset="0"/>
                <a:cs typeface="Arial" panose="020B0604020202020204" pitchFamily="34" charset="0"/>
              </a:rPr>
              <a:t> T</a:t>
            </a:r>
            <a:r>
              <a:rPr lang="en-JO" sz="3200" dirty="0">
                <a:latin typeface="Arial" panose="020B0604020202020204" pitchFamily="34" charset="0"/>
                <a:cs typeface="Arial" panose="020B0604020202020204" pitchFamily="34" charset="0"/>
              </a:rPr>
              <a:t>he average length at birth for a term infant is 50 cm </a:t>
            </a:r>
          </a:p>
          <a:p>
            <a:pPr marL="171450" indent="-171450">
              <a:buFont typeface="Arial" panose="020B0604020202020204" pitchFamily="34" charset="0"/>
              <a:buChar char="•"/>
            </a:pPr>
            <a:r>
              <a:rPr lang="en-US" sz="3200" dirty="0">
                <a:latin typeface="Arial" panose="020B0604020202020204" pitchFamily="34" charset="0"/>
                <a:cs typeface="Arial" panose="020B0604020202020204" pitchFamily="34" charset="0"/>
              </a:rPr>
              <a:t> I</a:t>
            </a:r>
            <a:r>
              <a:rPr lang="en-JO" sz="3200" dirty="0">
                <a:latin typeface="Arial" panose="020B0604020202020204" pitchFamily="34" charset="0"/>
                <a:cs typeface="Arial" panose="020B0604020202020204" pitchFamily="34" charset="0"/>
              </a:rPr>
              <a:t>nfants grow 25 cm during the 1st year of life ( ~ 2.5 cm / month ) </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320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Length increases ∼30% by 5 months and ∼50% by one year.</a:t>
            </a:r>
            <a:endParaRPr lang="en-JO" sz="3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3200" dirty="0">
                <a:latin typeface="Arial" panose="020B0604020202020204" pitchFamily="34" charset="0"/>
                <a:cs typeface="Arial" panose="020B0604020202020204" pitchFamily="34" charset="0"/>
              </a:rPr>
              <a:t> C</a:t>
            </a:r>
            <a:r>
              <a:rPr lang="en-JO" sz="3200" dirty="0">
                <a:latin typeface="Arial" panose="020B0604020202020204" pitchFamily="34" charset="0"/>
                <a:cs typeface="Arial" panose="020B0604020202020204" pitchFamily="34" charset="0"/>
              </a:rPr>
              <a:t>hildren grow 12 cm in the 2nd year </a:t>
            </a:r>
          </a:p>
          <a:p>
            <a:pPr marL="171450" indent="-171450">
              <a:buFont typeface="Arial" panose="020B0604020202020204" pitchFamily="34" charset="0"/>
              <a:buChar char="•"/>
            </a:pPr>
            <a:r>
              <a:rPr lang="en-US" sz="3200" dirty="0">
                <a:latin typeface="Arial" panose="020B0604020202020204" pitchFamily="34" charset="0"/>
                <a:cs typeface="Arial" panose="020B0604020202020204" pitchFamily="34" charset="0"/>
              </a:rPr>
              <a:t> A</a:t>
            </a:r>
            <a:r>
              <a:rPr lang="en-JO" sz="3200" dirty="0">
                <a:latin typeface="Arial" panose="020B0604020202020204" pitchFamily="34" charset="0"/>
                <a:cs typeface="Arial" panose="020B0604020202020204" pitchFamily="34" charset="0"/>
              </a:rPr>
              <a:t>nd 6 cm in the 3rd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pt-PT" sz="3200" dirty="0">
                <a:latin typeface="Arial" panose="020B0604020202020204" pitchFamily="34" charset="0"/>
                <a:cs typeface="Arial" panose="020B0604020202020204" pitchFamily="34" charset="0"/>
              </a:rPr>
              <a:t> Doubling at 4 years = 100cm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3200" b="0" i="0" u="none" strike="noStrike" dirty="0">
                <a:effectLst/>
                <a:latin typeface="Arial" panose="020B0604020202020204" pitchFamily="34" charset="0"/>
                <a:cs typeface="Arial" panose="020B0604020202020204" pitchFamily="34" charset="0"/>
              </a:rPr>
              <a:t> Children grow 5cm / year between 4 y/o and puberty.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pt-PT" sz="3200" dirty="0">
                <a:latin typeface="Arial" panose="020B0604020202020204" pitchFamily="34" charset="0"/>
                <a:cs typeface="Arial" panose="020B0604020202020204" pitchFamily="34" charset="0"/>
              </a:rPr>
              <a:t> Tripling at 13 years =150 cm .</a:t>
            </a:r>
            <a:endParaRPr lang="en-IE" altLang="pt-PT"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73894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331</TotalTime>
  <Words>6662</Words>
  <Application>Microsoft Office PowerPoint</Application>
  <PresentationFormat>Widescreen</PresentationFormat>
  <Paragraphs>578</Paragraphs>
  <Slides>75</Slides>
  <Notes>32</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75</vt:i4>
      </vt:variant>
    </vt:vector>
  </HeadingPairs>
  <TitlesOfParts>
    <vt:vector size="92" baseType="lpstr">
      <vt:lpstr>-apple-system</vt:lpstr>
      <vt:lpstr>Aptos</vt:lpstr>
      <vt:lpstr>Aptos Light</vt:lpstr>
      <vt:lpstr>Arabic Typesetting</vt:lpstr>
      <vt:lpstr>Arial</vt:lpstr>
      <vt:lpstr>Calibri</vt:lpstr>
      <vt:lpstr>Calibri Light</vt:lpstr>
      <vt:lpstr>Courier New</vt:lpstr>
      <vt:lpstr>Lato</vt:lpstr>
      <vt:lpstr>Majalla UI</vt:lpstr>
      <vt:lpstr>Roboto</vt:lpstr>
      <vt:lpstr>Söhne</vt:lpstr>
      <vt:lpstr>Times New Roman</vt:lpstr>
      <vt:lpstr>Tw Cen MT</vt:lpstr>
      <vt:lpstr>Wingdings</vt:lpstr>
      <vt:lpstr>Wingdings 2</vt:lpstr>
      <vt:lpstr>Office Theme</vt:lpstr>
      <vt:lpstr>Short Stature </vt:lpstr>
      <vt:lpstr>Growth </vt:lpstr>
      <vt:lpstr>PowerPoint Presentation</vt:lpstr>
      <vt:lpstr>Definitions</vt:lpstr>
      <vt:lpstr>Growth velocity </vt:lpstr>
      <vt:lpstr>PowerPoint Presentation</vt:lpstr>
      <vt:lpstr>Growth Parameters</vt:lpstr>
      <vt:lpstr>Growth Parameters</vt:lpstr>
      <vt:lpstr>Growth Parameters</vt:lpstr>
      <vt:lpstr>PowerPoint Presentation</vt:lpstr>
      <vt:lpstr>PowerPoint Presentation</vt:lpstr>
      <vt:lpstr>Accurate HT Measurement</vt:lpstr>
      <vt:lpstr>Mid Parental HT</vt:lpstr>
      <vt:lpstr>Example</vt:lpstr>
      <vt:lpstr>PowerPoint Presentation</vt:lpstr>
      <vt:lpstr>Short stature</vt:lpstr>
      <vt:lpstr>PowerPoint Presentation</vt:lpstr>
      <vt:lpstr>Assessment of body proportions</vt:lpstr>
      <vt:lpstr>Growth patterns</vt:lpstr>
      <vt:lpstr>PowerPoint Presentation</vt:lpstr>
      <vt:lpstr>PowerPoint Presentation</vt:lpstr>
      <vt:lpstr>PowerPoint Presentation</vt:lpstr>
      <vt:lpstr>PowerPoint Presentation</vt:lpstr>
      <vt:lpstr>PowerPoint Presentation</vt:lpstr>
      <vt:lpstr>PowerPoint Presentation</vt:lpstr>
      <vt:lpstr>Genetic Causes (Syndromes with dysmorphic features )</vt:lpstr>
      <vt:lpstr>Turner syndrome</vt:lpstr>
      <vt:lpstr>PowerPoint Presentation</vt:lpstr>
      <vt:lpstr>Noonan syndrome</vt:lpstr>
      <vt:lpstr>Silver-Russell syndrome</vt:lpstr>
      <vt:lpstr>PowerPoint Presentation</vt:lpstr>
      <vt:lpstr>Prader Willi syndrome</vt:lpstr>
      <vt:lpstr>PowerPoint Presentation</vt:lpstr>
      <vt:lpstr>SHOX GENE VARIANTS</vt:lpstr>
      <vt:lpstr>PowerPoint Presentation</vt:lpstr>
      <vt:lpstr>Laurence-Moon-Bardet-Biedl syndrome</vt:lpstr>
      <vt:lpstr>Achondroplasia </vt:lpstr>
      <vt:lpstr>PowerPoint Presentation</vt:lpstr>
      <vt:lpstr>PowerPoint Presentation</vt:lpstr>
      <vt:lpstr>PowerPoint Presentation</vt:lpstr>
      <vt:lpstr>Endocrine causes of growth failure</vt:lpstr>
      <vt:lpstr>Physiology of Growth Hormone</vt:lpstr>
      <vt:lpstr>PowerPoint Presentation</vt:lpstr>
      <vt:lpstr>PowerPoint Presentation</vt:lpstr>
      <vt:lpstr>PowerPoint Presentation</vt:lpstr>
      <vt:lpstr>Growth hormone receptor mutations (Laron syndrome)</vt:lpstr>
      <vt:lpstr>PowerPoint Presentation</vt:lpstr>
      <vt:lpstr>PowerPoint Presentation</vt:lpstr>
      <vt:lpstr>Systemic disorders with secondary effects on growth </vt:lpstr>
      <vt:lpstr>How inflammatory processes affect physical growth ?</vt:lpstr>
      <vt:lpstr>PowerPoint Presentation</vt:lpstr>
      <vt:lpstr>PowerPoint Presentation</vt:lpstr>
      <vt:lpstr>PowerPoint Presentation</vt:lpstr>
      <vt:lpstr>PowerPoint Presentation</vt:lpstr>
      <vt:lpstr>PowerPoint Presentation</vt:lpstr>
      <vt:lpstr>PowerPoint Presentation</vt:lpstr>
      <vt:lpstr>Approach to child with short stature </vt:lpstr>
      <vt:lpstr>History</vt:lpstr>
      <vt:lpstr>PowerPoint Presentation</vt:lpstr>
      <vt:lpstr>PowerPoint Presentation</vt:lpstr>
      <vt:lpstr>PowerPoint Presentation</vt:lpstr>
      <vt:lpstr>Physical examination :</vt:lpstr>
      <vt:lpstr>PowerPoint Presentation</vt:lpstr>
      <vt:lpstr>PowerPoint Presentation</vt:lpstr>
      <vt:lpstr>PowerPoint Presentation</vt:lpstr>
      <vt:lpstr>investigation</vt:lpstr>
      <vt:lpstr>PowerPoint Presentation</vt:lpstr>
      <vt:lpstr>PowerPoint Presentation</vt:lpstr>
      <vt:lpstr>IGF1 and IGFBP3 measurement </vt:lpstr>
      <vt:lpstr>Provocative tests (GH stimulation tests) </vt:lpstr>
      <vt:lpstr>Management.</vt:lpstr>
      <vt:lpstr>growth hormone therapy </vt:lpstr>
      <vt:lpstr>Automated pen type </vt:lpstr>
      <vt:lpstr>Side effect of RHGH replacment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Hala Samara</dc:creator>
  <cp:lastModifiedBy>Monther Qatawneh</cp:lastModifiedBy>
  <cp:revision>13</cp:revision>
  <dcterms:created xsi:type="dcterms:W3CDTF">2024-03-18T19:11:48Z</dcterms:created>
  <dcterms:modified xsi:type="dcterms:W3CDTF">2024-04-24T15:16:44Z</dcterms:modified>
</cp:coreProperties>
</file>