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C603-065E-4191-8470-2C63E15D699C}" type="datetimeFigureOut">
              <a:rPr lang="en-US" smtClean="0"/>
              <a:pPr/>
              <a:t>9/30/18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BDA71-9688-4190-BD6F-EFA4B4125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0F12-9E72-4068-BB14-DC8AEB369AB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3956-1929-4D87-BBE0-032546AA6647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A15-1751-4557-BE9C-421D89AF4E69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1D47-7860-4644-A559-88C7480754D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E361-597F-477F-B92D-40254D543EFB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276D-3C42-4995-B6B1-44CAA68ECDED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F9D1-75D0-49DB-9209-84A5E59AB31C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4BA-E639-4AFA-900C-71D924FA4CAE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CF29-3A7C-424D-AAB7-D221897FC0A8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F3B0C-8ED0-4521-AB8C-186C20766844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A740-0784-44B7-B116-CD1375B9BC70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4BCD4D-E8D0-4379-8A39-60C6FE7F50B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81000" y="1422648"/>
            <a:ext cx="8229600" cy="2078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Introduction to the Medical</a:t>
            </a: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Terminology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FC4D-FD7D-4B79-A2C5-8A018048AF5F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  <p:pic>
        <p:nvPicPr>
          <p:cNvPr id="24578" name="Picture 2" descr="https://encrypted-tbn3.gstatic.com/images?q=tbn:ANd9GcSFuVXedIkgvSmTzHyeWDtp8Jci2z0-Vuvx17q0JLj0C9mLdIej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89040"/>
            <a:ext cx="8280920" cy="266429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Meanings of certain suffixes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-al           pertaining to              dent/al    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      (pertaining to teeth)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er</a:t>
            </a:r>
            <a:r>
              <a:rPr lang="en-US" dirty="0">
                <a:latin typeface="Arial" pitchFamily="34" charset="0"/>
                <a:cs typeface="Arial" pitchFamily="34" charset="0"/>
              </a:rPr>
              <a:t>          one who                     speak/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       (one who speaks)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-able      capable of being        play/able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(capable of being played)</a:t>
            </a: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A4B4-B82B-41A2-A12A-D067E4BB99B8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838200"/>
            <a:ext cx="7693025" cy="5562600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ly</a:t>
            </a:r>
            <a:r>
              <a:rPr lang="en-US" dirty="0">
                <a:latin typeface="Arial" pitchFamily="34" charset="0"/>
                <a:cs typeface="Arial" pitchFamily="34" charset="0"/>
              </a:rPr>
              <a:t>      an act or process    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splenomega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ly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(an abnormal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enlargement of the spleen)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-y     denote a procedure   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endoscop</a:t>
            </a:r>
            <a:r>
              <a:rPr lang="en-US" dirty="0">
                <a:latin typeface="Arial" pitchFamily="34" charset="0"/>
                <a:cs typeface="Arial" pitchFamily="34" charset="0"/>
              </a:rPr>
              <a:t>/y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     (looking inside the body)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oma</a:t>
            </a:r>
            <a:r>
              <a:rPr lang="en-US" dirty="0">
                <a:latin typeface="Arial" pitchFamily="34" charset="0"/>
                <a:cs typeface="Arial" pitchFamily="34" charset="0"/>
              </a:rPr>
              <a:t>             (tumor)          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hemat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oma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                                     (blood tumor)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NOTE:  The element that comes before a suffix can either be a word root or combining form.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C8B8-194B-4A8A-9C5D-CA694BC51A2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693025" cy="5095875"/>
          </a:xfrm>
        </p:spPr>
        <p:txBody>
          <a:bodyPr/>
          <a:lstStyle/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The suffixes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scope   (instrument to view)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rrhexis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(rupture)</a:t>
            </a:r>
          </a:p>
          <a:p>
            <a:pPr algn="l" rtl="0"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rrhea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(excessive flow or discharge)</a:t>
            </a: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all begin with a consonant, therefore a combining vowel must be used between the word root and the suffix.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91D5-6DE8-4399-9900-F941F159DE00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693025" cy="509587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The suffixes</a:t>
            </a:r>
          </a:p>
          <a:p>
            <a:pPr algn="l" rtl="0"/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43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algia</a:t>
            </a:r>
            <a:r>
              <a:rPr lang="en-US" sz="4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(pain)</a:t>
            </a:r>
          </a:p>
          <a:p>
            <a:pPr algn="l" rtl="0">
              <a:buFont typeface="Wingdings" pitchFamily="2" charset="2"/>
              <a:buNone/>
            </a:pPr>
            <a:r>
              <a:rPr lang="en-US" sz="4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-edema  (swelling)</a:t>
            </a:r>
          </a:p>
          <a:p>
            <a:pPr algn="l" rtl="0">
              <a:buFont typeface="Wingdings" pitchFamily="2" charset="2"/>
              <a:buNone/>
            </a:pPr>
            <a:r>
              <a:rPr lang="en-US" sz="4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3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uria</a:t>
            </a:r>
            <a:r>
              <a:rPr lang="en-US" sz="4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(urine, urination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These suffixes begin with a vowel, therefore a combining vowel is NOT used between the word root and the suffix.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6DA6-25FD-419A-9EF0-296B6361D3B5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924800" cy="685800"/>
          </a:xfrm>
        </p:spPr>
        <p:txBody>
          <a:bodyPr>
            <a:normAutofit/>
          </a:bodyPr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Prefix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948642" cy="5195910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 prefix is a syllable or syllables attached to the beginning of a word or word root to alter its meaning or create a new word. </a:t>
            </a:r>
          </a:p>
          <a:p>
            <a:pPr algn="l" rtl="0">
              <a:lnSpc>
                <a:spcPct val="90000"/>
              </a:lnSpc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Not all medical terms have a prefix. </a:t>
            </a:r>
          </a:p>
          <a:p>
            <a:pPr algn="l" rtl="0">
              <a:lnSpc>
                <a:spcPct val="90000"/>
              </a:lnSpc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prefix usually indicates a number, time, position, direction, or negation (absence). Many of the same prefixes used in medical terminology are also used in the English language.</a:t>
            </a:r>
          </a:p>
          <a:p>
            <a:pPr algn="l" rtl="0">
              <a:lnSpc>
                <a:spcPct val="9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 prefixes: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Anti-        (against)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Hyper-    (excessive)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Pre-        (before)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Post-       (after)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Homo-     (same)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3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Hypo-      (under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ABEB-B2C7-44FE-B32C-5F57847EA31D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rtl="0">
              <a:buFont typeface="Wingdings" pitchFamily="2" charset="2"/>
              <a:buNone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Hypoinsulinemia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Hypo / insulin /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emia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 flipV="1">
            <a:off x="1115616" y="378904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99592" y="4876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Prefix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 flipV="1">
            <a:off x="2483768" y="378904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339752" y="5029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Word root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 flipV="1">
            <a:off x="3767336" y="38862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851920" y="4876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suffix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908720" y="5517232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LOW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339752" y="5562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INSULIN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851920" y="5582567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dirty="0">
                <a:latin typeface="Arial" pitchFamily="34" charset="0"/>
                <a:cs typeface="Arial" pitchFamily="34" charset="0"/>
              </a:rPr>
              <a:t>BLOOD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6324600" y="3810000"/>
            <a:ext cx="2286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Notice that there is no combining vowel in this word because the prefix ends with a vowel and the suffix begins with a vowel.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6C3E-A37A-4234-875F-6C9E28057611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7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97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  <p:bldP spid="29702" grpId="0" animBg="1"/>
      <p:bldP spid="29703" grpId="0"/>
      <p:bldP spid="29704" grpId="0" animBg="1"/>
      <p:bldP spid="29705" grpId="0"/>
      <p:bldP spid="29706" grpId="0"/>
      <p:bldP spid="29707" grpId="0"/>
      <p:bldP spid="29708" grpId="0"/>
      <p:bldP spid="297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858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Interpretation of a medical term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924800" cy="5257800"/>
          </a:xfrm>
        </p:spPr>
        <p:txBody>
          <a:bodyPr/>
          <a:lstStyle/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understanding of a medical term is achieved by breaking the medical term down; then building it up. i.e.;</a:t>
            </a:r>
          </a:p>
          <a:p>
            <a:pPr marL="627063" lvl="1" indent="-354013" algn="l" rtl="0">
              <a:lnSpc>
                <a:spcPct val="90000"/>
              </a:lnSpc>
              <a:buClr>
                <a:schemeClr val="accent2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Define the suffix, or last part of the word.</a:t>
            </a:r>
          </a:p>
          <a:p>
            <a:pPr marL="627063" lvl="1" indent="-354013" algn="l" rtl="0">
              <a:lnSpc>
                <a:spcPct val="90000"/>
              </a:lnSpc>
              <a:buClr>
                <a:schemeClr val="accent2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Define the first part of the word (which may be a word root, combining form, or prefix).</a:t>
            </a:r>
          </a:p>
          <a:p>
            <a:pPr marL="627063" lvl="1" indent="-354013" algn="l" rtl="0">
              <a:lnSpc>
                <a:spcPct val="90000"/>
              </a:lnSpc>
              <a:buClr>
                <a:schemeClr val="accent2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Define the middle parts of the word.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Examples: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Leukocytopenia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Leuk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(word root = white)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cyt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(word root = cell)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 o / = combining vowel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penia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(suffix = decrease)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Hence,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Leukocytopenia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= a decrease in the number of white blood cells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E2D76-ED95-48EF-9659-1C9102F3C0DC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85800"/>
          </a:xfrm>
        </p:spPr>
        <p:txBody>
          <a:bodyPr>
            <a:normAutofit fontScale="90000"/>
          </a:bodyPr>
          <a:lstStyle/>
          <a:p>
            <a:pPr rtl="0"/>
            <a:r>
              <a:rPr lang="en-US" sz="3200" dirty="0">
                <a:latin typeface="Arial" pitchFamily="34" charset="0"/>
                <a:cs typeface="Arial" pitchFamily="34" charset="0"/>
              </a:rPr>
              <a:t>Interpretation of a medical term (cont.)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924800" cy="5257800"/>
          </a:xfrm>
        </p:spPr>
        <p:txBody>
          <a:bodyPr/>
          <a:lstStyle/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Examples: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Acrocyanosis</a:t>
            </a:r>
            <a:endParaRPr lang="en-US" sz="2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err="1">
                <a:latin typeface="Arial" pitchFamily="34" charset="0"/>
                <a:cs typeface="Arial" pitchFamily="34" charset="0"/>
              </a:rPr>
              <a:t>Acr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(word root = extremities)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cyan (word root = blue)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/ o / = combining vowel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osis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(suffix = condition)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Hence,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Acrocyanosis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= a condition characterized by blue extremities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endParaRPr lang="en-US" sz="21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Osteopathology</a:t>
            </a:r>
            <a:endParaRPr lang="en-US" sz="2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err="1">
                <a:latin typeface="Arial" pitchFamily="34" charset="0"/>
                <a:cs typeface="Arial" pitchFamily="34" charset="0"/>
              </a:rPr>
              <a:t>Oste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(word root = bone)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err="1">
                <a:latin typeface="Arial" pitchFamily="34" charset="0"/>
                <a:cs typeface="Arial" pitchFamily="34" charset="0"/>
              </a:rPr>
              <a:t>patho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(word root = disease)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/ o / = combining vowel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- logy (suffix = the study of)</a:t>
            </a:r>
          </a:p>
          <a:p>
            <a:pPr marL="0" indent="0" algn="l" rtl="0">
              <a:lnSpc>
                <a:spcPct val="90000"/>
              </a:lnSpc>
              <a:buFontTx/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Hence,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Osteopathology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= the study of bone diseases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3B39A-675C-41D8-8B4D-B02ABACBB23E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3954016" cy="838200"/>
          </a:xfrm>
        </p:spPr>
        <p:txBody>
          <a:bodyPr>
            <a:normAutofit/>
          </a:bodyPr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Plural words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838256" cy="502920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Are formed by adding or substituting another vowel or syllable at the end of a word (i.e. suffix).</a:t>
            </a:r>
          </a:p>
          <a:p>
            <a:pPr marL="0" indent="0"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Examples</a:t>
            </a: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macula – the plural is maculae</a:t>
            </a: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adenoma – the plural is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adenomata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glomerulus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the plural is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glomeruli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pelvis – the plural is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pelves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ovum – the plural is ova</a:t>
            </a:r>
          </a:p>
          <a:p>
            <a:pPr marL="0" indent="0" algn="l" rtl="0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spermatozoon – the plural is spermatozoa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0BF3-36A7-46D1-8DFE-3A09168A23ED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Tabl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4650"/>
            <a:ext cx="9144000" cy="610235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FC3D-94FA-46CE-BC0F-FD78B1EB73D4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838200"/>
          </a:xfrm>
        </p:spPr>
        <p:txBody>
          <a:bodyPr>
            <a:normAutofit fontScale="90000"/>
          </a:bodyPr>
          <a:lstStyle/>
          <a:p>
            <a:pPr rtl="0"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Basic Elements of a Medical Term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693025" cy="5334000"/>
          </a:xfrm>
        </p:spPr>
        <p:txBody>
          <a:bodyPr>
            <a:normAutofit fontScale="92500"/>
          </a:bodyPr>
          <a:lstStyle/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Most medical terms are derived from Greek and Latin language. (Thus, two different roots may have the same meaning. For example, the Greek word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dermatos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the Latin word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cutane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both refer to the skin). </a:t>
            </a:r>
          </a:p>
          <a:p>
            <a:pPr algn="l" rtl="0" eaLnBrk="1" hangingPunct="1">
              <a:buFont typeface="Wingdings" pitchFamily="2" charset="2"/>
              <a:buChar char="q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000" indent="-342000" algn="l" rtl="0" eaLnBrk="1" hangingPunct="1">
              <a:buFont typeface="Wingdings" pitchFamily="2" charset="2"/>
              <a:buChar char="q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Most medical terms are combination of two or more parts. To understand a medical term, it is essential to know the</a:t>
            </a:r>
          </a:p>
          <a:p>
            <a:pPr marL="933450" lvl="1" indent="-533400" algn="l" rtl="0" eaLnBrk="1" hangingPunct="1">
              <a:buClr>
                <a:schemeClr val="accent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Medical roots</a:t>
            </a:r>
          </a:p>
          <a:p>
            <a:pPr marL="933450" lvl="1" indent="-533400" algn="l" rtl="0" eaLnBrk="1" hangingPunct="1">
              <a:buClr>
                <a:schemeClr val="accent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Combining Form</a:t>
            </a:r>
          </a:p>
          <a:p>
            <a:pPr marL="933450" lvl="1" indent="-533400" algn="l" rtl="0" eaLnBrk="1" hangingPunct="1">
              <a:buClr>
                <a:schemeClr val="accent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Prefix</a:t>
            </a:r>
          </a:p>
          <a:p>
            <a:pPr marL="933450" lvl="1" indent="-533400" algn="l" rtl="0" eaLnBrk="1" hangingPunct="1">
              <a:buClr>
                <a:schemeClr val="accent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Suffix</a:t>
            </a:r>
          </a:p>
          <a:p>
            <a:pPr marL="533400" indent="-533400" algn="l" rtl="0" eaLnBrk="1" hangingPunct="1">
              <a:buFont typeface="Wingdings" pitchFamily="2" charset="2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These four parts of a medical term are known as ELEMENTS.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3F70E-0440-40AF-87B8-0D3484A55A24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762000"/>
          </a:xfrm>
        </p:spPr>
        <p:txBody>
          <a:bodyPr/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Eponyms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693025" cy="4714875"/>
          </a:xfrm>
        </p:spPr>
        <p:txBody>
          <a:bodyPr/>
          <a:lstStyle/>
          <a:p>
            <a:pPr marL="0" indent="0" algn="l" rtl="0">
              <a:buFont typeface="Wingdings" pitchFamily="2" charset="2"/>
              <a:buNone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Eponyms are medical terms derived from the name of a person. Many procedures and tests are also named after the person who invented or perfected them.</a:t>
            </a:r>
          </a:p>
          <a:p>
            <a:pPr marL="0" indent="0" algn="l" rtl="0">
              <a:buFont typeface="Wingdings" pitchFamily="2" charset="2"/>
              <a:buNone/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Font typeface="Wingdings" pitchFamily="2" charset="2"/>
              <a:buNone/>
            </a:pPr>
            <a:r>
              <a:rPr lang="en-US" sz="25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Examples of diseases;</a:t>
            </a:r>
          </a:p>
          <a:p>
            <a:pPr marL="627063" lvl="1" indent="-354013" algn="l" rtl="0">
              <a:buFont typeface="Wingdings" pitchFamily="2" charset="2"/>
              <a:buChar char="Ø"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Addison’s disease</a:t>
            </a:r>
          </a:p>
          <a:p>
            <a:pPr marL="627063" lvl="1" indent="-354013" algn="l" rtl="0">
              <a:buFont typeface="Wingdings" pitchFamily="2" charset="2"/>
              <a:buChar char="Ø"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Alzheimer’s disease</a:t>
            </a:r>
          </a:p>
          <a:p>
            <a:pPr marL="627063" lvl="1" indent="-354013" algn="l" rtl="0">
              <a:buFont typeface="Wingdings" pitchFamily="2" charset="2"/>
              <a:buChar char="Ø"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Cushing’s disease</a:t>
            </a:r>
          </a:p>
          <a:p>
            <a:pPr marL="627063" lvl="1" indent="-354013" algn="l" rtl="0">
              <a:buFont typeface="Wingdings" pitchFamily="2" charset="2"/>
              <a:buChar char="Ø"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Parkinson’s disease</a:t>
            </a:r>
          </a:p>
          <a:p>
            <a:pPr marL="627063" lvl="1" indent="-354013" algn="l" rtl="0">
              <a:buFont typeface="Wingdings" pitchFamily="2" charset="2"/>
              <a:buChar char="Ø"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Stokes-Adam’s syndrome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09C4-ABB0-467F-837E-53696CBBDC48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43136"/>
            <a:ext cx="7924800" cy="609600"/>
          </a:xfrm>
        </p:spPr>
        <p:txBody>
          <a:bodyPr>
            <a:noAutofit/>
          </a:bodyPr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Eponyms (cont.)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82824"/>
            <a:ext cx="7693025" cy="5242520"/>
          </a:xfrm>
        </p:spPr>
        <p:txBody>
          <a:bodyPr/>
          <a:lstStyle/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Examples of body parts;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Bowman capsules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Cowper’s glands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Wernicke’s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center or area</a:t>
            </a: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Examples of procedures;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Allen’s test (a test for patency of radial or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ulnar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arteries and the blood supply to the hand)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Belsey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Mark IV operation (a procedure to correct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gastroesophageal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reflux)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Heimlich maneuver (a technique for removing foreign objects from the airway of a choking victim</a:t>
            </a: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Examples of tools;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Foleys catheter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Swan-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Ganz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catheter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Hegar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dilators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Shirokar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ligature</a:t>
            </a: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endParaRPr 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BC1-FA14-4F87-BFEC-BBAF28934EBB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762000"/>
          </a:xfrm>
        </p:spPr>
        <p:txBody>
          <a:bodyPr/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Acronyms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693025" cy="5105400"/>
          </a:xfrm>
        </p:spPr>
        <p:txBody>
          <a:bodyPr/>
          <a:lstStyle/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Acronyms are medical abbreviations. They are used very frequently in medicine. They boost efficiency as long as they are used intelligently.  </a:t>
            </a: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Examples;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ACE  (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angiotensin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converting enzyme)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ACTH  (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adrenocorticotropic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hormone)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AIDS  (acquired immune deficiency syndrome)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ALP  (Alkaline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phosphatase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HDL  (high density lipoprotein)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Hys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(hysterical)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Hx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 (history)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MI  (myocardial infarction)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RBC  (red blood cells)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RBBB  (right bundle branch block)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RTA  (road traffic accident)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Rx  (prescription, pharmacy)</a:t>
            </a:r>
          </a:p>
          <a:p>
            <a:pPr marL="627063" lvl="1" indent="-354013"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TB  (tuberculosis)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9748D-FE0E-43C8-ACDF-1B7C86DE6990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762000"/>
          </a:xfrm>
        </p:spPr>
        <p:txBody>
          <a:bodyPr/>
          <a:lstStyle/>
          <a:p>
            <a:pPr rtl="0"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Term Root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85860"/>
            <a:ext cx="8643998" cy="535785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It is the main part or foundation of the medical term and contains its primary meaning.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Greek roots are used to build words that describe a disease, condition, treatment, or diagnosis. 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Latin roots are used to build words that describe anatomical structures. </a:t>
            </a:r>
          </a:p>
          <a:p>
            <a:pPr algn="l" rtl="0" eaLnBrk="1" hangingPunct="1">
              <a:buFont typeface="Wingdings" pitchFamily="2" charset="2"/>
              <a:buChar char="q"/>
            </a:pPr>
            <a:endParaRPr lang="en-US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It can appear at the beginning of a word, after a prefix, before a suffix, or between a prefix and a suffix. </a:t>
            </a:r>
          </a:p>
          <a:p>
            <a:pPr algn="l" rtl="0" eaLnBrk="1" hangingPunct="1">
              <a:buFont typeface="Wingdings" pitchFamily="2" charset="2"/>
              <a:buChar char="q"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All terms have at least one word root. </a:t>
            </a:r>
          </a:p>
          <a:p>
            <a:pPr algn="l" rtl="0" eaLnBrk="1" hangingPunct="1">
              <a:buFont typeface="Wingdings" pitchFamily="2" charset="2"/>
              <a:buChar char="q"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 word root may be used alone or combined with other </a:t>
            </a:r>
          </a:p>
          <a:p>
            <a:pPr algn="l" rtl="0" eaLnBrk="1" hangingPunct="1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       elements to form a complete word.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i.e. SPEAK (word root) + ER (suffix) = SPEAKER (complete word)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A4958-1B8F-45E3-AFD9-EBCD238AB70B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762000"/>
          </a:xfrm>
        </p:spPr>
        <p:txBody>
          <a:bodyPr/>
          <a:lstStyle/>
          <a:p>
            <a:pPr rtl="0"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Medical Root Examples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693025" cy="5334000"/>
          </a:xfrm>
        </p:spPr>
        <p:txBody>
          <a:bodyPr/>
          <a:lstStyle/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stomat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mouth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“or” means mouth (Latin)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dermat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skin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cutane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skin (Latin)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nephr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kidney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kidney (Latin)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angi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blood vessel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vascul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vas” means blood vessel (Latin)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encephal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brain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cerebr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brain (Latin)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cardi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heart (Greek)</a:t>
            </a:r>
          </a:p>
          <a:p>
            <a:pPr algn="l" rtl="0" eaLnBrk="1" hangingPunct="1"/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cordi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means heart (Latin)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94EF-408A-4FDD-9D72-F05C3EA8776A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762000"/>
          </a:xfrm>
        </p:spPr>
        <p:txBody>
          <a:bodyPr/>
          <a:lstStyle/>
          <a:p>
            <a:pPr rtl="0"/>
            <a:r>
              <a:rPr lang="en-US" dirty="0"/>
              <a:t>Combining Forms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693025" cy="50292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combining form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created when a word root is combined with a vowel. The vowel, known as a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combining vowel,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usually an </a:t>
            </a:r>
            <a:r>
              <a:rPr lang="en-US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but sometimes it is an </a:t>
            </a:r>
            <a:r>
              <a:rPr lang="en-US" sz="24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combining vowel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necessary to make the pronunciation of word roots easier.</a:t>
            </a:r>
          </a:p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combining vowel has no meaning of its own, but enables two word elements to be connected.</a:t>
            </a:r>
          </a:p>
          <a:p>
            <a:pPr algn="l" rtl="0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 combining form is presented as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word root/vowel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(such as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gastr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/o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i.e.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gastr</a:t>
            </a:r>
            <a:r>
              <a:rPr lang="en-US" dirty="0">
                <a:latin typeface="Arial" pitchFamily="34" charset="0"/>
                <a:cs typeface="Arial" pitchFamily="34" charset="0"/>
              </a:rPr>
              <a:t> / o    pronounced GASTRO.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24000" y="59426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Word root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098776" y="6086624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Combining vowel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2133600" y="556828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 flipV="1">
            <a:off x="3225552" y="5445224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D13D-A6B3-4D86-9721-2CC2ED40D87B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latin typeface="Arial" pitchFamily="34" charset="0"/>
                <a:cs typeface="Arial" pitchFamily="34" charset="0"/>
              </a:rPr>
              <a:t>When a word has more than one root, a combining vowel is used to link the root to each other.</a:t>
            </a: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i.e.   osteoarthritis          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oste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 o /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arthr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itis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3810000" y="4776192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667000" y="5105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/>
              <a:t>Word root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5940152" y="490344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076056" y="5595962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/>
              <a:t>Combining vowel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 flipV="1">
            <a:off x="6851104" y="4899248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934200" y="5638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/>
              <a:t>Word root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 flipV="1">
            <a:off x="7795592" y="4852392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956376" y="5150519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/>
              <a:t>suffix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5978624" y="411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6444208" y="4114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6588224" y="41148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5257800" y="3717032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/>
              <a:t>Slashes separate elements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F1AE-F054-4538-B797-B7757125AC8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/>
      <p:bldP spid="13318" grpId="0" animBg="1"/>
      <p:bldP spid="13319" grpId="0"/>
      <p:bldP spid="13319" grpId="1"/>
      <p:bldP spid="13320" grpId="0" animBg="1"/>
      <p:bldP spid="13321" grpId="0"/>
      <p:bldP spid="13323" grpId="0" animBg="1"/>
      <p:bldP spid="13324" grpId="0"/>
      <p:bldP spid="13326" grpId="0" animBg="1"/>
      <p:bldP spid="13327" grpId="0" animBg="1"/>
      <p:bldP spid="13330" grpId="0" animBg="1"/>
      <p:bldP spid="133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Tab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03542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B202-5B5A-4691-A14B-95F4E8830CEA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762000"/>
          </a:xfrm>
        </p:spPr>
        <p:txBody>
          <a:bodyPr/>
          <a:lstStyle/>
          <a:p>
            <a:pPr rtl="0"/>
            <a:r>
              <a:rPr lang="en-US" dirty="0">
                <a:latin typeface="Arial" pitchFamily="34" charset="0"/>
                <a:cs typeface="Arial" pitchFamily="34" charset="0"/>
              </a:rPr>
              <a:t>Suffix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693025" cy="4714875"/>
          </a:xfrm>
        </p:spPr>
        <p:txBody>
          <a:bodyPr/>
          <a:lstStyle/>
          <a:p>
            <a:pPr algn="l" rtl="0"/>
            <a:r>
              <a:rPr lang="en-US" sz="2500" dirty="0">
                <a:latin typeface="Arial" pitchFamily="34" charset="0"/>
                <a:cs typeface="Arial" pitchFamily="34" charset="0"/>
              </a:rPr>
              <a:t>A suffix is composed of one or more letters added to the END of a word root or combining form to modify its meaning.</a:t>
            </a:r>
          </a:p>
          <a:p>
            <a:pPr algn="l" rtl="0"/>
            <a:r>
              <a:rPr lang="en-US" sz="2500" dirty="0">
                <a:latin typeface="Arial" pitchFamily="34" charset="0"/>
                <a:cs typeface="Arial" pitchFamily="34" charset="0"/>
              </a:rPr>
              <a:t>By adding a suffix to the end of a word root, we create a noun or adjective with a different meaning.</a:t>
            </a:r>
          </a:p>
          <a:p>
            <a:pPr algn="l" rtl="0"/>
            <a:r>
              <a:rPr lang="en-US" sz="2500" dirty="0">
                <a:latin typeface="Arial" pitchFamily="34" charset="0"/>
                <a:cs typeface="Arial" pitchFamily="34" charset="0"/>
              </a:rPr>
              <a:t>In medical terminology, a suffix usually describes a pathology (disease or abnormality), symptom, surgical or diagnostic procedure, or part of speech.</a:t>
            </a:r>
          </a:p>
          <a:p>
            <a:pPr algn="l" rtl="0"/>
            <a:r>
              <a:rPr lang="en-US" sz="2500" dirty="0">
                <a:latin typeface="Arial" pitchFamily="34" charset="0"/>
                <a:cs typeface="Arial" pitchFamily="34" charset="0"/>
              </a:rPr>
              <a:t>Many suffixes are derived from Greek or Latin words.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B827-88A7-4086-AD51-2C5B8ADB3223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762000"/>
            <a:ext cx="7693025" cy="5324475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Changing the suffix changes the meaning of the medical term.</a:t>
            </a:r>
          </a:p>
          <a:p>
            <a:pPr algn="l" rtl="0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When a suffix begins with a consonant, a combining vowel, such as “o”, is used before the suffix.</a:t>
            </a:r>
          </a:p>
          <a:p>
            <a:pPr algn="l" rtl="0"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This is to make pronunciation easier.</a:t>
            </a:r>
          </a:p>
          <a:p>
            <a:pPr algn="l" rtl="0">
              <a:lnSpc>
                <a:spcPct val="9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Word root: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scler</a:t>
            </a:r>
            <a:r>
              <a:rPr lang="en-US" dirty="0">
                <a:latin typeface="Arial" pitchFamily="34" charset="0"/>
                <a:cs typeface="Arial" pitchFamily="34" charset="0"/>
              </a:rPr>
              <a:t> /     (hardening)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Suffix:         / derma    (skin)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Term:   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Scler</a:t>
            </a:r>
            <a:r>
              <a:rPr lang="en-US" dirty="0">
                <a:latin typeface="Arial" pitchFamily="34" charset="0"/>
                <a:cs typeface="Arial" pitchFamily="34" charset="0"/>
              </a:rPr>
              <a:t> / o / derma       (hardening of the skin)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3851920" y="558924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707904" y="6093296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latin typeface="Arial" pitchFamily="34" charset="0"/>
                <a:cs typeface="Arial" pitchFamily="34" charset="0"/>
              </a:rPr>
              <a:t>Combining vowel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E244-F61F-4904-8319-1A1E895E00BC}" type="datetime8">
              <a:rPr lang="ar-SA" smtClean="0"/>
              <a:pPr/>
              <a:t>30 أيلول، 18</a:t>
            </a:fld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94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</TotalTime>
  <Words>1461</Words>
  <Application>Microsoft Office PowerPoint</Application>
  <PresentationFormat>On-screen Show (4:3)</PresentationFormat>
  <Paragraphs>244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رحلة</vt:lpstr>
      <vt:lpstr>Introduction to the Medical  Terminology</vt:lpstr>
      <vt:lpstr>Basic Elements of a Medical Term</vt:lpstr>
      <vt:lpstr>Term Root</vt:lpstr>
      <vt:lpstr>Medical Root Examples</vt:lpstr>
      <vt:lpstr>Combining Forms</vt:lpstr>
      <vt:lpstr>PowerPoint Presentation</vt:lpstr>
      <vt:lpstr>PowerPoint Presentation</vt:lpstr>
      <vt:lpstr>Suffix</vt:lpstr>
      <vt:lpstr>PowerPoint Presentation</vt:lpstr>
      <vt:lpstr>Meanings of certain suffixes</vt:lpstr>
      <vt:lpstr>PowerPoint Presentation</vt:lpstr>
      <vt:lpstr>PowerPoint Presentation</vt:lpstr>
      <vt:lpstr>PowerPoint Presentation</vt:lpstr>
      <vt:lpstr>Prefix</vt:lpstr>
      <vt:lpstr>PowerPoint Presentation</vt:lpstr>
      <vt:lpstr>Interpretation of a medical term</vt:lpstr>
      <vt:lpstr>Interpretation of a medical term (cont.)</vt:lpstr>
      <vt:lpstr>Plural words</vt:lpstr>
      <vt:lpstr>PowerPoint Presentation</vt:lpstr>
      <vt:lpstr>Eponyms</vt:lpstr>
      <vt:lpstr>Eponyms (cont.)</vt:lpstr>
      <vt:lpstr>Acronyms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Medical Terminology</dc:title>
  <dc:creator>Dr.Waleed R. Ezzat</dc:creator>
  <cp:lastModifiedBy>Microsoft Office User</cp:lastModifiedBy>
  <cp:revision>49</cp:revision>
  <dcterms:created xsi:type="dcterms:W3CDTF">2012-06-16T20:05:51Z</dcterms:created>
  <dcterms:modified xsi:type="dcterms:W3CDTF">2018-09-30T13:22:31Z</dcterms:modified>
</cp:coreProperties>
</file>