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81"/>
  </p:notesMasterIdLst>
  <p:sldIdLst>
    <p:sldId id="256" r:id="rId4"/>
    <p:sldId id="257" r:id="rId5"/>
    <p:sldId id="258" r:id="rId6"/>
    <p:sldId id="259" r:id="rId7"/>
    <p:sldId id="260" r:id="rId8"/>
    <p:sldId id="274" r:id="rId9"/>
    <p:sldId id="262" r:id="rId10"/>
    <p:sldId id="275" r:id="rId11"/>
    <p:sldId id="277" r:id="rId12"/>
    <p:sldId id="263" r:id="rId13"/>
    <p:sldId id="264" r:id="rId14"/>
    <p:sldId id="265" r:id="rId15"/>
    <p:sldId id="273" r:id="rId16"/>
    <p:sldId id="266" r:id="rId17"/>
    <p:sldId id="268" r:id="rId18"/>
    <p:sldId id="267" r:id="rId19"/>
    <p:sldId id="276" r:id="rId20"/>
    <p:sldId id="269" r:id="rId21"/>
    <p:sldId id="270" r:id="rId22"/>
    <p:sldId id="278" r:id="rId23"/>
    <p:sldId id="271" r:id="rId24"/>
    <p:sldId id="272"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307" r:id="rId44"/>
    <p:sldId id="309" r:id="rId45"/>
    <p:sldId id="310" r:id="rId46"/>
    <p:sldId id="311" r:id="rId47"/>
    <p:sldId id="313" r:id="rId48"/>
    <p:sldId id="314" r:id="rId49"/>
    <p:sldId id="315" r:id="rId50"/>
    <p:sldId id="316" r:id="rId51"/>
    <p:sldId id="317" r:id="rId52"/>
    <p:sldId id="312" r:id="rId53"/>
    <p:sldId id="318" r:id="rId54"/>
    <p:sldId id="319" r:id="rId55"/>
    <p:sldId id="320" r:id="rId56"/>
    <p:sldId id="321" r:id="rId57"/>
    <p:sldId id="322" r:id="rId58"/>
    <p:sldId id="323" r:id="rId59"/>
    <p:sldId id="324" r:id="rId60"/>
    <p:sldId id="325" r:id="rId61"/>
    <p:sldId id="326" r:id="rId62"/>
    <p:sldId id="327" r:id="rId63"/>
    <p:sldId id="328" r:id="rId64"/>
    <p:sldId id="329" r:id="rId65"/>
    <p:sldId id="330" r:id="rId66"/>
    <p:sldId id="331" r:id="rId67"/>
    <p:sldId id="332" r:id="rId68"/>
    <p:sldId id="333" r:id="rId69"/>
    <p:sldId id="334" r:id="rId70"/>
    <p:sldId id="335" r:id="rId71"/>
    <p:sldId id="336" r:id="rId72"/>
    <p:sldId id="337" r:id="rId73"/>
    <p:sldId id="338" r:id="rId74"/>
    <p:sldId id="339" r:id="rId75"/>
    <p:sldId id="340" r:id="rId76"/>
    <p:sldId id="341" r:id="rId77"/>
    <p:sldId id="342" r:id="rId78"/>
    <p:sldId id="343" r:id="rId79"/>
    <p:sldId id="344"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975" autoAdjust="0"/>
  </p:normalViewPr>
  <p:slideViewPr>
    <p:cSldViewPr>
      <p:cViewPr varScale="1">
        <p:scale>
          <a:sx n="64" d="100"/>
          <a:sy n="64" d="100"/>
        </p:scale>
        <p:origin x="156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presProps" Target="presProps.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21BE63-A4E4-4BF1-8C2E-17265E682447}" type="datetimeFigureOut">
              <a:rPr lang="en-US" smtClean="0"/>
              <a:pPr/>
              <a:t>4/1/2021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C58D7C-E20B-4935-ABD8-5F6D1FC2336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uptodate.com/contents/management-of-hirsutism-in-premenopausal-women/abstract/10"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uptodate.com/contents/metformin-drug-information?search=hirsutism&amp;topicRef=7444&amp;source=see_link"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s://www.uptodate.com/contents/management-of-hirsutism-in-premenopausal-women/abstract/9-11,65" TargetMode="External"/><Relationship Id="rId4" Type="http://schemas.openxmlformats.org/officeDocument/2006/relationships/hyperlink" Target="https://www.uptodate.com/contents/management-of-hirsutism-in-premenopausal-women/abstract/10"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uptodate.com/contents/management-of-hirsutism-in-premenopausal-women/abstract/10"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Sources</a:t>
            </a:r>
            <a:r>
              <a:rPr lang="en-US" baseline="0" dirty="0"/>
              <a:t> of first part: </a:t>
            </a:r>
            <a:endParaRPr lang="en-US" dirty="0"/>
          </a:p>
          <a:p>
            <a:r>
              <a:rPr lang="en-US" dirty="0"/>
              <a:t>https://www.uptodate.com/contents/pathophysiology-and-causes-of-hirsutism?source=history_widget</a:t>
            </a:r>
          </a:p>
          <a:p>
            <a:endParaRPr lang="en-US" dirty="0"/>
          </a:p>
          <a:p>
            <a:r>
              <a:rPr lang="en-US" dirty="0"/>
              <a:t>https://www.uptodate.com/contents/evaluation-of-premenopausal-women-with-hirsutism?source=history_widget </a:t>
            </a:r>
          </a:p>
          <a:p>
            <a:endParaRPr lang="en-US" dirty="0"/>
          </a:p>
        </p:txBody>
      </p:sp>
      <p:sp>
        <p:nvSpPr>
          <p:cNvPr id="4" name="Slide Number Placeholder 3"/>
          <p:cNvSpPr>
            <a:spLocks noGrp="1"/>
          </p:cNvSpPr>
          <p:nvPr>
            <p:ph type="sldNum" sz="quarter" idx="10"/>
          </p:nvPr>
        </p:nvSpPr>
        <p:spPr/>
        <p:txBody>
          <a:bodyPr/>
          <a:lstStyle/>
          <a:p>
            <a:fld id="{23C58D7C-E20B-4935-ABD8-5F6D1FC2336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Diabetic </a:t>
            </a:r>
            <a:r>
              <a:rPr lang="en-US" dirty="0" err="1"/>
              <a:t>fetopathy</a:t>
            </a:r>
            <a:r>
              <a:rPr lang="en-US" dirty="0"/>
              <a:t> associated with bilateral adrenal hyperplasia and ambiguous genitalia: a case report. Journal of Medical Case Reports. 2008; 2 : 251. doi:10.1186/1752-1947-2-251</a:t>
            </a:r>
          </a:p>
          <a:p>
            <a:endParaRPr lang="en-US" dirty="0"/>
          </a:p>
          <a:p>
            <a:endParaRPr lang="en-US" dirty="0"/>
          </a:p>
        </p:txBody>
      </p:sp>
      <p:sp>
        <p:nvSpPr>
          <p:cNvPr id="4" name="عنصر نائب لرقم الشريحة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9F27FF2-6EB0-4EF5-9E58-D3926734AB2E}"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919176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9F27FF2-6EB0-4EF5-9E58-D3926734AB2E}"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675408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fontScale="55000" lnSpcReduction="20000"/>
          </a:bodyPr>
          <a:lstStyle/>
          <a:p>
            <a:pPr eaLnBrk="1" hangingPunct="1">
              <a:lnSpc>
                <a:spcPct val="80000"/>
              </a:lnSpc>
              <a:defRPr/>
            </a:pPr>
            <a:r>
              <a:rPr lang="en-US" dirty="0"/>
              <a:t>The gonads develop from the intermediate</a:t>
            </a:r>
            <a:r>
              <a:rPr lang="en-US" dirty="0">
                <a:solidFill>
                  <a:srgbClr val="C00000"/>
                </a:solidFill>
              </a:rPr>
              <a:t> mesoderm </a:t>
            </a:r>
            <a:r>
              <a:rPr lang="en-US" dirty="0"/>
              <a:t>during</a:t>
            </a:r>
            <a:r>
              <a:rPr lang="en-US" dirty="0">
                <a:solidFill>
                  <a:srgbClr val="C00000"/>
                </a:solidFill>
              </a:rPr>
              <a:t> 5</a:t>
            </a:r>
            <a:r>
              <a:rPr lang="en-US" baseline="30000" dirty="0">
                <a:solidFill>
                  <a:srgbClr val="C00000"/>
                </a:solidFill>
              </a:rPr>
              <a:t>th</a:t>
            </a:r>
            <a:r>
              <a:rPr lang="en-US" dirty="0">
                <a:solidFill>
                  <a:srgbClr val="C00000"/>
                </a:solidFill>
              </a:rPr>
              <a:t> </a:t>
            </a:r>
            <a:r>
              <a:rPr lang="en-US" dirty="0"/>
              <a:t>week ,they appear as bulge that protrude into the ventral body cavity .</a:t>
            </a:r>
          </a:p>
          <a:p>
            <a:pPr eaLnBrk="1" hangingPunct="1">
              <a:lnSpc>
                <a:spcPct val="80000"/>
              </a:lnSpc>
              <a:defRPr/>
            </a:pPr>
            <a:r>
              <a:rPr lang="en-US" dirty="0"/>
              <a:t>Adjacent  to the gonads are the </a:t>
            </a:r>
            <a:r>
              <a:rPr lang="en-US" dirty="0" err="1">
                <a:solidFill>
                  <a:schemeClr val="tx2"/>
                </a:solidFill>
                <a:effectLst>
                  <a:outerShdw blurRad="38100" dist="38100" dir="2700000" algn="tl">
                    <a:srgbClr val="C0C0C0"/>
                  </a:outerShdw>
                </a:effectLst>
              </a:rPr>
              <a:t>mesonephric</a:t>
            </a:r>
            <a:r>
              <a:rPr lang="en-US" dirty="0">
                <a:solidFill>
                  <a:schemeClr val="tx2"/>
                </a:solidFill>
                <a:effectLst>
                  <a:outerShdw blurRad="38100" dist="38100" dir="2700000" algn="tl">
                    <a:srgbClr val="C0C0C0"/>
                  </a:outerShdw>
                </a:effectLst>
              </a:rPr>
              <a:t> (</a:t>
            </a:r>
            <a:r>
              <a:rPr lang="en-US" dirty="0" err="1">
                <a:solidFill>
                  <a:schemeClr val="tx2"/>
                </a:solidFill>
                <a:effectLst>
                  <a:outerShdw blurRad="38100" dist="38100" dir="2700000" algn="tl">
                    <a:srgbClr val="C0C0C0"/>
                  </a:outerShdw>
                </a:effectLst>
              </a:rPr>
              <a:t>wolffian</a:t>
            </a:r>
            <a:r>
              <a:rPr lang="en-US" dirty="0">
                <a:solidFill>
                  <a:schemeClr val="tx2"/>
                </a:solidFill>
                <a:effectLst>
                  <a:outerShdw blurRad="38100" dist="38100" dir="2700000" algn="tl">
                    <a:srgbClr val="C0C0C0"/>
                  </a:outerShdw>
                </a:effectLst>
              </a:rPr>
              <a:t>)ducts…</a:t>
            </a:r>
            <a:r>
              <a:rPr lang="en-US" dirty="0">
                <a:effectLst>
                  <a:outerShdw blurRad="38100" dist="38100" dir="2700000" algn="tl">
                    <a:srgbClr val="C0C0C0"/>
                  </a:outerShdw>
                </a:effectLst>
              </a:rPr>
              <a:t>which eventually develop into structure of the reproductive system in male .</a:t>
            </a:r>
          </a:p>
          <a:p>
            <a:pPr eaLnBrk="1" hangingPunct="1">
              <a:lnSpc>
                <a:spcPct val="80000"/>
              </a:lnSpc>
              <a:defRPr/>
            </a:pPr>
            <a:r>
              <a:rPr lang="en-US" dirty="0">
                <a:effectLst>
                  <a:outerShdw blurRad="38100" dist="38100" dir="2700000" algn="tl">
                    <a:srgbClr val="C0C0C0"/>
                  </a:outerShdw>
                </a:effectLst>
              </a:rPr>
              <a:t>2</a:t>
            </a:r>
            <a:r>
              <a:rPr lang="en-US" baseline="30000" dirty="0">
                <a:effectLst>
                  <a:outerShdw blurRad="38100" dist="38100" dir="2700000" algn="tl">
                    <a:srgbClr val="C0C0C0"/>
                  </a:outerShdw>
                </a:effectLst>
              </a:rPr>
              <a:t>nd</a:t>
            </a:r>
            <a:r>
              <a:rPr lang="en-US" dirty="0">
                <a:effectLst>
                  <a:outerShdw blurRad="38100" dist="38100" dir="2700000" algn="tl">
                    <a:srgbClr val="C0C0C0"/>
                  </a:outerShdw>
                </a:effectLst>
              </a:rPr>
              <a:t> pair of duct ,</a:t>
            </a:r>
            <a:r>
              <a:rPr lang="en-US" dirty="0" err="1">
                <a:solidFill>
                  <a:schemeClr val="tx2"/>
                </a:solidFill>
                <a:effectLst>
                  <a:outerShdw blurRad="38100" dist="38100" dir="2700000" algn="tl">
                    <a:srgbClr val="C0C0C0"/>
                  </a:outerShdw>
                </a:effectLst>
              </a:rPr>
              <a:t>paramesonephric</a:t>
            </a:r>
            <a:r>
              <a:rPr lang="en-US" dirty="0">
                <a:solidFill>
                  <a:schemeClr val="tx2"/>
                </a:solidFill>
                <a:effectLst>
                  <a:outerShdw blurRad="38100" dist="38100" dir="2700000" algn="tl">
                    <a:srgbClr val="C0C0C0"/>
                  </a:outerShdw>
                </a:effectLst>
              </a:rPr>
              <a:t> (</a:t>
            </a:r>
            <a:r>
              <a:rPr lang="en-US" dirty="0" err="1">
                <a:solidFill>
                  <a:schemeClr val="tx2"/>
                </a:solidFill>
                <a:effectLst>
                  <a:outerShdw blurRad="38100" dist="38100" dir="2700000" algn="tl">
                    <a:srgbClr val="C0C0C0"/>
                  </a:outerShdw>
                </a:effectLst>
              </a:rPr>
              <a:t>mullerian</a:t>
            </a:r>
            <a:r>
              <a:rPr lang="en-US" dirty="0">
                <a:solidFill>
                  <a:schemeClr val="tx2"/>
                </a:solidFill>
                <a:effectLst>
                  <a:outerShdw blurRad="38100" dist="38100" dir="2700000" algn="tl">
                    <a:srgbClr val="C0C0C0"/>
                  </a:outerShdw>
                </a:effectLst>
              </a:rPr>
              <a:t>)ducts</a:t>
            </a:r>
            <a:r>
              <a:rPr lang="en-US" dirty="0">
                <a:effectLst>
                  <a:outerShdw blurRad="38100" dist="38100" dir="2700000" algn="tl">
                    <a:srgbClr val="C0C0C0"/>
                  </a:outerShdw>
                </a:effectLst>
              </a:rPr>
              <a:t>… develop lateral to </a:t>
            </a:r>
            <a:r>
              <a:rPr lang="en-US" dirty="0" err="1">
                <a:effectLst>
                  <a:outerShdw blurRad="38100" dist="38100" dir="2700000" algn="tl">
                    <a:srgbClr val="C0C0C0"/>
                  </a:outerShdw>
                </a:effectLst>
              </a:rPr>
              <a:t>mesonephric</a:t>
            </a:r>
            <a:r>
              <a:rPr lang="en-US" dirty="0">
                <a:effectLst>
                  <a:outerShdw blurRad="38100" dist="38100" dir="2700000" algn="tl">
                    <a:srgbClr val="C0C0C0"/>
                  </a:outerShdw>
                </a:effectLst>
              </a:rPr>
              <a:t> duct &amp; form structures of reproductive system in female . </a:t>
            </a:r>
          </a:p>
          <a:p>
            <a:pPr eaLnBrk="1" hangingPunct="1">
              <a:lnSpc>
                <a:spcPct val="80000"/>
              </a:lnSpc>
              <a:defRPr/>
            </a:pPr>
            <a:r>
              <a:rPr lang="en-US" dirty="0">
                <a:effectLst>
                  <a:outerShdw blurRad="38100" dist="38100" dir="2700000" algn="tl">
                    <a:srgbClr val="C0C0C0"/>
                  </a:outerShdw>
                </a:effectLst>
              </a:rPr>
              <a:t>The male pattern of development is </a:t>
            </a:r>
            <a:r>
              <a:rPr lang="en-US" dirty="0" err="1">
                <a:effectLst>
                  <a:outerShdw blurRad="38100" dist="38100" dir="2700000" algn="tl">
                    <a:srgbClr val="C0C0C0"/>
                  </a:outerShdw>
                </a:effectLst>
              </a:rPr>
              <a:t>innatiated</a:t>
            </a:r>
            <a:r>
              <a:rPr lang="en-US" dirty="0">
                <a:effectLst>
                  <a:outerShdw blurRad="38100" dist="38100" dir="2700000" algn="tl">
                    <a:srgbClr val="C0C0C0"/>
                  </a:outerShdw>
                </a:effectLst>
              </a:rPr>
              <a:t> by Y chromosome “master switch” gene name SRY </a:t>
            </a:r>
            <a:r>
              <a:rPr lang="en-GB" i="1" u="sng" dirty="0">
                <a:solidFill>
                  <a:srgbClr val="C00000"/>
                </a:solidFill>
              </a:rPr>
              <a:t>S</a:t>
            </a:r>
            <a:r>
              <a:rPr lang="en-GB" dirty="0"/>
              <a:t>ex determining </a:t>
            </a:r>
            <a:r>
              <a:rPr lang="en-GB" i="1" u="sng" dirty="0">
                <a:solidFill>
                  <a:srgbClr val="C00000"/>
                </a:solidFill>
              </a:rPr>
              <a:t>R</a:t>
            </a:r>
            <a:r>
              <a:rPr lang="en-GB" dirty="0"/>
              <a:t>egion of the </a:t>
            </a:r>
            <a:r>
              <a:rPr lang="en-GB" i="1" u="sng" dirty="0">
                <a:solidFill>
                  <a:srgbClr val="C00000"/>
                </a:solidFill>
              </a:rPr>
              <a:t>Y</a:t>
            </a:r>
            <a:r>
              <a:rPr lang="en-GB" dirty="0"/>
              <a:t> chromosome)</a:t>
            </a:r>
          </a:p>
          <a:p>
            <a:pPr eaLnBrk="1" hangingPunct="1">
              <a:lnSpc>
                <a:spcPct val="80000"/>
              </a:lnSpc>
              <a:defRPr/>
            </a:pPr>
            <a:r>
              <a:rPr lang="en-US" dirty="0">
                <a:effectLst>
                  <a:outerShdw blurRad="38100" dist="38100" dir="2700000" algn="tl">
                    <a:srgbClr val="C0C0C0"/>
                  </a:outerShdw>
                </a:effectLst>
              </a:rPr>
              <a:t> , which stands for sex-determining region of Y chromosome </a:t>
            </a:r>
          </a:p>
          <a:p>
            <a:pPr eaLnBrk="1" hangingPunct="1"/>
            <a:r>
              <a:rPr lang="en-US" sz="1200" dirty="0"/>
              <a:t>When </a:t>
            </a:r>
            <a:r>
              <a:rPr lang="en-US" sz="1200" dirty="0">
                <a:solidFill>
                  <a:srgbClr val="C00000"/>
                </a:solidFill>
              </a:rPr>
              <a:t>the SRY gene is expressed during </a:t>
            </a:r>
            <a:r>
              <a:rPr lang="en-US" sz="1200" dirty="0"/>
              <a:t>development , its protein product causes the primitive </a:t>
            </a:r>
            <a:r>
              <a:rPr lang="en-US" sz="1200" dirty="0" err="1"/>
              <a:t>sertoli</a:t>
            </a:r>
            <a:r>
              <a:rPr lang="en-US" sz="1200" dirty="0"/>
              <a:t> cells to begin to differentiate in the gonadal tissue during 7th week .</a:t>
            </a:r>
          </a:p>
          <a:p>
            <a:pPr eaLnBrk="1" hangingPunct="1"/>
            <a:endParaRPr lang="en-US" sz="1200" dirty="0"/>
          </a:p>
          <a:p>
            <a:pPr eaLnBrk="1" hangingPunct="1"/>
            <a:r>
              <a:rPr lang="en-US" sz="1200" dirty="0"/>
              <a:t>The developing </a:t>
            </a:r>
            <a:r>
              <a:rPr lang="en-US" sz="1200" dirty="0" err="1">
                <a:solidFill>
                  <a:srgbClr val="C00000"/>
                </a:solidFill>
              </a:rPr>
              <a:t>sertoli</a:t>
            </a:r>
            <a:r>
              <a:rPr lang="en-US" sz="1200" dirty="0">
                <a:solidFill>
                  <a:srgbClr val="C00000"/>
                </a:solidFill>
              </a:rPr>
              <a:t> cell secrete </a:t>
            </a:r>
            <a:r>
              <a:rPr lang="en-US" sz="1200" dirty="0"/>
              <a:t>hormone called </a:t>
            </a:r>
            <a:r>
              <a:rPr lang="en-US" sz="1200" dirty="0" err="1"/>
              <a:t>Mullerian</a:t>
            </a:r>
            <a:r>
              <a:rPr lang="en-US" sz="1200" dirty="0"/>
              <a:t>-inhibiting substance </a:t>
            </a:r>
            <a:r>
              <a:rPr lang="en-US" sz="1200" dirty="0">
                <a:solidFill>
                  <a:srgbClr val="C00000"/>
                </a:solidFill>
              </a:rPr>
              <a:t>(MIS</a:t>
            </a:r>
            <a:r>
              <a:rPr lang="en-US" sz="1200" dirty="0"/>
              <a:t>) that causes apoptosis of cell with in the </a:t>
            </a:r>
            <a:r>
              <a:rPr lang="en-US" sz="1200" dirty="0" err="1"/>
              <a:t>paramesonephric</a:t>
            </a:r>
            <a:r>
              <a:rPr lang="en-US" sz="1200" dirty="0"/>
              <a:t> (</a:t>
            </a:r>
            <a:r>
              <a:rPr lang="en-US" sz="1200" dirty="0" err="1"/>
              <a:t>mullerian</a:t>
            </a:r>
            <a:r>
              <a:rPr lang="en-US" sz="1200" dirty="0"/>
              <a:t> ) duct .</a:t>
            </a:r>
          </a:p>
          <a:p>
            <a:pPr eaLnBrk="1" hangingPunct="1"/>
            <a:endParaRPr lang="en-US" sz="1200" dirty="0"/>
          </a:p>
          <a:p>
            <a:pPr eaLnBrk="1" hangingPunct="1"/>
            <a:r>
              <a:rPr lang="en-US" sz="1200" dirty="0"/>
              <a:t>At 8th week the </a:t>
            </a:r>
            <a:r>
              <a:rPr lang="en-US" sz="1200" dirty="0">
                <a:solidFill>
                  <a:srgbClr val="C00000"/>
                </a:solidFill>
              </a:rPr>
              <a:t>primitive </a:t>
            </a:r>
            <a:r>
              <a:rPr lang="en-US" sz="1200" dirty="0" err="1">
                <a:solidFill>
                  <a:srgbClr val="C00000"/>
                </a:solidFill>
              </a:rPr>
              <a:t>leyding</a:t>
            </a:r>
            <a:r>
              <a:rPr lang="en-US" sz="1200" dirty="0">
                <a:solidFill>
                  <a:srgbClr val="C00000"/>
                </a:solidFill>
              </a:rPr>
              <a:t> cells </a:t>
            </a:r>
            <a:r>
              <a:rPr lang="en-US" sz="1200" dirty="0"/>
              <a:t>in the gonadal tissue begin to </a:t>
            </a:r>
            <a:r>
              <a:rPr lang="en-US" sz="1200" dirty="0">
                <a:solidFill>
                  <a:srgbClr val="C00000"/>
                </a:solidFill>
              </a:rPr>
              <a:t>secrete </a:t>
            </a:r>
            <a:r>
              <a:rPr lang="en-US" sz="1200" dirty="0" err="1">
                <a:solidFill>
                  <a:srgbClr val="C00000"/>
                </a:solidFill>
              </a:rPr>
              <a:t>testesterone</a:t>
            </a:r>
            <a:r>
              <a:rPr lang="en-US" sz="1200" dirty="0">
                <a:solidFill>
                  <a:srgbClr val="C00000"/>
                </a:solidFill>
              </a:rPr>
              <a:t> </a:t>
            </a:r>
            <a:r>
              <a:rPr lang="en-US" sz="1200" dirty="0"/>
              <a:t>.</a:t>
            </a:r>
          </a:p>
          <a:p>
            <a:pPr eaLnBrk="1" hangingPunct="1"/>
            <a:endParaRPr lang="en-US" sz="1200" dirty="0"/>
          </a:p>
          <a:p>
            <a:pPr eaLnBrk="1" hangingPunct="1"/>
            <a:r>
              <a:rPr lang="en-US" sz="1200" dirty="0"/>
              <a:t>Then </a:t>
            </a:r>
            <a:r>
              <a:rPr lang="en-US" sz="1200" dirty="0" err="1"/>
              <a:t>testesterone</a:t>
            </a:r>
            <a:r>
              <a:rPr lang="en-US" sz="1200" dirty="0"/>
              <a:t> begin stimulates develop </a:t>
            </a:r>
            <a:r>
              <a:rPr lang="en-US" sz="1200" dirty="0" err="1"/>
              <a:t>wolffian</a:t>
            </a:r>
            <a:r>
              <a:rPr lang="en-US" sz="1200" dirty="0"/>
              <a:t> duct on each side into:- </a:t>
            </a:r>
            <a:r>
              <a:rPr lang="en-US" sz="1200" dirty="0" err="1"/>
              <a:t>epididymis,vas</a:t>
            </a:r>
            <a:r>
              <a:rPr lang="en-US" sz="1200" dirty="0"/>
              <a:t> </a:t>
            </a:r>
            <a:r>
              <a:rPr lang="en-US" sz="1200" dirty="0" err="1"/>
              <a:t>deferens,ejaculatory</a:t>
            </a:r>
            <a:r>
              <a:rPr lang="en-US" sz="1200" dirty="0"/>
              <a:t> duct ,&amp;seminal vesicle </a:t>
            </a:r>
            <a:r>
              <a:rPr lang="en-US" sz="1200" i="1" dirty="0"/>
              <a:t>.</a:t>
            </a:r>
          </a:p>
          <a:p>
            <a:pPr eaLnBrk="1" hangingPunct="1"/>
            <a:endParaRPr lang="en-US" sz="1200" i="1" dirty="0"/>
          </a:p>
          <a:p>
            <a:pPr eaLnBrk="1" fontAlgn="auto" hangingPunct="1">
              <a:buFont typeface="Arial" pitchFamily="34" charset="0"/>
              <a:buNone/>
              <a:defRPr/>
            </a:pPr>
            <a:r>
              <a:rPr lang="en-US" sz="1200" dirty="0">
                <a:cs typeface="+mn-cs"/>
              </a:rPr>
              <a:t>Female embryo have 2X chromosome &amp; no Y chromosome .</a:t>
            </a:r>
          </a:p>
          <a:p>
            <a:pPr eaLnBrk="1" fontAlgn="auto" hangingPunct="1">
              <a:buFont typeface="Arial" pitchFamily="34" charset="0"/>
              <a:buNone/>
              <a:defRPr/>
            </a:pPr>
            <a:endParaRPr lang="en-US" sz="1200" dirty="0">
              <a:cs typeface="+mn-cs"/>
            </a:endParaRPr>
          </a:p>
          <a:p>
            <a:pPr eaLnBrk="1" fontAlgn="auto" hangingPunct="1">
              <a:buFont typeface="Arial" pitchFamily="34" charset="0"/>
              <a:buNone/>
              <a:defRPr/>
            </a:pPr>
            <a:r>
              <a:rPr lang="en-US" sz="1200" dirty="0">
                <a:cs typeface="+mn-cs"/>
              </a:rPr>
              <a:t>Because SRY absent ,the gonads develop into ovaries ,&amp; because MIS is not</a:t>
            </a:r>
          </a:p>
          <a:p>
            <a:pPr eaLnBrk="1" fontAlgn="auto" hangingPunct="1">
              <a:buFont typeface="Arial" pitchFamily="34" charset="0"/>
              <a:buNone/>
              <a:defRPr/>
            </a:pPr>
            <a:endParaRPr lang="en-US" sz="1200" dirty="0">
              <a:cs typeface="+mn-cs"/>
            </a:endParaRPr>
          </a:p>
          <a:p>
            <a:pPr eaLnBrk="1" fontAlgn="auto" hangingPunct="1">
              <a:buFont typeface="Arial" pitchFamily="34" charset="0"/>
              <a:buNone/>
              <a:defRPr/>
            </a:pPr>
            <a:r>
              <a:rPr lang="en-US" sz="1200" dirty="0">
                <a:cs typeface="+mn-cs"/>
              </a:rPr>
              <a:t>The distal end of </a:t>
            </a:r>
            <a:r>
              <a:rPr lang="en-US" sz="1200" dirty="0" err="1">
                <a:solidFill>
                  <a:schemeClr val="tx2">
                    <a:lumMod val="50000"/>
                  </a:schemeClr>
                </a:solidFill>
                <a:cs typeface="+mn-cs"/>
              </a:rPr>
              <a:t>mullerian</a:t>
            </a:r>
            <a:r>
              <a:rPr lang="en-US" sz="1200" dirty="0">
                <a:solidFill>
                  <a:schemeClr val="tx2">
                    <a:lumMod val="50000"/>
                  </a:schemeClr>
                </a:solidFill>
                <a:cs typeface="+mn-cs"/>
              </a:rPr>
              <a:t> duct fuse to form the uterus</a:t>
            </a:r>
            <a:r>
              <a:rPr lang="en-US" sz="1200" dirty="0">
                <a:cs typeface="+mn-cs"/>
              </a:rPr>
              <a:t> &amp; vagina whereas the </a:t>
            </a:r>
            <a:r>
              <a:rPr lang="en-US" sz="1200" dirty="0" err="1">
                <a:cs typeface="+mn-cs"/>
              </a:rPr>
              <a:t>unfused</a:t>
            </a:r>
            <a:r>
              <a:rPr lang="en-US" sz="1200" dirty="0">
                <a:cs typeface="+mn-cs"/>
              </a:rPr>
              <a:t> proximal portion become the uterine (fallopian tube . The </a:t>
            </a:r>
            <a:r>
              <a:rPr lang="en-US" sz="1200" dirty="0" err="1">
                <a:cs typeface="+mn-cs"/>
              </a:rPr>
              <a:t>walffian</a:t>
            </a:r>
            <a:r>
              <a:rPr lang="en-US" sz="1200" dirty="0">
                <a:cs typeface="+mn-cs"/>
              </a:rPr>
              <a:t> duct degenerate because </a:t>
            </a:r>
            <a:r>
              <a:rPr lang="en-US" sz="1200" dirty="0" err="1">
                <a:cs typeface="+mn-cs"/>
              </a:rPr>
              <a:t>testesterone</a:t>
            </a:r>
            <a:r>
              <a:rPr lang="en-US" sz="1200" dirty="0">
                <a:cs typeface="+mn-cs"/>
              </a:rPr>
              <a:t> is absent.  </a:t>
            </a:r>
          </a:p>
          <a:p>
            <a:pPr eaLnBrk="1" fontAlgn="auto" hangingPunct="1">
              <a:buFont typeface="Arial" pitchFamily="34" charset="0"/>
              <a:buNone/>
              <a:defRPr/>
            </a:pPr>
            <a:endParaRPr lang="en-US" sz="1200" dirty="0">
              <a:cs typeface="+mn-cs"/>
            </a:endParaRPr>
          </a:p>
          <a:p>
            <a:pPr eaLnBrk="1" fontAlgn="auto" hangingPunct="1">
              <a:buFont typeface="Arial" pitchFamily="34" charset="0"/>
              <a:buNone/>
              <a:defRPr/>
            </a:pPr>
            <a:r>
              <a:rPr lang="en-US" sz="1200" dirty="0">
                <a:cs typeface="+mn-cs"/>
              </a:rPr>
              <a:t>The external genitalia on both male &amp; female embryos also remain undifferentiated </a:t>
            </a:r>
            <a:r>
              <a:rPr lang="en-US" sz="1200" dirty="0" err="1">
                <a:cs typeface="+mn-cs"/>
              </a:rPr>
              <a:t>untill</a:t>
            </a:r>
            <a:r>
              <a:rPr lang="en-US" sz="1200" dirty="0">
                <a:cs typeface="+mn-cs"/>
              </a:rPr>
              <a:t> about 8</a:t>
            </a:r>
            <a:r>
              <a:rPr lang="en-US" sz="1200" baseline="30000" dirty="0">
                <a:cs typeface="+mn-cs"/>
              </a:rPr>
              <a:t>th</a:t>
            </a:r>
            <a:r>
              <a:rPr lang="en-US" sz="1200" dirty="0">
                <a:cs typeface="+mn-cs"/>
              </a:rPr>
              <a:t> week. </a:t>
            </a:r>
          </a:p>
          <a:p>
            <a:pPr eaLnBrk="1" fontAlgn="auto" hangingPunct="1">
              <a:buFont typeface="Arial" pitchFamily="34" charset="0"/>
              <a:buNone/>
              <a:defRPr/>
            </a:pPr>
            <a:endParaRPr lang="en-US" sz="1200" dirty="0">
              <a:cs typeface="+mn-cs"/>
            </a:endParaRPr>
          </a:p>
          <a:p>
            <a:pPr eaLnBrk="1" fontAlgn="auto" hangingPunct="1">
              <a:buFont typeface="Arial" pitchFamily="34" charset="0"/>
              <a:buNone/>
              <a:defRPr/>
            </a:pPr>
            <a:r>
              <a:rPr lang="en-US" sz="1200" dirty="0">
                <a:cs typeface="+mn-cs"/>
              </a:rPr>
              <a:t>In male embryo ,some testosterone converted to 2</a:t>
            </a:r>
            <a:r>
              <a:rPr lang="en-US" sz="1200" baseline="30000" dirty="0">
                <a:cs typeface="+mn-cs"/>
              </a:rPr>
              <a:t>nd</a:t>
            </a:r>
            <a:r>
              <a:rPr lang="en-US" sz="1200" dirty="0">
                <a:cs typeface="+mn-cs"/>
              </a:rPr>
              <a:t> androgen called </a:t>
            </a:r>
            <a:r>
              <a:rPr lang="en-US" sz="1200" dirty="0" err="1">
                <a:cs typeface="+mn-cs"/>
              </a:rPr>
              <a:t>dihydrotestosterone</a:t>
            </a:r>
            <a:r>
              <a:rPr lang="en-US" sz="1200" dirty="0">
                <a:cs typeface="+mn-cs"/>
              </a:rPr>
              <a:t> (DHT) that stimulate development of the urethra ,prostate , &amp; external genitalia.</a:t>
            </a:r>
          </a:p>
          <a:p>
            <a:pPr eaLnBrk="1" fontAlgn="auto" hangingPunct="1">
              <a:buFont typeface="Arial" pitchFamily="34" charset="0"/>
              <a:buNone/>
              <a:defRPr/>
            </a:pPr>
            <a:endParaRPr lang="en-US" sz="1200" dirty="0">
              <a:cs typeface="+mn-cs"/>
            </a:endParaRPr>
          </a:p>
          <a:p>
            <a:pPr eaLnBrk="1" fontAlgn="auto" hangingPunct="1">
              <a:buFont typeface="Arial" pitchFamily="34" charset="0"/>
              <a:buNone/>
              <a:defRPr/>
            </a:pPr>
            <a:r>
              <a:rPr lang="en-US" sz="1200" dirty="0">
                <a:cs typeface="+mn-cs"/>
              </a:rPr>
              <a:t>In the absence of DHT the genital tubercle gives rise to the clitoris in female embryos. </a:t>
            </a:r>
          </a:p>
          <a:p>
            <a:pPr eaLnBrk="1" fontAlgn="auto" hangingPunct="1">
              <a:buFont typeface="Arial" pitchFamily="34" charset="0"/>
              <a:buNone/>
              <a:defRPr/>
            </a:pPr>
            <a:r>
              <a:rPr lang="en-US" sz="1200" dirty="0">
                <a:cs typeface="+mn-cs"/>
              </a:rPr>
              <a:t>Female embryo have 2X chromosome &amp; no Y chromosome .</a:t>
            </a:r>
          </a:p>
          <a:p>
            <a:pPr eaLnBrk="1" fontAlgn="auto" hangingPunct="1">
              <a:buFont typeface="Arial" pitchFamily="34" charset="0"/>
              <a:buNone/>
              <a:defRPr/>
            </a:pPr>
            <a:endParaRPr lang="en-US" sz="1200" dirty="0">
              <a:cs typeface="+mn-cs"/>
            </a:endParaRPr>
          </a:p>
          <a:p>
            <a:pPr eaLnBrk="1" fontAlgn="auto" hangingPunct="1">
              <a:buFont typeface="Arial" pitchFamily="34" charset="0"/>
              <a:buNone/>
              <a:defRPr/>
            </a:pPr>
            <a:r>
              <a:rPr lang="en-US" sz="1200" dirty="0">
                <a:cs typeface="+mn-cs"/>
              </a:rPr>
              <a:t>Because SRY absent ,the gonads develop into ovaries ,&amp; because MIS is not</a:t>
            </a:r>
          </a:p>
          <a:p>
            <a:pPr eaLnBrk="1" fontAlgn="auto" hangingPunct="1">
              <a:buFont typeface="Arial" pitchFamily="34" charset="0"/>
              <a:buNone/>
              <a:defRPr/>
            </a:pPr>
            <a:endParaRPr lang="en-US" sz="1200" dirty="0">
              <a:cs typeface="+mn-cs"/>
            </a:endParaRPr>
          </a:p>
          <a:p>
            <a:pPr eaLnBrk="1" fontAlgn="auto" hangingPunct="1">
              <a:buFont typeface="Arial" pitchFamily="34" charset="0"/>
              <a:buNone/>
              <a:defRPr/>
            </a:pPr>
            <a:r>
              <a:rPr lang="en-US" sz="1200" dirty="0">
                <a:cs typeface="+mn-cs"/>
              </a:rPr>
              <a:t>The distal end of </a:t>
            </a:r>
            <a:r>
              <a:rPr lang="en-US" sz="1200" dirty="0" err="1">
                <a:solidFill>
                  <a:schemeClr val="tx2">
                    <a:lumMod val="50000"/>
                  </a:schemeClr>
                </a:solidFill>
                <a:cs typeface="+mn-cs"/>
              </a:rPr>
              <a:t>mullerian</a:t>
            </a:r>
            <a:r>
              <a:rPr lang="en-US" sz="1200" dirty="0">
                <a:solidFill>
                  <a:schemeClr val="tx2">
                    <a:lumMod val="50000"/>
                  </a:schemeClr>
                </a:solidFill>
                <a:cs typeface="+mn-cs"/>
              </a:rPr>
              <a:t> duct fuse to form the uterus</a:t>
            </a:r>
            <a:r>
              <a:rPr lang="en-US" sz="1200" dirty="0">
                <a:cs typeface="+mn-cs"/>
              </a:rPr>
              <a:t> &amp; vagina whereas the </a:t>
            </a:r>
            <a:r>
              <a:rPr lang="en-US" sz="1200" dirty="0" err="1">
                <a:cs typeface="+mn-cs"/>
              </a:rPr>
              <a:t>unfused</a:t>
            </a:r>
            <a:r>
              <a:rPr lang="en-US" sz="1200" dirty="0">
                <a:cs typeface="+mn-cs"/>
              </a:rPr>
              <a:t> proximal portion become the uterine (fallopian tube . The </a:t>
            </a:r>
            <a:r>
              <a:rPr lang="en-US" sz="1200" dirty="0" err="1">
                <a:cs typeface="+mn-cs"/>
              </a:rPr>
              <a:t>walffian</a:t>
            </a:r>
            <a:r>
              <a:rPr lang="en-US" sz="1200" dirty="0">
                <a:cs typeface="+mn-cs"/>
              </a:rPr>
              <a:t> duct degenerate because </a:t>
            </a:r>
            <a:r>
              <a:rPr lang="en-US" sz="1200" dirty="0" err="1">
                <a:cs typeface="+mn-cs"/>
              </a:rPr>
              <a:t>testesterone</a:t>
            </a:r>
            <a:r>
              <a:rPr lang="en-US" sz="1200" dirty="0">
                <a:cs typeface="+mn-cs"/>
              </a:rPr>
              <a:t> is absent.  </a:t>
            </a:r>
          </a:p>
          <a:p>
            <a:pPr eaLnBrk="1" fontAlgn="auto" hangingPunct="1">
              <a:buFont typeface="Arial" pitchFamily="34" charset="0"/>
              <a:buNone/>
              <a:defRPr/>
            </a:pPr>
            <a:endParaRPr lang="en-US" sz="1200" dirty="0">
              <a:cs typeface="+mn-cs"/>
            </a:endParaRPr>
          </a:p>
          <a:p>
            <a:pPr eaLnBrk="1" fontAlgn="auto" hangingPunct="1">
              <a:buFont typeface="Arial" pitchFamily="34" charset="0"/>
              <a:buNone/>
              <a:defRPr/>
            </a:pPr>
            <a:r>
              <a:rPr lang="en-US" sz="1200" dirty="0">
                <a:cs typeface="+mn-cs"/>
              </a:rPr>
              <a:t>The external genitalia on both male &amp; female embryos also remain undifferentiated </a:t>
            </a:r>
            <a:r>
              <a:rPr lang="en-US" sz="1200" dirty="0" err="1">
                <a:cs typeface="+mn-cs"/>
              </a:rPr>
              <a:t>untill</a:t>
            </a:r>
            <a:r>
              <a:rPr lang="en-US" sz="1200" dirty="0">
                <a:cs typeface="+mn-cs"/>
              </a:rPr>
              <a:t> about 8</a:t>
            </a:r>
            <a:r>
              <a:rPr lang="en-US" sz="1200" baseline="30000" dirty="0">
                <a:cs typeface="+mn-cs"/>
              </a:rPr>
              <a:t>th</a:t>
            </a:r>
            <a:r>
              <a:rPr lang="en-US" sz="1200" dirty="0">
                <a:cs typeface="+mn-cs"/>
              </a:rPr>
              <a:t> week. </a:t>
            </a:r>
          </a:p>
          <a:p>
            <a:pPr eaLnBrk="1" fontAlgn="auto" hangingPunct="1">
              <a:buFont typeface="Arial" pitchFamily="34" charset="0"/>
              <a:buNone/>
              <a:defRPr/>
            </a:pPr>
            <a:endParaRPr lang="en-US" sz="1200" dirty="0">
              <a:cs typeface="+mn-cs"/>
            </a:endParaRPr>
          </a:p>
          <a:p>
            <a:pPr eaLnBrk="1" fontAlgn="auto" hangingPunct="1">
              <a:buFont typeface="Arial" pitchFamily="34" charset="0"/>
              <a:buNone/>
              <a:defRPr/>
            </a:pPr>
            <a:r>
              <a:rPr lang="en-US" sz="1200" dirty="0">
                <a:cs typeface="+mn-cs"/>
              </a:rPr>
              <a:t>In male embryo ,some testosterone converted to 2</a:t>
            </a:r>
            <a:r>
              <a:rPr lang="en-US" sz="1200" baseline="30000" dirty="0">
                <a:cs typeface="+mn-cs"/>
              </a:rPr>
              <a:t>nd</a:t>
            </a:r>
            <a:r>
              <a:rPr lang="en-US" sz="1200" dirty="0">
                <a:cs typeface="+mn-cs"/>
              </a:rPr>
              <a:t> androgen called </a:t>
            </a:r>
            <a:r>
              <a:rPr lang="en-US" sz="1200" dirty="0" err="1">
                <a:cs typeface="+mn-cs"/>
              </a:rPr>
              <a:t>dihydrotestosterone</a:t>
            </a:r>
            <a:r>
              <a:rPr lang="en-US" sz="1200" dirty="0">
                <a:cs typeface="+mn-cs"/>
              </a:rPr>
              <a:t> (DHT) that stimulate development of the urethra ,prostate , &amp; external genitalia.</a:t>
            </a:r>
          </a:p>
          <a:p>
            <a:pPr eaLnBrk="1" fontAlgn="auto" hangingPunct="1">
              <a:buFont typeface="Arial" pitchFamily="34" charset="0"/>
              <a:buNone/>
              <a:defRPr/>
            </a:pPr>
            <a:endParaRPr lang="en-US" sz="1200" dirty="0">
              <a:cs typeface="+mn-cs"/>
            </a:endParaRPr>
          </a:p>
          <a:p>
            <a:pPr eaLnBrk="1" fontAlgn="auto" hangingPunct="1">
              <a:buFont typeface="Arial" pitchFamily="34" charset="0"/>
              <a:buNone/>
              <a:defRPr/>
            </a:pPr>
            <a:r>
              <a:rPr lang="en-US" sz="1200" dirty="0">
                <a:cs typeface="+mn-cs"/>
              </a:rPr>
              <a:t>In the absence of DHT the genital tubercle gives rise to the clitoris in female embryos. </a:t>
            </a:r>
          </a:p>
          <a:p>
            <a:endParaRPr lang="en-US" dirty="0"/>
          </a:p>
        </p:txBody>
      </p:sp>
      <p:sp>
        <p:nvSpPr>
          <p:cNvPr id="4" name="عنصر نائب لرقم الشريحة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9F27FF2-6EB0-4EF5-9E58-D3926734AB2E}"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705974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eaLnBrk="1" hangingPunct="1"/>
            <a:endParaRPr lang="ar-JO" sz="1200" dirty="0"/>
          </a:p>
          <a:p>
            <a:pPr eaLnBrk="1" hangingPunct="1">
              <a:lnSpc>
                <a:spcPct val="80000"/>
              </a:lnSpc>
              <a:defRPr/>
            </a:pPr>
            <a:endParaRPr lang="en-US" dirty="0"/>
          </a:p>
        </p:txBody>
      </p:sp>
      <p:sp>
        <p:nvSpPr>
          <p:cNvPr id="4" name="عنصر نائب لرقم الشريحة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9F27FF2-6EB0-4EF5-9E58-D3926734AB2E}"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623956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eaLnBrk="1" hangingPunct="1"/>
            <a:r>
              <a:rPr lang="en-US" sz="1050" dirty="0">
                <a:solidFill>
                  <a:schemeClr val="tx2"/>
                </a:solidFill>
              </a:rPr>
              <a:t>autosomal recessive disorder</a:t>
            </a:r>
          </a:p>
          <a:p>
            <a:pPr eaLnBrk="1" hangingPunct="1"/>
            <a:r>
              <a:rPr lang="en-US" altLang="en-US" dirty="0">
                <a:latin typeface="Tahoma" pitchFamily="34" charset="0"/>
                <a:cs typeface="Tahoma" pitchFamily="34" charset="0"/>
              </a:rPr>
              <a:t>2 </a:t>
            </a:r>
            <a:r>
              <a:rPr lang="en-US" altLang="ar-SA" dirty="0">
                <a:latin typeface="Tahoma" pitchFamily="34" charset="0"/>
                <a:cs typeface="Tahoma" pitchFamily="34" charset="0"/>
              </a:rPr>
              <a:t>forms, classic early </a:t>
            </a:r>
            <a:r>
              <a:rPr lang="en-US" altLang="ar-SA" dirty="0" err="1">
                <a:latin typeface="Tahoma" pitchFamily="34" charset="0"/>
                <a:cs typeface="Tahoma" pitchFamily="34" charset="0"/>
              </a:rPr>
              <a:t>virilization</a:t>
            </a:r>
            <a:r>
              <a:rPr lang="en-US" altLang="ar-SA" dirty="0">
                <a:latin typeface="Tahoma" pitchFamily="34" charset="0"/>
                <a:cs typeface="Tahoma" pitchFamily="34" charset="0"/>
              </a:rPr>
              <a:t> type with or without salt-losing crisis </a:t>
            </a:r>
            <a:r>
              <a:rPr lang="en-US" dirty="0"/>
              <a:t>present at birth or shortly thereafter </a:t>
            </a:r>
            <a:endParaRPr lang="en-US" altLang="ar-SA" dirty="0">
              <a:latin typeface="Tahoma" pitchFamily="34" charset="0"/>
              <a:cs typeface="Tahoma" pitchFamily="34" charset="0"/>
            </a:endParaRPr>
          </a:p>
          <a:p>
            <a:pPr eaLnBrk="1" hangingPunct="1"/>
            <a:r>
              <a:rPr lang="en-US" altLang="ar-SA" dirty="0">
                <a:latin typeface="Tahoma" pitchFamily="34" charset="0"/>
                <a:cs typeface="Tahoma" pitchFamily="34" charset="0"/>
              </a:rPr>
              <a:t>non-classic type with late-onset </a:t>
            </a:r>
            <a:r>
              <a:rPr lang="en-US" altLang="ar-SA" dirty="0" err="1">
                <a:latin typeface="Tahoma" pitchFamily="34" charset="0"/>
                <a:cs typeface="Tahoma" pitchFamily="34" charset="0"/>
              </a:rPr>
              <a:t>virilization</a:t>
            </a:r>
            <a:r>
              <a:rPr lang="en-US" altLang="ar-SA" dirty="0">
                <a:latin typeface="Tahoma" pitchFamily="34" charset="0"/>
                <a:cs typeface="Tahoma" pitchFamily="34" charset="0"/>
              </a:rPr>
              <a:t> </a:t>
            </a:r>
            <a:r>
              <a:rPr lang="en-US" dirty="0"/>
              <a:t>presents later in life, generally at the time of puberty or later </a:t>
            </a:r>
          </a:p>
          <a:p>
            <a:pPr eaLnBrk="1" hangingPunct="1"/>
            <a:r>
              <a:rPr lang="en-US" dirty="0"/>
              <a:t>Clinical manifestations of 21-hydroxylase deficiency depend upon the degree of enzyme deficiency  determined in part by the type of 21-hydroxylase genetic mutation that occurs on </a:t>
            </a:r>
            <a:r>
              <a:rPr lang="en-US" dirty="0">
                <a:solidFill>
                  <a:schemeClr val="tx2"/>
                </a:solidFill>
              </a:rPr>
              <a:t>chromosome 6</a:t>
            </a:r>
          </a:p>
          <a:p>
            <a:pPr eaLnBrk="1" hangingPunct="1"/>
            <a:r>
              <a:rPr lang="en-US" dirty="0">
                <a:latin typeface="Century Gothic" pitchFamily="34" charset="0"/>
              </a:rPr>
              <a:t>for example, patients with salt-wasting disease usually carry mutations on both alleles that completely destroy enzymatic activity.</a:t>
            </a:r>
            <a:endParaRPr lang="ar-JO" dirty="0"/>
          </a:p>
          <a:p>
            <a:endParaRPr lang="en-US" dirty="0"/>
          </a:p>
        </p:txBody>
      </p:sp>
      <p:sp>
        <p:nvSpPr>
          <p:cNvPr id="4" name="عنصر نائب لرقم الشريحة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9F27FF2-6EB0-4EF5-9E58-D3926734AB2E}"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417204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eaLnBrk="1" fontAlgn="auto" hangingPunct="1">
              <a:buFont typeface="Arial" pitchFamily="34" charset="0"/>
              <a:buNone/>
              <a:defRPr/>
            </a:pPr>
            <a:r>
              <a:rPr lang="en-US" sz="1400" i="1" kern="1200" cap="all" spc="-60" dirty="0">
                <a:solidFill>
                  <a:schemeClr val="tx2"/>
                </a:solidFill>
                <a:latin typeface="+mn-lt"/>
                <a:ea typeface="+mn-ea"/>
                <a:cs typeface="+mn-cs"/>
              </a:rPr>
              <a:t>Manifestations of 21-Hydrolase Deficiency</a:t>
            </a:r>
          </a:p>
          <a:p>
            <a:pPr eaLnBrk="1" fontAlgn="auto" hangingPunct="1">
              <a:buFont typeface="Arial" pitchFamily="34" charset="0"/>
              <a:buNone/>
              <a:defRPr/>
            </a:pPr>
            <a:r>
              <a:rPr lang="en-US" sz="1050" i="1" u="sng" dirty="0">
                <a:solidFill>
                  <a:srgbClr val="002060"/>
                </a:solidFill>
                <a:cs typeface="+mn-cs"/>
              </a:rPr>
              <a:t>• Severe:</a:t>
            </a:r>
          </a:p>
          <a:p>
            <a:pPr eaLnBrk="1" fontAlgn="auto" hangingPunct="1">
              <a:buFont typeface="Arial" pitchFamily="34" charset="0"/>
              <a:buNone/>
              <a:defRPr/>
            </a:pPr>
            <a:r>
              <a:rPr lang="en-US" dirty="0">
                <a:cs typeface="+mn-cs"/>
              </a:rPr>
              <a:t>• Newborn female infant</a:t>
            </a:r>
          </a:p>
          <a:p>
            <a:pPr eaLnBrk="1" fontAlgn="auto" hangingPunct="1">
              <a:buFont typeface="Arial" pitchFamily="34" charset="0"/>
              <a:buNone/>
              <a:defRPr/>
            </a:pPr>
            <a:r>
              <a:rPr lang="en-US" dirty="0">
                <a:cs typeface="+mn-cs"/>
              </a:rPr>
              <a:t>• </a:t>
            </a:r>
            <a:r>
              <a:rPr lang="en-US" dirty="0" err="1">
                <a:cs typeface="+mn-cs"/>
              </a:rPr>
              <a:t>Virilized</a:t>
            </a:r>
            <a:r>
              <a:rPr lang="en-US" dirty="0">
                <a:cs typeface="+mn-cs"/>
              </a:rPr>
              <a:t> (ambiguous genitalia), or </a:t>
            </a:r>
            <a:r>
              <a:rPr lang="en-US" dirty="0" err="1">
                <a:cs typeface="+mn-cs"/>
              </a:rPr>
              <a:t>virilized</a:t>
            </a:r>
            <a:r>
              <a:rPr lang="en-US" dirty="0">
                <a:cs typeface="+mn-cs"/>
              </a:rPr>
              <a:t> and has life-threatening salt wasting</a:t>
            </a:r>
          </a:p>
          <a:p>
            <a:pPr eaLnBrk="1" fontAlgn="auto" hangingPunct="1">
              <a:buFont typeface="Arial" pitchFamily="34" charset="0"/>
              <a:buNone/>
              <a:defRPr/>
            </a:pPr>
            <a:r>
              <a:rPr lang="en-US" sz="1050" u="sng" dirty="0">
                <a:solidFill>
                  <a:srgbClr val="002060"/>
                </a:solidFill>
                <a:cs typeface="+mn-cs"/>
              </a:rPr>
              <a:t>• Mild:</a:t>
            </a:r>
          </a:p>
          <a:p>
            <a:pPr eaLnBrk="1" fontAlgn="auto" hangingPunct="1">
              <a:buFont typeface="Arial" pitchFamily="34" charset="0"/>
              <a:buNone/>
              <a:defRPr/>
            </a:pPr>
            <a:r>
              <a:rPr lang="en-US" dirty="0">
                <a:cs typeface="+mn-cs"/>
              </a:rPr>
              <a:t>• Frequently associated with terminal body hair,</a:t>
            </a:r>
          </a:p>
          <a:p>
            <a:pPr eaLnBrk="1" fontAlgn="auto" hangingPunct="1">
              <a:buFont typeface="Arial" pitchFamily="34" charset="0"/>
              <a:buNone/>
              <a:defRPr/>
            </a:pPr>
            <a:r>
              <a:rPr lang="en-US" dirty="0">
                <a:cs typeface="+mn-cs"/>
              </a:rPr>
              <a:t>acne, alterations in menstrual cycles and infertility</a:t>
            </a:r>
          </a:p>
          <a:p>
            <a:pPr eaLnBrk="1" fontAlgn="auto" hangingPunct="1">
              <a:buFont typeface="Arial" pitchFamily="34" charset="0"/>
              <a:buNone/>
              <a:defRPr/>
            </a:pPr>
            <a:r>
              <a:rPr lang="en-US" dirty="0">
                <a:cs typeface="+mn-cs"/>
              </a:rPr>
              <a:t>•</a:t>
            </a:r>
            <a:r>
              <a:rPr lang="en-US" sz="1050" u="sng" dirty="0">
                <a:solidFill>
                  <a:srgbClr val="002060"/>
                </a:solidFill>
                <a:cs typeface="+mn-cs"/>
              </a:rPr>
              <a:t> Manifested at puberty</a:t>
            </a:r>
            <a:endParaRPr lang="en-US" u="sng" dirty="0">
              <a:solidFill>
                <a:srgbClr val="002060"/>
              </a:solidFill>
              <a:cs typeface="+mn-cs"/>
            </a:endParaRPr>
          </a:p>
          <a:p>
            <a:pPr eaLnBrk="1" fontAlgn="auto" hangingPunct="1">
              <a:buFont typeface="Arial" pitchFamily="34" charset="0"/>
              <a:buNone/>
              <a:defRPr/>
            </a:pPr>
            <a:r>
              <a:rPr lang="en-US" dirty="0">
                <a:cs typeface="+mn-cs"/>
              </a:rPr>
              <a:t>• </a:t>
            </a:r>
            <a:r>
              <a:rPr lang="en-US" dirty="0" err="1">
                <a:cs typeface="+mn-cs"/>
              </a:rPr>
              <a:t>Adrenarche</a:t>
            </a:r>
            <a:r>
              <a:rPr lang="en-US" dirty="0">
                <a:cs typeface="+mn-cs"/>
              </a:rPr>
              <a:t> may precede </a:t>
            </a:r>
            <a:r>
              <a:rPr lang="en-US" dirty="0" err="1">
                <a:cs typeface="+mn-cs"/>
              </a:rPr>
              <a:t>thelarche</a:t>
            </a:r>
            <a:r>
              <a:rPr lang="en-US" dirty="0">
                <a:cs typeface="+mn-cs"/>
              </a:rPr>
              <a:t>.</a:t>
            </a:r>
          </a:p>
          <a:p>
            <a:pPr eaLnBrk="1" fontAlgn="auto" hangingPunct="1">
              <a:buFont typeface="Arial" pitchFamily="34" charset="0"/>
              <a:buNone/>
              <a:defRPr/>
            </a:pPr>
            <a:r>
              <a:rPr lang="en-US" dirty="0">
                <a:cs typeface="+mn-cs"/>
              </a:rPr>
              <a:t>• History of pubic hair growth occurring before the onset of breast development</a:t>
            </a:r>
            <a:endParaRPr lang="ar-JO" dirty="0">
              <a:cs typeface="+mn-cs"/>
            </a:endParaRPr>
          </a:p>
          <a:p>
            <a:endParaRPr lang="en-US" dirty="0"/>
          </a:p>
        </p:txBody>
      </p:sp>
      <p:sp>
        <p:nvSpPr>
          <p:cNvPr id="4" name="عنصر نائب لرقم الشريحة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9F27FF2-6EB0-4EF5-9E58-D3926734AB2E}"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897622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eaLnBrk="1" fontAlgn="auto" hangingPunct="1">
              <a:buFont typeface="Arial" pitchFamily="34" charset="0"/>
              <a:buNone/>
              <a:defRPr/>
            </a:pPr>
            <a:r>
              <a:rPr lang="en-US" dirty="0">
                <a:cs typeface="+mn-cs"/>
              </a:rPr>
              <a:t>measuring increased 17-OH progesterone in plasma during the follicular phase  (preferably </a:t>
            </a:r>
            <a:r>
              <a:rPr lang="en-US" u="sng" dirty="0">
                <a:cs typeface="+mn-cs"/>
              </a:rPr>
              <a:t>measured while fasting</a:t>
            </a:r>
          </a:p>
          <a:p>
            <a:pPr eaLnBrk="1" fontAlgn="auto" hangingPunct="1">
              <a:buFont typeface="Arial" pitchFamily="34" charset="0"/>
              <a:buNone/>
              <a:defRPr/>
            </a:pPr>
            <a:r>
              <a:rPr lang="en-US" dirty="0">
                <a:cs typeface="+mn-cs"/>
              </a:rPr>
              <a:t>Patients with classic form will have significantly elevated</a:t>
            </a:r>
          </a:p>
          <a:p>
            <a:pPr eaLnBrk="1" fontAlgn="auto" hangingPunct="1">
              <a:buFont typeface="Arial" pitchFamily="34" charset="0"/>
              <a:buNone/>
              <a:defRPr/>
            </a:pPr>
            <a:r>
              <a:rPr lang="en-US" dirty="0">
                <a:cs typeface="+mn-cs"/>
              </a:rPr>
              <a:t>plasma 17-OH progesterone levels, usually </a:t>
            </a:r>
            <a:r>
              <a:rPr lang="en-US" dirty="0">
                <a:solidFill>
                  <a:schemeClr val="accent5">
                    <a:lumMod val="75000"/>
                  </a:schemeClr>
                </a:solidFill>
                <a:cs typeface="+mn-cs"/>
              </a:rPr>
              <a:t>over 2000</a:t>
            </a:r>
          </a:p>
          <a:p>
            <a:pPr eaLnBrk="1" fontAlgn="auto" hangingPunct="1">
              <a:buFont typeface="Arial" pitchFamily="34" charset="0"/>
              <a:buNone/>
              <a:defRPr/>
            </a:pPr>
            <a:r>
              <a:rPr lang="en-US" dirty="0" err="1">
                <a:cs typeface="+mn-cs"/>
              </a:rPr>
              <a:t>ng</a:t>
            </a:r>
            <a:r>
              <a:rPr lang="en-US" dirty="0">
                <a:cs typeface="+mn-cs"/>
              </a:rPr>
              <a:t>/</a:t>
            </a:r>
            <a:r>
              <a:rPr lang="en-US" dirty="0" err="1">
                <a:cs typeface="+mn-cs"/>
              </a:rPr>
              <a:t>dL</a:t>
            </a:r>
            <a:endParaRPr lang="en-US" dirty="0">
              <a:cs typeface="+mn-cs"/>
            </a:endParaRPr>
          </a:p>
          <a:p>
            <a:pPr eaLnBrk="1" fontAlgn="auto" hangingPunct="1">
              <a:buFont typeface="Arial" pitchFamily="34" charset="0"/>
              <a:buNone/>
              <a:defRPr/>
            </a:pPr>
            <a:r>
              <a:rPr lang="en-US" u="sng" dirty="0">
                <a:cs typeface="+mn-cs"/>
              </a:rPr>
              <a:t>less severe form</a:t>
            </a:r>
            <a:r>
              <a:rPr lang="en-US" dirty="0">
                <a:cs typeface="+mn-cs"/>
              </a:rPr>
              <a:t>:</a:t>
            </a:r>
          </a:p>
          <a:p>
            <a:pPr eaLnBrk="1" fontAlgn="auto" hangingPunct="1">
              <a:buFont typeface="Arial" pitchFamily="34" charset="0"/>
              <a:buNone/>
              <a:defRPr/>
            </a:pPr>
            <a:r>
              <a:rPr lang="en-US" dirty="0">
                <a:cs typeface="+mn-cs"/>
              </a:rPr>
              <a:t>mildly elevated basal levels</a:t>
            </a:r>
            <a:r>
              <a:rPr lang="en-US" dirty="0">
                <a:solidFill>
                  <a:schemeClr val="accent5">
                    <a:lumMod val="75000"/>
                  </a:schemeClr>
                </a:solidFill>
                <a:cs typeface="+mn-cs"/>
              </a:rPr>
              <a:t>, 200 </a:t>
            </a:r>
            <a:r>
              <a:rPr lang="en-US" dirty="0" err="1">
                <a:solidFill>
                  <a:schemeClr val="accent5">
                    <a:lumMod val="75000"/>
                  </a:schemeClr>
                </a:solidFill>
                <a:cs typeface="+mn-cs"/>
              </a:rPr>
              <a:t>ng</a:t>
            </a:r>
            <a:r>
              <a:rPr lang="en-US" dirty="0">
                <a:solidFill>
                  <a:schemeClr val="accent5">
                    <a:lumMod val="75000"/>
                  </a:schemeClr>
                </a:solidFill>
                <a:cs typeface="+mn-cs"/>
              </a:rPr>
              <a:t>/d</a:t>
            </a:r>
          </a:p>
          <a:p>
            <a:pPr eaLnBrk="1" fontAlgn="auto" hangingPunct="1">
              <a:buFont typeface="Arial" pitchFamily="34" charset="0"/>
              <a:buNone/>
              <a:defRPr/>
            </a:pPr>
            <a:r>
              <a:rPr lang="en-US" dirty="0">
                <a:cs typeface="+mn-cs"/>
              </a:rPr>
              <a:t>increase to </a:t>
            </a:r>
            <a:r>
              <a:rPr lang="en-US" dirty="0">
                <a:solidFill>
                  <a:schemeClr val="accent5">
                    <a:lumMod val="75000"/>
                  </a:schemeClr>
                </a:solidFill>
                <a:cs typeface="+mn-cs"/>
              </a:rPr>
              <a:t>1000 </a:t>
            </a:r>
            <a:r>
              <a:rPr lang="en-US" dirty="0" err="1">
                <a:solidFill>
                  <a:schemeClr val="accent5">
                    <a:lumMod val="75000"/>
                  </a:schemeClr>
                </a:solidFill>
                <a:cs typeface="+mn-cs"/>
              </a:rPr>
              <a:t>ng</a:t>
            </a:r>
            <a:r>
              <a:rPr lang="en-US" dirty="0">
                <a:solidFill>
                  <a:schemeClr val="accent5">
                    <a:lumMod val="75000"/>
                  </a:schemeClr>
                </a:solidFill>
                <a:cs typeface="+mn-cs"/>
              </a:rPr>
              <a:t>/</a:t>
            </a:r>
            <a:r>
              <a:rPr lang="en-US" dirty="0" err="1">
                <a:solidFill>
                  <a:schemeClr val="accent5">
                    <a:lumMod val="75000"/>
                  </a:schemeClr>
                </a:solidFill>
                <a:cs typeface="+mn-cs"/>
              </a:rPr>
              <a:t>dL</a:t>
            </a:r>
            <a:r>
              <a:rPr lang="en-US" dirty="0">
                <a:solidFill>
                  <a:schemeClr val="accent5">
                    <a:lumMod val="75000"/>
                  </a:schemeClr>
                </a:solidFill>
                <a:cs typeface="+mn-cs"/>
              </a:rPr>
              <a:t> </a:t>
            </a:r>
            <a:r>
              <a:rPr lang="en-US" dirty="0">
                <a:cs typeface="+mn-cs"/>
              </a:rPr>
              <a:t>in response to ACTH stimulation</a:t>
            </a:r>
            <a:endParaRPr lang="ar-JO" dirty="0">
              <a:cs typeface="+mn-cs"/>
            </a:endParaRPr>
          </a:p>
          <a:p>
            <a:endParaRPr lang="en-US" dirty="0"/>
          </a:p>
        </p:txBody>
      </p:sp>
      <p:sp>
        <p:nvSpPr>
          <p:cNvPr id="4" name="عنصر نائب لرقم الشريحة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9F27FF2-6EB0-4EF5-9E58-D3926734AB2E}"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304025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eaLnBrk="1" hangingPunct="1">
              <a:buClr>
                <a:srgbClr val="FF0066"/>
              </a:buClr>
            </a:pPr>
            <a:r>
              <a:rPr lang="en-US" dirty="0"/>
              <a:t>HYDROCORTISON : at 20 to 30 mg/m</a:t>
            </a:r>
            <a:r>
              <a:rPr lang="en-US" baseline="30000" dirty="0"/>
              <a:t>2</a:t>
            </a:r>
            <a:r>
              <a:rPr lang="en-US" dirty="0"/>
              <a:t>/day, divided three times daily (</a:t>
            </a:r>
            <a:r>
              <a:rPr lang="en-US" dirty="0" err="1"/>
              <a:t>ie</a:t>
            </a:r>
            <a:r>
              <a:rPr lang="en-US" i="1" dirty="0"/>
              <a:t>,</a:t>
            </a:r>
            <a:r>
              <a:rPr lang="en-US" dirty="0"/>
              <a:t> 2.5 mg three times a day), with rapid dose reduction when target hormone levels are reached. Only the tablet formulation of hydrocortisone should be used, administered by crushing the tablets and mixing with a small amount of water; liquid hydrocortisone should not be used</a:t>
            </a:r>
          </a:p>
          <a:p>
            <a:pPr eaLnBrk="1" hangingPunct="1">
              <a:buClr>
                <a:srgbClr val="FF0066"/>
              </a:buClr>
            </a:pPr>
            <a:endParaRPr lang="en-US" dirty="0"/>
          </a:p>
          <a:p>
            <a:pPr marL="0" indent="0">
              <a:buNone/>
            </a:pPr>
            <a:r>
              <a:rPr lang="en-US" dirty="0"/>
              <a:t>FLUDROCORTISON : 100 mcg once or twice daily.</a:t>
            </a:r>
          </a:p>
          <a:p>
            <a:pPr marL="0" indent="0">
              <a:buNone/>
            </a:pPr>
            <a:endParaRPr lang="en-US" dirty="0"/>
          </a:p>
          <a:p>
            <a:pPr marL="0" indent="0">
              <a:buNone/>
            </a:pPr>
            <a:r>
              <a:rPr lang="en-US" dirty="0"/>
              <a:t>Sodium chloride, 1 to 2 g or 17 to 34 </a:t>
            </a:r>
            <a:r>
              <a:rPr lang="en-US" dirty="0" err="1"/>
              <a:t>mEq</a:t>
            </a:r>
            <a:r>
              <a:rPr lang="en-US" dirty="0"/>
              <a:t>/day (2 to 4 </a:t>
            </a:r>
            <a:r>
              <a:rPr lang="en-US" dirty="0" err="1"/>
              <a:t>mEq</a:t>
            </a:r>
            <a:r>
              <a:rPr lang="en-US" dirty="0"/>
              <a:t>/kg/day), divided in several feedings.</a:t>
            </a:r>
          </a:p>
          <a:p>
            <a:pPr eaLnBrk="1" hangingPunct="1">
              <a:buClr>
                <a:srgbClr val="FF0066"/>
              </a:buClr>
            </a:pPr>
            <a:endParaRPr lang="en-US" dirty="0">
              <a:latin typeface="Andalus" pitchFamily="18" charset="-78"/>
              <a:cs typeface="Andalus" pitchFamily="18" charset="-78"/>
            </a:endParaRPr>
          </a:p>
          <a:p>
            <a:pPr eaLnBrk="1" hangingPunct="1">
              <a:buClr>
                <a:srgbClr val="FF0066"/>
              </a:buClr>
            </a:pPr>
            <a:endParaRPr lang="en-US" dirty="0"/>
          </a:p>
          <a:p>
            <a:pPr eaLnBrk="1" hangingPunct="1">
              <a:buClr>
                <a:srgbClr val="FF0066"/>
              </a:buClr>
            </a:pPr>
            <a:r>
              <a:rPr lang="en-US" dirty="0"/>
              <a:t>The aim is to replace deficient corticosteroids and to </a:t>
            </a:r>
            <a:r>
              <a:rPr lang="en-GB" dirty="0"/>
              <a:t>suppress ACTH-driven adrenal androgen production.</a:t>
            </a:r>
          </a:p>
          <a:p>
            <a:pPr eaLnBrk="1" hangingPunct="1">
              <a:buClr>
                <a:srgbClr val="FF0066"/>
              </a:buClr>
              <a:buSzPct val="101000"/>
              <a:buFont typeface="Arial" charset="0"/>
              <a:buChar char="•"/>
            </a:pPr>
            <a:r>
              <a:rPr lang="en-US" dirty="0"/>
              <a:t> To treat congenital adrenal hyperplasia, it's best to get a referral to a specialist in childhood hormonal issues (pediatric endocrinologist</a:t>
            </a:r>
            <a:r>
              <a:rPr lang="en-US" dirty="0">
                <a:latin typeface="Andalus" pitchFamily="18" charset="-78"/>
                <a:cs typeface="Andalus" pitchFamily="18" charset="-78"/>
              </a:rPr>
              <a:t>).</a:t>
            </a:r>
          </a:p>
          <a:p>
            <a:endParaRPr lang="en-US" dirty="0"/>
          </a:p>
        </p:txBody>
      </p:sp>
      <p:sp>
        <p:nvSpPr>
          <p:cNvPr id="4" name="عنصر نائب لرقم الشريحة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9F27FF2-6EB0-4EF5-9E58-D3926734AB2E}"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234080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thus predicting a one-in-eight chance of female genital </a:t>
            </a:r>
            <a:r>
              <a:rPr lang="en-US" dirty="0" err="1"/>
              <a:t>atypia</a:t>
            </a:r>
            <a:endParaRPr lang="en-US" dirty="0"/>
          </a:p>
          <a:p>
            <a:endParaRPr lang="en-US" dirty="0"/>
          </a:p>
        </p:txBody>
      </p:sp>
      <p:sp>
        <p:nvSpPr>
          <p:cNvPr id="4" name="عنصر نائب لرقم الشريحة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9F27FF2-6EB0-4EF5-9E58-D3926734AB2E}"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207652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 Since 11-deoxycortisol has little biological activity and cannot substitute for cortisol as a glucocorticoid, however, these patients are paradoxically vulnerable to adrenal crises, although they are relatively protected by mineralocorticoid (DOC) excess.</a:t>
            </a:r>
          </a:p>
          <a:p>
            <a:endParaRPr lang="en-US" dirty="0"/>
          </a:p>
        </p:txBody>
      </p:sp>
      <p:sp>
        <p:nvSpPr>
          <p:cNvPr id="4" name="عنصر نائب لرقم الشريحة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8BA55B-EAFF-4333-AC10-2F86C4667B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42708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Virilization</a:t>
            </a:r>
            <a:r>
              <a:rPr lang="en-US" dirty="0"/>
              <a:t> : </a:t>
            </a:r>
            <a:r>
              <a:rPr lang="en-US" sz="1200" b="1" i="0" kern="1200" dirty="0">
                <a:solidFill>
                  <a:schemeClr val="tx1"/>
                </a:solidFill>
                <a:latin typeface="+mn-lt"/>
                <a:ea typeface="+mn-ea"/>
                <a:cs typeface="+mn-cs"/>
              </a:rPr>
              <a:t>baldness</a:t>
            </a:r>
            <a:r>
              <a:rPr lang="en-US" sz="1200" b="0" i="0" kern="1200" dirty="0">
                <a:solidFill>
                  <a:schemeClr val="tx1"/>
                </a:solidFill>
                <a:latin typeface="+mn-lt"/>
                <a:ea typeface="+mn-ea"/>
                <a:cs typeface="+mn-cs"/>
              </a:rPr>
              <a:t>, acne, </a:t>
            </a:r>
            <a:r>
              <a:rPr lang="en-US" sz="1200" b="1" i="0" kern="1200" dirty="0">
                <a:solidFill>
                  <a:schemeClr val="tx1"/>
                </a:solidFill>
                <a:latin typeface="+mn-lt"/>
                <a:ea typeface="+mn-ea"/>
                <a:cs typeface="+mn-cs"/>
              </a:rPr>
              <a:t>deepening</a:t>
            </a:r>
            <a:r>
              <a:rPr lang="en-US" sz="1200" b="0" i="0" kern="1200" dirty="0">
                <a:solidFill>
                  <a:schemeClr val="tx1"/>
                </a:solidFill>
                <a:latin typeface="+mn-lt"/>
                <a:ea typeface="+mn-ea"/>
                <a:cs typeface="+mn-cs"/>
              </a:rPr>
              <a:t> of the voice, increased muscularity and </a:t>
            </a:r>
            <a:r>
              <a:rPr lang="en-US" sz="1200" b="0" i="0" kern="1200" dirty="0" err="1">
                <a:solidFill>
                  <a:schemeClr val="tx1"/>
                </a:solidFill>
                <a:latin typeface="+mn-lt"/>
                <a:ea typeface="+mn-ea"/>
                <a:cs typeface="+mn-cs"/>
              </a:rPr>
              <a:t>clitorus</a:t>
            </a:r>
            <a:r>
              <a:rPr lang="en-US" sz="1200" b="0" i="0" kern="1200" dirty="0">
                <a:solidFill>
                  <a:schemeClr val="tx1"/>
                </a:solidFill>
                <a:latin typeface="+mn-lt"/>
                <a:ea typeface="+mn-ea"/>
                <a:cs typeface="+mn-cs"/>
              </a:rPr>
              <a:t> enlargement.</a:t>
            </a:r>
            <a:endParaRPr lang="en-US" dirty="0"/>
          </a:p>
        </p:txBody>
      </p:sp>
      <p:sp>
        <p:nvSpPr>
          <p:cNvPr id="4" name="Slide Number Placeholder 3"/>
          <p:cNvSpPr>
            <a:spLocks noGrp="1"/>
          </p:cNvSpPr>
          <p:nvPr>
            <p:ph type="sldNum" sz="quarter" idx="10"/>
          </p:nvPr>
        </p:nvSpPr>
        <p:spPr/>
        <p:txBody>
          <a:bodyPr/>
          <a:lstStyle/>
          <a:p>
            <a:fld id="{23C58D7C-E20B-4935-ABD8-5F6D1FC23364}"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https://www.uptodate.com/contents/management-of-hirsutism-in-premenopausal-women/abstract/10</a:t>
            </a:r>
          </a:p>
          <a:p>
            <a:endParaRPr lang="en-US" dirty="0"/>
          </a:p>
        </p:txBody>
      </p:sp>
      <p:sp>
        <p:nvSpPr>
          <p:cNvPr id="4" name="عنصر نائب لرقم الشريحة 3"/>
          <p:cNvSpPr>
            <a:spLocks noGrp="1"/>
          </p:cNvSpPr>
          <p:nvPr>
            <p:ph type="sldNum" sz="quarter" idx="10"/>
          </p:nvPr>
        </p:nvSpPr>
        <p:spPr/>
        <p:txBody>
          <a:bodyPr/>
          <a:lstStyle/>
          <a:p>
            <a:fld id="{D77BD878-1985-4B7C-9232-652BB0564649}" type="slidenum">
              <a:rPr lang="en-US" smtClean="0"/>
              <a:pPr/>
              <a:t>24</a:t>
            </a:fld>
            <a:endParaRPr lang="en-US"/>
          </a:p>
        </p:txBody>
      </p:sp>
    </p:spTree>
    <p:extLst>
      <p:ext uri="{BB962C8B-B14F-4D97-AF65-F5344CB8AC3E}">
        <p14:creationId xmlns:p14="http://schemas.microsoft.com/office/powerpoint/2010/main" val="297509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sz="1200" b="0" i="0" kern="1200" dirty="0">
                <a:solidFill>
                  <a:schemeClr val="tx1"/>
                </a:solidFill>
                <a:effectLst/>
                <a:latin typeface="+mn-lt"/>
                <a:ea typeface="+mn-ea"/>
                <a:cs typeface="+mn-cs"/>
              </a:rPr>
              <a:t> Women should be aware that COCs and </a:t>
            </a:r>
            <a:r>
              <a:rPr lang="en-US" sz="1200" b="0" i="0" kern="1200" dirty="0" err="1">
                <a:solidFill>
                  <a:schemeClr val="tx1"/>
                </a:solidFill>
                <a:effectLst/>
                <a:latin typeface="+mn-lt"/>
                <a:ea typeface="+mn-ea"/>
                <a:cs typeface="+mn-cs"/>
              </a:rPr>
              <a:t>antiandrogens</a:t>
            </a:r>
            <a:r>
              <a:rPr lang="en-US" sz="1200" b="0" i="0" kern="1200" dirty="0">
                <a:solidFill>
                  <a:schemeClr val="tx1"/>
                </a:solidFill>
                <a:effectLst/>
                <a:latin typeface="+mn-lt"/>
                <a:ea typeface="+mn-ea"/>
                <a:cs typeface="+mn-cs"/>
              </a:rPr>
              <a:t> do not have US Food and Drug Administration (FDA) approval for the indication of </a:t>
            </a:r>
            <a:r>
              <a:rPr lang="en-US" sz="1200" b="0" i="0" kern="1200" dirty="0" err="1">
                <a:solidFill>
                  <a:schemeClr val="tx1"/>
                </a:solidFill>
                <a:effectLst/>
                <a:latin typeface="+mn-lt"/>
                <a:ea typeface="+mn-ea"/>
                <a:cs typeface="+mn-cs"/>
              </a:rPr>
              <a:t>hirsutism</a:t>
            </a:r>
            <a:r>
              <a:rPr lang="en-US" sz="1200" b="0" i="0" kern="1200" dirty="0">
                <a:solidFill>
                  <a:schemeClr val="tx1"/>
                </a:solidFill>
                <a:effectLst/>
                <a:latin typeface="+mn-lt"/>
                <a:ea typeface="+mn-ea"/>
                <a:cs typeface="+mn-cs"/>
              </a:rPr>
              <a:t>. Therefore, these therapies represent "off-label" use. These preparations also provide additional non-</a:t>
            </a:r>
            <a:r>
              <a:rPr lang="en-US" sz="1200" b="0" i="0" kern="1200" dirty="0" err="1">
                <a:solidFill>
                  <a:schemeClr val="tx1"/>
                </a:solidFill>
                <a:effectLst/>
                <a:latin typeface="+mn-lt"/>
                <a:ea typeface="+mn-ea"/>
                <a:cs typeface="+mn-cs"/>
              </a:rPr>
              <a:t>hirsutism</a:t>
            </a:r>
            <a:r>
              <a:rPr lang="en-US" sz="1200" b="0" i="0" kern="1200" dirty="0">
                <a:solidFill>
                  <a:schemeClr val="tx1"/>
                </a:solidFill>
                <a:effectLst/>
                <a:latin typeface="+mn-lt"/>
                <a:ea typeface="+mn-ea"/>
                <a:cs typeface="+mn-cs"/>
              </a:rPr>
              <a:t> benefits such as contraception and cycle management. It is assumed that transdermal and vaginal estrogen-progestin contraceptive preparations are also effective for </a:t>
            </a:r>
            <a:r>
              <a:rPr lang="en-US" sz="1200" b="0" i="0" kern="1200" dirty="0" err="1">
                <a:solidFill>
                  <a:schemeClr val="tx1"/>
                </a:solidFill>
                <a:effectLst/>
                <a:latin typeface="+mn-lt"/>
                <a:ea typeface="+mn-ea"/>
                <a:cs typeface="+mn-cs"/>
              </a:rPr>
              <a:t>hirsutism</a:t>
            </a:r>
            <a:r>
              <a:rPr lang="en-US" sz="1200" b="0" i="0" kern="1200" dirty="0">
                <a:solidFill>
                  <a:schemeClr val="tx1"/>
                </a:solidFill>
                <a:effectLst/>
                <a:latin typeface="+mn-lt"/>
                <a:ea typeface="+mn-ea"/>
                <a:cs typeface="+mn-cs"/>
              </a:rPr>
              <a:t>, but data are limited.</a:t>
            </a:r>
          </a:p>
          <a:p>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Our approach is similar to that outlined in the 2018 Endocrine Society clinical guidelines [</a:t>
            </a:r>
            <a:r>
              <a:rPr lang="en-US" u="sng" dirty="0">
                <a:hlinkClick r:id="rId3"/>
              </a:rPr>
              <a:t>10</a:t>
            </a:r>
            <a:r>
              <a:rPr lang="en-US" dirty="0"/>
              <a:t>]. We suggest that most women with </a:t>
            </a:r>
            <a:r>
              <a:rPr lang="en-US" dirty="0" err="1"/>
              <a:t>hirsutism</a:t>
            </a:r>
            <a:r>
              <a:rPr lang="en-US" dirty="0"/>
              <a:t> start with pharmacologic therapy, and we consider </a:t>
            </a:r>
            <a:r>
              <a:rPr lang="en-US" dirty="0">
                <a:solidFill>
                  <a:srgbClr val="FF0000"/>
                </a:solidFill>
              </a:rPr>
              <a:t>combined estrogen-progestin oral contraceptives (COCs) to be the first-line drug</a:t>
            </a:r>
            <a:r>
              <a:rPr lang="en-US" dirty="0"/>
              <a:t>. Exceptions would include women with contraindications to COC use or those who choose not to take COCs. </a:t>
            </a:r>
          </a:p>
          <a:p>
            <a:endParaRPr lang="en-US" dirty="0"/>
          </a:p>
        </p:txBody>
      </p:sp>
      <p:sp>
        <p:nvSpPr>
          <p:cNvPr id="4" name="عنصر نائب لرقم الشريحة 3"/>
          <p:cNvSpPr>
            <a:spLocks noGrp="1"/>
          </p:cNvSpPr>
          <p:nvPr>
            <p:ph type="sldNum" sz="quarter" idx="10"/>
          </p:nvPr>
        </p:nvSpPr>
        <p:spPr/>
        <p:txBody>
          <a:bodyPr/>
          <a:lstStyle/>
          <a:p>
            <a:fld id="{D77BD878-1985-4B7C-9232-652BB0564649}" type="slidenum">
              <a:rPr lang="en-US" smtClean="0"/>
              <a:pPr/>
              <a:t>26</a:t>
            </a:fld>
            <a:endParaRPr lang="en-US"/>
          </a:p>
        </p:txBody>
      </p:sp>
    </p:spTree>
    <p:extLst>
      <p:ext uri="{BB962C8B-B14F-4D97-AF65-F5344CB8AC3E}">
        <p14:creationId xmlns:p14="http://schemas.microsoft.com/office/powerpoint/2010/main" val="2303485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b="1" dirty="0"/>
              <a:t>Mechanisms of action in </a:t>
            </a:r>
            <a:r>
              <a:rPr lang="en-US" b="1" dirty="0" err="1"/>
              <a:t>hyperandrogenism</a:t>
            </a:r>
            <a:r>
              <a:rPr lang="en-US" b="1" dirty="0"/>
              <a:t>/</a:t>
            </a:r>
            <a:r>
              <a:rPr lang="en-US" b="1" dirty="0" err="1"/>
              <a:t>hirsutism</a:t>
            </a:r>
            <a:endParaRPr lang="en-US" b="1" dirty="0"/>
          </a:p>
          <a:p>
            <a:pPr marL="514350" indent="-514350">
              <a:buFont typeface="+mj-lt"/>
              <a:buAutoNum type="arabicPeriod"/>
            </a:pPr>
            <a:r>
              <a:rPr lang="en-US" b="1" dirty="0"/>
              <a:t>Inhibition of gonadotropin secretion</a:t>
            </a:r>
          </a:p>
          <a:p>
            <a:pPr marL="514350" indent="-514350">
              <a:buFont typeface="+mj-lt"/>
              <a:buAutoNum type="arabicPeriod"/>
            </a:pPr>
            <a:r>
              <a:rPr lang="en-US" b="1" dirty="0"/>
              <a:t>Increased SHBG</a:t>
            </a:r>
            <a:r>
              <a:rPr lang="en-US" dirty="0"/>
              <a:t> </a:t>
            </a:r>
            <a:endParaRPr lang="en-US" b="1" dirty="0"/>
          </a:p>
          <a:p>
            <a:pPr marL="514350" indent="-514350">
              <a:buFont typeface="+mj-lt"/>
              <a:buAutoNum type="arabicPeriod"/>
            </a:pPr>
            <a:r>
              <a:rPr lang="en-US" b="1" dirty="0"/>
              <a:t>Reduction in serum total and free testosterone concentrations</a:t>
            </a:r>
          </a:p>
          <a:p>
            <a:pPr marL="514350" indent="-514350">
              <a:buFont typeface="+mj-lt"/>
              <a:buAutoNum type="arabicPeriod"/>
            </a:pPr>
            <a:r>
              <a:rPr lang="en-US" b="1" dirty="0"/>
              <a:t>Secondary mechanisms</a:t>
            </a:r>
            <a:endParaRPr lang="en-US" dirty="0"/>
          </a:p>
          <a:p>
            <a:endParaRPr lang="en-US" dirty="0"/>
          </a:p>
        </p:txBody>
      </p:sp>
      <p:sp>
        <p:nvSpPr>
          <p:cNvPr id="4" name="عنصر نائب لرقم الشريحة 3"/>
          <p:cNvSpPr>
            <a:spLocks noGrp="1"/>
          </p:cNvSpPr>
          <p:nvPr>
            <p:ph type="sldNum" sz="quarter" idx="10"/>
          </p:nvPr>
        </p:nvSpPr>
        <p:spPr/>
        <p:txBody>
          <a:bodyPr/>
          <a:lstStyle/>
          <a:p>
            <a:fld id="{D77BD878-1985-4B7C-9232-652BB0564649}" type="slidenum">
              <a:rPr lang="en-US" smtClean="0"/>
              <a:pPr/>
              <a:t>27</a:t>
            </a:fld>
            <a:endParaRPr lang="en-US"/>
          </a:p>
        </p:txBody>
      </p:sp>
    </p:spTree>
    <p:extLst>
      <p:ext uri="{BB962C8B-B14F-4D97-AF65-F5344CB8AC3E}">
        <p14:creationId xmlns:p14="http://schemas.microsoft.com/office/powerpoint/2010/main" val="3257626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D77BD878-1985-4B7C-9232-652BB0564649}" type="slidenum">
              <a:rPr lang="en-US" smtClean="0"/>
              <a:pPr/>
              <a:t>33</a:t>
            </a:fld>
            <a:endParaRPr lang="en-US"/>
          </a:p>
        </p:txBody>
      </p:sp>
    </p:spTree>
    <p:extLst>
      <p:ext uri="{BB962C8B-B14F-4D97-AF65-F5344CB8AC3E}">
        <p14:creationId xmlns:p14="http://schemas.microsoft.com/office/powerpoint/2010/main" val="3443853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Metformin</a:t>
            </a:r>
          </a:p>
          <a:p>
            <a:r>
              <a:rPr lang="en-US" sz="1200" b="0" i="0" kern="1200" dirty="0">
                <a:solidFill>
                  <a:schemeClr val="tx1"/>
                </a:solidFill>
                <a:effectLst/>
                <a:latin typeface="+mn-lt"/>
                <a:ea typeface="+mn-ea"/>
                <a:cs typeface="+mn-cs"/>
              </a:rPr>
              <a:t> do not appear to be effective for </a:t>
            </a:r>
            <a:r>
              <a:rPr lang="en-US" sz="1200" b="0" i="0" kern="1200" dirty="0" err="1">
                <a:solidFill>
                  <a:schemeClr val="tx1"/>
                </a:solidFill>
                <a:effectLst/>
                <a:latin typeface="+mn-lt"/>
                <a:ea typeface="+mn-ea"/>
                <a:cs typeface="+mn-cs"/>
              </a:rPr>
              <a:t>hirsutism</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3"/>
              </a:rPr>
              <a:t>Metformin</a:t>
            </a:r>
            <a:r>
              <a:rPr lang="en-US" sz="1200" b="0" i="0" kern="1200" dirty="0">
                <a:solidFill>
                  <a:schemeClr val="tx1"/>
                </a:solidFill>
                <a:effectLst/>
                <a:latin typeface="+mn-lt"/>
                <a:ea typeface="+mn-ea"/>
                <a:cs typeface="+mn-cs"/>
              </a:rPr>
              <a:t> is used primarily for blood glucose control in patients with type 2 diabetes but has also been used for some indications in women with polycystic ovary syndrome (PCOS). However, it is no longer suggested for treating </a:t>
            </a:r>
            <a:r>
              <a:rPr lang="en-US" sz="1200" b="0" i="0" kern="1200" dirty="0" err="1">
                <a:solidFill>
                  <a:schemeClr val="tx1"/>
                </a:solidFill>
                <a:effectLst/>
                <a:latin typeface="+mn-lt"/>
                <a:ea typeface="+mn-ea"/>
                <a:cs typeface="+mn-cs"/>
              </a:rPr>
              <a:t>hirsutism</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4"/>
              </a:rPr>
              <a:t>10</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We agree with the 2018 Endocrine Society guidelines and suggest against its routine use for </a:t>
            </a:r>
            <a:r>
              <a:rPr lang="en-US" sz="1200" b="0" i="0" kern="1200" dirty="0" err="1">
                <a:solidFill>
                  <a:schemeClr val="tx1"/>
                </a:solidFill>
                <a:effectLst/>
                <a:latin typeface="+mn-lt"/>
                <a:ea typeface="+mn-ea"/>
                <a:cs typeface="+mn-cs"/>
              </a:rPr>
              <a:t>hirsutism</a:t>
            </a:r>
            <a:r>
              <a:rPr lang="en-US" sz="1200" b="0" i="0" kern="1200" dirty="0">
                <a:solidFill>
                  <a:schemeClr val="tx1"/>
                </a:solidFill>
                <a:effectLst/>
                <a:latin typeface="+mn-lt"/>
                <a:ea typeface="+mn-ea"/>
                <a:cs typeface="+mn-cs"/>
              </a:rPr>
              <a:t> as </a:t>
            </a:r>
            <a:r>
              <a:rPr lang="en-US" sz="1200" b="0" i="0" u="sng" kern="1200" dirty="0">
                <a:solidFill>
                  <a:schemeClr val="tx1"/>
                </a:solidFill>
                <a:effectLst/>
                <a:latin typeface="+mn-lt"/>
                <a:ea typeface="+mn-ea"/>
                <a:cs typeface="+mn-cs"/>
                <a:hlinkClick r:id="rId3"/>
              </a:rPr>
              <a:t>metformin</a:t>
            </a:r>
            <a:r>
              <a:rPr lang="en-US" sz="1200" b="0" i="0" kern="1200" dirty="0">
                <a:solidFill>
                  <a:schemeClr val="tx1"/>
                </a:solidFill>
                <a:effectLst/>
                <a:latin typeface="+mn-lt"/>
                <a:ea typeface="+mn-ea"/>
                <a:cs typeface="+mn-cs"/>
              </a:rPr>
              <a:t> has minimal or no benefit [</a:t>
            </a:r>
            <a:r>
              <a:rPr lang="en-US" sz="1200" b="0" i="0" u="sng" kern="1200" dirty="0">
                <a:solidFill>
                  <a:schemeClr val="tx1"/>
                </a:solidFill>
                <a:effectLst/>
                <a:latin typeface="+mn-lt"/>
                <a:ea typeface="+mn-ea"/>
                <a:cs typeface="+mn-cs"/>
                <a:hlinkClick r:id="rId5"/>
              </a:rPr>
              <a:t>9-11,65</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a:t>GnRH</a:t>
            </a:r>
            <a:r>
              <a:rPr lang="en-US" b="1" dirty="0"/>
              <a:t> agonist or antagonist therapy</a:t>
            </a:r>
            <a:endParaRPr lang="en-US" dirty="0"/>
          </a:p>
          <a:p>
            <a:r>
              <a:rPr lang="en-US" sz="1200" b="0" i="0" kern="1200" dirty="0">
                <a:solidFill>
                  <a:schemeClr val="tx1"/>
                </a:solidFill>
                <a:effectLst/>
                <a:latin typeface="+mn-lt"/>
                <a:ea typeface="+mn-ea"/>
                <a:cs typeface="+mn-cs"/>
              </a:rPr>
              <a:t> We suggest against the routine use of gonadotropin-releasing hormone (</a:t>
            </a:r>
            <a:r>
              <a:rPr lang="en-US" sz="1200" b="0" i="0" kern="1200" dirty="0" err="1">
                <a:solidFill>
                  <a:schemeClr val="tx1"/>
                </a:solidFill>
                <a:effectLst/>
                <a:latin typeface="+mn-lt"/>
                <a:ea typeface="+mn-ea"/>
                <a:cs typeface="+mn-cs"/>
              </a:rPr>
              <a:t>GnRH</a:t>
            </a:r>
            <a:r>
              <a:rPr lang="en-US" sz="1200" b="0" i="0" kern="1200" dirty="0">
                <a:solidFill>
                  <a:schemeClr val="tx1"/>
                </a:solidFill>
                <a:effectLst/>
                <a:latin typeface="+mn-lt"/>
                <a:ea typeface="+mn-ea"/>
                <a:cs typeface="+mn-cs"/>
              </a:rPr>
              <a:t>) analog therapy (agonist or antagonist) for </a:t>
            </a:r>
            <a:r>
              <a:rPr lang="en-US" sz="1200" b="0" i="0" kern="1200" dirty="0" err="1">
                <a:solidFill>
                  <a:schemeClr val="tx1"/>
                </a:solidFill>
                <a:effectLst/>
                <a:latin typeface="+mn-lt"/>
                <a:ea typeface="+mn-ea"/>
                <a:cs typeface="+mn-cs"/>
              </a:rPr>
              <a:t>hirsutism</a:t>
            </a:r>
            <a:r>
              <a:rPr lang="en-US" sz="1200" b="0" i="0" kern="1200" dirty="0">
                <a:solidFill>
                  <a:schemeClr val="tx1"/>
                </a:solidFill>
                <a:effectLst/>
                <a:latin typeface="+mn-lt"/>
                <a:ea typeface="+mn-ea"/>
                <a:cs typeface="+mn-cs"/>
              </a:rPr>
              <a:t>. However, </a:t>
            </a:r>
            <a:r>
              <a:rPr lang="en-US" sz="1200" b="0" i="0" kern="1200" dirty="0" err="1">
                <a:solidFill>
                  <a:schemeClr val="tx1"/>
                </a:solidFill>
                <a:effectLst/>
                <a:latin typeface="+mn-lt"/>
                <a:ea typeface="+mn-ea"/>
                <a:cs typeface="+mn-cs"/>
              </a:rPr>
              <a:t>GnRH</a:t>
            </a:r>
            <a:r>
              <a:rPr lang="en-US" sz="1200" b="0" i="0" kern="1200" dirty="0">
                <a:solidFill>
                  <a:schemeClr val="tx1"/>
                </a:solidFill>
                <a:effectLst/>
                <a:latin typeface="+mn-lt"/>
                <a:ea typeface="+mn-ea"/>
                <a:cs typeface="+mn-cs"/>
              </a:rPr>
              <a:t> agonists are sometimes considered for women with severe </a:t>
            </a:r>
            <a:r>
              <a:rPr lang="en-US" sz="1200" b="0" i="0" kern="1200" dirty="0" err="1">
                <a:solidFill>
                  <a:schemeClr val="tx1"/>
                </a:solidFill>
                <a:effectLst/>
                <a:latin typeface="+mn-lt"/>
                <a:ea typeface="+mn-ea"/>
                <a:cs typeface="+mn-cs"/>
              </a:rPr>
              <a:t>hyperandrogenemia</a:t>
            </a:r>
            <a:r>
              <a:rPr lang="en-US" sz="1200" b="0" i="0" kern="1200" dirty="0">
                <a:solidFill>
                  <a:schemeClr val="tx1"/>
                </a:solidFill>
                <a:effectLst/>
                <a:latin typeface="+mn-lt"/>
                <a:ea typeface="+mn-ea"/>
                <a:cs typeface="+mn-cs"/>
              </a:rPr>
              <a:t>, menstrual disturbances, and signs of </a:t>
            </a:r>
            <a:r>
              <a:rPr lang="en-US" sz="1200" b="0" i="0" kern="1200" dirty="0" err="1">
                <a:solidFill>
                  <a:schemeClr val="tx1"/>
                </a:solidFill>
                <a:effectLst/>
                <a:latin typeface="+mn-lt"/>
                <a:ea typeface="+mn-ea"/>
                <a:cs typeface="+mn-cs"/>
              </a:rPr>
              <a:t>virilization</a:t>
            </a:r>
            <a:r>
              <a:rPr lang="en-US" sz="1200" b="0" i="0" kern="1200" dirty="0">
                <a:solidFill>
                  <a:schemeClr val="tx1"/>
                </a:solidFill>
                <a:effectLst/>
                <a:latin typeface="+mn-lt"/>
                <a:ea typeface="+mn-ea"/>
                <a:cs typeface="+mn-cs"/>
              </a:rPr>
              <a:t> in addition to </a:t>
            </a:r>
            <a:r>
              <a:rPr lang="en-US" sz="1200" b="0" i="0" kern="1200" dirty="0" err="1">
                <a:solidFill>
                  <a:schemeClr val="tx1"/>
                </a:solidFill>
                <a:effectLst/>
                <a:latin typeface="+mn-lt"/>
                <a:ea typeface="+mn-ea"/>
                <a:cs typeface="+mn-cs"/>
              </a:rPr>
              <a:t>hirsutism</a:t>
            </a:r>
            <a:r>
              <a:rPr lang="en-US" sz="1200" b="0" i="0" kern="1200" dirty="0">
                <a:solidFill>
                  <a:schemeClr val="tx1"/>
                </a:solidFill>
                <a:effectLst/>
                <a:latin typeface="+mn-lt"/>
                <a:ea typeface="+mn-ea"/>
                <a:cs typeface="+mn-cs"/>
              </a:rPr>
              <a:t> (for example, ovarian </a:t>
            </a:r>
            <a:r>
              <a:rPr lang="en-US" sz="1200" b="0" i="0" kern="1200" dirty="0" err="1">
                <a:solidFill>
                  <a:schemeClr val="tx1"/>
                </a:solidFill>
                <a:effectLst/>
                <a:latin typeface="+mn-lt"/>
                <a:ea typeface="+mn-ea"/>
                <a:cs typeface="+mn-cs"/>
              </a:rPr>
              <a:t>hyperthecosis</a:t>
            </a:r>
            <a:r>
              <a:rPr lang="en-US" sz="1200" b="0" i="0" kern="1200" dirty="0">
                <a:solidFill>
                  <a:schemeClr val="tx1"/>
                </a:solidFill>
                <a:effectLst/>
                <a:latin typeface="+mn-lt"/>
                <a:ea typeface="+mn-ea"/>
                <a:cs typeface="+mn-cs"/>
              </a:rPr>
              <a:t>). It should only rarely be used in women with PCOS</a:t>
            </a:r>
            <a:endParaRPr lang="en-US" dirty="0"/>
          </a:p>
        </p:txBody>
      </p:sp>
      <p:sp>
        <p:nvSpPr>
          <p:cNvPr id="4" name="عنصر نائب لرقم الشريحة 3"/>
          <p:cNvSpPr>
            <a:spLocks noGrp="1"/>
          </p:cNvSpPr>
          <p:nvPr>
            <p:ph type="sldNum" sz="quarter" idx="10"/>
          </p:nvPr>
        </p:nvSpPr>
        <p:spPr/>
        <p:txBody>
          <a:bodyPr/>
          <a:lstStyle/>
          <a:p>
            <a:fld id="{D77BD878-1985-4B7C-9232-652BB0564649}" type="slidenum">
              <a:rPr lang="en-US" smtClean="0"/>
              <a:pPr/>
              <a:t>35</a:t>
            </a:fld>
            <a:endParaRPr lang="en-US"/>
          </a:p>
        </p:txBody>
      </p:sp>
    </p:spTree>
    <p:extLst>
      <p:ext uri="{BB962C8B-B14F-4D97-AF65-F5344CB8AC3E}">
        <p14:creationId xmlns:p14="http://schemas.microsoft.com/office/powerpoint/2010/main" val="2554605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NCCAH :</a:t>
            </a:r>
            <a:r>
              <a:rPr lang="en-US" sz="1200" b="0" i="0" kern="1200" dirty="0">
                <a:solidFill>
                  <a:schemeClr val="tx1"/>
                </a:solidFill>
                <a:effectLst/>
                <a:latin typeface="+mn-lt"/>
                <a:ea typeface="+mn-ea"/>
                <a:cs typeface="+mn-cs"/>
              </a:rPr>
              <a:t>women with </a:t>
            </a:r>
            <a:r>
              <a:rPr lang="en-US" sz="1200" b="0" i="0" kern="1200" dirty="0" err="1">
                <a:solidFill>
                  <a:schemeClr val="tx1"/>
                </a:solidFill>
                <a:effectLst/>
                <a:latin typeface="+mn-lt"/>
                <a:ea typeface="+mn-ea"/>
                <a:cs typeface="+mn-cs"/>
              </a:rPr>
              <a:t>nonclassic</a:t>
            </a:r>
            <a:r>
              <a:rPr lang="en-US" sz="1200" b="0" i="0" kern="1200" dirty="0">
                <a:solidFill>
                  <a:schemeClr val="tx1"/>
                </a:solidFill>
                <a:effectLst/>
                <a:latin typeface="+mn-lt"/>
                <a:ea typeface="+mn-ea"/>
                <a:cs typeface="+mn-cs"/>
              </a:rPr>
              <a:t> congenital adrenal hyperplasia due to 21-hydroxylase deficiency (NCCAH) who do not respond to or cannot tolerate COC and </a:t>
            </a:r>
            <a:r>
              <a:rPr lang="en-US" sz="1200" b="0" i="0" kern="1200" dirty="0" err="1">
                <a:solidFill>
                  <a:schemeClr val="tx1"/>
                </a:solidFill>
                <a:effectLst/>
                <a:latin typeface="+mn-lt"/>
                <a:ea typeface="+mn-ea"/>
                <a:cs typeface="+mn-cs"/>
              </a:rPr>
              <a:t>antiandrogen</a:t>
            </a:r>
            <a:r>
              <a:rPr lang="en-US" sz="1200" b="0" i="0" kern="1200" dirty="0">
                <a:solidFill>
                  <a:schemeClr val="tx1"/>
                </a:solidFill>
                <a:effectLst/>
                <a:latin typeface="+mn-lt"/>
                <a:ea typeface="+mn-ea"/>
                <a:cs typeface="+mn-cs"/>
              </a:rPr>
              <a:t> therapies [</a:t>
            </a:r>
            <a:r>
              <a:rPr lang="en-US" sz="1200" b="0" i="0" u="sng" kern="1200" dirty="0">
                <a:solidFill>
                  <a:schemeClr val="tx1"/>
                </a:solidFill>
                <a:effectLst/>
                <a:latin typeface="+mn-lt"/>
                <a:ea typeface="+mn-ea"/>
                <a:cs typeface="+mn-cs"/>
                <a:hlinkClick r:id="rId3"/>
              </a:rPr>
              <a:t>10</a:t>
            </a:r>
            <a:r>
              <a:rPr lang="en-US" sz="1200" b="0" i="0" kern="1200" dirty="0">
                <a:solidFill>
                  <a:schemeClr val="tx1"/>
                </a:solidFill>
                <a:effectLst/>
                <a:latin typeface="+mn-lt"/>
                <a:ea typeface="+mn-ea"/>
                <a:cs typeface="+mn-cs"/>
              </a:rPr>
              <a:t>]. Glucocorticoids are also indicated for ovulation induction in women with NCCAH</a:t>
            </a:r>
          </a:p>
          <a:p>
            <a:r>
              <a:rPr lang="en-US" sz="1200" b="0" i="0" kern="1200" dirty="0">
                <a:solidFill>
                  <a:schemeClr val="tx1"/>
                </a:solidFill>
                <a:effectLst/>
                <a:latin typeface="+mn-lt"/>
                <a:ea typeface="+mn-ea"/>
                <a:cs typeface="+mn-cs"/>
              </a:rPr>
              <a:t>glucocorticoids were more effective than COCs or </a:t>
            </a:r>
            <a:r>
              <a:rPr lang="en-US" sz="1200" b="0" i="0" kern="1200" dirty="0" err="1">
                <a:solidFill>
                  <a:schemeClr val="tx1"/>
                </a:solidFill>
                <a:effectLst/>
                <a:latin typeface="+mn-lt"/>
                <a:ea typeface="+mn-ea"/>
                <a:cs typeface="+mn-cs"/>
              </a:rPr>
              <a:t>antiandrogens</a:t>
            </a:r>
            <a:r>
              <a:rPr lang="en-US" sz="1200" b="0" i="0" kern="1200" dirty="0">
                <a:solidFill>
                  <a:schemeClr val="tx1"/>
                </a:solidFill>
                <a:effectLst/>
                <a:latin typeface="+mn-lt"/>
                <a:ea typeface="+mn-ea"/>
                <a:cs typeface="+mn-cs"/>
              </a:rPr>
              <a:t> for suppressing serum adrenal androgen concentrations (</a:t>
            </a:r>
            <a:r>
              <a:rPr lang="en-US" sz="1200" b="0" i="0" kern="1200" dirty="0" err="1">
                <a:solidFill>
                  <a:schemeClr val="tx1"/>
                </a:solidFill>
                <a:effectLst/>
                <a:latin typeface="+mn-lt"/>
                <a:ea typeface="+mn-ea"/>
                <a:cs typeface="+mn-cs"/>
              </a:rPr>
              <a:t>dehydroepiandrosterone</a:t>
            </a:r>
            <a:r>
              <a:rPr lang="en-US" sz="1200" b="0" i="0" kern="1200" dirty="0">
                <a:solidFill>
                  <a:schemeClr val="tx1"/>
                </a:solidFill>
                <a:effectLst/>
                <a:latin typeface="+mn-lt"/>
                <a:ea typeface="+mn-ea"/>
                <a:cs typeface="+mn-cs"/>
              </a:rPr>
              <a:t> [DHEA] and </a:t>
            </a:r>
            <a:r>
              <a:rPr lang="en-US" sz="1200" b="0" i="0" kern="1200" dirty="0" err="1">
                <a:solidFill>
                  <a:schemeClr val="tx1"/>
                </a:solidFill>
                <a:effectLst/>
                <a:latin typeface="+mn-lt"/>
                <a:ea typeface="+mn-ea"/>
                <a:cs typeface="+mn-cs"/>
              </a:rPr>
              <a:t>dehydroepiandrosterone</a:t>
            </a:r>
            <a:r>
              <a:rPr lang="en-US" sz="1200" b="0" i="0" kern="1200" dirty="0">
                <a:solidFill>
                  <a:schemeClr val="tx1"/>
                </a:solidFill>
                <a:effectLst/>
                <a:latin typeface="+mn-lt"/>
                <a:ea typeface="+mn-ea"/>
                <a:cs typeface="+mn-cs"/>
              </a:rPr>
              <a:t> sulfate [DHEAS]) but less effective for decreasing </a:t>
            </a:r>
            <a:r>
              <a:rPr lang="en-US" sz="1200" b="0" i="0" kern="1200" dirty="0" err="1">
                <a:solidFill>
                  <a:schemeClr val="tx1"/>
                </a:solidFill>
                <a:effectLst/>
                <a:latin typeface="+mn-lt"/>
                <a:ea typeface="+mn-ea"/>
                <a:cs typeface="+mn-cs"/>
              </a:rPr>
              <a:t>hirsutism</a:t>
            </a:r>
            <a:r>
              <a:rPr lang="en-US" sz="1200" b="0" i="0" kern="1200" dirty="0">
                <a:solidFill>
                  <a:schemeClr val="tx1"/>
                </a:solidFill>
                <a:effectLst/>
                <a:latin typeface="+mn-lt"/>
                <a:ea typeface="+mn-ea"/>
                <a:cs typeface="+mn-cs"/>
              </a:rPr>
              <a:t> scores</a:t>
            </a:r>
          </a:p>
          <a:p>
            <a:endParaRPr lang="en-US" dirty="0"/>
          </a:p>
          <a:p>
            <a:r>
              <a:rPr lang="en-US" b="1" dirty="0"/>
              <a:t>Obesity</a:t>
            </a:r>
            <a:r>
              <a:rPr lang="en-US" dirty="0"/>
              <a:t> :Weight loss results in improved insulin sensitivity, a decrease in serum androgens, and, in some cases, a return of ovulatory cycles The impact on </a:t>
            </a:r>
            <a:r>
              <a:rPr lang="en-US" dirty="0" err="1"/>
              <a:t>hirsutism</a:t>
            </a:r>
            <a:r>
              <a:rPr lang="en-US" dirty="0"/>
              <a:t> is less clear.</a:t>
            </a:r>
          </a:p>
          <a:p>
            <a:endParaRPr lang="en-US" dirty="0"/>
          </a:p>
          <a:p>
            <a:r>
              <a:rPr lang="en-US" sz="1200" b="1" i="0" kern="1200" dirty="0">
                <a:solidFill>
                  <a:schemeClr val="tx1"/>
                </a:solidFill>
                <a:effectLst>
                  <a:outerShdw blurRad="38100" dist="38100" dir="2700000" algn="tl">
                    <a:srgbClr val="000000">
                      <a:alpha val="43137"/>
                    </a:srgbClr>
                  </a:outerShdw>
                </a:effectLst>
                <a:latin typeface="+mn-lt"/>
                <a:ea typeface="+mn-ea"/>
                <a:cs typeface="+mn-cs"/>
              </a:rPr>
              <a:t>postmenopausal women </a:t>
            </a:r>
            <a:r>
              <a:rPr lang="en-US" sz="1200" b="0" i="0" kern="1200" dirty="0">
                <a:solidFill>
                  <a:schemeClr val="tx1"/>
                </a:solidFill>
                <a:effectLst/>
                <a:latin typeface="+mn-lt"/>
                <a:ea typeface="+mn-ea"/>
                <a:cs typeface="+mn-cs"/>
              </a:rPr>
              <a:t>with new </a:t>
            </a:r>
            <a:r>
              <a:rPr lang="en-US" sz="1200" b="0" i="0" kern="1200" dirty="0" err="1">
                <a:solidFill>
                  <a:schemeClr val="tx1"/>
                </a:solidFill>
                <a:effectLst/>
                <a:latin typeface="+mn-lt"/>
                <a:ea typeface="+mn-ea"/>
                <a:cs typeface="+mn-cs"/>
              </a:rPr>
              <a:t>hirsutism</a:t>
            </a:r>
            <a:r>
              <a:rPr lang="en-US" sz="1200" b="0" i="0" kern="1200" dirty="0">
                <a:solidFill>
                  <a:schemeClr val="tx1"/>
                </a:solidFill>
                <a:effectLst/>
                <a:latin typeface="+mn-lt"/>
                <a:ea typeface="+mn-ea"/>
                <a:cs typeface="+mn-cs"/>
              </a:rPr>
              <a:t> that is severe or rapidly progressive, the possibility of an androgen-secreting tumor or ovarian </a:t>
            </a:r>
            <a:r>
              <a:rPr lang="en-US" sz="1200" b="0" i="0" kern="1200" dirty="0" err="1">
                <a:solidFill>
                  <a:schemeClr val="tx1"/>
                </a:solidFill>
                <a:effectLst/>
                <a:latin typeface="+mn-lt"/>
                <a:ea typeface="+mn-ea"/>
                <a:cs typeface="+mn-cs"/>
              </a:rPr>
              <a:t>hyperthecosis</a:t>
            </a:r>
            <a:r>
              <a:rPr lang="en-US" sz="1200" b="0" i="0" kern="1200" dirty="0">
                <a:solidFill>
                  <a:schemeClr val="tx1"/>
                </a:solidFill>
                <a:effectLst/>
                <a:latin typeface="+mn-lt"/>
                <a:ea typeface="+mn-ea"/>
                <a:cs typeface="+mn-cs"/>
              </a:rPr>
              <a:t> must be excluded before initiating treatment.</a:t>
            </a:r>
            <a:endParaRPr lang="en-US" dirty="0"/>
          </a:p>
          <a:p>
            <a:endParaRPr lang="en-US" dirty="0"/>
          </a:p>
        </p:txBody>
      </p:sp>
      <p:sp>
        <p:nvSpPr>
          <p:cNvPr id="4" name="عنصر نائب لرقم الشريحة 3"/>
          <p:cNvSpPr>
            <a:spLocks noGrp="1"/>
          </p:cNvSpPr>
          <p:nvPr>
            <p:ph type="sldNum" sz="quarter" idx="10"/>
          </p:nvPr>
        </p:nvSpPr>
        <p:spPr/>
        <p:txBody>
          <a:bodyPr/>
          <a:lstStyle/>
          <a:p>
            <a:fld id="{D77BD878-1985-4B7C-9232-652BB0564649}" type="slidenum">
              <a:rPr lang="en-US" smtClean="0"/>
              <a:pPr/>
              <a:t>36</a:t>
            </a:fld>
            <a:endParaRPr lang="en-US"/>
          </a:p>
        </p:txBody>
      </p:sp>
    </p:spTree>
    <p:extLst>
      <p:ext uri="{BB962C8B-B14F-4D97-AF65-F5344CB8AC3E}">
        <p14:creationId xmlns:p14="http://schemas.microsoft.com/office/powerpoint/2010/main" val="996456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sz="1200" b="0" i="0" kern="1200" dirty="0">
                <a:solidFill>
                  <a:schemeClr val="tx1"/>
                </a:solidFill>
                <a:effectLst/>
                <a:latin typeface="+mn-lt"/>
                <a:ea typeface="+mn-ea"/>
                <a:cs typeface="+mn-cs"/>
              </a:rPr>
              <a:t>Defined in a 2006 consensus statement as "congenital conditions in which development of chromosomal, gonadal, or anatomical sex is atypical." The word "difference" is sometimes substituted for "disorder." The adjective "sexual" is sometimes used instead of "sex" but can be confusing because it can refer to either biologic sex or the act of sex. The term "differentiation" is sometimes used instead of "development." Though commonly used by clinical providers, the term "DSD" is not universally accepted by patients and support groups (refer to </a:t>
            </a:r>
            <a:r>
              <a:rPr lang="en-US" sz="1200" b="0" i="0" kern="1200" dirty="0" err="1">
                <a:solidFill>
                  <a:schemeClr val="tx1"/>
                </a:solidFill>
                <a:effectLst/>
                <a:latin typeface="+mn-lt"/>
                <a:ea typeface="+mn-ea"/>
                <a:cs typeface="+mn-cs"/>
              </a:rPr>
              <a:t>UpToDate</a:t>
            </a:r>
            <a:r>
              <a:rPr lang="en-US" sz="1200" b="0" i="0" kern="1200" dirty="0">
                <a:solidFill>
                  <a:schemeClr val="tx1"/>
                </a:solidFill>
                <a:effectLst/>
                <a:latin typeface="+mn-lt"/>
                <a:ea typeface="+mn-ea"/>
                <a:cs typeface="+mn-cs"/>
              </a:rPr>
              <a:t> content on evaluation of atypical genitalia).</a:t>
            </a:r>
            <a:endParaRPr lang="en-US" b="1" dirty="0">
              <a:effectLst/>
            </a:endParaRPr>
          </a:p>
          <a:p>
            <a:endParaRPr lang="en-US" b="1" dirty="0">
              <a:effectLst/>
            </a:endParaRPr>
          </a:p>
          <a:p>
            <a:r>
              <a:rPr lang="en-US" b="1" dirty="0" err="1">
                <a:effectLst/>
              </a:rPr>
              <a:t>Intersex</a:t>
            </a:r>
            <a:r>
              <a:rPr lang="en-US" dirty="0" err="1">
                <a:effectLst/>
              </a:rPr>
              <a:t>Having</a:t>
            </a:r>
            <a:r>
              <a:rPr lang="en-US" dirty="0">
                <a:effectLst/>
              </a:rPr>
              <a:t> an atypical genital appearance. Some reserve "intersex" as a term for social identity, but others do not make this distinction. The term is disfavored by some. </a:t>
            </a:r>
          </a:p>
          <a:p>
            <a:r>
              <a:rPr lang="en-US" sz="1200" b="0" i="0" kern="1200" dirty="0">
                <a:solidFill>
                  <a:schemeClr val="tx1"/>
                </a:solidFill>
                <a:effectLst/>
                <a:latin typeface="+mn-lt"/>
                <a:ea typeface="+mn-ea"/>
                <a:cs typeface="+mn-cs"/>
              </a:rPr>
              <a:t>© 2021 </a:t>
            </a:r>
            <a:r>
              <a:rPr lang="en-US" sz="1200" b="0" i="0" kern="1200" dirty="0" err="1">
                <a:solidFill>
                  <a:schemeClr val="tx1"/>
                </a:solidFill>
                <a:effectLst/>
                <a:latin typeface="+mn-lt"/>
                <a:ea typeface="+mn-ea"/>
                <a:cs typeface="+mn-cs"/>
              </a:rPr>
              <a:t>UpToDate</a:t>
            </a:r>
            <a:r>
              <a:rPr lang="en-US" sz="1200" b="0" i="0" kern="1200" dirty="0">
                <a:solidFill>
                  <a:schemeClr val="tx1"/>
                </a:solidFill>
                <a:effectLst/>
                <a:latin typeface="+mn-lt"/>
                <a:ea typeface="+mn-ea"/>
                <a:cs typeface="+mn-cs"/>
              </a:rPr>
              <a:t>, Inc. and/or its affiliates. All Rights Reserved.</a:t>
            </a:r>
            <a:endParaRPr lang="en-US" dirty="0"/>
          </a:p>
        </p:txBody>
      </p:sp>
      <p:sp>
        <p:nvSpPr>
          <p:cNvPr id="4" name="عنصر نائب لرقم الشريحة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9F27FF2-6EB0-4EF5-9E58-D3926734AB2E}"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745590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C09C386-6E96-47C8-98DD-F34F2B4C435C}" type="datetimeFigureOut">
              <a:rPr lang="en-US" smtClean="0"/>
              <a:pPr/>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21830-B07B-485C-94B4-967AB8CF254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09C386-6E96-47C8-98DD-F34F2B4C435C}" type="datetimeFigureOut">
              <a:rPr lang="en-US" smtClean="0"/>
              <a:pPr/>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21830-B07B-485C-94B4-967AB8CF254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09C386-6E96-47C8-98DD-F34F2B4C435C}" type="datetimeFigureOut">
              <a:rPr lang="en-US" smtClean="0"/>
              <a:pPr/>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21830-B07B-485C-94B4-967AB8CF254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p:nvPr userDrawn="1"/>
        </p:nvSpPr>
        <p:spPr>
          <a:xfrm>
            <a:off x="152400" y="6477000"/>
            <a:ext cx="1135247" cy="246221"/>
          </a:xfrm>
          <a:prstGeom prst="rect">
            <a:avLst/>
          </a:prstGeom>
          <a:noFill/>
        </p:spPr>
        <p:txBody>
          <a:bodyPr wrap="none" rtlCol="0">
            <a:spAutoFit/>
          </a:bodyPr>
          <a:lstStyle/>
          <a:p>
            <a:r>
              <a:rPr lang="en-US" sz="1000" dirty="0"/>
              <a:t>Copyrights apply</a:t>
            </a:r>
          </a:p>
        </p:txBody>
      </p:sp>
    </p:spTree>
    <p:extLst>
      <p:ext uri="{BB962C8B-B14F-4D97-AF65-F5344CB8AC3E}">
        <p14:creationId xmlns:p14="http://schemas.microsoft.com/office/powerpoint/2010/main" val="2217970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16" name="Title 15"/>
          <p:cNvSpPr>
            <a:spLocks noGrp="1"/>
          </p:cNvSpPr>
          <p:nvPr>
            <p:ph type="title"/>
          </p:nvPr>
        </p:nvSpPr>
        <p:spPr>
          <a:xfrm>
            <a:off x="2438400" y="1447800"/>
            <a:ext cx="3962400" cy="2133600"/>
          </a:xfrm>
        </p:spPr>
        <p:txBody>
          <a:bodyPr anchor="b"/>
          <a:lstStyle/>
          <a:p>
            <a:r>
              <a:rPr lang="ar-SA"/>
              <a:t>انقر لتحرير نمط العنوان الرئيسي</a:t>
            </a:r>
            <a:endParaRPr lang="en-US" dirty="0"/>
          </a:p>
        </p:txBody>
      </p:sp>
      <p:sp>
        <p:nvSpPr>
          <p:cNvPr id="13" name="Date Placeholder 12"/>
          <p:cNvSpPr>
            <a:spLocks noGrp="1"/>
          </p:cNvSpPr>
          <p:nvPr>
            <p:ph type="dt" sz="half" idx="10"/>
          </p:nvPr>
        </p:nvSpPr>
        <p:spPr>
          <a:xfrm>
            <a:off x="3582988" y="6426201"/>
            <a:ext cx="2819399" cy="126999"/>
          </a:xfrm>
        </p:spPr>
        <p:txBody>
          <a:bodyPr/>
          <a:lstStyle/>
          <a:p>
            <a:pPr>
              <a:defRPr/>
            </a:pPr>
            <a:fld id="{6E378A40-B881-45C9-A2E4-FEEB23001581}" type="datetimeFigureOut">
              <a:rPr lang="en-US" smtClean="0"/>
              <a:pPr>
                <a:defRPr/>
              </a:pPr>
              <a:t>4/1/2021</a:t>
            </a:fld>
            <a:endParaRPr lang="en-US"/>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pPr>
              <a:defRPr/>
            </a:pPr>
            <a:fld id="{C4CC48CC-E360-4E02-B254-925ECEC324F9}" type="slidenum">
              <a:rPr lang="en-US" smtClean="0"/>
              <a:pPr>
                <a:defRPr/>
              </a:pPr>
              <a:t>‹#›</a:t>
            </a:fld>
            <a:endParaRPr lang="en-US"/>
          </a:p>
        </p:txBody>
      </p:sp>
      <p:sp>
        <p:nvSpPr>
          <p:cNvPr id="15" name="Footer Placeholder 14"/>
          <p:cNvSpPr>
            <a:spLocks noGrp="1"/>
          </p:cNvSpPr>
          <p:nvPr>
            <p:ph type="ftr" sz="quarter" idx="12"/>
          </p:nvPr>
        </p:nvSpPr>
        <p:spPr>
          <a:xfrm>
            <a:off x="3581400" y="6296248"/>
            <a:ext cx="2820987" cy="152400"/>
          </a:xfrm>
        </p:spPr>
        <p:txBody>
          <a:bodyPr/>
          <a:lstStyle/>
          <a:p>
            <a:pPr>
              <a:defRPr/>
            </a:pPr>
            <a:endParaRPr lang="en-US"/>
          </a:p>
        </p:txBody>
      </p:sp>
    </p:spTree>
    <p:extLst>
      <p:ext uri="{BB962C8B-B14F-4D97-AF65-F5344CB8AC3E}">
        <p14:creationId xmlns:p14="http://schemas.microsoft.com/office/powerpoint/2010/main" val="2284114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6" name="Title 15"/>
          <p:cNvSpPr>
            <a:spLocks noGrp="1"/>
          </p:cNvSpPr>
          <p:nvPr>
            <p:ph type="title"/>
          </p:nvPr>
        </p:nvSpPr>
        <p:spPr/>
        <p:txBody>
          <a:bodyPr/>
          <a:lstStyle/>
          <a:p>
            <a:r>
              <a:rPr lang="ar-SA"/>
              <a:t>انقر لتحرير نمط العنوان الرئيسي</a:t>
            </a:r>
            <a:endParaRPr lang="en-US"/>
          </a:p>
        </p:txBody>
      </p:sp>
      <p:sp>
        <p:nvSpPr>
          <p:cNvPr id="10" name="Date Placeholder 9"/>
          <p:cNvSpPr>
            <a:spLocks noGrp="1"/>
          </p:cNvSpPr>
          <p:nvPr>
            <p:ph type="dt" sz="half" idx="10"/>
          </p:nvPr>
        </p:nvSpPr>
        <p:spPr/>
        <p:txBody>
          <a:bodyPr/>
          <a:lstStyle/>
          <a:p>
            <a:pPr>
              <a:defRPr/>
            </a:pPr>
            <a:fld id="{2D6C0BB2-D521-4B15-BCE9-65698B39A3AF}" type="datetimeFigureOut">
              <a:rPr lang="en-US" smtClean="0"/>
              <a:pPr>
                <a:defRPr/>
              </a:pPr>
              <a:t>4/1/2021</a:t>
            </a:fld>
            <a:endParaRPr lang="en-US"/>
          </a:p>
        </p:txBody>
      </p:sp>
      <p:sp>
        <p:nvSpPr>
          <p:cNvPr id="11" name="Slide Number Placeholder 10"/>
          <p:cNvSpPr>
            <a:spLocks noGrp="1"/>
          </p:cNvSpPr>
          <p:nvPr>
            <p:ph type="sldNum" sz="quarter" idx="11"/>
          </p:nvPr>
        </p:nvSpPr>
        <p:spPr/>
        <p:txBody>
          <a:bodyPr/>
          <a:lstStyle/>
          <a:p>
            <a:pPr>
              <a:defRPr/>
            </a:pPr>
            <a:fld id="{78C46AF2-7E33-4BE7-A9B0-F5B40CA283C2}" type="slidenum">
              <a:rPr lang="en-US" smtClean="0"/>
              <a:pPr>
                <a:defRPr/>
              </a:pPr>
              <a:t>‹#›</a:t>
            </a:fld>
            <a:endParaRPr lang="en-US"/>
          </a:p>
        </p:txBody>
      </p:sp>
      <p:sp>
        <p:nvSpPr>
          <p:cNvPr id="12" name="Footer Placeholder 11"/>
          <p:cNvSpPr>
            <a:spLocks noGrp="1"/>
          </p:cNvSpPr>
          <p:nvPr>
            <p:ph type="ftr" sz="quarter" idx="12"/>
          </p:nvPr>
        </p:nvSpPr>
        <p:spPr/>
        <p:txBody>
          <a:bodyPr/>
          <a:lstStyle/>
          <a:p>
            <a:pPr>
              <a:defRPr/>
            </a:pPr>
            <a:endParaRPr lang="en-US"/>
          </a:p>
        </p:txBody>
      </p:sp>
    </p:spTree>
    <p:extLst>
      <p:ext uri="{BB962C8B-B14F-4D97-AF65-F5344CB8AC3E}">
        <p14:creationId xmlns:p14="http://schemas.microsoft.com/office/powerpoint/2010/main" val="479671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pPr>
              <a:defRPr/>
            </a:pPr>
            <a:fld id="{0090C503-F885-435E-A23F-04017A0B7D67}" type="datetimeFigureOut">
              <a:rPr lang="en-US" smtClean="0"/>
              <a:pPr>
                <a:defRPr/>
              </a:pPr>
              <a:t>4/1/2021</a:t>
            </a:fld>
            <a:endParaRPr lang="en-US"/>
          </a:p>
        </p:txBody>
      </p:sp>
      <p:sp>
        <p:nvSpPr>
          <p:cNvPr id="13" name="Slide Number Placeholder 12"/>
          <p:cNvSpPr>
            <a:spLocks noGrp="1"/>
          </p:cNvSpPr>
          <p:nvPr>
            <p:ph type="sldNum" sz="quarter" idx="11"/>
          </p:nvPr>
        </p:nvSpPr>
        <p:spPr>
          <a:xfrm>
            <a:off x="4116388" y="6400800"/>
            <a:ext cx="533400" cy="152400"/>
          </a:xfrm>
        </p:spPr>
        <p:txBody>
          <a:bodyPr/>
          <a:lstStyle/>
          <a:p>
            <a:pPr>
              <a:defRPr/>
            </a:pPr>
            <a:fld id="{FA176F15-6FA3-44D8-8410-5EC2B5002CBB}" type="slidenum">
              <a:rPr lang="en-US" smtClean="0"/>
              <a:pPr>
                <a:defRPr/>
              </a:pPr>
              <a:t>‹#›</a:t>
            </a:fld>
            <a:endParaRPr lang="en-US"/>
          </a:p>
        </p:txBody>
      </p:sp>
      <p:sp>
        <p:nvSpPr>
          <p:cNvPr id="14" name="Footer Placeholder 13"/>
          <p:cNvSpPr>
            <a:spLocks noGrp="1"/>
          </p:cNvSpPr>
          <p:nvPr>
            <p:ph type="ftr" sz="quarter" idx="12"/>
          </p:nvPr>
        </p:nvSpPr>
        <p:spPr>
          <a:xfrm>
            <a:off x="838200" y="6296248"/>
            <a:ext cx="2820987" cy="152400"/>
          </a:xfrm>
        </p:spPr>
        <p:txBody>
          <a:bodyPr/>
          <a:lstStyle/>
          <a:p>
            <a:pPr>
              <a:defRPr/>
            </a:pPr>
            <a:endParaRPr lang="en-US"/>
          </a:p>
        </p:txBody>
      </p:sp>
      <p:sp>
        <p:nvSpPr>
          <p:cNvPr id="15" name="Title 14"/>
          <p:cNvSpPr>
            <a:spLocks noGrp="1"/>
          </p:cNvSpPr>
          <p:nvPr>
            <p:ph type="title"/>
          </p:nvPr>
        </p:nvSpPr>
        <p:spPr>
          <a:xfrm>
            <a:off x="457200" y="1828800"/>
            <a:ext cx="3200400" cy="1752600"/>
          </a:xfrm>
        </p:spPr>
        <p:txBody>
          <a:bodyPr anchor="b"/>
          <a:lstStyle/>
          <a:p>
            <a:r>
              <a:rPr lang="ar-SA"/>
              <a:t>انقر لتحرير نمط العنوان الرئيسي</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ar-SA"/>
              <a:t>انقر لتحرير أنماط النص الرئيسي</a:t>
            </a:r>
          </a:p>
        </p:txBody>
      </p:sp>
    </p:spTree>
    <p:extLst>
      <p:ext uri="{BB962C8B-B14F-4D97-AF65-F5344CB8AC3E}">
        <p14:creationId xmlns:p14="http://schemas.microsoft.com/office/powerpoint/2010/main" val="182696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1" name="Title 1"/>
          <p:cNvSpPr>
            <a:spLocks noGrp="1"/>
          </p:cNvSpPr>
          <p:nvPr>
            <p:ph type="title"/>
          </p:nvPr>
        </p:nvSpPr>
        <p:spPr>
          <a:xfrm>
            <a:off x="4876800" y="457200"/>
            <a:ext cx="2819400" cy="5714999"/>
          </a:xfrm>
        </p:spPr>
        <p:txBody>
          <a:bodyPr/>
          <a:lstStyle/>
          <a:p>
            <a:r>
              <a:rPr lang="ar-SA"/>
              <a:t>انقر لتحرير نمط العنوان الرئيسي</a:t>
            </a:r>
            <a:endParaRPr lang="en-US"/>
          </a:p>
        </p:txBody>
      </p:sp>
      <p:sp>
        <p:nvSpPr>
          <p:cNvPr id="9" name="Date Placeholder 8"/>
          <p:cNvSpPr>
            <a:spLocks noGrp="1"/>
          </p:cNvSpPr>
          <p:nvPr>
            <p:ph type="dt" sz="half" idx="10"/>
          </p:nvPr>
        </p:nvSpPr>
        <p:spPr/>
        <p:txBody>
          <a:bodyPr/>
          <a:lstStyle/>
          <a:p>
            <a:pPr>
              <a:defRPr/>
            </a:pPr>
            <a:fld id="{2E9CB186-876A-488B-A8B1-22443FDDC3A0}" type="datetimeFigureOut">
              <a:rPr lang="en-US" smtClean="0"/>
              <a:pPr>
                <a:defRPr/>
              </a:pPr>
              <a:t>4/1/2021</a:t>
            </a:fld>
            <a:endParaRPr lang="en-US"/>
          </a:p>
        </p:txBody>
      </p:sp>
      <p:sp>
        <p:nvSpPr>
          <p:cNvPr id="13" name="Slide Number Placeholder 12"/>
          <p:cNvSpPr>
            <a:spLocks noGrp="1"/>
          </p:cNvSpPr>
          <p:nvPr>
            <p:ph type="sldNum" sz="quarter" idx="11"/>
          </p:nvPr>
        </p:nvSpPr>
        <p:spPr/>
        <p:txBody>
          <a:bodyPr/>
          <a:lstStyle/>
          <a:p>
            <a:pPr>
              <a:defRPr/>
            </a:pPr>
            <a:fld id="{93EEE348-146D-4786-B2D8-B95783723622}" type="slidenum">
              <a:rPr lang="en-US" smtClean="0"/>
              <a:pPr>
                <a:defRPr/>
              </a:pPr>
              <a:t>‹#›</a:t>
            </a:fld>
            <a:endParaRPr lang="en-US"/>
          </a:p>
        </p:txBody>
      </p:sp>
      <p:sp>
        <p:nvSpPr>
          <p:cNvPr id="14" name="Footer Placeholder 13"/>
          <p:cNvSpPr>
            <a:spLocks noGrp="1"/>
          </p:cNvSpPr>
          <p:nvPr>
            <p:ph type="ftr" sz="quarter" idx="12"/>
          </p:nvPr>
        </p:nvSpPr>
        <p:spPr/>
        <p:txBody>
          <a:bodyPr/>
          <a:lstStyle/>
          <a:p>
            <a:pPr>
              <a:defRPr/>
            </a:pPr>
            <a:endParaRPr lang="en-US"/>
          </a:p>
        </p:txBody>
      </p:sp>
    </p:spTree>
    <p:extLst>
      <p:ext uri="{BB962C8B-B14F-4D97-AF65-F5344CB8AC3E}">
        <p14:creationId xmlns:p14="http://schemas.microsoft.com/office/powerpoint/2010/main" val="3259186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1" name="Title 1"/>
          <p:cNvSpPr>
            <a:spLocks noGrp="1"/>
          </p:cNvSpPr>
          <p:nvPr>
            <p:ph type="title"/>
          </p:nvPr>
        </p:nvSpPr>
        <p:spPr>
          <a:xfrm>
            <a:off x="4876800" y="457200"/>
            <a:ext cx="2819400" cy="5714999"/>
          </a:xfrm>
        </p:spPr>
        <p:txBody>
          <a:bodyPr/>
          <a:lstStyle/>
          <a:p>
            <a:r>
              <a:rPr lang="ar-SA"/>
              <a:t>انقر لتحرير نمط العنوان الرئيسي</a:t>
            </a:r>
            <a:endParaRPr lang="en-US"/>
          </a:p>
        </p:txBody>
      </p:sp>
      <p:sp>
        <p:nvSpPr>
          <p:cNvPr id="12" name="Date Placeholder 11"/>
          <p:cNvSpPr>
            <a:spLocks noGrp="1"/>
          </p:cNvSpPr>
          <p:nvPr>
            <p:ph type="dt" sz="half" idx="10"/>
          </p:nvPr>
        </p:nvSpPr>
        <p:spPr/>
        <p:txBody>
          <a:bodyPr/>
          <a:lstStyle/>
          <a:p>
            <a:pPr>
              <a:defRPr/>
            </a:pPr>
            <a:fld id="{01D5B6C0-2539-47E6-BED7-73FD8700A83D}" type="datetimeFigureOut">
              <a:rPr lang="en-US" smtClean="0"/>
              <a:pPr>
                <a:defRPr/>
              </a:pPr>
              <a:t>4/1/2021</a:t>
            </a:fld>
            <a:endParaRPr lang="en-US"/>
          </a:p>
        </p:txBody>
      </p:sp>
      <p:sp>
        <p:nvSpPr>
          <p:cNvPr id="14" name="Slide Number Placeholder 13"/>
          <p:cNvSpPr>
            <a:spLocks noGrp="1"/>
          </p:cNvSpPr>
          <p:nvPr>
            <p:ph type="sldNum" sz="quarter" idx="11"/>
          </p:nvPr>
        </p:nvSpPr>
        <p:spPr/>
        <p:txBody>
          <a:bodyPr/>
          <a:lstStyle/>
          <a:p>
            <a:pPr>
              <a:defRPr/>
            </a:pPr>
            <a:fld id="{070A3332-6A87-4E02-9598-DCF99F2D4765}" type="slidenum">
              <a:rPr lang="en-US" smtClean="0"/>
              <a:pPr>
                <a:defRPr/>
              </a:pPr>
              <a:t>‹#›</a:t>
            </a:fld>
            <a:endParaRPr lang="en-US"/>
          </a:p>
        </p:txBody>
      </p:sp>
      <p:sp>
        <p:nvSpPr>
          <p:cNvPr id="16" name="Footer Placeholder 15"/>
          <p:cNvSpPr>
            <a:spLocks noGrp="1"/>
          </p:cNvSpPr>
          <p:nvPr>
            <p:ph type="ftr" sz="quarter" idx="12"/>
          </p:nvPr>
        </p:nvSpPr>
        <p:spPr/>
        <p:txBody>
          <a:bodyPr/>
          <a:lstStyle/>
          <a:p>
            <a:pPr>
              <a:defRPr/>
            </a:pPr>
            <a:endParaRPr lang="en-US"/>
          </a:p>
        </p:txBody>
      </p:sp>
    </p:spTree>
    <p:extLst>
      <p:ext uri="{BB962C8B-B14F-4D97-AF65-F5344CB8AC3E}">
        <p14:creationId xmlns:p14="http://schemas.microsoft.com/office/powerpoint/2010/main" val="3525792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ar-SA"/>
              <a:t>انقر لتحرير نمط العنوان الرئيسي</a:t>
            </a:r>
            <a:endParaRPr lang="en-US" dirty="0"/>
          </a:p>
        </p:txBody>
      </p:sp>
      <p:sp>
        <p:nvSpPr>
          <p:cNvPr id="9" name="Date Placeholder 8"/>
          <p:cNvSpPr>
            <a:spLocks noGrp="1"/>
          </p:cNvSpPr>
          <p:nvPr>
            <p:ph type="dt" sz="half" idx="10"/>
          </p:nvPr>
        </p:nvSpPr>
        <p:spPr/>
        <p:txBody>
          <a:bodyPr/>
          <a:lstStyle/>
          <a:p>
            <a:pPr>
              <a:defRPr/>
            </a:pPr>
            <a:fld id="{6DAD29BA-09FA-4ABE-9C3B-5D33C5ECC0EC}" type="datetimeFigureOut">
              <a:rPr lang="en-US" smtClean="0"/>
              <a:pPr>
                <a:defRPr/>
              </a:pPr>
              <a:t>4/1/2021</a:t>
            </a:fld>
            <a:endParaRPr lang="en-US"/>
          </a:p>
        </p:txBody>
      </p:sp>
      <p:sp>
        <p:nvSpPr>
          <p:cNvPr id="10" name="Slide Number Placeholder 9"/>
          <p:cNvSpPr>
            <a:spLocks noGrp="1"/>
          </p:cNvSpPr>
          <p:nvPr>
            <p:ph type="sldNum" sz="quarter" idx="11"/>
          </p:nvPr>
        </p:nvSpPr>
        <p:spPr/>
        <p:txBody>
          <a:bodyPr/>
          <a:lstStyle/>
          <a:p>
            <a:pPr>
              <a:defRPr/>
            </a:pPr>
            <a:fld id="{543A3D06-99E0-48B6-AF1B-25153CCA074E}" type="slidenum">
              <a:rPr lang="en-US" smtClean="0"/>
              <a:pPr>
                <a:defRPr/>
              </a:pPr>
              <a:t>‹#›</a:t>
            </a:fld>
            <a:endParaRPr lang="en-US"/>
          </a:p>
        </p:txBody>
      </p:sp>
      <p:sp>
        <p:nvSpPr>
          <p:cNvPr id="11" name="Footer Placeholder 10"/>
          <p:cNvSpPr>
            <a:spLocks noGrp="1"/>
          </p:cNvSpPr>
          <p:nvPr>
            <p:ph type="ftr" sz="quarter" idx="12"/>
          </p:nvPr>
        </p:nvSpPr>
        <p:spPr/>
        <p:txBody>
          <a:bodyPr/>
          <a:lstStyle/>
          <a:p>
            <a:pPr>
              <a:defRPr/>
            </a:pPr>
            <a:endParaRPr lang="en-US"/>
          </a:p>
        </p:txBody>
      </p:sp>
    </p:spTree>
    <p:extLst>
      <p:ext uri="{BB962C8B-B14F-4D97-AF65-F5344CB8AC3E}">
        <p14:creationId xmlns:p14="http://schemas.microsoft.com/office/powerpoint/2010/main" val="3578397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pPr>
              <a:defRPr/>
            </a:pPr>
            <a:fld id="{6D1059D3-9349-42BD-B7DF-D7B07FCE31AE}" type="datetimeFigureOut">
              <a:rPr lang="en-US" smtClean="0"/>
              <a:pPr>
                <a:defRPr/>
              </a:pPr>
              <a:t>4/1/2021</a:t>
            </a:fld>
            <a:endParaRPr lang="en-US"/>
          </a:p>
        </p:txBody>
      </p:sp>
      <p:sp>
        <p:nvSpPr>
          <p:cNvPr id="9" name="Slide Number Placeholder 8"/>
          <p:cNvSpPr>
            <a:spLocks noGrp="1"/>
          </p:cNvSpPr>
          <p:nvPr>
            <p:ph type="sldNum" sz="quarter" idx="11"/>
          </p:nvPr>
        </p:nvSpPr>
        <p:spPr/>
        <p:txBody>
          <a:bodyPr/>
          <a:lstStyle/>
          <a:p>
            <a:pPr>
              <a:defRPr/>
            </a:pPr>
            <a:fld id="{0218311A-08F6-4A02-92D2-97921E8DE187}" type="slidenum">
              <a:rPr lang="en-US" smtClean="0"/>
              <a:pPr>
                <a:defRPr/>
              </a:pPr>
              <a:t>‹#›</a:t>
            </a:fld>
            <a:endParaRPr lang="en-US"/>
          </a:p>
        </p:txBody>
      </p:sp>
      <p:sp>
        <p:nvSpPr>
          <p:cNvPr id="10" name="Footer Placeholder 9"/>
          <p:cNvSpPr>
            <a:spLocks noGrp="1"/>
          </p:cNvSpPr>
          <p:nvPr>
            <p:ph type="ftr" sz="quarter" idx="12"/>
          </p:nvPr>
        </p:nvSpPr>
        <p:spPr/>
        <p:txBody>
          <a:bodyPr/>
          <a:lstStyle/>
          <a:p>
            <a:pPr>
              <a:defRPr/>
            </a:pPr>
            <a:endParaRPr lang="en-US"/>
          </a:p>
        </p:txBody>
      </p:sp>
    </p:spTree>
    <p:extLst>
      <p:ext uri="{BB962C8B-B14F-4D97-AF65-F5344CB8AC3E}">
        <p14:creationId xmlns:p14="http://schemas.microsoft.com/office/powerpoint/2010/main" val="2989772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09C386-6E96-47C8-98DD-F34F2B4C435C}" type="datetimeFigureOut">
              <a:rPr lang="en-US" smtClean="0"/>
              <a:pPr/>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21830-B07B-485C-94B4-967AB8CF254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ar-SA"/>
              <a:t>انقر لتحرير نمط العنوان الرئيسي</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15" name="Date Placeholder 14"/>
          <p:cNvSpPr>
            <a:spLocks noGrp="1"/>
          </p:cNvSpPr>
          <p:nvPr>
            <p:ph type="dt" sz="half" idx="10"/>
          </p:nvPr>
        </p:nvSpPr>
        <p:spPr/>
        <p:txBody>
          <a:bodyPr/>
          <a:lstStyle/>
          <a:p>
            <a:pPr>
              <a:defRPr/>
            </a:pPr>
            <a:fld id="{5C4DEA3F-580C-4F72-8E7E-CC23F8C3CFD1}" type="datetimeFigureOut">
              <a:rPr lang="en-US" smtClean="0"/>
              <a:pPr>
                <a:defRPr/>
              </a:pPr>
              <a:t>4/1/2021</a:t>
            </a:fld>
            <a:endParaRPr lang="en-US"/>
          </a:p>
        </p:txBody>
      </p:sp>
      <p:sp>
        <p:nvSpPr>
          <p:cNvPr id="16" name="Slide Number Placeholder 15"/>
          <p:cNvSpPr>
            <a:spLocks noGrp="1"/>
          </p:cNvSpPr>
          <p:nvPr>
            <p:ph type="sldNum" sz="quarter" idx="11"/>
          </p:nvPr>
        </p:nvSpPr>
        <p:spPr/>
        <p:txBody>
          <a:bodyPr/>
          <a:lstStyle/>
          <a:p>
            <a:pPr>
              <a:defRPr/>
            </a:pPr>
            <a:fld id="{D67ECC3C-19BE-4866-AEF9-52F35D4880BE}" type="slidenum">
              <a:rPr lang="en-US" smtClean="0"/>
              <a:pPr>
                <a:defRPr/>
              </a:pPr>
              <a:t>‹#›</a:t>
            </a:fld>
            <a:endParaRPr lang="en-US"/>
          </a:p>
        </p:txBody>
      </p:sp>
      <p:sp>
        <p:nvSpPr>
          <p:cNvPr id="17" name="Footer Placeholder 16"/>
          <p:cNvSpPr>
            <a:spLocks noGrp="1"/>
          </p:cNvSpPr>
          <p:nvPr>
            <p:ph type="ftr" sz="quarter" idx="12"/>
          </p:nvPr>
        </p:nvSpPr>
        <p:spPr/>
        <p:txBody>
          <a:bodyPr/>
          <a:lstStyle/>
          <a:p>
            <a:pPr>
              <a:defRPr/>
            </a:pPr>
            <a:endParaRPr lang="en-US"/>
          </a:p>
        </p:txBody>
      </p:sp>
    </p:spTree>
    <p:extLst>
      <p:ext uri="{BB962C8B-B14F-4D97-AF65-F5344CB8AC3E}">
        <p14:creationId xmlns:p14="http://schemas.microsoft.com/office/powerpoint/2010/main" val="3147045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ar-SA"/>
              <a:t>انقر لتحرير نمط العنوان الرئيسي</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16" name="Date Placeholder 15"/>
          <p:cNvSpPr>
            <a:spLocks noGrp="1"/>
          </p:cNvSpPr>
          <p:nvPr>
            <p:ph type="dt" sz="half" idx="10"/>
          </p:nvPr>
        </p:nvSpPr>
        <p:spPr/>
        <p:txBody>
          <a:bodyPr/>
          <a:lstStyle/>
          <a:p>
            <a:pPr>
              <a:defRPr/>
            </a:pPr>
            <a:fld id="{28E209F9-3EBB-42D2-94F9-2E17DC7E2362}" type="datetimeFigureOut">
              <a:rPr lang="en-US" smtClean="0"/>
              <a:pPr>
                <a:defRPr/>
              </a:pPr>
              <a:t>4/1/2021</a:t>
            </a:fld>
            <a:endParaRPr lang="en-US"/>
          </a:p>
        </p:txBody>
      </p:sp>
      <p:sp>
        <p:nvSpPr>
          <p:cNvPr id="17" name="Slide Number Placeholder 16"/>
          <p:cNvSpPr>
            <a:spLocks noGrp="1"/>
          </p:cNvSpPr>
          <p:nvPr>
            <p:ph type="sldNum" sz="quarter" idx="11"/>
          </p:nvPr>
        </p:nvSpPr>
        <p:spPr/>
        <p:txBody>
          <a:bodyPr/>
          <a:lstStyle/>
          <a:p>
            <a:pPr>
              <a:defRPr/>
            </a:pPr>
            <a:fld id="{D101624F-3959-40F8-A9E6-20BE8C50F886}" type="slidenum">
              <a:rPr lang="en-US" smtClean="0"/>
              <a:pPr>
                <a:defRPr/>
              </a:pPr>
              <a:t>‹#›</a:t>
            </a:fld>
            <a:endParaRPr lang="en-US"/>
          </a:p>
        </p:txBody>
      </p:sp>
      <p:sp>
        <p:nvSpPr>
          <p:cNvPr id="18" name="Footer Placeholder 17"/>
          <p:cNvSpPr>
            <a:spLocks noGrp="1"/>
          </p:cNvSpPr>
          <p:nvPr>
            <p:ph type="ftr" sz="quarter" idx="12"/>
          </p:nvPr>
        </p:nvSpPr>
        <p:spPr/>
        <p:txBody>
          <a:bodyPr/>
          <a:lstStyle/>
          <a:p>
            <a:pPr>
              <a:defRPr/>
            </a:pPr>
            <a:endParaRPr lang="en-US"/>
          </a:p>
        </p:txBody>
      </p:sp>
    </p:spTree>
    <p:extLst>
      <p:ext uri="{BB962C8B-B14F-4D97-AF65-F5344CB8AC3E}">
        <p14:creationId xmlns:p14="http://schemas.microsoft.com/office/powerpoint/2010/main" val="4230757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3" name="Date Placeholder 12"/>
          <p:cNvSpPr>
            <a:spLocks noGrp="1"/>
          </p:cNvSpPr>
          <p:nvPr>
            <p:ph type="dt" sz="half" idx="10"/>
          </p:nvPr>
        </p:nvSpPr>
        <p:spPr/>
        <p:txBody>
          <a:bodyPr/>
          <a:lstStyle/>
          <a:p>
            <a:pPr>
              <a:defRPr/>
            </a:pPr>
            <a:fld id="{BACE95B0-8FA6-46F4-881E-EDA13912004F}" type="datetimeFigureOut">
              <a:rPr lang="en-US" smtClean="0"/>
              <a:pPr>
                <a:defRPr/>
              </a:pPr>
              <a:t>4/1/2021</a:t>
            </a:fld>
            <a:endParaRPr lang="en-US"/>
          </a:p>
        </p:txBody>
      </p:sp>
      <p:sp>
        <p:nvSpPr>
          <p:cNvPr id="14" name="Slide Number Placeholder 13"/>
          <p:cNvSpPr>
            <a:spLocks noGrp="1"/>
          </p:cNvSpPr>
          <p:nvPr>
            <p:ph type="sldNum" sz="quarter" idx="11"/>
          </p:nvPr>
        </p:nvSpPr>
        <p:spPr/>
        <p:txBody>
          <a:bodyPr/>
          <a:lstStyle/>
          <a:p>
            <a:pPr>
              <a:defRPr/>
            </a:pPr>
            <a:fld id="{EF8FDB0C-3EA1-4590-8A27-B3D3853F1F61}" type="slidenum">
              <a:rPr lang="en-US" smtClean="0"/>
              <a:pPr>
                <a:defRPr/>
              </a:pPr>
              <a:t>‹#›</a:t>
            </a:fld>
            <a:endParaRPr lang="en-US"/>
          </a:p>
        </p:txBody>
      </p:sp>
      <p:sp>
        <p:nvSpPr>
          <p:cNvPr id="15" name="Footer Placeholder 14"/>
          <p:cNvSpPr>
            <a:spLocks noGrp="1"/>
          </p:cNvSpPr>
          <p:nvPr>
            <p:ph type="ftr" sz="quarter" idx="12"/>
          </p:nvPr>
        </p:nvSpPr>
        <p:spPr/>
        <p:txBody>
          <a:bodyPr/>
          <a:lstStyle/>
          <a:p>
            <a:pPr>
              <a:defRPr/>
            </a:pPr>
            <a:endParaRPr lang="en-US"/>
          </a:p>
        </p:txBody>
      </p:sp>
    </p:spTree>
    <p:extLst>
      <p:ext uri="{BB962C8B-B14F-4D97-AF65-F5344CB8AC3E}">
        <p14:creationId xmlns:p14="http://schemas.microsoft.com/office/powerpoint/2010/main" val="6688914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3" name="Date Placeholder 12"/>
          <p:cNvSpPr>
            <a:spLocks noGrp="1"/>
          </p:cNvSpPr>
          <p:nvPr>
            <p:ph type="dt" sz="half" idx="10"/>
          </p:nvPr>
        </p:nvSpPr>
        <p:spPr/>
        <p:txBody>
          <a:bodyPr/>
          <a:lstStyle/>
          <a:p>
            <a:pPr>
              <a:defRPr/>
            </a:pPr>
            <a:fld id="{744A4571-460E-4414-92A7-2D48121E33BE}" type="datetimeFigureOut">
              <a:rPr lang="en-US" smtClean="0"/>
              <a:pPr>
                <a:defRPr/>
              </a:pPr>
              <a:t>4/1/2021</a:t>
            </a:fld>
            <a:endParaRPr lang="en-US"/>
          </a:p>
        </p:txBody>
      </p:sp>
      <p:sp>
        <p:nvSpPr>
          <p:cNvPr id="14" name="Slide Number Placeholder 13"/>
          <p:cNvSpPr>
            <a:spLocks noGrp="1"/>
          </p:cNvSpPr>
          <p:nvPr>
            <p:ph type="sldNum" sz="quarter" idx="11"/>
          </p:nvPr>
        </p:nvSpPr>
        <p:spPr/>
        <p:txBody>
          <a:bodyPr/>
          <a:lstStyle/>
          <a:p>
            <a:pPr>
              <a:defRPr/>
            </a:pPr>
            <a:fld id="{AE4088A1-B5B1-4139-A3C1-7D256BF1C1B5}" type="slidenum">
              <a:rPr lang="en-US" smtClean="0"/>
              <a:pPr>
                <a:defRPr/>
              </a:pPr>
              <a:t>‹#›</a:t>
            </a:fld>
            <a:endParaRPr lang="en-US"/>
          </a:p>
        </p:txBody>
      </p:sp>
      <p:sp>
        <p:nvSpPr>
          <p:cNvPr id="15" name="Footer Placeholder 14"/>
          <p:cNvSpPr>
            <a:spLocks noGrp="1"/>
          </p:cNvSpPr>
          <p:nvPr>
            <p:ph type="ftr" sz="quarter" idx="12"/>
          </p:nvPr>
        </p:nvSpPr>
        <p:spPr/>
        <p:txBody>
          <a:bodyPr/>
          <a:lstStyle/>
          <a:p>
            <a:pPr>
              <a:defRPr/>
            </a:pPr>
            <a:endParaRPr lang="en-US"/>
          </a:p>
        </p:txBody>
      </p:sp>
    </p:spTree>
    <p:extLst>
      <p:ext uri="{BB962C8B-B14F-4D97-AF65-F5344CB8AC3E}">
        <p14:creationId xmlns:p14="http://schemas.microsoft.com/office/powerpoint/2010/main" val="39558626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pPr>
              <a:defRPr/>
            </a:pPr>
            <a:fld id="{6E378A40-B881-45C9-A2E4-FEEB23001581}" type="datetimeFigureOut">
              <a:rPr lang="en-US" smtClean="0"/>
              <a:pPr>
                <a:defRPr/>
              </a:pPr>
              <a:t>4/1/2021</a:t>
            </a:fld>
            <a:endParaRPr lang="en-US"/>
          </a:p>
        </p:txBody>
      </p:sp>
      <p:sp>
        <p:nvSpPr>
          <p:cNvPr id="5" name="عنصر نائب للتذييل 4"/>
          <p:cNvSpPr>
            <a:spLocks noGrp="1"/>
          </p:cNvSpPr>
          <p:nvPr>
            <p:ph type="ftr" sz="quarter" idx="11"/>
          </p:nvPr>
        </p:nvSpPr>
        <p:spPr/>
        <p:txBody>
          <a:bodyPr/>
          <a:lstStyle/>
          <a:p>
            <a:pPr>
              <a:defRPr/>
            </a:pPr>
            <a:endParaRPr lang="en-US"/>
          </a:p>
        </p:txBody>
      </p:sp>
      <p:sp>
        <p:nvSpPr>
          <p:cNvPr id="6" name="عنصر نائب لرقم الشريحة 5"/>
          <p:cNvSpPr>
            <a:spLocks noGrp="1"/>
          </p:cNvSpPr>
          <p:nvPr>
            <p:ph type="sldNum" sz="quarter" idx="12"/>
          </p:nvPr>
        </p:nvSpPr>
        <p:spPr/>
        <p:txBody>
          <a:bodyPr/>
          <a:lstStyle/>
          <a:p>
            <a:pPr>
              <a:defRPr/>
            </a:pPr>
            <a:fld id="{C4CC48CC-E360-4E02-B254-925ECEC324F9}" type="slidenum">
              <a:rPr lang="en-US" smtClean="0"/>
              <a:pPr>
                <a:defRPr/>
              </a:pPr>
              <a:t>‹#›</a:t>
            </a:fld>
            <a:endParaRPr lang="en-US"/>
          </a:p>
        </p:txBody>
      </p:sp>
    </p:spTree>
    <p:extLst>
      <p:ext uri="{BB962C8B-B14F-4D97-AF65-F5344CB8AC3E}">
        <p14:creationId xmlns:p14="http://schemas.microsoft.com/office/powerpoint/2010/main" val="36356795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pPr>
              <a:defRPr/>
            </a:pPr>
            <a:fld id="{2D6C0BB2-D521-4B15-BCE9-65698B39A3AF}" type="datetimeFigureOut">
              <a:rPr lang="en-US" smtClean="0"/>
              <a:pPr>
                <a:defRPr/>
              </a:pPr>
              <a:t>4/1/2021</a:t>
            </a:fld>
            <a:endParaRPr lang="en-US"/>
          </a:p>
        </p:txBody>
      </p:sp>
      <p:sp>
        <p:nvSpPr>
          <p:cNvPr id="5" name="عنصر نائب للتذييل 4"/>
          <p:cNvSpPr>
            <a:spLocks noGrp="1"/>
          </p:cNvSpPr>
          <p:nvPr>
            <p:ph type="ftr" sz="quarter" idx="11"/>
          </p:nvPr>
        </p:nvSpPr>
        <p:spPr/>
        <p:txBody>
          <a:bodyPr/>
          <a:lstStyle/>
          <a:p>
            <a:pPr>
              <a:defRPr/>
            </a:pPr>
            <a:endParaRPr lang="en-US"/>
          </a:p>
        </p:txBody>
      </p:sp>
      <p:sp>
        <p:nvSpPr>
          <p:cNvPr id="6" name="عنصر نائب لرقم الشريحة 5"/>
          <p:cNvSpPr>
            <a:spLocks noGrp="1"/>
          </p:cNvSpPr>
          <p:nvPr>
            <p:ph type="sldNum" sz="quarter" idx="12"/>
          </p:nvPr>
        </p:nvSpPr>
        <p:spPr/>
        <p:txBody>
          <a:bodyPr/>
          <a:lstStyle/>
          <a:p>
            <a:pPr>
              <a:defRPr/>
            </a:pPr>
            <a:fld id="{78C46AF2-7E33-4BE7-A9B0-F5B40CA283C2}" type="slidenum">
              <a:rPr lang="en-US" smtClean="0"/>
              <a:pPr>
                <a:defRPr/>
              </a:pPr>
              <a:t>‹#›</a:t>
            </a:fld>
            <a:endParaRPr lang="en-US"/>
          </a:p>
        </p:txBody>
      </p:sp>
    </p:spTree>
    <p:extLst>
      <p:ext uri="{BB962C8B-B14F-4D97-AF65-F5344CB8AC3E}">
        <p14:creationId xmlns:p14="http://schemas.microsoft.com/office/powerpoint/2010/main" val="944449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pPr>
              <a:defRPr/>
            </a:pPr>
            <a:fld id="{0090C503-F885-435E-A23F-04017A0B7D67}" type="datetimeFigureOut">
              <a:rPr lang="en-US" smtClean="0"/>
              <a:pPr>
                <a:defRPr/>
              </a:pPr>
              <a:t>4/1/2021</a:t>
            </a:fld>
            <a:endParaRPr lang="en-US"/>
          </a:p>
        </p:txBody>
      </p:sp>
      <p:sp>
        <p:nvSpPr>
          <p:cNvPr id="5" name="عنصر نائب للتذييل 4"/>
          <p:cNvSpPr>
            <a:spLocks noGrp="1"/>
          </p:cNvSpPr>
          <p:nvPr>
            <p:ph type="ftr" sz="quarter" idx="11"/>
          </p:nvPr>
        </p:nvSpPr>
        <p:spPr/>
        <p:txBody>
          <a:bodyPr/>
          <a:lstStyle/>
          <a:p>
            <a:pPr>
              <a:defRPr/>
            </a:pPr>
            <a:endParaRPr lang="en-US"/>
          </a:p>
        </p:txBody>
      </p:sp>
      <p:sp>
        <p:nvSpPr>
          <p:cNvPr id="6" name="عنصر نائب لرقم الشريحة 5"/>
          <p:cNvSpPr>
            <a:spLocks noGrp="1"/>
          </p:cNvSpPr>
          <p:nvPr>
            <p:ph type="sldNum" sz="quarter" idx="12"/>
          </p:nvPr>
        </p:nvSpPr>
        <p:spPr/>
        <p:txBody>
          <a:bodyPr/>
          <a:lstStyle/>
          <a:p>
            <a:pPr>
              <a:defRPr/>
            </a:pPr>
            <a:fld id="{FA176F15-6FA3-44D8-8410-5EC2B5002CBB}" type="slidenum">
              <a:rPr lang="en-US" smtClean="0"/>
              <a:pPr>
                <a:defRPr/>
              </a:pPr>
              <a:t>‹#›</a:t>
            </a:fld>
            <a:endParaRPr lang="en-US"/>
          </a:p>
        </p:txBody>
      </p:sp>
    </p:spTree>
    <p:extLst>
      <p:ext uri="{BB962C8B-B14F-4D97-AF65-F5344CB8AC3E}">
        <p14:creationId xmlns:p14="http://schemas.microsoft.com/office/powerpoint/2010/main" val="39817246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pPr>
              <a:defRPr/>
            </a:pPr>
            <a:fld id="{2E9CB186-876A-488B-A8B1-22443FDDC3A0}" type="datetimeFigureOut">
              <a:rPr lang="en-US" smtClean="0"/>
              <a:pPr>
                <a:defRPr/>
              </a:pPr>
              <a:t>4/1/2021</a:t>
            </a:fld>
            <a:endParaRPr lang="en-US"/>
          </a:p>
        </p:txBody>
      </p:sp>
      <p:sp>
        <p:nvSpPr>
          <p:cNvPr id="6" name="عنصر نائب للتذييل 5"/>
          <p:cNvSpPr>
            <a:spLocks noGrp="1"/>
          </p:cNvSpPr>
          <p:nvPr>
            <p:ph type="ftr" sz="quarter" idx="11"/>
          </p:nvPr>
        </p:nvSpPr>
        <p:spPr/>
        <p:txBody>
          <a:bodyPr/>
          <a:lstStyle/>
          <a:p>
            <a:pPr>
              <a:defRPr/>
            </a:pPr>
            <a:endParaRPr lang="en-US"/>
          </a:p>
        </p:txBody>
      </p:sp>
      <p:sp>
        <p:nvSpPr>
          <p:cNvPr id="7" name="عنصر نائب لرقم الشريحة 6"/>
          <p:cNvSpPr>
            <a:spLocks noGrp="1"/>
          </p:cNvSpPr>
          <p:nvPr>
            <p:ph type="sldNum" sz="quarter" idx="12"/>
          </p:nvPr>
        </p:nvSpPr>
        <p:spPr/>
        <p:txBody>
          <a:bodyPr/>
          <a:lstStyle/>
          <a:p>
            <a:pPr>
              <a:defRPr/>
            </a:pPr>
            <a:fld id="{93EEE348-146D-4786-B2D8-B95783723622}" type="slidenum">
              <a:rPr lang="en-US" smtClean="0"/>
              <a:pPr>
                <a:defRPr/>
              </a:pPr>
              <a:t>‹#›</a:t>
            </a:fld>
            <a:endParaRPr lang="en-US"/>
          </a:p>
        </p:txBody>
      </p:sp>
    </p:spTree>
    <p:extLst>
      <p:ext uri="{BB962C8B-B14F-4D97-AF65-F5344CB8AC3E}">
        <p14:creationId xmlns:p14="http://schemas.microsoft.com/office/powerpoint/2010/main" val="37192825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pPr>
              <a:defRPr/>
            </a:pPr>
            <a:fld id="{01D5B6C0-2539-47E6-BED7-73FD8700A83D}" type="datetimeFigureOut">
              <a:rPr lang="en-US" smtClean="0"/>
              <a:pPr>
                <a:defRPr/>
              </a:pPr>
              <a:t>4/1/2021</a:t>
            </a:fld>
            <a:endParaRPr lang="en-US"/>
          </a:p>
        </p:txBody>
      </p:sp>
      <p:sp>
        <p:nvSpPr>
          <p:cNvPr id="8" name="عنصر نائب للتذييل 7"/>
          <p:cNvSpPr>
            <a:spLocks noGrp="1"/>
          </p:cNvSpPr>
          <p:nvPr>
            <p:ph type="ftr" sz="quarter" idx="11"/>
          </p:nvPr>
        </p:nvSpPr>
        <p:spPr/>
        <p:txBody>
          <a:bodyPr/>
          <a:lstStyle/>
          <a:p>
            <a:pPr>
              <a:defRPr/>
            </a:pPr>
            <a:endParaRPr lang="en-US"/>
          </a:p>
        </p:txBody>
      </p:sp>
      <p:sp>
        <p:nvSpPr>
          <p:cNvPr id="9" name="عنصر نائب لرقم الشريحة 8"/>
          <p:cNvSpPr>
            <a:spLocks noGrp="1"/>
          </p:cNvSpPr>
          <p:nvPr>
            <p:ph type="sldNum" sz="quarter" idx="12"/>
          </p:nvPr>
        </p:nvSpPr>
        <p:spPr/>
        <p:txBody>
          <a:bodyPr/>
          <a:lstStyle/>
          <a:p>
            <a:pPr>
              <a:defRPr/>
            </a:pPr>
            <a:fld id="{070A3332-6A87-4E02-9598-DCF99F2D4765}" type="slidenum">
              <a:rPr lang="en-US" smtClean="0"/>
              <a:pPr>
                <a:defRPr/>
              </a:pPr>
              <a:t>‹#›</a:t>
            </a:fld>
            <a:endParaRPr lang="en-US"/>
          </a:p>
        </p:txBody>
      </p:sp>
    </p:spTree>
    <p:extLst>
      <p:ext uri="{BB962C8B-B14F-4D97-AF65-F5344CB8AC3E}">
        <p14:creationId xmlns:p14="http://schemas.microsoft.com/office/powerpoint/2010/main" val="31011404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pPr>
              <a:defRPr/>
            </a:pPr>
            <a:fld id="{6DAD29BA-09FA-4ABE-9C3B-5D33C5ECC0EC}" type="datetimeFigureOut">
              <a:rPr lang="en-US" smtClean="0"/>
              <a:pPr>
                <a:defRPr/>
              </a:pPr>
              <a:t>4/1/2021</a:t>
            </a:fld>
            <a:endParaRPr lang="en-US"/>
          </a:p>
        </p:txBody>
      </p:sp>
      <p:sp>
        <p:nvSpPr>
          <p:cNvPr id="4" name="عنصر نائب للتذييل 3"/>
          <p:cNvSpPr>
            <a:spLocks noGrp="1"/>
          </p:cNvSpPr>
          <p:nvPr>
            <p:ph type="ftr" sz="quarter" idx="11"/>
          </p:nvPr>
        </p:nvSpPr>
        <p:spPr/>
        <p:txBody>
          <a:bodyPr/>
          <a:lstStyle/>
          <a:p>
            <a:pPr>
              <a:defRPr/>
            </a:pPr>
            <a:endParaRPr lang="en-US"/>
          </a:p>
        </p:txBody>
      </p:sp>
      <p:sp>
        <p:nvSpPr>
          <p:cNvPr id="5" name="عنصر نائب لرقم الشريحة 4"/>
          <p:cNvSpPr>
            <a:spLocks noGrp="1"/>
          </p:cNvSpPr>
          <p:nvPr>
            <p:ph type="sldNum" sz="quarter" idx="12"/>
          </p:nvPr>
        </p:nvSpPr>
        <p:spPr/>
        <p:txBody>
          <a:bodyPr/>
          <a:lstStyle/>
          <a:p>
            <a:pPr>
              <a:defRPr/>
            </a:pPr>
            <a:fld id="{543A3D06-99E0-48B6-AF1B-25153CCA074E}" type="slidenum">
              <a:rPr lang="en-US" smtClean="0"/>
              <a:pPr>
                <a:defRPr/>
              </a:pPr>
              <a:t>‹#›</a:t>
            </a:fld>
            <a:endParaRPr lang="en-US"/>
          </a:p>
        </p:txBody>
      </p:sp>
    </p:spTree>
    <p:extLst>
      <p:ext uri="{BB962C8B-B14F-4D97-AF65-F5344CB8AC3E}">
        <p14:creationId xmlns:p14="http://schemas.microsoft.com/office/powerpoint/2010/main" val="1643818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09C386-6E96-47C8-98DD-F34F2B4C435C}" type="datetimeFigureOut">
              <a:rPr lang="en-US" smtClean="0"/>
              <a:pPr/>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21830-B07B-485C-94B4-967AB8CF2546}"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fld id="{6D1059D3-9349-42BD-B7DF-D7B07FCE31AE}" type="datetimeFigureOut">
              <a:rPr lang="en-US" smtClean="0"/>
              <a:pPr>
                <a:defRPr/>
              </a:pPr>
              <a:t>4/1/2021</a:t>
            </a:fld>
            <a:endParaRPr lang="en-US"/>
          </a:p>
        </p:txBody>
      </p:sp>
      <p:sp>
        <p:nvSpPr>
          <p:cNvPr id="3" name="عنصر نائب للتذييل 2"/>
          <p:cNvSpPr>
            <a:spLocks noGrp="1"/>
          </p:cNvSpPr>
          <p:nvPr>
            <p:ph type="ftr" sz="quarter" idx="11"/>
          </p:nvPr>
        </p:nvSpPr>
        <p:spPr/>
        <p:txBody>
          <a:bodyPr/>
          <a:lstStyle/>
          <a:p>
            <a:pPr>
              <a:defRPr/>
            </a:pPr>
            <a:endParaRPr lang="en-US"/>
          </a:p>
        </p:txBody>
      </p:sp>
      <p:sp>
        <p:nvSpPr>
          <p:cNvPr id="4" name="عنصر نائب لرقم الشريحة 3"/>
          <p:cNvSpPr>
            <a:spLocks noGrp="1"/>
          </p:cNvSpPr>
          <p:nvPr>
            <p:ph type="sldNum" sz="quarter" idx="12"/>
          </p:nvPr>
        </p:nvSpPr>
        <p:spPr/>
        <p:txBody>
          <a:bodyPr/>
          <a:lstStyle/>
          <a:p>
            <a:pPr>
              <a:defRPr/>
            </a:pPr>
            <a:fld id="{0218311A-08F6-4A02-92D2-97921E8DE187}" type="slidenum">
              <a:rPr lang="en-US" smtClean="0"/>
              <a:pPr>
                <a:defRPr/>
              </a:pPr>
              <a:t>‹#›</a:t>
            </a:fld>
            <a:endParaRPr lang="en-US"/>
          </a:p>
        </p:txBody>
      </p:sp>
    </p:spTree>
    <p:extLst>
      <p:ext uri="{BB962C8B-B14F-4D97-AF65-F5344CB8AC3E}">
        <p14:creationId xmlns:p14="http://schemas.microsoft.com/office/powerpoint/2010/main" val="34284173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pPr>
              <a:defRPr/>
            </a:pPr>
            <a:fld id="{5C4DEA3F-580C-4F72-8E7E-CC23F8C3CFD1}" type="datetimeFigureOut">
              <a:rPr lang="en-US" smtClean="0"/>
              <a:pPr>
                <a:defRPr/>
              </a:pPr>
              <a:t>4/1/2021</a:t>
            </a:fld>
            <a:endParaRPr lang="en-US"/>
          </a:p>
        </p:txBody>
      </p:sp>
      <p:sp>
        <p:nvSpPr>
          <p:cNvPr id="6" name="عنصر نائب للتذييل 5"/>
          <p:cNvSpPr>
            <a:spLocks noGrp="1"/>
          </p:cNvSpPr>
          <p:nvPr>
            <p:ph type="ftr" sz="quarter" idx="11"/>
          </p:nvPr>
        </p:nvSpPr>
        <p:spPr/>
        <p:txBody>
          <a:bodyPr/>
          <a:lstStyle/>
          <a:p>
            <a:pPr>
              <a:defRPr/>
            </a:pPr>
            <a:endParaRPr lang="en-US"/>
          </a:p>
        </p:txBody>
      </p:sp>
      <p:sp>
        <p:nvSpPr>
          <p:cNvPr id="7" name="عنصر نائب لرقم الشريحة 6"/>
          <p:cNvSpPr>
            <a:spLocks noGrp="1"/>
          </p:cNvSpPr>
          <p:nvPr>
            <p:ph type="sldNum" sz="quarter" idx="12"/>
          </p:nvPr>
        </p:nvSpPr>
        <p:spPr/>
        <p:txBody>
          <a:bodyPr/>
          <a:lstStyle/>
          <a:p>
            <a:pPr>
              <a:defRPr/>
            </a:pPr>
            <a:fld id="{D67ECC3C-19BE-4866-AEF9-52F35D4880BE}" type="slidenum">
              <a:rPr lang="en-US" smtClean="0"/>
              <a:pPr>
                <a:defRPr/>
              </a:pPr>
              <a:t>‹#›</a:t>
            </a:fld>
            <a:endParaRPr lang="en-US"/>
          </a:p>
        </p:txBody>
      </p:sp>
    </p:spTree>
    <p:extLst>
      <p:ext uri="{BB962C8B-B14F-4D97-AF65-F5344CB8AC3E}">
        <p14:creationId xmlns:p14="http://schemas.microsoft.com/office/powerpoint/2010/main" val="41260665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pPr>
              <a:defRPr/>
            </a:pPr>
            <a:fld id="{28E209F9-3EBB-42D2-94F9-2E17DC7E2362}" type="datetimeFigureOut">
              <a:rPr lang="en-US" smtClean="0"/>
              <a:pPr>
                <a:defRPr/>
              </a:pPr>
              <a:t>4/1/2021</a:t>
            </a:fld>
            <a:endParaRPr lang="en-US"/>
          </a:p>
        </p:txBody>
      </p:sp>
      <p:sp>
        <p:nvSpPr>
          <p:cNvPr id="6" name="عنصر نائب للتذييل 5"/>
          <p:cNvSpPr>
            <a:spLocks noGrp="1"/>
          </p:cNvSpPr>
          <p:nvPr>
            <p:ph type="ftr" sz="quarter" idx="11"/>
          </p:nvPr>
        </p:nvSpPr>
        <p:spPr/>
        <p:txBody>
          <a:bodyPr/>
          <a:lstStyle/>
          <a:p>
            <a:pPr>
              <a:defRPr/>
            </a:pPr>
            <a:endParaRPr lang="en-US"/>
          </a:p>
        </p:txBody>
      </p:sp>
      <p:sp>
        <p:nvSpPr>
          <p:cNvPr id="7" name="عنصر نائب لرقم الشريحة 6"/>
          <p:cNvSpPr>
            <a:spLocks noGrp="1"/>
          </p:cNvSpPr>
          <p:nvPr>
            <p:ph type="sldNum" sz="quarter" idx="12"/>
          </p:nvPr>
        </p:nvSpPr>
        <p:spPr/>
        <p:txBody>
          <a:bodyPr/>
          <a:lstStyle/>
          <a:p>
            <a:pPr>
              <a:defRPr/>
            </a:pPr>
            <a:fld id="{D101624F-3959-40F8-A9E6-20BE8C50F886}" type="slidenum">
              <a:rPr lang="en-US" smtClean="0"/>
              <a:pPr>
                <a:defRPr/>
              </a:pPr>
              <a:t>‹#›</a:t>
            </a:fld>
            <a:endParaRPr lang="en-US"/>
          </a:p>
        </p:txBody>
      </p:sp>
    </p:spTree>
    <p:extLst>
      <p:ext uri="{BB962C8B-B14F-4D97-AF65-F5344CB8AC3E}">
        <p14:creationId xmlns:p14="http://schemas.microsoft.com/office/powerpoint/2010/main" val="41040897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pPr>
              <a:defRPr/>
            </a:pPr>
            <a:fld id="{BACE95B0-8FA6-46F4-881E-EDA13912004F}" type="datetimeFigureOut">
              <a:rPr lang="en-US" smtClean="0"/>
              <a:pPr>
                <a:defRPr/>
              </a:pPr>
              <a:t>4/1/2021</a:t>
            </a:fld>
            <a:endParaRPr lang="en-US"/>
          </a:p>
        </p:txBody>
      </p:sp>
      <p:sp>
        <p:nvSpPr>
          <p:cNvPr id="5" name="عنصر نائب للتذييل 4"/>
          <p:cNvSpPr>
            <a:spLocks noGrp="1"/>
          </p:cNvSpPr>
          <p:nvPr>
            <p:ph type="ftr" sz="quarter" idx="11"/>
          </p:nvPr>
        </p:nvSpPr>
        <p:spPr/>
        <p:txBody>
          <a:bodyPr/>
          <a:lstStyle/>
          <a:p>
            <a:pPr>
              <a:defRPr/>
            </a:pPr>
            <a:endParaRPr lang="en-US"/>
          </a:p>
        </p:txBody>
      </p:sp>
      <p:sp>
        <p:nvSpPr>
          <p:cNvPr id="6" name="عنصر نائب لرقم الشريحة 5"/>
          <p:cNvSpPr>
            <a:spLocks noGrp="1"/>
          </p:cNvSpPr>
          <p:nvPr>
            <p:ph type="sldNum" sz="quarter" idx="12"/>
          </p:nvPr>
        </p:nvSpPr>
        <p:spPr/>
        <p:txBody>
          <a:bodyPr/>
          <a:lstStyle/>
          <a:p>
            <a:pPr>
              <a:defRPr/>
            </a:pPr>
            <a:fld id="{EF8FDB0C-3EA1-4590-8A27-B3D3853F1F61}" type="slidenum">
              <a:rPr lang="en-US" smtClean="0"/>
              <a:pPr>
                <a:defRPr/>
              </a:pPr>
              <a:t>‹#›</a:t>
            </a:fld>
            <a:endParaRPr lang="en-US"/>
          </a:p>
        </p:txBody>
      </p:sp>
    </p:spTree>
    <p:extLst>
      <p:ext uri="{BB962C8B-B14F-4D97-AF65-F5344CB8AC3E}">
        <p14:creationId xmlns:p14="http://schemas.microsoft.com/office/powerpoint/2010/main" val="20839643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pPr>
              <a:defRPr/>
            </a:pPr>
            <a:fld id="{744A4571-460E-4414-92A7-2D48121E33BE}" type="datetimeFigureOut">
              <a:rPr lang="en-US" smtClean="0"/>
              <a:pPr>
                <a:defRPr/>
              </a:pPr>
              <a:t>4/1/2021</a:t>
            </a:fld>
            <a:endParaRPr lang="en-US"/>
          </a:p>
        </p:txBody>
      </p:sp>
      <p:sp>
        <p:nvSpPr>
          <p:cNvPr id="5" name="عنصر نائب للتذييل 4"/>
          <p:cNvSpPr>
            <a:spLocks noGrp="1"/>
          </p:cNvSpPr>
          <p:nvPr>
            <p:ph type="ftr" sz="quarter" idx="11"/>
          </p:nvPr>
        </p:nvSpPr>
        <p:spPr/>
        <p:txBody>
          <a:bodyPr/>
          <a:lstStyle/>
          <a:p>
            <a:pPr>
              <a:defRPr/>
            </a:pPr>
            <a:endParaRPr lang="en-US"/>
          </a:p>
        </p:txBody>
      </p:sp>
      <p:sp>
        <p:nvSpPr>
          <p:cNvPr id="6" name="عنصر نائب لرقم الشريحة 5"/>
          <p:cNvSpPr>
            <a:spLocks noGrp="1"/>
          </p:cNvSpPr>
          <p:nvPr>
            <p:ph type="sldNum" sz="quarter" idx="12"/>
          </p:nvPr>
        </p:nvSpPr>
        <p:spPr/>
        <p:txBody>
          <a:bodyPr/>
          <a:lstStyle/>
          <a:p>
            <a:pPr>
              <a:defRPr/>
            </a:pPr>
            <a:fld id="{AE4088A1-B5B1-4139-A3C1-7D256BF1C1B5}" type="slidenum">
              <a:rPr lang="en-US" smtClean="0"/>
              <a:pPr>
                <a:defRPr/>
              </a:pPr>
              <a:t>‹#›</a:t>
            </a:fld>
            <a:endParaRPr lang="en-US"/>
          </a:p>
        </p:txBody>
      </p:sp>
    </p:spTree>
    <p:extLst>
      <p:ext uri="{BB962C8B-B14F-4D97-AF65-F5344CB8AC3E}">
        <p14:creationId xmlns:p14="http://schemas.microsoft.com/office/powerpoint/2010/main" val="1097109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09C386-6E96-47C8-98DD-F34F2B4C435C}" type="datetimeFigureOut">
              <a:rPr lang="en-US" smtClean="0"/>
              <a:pPr/>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A21830-B07B-485C-94B4-967AB8CF254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09C386-6E96-47C8-98DD-F34F2B4C435C}" type="datetimeFigureOut">
              <a:rPr lang="en-US" smtClean="0"/>
              <a:pPr/>
              <a:t>4/1/2021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A21830-B07B-485C-94B4-967AB8CF254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09C386-6E96-47C8-98DD-F34F2B4C435C}" type="datetimeFigureOut">
              <a:rPr lang="en-US" smtClean="0"/>
              <a:pPr/>
              <a:t>4/1/2021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A21830-B07B-485C-94B4-967AB8CF254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09C386-6E96-47C8-98DD-F34F2B4C435C}" type="datetimeFigureOut">
              <a:rPr lang="en-US" smtClean="0"/>
              <a:pPr/>
              <a:t>4/1/2021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A21830-B07B-485C-94B4-967AB8CF254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09C386-6E96-47C8-98DD-F34F2B4C435C}" type="datetimeFigureOut">
              <a:rPr lang="en-US" smtClean="0"/>
              <a:pPr/>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A21830-B07B-485C-94B4-967AB8CF254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09C386-6E96-47C8-98DD-F34F2B4C435C}" type="datetimeFigureOut">
              <a:rPr lang="en-US" smtClean="0"/>
              <a:pPr/>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A21830-B07B-485C-94B4-967AB8CF254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09C386-6E96-47C8-98DD-F34F2B4C435C}" type="datetimeFigureOut">
              <a:rPr lang="en-US" smtClean="0"/>
              <a:pPr/>
              <a:t>4/1/2021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A21830-B07B-485C-94B4-967AB8CF254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pPr>
              <a:defRPr/>
            </a:pPr>
            <a:fld id="{D101624F-3959-40F8-A9E6-20BE8C50F886}" type="slidenum">
              <a:rPr lang="en-US" smtClean="0"/>
              <a:pPr>
                <a:defRPr/>
              </a:pPr>
              <a:t>‹#›</a:t>
            </a:fld>
            <a:endParaRPr lang="en-US"/>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pPr>
              <a:defRPr/>
            </a:pPr>
            <a:fld id="{28E209F9-3EBB-42D2-94F9-2E17DC7E2362}" type="datetimeFigureOut">
              <a:rPr lang="en-US" smtClean="0"/>
              <a:pPr>
                <a:defRPr/>
              </a:pPr>
              <a:t>4/1/2021</a:t>
            </a:fld>
            <a:endParaRPr lang="en-US"/>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pPr>
              <a:defRPr/>
            </a:pPr>
            <a:endParaRPr lang="en-US"/>
          </a:p>
        </p:txBody>
      </p:sp>
    </p:spTree>
    <p:extLst>
      <p:ext uri="{BB962C8B-B14F-4D97-AF65-F5344CB8AC3E}">
        <p14:creationId xmlns:p14="http://schemas.microsoft.com/office/powerpoint/2010/main" val="107760480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8E209F9-3EBB-42D2-94F9-2E17DC7E2362}" type="datetimeFigureOut">
              <a:rPr lang="en-US" smtClean="0"/>
              <a:pPr>
                <a:defRPr/>
              </a:pPr>
              <a:t>4/1/2021</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101624F-3959-40F8-A9E6-20BE8C50F886}" type="slidenum">
              <a:rPr lang="en-US" smtClean="0"/>
              <a:pPr>
                <a:defRPr/>
              </a:pPr>
              <a:t>‹#›</a:t>
            </a:fld>
            <a:endParaRPr lang="en-US"/>
          </a:p>
        </p:txBody>
      </p:sp>
    </p:spTree>
    <p:extLst>
      <p:ext uri="{BB962C8B-B14F-4D97-AF65-F5344CB8AC3E}">
        <p14:creationId xmlns:p14="http://schemas.microsoft.com/office/powerpoint/2010/main" val="198696152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uptodate.com/contents/norethindrone-drug-information?search=hirsutism&amp;topicRef=7444&amp;source=see_lin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uptodate.com/contents/levonorgestrel-systemic-drug-information?search=hirsutism&amp;topicRef=7444&amp;source=see_link" TargetMode="External"/><Relationship Id="rId5" Type="http://schemas.openxmlformats.org/officeDocument/2006/relationships/hyperlink" Target="https://www.uptodate.com/contents/cyproterone-united-states-not-available-drug-information?search=hirsutism&amp;topicRef=7444&amp;source=see_link" TargetMode="External"/><Relationship Id="rId4" Type="http://schemas.openxmlformats.org/officeDocument/2006/relationships/hyperlink" Target="https://www.uptodate.com/contents/drospirenone-drug-information?search=hirsutism&amp;topicRef=7444&amp;source=see_link"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uptodate.com/contents/spironolactone-drug-information?search=hirsutism&amp;topicRef=7444&amp;source=see_link"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uptodate.com/contents/spironolactone-drug-information?search=hirsutism&amp;topicRef=7444&amp;source=see_lin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uptodate.com/contents/flutamide-drug-information?search=hirsutism&amp;topicRef=7444&amp;source=see_link" TargetMode="External"/><Relationship Id="rId4" Type="http://schemas.openxmlformats.org/officeDocument/2006/relationships/hyperlink" Target="https://www.uptodate.com/contents/finasteride-drug-information?search=hirsutism&amp;topicRef=7444&amp;source=see_link"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hyperlink" Target="https://www.uptodate.com/contents/hydrocortisone-pediatric-drug-information?search=congenital+adrenal+hyperplasia&amp;topicRef=5800&amp;source=see_link"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hyperlink" Target="https://www.uptodate.com/contents/fludrocortisone-pediatric-drug-information?search=congenital+adrenal+hyperplasia&amp;topicRef=5800&amp;source=see_link"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uptodate.com/contents/dexamethasone-drug-information?search=congenital+adrenal+hyperplasia&amp;topicRef=145&amp;source=see_link"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400" dirty="0" err="1">
                <a:latin typeface="Algerian" pitchFamily="82" charset="0"/>
              </a:rPr>
              <a:t>Hirsutism</a:t>
            </a:r>
            <a:endParaRPr lang="en-US" sz="5400" dirty="0">
              <a:latin typeface="Algerian" pitchFamily="82" charset="0"/>
            </a:endParaRPr>
          </a:p>
        </p:txBody>
      </p:sp>
      <p:sp>
        <p:nvSpPr>
          <p:cNvPr id="3" name="Subtitle 2"/>
          <p:cNvSpPr>
            <a:spLocks noGrp="1"/>
          </p:cNvSpPr>
          <p:nvPr>
            <p:ph type="subTitle" idx="1"/>
          </p:nvPr>
        </p:nvSpPr>
        <p:spPr/>
        <p:txBody>
          <a:bodyPr>
            <a:normAutofit/>
          </a:bodyPr>
          <a:lstStyle/>
          <a:p>
            <a:r>
              <a:rPr lang="en-US" b="1" dirty="0" err="1"/>
              <a:t>Supervied</a:t>
            </a:r>
            <a:r>
              <a:rPr lang="en-US" b="1" dirty="0"/>
              <a:t> by: Dr. </a:t>
            </a:r>
            <a:r>
              <a:rPr lang="en-US" b="1" dirty="0" err="1"/>
              <a:t>Seham</a:t>
            </a:r>
            <a:r>
              <a:rPr lang="en-US" b="1" dirty="0"/>
              <a:t> </a:t>
            </a:r>
            <a:r>
              <a:rPr lang="en-US" b="1" dirty="0" err="1"/>
              <a:t>Abufraijeh</a:t>
            </a:r>
            <a:endParaRPr lang="en-US" b="1" dirty="0"/>
          </a:p>
          <a:p>
            <a:r>
              <a:rPr lang="en-US" b="1" dirty="0" err="1"/>
              <a:t>Abdallah</a:t>
            </a:r>
            <a:r>
              <a:rPr lang="en-US" b="1" dirty="0"/>
              <a:t> </a:t>
            </a:r>
            <a:r>
              <a:rPr lang="en-US" b="1" dirty="0" err="1"/>
              <a:t>Dalal</a:t>
            </a:r>
          </a:p>
          <a:p>
            <a:r>
              <a:rPr lang="en-US" b="1" dirty="0"/>
              <a:t>Mai </a:t>
            </a:r>
            <a:r>
              <a:rPr lang="en-US" b="1" dirty="0" err="1"/>
              <a:t>Khataleen</a:t>
            </a:r>
            <a:endParaRPr lang="en-US" b="1" dirty="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latin typeface="Algerian" pitchFamily="82" charset="0"/>
              </a:rPr>
              <a:t>congenital adrenal hyperplasia</a:t>
            </a:r>
            <a:endParaRPr lang="en-US" dirty="0">
              <a:latin typeface="Algerian" pitchFamily="82" charset="0"/>
            </a:endParaRPr>
          </a:p>
        </p:txBody>
      </p:sp>
      <p:sp>
        <p:nvSpPr>
          <p:cNvPr id="3" name="Content Placeholder 2"/>
          <p:cNvSpPr>
            <a:spLocks noGrp="1"/>
          </p:cNvSpPr>
          <p:nvPr>
            <p:ph idx="1"/>
          </p:nvPr>
        </p:nvSpPr>
        <p:spPr/>
        <p:txBody>
          <a:bodyPr>
            <a:normAutofit fontScale="92500" lnSpcReduction="10000"/>
          </a:bodyPr>
          <a:lstStyle/>
          <a:p>
            <a:r>
              <a:rPr lang="en-US" dirty="0"/>
              <a:t>Excess androgen production is a key feature of most forms of congenital adrenal hyperplasia.</a:t>
            </a:r>
          </a:p>
          <a:p>
            <a:r>
              <a:rPr lang="en-US" dirty="0"/>
              <a:t>These disorders are usually recognized at birth or in early infancy, but </a:t>
            </a:r>
            <a:r>
              <a:rPr lang="en-US" dirty="0" err="1"/>
              <a:t>nonclassic</a:t>
            </a:r>
            <a:r>
              <a:rPr lang="en-US" dirty="0"/>
              <a:t> (also called late-onset) forms have been identified.</a:t>
            </a:r>
          </a:p>
          <a:p>
            <a:r>
              <a:rPr lang="en-US" dirty="0"/>
              <a:t> </a:t>
            </a:r>
            <a:r>
              <a:rPr lang="en-US" b="1" dirty="0"/>
              <a:t>Affected women present </a:t>
            </a:r>
            <a:r>
              <a:rPr lang="en-US" b="1" dirty="0" err="1"/>
              <a:t>peripubertally</a:t>
            </a:r>
            <a:r>
              <a:rPr lang="en-US" b="1" dirty="0"/>
              <a:t> with </a:t>
            </a:r>
            <a:r>
              <a:rPr lang="en-US" b="1" dirty="0" err="1"/>
              <a:t>hirsutism</a:t>
            </a:r>
            <a:r>
              <a:rPr lang="en-US" b="1" dirty="0"/>
              <a:t> </a:t>
            </a:r>
            <a:r>
              <a:rPr lang="en-US" dirty="0"/>
              <a:t>and sometimes menstrual irregularity or primary amenorrhea.</a:t>
            </a:r>
          </a:p>
          <a:p>
            <a:r>
              <a:rPr lang="en-US" dirty="0"/>
              <a:t>Laboratory tests: Serum </a:t>
            </a:r>
            <a:r>
              <a:rPr lang="en-US" b="1" dirty="0"/>
              <a:t>17-OH progesterone </a:t>
            </a:r>
            <a:r>
              <a:rPr lang="en-US" dirty="0"/>
              <a:t>level is markedly elevated.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latin typeface="Algerian" pitchFamily="82" charset="0"/>
              </a:rPr>
              <a:t>Ovarian tumors</a:t>
            </a:r>
          </a:p>
        </p:txBody>
      </p:sp>
      <p:sp>
        <p:nvSpPr>
          <p:cNvPr id="3" name="Content Placeholder 2"/>
          <p:cNvSpPr>
            <a:spLocks noGrp="1"/>
          </p:cNvSpPr>
          <p:nvPr>
            <p:ph idx="1"/>
          </p:nvPr>
        </p:nvSpPr>
        <p:spPr>
          <a:xfrm>
            <a:off x="457200" y="1600200"/>
            <a:ext cx="8229600" cy="4953000"/>
          </a:xfrm>
        </p:spPr>
        <p:txBody>
          <a:bodyPr>
            <a:normAutofit fontScale="85000" lnSpcReduction="10000"/>
          </a:bodyPr>
          <a:lstStyle/>
          <a:p>
            <a:r>
              <a:rPr lang="en-US" dirty="0" err="1"/>
              <a:t>Hirsutism</a:t>
            </a:r>
            <a:r>
              <a:rPr lang="en-US" dirty="0"/>
              <a:t> caused by an androgen-secreting tumor usually occurs </a:t>
            </a:r>
            <a:r>
              <a:rPr lang="en-US" b="1" dirty="0"/>
              <a:t>later in life and progresses rapidly </a:t>
            </a:r>
            <a:r>
              <a:rPr lang="en-US" dirty="0"/>
              <a:t>when compared with PCOS.</a:t>
            </a:r>
          </a:p>
          <a:p>
            <a:r>
              <a:rPr lang="en-US" dirty="0"/>
              <a:t>Examination: Physical examination will show evidence of </a:t>
            </a:r>
            <a:r>
              <a:rPr lang="en-US" b="1" dirty="0" err="1"/>
              <a:t>virilization</a:t>
            </a:r>
            <a:r>
              <a:rPr lang="en-US" dirty="0"/>
              <a:t>. (baldness, acne, deepening of the voice, increased muscularity and </a:t>
            </a:r>
            <a:r>
              <a:rPr lang="en-US" dirty="0" err="1"/>
              <a:t>clitorus</a:t>
            </a:r>
            <a:r>
              <a:rPr lang="en-US" dirty="0"/>
              <a:t> enlargement)</a:t>
            </a:r>
          </a:p>
          <a:p>
            <a:endParaRPr lang="en-US" dirty="0"/>
          </a:p>
          <a:p>
            <a:pPr>
              <a:buNone/>
            </a:pPr>
            <a:r>
              <a:rPr lang="en-US" dirty="0"/>
              <a:t>An </a:t>
            </a:r>
            <a:r>
              <a:rPr lang="en-US" dirty="0" err="1"/>
              <a:t>adnexal</a:t>
            </a:r>
            <a:r>
              <a:rPr lang="en-US" dirty="0"/>
              <a:t> mass will be palpated on pelvic examination.</a:t>
            </a:r>
          </a:p>
          <a:p>
            <a:r>
              <a:rPr lang="en-US" dirty="0"/>
              <a:t>Laboratory tests: </a:t>
            </a:r>
            <a:r>
              <a:rPr lang="en-US" b="1" dirty="0"/>
              <a:t>Testosterone</a:t>
            </a:r>
            <a:r>
              <a:rPr lang="en-US" dirty="0"/>
              <a:t> level is markedly elevated. (more than 150ng/</a:t>
            </a:r>
            <a:r>
              <a:rPr lang="en-US" dirty="0" err="1"/>
              <a:t>dL</a:t>
            </a:r>
            <a:r>
              <a:rPr lang="en-US" dirty="0"/>
              <a:t>)</a:t>
            </a:r>
          </a:p>
          <a:p>
            <a:r>
              <a:rPr lang="en-US" dirty="0"/>
              <a:t>Imaging: Pelvic ultrasound will show an </a:t>
            </a:r>
            <a:r>
              <a:rPr lang="en-US" dirty="0" err="1"/>
              <a:t>adnexal</a:t>
            </a:r>
            <a:r>
              <a:rPr lang="en-US" dirty="0"/>
              <a:t> mass.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latin typeface="Algerian" pitchFamily="82" charset="0"/>
              </a:rPr>
              <a:t>Adrenal tumors </a:t>
            </a:r>
          </a:p>
        </p:txBody>
      </p:sp>
      <p:sp>
        <p:nvSpPr>
          <p:cNvPr id="3" name="Content Placeholder 2"/>
          <p:cNvSpPr>
            <a:spLocks noGrp="1"/>
          </p:cNvSpPr>
          <p:nvPr>
            <p:ph idx="1"/>
          </p:nvPr>
        </p:nvSpPr>
        <p:spPr/>
        <p:txBody>
          <a:bodyPr>
            <a:normAutofit lnSpcReduction="10000"/>
          </a:bodyPr>
          <a:lstStyle/>
          <a:p>
            <a:r>
              <a:rPr lang="en-US" dirty="0"/>
              <a:t>History: Typically the onset has been rapid without positive family history + Cushing syndrome manifestations. </a:t>
            </a:r>
          </a:p>
          <a:p>
            <a:r>
              <a:rPr lang="en-US" dirty="0"/>
              <a:t>Examination: Physical examination will show evidence of </a:t>
            </a:r>
            <a:r>
              <a:rPr lang="en-US" b="1" dirty="0" err="1"/>
              <a:t>virilization</a:t>
            </a:r>
            <a:r>
              <a:rPr lang="en-US" b="1" dirty="0"/>
              <a:t>.</a:t>
            </a:r>
          </a:p>
          <a:p>
            <a:r>
              <a:rPr lang="en-US" dirty="0"/>
              <a:t>Laboratory tests: </a:t>
            </a:r>
            <a:r>
              <a:rPr lang="en-US" b="1" dirty="0"/>
              <a:t>DHEAS</a:t>
            </a:r>
            <a:r>
              <a:rPr lang="en-US" dirty="0"/>
              <a:t> level is markedly elevated.</a:t>
            </a:r>
          </a:p>
          <a:p>
            <a:r>
              <a:rPr lang="en-US" dirty="0"/>
              <a:t>Imaging: CT or MRI scan will show an abdominal-flank mass.</a:t>
            </a:r>
            <a:endParaRPr lang="en-US"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latin typeface="Algerian" pitchFamily="82" charset="0"/>
              </a:rPr>
              <a:t>idiopathic </a:t>
            </a:r>
            <a:r>
              <a:rPr lang="en-US" dirty="0" err="1">
                <a:latin typeface="Algerian" pitchFamily="82" charset="0"/>
              </a:rPr>
              <a:t>hirsutism</a:t>
            </a:r>
            <a:endParaRPr lang="en-US" dirty="0">
              <a:latin typeface="Algerian" pitchFamily="82" charset="0"/>
            </a:endParaRPr>
          </a:p>
        </p:txBody>
      </p:sp>
      <p:sp>
        <p:nvSpPr>
          <p:cNvPr id="3" name="Content Placeholder 2"/>
          <p:cNvSpPr>
            <a:spLocks noGrp="1"/>
          </p:cNvSpPr>
          <p:nvPr>
            <p:ph idx="1"/>
          </p:nvPr>
        </p:nvSpPr>
        <p:spPr/>
        <p:txBody>
          <a:bodyPr/>
          <a:lstStyle/>
          <a:p>
            <a:r>
              <a:rPr lang="en-US" dirty="0"/>
              <a:t>The diagnosis of idiopathic </a:t>
            </a:r>
            <a:r>
              <a:rPr lang="en-US" dirty="0" err="1"/>
              <a:t>hirsutism</a:t>
            </a:r>
            <a:r>
              <a:rPr lang="en-US" dirty="0"/>
              <a:t> is given to women with </a:t>
            </a:r>
            <a:r>
              <a:rPr lang="en-US" dirty="0" err="1"/>
              <a:t>hirsutism</a:t>
            </a:r>
            <a:r>
              <a:rPr lang="en-US" dirty="0"/>
              <a:t> but normal serum androgen concentrations, no menstrual irregularity, and no identifiable cause of the </a:t>
            </a:r>
            <a:r>
              <a:rPr lang="en-US" dirty="0" err="1"/>
              <a:t>hirsutism</a:t>
            </a:r>
            <a:r>
              <a:rPr lang="en-US" dirty="0"/>
              <a:t>. (Diagnosis of exclusion). </a:t>
            </a:r>
          </a:p>
          <a:p>
            <a:r>
              <a:rPr lang="en-US" dirty="0"/>
              <a:t>It is due to idiopathic increase in sensitivity of hair follicles to DHT.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latin typeface="Algerian" pitchFamily="82" charset="0"/>
              </a:rPr>
              <a:t>Ovarian </a:t>
            </a:r>
            <a:r>
              <a:rPr lang="en-US" b="1" dirty="0" err="1">
                <a:latin typeface="Algerian" pitchFamily="82" charset="0"/>
              </a:rPr>
              <a:t>hyperthecosis</a:t>
            </a:r>
            <a:endParaRPr lang="en-US" dirty="0">
              <a:latin typeface="Algerian" pitchFamily="82" charset="0"/>
            </a:endParaRPr>
          </a:p>
        </p:txBody>
      </p:sp>
      <p:sp>
        <p:nvSpPr>
          <p:cNvPr id="3" name="Content Placeholder 2"/>
          <p:cNvSpPr>
            <a:spLocks noGrp="1"/>
          </p:cNvSpPr>
          <p:nvPr>
            <p:ph idx="1"/>
          </p:nvPr>
        </p:nvSpPr>
        <p:spPr/>
        <p:txBody>
          <a:bodyPr>
            <a:normAutofit fontScale="92500" lnSpcReduction="20000"/>
          </a:bodyPr>
          <a:lstStyle/>
          <a:p>
            <a:r>
              <a:rPr lang="en-US" dirty="0"/>
              <a:t>Ovarian </a:t>
            </a:r>
            <a:r>
              <a:rPr lang="en-US" dirty="0" err="1"/>
              <a:t>hyperthecosis</a:t>
            </a:r>
            <a:r>
              <a:rPr lang="en-US" dirty="0"/>
              <a:t> is a nonmalignant ovarian disorder characterized by increased production of testosterone by luteinized </a:t>
            </a:r>
            <a:r>
              <a:rPr lang="en-US" dirty="0" err="1"/>
              <a:t>thecal</a:t>
            </a:r>
            <a:r>
              <a:rPr lang="en-US" dirty="0"/>
              <a:t> cells in the </a:t>
            </a:r>
            <a:r>
              <a:rPr lang="en-US" dirty="0" err="1"/>
              <a:t>stroma</a:t>
            </a:r>
            <a:r>
              <a:rPr lang="en-US" dirty="0"/>
              <a:t>, leading to </a:t>
            </a:r>
            <a:r>
              <a:rPr lang="en-US" b="1" dirty="0"/>
              <a:t>markedly increased serum testosterone concentrations.</a:t>
            </a:r>
          </a:p>
          <a:p>
            <a:r>
              <a:rPr lang="en-US" dirty="0"/>
              <a:t> It is still unclear if </a:t>
            </a:r>
            <a:r>
              <a:rPr lang="en-US" dirty="0" err="1"/>
              <a:t>hyperthecosis</a:t>
            </a:r>
            <a:r>
              <a:rPr lang="en-US" dirty="0"/>
              <a:t> is a distinct disorder or is part of the spectrum of PCOS. The woman's history is usually one of gradual onset of </a:t>
            </a:r>
            <a:r>
              <a:rPr lang="en-US" dirty="0" err="1"/>
              <a:t>hirsutism</a:t>
            </a:r>
            <a:r>
              <a:rPr lang="en-US" dirty="0"/>
              <a:t> and </a:t>
            </a:r>
            <a:r>
              <a:rPr lang="en-US" b="1" dirty="0"/>
              <a:t>frank </a:t>
            </a:r>
            <a:r>
              <a:rPr lang="en-US" b="1" dirty="0" err="1"/>
              <a:t>virilization</a:t>
            </a:r>
            <a:r>
              <a:rPr lang="en-US" b="1" dirty="0"/>
              <a:t>.</a:t>
            </a:r>
          </a:p>
          <a:p>
            <a:r>
              <a:rPr lang="en-US" dirty="0"/>
              <a:t> </a:t>
            </a:r>
            <a:r>
              <a:rPr lang="en-US" dirty="0" err="1"/>
              <a:t>Hyperthecosis</a:t>
            </a:r>
            <a:r>
              <a:rPr lang="en-US" dirty="0"/>
              <a:t> is seen primarily in </a:t>
            </a:r>
            <a:r>
              <a:rPr lang="en-US" b="1" dirty="0"/>
              <a:t>postmenopausal women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latin typeface="Algerian" pitchFamily="82" charset="0"/>
              </a:rPr>
              <a:t>Approach to patient: History</a:t>
            </a:r>
          </a:p>
        </p:txBody>
      </p:sp>
      <p:sp>
        <p:nvSpPr>
          <p:cNvPr id="3" name="Content Placeholder 2"/>
          <p:cNvSpPr>
            <a:spLocks noGrp="1"/>
          </p:cNvSpPr>
          <p:nvPr>
            <p:ph idx="1"/>
          </p:nvPr>
        </p:nvSpPr>
        <p:spPr/>
        <p:txBody>
          <a:bodyPr>
            <a:normAutofit fontScale="85000" lnSpcReduction="10000"/>
          </a:bodyPr>
          <a:lstStyle/>
          <a:p>
            <a:r>
              <a:rPr lang="en-US" b="1" dirty="0"/>
              <a:t>Age of onset: </a:t>
            </a:r>
            <a:r>
              <a:rPr lang="en-US" dirty="0"/>
              <a:t>Women with PCOS, the most common cause of </a:t>
            </a:r>
            <a:r>
              <a:rPr lang="en-US" dirty="0" err="1"/>
              <a:t>hirsutism</a:t>
            </a:r>
            <a:r>
              <a:rPr lang="en-US" dirty="0"/>
              <a:t>, typically have a </a:t>
            </a:r>
            <a:r>
              <a:rPr lang="en-US" dirty="0" err="1"/>
              <a:t>peripubertal</a:t>
            </a:r>
            <a:r>
              <a:rPr lang="en-US" dirty="0"/>
              <a:t> onset of </a:t>
            </a:r>
            <a:r>
              <a:rPr lang="en-US" dirty="0" err="1"/>
              <a:t>hirsutism</a:t>
            </a:r>
            <a:r>
              <a:rPr lang="en-US" dirty="0"/>
              <a:t>.</a:t>
            </a:r>
          </a:p>
          <a:p>
            <a:pPr>
              <a:buNone/>
            </a:pPr>
            <a:r>
              <a:rPr lang="en-US" dirty="0"/>
              <a:t>Androgen secreting tumors usually occur late in life.</a:t>
            </a:r>
          </a:p>
          <a:p>
            <a:r>
              <a:rPr lang="en-US" b="1" dirty="0"/>
              <a:t>Stable versus progressive hair growth: </a:t>
            </a:r>
            <a:r>
              <a:rPr lang="en-US" dirty="0"/>
              <a:t>very rapid in androgen secreting tumors.</a:t>
            </a:r>
          </a:p>
          <a:p>
            <a:r>
              <a:rPr lang="en-US" b="1" dirty="0" err="1"/>
              <a:t>Virilization</a:t>
            </a:r>
            <a:endParaRPr lang="en-US" b="1" dirty="0"/>
          </a:p>
          <a:p>
            <a:r>
              <a:rPr lang="en-US" b="1" dirty="0"/>
              <a:t>Menstrual history: </a:t>
            </a:r>
            <a:r>
              <a:rPr lang="en-US" dirty="0" err="1"/>
              <a:t>oligomenorrhea</a:t>
            </a:r>
            <a:r>
              <a:rPr lang="en-US" dirty="0"/>
              <a:t> or amenorrhea?</a:t>
            </a:r>
          </a:p>
          <a:p>
            <a:r>
              <a:rPr lang="en-US" b="1" dirty="0"/>
              <a:t>Drug history: </a:t>
            </a:r>
            <a:r>
              <a:rPr lang="en-US" dirty="0"/>
              <a:t>androgenic steroids, </a:t>
            </a:r>
            <a:r>
              <a:rPr lang="en-US" dirty="0" err="1"/>
              <a:t>Valproate</a:t>
            </a:r>
            <a:r>
              <a:rPr lang="en-US" dirty="0"/>
              <a:t>.</a:t>
            </a:r>
          </a:p>
          <a:p>
            <a:r>
              <a:rPr lang="en-US" b="1" dirty="0"/>
              <a:t>Family history</a:t>
            </a:r>
          </a:p>
          <a:p>
            <a:endParaRPr lang="en-US" b="1" dirty="0"/>
          </a:p>
          <a:p>
            <a:pPr>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err="1">
                <a:latin typeface="Algerian" pitchFamily="82" charset="0"/>
              </a:rPr>
              <a:t>Ferriman-Gallwey</a:t>
            </a:r>
            <a:r>
              <a:rPr lang="en-US" b="1" dirty="0">
                <a:latin typeface="Algerian" pitchFamily="82" charset="0"/>
              </a:rPr>
              <a:t> score</a:t>
            </a:r>
            <a:endParaRPr lang="en-US" dirty="0">
              <a:latin typeface="Algerian" pitchFamily="82" charset="0"/>
            </a:endParaRPr>
          </a:p>
        </p:txBody>
      </p:sp>
      <p:sp>
        <p:nvSpPr>
          <p:cNvPr id="3" name="Content Placeholder 2"/>
          <p:cNvSpPr>
            <a:spLocks noGrp="1"/>
          </p:cNvSpPr>
          <p:nvPr>
            <p:ph idx="1"/>
          </p:nvPr>
        </p:nvSpPr>
        <p:spPr/>
        <p:txBody>
          <a:bodyPr>
            <a:normAutofit fontScale="92500" lnSpcReduction="20000"/>
          </a:bodyPr>
          <a:lstStyle/>
          <a:p>
            <a:r>
              <a:rPr lang="en-US" dirty="0"/>
              <a:t>It is the most widely used method to quantify hair growth.</a:t>
            </a:r>
          </a:p>
          <a:p>
            <a:r>
              <a:rPr lang="en-US" dirty="0"/>
              <a:t>Using this method, nine androgen-sensitive sites are graded from 0 to 4</a:t>
            </a:r>
          </a:p>
          <a:p>
            <a:r>
              <a:rPr lang="en-US" dirty="0"/>
              <a:t>A </a:t>
            </a:r>
            <a:r>
              <a:rPr lang="en-US" dirty="0" err="1"/>
              <a:t>Ferriman-Gallwey</a:t>
            </a:r>
            <a:r>
              <a:rPr lang="en-US" dirty="0"/>
              <a:t> score &gt;8 is considered abnormal for black or white women.</a:t>
            </a:r>
          </a:p>
          <a:p>
            <a:r>
              <a:rPr lang="en-US" dirty="0"/>
              <a:t>For Mediterranean, Hispanic, and Middle Eastern women, a </a:t>
            </a:r>
            <a:r>
              <a:rPr lang="en-US" dirty="0" err="1"/>
              <a:t>Ferriman-Gallwey</a:t>
            </a:r>
            <a:r>
              <a:rPr lang="en-US" dirty="0"/>
              <a:t> score ≥9 to 10 is considered abnormal</a:t>
            </a:r>
          </a:p>
          <a:p>
            <a:r>
              <a:rPr lang="en-US" dirty="0"/>
              <a:t>for Asian women, a score ≥2.</a:t>
            </a:r>
            <a:endParaRPr lang="en-US" b="1" dirty="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tretch>
            <a:fillRect/>
          </a:stretch>
        </p:blipFill>
        <p:spPr>
          <a:xfrm>
            <a:off x="1079500" y="0"/>
            <a:ext cx="6972300" cy="6477000"/>
          </a:xfrm>
          <a:prstGeom prst="rect">
            <a:avLst/>
          </a:prstGeom>
        </p:spPr>
      </p:pic>
    </p:spTree>
    <p:extLst>
      <p:ext uri="{BB962C8B-B14F-4D97-AF65-F5344CB8AC3E}">
        <p14:creationId xmlns:p14="http://schemas.microsoft.com/office/powerpoint/2010/main" val="4046445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latin typeface="Algerian" pitchFamily="82" charset="0"/>
              </a:rPr>
              <a:t>Physical examination</a:t>
            </a:r>
            <a:endParaRPr lang="en-US" dirty="0">
              <a:latin typeface="Algerian" pitchFamily="82" charset="0"/>
            </a:endParaRPr>
          </a:p>
        </p:txBody>
      </p:sp>
      <p:sp>
        <p:nvSpPr>
          <p:cNvPr id="3" name="Content Placeholder 2"/>
          <p:cNvSpPr>
            <a:spLocks noGrp="1"/>
          </p:cNvSpPr>
          <p:nvPr>
            <p:ph idx="1"/>
          </p:nvPr>
        </p:nvSpPr>
        <p:spPr/>
        <p:txBody>
          <a:bodyPr>
            <a:normAutofit fontScale="85000" lnSpcReduction="10000"/>
          </a:bodyPr>
          <a:lstStyle/>
          <a:p>
            <a:r>
              <a:rPr lang="en-US" b="1" dirty="0"/>
              <a:t>Evidence of </a:t>
            </a:r>
            <a:r>
              <a:rPr lang="en-US" b="1" dirty="0" err="1"/>
              <a:t>virilization</a:t>
            </a:r>
            <a:r>
              <a:rPr lang="en-US" b="1" dirty="0"/>
              <a:t>: </a:t>
            </a:r>
            <a:r>
              <a:rPr lang="en-US" dirty="0"/>
              <a:t>deepening of the voice, temporal and/or crown balding, increased muscle mass, and </a:t>
            </a:r>
            <a:r>
              <a:rPr lang="en-US" dirty="0" err="1"/>
              <a:t>clitoromegaly</a:t>
            </a:r>
            <a:r>
              <a:rPr lang="en-US" dirty="0"/>
              <a:t>.</a:t>
            </a:r>
          </a:p>
          <a:p>
            <a:r>
              <a:rPr lang="en-US" b="1" dirty="0"/>
              <a:t>Skin findings: </a:t>
            </a:r>
            <a:r>
              <a:rPr lang="en-US" dirty="0"/>
              <a:t>Acne, </a:t>
            </a:r>
            <a:r>
              <a:rPr lang="en-US" dirty="0" err="1"/>
              <a:t>acanthosis</a:t>
            </a:r>
            <a:r>
              <a:rPr lang="en-US" dirty="0"/>
              <a:t> </a:t>
            </a:r>
            <a:r>
              <a:rPr lang="en-US" dirty="0" err="1"/>
              <a:t>nigricans</a:t>
            </a:r>
            <a:r>
              <a:rPr lang="en-US" dirty="0"/>
              <a:t>, </a:t>
            </a:r>
            <a:r>
              <a:rPr lang="en-US" dirty="0" err="1"/>
              <a:t>striae</a:t>
            </a:r>
            <a:r>
              <a:rPr lang="en-US" dirty="0"/>
              <a:t> and thin skin.</a:t>
            </a:r>
          </a:p>
          <a:p>
            <a:r>
              <a:rPr lang="en-US" b="1" dirty="0"/>
              <a:t>Body mass index (BMI): </a:t>
            </a:r>
            <a:r>
              <a:rPr lang="en-US" dirty="0"/>
              <a:t>a calculation of BMI should be obtained. Many women with PCOS are obese.</a:t>
            </a:r>
          </a:p>
          <a:p>
            <a:r>
              <a:rPr lang="en-US" b="1" dirty="0"/>
              <a:t>Abdominal and pelvic exam:</a:t>
            </a:r>
            <a:r>
              <a:rPr lang="en-US" dirty="0"/>
              <a:t> Abdominal and pelvic examination should be performed to look for mass lesions that could indicate an androgen-secreting tumor.</a:t>
            </a:r>
            <a:endParaRPr lang="en-US"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latin typeface="Algerian" pitchFamily="82" charset="0"/>
              </a:rPr>
              <a:t>Investigations </a:t>
            </a:r>
          </a:p>
        </p:txBody>
      </p:sp>
      <p:sp>
        <p:nvSpPr>
          <p:cNvPr id="3" name="Content Placeholder 2"/>
          <p:cNvSpPr>
            <a:spLocks noGrp="1"/>
          </p:cNvSpPr>
          <p:nvPr>
            <p:ph idx="1"/>
          </p:nvPr>
        </p:nvSpPr>
        <p:spPr/>
        <p:txBody>
          <a:bodyPr>
            <a:normAutofit fontScale="92500" lnSpcReduction="20000"/>
          </a:bodyPr>
          <a:lstStyle/>
          <a:p>
            <a:r>
              <a:rPr lang="en-US" dirty="0"/>
              <a:t>Mainly based on your judgment regarding history and examination.</a:t>
            </a:r>
          </a:p>
          <a:p>
            <a:r>
              <a:rPr lang="en-US" b="1" dirty="0" err="1"/>
              <a:t>Hirsutism</a:t>
            </a:r>
            <a:r>
              <a:rPr lang="en-US" b="1" dirty="0"/>
              <a:t> and normal menstrual cycles:</a:t>
            </a:r>
            <a:r>
              <a:rPr lang="en-US" dirty="0"/>
              <a:t> suggest measuring only a </a:t>
            </a:r>
            <a:r>
              <a:rPr lang="en-US" b="1" u="sng" dirty="0"/>
              <a:t>serum</a:t>
            </a:r>
            <a:r>
              <a:rPr lang="en-US" dirty="0"/>
              <a:t> </a:t>
            </a:r>
            <a:r>
              <a:rPr lang="en-US" b="1" u="sng" dirty="0"/>
              <a:t>total testosterone.</a:t>
            </a:r>
          </a:p>
          <a:p>
            <a:r>
              <a:rPr lang="en-US" b="1" dirty="0" err="1"/>
              <a:t>Hirsutism</a:t>
            </a:r>
            <a:r>
              <a:rPr lang="en-US" b="1" dirty="0"/>
              <a:t> with </a:t>
            </a:r>
            <a:r>
              <a:rPr lang="en-US" b="1" dirty="0" err="1"/>
              <a:t>oligomenorrhea</a:t>
            </a:r>
            <a:r>
              <a:rPr lang="en-US" b="1" dirty="0"/>
              <a:t>/amenorrhea: </a:t>
            </a:r>
            <a:r>
              <a:rPr lang="en-US" dirty="0"/>
              <a:t>Women with </a:t>
            </a:r>
            <a:r>
              <a:rPr lang="en-US" dirty="0" err="1"/>
              <a:t>hirsutism</a:t>
            </a:r>
            <a:r>
              <a:rPr lang="en-US" dirty="0"/>
              <a:t> and irregular menstrual cycles have an underlying endocrine disorder. We suggest measuring </a:t>
            </a:r>
            <a:r>
              <a:rPr lang="en-US" b="1" u="sng" dirty="0"/>
              <a:t>serum total testosterone </a:t>
            </a:r>
            <a:r>
              <a:rPr lang="en-US" dirty="0"/>
              <a:t>as well as a routine evaluation for </a:t>
            </a:r>
            <a:r>
              <a:rPr lang="en-US" dirty="0" err="1"/>
              <a:t>oligo</a:t>
            </a:r>
            <a:r>
              <a:rPr lang="en-US" dirty="0"/>
              <a:t>/amenorrhea: </a:t>
            </a:r>
            <a:r>
              <a:rPr lang="en-US" b="1" u="sng" dirty="0"/>
              <a:t>beta-</a:t>
            </a:r>
            <a:r>
              <a:rPr lang="en-US" b="1" u="sng" dirty="0" err="1"/>
              <a:t>hCG</a:t>
            </a:r>
            <a:r>
              <a:rPr lang="en-US" b="1" dirty="0"/>
              <a:t>,</a:t>
            </a:r>
            <a:r>
              <a:rPr lang="en-US" b="1" u="sng" dirty="0"/>
              <a:t> FSH, LH, TSH and 17-OH progesterone.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latin typeface="Algerian" pitchFamily="82" charset="0"/>
              </a:rPr>
              <a:t>Intro…</a:t>
            </a:r>
          </a:p>
        </p:txBody>
      </p:sp>
      <p:sp>
        <p:nvSpPr>
          <p:cNvPr id="3" name="Content Placeholder 2"/>
          <p:cNvSpPr>
            <a:spLocks noGrp="1"/>
          </p:cNvSpPr>
          <p:nvPr>
            <p:ph idx="1"/>
          </p:nvPr>
        </p:nvSpPr>
        <p:spPr/>
        <p:txBody>
          <a:bodyPr/>
          <a:lstStyle/>
          <a:p>
            <a:r>
              <a:rPr lang="en-US" dirty="0" err="1"/>
              <a:t>Hirsutism</a:t>
            </a:r>
            <a:r>
              <a:rPr lang="en-US" dirty="0"/>
              <a:t>, defined as excessive male-pattern hair growth.</a:t>
            </a:r>
          </a:p>
          <a:p>
            <a:r>
              <a:rPr lang="en-US" dirty="0"/>
              <a:t>It affects between 5 and 10 percent of women of reproductive age.</a:t>
            </a:r>
          </a:p>
          <a:p>
            <a:r>
              <a:rPr lang="en-US" dirty="0" err="1"/>
              <a:t>Hirsutism</a:t>
            </a:r>
            <a:r>
              <a:rPr lang="en-US" dirty="0"/>
              <a:t> may be the initial and possibly only sign of androgen excess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tretch>
            <a:fillRect/>
          </a:stretch>
        </p:blipFill>
        <p:spPr>
          <a:xfrm>
            <a:off x="0" y="0"/>
            <a:ext cx="9144000" cy="6477000"/>
          </a:xfrm>
          <a:prstGeom prst="rect">
            <a:avLst/>
          </a:prstGeom>
        </p:spPr>
      </p:pic>
    </p:spTree>
    <p:extLst>
      <p:ext uri="{BB962C8B-B14F-4D97-AF65-F5344CB8AC3E}">
        <p14:creationId xmlns:p14="http://schemas.microsoft.com/office/powerpoint/2010/main" val="4046445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latin typeface="Algerian" pitchFamily="82" charset="0"/>
              </a:rPr>
              <a:t>Cant judge by clinical picture?</a:t>
            </a:r>
          </a:p>
        </p:txBody>
      </p:sp>
      <p:pic>
        <p:nvPicPr>
          <p:cNvPr id="27650" name="Picture 2"/>
          <p:cNvPicPr>
            <a:picLocks noGrp="1" noChangeAspect="1" noChangeArrowheads="1"/>
          </p:cNvPicPr>
          <p:nvPr>
            <p:ph idx="1"/>
          </p:nvPr>
        </p:nvPicPr>
        <p:blipFill>
          <a:blip r:embed="rId2" cstate="print"/>
          <a:srcRect/>
          <a:stretch>
            <a:fillRect/>
          </a:stretch>
        </p:blipFill>
        <p:spPr bwMode="auto">
          <a:xfrm>
            <a:off x="1799338" y="1600200"/>
            <a:ext cx="5545324" cy="452596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 Elevated </a:t>
            </a:r>
            <a:r>
              <a:rPr lang="en-US" b="1" dirty="0"/>
              <a:t>DHEAS</a:t>
            </a:r>
            <a:r>
              <a:rPr lang="en-US" dirty="0"/>
              <a:t> : suggest </a:t>
            </a:r>
            <a:r>
              <a:rPr lang="en-US" b="1" dirty="0"/>
              <a:t>adrenal</a:t>
            </a:r>
            <a:r>
              <a:rPr lang="en-US" dirty="0"/>
              <a:t> cause </a:t>
            </a:r>
          </a:p>
          <a:p>
            <a:pPr>
              <a:buNone/>
            </a:pPr>
            <a:r>
              <a:rPr lang="en-US" dirty="0">
                <a:solidFill>
                  <a:srgbClr val="FF0000"/>
                </a:solidFill>
              </a:rPr>
              <a:t>Next step: Abdominal CT/MRI.</a:t>
            </a:r>
          </a:p>
          <a:p>
            <a:r>
              <a:rPr lang="en-US" dirty="0"/>
              <a:t>Elevated </a:t>
            </a:r>
            <a:r>
              <a:rPr lang="en-US" b="1" dirty="0"/>
              <a:t>17-OH progesterone</a:t>
            </a:r>
            <a:r>
              <a:rPr lang="en-US" dirty="0"/>
              <a:t>: suggest </a:t>
            </a:r>
            <a:r>
              <a:rPr lang="en-US" b="1" dirty="0"/>
              <a:t>Congenital adrenal hyperplasia</a:t>
            </a:r>
          </a:p>
          <a:p>
            <a:r>
              <a:rPr lang="en-US" dirty="0"/>
              <a:t>Elevated </a:t>
            </a:r>
            <a:r>
              <a:rPr lang="en-US" b="1" dirty="0"/>
              <a:t>testosterone</a:t>
            </a:r>
            <a:r>
              <a:rPr lang="en-US" dirty="0"/>
              <a:t> (more than 150ng/</a:t>
            </a:r>
            <a:r>
              <a:rPr lang="en-US" dirty="0" err="1"/>
              <a:t>dL</a:t>
            </a:r>
            <a:r>
              <a:rPr lang="en-US" dirty="0"/>
              <a:t>): suggest </a:t>
            </a:r>
            <a:r>
              <a:rPr lang="en-US" b="1" dirty="0"/>
              <a:t>ovarian tumor</a:t>
            </a:r>
          </a:p>
          <a:p>
            <a:pPr>
              <a:buNone/>
            </a:pPr>
            <a:r>
              <a:rPr lang="en-US" dirty="0">
                <a:solidFill>
                  <a:srgbClr val="FF0000"/>
                </a:solidFill>
              </a:rPr>
              <a:t>Next step: pelvic Ultrasound.</a:t>
            </a:r>
          </a:p>
          <a:p>
            <a:r>
              <a:rPr lang="en-US" dirty="0"/>
              <a:t>Elevated </a:t>
            </a:r>
            <a:r>
              <a:rPr lang="en-US" b="1" dirty="0"/>
              <a:t>testosterone</a:t>
            </a:r>
            <a:r>
              <a:rPr lang="en-US" dirty="0"/>
              <a:t> (less than 150ng/</a:t>
            </a:r>
            <a:r>
              <a:rPr lang="en-US" dirty="0" err="1"/>
              <a:t>dL</a:t>
            </a:r>
            <a:r>
              <a:rPr lang="en-US" dirty="0"/>
              <a:t>): suggest </a:t>
            </a:r>
            <a:r>
              <a:rPr lang="en-US" b="1" dirty="0"/>
              <a:t>PCOS.</a:t>
            </a:r>
          </a:p>
          <a:p>
            <a:pPr>
              <a:buNone/>
            </a:pPr>
            <a:r>
              <a:rPr lang="en-US" dirty="0">
                <a:solidFill>
                  <a:srgbClr val="FF0000"/>
                </a:solidFill>
              </a:rPr>
              <a:t>Next step: Ultrasound + LH/FSH ratio</a:t>
            </a:r>
            <a:r>
              <a:rPr lang="en-US" dirty="0"/>
              <a:t>.</a:t>
            </a:r>
          </a:p>
          <a:p>
            <a:r>
              <a:rPr lang="en-US" dirty="0"/>
              <a:t>All 3 tests are normal: suggest </a:t>
            </a:r>
            <a:r>
              <a:rPr lang="en-US" b="1" dirty="0"/>
              <a:t>idiopathic </a:t>
            </a:r>
            <a:r>
              <a:rPr lang="en-US" b="1" dirty="0" err="1"/>
              <a:t>hirsutism</a:t>
            </a:r>
            <a:r>
              <a:rPr lang="en-US" b="1" dirty="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776"/>
            <a:ext cx="9144000" cy="5971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وان 1"/>
          <p:cNvSpPr>
            <a:spLocks noGrp="1"/>
          </p:cNvSpPr>
          <p:nvPr>
            <p:ph type="ctrTitle"/>
          </p:nvPr>
        </p:nvSpPr>
        <p:spPr>
          <a:xfrm>
            <a:off x="-304800" y="1828800"/>
            <a:ext cx="6019800" cy="838200"/>
          </a:xfrm>
        </p:spPr>
        <p:txBody>
          <a:bodyPr/>
          <a:lstStyle/>
          <a:p>
            <a:r>
              <a:rPr lang="en-US" b="1" dirty="0"/>
              <a:t>Management of </a:t>
            </a:r>
            <a:endParaRPr lang="en-US" dirty="0"/>
          </a:p>
        </p:txBody>
      </p:sp>
      <p:sp>
        <p:nvSpPr>
          <p:cNvPr id="3" name="عنوان فرعي 2"/>
          <p:cNvSpPr>
            <a:spLocks noGrp="1"/>
          </p:cNvSpPr>
          <p:nvPr>
            <p:ph type="subTitle" idx="1"/>
          </p:nvPr>
        </p:nvSpPr>
        <p:spPr>
          <a:xfrm>
            <a:off x="152400" y="6248400"/>
            <a:ext cx="5257800" cy="609600"/>
          </a:xfrm>
        </p:spPr>
        <p:txBody>
          <a:bodyPr>
            <a:normAutofit fontScale="62500" lnSpcReduction="20000"/>
          </a:bodyPr>
          <a:lstStyle/>
          <a:p>
            <a:r>
              <a:rPr lang="en-US" dirty="0"/>
              <a:t>For further explanation and links  please check the notes beneath the slides </a:t>
            </a:r>
          </a:p>
        </p:txBody>
      </p:sp>
    </p:spTree>
    <p:extLst>
      <p:ext uri="{BB962C8B-B14F-4D97-AF65-F5344CB8AC3E}">
        <p14:creationId xmlns:p14="http://schemas.microsoft.com/office/powerpoint/2010/main" val="1457896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p:txBody>
          <a:bodyPr>
            <a:normAutofit fontScale="77500" lnSpcReduction="20000"/>
          </a:bodyPr>
          <a:lstStyle/>
          <a:p>
            <a:r>
              <a:rPr lang="en-US" b="1" dirty="0">
                <a:solidFill>
                  <a:srgbClr val="FF0000"/>
                </a:solidFill>
              </a:rPr>
              <a:t>Six-month assessment</a:t>
            </a:r>
            <a:r>
              <a:rPr lang="en-US" dirty="0"/>
              <a:t> — We suggest a trial of at least six months before making any changes in dose, adding a medication, or switching to a new medication. This is because the growth phase of a hair follicle is approximately six months; a significant reduction in hair growth may not occur before then.</a:t>
            </a:r>
          </a:p>
          <a:p>
            <a:endParaRPr lang="en-US" dirty="0"/>
          </a:p>
          <a:p>
            <a:r>
              <a:rPr lang="en-US" dirty="0">
                <a:solidFill>
                  <a:srgbClr val="FF0000"/>
                </a:solidFill>
              </a:rPr>
              <a:t>Reasonable expectations should be discussed</a:t>
            </a:r>
            <a:r>
              <a:rPr lang="en-US" dirty="0"/>
              <a:t>; women should be counseled that drug therapy is unlikely to completely eliminate already existing hair growth, but that hair may become less coarse, grow more slowly, and/or require less frequent use of cosmetic methods (shaving, plucking, waxing).</a:t>
            </a:r>
          </a:p>
        </p:txBody>
      </p:sp>
    </p:spTree>
    <p:extLst>
      <p:ext uri="{BB962C8B-B14F-4D97-AF65-F5344CB8AC3E}">
        <p14:creationId xmlns:p14="http://schemas.microsoft.com/office/powerpoint/2010/main" val="4061322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381001"/>
            <a:ext cx="7239000" cy="3505200"/>
          </a:xfrm>
        </p:spPr>
        <p:txBody>
          <a:bodyPr>
            <a:normAutofit fontScale="85000" lnSpcReduction="10000"/>
          </a:bodyPr>
          <a:lstStyle/>
          <a:p>
            <a:r>
              <a:rPr lang="en-US" dirty="0"/>
              <a:t>we do try to obtain an F-G score at baseline and at </a:t>
            </a:r>
            <a:r>
              <a:rPr lang="en-US" u="sng" dirty="0">
                <a:solidFill>
                  <a:srgbClr val="FF0000"/>
                </a:solidFill>
              </a:rPr>
              <a:t>each follow-up visit </a:t>
            </a:r>
          </a:p>
          <a:p>
            <a:endParaRPr lang="en-US" dirty="0"/>
          </a:p>
          <a:p>
            <a:r>
              <a:rPr lang="en-US" dirty="0"/>
              <a:t>We </a:t>
            </a:r>
            <a:r>
              <a:rPr lang="en-US" dirty="0">
                <a:solidFill>
                  <a:srgbClr val="FF0000"/>
                </a:solidFill>
              </a:rPr>
              <a:t>do not suggest </a:t>
            </a:r>
            <a:r>
              <a:rPr lang="en-US" dirty="0"/>
              <a:t>routine monitoring of serum androgens to assess the response to drug therapy. However, if there is progression of </a:t>
            </a:r>
            <a:r>
              <a:rPr lang="en-US" dirty="0" err="1"/>
              <a:t>hirsutism</a:t>
            </a:r>
            <a:r>
              <a:rPr lang="en-US" dirty="0"/>
              <a:t> during therapy, repeat biochemical evaluation is warranted. </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0629" y="3960879"/>
            <a:ext cx="4653371" cy="2897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5092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609600"/>
            <a:ext cx="8229600" cy="1143000"/>
          </a:xfrm>
        </p:spPr>
        <p:txBody>
          <a:bodyPr>
            <a:normAutofit fontScale="90000"/>
          </a:bodyPr>
          <a:lstStyle/>
          <a:p>
            <a:r>
              <a:rPr lang="en-US" b="1" dirty="0">
                <a:solidFill>
                  <a:srgbClr val="FF0000"/>
                </a:solidFill>
              </a:rPr>
              <a:t>Combined estrogen-progestin oral contraceptives</a:t>
            </a:r>
            <a:r>
              <a:rPr lang="en-US" dirty="0">
                <a:solidFill>
                  <a:srgbClr val="FF0000"/>
                </a:solidFill>
              </a:rPr>
              <a:t> </a:t>
            </a:r>
          </a:p>
        </p:txBody>
      </p:sp>
      <p:sp>
        <p:nvSpPr>
          <p:cNvPr id="3" name="عنصر نائب للمحتوى 2"/>
          <p:cNvSpPr>
            <a:spLocks noGrp="1"/>
          </p:cNvSpPr>
          <p:nvPr>
            <p:ph idx="1"/>
          </p:nvPr>
        </p:nvSpPr>
        <p:spPr>
          <a:xfrm>
            <a:off x="457200" y="2057400"/>
            <a:ext cx="8229600" cy="4525963"/>
          </a:xfrm>
        </p:spPr>
        <p:txBody>
          <a:bodyPr/>
          <a:lstStyle/>
          <a:p>
            <a:r>
              <a:rPr lang="en-US" dirty="0"/>
              <a:t>For most women, COCs are our first-line drug; an </a:t>
            </a:r>
            <a:r>
              <a:rPr lang="en-US" dirty="0" err="1"/>
              <a:t>antiandrogen</a:t>
            </a:r>
            <a:r>
              <a:rPr lang="en-US" dirty="0"/>
              <a:t> can then be added if the clinical response is suboptimal after six months of therapy.</a:t>
            </a:r>
          </a:p>
        </p:txBody>
      </p:sp>
    </p:spTree>
    <p:extLst>
      <p:ext uri="{BB962C8B-B14F-4D97-AF65-F5344CB8AC3E}">
        <p14:creationId xmlns:p14="http://schemas.microsoft.com/office/powerpoint/2010/main" val="844953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2400" y="0"/>
            <a:ext cx="8229600" cy="1143000"/>
          </a:xfrm>
        </p:spPr>
        <p:txBody>
          <a:bodyPr/>
          <a:lstStyle/>
          <a:p>
            <a:r>
              <a:rPr lang="en-US" b="1" dirty="0">
                <a:solidFill>
                  <a:srgbClr val="FF0000"/>
                </a:solidFill>
              </a:rPr>
              <a:t>Choice of pill</a:t>
            </a:r>
            <a:endParaRPr lang="en-US" dirty="0">
              <a:solidFill>
                <a:srgbClr val="FF0000"/>
              </a:solidFill>
            </a:endParaRPr>
          </a:p>
        </p:txBody>
      </p:sp>
      <p:sp>
        <p:nvSpPr>
          <p:cNvPr id="3" name="عنصر نائب للمحتوى 2"/>
          <p:cNvSpPr>
            <a:spLocks noGrp="1"/>
          </p:cNvSpPr>
          <p:nvPr>
            <p:ph idx="1"/>
          </p:nvPr>
        </p:nvSpPr>
        <p:spPr>
          <a:xfrm>
            <a:off x="304800" y="1066800"/>
            <a:ext cx="8229600" cy="5715000"/>
          </a:xfrm>
        </p:spPr>
        <p:txBody>
          <a:bodyPr>
            <a:normAutofit/>
          </a:bodyPr>
          <a:lstStyle/>
          <a:p>
            <a:r>
              <a:rPr lang="en-US" sz="2000" dirty="0"/>
              <a:t>Although data suggest that COCs have similar efficacy for </a:t>
            </a:r>
            <a:r>
              <a:rPr lang="en-US" sz="2000" dirty="0" err="1"/>
              <a:t>hirsutism</a:t>
            </a:r>
            <a:r>
              <a:rPr lang="en-US" sz="2000" dirty="0"/>
              <a:t> </a:t>
            </a:r>
          </a:p>
          <a:p>
            <a:r>
              <a:rPr lang="en-US" sz="2000" dirty="0"/>
              <a:t>we typically choose one that contains a progestin with low or neutral </a:t>
            </a:r>
            <a:r>
              <a:rPr lang="en-US" sz="2000" dirty="0" err="1"/>
              <a:t>androgenicity</a:t>
            </a:r>
            <a:r>
              <a:rPr lang="en-US" sz="2000" dirty="0"/>
              <a:t>, such as:</a:t>
            </a:r>
          </a:p>
          <a:p>
            <a:pPr marL="457200" indent="-457200">
              <a:buFont typeface="+mj-lt"/>
              <a:buAutoNum type="arabicPeriod"/>
            </a:pPr>
            <a:r>
              <a:rPr lang="en-US" sz="2000" dirty="0"/>
              <a:t> </a:t>
            </a:r>
            <a:r>
              <a:rPr lang="en-US" sz="2000" u="sng" dirty="0" err="1">
                <a:hlinkClick r:id="rId3"/>
              </a:rPr>
              <a:t>norethindrone</a:t>
            </a:r>
            <a:r>
              <a:rPr lang="en-US" sz="2000" dirty="0"/>
              <a:t> </a:t>
            </a:r>
          </a:p>
          <a:p>
            <a:pPr marL="457200" indent="-457200">
              <a:buFont typeface="+mj-lt"/>
              <a:buAutoNum type="arabicPeriod"/>
            </a:pPr>
            <a:r>
              <a:rPr lang="en-US" sz="2000" dirty="0"/>
              <a:t> </a:t>
            </a:r>
            <a:r>
              <a:rPr lang="en-US" sz="2000" dirty="0" err="1"/>
              <a:t>norgestimate</a:t>
            </a:r>
            <a:endParaRPr lang="en-US" sz="2000" dirty="0"/>
          </a:p>
          <a:p>
            <a:endParaRPr lang="en-US" sz="2000" dirty="0"/>
          </a:p>
          <a:p>
            <a:r>
              <a:rPr lang="en-US" sz="2000" dirty="0"/>
              <a:t> Some clinicians prefer to start with a COC containing an </a:t>
            </a:r>
            <a:r>
              <a:rPr lang="en-US" sz="2000" dirty="0" err="1"/>
              <a:t>antiandrogenic</a:t>
            </a:r>
            <a:r>
              <a:rPr lang="en-US" sz="2000" dirty="0"/>
              <a:t> progestin</a:t>
            </a:r>
          </a:p>
          <a:p>
            <a:pPr marL="457200" indent="-457200">
              <a:buFont typeface="+mj-lt"/>
              <a:buAutoNum type="arabicPeriod"/>
            </a:pPr>
            <a:r>
              <a:rPr lang="en-US" sz="2000" dirty="0"/>
              <a:t> </a:t>
            </a:r>
            <a:r>
              <a:rPr lang="en-US" sz="2000" u="sng" dirty="0" err="1">
                <a:hlinkClick r:id="rId4"/>
              </a:rPr>
              <a:t>drospirenone</a:t>
            </a:r>
            <a:r>
              <a:rPr lang="en-US" sz="2000" dirty="0"/>
              <a:t>, </a:t>
            </a:r>
          </a:p>
          <a:p>
            <a:pPr marL="457200" indent="-457200">
              <a:buFont typeface="+mj-lt"/>
              <a:buAutoNum type="arabicPeriod"/>
            </a:pPr>
            <a:r>
              <a:rPr lang="en-US" sz="2000" dirty="0"/>
              <a:t> </a:t>
            </a:r>
            <a:r>
              <a:rPr lang="en-US" sz="2000" u="sng" dirty="0" err="1">
                <a:hlinkClick r:id="rId5"/>
              </a:rPr>
              <a:t>cyproterone</a:t>
            </a:r>
            <a:r>
              <a:rPr lang="en-US" sz="2000" u="sng" dirty="0">
                <a:hlinkClick r:id="rId5"/>
              </a:rPr>
              <a:t> acetate</a:t>
            </a:r>
            <a:r>
              <a:rPr lang="en-US" sz="2000" dirty="0"/>
              <a:t> (CPA).</a:t>
            </a:r>
          </a:p>
          <a:p>
            <a:pPr marL="457200" indent="-457200">
              <a:buFont typeface="+mj-lt"/>
              <a:buAutoNum type="arabicPeriod"/>
            </a:pPr>
            <a:endParaRPr lang="en-US" sz="2000" dirty="0"/>
          </a:p>
          <a:p>
            <a:pPr marL="457200" indent="-457200">
              <a:buFont typeface="+mj-lt"/>
              <a:buAutoNum type="arabicPeriod"/>
            </a:pPr>
            <a:endParaRPr lang="en-US" sz="2000" dirty="0"/>
          </a:p>
          <a:p>
            <a:pPr marL="0" indent="0">
              <a:buNone/>
            </a:pPr>
            <a:r>
              <a:rPr lang="en-US" sz="2000" dirty="0">
                <a:solidFill>
                  <a:srgbClr val="FF0000"/>
                </a:solidFill>
              </a:rPr>
              <a:t>Note </a:t>
            </a:r>
            <a:r>
              <a:rPr lang="en-US" sz="2000" dirty="0"/>
              <a:t>: We typically avoid COC preparations containing the most androgenic progestin, </a:t>
            </a:r>
            <a:r>
              <a:rPr lang="en-US" sz="2000" u="sng" dirty="0" err="1">
                <a:hlinkClick r:id="rId6"/>
              </a:rPr>
              <a:t>levonorgestrel</a:t>
            </a:r>
            <a:r>
              <a:rPr lang="en-US" sz="2000" dirty="0"/>
              <a:t>. Although limited clinical trial data suggest that </a:t>
            </a:r>
            <a:r>
              <a:rPr lang="en-US" sz="2000" dirty="0" err="1"/>
              <a:t>levonorgestrel</a:t>
            </a:r>
            <a:r>
              <a:rPr lang="en-US" sz="2000" dirty="0"/>
              <a:t>-containing COCs have </a:t>
            </a:r>
            <a:r>
              <a:rPr lang="en-US" sz="2000" u="sng" dirty="0"/>
              <a:t>similar benefits for </a:t>
            </a:r>
            <a:r>
              <a:rPr lang="en-US" sz="2000" u="sng" dirty="0" err="1"/>
              <a:t>hirsutism</a:t>
            </a:r>
            <a:r>
              <a:rPr lang="en-US" sz="2000" u="sng" dirty="0"/>
              <a:t> as other less androgenic COCs </a:t>
            </a:r>
          </a:p>
          <a:p>
            <a:pPr marL="457200" indent="-457200">
              <a:buFont typeface="+mj-lt"/>
              <a:buAutoNum type="arabicPeriod"/>
            </a:pPr>
            <a:endParaRPr lang="en-US" sz="2000" dirty="0"/>
          </a:p>
        </p:txBody>
      </p:sp>
    </p:spTree>
    <p:extLst>
      <p:ext uri="{BB962C8B-B14F-4D97-AF65-F5344CB8AC3E}">
        <p14:creationId xmlns:p14="http://schemas.microsoft.com/office/powerpoint/2010/main" val="3857533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rgbClr val="FF0000"/>
                </a:solidFill>
              </a:rPr>
              <a:t>Duration of drug therapy</a:t>
            </a:r>
            <a:r>
              <a:rPr lang="en-US" dirty="0">
                <a:solidFill>
                  <a:srgbClr val="FF0000"/>
                </a:solidFill>
              </a:rPr>
              <a:t> </a:t>
            </a:r>
          </a:p>
        </p:txBody>
      </p:sp>
      <p:sp>
        <p:nvSpPr>
          <p:cNvPr id="3" name="عنصر نائب للمحتوى 2"/>
          <p:cNvSpPr>
            <a:spLocks noGrp="1"/>
          </p:cNvSpPr>
          <p:nvPr>
            <p:ph idx="1"/>
          </p:nvPr>
        </p:nvSpPr>
        <p:spPr/>
        <p:txBody>
          <a:bodyPr>
            <a:normAutofit fontScale="92500" lnSpcReduction="20000"/>
          </a:bodyPr>
          <a:lstStyle/>
          <a:p>
            <a:r>
              <a:rPr lang="en-US" dirty="0"/>
              <a:t>— Pharmacologic therapy is usually continued during the reproductive years as the underlying condition typically persists during this window, and </a:t>
            </a:r>
            <a:r>
              <a:rPr lang="en-US" dirty="0" err="1"/>
              <a:t>hirsutism</a:t>
            </a:r>
            <a:r>
              <a:rPr lang="en-US" dirty="0"/>
              <a:t> recurs when treatment is discontinued </a:t>
            </a:r>
          </a:p>
          <a:p>
            <a:endParaRPr lang="en-US" dirty="0"/>
          </a:p>
          <a:p>
            <a:r>
              <a:rPr lang="en-US" b="1" i="1" u="sng" dirty="0">
                <a:effectLst>
                  <a:outerShdw blurRad="38100" dist="38100" dir="2700000" algn="tl">
                    <a:srgbClr val="000000">
                      <a:alpha val="43137"/>
                    </a:srgbClr>
                  </a:outerShdw>
                </a:effectLst>
              </a:rPr>
              <a:t>When pregnancy is desired</a:t>
            </a:r>
            <a:r>
              <a:rPr lang="en-US" dirty="0"/>
              <a:t>, all pharmacologic treatments for </a:t>
            </a:r>
            <a:r>
              <a:rPr lang="en-US" dirty="0" err="1"/>
              <a:t>hirsutism</a:t>
            </a:r>
            <a:r>
              <a:rPr lang="en-US" dirty="0"/>
              <a:t> must be discontinued. </a:t>
            </a:r>
            <a:r>
              <a:rPr lang="en-US" dirty="0" err="1"/>
              <a:t>Antiandrogens</a:t>
            </a:r>
            <a:r>
              <a:rPr lang="en-US" dirty="0"/>
              <a:t>, in particular, are contraindicated in women trying to conceive because of potential adverse effects on male sexual development.</a:t>
            </a:r>
          </a:p>
          <a:p>
            <a:endParaRPr lang="en-US" dirty="0"/>
          </a:p>
        </p:txBody>
      </p:sp>
    </p:spTree>
    <p:extLst>
      <p:ext uri="{BB962C8B-B14F-4D97-AF65-F5344CB8AC3E}">
        <p14:creationId xmlns:p14="http://schemas.microsoft.com/office/powerpoint/2010/main" val="3164664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err="1"/>
              <a:t>Antiandrogens</a:t>
            </a:r>
            <a:endParaRPr lang="en-US" dirty="0"/>
          </a:p>
        </p:txBody>
      </p:sp>
      <p:sp>
        <p:nvSpPr>
          <p:cNvPr id="3" name="عنصر نائب للمحتوى 2"/>
          <p:cNvSpPr>
            <a:spLocks noGrp="1"/>
          </p:cNvSpPr>
          <p:nvPr>
            <p:ph idx="1"/>
          </p:nvPr>
        </p:nvSpPr>
        <p:spPr/>
        <p:txBody>
          <a:bodyPr>
            <a:normAutofit fontScale="92500" lnSpcReduction="20000"/>
          </a:bodyPr>
          <a:lstStyle/>
          <a:p>
            <a:r>
              <a:rPr lang="en-US" dirty="0">
                <a:solidFill>
                  <a:srgbClr val="FF0000"/>
                </a:solidFill>
                <a:effectLst>
                  <a:outerShdw blurRad="38100" dist="38100" dir="2700000" algn="tl">
                    <a:srgbClr val="000000">
                      <a:alpha val="43137"/>
                    </a:srgbClr>
                  </a:outerShdw>
                </a:effectLst>
              </a:rPr>
              <a:t>We do not typically start </a:t>
            </a:r>
            <a:r>
              <a:rPr lang="en-US" dirty="0"/>
              <a:t>with combination therapy (both a COC and an </a:t>
            </a:r>
            <a:r>
              <a:rPr lang="en-US" dirty="0" err="1"/>
              <a:t>antiandrogen</a:t>
            </a:r>
            <a:r>
              <a:rPr lang="en-US" dirty="0"/>
              <a:t>) as initial treatment. </a:t>
            </a:r>
          </a:p>
          <a:p>
            <a:endParaRPr lang="en-US" dirty="0"/>
          </a:p>
          <a:p>
            <a:r>
              <a:rPr lang="en-US" dirty="0"/>
              <a:t>However, in occasional patients with :</a:t>
            </a:r>
          </a:p>
          <a:p>
            <a:pPr marL="514350" indent="-514350">
              <a:buFont typeface="+mj-lt"/>
              <a:buAutoNum type="arabicPeriod"/>
            </a:pPr>
            <a:r>
              <a:rPr lang="en-US" dirty="0"/>
              <a:t> severe </a:t>
            </a:r>
            <a:r>
              <a:rPr lang="en-US" dirty="0" err="1"/>
              <a:t>hirsutism</a:t>
            </a:r>
            <a:r>
              <a:rPr lang="en-US" dirty="0"/>
              <a:t> causing significant distress </a:t>
            </a:r>
          </a:p>
          <a:p>
            <a:pPr marL="514350" indent="-514350">
              <a:buFont typeface="+mj-lt"/>
              <a:buAutoNum type="arabicPeriod"/>
            </a:pPr>
            <a:r>
              <a:rPr lang="en-US" dirty="0"/>
              <a:t> in women who have not had a good response to COC </a:t>
            </a:r>
            <a:r>
              <a:rPr lang="en-US" dirty="0" err="1"/>
              <a:t>monotherapy</a:t>
            </a:r>
            <a:r>
              <a:rPr lang="en-US" dirty="0"/>
              <a:t> in the past, it is reasonable to initiate combination therapy with a COC and </a:t>
            </a:r>
            <a:r>
              <a:rPr lang="en-US" dirty="0" err="1"/>
              <a:t>antiandrogen</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801062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a:latin typeface="Algerian" pitchFamily="82" charset="0"/>
              </a:rPr>
              <a:t>PATHOPHYSIOLOGY</a:t>
            </a:r>
            <a:endParaRPr lang="en-US" dirty="0">
              <a:latin typeface="Algerian" pitchFamily="82" charset="0"/>
            </a:endParaRPr>
          </a:p>
        </p:txBody>
      </p:sp>
      <p:sp>
        <p:nvSpPr>
          <p:cNvPr id="3" name="Content Placeholder 2"/>
          <p:cNvSpPr>
            <a:spLocks noGrp="1"/>
          </p:cNvSpPr>
          <p:nvPr>
            <p:ph idx="1"/>
          </p:nvPr>
        </p:nvSpPr>
        <p:spPr/>
        <p:txBody>
          <a:bodyPr>
            <a:normAutofit lnSpcReduction="10000"/>
          </a:bodyPr>
          <a:lstStyle/>
          <a:p>
            <a:r>
              <a:rPr lang="en-US" dirty="0"/>
              <a:t>Hair can be categorized as either </a:t>
            </a:r>
            <a:r>
              <a:rPr lang="en-US" dirty="0" err="1"/>
              <a:t>vellus</a:t>
            </a:r>
            <a:r>
              <a:rPr lang="en-US" dirty="0"/>
              <a:t> (fine, soft, and not pigmented) or terminal (long, coarse, and pigmented).</a:t>
            </a:r>
          </a:p>
          <a:p>
            <a:r>
              <a:rPr lang="en-US" dirty="0"/>
              <a:t>The number of hair follicles does not change over an individual's lifetime, but the follicle size and type of hair can change in response to numerous factors, particularly androgens.</a:t>
            </a:r>
          </a:p>
          <a:p>
            <a:r>
              <a:rPr lang="en-US" b="1" dirty="0" err="1"/>
              <a:t>Hirsutism</a:t>
            </a:r>
            <a:r>
              <a:rPr lang="en-US" b="1" dirty="0"/>
              <a:t> involves the conversion of </a:t>
            </a:r>
            <a:r>
              <a:rPr lang="en-US" b="1" dirty="0" err="1"/>
              <a:t>vellus</a:t>
            </a:r>
            <a:r>
              <a:rPr lang="en-US" b="1" dirty="0"/>
              <a:t> hair to terminal hair within the hair follicle</a:t>
            </a:r>
            <a:r>
              <a:rPr lang="en-US" dirty="0"/>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err="1"/>
              <a:t>Antiandrogens</a:t>
            </a:r>
            <a:r>
              <a:rPr lang="en-US" b="1" dirty="0"/>
              <a:t> as </a:t>
            </a:r>
            <a:r>
              <a:rPr lang="en-US" b="1" dirty="0" err="1">
                <a:solidFill>
                  <a:srgbClr val="FF0000"/>
                </a:solidFill>
              </a:rPr>
              <a:t>Monotherapy</a:t>
            </a:r>
            <a:r>
              <a:rPr lang="en-US" dirty="0"/>
              <a:t> </a:t>
            </a:r>
          </a:p>
        </p:txBody>
      </p:sp>
      <p:sp>
        <p:nvSpPr>
          <p:cNvPr id="3" name="عنصر نائب للمحتوى 2"/>
          <p:cNvSpPr>
            <a:spLocks noGrp="1"/>
          </p:cNvSpPr>
          <p:nvPr>
            <p:ph idx="1"/>
          </p:nvPr>
        </p:nvSpPr>
        <p:spPr>
          <a:xfrm>
            <a:off x="152400" y="1600200"/>
            <a:ext cx="8534400" cy="4953000"/>
          </a:xfrm>
        </p:spPr>
        <p:txBody>
          <a:bodyPr>
            <a:normAutofit fontScale="85000" lnSpcReduction="20000"/>
          </a:bodyPr>
          <a:lstStyle/>
          <a:p>
            <a:r>
              <a:rPr lang="en-US" dirty="0"/>
              <a:t> Although </a:t>
            </a:r>
            <a:r>
              <a:rPr lang="en-US" dirty="0" err="1"/>
              <a:t>antiandrogens</a:t>
            </a:r>
            <a:r>
              <a:rPr lang="en-US" dirty="0"/>
              <a:t> appear to be as effective as COCs for </a:t>
            </a:r>
            <a:r>
              <a:rPr lang="en-US" dirty="0" err="1"/>
              <a:t>hirsutism</a:t>
            </a:r>
            <a:r>
              <a:rPr lang="en-US" dirty="0"/>
              <a:t>], we suggest not using them as </a:t>
            </a:r>
            <a:r>
              <a:rPr lang="en-US" b="1" dirty="0" err="1"/>
              <a:t>monotherapy</a:t>
            </a:r>
            <a:r>
              <a:rPr lang="en-US" dirty="0"/>
              <a:t>, because of the potential adverse effects on a developing male fetus in utero. However, in women who cannot conceive or who are using a reliable contraceptive method, either a COC </a:t>
            </a:r>
            <a:r>
              <a:rPr lang="en-US" b="1" dirty="0"/>
              <a:t>or</a:t>
            </a:r>
            <a:r>
              <a:rPr lang="en-US" dirty="0"/>
              <a:t> an </a:t>
            </a:r>
            <a:r>
              <a:rPr lang="en-US" dirty="0" err="1"/>
              <a:t>antiandrogen</a:t>
            </a:r>
            <a:r>
              <a:rPr lang="en-US" dirty="0"/>
              <a:t> can be used as initial therapy as they appear to have similar efficacy </a:t>
            </a:r>
          </a:p>
          <a:p>
            <a:endParaRPr lang="en-US" dirty="0"/>
          </a:p>
          <a:p>
            <a:r>
              <a:rPr lang="en-US" dirty="0"/>
              <a:t>For women with contraindications to COC use, </a:t>
            </a:r>
            <a:r>
              <a:rPr lang="en-US" dirty="0" err="1"/>
              <a:t>antiandrogens</a:t>
            </a:r>
            <a:r>
              <a:rPr lang="en-US" dirty="0"/>
              <a:t> may be given as initial therapy, as long as the individual is using some form of reliable contraception. </a:t>
            </a:r>
          </a:p>
          <a:p>
            <a:endParaRPr lang="en-US" dirty="0"/>
          </a:p>
        </p:txBody>
      </p:sp>
    </p:spTree>
    <p:extLst>
      <p:ext uri="{BB962C8B-B14F-4D97-AF65-F5344CB8AC3E}">
        <p14:creationId xmlns:p14="http://schemas.microsoft.com/office/powerpoint/2010/main" val="1775523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err="1"/>
              <a:t>Antiandrogens</a:t>
            </a:r>
            <a:endParaRPr lang="en-US" dirty="0"/>
          </a:p>
        </p:txBody>
      </p:sp>
      <p:sp>
        <p:nvSpPr>
          <p:cNvPr id="3" name="عنصر نائب للمحتوى 2"/>
          <p:cNvSpPr>
            <a:spLocks noGrp="1"/>
          </p:cNvSpPr>
          <p:nvPr>
            <p:ph idx="1"/>
          </p:nvPr>
        </p:nvSpPr>
        <p:spPr/>
        <p:txBody>
          <a:bodyPr>
            <a:normAutofit lnSpcReduction="10000"/>
          </a:bodyPr>
          <a:lstStyle/>
          <a:p>
            <a:r>
              <a:rPr lang="en-US" dirty="0"/>
              <a:t>An </a:t>
            </a:r>
            <a:r>
              <a:rPr lang="en-US" dirty="0" err="1"/>
              <a:t>antiandrogen</a:t>
            </a:r>
            <a:r>
              <a:rPr lang="en-US" dirty="0"/>
              <a:t> (</a:t>
            </a:r>
            <a:r>
              <a:rPr lang="en-US" u="sng" dirty="0">
                <a:hlinkClick r:id="rId2"/>
              </a:rPr>
              <a:t>spironolactone</a:t>
            </a:r>
            <a:r>
              <a:rPr lang="en-US" dirty="0"/>
              <a:t>) is then added if the clinical response is suboptimal after six months of therapy </a:t>
            </a:r>
          </a:p>
          <a:p>
            <a:endParaRPr lang="en-US" dirty="0"/>
          </a:p>
          <a:p>
            <a:r>
              <a:rPr lang="en-US" dirty="0"/>
              <a:t>We suggest </a:t>
            </a:r>
            <a:r>
              <a:rPr lang="en-US" u="sng" dirty="0">
                <a:hlinkClick r:id="rId2"/>
              </a:rPr>
              <a:t>spironolactone</a:t>
            </a:r>
            <a:r>
              <a:rPr lang="en-US" dirty="0"/>
              <a:t>, as clinical trials have shown consistent benefit, and it is considered to be safe ,We start with 50 mg twice daily and increase to 100 mg twice daily as needed</a:t>
            </a:r>
          </a:p>
        </p:txBody>
      </p:sp>
    </p:spTree>
    <p:extLst>
      <p:ext uri="{BB962C8B-B14F-4D97-AF65-F5344CB8AC3E}">
        <p14:creationId xmlns:p14="http://schemas.microsoft.com/office/powerpoint/2010/main" val="4116763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solidFill>
                  <a:srgbClr val="FF0000"/>
                </a:solidFill>
              </a:rPr>
              <a:t>The side effects of spironolactone </a:t>
            </a:r>
          </a:p>
        </p:txBody>
      </p:sp>
      <p:sp>
        <p:nvSpPr>
          <p:cNvPr id="3" name="عنصر نائب للمحتوى 2"/>
          <p:cNvSpPr>
            <a:spLocks noGrp="1"/>
          </p:cNvSpPr>
          <p:nvPr>
            <p:ph idx="1"/>
          </p:nvPr>
        </p:nvSpPr>
        <p:spPr/>
        <p:txBody>
          <a:bodyPr/>
          <a:lstStyle/>
          <a:p>
            <a:r>
              <a:rPr lang="en-US" dirty="0"/>
              <a:t>include hyperkalemia (a rare problem in women with normal renal function and aldosterone secretion). However, we measure a serum potassium level in all patients after one month of spironolactone administration. Women with renal insufficiency should not be prescribed spironolactone, because of the high risk of hyperkalemia.</a:t>
            </a:r>
          </a:p>
          <a:p>
            <a:endParaRPr lang="en-US" dirty="0"/>
          </a:p>
        </p:txBody>
      </p:sp>
    </p:spTree>
    <p:extLst>
      <p:ext uri="{BB962C8B-B14F-4D97-AF65-F5344CB8AC3E}">
        <p14:creationId xmlns:p14="http://schemas.microsoft.com/office/powerpoint/2010/main" val="29688182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err="1"/>
              <a:t>Antiandrogens</a:t>
            </a:r>
            <a:r>
              <a:rPr lang="en-US" b="1" dirty="0"/>
              <a:t> choice </a:t>
            </a:r>
            <a:endParaRPr lang="en-US" dirty="0"/>
          </a:p>
        </p:txBody>
      </p:sp>
      <p:sp>
        <p:nvSpPr>
          <p:cNvPr id="3" name="عنصر نائب للمحتوى 2"/>
          <p:cNvSpPr>
            <a:spLocks noGrp="1"/>
          </p:cNvSpPr>
          <p:nvPr>
            <p:ph idx="1"/>
          </p:nvPr>
        </p:nvSpPr>
        <p:spPr/>
        <p:txBody>
          <a:bodyPr>
            <a:normAutofit fontScale="62500" lnSpcReduction="20000"/>
          </a:bodyPr>
          <a:lstStyle/>
          <a:p>
            <a:r>
              <a:rPr lang="en-US" b="1" dirty="0"/>
              <a:t>Available </a:t>
            </a:r>
            <a:r>
              <a:rPr lang="en-US" b="1" dirty="0" err="1"/>
              <a:t>antiandrogens</a:t>
            </a:r>
            <a:r>
              <a:rPr lang="en-US" b="1" dirty="0"/>
              <a:t>: Efficacy</a:t>
            </a:r>
            <a:r>
              <a:rPr lang="en-US" dirty="0"/>
              <a:t> — In a network meta-analysis of pharmacologic therapies for </a:t>
            </a:r>
            <a:r>
              <a:rPr lang="en-US" dirty="0" err="1"/>
              <a:t>hirsutism</a:t>
            </a:r>
            <a:r>
              <a:rPr lang="en-US" dirty="0"/>
              <a:t> ,analyses of seven trials of individual </a:t>
            </a:r>
            <a:r>
              <a:rPr lang="en-US" dirty="0" err="1"/>
              <a:t>antiandrogens</a:t>
            </a:r>
            <a:r>
              <a:rPr lang="en-US" dirty="0"/>
              <a:t> versus placebo </a:t>
            </a:r>
          </a:p>
          <a:p>
            <a:endParaRPr lang="en-US" dirty="0"/>
          </a:p>
          <a:p>
            <a:r>
              <a:rPr lang="en-US" dirty="0"/>
              <a:t>two </a:t>
            </a:r>
            <a:r>
              <a:rPr lang="en-US" u="sng" dirty="0">
                <a:hlinkClick r:id="rId3"/>
              </a:rPr>
              <a:t>spironolactone</a:t>
            </a:r>
            <a:r>
              <a:rPr lang="en-US" dirty="0"/>
              <a:t> trials 100 mg/day</a:t>
            </a:r>
          </a:p>
          <a:p>
            <a:endParaRPr lang="en-US" dirty="0"/>
          </a:p>
          <a:p>
            <a:r>
              <a:rPr lang="en-US" dirty="0"/>
              <a:t>three </a:t>
            </a:r>
            <a:r>
              <a:rPr lang="en-US" u="sng" dirty="0" err="1">
                <a:hlinkClick r:id="rId4"/>
              </a:rPr>
              <a:t>finasteride</a:t>
            </a:r>
            <a:r>
              <a:rPr lang="en-US" dirty="0"/>
              <a:t> 2.5 to 5 mg/day</a:t>
            </a:r>
          </a:p>
          <a:p>
            <a:endParaRPr lang="en-US" dirty="0"/>
          </a:p>
          <a:p>
            <a:r>
              <a:rPr lang="en-US" dirty="0"/>
              <a:t> two </a:t>
            </a:r>
            <a:r>
              <a:rPr lang="en-US" u="sng" dirty="0" err="1">
                <a:hlinkClick r:id="rId5"/>
              </a:rPr>
              <a:t>flutamide</a:t>
            </a:r>
            <a:r>
              <a:rPr lang="en-US" dirty="0"/>
              <a:t> 500 mg/day</a:t>
            </a:r>
          </a:p>
          <a:p>
            <a:endParaRPr lang="en-US" dirty="0"/>
          </a:p>
          <a:p>
            <a:r>
              <a:rPr lang="en-US" dirty="0"/>
              <a:t> each </a:t>
            </a:r>
            <a:r>
              <a:rPr lang="en-US" dirty="0" err="1"/>
              <a:t>antiandrogen</a:t>
            </a:r>
            <a:r>
              <a:rPr lang="en-US" dirty="0"/>
              <a:t> showed a significant reduction in </a:t>
            </a:r>
            <a:r>
              <a:rPr lang="en-US" dirty="0" err="1"/>
              <a:t>hirsutism</a:t>
            </a:r>
            <a:r>
              <a:rPr lang="en-US" dirty="0"/>
              <a:t> scores. The effects of the three drugs were similar. Of note, we suggest not using </a:t>
            </a:r>
            <a:r>
              <a:rPr lang="en-US" dirty="0" err="1"/>
              <a:t>flutamide</a:t>
            </a:r>
            <a:r>
              <a:rPr lang="en-US" dirty="0"/>
              <a:t> because of its potential hepatotoxicity. When results of the seven trials of the three </a:t>
            </a:r>
            <a:r>
              <a:rPr lang="en-US" dirty="0" err="1"/>
              <a:t>antiandrogens</a:t>
            </a:r>
            <a:r>
              <a:rPr lang="en-US" dirty="0"/>
              <a:t> were pooled, </a:t>
            </a:r>
            <a:r>
              <a:rPr lang="en-US" dirty="0" err="1"/>
              <a:t>antiandrogens</a:t>
            </a:r>
            <a:r>
              <a:rPr lang="en-US" dirty="0"/>
              <a:t> were significantly more effective than placebo at reducing F-G scores</a:t>
            </a:r>
          </a:p>
        </p:txBody>
      </p:sp>
    </p:spTree>
    <p:extLst>
      <p:ext uri="{BB962C8B-B14F-4D97-AF65-F5344CB8AC3E}">
        <p14:creationId xmlns:p14="http://schemas.microsoft.com/office/powerpoint/2010/main" val="3046590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solidFill>
                  <a:srgbClr val="FF0000"/>
                </a:solidFill>
              </a:rPr>
              <a:t>Direct methods of hair removal</a:t>
            </a:r>
          </a:p>
        </p:txBody>
      </p:sp>
      <p:sp>
        <p:nvSpPr>
          <p:cNvPr id="3" name="عنصر نائب للمحتوى 2"/>
          <p:cNvSpPr>
            <a:spLocks noGrp="1"/>
          </p:cNvSpPr>
          <p:nvPr>
            <p:ph idx="1"/>
          </p:nvPr>
        </p:nvSpPr>
        <p:spPr/>
        <p:txBody>
          <a:bodyPr>
            <a:normAutofit fontScale="85000" lnSpcReduction="10000"/>
          </a:bodyPr>
          <a:lstStyle/>
          <a:p>
            <a:r>
              <a:rPr lang="en-US" dirty="0"/>
              <a:t>such as </a:t>
            </a:r>
            <a:r>
              <a:rPr lang="en-US" dirty="0" err="1"/>
              <a:t>photoepilation</a:t>
            </a:r>
            <a:r>
              <a:rPr lang="en-US" dirty="0"/>
              <a:t> (laser and intense pulsed light), are also referred to as "permanent" hair reduction techniques. Women may choose to start these options at any point; some choose this as their initial therapy. </a:t>
            </a:r>
          </a:p>
          <a:p>
            <a:endParaRPr lang="en-US" dirty="0"/>
          </a:p>
          <a:p>
            <a:r>
              <a:rPr lang="en-US" dirty="0"/>
              <a:t>However, </a:t>
            </a:r>
            <a:r>
              <a:rPr lang="en-US" dirty="0" err="1"/>
              <a:t>hyperandrogenic</a:t>
            </a:r>
            <a:r>
              <a:rPr lang="en-US" dirty="0"/>
              <a:t> women are likely to experience hair regrowth because of the continued stimulation of hair follicles by endogenous androgens. Women who decide to pursue laser/intense pulsed light should also be on pharmacologic therapy to suppress androgens and prevent new hair growth.</a:t>
            </a:r>
          </a:p>
        </p:txBody>
      </p:sp>
    </p:spTree>
    <p:extLst>
      <p:ext uri="{BB962C8B-B14F-4D97-AF65-F5344CB8AC3E}">
        <p14:creationId xmlns:p14="http://schemas.microsoft.com/office/powerpoint/2010/main" val="1462962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t>TREATMENTS NOT ROUTINELY RECOMMENDED</a:t>
            </a:r>
            <a:endParaRPr lang="en-US" dirty="0"/>
          </a:p>
        </p:txBody>
      </p:sp>
      <p:sp>
        <p:nvSpPr>
          <p:cNvPr id="3" name="عنصر نائب للمحتوى 2"/>
          <p:cNvSpPr>
            <a:spLocks noGrp="1"/>
          </p:cNvSpPr>
          <p:nvPr>
            <p:ph idx="1"/>
          </p:nvPr>
        </p:nvSpPr>
        <p:spPr/>
        <p:txBody>
          <a:bodyPr/>
          <a:lstStyle/>
          <a:p>
            <a:r>
              <a:rPr lang="en-US" b="1" dirty="0"/>
              <a:t>Metformin</a:t>
            </a:r>
          </a:p>
          <a:p>
            <a:r>
              <a:rPr lang="en-US" b="1" dirty="0" err="1"/>
              <a:t>GnRH</a:t>
            </a:r>
            <a:r>
              <a:rPr lang="en-US" b="1" dirty="0"/>
              <a:t> agonist or antagonist therapy</a:t>
            </a:r>
          </a:p>
          <a:p>
            <a:endParaRPr lang="en-US" dirty="0"/>
          </a:p>
        </p:txBody>
      </p:sp>
    </p:spTree>
    <p:extLst>
      <p:ext uri="{BB962C8B-B14F-4D97-AF65-F5344CB8AC3E}">
        <p14:creationId xmlns:p14="http://schemas.microsoft.com/office/powerpoint/2010/main" val="1133109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t>SPECIAL POPULATIONS</a:t>
            </a:r>
            <a:endParaRPr lang="en-US" dirty="0"/>
          </a:p>
        </p:txBody>
      </p:sp>
      <p:sp>
        <p:nvSpPr>
          <p:cNvPr id="3" name="عنصر نائب للمحتوى 2"/>
          <p:cNvSpPr>
            <a:spLocks noGrp="1"/>
          </p:cNvSpPr>
          <p:nvPr>
            <p:ph idx="1"/>
          </p:nvPr>
        </p:nvSpPr>
        <p:spPr/>
        <p:txBody>
          <a:bodyPr/>
          <a:lstStyle/>
          <a:p>
            <a:r>
              <a:rPr lang="en-US" b="1" dirty="0"/>
              <a:t>Women with NCCAH</a:t>
            </a:r>
          </a:p>
          <a:p>
            <a:r>
              <a:rPr lang="en-US" b="1" dirty="0"/>
              <a:t>Obesity</a:t>
            </a:r>
          </a:p>
          <a:p>
            <a:r>
              <a:rPr lang="en-US" b="1" dirty="0"/>
              <a:t>Postmenopausal women</a:t>
            </a:r>
            <a:endParaRPr lang="en-US" dirty="0"/>
          </a:p>
        </p:txBody>
      </p:sp>
    </p:spTree>
    <p:extLst>
      <p:ext uri="{BB962C8B-B14F-4D97-AF65-F5344CB8AC3E}">
        <p14:creationId xmlns:p14="http://schemas.microsoft.com/office/powerpoint/2010/main" val="17017813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عنصر نائب للمحتوى 2"/>
          <p:cNvSpPr>
            <a:spLocks noGrp="1"/>
          </p:cNvSpPr>
          <p:nvPr>
            <p:ph idx="1"/>
          </p:nvPr>
        </p:nvSpPr>
        <p:spPr>
          <a:xfrm>
            <a:off x="251520" y="823437"/>
            <a:ext cx="8229600" cy="4525963"/>
          </a:xfrm>
        </p:spPr>
        <p:txBody>
          <a:bodyPr/>
          <a:lstStyle/>
          <a:p>
            <a:pPr marL="0" indent="0" algn="ctr">
              <a:buNone/>
            </a:pPr>
            <a:r>
              <a:rPr lang="en-US" sz="4000" b="1" dirty="0"/>
              <a:t>Disorder of sex development (DSD)</a:t>
            </a:r>
          </a:p>
          <a:p>
            <a:pPr marL="0" indent="0" algn="ctr">
              <a:buNone/>
            </a:pPr>
            <a:endParaRPr lang="en-US" sz="4000" b="1" dirty="0"/>
          </a:p>
          <a:p>
            <a:pPr marL="0" indent="0">
              <a:buNone/>
            </a:pPr>
            <a:r>
              <a:rPr lang="en-US" sz="2400" b="1" dirty="0"/>
              <a:t>Supervised by dr. </a:t>
            </a:r>
            <a:r>
              <a:rPr lang="en-US" sz="2400" b="1" dirty="0" err="1"/>
              <a:t>seham</a:t>
            </a:r>
            <a:r>
              <a:rPr lang="en-US" sz="2400" b="1" dirty="0"/>
              <a:t> </a:t>
            </a:r>
            <a:r>
              <a:rPr lang="en-US" sz="2400" b="1" dirty="0" err="1"/>
              <a:t>abu-fraijeh</a:t>
            </a:r>
            <a:endParaRPr lang="en-US" sz="2400" b="1" dirty="0"/>
          </a:p>
          <a:p>
            <a:pPr marL="0" indent="0">
              <a:buNone/>
            </a:pPr>
            <a:r>
              <a:rPr lang="en-US" sz="2400" b="1" dirty="0"/>
              <a:t>Presented By : </a:t>
            </a:r>
            <a:r>
              <a:rPr lang="en-US" sz="2400" b="1" dirty="0" err="1"/>
              <a:t>mai</a:t>
            </a:r>
            <a:r>
              <a:rPr lang="en-US" sz="2400" b="1" dirty="0"/>
              <a:t> </a:t>
            </a:r>
            <a:r>
              <a:rPr lang="en-US" sz="2400" b="1" dirty="0" err="1"/>
              <a:t>khataleen</a:t>
            </a:r>
            <a:r>
              <a:rPr lang="en-US" sz="2400" b="1" dirty="0"/>
              <a:t>  </a:t>
            </a:r>
          </a:p>
          <a:p>
            <a:pPr marL="0" indent="0">
              <a:buNone/>
            </a:pPr>
            <a:r>
              <a:rPr lang="en-US" sz="2400" b="1" dirty="0"/>
              <a:t>                           </a:t>
            </a:r>
            <a:r>
              <a:rPr lang="en-US" sz="2400" b="1" dirty="0" err="1"/>
              <a:t>Ansam</a:t>
            </a:r>
            <a:r>
              <a:rPr lang="en-US" sz="2400" b="1" dirty="0"/>
              <a:t> </a:t>
            </a:r>
            <a:r>
              <a:rPr lang="en-US" sz="2400" b="1" dirty="0" err="1"/>
              <a:t>alnaimat</a:t>
            </a:r>
            <a:r>
              <a:rPr lang="en-US" sz="2400" b="1" dirty="0"/>
              <a:t> </a:t>
            </a:r>
          </a:p>
          <a:p>
            <a:pPr marL="0" indent="0" algn="ctr">
              <a:buNone/>
            </a:pPr>
            <a:endParaRPr lang="en-US" sz="4000" b="1" dirty="0"/>
          </a:p>
          <a:p>
            <a:pPr marL="0" indent="0" algn="ctr">
              <a:buNone/>
            </a:pPr>
            <a:endParaRPr lang="en-US" sz="4000" dirty="0"/>
          </a:p>
          <a:p>
            <a:pPr algn="ctr" eaLnBrk="1" hangingPunct="1"/>
            <a:endParaRPr lang="en-US" sz="2800" dirty="0">
              <a:solidFill>
                <a:schemeClr val="tx2"/>
              </a:solidFill>
            </a:endParaRPr>
          </a:p>
        </p:txBody>
      </p:sp>
      <p:pic>
        <p:nvPicPr>
          <p:cNvPr id="9223" name="Picture 7" descr="What Does It Mean To Be Intersex? : 13.7: Cosmos And Culture : N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3717032"/>
            <a:ext cx="5400600" cy="30359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idx="1"/>
          </p:nvPr>
        </p:nvSpPr>
        <p:spPr>
          <a:xfrm>
            <a:off x="251788" y="908720"/>
            <a:ext cx="4330824" cy="3115816"/>
          </a:xfrm>
        </p:spPr>
        <p:txBody>
          <a:bodyPr rtlCol="0">
            <a:normAutofit fontScale="97500"/>
          </a:bodyPr>
          <a:lstStyle/>
          <a:p>
            <a:pPr marL="342900" indent="-342900" eaLnBrk="1" fontAlgn="auto" hangingPunct="1">
              <a:buFont typeface="+mj-lt"/>
              <a:buAutoNum type="arabicPeriod"/>
              <a:defRPr/>
            </a:pPr>
            <a:r>
              <a:rPr lang="en-US" sz="1800" dirty="0"/>
              <a:t>Adrenal disorders </a:t>
            </a:r>
            <a:r>
              <a:rPr lang="en-US" sz="1800" b="0" dirty="0"/>
              <a:t>Congenital Adrenal Hyperplasia </a:t>
            </a:r>
            <a:endParaRPr lang="en-US" altLang="ar-SA" sz="1800" dirty="0"/>
          </a:p>
          <a:p>
            <a:pPr marL="342900" indent="-342900" eaLnBrk="1" fontAlgn="auto" hangingPunct="1">
              <a:buFont typeface="+mj-lt"/>
              <a:buAutoNum type="arabicPeriod"/>
              <a:defRPr/>
            </a:pPr>
            <a:r>
              <a:rPr lang="en-US" altLang="ar-SA" sz="1800" dirty="0"/>
              <a:t>Androgen insensitivity syndrome</a:t>
            </a:r>
          </a:p>
          <a:p>
            <a:pPr marL="342900" indent="-342900" eaLnBrk="1" fontAlgn="auto" hangingPunct="1">
              <a:buFont typeface="+mj-lt"/>
              <a:buAutoNum type="arabicPeriod"/>
              <a:defRPr/>
            </a:pPr>
            <a:r>
              <a:rPr lang="en-US" altLang="ar-SA" sz="1800" dirty="0"/>
              <a:t>Turner syndrome </a:t>
            </a:r>
          </a:p>
          <a:p>
            <a:pPr marL="342900" indent="-342900" eaLnBrk="1" fontAlgn="auto" hangingPunct="1">
              <a:buFont typeface="+mj-lt"/>
              <a:buAutoNum type="arabicPeriod"/>
              <a:defRPr/>
            </a:pPr>
            <a:r>
              <a:rPr lang="en-US" sz="1800" dirty="0"/>
              <a:t>Gonadal </a:t>
            </a:r>
            <a:r>
              <a:rPr lang="en-US" sz="1800" dirty="0" err="1"/>
              <a:t>dysgenesis:</a:t>
            </a:r>
            <a:r>
              <a:rPr lang="en-US" dirty="0" err="1"/>
              <a:t>Swyer</a:t>
            </a:r>
            <a:r>
              <a:rPr lang="en-US" dirty="0"/>
              <a:t> syndrome</a:t>
            </a:r>
            <a:endParaRPr lang="en-US" sz="1800" dirty="0"/>
          </a:p>
          <a:p>
            <a:pPr marL="342900" indent="-342900" eaLnBrk="1" fontAlgn="auto" hangingPunct="1">
              <a:buFont typeface="+mj-lt"/>
              <a:buAutoNum type="arabicPeriod"/>
              <a:defRPr/>
            </a:pPr>
            <a:r>
              <a:rPr lang="en-US" sz="1800" dirty="0"/>
              <a:t>Androgen secreting tumor</a:t>
            </a:r>
          </a:p>
          <a:p>
            <a:pPr eaLnBrk="1" fontAlgn="auto" hangingPunct="1">
              <a:buFont typeface="Arial" pitchFamily="34" charset="0"/>
              <a:buNone/>
              <a:defRPr/>
            </a:pPr>
            <a:endParaRPr lang="ar-JO" dirty="0">
              <a:cs typeface="+mn-cs"/>
            </a:endParaRPr>
          </a:p>
        </p:txBody>
      </p:sp>
      <p:sp>
        <p:nvSpPr>
          <p:cNvPr id="2" name="عنوان 1"/>
          <p:cNvSpPr>
            <a:spLocks noGrp="1"/>
          </p:cNvSpPr>
          <p:nvPr>
            <p:ph type="title"/>
          </p:nvPr>
        </p:nvSpPr>
        <p:spPr>
          <a:xfrm>
            <a:off x="-22304" y="116632"/>
            <a:ext cx="8229600" cy="1143000"/>
          </a:xfrm>
        </p:spPr>
        <p:txBody>
          <a:bodyPr rtlCol="0">
            <a:normAutofit/>
          </a:bodyPr>
          <a:lstStyle/>
          <a:p>
            <a:pPr eaLnBrk="1" fontAlgn="auto" hangingPunct="1">
              <a:spcAft>
                <a:spcPts val="0"/>
              </a:spcAft>
              <a:defRPr/>
            </a:pPr>
            <a:r>
              <a:rPr lang="en-US" dirty="0">
                <a:cs typeface="+mj-cs"/>
              </a:rPr>
              <a:t>Topics that we are going to discuss in this lecture </a:t>
            </a:r>
            <a:endParaRPr lang="ar-JO" dirty="0">
              <a:cs typeface="+mj-cs"/>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3861048"/>
            <a:ext cx="8532440"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6372200" y="1484784"/>
            <a:ext cx="2304256" cy="2016224"/>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This slide is not for presentation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just to ask if we should include turner syndrome or not ?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It was included in the previous seminars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عنصر نائب للمحتوى 2"/>
          <p:cNvSpPr>
            <a:spLocks noGrp="1"/>
          </p:cNvSpPr>
          <p:nvPr>
            <p:ph idx="1"/>
          </p:nvPr>
        </p:nvSpPr>
        <p:spPr>
          <a:xfrm>
            <a:off x="0" y="2636912"/>
            <a:ext cx="7620000" cy="4373563"/>
          </a:xfrm>
        </p:spPr>
        <p:txBody>
          <a:bodyPr>
            <a:normAutofit/>
          </a:bodyPr>
          <a:lstStyle/>
          <a:p>
            <a:pPr eaLnBrk="1" hangingPunct="1"/>
            <a:r>
              <a:rPr lang="en-US" sz="2400" u="sng" dirty="0">
                <a:effectLst>
                  <a:outerShdw blurRad="38100" dist="38100" dir="2700000" algn="tl">
                    <a:srgbClr val="000000">
                      <a:alpha val="43137"/>
                    </a:srgbClr>
                  </a:outerShdw>
                </a:effectLst>
              </a:rPr>
              <a:t>Ambiguous genitalia </a:t>
            </a:r>
            <a:r>
              <a:rPr lang="en-US" sz="2400" dirty="0"/>
              <a:t>• Common presentations of DSD </a:t>
            </a:r>
          </a:p>
          <a:p>
            <a:pPr marL="457200" indent="-457200" eaLnBrk="1" hangingPunct="1">
              <a:buFont typeface="+mj-lt"/>
              <a:buAutoNum type="arabicPeriod"/>
            </a:pPr>
            <a:r>
              <a:rPr lang="en-US" sz="2400" dirty="0"/>
              <a:t>XX female exposed to excessive androgens </a:t>
            </a:r>
          </a:p>
          <a:p>
            <a:pPr marL="457200" indent="-457200" eaLnBrk="1" hangingPunct="1">
              <a:buFont typeface="+mj-lt"/>
              <a:buAutoNum type="arabicPeriod"/>
            </a:pPr>
            <a:r>
              <a:rPr lang="en-US" sz="2400" dirty="0"/>
              <a:t>XY male with insufficient androgens</a:t>
            </a:r>
          </a:p>
          <a:p>
            <a:pPr marL="457200" indent="-457200" eaLnBrk="1" hangingPunct="1">
              <a:buFont typeface="+mj-lt"/>
              <a:buAutoNum type="arabicPeriod"/>
            </a:pPr>
            <a:endParaRPr lang="en-US" sz="2400" dirty="0"/>
          </a:p>
          <a:p>
            <a:pPr eaLnBrk="1" hangingPunct="1"/>
            <a:r>
              <a:rPr lang="en-US" sz="2400" u="sng" dirty="0">
                <a:effectLst>
                  <a:outerShdw blurRad="38100" dist="38100" dir="2700000" algn="tl">
                    <a:srgbClr val="000000">
                      <a:alpha val="43137"/>
                    </a:srgbClr>
                  </a:outerShdw>
                </a:effectLst>
              </a:rPr>
              <a:t>Female external genitalia</a:t>
            </a:r>
          </a:p>
          <a:p>
            <a:pPr eaLnBrk="1" hangingPunct="1"/>
            <a:r>
              <a:rPr lang="en-US" sz="2400" dirty="0"/>
              <a:t>XY male with lack of androgen activity </a:t>
            </a:r>
          </a:p>
          <a:p>
            <a:pPr eaLnBrk="1" hangingPunct="1"/>
            <a:r>
              <a:rPr lang="en-US" sz="2400" dirty="0"/>
              <a:t> Often discovered </a:t>
            </a:r>
            <a:r>
              <a:rPr lang="en-US" sz="2400" u="sng" dirty="0"/>
              <a:t>at puberty</a:t>
            </a:r>
            <a:endParaRPr lang="ar-JO" sz="2400" u="sng" dirty="0"/>
          </a:p>
        </p:txBody>
      </p:sp>
      <p:sp>
        <p:nvSpPr>
          <p:cNvPr id="2" name="عنوان 1"/>
          <p:cNvSpPr>
            <a:spLocks noGrp="1"/>
          </p:cNvSpPr>
          <p:nvPr>
            <p:ph type="title"/>
          </p:nvPr>
        </p:nvSpPr>
        <p:spPr>
          <a:xfrm>
            <a:off x="15608" y="2780928"/>
            <a:ext cx="4199205" cy="444624"/>
          </a:xfrm>
        </p:spPr>
        <p:txBody>
          <a:bodyPr rtlCol="0">
            <a:normAutofit fontScale="90000"/>
          </a:bodyPr>
          <a:lstStyle/>
          <a:p>
            <a:pPr algn="l" eaLnBrk="1" fontAlgn="auto" hangingPunct="1">
              <a:spcAft>
                <a:spcPts val="0"/>
              </a:spcAft>
              <a:defRPr/>
            </a:pPr>
            <a:r>
              <a:rPr lang="en-GB" b="1" dirty="0">
                <a:solidFill>
                  <a:srgbClr val="00B050"/>
                </a:solidFill>
                <a:cs typeface="+mj-cs"/>
              </a:rPr>
              <a:t>Presentations</a:t>
            </a:r>
            <a:endParaRPr lang="ar-JO" b="1" dirty="0">
              <a:solidFill>
                <a:srgbClr val="00B050"/>
              </a:solidFill>
              <a:cs typeface="+mj-cs"/>
            </a:endParaRPr>
          </a:p>
        </p:txBody>
      </p:sp>
      <p:sp>
        <p:nvSpPr>
          <p:cNvPr id="4" name="مستطيل 3"/>
          <p:cNvSpPr/>
          <p:nvPr/>
        </p:nvSpPr>
        <p:spPr>
          <a:xfrm>
            <a:off x="258483" y="357188"/>
            <a:ext cx="3714750" cy="64611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all" spc="-60" normalizeH="0" baseline="0" noProof="0" dirty="0">
                <a:ln>
                  <a:noFill/>
                </a:ln>
                <a:solidFill>
                  <a:srgbClr val="00B050"/>
                </a:solidFill>
                <a:effectLst/>
                <a:uLnTx/>
                <a:uFillTx/>
                <a:latin typeface="Calibri"/>
                <a:ea typeface="+mn-ea"/>
                <a:cs typeface="Arial" charset="0"/>
              </a:rPr>
              <a:t>DSD</a:t>
            </a:r>
            <a:endParaRPr kumimoji="0" lang="ar-JO" sz="3600" b="1" i="0" u="none" strike="noStrike" kern="1200" cap="all" spc="-60" normalizeH="0" baseline="0" noProof="0" dirty="0">
              <a:ln>
                <a:noFill/>
              </a:ln>
              <a:solidFill>
                <a:srgbClr val="00B050"/>
              </a:solidFill>
              <a:effectLst/>
              <a:uLnTx/>
              <a:uFillTx/>
              <a:latin typeface="Calibri"/>
              <a:ea typeface="+mn-ea"/>
              <a:cs typeface="Arial" panose="020B0604020202020204" pitchFamily="34" charset="0"/>
            </a:endParaRPr>
          </a:p>
        </p:txBody>
      </p:sp>
      <p:sp>
        <p:nvSpPr>
          <p:cNvPr id="15364" name="مستطيل 4"/>
          <p:cNvSpPr>
            <a:spLocks noChangeArrowheads="1"/>
          </p:cNvSpPr>
          <p:nvPr/>
        </p:nvSpPr>
        <p:spPr bwMode="auto">
          <a:xfrm>
            <a:off x="251520" y="1134997"/>
            <a:ext cx="6858000" cy="10160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charset="0"/>
                <a:ea typeface="+mn-ea"/>
                <a:cs typeface="Arial" charset="0"/>
              </a:rPr>
              <a:t>Infants with a congenital discrepancy between external genitalia, gonadal, and chromosomal sex are classified as having a disorder of sex development</a:t>
            </a:r>
            <a:endParaRPr kumimoji="0" lang="ar-JO" sz="2000" b="1" i="0" u="none" strike="noStrike" kern="1200" cap="none" spc="0" normalizeH="0" baseline="0" noProof="0" dirty="0">
              <a:ln>
                <a:noFill/>
              </a:ln>
              <a:solidFill>
                <a:prstClr val="black"/>
              </a:solidFill>
              <a:effectLst/>
              <a:uLnTx/>
              <a:uFillTx/>
              <a:latin typeface="Arial" charset="0"/>
              <a:ea typeface="+mn-ea"/>
              <a:cs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7452" y="4653136"/>
            <a:ext cx="2455402"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latin typeface="Algerian" pitchFamily="82" charset="0"/>
              </a:rPr>
              <a:t>Role of androgens</a:t>
            </a:r>
            <a:endParaRPr lang="en-US" dirty="0">
              <a:latin typeface="Algerian" pitchFamily="82" charset="0"/>
            </a:endParaRPr>
          </a:p>
        </p:txBody>
      </p:sp>
      <p:sp>
        <p:nvSpPr>
          <p:cNvPr id="3" name="Content Placeholder 2"/>
          <p:cNvSpPr>
            <a:spLocks noGrp="1"/>
          </p:cNvSpPr>
          <p:nvPr>
            <p:ph idx="1"/>
          </p:nvPr>
        </p:nvSpPr>
        <p:spPr/>
        <p:txBody>
          <a:bodyPr>
            <a:normAutofit lnSpcReduction="10000"/>
          </a:bodyPr>
          <a:lstStyle/>
          <a:p>
            <a:r>
              <a:rPr lang="en-US" dirty="0"/>
              <a:t>Androgens increase hair follicle size, hair fiber diameter, and the proportion of time terminal hairs spend in the </a:t>
            </a:r>
            <a:r>
              <a:rPr lang="en-US" dirty="0" err="1"/>
              <a:t>anagen</a:t>
            </a:r>
            <a:r>
              <a:rPr lang="en-US" dirty="0"/>
              <a:t> phase (growth phase).</a:t>
            </a:r>
          </a:p>
          <a:p>
            <a:r>
              <a:rPr lang="en-US" dirty="0"/>
              <a:t>Androgen excess in women leads to increased hair growth in most androgen-sensitive sites (</a:t>
            </a:r>
            <a:r>
              <a:rPr lang="en-US" dirty="0" err="1"/>
              <a:t>eg</a:t>
            </a:r>
            <a:r>
              <a:rPr lang="en-US" dirty="0"/>
              <a:t>, </a:t>
            </a:r>
            <a:r>
              <a:rPr lang="en-US" b="1" dirty="0"/>
              <a:t>upper lip, chin, </a:t>
            </a:r>
            <a:r>
              <a:rPr lang="en-US" b="1" dirty="0" err="1"/>
              <a:t>midsternum</a:t>
            </a:r>
            <a:r>
              <a:rPr lang="en-US" b="1" dirty="0"/>
              <a:t>, upper abdomen, back, and buttocks</a:t>
            </a:r>
            <a:r>
              <a:rPr lang="en-US" dirty="0"/>
              <a:t>) but to loss of hair in the scalp region.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عنصر نائب للمحتوى 2"/>
          <p:cNvSpPr>
            <a:spLocks noGrp="1"/>
          </p:cNvSpPr>
          <p:nvPr>
            <p:ph idx="1"/>
          </p:nvPr>
        </p:nvSpPr>
        <p:spPr>
          <a:xfrm>
            <a:off x="18822" y="764704"/>
            <a:ext cx="7272808" cy="4032448"/>
          </a:xfrm>
          <a:solidFill>
            <a:schemeClr val="bg1"/>
          </a:solidFill>
        </p:spPr>
        <p:txBody>
          <a:bodyPr>
            <a:normAutofit fontScale="40000" lnSpcReduction="20000"/>
          </a:bodyPr>
          <a:lstStyle/>
          <a:p>
            <a:pPr marL="0" indent="0" eaLnBrk="1" hangingPunct="1">
              <a:buNone/>
            </a:pPr>
            <a:r>
              <a:rPr lang="en-US" sz="5900" b="1" u="sng" dirty="0">
                <a:solidFill>
                  <a:srgbClr val="00B050"/>
                </a:solidFill>
              </a:rPr>
              <a:t>Sexual Development </a:t>
            </a:r>
          </a:p>
          <a:p>
            <a:pPr marL="0" indent="0">
              <a:buNone/>
            </a:pPr>
            <a:r>
              <a:rPr lang="en-US" sz="6700" dirty="0"/>
              <a:t>The gonads develop from the intermediate</a:t>
            </a:r>
            <a:r>
              <a:rPr lang="en-US" sz="6700" dirty="0">
                <a:solidFill>
                  <a:srgbClr val="C00000"/>
                </a:solidFill>
              </a:rPr>
              <a:t> </a:t>
            </a:r>
            <a:r>
              <a:rPr lang="en-US" sz="6700" dirty="0">
                <a:solidFill>
                  <a:schemeClr val="tx1">
                    <a:lumMod val="85000"/>
                    <a:lumOff val="15000"/>
                  </a:schemeClr>
                </a:solidFill>
              </a:rPr>
              <a:t>mesoderm during 5</a:t>
            </a:r>
            <a:r>
              <a:rPr lang="en-US" sz="6700" baseline="30000" dirty="0">
                <a:solidFill>
                  <a:schemeClr val="tx1">
                    <a:lumMod val="85000"/>
                    <a:lumOff val="15000"/>
                  </a:schemeClr>
                </a:solidFill>
              </a:rPr>
              <a:t>th</a:t>
            </a:r>
            <a:r>
              <a:rPr lang="en-US" sz="6700" dirty="0">
                <a:solidFill>
                  <a:schemeClr val="tx1">
                    <a:lumMod val="85000"/>
                    <a:lumOff val="15000"/>
                  </a:schemeClr>
                </a:solidFill>
              </a:rPr>
              <a:t> </a:t>
            </a:r>
            <a:r>
              <a:rPr lang="en-US" sz="6700" dirty="0"/>
              <a:t>week ,they appear as bulge that protrude into the ventral body cavity </a:t>
            </a:r>
            <a:endParaRPr lang="en-US" sz="6700" b="1" u="sng" dirty="0">
              <a:solidFill>
                <a:srgbClr val="00B050"/>
              </a:solidFill>
            </a:endParaRPr>
          </a:p>
          <a:p>
            <a:pPr marL="0" indent="0" eaLnBrk="1" hangingPunct="1">
              <a:buNone/>
            </a:pPr>
            <a:r>
              <a:rPr lang="en-US" sz="5900" dirty="0"/>
              <a:t> Default genital development is female </a:t>
            </a:r>
          </a:p>
          <a:p>
            <a:pPr marL="0" indent="0" eaLnBrk="1" hangingPunct="1">
              <a:buNone/>
            </a:pPr>
            <a:endParaRPr lang="en-US" sz="5900" dirty="0"/>
          </a:p>
          <a:p>
            <a:pPr marL="0" indent="0" eaLnBrk="1" hangingPunct="1">
              <a:buNone/>
            </a:pPr>
            <a:r>
              <a:rPr lang="en-US" sz="5900" dirty="0">
                <a:solidFill>
                  <a:srgbClr val="00B050"/>
                </a:solidFill>
              </a:rPr>
              <a:t> </a:t>
            </a:r>
            <a:r>
              <a:rPr lang="en-US" sz="5900" b="1" u="sng" dirty="0">
                <a:solidFill>
                  <a:srgbClr val="00B050"/>
                </a:solidFill>
              </a:rPr>
              <a:t>Male development requires special factors</a:t>
            </a:r>
            <a:r>
              <a:rPr lang="en-US" sz="5900" u="sng" dirty="0">
                <a:solidFill>
                  <a:srgbClr val="0070C0"/>
                </a:solidFill>
              </a:rPr>
              <a:t>:</a:t>
            </a:r>
          </a:p>
          <a:p>
            <a:pPr marL="457200" indent="-457200" eaLnBrk="1" hangingPunct="1">
              <a:buFont typeface="+mj-lt"/>
              <a:buAutoNum type="arabicPeriod"/>
            </a:pPr>
            <a:r>
              <a:rPr lang="en-US" sz="5900" dirty="0"/>
              <a:t>Testosterone </a:t>
            </a:r>
          </a:p>
          <a:p>
            <a:pPr marL="457200" indent="-457200" eaLnBrk="1" hangingPunct="1">
              <a:buFont typeface="+mj-lt"/>
              <a:buAutoNum type="arabicPeriod"/>
            </a:pPr>
            <a:r>
              <a:rPr lang="en-US" sz="5900" dirty="0" err="1"/>
              <a:t>Dihydrotestosterone</a:t>
            </a:r>
            <a:endParaRPr lang="en-US" sz="5900" dirty="0"/>
          </a:p>
          <a:p>
            <a:pPr marL="457200" indent="-457200" eaLnBrk="1" hangingPunct="1">
              <a:buFont typeface="+mj-lt"/>
              <a:buAutoNum type="arabicPeriod"/>
            </a:pPr>
            <a:r>
              <a:rPr lang="en-US" sz="5900" dirty="0" err="1"/>
              <a:t>Mullerian</a:t>
            </a:r>
            <a:r>
              <a:rPr lang="en-US" sz="5900" dirty="0"/>
              <a:t> inhibiting factor</a:t>
            </a:r>
          </a:p>
          <a:p>
            <a:pPr marL="0" indent="0" eaLnBrk="1" hangingPunct="1">
              <a:buNone/>
            </a:pP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899402"/>
            <a:ext cx="3973899" cy="2930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en-US" dirty="0"/>
          </a:p>
        </p:txBody>
      </p:sp>
      <p:sp>
        <p:nvSpPr>
          <p:cNvPr id="2" name="عنوان 1"/>
          <p:cNvSpPr>
            <a:spLocks noGrp="1"/>
          </p:cNvSpPr>
          <p:nvPr>
            <p:ph type="title"/>
          </p:nvPr>
        </p:nvSpPr>
        <p:spPr/>
        <p:txBody>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739"/>
            <a:ext cx="9144000" cy="68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5314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en-US"/>
          </a:p>
        </p:txBody>
      </p:sp>
      <p:sp>
        <p:nvSpPr>
          <p:cNvPr id="2" name="عنوان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75301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عنصر نائب للمحتوى 2"/>
          <p:cNvSpPr>
            <a:spLocks noGrp="1"/>
          </p:cNvSpPr>
          <p:nvPr>
            <p:ph idx="1"/>
          </p:nvPr>
        </p:nvSpPr>
        <p:spPr>
          <a:xfrm>
            <a:off x="323528" y="1052737"/>
            <a:ext cx="6120680" cy="4104456"/>
          </a:xfrm>
        </p:spPr>
        <p:txBody>
          <a:bodyPr>
            <a:normAutofit/>
          </a:bodyPr>
          <a:lstStyle/>
          <a:p>
            <a:pPr marL="342900" indent="-342900" eaLnBrk="1" hangingPunct="1"/>
            <a:r>
              <a:rPr lang="en-US" b="0" dirty="0"/>
              <a:t>describe a group of disorders that arise from inborn glandular enzyme defects that cause overproduction of the immediate steroid precursor of the specific enzyme deficiency. </a:t>
            </a:r>
          </a:p>
          <a:p>
            <a:pPr marL="342900" indent="-342900" eaLnBrk="1" hangingPunct="1"/>
            <a:endParaRPr lang="en-US" b="0" dirty="0"/>
          </a:p>
          <a:p>
            <a:pPr marL="342900" indent="-342900" eaLnBrk="1" hangingPunct="1">
              <a:buFont typeface="Arial" charset="0"/>
              <a:buChar char="•"/>
            </a:pPr>
            <a:r>
              <a:rPr lang="en-US" u="sng" dirty="0">
                <a:solidFill>
                  <a:srgbClr val="C00000"/>
                </a:solidFill>
              </a:rPr>
              <a:t>The most common cause </a:t>
            </a:r>
            <a:r>
              <a:rPr lang="en-US" b="0" dirty="0"/>
              <a:t>of congenital adrenal hyperplasia (CAH) worldwide, accounting for &gt;95 percent of cases, is 21-hydroxylase deficiency (21OHD</a:t>
            </a:r>
          </a:p>
          <a:p>
            <a:pPr marL="342900" indent="-342900" eaLnBrk="1" hangingPunct="1">
              <a:buFont typeface="Arial" charset="0"/>
              <a:buChar char="•"/>
            </a:pPr>
            <a:endParaRPr lang="en-US" b="0" i="1" dirty="0"/>
          </a:p>
          <a:p>
            <a:pPr marL="342900" indent="-342900" eaLnBrk="1" hangingPunct="1">
              <a:buFont typeface="Arial" charset="0"/>
              <a:buChar char="•"/>
            </a:pPr>
            <a:r>
              <a:rPr lang="en-US" b="0" i="1" u="sng" dirty="0">
                <a:solidFill>
                  <a:srgbClr val="C00000"/>
                </a:solidFill>
              </a:rPr>
              <a:t>Less common cause </a:t>
            </a:r>
            <a:r>
              <a:rPr lang="en-US" b="0" i="1" dirty="0"/>
              <a:t>of adrenal hyperplasia is :11</a:t>
            </a:r>
            <a:r>
              <a:rPr lang="en-US" b="0" dirty="0"/>
              <a:t>β</a:t>
            </a:r>
            <a:r>
              <a:rPr lang="en-US" b="0" i="1" dirty="0"/>
              <a:t>-</a:t>
            </a:r>
          </a:p>
          <a:p>
            <a:pPr marL="342900" indent="-342900" eaLnBrk="1" hangingPunct="1"/>
            <a:r>
              <a:rPr lang="en-US" b="0" i="1" dirty="0"/>
              <a:t>hydroxylase deficiency  and   </a:t>
            </a:r>
            <a:r>
              <a:rPr lang="en-US" dirty="0"/>
              <a:t>3-beta-hydroxysteroid dehydrogenase</a:t>
            </a:r>
            <a:endParaRPr lang="en-US" b="0" i="1" dirty="0"/>
          </a:p>
          <a:p>
            <a:pPr marL="342900" indent="-342900" eaLnBrk="1" hangingPunct="1"/>
            <a:endParaRPr lang="en-US" b="0" dirty="0"/>
          </a:p>
          <a:p>
            <a:pPr marL="342900" indent="-342900" eaLnBrk="1" hangingPunct="1"/>
            <a:endParaRPr lang="en-US" dirty="0"/>
          </a:p>
        </p:txBody>
      </p:sp>
      <p:sp>
        <p:nvSpPr>
          <p:cNvPr id="2" name="عنوان 1"/>
          <p:cNvSpPr>
            <a:spLocks noGrp="1"/>
          </p:cNvSpPr>
          <p:nvPr>
            <p:ph type="title"/>
          </p:nvPr>
        </p:nvSpPr>
        <p:spPr>
          <a:xfrm>
            <a:off x="457200" y="152400"/>
            <a:ext cx="7931224" cy="1371600"/>
          </a:xfrm>
        </p:spPr>
        <p:txBody>
          <a:bodyPr rtlCol="0">
            <a:normAutofit/>
          </a:bodyPr>
          <a:lstStyle/>
          <a:p>
            <a:pPr eaLnBrk="1" fontAlgn="auto" hangingPunct="1">
              <a:spcAft>
                <a:spcPts val="0"/>
              </a:spcAft>
              <a:defRPr/>
            </a:pPr>
            <a:r>
              <a:rPr lang="en-US" sz="2700" b="1" u="sng" dirty="0">
                <a:solidFill>
                  <a:srgbClr val="00B050"/>
                </a:solidFill>
              </a:rPr>
              <a:t>Adrenal disorders (Congenital Adrenal Hyperplasia </a:t>
            </a:r>
            <a:r>
              <a:rPr lang="en-US" sz="2700" dirty="0"/>
              <a:t>)</a:t>
            </a:r>
            <a:br>
              <a:rPr lang="en-US" dirty="0"/>
            </a:br>
            <a:endParaRPr lang="en-US" dirty="0">
              <a:cs typeface="+mj-cs"/>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869160"/>
            <a:ext cx="3019425"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en-US"/>
          </a:p>
        </p:txBody>
      </p:sp>
      <p:sp>
        <p:nvSpPr>
          <p:cNvPr id="2" name="عنوان 1"/>
          <p:cNvSpPr>
            <a:spLocks noGrp="1"/>
          </p:cNvSpPr>
          <p:nvPr>
            <p:ph type="title"/>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8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66626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052736"/>
            <a:ext cx="8568952" cy="3600400"/>
          </a:xfrm>
        </p:spPr>
        <p:txBody>
          <a:bodyPr>
            <a:normAutofit fontScale="77500" lnSpcReduction="20000"/>
          </a:bodyPr>
          <a:lstStyle/>
          <a:p>
            <a:r>
              <a:rPr lang="en-US" sz="3100" b="1" dirty="0">
                <a:solidFill>
                  <a:srgbClr val="00B050"/>
                </a:solidFill>
              </a:rPr>
              <a:t>autosomal recessive disorder</a:t>
            </a:r>
          </a:p>
          <a:p>
            <a:r>
              <a:rPr lang="en-US" altLang="en-US" sz="3100" dirty="0">
                <a:latin typeface="Tahoma" pitchFamily="34" charset="0"/>
                <a:cs typeface="Tahoma" pitchFamily="34" charset="0"/>
              </a:rPr>
              <a:t>2 </a:t>
            </a:r>
            <a:r>
              <a:rPr lang="en-US" altLang="ar-SA" sz="3100" dirty="0">
                <a:latin typeface="Tahoma" pitchFamily="34" charset="0"/>
                <a:cs typeface="Tahoma" pitchFamily="34" charset="0"/>
              </a:rPr>
              <a:t>forms  :</a:t>
            </a:r>
          </a:p>
          <a:p>
            <a:r>
              <a:rPr lang="en-US" altLang="ar-SA" sz="3100" dirty="0">
                <a:latin typeface="Tahoma" pitchFamily="34" charset="0"/>
                <a:cs typeface="Tahoma" pitchFamily="34" charset="0"/>
              </a:rPr>
              <a:t> classic early </a:t>
            </a:r>
            <a:r>
              <a:rPr lang="en-US" altLang="ar-SA" sz="3100" dirty="0" err="1">
                <a:latin typeface="Tahoma" pitchFamily="34" charset="0"/>
                <a:cs typeface="Tahoma" pitchFamily="34" charset="0"/>
              </a:rPr>
              <a:t>virilization</a:t>
            </a:r>
            <a:r>
              <a:rPr lang="en-US" altLang="ar-SA" sz="3100" dirty="0">
                <a:latin typeface="Tahoma" pitchFamily="34" charset="0"/>
                <a:cs typeface="Tahoma" pitchFamily="34" charset="0"/>
              </a:rPr>
              <a:t> type with or without salt-losing crisis </a:t>
            </a:r>
            <a:r>
              <a:rPr lang="en-US" sz="3100" dirty="0"/>
              <a:t>present at birth or shortly thereafter </a:t>
            </a:r>
          </a:p>
          <a:p>
            <a:endParaRPr lang="en-US" altLang="ar-SA" sz="3100" dirty="0">
              <a:latin typeface="Tahoma" pitchFamily="34" charset="0"/>
              <a:cs typeface="Tahoma" pitchFamily="34" charset="0"/>
            </a:endParaRPr>
          </a:p>
          <a:p>
            <a:r>
              <a:rPr lang="en-US" altLang="ar-SA" sz="3100" dirty="0">
                <a:latin typeface="Tahoma" pitchFamily="34" charset="0"/>
                <a:cs typeface="Tahoma" pitchFamily="34" charset="0"/>
              </a:rPr>
              <a:t>non-classic type with late-onset </a:t>
            </a:r>
            <a:r>
              <a:rPr lang="en-US" altLang="ar-SA" sz="3100" dirty="0" err="1">
                <a:latin typeface="Tahoma" pitchFamily="34" charset="0"/>
                <a:cs typeface="Tahoma" pitchFamily="34" charset="0"/>
              </a:rPr>
              <a:t>virilization</a:t>
            </a:r>
            <a:r>
              <a:rPr lang="en-US" altLang="ar-SA" sz="3100" dirty="0">
                <a:latin typeface="Tahoma" pitchFamily="34" charset="0"/>
                <a:cs typeface="Tahoma" pitchFamily="34" charset="0"/>
              </a:rPr>
              <a:t> </a:t>
            </a:r>
            <a:r>
              <a:rPr lang="en-US" sz="3100" dirty="0"/>
              <a:t>presents later in life, generally at the time of puberty or later </a:t>
            </a:r>
          </a:p>
          <a:p>
            <a:endParaRPr lang="en-US" sz="3100" dirty="0"/>
          </a:p>
          <a:p>
            <a:r>
              <a:rPr lang="en-US" sz="2600" dirty="0"/>
              <a:t>Clinical manifestations of 21-hydroxylase deficiency depend upon the degree of enzyme deficiency  determined in part by the type of 21-hydroxylase genetic mutation that occurs on </a:t>
            </a:r>
            <a:r>
              <a:rPr lang="en-US" sz="2600" dirty="0">
                <a:solidFill>
                  <a:schemeClr val="tx2"/>
                </a:solidFill>
              </a:rPr>
              <a:t>chromosome 6</a:t>
            </a:r>
          </a:p>
        </p:txBody>
      </p:sp>
      <p:sp>
        <p:nvSpPr>
          <p:cNvPr id="2" name="عنوان 1"/>
          <p:cNvSpPr>
            <a:spLocks noGrp="1"/>
          </p:cNvSpPr>
          <p:nvPr>
            <p:ph type="title"/>
          </p:nvPr>
        </p:nvSpPr>
        <p:spPr>
          <a:xfrm>
            <a:off x="-30682" y="0"/>
            <a:ext cx="8229600" cy="1143000"/>
          </a:xfrm>
        </p:spPr>
        <p:txBody>
          <a:bodyPr/>
          <a:lstStyle/>
          <a:p>
            <a:r>
              <a:rPr lang="en-US" dirty="0">
                <a:cs typeface="+mj-cs"/>
              </a:rPr>
              <a:t>21 hydroxylase deficiency</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4649538"/>
            <a:ext cx="3353759" cy="2204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5197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03648" y="404664"/>
            <a:ext cx="5616624" cy="736476"/>
          </a:xfrm>
        </p:spPr>
        <p:txBody>
          <a:bodyPr rtlCol="0">
            <a:normAutofit fontScale="90000"/>
          </a:bodyPr>
          <a:lstStyle/>
          <a:p>
            <a:pPr algn="ctr" eaLnBrk="1" fontAlgn="auto" hangingPunct="1">
              <a:spcAft>
                <a:spcPts val="0"/>
              </a:spcAft>
              <a:defRPr/>
            </a:pPr>
            <a:r>
              <a:rPr lang="en-US" dirty="0">
                <a:cs typeface="+mj-cs"/>
              </a:rPr>
              <a:t>21 hydroxylase deficiency</a:t>
            </a:r>
            <a:br>
              <a:rPr lang="en-US" dirty="0">
                <a:cs typeface="+mj-cs"/>
              </a:rPr>
            </a:br>
            <a:r>
              <a:rPr lang="en-US" dirty="0"/>
              <a:t>classical </a:t>
            </a:r>
            <a:r>
              <a:rPr lang="en-US" dirty="0" err="1"/>
              <a:t>vs</a:t>
            </a:r>
            <a:r>
              <a:rPr lang="en-US" dirty="0"/>
              <a:t> NC </a:t>
            </a:r>
            <a:br>
              <a:rPr lang="en-US" dirty="0">
                <a:cs typeface="+mj-cs"/>
              </a:rPr>
            </a:br>
            <a:endParaRPr lang="ar-JO" dirty="0">
              <a:cs typeface="+mj-cs"/>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13" y="1268760"/>
            <a:ext cx="7953375"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en-US"/>
          </a:p>
        </p:txBody>
      </p:sp>
      <p:sp>
        <p:nvSpPr>
          <p:cNvPr id="2" name="عنوان 1"/>
          <p:cNvSpPr>
            <a:spLocks noGrp="1"/>
          </p:cNvSpPr>
          <p:nvPr>
            <p:ph type="title"/>
          </p:nvPr>
        </p:nvSpPr>
        <p:spPr/>
        <p:txBody>
          <a:bodyPr/>
          <a:lstStyle/>
          <a:p>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1" y="-12176"/>
            <a:ext cx="8839200" cy="6321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12485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1052736"/>
            <a:ext cx="8229600" cy="4741987"/>
          </a:xfrm>
        </p:spPr>
        <p:txBody>
          <a:bodyPr rtlCol="0">
            <a:normAutofit fontScale="92500" lnSpcReduction="20000"/>
          </a:bodyPr>
          <a:lstStyle/>
          <a:p>
            <a:pPr marL="0" indent="0">
              <a:buNone/>
            </a:pPr>
            <a:r>
              <a:rPr lang="en-US" b="1" dirty="0">
                <a:solidFill>
                  <a:srgbClr val="00B050"/>
                </a:solidFill>
              </a:rPr>
              <a:t>Newborn screening</a:t>
            </a:r>
            <a:r>
              <a:rPr lang="en-US" dirty="0"/>
              <a:t> — The diagnosis of classic 21-hydroxylase deficiency (21OHD) is based upon a very high serum concentration of 17-hydroxyprogesterone (17OHP), </a:t>
            </a:r>
          </a:p>
          <a:p>
            <a:pPr marL="0" indent="0">
              <a:buNone/>
            </a:pPr>
            <a:endParaRPr lang="en-US" dirty="0"/>
          </a:p>
          <a:p>
            <a:pPr marL="0" indent="0">
              <a:buNone/>
            </a:pPr>
            <a:r>
              <a:rPr lang="en-US" dirty="0"/>
              <a:t>this diagnosis is almost always made soon after birth as routine newborn screening The screening test for 17OHP is measured using a filter paper blood sample obtained by a heel puncture, preferably between two and four days after birth. </a:t>
            </a:r>
          </a:p>
          <a:p>
            <a:pPr marL="0" indent="0">
              <a:buNone/>
            </a:pPr>
            <a:endParaRPr lang="en-US" b="1" dirty="0"/>
          </a:p>
          <a:p>
            <a:pPr marL="0" indent="0">
              <a:buNone/>
            </a:pPr>
            <a:r>
              <a:rPr lang="en-US" b="1" dirty="0">
                <a:solidFill>
                  <a:srgbClr val="00B050"/>
                </a:solidFill>
              </a:rPr>
              <a:t>Interpretation of results</a:t>
            </a:r>
            <a:r>
              <a:rPr lang="en-US" dirty="0"/>
              <a:t> — The characteristic biochemical abnormality for diagnosis at any age in patients with 21OHD is a very high serum concentration of 17OHP in a randomly timed blood sample. Most affected neonates have random concentrations greater than 3500 to 5000 </a:t>
            </a:r>
            <a:r>
              <a:rPr lang="en-US" dirty="0" err="1"/>
              <a:t>ng</a:t>
            </a:r>
            <a:r>
              <a:rPr lang="en-US" dirty="0"/>
              <a:t>/</a:t>
            </a:r>
            <a:r>
              <a:rPr lang="en-US" dirty="0" err="1"/>
              <a:t>dL</a:t>
            </a:r>
            <a:r>
              <a:rPr lang="en-US" dirty="0"/>
              <a:t> (105 to 150 </a:t>
            </a:r>
            <a:r>
              <a:rPr lang="en-US" dirty="0" err="1"/>
              <a:t>nmol</a:t>
            </a:r>
            <a:r>
              <a:rPr lang="en-US" dirty="0"/>
              <a:t>/L) </a:t>
            </a:r>
          </a:p>
          <a:p>
            <a:pPr marL="0" indent="0">
              <a:buNone/>
            </a:pPr>
            <a:r>
              <a:rPr lang="en-US" dirty="0"/>
              <a:t>. All have concentrations greater than 1000 </a:t>
            </a:r>
            <a:r>
              <a:rPr lang="en-US" dirty="0" err="1"/>
              <a:t>ng</a:t>
            </a:r>
            <a:r>
              <a:rPr lang="en-US" dirty="0"/>
              <a:t>/</a:t>
            </a:r>
            <a:r>
              <a:rPr lang="en-US" dirty="0" err="1"/>
              <a:t>dL</a:t>
            </a:r>
            <a:r>
              <a:rPr lang="en-US" dirty="0"/>
              <a:t> (30 </a:t>
            </a:r>
            <a:r>
              <a:rPr lang="en-US" dirty="0" err="1"/>
              <a:t>nmol</a:t>
            </a:r>
            <a:r>
              <a:rPr lang="en-US" dirty="0"/>
              <a:t>/L).</a:t>
            </a:r>
          </a:p>
          <a:p>
            <a:pPr marL="0" indent="0">
              <a:buNone/>
            </a:pPr>
            <a:r>
              <a:rPr lang="en-US" dirty="0"/>
              <a:t>Serum electrolytes, to assess for salt-wasting and risk of adrenal crisis, and repeated every 24 to 48 hours until 21OHD is excluded.</a:t>
            </a:r>
          </a:p>
          <a:p>
            <a:endParaRPr lang="en-US" dirty="0"/>
          </a:p>
          <a:p>
            <a:pPr marL="0" indent="0">
              <a:buNone/>
            </a:pPr>
            <a:r>
              <a:rPr lang="en-US" dirty="0"/>
              <a:t>The biochemical findings are less severe in patients with </a:t>
            </a:r>
            <a:r>
              <a:rPr lang="en-US" dirty="0">
                <a:solidFill>
                  <a:srgbClr val="00B050"/>
                </a:solidFill>
              </a:rPr>
              <a:t>the </a:t>
            </a:r>
            <a:r>
              <a:rPr lang="en-US" b="1" dirty="0" err="1">
                <a:solidFill>
                  <a:srgbClr val="00B050"/>
                </a:solidFill>
              </a:rPr>
              <a:t>nonclassic</a:t>
            </a:r>
            <a:r>
              <a:rPr lang="en-US" b="1" dirty="0">
                <a:solidFill>
                  <a:srgbClr val="00B050"/>
                </a:solidFill>
              </a:rPr>
              <a:t> form </a:t>
            </a:r>
            <a:r>
              <a:rPr lang="en-US" dirty="0"/>
              <a:t>of the disorder. :In </a:t>
            </a:r>
            <a:r>
              <a:rPr lang="en-US" b="1" dirty="0"/>
              <a:t>children</a:t>
            </a:r>
            <a:r>
              <a:rPr lang="en-US" dirty="0"/>
              <a:t>, a 17-hydroxyprogesterone level of &gt;200 </a:t>
            </a:r>
            <a:r>
              <a:rPr lang="en-US" dirty="0" err="1"/>
              <a:t>ng</a:t>
            </a:r>
            <a:r>
              <a:rPr lang="en-US" dirty="0"/>
              <a:t>/</a:t>
            </a:r>
            <a:r>
              <a:rPr lang="en-US" dirty="0" err="1"/>
              <a:t>dL</a:t>
            </a:r>
            <a:r>
              <a:rPr lang="en-US" dirty="0"/>
              <a:t> (6 </a:t>
            </a:r>
            <a:r>
              <a:rPr lang="en-US" dirty="0" err="1"/>
              <a:t>nmol</a:t>
            </a:r>
            <a:r>
              <a:rPr lang="en-US" dirty="0"/>
              <a:t>/L) taken at 8:00 AM has 92 to 98 percent sensitivity and specificity for the diagnosis of </a:t>
            </a:r>
            <a:r>
              <a:rPr lang="en-US" dirty="0" err="1"/>
              <a:t>nonclassic</a:t>
            </a:r>
            <a:r>
              <a:rPr lang="en-US" dirty="0"/>
              <a:t> 21-hydroxylase deficiency The early morning timing is critical because the 17-hydroxyprogesterone level falls rapidly during the course of the day.</a:t>
            </a:r>
          </a:p>
          <a:p>
            <a:pPr eaLnBrk="1" fontAlgn="auto" hangingPunct="1">
              <a:buFont typeface="Arial" pitchFamily="34" charset="0"/>
              <a:buNone/>
              <a:defRPr/>
            </a:pPr>
            <a:endParaRPr lang="ar-JO" dirty="0">
              <a:cs typeface="+mn-cs"/>
            </a:endParaRPr>
          </a:p>
        </p:txBody>
      </p:sp>
      <p:sp>
        <p:nvSpPr>
          <p:cNvPr id="2" name="عنوان 1"/>
          <p:cNvSpPr>
            <a:spLocks noGrp="1"/>
          </p:cNvSpPr>
          <p:nvPr>
            <p:ph type="title"/>
          </p:nvPr>
        </p:nvSpPr>
        <p:spPr>
          <a:xfrm>
            <a:off x="107504" y="116632"/>
            <a:ext cx="8640960" cy="792088"/>
          </a:xfrm>
          <a:ln w="28575">
            <a:solidFill>
              <a:schemeClr val="bg1"/>
            </a:solidFill>
          </a:ln>
        </p:spPr>
        <p:txBody>
          <a:bodyPr rtlCol="0">
            <a:normAutofit fontScale="90000"/>
          </a:bodyPr>
          <a:lstStyle/>
          <a:p>
            <a:pPr algn="ctr">
              <a:defRPr/>
            </a:pPr>
            <a:r>
              <a:rPr lang="en-US" sz="2400" b="1" u="sng" dirty="0">
                <a:solidFill>
                  <a:schemeClr val="tx1"/>
                </a:solidFill>
                <a:effectLst>
                  <a:outerShdw blurRad="38100" dist="38100" dir="2700000" algn="tl">
                    <a:srgbClr val="000000">
                      <a:alpha val="43137"/>
                    </a:srgbClr>
                  </a:outerShdw>
                </a:effectLst>
              </a:rPr>
              <a:t>The diagnosis of 21-hydroxylase deficiency</a:t>
            </a:r>
            <a:br>
              <a:rPr lang="en-US" sz="2400" dirty="0">
                <a:solidFill>
                  <a:srgbClr val="92D050"/>
                </a:solidFill>
                <a:cs typeface="+mj-cs"/>
              </a:rPr>
            </a:br>
            <a:endParaRPr lang="ar-JO" sz="2400" dirty="0">
              <a:solidFill>
                <a:srgbClr val="92D050"/>
              </a:solidFill>
              <a:cs typeface="+mj-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2"/>
          <p:cNvSpPr>
            <a:spLocks noGrp="1"/>
          </p:cNvSpPr>
          <p:nvPr>
            <p:ph idx="1"/>
          </p:nvPr>
        </p:nvSpPr>
        <p:spPr>
          <a:xfrm>
            <a:off x="251520" y="1484784"/>
            <a:ext cx="8183562" cy="4187825"/>
          </a:xfrm>
        </p:spPr>
        <p:txBody>
          <a:bodyPr>
            <a:normAutofit/>
          </a:bodyPr>
          <a:lstStyle/>
          <a:p>
            <a:pPr marL="0" indent="0">
              <a:buNone/>
            </a:pPr>
            <a:r>
              <a:rPr lang="en-US" sz="2400" dirty="0"/>
              <a:t>To treat congenital adrenal hyperplasia, it's best to get a referral to a specialist in childhood hormonal issues (pediatric endocrinologist</a:t>
            </a:r>
            <a:r>
              <a:rPr lang="en-US" sz="2400" dirty="0">
                <a:latin typeface="Andalus" pitchFamily="18" charset="-78"/>
                <a:cs typeface="Andalus" pitchFamily="18" charset="-78"/>
              </a:rPr>
              <a:t>).</a:t>
            </a:r>
          </a:p>
          <a:p>
            <a:pPr marL="0" indent="0">
              <a:buNone/>
            </a:pPr>
            <a:endParaRPr lang="en-US" sz="2400" dirty="0">
              <a:latin typeface="Andalus" pitchFamily="18" charset="-78"/>
              <a:cs typeface="Andalus" pitchFamily="18" charset="-78"/>
            </a:endParaRPr>
          </a:p>
          <a:p>
            <a:pPr marL="0" indent="0">
              <a:buNone/>
            </a:pPr>
            <a:r>
              <a:rPr lang="en-US" sz="2400" b="1" dirty="0"/>
              <a:t>Initial dosing for newborns</a:t>
            </a:r>
            <a:r>
              <a:rPr lang="en-US" sz="2400" dirty="0"/>
              <a:t> —</a:t>
            </a:r>
            <a:r>
              <a:rPr lang="en-US" sz="2400" u="sng" dirty="0"/>
              <a:t> In the absence of adrenal crisis</a:t>
            </a:r>
            <a:r>
              <a:rPr lang="en-US" sz="2400" dirty="0"/>
              <a:t>, a typical starting regimen for an infant includes:</a:t>
            </a:r>
          </a:p>
          <a:p>
            <a:pPr marL="0" indent="0">
              <a:buNone/>
            </a:pPr>
            <a:r>
              <a:rPr lang="en-US" sz="2400" dirty="0">
                <a:solidFill>
                  <a:srgbClr val="00B0F0"/>
                </a:solidFill>
              </a:rPr>
              <a:t> </a:t>
            </a:r>
            <a:r>
              <a:rPr lang="en-US" sz="2400" u="sng" dirty="0">
                <a:solidFill>
                  <a:srgbClr val="00B0F0"/>
                </a:solidFill>
                <a:hlinkClick r:id="rId3"/>
              </a:rPr>
              <a:t>Hydrocortisone</a:t>
            </a:r>
            <a:r>
              <a:rPr lang="en-US" sz="2400" dirty="0">
                <a:solidFill>
                  <a:srgbClr val="00B0F0"/>
                </a:solidFill>
              </a:rPr>
              <a:t> .</a:t>
            </a:r>
          </a:p>
          <a:p>
            <a:pPr marL="0" indent="0">
              <a:buNone/>
            </a:pPr>
            <a:r>
              <a:rPr lang="en-US" sz="2400" dirty="0">
                <a:solidFill>
                  <a:srgbClr val="00B0F0"/>
                </a:solidFill>
              </a:rPr>
              <a:t> </a:t>
            </a:r>
            <a:r>
              <a:rPr lang="en-US" sz="2400" u="sng" dirty="0">
                <a:solidFill>
                  <a:srgbClr val="00B0F0"/>
                </a:solidFill>
                <a:hlinkClick r:id="rId4"/>
              </a:rPr>
              <a:t>Fludrocortisone</a:t>
            </a:r>
            <a:r>
              <a:rPr lang="en-US" sz="2400" dirty="0">
                <a:solidFill>
                  <a:srgbClr val="00B0F0"/>
                </a:solidFill>
              </a:rPr>
              <a:t> </a:t>
            </a:r>
          </a:p>
          <a:p>
            <a:pPr marL="0" indent="0">
              <a:buNone/>
            </a:pPr>
            <a:r>
              <a:rPr lang="en-US" sz="2400" u="sng" dirty="0">
                <a:solidFill>
                  <a:srgbClr val="00B0F0"/>
                </a:solidFill>
              </a:rPr>
              <a:t> Sodium chloride</a:t>
            </a:r>
          </a:p>
          <a:p>
            <a:pPr marL="0" indent="0">
              <a:buNone/>
            </a:pPr>
            <a:endParaRPr lang="en-US" dirty="0">
              <a:solidFill>
                <a:srgbClr val="00B0F0"/>
              </a:solidFill>
              <a:latin typeface="Andalus" pitchFamily="18" charset="-78"/>
              <a:cs typeface="Andalus" pitchFamily="18" charset="-78"/>
            </a:endParaRPr>
          </a:p>
        </p:txBody>
      </p:sp>
      <p:sp>
        <p:nvSpPr>
          <p:cNvPr id="4" name="Title 1"/>
          <p:cNvSpPr>
            <a:spLocks noGrp="1"/>
          </p:cNvSpPr>
          <p:nvPr>
            <p:ph type="title"/>
          </p:nvPr>
        </p:nvSpPr>
        <p:spPr>
          <a:xfrm>
            <a:off x="395288" y="476250"/>
            <a:ext cx="8183562" cy="836613"/>
          </a:xfrm>
          <a:ln w="28575">
            <a:solidFill>
              <a:schemeClr val="bg1"/>
            </a:solidFill>
          </a:ln>
        </p:spPr>
        <p:txBody>
          <a:bodyPr rtlCol="0">
            <a:normAutofit/>
          </a:bodyPr>
          <a:lstStyle/>
          <a:p>
            <a:pPr algn="ctr" eaLnBrk="1" fontAlgn="auto" hangingPunct="1">
              <a:spcAft>
                <a:spcPts val="0"/>
              </a:spcAft>
              <a:defRPr/>
            </a:pPr>
            <a:r>
              <a:rPr lang="en-US" sz="4400" b="1" dirty="0">
                <a:solidFill>
                  <a:schemeClr val="tx1"/>
                </a:solidFill>
                <a:effectLst>
                  <a:outerShdw blurRad="38100" dist="38100" dir="2700000" algn="tl">
                    <a:srgbClr val="000000">
                      <a:alpha val="43137"/>
                    </a:srgbClr>
                  </a:outerShdw>
                </a:effectLst>
                <a:cs typeface="+mj-cs"/>
              </a:rPr>
              <a:t>Treatment</a:t>
            </a:r>
            <a:endParaRPr lang="ar-JO" sz="4400" b="1" dirty="0">
              <a:solidFill>
                <a:schemeClr val="tx1"/>
              </a:solidFill>
              <a:effectLst>
                <a:outerShdw blurRad="38100" dist="38100" dir="2700000" algn="tl">
                  <a:srgbClr val="000000">
                    <a:alpha val="43137"/>
                  </a:srgbClr>
                </a:outerShdw>
              </a:effectLst>
              <a:cs typeface="+mj-cs"/>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latin typeface="Algerian" pitchFamily="82" charset="0"/>
              </a:rPr>
              <a:t>Causes </a:t>
            </a:r>
          </a:p>
        </p:txBody>
      </p:sp>
      <p:sp>
        <p:nvSpPr>
          <p:cNvPr id="3" name="Content Placeholder 2"/>
          <p:cNvSpPr>
            <a:spLocks noGrp="1"/>
          </p:cNvSpPr>
          <p:nvPr>
            <p:ph idx="1"/>
          </p:nvPr>
        </p:nvSpPr>
        <p:spPr/>
        <p:txBody>
          <a:bodyPr>
            <a:normAutofit fontScale="92500"/>
          </a:bodyPr>
          <a:lstStyle/>
          <a:p>
            <a:r>
              <a:rPr lang="en-US" dirty="0"/>
              <a:t> </a:t>
            </a:r>
            <a:r>
              <a:rPr lang="en-US" dirty="0" err="1"/>
              <a:t>Hirsutism</a:t>
            </a:r>
            <a:r>
              <a:rPr lang="en-US" dirty="0"/>
              <a:t> is a result of the interaction between circulating serum androgens and the sensitivity of the hair follicle to androgens. Several different androgens may be secreted in excess:</a:t>
            </a:r>
          </a:p>
          <a:p>
            <a:r>
              <a:rPr lang="en-US" b="1" dirty="0"/>
              <a:t>Testosterone</a:t>
            </a:r>
            <a:r>
              <a:rPr lang="en-US" dirty="0"/>
              <a:t>, which is usually of </a:t>
            </a:r>
            <a:r>
              <a:rPr lang="en-US" u="sng" dirty="0"/>
              <a:t>ovarian</a:t>
            </a:r>
            <a:r>
              <a:rPr lang="en-US" dirty="0"/>
              <a:t> origin.</a:t>
            </a:r>
          </a:p>
          <a:p>
            <a:r>
              <a:rPr lang="en-US" b="1" dirty="0" err="1"/>
              <a:t>Dehydroepiandrosterone</a:t>
            </a:r>
            <a:r>
              <a:rPr lang="en-US" b="1" dirty="0"/>
              <a:t> sulfate </a:t>
            </a:r>
            <a:r>
              <a:rPr lang="en-US" dirty="0"/>
              <a:t>(DHEAS), which is of </a:t>
            </a:r>
            <a:r>
              <a:rPr lang="en-US" u="sng" dirty="0"/>
              <a:t>adrenal</a:t>
            </a:r>
            <a:r>
              <a:rPr lang="en-US" dirty="0"/>
              <a:t> origin.</a:t>
            </a:r>
          </a:p>
          <a:p>
            <a:r>
              <a:rPr lang="en-US" b="1" dirty="0" err="1"/>
              <a:t>Androstenedione</a:t>
            </a:r>
            <a:r>
              <a:rPr lang="en-US" dirty="0"/>
              <a:t>, which can be of either adrenal or ovarian origin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268760"/>
            <a:ext cx="8229600" cy="4857403"/>
          </a:xfrm>
        </p:spPr>
        <p:txBody>
          <a:bodyPr>
            <a:normAutofit fontScale="85000" lnSpcReduction="20000"/>
          </a:bodyPr>
          <a:lstStyle/>
          <a:p>
            <a:r>
              <a:rPr lang="en-US" b="1" dirty="0"/>
              <a:t> </a:t>
            </a:r>
            <a:r>
              <a:rPr lang="en-US" u="sng" dirty="0">
                <a:solidFill>
                  <a:srgbClr val="FF0000"/>
                </a:solidFill>
              </a:rPr>
              <a:t>can be considered when </a:t>
            </a:r>
            <a:r>
              <a:rPr lang="en-US" dirty="0"/>
              <a:t>a fetus is known to be at risk because of an affected sibling or when both partners are known to be heterozygous for one of the severe mutations,. </a:t>
            </a:r>
          </a:p>
          <a:p>
            <a:endParaRPr lang="en-US" dirty="0"/>
          </a:p>
          <a:p>
            <a:endParaRPr lang="en-US" dirty="0"/>
          </a:p>
          <a:p>
            <a:r>
              <a:rPr lang="en-US" b="1" dirty="0"/>
              <a:t>Molecular analysis </a:t>
            </a:r>
            <a:r>
              <a:rPr lang="en-US" dirty="0"/>
              <a:t>of </a:t>
            </a:r>
            <a:r>
              <a:rPr lang="en-US" i="1" dirty="0"/>
              <a:t>CYP21A2</a:t>
            </a:r>
            <a:r>
              <a:rPr lang="en-US" dirty="0"/>
              <a:t> genes </a:t>
            </a:r>
            <a:r>
              <a:rPr lang="en-US" b="1" dirty="0"/>
              <a:t>is now the method of choice for prenatal diagnosis</a:t>
            </a:r>
            <a:r>
              <a:rPr lang="en-US" dirty="0"/>
              <a:t>. This test is available commercially, but it is expensive and not necessarily covered by insurers. Molecular analysis of fetal </a:t>
            </a:r>
            <a:r>
              <a:rPr lang="en-US" i="1" dirty="0"/>
              <a:t>CYP21A2</a:t>
            </a:r>
            <a:r>
              <a:rPr lang="en-US" dirty="0"/>
              <a:t> genes in </a:t>
            </a:r>
            <a:r>
              <a:rPr lang="en-US" dirty="0" err="1"/>
              <a:t>amniocytes</a:t>
            </a:r>
            <a:r>
              <a:rPr lang="en-US" dirty="0"/>
              <a:t> or chorionic villus samples is used as a screening method. </a:t>
            </a:r>
          </a:p>
          <a:p>
            <a:endParaRPr lang="en-US" dirty="0"/>
          </a:p>
          <a:p>
            <a:r>
              <a:rPr lang="en-US" dirty="0" err="1"/>
              <a:t>Preimplantation</a:t>
            </a:r>
            <a:r>
              <a:rPr lang="en-US" dirty="0"/>
              <a:t> genetic testing of embryos and selection of only genetically unaffected embryos for transfer is available, but it is not widely used .</a:t>
            </a:r>
          </a:p>
          <a:p>
            <a:endParaRPr lang="en-US" dirty="0"/>
          </a:p>
          <a:p>
            <a:r>
              <a:rPr lang="en-US" dirty="0"/>
              <a:t>Noninvasive fetal cell-free DNA testing of the mother's plasma has correctly identified fetal 21OHD status as early as five weeks gestation  ,This prenatal cell-free DNA screening could be used in conjunction with prenatal therapy to reduce risk of </a:t>
            </a:r>
            <a:r>
              <a:rPr lang="en-US" u="sng" dirty="0">
                <a:hlinkClick r:id="rId3"/>
              </a:rPr>
              <a:t>dexamethasone</a:t>
            </a:r>
            <a:r>
              <a:rPr lang="en-US" dirty="0"/>
              <a:t> exposure to unaffected fetuses.</a:t>
            </a:r>
          </a:p>
          <a:p>
            <a:endParaRPr lang="en-US" dirty="0"/>
          </a:p>
          <a:p>
            <a:r>
              <a:rPr lang="en-US" dirty="0"/>
              <a:t> However, because long-term risks are unknown, </a:t>
            </a:r>
            <a:r>
              <a:rPr lang="en-US" dirty="0">
                <a:solidFill>
                  <a:srgbClr val="FF0000"/>
                </a:solidFill>
              </a:rPr>
              <a:t>prenatal dexamethasone therapy is considered an experimental approach</a:t>
            </a:r>
            <a:r>
              <a:rPr lang="en-US" dirty="0"/>
              <a:t> and is recommended to be done only in a research setting </a:t>
            </a:r>
          </a:p>
          <a:p>
            <a:endParaRPr lang="en-US" dirty="0"/>
          </a:p>
          <a:p>
            <a:r>
              <a:rPr lang="en-US" dirty="0"/>
              <a:t>If 21-hydroxylase deficiency (21OHD) is identified by prenatal diagnosis, confirmatory steroid testing should be performed two to three days after birth. After obtaining a blood sample to confirm the diagnosis, treatment should be initiated. </a:t>
            </a:r>
          </a:p>
          <a:p>
            <a:endParaRPr lang="en-US" dirty="0"/>
          </a:p>
        </p:txBody>
      </p:sp>
      <p:sp>
        <p:nvSpPr>
          <p:cNvPr id="2" name="عنوان 1"/>
          <p:cNvSpPr>
            <a:spLocks noGrp="1"/>
          </p:cNvSpPr>
          <p:nvPr>
            <p:ph type="title"/>
          </p:nvPr>
        </p:nvSpPr>
        <p:spPr>
          <a:xfrm>
            <a:off x="2483768" y="683"/>
            <a:ext cx="4320480" cy="1315616"/>
          </a:xfrm>
        </p:spPr>
        <p:txBody>
          <a:bodyPr/>
          <a:lstStyle/>
          <a:p>
            <a:pPr algn="ctr"/>
            <a:r>
              <a:rPr lang="en-US" b="1" dirty="0">
                <a:solidFill>
                  <a:schemeClr val="tx1">
                    <a:lumMod val="85000"/>
                    <a:lumOff val="15000"/>
                  </a:schemeClr>
                </a:solidFill>
                <a:effectLst>
                  <a:outerShdw blurRad="38100" dist="38100" dir="2700000" algn="tl">
                    <a:srgbClr val="000000">
                      <a:alpha val="43137"/>
                    </a:srgbClr>
                  </a:outerShdw>
                </a:effectLst>
              </a:rPr>
              <a:t>Prenatal diagnosis </a:t>
            </a:r>
          </a:p>
        </p:txBody>
      </p:sp>
    </p:spTree>
    <p:extLst>
      <p:ext uri="{BB962C8B-B14F-4D97-AF65-F5344CB8AC3E}">
        <p14:creationId xmlns:p14="http://schemas.microsoft.com/office/powerpoint/2010/main" val="42490083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609600" y="228600"/>
            <a:ext cx="7848600" cy="6324600"/>
          </a:xfrm>
        </p:spPr>
        <p:txBody>
          <a:bodyPr>
            <a:normAutofit fontScale="92500" lnSpcReduction="20000"/>
          </a:bodyPr>
          <a:lstStyle/>
          <a:p>
            <a:r>
              <a:rPr lang="en-US" b="1" i="1" u="sng">
                <a:solidFill>
                  <a:schemeClr val="tx1"/>
                </a:solidFill>
              </a:rPr>
              <a:t>11B-Hydroxylase deficiency </a:t>
            </a:r>
          </a:p>
          <a:p>
            <a:pPr algn="l"/>
            <a:r>
              <a:rPr lang="en-US" sz="2800">
                <a:solidFill>
                  <a:schemeClr val="tx1"/>
                </a:solidFill>
              </a:rPr>
              <a:t>Deficiency of CYP11B1 (11OHD), affects 1 in 100,000 live births and accounts for up to 5 percent of adrenal steroidogenic  </a:t>
            </a:r>
          </a:p>
          <a:p>
            <a:pPr algn="l"/>
            <a:r>
              <a:rPr lang="en-US" sz="2800" b="1">
                <a:solidFill>
                  <a:schemeClr val="tx1"/>
                </a:solidFill>
              </a:rPr>
              <a:t>Pathogenesis</a:t>
            </a:r>
            <a:r>
              <a:rPr lang="en-US" sz="2800">
                <a:solidFill>
                  <a:schemeClr val="tx1"/>
                </a:solidFill>
              </a:rPr>
              <a:t> — Deficiency of 11-beta-hydroxylase activity in the zona fasciculata blocks the conversions of 11-deoxycorticosterone (DOC) and 11-deoxycortisol to corticosterone and cortisol, respectively. The resulting increase in corticotropin (ACTH) secretion causes the accumulation of 11-deoxysteroid precursors and adrenocortical hyperplasia. Since CYP17A1 activities are intact and also stimulated by high ACTH concentrations, some of the upstream steroids are metabolized to adrenal-derived androgens.</a:t>
            </a:r>
          </a:p>
          <a:p>
            <a:pPr algn="l"/>
            <a:r>
              <a:rPr lang="en-US" sz="2800">
                <a:solidFill>
                  <a:schemeClr val="tx1"/>
                </a:solidFill>
              </a:rPr>
              <a:t> </a:t>
            </a:r>
            <a:r>
              <a:rPr lang="en-US" sz="2800" b="1">
                <a:solidFill>
                  <a:schemeClr val="tx1"/>
                </a:solidFill>
              </a:rPr>
              <a:t>Genetic findings </a:t>
            </a:r>
            <a:r>
              <a:rPr lang="en-US" sz="2800">
                <a:solidFill>
                  <a:schemeClr val="tx1"/>
                </a:solidFill>
              </a:rPr>
              <a:t>— The autosomal recessive disorder 11OHD is caused by mutations of the CYP11B1 gene, located on chromosome 8q21-q22 </a:t>
            </a:r>
          </a:p>
          <a:p>
            <a:pPr algn="l"/>
            <a:endParaRPr lang="en-US" sz="2800">
              <a:solidFill>
                <a:schemeClr val="tx1"/>
              </a:solidFill>
            </a:endParaRPr>
          </a:p>
          <a:p>
            <a:pPr algn="l"/>
            <a:endParaRPr lang="en-US" sz="2800" dirty="0">
              <a:solidFill>
                <a:schemeClr val="tx1"/>
              </a:solidFill>
            </a:endParaRPr>
          </a:p>
        </p:txBody>
      </p:sp>
    </p:spTree>
    <p:extLst>
      <p:ext uri="{BB962C8B-B14F-4D97-AF65-F5344CB8AC3E}">
        <p14:creationId xmlns:p14="http://schemas.microsoft.com/office/powerpoint/2010/main" val="12657059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2295361"/>
            <a:ext cx="8229600" cy="3135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17762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0291" y="228600"/>
            <a:ext cx="7863418" cy="589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30619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609600" y="304800"/>
            <a:ext cx="8153400" cy="6172200"/>
          </a:xfrm>
        </p:spPr>
        <p:txBody>
          <a:bodyPr>
            <a:normAutofit lnSpcReduction="10000"/>
          </a:bodyPr>
          <a:lstStyle/>
          <a:p>
            <a:pPr algn="l"/>
            <a:r>
              <a:rPr lang="en-US" b="1" dirty="0">
                <a:solidFill>
                  <a:schemeClr val="tx1"/>
                </a:solidFill>
              </a:rPr>
              <a:t>Clinical manifestations </a:t>
            </a:r>
            <a:r>
              <a:rPr lang="en-US" dirty="0">
                <a:solidFill>
                  <a:schemeClr val="tx1"/>
                </a:solidFill>
              </a:rPr>
              <a:t>— </a:t>
            </a:r>
            <a:r>
              <a:rPr lang="en-US" sz="2400" dirty="0">
                <a:solidFill>
                  <a:schemeClr val="tx1"/>
                </a:solidFill>
              </a:rPr>
              <a:t>The clinical manifestations of the disorder result from high adrenal production of the mineralocorticoid DOC and the androgen precursor </a:t>
            </a:r>
            <a:r>
              <a:rPr lang="en-US" sz="2400" dirty="0" err="1">
                <a:solidFill>
                  <a:schemeClr val="tx1"/>
                </a:solidFill>
              </a:rPr>
              <a:t>dehydroepiandrosterone</a:t>
            </a:r>
            <a:r>
              <a:rPr lang="en-US" sz="2400" dirty="0">
                <a:solidFill>
                  <a:schemeClr val="tx1"/>
                </a:solidFill>
              </a:rPr>
              <a:t> sulfate (DHEAS), which are metabolized to </a:t>
            </a:r>
            <a:r>
              <a:rPr lang="en-US" sz="2400" dirty="0" err="1">
                <a:solidFill>
                  <a:schemeClr val="tx1"/>
                </a:solidFill>
              </a:rPr>
              <a:t>androstenedione</a:t>
            </a:r>
            <a:r>
              <a:rPr lang="en-US" sz="2400" dirty="0">
                <a:solidFill>
                  <a:schemeClr val="tx1"/>
                </a:solidFill>
              </a:rPr>
              <a:t> and active androgens in the adrenal and/or peripheral organs . Consequently, the two characteristic clinical features are </a:t>
            </a:r>
            <a:r>
              <a:rPr lang="en-US" sz="2400" u="sng" dirty="0">
                <a:solidFill>
                  <a:schemeClr val="tx1"/>
                </a:solidFill>
              </a:rPr>
              <a:t>hypertension</a:t>
            </a:r>
            <a:r>
              <a:rPr lang="en-US" sz="2400" dirty="0">
                <a:solidFill>
                  <a:schemeClr val="tx1"/>
                </a:solidFill>
              </a:rPr>
              <a:t> with </a:t>
            </a:r>
            <a:r>
              <a:rPr lang="en-US" sz="2400" u="sng" dirty="0">
                <a:solidFill>
                  <a:schemeClr val="tx1"/>
                </a:solidFill>
              </a:rPr>
              <a:t>hypokalemia</a:t>
            </a:r>
            <a:r>
              <a:rPr lang="en-US" sz="2400" dirty="0">
                <a:solidFill>
                  <a:schemeClr val="tx1"/>
                </a:solidFill>
              </a:rPr>
              <a:t>, as found in any other form of mineralocorticoid excess, and </a:t>
            </a:r>
            <a:r>
              <a:rPr lang="en-US" sz="2400" u="sng" dirty="0">
                <a:solidFill>
                  <a:schemeClr val="tx1"/>
                </a:solidFill>
              </a:rPr>
              <a:t>androgen excess</a:t>
            </a:r>
            <a:r>
              <a:rPr lang="en-US" sz="2400" dirty="0">
                <a:solidFill>
                  <a:schemeClr val="tx1"/>
                </a:solidFill>
              </a:rPr>
              <a:t>. </a:t>
            </a:r>
          </a:p>
          <a:p>
            <a:pPr algn="l"/>
            <a:r>
              <a:rPr lang="en-US" sz="2400" dirty="0">
                <a:solidFill>
                  <a:schemeClr val="tx1"/>
                </a:solidFill>
              </a:rPr>
              <a:t> Classically, female newborns are identified with ambiguous genitalia, including clitoral enlargement and </a:t>
            </a:r>
            <a:r>
              <a:rPr lang="en-US" sz="2400" dirty="0" err="1">
                <a:solidFill>
                  <a:schemeClr val="tx1"/>
                </a:solidFill>
              </a:rPr>
              <a:t>labioscrotal</a:t>
            </a:r>
            <a:r>
              <a:rPr lang="en-US" sz="2400" dirty="0">
                <a:solidFill>
                  <a:schemeClr val="tx1"/>
                </a:solidFill>
              </a:rPr>
              <a:t> fusion as in 21OHD </a:t>
            </a:r>
          </a:p>
          <a:p>
            <a:pPr algn="l"/>
            <a:r>
              <a:rPr lang="en-US" sz="2400" dirty="0">
                <a:solidFill>
                  <a:schemeClr val="tx1"/>
                </a:solidFill>
              </a:rPr>
              <a:t>In children who are not diagnosed at birth, 11OHD presents as premature </a:t>
            </a:r>
            <a:r>
              <a:rPr lang="en-US" sz="2400" dirty="0" err="1">
                <a:solidFill>
                  <a:schemeClr val="tx1"/>
                </a:solidFill>
              </a:rPr>
              <a:t>adrenarche</a:t>
            </a:r>
            <a:r>
              <a:rPr lang="en-US" sz="2400" dirty="0">
                <a:solidFill>
                  <a:schemeClr val="tx1"/>
                </a:solidFill>
              </a:rPr>
              <a:t>, with body odor and axillary and pubic hair development. Somatic growth and bone age generally advance faster than in idiopathic premature </a:t>
            </a:r>
            <a:r>
              <a:rPr lang="en-US" sz="2400" dirty="0" err="1">
                <a:solidFill>
                  <a:schemeClr val="tx1"/>
                </a:solidFill>
              </a:rPr>
              <a:t>adrenarche</a:t>
            </a:r>
            <a:r>
              <a:rPr lang="en-US" sz="2400" dirty="0">
                <a:solidFill>
                  <a:schemeClr val="tx1"/>
                </a:solidFill>
              </a:rPr>
              <a:t>, suggesting the diagnosis of 11OHD.</a:t>
            </a:r>
          </a:p>
          <a:p>
            <a:pPr algn="l"/>
            <a:endParaRPr lang="en-US" sz="2400" dirty="0"/>
          </a:p>
        </p:txBody>
      </p:sp>
    </p:spTree>
    <p:extLst>
      <p:ext uri="{BB962C8B-B14F-4D97-AF65-F5344CB8AC3E}">
        <p14:creationId xmlns:p14="http://schemas.microsoft.com/office/powerpoint/2010/main" val="24863654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252413"/>
            <a:ext cx="8285163" cy="635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67467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381000"/>
            <a:ext cx="8763000" cy="6019800"/>
          </a:xfrm>
        </p:spPr>
        <p:txBody>
          <a:bodyPr>
            <a:normAutofit fontScale="92500" lnSpcReduction="20000"/>
          </a:bodyPr>
          <a:lstStyle/>
          <a:p>
            <a:pPr marL="0" indent="0">
              <a:buNone/>
            </a:pPr>
            <a:r>
              <a:rPr lang="en-US" sz="2400" dirty="0"/>
              <a:t>*Hypertension occurs in approximately two-thirds of patients, often early in life . Although it is ascribed to DOC excess, the correlations between blood pressure and serum DOC concentrations  or severity of the deficiency based on genotype  are poor. A few patients with 11OHD have salt-wasting or hypotensive crises , but the reasons for this phenotypic heterogeneity are not known. As with 17OHD, hypertension is often accompanied </a:t>
            </a:r>
            <a:r>
              <a:rPr lang="en-US" sz="2400" dirty="0" err="1"/>
              <a:t>byhypokalemia</a:t>
            </a:r>
            <a:r>
              <a:rPr lang="en-US" sz="2400" dirty="0"/>
              <a:t> with suppression of plasma renin activity and aldosterone due to volume expansion </a:t>
            </a:r>
          </a:p>
          <a:p>
            <a:pPr marL="0" indent="0">
              <a:buNone/>
            </a:pPr>
            <a:r>
              <a:rPr lang="en-US" sz="2400" dirty="0"/>
              <a:t>*The hypertension and hypokalemia distinguish 11OHD from 21OHD and HSD3B2 deficiency, and the androgen excess distinguishes 11OHD from 17OHD. As in 21OHD, untreated males may experience hyperplasia of adrenal rest tissue, which often presents as retroperitoneal or testicular masses that regress with treatment  </a:t>
            </a:r>
          </a:p>
          <a:p>
            <a:pPr marL="0" indent="0">
              <a:buNone/>
            </a:pPr>
            <a:r>
              <a:rPr lang="en-US" sz="2400" dirty="0"/>
              <a:t>*</a:t>
            </a:r>
            <a:r>
              <a:rPr lang="en-US" sz="2400" u="sng" dirty="0" err="1"/>
              <a:t>Nonclassic</a:t>
            </a:r>
            <a:r>
              <a:rPr lang="en-US" sz="2400" u="sng" dirty="0"/>
              <a:t> 11OHD</a:t>
            </a:r>
            <a:r>
              <a:rPr lang="en-US" sz="2400" dirty="0"/>
              <a:t> should be considered in children with androgen excess and in hirsute or </a:t>
            </a:r>
            <a:r>
              <a:rPr lang="en-US" sz="2400" dirty="0" err="1"/>
              <a:t>oligomenorrheic</a:t>
            </a:r>
            <a:r>
              <a:rPr lang="en-US" sz="2400" dirty="0"/>
              <a:t> adolescent and adult women when symptoms began in childhood and 21OHD has been excluded. In </a:t>
            </a:r>
            <a:r>
              <a:rPr lang="en-US" sz="2400" dirty="0" err="1"/>
              <a:t>nonclassic</a:t>
            </a:r>
            <a:r>
              <a:rPr lang="en-US" sz="2400" dirty="0"/>
              <a:t> 11OHD, 17OHP is elevated but not as high as in 21OHD. Consequently, the evaluation of hirsute women should begin with 17OHP and only consider </a:t>
            </a:r>
            <a:r>
              <a:rPr lang="en-US" sz="2400" dirty="0" err="1"/>
              <a:t>cosyntropin</a:t>
            </a:r>
            <a:r>
              <a:rPr lang="en-US" sz="2400" dirty="0"/>
              <a:t>-stimulated 11-deoxycortisol to diagnose </a:t>
            </a:r>
            <a:r>
              <a:rPr lang="en-US" sz="2400" dirty="0" err="1"/>
              <a:t>nonclassic</a:t>
            </a:r>
            <a:r>
              <a:rPr lang="en-US" sz="2400" dirty="0"/>
              <a:t> 11OHD in selected cases.</a:t>
            </a:r>
          </a:p>
        </p:txBody>
      </p:sp>
    </p:spTree>
    <p:extLst>
      <p:ext uri="{BB962C8B-B14F-4D97-AF65-F5344CB8AC3E}">
        <p14:creationId xmlns:p14="http://schemas.microsoft.com/office/powerpoint/2010/main" val="18035832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228600"/>
            <a:ext cx="8458200" cy="6477000"/>
          </a:xfrm>
        </p:spPr>
        <p:txBody>
          <a:bodyPr>
            <a:normAutofit fontScale="92500" lnSpcReduction="20000"/>
          </a:bodyPr>
          <a:lstStyle/>
          <a:p>
            <a:r>
              <a:rPr lang="en-US" b="1" dirty="0"/>
              <a:t>Biochemical features </a:t>
            </a:r>
            <a:r>
              <a:rPr lang="en-US" dirty="0"/>
              <a:t>— Patients with classic CYP11B1 deficiency have a characteristic set of hormonal findings, often with hypokalemia:</a:t>
            </a:r>
          </a:p>
          <a:p>
            <a:endParaRPr lang="en-US" dirty="0"/>
          </a:p>
          <a:p>
            <a:r>
              <a:rPr lang="en-US" dirty="0"/>
              <a:t>●High serum concentrations of 11-deoxycortisol, DOC, DHEA and DHEAS, </a:t>
            </a:r>
            <a:r>
              <a:rPr lang="en-US" dirty="0" err="1"/>
              <a:t>androstenedione</a:t>
            </a:r>
            <a:r>
              <a:rPr lang="en-US" dirty="0"/>
              <a:t>, and testosterone, with low cortisol and </a:t>
            </a:r>
            <a:r>
              <a:rPr lang="en-US" dirty="0" err="1"/>
              <a:t>corticosterone</a:t>
            </a:r>
            <a:r>
              <a:rPr lang="en-US" dirty="0"/>
              <a:t> (figure 6 and table 1).</a:t>
            </a:r>
          </a:p>
          <a:p>
            <a:endParaRPr lang="en-US" dirty="0"/>
          </a:p>
          <a:p>
            <a:r>
              <a:rPr lang="en-US" dirty="0"/>
              <a:t>●Increased urinary excretion of 11-deoxysteroid metabolites, most prominently </a:t>
            </a:r>
            <a:r>
              <a:rPr lang="en-US" dirty="0" err="1"/>
              <a:t>tetrahydro</a:t>
            </a:r>
            <a:r>
              <a:rPr lang="en-US" dirty="0"/>
              <a:t> metabolites of 11-deoxycortisol and DOC, which are normally present in trace quantities . Urinary excretion of 17-ketosteroids and of all 19-carbon steroids, which reflects integrated androgen synthesis, is also increased.</a:t>
            </a:r>
          </a:p>
        </p:txBody>
      </p:sp>
    </p:spTree>
    <p:extLst>
      <p:ext uri="{BB962C8B-B14F-4D97-AF65-F5344CB8AC3E}">
        <p14:creationId xmlns:p14="http://schemas.microsoft.com/office/powerpoint/2010/main" val="7552242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152400"/>
            <a:ext cx="8458200" cy="6553200"/>
          </a:xfrm>
        </p:spPr>
        <p:txBody>
          <a:bodyPr>
            <a:normAutofit fontScale="92500" lnSpcReduction="10000"/>
          </a:bodyPr>
          <a:lstStyle/>
          <a:p>
            <a:r>
              <a:rPr lang="en-US" sz="2400" b="1" u="sng" dirty="0"/>
              <a:t>Treatment approach </a:t>
            </a:r>
            <a:r>
              <a:rPr lang="en-US" sz="2400" dirty="0"/>
              <a:t>— The goals of therapy in children with 11OHD are to reduce mineralocorticoid and adrenal androgen precursor synthesis sufficiently to ameliorate the hypertension, hypokalemia, and androgen excess.  </a:t>
            </a:r>
          </a:p>
          <a:p>
            <a:r>
              <a:rPr lang="en-US" sz="2400" dirty="0"/>
              <a:t>Children are generally treated with </a:t>
            </a:r>
            <a:r>
              <a:rPr lang="en-US" sz="2400" u="sng" dirty="0"/>
              <a:t>glucocorticoids</a:t>
            </a:r>
            <a:r>
              <a:rPr lang="en-US" sz="2400" dirty="0"/>
              <a:t> only, typically hydrocortisone (10 to 25 mg/m2), to lower ACTH LEVEL </a:t>
            </a:r>
          </a:p>
          <a:p>
            <a:r>
              <a:rPr lang="en-US" sz="2400" u="sng" dirty="0"/>
              <a:t> spironolactone </a:t>
            </a:r>
            <a:r>
              <a:rPr lang="en-US" sz="2400" dirty="0"/>
              <a:t>is sometimes added to antagonize both androgens and mineralocorticoids, allowing reduced glucocorticoid dosing, particularly in adult </a:t>
            </a:r>
          </a:p>
          <a:p>
            <a:endParaRPr lang="en-US" sz="2400" dirty="0"/>
          </a:p>
          <a:p>
            <a:endParaRPr lang="en-US" sz="2400" dirty="0"/>
          </a:p>
          <a:p>
            <a:r>
              <a:rPr lang="en-US" sz="2400" dirty="0"/>
              <a:t>In adult women with 11OHD, growth and bone age advancement are no longer concerns, but androgen excess and hypertension remain indications for treatment.</a:t>
            </a:r>
          </a:p>
          <a:p>
            <a:endParaRPr lang="en-US" sz="2400" dirty="0"/>
          </a:p>
          <a:p>
            <a:r>
              <a:rPr lang="en-US" sz="2400" dirty="0"/>
              <a:t>●Spironolactone, 25 to 200 mg/day, treats both the mineralocorticoid-mediated hypertension with hypokalemia and the androgen excess by blocking both the mineralocorticoid and androgen receptors.</a:t>
            </a:r>
          </a:p>
        </p:txBody>
      </p:sp>
    </p:spTree>
    <p:extLst>
      <p:ext uri="{BB962C8B-B14F-4D97-AF65-F5344CB8AC3E}">
        <p14:creationId xmlns:p14="http://schemas.microsoft.com/office/powerpoint/2010/main" val="15325691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76200"/>
            <a:ext cx="8458200" cy="6553200"/>
          </a:xfrm>
        </p:spPr>
        <p:txBody>
          <a:bodyPr>
            <a:normAutofit/>
          </a:bodyPr>
          <a:lstStyle/>
          <a:p>
            <a:pPr algn="ctr"/>
            <a:r>
              <a:rPr lang="en-US" b="1" i="1" u="sng" dirty="0"/>
              <a:t>ANDROGEN INSENSIVITY SYNDROME </a:t>
            </a:r>
          </a:p>
          <a:p>
            <a:r>
              <a:rPr lang="en-US" sz="2400" dirty="0"/>
              <a:t>occurs in individuals where </a:t>
            </a:r>
            <a:r>
              <a:rPr lang="en-US" sz="2400" dirty="0" err="1"/>
              <a:t>virilization</a:t>
            </a:r>
            <a:r>
              <a:rPr lang="en-US" sz="2400" dirty="0"/>
              <a:t> of the external genitalia does not occur, due to a partial or complete inability of the androgen receptor to respond to androgen stimulation </a:t>
            </a:r>
          </a:p>
          <a:p>
            <a:r>
              <a:rPr lang="en-US" sz="2400" dirty="0"/>
              <a:t>In the fetus with CAIS, testes form normally due to the action of the SRY gene. At the appropriate time, these testes secrete AMH, leading to the regression of the </a:t>
            </a:r>
            <a:r>
              <a:rPr lang="en-US" sz="2400" dirty="0" err="1"/>
              <a:t>Müllerian</a:t>
            </a:r>
            <a:r>
              <a:rPr lang="en-US" sz="2400" dirty="0"/>
              <a:t> ducts.(</a:t>
            </a:r>
            <a:r>
              <a:rPr lang="en-US" sz="2000" dirty="0"/>
              <a:t>WOMAN DON’T HAVE UTERUS ) </a:t>
            </a:r>
          </a:p>
          <a:p>
            <a:r>
              <a:rPr lang="en-US" sz="2400" dirty="0"/>
              <a:t> Testosterone is also produced at the appropriate time; however, due to the inability of the androgen receptor to respond, the external genitalia do not </a:t>
            </a:r>
            <a:r>
              <a:rPr lang="en-US" sz="2400" dirty="0" err="1"/>
              <a:t>virilize</a:t>
            </a:r>
            <a:r>
              <a:rPr lang="en-US" sz="2400" dirty="0"/>
              <a:t> and instead undergo female development.  </a:t>
            </a:r>
          </a:p>
          <a:p>
            <a:r>
              <a:rPr lang="en-US" sz="2400" dirty="0"/>
              <a:t>The baby is born with </a:t>
            </a:r>
            <a:r>
              <a:rPr lang="en-US" sz="2400" u="sng" dirty="0"/>
              <a:t>normal female external genitalia</a:t>
            </a:r>
            <a:r>
              <a:rPr lang="en-US" sz="2400" dirty="0"/>
              <a:t>, an </a:t>
            </a:r>
            <a:r>
              <a:rPr lang="en-US" sz="2400" u="sng" dirty="0"/>
              <a:t>absent uterus and testes </a:t>
            </a:r>
            <a:r>
              <a:rPr lang="en-US" sz="2400" dirty="0"/>
              <a:t>that are found somewhere in their line of </a:t>
            </a:r>
            <a:r>
              <a:rPr lang="en-US" sz="2400" dirty="0" err="1"/>
              <a:t>descentthrough</a:t>
            </a:r>
            <a:r>
              <a:rPr lang="en-US" sz="2400" dirty="0"/>
              <a:t> the abdomen from the pelvis to the inguinal canal. </a:t>
            </a:r>
          </a:p>
          <a:p>
            <a:endParaRPr lang="en-US" sz="2400" dirty="0"/>
          </a:p>
          <a:p>
            <a:endParaRPr lang="en-US" sz="2400" dirty="0"/>
          </a:p>
        </p:txBody>
      </p:sp>
    </p:spTree>
    <p:extLst>
      <p:ext uri="{BB962C8B-B14F-4D97-AF65-F5344CB8AC3E}">
        <p14:creationId xmlns:p14="http://schemas.microsoft.com/office/powerpoint/2010/main" val="1805069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tretch>
            <a:fillRect/>
          </a:stretch>
        </p:blipFill>
        <p:spPr>
          <a:xfrm>
            <a:off x="2311400" y="0"/>
            <a:ext cx="4521200" cy="6477000"/>
          </a:xfrm>
          <a:prstGeom prst="rect">
            <a:avLst/>
          </a:prstGeom>
        </p:spPr>
      </p:pic>
    </p:spTree>
    <p:extLst>
      <p:ext uri="{BB962C8B-B14F-4D97-AF65-F5344CB8AC3E}">
        <p14:creationId xmlns:p14="http://schemas.microsoft.com/office/powerpoint/2010/main" val="40464457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52400"/>
            <a:ext cx="8229600" cy="6553200"/>
          </a:xfrm>
        </p:spPr>
        <p:txBody>
          <a:bodyPr/>
          <a:lstStyle/>
          <a:p>
            <a:r>
              <a:rPr lang="en-US" b="1" i="1" dirty="0"/>
              <a:t>Presentation</a:t>
            </a:r>
            <a:r>
              <a:rPr lang="en-US" dirty="0"/>
              <a:t> is usually at puberty with primary </a:t>
            </a:r>
            <a:r>
              <a:rPr lang="en-US" dirty="0" err="1"/>
              <a:t>amenorrhoea</a:t>
            </a:r>
            <a:r>
              <a:rPr lang="en-US" dirty="0"/>
              <a:t>, although if the testes are in the inguinal canal they can cause a hernia in a younger girl. </a:t>
            </a:r>
          </a:p>
          <a:p>
            <a:r>
              <a:rPr lang="en-US" dirty="0"/>
              <a:t> Once the diagnosis is made, initial management is psychological with full disclosure of the XY karyotype and the information that the patient will be infertile. </a:t>
            </a:r>
          </a:p>
          <a:p>
            <a:r>
              <a:rPr lang="en-US" dirty="0"/>
              <a:t>X-linked recessive disorder </a:t>
            </a:r>
          </a:p>
        </p:txBody>
      </p:sp>
    </p:spTree>
    <p:extLst>
      <p:ext uri="{BB962C8B-B14F-4D97-AF65-F5344CB8AC3E}">
        <p14:creationId xmlns:p14="http://schemas.microsoft.com/office/powerpoint/2010/main" val="20960145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4800" y="228600"/>
            <a:ext cx="8382000" cy="6096000"/>
          </a:xfrm>
        </p:spPr>
        <p:txBody>
          <a:bodyPr/>
          <a:lstStyle/>
          <a:p>
            <a:r>
              <a:rPr lang="en-US" b="1" dirty="0" err="1"/>
              <a:t>Gonadectomy</a:t>
            </a:r>
            <a:r>
              <a:rPr lang="en-US" dirty="0"/>
              <a:t> is recommended because of the small long-term risk of testicular malignancy, although this can be deferred until after puberty. </a:t>
            </a:r>
          </a:p>
          <a:p>
            <a:r>
              <a:rPr lang="en-US" dirty="0"/>
              <a:t>HRT </a:t>
            </a:r>
          </a:p>
        </p:txBody>
      </p:sp>
    </p:spTree>
    <p:extLst>
      <p:ext uri="{BB962C8B-B14F-4D97-AF65-F5344CB8AC3E}">
        <p14:creationId xmlns:p14="http://schemas.microsoft.com/office/powerpoint/2010/main" val="12898806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81000" y="228600"/>
            <a:ext cx="8382000" cy="6096000"/>
          </a:xfrm>
        </p:spPr>
        <p:txBody>
          <a:bodyPr/>
          <a:lstStyle/>
          <a:p>
            <a:pPr marL="0" indent="0" algn="ctr">
              <a:buNone/>
            </a:pPr>
            <a:r>
              <a:rPr lang="en-US" b="1" i="1" u="sng" dirty="0"/>
              <a:t>Turner  Syndrome  </a:t>
            </a:r>
          </a:p>
          <a:p>
            <a:pPr marL="0" indent="0">
              <a:buNone/>
            </a:pPr>
            <a:r>
              <a:rPr lang="en-US" sz="2400" dirty="0"/>
              <a:t>*The total complement of chromosomes is 45 in Turner syndrome, which results from a complete or partial absence of one X chromosome (45XO) </a:t>
            </a:r>
          </a:p>
          <a:p>
            <a:pPr marL="0" indent="0">
              <a:buNone/>
            </a:pPr>
            <a:r>
              <a:rPr lang="en-US" sz="2400" dirty="0"/>
              <a:t>*Turner syndrome is the most common chromosomal anomaly in</a:t>
            </a:r>
          </a:p>
          <a:p>
            <a:pPr marL="0" indent="0">
              <a:buNone/>
            </a:pPr>
            <a:r>
              <a:rPr lang="en-US" sz="2400" dirty="0"/>
              <a:t>females, occurring in 1 in 2,500 live female births </a:t>
            </a:r>
          </a:p>
          <a:p>
            <a:pPr marL="0" indent="0">
              <a:buNone/>
            </a:pPr>
            <a:r>
              <a:rPr lang="en-US" sz="2400" dirty="0"/>
              <a:t>*Turner syndrome was first reported as a clinical syndrome (prior to the availability of karyotyping) in seven women with short stature, sexual immaturity, neck webbing, and </a:t>
            </a:r>
            <a:r>
              <a:rPr lang="en-US" sz="2400" dirty="0" err="1"/>
              <a:t>cubitus</a:t>
            </a:r>
            <a:r>
              <a:rPr lang="en-US" sz="2400" dirty="0"/>
              <a:t> valgus in a paper published in 1938 by Henri Turner, an Oklahoma physician </a:t>
            </a:r>
          </a:p>
          <a:p>
            <a:pPr marL="0" indent="0">
              <a:buNone/>
            </a:pPr>
            <a:r>
              <a:rPr lang="en-US" sz="2400" dirty="0"/>
              <a:t>*</a:t>
            </a:r>
          </a:p>
        </p:txBody>
      </p:sp>
    </p:spTree>
    <p:extLst>
      <p:ext uri="{BB962C8B-B14F-4D97-AF65-F5344CB8AC3E}">
        <p14:creationId xmlns:p14="http://schemas.microsoft.com/office/powerpoint/2010/main" val="37937677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4800" y="152400"/>
            <a:ext cx="8534400" cy="5973763"/>
          </a:xfrm>
        </p:spPr>
        <p:txBody>
          <a:bodyPr>
            <a:normAutofit/>
          </a:bodyPr>
          <a:lstStyle/>
          <a:p>
            <a:r>
              <a:rPr lang="en-US" b="1" i="1" dirty="0"/>
              <a:t>PATHOGENESIS </a:t>
            </a:r>
            <a:r>
              <a:rPr lang="en-US" sz="2400" dirty="0"/>
              <a:t>Turner syndrome is a sex chromosome disorder caused by loss of part or all of an X chromosome. Genotypes associated with Turner syndrome are :</a:t>
            </a:r>
          </a:p>
          <a:p>
            <a:pPr marL="0" indent="0">
              <a:buNone/>
            </a:pPr>
            <a:r>
              <a:rPr lang="en-US" dirty="0"/>
              <a:t>●</a:t>
            </a:r>
            <a:r>
              <a:rPr lang="en-US" b="1" dirty="0"/>
              <a:t>45,X</a:t>
            </a:r>
            <a:r>
              <a:rPr lang="en-US" dirty="0"/>
              <a:t> – </a:t>
            </a:r>
            <a:r>
              <a:rPr lang="en-US" sz="2400" dirty="0"/>
              <a:t>45% of patient with turner . The X chromosome is derived from the mother in two-thirds of patients and from the father in the remaining one-third</a:t>
            </a:r>
            <a:r>
              <a:rPr lang="en-US" dirty="0"/>
              <a:t> . </a:t>
            </a:r>
          </a:p>
          <a:p>
            <a:pPr marL="0" indent="0">
              <a:buNone/>
            </a:pPr>
            <a:r>
              <a:rPr lang="en-US" b="1" dirty="0"/>
              <a:t>45,X with </a:t>
            </a:r>
            <a:r>
              <a:rPr lang="en-US" b="1" dirty="0" err="1"/>
              <a:t>mosaicism</a:t>
            </a:r>
            <a:r>
              <a:rPr lang="en-US" dirty="0"/>
              <a:t> –</a:t>
            </a:r>
            <a:r>
              <a:rPr lang="en-US" sz="2400" dirty="0"/>
              <a:t> 50% Turner syndrome have a mosaic chromosomal complement (</a:t>
            </a:r>
            <a:r>
              <a:rPr lang="en-US" sz="2400" dirty="0" err="1"/>
              <a:t>eg</a:t>
            </a:r>
            <a:r>
              <a:rPr lang="en-US" sz="2400" dirty="0"/>
              <a:t>, 45,X/46,XX or 45,X/47,XXX,) the clinical phenotype of girls with </a:t>
            </a:r>
            <a:r>
              <a:rPr lang="en-US" sz="2400" dirty="0" err="1"/>
              <a:t>mosaicism</a:t>
            </a:r>
            <a:r>
              <a:rPr lang="en-US" sz="2400" dirty="0"/>
              <a:t> for a normal cell line is often milder compared with that seen in 45,X patients.  </a:t>
            </a:r>
          </a:p>
          <a:p>
            <a:pPr marL="0" indent="0">
              <a:buNone/>
            </a:pPr>
            <a:r>
              <a:rPr lang="en-US" sz="2400" dirty="0"/>
              <a:t> </a:t>
            </a:r>
          </a:p>
          <a:p>
            <a:pPr marL="0" indent="0">
              <a:buNone/>
            </a:pPr>
            <a:r>
              <a:rPr lang="en-US" sz="2400" b="1" dirty="0"/>
              <a:t>X chromosome anomalies</a:t>
            </a:r>
          </a:p>
        </p:txBody>
      </p:sp>
    </p:spTree>
    <p:extLst>
      <p:ext uri="{BB962C8B-B14F-4D97-AF65-F5344CB8AC3E}">
        <p14:creationId xmlns:p14="http://schemas.microsoft.com/office/powerpoint/2010/main" val="11307353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4800" y="228600"/>
            <a:ext cx="8382000" cy="5897563"/>
          </a:xfrm>
        </p:spPr>
        <p:txBody>
          <a:bodyPr/>
          <a:lstStyle/>
          <a:p>
            <a:r>
              <a:rPr lang="en-US" b="1" dirty="0" err="1"/>
              <a:t>Clincal</a:t>
            </a:r>
            <a:r>
              <a:rPr lang="en-US" b="1" dirty="0"/>
              <a:t> feature </a:t>
            </a:r>
            <a:r>
              <a:rPr lang="en-US" dirty="0"/>
              <a:t>: </a:t>
            </a:r>
          </a:p>
          <a:p>
            <a:r>
              <a:rPr lang="en-US" sz="2400" dirty="0"/>
              <a:t>the most typical clinical features include short stature, webbing of the neck and a wide carrying angle</a:t>
            </a:r>
            <a:r>
              <a:rPr lang="en-US" dirty="0"/>
              <a:t>.</a:t>
            </a:r>
          </a:p>
          <a:p>
            <a:r>
              <a:rPr lang="en-US" dirty="0"/>
              <a:t> </a:t>
            </a:r>
            <a:r>
              <a:rPr lang="en-US" sz="2400" dirty="0"/>
              <a:t>Associated medical conditions include </a:t>
            </a:r>
            <a:r>
              <a:rPr lang="en-US" sz="2400" dirty="0" err="1"/>
              <a:t>coarctation</a:t>
            </a:r>
            <a:r>
              <a:rPr lang="en-US" sz="2400" dirty="0"/>
              <a:t> of the aorta, inflammatory bowel disease, </a:t>
            </a:r>
            <a:r>
              <a:rPr lang="en-US" sz="2400" dirty="0" err="1"/>
              <a:t>sensorineural</a:t>
            </a:r>
            <a:r>
              <a:rPr lang="en-US" sz="2400" dirty="0"/>
              <a:t> and conduction deafness, renal anomalies and endocrine dysfunction, such as autoimmune thyroid disease </a:t>
            </a:r>
          </a:p>
          <a:p>
            <a:r>
              <a:rPr lang="en-US" sz="2400" dirty="0"/>
              <a:t>In this condition, the ovary does not complete its normal development and only the </a:t>
            </a:r>
            <a:r>
              <a:rPr lang="en-US" sz="2400" dirty="0" err="1"/>
              <a:t>stroma</a:t>
            </a:r>
            <a:r>
              <a:rPr lang="en-US" sz="2400" dirty="0"/>
              <a:t> is present at birth. The gonads are called ‘streak gonads’ and do not function to produce </a:t>
            </a:r>
            <a:r>
              <a:rPr lang="en-US" sz="2400" dirty="0" err="1"/>
              <a:t>oestrogen</a:t>
            </a:r>
            <a:r>
              <a:rPr lang="en-US" sz="2400" dirty="0"/>
              <a:t> or oocytes. </a:t>
            </a:r>
          </a:p>
        </p:txBody>
      </p:sp>
    </p:spTree>
    <p:extLst>
      <p:ext uri="{BB962C8B-B14F-4D97-AF65-F5344CB8AC3E}">
        <p14:creationId xmlns:p14="http://schemas.microsoft.com/office/powerpoint/2010/main" val="20107519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76200"/>
            <a:ext cx="8534400" cy="6049963"/>
          </a:xfrm>
        </p:spPr>
        <p:txBody>
          <a:bodyPr/>
          <a:lstStyle/>
          <a:p>
            <a:r>
              <a:rPr lang="en-US" b="1" dirty="0"/>
              <a:t>Diagnosis</a:t>
            </a:r>
            <a:r>
              <a:rPr lang="en-US" dirty="0"/>
              <a:t> </a:t>
            </a:r>
          </a:p>
          <a:p>
            <a:r>
              <a:rPr lang="en-US" sz="2400" dirty="0"/>
              <a:t>Diagnosis is usually made at birth or in early childhood from the clinical appearance of the baby or due to short stature during childhood. However, in about 10% of women, the diagnosis is not made until adolescence with delayed puberty. </a:t>
            </a:r>
          </a:p>
          <a:p>
            <a:r>
              <a:rPr lang="en-US" sz="2400" dirty="0"/>
              <a:t>The ovaries do not produce </a:t>
            </a:r>
            <a:r>
              <a:rPr lang="en-US" sz="2400" dirty="0" err="1"/>
              <a:t>oestrogen</a:t>
            </a:r>
            <a:r>
              <a:rPr lang="en-US" sz="2400" dirty="0"/>
              <a:t>, so the normal physical changes of puberty </a:t>
            </a:r>
            <a:r>
              <a:rPr lang="en-US" sz="2400" dirty="0" err="1"/>
              <a:t>cannt</a:t>
            </a:r>
            <a:r>
              <a:rPr lang="en-US" sz="2400" dirty="0"/>
              <a:t> happen </a:t>
            </a:r>
          </a:p>
          <a:p>
            <a:r>
              <a:rPr lang="en-US" sz="2400" dirty="0"/>
              <a:t>It </a:t>
            </a:r>
            <a:r>
              <a:rPr lang="en-US" sz="2400" dirty="0" err="1"/>
              <a:t>confirmmed</a:t>
            </a:r>
            <a:r>
              <a:rPr lang="en-US" sz="2400" dirty="0"/>
              <a:t> by karyotyping </a:t>
            </a:r>
          </a:p>
        </p:txBody>
      </p:sp>
      <p:sp>
        <p:nvSpPr>
          <p:cNvPr id="4" name="مستطيل 3"/>
          <p:cNvSpPr/>
          <p:nvPr/>
        </p:nvSpPr>
        <p:spPr>
          <a:xfrm>
            <a:off x="914400" y="4114800"/>
            <a:ext cx="5334000" cy="120032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Arial" charset="0"/>
              </a:rPr>
              <a:t>• High FSH and LH levels.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Arial" charset="0"/>
              </a:rPr>
              <a:t>• Bilateral streaked gonads.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Arial" charset="0"/>
              </a:rPr>
              <a:t>• Karyotype  - 80 % 45, X0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Arial" charset="0"/>
              </a:rPr>
              <a:t>                   Treatment: HRT </a:t>
            </a:r>
          </a:p>
        </p:txBody>
      </p:sp>
    </p:spTree>
    <p:extLst>
      <p:ext uri="{BB962C8B-B14F-4D97-AF65-F5344CB8AC3E}">
        <p14:creationId xmlns:p14="http://schemas.microsoft.com/office/powerpoint/2010/main" val="14871229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52400"/>
            <a:ext cx="8229600" cy="5973763"/>
          </a:xfrm>
        </p:spPr>
        <p:txBody>
          <a:bodyPr/>
          <a:lstStyle/>
          <a:p>
            <a:r>
              <a:rPr lang="en-US" b="1" dirty="0" err="1"/>
              <a:t>Tretment</a:t>
            </a:r>
            <a:r>
              <a:rPr lang="en-US" dirty="0"/>
              <a:t> </a:t>
            </a:r>
          </a:p>
          <a:p>
            <a:r>
              <a:rPr lang="en-US" sz="2400" dirty="0"/>
              <a:t>In childhood, treatment is focused on growth, but in adolescence it focuses on induction of puberty. Pregnancy is only possible with ovum donation. Psychological input and support is important. In girls with </a:t>
            </a:r>
            <a:r>
              <a:rPr lang="en-US" sz="2400" dirty="0" err="1"/>
              <a:t>mosaicism</a:t>
            </a:r>
            <a:r>
              <a:rPr lang="en-US" sz="2400" dirty="0"/>
              <a:t> the clinical picture can vary and normal puberty and menstruation can occur, with early cessation of periods. </a:t>
            </a:r>
          </a:p>
          <a:p>
            <a:endParaRPr lang="en-US" sz="2400" dirty="0"/>
          </a:p>
          <a:p>
            <a:pPr marL="0" indent="0">
              <a:buNone/>
            </a:pPr>
            <a:endParaRPr lang="en-US" dirty="0"/>
          </a:p>
        </p:txBody>
      </p:sp>
    </p:spTree>
    <p:extLst>
      <p:ext uri="{BB962C8B-B14F-4D97-AF65-F5344CB8AC3E}">
        <p14:creationId xmlns:p14="http://schemas.microsoft.com/office/powerpoint/2010/main" val="34874160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52400"/>
            <a:ext cx="8686800" cy="5973763"/>
          </a:xfrm>
        </p:spPr>
        <p:txBody>
          <a:bodyPr>
            <a:normAutofit/>
          </a:bodyPr>
          <a:lstStyle/>
          <a:p>
            <a:pPr algn="ctr"/>
            <a:r>
              <a:rPr lang="en-US" b="1" i="1" u="sng" dirty="0"/>
              <a:t>Gonadal </a:t>
            </a:r>
            <a:r>
              <a:rPr lang="en-US" b="1" i="1" u="sng" dirty="0" err="1"/>
              <a:t>dysgeneses</a:t>
            </a:r>
            <a:r>
              <a:rPr lang="en-US" b="1" i="1" u="sng" dirty="0"/>
              <a:t> :46 XY </a:t>
            </a:r>
            <a:r>
              <a:rPr lang="en-US" b="1" i="1" u="sng" dirty="0" err="1"/>
              <a:t>swyer</a:t>
            </a:r>
            <a:r>
              <a:rPr lang="en-US" b="1" i="1" u="sng" dirty="0"/>
              <a:t> syndrome </a:t>
            </a:r>
          </a:p>
          <a:p>
            <a:r>
              <a:rPr lang="en-US" sz="2400" dirty="0"/>
              <a:t>In this situation, the gonads do not develop into a testis, despite the presence of an XY karyotype. In about 15% of cases, this is due to a mutation in the SRY gene on the Y chromosome, but in most cases the cause is unknown. </a:t>
            </a:r>
          </a:p>
          <a:p>
            <a:r>
              <a:rPr lang="en-US" sz="2400" dirty="0"/>
              <a:t>In complete gonadal </a:t>
            </a:r>
            <a:r>
              <a:rPr lang="en-US" sz="2400" dirty="0" err="1"/>
              <a:t>dysgenesis</a:t>
            </a:r>
            <a:r>
              <a:rPr lang="en-US" sz="2400" dirty="0"/>
              <a:t> (</a:t>
            </a:r>
            <a:r>
              <a:rPr lang="en-US" sz="2400" dirty="0" err="1"/>
              <a:t>Swyer</a:t>
            </a:r>
            <a:r>
              <a:rPr lang="en-US" sz="2400" dirty="0"/>
              <a:t> syndrome), the gonad remains as a streak gonad and does not produce any hormones. </a:t>
            </a:r>
          </a:p>
          <a:p>
            <a:r>
              <a:rPr lang="en-US" sz="2400" dirty="0"/>
              <a:t>In the absence of anti-</a:t>
            </a:r>
            <a:r>
              <a:rPr lang="en-US" sz="2400" dirty="0" err="1"/>
              <a:t>Müllerian</a:t>
            </a:r>
            <a:r>
              <a:rPr lang="en-US" sz="2400" dirty="0"/>
              <a:t> hormone (AMH), the </a:t>
            </a:r>
            <a:r>
              <a:rPr lang="en-US" sz="2400" dirty="0" err="1"/>
              <a:t>Müllerian</a:t>
            </a:r>
            <a:endParaRPr lang="en-US" sz="2400" dirty="0"/>
          </a:p>
          <a:p>
            <a:pPr marL="0" indent="0">
              <a:buNone/>
            </a:pPr>
            <a:r>
              <a:rPr lang="en-US" sz="2400" dirty="0"/>
              <a:t>structures do not regress and the uterus, vagina and Fallopian tubes develop normally. The absence of testosterone means the fetus does not </a:t>
            </a:r>
            <a:r>
              <a:rPr lang="en-US" sz="2400" dirty="0" err="1"/>
              <a:t>virilize</a:t>
            </a:r>
            <a:r>
              <a:rPr lang="en-US" sz="2400" dirty="0"/>
              <a:t> . Baby is female despite XY chromosome  </a:t>
            </a:r>
          </a:p>
          <a:p>
            <a:pPr marL="0" indent="0">
              <a:buNone/>
            </a:pPr>
            <a:endParaRPr lang="en-US" sz="2400" dirty="0"/>
          </a:p>
          <a:p>
            <a:pPr marL="0" indent="0">
              <a:buNone/>
            </a:pPr>
            <a:r>
              <a:rPr lang="en-US" sz="2400" dirty="0"/>
              <a:t>The gonads do not function and presentation is usually at adolescence with </a:t>
            </a:r>
            <a:r>
              <a:rPr lang="en-US" sz="2400" u="sng" dirty="0"/>
              <a:t>delayed puberty.</a:t>
            </a:r>
          </a:p>
        </p:txBody>
      </p:sp>
    </p:spTree>
    <p:extLst>
      <p:ext uri="{BB962C8B-B14F-4D97-AF65-F5344CB8AC3E}">
        <p14:creationId xmlns:p14="http://schemas.microsoft.com/office/powerpoint/2010/main" val="41162805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200"/>
            <a:ext cx="8229600" cy="6049963"/>
          </a:xfrm>
        </p:spPr>
        <p:txBody>
          <a:bodyPr/>
          <a:lstStyle/>
          <a:p>
            <a:r>
              <a:rPr lang="en-US" dirty="0"/>
              <a:t>The </a:t>
            </a:r>
            <a:r>
              <a:rPr lang="en-US" dirty="0" err="1"/>
              <a:t>dysgenetic</a:t>
            </a:r>
            <a:r>
              <a:rPr lang="en-US" dirty="0"/>
              <a:t> gonad has a high malignancy risk and should be removed when the diagnosis is made</a:t>
            </a:r>
          </a:p>
          <a:p>
            <a:r>
              <a:rPr lang="en-US" dirty="0"/>
              <a:t> diagnosis  usually performed </a:t>
            </a:r>
            <a:r>
              <a:rPr lang="en-US" dirty="0" err="1"/>
              <a:t>laparoscopically</a:t>
            </a:r>
            <a:r>
              <a:rPr lang="en-US" dirty="0"/>
              <a:t>.</a:t>
            </a:r>
          </a:p>
          <a:p>
            <a:r>
              <a:rPr lang="en-US" dirty="0"/>
              <a:t>Puberty must be induced with </a:t>
            </a:r>
            <a:r>
              <a:rPr lang="en-US" dirty="0" err="1"/>
              <a:t>oestrogen</a:t>
            </a:r>
            <a:r>
              <a:rPr lang="en-US" dirty="0"/>
              <a:t> and pregnancies have been reported with a donor oocyte. </a:t>
            </a:r>
          </a:p>
          <a:p>
            <a:endParaRPr lang="en-US" dirty="0"/>
          </a:p>
        </p:txBody>
      </p:sp>
    </p:spTree>
    <p:extLst>
      <p:ext uri="{BB962C8B-B14F-4D97-AF65-F5344CB8AC3E}">
        <p14:creationId xmlns:p14="http://schemas.microsoft.com/office/powerpoint/2010/main" val="35971247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52400"/>
            <a:ext cx="8229600" cy="5973763"/>
          </a:xfrm>
        </p:spPr>
        <p:txBody>
          <a:bodyPr>
            <a:normAutofit/>
          </a:bodyPr>
          <a:lstStyle/>
          <a:p>
            <a:r>
              <a:rPr lang="en-US" dirty="0"/>
              <a:t>Mixed gonadal </a:t>
            </a:r>
            <a:r>
              <a:rPr lang="en-US" dirty="0" err="1"/>
              <a:t>dysgenesis</a:t>
            </a:r>
            <a:r>
              <a:rPr lang="en-US" dirty="0"/>
              <a:t> is a more complex condition. The karyotype may be 46XX, but XX/XY </a:t>
            </a:r>
            <a:r>
              <a:rPr lang="en-US" dirty="0" err="1"/>
              <a:t>mosaicism</a:t>
            </a:r>
            <a:r>
              <a:rPr lang="en-US" dirty="0"/>
              <a:t> is present in up to 20%. In this situation, both functioning ovarian and testicular tissue can be present and if so, this condition is known as </a:t>
            </a:r>
            <a:r>
              <a:rPr lang="en-US" u="sng" dirty="0" err="1"/>
              <a:t>ovotesticular</a:t>
            </a:r>
            <a:r>
              <a:rPr lang="en-US" u="sng" dirty="0"/>
              <a:t> DSD. </a:t>
            </a:r>
          </a:p>
          <a:p>
            <a:r>
              <a:rPr lang="en-US" dirty="0"/>
              <a:t>The anatomical findings vary depending on the function of the gonads. For example, if the testis is functional, then the baby will </a:t>
            </a:r>
            <a:r>
              <a:rPr lang="en-US" dirty="0" err="1"/>
              <a:t>virilize</a:t>
            </a:r>
            <a:r>
              <a:rPr lang="en-US" dirty="0"/>
              <a:t> and have ambiguous or normal male genitalia. The </a:t>
            </a:r>
            <a:r>
              <a:rPr lang="en-US" dirty="0" err="1"/>
              <a:t>Müllerian</a:t>
            </a:r>
            <a:r>
              <a:rPr lang="en-US" dirty="0"/>
              <a:t> structures are usually absent on the side of the functioning testis, but a </a:t>
            </a:r>
            <a:r>
              <a:rPr lang="en-US" dirty="0" err="1"/>
              <a:t>unicornuate</a:t>
            </a:r>
            <a:r>
              <a:rPr lang="en-US" dirty="0"/>
              <a:t> uterus may be present if there is an ovary or streak </a:t>
            </a:r>
            <a:r>
              <a:rPr lang="en-US" dirty="0" err="1"/>
              <a:t>gonades</a:t>
            </a:r>
            <a:r>
              <a:rPr lang="en-US" dirty="0"/>
              <a:t> </a:t>
            </a:r>
          </a:p>
        </p:txBody>
      </p:sp>
    </p:spTree>
    <p:extLst>
      <p:ext uri="{BB962C8B-B14F-4D97-AF65-F5344CB8AC3E}">
        <p14:creationId xmlns:p14="http://schemas.microsoft.com/office/powerpoint/2010/main" val="2998766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latin typeface="Algerian" pitchFamily="82" charset="0"/>
              </a:rPr>
              <a:t>Polycystic ovary syndrome</a:t>
            </a:r>
            <a:endParaRPr lang="en-US" dirty="0">
              <a:latin typeface="Algerian" pitchFamily="82" charset="0"/>
            </a:endParaRPr>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r>
              <a:rPr lang="en-US" dirty="0"/>
              <a:t>PCOS is the </a:t>
            </a:r>
            <a:r>
              <a:rPr lang="en-US" b="1" dirty="0"/>
              <a:t>most common cause of </a:t>
            </a:r>
            <a:r>
              <a:rPr lang="en-US" b="1" dirty="0" err="1"/>
              <a:t>hirsutism</a:t>
            </a:r>
            <a:r>
              <a:rPr lang="en-US" b="1" dirty="0"/>
              <a:t> </a:t>
            </a:r>
            <a:r>
              <a:rPr lang="en-US" dirty="0"/>
              <a:t>in women.</a:t>
            </a:r>
          </a:p>
          <a:p>
            <a:r>
              <a:rPr lang="en-US" dirty="0"/>
              <a:t>The syndrome is characterized by menstrual irregularity and </a:t>
            </a:r>
            <a:r>
              <a:rPr lang="en-US" dirty="0" err="1"/>
              <a:t>hyperandrogenism</a:t>
            </a:r>
            <a:r>
              <a:rPr lang="en-US" dirty="0"/>
              <a:t>, both clinical (</a:t>
            </a:r>
            <a:r>
              <a:rPr lang="en-US" dirty="0" err="1"/>
              <a:t>hirsutism</a:t>
            </a:r>
            <a:r>
              <a:rPr lang="en-US" dirty="0"/>
              <a:t>, acne, or male-pattern balding) and biochemical (elevated serum androgen concentrations).</a:t>
            </a:r>
          </a:p>
          <a:p>
            <a:r>
              <a:rPr lang="en-US" dirty="0"/>
              <a:t>The androgen excess in women with PCOS usually </a:t>
            </a:r>
            <a:r>
              <a:rPr lang="en-US" b="1" dirty="0"/>
              <a:t>becomes evident about the time of puberty or soon thereafter</a:t>
            </a:r>
            <a:r>
              <a:rPr lang="en-US" dirty="0"/>
              <a:t> because androgen production is increased by both puberty (increased ovarian steroid production) and </a:t>
            </a:r>
            <a:r>
              <a:rPr lang="en-US" dirty="0" err="1"/>
              <a:t>adrenarche</a:t>
            </a:r>
            <a:r>
              <a:rPr lang="en-US" dirty="0"/>
              <a:t> (increased adrenal androgen production).</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04800"/>
            <a:ext cx="8229600" cy="5821363"/>
          </a:xfrm>
        </p:spPr>
        <p:txBody>
          <a:bodyPr/>
          <a:lstStyle/>
          <a:p>
            <a:pPr algn="ctr"/>
            <a:r>
              <a:rPr lang="en-US" b="1" i="1" u="sng" dirty="0"/>
              <a:t>Ovarian tumors  </a:t>
            </a:r>
          </a:p>
          <a:p>
            <a:r>
              <a:rPr lang="en-US" b="1" i="1" u="sng" dirty="0" err="1"/>
              <a:t>sertorli-leydig</a:t>
            </a:r>
            <a:r>
              <a:rPr lang="en-US" b="1" i="1" u="sng" dirty="0"/>
              <a:t> cell tumor</a:t>
            </a:r>
          </a:p>
          <a:p>
            <a:r>
              <a:rPr lang="en-US" b="1" i="1" u="sng" dirty="0"/>
              <a:t>Uncommon </a:t>
            </a:r>
            <a:r>
              <a:rPr lang="en-US" b="1" i="1" u="sng" dirty="0" err="1"/>
              <a:t>Virilizing</a:t>
            </a:r>
            <a:r>
              <a:rPr lang="en-US" b="1" i="1" u="sng" dirty="0"/>
              <a:t> Ovarian Tumors</a:t>
            </a:r>
          </a:p>
          <a:p>
            <a:r>
              <a:rPr lang="en-US" sz="2400" b="1" i="1" u="sng" dirty="0"/>
              <a:t>A-</a:t>
            </a:r>
            <a:r>
              <a:rPr lang="en-US" sz="2400" b="1" i="1" u="sng" dirty="0" err="1"/>
              <a:t>Gynandroblastoma</a:t>
            </a:r>
            <a:endParaRPr lang="en-US" sz="2400" b="1" i="1" u="sng" dirty="0"/>
          </a:p>
          <a:p>
            <a:r>
              <a:rPr lang="en-US" sz="2400" b="1" i="1" u="sng" dirty="0"/>
              <a:t>B-Lipid (lipoid) cell tumors</a:t>
            </a:r>
          </a:p>
          <a:p>
            <a:r>
              <a:rPr lang="en-US" sz="2400" b="1" i="1" u="sng" dirty="0"/>
              <a:t>C-</a:t>
            </a:r>
            <a:r>
              <a:rPr lang="en-US" sz="2400" b="1" i="1" u="sng" dirty="0" err="1"/>
              <a:t>Hilar</a:t>
            </a:r>
            <a:r>
              <a:rPr lang="en-US" sz="2400" b="1" i="1" u="sng" dirty="0"/>
              <a:t> cell tumors</a:t>
            </a:r>
          </a:p>
          <a:p>
            <a:endParaRPr lang="en-US" sz="2400" b="1" i="1" u="sng" dirty="0"/>
          </a:p>
        </p:txBody>
      </p:sp>
    </p:spTree>
    <p:extLst>
      <p:ext uri="{BB962C8B-B14F-4D97-AF65-F5344CB8AC3E}">
        <p14:creationId xmlns:p14="http://schemas.microsoft.com/office/powerpoint/2010/main" val="17955755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52400"/>
            <a:ext cx="8229600" cy="5973763"/>
          </a:xfrm>
        </p:spPr>
        <p:txBody>
          <a:bodyPr/>
          <a:lstStyle/>
          <a:p>
            <a:pPr algn="ctr"/>
            <a:r>
              <a:rPr lang="en-US" b="1" i="1" u="sng" dirty="0" err="1"/>
              <a:t>sertorli-leydig</a:t>
            </a:r>
            <a:r>
              <a:rPr lang="en-US" b="1" i="1" u="sng" dirty="0"/>
              <a:t> cell tumor</a:t>
            </a:r>
          </a:p>
          <a:p>
            <a:pPr marL="0" indent="0">
              <a:buNone/>
            </a:pPr>
            <a:r>
              <a:rPr lang="en-US" dirty="0"/>
              <a:t>are ovarian neoplasms that secrete testosterone</a:t>
            </a:r>
          </a:p>
          <a:p>
            <a:pPr marL="0" indent="0">
              <a:buNone/>
            </a:pPr>
            <a:r>
              <a:rPr lang="en-US" dirty="0"/>
              <a:t>constitute &lt;0.4% of ovarian tumors </a:t>
            </a:r>
          </a:p>
          <a:p>
            <a:pPr marL="0" indent="0">
              <a:buNone/>
            </a:pPr>
            <a:r>
              <a:rPr lang="en-US" dirty="0"/>
              <a:t>Usually occur in women between the ages of 20 and 40.</a:t>
            </a:r>
          </a:p>
          <a:p>
            <a:pPr marL="0" indent="0">
              <a:buNone/>
            </a:pPr>
            <a:r>
              <a:rPr lang="en-US" dirty="0"/>
              <a:t>The tumor is most often unilateral (95% of cases) </a:t>
            </a:r>
          </a:p>
          <a:p>
            <a:pPr marL="0" indent="0">
              <a:buNone/>
            </a:pPr>
            <a:r>
              <a:rPr lang="en-US" dirty="0"/>
              <a:t> may reach a size of 7 to 10 cm in diameter.</a:t>
            </a:r>
          </a:p>
          <a:p>
            <a:pPr marL="0" indent="0">
              <a:buNone/>
            </a:pPr>
            <a:endParaRPr lang="en-US" dirty="0"/>
          </a:p>
        </p:txBody>
      </p:sp>
    </p:spTree>
    <p:extLst>
      <p:ext uri="{BB962C8B-B14F-4D97-AF65-F5344CB8AC3E}">
        <p14:creationId xmlns:p14="http://schemas.microsoft.com/office/powerpoint/2010/main" val="10361939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52400"/>
            <a:ext cx="8229600" cy="5973763"/>
          </a:xfrm>
        </p:spPr>
        <p:txBody>
          <a:bodyPr/>
          <a:lstStyle/>
          <a:p>
            <a:r>
              <a:rPr lang="en-US" b="1" dirty="0"/>
              <a:t>Gross</a:t>
            </a:r>
            <a:r>
              <a:rPr lang="en-US" dirty="0"/>
              <a:t>: Yellow and lobulated, with a smooth external surface. Well-differentiated neoplasms with </a:t>
            </a:r>
            <a:r>
              <a:rPr lang="en-US" dirty="0" err="1"/>
              <a:t>retiform</a:t>
            </a:r>
            <a:r>
              <a:rPr lang="en-US" dirty="0"/>
              <a:t> components are often soft and spongy, while poorly differentiated subtypes may have areas of hemorrhage and necrosis. </a:t>
            </a:r>
          </a:p>
          <a:p>
            <a:r>
              <a:rPr lang="en-US" b="1" dirty="0"/>
              <a:t>U/S</a:t>
            </a:r>
            <a:r>
              <a:rPr lang="en-US" dirty="0"/>
              <a:t>: Often large (average 16 cm in maximal diameter but may be &gt;20 cm). Most are unilateral and solid but may contain areas of closely packed small cysts.</a:t>
            </a:r>
          </a:p>
        </p:txBody>
      </p:sp>
    </p:spTree>
    <p:extLst>
      <p:ext uri="{BB962C8B-B14F-4D97-AF65-F5344CB8AC3E}">
        <p14:creationId xmlns:p14="http://schemas.microsoft.com/office/powerpoint/2010/main" val="26408709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091877"/>
            <a:ext cx="7499176" cy="5073427"/>
          </a:xfrm>
        </p:spPr>
        <p:txBody>
          <a:bodyPr>
            <a:normAutofit fontScale="92500" lnSpcReduction="10000"/>
          </a:bodyPr>
          <a:lstStyle/>
          <a:p>
            <a:r>
              <a:rPr lang="en-US" sz="2400" dirty="0"/>
              <a:t>At least one-third of patients have </a:t>
            </a:r>
            <a:r>
              <a:rPr lang="en-US" sz="2400" dirty="0" err="1"/>
              <a:t>virilization</a:t>
            </a:r>
            <a:r>
              <a:rPr lang="en-US" sz="2400" dirty="0"/>
              <a:t>. Less than one-third of patients have signs/symptoms of excess estrogen. </a:t>
            </a:r>
          </a:p>
          <a:p>
            <a:r>
              <a:rPr lang="en-US" sz="2400" dirty="0"/>
              <a:t>Women with a </a:t>
            </a:r>
            <a:r>
              <a:rPr lang="en-US" sz="2400" dirty="0" err="1"/>
              <a:t>Sertoli</a:t>
            </a:r>
            <a:r>
              <a:rPr lang="en-US" sz="2400" dirty="0"/>
              <a:t>–</a:t>
            </a:r>
            <a:r>
              <a:rPr lang="en-US" sz="2400" dirty="0" err="1"/>
              <a:t>Leydig</a:t>
            </a:r>
            <a:r>
              <a:rPr lang="en-US" sz="2400" dirty="0"/>
              <a:t> cell tumor</a:t>
            </a:r>
          </a:p>
          <a:p>
            <a:r>
              <a:rPr lang="en-US" sz="2400" dirty="0"/>
              <a:t> have a rapid onset of acne, </a:t>
            </a:r>
            <a:r>
              <a:rPr lang="en-US" sz="2400" dirty="0" err="1"/>
              <a:t>hirsutism</a:t>
            </a:r>
            <a:r>
              <a:rPr lang="en-US" sz="2400" dirty="0"/>
              <a:t> (75% of patients), amenorrhea (30% of patients), and </a:t>
            </a:r>
            <a:r>
              <a:rPr lang="en-US" sz="2400" dirty="0" err="1"/>
              <a:t>virilization</a:t>
            </a:r>
            <a:r>
              <a:rPr lang="en-US" sz="2400" dirty="0"/>
              <a:t>.</a:t>
            </a:r>
          </a:p>
          <a:p>
            <a:r>
              <a:rPr lang="en-US" sz="2400" dirty="0"/>
              <a:t>Clinical course : 2 overlapping stages</a:t>
            </a:r>
          </a:p>
          <a:p>
            <a:r>
              <a:rPr lang="en-US" sz="2400" dirty="0"/>
              <a:t>the stage of </a:t>
            </a:r>
            <a:r>
              <a:rPr lang="en-US" sz="2400" dirty="0" err="1"/>
              <a:t>defeminization</a:t>
            </a:r>
            <a:r>
              <a:rPr lang="en-US" sz="2400" dirty="0"/>
              <a:t> : amenorrhea, breast atrophy, and loss of the subcutaneous fatty deposits</a:t>
            </a:r>
          </a:p>
          <a:p>
            <a:r>
              <a:rPr lang="en-US" sz="2400" dirty="0"/>
              <a:t>the stage of masculinization : clitoral hypertrophy, </a:t>
            </a:r>
            <a:r>
              <a:rPr lang="en-US" sz="2400" dirty="0" err="1"/>
              <a:t>hirsutism</a:t>
            </a:r>
            <a:r>
              <a:rPr lang="en-US" sz="2400" dirty="0"/>
              <a:t>, and deepening of the voice. </a:t>
            </a:r>
          </a:p>
          <a:p>
            <a:r>
              <a:rPr lang="en-US" sz="2400" dirty="0"/>
              <a:t>These changes may occur over 6 months or less.</a:t>
            </a:r>
          </a:p>
          <a:p>
            <a:endParaRPr lang="en-US" sz="2400" dirty="0"/>
          </a:p>
          <a:p>
            <a:r>
              <a:rPr lang="en-US" sz="2400" dirty="0"/>
              <a:t>On exam : An ovarian mass may be palpable on pelvic examination.</a:t>
            </a:r>
          </a:p>
          <a:p>
            <a:endParaRPr lang="en-US" sz="2400" dirty="0"/>
          </a:p>
          <a:p>
            <a:endParaRPr lang="en-US" sz="2400" dirty="0"/>
          </a:p>
          <a:p>
            <a:endParaRPr lang="en-US" sz="2400" dirty="0"/>
          </a:p>
        </p:txBody>
      </p:sp>
    </p:spTree>
    <p:extLst>
      <p:ext uri="{BB962C8B-B14F-4D97-AF65-F5344CB8AC3E}">
        <p14:creationId xmlns:p14="http://schemas.microsoft.com/office/powerpoint/2010/main" val="35592063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52400"/>
            <a:ext cx="8229600" cy="5973763"/>
          </a:xfrm>
        </p:spPr>
        <p:txBody>
          <a:bodyPr>
            <a:normAutofit/>
          </a:bodyPr>
          <a:lstStyle/>
          <a:p>
            <a:r>
              <a:rPr lang="en-US" dirty="0"/>
              <a:t>Lab tests</a:t>
            </a:r>
          </a:p>
          <a:p>
            <a:r>
              <a:rPr lang="en-US" dirty="0"/>
              <a:t>Suppression of FSH and LH, </a:t>
            </a:r>
          </a:p>
          <a:p>
            <a:r>
              <a:rPr lang="en-US" dirty="0"/>
              <a:t>low plasma </a:t>
            </a:r>
            <a:r>
              <a:rPr lang="en-US" dirty="0" err="1"/>
              <a:t>androstenedione</a:t>
            </a:r>
            <a:r>
              <a:rPr lang="en-US" dirty="0"/>
              <a:t>, </a:t>
            </a:r>
          </a:p>
          <a:p>
            <a:r>
              <a:rPr lang="en-US" dirty="0"/>
              <a:t>and marked elevation of testosterone.</a:t>
            </a:r>
          </a:p>
          <a:p>
            <a:r>
              <a:rPr lang="en-US" dirty="0"/>
              <a:t>Imagining : Pelvic CT scan and US reveal a mass</a:t>
            </a:r>
          </a:p>
          <a:p>
            <a:r>
              <a:rPr lang="en-US" dirty="0"/>
              <a:t> Treatment :</a:t>
            </a:r>
          </a:p>
          <a:p>
            <a:r>
              <a:rPr lang="en-US" dirty="0"/>
              <a:t>surgical removal of the involved ovary. </a:t>
            </a:r>
          </a:p>
          <a:p>
            <a:r>
              <a:rPr lang="en-US" dirty="0"/>
              <a:t>The contralateral ovary should be inspected, and if it is found to be enlarged, it should be </a:t>
            </a:r>
            <a:r>
              <a:rPr lang="en-US" dirty="0" err="1"/>
              <a:t>disected</a:t>
            </a:r>
            <a:r>
              <a:rPr lang="en-US" dirty="0"/>
              <a:t> for gross inspection.</a:t>
            </a:r>
          </a:p>
          <a:p>
            <a:endParaRPr lang="en-US" dirty="0"/>
          </a:p>
          <a:p>
            <a:endParaRPr lang="en-US" dirty="0"/>
          </a:p>
        </p:txBody>
      </p:sp>
    </p:spTree>
    <p:extLst>
      <p:ext uri="{BB962C8B-B14F-4D97-AF65-F5344CB8AC3E}">
        <p14:creationId xmlns:p14="http://schemas.microsoft.com/office/powerpoint/2010/main" val="8353769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200"/>
            <a:ext cx="8229600" cy="6049963"/>
          </a:xfrm>
        </p:spPr>
        <p:txBody>
          <a:bodyPr>
            <a:normAutofit/>
          </a:bodyPr>
          <a:lstStyle/>
          <a:p>
            <a:endParaRPr lang="en-US" dirty="0"/>
          </a:p>
          <a:p>
            <a:r>
              <a:rPr lang="en-US" dirty="0"/>
              <a:t>Following surgical removal : </a:t>
            </a:r>
          </a:p>
          <a:p>
            <a:r>
              <a:rPr lang="en-US" dirty="0"/>
              <a:t>ovulatory cycles return spontaneously, and further progression of </a:t>
            </a:r>
            <a:r>
              <a:rPr lang="en-US" dirty="0" err="1"/>
              <a:t>hirsutism</a:t>
            </a:r>
            <a:r>
              <a:rPr lang="en-US" dirty="0"/>
              <a:t> is arrested.</a:t>
            </a:r>
          </a:p>
          <a:p>
            <a:r>
              <a:rPr lang="en-US" dirty="0"/>
              <a:t>If the clitoris has become enlarged, it does not revert to its pretreatment size.</a:t>
            </a:r>
          </a:p>
          <a:p>
            <a:r>
              <a:rPr lang="en-US" dirty="0"/>
              <a:t>temporal hair is restored, and the body habitus becomes feminine once again. </a:t>
            </a:r>
          </a:p>
          <a:p>
            <a:r>
              <a:rPr lang="en-US" dirty="0"/>
              <a:t>Terminal hair in a sexual distribution will not revert to </a:t>
            </a:r>
            <a:r>
              <a:rPr lang="en-US" dirty="0" err="1"/>
              <a:t>vellus</a:t>
            </a:r>
            <a:r>
              <a:rPr lang="en-US" dirty="0"/>
              <a:t> hair, but the growth and pigmentation will slow. </a:t>
            </a:r>
          </a:p>
          <a:p>
            <a:r>
              <a:rPr lang="en-US" dirty="0"/>
              <a:t>Most patients will require mechanical removal of excess hair following removal of the ovarian tumor.</a:t>
            </a:r>
          </a:p>
          <a:p>
            <a:r>
              <a:rPr lang="en-US" dirty="0"/>
              <a:t> The 10-year survival rates for this low-grade malignant ovarian tumor approximate 90% to 95%.</a:t>
            </a:r>
          </a:p>
          <a:p>
            <a:endParaRPr lang="en-US" dirty="0"/>
          </a:p>
        </p:txBody>
      </p:sp>
    </p:spTree>
    <p:extLst>
      <p:ext uri="{BB962C8B-B14F-4D97-AF65-F5344CB8AC3E}">
        <p14:creationId xmlns:p14="http://schemas.microsoft.com/office/powerpoint/2010/main" val="41469269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52400"/>
            <a:ext cx="8229600" cy="5973763"/>
          </a:xfrm>
        </p:spPr>
        <p:txBody>
          <a:bodyPr>
            <a:normAutofit/>
          </a:bodyPr>
          <a:lstStyle/>
          <a:p>
            <a:r>
              <a:rPr lang="en-US" b="1" dirty="0"/>
              <a:t>Uncommon </a:t>
            </a:r>
            <a:r>
              <a:rPr lang="en-US" b="1" dirty="0" err="1"/>
              <a:t>Virilizing</a:t>
            </a:r>
            <a:r>
              <a:rPr lang="en-US" b="1" dirty="0"/>
              <a:t> Ovarian Tumors </a:t>
            </a:r>
          </a:p>
          <a:p>
            <a:pPr marL="0" indent="0">
              <a:buNone/>
            </a:pPr>
            <a:r>
              <a:rPr lang="en-US" sz="2400" b="1" dirty="0" err="1"/>
              <a:t>Gynandroblastoma</a:t>
            </a:r>
            <a:r>
              <a:rPr lang="en-US" sz="2400" dirty="0"/>
              <a:t> is a rare ovarian tumor, having both </a:t>
            </a:r>
            <a:r>
              <a:rPr lang="en-US" sz="2400" dirty="0" err="1"/>
              <a:t>granulosa</a:t>
            </a:r>
            <a:r>
              <a:rPr lang="en-US" sz="2400" dirty="0"/>
              <a:t> cell and </a:t>
            </a:r>
            <a:r>
              <a:rPr lang="en-US" sz="2400" dirty="0" err="1"/>
              <a:t>arrhenoblastoma</a:t>
            </a:r>
            <a:r>
              <a:rPr lang="en-US" sz="2400" dirty="0"/>
              <a:t> components. The predominant clinical feature is masculinization estrogen production may simultaneously produce endometrial hyperplasia and irregular uterine bleeding. </a:t>
            </a:r>
          </a:p>
          <a:p>
            <a:pPr marL="0" indent="0">
              <a:buNone/>
            </a:pPr>
            <a:endParaRPr lang="en-US" b="1" dirty="0"/>
          </a:p>
          <a:p>
            <a:r>
              <a:rPr lang="en-US" sz="2400" b="1" dirty="0"/>
              <a:t>Lipid (lipoid) cell tumors </a:t>
            </a:r>
          </a:p>
          <a:p>
            <a:r>
              <a:rPr lang="en-US" sz="2400" dirty="0"/>
              <a:t>sheets of round, clear, pale-staining cells</a:t>
            </a:r>
          </a:p>
          <a:p>
            <a:r>
              <a:rPr lang="en-US" sz="2400" dirty="0"/>
              <a:t>The clinical presentation is masculinization or </a:t>
            </a:r>
            <a:r>
              <a:rPr lang="en-US" sz="2400" dirty="0" err="1"/>
              <a:t>defeminization</a:t>
            </a:r>
            <a:r>
              <a:rPr lang="en-US" sz="2400" dirty="0"/>
              <a:t> </a:t>
            </a:r>
          </a:p>
          <a:p>
            <a:r>
              <a:rPr lang="en-US" sz="2400" dirty="0"/>
              <a:t>elevated 17-ketosteroids in many cases.</a:t>
            </a:r>
          </a:p>
          <a:p>
            <a:endParaRPr lang="en-US" sz="2400" dirty="0"/>
          </a:p>
        </p:txBody>
      </p:sp>
    </p:spTree>
    <p:extLst>
      <p:ext uri="{BB962C8B-B14F-4D97-AF65-F5344CB8AC3E}">
        <p14:creationId xmlns:p14="http://schemas.microsoft.com/office/powerpoint/2010/main" val="19593235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28601"/>
            <a:ext cx="6995120" cy="3056384"/>
          </a:xfrm>
        </p:spPr>
        <p:txBody>
          <a:bodyPr>
            <a:normAutofit lnSpcReduction="10000"/>
          </a:bodyPr>
          <a:lstStyle/>
          <a:p>
            <a:r>
              <a:rPr lang="en-US" sz="2000" dirty="0" err="1"/>
              <a:t>Hilar</a:t>
            </a:r>
            <a:r>
              <a:rPr lang="en-US" sz="2000" dirty="0"/>
              <a:t> cell tumors arise from an overgrowth of mature </a:t>
            </a:r>
            <a:r>
              <a:rPr lang="en-US" sz="2000" dirty="0" err="1"/>
              <a:t>hilar</a:t>
            </a:r>
            <a:r>
              <a:rPr lang="en-US" sz="2000" dirty="0"/>
              <a:t> cells or from ovarian mesenchyme and are typically found in postmenopausal women.</a:t>
            </a:r>
          </a:p>
          <a:p>
            <a:r>
              <a:rPr lang="en-US" sz="2000" dirty="0"/>
              <a:t> They are characterized clinically by masculinization(homologs of the interstitial or </a:t>
            </a:r>
            <a:r>
              <a:rPr lang="en-US" sz="2000" dirty="0" err="1"/>
              <a:t>Leydig</a:t>
            </a:r>
            <a:r>
              <a:rPr lang="en-US" sz="2000" dirty="0"/>
              <a:t> cells of the testis).</a:t>
            </a:r>
          </a:p>
          <a:p>
            <a:r>
              <a:rPr lang="en-US" sz="2000" dirty="0"/>
              <a:t> Histologically, the tumors contain pathognomonic </a:t>
            </a:r>
            <a:r>
              <a:rPr lang="en-US" sz="2000" dirty="0" err="1"/>
              <a:t>Reinke</a:t>
            </a:r>
            <a:r>
              <a:rPr lang="en-US" sz="2000" dirty="0"/>
              <a:t> </a:t>
            </a:r>
            <a:r>
              <a:rPr lang="en-US" sz="2000" dirty="0" err="1"/>
              <a:t>albuminoid</a:t>
            </a:r>
            <a:r>
              <a:rPr lang="en-US" sz="2000" dirty="0"/>
              <a:t> crystals in most cases and </a:t>
            </a:r>
          </a:p>
          <a:p>
            <a:r>
              <a:rPr lang="en-US" sz="2000" dirty="0"/>
              <a:t>grossly, they are always small, unilateral, and benign.</a:t>
            </a:r>
          </a:p>
          <a:p>
            <a:r>
              <a:rPr lang="en-US" sz="2000" dirty="0"/>
              <a:t>Treatment is surgical removal for these three rare tumors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251446"/>
            <a:ext cx="5554960" cy="3377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6610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tretch>
            <a:fillRect/>
          </a:stretch>
        </p:blipFill>
        <p:spPr>
          <a:xfrm>
            <a:off x="1562100" y="0"/>
            <a:ext cx="6007100" cy="6477000"/>
          </a:xfrm>
          <a:prstGeom prst="rect">
            <a:avLst/>
          </a:prstGeom>
        </p:spPr>
      </p:pic>
    </p:spTree>
    <p:extLst>
      <p:ext uri="{BB962C8B-B14F-4D97-AF65-F5344CB8AC3E}">
        <p14:creationId xmlns:p14="http://schemas.microsoft.com/office/powerpoint/2010/main" val="4046445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tretch>
            <a:fillRect/>
          </a:stretch>
        </p:blipFill>
        <p:spPr>
          <a:xfrm>
            <a:off x="393700" y="0"/>
            <a:ext cx="8356600" cy="6451600"/>
          </a:xfrm>
          <a:prstGeom prst="rect">
            <a:avLst/>
          </a:prstGeom>
        </p:spPr>
      </p:pic>
    </p:spTree>
    <p:extLst>
      <p:ext uri="{BB962C8B-B14F-4D97-AF65-F5344CB8AC3E}">
        <p14:creationId xmlns:p14="http://schemas.microsoft.com/office/powerpoint/2010/main" val="40464457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مركّب">
  <a:themeElements>
    <a:clrScheme name="مركّب">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مركّب">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مركّب">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TotalTime>
  <Words>6520</Words>
  <Application>Microsoft Office PowerPoint</Application>
  <PresentationFormat>On-screen Show (4:3)</PresentationFormat>
  <Paragraphs>463</Paragraphs>
  <Slides>77</Slides>
  <Notes>19</Notes>
  <HiddenSlides>1</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77</vt:i4>
      </vt:variant>
    </vt:vector>
  </HeadingPairs>
  <TitlesOfParts>
    <vt:vector size="87" baseType="lpstr">
      <vt:lpstr>Algerian</vt:lpstr>
      <vt:lpstr>Andalus</vt:lpstr>
      <vt:lpstr>Arial</vt:lpstr>
      <vt:lpstr>Calibri</vt:lpstr>
      <vt:lpstr>Century Gothic</vt:lpstr>
      <vt:lpstr>Tahoma</vt:lpstr>
      <vt:lpstr>Wingdings</vt:lpstr>
      <vt:lpstr>Office Theme</vt:lpstr>
      <vt:lpstr>مركّب</vt:lpstr>
      <vt:lpstr>نسق Office</vt:lpstr>
      <vt:lpstr>Hirsutism</vt:lpstr>
      <vt:lpstr>Intro…</vt:lpstr>
      <vt:lpstr>PATHOPHYSIOLOGY</vt:lpstr>
      <vt:lpstr>Role of androgens</vt:lpstr>
      <vt:lpstr>Causes </vt:lpstr>
      <vt:lpstr>PowerPoint Presentation</vt:lpstr>
      <vt:lpstr>Polycystic ovary syndrome</vt:lpstr>
      <vt:lpstr>PowerPoint Presentation</vt:lpstr>
      <vt:lpstr>PowerPoint Presentation</vt:lpstr>
      <vt:lpstr>congenital adrenal hyperplasia</vt:lpstr>
      <vt:lpstr>Ovarian tumors</vt:lpstr>
      <vt:lpstr>Adrenal tumors </vt:lpstr>
      <vt:lpstr>idiopathic hirsutism</vt:lpstr>
      <vt:lpstr>Ovarian hyperthecosis</vt:lpstr>
      <vt:lpstr>Approach to patient: History</vt:lpstr>
      <vt:lpstr>Ferriman-Gallwey score</vt:lpstr>
      <vt:lpstr>PowerPoint Presentation</vt:lpstr>
      <vt:lpstr>Physical examination</vt:lpstr>
      <vt:lpstr>Investigations </vt:lpstr>
      <vt:lpstr>PowerPoint Presentation</vt:lpstr>
      <vt:lpstr>Cant judge by clinical picture?</vt:lpstr>
      <vt:lpstr>PowerPoint Presentation</vt:lpstr>
      <vt:lpstr>Management of </vt:lpstr>
      <vt:lpstr>PowerPoint Presentation</vt:lpstr>
      <vt:lpstr>PowerPoint Presentation</vt:lpstr>
      <vt:lpstr>Combined estrogen-progestin oral contraceptives </vt:lpstr>
      <vt:lpstr>Choice of pill</vt:lpstr>
      <vt:lpstr>Duration of drug therapy </vt:lpstr>
      <vt:lpstr>Antiandrogens</vt:lpstr>
      <vt:lpstr>Antiandrogens as Monotherapy </vt:lpstr>
      <vt:lpstr>Antiandrogens</vt:lpstr>
      <vt:lpstr>The side effects of spironolactone </vt:lpstr>
      <vt:lpstr>Antiandrogens choice </vt:lpstr>
      <vt:lpstr>Direct methods of hair removal</vt:lpstr>
      <vt:lpstr>TREATMENTS NOT ROUTINELY RECOMMENDED</vt:lpstr>
      <vt:lpstr>SPECIAL POPULATIONS</vt:lpstr>
      <vt:lpstr>PowerPoint Presentation</vt:lpstr>
      <vt:lpstr>Topics that we are going to discuss in this lecture </vt:lpstr>
      <vt:lpstr>Presentations</vt:lpstr>
      <vt:lpstr>PowerPoint Presentation</vt:lpstr>
      <vt:lpstr>PowerPoint Presentation</vt:lpstr>
      <vt:lpstr>PowerPoint Presentation</vt:lpstr>
      <vt:lpstr>Adrenal disorders (Congenital Adrenal Hyperplasia ) </vt:lpstr>
      <vt:lpstr>PowerPoint Presentation</vt:lpstr>
      <vt:lpstr>21 hydroxylase deficiency</vt:lpstr>
      <vt:lpstr>21 hydroxylase deficiency classical vs NC  </vt:lpstr>
      <vt:lpstr>PowerPoint Presentation</vt:lpstr>
      <vt:lpstr>The diagnosis of 21-hydroxylase deficiency </vt:lpstr>
      <vt:lpstr>Treatment</vt:lpstr>
      <vt:lpstr>Prenatal diagnosis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Hirsutism &amp; Intersex</dc:title>
  <dc:creator>Ayah</dc:creator>
  <cp:lastModifiedBy>rayan</cp:lastModifiedBy>
  <cp:revision>21</cp:revision>
  <dcterms:created xsi:type="dcterms:W3CDTF">2021-03-21T14:09:54Z</dcterms:created>
  <dcterms:modified xsi:type="dcterms:W3CDTF">2021-04-01T08:30:12Z</dcterms:modified>
</cp:coreProperties>
</file>