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Lst>
  <p:sldSz cy="6858000" cx="12192000"/>
  <p:notesSz cx="6858000" cy="9144000"/>
  <p:embeddedFontLst>
    <p:embeddedFont>
      <p:font typeface="Source Sans Pro"/>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8" roundtripDataSignature="AMtx7mi8x1/gJRHgTcQMRycGLZdorfTN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SourceSansPro-regular.fntdata"/><Relationship Id="rId83" Type="http://schemas.openxmlformats.org/officeDocument/2006/relationships/slide" Target="slides/slide79.xml"/><Relationship Id="rId42" Type="http://schemas.openxmlformats.org/officeDocument/2006/relationships/slide" Target="slides/slide38.xml"/><Relationship Id="rId86" Type="http://schemas.openxmlformats.org/officeDocument/2006/relationships/font" Target="fonts/SourceSansPro-italic.fntdata"/><Relationship Id="rId41" Type="http://schemas.openxmlformats.org/officeDocument/2006/relationships/slide" Target="slides/slide37.xml"/><Relationship Id="rId85" Type="http://schemas.openxmlformats.org/officeDocument/2006/relationships/font" Target="fonts/SourceSansPro-bold.fntdata"/><Relationship Id="rId44" Type="http://schemas.openxmlformats.org/officeDocument/2006/relationships/slide" Target="slides/slide40.xml"/><Relationship Id="rId88" Type="http://customschemas.google.com/relationships/presentationmetadata" Target="metadata"/><Relationship Id="rId43" Type="http://schemas.openxmlformats.org/officeDocument/2006/relationships/slide" Target="slides/slide39.xml"/><Relationship Id="rId87" Type="http://schemas.openxmlformats.org/officeDocument/2006/relationships/font" Target="fonts/SourceSansPro-boldItalic.fntdata"/><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b="0" i="0" lang="en-US">
                <a:solidFill>
                  <a:srgbClr val="333333"/>
                </a:solidFill>
                <a:latin typeface="Source Sans Pro"/>
                <a:ea typeface="Source Sans Pro"/>
                <a:cs typeface="Source Sans Pro"/>
                <a:sym typeface="Source Sans Pro"/>
              </a:rPr>
              <a:t>Resisted External Rotation:  Tests the integrity of the infraspinatus muscle tendon. Ask the patient to flex the forearms at 90° with the palms supinated. From this position we will have the patient to externally rotate the shoulders by moving the forearms laterally, against our resistance. Any pain and/or weakness will indicate an injury in its tendon.</a:t>
            </a:r>
            <a:endParaRPr/>
          </a:p>
        </p:txBody>
      </p:sp>
      <p:sp>
        <p:nvSpPr>
          <p:cNvPr id="263" name="Google Shape;26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The above test is known as Gerber’s Lift Off Test.</a:t>
            </a:r>
            <a:endParaRPr/>
          </a:p>
          <a:p>
            <a:pPr indent="0" lvl="0" marL="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Another similar test is the internal rotation lag sign: the patient will fully internally rotate his shoulder with his hand at the level of the lumber region. Then ask the patient to actively keep the hand away from the back. Inability to do so (+ve sign) is evidence of subscapularis tendon tear.</a:t>
            </a:r>
            <a:endParaRPr/>
          </a:p>
        </p:txBody>
      </p:sp>
      <p:sp>
        <p:nvSpPr>
          <p:cNvPr id="315" name="Google Shape;31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marR="0" rtl="0" algn="l">
              <a:lnSpc>
                <a:spcPct val="100000"/>
              </a:lnSpc>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Speed’s Test: done to confirm Biceps Tendinopathy. The patient will first extend the elbow and fully supinate the forearm. Then the patient is asked to flex the shoulder forward against resistance. The examiner should palpate the anterior joint line, at the same time, for any tenderness. Any pain elicited indicates biceps tendinopathy.</a:t>
            </a:r>
            <a:endParaRPr/>
          </a:p>
        </p:txBody>
      </p:sp>
      <p:sp>
        <p:nvSpPr>
          <p:cNvPr id="388" name="Google Shape;38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 Yergason’s Test: Also done to confirm Biceps Tendinopathy. The patient will 1</a:t>
            </a:r>
            <a:r>
              <a:rPr baseline="30000" lang="en-US"/>
              <a:t>st</a:t>
            </a:r>
            <a:r>
              <a:rPr lang="en-US"/>
              <a:t> flex the elbow at </a:t>
            </a:r>
            <a:r>
              <a:rPr b="0" i="0" lang="en-US">
                <a:solidFill>
                  <a:srgbClr val="333333"/>
                </a:solidFill>
                <a:latin typeface="Source Sans Pro"/>
                <a:ea typeface="Source Sans Pro"/>
                <a:cs typeface="Source Sans Pro"/>
                <a:sym typeface="Source Sans Pro"/>
              </a:rPr>
              <a:t>90° and to partially pronate the forearm. Then the patient is asked to supinate the forearm against the resistance. At the same time, the examiner should palpate the origin of the biceps tendon for any tenderness or popping sensation. The test is positive if pain is elicited.</a:t>
            </a:r>
            <a:endParaRPr/>
          </a:p>
        </p:txBody>
      </p:sp>
      <p:sp>
        <p:nvSpPr>
          <p:cNvPr id="400" name="Google Shape;40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1" name="Google Shape;43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6" name="Google Shape;98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8" name="Google Shape;99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7" name="Google Shape;100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8" name="Google Shape;101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0" name="Google Shape;103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0" name="Google Shape;104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3" name="Google Shape;1063;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2" name="Google Shape;1072;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 Note: what is written in the slide is from Dr. Sohaib’s Lecture. Everything in this section has been mentioned during the clinical rounds and checked from the book**</a:t>
            </a:r>
            <a:endParaRPr/>
          </a:p>
          <a:p>
            <a:pPr indent="0" lvl="0" marL="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Jobe’s Test: Ask the patient to abduct both arms to 90</a:t>
            </a:r>
            <a:r>
              <a:rPr b="0" i="0" lang="en-US">
                <a:solidFill>
                  <a:srgbClr val="333333"/>
                </a:solidFill>
                <a:latin typeface="Source Sans Pro"/>
                <a:ea typeface="Source Sans Pro"/>
                <a:cs typeface="Source Sans Pro"/>
                <a:sym typeface="Source Sans Pro"/>
              </a:rPr>
              <a:t>° and then bring them anteriorly with a 30° forward flexion and internally rotating (bring both thumbs down), the examiner will then resist the upward movement of the patient’s arms.</a:t>
            </a:r>
            <a:endParaRPr/>
          </a:p>
          <a:p>
            <a:pPr indent="0" lvl="0" marL="0" rtl="0" algn="l">
              <a:spcBef>
                <a:spcPts val="0"/>
              </a:spcBef>
              <a:spcAft>
                <a:spcPts val="0"/>
              </a:spcAft>
              <a:buClr>
                <a:srgbClr val="333333"/>
              </a:buClr>
              <a:buSzPts val="1200"/>
              <a:buFont typeface="Source Sans Pro"/>
              <a:buNone/>
            </a:pPr>
            <a:r>
              <a:rPr b="0" i="0" lang="en-US">
                <a:solidFill>
                  <a:srgbClr val="333333"/>
                </a:solidFill>
                <a:latin typeface="Source Sans Pro"/>
                <a:ea typeface="Source Sans Pro"/>
                <a:cs typeface="Source Sans Pro"/>
                <a:sym typeface="Source Sans Pro"/>
              </a:rPr>
              <a:t>+ve Test: Pain or reduced strength, indicative of a supraspinatus tendon injury.</a:t>
            </a:r>
            <a:endParaRPr/>
          </a:p>
          <a:p>
            <a:pPr indent="0" lvl="0" marL="0" rtl="0" algn="l">
              <a:spcBef>
                <a:spcPts val="0"/>
              </a:spcBef>
              <a:spcAft>
                <a:spcPts val="0"/>
              </a:spcAft>
              <a:buClr>
                <a:schemeClr val="dk1"/>
              </a:buClr>
              <a:buSzPts val="1200"/>
              <a:buFont typeface="Calibri"/>
              <a:buNone/>
            </a:pPr>
            <a:r>
              <a:t/>
            </a:r>
            <a:endParaRPr b="0" i="0">
              <a:solidFill>
                <a:srgbClr val="333333"/>
              </a:solidFill>
              <a:latin typeface="Source Sans Pro"/>
              <a:ea typeface="Source Sans Pro"/>
              <a:cs typeface="Source Sans Pro"/>
              <a:sym typeface="Source Sans Pro"/>
            </a:endParaRPr>
          </a:p>
          <a:p>
            <a:pPr indent="-171450" lvl="0" marL="171450" rtl="0" algn="l">
              <a:spcBef>
                <a:spcPts val="0"/>
              </a:spcBef>
              <a:spcAft>
                <a:spcPts val="0"/>
              </a:spcAft>
              <a:buClr>
                <a:srgbClr val="333333"/>
              </a:buClr>
              <a:buSzPts val="1200"/>
              <a:buFont typeface="Source Sans Pro"/>
              <a:buChar char="-"/>
            </a:pPr>
            <a:r>
              <a:rPr b="0" i="0" lang="en-US">
                <a:solidFill>
                  <a:srgbClr val="333333"/>
                </a:solidFill>
                <a:latin typeface="Source Sans Pro"/>
                <a:ea typeface="Source Sans Pro"/>
                <a:cs typeface="Source Sans Pro"/>
                <a:sym typeface="Source Sans Pro"/>
              </a:rPr>
              <a:t>To test for Shoulder Impingement: We perform three tests;</a:t>
            </a:r>
            <a:endParaRPr/>
          </a:p>
          <a:p>
            <a:pPr indent="-228600" lvl="1" marL="685800" rtl="0" algn="l">
              <a:spcBef>
                <a:spcPts val="0"/>
              </a:spcBef>
              <a:spcAft>
                <a:spcPts val="0"/>
              </a:spcAft>
              <a:buClr>
                <a:srgbClr val="333333"/>
              </a:buClr>
              <a:buSzPts val="1200"/>
              <a:buFont typeface="Calibri"/>
              <a:buAutoNum type="arabicPeriod"/>
            </a:pPr>
            <a:r>
              <a:rPr b="0" i="0" lang="en-US">
                <a:solidFill>
                  <a:srgbClr val="333333"/>
                </a:solidFill>
                <a:latin typeface="Source Sans Pro"/>
                <a:ea typeface="Source Sans Pro"/>
                <a:cs typeface="Source Sans Pro"/>
                <a:sym typeface="Source Sans Pro"/>
              </a:rPr>
              <a:t>Neer’s Test: We ask the patient to fully pronate the forearm, then we passively flex the arm until it is over the patient’s head. This maneuver reduces the subacromial space and reproduces pain if shoulder impingement is present. </a:t>
            </a:r>
            <a:endParaRPr/>
          </a:p>
          <a:p>
            <a:pPr indent="-152400" lvl="1" marL="685800" rtl="0" algn="l">
              <a:spcBef>
                <a:spcPts val="0"/>
              </a:spcBef>
              <a:spcAft>
                <a:spcPts val="0"/>
              </a:spcAft>
              <a:buClr>
                <a:schemeClr val="dk1"/>
              </a:buClr>
              <a:buSzPts val="1200"/>
              <a:buFont typeface="Calibri"/>
              <a:buNone/>
            </a:pPr>
            <a:r>
              <a:t/>
            </a:r>
            <a:endParaRPr b="0" i="0">
              <a:solidFill>
                <a:srgbClr val="333333"/>
              </a:solidFill>
              <a:latin typeface="Source Sans Pro"/>
              <a:ea typeface="Source Sans Pro"/>
              <a:cs typeface="Source Sans Pro"/>
              <a:sym typeface="Source Sans Pro"/>
            </a:endParaRPr>
          </a:p>
          <a:p>
            <a:pPr indent="-228600" lvl="1" marL="685800" rtl="0" algn="l">
              <a:spcBef>
                <a:spcPts val="0"/>
              </a:spcBef>
              <a:spcAft>
                <a:spcPts val="0"/>
              </a:spcAft>
              <a:buClr>
                <a:srgbClr val="333333"/>
              </a:buClr>
              <a:buSzPts val="1200"/>
              <a:buFont typeface="Calibri"/>
              <a:buAutoNum type="arabicPeriod"/>
            </a:pPr>
            <a:r>
              <a:rPr b="0" i="0" lang="en-US">
                <a:solidFill>
                  <a:srgbClr val="333333"/>
                </a:solidFill>
                <a:latin typeface="Source Sans Pro"/>
                <a:ea typeface="Source Sans Pro"/>
                <a:cs typeface="Source Sans Pro"/>
                <a:sym typeface="Source Sans Pro"/>
              </a:rPr>
              <a:t>Empty Can Test: Done as mentioned above, checks the supraspinatus tendon integrity. It reduces the subacromial space thus eliciting pain if impingement is present.</a:t>
            </a:r>
            <a:endParaRPr/>
          </a:p>
          <a:p>
            <a:pPr indent="-152400" lvl="1" marL="685800" rtl="0" algn="l">
              <a:spcBef>
                <a:spcPts val="0"/>
              </a:spcBef>
              <a:spcAft>
                <a:spcPts val="0"/>
              </a:spcAft>
              <a:buClr>
                <a:schemeClr val="dk1"/>
              </a:buClr>
              <a:buSzPts val="1200"/>
              <a:buFont typeface="Calibri"/>
              <a:buNone/>
            </a:pPr>
            <a:r>
              <a:t/>
            </a:r>
            <a:endParaRPr b="0" i="0">
              <a:solidFill>
                <a:srgbClr val="333333"/>
              </a:solidFill>
              <a:latin typeface="Source Sans Pro"/>
              <a:ea typeface="Source Sans Pro"/>
              <a:cs typeface="Source Sans Pro"/>
              <a:sym typeface="Source Sans Pro"/>
            </a:endParaRPr>
          </a:p>
          <a:p>
            <a:pPr indent="-228600" lvl="1" marL="685800" rtl="0" algn="l">
              <a:spcBef>
                <a:spcPts val="0"/>
              </a:spcBef>
              <a:spcAft>
                <a:spcPts val="0"/>
              </a:spcAft>
              <a:buClr>
                <a:srgbClr val="333333"/>
              </a:buClr>
              <a:buSzPts val="1200"/>
              <a:buFont typeface="Calibri"/>
              <a:buAutoNum type="arabicPeriod"/>
            </a:pPr>
            <a:r>
              <a:rPr b="0" i="0" lang="en-US">
                <a:solidFill>
                  <a:srgbClr val="333333"/>
                </a:solidFill>
                <a:latin typeface="Source Sans Pro"/>
                <a:ea typeface="Source Sans Pro"/>
                <a:cs typeface="Source Sans Pro"/>
                <a:sym typeface="Source Sans Pro"/>
              </a:rPr>
              <a:t>Hawkins-Kennedy Test: To perform this test both the elbow and the shoulder should be flexed at 90°. The examiner must support the arm of the patient at the level of the elbow so that the upper extremity can be as much relaxed as possible. Then the examiner has to internally rotate the shoulder while at the same time perform a cross-body adduction of the arm. The test is positive if pain is elicited.</a:t>
            </a:r>
            <a:endParaRPr/>
          </a:p>
          <a:p>
            <a:pPr indent="-95250" lvl="1" marL="628650" rtl="0" algn="l">
              <a:spcBef>
                <a:spcPts val="0"/>
              </a:spcBef>
              <a:spcAft>
                <a:spcPts val="0"/>
              </a:spcAft>
              <a:buClr>
                <a:schemeClr val="dk1"/>
              </a:buClr>
              <a:buSzPts val="1200"/>
              <a:buFont typeface="Calibri"/>
              <a:buNone/>
            </a:pPr>
            <a:r>
              <a:t/>
            </a:r>
            <a:endParaRPr b="0" i="0">
              <a:solidFill>
                <a:srgbClr val="333333"/>
              </a:solidFill>
              <a:latin typeface="Source Sans Pro"/>
              <a:ea typeface="Source Sans Pro"/>
              <a:cs typeface="Source Sans Pro"/>
              <a:sym typeface="Source Sans Pro"/>
            </a:endParaRPr>
          </a:p>
          <a:p>
            <a:pPr indent="0" lvl="0" marL="0" rtl="0" algn="l">
              <a:spcBef>
                <a:spcPts val="0"/>
              </a:spcBef>
              <a:spcAft>
                <a:spcPts val="0"/>
              </a:spcAft>
              <a:buClr>
                <a:srgbClr val="333333"/>
              </a:buClr>
              <a:buSzPts val="1200"/>
              <a:buFont typeface="Source Sans Pro"/>
              <a:buNone/>
            </a:pPr>
            <a:r>
              <a:rPr b="0" i="0" lang="en-US">
                <a:solidFill>
                  <a:srgbClr val="333333"/>
                </a:solidFill>
                <a:latin typeface="Source Sans Pro"/>
                <a:ea typeface="Source Sans Pro"/>
                <a:cs typeface="Source Sans Pro"/>
                <a:sym typeface="Source Sans Pro"/>
              </a:rPr>
              <a:t>	</a:t>
            </a:r>
            <a:endParaRPr/>
          </a:p>
        </p:txBody>
      </p:sp>
      <p:sp>
        <p:nvSpPr>
          <p:cNvPr id="220" name="Google Shape;22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8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8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8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81"/>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8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81"/>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9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90"/>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9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9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9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9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1"/>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91"/>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9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9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9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8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82"/>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82"/>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8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8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8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8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0" name="Shape 40"/>
        <p:cNvGrpSpPr/>
        <p:nvPr/>
      </p:nvGrpSpPr>
      <p:grpSpPr>
        <a:xfrm>
          <a:off x="0" y="0"/>
          <a:ext cx="0" cy="0"/>
          <a:chOff x="0" y="0"/>
          <a:chExt cx="0" cy="0"/>
        </a:xfrm>
      </p:grpSpPr>
      <p:sp>
        <p:nvSpPr>
          <p:cNvPr id="41" name="Google Shape;41;p84"/>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84"/>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4"/>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4"/>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 name="Google Shape;45;p84"/>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6" name="Google Shape;46;p84"/>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4"/>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50" u="none" cap="none" strike="noStrike">
                <a:solidFill>
                  <a:schemeClr val="dk2"/>
                </a:solidFill>
                <a:latin typeface="Calibri"/>
                <a:ea typeface="Calibri"/>
                <a:cs typeface="Calibri"/>
                <a:sym typeface="Calibri"/>
              </a:defRPr>
            </a:lvl1pPr>
            <a:lvl2pPr indent="0" lvl="1" marL="0" algn="r">
              <a:spcBef>
                <a:spcPts val="0"/>
              </a:spcBef>
              <a:buNone/>
              <a:defRPr b="0" i="0" sz="1050" u="none" cap="none" strike="noStrike">
                <a:solidFill>
                  <a:schemeClr val="dk2"/>
                </a:solidFill>
                <a:latin typeface="Calibri"/>
                <a:ea typeface="Calibri"/>
                <a:cs typeface="Calibri"/>
                <a:sym typeface="Calibri"/>
              </a:defRPr>
            </a:lvl2pPr>
            <a:lvl3pPr indent="0" lvl="2" marL="0" algn="r">
              <a:spcBef>
                <a:spcPts val="0"/>
              </a:spcBef>
              <a:buNone/>
              <a:defRPr b="0" i="0" sz="1050" u="none" cap="none" strike="noStrike">
                <a:solidFill>
                  <a:schemeClr val="dk2"/>
                </a:solidFill>
                <a:latin typeface="Calibri"/>
                <a:ea typeface="Calibri"/>
                <a:cs typeface="Calibri"/>
                <a:sym typeface="Calibri"/>
              </a:defRPr>
            </a:lvl3pPr>
            <a:lvl4pPr indent="0" lvl="3" marL="0" algn="r">
              <a:spcBef>
                <a:spcPts val="0"/>
              </a:spcBef>
              <a:buNone/>
              <a:defRPr b="0" i="0" sz="1050" u="none" cap="none" strike="noStrike">
                <a:solidFill>
                  <a:schemeClr val="dk2"/>
                </a:solidFill>
                <a:latin typeface="Calibri"/>
                <a:ea typeface="Calibri"/>
                <a:cs typeface="Calibri"/>
                <a:sym typeface="Calibri"/>
              </a:defRPr>
            </a:lvl4pPr>
            <a:lvl5pPr indent="0" lvl="4" marL="0" algn="r">
              <a:spcBef>
                <a:spcPts val="0"/>
              </a:spcBef>
              <a:buNone/>
              <a:defRPr b="0" i="0" sz="1050" u="none" cap="none" strike="noStrike">
                <a:solidFill>
                  <a:schemeClr val="dk2"/>
                </a:solidFill>
                <a:latin typeface="Calibri"/>
                <a:ea typeface="Calibri"/>
                <a:cs typeface="Calibri"/>
                <a:sym typeface="Calibri"/>
              </a:defRPr>
            </a:lvl5pPr>
            <a:lvl6pPr indent="0" lvl="5" marL="0" algn="r">
              <a:spcBef>
                <a:spcPts val="0"/>
              </a:spcBef>
              <a:buNone/>
              <a:defRPr b="0" i="0" sz="1050" u="none" cap="none" strike="noStrike">
                <a:solidFill>
                  <a:schemeClr val="dk2"/>
                </a:solidFill>
                <a:latin typeface="Calibri"/>
                <a:ea typeface="Calibri"/>
                <a:cs typeface="Calibri"/>
                <a:sym typeface="Calibri"/>
              </a:defRPr>
            </a:lvl6pPr>
            <a:lvl7pPr indent="0" lvl="6" marL="0" algn="r">
              <a:spcBef>
                <a:spcPts val="0"/>
              </a:spcBef>
              <a:buNone/>
              <a:defRPr b="0" i="0" sz="1050" u="none" cap="none" strike="noStrike">
                <a:solidFill>
                  <a:schemeClr val="dk2"/>
                </a:solidFill>
                <a:latin typeface="Calibri"/>
                <a:ea typeface="Calibri"/>
                <a:cs typeface="Calibri"/>
                <a:sym typeface="Calibri"/>
              </a:defRPr>
            </a:lvl7pPr>
            <a:lvl8pPr indent="0" lvl="7" marL="0" algn="r">
              <a:spcBef>
                <a:spcPts val="0"/>
              </a:spcBef>
              <a:buNone/>
              <a:defRPr b="0" i="0" sz="1050" u="none" cap="none" strike="noStrike">
                <a:solidFill>
                  <a:schemeClr val="dk2"/>
                </a:solidFill>
                <a:latin typeface="Calibri"/>
                <a:ea typeface="Calibri"/>
                <a:cs typeface="Calibri"/>
                <a:sym typeface="Calibri"/>
              </a:defRPr>
            </a:lvl8pPr>
            <a:lvl9pPr indent="0" lvl="8" marL="0" algn="r">
              <a:spcBef>
                <a:spcPts val="0"/>
              </a:spcBef>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5"/>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2" name="Google Shape;52;p85"/>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85"/>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85"/>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8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58" name="Shape 58"/>
        <p:cNvGrpSpPr/>
        <p:nvPr/>
      </p:nvGrpSpPr>
      <p:grpSpPr>
        <a:xfrm>
          <a:off x="0" y="0"/>
          <a:ext cx="0" cy="0"/>
          <a:chOff x="0" y="0"/>
          <a:chExt cx="0" cy="0"/>
        </a:xfrm>
      </p:grpSpPr>
      <p:sp>
        <p:nvSpPr>
          <p:cNvPr id="59" name="Google Shape;59;p8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8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86"/>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86"/>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63" name="Google Shape;63;p8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6" name="Google Shape;66;p8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8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8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2" name="Shape 72"/>
        <p:cNvGrpSpPr/>
        <p:nvPr/>
      </p:nvGrpSpPr>
      <p:grpSpPr>
        <a:xfrm>
          <a:off x="0" y="0"/>
          <a:ext cx="0" cy="0"/>
          <a:chOff x="0" y="0"/>
          <a:chExt cx="0" cy="0"/>
        </a:xfrm>
      </p:grpSpPr>
      <p:sp>
        <p:nvSpPr>
          <p:cNvPr id="73" name="Google Shape;73;p8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89"/>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9"/>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9"/>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9"/>
          <p:cNvSpPr/>
          <p:nvPr>
            <p:ph idx="2" type="pic"/>
          </p:nvPr>
        </p:nvSpPr>
        <p:spPr>
          <a:xfrm>
            <a:off x="15" y="0"/>
            <a:ext cx="12191985"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rm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83" name="Google Shape;83;p89"/>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8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8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8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80"/>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8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80"/>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8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8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8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80"/>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3.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5.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8.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9.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0.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1.png"/><Relationship Id="rId4" Type="http://schemas.openxmlformats.org/officeDocument/2006/relationships/image" Target="../media/image64.png"/><Relationship Id="rId5"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4.png"/><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5.png"/><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8.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2.png"/><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4.pn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1"/>
          <p:cNvSpPr txBox="1"/>
          <p:nvPr>
            <p:ph type="ctrTitle"/>
          </p:nvPr>
        </p:nvSpPr>
        <p:spPr>
          <a:xfrm>
            <a:off x="6730000" y="639097"/>
            <a:ext cx="4813072" cy="368601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Shoulder Joint</a:t>
            </a:r>
            <a:endParaRPr/>
          </a:p>
        </p:txBody>
      </p:sp>
      <p:sp>
        <p:nvSpPr>
          <p:cNvPr id="107" name="Google Shape;107;p1"/>
          <p:cNvSpPr txBox="1"/>
          <p:nvPr>
            <p:ph idx="1" type="subTitle"/>
          </p:nvPr>
        </p:nvSpPr>
        <p:spPr>
          <a:xfrm>
            <a:off x="6729999" y="4455621"/>
            <a:ext cx="4829101" cy="12386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900"/>
              <a:buNone/>
            </a:pPr>
            <a:r>
              <a:rPr lang="en-US" sz="1900">
                <a:solidFill>
                  <a:srgbClr val="262626"/>
                </a:solidFill>
              </a:rPr>
              <a:t>SUHAIB MOSELEY, MD</a:t>
            </a:r>
            <a:endParaRPr/>
          </a:p>
          <a:p>
            <a:pPr indent="0" lvl="0" marL="0" rtl="0" algn="l">
              <a:lnSpc>
                <a:spcPct val="90000"/>
              </a:lnSpc>
              <a:spcBef>
                <a:spcPts val="1400"/>
              </a:spcBef>
              <a:spcAft>
                <a:spcPts val="0"/>
              </a:spcAft>
              <a:buSzPts val="1900"/>
              <a:buNone/>
            </a:pPr>
            <a:r>
              <a:rPr lang="en-US" sz="1900">
                <a:solidFill>
                  <a:srgbClr val="262626"/>
                </a:solidFill>
              </a:rPr>
              <a:t>MUTAH UNIVERSITY</a:t>
            </a:r>
            <a:endParaRPr/>
          </a:p>
          <a:p>
            <a:pPr indent="0" lvl="0" marL="0" rtl="0" algn="l">
              <a:lnSpc>
                <a:spcPct val="90000"/>
              </a:lnSpc>
              <a:spcBef>
                <a:spcPts val="1400"/>
              </a:spcBef>
              <a:spcAft>
                <a:spcPts val="0"/>
              </a:spcAft>
              <a:buSzPts val="1900"/>
              <a:buNone/>
            </a:pPr>
            <a:r>
              <a:rPr lang="en-US" sz="1900">
                <a:solidFill>
                  <a:srgbClr val="262626"/>
                </a:solidFill>
              </a:rPr>
              <a:t>2020</a:t>
            </a:r>
            <a:endParaRPr/>
          </a:p>
        </p:txBody>
      </p:sp>
      <p:pic>
        <p:nvPicPr>
          <p:cNvPr id="108" name="Google Shape;108;p1"/>
          <p:cNvPicPr preferRelativeResize="0"/>
          <p:nvPr/>
        </p:nvPicPr>
        <p:blipFill rotWithShape="1">
          <a:blip r:embed="rId3">
            <a:alphaModFix/>
          </a:blip>
          <a:srcRect b="0" l="0" r="11110" t="0"/>
          <a:stretch/>
        </p:blipFill>
        <p:spPr>
          <a:xfrm>
            <a:off x="1" y="10"/>
            <a:ext cx="6096000" cy="6857990"/>
          </a:xfrm>
          <a:prstGeom prst="rect">
            <a:avLst/>
          </a:prstGeom>
          <a:noFill/>
          <a:ln>
            <a:noFill/>
          </a:ln>
        </p:spPr>
      </p:pic>
      <p:cxnSp>
        <p:nvCxnSpPr>
          <p:cNvPr id="109" name="Google Shape;109;p1"/>
          <p:cNvCxnSpPr/>
          <p:nvPr/>
        </p:nvCxnSpPr>
        <p:spPr>
          <a:xfrm>
            <a:off x="6805053" y="4343400"/>
            <a:ext cx="438912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110" name="Google Shape;110;p1"/>
          <p:cNvSpPr txBox="1"/>
          <p:nvPr/>
        </p:nvSpPr>
        <p:spPr>
          <a:xfrm>
            <a:off x="10153225" y="5138950"/>
            <a:ext cx="1880700" cy="12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wentieth Century"/>
                <a:ea typeface="Twentieth Century"/>
                <a:cs typeface="Twentieth Century"/>
                <a:sym typeface="Twentieth Century"/>
              </a:rPr>
              <a:t>Edited by;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Lana Sabateen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Malak Al-Majali</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Sara Khreisat</a:t>
            </a:r>
            <a:endParaRPr>
              <a:latin typeface="Twentieth Century"/>
              <a:ea typeface="Twentieth Century"/>
              <a:cs typeface="Twentieth Century"/>
              <a:sym typeface="Twentieth Centur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1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2" name="Google Shape;252;p10"/>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53" name="Google Shape;253;p1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4" name="Google Shape;254;p10"/>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Infraspinatus Muscle</a:t>
            </a:r>
            <a:endParaRPr/>
          </a:p>
        </p:txBody>
      </p:sp>
      <p:pic>
        <p:nvPicPr>
          <p:cNvPr descr="نتيجة بحث الصور عن infraspinatous" id="255" name="Google Shape;255;p10"/>
          <p:cNvPicPr preferRelativeResize="0"/>
          <p:nvPr>
            <p:ph idx="1" type="body"/>
          </p:nvPr>
        </p:nvPicPr>
        <p:blipFill rotWithShape="1">
          <a:blip r:embed="rId3">
            <a:alphaModFix/>
          </a:blip>
          <a:srcRect b="0" l="0" r="0" t="0"/>
          <a:stretch/>
        </p:blipFill>
        <p:spPr>
          <a:xfrm>
            <a:off x="1191190" y="645106"/>
            <a:ext cx="4355630" cy="5247747"/>
          </a:xfrm>
          <a:prstGeom prst="rect">
            <a:avLst/>
          </a:prstGeom>
          <a:noFill/>
          <a:ln>
            <a:noFill/>
          </a:ln>
        </p:spPr>
      </p:pic>
      <p:cxnSp>
        <p:nvCxnSpPr>
          <p:cNvPr id="256" name="Google Shape;256;p10"/>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57" name="Google Shape;257;p10"/>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Calibri"/>
              <a:buChar char="•"/>
            </a:pPr>
            <a:r>
              <a:rPr lang="en-US"/>
              <a:t> Origin: Infraspinous Fossa</a:t>
            </a:r>
            <a:endParaRPr/>
          </a:p>
          <a:p>
            <a:pPr indent="-127000" lvl="0" marL="91440" rtl="0" algn="l">
              <a:lnSpc>
                <a:spcPct val="90000"/>
              </a:lnSpc>
              <a:spcBef>
                <a:spcPts val="1400"/>
              </a:spcBef>
              <a:spcAft>
                <a:spcPts val="0"/>
              </a:spcAft>
              <a:buSzPts val="2000"/>
              <a:buFont typeface="Calibri"/>
              <a:buChar char="•"/>
            </a:pPr>
            <a:r>
              <a:rPr lang="en-US"/>
              <a:t>Insertion: Greater Tubercle of Humerus</a:t>
            </a:r>
            <a:endParaRPr/>
          </a:p>
          <a:p>
            <a:pPr indent="-127000" lvl="0" marL="91440" rtl="0" algn="l">
              <a:lnSpc>
                <a:spcPct val="90000"/>
              </a:lnSpc>
              <a:spcBef>
                <a:spcPts val="1400"/>
              </a:spcBef>
              <a:spcAft>
                <a:spcPts val="0"/>
              </a:spcAft>
              <a:buSzPts val="2000"/>
              <a:buFont typeface="Calibri"/>
              <a:buChar char="•"/>
            </a:pPr>
            <a:r>
              <a:rPr lang="en-US"/>
              <a:t>Nerve Supply: Suprascapular nerve.</a:t>
            </a:r>
            <a:endParaRPr/>
          </a:p>
          <a:p>
            <a:pPr indent="-127000" lvl="0" marL="91440" rtl="0" algn="l">
              <a:lnSpc>
                <a:spcPct val="90000"/>
              </a:lnSpc>
              <a:spcBef>
                <a:spcPts val="1400"/>
              </a:spcBef>
              <a:spcAft>
                <a:spcPts val="0"/>
              </a:spcAft>
              <a:buSzPts val="2000"/>
              <a:buFont typeface="Calibri"/>
              <a:buChar char="•"/>
            </a:pPr>
            <a:r>
              <a:rPr lang="en-US"/>
              <a:t>Function: External/Lateral rotation of the arm (during adduction).</a:t>
            </a:r>
            <a:endParaRPr/>
          </a:p>
        </p:txBody>
      </p:sp>
      <p:sp>
        <p:nvSpPr>
          <p:cNvPr id="258" name="Google Shape;258;p1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p1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p11"/>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id="267" name="Google Shape;267;p11"/>
          <p:cNvPicPr preferRelativeResize="0"/>
          <p:nvPr/>
        </p:nvPicPr>
        <p:blipFill rotWithShape="1">
          <a:blip r:embed="rId3">
            <a:alphaModFix/>
          </a:blip>
          <a:srcRect b="0" l="0" r="0" t="0"/>
          <a:stretch/>
        </p:blipFill>
        <p:spPr>
          <a:xfrm>
            <a:off x="643192" y="1224619"/>
            <a:ext cx="5451627" cy="4088720"/>
          </a:xfrm>
          <a:prstGeom prst="rect">
            <a:avLst/>
          </a:prstGeom>
          <a:noFill/>
          <a:ln>
            <a:noFill/>
          </a:ln>
        </p:spPr>
      </p:pic>
      <p:cxnSp>
        <p:nvCxnSpPr>
          <p:cNvPr id="268" name="Google Shape;268;p11"/>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69" name="Google Shape;269;p11"/>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n-US">
                <a:solidFill>
                  <a:schemeClr val="accent2"/>
                </a:solidFill>
              </a:rPr>
              <a:t>Resisted External Rotation</a:t>
            </a:r>
            <a:endParaRPr/>
          </a:p>
          <a:p>
            <a:pPr indent="-127000" lvl="0" marL="91440" rtl="0" algn="l">
              <a:lnSpc>
                <a:spcPct val="90000"/>
              </a:lnSpc>
              <a:spcBef>
                <a:spcPts val="1400"/>
              </a:spcBef>
              <a:spcAft>
                <a:spcPts val="0"/>
              </a:spcAft>
              <a:buSzPts val="2000"/>
              <a:buChar char=" "/>
            </a:pPr>
            <a:r>
              <a:rPr lang="en-US"/>
              <a:t>- The examiner will resist the lateral rotation while the arm is adducted to the trunk</a:t>
            </a:r>
            <a:endParaRPr/>
          </a:p>
        </p:txBody>
      </p:sp>
      <p:sp>
        <p:nvSpPr>
          <p:cNvPr id="270" name="Google Shape;270;p1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1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8" name="Google Shape;278;p12"/>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79" name="Google Shape;279;p1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0" name="Google Shape;280;p1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Teres Minor</a:t>
            </a:r>
            <a:endParaRPr/>
          </a:p>
        </p:txBody>
      </p:sp>
      <p:pic>
        <p:nvPicPr>
          <p:cNvPr descr="نتيجة بحث الصور عن teres minor" id="281" name="Google Shape;281;p12"/>
          <p:cNvPicPr preferRelativeResize="0"/>
          <p:nvPr>
            <p:ph idx="1" type="body"/>
          </p:nvPr>
        </p:nvPicPr>
        <p:blipFill rotWithShape="1">
          <a:blip r:embed="rId3">
            <a:alphaModFix/>
          </a:blip>
          <a:srcRect b="0" l="0" r="0" t="0"/>
          <a:stretch/>
        </p:blipFill>
        <p:spPr>
          <a:xfrm>
            <a:off x="644373" y="1737845"/>
            <a:ext cx="5451627" cy="3066540"/>
          </a:xfrm>
          <a:prstGeom prst="rect">
            <a:avLst/>
          </a:prstGeom>
          <a:noFill/>
          <a:ln>
            <a:noFill/>
          </a:ln>
        </p:spPr>
      </p:pic>
      <p:cxnSp>
        <p:nvCxnSpPr>
          <p:cNvPr id="282" name="Google Shape;282;p1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83" name="Google Shape;283;p12"/>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Calibri"/>
              <a:buChar char="•"/>
            </a:pPr>
            <a:r>
              <a:rPr lang="en-US"/>
              <a:t> Origin: Infraspinous Fossa.</a:t>
            </a:r>
            <a:endParaRPr/>
          </a:p>
          <a:p>
            <a:pPr indent="-127000" lvl="0" marL="91440" rtl="0" algn="l">
              <a:lnSpc>
                <a:spcPct val="90000"/>
              </a:lnSpc>
              <a:spcBef>
                <a:spcPts val="1400"/>
              </a:spcBef>
              <a:spcAft>
                <a:spcPts val="0"/>
              </a:spcAft>
              <a:buSzPts val="2000"/>
              <a:buFont typeface="Calibri"/>
              <a:buChar char="•"/>
            </a:pPr>
            <a:r>
              <a:rPr lang="en-US"/>
              <a:t> Insertion: Greater Tubercle of humerus.</a:t>
            </a:r>
            <a:endParaRPr/>
          </a:p>
          <a:p>
            <a:pPr indent="-127000" lvl="0" marL="91440" rtl="0" algn="l">
              <a:lnSpc>
                <a:spcPct val="90000"/>
              </a:lnSpc>
              <a:spcBef>
                <a:spcPts val="1400"/>
              </a:spcBef>
              <a:spcAft>
                <a:spcPts val="0"/>
              </a:spcAft>
              <a:buSzPts val="2000"/>
              <a:buFont typeface="Calibri"/>
              <a:buChar char="•"/>
            </a:pPr>
            <a:r>
              <a:rPr lang="en-US"/>
              <a:t> Nerve Supply: Axillary Nerve.</a:t>
            </a:r>
            <a:endParaRPr/>
          </a:p>
          <a:p>
            <a:pPr indent="-127000" lvl="0" marL="91440" rtl="0" algn="l">
              <a:lnSpc>
                <a:spcPct val="90000"/>
              </a:lnSpc>
              <a:spcBef>
                <a:spcPts val="1400"/>
              </a:spcBef>
              <a:spcAft>
                <a:spcPts val="0"/>
              </a:spcAft>
              <a:buSzPts val="2000"/>
              <a:buFont typeface="Calibri"/>
              <a:buChar char="•"/>
            </a:pPr>
            <a:r>
              <a:rPr lang="en-US"/>
              <a:t> Function: External Rotation during Abduction.</a:t>
            </a:r>
            <a:endParaRPr/>
          </a:p>
        </p:txBody>
      </p:sp>
      <p:sp>
        <p:nvSpPr>
          <p:cNvPr id="284" name="Google Shape;284;p1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1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2" name="Google Shape;292;p1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descr="نتيجة بحث الصور عن examination teres minor" id="293" name="Google Shape;293;p13"/>
          <p:cNvPicPr preferRelativeResize="0"/>
          <p:nvPr/>
        </p:nvPicPr>
        <p:blipFill rotWithShape="1">
          <a:blip r:embed="rId3">
            <a:alphaModFix/>
          </a:blip>
          <a:srcRect b="0" l="0" r="0" t="0"/>
          <a:stretch/>
        </p:blipFill>
        <p:spPr>
          <a:xfrm>
            <a:off x="643192" y="1456314"/>
            <a:ext cx="5451627" cy="3625331"/>
          </a:xfrm>
          <a:prstGeom prst="rect">
            <a:avLst/>
          </a:prstGeom>
          <a:noFill/>
          <a:ln>
            <a:noFill/>
          </a:ln>
        </p:spPr>
      </p:pic>
      <p:cxnSp>
        <p:nvCxnSpPr>
          <p:cNvPr id="294" name="Google Shape;294;p1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95" name="Google Shape;295;p13"/>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n-US">
                <a:solidFill>
                  <a:schemeClr val="accent2"/>
                </a:solidFill>
              </a:rPr>
              <a:t>Resisted External Rotation</a:t>
            </a:r>
            <a:endParaRPr/>
          </a:p>
          <a:p>
            <a:pPr indent="-127000" lvl="0" marL="91440" rtl="0" algn="l">
              <a:lnSpc>
                <a:spcPct val="90000"/>
              </a:lnSpc>
              <a:spcBef>
                <a:spcPts val="1400"/>
              </a:spcBef>
              <a:spcAft>
                <a:spcPts val="0"/>
              </a:spcAft>
              <a:buSzPts val="2000"/>
              <a:buChar char=" "/>
            </a:pPr>
            <a:r>
              <a:rPr lang="en-US"/>
              <a:t>The examiner will resist the lateral rotation of the shoulder while the forearm is 45° abducted from the body.</a:t>
            </a:r>
            <a:endParaRPr/>
          </a:p>
        </p:txBody>
      </p:sp>
      <p:sp>
        <p:nvSpPr>
          <p:cNvPr id="296" name="Google Shape;296;p1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1" name="Shape 301"/>
        <p:cNvGrpSpPr/>
        <p:nvPr/>
      </p:nvGrpSpPr>
      <p:grpSpPr>
        <a:xfrm>
          <a:off x="0" y="0"/>
          <a:ext cx="0" cy="0"/>
          <a:chOff x="0" y="0"/>
          <a:chExt cx="0" cy="0"/>
        </a:xfrm>
      </p:grpSpPr>
      <p:sp>
        <p:nvSpPr>
          <p:cNvPr id="302" name="Google Shape;302;p1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4" name="Google Shape;304;p14"/>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305" name="Google Shape;305;p1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6" name="Google Shape;306;p14"/>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Subscapularis Muscle</a:t>
            </a:r>
            <a:endParaRPr/>
          </a:p>
        </p:txBody>
      </p:sp>
      <p:pic>
        <p:nvPicPr>
          <p:cNvPr descr="نتيجة بحث الصور عن subscapularis muscle" id="307" name="Google Shape;307;p14"/>
          <p:cNvPicPr preferRelativeResize="0"/>
          <p:nvPr>
            <p:ph idx="1" type="body"/>
          </p:nvPr>
        </p:nvPicPr>
        <p:blipFill rotWithShape="1">
          <a:blip r:embed="rId3">
            <a:alphaModFix/>
          </a:blip>
          <a:srcRect b="0" l="0" r="0" t="0"/>
          <a:stretch/>
        </p:blipFill>
        <p:spPr>
          <a:xfrm>
            <a:off x="643192" y="1735709"/>
            <a:ext cx="5451627" cy="3066540"/>
          </a:xfrm>
          <a:prstGeom prst="rect">
            <a:avLst/>
          </a:prstGeom>
          <a:noFill/>
          <a:ln>
            <a:noFill/>
          </a:ln>
        </p:spPr>
      </p:pic>
      <p:cxnSp>
        <p:nvCxnSpPr>
          <p:cNvPr id="308" name="Google Shape;308;p14"/>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09" name="Google Shape;309;p14"/>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Calibri"/>
              <a:buChar char="•"/>
            </a:pPr>
            <a:r>
              <a:rPr lang="en-US"/>
              <a:t> Origin: Subscapular Fossa </a:t>
            </a:r>
            <a:endParaRPr/>
          </a:p>
          <a:p>
            <a:pPr indent="-127000" lvl="0" marL="91440" rtl="0" algn="l">
              <a:lnSpc>
                <a:spcPct val="90000"/>
              </a:lnSpc>
              <a:spcBef>
                <a:spcPts val="1400"/>
              </a:spcBef>
              <a:spcAft>
                <a:spcPts val="0"/>
              </a:spcAft>
              <a:buSzPts val="2000"/>
              <a:buFont typeface="Calibri"/>
              <a:buChar char="•"/>
            </a:pPr>
            <a:r>
              <a:rPr lang="en-US"/>
              <a:t> Insertion: Lesser Tubercle of Humerus.</a:t>
            </a:r>
            <a:endParaRPr/>
          </a:p>
          <a:p>
            <a:pPr indent="-127000" lvl="0" marL="91440" rtl="0" algn="l">
              <a:lnSpc>
                <a:spcPct val="90000"/>
              </a:lnSpc>
              <a:spcBef>
                <a:spcPts val="1400"/>
              </a:spcBef>
              <a:spcAft>
                <a:spcPts val="0"/>
              </a:spcAft>
              <a:buSzPts val="2000"/>
              <a:buFont typeface="Calibri"/>
              <a:buChar char="•"/>
            </a:pPr>
            <a:r>
              <a:rPr lang="en-US"/>
              <a:t> Nerve supply: Upper &amp; Lower Subscapularis nerve.</a:t>
            </a:r>
            <a:endParaRPr/>
          </a:p>
          <a:p>
            <a:pPr indent="-127000" lvl="0" marL="91440" rtl="0" algn="l">
              <a:lnSpc>
                <a:spcPct val="90000"/>
              </a:lnSpc>
              <a:spcBef>
                <a:spcPts val="1400"/>
              </a:spcBef>
              <a:spcAft>
                <a:spcPts val="0"/>
              </a:spcAft>
              <a:buSzPts val="2000"/>
              <a:buFont typeface="Calibri"/>
              <a:buChar char="•"/>
            </a:pPr>
            <a:r>
              <a:rPr lang="en-US"/>
              <a:t> Function: Internal Rotation</a:t>
            </a:r>
            <a:endParaRPr/>
          </a:p>
        </p:txBody>
      </p:sp>
      <p:sp>
        <p:nvSpPr>
          <p:cNvPr id="310" name="Google Shape;310;p1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1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8" name="Google Shape;318;p1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descr="نتيجة بحث الصور عن lift off test shoulder" id="319" name="Google Shape;319;p15"/>
          <p:cNvPicPr preferRelativeResize="0"/>
          <p:nvPr/>
        </p:nvPicPr>
        <p:blipFill rotWithShape="1">
          <a:blip r:embed="rId3">
            <a:alphaModFix/>
          </a:blip>
          <a:srcRect b="0" l="0" r="0" t="0"/>
          <a:stretch/>
        </p:blipFill>
        <p:spPr>
          <a:xfrm>
            <a:off x="643192" y="1735709"/>
            <a:ext cx="5451627" cy="3066540"/>
          </a:xfrm>
          <a:prstGeom prst="rect">
            <a:avLst/>
          </a:prstGeom>
          <a:noFill/>
          <a:ln>
            <a:noFill/>
          </a:ln>
        </p:spPr>
      </p:pic>
      <p:cxnSp>
        <p:nvCxnSpPr>
          <p:cNvPr id="320" name="Google Shape;320;p1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21" name="Google Shape;321;p15"/>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Lift-off Test:</a:t>
            </a:r>
            <a:endParaRPr/>
          </a:p>
          <a:p>
            <a:pPr indent="0" lvl="0" marL="0" rtl="0" algn="l">
              <a:lnSpc>
                <a:spcPct val="90000"/>
              </a:lnSpc>
              <a:spcBef>
                <a:spcPts val="1400"/>
              </a:spcBef>
              <a:spcAft>
                <a:spcPts val="0"/>
              </a:spcAft>
              <a:buSzPts val="2000"/>
              <a:buNone/>
            </a:pPr>
            <a:r>
              <a:rPr lang="en-US"/>
              <a:t>The patient is asked to put his hands behind his back and to push away while the examiner resists.</a:t>
            </a:r>
            <a:endParaRPr/>
          </a:p>
          <a:p>
            <a:pPr indent="0" lvl="0" marL="0" rtl="0" algn="l">
              <a:lnSpc>
                <a:spcPct val="90000"/>
              </a:lnSpc>
              <a:spcBef>
                <a:spcPts val="1400"/>
              </a:spcBef>
              <a:spcAft>
                <a:spcPts val="0"/>
              </a:spcAft>
              <a:buSzPts val="2000"/>
              <a:buNone/>
            </a:pPr>
            <a:r>
              <a:rPr lang="en-US" u="sng">
                <a:solidFill>
                  <a:schemeClr val="accent2"/>
                </a:solidFill>
              </a:rPr>
              <a:t>+ve Sign:</a:t>
            </a:r>
            <a:r>
              <a:rPr lang="en-US">
                <a:solidFill>
                  <a:schemeClr val="accent2"/>
                </a:solidFill>
              </a:rPr>
              <a:t> Pain and weakness</a:t>
            </a:r>
            <a:r>
              <a:rPr lang="en-US"/>
              <a:t>, indicates a subscapularis</a:t>
            </a:r>
            <a:r>
              <a:rPr lang="en-US" u="sng">
                <a:solidFill>
                  <a:schemeClr val="accent2"/>
                </a:solidFill>
              </a:rPr>
              <a:t> tendon tear.</a:t>
            </a:r>
            <a:endParaRPr/>
          </a:p>
        </p:txBody>
      </p:sp>
      <p:sp>
        <p:nvSpPr>
          <p:cNvPr id="322" name="Google Shape;322;p1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1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0" name="Google Shape;330;p16"/>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331" name="Google Shape;331;p1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2" name="Google Shape;332;p16"/>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Dynamic Stabilizer</a:t>
            </a:r>
            <a:endParaRPr/>
          </a:p>
        </p:txBody>
      </p:sp>
      <p:pic>
        <p:nvPicPr>
          <p:cNvPr id="333" name="Google Shape;333;p16"/>
          <p:cNvPicPr preferRelativeResize="0"/>
          <p:nvPr>
            <p:ph idx="2" type="body"/>
          </p:nvPr>
        </p:nvPicPr>
        <p:blipFill rotWithShape="1">
          <a:blip r:embed="rId3">
            <a:alphaModFix/>
          </a:blip>
          <a:srcRect b="0" l="0" r="0" t="0"/>
          <a:stretch/>
        </p:blipFill>
        <p:spPr>
          <a:xfrm>
            <a:off x="745132" y="645106"/>
            <a:ext cx="5247747" cy="5247747"/>
          </a:xfrm>
          <a:prstGeom prst="rect">
            <a:avLst/>
          </a:prstGeom>
          <a:noFill/>
          <a:ln>
            <a:noFill/>
          </a:ln>
        </p:spPr>
      </p:pic>
      <p:cxnSp>
        <p:nvCxnSpPr>
          <p:cNvPr id="334" name="Google Shape;334;p16"/>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35" name="Google Shape;335;p16"/>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lphaUcPeriod" startAt="2"/>
            </a:pPr>
            <a:r>
              <a:rPr lang="en-US"/>
              <a:t>Superficial Muscles Group</a:t>
            </a:r>
            <a:endParaRPr/>
          </a:p>
          <a:p>
            <a:pPr indent="-342900" lvl="1" marL="544068" rtl="0" algn="l">
              <a:lnSpc>
                <a:spcPct val="90000"/>
              </a:lnSpc>
              <a:spcBef>
                <a:spcPts val="400"/>
              </a:spcBef>
              <a:spcAft>
                <a:spcPts val="0"/>
              </a:spcAft>
              <a:buSzPts val="1800"/>
              <a:buFont typeface="Calibri"/>
              <a:buAutoNum type="arabicPeriod"/>
            </a:pPr>
            <a:r>
              <a:rPr lang="en-US"/>
              <a:t>Deltoid.</a:t>
            </a:r>
            <a:endParaRPr/>
          </a:p>
          <a:p>
            <a:pPr indent="-342900" lvl="1" marL="544068" rtl="0" algn="l">
              <a:lnSpc>
                <a:spcPct val="90000"/>
              </a:lnSpc>
              <a:spcBef>
                <a:spcPts val="600"/>
              </a:spcBef>
              <a:spcAft>
                <a:spcPts val="0"/>
              </a:spcAft>
              <a:buSzPts val="1800"/>
              <a:buFont typeface="Calibri"/>
              <a:buAutoNum type="arabicPeriod"/>
            </a:pPr>
            <a:r>
              <a:rPr lang="en-US"/>
              <a:t>Pectoralis Major.</a:t>
            </a:r>
            <a:endParaRPr/>
          </a:p>
          <a:p>
            <a:pPr indent="-342900" lvl="1" marL="544068" rtl="0" algn="l">
              <a:lnSpc>
                <a:spcPct val="90000"/>
              </a:lnSpc>
              <a:spcBef>
                <a:spcPts val="600"/>
              </a:spcBef>
              <a:spcAft>
                <a:spcPts val="0"/>
              </a:spcAft>
              <a:buSzPts val="1800"/>
              <a:buFont typeface="Calibri"/>
              <a:buAutoNum type="arabicPeriod"/>
            </a:pPr>
            <a:r>
              <a:rPr lang="en-US"/>
              <a:t>Latissimus Dorsi.</a:t>
            </a:r>
            <a:endParaRPr/>
          </a:p>
          <a:p>
            <a:pPr indent="-342900" lvl="1" marL="544068" rtl="0" algn="l">
              <a:lnSpc>
                <a:spcPct val="90000"/>
              </a:lnSpc>
              <a:spcBef>
                <a:spcPts val="600"/>
              </a:spcBef>
              <a:spcAft>
                <a:spcPts val="0"/>
              </a:spcAft>
              <a:buSzPts val="1800"/>
              <a:buFont typeface="Calibri"/>
              <a:buAutoNum type="arabicPeriod"/>
            </a:pPr>
            <a:r>
              <a:rPr lang="en-US"/>
              <a:t>Biceps Muscle.</a:t>
            </a:r>
            <a:endParaRPr/>
          </a:p>
          <a:p>
            <a:pPr indent="-342900" lvl="1" marL="544068" rtl="0" algn="l">
              <a:lnSpc>
                <a:spcPct val="90000"/>
              </a:lnSpc>
              <a:spcBef>
                <a:spcPts val="600"/>
              </a:spcBef>
              <a:spcAft>
                <a:spcPts val="0"/>
              </a:spcAft>
              <a:buSzPts val="1800"/>
              <a:buFont typeface="Calibri"/>
              <a:buAutoNum type="arabicPeriod"/>
            </a:pPr>
            <a:r>
              <a:rPr lang="en-US"/>
              <a:t>Serratus Anterior.</a:t>
            </a:r>
            <a:endParaRPr/>
          </a:p>
          <a:p>
            <a:pPr indent="-342900" lvl="1" marL="544068" rtl="0" algn="l">
              <a:lnSpc>
                <a:spcPct val="90000"/>
              </a:lnSpc>
              <a:spcBef>
                <a:spcPts val="600"/>
              </a:spcBef>
              <a:spcAft>
                <a:spcPts val="0"/>
              </a:spcAft>
              <a:buSzPts val="1800"/>
              <a:buFont typeface="Calibri"/>
              <a:buAutoNum type="arabicPeriod"/>
            </a:pPr>
            <a:r>
              <a:rPr lang="en-US"/>
              <a:t>Trapezius.</a:t>
            </a:r>
            <a:endParaRPr/>
          </a:p>
          <a:p>
            <a:pPr indent="0" lvl="0" marL="0" rtl="0" algn="l">
              <a:lnSpc>
                <a:spcPct val="90000"/>
              </a:lnSpc>
              <a:spcBef>
                <a:spcPts val="1600"/>
              </a:spcBef>
              <a:spcAft>
                <a:spcPts val="0"/>
              </a:spcAft>
              <a:buSzPts val="2000"/>
              <a:buFont typeface="Calibri"/>
              <a:buNone/>
            </a:pPr>
            <a:r>
              <a:t/>
            </a:r>
            <a:endParaRPr/>
          </a:p>
          <a:p>
            <a:pPr indent="0" lvl="0" marL="0" rtl="0" algn="l">
              <a:lnSpc>
                <a:spcPct val="90000"/>
              </a:lnSpc>
              <a:spcBef>
                <a:spcPts val="1400"/>
              </a:spcBef>
              <a:spcAft>
                <a:spcPts val="0"/>
              </a:spcAft>
              <a:buSzPts val="2000"/>
              <a:buFont typeface="Calibri"/>
              <a:buNone/>
            </a:pPr>
            <a:r>
              <a:t/>
            </a:r>
            <a:endParaRPr/>
          </a:p>
        </p:txBody>
      </p:sp>
      <p:sp>
        <p:nvSpPr>
          <p:cNvPr id="336" name="Google Shape;336;p1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1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4" name="Google Shape;344;p17"/>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345" name="Google Shape;345;p1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6" name="Google Shape;346;p1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Deltoid</a:t>
            </a:r>
            <a:endParaRPr/>
          </a:p>
        </p:txBody>
      </p:sp>
      <p:pic>
        <p:nvPicPr>
          <p:cNvPr id="347" name="Google Shape;347;p17"/>
          <p:cNvPicPr preferRelativeResize="0"/>
          <p:nvPr>
            <p:ph idx="1" type="body"/>
          </p:nvPr>
        </p:nvPicPr>
        <p:blipFill rotWithShape="1">
          <a:blip r:embed="rId3">
            <a:alphaModFix/>
          </a:blip>
          <a:srcRect b="0" l="0" r="0" t="0"/>
          <a:stretch/>
        </p:blipFill>
        <p:spPr>
          <a:xfrm>
            <a:off x="643192" y="1906073"/>
            <a:ext cx="5451627" cy="2725813"/>
          </a:xfrm>
          <a:prstGeom prst="rect">
            <a:avLst/>
          </a:prstGeom>
          <a:noFill/>
          <a:ln>
            <a:noFill/>
          </a:ln>
        </p:spPr>
      </p:pic>
      <p:cxnSp>
        <p:nvCxnSpPr>
          <p:cNvPr id="348" name="Google Shape;348;p1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49" name="Google Shape;349;p17"/>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99822" lvl="0" marL="91440" rtl="0" algn="l">
              <a:lnSpc>
                <a:spcPct val="70000"/>
              </a:lnSpc>
              <a:spcBef>
                <a:spcPts val="0"/>
              </a:spcBef>
              <a:spcAft>
                <a:spcPts val="0"/>
              </a:spcAft>
              <a:buSzPts val="1572"/>
              <a:buFont typeface="Calibri"/>
              <a:buChar char="•"/>
            </a:pPr>
            <a:r>
              <a:rPr lang="en-US" sz="1572"/>
              <a:t> Has an anterior, middle &amp; posterior fibers.</a:t>
            </a:r>
            <a:endParaRPr/>
          </a:p>
          <a:p>
            <a:pPr indent="-99822" lvl="0" marL="91440" rtl="0" algn="l">
              <a:lnSpc>
                <a:spcPct val="70000"/>
              </a:lnSpc>
              <a:spcBef>
                <a:spcPts val="1400"/>
              </a:spcBef>
              <a:spcAft>
                <a:spcPts val="0"/>
              </a:spcAft>
              <a:buSzPts val="1572"/>
              <a:buFont typeface="Calibri"/>
              <a:buChar char="•"/>
            </a:pPr>
            <a:r>
              <a:rPr lang="en-US" sz="1572"/>
              <a:t> Origin:</a:t>
            </a:r>
            <a:endParaRPr/>
          </a:p>
          <a:p>
            <a:pPr indent="-182880" lvl="2" marL="566928" rtl="0" algn="l">
              <a:lnSpc>
                <a:spcPct val="70000"/>
              </a:lnSpc>
              <a:spcBef>
                <a:spcPts val="400"/>
              </a:spcBef>
              <a:spcAft>
                <a:spcPts val="0"/>
              </a:spcAft>
              <a:buSzPts val="1572"/>
              <a:buFont typeface="Calibri"/>
              <a:buChar char="₋"/>
            </a:pPr>
            <a:r>
              <a:rPr lang="en-US" sz="1572"/>
              <a:t> Anterior Fiber from the clavicle.</a:t>
            </a:r>
            <a:endParaRPr/>
          </a:p>
          <a:p>
            <a:pPr indent="-182880" lvl="2" marL="566928" rtl="0" algn="l">
              <a:lnSpc>
                <a:spcPct val="70000"/>
              </a:lnSpc>
              <a:spcBef>
                <a:spcPts val="600"/>
              </a:spcBef>
              <a:spcAft>
                <a:spcPts val="0"/>
              </a:spcAft>
              <a:buSzPts val="1572"/>
              <a:buFont typeface="Calibri"/>
              <a:buChar char="₋"/>
            </a:pPr>
            <a:r>
              <a:rPr lang="en-US" sz="1572"/>
              <a:t>Middle fiber from the acromion.</a:t>
            </a:r>
            <a:endParaRPr/>
          </a:p>
          <a:p>
            <a:pPr indent="-182880" lvl="2" marL="566928" rtl="0" algn="l">
              <a:lnSpc>
                <a:spcPct val="70000"/>
              </a:lnSpc>
              <a:spcBef>
                <a:spcPts val="600"/>
              </a:spcBef>
              <a:spcAft>
                <a:spcPts val="0"/>
              </a:spcAft>
              <a:buSzPts val="1572"/>
              <a:buFont typeface="Calibri"/>
              <a:buChar char="₋"/>
            </a:pPr>
            <a:r>
              <a:rPr lang="en-US" sz="1572"/>
              <a:t>Posterior fiber from the spine of the scapula.</a:t>
            </a:r>
            <a:endParaRPr/>
          </a:p>
          <a:p>
            <a:pPr indent="-99822" lvl="0" marL="91440" rtl="0" algn="l">
              <a:lnSpc>
                <a:spcPct val="70000"/>
              </a:lnSpc>
              <a:spcBef>
                <a:spcPts val="1600"/>
              </a:spcBef>
              <a:spcAft>
                <a:spcPts val="0"/>
              </a:spcAft>
              <a:buSzPts val="1572"/>
              <a:buFont typeface="Calibri"/>
              <a:buChar char="•"/>
            </a:pPr>
            <a:r>
              <a:rPr lang="en-US" sz="1572"/>
              <a:t> Insertion: Humeral shaft on deltoid tuberosity.</a:t>
            </a:r>
            <a:endParaRPr/>
          </a:p>
          <a:p>
            <a:pPr indent="-99822" lvl="0" marL="91440" rtl="0" algn="l">
              <a:lnSpc>
                <a:spcPct val="70000"/>
              </a:lnSpc>
              <a:spcBef>
                <a:spcPts val="1400"/>
              </a:spcBef>
              <a:spcAft>
                <a:spcPts val="0"/>
              </a:spcAft>
              <a:buSzPts val="1572"/>
              <a:buFont typeface="Calibri"/>
              <a:buChar char="•"/>
            </a:pPr>
            <a:r>
              <a:rPr lang="en-US" sz="1572"/>
              <a:t>Nerve Supply: Axillary Nerve.</a:t>
            </a:r>
            <a:endParaRPr/>
          </a:p>
          <a:p>
            <a:pPr indent="-99822" lvl="0" marL="91440" rtl="0" algn="l">
              <a:lnSpc>
                <a:spcPct val="70000"/>
              </a:lnSpc>
              <a:spcBef>
                <a:spcPts val="1400"/>
              </a:spcBef>
              <a:spcAft>
                <a:spcPts val="0"/>
              </a:spcAft>
              <a:buSzPts val="1572"/>
              <a:buFont typeface="Calibri"/>
              <a:buChar char="•"/>
            </a:pPr>
            <a:r>
              <a:rPr lang="en-US" sz="1572"/>
              <a:t> Function:</a:t>
            </a:r>
            <a:endParaRPr/>
          </a:p>
          <a:p>
            <a:pPr indent="-182880" lvl="2" marL="566928" rtl="0" algn="l">
              <a:lnSpc>
                <a:spcPct val="70000"/>
              </a:lnSpc>
              <a:spcBef>
                <a:spcPts val="400"/>
              </a:spcBef>
              <a:spcAft>
                <a:spcPts val="0"/>
              </a:spcAft>
              <a:buSzPts val="1572"/>
              <a:buFont typeface="Calibri"/>
              <a:buChar char="₋"/>
            </a:pPr>
            <a:r>
              <a:rPr lang="en-US" sz="1572"/>
              <a:t>Abduction after being initiated by the supraspinatus.</a:t>
            </a:r>
            <a:endParaRPr/>
          </a:p>
          <a:p>
            <a:pPr indent="-182880" lvl="2" marL="566928" rtl="0" algn="l">
              <a:lnSpc>
                <a:spcPct val="70000"/>
              </a:lnSpc>
              <a:spcBef>
                <a:spcPts val="600"/>
              </a:spcBef>
              <a:spcAft>
                <a:spcPts val="0"/>
              </a:spcAft>
              <a:buSzPts val="1572"/>
              <a:buFont typeface="Calibri"/>
              <a:buChar char="₋"/>
            </a:pPr>
            <a:r>
              <a:rPr lang="en-US" sz="1572"/>
              <a:t>The anterior fiber assists the biceps in the flexion of the shoulder.</a:t>
            </a:r>
            <a:endParaRPr/>
          </a:p>
          <a:p>
            <a:pPr indent="-182880" lvl="2" marL="566928" rtl="0" algn="l">
              <a:lnSpc>
                <a:spcPct val="70000"/>
              </a:lnSpc>
              <a:spcBef>
                <a:spcPts val="600"/>
              </a:spcBef>
              <a:spcAft>
                <a:spcPts val="0"/>
              </a:spcAft>
              <a:buSzPts val="1572"/>
              <a:buFont typeface="Calibri"/>
              <a:buChar char="₋"/>
            </a:pPr>
            <a:r>
              <a:rPr lang="en-US" sz="1572"/>
              <a:t>The posterior fiber assists in the extension of the shoulder.</a:t>
            </a:r>
            <a:endParaRPr/>
          </a:p>
        </p:txBody>
      </p:sp>
      <p:sp>
        <p:nvSpPr>
          <p:cNvPr id="350" name="Google Shape;350;p1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sp>
        <p:nvSpPr>
          <p:cNvPr id="356" name="Google Shape;356;p1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7" name="Google Shape;357;p1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Pectoralis Major</a:t>
            </a:r>
            <a:endParaRPr/>
          </a:p>
        </p:txBody>
      </p:sp>
      <p:pic>
        <p:nvPicPr>
          <p:cNvPr id="358" name="Google Shape;358;p18"/>
          <p:cNvPicPr preferRelativeResize="0"/>
          <p:nvPr/>
        </p:nvPicPr>
        <p:blipFill rotWithShape="1">
          <a:blip r:embed="rId3">
            <a:alphaModFix/>
          </a:blip>
          <a:srcRect b="0" l="0" r="0" t="0"/>
          <a:stretch/>
        </p:blipFill>
        <p:spPr>
          <a:xfrm>
            <a:off x="643192" y="1232452"/>
            <a:ext cx="5451627" cy="4073054"/>
          </a:xfrm>
          <a:prstGeom prst="rect">
            <a:avLst/>
          </a:prstGeom>
          <a:noFill/>
          <a:ln>
            <a:noFill/>
          </a:ln>
        </p:spPr>
      </p:pic>
      <p:cxnSp>
        <p:nvCxnSpPr>
          <p:cNvPr id="359" name="Google Shape;359;p1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60" name="Google Shape;360;p18"/>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Origin:</a:t>
            </a:r>
            <a:endParaRPr/>
          </a:p>
          <a:p>
            <a:pPr indent="-182880" lvl="2" marL="566928" rtl="0" algn="l">
              <a:lnSpc>
                <a:spcPct val="90000"/>
              </a:lnSpc>
              <a:spcBef>
                <a:spcPts val="400"/>
              </a:spcBef>
              <a:spcAft>
                <a:spcPts val="0"/>
              </a:spcAft>
              <a:buSzPts val="1600"/>
              <a:buFont typeface="Calibri"/>
              <a:buChar char="₋"/>
            </a:pPr>
            <a:r>
              <a:rPr lang="en-US" sz="1600"/>
              <a:t> Clavicular Head: Anterior surface of medial clavicle.</a:t>
            </a:r>
            <a:endParaRPr/>
          </a:p>
          <a:p>
            <a:pPr indent="-182880" lvl="2" marL="566928" rtl="0" algn="l">
              <a:lnSpc>
                <a:spcPct val="90000"/>
              </a:lnSpc>
              <a:spcBef>
                <a:spcPts val="600"/>
              </a:spcBef>
              <a:spcAft>
                <a:spcPts val="0"/>
              </a:spcAft>
              <a:buSzPts val="1600"/>
              <a:buFont typeface="Calibri"/>
              <a:buChar char="₋"/>
            </a:pPr>
            <a:r>
              <a:rPr lang="en-US" sz="1600"/>
              <a:t> Sternocostal Head: Anterior surface of sternum, superior 1</a:t>
            </a:r>
            <a:r>
              <a:rPr baseline="30000" lang="en-US" sz="1600"/>
              <a:t>st</a:t>
            </a:r>
            <a:r>
              <a:rPr lang="en-US" sz="1600"/>
              <a:t> six costal cartilage &amp; aponeurosis of external oblique.</a:t>
            </a:r>
            <a:endParaRPr/>
          </a:p>
          <a:p>
            <a:pPr indent="-127000" lvl="0" marL="91440" rtl="0" algn="l">
              <a:lnSpc>
                <a:spcPct val="90000"/>
              </a:lnSpc>
              <a:spcBef>
                <a:spcPts val="1600"/>
              </a:spcBef>
              <a:spcAft>
                <a:spcPts val="0"/>
              </a:spcAft>
              <a:buSzPts val="2000"/>
              <a:buFont typeface="Arial"/>
              <a:buChar char="•"/>
            </a:pPr>
            <a:r>
              <a:rPr lang="en-US"/>
              <a:t> Insertion: Humeral shaft on Intertubercle sulcus.</a:t>
            </a:r>
            <a:endParaRPr/>
          </a:p>
          <a:p>
            <a:pPr indent="-127000" lvl="0" marL="91440" rtl="0" algn="l">
              <a:lnSpc>
                <a:spcPct val="90000"/>
              </a:lnSpc>
              <a:spcBef>
                <a:spcPts val="1400"/>
              </a:spcBef>
              <a:spcAft>
                <a:spcPts val="0"/>
              </a:spcAft>
              <a:buSzPts val="2000"/>
              <a:buFont typeface="Arial"/>
              <a:buChar char="•"/>
            </a:pPr>
            <a:r>
              <a:rPr lang="en-US"/>
              <a:t> Nerve Supply: Medial &amp; Lateral Pectoral Nerve.</a:t>
            </a:r>
            <a:endParaRPr/>
          </a:p>
          <a:p>
            <a:pPr indent="-127000" lvl="0" marL="91440" rtl="0" algn="l">
              <a:lnSpc>
                <a:spcPct val="90000"/>
              </a:lnSpc>
              <a:spcBef>
                <a:spcPts val="1400"/>
              </a:spcBef>
              <a:spcAft>
                <a:spcPts val="0"/>
              </a:spcAft>
              <a:buSzPts val="2000"/>
              <a:buFont typeface="Arial"/>
              <a:buChar char="•"/>
            </a:pPr>
            <a:r>
              <a:rPr lang="en-US"/>
              <a:t> Function: Adduction of the upper Limb.</a:t>
            </a:r>
            <a:endParaRPr/>
          </a:p>
        </p:txBody>
      </p:sp>
      <p:sp>
        <p:nvSpPr>
          <p:cNvPr id="361" name="Google Shape;361;p1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sp>
        <p:nvSpPr>
          <p:cNvPr id="367" name="Google Shape;367;p1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8" name="Google Shape;368;p19"/>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Latissimus dorsi</a:t>
            </a:r>
            <a:endParaRPr/>
          </a:p>
        </p:txBody>
      </p:sp>
      <p:pic>
        <p:nvPicPr>
          <p:cNvPr id="369" name="Google Shape;369;p19"/>
          <p:cNvPicPr preferRelativeResize="0"/>
          <p:nvPr/>
        </p:nvPicPr>
        <p:blipFill rotWithShape="1">
          <a:blip r:embed="rId3">
            <a:alphaModFix/>
          </a:blip>
          <a:srcRect b="0" l="0" r="0" t="0"/>
          <a:stretch/>
        </p:blipFill>
        <p:spPr>
          <a:xfrm>
            <a:off x="643192" y="1020183"/>
            <a:ext cx="5451627" cy="4497592"/>
          </a:xfrm>
          <a:prstGeom prst="rect">
            <a:avLst/>
          </a:prstGeom>
          <a:noFill/>
          <a:ln>
            <a:noFill/>
          </a:ln>
        </p:spPr>
      </p:pic>
      <p:cxnSp>
        <p:nvCxnSpPr>
          <p:cNvPr id="370" name="Google Shape;370;p19"/>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71" name="Google Shape;371;p19"/>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Origin: Spinous process of T7 –T12, iliac crest, thoracolumbar fascia &amp; inferior 3 ribs.</a:t>
            </a:r>
            <a:endParaRPr/>
          </a:p>
          <a:p>
            <a:pPr indent="-127000" lvl="0" marL="91440" rtl="0" algn="l">
              <a:lnSpc>
                <a:spcPct val="90000"/>
              </a:lnSpc>
              <a:spcBef>
                <a:spcPts val="1400"/>
              </a:spcBef>
              <a:spcAft>
                <a:spcPts val="0"/>
              </a:spcAft>
              <a:buSzPts val="2000"/>
              <a:buFont typeface="Arial"/>
              <a:buChar char="•"/>
            </a:pPr>
            <a:r>
              <a:rPr lang="en-US"/>
              <a:t> Insertion: Humeral shaft intertubercle sulcus (around the bicipital groove)</a:t>
            </a:r>
            <a:endParaRPr/>
          </a:p>
          <a:p>
            <a:pPr indent="-127000" lvl="0" marL="91440" rtl="0" algn="l">
              <a:lnSpc>
                <a:spcPct val="90000"/>
              </a:lnSpc>
              <a:spcBef>
                <a:spcPts val="1400"/>
              </a:spcBef>
              <a:spcAft>
                <a:spcPts val="0"/>
              </a:spcAft>
              <a:buSzPts val="2000"/>
              <a:buFont typeface="Arial"/>
              <a:buChar char="•"/>
            </a:pPr>
            <a:r>
              <a:rPr lang="en-US"/>
              <a:t> Nerve Supply: Thoracodorsal nerve.</a:t>
            </a:r>
            <a:endParaRPr/>
          </a:p>
          <a:p>
            <a:pPr indent="-127000" lvl="0" marL="91440" rtl="0" algn="l">
              <a:lnSpc>
                <a:spcPct val="90000"/>
              </a:lnSpc>
              <a:spcBef>
                <a:spcPts val="1400"/>
              </a:spcBef>
              <a:spcAft>
                <a:spcPts val="0"/>
              </a:spcAft>
              <a:buSzPts val="2000"/>
              <a:buFont typeface="Arial"/>
              <a:buChar char="•"/>
            </a:pPr>
            <a:r>
              <a:rPr lang="en-US"/>
              <a:t> Function: Extension, Adduction &amp; Medial rotation.</a:t>
            </a:r>
            <a:endParaRPr/>
          </a:p>
        </p:txBody>
      </p:sp>
      <p:sp>
        <p:nvSpPr>
          <p:cNvPr id="372" name="Google Shape;372;p1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
        <p:nvSpPr>
          <p:cNvPr id="115" name="Google Shape;115;p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 name="Google Shape;117;p2"/>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18" name="Google Shape;118;p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Anatomy</a:t>
            </a:r>
            <a:endParaRPr/>
          </a:p>
        </p:txBody>
      </p:sp>
      <p:pic>
        <p:nvPicPr>
          <p:cNvPr id="120" name="Google Shape;120;p2"/>
          <p:cNvPicPr preferRelativeResize="0"/>
          <p:nvPr>
            <p:ph idx="1" type="body"/>
          </p:nvPr>
        </p:nvPicPr>
        <p:blipFill rotWithShape="1">
          <a:blip r:embed="rId3">
            <a:alphaModFix/>
          </a:blip>
          <a:srcRect b="0" l="0" r="0" t="0"/>
          <a:stretch/>
        </p:blipFill>
        <p:spPr>
          <a:xfrm>
            <a:off x="643192" y="1224619"/>
            <a:ext cx="5451627" cy="4088721"/>
          </a:xfrm>
          <a:prstGeom prst="rect">
            <a:avLst/>
          </a:prstGeom>
          <a:noFill/>
          <a:ln>
            <a:noFill/>
          </a:ln>
        </p:spPr>
      </p:pic>
      <p:cxnSp>
        <p:nvCxnSpPr>
          <p:cNvPr id="121" name="Google Shape;121;p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22" name="Google Shape;122;p2"/>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2000"/>
              <a:buFont typeface="Calibri"/>
              <a:buNone/>
            </a:pPr>
            <a:r>
              <a:rPr lang="en-US"/>
              <a:t>Consists of 4 joints:</a:t>
            </a:r>
            <a:endParaRPr/>
          </a:p>
          <a:p>
            <a:pPr indent="-457200" lvl="0" marL="457200" rtl="0" algn="l">
              <a:lnSpc>
                <a:spcPct val="90000"/>
              </a:lnSpc>
              <a:spcBef>
                <a:spcPts val="1400"/>
              </a:spcBef>
              <a:spcAft>
                <a:spcPts val="0"/>
              </a:spcAft>
              <a:buSzPts val="2000"/>
              <a:buFont typeface="Calibri"/>
              <a:buAutoNum type="arabicPeriod"/>
            </a:pPr>
            <a:r>
              <a:rPr lang="en-US"/>
              <a:t>Sternoclavicular joint.</a:t>
            </a:r>
            <a:endParaRPr/>
          </a:p>
          <a:p>
            <a:pPr indent="-457200" lvl="0" marL="457200" rtl="0" algn="l">
              <a:lnSpc>
                <a:spcPct val="90000"/>
              </a:lnSpc>
              <a:spcBef>
                <a:spcPts val="1400"/>
              </a:spcBef>
              <a:spcAft>
                <a:spcPts val="0"/>
              </a:spcAft>
              <a:buSzPts val="2000"/>
              <a:buFont typeface="Calibri"/>
              <a:buAutoNum type="arabicPeriod"/>
            </a:pPr>
            <a:r>
              <a:rPr lang="en-US"/>
              <a:t>Acromioclavicular Joint.</a:t>
            </a:r>
            <a:endParaRPr/>
          </a:p>
          <a:p>
            <a:pPr indent="-457200" lvl="0" marL="457200" rtl="0" algn="l">
              <a:lnSpc>
                <a:spcPct val="90000"/>
              </a:lnSpc>
              <a:spcBef>
                <a:spcPts val="1400"/>
              </a:spcBef>
              <a:spcAft>
                <a:spcPts val="0"/>
              </a:spcAft>
              <a:buSzPts val="2000"/>
              <a:buFont typeface="Calibri"/>
              <a:buAutoNum type="arabicPeriod"/>
            </a:pPr>
            <a:r>
              <a:rPr lang="en-US"/>
              <a:t>Glenohumeral Joint.</a:t>
            </a:r>
            <a:endParaRPr/>
          </a:p>
          <a:p>
            <a:pPr indent="-457200" lvl="0" marL="457200" rtl="0" algn="l">
              <a:lnSpc>
                <a:spcPct val="90000"/>
              </a:lnSpc>
              <a:spcBef>
                <a:spcPts val="1400"/>
              </a:spcBef>
              <a:spcAft>
                <a:spcPts val="0"/>
              </a:spcAft>
              <a:buSzPts val="2000"/>
              <a:buFont typeface="Calibri"/>
              <a:buAutoNum type="arabicPeriod"/>
            </a:pPr>
            <a:r>
              <a:rPr lang="en-US"/>
              <a:t>Scapulothoracic Joint</a:t>
            </a:r>
            <a:endParaRPr/>
          </a:p>
          <a:p>
            <a:pPr indent="0" lvl="0" marL="0" rtl="0" algn="l">
              <a:lnSpc>
                <a:spcPct val="90000"/>
              </a:lnSpc>
              <a:spcBef>
                <a:spcPts val="1400"/>
              </a:spcBef>
              <a:spcAft>
                <a:spcPts val="0"/>
              </a:spcAft>
              <a:buSzPts val="2000"/>
              <a:buFont typeface="Calibri"/>
              <a:buNone/>
            </a:pPr>
            <a:r>
              <a:t/>
            </a:r>
            <a:endParaRPr/>
          </a:p>
        </p:txBody>
      </p:sp>
      <p:sp>
        <p:nvSpPr>
          <p:cNvPr id="123" name="Google Shape;123;p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sp>
        <p:nvSpPr>
          <p:cNvPr id="378" name="Google Shape;378;p2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9" name="Google Shape;379;p20"/>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Biceps</a:t>
            </a:r>
            <a:endParaRPr/>
          </a:p>
        </p:txBody>
      </p:sp>
      <p:pic>
        <p:nvPicPr>
          <p:cNvPr descr="نتيجة بحث الصور عن biceps brachii" id="380" name="Google Shape;380;p20"/>
          <p:cNvPicPr preferRelativeResize="0"/>
          <p:nvPr/>
        </p:nvPicPr>
        <p:blipFill rotWithShape="1">
          <a:blip r:embed="rId3">
            <a:alphaModFix/>
          </a:blip>
          <a:srcRect b="0" l="0" r="0" t="0"/>
          <a:stretch/>
        </p:blipFill>
        <p:spPr>
          <a:xfrm>
            <a:off x="643192" y="1735709"/>
            <a:ext cx="5451627" cy="3066540"/>
          </a:xfrm>
          <a:prstGeom prst="rect">
            <a:avLst/>
          </a:prstGeom>
          <a:noFill/>
          <a:ln>
            <a:noFill/>
          </a:ln>
        </p:spPr>
      </p:pic>
      <p:cxnSp>
        <p:nvCxnSpPr>
          <p:cNvPr id="381" name="Google Shape;381;p20"/>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82" name="Google Shape;382;p20"/>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Origin: </a:t>
            </a:r>
            <a:endParaRPr/>
          </a:p>
          <a:p>
            <a:pPr indent="-182880" lvl="1" marL="384048" rtl="0" algn="l">
              <a:lnSpc>
                <a:spcPct val="90000"/>
              </a:lnSpc>
              <a:spcBef>
                <a:spcPts val="400"/>
              </a:spcBef>
              <a:spcAft>
                <a:spcPts val="0"/>
              </a:spcAft>
              <a:buSzPts val="1800"/>
              <a:buFont typeface="Calibri"/>
              <a:buChar char="₋"/>
            </a:pPr>
            <a:r>
              <a:rPr lang="en-US"/>
              <a:t>Long Head: Supraglenoid Tubercle.</a:t>
            </a:r>
            <a:endParaRPr/>
          </a:p>
          <a:p>
            <a:pPr indent="-182880" lvl="1" marL="384048" rtl="0" algn="l">
              <a:lnSpc>
                <a:spcPct val="90000"/>
              </a:lnSpc>
              <a:spcBef>
                <a:spcPts val="600"/>
              </a:spcBef>
              <a:spcAft>
                <a:spcPts val="0"/>
              </a:spcAft>
              <a:buSzPts val="1800"/>
              <a:buFont typeface="Calibri"/>
              <a:buChar char="₋"/>
            </a:pPr>
            <a:r>
              <a:rPr lang="en-US"/>
              <a:t> Short Head: Coracoid Process of clavicle.</a:t>
            </a:r>
            <a:endParaRPr/>
          </a:p>
          <a:p>
            <a:pPr indent="-127000" lvl="0" marL="91440" rtl="0" algn="l">
              <a:lnSpc>
                <a:spcPct val="90000"/>
              </a:lnSpc>
              <a:spcBef>
                <a:spcPts val="1600"/>
              </a:spcBef>
              <a:spcAft>
                <a:spcPts val="0"/>
              </a:spcAft>
              <a:buSzPts val="2000"/>
              <a:buFont typeface="Arial"/>
              <a:buChar char="•"/>
            </a:pPr>
            <a:r>
              <a:rPr lang="en-US"/>
              <a:t> Insertion: Radial Tuberosity.</a:t>
            </a:r>
            <a:endParaRPr/>
          </a:p>
          <a:p>
            <a:pPr indent="-127000" lvl="0" marL="91440" rtl="0" algn="l">
              <a:lnSpc>
                <a:spcPct val="90000"/>
              </a:lnSpc>
              <a:spcBef>
                <a:spcPts val="1400"/>
              </a:spcBef>
              <a:spcAft>
                <a:spcPts val="0"/>
              </a:spcAft>
              <a:buSzPts val="2000"/>
              <a:buFont typeface="Arial"/>
              <a:buChar char="•"/>
            </a:pPr>
            <a:r>
              <a:rPr lang="en-US"/>
              <a:t> Nerve Supply: Musculocutaneous Nerve.</a:t>
            </a:r>
            <a:endParaRPr/>
          </a:p>
          <a:p>
            <a:pPr indent="-127000" lvl="0" marL="91440" rtl="0" algn="l">
              <a:lnSpc>
                <a:spcPct val="90000"/>
              </a:lnSpc>
              <a:spcBef>
                <a:spcPts val="1400"/>
              </a:spcBef>
              <a:spcAft>
                <a:spcPts val="0"/>
              </a:spcAft>
              <a:buSzPts val="2000"/>
              <a:buFont typeface="Arial"/>
              <a:buChar char="•"/>
            </a:pPr>
            <a:r>
              <a:rPr lang="en-US"/>
              <a:t> Function: </a:t>
            </a:r>
            <a:endParaRPr/>
          </a:p>
          <a:p>
            <a:pPr indent="-182880" lvl="1" marL="384048" rtl="0" algn="l">
              <a:lnSpc>
                <a:spcPct val="90000"/>
              </a:lnSpc>
              <a:spcBef>
                <a:spcPts val="400"/>
              </a:spcBef>
              <a:spcAft>
                <a:spcPts val="0"/>
              </a:spcAft>
              <a:buSzPts val="1800"/>
              <a:buFont typeface="Calibri"/>
              <a:buChar char="₋"/>
            </a:pPr>
            <a:r>
              <a:rPr lang="en-US"/>
              <a:t>Flexion of the shoulder.</a:t>
            </a:r>
            <a:endParaRPr/>
          </a:p>
          <a:p>
            <a:pPr indent="-182880" lvl="1" marL="384048" rtl="0" algn="l">
              <a:lnSpc>
                <a:spcPct val="90000"/>
              </a:lnSpc>
              <a:spcBef>
                <a:spcPts val="600"/>
              </a:spcBef>
              <a:spcAft>
                <a:spcPts val="0"/>
              </a:spcAft>
              <a:buSzPts val="1800"/>
              <a:buFont typeface="Calibri"/>
              <a:buChar char="₋"/>
            </a:pPr>
            <a:r>
              <a:rPr lang="en-US"/>
              <a:t> Assist the brachialis muscle in flexion &amp; supination of the elbow.</a:t>
            </a:r>
            <a:endParaRPr/>
          </a:p>
        </p:txBody>
      </p:sp>
      <p:sp>
        <p:nvSpPr>
          <p:cNvPr id="383" name="Google Shape;383;p2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2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1" name="Google Shape;391;p21"/>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descr="نتيجة بحث الصور عن biceps speed test" id="392" name="Google Shape;392;p21"/>
          <p:cNvPicPr preferRelativeResize="0"/>
          <p:nvPr/>
        </p:nvPicPr>
        <p:blipFill rotWithShape="1">
          <a:blip r:embed="rId3">
            <a:alphaModFix/>
          </a:blip>
          <a:srcRect b="0" l="0" r="0" t="0"/>
          <a:stretch/>
        </p:blipFill>
        <p:spPr>
          <a:xfrm>
            <a:off x="643192" y="1735709"/>
            <a:ext cx="5451627" cy="3066540"/>
          </a:xfrm>
          <a:prstGeom prst="rect">
            <a:avLst/>
          </a:prstGeom>
          <a:noFill/>
          <a:ln>
            <a:noFill/>
          </a:ln>
        </p:spPr>
      </p:pic>
      <p:cxnSp>
        <p:nvCxnSpPr>
          <p:cNvPr id="393" name="Google Shape;393;p21"/>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94" name="Google Shape;394;p21"/>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Speed’s Test:</a:t>
            </a:r>
            <a:endParaRPr/>
          </a:p>
          <a:p>
            <a:pPr indent="0" lvl="0" marL="0" rtl="0" algn="l">
              <a:lnSpc>
                <a:spcPct val="90000"/>
              </a:lnSpc>
              <a:spcBef>
                <a:spcPts val="1400"/>
              </a:spcBef>
              <a:spcAft>
                <a:spcPts val="0"/>
              </a:spcAft>
              <a:buSzPts val="2000"/>
              <a:buNone/>
            </a:pPr>
            <a:r>
              <a:rPr lang="en-US"/>
              <a:t>The patient is asked to do forward flexion at 90</a:t>
            </a:r>
            <a:r>
              <a:rPr b="0" i="0" lang="en-US">
                <a:latin typeface="Source Sans Pro"/>
                <a:ea typeface="Source Sans Pro"/>
                <a:cs typeface="Source Sans Pro"/>
                <a:sym typeface="Source Sans Pro"/>
              </a:rPr>
              <a:t>°</a:t>
            </a:r>
            <a:r>
              <a:rPr lang="en-US"/>
              <a:t> with his palms facing up &amp; the examiner will resist the upward movement.</a:t>
            </a:r>
            <a:endParaRPr/>
          </a:p>
          <a:p>
            <a:pPr indent="0" lvl="0" marL="0" rtl="0" algn="l">
              <a:lnSpc>
                <a:spcPct val="90000"/>
              </a:lnSpc>
              <a:spcBef>
                <a:spcPts val="1400"/>
              </a:spcBef>
              <a:spcAft>
                <a:spcPts val="0"/>
              </a:spcAft>
              <a:buSzPts val="2000"/>
              <a:buNone/>
            </a:pPr>
            <a:r>
              <a:rPr lang="en-US" u="sng">
                <a:solidFill>
                  <a:schemeClr val="accent2"/>
                </a:solidFill>
              </a:rPr>
              <a:t>+ve Test:</a:t>
            </a:r>
            <a:r>
              <a:rPr lang="en-US">
                <a:solidFill>
                  <a:schemeClr val="accent2"/>
                </a:solidFill>
              </a:rPr>
              <a:t> Weakness</a:t>
            </a:r>
            <a:r>
              <a:rPr lang="en-US"/>
              <a:t> in the movement indicates </a:t>
            </a:r>
            <a:r>
              <a:rPr lang="en-US" u="sng">
                <a:solidFill>
                  <a:schemeClr val="accent2"/>
                </a:solidFill>
              </a:rPr>
              <a:t>biceps tendon </a:t>
            </a:r>
            <a:r>
              <a:rPr lang="en-US"/>
              <a:t>tear and </a:t>
            </a:r>
            <a:r>
              <a:rPr lang="en-US">
                <a:solidFill>
                  <a:schemeClr val="accent2"/>
                </a:solidFill>
              </a:rPr>
              <a:t>pain</a:t>
            </a:r>
            <a:r>
              <a:rPr lang="en-US"/>
              <a:t> in the anterior aspect of the arm indicates </a:t>
            </a:r>
            <a:r>
              <a:rPr lang="en-US" u="sng">
                <a:solidFill>
                  <a:schemeClr val="accent2"/>
                </a:solidFill>
              </a:rPr>
              <a:t>tendonitis.</a:t>
            </a:r>
            <a:endParaRPr/>
          </a:p>
          <a:p>
            <a:pPr indent="0" lvl="0" marL="0" rtl="0" algn="l">
              <a:lnSpc>
                <a:spcPct val="90000"/>
              </a:lnSpc>
              <a:spcBef>
                <a:spcPts val="1400"/>
              </a:spcBef>
              <a:spcAft>
                <a:spcPts val="0"/>
              </a:spcAft>
              <a:buSzPts val="2000"/>
              <a:buNone/>
            </a:pPr>
            <a:r>
              <a:t/>
            </a:r>
            <a:endParaRPr/>
          </a:p>
        </p:txBody>
      </p:sp>
      <p:sp>
        <p:nvSpPr>
          <p:cNvPr id="395" name="Google Shape;395;p2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1" name="Shape 401"/>
        <p:cNvGrpSpPr/>
        <p:nvPr/>
      </p:nvGrpSpPr>
      <p:grpSpPr>
        <a:xfrm>
          <a:off x="0" y="0"/>
          <a:ext cx="0" cy="0"/>
          <a:chOff x="0" y="0"/>
          <a:chExt cx="0" cy="0"/>
        </a:xfrm>
      </p:grpSpPr>
      <p:sp>
        <p:nvSpPr>
          <p:cNvPr id="402" name="Google Shape;402;p2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3" name="Google Shape;403;p2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descr="نتيجة بحث الصور عن yerguson test biceps" id="404" name="Google Shape;404;p22"/>
          <p:cNvPicPr preferRelativeResize="0"/>
          <p:nvPr/>
        </p:nvPicPr>
        <p:blipFill rotWithShape="1">
          <a:blip r:embed="rId3">
            <a:alphaModFix/>
          </a:blip>
          <a:srcRect b="0" l="0" r="0" t="0"/>
          <a:stretch/>
        </p:blipFill>
        <p:spPr>
          <a:xfrm>
            <a:off x="643192" y="1735709"/>
            <a:ext cx="5451627" cy="3066540"/>
          </a:xfrm>
          <a:prstGeom prst="rect">
            <a:avLst/>
          </a:prstGeom>
          <a:noFill/>
          <a:ln>
            <a:noFill/>
          </a:ln>
        </p:spPr>
      </p:pic>
      <p:cxnSp>
        <p:nvCxnSpPr>
          <p:cNvPr id="405" name="Google Shape;405;p2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06" name="Google Shape;406;p22"/>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Yergason’s Test:</a:t>
            </a:r>
            <a:endParaRPr/>
          </a:p>
          <a:p>
            <a:pPr indent="0" lvl="0" marL="0" rtl="0" algn="l">
              <a:lnSpc>
                <a:spcPct val="90000"/>
              </a:lnSpc>
              <a:spcBef>
                <a:spcPts val="1400"/>
              </a:spcBef>
              <a:spcAft>
                <a:spcPts val="0"/>
              </a:spcAft>
              <a:buSzPts val="2000"/>
              <a:buNone/>
            </a:pPr>
            <a:r>
              <a:rPr lang="en-US"/>
              <a:t>The patient is asked to adduct his arm to the trunk &amp; pronate his forearm. The examiner is then going to resist supination of forearm.</a:t>
            </a:r>
            <a:endParaRPr/>
          </a:p>
          <a:p>
            <a:pPr indent="0" lvl="0" marL="0" rtl="0" algn="l">
              <a:lnSpc>
                <a:spcPct val="90000"/>
              </a:lnSpc>
              <a:spcBef>
                <a:spcPts val="1400"/>
              </a:spcBef>
              <a:spcAft>
                <a:spcPts val="0"/>
              </a:spcAft>
              <a:buSzPts val="2000"/>
              <a:buNone/>
            </a:pPr>
            <a:r>
              <a:rPr lang="en-US" u="sng">
                <a:solidFill>
                  <a:schemeClr val="accent2"/>
                </a:solidFill>
              </a:rPr>
              <a:t>+ve Test:</a:t>
            </a:r>
            <a:r>
              <a:rPr lang="en-US">
                <a:solidFill>
                  <a:schemeClr val="accent2"/>
                </a:solidFill>
              </a:rPr>
              <a:t> Pain and weakness</a:t>
            </a:r>
            <a:r>
              <a:rPr lang="en-US"/>
              <a:t> on anterior aspect. Very important in distal biceps avulsion injury.</a:t>
            </a:r>
            <a:endParaRPr/>
          </a:p>
        </p:txBody>
      </p:sp>
      <p:sp>
        <p:nvSpPr>
          <p:cNvPr id="407" name="Google Shape;407;p2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sp>
        <p:nvSpPr>
          <p:cNvPr id="413" name="Google Shape;413;p2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5" name="Google Shape;415;p2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416" name="Google Shape;416;p2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7" name="Google Shape;417;p23"/>
          <p:cNvSpPr txBox="1"/>
          <p:nvPr>
            <p:ph type="title"/>
          </p:nvPr>
        </p:nvSpPr>
        <p:spPr>
          <a:xfrm>
            <a:off x="6728459" y="634946"/>
            <a:ext cx="482128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Serratus Anterior</a:t>
            </a:r>
            <a:endParaRPr/>
          </a:p>
        </p:txBody>
      </p:sp>
      <p:sp>
        <p:nvSpPr>
          <p:cNvPr id="418" name="Google Shape;418;p23"/>
          <p:cNvSpPr/>
          <p:nvPr/>
        </p:nvSpPr>
        <p:spPr>
          <a:xfrm>
            <a:off x="321733" y="321733"/>
            <a:ext cx="3057906" cy="3408237"/>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19" name="Google Shape;419;p23"/>
          <p:cNvPicPr preferRelativeResize="0"/>
          <p:nvPr/>
        </p:nvPicPr>
        <p:blipFill rotWithShape="1">
          <a:blip r:embed="rId3">
            <a:alphaModFix/>
          </a:blip>
          <a:srcRect b="0" l="0" r="0" t="0"/>
          <a:stretch/>
        </p:blipFill>
        <p:spPr>
          <a:xfrm>
            <a:off x="713883" y="473902"/>
            <a:ext cx="2273606" cy="3103900"/>
          </a:xfrm>
          <a:prstGeom prst="rect">
            <a:avLst/>
          </a:prstGeom>
          <a:noFill/>
          <a:ln>
            <a:noFill/>
          </a:ln>
        </p:spPr>
      </p:pic>
      <p:sp>
        <p:nvSpPr>
          <p:cNvPr id="420" name="Google Shape;420;p23"/>
          <p:cNvSpPr/>
          <p:nvPr/>
        </p:nvSpPr>
        <p:spPr>
          <a:xfrm>
            <a:off x="3512061" y="321733"/>
            <a:ext cx="2583939" cy="19552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21" name="Google Shape;421;p23"/>
          <p:cNvCxnSpPr/>
          <p:nvPr/>
        </p:nvCxnSpPr>
        <p:spPr>
          <a:xfrm>
            <a:off x="6840096" y="2085703"/>
            <a:ext cx="411480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22" name="Google Shape;422;p23"/>
          <p:cNvSpPr/>
          <p:nvPr/>
        </p:nvSpPr>
        <p:spPr>
          <a:xfrm>
            <a:off x="321733" y="3879167"/>
            <a:ext cx="3057906" cy="2135564"/>
          </a:xfrm>
          <a:prstGeom prst="rect">
            <a:avLst/>
          </a:prstGeom>
          <a:solidFill>
            <a:srgbClr val="ACC8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3" name="Google Shape;423;p23"/>
          <p:cNvSpPr/>
          <p:nvPr/>
        </p:nvSpPr>
        <p:spPr>
          <a:xfrm>
            <a:off x="3528588" y="2451014"/>
            <a:ext cx="2567411" cy="3532765"/>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24" name="Google Shape;424;p23"/>
          <p:cNvPicPr preferRelativeResize="0"/>
          <p:nvPr>
            <p:ph idx="1" type="body"/>
          </p:nvPr>
        </p:nvPicPr>
        <p:blipFill rotWithShape="1">
          <a:blip r:embed="rId4">
            <a:alphaModFix/>
          </a:blip>
          <a:srcRect b="0" l="0" r="0" t="0"/>
          <a:stretch/>
        </p:blipFill>
        <p:spPr>
          <a:xfrm>
            <a:off x="3681405" y="2601842"/>
            <a:ext cx="2261775" cy="3231109"/>
          </a:xfrm>
          <a:prstGeom prst="rect">
            <a:avLst/>
          </a:prstGeom>
          <a:noFill/>
          <a:ln>
            <a:noFill/>
          </a:ln>
        </p:spPr>
      </p:pic>
      <p:sp>
        <p:nvSpPr>
          <p:cNvPr id="425" name="Google Shape;425;p23"/>
          <p:cNvSpPr txBox="1"/>
          <p:nvPr>
            <p:ph idx="2" type="body"/>
          </p:nvPr>
        </p:nvSpPr>
        <p:spPr>
          <a:xfrm>
            <a:off x="6728459" y="2198914"/>
            <a:ext cx="482128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Calibri"/>
              <a:buChar char="•"/>
            </a:pPr>
            <a:r>
              <a:rPr lang="en-US"/>
              <a:t> Origin: Lateral aspect of ribs 1-8.</a:t>
            </a:r>
            <a:endParaRPr/>
          </a:p>
          <a:p>
            <a:pPr indent="-127000" lvl="0" marL="91440" rtl="0" algn="l">
              <a:lnSpc>
                <a:spcPct val="90000"/>
              </a:lnSpc>
              <a:spcBef>
                <a:spcPts val="1400"/>
              </a:spcBef>
              <a:spcAft>
                <a:spcPts val="0"/>
              </a:spcAft>
              <a:buSzPts val="2000"/>
              <a:buFont typeface="Calibri"/>
              <a:buChar char="•"/>
            </a:pPr>
            <a:r>
              <a:rPr lang="en-US"/>
              <a:t> Insertion: Medial aspect of the costal surface of the scapula.</a:t>
            </a:r>
            <a:endParaRPr/>
          </a:p>
          <a:p>
            <a:pPr indent="-127000" lvl="0" marL="91440" rtl="0" algn="l">
              <a:lnSpc>
                <a:spcPct val="90000"/>
              </a:lnSpc>
              <a:spcBef>
                <a:spcPts val="1400"/>
              </a:spcBef>
              <a:spcAft>
                <a:spcPts val="0"/>
              </a:spcAft>
              <a:buSzPts val="2000"/>
              <a:buFont typeface="Calibri"/>
              <a:buChar char="•"/>
            </a:pPr>
            <a:r>
              <a:rPr lang="en-US"/>
              <a:t> Nerve Supply: Long Thoracic Nerve.</a:t>
            </a:r>
            <a:endParaRPr/>
          </a:p>
          <a:p>
            <a:pPr indent="-127000" lvl="0" marL="91440" rtl="0" algn="l">
              <a:lnSpc>
                <a:spcPct val="90000"/>
              </a:lnSpc>
              <a:spcBef>
                <a:spcPts val="1400"/>
              </a:spcBef>
              <a:spcAft>
                <a:spcPts val="0"/>
              </a:spcAft>
              <a:buSzPts val="2000"/>
              <a:buFont typeface="Calibri"/>
              <a:buChar char="•"/>
            </a:pPr>
            <a:r>
              <a:rPr lang="en-US"/>
              <a:t> Function: </a:t>
            </a:r>
            <a:endParaRPr/>
          </a:p>
          <a:p>
            <a:pPr indent="-182880" lvl="1" marL="384048" rtl="0" algn="l">
              <a:lnSpc>
                <a:spcPct val="90000"/>
              </a:lnSpc>
              <a:spcBef>
                <a:spcPts val="400"/>
              </a:spcBef>
              <a:spcAft>
                <a:spcPts val="0"/>
              </a:spcAft>
              <a:buSzPts val="1800"/>
              <a:buFont typeface="Calibri"/>
              <a:buChar char="₋"/>
            </a:pPr>
            <a:r>
              <a:rPr lang="en-US"/>
              <a:t>Rotation of Scapula.</a:t>
            </a:r>
            <a:endParaRPr/>
          </a:p>
          <a:p>
            <a:pPr indent="-182880" lvl="1" marL="384048" rtl="0" algn="l">
              <a:lnSpc>
                <a:spcPct val="90000"/>
              </a:lnSpc>
              <a:spcBef>
                <a:spcPts val="600"/>
              </a:spcBef>
              <a:spcAft>
                <a:spcPts val="0"/>
              </a:spcAft>
              <a:buSzPts val="1800"/>
              <a:buFont typeface="Calibri"/>
              <a:buChar char="₋"/>
            </a:pPr>
            <a:r>
              <a:rPr lang="en-US"/>
              <a:t>Hold arm against the ribcage.</a:t>
            </a:r>
            <a:endParaRPr/>
          </a:p>
        </p:txBody>
      </p:sp>
      <p:sp>
        <p:nvSpPr>
          <p:cNvPr id="426" name="Google Shape;426;p2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2" name="Shape 432"/>
        <p:cNvGrpSpPr/>
        <p:nvPr/>
      </p:nvGrpSpPr>
      <p:grpSpPr>
        <a:xfrm>
          <a:off x="0" y="0"/>
          <a:ext cx="0" cy="0"/>
          <a:chOff x="0" y="0"/>
          <a:chExt cx="0" cy="0"/>
        </a:xfrm>
      </p:grpSpPr>
      <p:sp>
        <p:nvSpPr>
          <p:cNvPr id="433" name="Google Shape;433;p2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4" name="Google Shape;434;p24"/>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Medial Winging of the scapula</a:t>
            </a:r>
            <a:endParaRPr/>
          </a:p>
        </p:txBody>
      </p:sp>
      <p:pic>
        <p:nvPicPr>
          <p:cNvPr id="435" name="Google Shape;435;p24"/>
          <p:cNvPicPr preferRelativeResize="0"/>
          <p:nvPr/>
        </p:nvPicPr>
        <p:blipFill rotWithShape="1">
          <a:blip r:embed="rId3">
            <a:alphaModFix/>
          </a:blip>
          <a:srcRect b="0" l="0" r="0" t="0"/>
          <a:stretch/>
        </p:blipFill>
        <p:spPr>
          <a:xfrm>
            <a:off x="643192" y="1136030"/>
            <a:ext cx="5451627" cy="4265898"/>
          </a:xfrm>
          <a:prstGeom prst="rect">
            <a:avLst/>
          </a:prstGeom>
          <a:noFill/>
          <a:ln>
            <a:noFill/>
          </a:ln>
        </p:spPr>
      </p:pic>
      <p:cxnSp>
        <p:nvCxnSpPr>
          <p:cNvPr id="436" name="Google Shape;436;p24"/>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37" name="Google Shape;437;p24"/>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Injury to the long thoracic nerve &amp; serratus anterior muscle dysfunction.</a:t>
            </a:r>
            <a:endParaRPr/>
          </a:p>
          <a:p>
            <a:pPr indent="-127000" lvl="0" marL="91440" rtl="0" algn="l">
              <a:lnSpc>
                <a:spcPct val="90000"/>
              </a:lnSpc>
              <a:spcBef>
                <a:spcPts val="1400"/>
              </a:spcBef>
              <a:spcAft>
                <a:spcPts val="0"/>
              </a:spcAft>
              <a:buSzPts val="2000"/>
              <a:buFont typeface="Arial"/>
              <a:buChar char="•"/>
            </a:pPr>
            <a:r>
              <a:rPr lang="en-US"/>
              <a:t> Examination: Ask the patient to push against the wall (standing push-up), the scapula will be elevated from the back indicating weakness of the muscle on that side.</a:t>
            </a:r>
            <a:endParaRPr/>
          </a:p>
        </p:txBody>
      </p:sp>
      <p:sp>
        <p:nvSpPr>
          <p:cNvPr id="438" name="Google Shape;438;p2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sp>
        <p:nvSpPr>
          <p:cNvPr id="445" name="Google Shape;445;p2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6" name="Google Shape;446;p2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Trapezius</a:t>
            </a:r>
            <a:endParaRPr/>
          </a:p>
        </p:txBody>
      </p:sp>
      <p:pic>
        <p:nvPicPr>
          <p:cNvPr id="447" name="Google Shape;447;p25"/>
          <p:cNvPicPr preferRelativeResize="0"/>
          <p:nvPr/>
        </p:nvPicPr>
        <p:blipFill rotWithShape="1">
          <a:blip r:embed="rId3">
            <a:alphaModFix/>
          </a:blip>
          <a:srcRect b="0" l="0" r="0" t="0"/>
          <a:stretch/>
        </p:blipFill>
        <p:spPr>
          <a:xfrm>
            <a:off x="643192" y="1531274"/>
            <a:ext cx="5451627" cy="3475411"/>
          </a:xfrm>
          <a:prstGeom prst="rect">
            <a:avLst/>
          </a:prstGeom>
          <a:noFill/>
          <a:ln>
            <a:noFill/>
          </a:ln>
        </p:spPr>
      </p:pic>
      <p:cxnSp>
        <p:nvCxnSpPr>
          <p:cNvPr id="448" name="Google Shape;448;p2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49" name="Google Shape;449;p25"/>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Origin: Skull, nuchal ligament &amp; spinous process of C7-T12.</a:t>
            </a:r>
            <a:endParaRPr/>
          </a:p>
          <a:p>
            <a:pPr indent="-127000" lvl="0" marL="91440" rtl="0" algn="l">
              <a:lnSpc>
                <a:spcPct val="90000"/>
              </a:lnSpc>
              <a:spcBef>
                <a:spcPts val="1400"/>
              </a:spcBef>
              <a:spcAft>
                <a:spcPts val="0"/>
              </a:spcAft>
              <a:buSzPts val="2000"/>
              <a:buFont typeface="Arial"/>
              <a:buChar char="•"/>
            </a:pPr>
            <a:r>
              <a:rPr lang="en-US"/>
              <a:t> Insertion: Clavicle, acromion &amp; scapular spine.</a:t>
            </a:r>
            <a:endParaRPr/>
          </a:p>
          <a:p>
            <a:pPr indent="-127000" lvl="0" marL="91440" rtl="0" algn="l">
              <a:lnSpc>
                <a:spcPct val="90000"/>
              </a:lnSpc>
              <a:spcBef>
                <a:spcPts val="1400"/>
              </a:spcBef>
              <a:spcAft>
                <a:spcPts val="0"/>
              </a:spcAft>
              <a:buSzPts val="2000"/>
              <a:buFont typeface="Arial"/>
              <a:buChar char="•"/>
            </a:pPr>
            <a:r>
              <a:rPr lang="en-US"/>
              <a:t> Nerve Supply: Spinal Accessory nerve.</a:t>
            </a:r>
            <a:endParaRPr/>
          </a:p>
          <a:p>
            <a:pPr indent="-127000" lvl="0" marL="91440" rtl="0" algn="l">
              <a:lnSpc>
                <a:spcPct val="90000"/>
              </a:lnSpc>
              <a:spcBef>
                <a:spcPts val="1400"/>
              </a:spcBef>
              <a:spcAft>
                <a:spcPts val="0"/>
              </a:spcAft>
              <a:buSzPts val="2000"/>
              <a:buFont typeface="Arial"/>
              <a:buChar char="•"/>
            </a:pPr>
            <a:r>
              <a:rPr lang="en-US"/>
              <a:t> Function:</a:t>
            </a:r>
            <a:endParaRPr/>
          </a:p>
          <a:p>
            <a:pPr indent="-182880" lvl="1" marL="384048" rtl="0" algn="l">
              <a:lnSpc>
                <a:spcPct val="90000"/>
              </a:lnSpc>
              <a:spcBef>
                <a:spcPts val="400"/>
              </a:spcBef>
              <a:spcAft>
                <a:spcPts val="0"/>
              </a:spcAft>
              <a:buSzPts val="1800"/>
              <a:buFont typeface="Calibri"/>
              <a:buChar char="₋"/>
            </a:pPr>
            <a:r>
              <a:rPr lang="en-US"/>
              <a:t> Upper Part: Elevates the scapula &amp; rotates it during abduction.</a:t>
            </a:r>
            <a:endParaRPr/>
          </a:p>
          <a:p>
            <a:pPr indent="-182880" lvl="1" marL="384048" rtl="0" algn="l">
              <a:lnSpc>
                <a:spcPct val="90000"/>
              </a:lnSpc>
              <a:spcBef>
                <a:spcPts val="600"/>
              </a:spcBef>
              <a:spcAft>
                <a:spcPts val="0"/>
              </a:spcAft>
              <a:buSzPts val="1800"/>
              <a:buFont typeface="Calibri"/>
              <a:buChar char="₋"/>
            </a:pPr>
            <a:r>
              <a:rPr lang="en-US"/>
              <a:t> Middle part: Retracts the scapula.</a:t>
            </a:r>
            <a:endParaRPr/>
          </a:p>
          <a:p>
            <a:pPr indent="-182880" lvl="1" marL="384048" rtl="0" algn="l">
              <a:lnSpc>
                <a:spcPct val="90000"/>
              </a:lnSpc>
              <a:spcBef>
                <a:spcPts val="600"/>
              </a:spcBef>
              <a:spcAft>
                <a:spcPts val="0"/>
              </a:spcAft>
              <a:buSzPts val="1800"/>
              <a:buFont typeface="Calibri"/>
              <a:buChar char="₋"/>
            </a:pPr>
            <a:r>
              <a:rPr lang="en-US"/>
              <a:t> Lower Part: Pulls the scapula inferiorly.</a:t>
            </a:r>
            <a:endParaRPr/>
          </a:p>
        </p:txBody>
      </p:sp>
      <p:sp>
        <p:nvSpPr>
          <p:cNvPr id="450" name="Google Shape;450;p2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2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8" name="Google Shape;458;p26"/>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Lateral winging of the scapula</a:t>
            </a:r>
            <a:endParaRPr/>
          </a:p>
        </p:txBody>
      </p:sp>
      <p:pic>
        <p:nvPicPr>
          <p:cNvPr id="459" name="Google Shape;459;p26"/>
          <p:cNvPicPr preferRelativeResize="0"/>
          <p:nvPr/>
        </p:nvPicPr>
        <p:blipFill rotWithShape="1">
          <a:blip r:embed="rId3">
            <a:alphaModFix/>
          </a:blip>
          <a:srcRect b="0" l="0" r="8671" t="0"/>
          <a:stretch/>
        </p:blipFill>
        <p:spPr>
          <a:xfrm>
            <a:off x="633999" y="581098"/>
            <a:ext cx="4020297" cy="2476136"/>
          </a:xfrm>
          <a:prstGeom prst="rect">
            <a:avLst/>
          </a:prstGeom>
          <a:noFill/>
          <a:ln>
            <a:noFill/>
          </a:ln>
        </p:spPr>
      </p:pic>
      <p:cxnSp>
        <p:nvCxnSpPr>
          <p:cNvPr id="460" name="Google Shape;460;p26"/>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461" name="Google Shape;461;p26"/>
          <p:cNvPicPr preferRelativeResize="0"/>
          <p:nvPr/>
        </p:nvPicPr>
        <p:blipFill rotWithShape="1">
          <a:blip r:embed="rId4">
            <a:alphaModFix/>
          </a:blip>
          <a:srcRect b="25313" l="0" r="-3" t="23565"/>
          <a:stretch/>
        </p:blipFill>
        <p:spPr>
          <a:xfrm>
            <a:off x="633999" y="3218101"/>
            <a:ext cx="4020296" cy="2476136"/>
          </a:xfrm>
          <a:prstGeom prst="rect">
            <a:avLst/>
          </a:prstGeom>
          <a:noFill/>
          <a:ln>
            <a:noFill/>
          </a:ln>
        </p:spPr>
      </p:pic>
      <p:sp>
        <p:nvSpPr>
          <p:cNvPr id="462" name="Google Shape;462;p26"/>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Due to spinal accessory nerve injury &amp; trapezius muscle dysfunction. </a:t>
            </a:r>
            <a:endParaRPr/>
          </a:p>
          <a:p>
            <a:pPr indent="-127000" lvl="0" marL="91440" rtl="0" algn="l">
              <a:lnSpc>
                <a:spcPct val="90000"/>
              </a:lnSpc>
              <a:spcBef>
                <a:spcPts val="1400"/>
              </a:spcBef>
              <a:spcAft>
                <a:spcPts val="0"/>
              </a:spcAft>
              <a:buSzPts val="2000"/>
              <a:buFont typeface="Arial"/>
              <a:buChar char="•"/>
            </a:pPr>
            <a:r>
              <a:rPr lang="en-US"/>
              <a:t>The shoulder will be depressed, the scapula will be translated laterally, and its inferior angle rotated laterally.</a:t>
            </a:r>
            <a:endParaRPr/>
          </a:p>
        </p:txBody>
      </p:sp>
      <p:sp>
        <p:nvSpPr>
          <p:cNvPr id="463" name="Google Shape;463;p2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p2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0" name="Google Shape;470;p2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Static Stabilizer</a:t>
            </a:r>
            <a:endParaRPr/>
          </a:p>
        </p:txBody>
      </p:sp>
      <p:pic>
        <p:nvPicPr>
          <p:cNvPr descr="A screenshot of a cell phone&#10;&#10;Description automatically generated" id="471" name="Google Shape;471;p27"/>
          <p:cNvPicPr preferRelativeResize="0"/>
          <p:nvPr/>
        </p:nvPicPr>
        <p:blipFill rotWithShape="1">
          <a:blip r:embed="rId3">
            <a:alphaModFix/>
          </a:blip>
          <a:srcRect b="0" l="0" r="0" t="0"/>
          <a:stretch/>
        </p:blipFill>
        <p:spPr>
          <a:xfrm>
            <a:off x="643192" y="1431489"/>
            <a:ext cx="5451627" cy="3674980"/>
          </a:xfrm>
          <a:prstGeom prst="rect">
            <a:avLst/>
          </a:prstGeom>
          <a:noFill/>
          <a:ln>
            <a:noFill/>
          </a:ln>
        </p:spPr>
      </p:pic>
      <p:cxnSp>
        <p:nvCxnSpPr>
          <p:cNvPr id="472" name="Google Shape;472;p2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73" name="Google Shape;473;p27"/>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lphaUcPeriod"/>
            </a:pPr>
            <a:r>
              <a:rPr lang="en-US"/>
              <a:t>Ligaments: Multiple ligaments are found around the shoulder joint.</a:t>
            </a:r>
            <a:endParaRPr/>
          </a:p>
          <a:p>
            <a:pPr indent="-182880" lvl="2" marL="566928" rtl="0" algn="l">
              <a:lnSpc>
                <a:spcPct val="90000"/>
              </a:lnSpc>
              <a:spcBef>
                <a:spcPts val="400"/>
              </a:spcBef>
              <a:spcAft>
                <a:spcPts val="0"/>
              </a:spcAft>
              <a:buSzPts val="1400"/>
              <a:buFont typeface="Arial"/>
              <a:buChar char="•"/>
            </a:pPr>
            <a:r>
              <a:rPr lang="en-US"/>
              <a:t>Coracoclavicular ligament: composed of conoid &amp; trapezoid ligaments.</a:t>
            </a:r>
            <a:endParaRPr/>
          </a:p>
          <a:p>
            <a:pPr indent="-182880" lvl="2" marL="566928" rtl="0" algn="l">
              <a:lnSpc>
                <a:spcPct val="90000"/>
              </a:lnSpc>
              <a:spcBef>
                <a:spcPts val="600"/>
              </a:spcBef>
              <a:spcAft>
                <a:spcPts val="0"/>
              </a:spcAft>
              <a:buSzPts val="1400"/>
              <a:buFont typeface="Arial"/>
              <a:buChar char="•"/>
            </a:pPr>
            <a:r>
              <a:rPr lang="en-US"/>
              <a:t>Acromioclavicular Ligament.</a:t>
            </a:r>
            <a:endParaRPr/>
          </a:p>
          <a:p>
            <a:pPr indent="-182880" lvl="2" marL="566928" rtl="0" algn="l">
              <a:lnSpc>
                <a:spcPct val="90000"/>
              </a:lnSpc>
              <a:spcBef>
                <a:spcPts val="600"/>
              </a:spcBef>
              <a:spcAft>
                <a:spcPts val="0"/>
              </a:spcAft>
              <a:buSzPts val="1400"/>
              <a:buFont typeface="Arial"/>
              <a:buChar char="•"/>
            </a:pPr>
            <a:r>
              <a:rPr lang="en-US"/>
              <a:t>Coracoacromial Ligament.</a:t>
            </a:r>
            <a:endParaRPr/>
          </a:p>
          <a:p>
            <a:pPr indent="-182880" lvl="2" marL="566928" rtl="0" algn="l">
              <a:lnSpc>
                <a:spcPct val="90000"/>
              </a:lnSpc>
              <a:spcBef>
                <a:spcPts val="600"/>
              </a:spcBef>
              <a:spcAft>
                <a:spcPts val="0"/>
              </a:spcAft>
              <a:buSzPts val="1400"/>
              <a:buFont typeface="Arial"/>
              <a:buChar char="•"/>
            </a:pPr>
            <a:r>
              <a:rPr lang="en-US"/>
              <a:t>Coraco-humeral Ligament.</a:t>
            </a:r>
            <a:endParaRPr/>
          </a:p>
          <a:p>
            <a:pPr indent="-182880" lvl="2" marL="566928" rtl="0" algn="l">
              <a:lnSpc>
                <a:spcPct val="90000"/>
              </a:lnSpc>
              <a:spcBef>
                <a:spcPts val="600"/>
              </a:spcBef>
              <a:spcAft>
                <a:spcPts val="0"/>
              </a:spcAft>
              <a:buSzPts val="1400"/>
              <a:buFont typeface="Arial"/>
              <a:buChar char="•"/>
            </a:pPr>
            <a:r>
              <a:rPr lang="en-US"/>
              <a:t>Transverse Humeral Ligament.</a:t>
            </a:r>
            <a:endParaRPr/>
          </a:p>
          <a:p>
            <a:pPr indent="-182880" lvl="2" marL="566928" rtl="0" algn="l">
              <a:lnSpc>
                <a:spcPct val="90000"/>
              </a:lnSpc>
              <a:spcBef>
                <a:spcPts val="600"/>
              </a:spcBef>
              <a:spcAft>
                <a:spcPts val="0"/>
              </a:spcAft>
              <a:buSzPts val="1400"/>
              <a:buFont typeface="Arial"/>
              <a:buChar char="•"/>
            </a:pPr>
            <a:r>
              <a:rPr lang="en-US"/>
              <a:t>Glenohumeral Ligament: </a:t>
            </a:r>
            <a:endParaRPr/>
          </a:p>
          <a:p>
            <a:pPr indent="-228600" lvl="6" marL="1300000" rtl="0" algn="l">
              <a:lnSpc>
                <a:spcPct val="90000"/>
              </a:lnSpc>
              <a:spcBef>
                <a:spcPts val="600"/>
              </a:spcBef>
              <a:spcAft>
                <a:spcPts val="0"/>
              </a:spcAft>
              <a:buSzPts val="1400"/>
              <a:buFont typeface="Calibri"/>
              <a:buChar char="₋"/>
            </a:pPr>
            <a:r>
              <a:rPr lang="en-US"/>
              <a:t>Superior</a:t>
            </a:r>
            <a:endParaRPr/>
          </a:p>
          <a:p>
            <a:pPr indent="-228600" lvl="6" marL="1300000" rtl="0" algn="l">
              <a:lnSpc>
                <a:spcPct val="90000"/>
              </a:lnSpc>
              <a:spcBef>
                <a:spcPts val="600"/>
              </a:spcBef>
              <a:spcAft>
                <a:spcPts val="0"/>
              </a:spcAft>
              <a:buSzPts val="1400"/>
              <a:buFont typeface="Calibri"/>
              <a:buChar char="₋"/>
            </a:pPr>
            <a:r>
              <a:rPr lang="en-US"/>
              <a:t>Middle </a:t>
            </a:r>
            <a:endParaRPr/>
          </a:p>
          <a:p>
            <a:pPr indent="-228600" lvl="6" marL="1300000" rtl="0" algn="l">
              <a:lnSpc>
                <a:spcPct val="90000"/>
              </a:lnSpc>
              <a:spcBef>
                <a:spcPts val="600"/>
              </a:spcBef>
              <a:spcAft>
                <a:spcPts val="0"/>
              </a:spcAft>
              <a:buSzPts val="1400"/>
              <a:buFont typeface="Calibri"/>
              <a:buChar char="₋"/>
            </a:pPr>
            <a:r>
              <a:rPr lang="en-US"/>
              <a:t>Inferior</a:t>
            </a:r>
            <a:endParaRPr/>
          </a:p>
          <a:p>
            <a:pPr indent="0" lvl="0" marL="0" rtl="0" algn="l">
              <a:lnSpc>
                <a:spcPct val="90000"/>
              </a:lnSpc>
              <a:spcBef>
                <a:spcPts val="1600"/>
              </a:spcBef>
              <a:spcAft>
                <a:spcPts val="0"/>
              </a:spcAft>
              <a:buSzPts val="2000"/>
              <a:buNone/>
            </a:pPr>
            <a:r>
              <a:t/>
            </a:r>
            <a:endParaRPr/>
          </a:p>
          <a:p>
            <a:pPr indent="-330200" lvl="0" marL="457200" rtl="0" algn="l">
              <a:lnSpc>
                <a:spcPct val="90000"/>
              </a:lnSpc>
              <a:spcBef>
                <a:spcPts val="1400"/>
              </a:spcBef>
              <a:spcAft>
                <a:spcPts val="0"/>
              </a:spcAft>
              <a:buSzPts val="2000"/>
              <a:buFont typeface="Calibri"/>
              <a:buNone/>
            </a:pPr>
            <a:r>
              <a:t/>
            </a:r>
            <a:endParaRPr/>
          </a:p>
        </p:txBody>
      </p:sp>
      <p:sp>
        <p:nvSpPr>
          <p:cNvPr id="474" name="Google Shape;474;p2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2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8"/>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2" name="Google Shape;482;p28"/>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483" name="Google Shape;483;p2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4" name="Google Shape;484;p28"/>
          <p:cNvSpPr txBox="1"/>
          <p:nvPr>
            <p:ph type="title"/>
          </p:nvPr>
        </p:nvSpPr>
        <p:spPr>
          <a:xfrm>
            <a:off x="662094" y="650279"/>
            <a:ext cx="3417677" cy="5226837"/>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sz="4800">
                <a:solidFill>
                  <a:srgbClr val="3F3F3F"/>
                </a:solidFill>
              </a:rPr>
              <a:t>Static Stabilizer</a:t>
            </a:r>
            <a:endParaRPr/>
          </a:p>
        </p:txBody>
      </p:sp>
      <p:sp>
        <p:nvSpPr>
          <p:cNvPr id="485" name="Google Shape;485;p28"/>
          <p:cNvSpPr txBox="1"/>
          <p:nvPr>
            <p:ph idx="2" type="body"/>
          </p:nvPr>
        </p:nvSpPr>
        <p:spPr>
          <a:xfrm>
            <a:off x="4079771" y="699644"/>
            <a:ext cx="6847117" cy="1798517"/>
          </a:xfrm>
          <a:prstGeom prst="rect">
            <a:avLst/>
          </a:prstGeom>
          <a:noFill/>
          <a:ln>
            <a:noFill/>
          </a:ln>
        </p:spPr>
        <p:txBody>
          <a:bodyPr anchorCtr="0" anchor="t" bIns="45700" lIns="0" spcFirstLastPara="1" rIns="0" wrap="square" tIns="45700">
            <a:normAutofit/>
          </a:bodyPr>
          <a:lstStyle/>
          <a:p>
            <a:pPr indent="-342900" lvl="0" marL="342900" rtl="0" algn="l">
              <a:lnSpc>
                <a:spcPct val="90000"/>
              </a:lnSpc>
              <a:spcBef>
                <a:spcPts val="0"/>
              </a:spcBef>
              <a:spcAft>
                <a:spcPts val="0"/>
              </a:spcAft>
              <a:buSzPts val="1800"/>
              <a:buFont typeface="Calibri"/>
              <a:buAutoNum type="alphaUcPeriod" startAt="2"/>
            </a:pPr>
            <a:r>
              <a:rPr lang="en-US" sz="1800">
                <a:solidFill>
                  <a:srgbClr val="3F3F3F"/>
                </a:solidFill>
              </a:rPr>
              <a:t>Joint Articulation: Ball &amp; Socket, shallow articulation between glenoid &amp; humeral head.</a:t>
            </a:r>
            <a:endParaRPr/>
          </a:p>
          <a:p>
            <a:pPr indent="-342900" lvl="0" marL="342900" rtl="0" algn="l">
              <a:lnSpc>
                <a:spcPct val="90000"/>
              </a:lnSpc>
              <a:spcBef>
                <a:spcPts val="1400"/>
              </a:spcBef>
              <a:spcAft>
                <a:spcPts val="0"/>
              </a:spcAft>
              <a:buSzPts val="1800"/>
              <a:buFont typeface="Calibri"/>
              <a:buAutoNum type="alphaUcPeriod" startAt="2"/>
            </a:pPr>
            <a:r>
              <a:rPr lang="en-US" sz="1800">
                <a:solidFill>
                  <a:srgbClr val="3F3F3F"/>
                </a:solidFill>
              </a:rPr>
              <a:t>Capsule.</a:t>
            </a:r>
            <a:endParaRPr/>
          </a:p>
          <a:p>
            <a:pPr indent="-342900" lvl="0" marL="342900" rtl="0" algn="l">
              <a:lnSpc>
                <a:spcPct val="90000"/>
              </a:lnSpc>
              <a:spcBef>
                <a:spcPts val="1400"/>
              </a:spcBef>
              <a:spcAft>
                <a:spcPts val="0"/>
              </a:spcAft>
              <a:buSzPts val="1800"/>
              <a:buFont typeface="Calibri"/>
              <a:buAutoNum type="alphaUcPeriod" startAt="2"/>
            </a:pPr>
            <a:r>
              <a:rPr lang="en-US" sz="1800">
                <a:solidFill>
                  <a:srgbClr val="3F3F3F"/>
                </a:solidFill>
              </a:rPr>
              <a:t>Labrum: Fibrocartilaginous complex that deepens the shoulder joint by 30%.</a:t>
            </a:r>
            <a:endParaRPr/>
          </a:p>
          <a:p>
            <a:pPr indent="0" lvl="0" marL="0" rtl="0" algn="l">
              <a:lnSpc>
                <a:spcPct val="90000"/>
              </a:lnSpc>
              <a:spcBef>
                <a:spcPts val="1400"/>
              </a:spcBef>
              <a:spcAft>
                <a:spcPts val="0"/>
              </a:spcAft>
              <a:buSzPts val="1800"/>
              <a:buNone/>
            </a:pPr>
            <a:r>
              <a:t/>
            </a:r>
            <a:endParaRPr sz="1800">
              <a:solidFill>
                <a:srgbClr val="3F3F3F"/>
              </a:solidFill>
            </a:endParaRPr>
          </a:p>
        </p:txBody>
      </p:sp>
      <p:pic>
        <p:nvPicPr>
          <p:cNvPr descr="A close up&#10;&#10;Description automatically generated" id="486" name="Google Shape;486;p28"/>
          <p:cNvPicPr preferRelativeResize="0"/>
          <p:nvPr>
            <p:ph idx="1" type="body"/>
          </p:nvPr>
        </p:nvPicPr>
        <p:blipFill rotWithShape="1">
          <a:blip r:embed="rId3">
            <a:alphaModFix/>
          </a:blip>
          <a:srcRect b="0" l="0" r="0" t="0"/>
          <a:stretch/>
        </p:blipFill>
        <p:spPr>
          <a:xfrm>
            <a:off x="731452" y="2564159"/>
            <a:ext cx="10429040" cy="3059693"/>
          </a:xfrm>
          <a:prstGeom prst="rect">
            <a:avLst/>
          </a:prstGeom>
          <a:noFill/>
          <a:ln>
            <a:noFill/>
          </a:ln>
        </p:spPr>
      </p:pic>
      <p:sp>
        <p:nvSpPr>
          <p:cNvPr id="487" name="Google Shape;487;p2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8"/>
          <p:cNvSpPr/>
          <p:nvPr/>
        </p:nvSpPr>
        <p:spPr>
          <a:xfrm>
            <a:off x="3800513" y="5043887"/>
            <a:ext cx="40916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FBE6CC"/>
                </a:solidFill>
                <a:latin typeface="Calibri"/>
                <a:ea typeface="Calibri"/>
                <a:cs typeface="Calibri"/>
                <a:sym typeface="Calibri"/>
              </a:rPr>
              <a:t>B</a:t>
            </a:r>
            <a:endParaRPr/>
          </a:p>
        </p:txBody>
      </p:sp>
      <p:sp>
        <p:nvSpPr>
          <p:cNvPr id="490" name="Google Shape;490;p28"/>
          <p:cNvSpPr/>
          <p:nvPr/>
        </p:nvSpPr>
        <p:spPr>
          <a:xfrm>
            <a:off x="7148832" y="5043887"/>
            <a:ext cx="54288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FBE6CC"/>
                </a:solidFill>
                <a:latin typeface="Calibri"/>
                <a:ea typeface="Calibri"/>
                <a:cs typeface="Calibri"/>
                <a:sym typeface="Calibri"/>
              </a:rPr>
              <a:t>C</a:t>
            </a:r>
            <a:endParaRPr/>
          </a:p>
        </p:txBody>
      </p:sp>
      <p:sp>
        <p:nvSpPr>
          <p:cNvPr id="491" name="Google Shape;491;p28"/>
          <p:cNvSpPr/>
          <p:nvPr/>
        </p:nvSpPr>
        <p:spPr>
          <a:xfrm flipH="1">
            <a:off x="10704989" y="5043887"/>
            <a:ext cx="38901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FBE6CC"/>
                </a:solidFill>
                <a:latin typeface="Calibri"/>
                <a:ea typeface="Calibri"/>
                <a:cs typeface="Calibri"/>
                <a:sym typeface="Calibri"/>
              </a:rPr>
              <a:t>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5" name="Shape 495"/>
        <p:cNvGrpSpPr/>
        <p:nvPr/>
      </p:nvGrpSpPr>
      <p:grpSpPr>
        <a:xfrm>
          <a:off x="0" y="0"/>
          <a:ext cx="0" cy="0"/>
          <a:chOff x="0" y="0"/>
          <a:chExt cx="0" cy="0"/>
        </a:xfrm>
      </p:grpSpPr>
      <p:sp>
        <p:nvSpPr>
          <p:cNvPr id="496" name="Google Shape;496;p2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7" name="Google Shape;497;p29"/>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Muscles</a:t>
            </a:r>
            <a:endParaRPr/>
          </a:p>
        </p:txBody>
      </p:sp>
      <p:pic>
        <p:nvPicPr>
          <p:cNvPr id="498" name="Google Shape;498;p29"/>
          <p:cNvPicPr preferRelativeResize="0"/>
          <p:nvPr/>
        </p:nvPicPr>
        <p:blipFill rotWithShape="1">
          <a:blip r:embed="rId3">
            <a:alphaModFix/>
          </a:blip>
          <a:srcRect b="-1" l="13212" r="0" t="0"/>
          <a:stretch/>
        </p:blipFill>
        <p:spPr>
          <a:xfrm>
            <a:off x="633999" y="640081"/>
            <a:ext cx="6909801" cy="5314406"/>
          </a:xfrm>
          <a:prstGeom prst="rect">
            <a:avLst/>
          </a:prstGeom>
          <a:noFill/>
          <a:ln>
            <a:noFill/>
          </a:ln>
        </p:spPr>
      </p:pic>
      <p:cxnSp>
        <p:nvCxnSpPr>
          <p:cNvPr id="499" name="Google Shape;499;p29"/>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00" name="Google Shape;500;p29"/>
          <p:cNvSpPr txBox="1"/>
          <p:nvPr>
            <p:ph idx="1" type="body"/>
          </p:nvPr>
        </p:nvSpPr>
        <p:spPr>
          <a:xfrm>
            <a:off x="7859485" y="2198913"/>
            <a:ext cx="3690257" cy="3755565"/>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Calcific tendinitis:</a:t>
            </a:r>
            <a:endParaRPr/>
          </a:p>
          <a:p>
            <a:pPr indent="0" lvl="0" marL="0" rtl="0" algn="l">
              <a:lnSpc>
                <a:spcPct val="90000"/>
              </a:lnSpc>
              <a:spcBef>
                <a:spcPts val="1400"/>
              </a:spcBef>
              <a:spcAft>
                <a:spcPts val="0"/>
              </a:spcAft>
              <a:buSzPts val="2000"/>
              <a:buNone/>
            </a:pPr>
            <a:r>
              <a:rPr lang="en-US"/>
              <a:t>Calcium deposit develop within the rotator cuff tendons, especially supraspinatus.</a:t>
            </a:r>
            <a:endParaRPr/>
          </a:p>
          <a:p>
            <a:pPr indent="-127000" lvl="0" marL="91440" rtl="0" algn="l">
              <a:lnSpc>
                <a:spcPct val="90000"/>
              </a:lnSpc>
              <a:spcBef>
                <a:spcPts val="1400"/>
              </a:spcBef>
              <a:spcAft>
                <a:spcPts val="0"/>
              </a:spcAft>
              <a:buSzPts val="2000"/>
              <a:buFont typeface="Arial"/>
              <a:buChar char="•"/>
            </a:pPr>
            <a:r>
              <a:rPr lang="en-US"/>
              <a:t> Symptoms: Night pain.</a:t>
            </a:r>
            <a:endParaRPr/>
          </a:p>
          <a:p>
            <a:pPr indent="-127000" lvl="0" marL="91440" rtl="0" algn="l">
              <a:lnSpc>
                <a:spcPct val="90000"/>
              </a:lnSpc>
              <a:spcBef>
                <a:spcPts val="1400"/>
              </a:spcBef>
              <a:spcAft>
                <a:spcPts val="0"/>
              </a:spcAft>
              <a:buSzPts val="2000"/>
              <a:buFont typeface="Arial"/>
              <a:buChar char="•"/>
            </a:pPr>
            <a:r>
              <a:rPr lang="en-US"/>
              <a:t> Signs: Localized tenderness over greater tuberosity.</a:t>
            </a:r>
            <a:endParaRPr/>
          </a:p>
        </p:txBody>
      </p:sp>
      <p:sp>
        <p:nvSpPr>
          <p:cNvPr id="501" name="Google Shape;501;p2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sp>
        <p:nvSpPr>
          <p:cNvPr id="129" name="Google Shape;129;p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 name="Google Shape;131;p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32" name="Google Shape;132;p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Range of motion</a:t>
            </a:r>
            <a:endParaRPr/>
          </a:p>
        </p:txBody>
      </p:sp>
      <p:pic>
        <p:nvPicPr>
          <p:cNvPr descr="نتيجة بحث الصور عن range of motion shoulder" id="134" name="Google Shape;134;p3"/>
          <p:cNvPicPr preferRelativeResize="0"/>
          <p:nvPr>
            <p:ph idx="1" type="body"/>
          </p:nvPr>
        </p:nvPicPr>
        <p:blipFill rotWithShape="1">
          <a:blip r:embed="rId3">
            <a:alphaModFix/>
          </a:blip>
          <a:srcRect b="0" l="0" r="0" t="0"/>
          <a:stretch/>
        </p:blipFill>
        <p:spPr>
          <a:xfrm>
            <a:off x="643192" y="1020183"/>
            <a:ext cx="5451627" cy="4497592"/>
          </a:xfrm>
          <a:prstGeom prst="rect">
            <a:avLst/>
          </a:prstGeom>
          <a:noFill/>
          <a:ln>
            <a:noFill/>
          </a:ln>
        </p:spPr>
      </p:pic>
      <p:cxnSp>
        <p:nvCxnSpPr>
          <p:cNvPr id="135" name="Google Shape;135;p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36" name="Google Shape;136;p3"/>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2000"/>
              <a:buFont typeface="Calibri"/>
              <a:buNone/>
            </a:pPr>
            <a:r>
              <a:rPr lang="en-US"/>
              <a:t>The shoulder joint has a high range of motion:</a:t>
            </a:r>
            <a:endParaRPr/>
          </a:p>
          <a:p>
            <a:pPr indent="-182880" lvl="1" marL="384048" rtl="0" algn="l">
              <a:lnSpc>
                <a:spcPct val="90000"/>
              </a:lnSpc>
              <a:spcBef>
                <a:spcPts val="400"/>
              </a:spcBef>
              <a:spcAft>
                <a:spcPts val="0"/>
              </a:spcAft>
              <a:buSzPts val="1800"/>
              <a:buChar char="◦"/>
            </a:pPr>
            <a:r>
              <a:rPr lang="en-US"/>
              <a:t>Forward Movement in Sagittal plane; </a:t>
            </a:r>
            <a:r>
              <a:rPr lang="en-US" u="sng"/>
              <a:t>Flexion</a:t>
            </a:r>
            <a:r>
              <a:rPr lang="en-US"/>
              <a:t>.</a:t>
            </a:r>
            <a:endParaRPr/>
          </a:p>
          <a:p>
            <a:pPr indent="-182880" lvl="1" marL="384048" rtl="0" algn="l">
              <a:lnSpc>
                <a:spcPct val="90000"/>
              </a:lnSpc>
              <a:spcBef>
                <a:spcPts val="600"/>
              </a:spcBef>
              <a:spcAft>
                <a:spcPts val="0"/>
              </a:spcAft>
              <a:buSzPts val="1800"/>
              <a:buChar char="◦"/>
            </a:pPr>
            <a:r>
              <a:rPr lang="en-US"/>
              <a:t>Backward movement in Sagittal plane; </a:t>
            </a:r>
            <a:r>
              <a:rPr lang="en-US" u="sng"/>
              <a:t>Extension.</a:t>
            </a:r>
            <a:endParaRPr/>
          </a:p>
          <a:p>
            <a:pPr indent="-182880" lvl="1" marL="384048" rtl="0" algn="l">
              <a:lnSpc>
                <a:spcPct val="90000"/>
              </a:lnSpc>
              <a:spcBef>
                <a:spcPts val="600"/>
              </a:spcBef>
              <a:spcAft>
                <a:spcPts val="0"/>
              </a:spcAft>
              <a:buSzPts val="1800"/>
              <a:buChar char="◦"/>
            </a:pPr>
            <a:r>
              <a:rPr lang="en-US"/>
              <a:t>Sideway movement away from midline in Coronal plane; </a:t>
            </a:r>
            <a:r>
              <a:rPr lang="en-US" u="sng"/>
              <a:t>Abduction.</a:t>
            </a:r>
            <a:endParaRPr/>
          </a:p>
          <a:p>
            <a:pPr indent="-182880" lvl="1" marL="384048" rtl="0" algn="l">
              <a:lnSpc>
                <a:spcPct val="90000"/>
              </a:lnSpc>
              <a:spcBef>
                <a:spcPts val="600"/>
              </a:spcBef>
              <a:spcAft>
                <a:spcPts val="0"/>
              </a:spcAft>
              <a:buSzPts val="1800"/>
              <a:buChar char="◦"/>
            </a:pPr>
            <a:r>
              <a:rPr lang="en-US"/>
              <a:t>Sideway movement towards midline in Coronal plane; </a:t>
            </a:r>
            <a:r>
              <a:rPr lang="en-US" u="sng"/>
              <a:t>Adduction.</a:t>
            </a:r>
            <a:endParaRPr/>
          </a:p>
          <a:p>
            <a:pPr indent="-182880" lvl="1" marL="384048" rtl="0" algn="l">
              <a:lnSpc>
                <a:spcPct val="90000"/>
              </a:lnSpc>
              <a:spcBef>
                <a:spcPts val="600"/>
              </a:spcBef>
              <a:spcAft>
                <a:spcPts val="0"/>
              </a:spcAft>
              <a:buSzPts val="1800"/>
              <a:buChar char="◦"/>
            </a:pPr>
            <a:r>
              <a:rPr lang="en-US"/>
              <a:t>Rotating Arm away from the body; </a:t>
            </a:r>
            <a:r>
              <a:rPr lang="en-US" u="sng"/>
              <a:t>lateral rotation.</a:t>
            </a:r>
            <a:endParaRPr/>
          </a:p>
          <a:p>
            <a:pPr indent="-182880" lvl="1" marL="384048" rtl="0" algn="l">
              <a:lnSpc>
                <a:spcPct val="90000"/>
              </a:lnSpc>
              <a:spcBef>
                <a:spcPts val="600"/>
              </a:spcBef>
              <a:spcAft>
                <a:spcPts val="0"/>
              </a:spcAft>
              <a:buSzPts val="1800"/>
              <a:buChar char="◦"/>
            </a:pPr>
            <a:r>
              <a:rPr lang="en-US"/>
              <a:t>Rotating Arm towards the body; </a:t>
            </a:r>
            <a:r>
              <a:rPr lang="en-US" u="sng"/>
              <a:t>medial rotation. </a:t>
            </a:r>
            <a:endParaRPr/>
          </a:p>
          <a:p>
            <a:pPr indent="0" lvl="1" marL="201168" rtl="0" algn="l">
              <a:lnSpc>
                <a:spcPct val="90000"/>
              </a:lnSpc>
              <a:spcBef>
                <a:spcPts val="600"/>
              </a:spcBef>
              <a:spcAft>
                <a:spcPts val="0"/>
              </a:spcAft>
              <a:buSzPts val="1800"/>
              <a:buFont typeface="Calibri"/>
              <a:buNone/>
            </a:pPr>
            <a:r>
              <a:rPr lang="en-US"/>
              <a:t>It’s a ball &amp; socket, shallow joint with a high ROM, making it the most dislocated big joint in the body.</a:t>
            </a:r>
            <a:endParaRPr/>
          </a:p>
          <a:p>
            <a:pPr indent="-68579" lvl="1" marL="384048" rtl="0" algn="l">
              <a:lnSpc>
                <a:spcPct val="90000"/>
              </a:lnSpc>
              <a:spcBef>
                <a:spcPts val="600"/>
              </a:spcBef>
              <a:spcAft>
                <a:spcPts val="0"/>
              </a:spcAft>
              <a:buSzPts val="1800"/>
              <a:buNone/>
            </a:pPr>
            <a:r>
              <a:t/>
            </a:r>
            <a:endParaRPr/>
          </a:p>
          <a:p>
            <a:pPr indent="-68579" lvl="1" marL="384048" rtl="0" algn="l">
              <a:lnSpc>
                <a:spcPct val="90000"/>
              </a:lnSpc>
              <a:spcBef>
                <a:spcPts val="600"/>
              </a:spcBef>
              <a:spcAft>
                <a:spcPts val="0"/>
              </a:spcAft>
              <a:buSzPts val="1800"/>
              <a:buNone/>
            </a:pPr>
            <a:r>
              <a:t/>
            </a:r>
            <a:endParaRPr/>
          </a:p>
          <a:p>
            <a:pPr indent="-68579" lvl="1" marL="384048" rtl="0" algn="l">
              <a:lnSpc>
                <a:spcPct val="90000"/>
              </a:lnSpc>
              <a:spcBef>
                <a:spcPts val="600"/>
              </a:spcBef>
              <a:spcAft>
                <a:spcPts val="0"/>
              </a:spcAft>
              <a:buSzPts val="1800"/>
              <a:buNone/>
            </a:pPr>
            <a:r>
              <a:t/>
            </a:r>
            <a:endParaRPr/>
          </a:p>
        </p:txBody>
      </p:sp>
      <p:sp>
        <p:nvSpPr>
          <p:cNvPr id="137" name="Google Shape;137;p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3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9" name="Google Shape;509;p3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510" name="Google Shape;510;p3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1" name="Google Shape;511;p30"/>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Calcific Tendinitis</a:t>
            </a:r>
            <a:endParaRPr/>
          </a:p>
        </p:txBody>
      </p:sp>
      <p:pic>
        <p:nvPicPr>
          <p:cNvPr id="512" name="Google Shape;512;p30"/>
          <p:cNvPicPr preferRelativeResize="0"/>
          <p:nvPr>
            <p:ph idx="1" type="body"/>
          </p:nvPr>
        </p:nvPicPr>
        <p:blipFill rotWithShape="1">
          <a:blip r:embed="rId3">
            <a:alphaModFix/>
          </a:blip>
          <a:srcRect b="18103" l="0" r="-1" t="4697"/>
          <a:stretch/>
        </p:blipFill>
        <p:spPr>
          <a:xfrm>
            <a:off x="635457" y="640080"/>
            <a:ext cx="10916463" cy="3602736"/>
          </a:xfrm>
          <a:prstGeom prst="rect">
            <a:avLst/>
          </a:prstGeom>
          <a:noFill/>
          <a:ln>
            <a:noFill/>
          </a:ln>
        </p:spPr>
      </p:pic>
      <p:cxnSp>
        <p:nvCxnSpPr>
          <p:cNvPr id="513" name="Google Shape;513;p30"/>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514" name="Google Shape;514;p3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 name="Shape 520"/>
        <p:cNvGrpSpPr/>
        <p:nvPr/>
      </p:nvGrpSpPr>
      <p:grpSpPr>
        <a:xfrm>
          <a:off x="0" y="0"/>
          <a:ext cx="0" cy="0"/>
          <a:chOff x="0" y="0"/>
          <a:chExt cx="0" cy="0"/>
        </a:xfrm>
      </p:grpSpPr>
      <p:sp>
        <p:nvSpPr>
          <p:cNvPr id="521" name="Google Shape;521;p31"/>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2" name="Google Shape;522;p31"/>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1"/>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Management</a:t>
            </a:r>
            <a:endParaRPr/>
          </a:p>
        </p:txBody>
      </p:sp>
      <p:sp>
        <p:nvSpPr>
          <p:cNvPr id="524" name="Google Shape;524;p31"/>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1"/>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Activity modification</a:t>
            </a:r>
            <a:endParaRPr/>
          </a:p>
          <a:p>
            <a:pPr indent="-457200" lvl="0" marL="457200" rtl="0" algn="l">
              <a:lnSpc>
                <a:spcPct val="90000"/>
              </a:lnSpc>
              <a:spcBef>
                <a:spcPts val="1400"/>
              </a:spcBef>
              <a:spcAft>
                <a:spcPts val="0"/>
              </a:spcAft>
              <a:buSzPts val="2000"/>
              <a:buFont typeface="Calibri"/>
              <a:buAutoNum type="arabicPeriod"/>
            </a:pPr>
            <a:r>
              <a:rPr lang="en-US"/>
              <a:t>NSAID</a:t>
            </a:r>
            <a:endParaRPr/>
          </a:p>
          <a:p>
            <a:pPr indent="-457200" lvl="0" marL="457200" rtl="0" algn="l">
              <a:lnSpc>
                <a:spcPct val="90000"/>
              </a:lnSpc>
              <a:spcBef>
                <a:spcPts val="1400"/>
              </a:spcBef>
              <a:spcAft>
                <a:spcPts val="0"/>
              </a:spcAft>
              <a:buSzPts val="2000"/>
              <a:buFont typeface="Calibri"/>
              <a:buAutoNum type="arabicPeriod"/>
            </a:pPr>
            <a:r>
              <a:rPr lang="en-US"/>
              <a:t>ECSW (Extracorporeal Shockwave)</a:t>
            </a:r>
            <a:endParaRPr/>
          </a:p>
          <a:p>
            <a:pPr indent="-457200" lvl="0" marL="457200" rtl="0" algn="l">
              <a:lnSpc>
                <a:spcPct val="90000"/>
              </a:lnSpc>
              <a:spcBef>
                <a:spcPts val="1400"/>
              </a:spcBef>
              <a:spcAft>
                <a:spcPts val="0"/>
              </a:spcAft>
              <a:buSzPts val="2000"/>
              <a:buFont typeface="Calibri"/>
              <a:buAutoNum type="arabicPeriod"/>
            </a:pPr>
            <a:r>
              <a:rPr lang="en-US"/>
              <a:t>Steroid Injection</a:t>
            </a:r>
            <a:endParaRPr/>
          </a:p>
          <a:p>
            <a:pPr indent="-457200" lvl="0" marL="457200" rtl="0" algn="l">
              <a:lnSpc>
                <a:spcPct val="90000"/>
              </a:lnSpc>
              <a:spcBef>
                <a:spcPts val="1400"/>
              </a:spcBef>
              <a:spcAft>
                <a:spcPts val="0"/>
              </a:spcAft>
              <a:buSzPts val="2000"/>
              <a:buFont typeface="Calibri"/>
              <a:buAutoNum type="arabicPeriod"/>
            </a:pPr>
            <a:r>
              <a:rPr lang="en-US"/>
              <a:t>Surgery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9" name="Shape 529"/>
        <p:cNvGrpSpPr/>
        <p:nvPr/>
      </p:nvGrpSpPr>
      <p:grpSpPr>
        <a:xfrm>
          <a:off x="0" y="0"/>
          <a:ext cx="0" cy="0"/>
          <a:chOff x="0" y="0"/>
          <a:chExt cx="0" cy="0"/>
        </a:xfrm>
      </p:grpSpPr>
      <p:sp>
        <p:nvSpPr>
          <p:cNvPr id="530" name="Google Shape;530;p3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1" name="Google Shape;531;p3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Muscles</a:t>
            </a:r>
            <a:endParaRPr/>
          </a:p>
        </p:txBody>
      </p:sp>
      <p:pic>
        <p:nvPicPr>
          <p:cNvPr id="532" name="Google Shape;532;p32"/>
          <p:cNvPicPr preferRelativeResize="0"/>
          <p:nvPr/>
        </p:nvPicPr>
        <p:blipFill rotWithShape="1">
          <a:blip r:embed="rId3">
            <a:alphaModFix/>
          </a:blip>
          <a:srcRect b="0" l="0" r="0" t="0"/>
          <a:stretch/>
        </p:blipFill>
        <p:spPr>
          <a:xfrm>
            <a:off x="643192" y="1340467"/>
            <a:ext cx="5451627" cy="3857025"/>
          </a:xfrm>
          <a:prstGeom prst="rect">
            <a:avLst/>
          </a:prstGeom>
          <a:noFill/>
          <a:ln>
            <a:noFill/>
          </a:ln>
        </p:spPr>
      </p:pic>
      <p:cxnSp>
        <p:nvCxnSpPr>
          <p:cNvPr id="533" name="Google Shape;533;p3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34" name="Google Shape;534;p32"/>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2"/>
            </a:pPr>
            <a:r>
              <a:rPr lang="en-US"/>
              <a:t>Rotator Cuff Impingement:</a:t>
            </a:r>
            <a:endParaRPr/>
          </a:p>
          <a:p>
            <a:pPr indent="0" lvl="0" marL="0" rtl="0" algn="l">
              <a:lnSpc>
                <a:spcPct val="90000"/>
              </a:lnSpc>
              <a:spcBef>
                <a:spcPts val="1400"/>
              </a:spcBef>
              <a:spcAft>
                <a:spcPts val="0"/>
              </a:spcAft>
              <a:buSzPts val="2000"/>
              <a:buNone/>
            </a:pPr>
            <a:r>
              <a:rPr lang="en-US"/>
              <a:t>Around the shoulder joint, there are multiple bursae, fluid – filled sacs that prevent friction between muscle &amp; bone.</a:t>
            </a:r>
            <a:endParaRPr/>
          </a:p>
          <a:p>
            <a:pPr indent="-182880" lvl="1" marL="384048" rtl="0" algn="l">
              <a:lnSpc>
                <a:spcPct val="90000"/>
              </a:lnSpc>
              <a:spcBef>
                <a:spcPts val="400"/>
              </a:spcBef>
              <a:spcAft>
                <a:spcPts val="0"/>
              </a:spcAft>
              <a:buSzPts val="1800"/>
              <a:buFont typeface="Calibri"/>
              <a:buChar char="-"/>
            </a:pPr>
            <a:r>
              <a:rPr lang="en-US"/>
              <a:t> Subscapular Bursa</a:t>
            </a:r>
            <a:endParaRPr/>
          </a:p>
          <a:p>
            <a:pPr indent="-182880" lvl="1" marL="384048" rtl="0" algn="l">
              <a:lnSpc>
                <a:spcPct val="90000"/>
              </a:lnSpc>
              <a:spcBef>
                <a:spcPts val="600"/>
              </a:spcBef>
              <a:spcAft>
                <a:spcPts val="0"/>
              </a:spcAft>
              <a:buSzPts val="1800"/>
              <a:buFont typeface="Calibri"/>
              <a:buChar char="-"/>
            </a:pPr>
            <a:r>
              <a:rPr lang="en-US"/>
              <a:t> Subacromial Bursa: most important, found beneath the arche between the acromion &amp; coracoid. When inflamed it causes impingement on the supraspinatus muscle (compression) narrowing its space and causing pain.</a:t>
            </a:r>
            <a:endParaRPr/>
          </a:p>
        </p:txBody>
      </p:sp>
      <p:sp>
        <p:nvSpPr>
          <p:cNvPr id="535" name="Google Shape;535;p3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1" name="Shape 541"/>
        <p:cNvGrpSpPr/>
        <p:nvPr/>
      </p:nvGrpSpPr>
      <p:grpSpPr>
        <a:xfrm>
          <a:off x="0" y="0"/>
          <a:ext cx="0" cy="0"/>
          <a:chOff x="0" y="0"/>
          <a:chExt cx="0" cy="0"/>
        </a:xfrm>
      </p:grpSpPr>
      <p:sp>
        <p:nvSpPr>
          <p:cNvPr id="542" name="Google Shape;542;p3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4" name="Google Shape;544;p3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545" name="Google Shape;545;p3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6" name="Google Shape;546;p3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Rotator Cuff Impingement</a:t>
            </a:r>
            <a:endParaRPr/>
          </a:p>
        </p:txBody>
      </p:sp>
      <p:pic>
        <p:nvPicPr>
          <p:cNvPr id="547" name="Google Shape;547;p33"/>
          <p:cNvPicPr preferRelativeResize="0"/>
          <p:nvPr>
            <p:ph idx="1" type="body"/>
          </p:nvPr>
        </p:nvPicPr>
        <p:blipFill rotWithShape="1">
          <a:blip r:embed="rId3">
            <a:alphaModFix/>
          </a:blip>
          <a:srcRect b="0" l="0" r="0" t="0"/>
          <a:stretch/>
        </p:blipFill>
        <p:spPr>
          <a:xfrm>
            <a:off x="643192" y="1347281"/>
            <a:ext cx="5451627" cy="3843396"/>
          </a:xfrm>
          <a:prstGeom prst="rect">
            <a:avLst/>
          </a:prstGeom>
          <a:noFill/>
          <a:ln>
            <a:noFill/>
          </a:ln>
        </p:spPr>
      </p:pic>
      <p:cxnSp>
        <p:nvCxnSpPr>
          <p:cNvPr id="548" name="Google Shape;548;p3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49" name="Google Shape;549;p33"/>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Calibri"/>
              <a:buChar char="•"/>
            </a:pPr>
            <a:r>
              <a:rPr lang="en-US"/>
              <a:t> Also Known as shoulder impingement syndrome.</a:t>
            </a:r>
            <a:endParaRPr/>
          </a:p>
          <a:p>
            <a:pPr indent="-127000" lvl="0" marL="91440" rtl="0" algn="l">
              <a:lnSpc>
                <a:spcPct val="90000"/>
              </a:lnSpc>
              <a:spcBef>
                <a:spcPts val="1400"/>
              </a:spcBef>
              <a:spcAft>
                <a:spcPts val="0"/>
              </a:spcAft>
              <a:buSzPts val="2000"/>
              <a:buFont typeface="Calibri"/>
              <a:buChar char="•"/>
            </a:pPr>
            <a:r>
              <a:rPr lang="en-US"/>
              <a:t> Caused by inflammation of the supraspinatus tendon (tendonitis) leading to compression of the supraspinatus outlet (reduced sub-acromial space)</a:t>
            </a:r>
            <a:endParaRPr/>
          </a:p>
          <a:p>
            <a:pPr indent="-127000" lvl="0" marL="91440" rtl="0" algn="l">
              <a:lnSpc>
                <a:spcPct val="90000"/>
              </a:lnSpc>
              <a:spcBef>
                <a:spcPts val="1400"/>
              </a:spcBef>
              <a:spcAft>
                <a:spcPts val="0"/>
              </a:spcAft>
              <a:buSzPts val="2000"/>
              <a:buFont typeface="Calibri"/>
              <a:buChar char="•"/>
            </a:pPr>
            <a:r>
              <a:rPr lang="en-US"/>
              <a:t> Patient presents with pain that awakens from sleep.</a:t>
            </a:r>
            <a:endParaRPr/>
          </a:p>
          <a:p>
            <a:pPr indent="-127000" lvl="0" marL="91440" rtl="0" algn="l">
              <a:lnSpc>
                <a:spcPct val="90000"/>
              </a:lnSpc>
              <a:spcBef>
                <a:spcPts val="1400"/>
              </a:spcBef>
              <a:spcAft>
                <a:spcPts val="0"/>
              </a:spcAft>
              <a:buSzPts val="2000"/>
              <a:buFont typeface="Calibri"/>
              <a:buChar char="•"/>
            </a:pPr>
            <a:r>
              <a:rPr lang="en-US"/>
              <a:t> Physical examination shows weakness and loss of mobility of the shoulder.</a:t>
            </a:r>
            <a:endParaRPr/>
          </a:p>
        </p:txBody>
      </p:sp>
      <p:sp>
        <p:nvSpPr>
          <p:cNvPr id="550" name="Google Shape;550;p3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5" name="Shape 555"/>
        <p:cNvGrpSpPr/>
        <p:nvPr/>
      </p:nvGrpSpPr>
      <p:grpSpPr>
        <a:xfrm>
          <a:off x="0" y="0"/>
          <a:ext cx="0" cy="0"/>
          <a:chOff x="0" y="0"/>
          <a:chExt cx="0" cy="0"/>
        </a:xfrm>
      </p:grpSpPr>
      <p:sp>
        <p:nvSpPr>
          <p:cNvPr id="556" name="Google Shape;556;p34"/>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7" name="Google Shape;557;p34"/>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4"/>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Management</a:t>
            </a:r>
            <a:endParaRPr/>
          </a:p>
        </p:txBody>
      </p:sp>
      <p:sp>
        <p:nvSpPr>
          <p:cNvPr id="559" name="Google Shape;559;p34"/>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4"/>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Rest and activity modification</a:t>
            </a:r>
            <a:endParaRPr/>
          </a:p>
          <a:p>
            <a:pPr indent="-457200" lvl="0" marL="457200" rtl="0" algn="l">
              <a:lnSpc>
                <a:spcPct val="90000"/>
              </a:lnSpc>
              <a:spcBef>
                <a:spcPts val="1400"/>
              </a:spcBef>
              <a:spcAft>
                <a:spcPts val="0"/>
              </a:spcAft>
              <a:buSzPts val="2000"/>
              <a:buFont typeface="Calibri"/>
              <a:buAutoNum type="arabicPeriod"/>
            </a:pPr>
            <a:r>
              <a:rPr lang="en-US"/>
              <a:t>NSAID</a:t>
            </a:r>
            <a:endParaRPr/>
          </a:p>
          <a:p>
            <a:pPr indent="-457200" lvl="0" marL="457200" rtl="0" algn="l">
              <a:lnSpc>
                <a:spcPct val="90000"/>
              </a:lnSpc>
              <a:spcBef>
                <a:spcPts val="1400"/>
              </a:spcBef>
              <a:spcAft>
                <a:spcPts val="0"/>
              </a:spcAft>
              <a:buSzPts val="2000"/>
              <a:buFont typeface="Calibri"/>
              <a:buAutoNum type="arabicPeriod"/>
            </a:pPr>
            <a:r>
              <a:rPr lang="en-US"/>
              <a:t>Physiotherapy</a:t>
            </a:r>
            <a:endParaRPr/>
          </a:p>
          <a:p>
            <a:pPr indent="-457200" lvl="0" marL="457200" rtl="0" algn="l">
              <a:lnSpc>
                <a:spcPct val="90000"/>
              </a:lnSpc>
              <a:spcBef>
                <a:spcPts val="1400"/>
              </a:spcBef>
              <a:spcAft>
                <a:spcPts val="0"/>
              </a:spcAft>
              <a:buSzPts val="2000"/>
              <a:buFont typeface="Calibri"/>
              <a:buAutoNum type="arabicPeriod"/>
            </a:pPr>
            <a:r>
              <a:rPr lang="en-US"/>
              <a:t>Injections</a:t>
            </a:r>
            <a:endParaRPr/>
          </a:p>
          <a:p>
            <a:pPr indent="-457200" lvl="0" marL="457200" rtl="0" algn="l">
              <a:lnSpc>
                <a:spcPct val="90000"/>
              </a:lnSpc>
              <a:spcBef>
                <a:spcPts val="1400"/>
              </a:spcBef>
              <a:spcAft>
                <a:spcPts val="0"/>
              </a:spcAft>
              <a:buSzPts val="2000"/>
              <a:buFont typeface="Calibri"/>
              <a:buAutoNum type="arabicPeriod"/>
            </a:pPr>
            <a:r>
              <a:rPr lang="en-US"/>
              <a:t>Surgery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sp>
        <p:nvSpPr>
          <p:cNvPr id="565" name="Google Shape;565;p3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6" name="Google Shape;566;p3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Muscles</a:t>
            </a:r>
            <a:endParaRPr/>
          </a:p>
        </p:txBody>
      </p:sp>
      <p:pic>
        <p:nvPicPr>
          <p:cNvPr id="567" name="Google Shape;567;p35"/>
          <p:cNvPicPr preferRelativeResize="0"/>
          <p:nvPr/>
        </p:nvPicPr>
        <p:blipFill rotWithShape="1">
          <a:blip r:embed="rId3">
            <a:alphaModFix/>
          </a:blip>
          <a:srcRect b="0" l="0" r="0" t="0"/>
          <a:stretch/>
        </p:blipFill>
        <p:spPr>
          <a:xfrm>
            <a:off x="981281" y="645106"/>
            <a:ext cx="4775449" cy="5247747"/>
          </a:xfrm>
          <a:prstGeom prst="rect">
            <a:avLst/>
          </a:prstGeom>
          <a:noFill/>
          <a:ln>
            <a:noFill/>
          </a:ln>
        </p:spPr>
      </p:pic>
      <p:cxnSp>
        <p:nvCxnSpPr>
          <p:cNvPr id="568" name="Google Shape;568;p3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69" name="Google Shape;569;p35"/>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3"/>
            </a:pPr>
            <a:r>
              <a:rPr lang="en-US"/>
              <a:t>Rotator Cuff Tendonitis: </a:t>
            </a:r>
            <a:endParaRPr/>
          </a:p>
          <a:p>
            <a:pPr indent="-127000" lvl="0" marL="91440" rtl="0" algn="l">
              <a:lnSpc>
                <a:spcPct val="90000"/>
              </a:lnSpc>
              <a:spcBef>
                <a:spcPts val="1400"/>
              </a:spcBef>
              <a:spcAft>
                <a:spcPts val="0"/>
              </a:spcAft>
              <a:buSzPts val="2000"/>
              <a:buFont typeface="Arial"/>
              <a:buChar char="•"/>
            </a:pPr>
            <a:r>
              <a:rPr lang="en-US"/>
              <a:t> Patient Presents with symptoms of impingement (pain, inflammation &amp; irritation of supraspinatus muscle)</a:t>
            </a:r>
            <a:endParaRPr/>
          </a:p>
          <a:p>
            <a:pPr indent="-127000" lvl="0" marL="91440" rtl="0" algn="l">
              <a:lnSpc>
                <a:spcPct val="90000"/>
              </a:lnSpc>
              <a:spcBef>
                <a:spcPts val="1400"/>
              </a:spcBef>
              <a:spcAft>
                <a:spcPts val="0"/>
              </a:spcAft>
              <a:buSzPts val="2000"/>
              <a:buFont typeface="Arial"/>
              <a:buChar char="•"/>
            </a:pPr>
            <a:r>
              <a:rPr lang="en-US"/>
              <a:t> Pain Over the anterolateral part of the shoulder and is exacerbated by overhead activities. </a:t>
            </a:r>
            <a:endParaRPr/>
          </a:p>
          <a:p>
            <a:pPr indent="-127000" lvl="0" marL="91440" rtl="0" algn="l">
              <a:lnSpc>
                <a:spcPct val="90000"/>
              </a:lnSpc>
              <a:spcBef>
                <a:spcPts val="1400"/>
              </a:spcBef>
              <a:spcAft>
                <a:spcPts val="0"/>
              </a:spcAft>
              <a:buSzPts val="2000"/>
              <a:buFont typeface="Arial"/>
              <a:buChar char="•"/>
            </a:pPr>
            <a:r>
              <a:rPr lang="en-US"/>
              <a:t> Night pain is a frequent symptom, especially when the patient lies on the affected shoulder.</a:t>
            </a:r>
            <a:endParaRPr/>
          </a:p>
          <a:p>
            <a:pPr indent="-127000" lvl="0" marL="91440" rtl="0" algn="l">
              <a:lnSpc>
                <a:spcPct val="90000"/>
              </a:lnSpc>
              <a:spcBef>
                <a:spcPts val="1400"/>
              </a:spcBef>
              <a:spcAft>
                <a:spcPts val="0"/>
              </a:spcAft>
              <a:buSzPts val="2000"/>
              <a:buFont typeface="Arial"/>
              <a:buChar char="•"/>
            </a:pPr>
            <a:r>
              <a:rPr lang="en-US"/>
              <a:t> Weakness and loss of shoulder motion.</a:t>
            </a:r>
            <a:endParaRPr/>
          </a:p>
          <a:p>
            <a:pPr indent="0" lvl="0" marL="91440" rtl="0" algn="l">
              <a:lnSpc>
                <a:spcPct val="90000"/>
              </a:lnSpc>
              <a:spcBef>
                <a:spcPts val="1400"/>
              </a:spcBef>
              <a:spcAft>
                <a:spcPts val="0"/>
              </a:spcAft>
              <a:buSzPts val="2000"/>
              <a:buFont typeface="Arial"/>
              <a:buNone/>
            </a:pPr>
            <a:r>
              <a:t/>
            </a:r>
            <a:endParaRPr/>
          </a:p>
          <a:p>
            <a:pPr indent="0" lvl="0" marL="0" rtl="0" algn="l">
              <a:lnSpc>
                <a:spcPct val="90000"/>
              </a:lnSpc>
              <a:spcBef>
                <a:spcPts val="1400"/>
              </a:spcBef>
              <a:spcAft>
                <a:spcPts val="0"/>
              </a:spcAft>
              <a:buSzPts val="2000"/>
              <a:buNone/>
            </a:pPr>
            <a:r>
              <a:t/>
            </a:r>
            <a:endParaRPr/>
          </a:p>
        </p:txBody>
      </p:sp>
      <p:sp>
        <p:nvSpPr>
          <p:cNvPr id="570" name="Google Shape;570;p3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5" name="Shape 575"/>
        <p:cNvGrpSpPr/>
        <p:nvPr/>
      </p:nvGrpSpPr>
      <p:grpSpPr>
        <a:xfrm>
          <a:off x="0" y="0"/>
          <a:ext cx="0" cy="0"/>
          <a:chOff x="0" y="0"/>
          <a:chExt cx="0" cy="0"/>
        </a:xfrm>
      </p:grpSpPr>
      <p:sp>
        <p:nvSpPr>
          <p:cNvPr id="576" name="Google Shape;576;p36"/>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7" name="Google Shape;577;p36"/>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6"/>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Management</a:t>
            </a:r>
            <a:endParaRPr/>
          </a:p>
        </p:txBody>
      </p:sp>
      <p:sp>
        <p:nvSpPr>
          <p:cNvPr id="579" name="Google Shape;579;p36"/>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6"/>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Stop the activity.</a:t>
            </a:r>
            <a:endParaRPr/>
          </a:p>
          <a:p>
            <a:pPr indent="-457200" lvl="0" marL="457200" rtl="0" algn="l">
              <a:lnSpc>
                <a:spcPct val="90000"/>
              </a:lnSpc>
              <a:spcBef>
                <a:spcPts val="1400"/>
              </a:spcBef>
              <a:spcAft>
                <a:spcPts val="0"/>
              </a:spcAft>
              <a:buSzPts val="2000"/>
              <a:buFont typeface="Calibri"/>
              <a:buAutoNum type="arabicPeriod"/>
            </a:pPr>
            <a:r>
              <a:rPr lang="en-US"/>
              <a:t>Apply ice.</a:t>
            </a:r>
            <a:endParaRPr/>
          </a:p>
          <a:p>
            <a:pPr indent="-457200" lvl="0" marL="457200" rtl="0" algn="l">
              <a:lnSpc>
                <a:spcPct val="90000"/>
              </a:lnSpc>
              <a:spcBef>
                <a:spcPts val="1400"/>
              </a:spcBef>
              <a:spcAft>
                <a:spcPts val="0"/>
              </a:spcAft>
              <a:buSzPts val="2000"/>
              <a:buFont typeface="Calibri"/>
              <a:buAutoNum type="arabicPeriod"/>
            </a:pPr>
            <a:r>
              <a:rPr lang="en-US"/>
              <a:t>Anti-inflammatory drugs.</a:t>
            </a:r>
            <a:endParaRPr/>
          </a:p>
          <a:p>
            <a:pPr indent="-457200" lvl="0" marL="457200" rtl="0" algn="l">
              <a:lnSpc>
                <a:spcPct val="90000"/>
              </a:lnSpc>
              <a:spcBef>
                <a:spcPts val="1400"/>
              </a:spcBef>
              <a:spcAft>
                <a:spcPts val="0"/>
              </a:spcAft>
              <a:buSzPts val="2000"/>
              <a:buFont typeface="Calibri"/>
              <a:buAutoNum type="arabicPeriod"/>
            </a:pPr>
            <a:r>
              <a:rPr lang="en-US"/>
              <a:t>Light exercise and physiotherapy</a:t>
            </a:r>
            <a:endParaRPr/>
          </a:p>
          <a:p>
            <a:pPr indent="-457200" lvl="0" marL="457200" rtl="0" algn="l">
              <a:lnSpc>
                <a:spcPct val="90000"/>
              </a:lnSpc>
              <a:spcBef>
                <a:spcPts val="1400"/>
              </a:spcBef>
              <a:spcAft>
                <a:spcPts val="0"/>
              </a:spcAft>
              <a:buSzPts val="2000"/>
              <a:buFont typeface="Calibri"/>
              <a:buAutoNum type="arabicPeriod"/>
            </a:pPr>
            <a:r>
              <a:rPr lang="en-US"/>
              <a:t>Injections</a:t>
            </a:r>
            <a:endParaRPr/>
          </a:p>
          <a:p>
            <a:pPr indent="-457200" lvl="0" marL="457200" rtl="0" algn="l">
              <a:lnSpc>
                <a:spcPct val="90000"/>
              </a:lnSpc>
              <a:spcBef>
                <a:spcPts val="1400"/>
              </a:spcBef>
              <a:spcAft>
                <a:spcPts val="0"/>
              </a:spcAft>
              <a:buSzPts val="2000"/>
              <a:buFont typeface="Calibri"/>
              <a:buAutoNum type="arabicPeriod"/>
            </a:pPr>
            <a:r>
              <a:rPr lang="en-US"/>
              <a:t>Surgery</a:t>
            </a:r>
            <a:endParaRPr/>
          </a:p>
          <a:p>
            <a:pPr indent="0" lvl="0" marL="91440" rtl="0" algn="l">
              <a:lnSpc>
                <a:spcPct val="90000"/>
              </a:lnSpc>
              <a:spcBef>
                <a:spcPts val="1400"/>
              </a:spcBef>
              <a:spcAft>
                <a:spcPts val="0"/>
              </a:spcAft>
              <a:buSzPts val="20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3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7" name="Google Shape;587;p3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Muscles</a:t>
            </a:r>
            <a:endParaRPr/>
          </a:p>
        </p:txBody>
      </p:sp>
      <p:pic>
        <p:nvPicPr>
          <p:cNvPr id="588" name="Google Shape;588;p37"/>
          <p:cNvPicPr preferRelativeResize="0"/>
          <p:nvPr/>
        </p:nvPicPr>
        <p:blipFill rotWithShape="1">
          <a:blip r:embed="rId3">
            <a:alphaModFix/>
          </a:blip>
          <a:srcRect b="0" l="0" r="0" t="0"/>
          <a:stretch/>
        </p:blipFill>
        <p:spPr>
          <a:xfrm>
            <a:off x="643192" y="977071"/>
            <a:ext cx="5451627" cy="4583816"/>
          </a:xfrm>
          <a:prstGeom prst="rect">
            <a:avLst/>
          </a:prstGeom>
          <a:noFill/>
          <a:ln>
            <a:noFill/>
          </a:ln>
        </p:spPr>
      </p:pic>
      <p:cxnSp>
        <p:nvCxnSpPr>
          <p:cNvPr id="589" name="Google Shape;589;p3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90" name="Google Shape;590;p37"/>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4"/>
            </a:pPr>
            <a:r>
              <a:rPr lang="en-US"/>
              <a:t>Rotator Cuff Tear:</a:t>
            </a:r>
            <a:endParaRPr/>
          </a:p>
          <a:p>
            <a:pPr indent="-127000" lvl="0" marL="91440" rtl="0" algn="l">
              <a:lnSpc>
                <a:spcPct val="90000"/>
              </a:lnSpc>
              <a:spcBef>
                <a:spcPts val="1400"/>
              </a:spcBef>
              <a:spcAft>
                <a:spcPts val="0"/>
              </a:spcAft>
              <a:buSzPts val="2000"/>
              <a:buFont typeface="Arial"/>
              <a:buChar char="•"/>
            </a:pPr>
            <a:r>
              <a:rPr lang="en-US"/>
              <a:t> Common Cause of Pain &amp; disability among adults.</a:t>
            </a:r>
            <a:endParaRPr/>
          </a:p>
          <a:p>
            <a:pPr indent="-127000" lvl="0" marL="91440" rtl="0" algn="l">
              <a:lnSpc>
                <a:spcPct val="90000"/>
              </a:lnSpc>
              <a:spcBef>
                <a:spcPts val="1400"/>
              </a:spcBef>
              <a:spcAft>
                <a:spcPts val="0"/>
              </a:spcAft>
              <a:buSzPts val="2000"/>
              <a:buFont typeface="Arial"/>
              <a:buChar char="•"/>
            </a:pPr>
            <a:r>
              <a:rPr lang="en-US"/>
              <a:t> Most commonly occur in Supraspinatus tendon.</a:t>
            </a:r>
            <a:endParaRPr/>
          </a:p>
          <a:p>
            <a:pPr indent="-127000" lvl="0" marL="91440" rtl="0" algn="l">
              <a:lnSpc>
                <a:spcPct val="90000"/>
              </a:lnSpc>
              <a:spcBef>
                <a:spcPts val="1400"/>
              </a:spcBef>
              <a:spcAft>
                <a:spcPts val="0"/>
              </a:spcAft>
              <a:buSzPts val="2000"/>
              <a:buFont typeface="Arial"/>
              <a:buChar char="•"/>
            </a:pPr>
            <a:r>
              <a:rPr lang="en-US"/>
              <a:t> In most cases it begins as fraying of the tendon &amp; as the damage progresses can completely tear.</a:t>
            </a:r>
            <a:endParaRPr/>
          </a:p>
          <a:p>
            <a:pPr indent="-127000" lvl="0" marL="91440" rtl="0" algn="l">
              <a:lnSpc>
                <a:spcPct val="90000"/>
              </a:lnSpc>
              <a:spcBef>
                <a:spcPts val="1400"/>
              </a:spcBef>
              <a:spcAft>
                <a:spcPts val="0"/>
              </a:spcAft>
              <a:buSzPts val="2000"/>
              <a:buFont typeface="Arial"/>
              <a:buChar char="•"/>
            </a:pPr>
            <a:r>
              <a:rPr lang="en-US"/>
              <a:t> Classified into:</a:t>
            </a:r>
            <a:endParaRPr/>
          </a:p>
          <a:p>
            <a:pPr indent="-182880" lvl="2" marL="566928" rtl="0" algn="l">
              <a:lnSpc>
                <a:spcPct val="90000"/>
              </a:lnSpc>
              <a:spcBef>
                <a:spcPts val="400"/>
              </a:spcBef>
              <a:spcAft>
                <a:spcPts val="0"/>
              </a:spcAft>
              <a:buSzPts val="1600"/>
              <a:buFont typeface="Calibri"/>
              <a:buChar char="₋"/>
            </a:pPr>
            <a:r>
              <a:rPr lang="en-US" sz="1600"/>
              <a:t>Partial/Full Thickness</a:t>
            </a:r>
            <a:endParaRPr/>
          </a:p>
          <a:p>
            <a:pPr indent="-182880" lvl="2" marL="566928" rtl="0" algn="l">
              <a:lnSpc>
                <a:spcPct val="90000"/>
              </a:lnSpc>
              <a:spcBef>
                <a:spcPts val="600"/>
              </a:spcBef>
              <a:spcAft>
                <a:spcPts val="0"/>
              </a:spcAft>
              <a:buSzPts val="1600"/>
              <a:buFont typeface="Calibri"/>
              <a:buChar char="₋"/>
            </a:pPr>
            <a:r>
              <a:rPr lang="en-US" sz="1600"/>
              <a:t>Traumatic (Acute)/Degenerative (Chronic) </a:t>
            </a:r>
            <a:endParaRPr/>
          </a:p>
        </p:txBody>
      </p:sp>
      <p:sp>
        <p:nvSpPr>
          <p:cNvPr id="591" name="Google Shape;591;p3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6" name="Shape 596"/>
        <p:cNvGrpSpPr/>
        <p:nvPr/>
      </p:nvGrpSpPr>
      <p:grpSpPr>
        <a:xfrm>
          <a:off x="0" y="0"/>
          <a:ext cx="0" cy="0"/>
          <a:chOff x="0" y="0"/>
          <a:chExt cx="0" cy="0"/>
        </a:xfrm>
      </p:grpSpPr>
      <p:sp>
        <p:nvSpPr>
          <p:cNvPr id="597" name="Google Shape;597;p3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Traumatic Rotator Cuff Tear</a:t>
            </a:r>
            <a:endParaRPr/>
          </a:p>
        </p:txBody>
      </p:sp>
      <p:pic>
        <p:nvPicPr>
          <p:cNvPr id="598" name="Google Shape;598;p38"/>
          <p:cNvPicPr preferRelativeResize="0"/>
          <p:nvPr/>
        </p:nvPicPr>
        <p:blipFill rotWithShape="1">
          <a:blip r:embed="rId3">
            <a:alphaModFix/>
          </a:blip>
          <a:srcRect b="-2" l="30715" r="30094" t="0"/>
          <a:stretch/>
        </p:blipFill>
        <p:spPr>
          <a:xfrm>
            <a:off x="1183017" y="1916318"/>
            <a:ext cx="2376058" cy="3471012"/>
          </a:xfrm>
          <a:prstGeom prst="rect">
            <a:avLst/>
          </a:prstGeom>
          <a:noFill/>
          <a:ln>
            <a:noFill/>
          </a:ln>
        </p:spPr>
      </p:pic>
      <p:pic>
        <p:nvPicPr>
          <p:cNvPr id="599" name="Google Shape;599;p38"/>
          <p:cNvPicPr preferRelativeResize="0"/>
          <p:nvPr/>
        </p:nvPicPr>
        <p:blipFill rotWithShape="1">
          <a:blip r:embed="rId4">
            <a:alphaModFix/>
          </a:blip>
          <a:srcRect b="-2" l="26028" r="15443" t="0"/>
          <a:stretch/>
        </p:blipFill>
        <p:spPr>
          <a:xfrm>
            <a:off x="3719942" y="1916318"/>
            <a:ext cx="2376057" cy="3471012"/>
          </a:xfrm>
          <a:prstGeom prst="rect">
            <a:avLst/>
          </a:prstGeom>
          <a:noFill/>
          <a:ln>
            <a:noFill/>
          </a:ln>
        </p:spPr>
      </p:pic>
      <p:sp>
        <p:nvSpPr>
          <p:cNvPr id="600" name="Google Shape;600;p38"/>
          <p:cNvSpPr txBox="1"/>
          <p:nvPr>
            <p:ph idx="1" type="body"/>
          </p:nvPr>
        </p:nvSpPr>
        <p:spPr>
          <a:xfrm>
            <a:off x="6351639" y="1845734"/>
            <a:ext cx="4804041" cy="4023360"/>
          </a:xfrm>
          <a:prstGeom prst="rect">
            <a:avLst/>
          </a:prstGeom>
          <a:noFill/>
          <a:ln>
            <a:noFill/>
          </a:ln>
        </p:spPr>
        <p:txBody>
          <a:bodyPr anchorCtr="0" anchor="t" bIns="45700" lIns="0" spcFirstLastPara="1" rIns="0" wrap="square" tIns="45700">
            <a:normAutofit/>
          </a:bodyPr>
          <a:lstStyle/>
          <a:p>
            <a:pPr indent="-95250" lvl="0" marL="91440" rtl="0" algn="l">
              <a:lnSpc>
                <a:spcPct val="90000"/>
              </a:lnSpc>
              <a:spcBef>
                <a:spcPts val="0"/>
              </a:spcBef>
              <a:spcAft>
                <a:spcPts val="0"/>
              </a:spcAft>
              <a:buSzPts val="1500"/>
              <a:buFont typeface="Arial"/>
              <a:buChar char="•"/>
            </a:pPr>
            <a:r>
              <a:rPr lang="en-US" sz="1500"/>
              <a:t> Acute.</a:t>
            </a:r>
            <a:endParaRPr/>
          </a:p>
          <a:p>
            <a:pPr indent="-95250" lvl="0" marL="91440" rtl="0" algn="l">
              <a:lnSpc>
                <a:spcPct val="90000"/>
              </a:lnSpc>
              <a:spcBef>
                <a:spcPts val="1400"/>
              </a:spcBef>
              <a:spcAft>
                <a:spcPts val="0"/>
              </a:spcAft>
              <a:buSzPts val="1500"/>
              <a:buFont typeface="Arial"/>
              <a:buChar char="•"/>
            </a:pPr>
            <a:r>
              <a:rPr lang="en-US" sz="1500"/>
              <a:t>Occurs in Young individuals.</a:t>
            </a:r>
            <a:endParaRPr/>
          </a:p>
          <a:p>
            <a:pPr indent="-95250" lvl="0" marL="91440" rtl="0" algn="l">
              <a:lnSpc>
                <a:spcPct val="90000"/>
              </a:lnSpc>
              <a:spcBef>
                <a:spcPts val="1400"/>
              </a:spcBef>
              <a:spcAft>
                <a:spcPts val="0"/>
              </a:spcAft>
              <a:buSzPts val="1500"/>
              <a:buFont typeface="Arial"/>
              <a:buChar char="•"/>
            </a:pPr>
            <a:r>
              <a:rPr lang="en-US" sz="1500"/>
              <a:t> Patient presents with intense pain, there might be a snapping sensation &amp; immediate weakness in the other arm.</a:t>
            </a:r>
            <a:endParaRPr/>
          </a:p>
          <a:p>
            <a:pPr indent="-95250" lvl="0" marL="91440" rtl="0" algn="l">
              <a:lnSpc>
                <a:spcPct val="90000"/>
              </a:lnSpc>
              <a:spcBef>
                <a:spcPts val="1400"/>
              </a:spcBef>
              <a:spcAft>
                <a:spcPts val="0"/>
              </a:spcAft>
              <a:buSzPts val="1500"/>
              <a:buFont typeface="Arial"/>
              <a:buChar char="•"/>
            </a:pPr>
            <a:r>
              <a:rPr lang="en-US" sz="1500"/>
              <a:t> X-ray (AP View): A high riding humerus relative to the glenoid (Seen in a massive tear)</a:t>
            </a:r>
            <a:endParaRPr/>
          </a:p>
          <a:p>
            <a:pPr indent="-95250" lvl="0" marL="91440" rtl="0" algn="l">
              <a:lnSpc>
                <a:spcPct val="90000"/>
              </a:lnSpc>
              <a:spcBef>
                <a:spcPts val="1400"/>
              </a:spcBef>
              <a:spcAft>
                <a:spcPts val="0"/>
              </a:spcAft>
              <a:buSzPts val="1500"/>
              <a:buFont typeface="Arial"/>
              <a:buChar char="•"/>
            </a:pPr>
            <a:r>
              <a:rPr lang="en-US" sz="1500"/>
              <a:t> MRI: Loss of continuity of the supraspinatus tendon around 1 inch before its insertion on the greater tubercle &amp; fluid sign.</a:t>
            </a:r>
            <a:endParaRPr/>
          </a:p>
          <a:p>
            <a:pPr indent="-95250" lvl="0" marL="91440" rtl="0" algn="l">
              <a:lnSpc>
                <a:spcPct val="90000"/>
              </a:lnSpc>
              <a:spcBef>
                <a:spcPts val="1400"/>
              </a:spcBef>
              <a:spcAft>
                <a:spcPts val="0"/>
              </a:spcAft>
              <a:buSzPts val="1500"/>
              <a:buFont typeface="Arial"/>
              <a:buChar char="•"/>
            </a:pPr>
            <a:r>
              <a:rPr lang="en-US" sz="1500"/>
              <a:t> Management:</a:t>
            </a:r>
            <a:endParaRPr/>
          </a:p>
          <a:p>
            <a:pPr indent="-182880" lvl="2" marL="566928" rtl="0" algn="l">
              <a:lnSpc>
                <a:spcPct val="90000"/>
              </a:lnSpc>
              <a:spcBef>
                <a:spcPts val="400"/>
              </a:spcBef>
              <a:spcAft>
                <a:spcPts val="0"/>
              </a:spcAft>
              <a:buSzPts val="1500"/>
              <a:buFont typeface="Calibri"/>
              <a:buChar char="₋"/>
            </a:pPr>
            <a:r>
              <a:rPr lang="en-US" sz="1500"/>
              <a:t>Depends if partial (conservative) or full thickness (Direct Repair of the rotator cuff back to its bony insertion).</a:t>
            </a:r>
            <a:endParaRPr/>
          </a:p>
          <a:p>
            <a:pPr indent="0" lvl="0" marL="91440" rtl="0" algn="l">
              <a:lnSpc>
                <a:spcPct val="90000"/>
              </a:lnSpc>
              <a:spcBef>
                <a:spcPts val="1600"/>
              </a:spcBef>
              <a:spcAft>
                <a:spcPts val="0"/>
              </a:spcAft>
              <a:buSzPts val="1500"/>
              <a:buNone/>
            </a:pPr>
            <a:r>
              <a:t/>
            </a:r>
            <a:endParaRPr sz="15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 name="Shape 604"/>
        <p:cNvGrpSpPr/>
        <p:nvPr/>
      </p:nvGrpSpPr>
      <p:grpSpPr>
        <a:xfrm>
          <a:off x="0" y="0"/>
          <a:ext cx="0" cy="0"/>
          <a:chOff x="0" y="0"/>
          <a:chExt cx="0" cy="0"/>
        </a:xfrm>
      </p:grpSpPr>
      <p:sp>
        <p:nvSpPr>
          <p:cNvPr id="605" name="Google Shape;605;p3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6" name="Google Shape;606;p39"/>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Degenerative Rotator Cuff Tear </a:t>
            </a:r>
            <a:endParaRPr/>
          </a:p>
        </p:txBody>
      </p:sp>
      <p:pic>
        <p:nvPicPr>
          <p:cNvPr id="607" name="Google Shape;607;p39"/>
          <p:cNvPicPr preferRelativeResize="0"/>
          <p:nvPr/>
        </p:nvPicPr>
        <p:blipFill rotWithShape="1">
          <a:blip r:embed="rId3">
            <a:alphaModFix/>
          </a:blip>
          <a:srcRect b="0" l="0" r="0" t="0"/>
          <a:stretch/>
        </p:blipFill>
        <p:spPr>
          <a:xfrm>
            <a:off x="643192" y="1694822"/>
            <a:ext cx="5451627" cy="3148314"/>
          </a:xfrm>
          <a:prstGeom prst="rect">
            <a:avLst/>
          </a:prstGeom>
          <a:noFill/>
          <a:ln>
            <a:noFill/>
          </a:ln>
        </p:spPr>
      </p:pic>
      <p:cxnSp>
        <p:nvCxnSpPr>
          <p:cNvPr id="608" name="Google Shape;608;p39"/>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09" name="Google Shape;609;p39"/>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Usually seen in the elderly after repetitive movement &amp; overhead activities.</a:t>
            </a:r>
            <a:endParaRPr/>
          </a:p>
          <a:p>
            <a:pPr indent="-127000" lvl="0" marL="91440" rtl="0" algn="l">
              <a:lnSpc>
                <a:spcPct val="90000"/>
              </a:lnSpc>
              <a:spcBef>
                <a:spcPts val="1400"/>
              </a:spcBef>
              <a:spcAft>
                <a:spcPts val="0"/>
              </a:spcAft>
              <a:buSzPts val="2000"/>
              <a:buFont typeface="Arial"/>
              <a:buChar char="•"/>
            </a:pPr>
            <a:r>
              <a:rPr lang="en-US"/>
              <a:t> No history of trauma.</a:t>
            </a:r>
            <a:endParaRPr/>
          </a:p>
          <a:p>
            <a:pPr indent="-127000" lvl="0" marL="91440" rtl="0" algn="l">
              <a:lnSpc>
                <a:spcPct val="90000"/>
              </a:lnSpc>
              <a:spcBef>
                <a:spcPts val="1400"/>
              </a:spcBef>
              <a:spcAft>
                <a:spcPts val="0"/>
              </a:spcAft>
              <a:buSzPts val="2000"/>
              <a:buFont typeface="Arial"/>
              <a:buChar char="•"/>
            </a:pPr>
            <a:r>
              <a:rPr lang="en-US"/>
              <a:t> Management: </a:t>
            </a:r>
            <a:endParaRPr/>
          </a:p>
          <a:p>
            <a:pPr indent="-182880" lvl="1" marL="384048" rtl="0" algn="l">
              <a:lnSpc>
                <a:spcPct val="90000"/>
              </a:lnSpc>
              <a:spcBef>
                <a:spcPts val="400"/>
              </a:spcBef>
              <a:spcAft>
                <a:spcPts val="0"/>
              </a:spcAft>
              <a:buSzPts val="1800"/>
              <a:buFont typeface="Calibri"/>
              <a:buChar char="₋"/>
            </a:pPr>
            <a:r>
              <a:rPr lang="en-US"/>
              <a:t> Activity Modification.</a:t>
            </a:r>
            <a:endParaRPr/>
          </a:p>
          <a:p>
            <a:pPr indent="-182880" lvl="1" marL="384048" rtl="0" algn="l">
              <a:lnSpc>
                <a:spcPct val="90000"/>
              </a:lnSpc>
              <a:spcBef>
                <a:spcPts val="600"/>
              </a:spcBef>
              <a:spcAft>
                <a:spcPts val="0"/>
              </a:spcAft>
              <a:buSzPts val="1800"/>
              <a:buFont typeface="Calibri"/>
              <a:buChar char="₋"/>
            </a:pPr>
            <a:r>
              <a:rPr lang="en-US"/>
              <a:t> Pain Medication.</a:t>
            </a:r>
            <a:endParaRPr/>
          </a:p>
          <a:p>
            <a:pPr indent="-182880" lvl="1" marL="384048" rtl="0" algn="l">
              <a:lnSpc>
                <a:spcPct val="90000"/>
              </a:lnSpc>
              <a:spcBef>
                <a:spcPts val="600"/>
              </a:spcBef>
              <a:spcAft>
                <a:spcPts val="0"/>
              </a:spcAft>
              <a:buSzPts val="1800"/>
              <a:buFont typeface="Calibri"/>
              <a:buChar char="₋"/>
            </a:pPr>
            <a:r>
              <a:rPr lang="en-US"/>
              <a:t> Physiotherapy to strengthen the rotator cuff &amp; scapular stabilizers.</a:t>
            </a:r>
            <a:endParaRPr/>
          </a:p>
          <a:p>
            <a:pPr indent="-182880" lvl="1" marL="384048" rtl="0" algn="l">
              <a:lnSpc>
                <a:spcPct val="90000"/>
              </a:lnSpc>
              <a:spcBef>
                <a:spcPts val="600"/>
              </a:spcBef>
              <a:spcAft>
                <a:spcPts val="0"/>
              </a:spcAft>
              <a:buSzPts val="1800"/>
              <a:buFont typeface="Calibri"/>
              <a:buChar char="₋"/>
            </a:pPr>
            <a:r>
              <a:rPr lang="en-US"/>
              <a:t> Surgery is contraindicated due to little healing at this age.</a:t>
            </a:r>
            <a:endParaRPr/>
          </a:p>
        </p:txBody>
      </p:sp>
      <p:sp>
        <p:nvSpPr>
          <p:cNvPr id="610" name="Google Shape;610;p3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 name="Google Shape;145;p4"/>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146" name="Google Shape;146;p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4"/>
          <p:cNvSpPr txBox="1"/>
          <p:nvPr>
            <p:ph type="title"/>
          </p:nvPr>
        </p:nvSpPr>
        <p:spPr>
          <a:xfrm>
            <a:off x="8141110" y="639097"/>
            <a:ext cx="3401961" cy="368601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600"/>
              <a:buFont typeface="Calibri"/>
              <a:buNone/>
            </a:pPr>
            <a:r>
              <a:rPr lang="en-US" sz="6600">
                <a:solidFill>
                  <a:srgbClr val="262626"/>
                </a:solidFill>
              </a:rPr>
              <a:t>Stability</a:t>
            </a:r>
            <a:endParaRPr/>
          </a:p>
        </p:txBody>
      </p:sp>
      <p:cxnSp>
        <p:nvCxnSpPr>
          <p:cNvPr id="148" name="Google Shape;148;p4"/>
          <p:cNvCxnSpPr/>
          <p:nvPr/>
        </p:nvCxnSpPr>
        <p:spPr>
          <a:xfrm>
            <a:off x="8209305" y="4343400"/>
            <a:ext cx="32004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149" name="Google Shape;149;p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 name="Google Shape;151;p4"/>
          <p:cNvGrpSpPr/>
          <p:nvPr/>
        </p:nvGrpSpPr>
        <p:grpSpPr>
          <a:xfrm>
            <a:off x="636154" y="672602"/>
            <a:ext cx="6904904" cy="4985746"/>
            <a:chOff x="2741" y="32839"/>
            <a:chExt cx="6904904" cy="4985746"/>
          </a:xfrm>
        </p:grpSpPr>
        <p:sp>
          <p:nvSpPr>
            <p:cNvPr id="152" name="Google Shape;152;p4"/>
            <p:cNvSpPr/>
            <p:nvPr/>
          </p:nvSpPr>
          <p:spPr>
            <a:xfrm>
              <a:off x="4470620" y="3398979"/>
              <a:ext cx="406170" cy="1309900"/>
            </a:xfrm>
            <a:custGeom>
              <a:rect b="b" l="l" r="r" t="t"/>
              <a:pathLst>
                <a:path extrusionOk="0" h="120000" w="120000">
                  <a:moveTo>
                    <a:pt x="0" y="0"/>
                  </a:moveTo>
                  <a:lnTo>
                    <a:pt x="60000" y="0"/>
                  </a:lnTo>
                  <a:lnTo>
                    <a:pt x="60000" y="120000"/>
                  </a:lnTo>
                  <a:lnTo>
                    <a:pt x="120000" y="120000"/>
                  </a:lnTo>
                </a:path>
              </a:pathLst>
            </a:custGeom>
            <a:noFill/>
            <a:ln cap="flat" cmpd="sng" w="15875">
              <a:solidFill>
                <a:srgbClr val="E38310"/>
              </a:solidFill>
              <a:prstDash val="solid"/>
              <a:round/>
              <a:headEnd len="sm" w="sm" type="none"/>
              <a:tailEnd len="sm" w="sm" type="none"/>
            </a:ln>
          </p:spPr>
        </p:sp>
        <p:sp>
          <p:nvSpPr>
            <p:cNvPr id="153" name="Google Shape;153;p4"/>
            <p:cNvSpPr/>
            <p:nvPr/>
          </p:nvSpPr>
          <p:spPr>
            <a:xfrm>
              <a:off x="4470620" y="3398979"/>
              <a:ext cx="406170" cy="436633"/>
            </a:xfrm>
            <a:custGeom>
              <a:rect b="b" l="l" r="r" t="t"/>
              <a:pathLst>
                <a:path extrusionOk="0" h="120000" w="120000">
                  <a:moveTo>
                    <a:pt x="0" y="0"/>
                  </a:moveTo>
                  <a:lnTo>
                    <a:pt x="60000" y="0"/>
                  </a:lnTo>
                  <a:lnTo>
                    <a:pt x="60000" y="120000"/>
                  </a:lnTo>
                  <a:lnTo>
                    <a:pt x="120000" y="120000"/>
                  </a:lnTo>
                </a:path>
              </a:pathLst>
            </a:custGeom>
            <a:noFill/>
            <a:ln cap="flat" cmpd="sng" w="15875">
              <a:solidFill>
                <a:srgbClr val="E38310"/>
              </a:solidFill>
              <a:prstDash val="solid"/>
              <a:round/>
              <a:headEnd len="sm" w="sm" type="none"/>
              <a:tailEnd len="sm" w="sm" type="none"/>
            </a:ln>
          </p:spPr>
        </p:sp>
        <p:sp>
          <p:nvSpPr>
            <p:cNvPr id="154" name="Google Shape;154;p4"/>
            <p:cNvSpPr/>
            <p:nvPr/>
          </p:nvSpPr>
          <p:spPr>
            <a:xfrm>
              <a:off x="4470620" y="2962346"/>
              <a:ext cx="406170" cy="436633"/>
            </a:xfrm>
            <a:custGeom>
              <a:rect b="b" l="l" r="r" t="t"/>
              <a:pathLst>
                <a:path extrusionOk="0" h="120000" w="120000">
                  <a:moveTo>
                    <a:pt x="0" y="120000"/>
                  </a:moveTo>
                  <a:lnTo>
                    <a:pt x="60000" y="120000"/>
                  </a:lnTo>
                  <a:lnTo>
                    <a:pt x="60000" y="0"/>
                  </a:lnTo>
                  <a:lnTo>
                    <a:pt x="120000" y="0"/>
                  </a:lnTo>
                </a:path>
              </a:pathLst>
            </a:custGeom>
            <a:noFill/>
            <a:ln cap="flat" cmpd="sng" w="15875">
              <a:solidFill>
                <a:srgbClr val="E38310"/>
              </a:solidFill>
              <a:prstDash val="solid"/>
              <a:round/>
              <a:headEnd len="sm" w="sm" type="none"/>
              <a:tailEnd len="sm" w="sm" type="none"/>
            </a:ln>
          </p:spPr>
        </p:sp>
        <p:sp>
          <p:nvSpPr>
            <p:cNvPr id="155" name="Google Shape;155;p4"/>
            <p:cNvSpPr/>
            <p:nvPr/>
          </p:nvSpPr>
          <p:spPr>
            <a:xfrm>
              <a:off x="4470620" y="2089078"/>
              <a:ext cx="406170" cy="1309900"/>
            </a:xfrm>
            <a:custGeom>
              <a:rect b="b" l="l" r="r" t="t"/>
              <a:pathLst>
                <a:path extrusionOk="0" h="120000" w="120000">
                  <a:moveTo>
                    <a:pt x="0" y="120000"/>
                  </a:moveTo>
                  <a:lnTo>
                    <a:pt x="60000" y="120000"/>
                  </a:lnTo>
                  <a:lnTo>
                    <a:pt x="60000" y="0"/>
                  </a:lnTo>
                  <a:lnTo>
                    <a:pt x="120000" y="0"/>
                  </a:lnTo>
                </a:path>
              </a:pathLst>
            </a:custGeom>
            <a:noFill/>
            <a:ln cap="flat" cmpd="sng" w="15875">
              <a:solidFill>
                <a:srgbClr val="E38310"/>
              </a:solidFill>
              <a:prstDash val="solid"/>
              <a:round/>
              <a:headEnd len="sm" w="sm" type="none"/>
              <a:tailEnd len="sm" w="sm" type="none"/>
            </a:ln>
          </p:spPr>
        </p:sp>
        <p:sp>
          <p:nvSpPr>
            <p:cNvPr id="156" name="Google Shape;156;p4"/>
            <p:cNvSpPr/>
            <p:nvPr/>
          </p:nvSpPr>
          <p:spPr>
            <a:xfrm>
              <a:off x="2033595" y="2089078"/>
              <a:ext cx="406170" cy="1309900"/>
            </a:xfrm>
            <a:custGeom>
              <a:rect b="b" l="l" r="r" t="t"/>
              <a:pathLst>
                <a:path extrusionOk="0" h="120000" w="120000">
                  <a:moveTo>
                    <a:pt x="0" y="0"/>
                  </a:moveTo>
                  <a:lnTo>
                    <a:pt x="60000" y="0"/>
                  </a:lnTo>
                  <a:lnTo>
                    <a:pt x="60000" y="120000"/>
                  </a:lnTo>
                  <a:lnTo>
                    <a:pt x="120000" y="120000"/>
                  </a:lnTo>
                </a:path>
              </a:pathLst>
            </a:custGeom>
            <a:noFill/>
            <a:ln cap="flat" cmpd="sng" w="15875">
              <a:solidFill>
                <a:schemeClr val="accent6"/>
              </a:solidFill>
              <a:prstDash val="solid"/>
              <a:round/>
              <a:headEnd len="sm" w="sm" type="none"/>
              <a:tailEnd len="sm" w="sm" type="none"/>
            </a:ln>
          </p:spPr>
        </p:sp>
        <p:sp>
          <p:nvSpPr>
            <p:cNvPr id="157" name="Google Shape;157;p4"/>
            <p:cNvSpPr/>
            <p:nvPr/>
          </p:nvSpPr>
          <p:spPr>
            <a:xfrm>
              <a:off x="4470620" y="779177"/>
              <a:ext cx="406170" cy="436633"/>
            </a:xfrm>
            <a:custGeom>
              <a:rect b="b" l="l" r="r" t="t"/>
              <a:pathLst>
                <a:path extrusionOk="0" h="120000" w="120000">
                  <a:moveTo>
                    <a:pt x="0" y="0"/>
                  </a:moveTo>
                  <a:lnTo>
                    <a:pt x="60000" y="0"/>
                  </a:lnTo>
                  <a:lnTo>
                    <a:pt x="60000" y="120000"/>
                  </a:lnTo>
                  <a:lnTo>
                    <a:pt x="120000" y="120000"/>
                  </a:lnTo>
                </a:path>
              </a:pathLst>
            </a:custGeom>
            <a:noFill/>
            <a:ln cap="flat" cmpd="sng" w="15875">
              <a:solidFill>
                <a:srgbClr val="E38310"/>
              </a:solidFill>
              <a:prstDash val="solid"/>
              <a:round/>
              <a:headEnd len="sm" w="sm" type="none"/>
              <a:tailEnd len="sm" w="sm" type="none"/>
            </a:ln>
          </p:spPr>
        </p:sp>
        <p:sp>
          <p:nvSpPr>
            <p:cNvPr id="158" name="Google Shape;158;p4"/>
            <p:cNvSpPr/>
            <p:nvPr/>
          </p:nvSpPr>
          <p:spPr>
            <a:xfrm>
              <a:off x="4470620" y="342544"/>
              <a:ext cx="406170" cy="436633"/>
            </a:xfrm>
            <a:custGeom>
              <a:rect b="b" l="l" r="r" t="t"/>
              <a:pathLst>
                <a:path extrusionOk="0" h="120000" w="120000">
                  <a:moveTo>
                    <a:pt x="0" y="120000"/>
                  </a:moveTo>
                  <a:lnTo>
                    <a:pt x="60000" y="120000"/>
                  </a:lnTo>
                  <a:lnTo>
                    <a:pt x="60000" y="0"/>
                  </a:lnTo>
                  <a:lnTo>
                    <a:pt x="120000" y="0"/>
                  </a:lnTo>
                </a:path>
              </a:pathLst>
            </a:custGeom>
            <a:noFill/>
            <a:ln cap="flat" cmpd="sng" w="15875">
              <a:solidFill>
                <a:srgbClr val="E38310"/>
              </a:solidFill>
              <a:prstDash val="solid"/>
              <a:round/>
              <a:headEnd len="sm" w="sm" type="none"/>
              <a:tailEnd len="sm" w="sm" type="none"/>
            </a:ln>
          </p:spPr>
        </p:sp>
        <p:sp>
          <p:nvSpPr>
            <p:cNvPr id="159" name="Google Shape;159;p4"/>
            <p:cNvSpPr/>
            <p:nvPr/>
          </p:nvSpPr>
          <p:spPr>
            <a:xfrm>
              <a:off x="2033595" y="779177"/>
              <a:ext cx="406170" cy="1309900"/>
            </a:xfrm>
            <a:custGeom>
              <a:rect b="b" l="l" r="r" t="t"/>
              <a:pathLst>
                <a:path extrusionOk="0" h="120000" w="120000">
                  <a:moveTo>
                    <a:pt x="0" y="120000"/>
                  </a:moveTo>
                  <a:lnTo>
                    <a:pt x="60000" y="120000"/>
                  </a:lnTo>
                  <a:lnTo>
                    <a:pt x="60000" y="0"/>
                  </a:lnTo>
                  <a:lnTo>
                    <a:pt x="120000" y="0"/>
                  </a:lnTo>
                </a:path>
              </a:pathLst>
            </a:custGeom>
            <a:noFill/>
            <a:ln cap="flat" cmpd="sng" w="15875">
              <a:solidFill>
                <a:schemeClr val="accent6"/>
              </a:solidFill>
              <a:prstDash val="solid"/>
              <a:round/>
              <a:headEnd len="sm" w="sm" type="none"/>
              <a:tailEnd len="sm" w="sm" type="none"/>
            </a:ln>
          </p:spPr>
        </p:sp>
        <p:sp>
          <p:nvSpPr>
            <p:cNvPr id="160" name="Google Shape;160;p4"/>
            <p:cNvSpPr/>
            <p:nvPr/>
          </p:nvSpPr>
          <p:spPr>
            <a:xfrm>
              <a:off x="2741" y="1779373"/>
              <a:ext cx="2030854" cy="619410"/>
            </a:xfrm>
            <a:prstGeom prst="rect">
              <a:avLst/>
            </a:prstGeom>
            <a:solidFill>
              <a:srgbClr val="9B8355"/>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
            <p:cNvSpPr txBox="1"/>
            <p:nvPr/>
          </p:nvSpPr>
          <p:spPr>
            <a:xfrm>
              <a:off x="2741" y="1779373"/>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The stabilizing Factors of the shoulder joint:</a:t>
              </a:r>
              <a:endParaRPr/>
            </a:p>
          </p:txBody>
        </p:sp>
        <p:sp>
          <p:nvSpPr>
            <p:cNvPr id="162" name="Google Shape;162;p4"/>
            <p:cNvSpPr/>
            <p:nvPr/>
          </p:nvSpPr>
          <p:spPr>
            <a:xfrm>
              <a:off x="2439766" y="469472"/>
              <a:ext cx="2030854" cy="619410"/>
            </a:xfrm>
            <a:prstGeom prst="rect">
              <a:avLst/>
            </a:prstGeom>
            <a:solidFill>
              <a:schemeClr val="accent6"/>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txBox="1"/>
            <p:nvPr/>
          </p:nvSpPr>
          <p:spPr>
            <a:xfrm>
              <a:off x="2439766" y="469472"/>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Dynamic Stabilizer</a:t>
              </a:r>
              <a:endParaRPr/>
            </a:p>
          </p:txBody>
        </p:sp>
        <p:sp>
          <p:nvSpPr>
            <p:cNvPr id="164" name="Google Shape;164;p4"/>
            <p:cNvSpPr/>
            <p:nvPr/>
          </p:nvSpPr>
          <p:spPr>
            <a:xfrm>
              <a:off x="4876791" y="32839"/>
              <a:ext cx="2030854" cy="619410"/>
            </a:xfrm>
            <a:prstGeom prst="rect">
              <a:avLst/>
            </a:prstGeom>
            <a:solidFill>
              <a:srgbClr val="E3831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
            <p:cNvSpPr txBox="1"/>
            <p:nvPr/>
          </p:nvSpPr>
          <p:spPr>
            <a:xfrm>
              <a:off x="4876791" y="32839"/>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Deep Muscles Group</a:t>
              </a:r>
              <a:endParaRPr/>
            </a:p>
          </p:txBody>
        </p:sp>
        <p:sp>
          <p:nvSpPr>
            <p:cNvPr id="166" name="Google Shape;166;p4"/>
            <p:cNvSpPr/>
            <p:nvPr/>
          </p:nvSpPr>
          <p:spPr>
            <a:xfrm>
              <a:off x="4876791" y="906106"/>
              <a:ext cx="2030854" cy="619410"/>
            </a:xfrm>
            <a:prstGeom prst="rect">
              <a:avLst/>
            </a:prstGeom>
            <a:solidFill>
              <a:srgbClr val="E3831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
            <p:cNvSpPr txBox="1"/>
            <p:nvPr/>
          </p:nvSpPr>
          <p:spPr>
            <a:xfrm>
              <a:off x="4876791" y="906106"/>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Superficial Muscles Group</a:t>
              </a:r>
              <a:endParaRPr/>
            </a:p>
          </p:txBody>
        </p:sp>
        <p:sp>
          <p:nvSpPr>
            <p:cNvPr id="168" name="Google Shape;168;p4"/>
            <p:cNvSpPr/>
            <p:nvPr/>
          </p:nvSpPr>
          <p:spPr>
            <a:xfrm>
              <a:off x="2439766" y="3089274"/>
              <a:ext cx="2030854" cy="619410"/>
            </a:xfrm>
            <a:prstGeom prst="rect">
              <a:avLst/>
            </a:prstGeom>
            <a:solidFill>
              <a:schemeClr val="accent6"/>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
            <p:cNvSpPr txBox="1"/>
            <p:nvPr/>
          </p:nvSpPr>
          <p:spPr>
            <a:xfrm>
              <a:off x="2439766" y="3089274"/>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Static Stabilizer</a:t>
              </a:r>
              <a:endParaRPr/>
            </a:p>
          </p:txBody>
        </p:sp>
        <p:sp>
          <p:nvSpPr>
            <p:cNvPr id="170" name="Google Shape;170;p4"/>
            <p:cNvSpPr/>
            <p:nvPr/>
          </p:nvSpPr>
          <p:spPr>
            <a:xfrm>
              <a:off x="4876791" y="1779373"/>
              <a:ext cx="2030854" cy="619410"/>
            </a:xfrm>
            <a:prstGeom prst="rect">
              <a:avLst/>
            </a:prstGeom>
            <a:solidFill>
              <a:srgbClr val="E3831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
            <p:cNvSpPr txBox="1"/>
            <p:nvPr/>
          </p:nvSpPr>
          <p:spPr>
            <a:xfrm>
              <a:off x="4876791" y="1779373"/>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Ligaments</a:t>
              </a:r>
              <a:endParaRPr/>
            </a:p>
          </p:txBody>
        </p:sp>
        <p:sp>
          <p:nvSpPr>
            <p:cNvPr id="172" name="Google Shape;172;p4"/>
            <p:cNvSpPr/>
            <p:nvPr/>
          </p:nvSpPr>
          <p:spPr>
            <a:xfrm>
              <a:off x="4876791" y="2652640"/>
              <a:ext cx="2030854" cy="619410"/>
            </a:xfrm>
            <a:prstGeom prst="rect">
              <a:avLst/>
            </a:prstGeom>
            <a:solidFill>
              <a:srgbClr val="E3831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
            <p:cNvSpPr txBox="1"/>
            <p:nvPr/>
          </p:nvSpPr>
          <p:spPr>
            <a:xfrm>
              <a:off x="4876791" y="2652640"/>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Articulation</a:t>
              </a:r>
              <a:endParaRPr/>
            </a:p>
          </p:txBody>
        </p:sp>
        <p:sp>
          <p:nvSpPr>
            <p:cNvPr id="174" name="Google Shape;174;p4"/>
            <p:cNvSpPr/>
            <p:nvPr/>
          </p:nvSpPr>
          <p:spPr>
            <a:xfrm>
              <a:off x="4876791" y="3525908"/>
              <a:ext cx="2030854" cy="619410"/>
            </a:xfrm>
            <a:prstGeom prst="rect">
              <a:avLst/>
            </a:prstGeom>
            <a:solidFill>
              <a:srgbClr val="E3831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
            <p:cNvSpPr txBox="1"/>
            <p:nvPr/>
          </p:nvSpPr>
          <p:spPr>
            <a:xfrm>
              <a:off x="4876791" y="3525908"/>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Capsule</a:t>
              </a:r>
              <a:endParaRPr/>
            </a:p>
          </p:txBody>
        </p:sp>
        <p:sp>
          <p:nvSpPr>
            <p:cNvPr id="176" name="Google Shape;176;p4"/>
            <p:cNvSpPr/>
            <p:nvPr/>
          </p:nvSpPr>
          <p:spPr>
            <a:xfrm>
              <a:off x="4876791" y="4399175"/>
              <a:ext cx="2030854" cy="619410"/>
            </a:xfrm>
            <a:prstGeom prst="rect">
              <a:avLst/>
            </a:prstGeom>
            <a:solidFill>
              <a:srgbClr val="E3831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txBox="1"/>
            <p:nvPr/>
          </p:nvSpPr>
          <p:spPr>
            <a:xfrm>
              <a:off x="4876791" y="4399175"/>
              <a:ext cx="2030854" cy="6194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Labrum</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40"/>
          <p:cNvSpPr/>
          <p:nvPr/>
        </p:nvSpPr>
        <p:spPr>
          <a:xfrm>
            <a:off x="1507"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8" name="Google Shape;618;p40"/>
          <p:cNvSpPr/>
          <p:nvPr/>
        </p:nvSpPr>
        <p:spPr>
          <a:xfrm>
            <a:off x="1507" y="4953000"/>
            <a:ext cx="12188952"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0"/>
          <p:cNvSpPr txBox="1"/>
          <p:nvPr>
            <p:ph type="title"/>
          </p:nvPr>
        </p:nvSpPr>
        <p:spPr>
          <a:xfrm>
            <a:off x="1066800" y="5252936"/>
            <a:ext cx="10058400" cy="1028715"/>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FFFFFF"/>
              </a:buClr>
              <a:buSzPts val="3400"/>
              <a:buFont typeface="Calibri"/>
              <a:buNone/>
            </a:pPr>
            <a:r>
              <a:rPr lang="en-US" sz="3400">
                <a:solidFill>
                  <a:srgbClr val="FFFFFF"/>
                </a:solidFill>
              </a:rPr>
              <a:t>Rotator cuff pathologies are a cyclic pathology.</a:t>
            </a:r>
            <a:br>
              <a:rPr lang="en-US" sz="3400">
                <a:solidFill>
                  <a:srgbClr val="FFFFFF"/>
                </a:solidFill>
              </a:rPr>
            </a:br>
            <a:endParaRPr sz="3400">
              <a:solidFill>
                <a:srgbClr val="FFFFFF"/>
              </a:solidFill>
            </a:endParaRPr>
          </a:p>
        </p:txBody>
      </p:sp>
      <p:sp>
        <p:nvSpPr>
          <p:cNvPr id="620" name="Google Shape;620;p40"/>
          <p:cNvSpPr/>
          <p:nvPr/>
        </p:nvSpPr>
        <p:spPr>
          <a:xfrm>
            <a:off x="1507" y="4906176"/>
            <a:ext cx="12188952"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40"/>
          <p:cNvGrpSpPr/>
          <p:nvPr/>
        </p:nvGrpSpPr>
        <p:grpSpPr>
          <a:xfrm>
            <a:off x="599768" y="2194394"/>
            <a:ext cx="10944174" cy="684010"/>
            <a:chOff x="0" y="1550927"/>
            <a:chExt cx="10944174" cy="684010"/>
          </a:xfrm>
        </p:grpSpPr>
        <p:sp>
          <p:nvSpPr>
            <p:cNvPr id="622" name="Google Shape;622;p40"/>
            <p:cNvSpPr/>
            <p:nvPr/>
          </p:nvSpPr>
          <p:spPr>
            <a:xfrm>
              <a:off x="0" y="1550927"/>
              <a:ext cx="1710027" cy="684010"/>
            </a:xfrm>
            <a:prstGeom prst="chevron">
              <a:avLst>
                <a:gd fmla="val 50000"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0"/>
            <p:cNvSpPr txBox="1"/>
            <p:nvPr/>
          </p:nvSpPr>
          <p:spPr>
            <a:xfrm>
              <a:off x="342005" y="1550927"/>
              <a:ext cx="1026017" cy="684010"/>
            </a:xfrm>
            <a:prstGeom prst="rect">
              <a:avLst/>
            </a:prstGeom>
            <a:noFill/>
            <a:ln>
              <a:noFill/>
            </a:ln>
          </p:spPr>
          <p:txBody>
            <a:bodyPr anchorCtr="0" anchor="ctr" bIns="17325" lIns="52000" spcFirstLastPara="1" rIns="17325" wrap="square" tIns="17325">
              <a:noAutofit/>
            </a:bodyPr>
            <a:lstStyle/>
            <a:p>
              <a:pPr indent="0" lvl="0" marL="0" marR="0" rtl="0" algn="ctr">
                <a:lnSpc>
                  <a:spcPct val="90000"/>
                </a:lnSpc>
                <a:spcBef>
                  <a:spcPts val="0"/>
                </a:spcBef>
                <a:spcAft>
                  <a:spcPts val="0"/>
                </a:spcAft>
                <a:buClr>
                  <a:schemeClr val="lt1"/>
                </a:buClr>
                <a:buSzPts val="1300"/>
                <a:buFont typeface="Calibri"/>
                <a:buNone/>
              </a:pPr>
              <a:r>
                <a:rPr b="0" i="0" lang="en-US" sz="1300" u="none" cap="none" strike="noStrike">
                  <a:solidFill>
                    <a:schemeClr val="lt1"/>
                  </a:solidFill>
                  <a:latin typeface="Calibri"/>
                  <a:ea typeface="Calibri"/>
                  <a:cs typeface="Calibri"/>
                  <a:sym typeface="Calibri"/>
                </a:rPr>
                <a:t>Tendonitis</a:t>
              </a:r>
              <a:endParaRPr/>
            </a:p>
          </p:txBody>
        </p:sp>
        <p:sp>
          <p:nvSpPr>
            <p:cNvPr id="624" name="Google Shape;624;p40"/>
            <p:cNvSpPr/>
            <p:nvPr/>
          </p:nvSpPr>
          <p:spPr>
            <a:xfrm>
              <a:off x="1539024" y="1550927"/>
              <a:ext cx="1710027" cy="684010"/>
            </a:xfrm>
            <a:prstGeom prst="chevron">
              <a:avLst>
                <a:gd fmla="val 50000"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0"/>
            <p:cNvSpPr txBox="1"/>
            <p:nvPr/>
          </p:nvSpPr>
          <p:spPr>
            <a:xfrm>
              <a:off x="1881029" y="1550927"/>
              <a:ext cx="1026017" cy="684010"/>
            </a:xfrm>
            <a:prstGeom prst="rect">
              <a:avLst/>
            </a:prstGeom>
            <a:noFill/>
            <a:ln>
              <a:noFill/>
            </a:ln>
          </p:spPr>
          <p:txBody>
            <a:bodyPr anchorCtr="0" anchor="ctr" bIns="17325" lIns="52000" spcFirstLastPara="1" rIns="17325" wrap="square" tIns="17325">
              <a:noAutofit/>
            </a:bodyPr>
            <a:lstStyle/>
            <a:p>
              <a:pPr indent="0" lvl="0" marL="0" marR="0" rtl="0" algn="ctr">
                <a:lnSpc>
                  <a:spcPct val="90000"/>
                </a:lnSpc>
                <a:spcBef>
                  <a:spcPts val="0"/>
                </a:spcBef>
                <a:spcAft>
                  <a:spcPts val="0"/>
                </a:spcAft>
                <a:buClr>
                  <a:schemeClr val="lt1"/>
                </a:buClr>
                <a:buSzPts val="1300"/>
                <a:buFont typeface="Calibri"/>
                <a:buNone/>
              </a:pPr>
              <a:r>
                <a:rPr b="0" i="0" lang="en-US" sz="1300" u="none" cap="none" strike="noStrike">
                  <a:solidFill>
                    <a:schemeClr val="lt1"/>
                  </a:solidFill>
                  <a:latin typeface="Calibri"/>
                  <a:ea typeface="Calibri"/>
                  <a:cs typeface="Calibri"/>
                  <a:sym typeface="Calibri"/>
                </a:rPr>
                <a:t>Edema</a:t>
              </a:r>
              <a:endParaRPr/>
            </a:p>
          </p:txBody>
        </p:sp>
        <p:sp>
          <p:nvSpPr>
            <p:cNvPr id="626" name="Google Shape;626;p40"/>
            <p:cNvSpPr/>
            <p:nvPr/>
          </p:nvSpPr>
          <p:spPr>
            <a:xfrm>
              <a:off x="3078049" y="1550927"/>
              <a:ext cx="1710027" cy="684010"/>
            </a:xfrm>
            <a:prstGeom prst="chevron">
              <a:avLst>
                <a:gd fmla="val 50000"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0"/>
            <p:cNvSpPr txBox="1"/>
            <p:nvPr/>
          </p:nvSpPr>
          <p:spPr>
            <a:xfrm>
              <a:off x="3420054" y="1550927"/>
              <a:ext cx="1026017" cy="684010"/>
            </a:xfrm>
            <a:prstGeom prst="rect">
              <a:avLst/>
            </a:prstGeom>
            <a:noFill/>
            <a:ln>
              <a:noFill/>
            </a:ln>
          </p:spPr>
          <p:txBody>
            <a:bodyPr anchorCtr="0" anchor="ctr" bIns="17325" lIns="52000" spcFirstLastPara="1" rIns="17325" wrap="square" tIns="17325">
              <a:noAutofit/>
            </a:bodyPr>
            <a:lstStyle/>
            <a:p>
              <a:pPr indent="0" lvl="0" marL="0" marR="0" rtl="0" algn="ctr">
                <a:lnSpc>
                  <a:spcPct val="90000"/>
                </a:lnSpc>
                <a:spcBef>
                  <a:spcPts val="0"/>
                </a:spcBef>
                <a:spcAft>
                  <a:spcPts val="0"/>
                </a:spcAft>
                <a:buClr>
                  <a:schemeClr val="lt1"/>
                </a:buClr>
                <a:buSzPts val="1300"/>
                <a:buFont typeface="Calibri"/>
                <a:buNone/>
              </a:pPr>
              <a:r>
                <a:rPr b="0" i="0" lang="en-US" sz="1300" u="none" cap="none" strike="noStrike">
                  <a:solidFill>
                    <a:schemeClr val="lt1"/>
                  </a:solidFill>
                  <a:latin typeface="Calibri"/>
                  <a:ea typeface="Calibri"/>
                  <a:cs typeface="Calibri"/>
                  <a:sym typeface="Calibri"/>
                </a:rPr>
                <a:t>Thickened Tendon </a:t>
              </a:r>
              <a:endParaRPr/>
            </a:p>
          </p:txBody>
        </p:sp>
        <p:sp>
          <p:nvSpPr>
            <p:cNvPr id="628" name="Google Shape;628;p40"/>
            <p:cNvSpPr/>
            <p:nvPr/>
          </p:nvSpPr>
          <p:spPr>
            <a:xfrm>
              <a:off x="4617073" y="1550927"/>
              <a:ext cx="1710027" cy="684010"/>
            </a:xfrm>
            <a:prstGeom prst="chevron">
              <a:avLst>
                <a:gd fmla="val 50000"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0"/>
            <p:cNvSpPr txBox="1"/>
            <p:nvPr/>
          </p:nvSpPr>
          <p:spPr>
            <a:xfrm>
              <a:off x="4959078" y="1550927"/>
              <a:ext cx="1026017" cy="684010"/>
            </a:xfrm>
            <a:prstGeom prst="rect">
              <a:avLst/>
            </a:prstGeom>
            <a:noFill/>
            <a:ln>
              <a:noFill/>
            </a:ln>
          </p:spPr>
          <p:txBody>
            <a:bodyPr anchorCtr="0" anchor="ctr" bIns="17325" lIns="52000" spcFirstLastPara="1" rIns="17325" wrap="square" tIns="17325">
              <a:noAutofit/>
            </a:bodyPr>
            <a:lstStyle/>
            <a:p>
              <a:pPr indent="0" lvl="0" marL="0" marR="0" rtl="0" algn="ctr">
                <a:lnSpc>
                  <a:spcPct val="90000"/>
                </a:lnSpc>
                <a:spcBef>
                  <a:spcPts val="0"/>
                </a:spcBef>
                <a:spcAft>
                  <a:spcPts val="0"/>
                </a:spcAft>
                <a:buClr>
                  <a:schemeClr val="lt1"/>
                </a:buClr>
                <a:buSzPts val="1300"/>
                <a:buFont typeface="Calibri"/>
                <a:buNone/>
              </a:pPr>
              <a:r>
                <a:rPr b="0" i="0" lang="en-US" sz="1300" u="none" cap="none" strike="noStrike">
                  <a:solidFill>
                    <a:schemeClr val="lt1"/>
                  </a:solidFill>
                  <a:latin typeface="Calibri"/>
                  <a:ea typeface="Calibri"/>
                  <a:cs typeface="Calibri"/>
                  <a:sym typeface="Calibri"/>
                </a:rPr>
                <a:t>Impingement </a:t>
              </a:r>
              <a:endParaRPr/>
            </a:p>
          </p:txBody>
        </p:sp>
        <p:sp>
          <p:nvSpPr>
            <p:cNvPr id="630" name="Google Shape;630;p40"/>
            <p:cNvSpPr/>
            <p:nvPr/>
          </p:nvSpPr>
          <p:spPr>
            <a:xfrm>
              <a:off x="6156098" y="1550927"/>
              <a:ext cx="1710027" cy="684010"/>
            </a:xfrm>
            <a:prstGeom prst="chevron">
              <a:avLst>
                <a:gd fmla="val 50000"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0"/>
            <p:cNvSpPr txBox="1"/>
            <p:nvPr/>
          </p:nvSpPr>
          <p:spPr>
            <a:xfrm>
              <a:off x="6498103" y="1550927"/>
              <a:ext cx="1026017" cy="684010"/>
            </a:xfrm>
            <a:prstGeom prst="rect">
              <a:avLst/>
            </a:prstGeom>
            <a:noFill/>
            <a:ln>
              <a:noFill/>
            </a:ln>
          </p:spPr>
          <p:txBody>
            <a:bodyPr anchorCtr="0" anchor="ctr" bIns="17325" lIns="52000" spcFirstLastPara="1" rIns="17325" wrap="square" tIns="17325">
              <a:noAutofit/>
            </a:bodyPr>
            <a:lstStyle/>
            <a:p>
              <a:pPr indent="0" lvl="0" marL="0" marR="0" rtl="0" algn="ctr">
                <a:lnSpc>
                  <a:spcPct val="90000"/>
                </a:lnSpc>
                <a:spcBef>
                  <a:spcPts val="0"/>
                </a:spcBef>
                <a:spcAft>
                  <a:spcPts val="0"/>
                </a:spcAft>
                <a:buClr>
                  <a:schemeClr val="lt1"/>
                </a:buClr>
                <a:buSzPts val="1300"/>
                <a:buFont typeface="Calibri"/>
                <a:buNone/>
              </a:pPr>
              <a:r>
                <a:rPr b="0" i="0" lang="en-US" sz="1300" u="none" cap="none" strike="noStrike">
                  <a:solidFill>
                    <a:schemeClr val="lt1"/>
                  </a:solidFill>
                  <a:latin typeface="Calibri"/>
                  <a:ea typeface="Calibri"/>
                  <a:cs typeface="Calibri"/>
                  <a:sym typeface="Calibri"/>
                </a:rPr>
                <a:t>Tear</a:t>
              </a:r>
              <a:endParaRPr/>
            </a:p>
          </p:txBody>
        </p:sp>
        <p:sp>
          <p:nvSpPr>
            <p:cNvPr id="632" name="Google Shape;632;p40"/>
            <p:cNvSpPr/>
            <p:nvPr/>
          </p:nvSpPr>
          <p:spPr>
            <a:xfrm>
              <a:off x="7695123" y="1550927"/>
              <a:ext cx="1710027" cy="684010"/>
            </a:xfrm>
            <a:prstGeom prst="chevron">
              <a:avLst>
                <a:gd fmla="val 50000"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0"/>
            <p:cNvSpPr txBox="1"/>
            <p:nvPr/>
          </p:nvSpPr>
          <p:spPr>
            <a:xfrm>
              <a:off x="8037128" y="1550927"/>
              <a:ext cx="1026017" cy="684010"/>
            </a:xfrm>
            <a:prstGeom prst="rect">
              <a:avLst/>
            </a:prstGeom>
            <a:noFill/>
            <a:ln>
              <a:noFill/>
            </a:ln>
          </p:spPr>
          <p:txBody>
            <a:bodyPr anchorCtr="0" anchor="ctr" bIns="17325" lIns="52000" spcFirstLastPara="1" rIns="17325" wrap="square" tIns="17325">
              <a:noAutofit/>
            </a:bodyPr>
            <a:lstStyle/>
            <a:p>
              <a:pPr indent="0" lvl="0" marL="0" marR="0" rtl="0" algn="ctr">
                <a:lnSpc>
                  <a:spcPct val="90000"/>
                </a:lnSpc>
                <a:spcBef>
                  <a:spcPts val="0"/>
                </a:spcBef>
                <a:spcAft>
                  <a:spcPts val="0"/>
                </a:spcAft>
                <a:buClr>
                  <a:schemeClr val="lt1"/>
                </a:buClr>
                <a:buSzPts val="1300"/>
                <a:buFont typeface="Calibri"/>
                <a:buNone/>
              </a:pPr>
              <a:r>
                <a:rPr b="0" i="0" lang="en-US" sz="1300" u="none" cap="none" strike="noStrike">
                  <a:solidFill>
                    <a:schemeClr val="lt1"/>
                  </a:solidFill>
                  <a:latin typeface="Calibri"/>
                  <a:ea typeface="Calibri"/>
                  <a:cs typeface="Calibri"/>
                  <a:sym typeface="Calibri"/>
                </a:rPr>
                <a:t>Edema</a:t>
              </a:r>
              <a:endParaRPr/>
            </a:p>
          </p:txBody>
        </p:sp>
        <p:sp>
          <p:nvSpPr>
            <p:cNvPr id="634" name="Google Shape;634;p40"/>
            <p:cNvSpPr/>
            <p:nvPr/>
          </p:nvSpPr>
          <p:spPr>
            <a:xfrm>
              <a:off x="9234147" y="1550927"/>
              <a:ext cx="1710027" cy="684010"/>
            </a:xfrm>
            <a:prstGeom prst="chevron">
              <a:avLst>
                <a:gd fmla="val 50000" name="adj"/>
              </a:avLst>
            </a:prstGeom>
            <a:solidFill>
              <a:schemeClr val="accent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0"/>
            <p:cNvSpPr txBox="1"/>
            <p:nvPr/>
          </p:nvSpPr>
          <p:spPr>
            <a:xfrm>
              <a:off x="9576152" y="1550927"/>
              <a:ext cx="1026017" cy="684010"/>
            </a:xfrm>
            <a:prstGeom prst="rect">
              <a:avLst/>
            </a:prstGeom>
            <a:noFill/>
            <a:ln>
              <a:noFill/>
            </a:ln>
          </p:spPr>
          <p:txBody>
            <a:bodyPr anchorCtr="0" anchor="ctr" bIns="17325" lIns="52000" spcFirstLastPara="1" rIns="17325" wrap="square" tIns="17325">
              <a:noAutofit/>
            </a:bodyPr>
            <a:lstStyle/>
            <a:p>
              <a:pPr indent="0" lvl="0" marL="0" marR="0" rtl="0" algn="ctr">
                <a:lnSpc>
                  <a:spcPct val="90000"/>
                </a:lnSpc>
                <a:spcBef>
                  <a:spcPts val="0"/>
                </a:spcBef>
                <a:spcAft>
                  <a:spcPts val="0"/>
                </a:spcAft>
                <a:buClr>
                  <a:schemeClr val="lt1"/>
                </a:buClr>
                <a:buSzPts val="1300"/>
                <a:buFont typeface="Calibri"/>
                <a:buNone/>
              </a:pPr>
              <a:r>
                <a:rPr b="0" i="0" lang="en-US" sz="1300" u="none" cap="none" strike="noStrike">
                  <a:solidFill>
                    <a:schemeClr val="lt1"/>
                  </a:solidFill>
                  <a:latin typeface="Calibri"/>
                  <a:ea typeface="Calibri"/>
                  <a:cs typeface="Calibri"/>
                  <a:sym typeface="Calibri"/>
                </a:rPr>
                <a:t>Impingement</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sp>
        <p:nvSpPr>
          <p:cNvPr id="640" name="Google Shape;640;p4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1" name="Google Shape;641;p41"/>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Muscles</a:t>
            </a:r>
            <a:endParaRPr/>
          </a:p>
        </p:txBody>
      </p:sp>
      <p:pic>
        <p:nvPicPr>
          <p:cNvPr id="642" name="Google Shape;642;p41"/>
          <p:cNvPicPr preferRelativeResize="0"/>
          <p:nvPr/>
        </p:nvPicPr>
        <p:blipFill rotWithShape="1">
          <a:blip r:embed="rId3">
            <a:alphaModFix/>
          </a:blip>
          <a:srcRect b="0" l="0" r="0" t="0"/>
          <a:stretch/>
        </p:blipFill>
        <p:spPr>
          <a:xfrm>
            <a:off x="633999" y="688457"/>
            <a:ext cx="4020297" cy="2261417"/>
          </a:xfrm>
          <a:prstGeom prst="rect">
            <a:avLst/>
          </a:prstGeom>
          <a:noFill/>
          <a:ln>
            <a:noFill/>
          </a:ln>
        </p:spPr>
      </p:pic>
      <p:cxnSp>
        <p:nvCxnSpPr>
          <p:cNvPr id="643" name="Google Shape;643;p41"/>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644" name="Google Shape;644;p41"/>
          <p:cNvPicPr preferRelativeResize="0"/>
          <p:nvPr/>
        </p:nvPicPr>
        <p:blipFill rotWithShape="1">
          <a:blip r:embed="rId4">
            <a:alphaModFix/>
          </a:blip>
          <a:srcRect b="0" l="0" r="0" t="0"/>
          <a:stretch/>
        </p:blipFill>
        <p:spPr>
          <a:xfrm>
            <a:off x="633999" y="3325460"/>
            <a:ext cx="4020296" cy="2261417"/>
          </a:xfrm>
          <a:prstGeom prst="rect">
            <a:avLst/>
          </a:prstGeom>
          <a:noFill/>
          <a:ln>
            <a:noFill/>
          </a:ln>
        </p:spPr>
      </p:pic>
      <p:sp>
        <p:nvSpPr>
          <p:cNvPr id="645" name="Google Shape;645;p41"/>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6"/>
            </a:pPr>
            <a:r>
              <a:rPr lang="en-US"/>
              <a:t>Bicipital tendonitis and Biceps tendon Rupture.</a:t>
            </a:r>
            <a:endParaRPr/>
          </a:p>
          <a:p>
            <a:pPr indent="-127000" lvl="0" marL="91440" rtl="0" algn="l">
              <a:lnSpc>
                <a:spcPct val="90000"/>
              </a:lnSpc>
              <a:spcBef>
                <a:spcPts val="1400"/>
              </a:spcBef>
              <a:spcAft>
                <a:spcPts val="0"/>
              </a:spcAft>
              <a:buSzPts val="2000"/>
              <a:buFont typeface="Arial"/>
              <a:buChar char="•"/>
            </a:pPr>
            <a:r>
              <a:rPr lang="en-US"/>
              <a:t> Diagnosed Clinically by speed’s test (Long Head of Biceps) &amp; Yergason’s Test. </a:t>
            </a:r>
            <a:endParaRPr/>
          </a:p>
        </p:txBody>
      </p:sp>
      <p:sp>
        <p:nvSpPr>
          <p:cNvPr id="646" name="Google Shape;646;p4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2" name="Shape 652"/>
        <p:cNvGrpSpPr/>
        <p:nvPr/>
      </p:nvGrpSpPr>
      <p:grpSpPr>
        <a:xfrm>
          <a:off x="0" y="0"/>
          <a:ext cx="0" cy="0"/>
          <a:chOff x="0" y="0"/>
          <a:chExt cx="0" cy="0"/>
        </a:xfrm>
      </p:grpSpPr>
      <p:sp>
        <p:nvSpPr>
          <p:cNvPr id="653" name="Google Shape;653;p4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4" name="Google Shape;654;p42"/>
          <p:cNvSpPr txBox="1"/>
          <p:nvPr>
            <p:ph type="title"/>
          </p:nvPr>
        </p:nvSpPr>
        <p:spPr>
          <a:xfrm>
            <a:off x="6411685" y="635431"/>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the capsule</a:t>
            </a:r>
            <a:endParaRPr/>
          </a:p>
        </p:txBody>
      </p:sp>
      <p:pic>
        <p:nvPicPr>
          <p:cNvPr id="655" name="Google Shape;655;p42"/>
          <p:cNvPicPr preferRelativeResize="0"/>
          <p:nvPr/>
        </p:nvPicPr>
        <p:blipFill rotWithShape="1">
          <a:blip r:embed="rId3">
            <a:alphaModFix/>
          </a:blip>
          <a:srcRect b="0" l="0" r="0" t="0"/>
          <a:stretch/>
        </p:blipFill>
        <p:spPr>
          <a:xfrm>
            <a:off x="643192" y="1449499"/>
            <a:ext cx="5451627" cy="3638960"/>
          </a:xfrm>
          <a:prstGeom prst="rect">
            <a:avLst/>
          </a:prstGeom>
          <a:noFill/>
          <a:ln>
            <a:noFill/>
          </a:ln>
        </p:spPr>
      </p:pic>
      <p:cxnSp>
        <p:nvCxnSpPr>
          <p:cNvPr id="656" name="Google Shape;656;p4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57" name="Google Shape;657;p42"/>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1480"/>
              <a:buNone/>
            </a:pPr>
            <a:r>
              <a:rPr b="1" lang="en-US" sz="1480">
                <a:solidFill>
                  <a:schemeClr val="accent1"/>
                </a:solidFill>
              </a:rPr>
              <a:t>Frozen shoulder (Adhesive Capsulitis):</a:t>
            </a:r>
            <a:endParaRPr/>
          </a:p>
          <a:p>
            <a:pPr indent="-93980" lvl="0" marL="91440" rtl="0" algn="l">
              <a:lnSpc>
                <a:spcPct val="90000"/>
              </a:lnSpc>
              <a:spcBef>
                <a:spcPts val="1400"/>
              </a:spcBef>
              <a:spcAft>
                <a:spcPts val="0"/>
              </a:spcAft>
              <a:buSzPts val="1480"/>
              <a:buFont typeface="Arial"/>
              <a:buChar char="•"/>
            </a:pPr>
            <a:r>
              <a:rPr lang="en-US" sz="1480"/>
              <a:t> Patient presents with progressive pain and stiffness.</a:t>
            </a:r>
            <a:endParaRPr/>
          </a:p>
          <a:p>
            <a:pPr indent="-93980" lvl="0" marL="91440" rtl="0" algn="l">
              <a:lnSpc>
                <a:spcPct val="90000"/>
              </a:lnSpc>
              <a:spcBef>
                <a:spcPts val="1400"/>
              </a:spcBef>
              <a:spcAft>
                <a:spcPts val="0"/>
              </a:spcAft>
              <a:buSzPts val="1480"/>
              <a:buFont typeface="Arial"/>
              <a:buChar char="•"/>
            </a:pPr>
            <a:r>
              <a:rPr lang="en-US" sz="1480"/>
              <a:t> Idiopathic, usually associated with diabetes</a:t>
            </a:r>
            <a:endParaRPr/>
          </a:p>
          <a:p>
            <a:pPr indent="-93980" lvl="0" marL="91440" rtl="0" algn="l">
              <a:lnSpc>
                <a:spcPct val="90000"/>
              </a:lnSpc>
              <a:spcBef>
                <a:spcPts val="1400"/>
              </a:spcBef>
              <a:spcAft>
                <a:spcPts val="0"/>
              </a:spcAft>
              <a:buSzPts val="1480"/>
              <a:buFont typeface="Arial"/>
              <a:buChar char="•"/>
            </a:pPr>
            <a:r>
              <a:rPr lang="en-US" sz="1480"/>
              <a:t> If Secondary, most of the time due to prolonged immobilization.</a:t>
            </a:r>
            <a:endParaRPr/>
          </a:p>
          <a:p>
            <a:pPr indent="-93980" lvl="0" marL="91440" rtl="0" algn="l">
              <a:lnSpc>
                <a:spcPct val="90000"/>
              </a:lnSpc>
              <a:spcBef>
                <a:spcPts val="1400"/>
              </a:spcBef>
              <a:spcAft>
                <a:spcPts val="0"/>
              </a:spcAft>
              <a:buSzPts val="1480"/>
              <a:buFont typeface="Arial"/>
              <a:buChar char="•"/>
            </a:pPr>
            <a:r>
              <a:rPr lang="en-US" sz="1480"/>
              <a:t> Sometimes associated with Shoulder – Hand syndrome &amp; following MI/ Stroke/ Trauma.</a:t>
            </a:r>
            <a:endParaRPr/>
          </a:p>
          <a:p>
            <a:pPr indent="-93980" lvl="0" marL="91440" rtl="0" algn="l">
              <a:lnSpc>
                <a:spcPct val="90000"/>
              </a:lnSpc>
              <a:spcBef>
                <a:spcPts val="1400"/>
              </a:spcBef>
              <a:spcAft>
                <a:spcPts val="0"/>
              </a:spcAft>
              <a:buSzPts val="1480"/>
              <a:buFont typeface="Arial"/>
              <a:buChar char="•"/>
            </a:pPr>
            <a:r>
              <a:rPr lang="en-US" sz="1480"/>
              <a:t>It is much more common in women than in men (70% of patients are women aged 40–60)</a:t>
            </a:r>
            <a:endParaRPr/>
          </a:p>
          <a:p>
            <a:pPr indent="-93980" lvl="0" marL="91440" rtl="0" algn="l">
              <a:lnSpc>
                <a:spcPct val="90000"/>
              </a:lnSpc>
              <a:spcBef>
                <a:spcPts val="1400"/>
              </a:spcBef>
              <a:spcAft>
                <a:spcPts val="0"/>
              </a:spcAft>
              <a:buSzPts val="1480"/>
              <a:buFont typeface="Arial"/>
              <a:buChar char="•"/>
            </a:pPr>
            <a:r>
              <a:rPr lang="en-US" sz="1480"/>
              <a:t>Initial pain and tenderness may resolve and leave the shoulder with painless but limited range of motion. The scarring of the shoulder joint capsule may limit the ability to move the shoulder fully in all directions. </a:t>
            </a:r>
            <a:endParaRPr/>
          </a:p>
          <a:p>
            <a:pPr indent="0" lvl="0" marL="91440" rtl="0" algn="l">
              <a:lnSpc>
                <a:spcPct val="90000"/>
              </a:lnSpc>
              <a:spcBef>
                <a:spcPts val="1400"/>
              </a:spcBef>
              <a:spcAft>
                <a:spcPts val="0"/>
              </a:spcAft>
              <a:buSzPts val="1480"/>
              <a:buFont typeface="Arial"/>
              <a:buNone/>
            </a:pPr>
            <a:r>
              <a:t/>
            </a:r>
            <a:endParaRPr sz="1480"/>
          </a:p>
        </p:txBody>
      </p:sp>
      <p:sp>
        <p:nvSpPr>
          <p:cNvPr id="658" name="Google Shape;658;p4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Adhesive Capsulitis </a:t>
            </a:r>
            <a:endParaRPr/>
          </a:p>
        </p:txBody>
      </p:sp>
      <p:sp>
        <p:nvSpPr>
          <p:cNvPr id="665" name="Google Shape;665;p43"/>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lang="en-US"/>
              <a:t>DISEASE COURSE</a:t>
            </a:r>
            <a:endParaRPr/>
          </a:p>
        </p:txBody>
      </p:sp>
      <p:sp>
        <p:nvSpPr>
          <p:cNvPr id="666" name="Google Shape;666;p43"/>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The normal course of a frozen shoulder has been described as having three stages:</a:t>
            </a:r>
            <a:endParaRPr/>
          </a:p>
          <a:p>
            <a:pPr indent="-457200" lvl="1" marL="749808" rtl="0" algn="l">
              <a:lnSpc>
                <a:spcPct val="90000"/>
              </a:lnSpc>
              <a:spcBef>
                <a:spcPts val="400"/>
              </a:spcBef>
              <a:spcAft>
                <a:spcPts val="0"/>
              </a:spcAft>
              <a:buSzPts val="1800"/>
              <a:buFont typeface="Calibri"/>
              <a:buAutoNum type="arabicPeriod"/>
            </a:pPr>
            <a:r>
              <a:rPr lang="en-US"/>
              <a:t>The "freezing" or painful stage, (0 weeks to 6 months) As the pain worsens, the shoulder loses motion.</a:t>
            </a:r>
            <a:endParaRPr/>
          </a:p>
          <a:p>
            <a:pPr indent="-457200" lvl="1" marL="749808" rtl="0" algn="l">
              <a:lnSpc>
                <a:spcPct val="90000"/>
              </a:lnSpc>
              <a:spcBef>
                <a:spcPts val="600"/>
              </a:spcBef>
              <a:spcAft>
                <a:spcPts val="0"/>
              </a:spcAft>
              <a:buSzPts val="1800"/>
              <a:buFont typeface="Calibri"/>
              <a:buAutoNum type="arabicPeriod"/>
            </a:pPr>
            <a:r>
              <a:rPr lang="en-US"/>
              <a:t>The "frozen" or adhesive stage (6-12months) Slow improvement in pain but the stiffness remains. </a:t>
            </a:r>
            <a:endParaRPr/>
          </a:p>
          <a:p>
            <a:pPr indent="-457200" lvl="1" marL="749808" rtl="0" algn="l">
              <a:lnSpc>
                <a:spcPct val="90000"/>
              </a:lnSpc>
              <a:spcBef>
                <a:spcPts val="600"/>
              </a:spcBef>
              <a:spcAft>
                <a:spcPts val="0"/>
              </a:spcAft>
              <a:buSzPts val="1800"/>
              <a:buFont typeface="Calibri"/>
              <a:buAutoNum type="arabicPeriod"/>
            </a:pPr>
            <a:r>
              <a:rPr lang="en-US"/>
              <a:t>The "thawing" or recovery (12-18 months) when shoulder motion slowly returns toward normal.</a:t>
            </a:r>
            <a:endParaRPr/>
          </a:p>
          <a:p>
            <a:pPr indent="0" lvl="0" marL="91440" rtl="0" algn="l">
              <a:lnSpc>
                <a:spcPct val="90000"/>
              </a:lnSpc>
              <a:spcBef>
                <a:spcPts val="1600"/>
              </a:spcBef>
              <a:spcAft>
                <a:spcPts val="0"/>
              </a:spcAft>
              <a:buSzPts val="2000"/>
              <a:buNone/>
            </a:pPr>
            <a:r>
              <a:t/>
            </a:r>
            <a:endParaRPr/>
          </a:p>
        </p:txBody>
      </p:sp>
      <p:sp>
        <p:nvSpPr>
          <p:cNvPr id="667" name="Google Shape;667;p43"/>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000"/>
              <a:buNone/>
            </a:pPr>
            <a:r>
              <a:rPr lang="en-US"/>
              <a:t>DIAGNOSIS</a:t>
            </a:r>
            <a:endParaRPr/>
          </a:p>
        </p:txBody>
      </p:sp>
      <p:sp>
        <p:nvSpPr>
          <p:cNvPr id="668" name="Google Shape;668;p43"/>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History.</a:t>
            </a:r>
            <a:endParaRPr/>
          </a:p>
          <a:p>
            <a:pPr indent="-127000" lvl="0" marL="91440" rtl="0" algn="l">
              <a:lnSpc>
                <a:spcPct val="90000"/>
              </a:lnSpc>
              <a:spcBef>
                <a:spcPts val="1400"/>
              </a:spcBef>
              <a:spcAft>
                <a:spcPts val="0"/>
              </a:spcAft>
              <a:buSzPts val="2000"/>
              <a:buFont typeface="Arial"/>
              <a:buChar char="•"/>
            </a:pPr>
            <a:r>
              <a:rPr lang="en-US"/>
              <a:t> Physical Exam.</a:t>
            </a:r>
            <a:endParaRPr/>
          </a:p>
          <a:p>
            <a:pPr indent="-127000" lvl="0" marL="91440" rtl="0" algn="l">
              <a:lnSpc>
                <a:spcPct val="90000"/>
              </a:lnSpc>
              <a:spcBef>
                <a:spcPts val="1400"/>
              </a:spcBef>
              <a:spcAft>
                <a:spcPts val="0"/>
              </a:spcAft>
              <a:buSzPts val="2000"/>
              <a:buFont typeface="Arial"/>
              <a:buChar char="•"/>
            </a:pPr>
            <a:r>
              <a:rPr lang="en-US"/>
              <a:t> Arthrography (an X-ray with contrast dye injected into the shoulder joint to demonstrate the “shrunken shoulder capsule”).</a:t>
            </a:r>
            <a:endParaRPr/>
          </a:p>
          <a:p>
            <a:pPr indent="-127000" lvl="0" marL="91440" rtl="0" algn="l">
              <a:lnSpc>
                <a:spcPct val="90000"/>
              </a:lnSpc>
              <a:spcBef>
                <a:spcPts val="1400"/>
              </a:spcBef>
              <a:spcAft>
                <a:spcPts val="0"/>
              </a:spcAft>
              <a:buSzPts val="2000"/>
              <a:buFont typeface="Arial"/>
              <a:buChar char="•"/>
            </a:pPr>
            <a:r>
              <a:rPr lang="en-US"/>
              <a:t> The tissues of the shoulder can also be evaluated with an MRI scan.</a:t>
            </a:r>
            <a:endParaRPr/>
          </a:p>
          <a:p>
            <a:pPr indent="0" lvl="0" marL="91440" rtl="0" algn="l">
              <a:lnSpc>
                <a:spcPct val="90000"/>
              </a:lnSpc>
              <a:spcBef>
                <a:spcPts val="1400"/>
              </a:spcBef>
              <a:spcAft>
                <a:spcPts val="0"/>
              </a:spcAft>
              <a:buSzPts val="2000"/>
              <a:buFont typeface="Arial"/>
              <a:buNone/>
            </a:pPr>
            <a:r>
              <a:t/>
            </a:r>
            <a:endParaRPr/>
          </a:p>
          <a:p>
            <a:pPr indent="0" lvl="0" marL="91440" rtl="0" algn="l">
              <a:lnSpc>
                <a:spcPct val="90000"/>
              </a:lnSpc>
              <a:spcBef>
                <a:spcPts val="1400"/>
              </a:spcBef>
              <a:spcAft>
                <a:spcPts val="0"/>
              </a:spcAft>
              <a:buSzPts val="20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2" name="Shape 672"/>
        <p:cNvGrpSpPr/>
        <p:nvPr/>
      </p:nvGrpSpPr>
      <p:grpSpPr>
        <a:xfrm>
          <a:off x="0" y="0"/>
          <a:ext cx="0" cy="0"/>
          <a:chOff x="0" y="0"/>
          <a:chExt cx="0" cy="0"/>
        </a:xfrm>
      </p:grpSpPr>
      <p:sp>
        <p:nvSpPr>
          <p:cNvPr id="673" name="Google Shape;673;p4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5" name="Google Shape;675;p44"/>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676" name="Google Shape;676;p4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7" name="Google Shape;677;p44"/>
          <p:cNvSpPr txBox="1"/>
          <p:nvPr>
            <p:ph type="title"/>
          </p:nvPr>
        </p:nvSpPr>
        <p:spPr>
          <a:xfrm>
            <a:off x="8141110" y="639097"/>
            <a:ext cx="3401961" cy="368601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600"/>
              <a:buFont typeface="Calibri"/>
              <a:buNone/>
            </a:pPr>
            <a:r>
              <a:rPr lang="en-US" sz="6600">
                <a:solidFill>
                  <a:srgbClr val="262626"/>
                </a:solidFill>
              </a:rPr>
              <a:t>Adhesive Capsulitis</a:t>
            </a:r>
            <a:endParaRPr/>
          </a:p>
        </p:txBody>
      </p:sp>
      <p:pic>
        <p:nvPicPr>
          <p:cNvPr descr="A close up of a womans face&#10;&#10;Description automatically generated" id="678" name="Google Shape;678;p44"/>
          <p:cNvPicPr preferRelativeResize="0"/>
          <p:nvPr>
            <p:ph idx="1" type="body"/>
          </p:nvPr>
        </p:nvPicPr>
        <p:blipFill rotWithShape="1">
          <a:blip r:embed="rId3">
            <a:alphaModFix/>
          </a:blip>
          <a:srcRect b="0" l="0" r="0" t="0"/>
          <a:stretch/>
        </p:blipFill>
        <p:spPr>
          <a:xfrm>
            <a:off x="486139" y="1002382"/>
            <a:ext cx="7587598" cy="4647404"/>
          </a:xfrm>
          <a:prstGeom prst="rect">
            <a:avLst/>
          </a:prstGeom>
          <a:noFill/>
          <a:ln>
            <a:noFill/>
          </a:ln>
        </p:spPr>
      </p:pic>
      <p:cxnSp>
        <p:nvCxnSpPr>
          <p:cNvPr id="679" name="Google Shape;679;p44"/>
          <p:cNvCxnSpPr/>
          <p:nvPr/>
        </p:nvCxnSpPr>
        <p:spPr>
          <a:xfrm>
            <a:off x="8209305" y="4343400"/>
            <a:ext cx="32004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680" name="Google Shape;680;p4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5" name="Shape 685"/>
        <p:cNvGrpSpPr/>
        <p:nvPr/>
      </p:nvGrpSpPr>
      <p:grpSpPr>
        <a:xfrm>
          <a:off x="0" y="0"/>
          <a:ext cx="0" cy="0"/>
          <a:chOff x="0" y="0"/>
          <a:chExt cx="0" cy="0"/>
        </a:xfrm>
      </p:grpSpPr>
      <p:sp>
        <p:nvSpPr>
          <p:cNvPr id="686" name="Google Shape;686;p45"/>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7" name="Google Shape;687;p45"/>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5"/>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Management</a:t>
            </a:r>
            <a:endParaRPr/>
          </a:p>
        </p:txBody>
      </p:sp>
      <p:sp>
        <p:nvSpPr>
          <p:cNvPr id="689" name="Google Shape;689;p45"/>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5"/>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Medical Treatment: aggressive combination of anti-inflammatory medications, cortisone injection.</a:t>
            </a:r>
            <a:endParaRPr/>
          </a:p>
          <a:p>
            <a:pPr indent="-457200" lvl="0" marL="457200" rtl="0" algn="l">
              <a:lnSpc>
                <a:spcPct val="90000"/>
              </a:lnSpc>
              <a:spcBef>
                <a:spcPts val="1400"/>
              </a:spcBef>
              <a:spcAft>
                <a:spcPts val="0"/>
              </a:spcAft>
              <a:buSzPts val="2000"/>
              <a:buFont typeface="Calibri"/>
              <a:buAutoNum type="arabicPeriod"/>
            </a:pPr>
            <a:r>
              <a:rPr lang="en-US"/>
              <a:t>Physical therapy: </a:t>
            </a:r>
            <a:endParaRPr/>
          </a:p>
          <a:p>
            <a:pPr indent="-182880" lvl="4" marL="932688" rtl="0" algn="l">
              <a:lnSpc>
                <a:spcPct val="90000"/>
              </a:lnSpc>
              <a:spcBef>
                <a:spcPts val="400"/>
              </a:spcBef>
              <a:spcAft>
                <a:spcPts val="0"/>
              </a:spcAft>
              <a:buSzPts val="2000"/>
              <a:buFont typeface="Calibri"/>
              <a:buChar char="₋"/>
            </a:pPr>
            <a:r>
              <a:rPr lang="en-US" sz="2000"/>
              <a:t>Electric stimulation.</a:t>
            </a:r>
            <a:endParaRPr/>
          </a:p>
          <a:p>
            <a:pPr indent="-182880" lvl="4" marL="932688" rtl="0" algn="l">
              <a:lnSpc>
                <a:spcPct val="90000"/>
              </a:lnSpc>
              <a:spcBef>
                <a:spcPts val="600"/>
              </a:spcBef>
              <a:spcAft>
                <a:spcPts val="0"/>
              </a:spcAft>
              <a:buSzPts val="2000"/>
              <a:buFont typeface="Calibri"/>
              <a:buChar char="₋"/>
            </a:pPr>
            <a:r>
              <a:rPr lang="en-US" sz="2000"/>
              <a:t>Range-of-motion exercise maneuvers</a:t>
            </a:r>
            <a:endParaRPr/>
          </a:p>
          <a:p>
            <a:pPr indent="-182880" lvl="4" marL="932688" rtl="0" algn="l">
              <a:lnSpc>
                <a:spcPct val="90000"/>
              </a:lnSpc>
              <a:spcBef>
                <a:spcPts val="600"/>
              </a:spcBef>
              <a:spcAft>
                <a:spcPts val="0"/>
              </a:spcAft>
              <a:buSzPts val="2000"/>
              <a:buFont typeface="Calibri"/>
              <a:buChar char="₋"/>
            </a:pPr>
            <a:r>
              <a:rPr lang="en-US" sz="2000"/>
              <a:t>Ice packs.</a:t>
            </a:r>
            <a:endParaRPr/>
          </a:p>
          <a:p>
            <a:pPr indent="-182880" lvl="4" marL="932688" rtl="0" algn="l">
              <a:lnSpc>
                <a:spcPct val="90000"/>
              </a:lnSpc>
              <a:spcBef>
                <a:spcPts val="600"/>
              </a:spcBef>
              <a:spcAft>
                <a:spcPts val="0"/>
              </a:spcAft>
              <a:buSzPts val="2000"/>
              <a:buFont typeface="Calibri"/>
              <a:buChar char="₋"/>
            </a:pPr>
            <a:r>
              <a:rPr lang="en-US" sz="2000"/>
              <a:t>Strengthening exercises. </a:t>
            </a:r>
            <a:endParaRPr/>
          </a:p>
          <a:p>
            <a:pPr indent="-457200" lvl="0" marL="457200" rtl="0" algn="l">
              <a:lnSpc>
                <a:spcPct val="90000"/>
              </a:lnSpc>
              <a:spcBef>
                <a:spcPts val="1600"/>
              </a:spcBef>
              <a:spcAft>
                <a:spcPts val="0"/>
              </a:spcAft>
              <a:buSzPts val="2000"/>
              <a:buFont typeface="Calibri"/>
              <a:buAutoNum type="arabicPeriod"/>
            </a:pPr>
            <a:r>
              <a:rPr lang="en-US"/>
              <a:t>Other treatments such as release of the scar tissue by arthroscopic surgery or manipulation of the scarred shoulder under anesthesia may be considered for patients with resistant frozen shoulders</a:t>
            </a:r>
            <a:endParaRPr/>
          </a:p>
          <a:p>
            <a:pPr indent="0" lvl="0" marL="0" rtl="0" algn="l">
              <a:lnSpc>
                <a:spcPct val="90000"/>
              </a:lnSpc>
              <a:spcBef>
                <a:spcPts val="1400"/>
              </a:spcBef>
              <a:spcAft>
                <a:spcPts val="0"/>
              </a:spcAft>
              <a:buSzPts val="20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4" name="Shape 694"/>
        <p:cNvGrpSpPr/>
        <p:nvPr/>
      </p:nvGrpSpPr>
      <p:grpSpPr>
        <a:xfrm>
          <a:off x="0" y="0"/>
          <a:ext cx="0" cy="0"/>
          <a:chOff x="0" y="0"/>
          <a:chExt cx="0" cy="0"/>
        </a:xfrm>
      </p:grpSpPr>
      <p:sp>
        <p:nvSpPr>
          <p:cNvPr id="695" name="Google Shape;695;p4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7" name="Google Shape;697;p4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698" name="Google Shape;698;p4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9" name="Google Shape;699;p46"/>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62626"/>
              </a:buClr>
              <a:buSzPts val="4800"/>
              <a:buFont typeface="Calibri"/>
              <a:buNone/>
            </a:pPr>
            <a:r>
              <a:rPr lang="en-US">
                <a:solidFill>
                  <a:srgbClr val="262626"/>
                </a:solidFill>
              </a:rPr>
              <a:t>Normal X-ray Of the Acromioclavicular Joint</a:t>
            </a:r>
            <a:endParaRPr/>
          </a:p>
        </p:txBody>
      </p:sp>
      <p:pic>
        <p:nvPicPr>
          <p:cNvPr descr="A close up of a logo&#10;&#10;Description automatically generated" id="700" name="Google Shape;700;p46"/>
          <p:cNvPicPr preferRelativeResize="0"/>
          <p:nvPr>
            <p:ph idx="1" type="body"/>
          </p:nvPr>
        </p:nvPicPr>
        <p:blipFill rotWithShape="1">
          <a:blip r:embed="rId3">
            <a:alphaModFix/>
          </a:blip>
          <a:srcRect b="15916" l="0" r="-1" t="0"/>
          <a:stretch/>
        </p:blipFill>
        <p:spPr>
          <a:xfrm>
            <a:off x="635457" y="640080"/>
            <a:ext cx="10916463" cy="3602736"/>
          </a:xfrm>
          <a:prstGeom prst="rect">
            <a:avLst/>
          </a:prstGeom>
          <a:noFill/>
          <a:ln>
            <a:noFill/>
          </a:ln>
        </p:spPr>
      </p:pic>
      <p:cxnSp>
        <p:nvCxnSpPr>
          <p:cNvPr id="701" name="Google Shape;701;p46"/>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702" name="Google Shape;702;p4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7" name="Shape 707"/>
        <p:cNvGrpSpPr/>
        <p:nvPr/>
      </p:nvGrpSpPr>
      <p:grpSpPr>
        <a:xfrm>
          <a:off x="0" y="0"/>
          <a:ext cx="0" cy="0"/>
          <a:chOff x="0" y="0"/>
          <a:chExt cx="0" cy="0"/>
        </a:xfrm>
      </p:grpSpPr>
      <p:sp>
        <p:nvSpPr>
          <p:cNvPr id="708" name="Google Shape;708;p4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0" name="Google Shape;710;p47"/>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711" name="Google Shape;711;p4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2" name="Google Shape;712;p47"/>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200"/>
              <a:buFont typeface="Calibri"/>
              <a:buNone/>
            </a:pPr>
            <a:r>
              <a:rPr lang="en-US" sz="4200">
                <a:solidFill>
                  <a:srgbClr val="262626"/>
                </a:solidFill>
              </a:rPr>
              <a:t>Disruption of the Acromioclavicular Joint X-ray</a:t>
            </a:r>
            <a:endParaRPr/>
          </a:p>
        </p:txBody>
      </p:sp>
      <p:pic>
        <p:nvPicPr>
          <p:cNvPr id="713" name="Google Shape;713;p47"/>
          <p:cNvPicPr preferRelativeResize="0"/>
          <p:nvPr>
            <p:ph idx="1" type="body"/>
          </p:nvPr>
        </p:nvPicPr>
        <p:blipFill rotWithShape="1">
          <a:blip r:embed="rId3">
            <a:alphaModFix/>
          </a:blip>
          <a:srcRect b="23871" l="0" r="-1" t="2789"/>
          <a:stretch/>
        </p:blipFill>
        <p:spPr>
          <a:xfrm>
            <a:off x="635457" y="640080"/>
            <a:ext cx="10916463" cy="3602736"/>
          </a:xfrm>
          <a:prstGeom prst="rect">
            <a:avLst/>
          </a:prstGeom>
          <a:noFill/>
          <a:ln>
            <a:noFill/>
          </a:ln>
        </p:spPr>
      </p:pic>
      <p:cxnSp>
        <p:nvCxnSpPr>
          <p:cNvPr id="714" name="Google Shape;714;p47"/>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715" name="Google Shape;715;p4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1" name="Shape 721"/>
        <p:cNvGrpSpPr/>
        <p:nvPr/>
      </p:nvGrpSpPr>
      <p:grpSpPr>
        <a:xfrm>
          <a:off x="0" y="0"/>
          <a:ext cx="0" cy="0"/>
          <a:chOff x="0" y="0"/>
          <a:chExt cx="0" cy="0"/>
        </a:xfrm>
      </p:grpSpPr>
      <p:sp>
        <p:nvSpPr>
          <p:cNvPr id="722" name="Google Shape;722;p4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3" name="Google Shape;723;p48"/>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the Acromioclavicular Joint</a:t>
            </a:r>
            <a:endParaRPr/>
          </a:p>
        </p:txBody>
      </p:sp>
      <p:pic>
        <p:nvPicPr>
          <p:cNvPr id="724" name="Google Shape;724;p48"/>
          <p:cNvPicPr preferRelativeResize="0"/>
          <p:nvPr/>
        </p:nvPicPr>
        <p:blipFill rotWithShape="1">
          <a:blip r:embed="rId3">
            <a:alphaModFix/>
          </a:blip>
          <a:srcRect b="12084" l="0" r="3" t="26326"/>
          <a:stretch/>
        </p:blipFill>
        <p:spPr>
          <a:xfrm>
            <a:off x="633999" y="581098"/>
            <a:ext cx="4020297" cy="2476136"/>
          </a:xfrm>
          <a:prstGeom prst="rect">
            <a:avLst/>
          </a:prstGeom>
          <a:noFill/>
          <a:ln>
            <a:noFill/>
          </a:ln>
        </p:spPr>
      </p:pic>
      <p:cxnSp>
        <p:nvCxnSpPr>
          <p:cNvPr id="725" name="Google Shape;725;p48"/>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726" name="Google Shape;726;p48"/>
          <p:cNvPicPr preferRelativeResize="0"/>
          <p:nvPr/>
        </p:nvPicPr>
        <p:blipFill rotWithShape="1">
          <a:blip r:embed="rId4">
            <a:alphaModFix/>
          </a:blip>
          <a:srcRect b="1" l="9077" r="1" t="0"/>
          <a:stretch/>
        </p:blipFill>
        <p:spPr>
          <a:xfrm>
            <a:off x="633999" y="3218101"/>
            <a:ext cx="4020296" cy="2476136"/>
          </a:xfrm>
          <a:prstGeom prst="rect">
            <a:avLst/>
          </a:prstGeom>
          <a:noFill/>
          <a:ln>
            <a:noFill/>
          </a:ln>
        </p:spPr>
      </p:pic>
      <p:sp>
        <p:nvSpPr>
          <p:cNvPr id="727" name="Google Shape;727;p48"/>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1500"/>
              <a:buFont typeface="Calibri"/>
              <a:buAutoNum type="arabicPeriod"/>
            </a:pPr>
            <a:r>
              <a:rPr lang="en-US" sz="1500"/>
              <a:t>Osteoarthrosis: the patient will present with anterior shoulder pain.</a:t>
            </a:r>
            <a:endParaRPr/>
          </a:p>
          <a:p>
            <a:pPr indent="-95250" lvl="0" marL="91440" rtl="0" algn="l">
              <a:lnSpc>
                <a:spcPct val="90000"/>
              </a:lnSpc>
              <a:spcBef>
                <a:spcPts val="1400"/>
              </a:spcBef>
              <a:spcAft>
                <a:spcPts val="0"/>
              </a:spcAft>
              <a:buSzPts val="1500"/>
              <a:buFont typeface="Arial"/>
              <a:buChar char="•"/>
            </a:pPr>
            <a:r>
              <a:rPr lang="en-US" sz="1500"/>
              <a:t> On X-ray: narrowing of the joint space, subchondral sclerosis &amp; osteophyte formation.</a:t>
            </a:r>
            <a:endParaRPr/>
          </a:p>
          <a:p>
            <a:pPr indent="-95250" lvl="0" marL="91440" rtl="0" algn="l">
              <a:lnSpc>
                <a:spcPct val="90000"/>
              </a:lnSpc>
              <a:spcBef>
                <a:spcPts val="1400"/>
              </a:spcBef>
              <a:spcAft>
                <a:spcPts val="0"/>
              </a:spcAft>
              <a:buSzPts val="1500"/>
              <a:buFont typeface="Arial"/>
              <a:buChar char="•"/>
            </a:pPr>
            <a:r>
              <a:rPr lang="en-US" sz="1500"/>
              <a:t> Examination: Shoulder Cross over test (adducting the upper limb), the patient will feel pain in the anterior aspect of the shoulder.</a:t>
            </a:r>
            <a:endParaRPr/>
          </a:p>
          <a:p>
            <a:pPr indent="-95250" lvl="0" marL="91440" rtl="0" algn="l">
              <a:lnSpc>
                <a:spcPct val="90000"/>
              </a:lnSpc>
              <a:spcBef>
                <a:spcPts val="1400"/>
              </a:spcBef>
              <a:spcAft>
                <a:spcPts val="0"/>
              </a:spcAft>
              <a:buSzPts val="1500"/>
              <a:buFont typeface="Arial"/>
              <a:buChar char="•"/>
            </a:pPr>
            <a:r>
              <a:rPr lang="en-US" sz="1500"/>
              <a:t> Management: </a:t>
            </a:r>
            <a:endParaRPr/>
          </a:p>
          <a:p>
            <a:pPr indent="-182880" lvl="2" marL="566928" rtl="0" algn="l">
              <a:lnSpc>
                <a:spcPct val="90000"/>
              </a:lnSpc>
              <a:spcBef>
                <a:spcPts val="400"/>
              </a:spcBef>
              <a:spcAft>
                <a:spcPts val="0"/>
              </a:spcAft>
              <a:buSzPts val="1500"/>
              <a:buFont typeface="Calibri"/>
              <a:buChar char="₋"/>
            </a:pPr>
            <a:r>
              <a:rPr lang="en-US" sz="1500"/>
              <a:t>Activity modification.</a:t>
            </a:r>
            <a:endParaRPr/>
          </a:p>
          <a:p>
            <a:pPr indent="-182880" lvl="2" marL="566928" rtl="0" algn="l">
              <a:lnSpc>
                <a:spcPct val="90000"/>
              </a:lnSpc>
              <a:spcBef>
                <a:spcPts val="600"/>
              </a:spcBef>
              <a:spcAft>
                <a:spcPts val="0"/>
              </a:spcAft>
              <a:buSzPts val="1500"/>
              <a:buFont typeface="Calibri"/>
              <a:buChar char="₋"/>
            </a:pPr>
            <a:r>
              <a:rPr lang="en-US" sz="1500"/>
              <a:t>Pain medication.</a:t>
            </a:r>
            <a:endParaRPr/>
          </a:p>
          <a:p>
            <a:pPr indent="-182880" lvl="2" marL="566928" rtl="0" algn="l">
              <a:lnSpc>
                <a:spcPct val="90000"/>
              </a:lnSpc>
              <a:spcBef>
                <a:spcPts val="600"/>
              </a:spcBef>
              <a:spcAft>
                <a:spcPts val="0"/>
              </a:spcAft>
              <a:buSzPts val="1500"/>
              <a:buFont typeface="Calibri"/>
              <a:buChar char="₋"/>
            </a:pPr>
            <a:r>
              <a:rPr lang="en-US" sz="1500"/>
              <a:t>Injections.</a:t>
            </a:r>
            <a:endParaRPr/>
          </a:p>
          <a:p>
            <a:pPr indent="-182880" lvl="2" marL="566928" rtl="0" algn="l">
              <a:lnSpc>
                <a:spcPct val="90000"/>
              </a:lnSpc>
              <a:spcBef>
                <a:spcPts val="600"/>
              </a:spcBef>
              <a:spcAft>
                <a:spcPts val="0"/>
              </a:spcAft>
              <a:buSzPts val="1500"/>
              <a:buFont typeface="Calibri"/>
              <a:buChar char="₋"/>
            </a:pPr>
            <a:r>
              <a:rPr lang="en-US" sz="1500"/>
              <a:t>Surgery (Distal clavicle resection)</a:t>
            </a:r>
            <a:endParaRPr/>
          </a:p>
        </p:txBody>
      </p:sp>
      <p:sp>
        <p:nvSpPr>
          <p:cNvPr id="728" name="Google Shape;728;p4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3" name="Shape 733"/>
        <p:cNvGrpSpPr/>
        <p:nvPr/>
      </p:nvGrpSpPr>
      <p:grpSpPr>
        <a:xfrm>
          <a:off x="0" y="0"/>
          <a:ext cx="0" cy="0"/>
          <a:chOff x="0" y="0"/>
          <a:chExt cx="0" cy="0"/>
        </a:xfrm>
      </p:grpSpPr>
      <p:sp>
        <p:nvSpPr>
          <p:cNvPr id="734" name="Google Shape;734;p4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5" name="Google Shape;735;p49"/>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100"/>
              <a:buFont typeface="Calibri"/>
              <a:buNone/>
            </a:pPr>
            <a:r>
              <a:rPr lang="en-US" sz="4100"/>
              <a:t>Pathology of the Acromioclavicular Joint </a:t>
            </a:r>
            <a:endParaRPr/>
          </a:p>
        </p:txBody>
      </p:sp>
      <p:pic>
        <p:nvPicPr>
          <p:cNvPr id="736" name="Google Shape;736;p49"/>
          <p:cNvPicPr preferRelativeResize="0"/>
          <p:nvPr/>
        </p:nvPicPr>
        <p:blipFill rotWithShape="1">
          <a:blip r:embed="rId3">
            <a:alphaModFix/>
          </a:blip>
          <a:srcRect b="0" l="0" r="0" t="0"/>
          <a:stretch/>
        </p:blipFill>
        <p:spPr>
          <a:xfrm>
            <a:off x="669516" y="645106"/>
            <a:ext cx="5398978" cy="5247747"/>
          </a:xfrm>
          <a:prstGeom prst="rect">
            <a:avLst/>
          </a:prstGeom>
          <a:noFill/>
          <a:ln>
            <a:noFill/>
          </a:ln>
        </p:spPr>
      </p:pic>
      <p:cxnSp>
        <p:nvCxnSpPr>
          <p:cNvPr id="737" name="Google Shape;737;p49"/>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38" name="Google Shape;738;p49"/>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2"/>
            </a:pPr>
            <a:r>
              <a:rPr lang="en-US"/>
              <a:t>Joint Dislocation:</a:t>
            </a:r>
            <a:endParaRPr/>
          </a:p>
          <a:p>
            <a:pPr indent="-127000" lvl="0" marL="91440" rtl="0" algn="l">
              <a:lnSpc>
                <a:spcPct val="90000"/>
              </a:lnSpc>
              <a:spcBef>
                <a:spcPts val="1400"/>
              </a:spcBef>
              <a:spcAft>
                <a:spcPts val="0"/>
              </a:spcAft>
              <a:buSzPts val="2000"/>
              <a:buFont typeface="Arial"/>
              <a:buChar char="•"/>
            </a:pPr>
            <a:r>
              <a:rPr lang="en-US"/>
              <a:t>Classified into 6 grades according displacement.</a:t>
            </a:r>
            <a:endParaRPr/>
          </a:p>
          <a:p>
            <a:pPr indent="-127000" lvl="0" marL="91440" rtl="0" algn="l">
              <a:lnSpc>
                <a:spcPct val="90000"/>
              </a:lnSpc>
              <a:spcBef>
                <a:spcPts val="1400"/>
              </a:spcBef>
              <a:spcAft>
                <a:spcPts val="0"/>
              </a:spcAft>
              <a:buSzPts val="2000"/>
              <a:buFont typeface="Arial"/>
              <a:buChar char="•"/>
            </a:pPr>
            <a:r>
              <a:rPr lang="en-US"/>
              <a:t>Management (conservative or surgical) depends on the grade.</a:t>
            </a:r>
            <a:endParaRPr/>
          </a:p>
        </p:txBody>
      </p:sp>
      <p:sp>
        <p:nvSpPr>
          <p:cNvPr id="739" name="Google Shape;739;p4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4" name="Google Shape;184;p5"/>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85" name="Google Shape;185;p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6" name="Google Shape;186;p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Dynamic Stabilizer</a:t>
            </a:r>
            <a:endParaRPr/>
          </a:p>
        </p:txBody>
      </p:sp>
      <p:pic>
        <p:nvPicPr>
          <p:cNvPr descr="نتيجة بحث الصور عن rotator cuff muscles" id="187" name="Google Shape;187;p5"/>
          <p:cNvPicPr preferRelativeResize="0"/>
          <p:nvPr>
            <p:ph idx="1" type="body"/>
          </p:nvPr>
        </p:nvPicPr>
        <p:blipFill rotWithShape="1">
          <a:blip r:embed="rId3">
            <a:alphaModFix/>
          </a:blip>
          <a:srcRect b="0" l="0" r="0" t="0"/>
          <a:stretch/>
        </p:blipFill>
        <p:spPr>
          <a:xfrm>
            <a:off x="643192" y="1906073"/>
            <a:ext cx="5451627" cy="2725813"/>
          </a:xfrm>
          <a:prstGeom prst="rect">
            <a:avLst/>
          </a:prstGeom>
          <a:noFill/>
          <a:ln>
            <a:noFill/>
          </a:ln>
        </p:spPr>
      </p:pic>
      <p:cxnSp>
        <p:nvCxnSpPr>
          <p:cNvPr id="188" name="Google Shape;188;p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89" name="Google Shape;189;p5"/>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lphaUcPeriod"/>
            </a:pPr>
            <a:r>
              <a:rPr lang="en-US"/>
              <a:t>Rotator Cuff Muscles (Deep Muscles Group)</a:t>
            </a:r>
            <a:endParaRPr/>
          </a:p>
          <a:p>
            <a:pPr indent="-285750" lvl="1" marL="578358" rtl="0" algn="l">
              <a:lnSpc>
                <a:spcPct val="90000"/>
              </a:lnSpc>
              <a:spcBef>
                <a:spcPts val="400"/>
              </a:spcBef>
              <a:spcAft>
                <a:spcPts val="0"/>
              </a:spcAft>
              <a:buSzPts val="1800"/>
              <a:buFont typeface="Calibri"/>
              <a:buChar char="-"/>
            </a:pPr>
            <a:r>
              <a:rPr lang="en-US"/>
              <a:t>They act by creating a negative pressure inside the joint to keep the Humeral head inside the glenoid fossa.</a:t>
            </a:r>
            <a:endParaRPr/>
          </a:p>
          <a:p>
            <a:pPr indent="0" lvl="1" marL="292608" rtl="0" algn="l">
              <a:lnSpc>
                <a:spcPct val="90000"/>
              </a:lnSpc>
              <a:spcBef>
                <a:spcPts val="600"/>
              </a:spcBef>
              <a:spcAft>
                <a:spcPts val="0"/>
              </a:spcAft>
              <a:buSzPts val="1800"/>
              <a:buFont typeface="Calibri"/>
              <a:buNone/>
            </a:pPr>
            <a:r>
              <a:t/>
            </a:r>
            <a:endParaRPr/>
          </a:p>
          <a:p>
            <a:pPr indent="-285750" lvl="1" marL="578358" rtl="0" algn="l">
              <a:lnSpc>
                <a:spcPct val="90000"/>
              </a:lnSpc>
              <a:spcBef>
                <a:spcPts val="600"/>
              </a:spcBef>
              <a:spcAft>
                <a:spcPts val="0"/>
              </a:spcAft>
              <a:buSzPts val="1800"/>
              <a:buFont typeface="Calibri"/>
              <a:buChar char="-"/>
            </a:pPr>
            <a:r>
              <a:rPr lang="en-US"/>
              <a:t>Consists of 4 muscles:</a:t>
            </a:r>
            <a:endParaRPr/>
          </a:p>
          <a:p>
            <a:pPr indent="-285749" lvl="3" marL="944117" rtl="0" algn="l">
              <a:lnSpc>
                <a:spcPct val="90000"/>
              </a:lnSpc>
              <a:spcBef>
                <a:spcPts val="600"/>
              </a:spcBef>
              <a:spcAft>
                <a:spcPts val="0"/>
              </a:spcAft>
              <a:buSzPts val="1400"/>
              <a:buFont typeface="Calibri"/>
              <a:buChar char="•"/>
            </a:pPr>
            <a:r>
              <a:rPr lang="en-US"/>
              <a:t>Supraspinatus Muscle</a:t>
            </a:r>
            <a:endParaRPr/>
          </a:p>
          <a:p>
            <a:pPr indent="-285749" lvl="3" marL="944117" rtl="0" algn="l">
              <a:lnSpc>
                <a:spcPct val="90000"/>
              </a:lnSpc>
              <a:spcBef>
                <a:spcPts val="600"/>
              </a:spcBef>
              <a:spcAft>
                <a:spcPts val="0"/>
              </a:spcAft>
              <a:buSzPts val="1400"/>
              <a:buFont typeface="Calibri"/>
              <a:buChar char="•"/>
            </a:pPr>
            <a:r>
              <a:rPr lang="en-US"/>
              <a:t>Infraspinatus Muscle </a:t>
            </a:r>
            <a:endParaRPr/>
          </a:p>
          <a:p>
            <a:pPr indent="-285749" lvl="3" marL="944117" rtl="0" algn="l">
              <a:lnSpc>
                <a:spcPct val="90000"/>
              </a:lnSpc>
              <a:spcBef>
                <a:spcPts val="600"/>
              </a:spcBef>
              <a:spcAft>
                <a:spcPts val="0"/>
              </a:spcAft>
              <a:buSzPts val="1400"/>
              <a:buFont typeface="Calibri"/>
              <a:buChar char="•"/>
            </a:pPr>
            <a:r>
              <a:rPr lang="en-US"/>
              <a:t>Teres Minor</a:t>
            </a:r>
            <a:endParaRPr/>
          </a:p>
          <a:p>
            <a:pPr indent="-285749" lvl="3" marL="944117" rtl="0" algn="l">
              <a:lnSpc>
                <a:spcPct val="90000"/>
              </a:lnSpc>
              <a:spcBef>
                <a:spcPts val="600"/>
              </a:spcBef>
              <a:spcAft>
                <a:spcPts val="0"/>
              </a:spcAft>
              <a:buSzPts val="1400"/>
              <a:buFont typeface="Calibri"/>
              <a:buChar char="•"/>
            </a:pPr>
            <a:r>
              <a:rPr lang="en-US"/>
              <a:t>Subscapularis Muscle</a:t>
            </a:r>
            <a:endParaRPr/>
          </a:p>
        </p:txBody>
      </p:sp>
      <p:sp>
        <p:nvSpPr>
          <p:cNvPr id="190" name="Google Shape;190;p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4" name="Shape 744"/>
        <p:cNvGrpSpPr/>
        <p:nvPr/>
      </p:nvGrpSpPr>
      <p:grpSpPr>
        <a:xfrm>
          <a:off x="0" y="0"/>
          <a:ext cx="0" cy="0"/>
          <a:chOff x="0" y="0"/>
          <a:chExt cx="0" cy="0"/>
        </a:xfrm>
      </p:grpSpPr>
      <p:sp>
        <p:nvSpPr>
          <p:cNvPr id="745" name="Google Shape;745;p5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7" name="Google Shape;747;p5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748" name="Google Shape;748;p5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9" name="Google Shape;749;p50"/>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100"/>
              <a:buFont typeface="Calibri"/>
              <a:buNone/>
            </a:pPr>
            <a:r>
              <a:rPr lang="en-US" sz="5100">
                <a:solidFill>
                  <a:srgbClr val="262626"/>
                </a:solidFill>
              </a:rPr>
              <a:t>Normal x-ray of the Glenohumeral Joint</a:t>
            </a:r>
            <a:endParaRPr/>
          </a:p>
        </p:txBody>
      </p:sp>
      <p:pic>
        <p:nvPicPr>
          <p:cNvPr id="750" name="Google Shape;750;p50"/>
          <p:cNvPicPr preferRelativeResize="0"/>
          <p:nvPr>
            <p:ph idx="1" type="body"/>
          </p:nvPr>
        </p:nvPicPr>
        <p:blipFill rotWithShape="1">
          <a:blip r:embed="rId3">
            <a:alphaModFix/>
          </a:blip>
          <a:srcRect b="0" l="0" r="0" t="0"/>
          <a:stretch/>
        </p:blipFill>
        <p:spPr>
          <a:xfrm>
            <a:off x="635457" y="886961"/>
            <a:ext cx="5313930" cy="3108960"/>
          </a:xfrm>
          <a:prstGeom prst="rect">
            <a:avLst/>
          </a:prstGeom>
          <a:noFill/>
          <a:ln>
            <a:noFill/>
          </a:ln>
        </p:spPr>
      </p:pic>
      <p:sp>
        <p:nvSpPr>
          <p:cNvPr id="751" name="Google Shape;751;p50"/>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10;&#10;Description automatically generated" id="752" name="Google Shape;752;p50"/>
          <p:cNvPicPr preferRelativeResize="0"/>
          <p:nvPr/>
        </p:nvPicPr>
        <p:blipFill rotWithShape="1">
          <a:blip r:embed="rId4">
            <a:alphaModFix/>
          </a:blip>
          <a:srcRect b="0" l="0" r="0" t="0"/>
          <a:stretch/>
        </p:blipFill>
        <p:spPr>
          <a:xfrm>
            <a:off x="6229143" y="886961"/>
            <a:ext cx="5313930" cy="3108959"/>
          </a:xfrm>
          <a:prstGeom prst="rect">
            <a:avLst/>
          </a:prstGeom>
          <a:noFill/>
          <a:ln>
            <a:noFill/>
          </a:ln>
        </p:spPr>
      </p:pic>
      <p:cxnSp>
        <p:nvCxnSpPr>
          <p:cNvPr id="753" name="Google Shape;753;p50"/>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754" name="Google Shape;754;p5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9" name="Shape 759"/>
        <p:cNvGrpSpPr/>
        <p:nvPr/>
      </p:nvGrpSpPr>
      <p:grpSpPr>
        <a:xfrm>
          <a:off x="0" y="0"/>
          <a:ext cx="0" cy="0"/>
          <a:chOff x="0" y="0"/>
          <a:chExt cx="0" cy="0"/>
        </a:xfrm>
      </p:grpSpPr>
      <p:sp>
        <p:nvSpPr>
          <p:cNvPr id="760" name="Google Shape;760;p5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1" name="Google Shape;761;p51"/>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glenohumeral joint</a:t>
            </a:r>
            <a:endParaRPr/>
          </a:p>
        </p:txBody>
      </p:sp>
      <p:pic>
        <p:nvPicPr>
          <p:cNvPr id="762" name="Google Shape;762;p51"/>
          <p:cNvPicPr preferRelativeResize="0"/>
          <p:nvPr/>
        </p:nvPicPr>
        <p:blipFill rotWithShape="1">
          <a:blip r:embed="rId3">
            <a:alphaModFix/>
          </a:blip>
          <a:srcRect b="0" l="0" r="0" t="0"/>
          <a:stretch/>
        </p:blipFill>
        <p:spPr>
          <a:xfrm>
            <a:off x="745132" y="645106"/>
            <a:ext cx="5247747" cy="5247747"/>
          </a:xfrm>
          <a:prstGeom prst="rect">
            <a:avLst/>
          </a:prstGeom>
          <a:noFill/>
          <a:ln>
            <a:noFill/>
          </a:ln>
        </p:spPr>
      </p:pic>
      <p:cxnSp>
        <p:nvCxnSpPr>
          <p:cNvPr id="763" name="Google Shape;763;p51"/>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64" name="Google Shape;764;p51"/>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b="1" lang="en-US">
                <a:solidFill>
                  <a:schemeClr val="accent1"/>
                </a:solidFill>
              </a:rPr>
              <a:t>Shoulder dislocation:</a:t>
            </a:r>
            <a:endParaRPr/>
          </a:p>
          <a:p>
            <a:pPr indent="-127000" lvl="0" marL="91440" rtl="0" algn="l">
              <a:lnSpc>
                <a:spcPct val="90000"/>
              </a:lnSpc>
              <a:spcBef>
                <a:spcPts val="1400"/>
              </a:spcBef>
              <a:spcAft>
                <a:spcPts val="0"/>
              </a:spcAft>
              <a:buSzPts val="2000"/>
              <a:buFont typeface="Arial"/>
              <a:buChar char="•"/>
            </a:pPr>
            <a:r>
              <a:rPr lang="en-US"/>
              <a:t>The shoulder joint is very shallow and relies heavily on the rotator cuff muscles &amp; the cartilage lip around the glenoid for its stability thus it is relatively easy to dislocate.</a:t>
            </a:r>
            <a:endParaRPr/>
          </a:p>
          <a:p>
            <a:pPr indent="-127000" lvl="0" marL="91440" rtl="0" algn="l">
              <a:lnSpc>
                <a:spcPct val="90000"/>
              </a:lnSpc>
              <a:spcBef>
                <a:spcPts val="1400"/>
              </a:spcBef>
              <a:spcAft>
                <a:spcPts val="0"/>
              </a:spcAft>
              <a:buSzPts val="2000"/>
              <a:buFont typeface="Arial"/>
              <a:buChar char="•"/>
            </a:pPr>
            <a:r>
              <a:rPr lang="en-US"/>
              <a:t>Types of shoulder dislocation:</a:t>
            </a:r>
            <a:endParaRPr/>
          </a:p>
          <a:p>
            <a:pPr indent="-182880" lvl="2" marL="566928" rtl="0" algn="l">
              <a:lnSpc>
                <a:spcPct val="90000"/>
              </a:lnSpc>
              <a:spcBef>
                <a:spcPts val="400"/>
              </a:spcBef>
              <a:spcAft>
                <a:spcPts val="0"/>
              </a:spcAft>
              <a:buSzPts val="1400"/>
              <a:buFont typeface="Calibri"/>
              <a:buChar char="₋"/>
            </a:pPr>
            <a:r>
              <a:rPr lang="en-US"/>
              <a:t>Anterior dislocation (95%)</a:t>
            </a:r>
            <a:endParaRPr/>
          </a:p>
          <a:p>
            <a:pPr indent="-182880" lvl="2" marL="566928" rtl="0" algn="l">
              <a:lnSpc>
                <a:spcPct val="90000"/>
              </a:lnSpc>
              <a:spcBef>
                <a:spcPts val="600"/>
              </a:spcBef>
              <a:spcAft>
                <a:spcPts val="0"/>
              </a:spcAft>
              <a:buSzPts val="1400"/>
              <a:buFont typeface="Calibri"/>
              <a:buChar char="₋"/>
            </a:pPr>
            <a:r>
              <a:rPr lang="en-US"/>
              <a:t>Posterior dislocation </a:t>
            </a:r>
            <a:endParaRPr/>
          </a:p>
          <a:p>
            <a:pPr indent="-182880" lvl="2" marL="566928" rtl="0" algn="l">
              <a:lnSpc>
                <a:spcPct val="90000"/>
              </a:lnSpc>
              <a:spcBef>
                <a:spcPts val="600"/>
              </a:spcBef>
              <a:spcAft>
                <a:spcPts val="0"/>
              </a:spcAft>
              <a:buSzPts val="1400"/>
              <a:buFont typeface="Calibri"/>
              <a:buChar char="₋"/>
            </a:pPr>
            <a:r>
              <a:rPr lang="en-US"/>
              <a:t>Inferior dislocation </a:t>
            </a:r>
            <a:endParaRPr/>
          </a:p>
          <a:p>
            <a:pPr indent="0" lvl="0" marL="91440" rtl="0" algn="l">
              <a:lnSpc>
                <a:spcPct val="90000"/>
              </a:lnSpc>
              <a:spcBef>
                <a:spcPts val="1600"/>
              </a:spcBef>
              <a:spcAft>
                <a:spcPts val="0"/>
              </a:spcAft>
              <a:buSzPts val="2000"/>
              <a:buNone/>
            </a:pPr>
            <a:r>
              <a:t/>
            </a:r>
            <a:endParaRPr/>
          </a:p>
        </p:txBody>
      </p:sp>
      <p:sp>
        <p:nvSpPr>
          <p:cNvPr id="765" name="Google Shape;765;p5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0" name="Shape 770"/>
        <p:cNvGrpSpPr/>
        <p:nvPr/>
      </p:nvGrpSpPr>
      <p:grpSpPr>
        <a:xfrm>
          <a:off x="0" y="0"/>
          <a:ext cx="0" cy="0"/>
          <a:chOff x="0" y="0"/>
          <a:chExt cx="0" cy="0"/>
        </a:xfrm>
      </p:grpSpPr>
      <p:sp>
        <p:nvSpPr>
          <p:cNvPr id="771" name="Google Shape;771;p52"/>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2" name="Google Shape;772;p52"/>
          <p:cNvSpPr txBox="1"/>
          <p:nvPr>
            <p:ph type="title"/>
          </p:nvPr>
        </p:nvSpPr>
        <p:spPr>
          <a:xfrm>
            <a:off x="990932" y="286603"/>
            <a:ext cx="675098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accent2"/>
              </a:buClr>
              <a:buSzPts val="4800"/>
              <a:buFont typeface="Calibri"/>
              <a:buNone/>
            </a:pPr>
            <a:r>
              <a:rPr lang="en-US">
                <a:solidFill>
                  <a:schemeClr val="accent2"/>
                </a:solidFill>
              </a:rPr>
              <a:t>Risk factors </a:t>
            </a:r>
            <a:endParaRPr/>
          </a:p>
        </p:txBody>
      </p:sp>
      <p:sp>
        <p:nvSpPr>
          <p:cNvPr id="773" name="Google Shape;773;p52"/>
          <p:cNvSpPr txBox="1"/>
          <p:nvPr>
            <p:ph idx="1" type="body"/>
          </p:nvPr>
        </p:nvSpPr>
        <p:spPr>
          <a:xfrm>
            <a:off x="1044204" y="2023962"/>
            <a:ext cx="6697715" cy="3845131"/>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Male </a:t>
            </a:r>
            <a:endParaRPr/>
          </a:p>
          <a:p>
            <a:pPr indent="-457200" lvl="0" marL="457200" rtl="0" algn="l">
              <a:lnSpc>
                <a:spcPct val="90000"/>
              </a:lnSpc>
              <a:spcBef>
                <a:spcPts val="1400"/>
              </a:spcBef>
              <a:spcAft>
                <a:spcPts val="0"/>
              </a:spcAft>
              <a:buSzPts val="2000"/>
              <a:buFont typeface="Calibri"/>
              <a:buAutoNum type="arabicPeriod"/>
            </a:pPr>
            <a:r>
              <a:rPr lang="en-US"/>
              <a:t>Teens or 20s (80% among 15-30 years old); People in this age group tend to have a high level of physical activity, which can possibly increase your risk of injury.</a:t>
            </a:r>
            <a:endParaRPr/>
          </a:p>
          <a:p>
            <a:pPr indent="-457200" lvl="0" marL="457200" rtl="0" algn="l">
              <a:lnSpc>
                <a:spcPct val="90000"/>
              </a:lnSpc>
              <a:spcBef>
                <a:spcPts val="1400"/>
              </a:spcBef>
              <a:spcAft>
                <a:spcPts val="0"/>
              </a:spcAft>
              <a:buSzPts val="2000"/>
              <a:buFont typeface="Calibri"/>
              <a:buAutoNum type="arabicPeriod"/>
            </a:pPr>
            <a:r>
              <a:rPr lang="en-US"/>
              <a:t>Conditions involving loose joints, such as Ehlers-Danlos syndrome</a:t>
            </a:r>
            <a:endParaRPr/>
          </a:p>
          <a:p>
            <a:pPr indent="-457200" lvl="0" marL="457200" rtl="0" algn="l">
              <a:lnSpc>
                <a:spcPct val="90000"/>
              </a:lnSpc>
              <a:spcBef>
                <a:spcPts val="1400"/>
              </a:spcBef>
              <a:spcAft>
                <a:spcPts val="0"/>
              </a:spcAft>
              <a:buSzPts val="2000"/>
              <a:buFont typeface="Calibri"/>
              <a:buAutoNum type="arabicPeriod"/>
            </a:pPr>
            <a:r>
              <a:rPr lang="en-US"/>
              <a:t>Poor muscle tone</a:t>
            </a:r>
            <a:endParaRPr/>
          </a:p>
          <a:p>
            <a:pPr indent="0" lvl="0" marL="91440" rtl="0" algn="l">
              <a:lnSpc>
                <a:spcPct val="90000"/>
              </a:lnSpc>
              <a:spcBef>
                <a:spcPts val="1400"/>
              </a:spcBef>
              <a:spcAft>
                <a:spcPts val="0"/>
              </a:spcAft>
              <a:buSzPts val="2000"/>
              <a:buNone/>
            </a:pPr>
            <a:r>
              <a:t/>
            </a:r>
            <a:endParaRPr/>
          </a:p>
        </p:txBody>
      </p:sp>
      <p:sp>
        <p:nvSpPr>
          <p:cNvPr id="774" name="Google Shape;774;p52"/>
          <p:cNvSpPr/>
          <p:nvPr/>
        </p:nvSpPr>
        <p:spPr>
          <a:xfrm>
            <a:off x="8144150"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2"/>
          <p:cNvSpPr/>
          <p:nvPr/>
        </p:nvSpPr>
        <p:spPr>
          <a:xfrm>
            <a:off x="8132823"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9" name="Shape 779"/>
        <p:cNvGrpSpPr/>
        <p:nvPr/>
      </p:nvGrpSpPr>
      <p:grpSpPr>
        <a:xfrm>
          <a:off x="0" y="0"/>
          <a:ext cx="0" cy="0"/>
          <a:chOff x="0" y="0"/>
          <a:chExt cx="0" cy="0"/>
        </a:xfrm>
      </p:grpSpPr>
      <p:sp>
        <p:nvSpPr>
          <p:cNvPr id="780" name="Google Shape;780;p5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2" name="Google Shape;782;p5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783" name="Google Shape;783;p5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4" name="Google Shape;784;p5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Anterior Dislocation</a:t>
            </a:r>
            <a:endParaRPr/>
          </a:p>
        </p:txBody>
      </p:sp>
      <p:pic>
        <p:nvPicPr>
          <p:cNvPr descr="A picture containing film, blur, person&#10;&#10;Description automatically generated" id="785" name="Google Shape;785;p53"/>
          <p:cNvPicPr preferRelativeResize="0"/>
          <p:nvPr>
            <p:ph idx="2" type="body"/>
          </p:nvPr>
        </p:nvPicPr>
        <p:blipFill rotWithShape="1">
          <a:blip r:embed="rId3">
            <a:alphaModFix/>
          </a:blip>
          <a:srcRect b="0" l="0" r="0" t="0"/>
          <a:stretch/>
        </p:blipFill>
        <p:spPr>
          <a:xfrm>
            <a:off x="843527" y="645106"/>
            <a:ext cx="5050956" cy="5247747"/>
          </a:xfrm>
          <a:prstGeom prst="rect">
            <a:avLst/>
          </a:prstGeom>
          <a:noFill/>
          <a:ln>
            <a:noFill/>
          </a:ln>
        </p:spPr>
      </p:pic>
      <p:cxnSp>
        <p:nvCxnSpPr>
          <p:cNvPr id="786" name="Google Shape;786;p5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87" name="Google Shape;787;p53"/>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01600" lvl="0" marL="91440" rtl="0" algn="l">
              <a:lnSpc>
                <a:spcPct val="90000"/>
              </a:lnSpc>
              <a:spcBef>
                <a:spcPts val="0"/>
              </a:spcBef>
              <a:spcAft>
                <a:spcPts val="0"/>
              </a:spcAft>
              <a:buSzPts val="1600"/>
              <a:buFont typeface="Calibri"/>
              <a:buChar char="•"/>
            </a:pPr>
            <a:r>
              <a:rPr lang="en-US" sz="1600"/>
              <a:t>Over 95% of shoulder dislocation cases are anterior.</a:t>
            </a:r>
            <a:endParaRPr/>
          </a:p>
          <a:p>
            <a:pPr indent="-101600" lvl="0" marL="91440" rtl="0" algn="l">
              <a:lnSpc>
                <a:spcPct val="90000"/>
              </a:lnSpc>
              <a:spcBef>
                <a:spcPts val="1400"/>
              </a:spcBef>
              <a:spcAft>
                <a:spcPts val="0"/>
              </a:spcAft>
              <a:buSzPts val="1600"/>
              <a:buFont typeface="Calibri"/>
              <a:buChar char="•"/>
            </a:pPr>
            <a:r>
              <a:rPr lang="en-US" sz="1600"/>
              <a:t>Most anterior dislocations are sub-coracoid (the humeral head is positioned anteroinferior). </a:t>
            </a:r>
            <a:endParaRPr/>
          </a:p>
          <a:p>
            <a:pPr indent="-101600" lvl="0" marL="91440" rtl="0" algn="l">
              <a:lnSpc>
                <a:spcPct val="90000"/>
              </a:lnSpc>
              <a:spcBef>
                <a:spcPts val="1400"/>
              </a:spcBef>
              <a:spcAft>
                <a:spcPts val="0"/>
              </a:spcAft>
              <a:buSzPts val="1600"/>
              <a:buFont typeface="Calibri"/>
              <a:buChar char="•"/>
            </a:pPr>
            <a:r>
              <a:rPr lang="en-US" sz="1600"/>
              <a:t>Usually caused by a direct blow to or fall on an outstretched arm (trauma accounts for 60% of causes).</a:t>
            </a:r>
            <a:endParaRPr/>
          </a:p>
          <a:p>
            <a:pPr indent="-101600" lvl="0" marL="91440" rtl="0" algn="l">
              <a:lnSpc>
                <a:spcPct val="90000"/>
              </a:lnSpc>
              <a:spcBef>
                <a:spcPts val="1400"/>
              </a:spcBef>
              <a:spcAft>
                <a:spcPts val="0"/>
              </a:spcAft>
              <a:buSzPts val="1600"/>
              <a:buFont typeface="Calibri"/>
              <a:buChar char="•"/>
            </a:pPr>
            <a:r>
              <a:rPr lang="en-US" sz="1600"/>
              <a:t>The patient typically  appears holding their arm externally rotated and slightly abducted (throwing position of baseball player)</a:t>
            </a:r>
            <a:endParaRPr/>
          </a:p>
          <a:p>
            <a:pPr indent="-101600" lvl="0" marL="91440" rtl="0" algn="l">
              <a:lnSpc>
                <a:spcPct val="90000"/>
              </a:lnSpc>
              <a:spcBef>
                <a:spcPts val="1400"/>
              </a:spcBef>
              <a:spcAft>
                <a:spcPts val="0"/>
              </a:spcAft>
              <a:buSzPts val="1600"/>
              <a:buFont typeface="Calibri"/>
              <a:buChar char="•"/>
            </a:pPr>
            <a:r>
              <a:rPr lang="en-US" sz="1600"/>
              <a:t>Patient usually present with pain and tenderness, deformity (flat deltoid/squaring of the shoulder).</a:t>
            </a:r>
            <a:endParaRPr/>
          </a:p>
          <a:p>
            <a:pPr indent="-101600" lvl="0" marL="91440" rtl="0" algn="l">
              <a:lnSpc>
                <a:spcPct val="90000"/>
              </a:lnSpc>
              <a:spcBef>
                <a:spcPts val="1400"/>
              </a:spcBef>
              <a:spcAft>
                <a:spcPts val="0"/>
              </a:spcAft>
              <a:buSzPts val="1600"/>
              <a:buFont typeface="Calibri"/>
              <a:buChar char="•"/>
            </a:pPr>
            <a:r>
              <a:rPr lang="en-US" sz="1600"/>
              <a:t> It can result in damage to the axillary artery and axillary nerve (C5, C6).</a:t>
            </a:r>
            <a:endParaRPr/>
          </a:p>
          <a:p>
            <a:pPr indent="0" lvl="0" marL="91440" rtl="0" algn="l">
              <a:lnSpc>
                <a:spcPct val="90000"/>
              </a:lnSpc>
              <a:spcBef>
                <a:spcPts val="1400"/>
              </a:spcBef>
              <a:spcAft>
                <a:spcPts val="0"/>
              </a:spcAft>
              <a:buSzPts val="1600"/>
              <a:buNone/>
            </a:pPr>
            <a:r>
              <a:t/>
            </a:r>
            <a:endParaRPr sz="1600"/>
          </a:p>
        </p:txBody>
      </p:sp>
      <p:sp>
        <p:nvSpPr>
          <p:cNvPr id="788" name="Google Shape;788;p5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3" name="Shape 793"/>
        <p:cNvGrpSpPr/>
        <p:nvPr/>
      </p:nvGrpSpPr>
      <p:grpSpPr>
        <a:xfrm>
          <a:off x="0" y="0"/>
          <a:ext cx="0" cy="0"/>
          <a:chOff x="0" y="0"/>
          <a:chExt cx="0" cy="0"/>
        </a:xfrm>
      </p:grpSpPr>
      <p:sp>
        <p:nvSpPr>
          <p:cNvPr id="794" name="Google Shape;794;p5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6" name="Google Shape;796;p54"/>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797" name="Google Shape;797;p5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8" name="Google Shape;798;p54"/>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Anterior Dislocation</a:t>
            </a:r>
            <a:endParaRPr/>
          </a:p>
        </p:txBody>
      </p:sp>
      <p:pic>
        <p:nvPicPr>
          <p:cNvPr id="799" name="Google Shape;799;p54"/>
          <p:cNvPicPr preferRelativeResize="0"/>
          <p:nvPr>
            <p:ph idx="2" type="body"/>
          </p:nvPr>
        </p:nvPicPr>
        <p:blipFill rotWithShape="1">
          <a:blip r:embed="rId3">
            <a:alphaModFix/>
          </a:blip>
          <a:srcRect b="0" l="0" r="0" t="0"/>
          <a:stretch/>
        </p:blipFill>
        <p:spPr>
          <a:xfrm>
            <a:off x="635457" y="771642"/>
            <a:ext cx="5313930" cy="3321384"/>
          </a:xfrm>
          <a:prstGeom prst="rect">
            <a:avLst/>
          </a:prstGeom>
          <a:noFill/>
          <a:ln>
            <a:noFill/>
          </a:ln>
        </p:spPr>
      </p:pic>
      <p:sp>
        <p:nvSpPr>
          <p:cNvPr id="800" name="Google Shape;800;p54"/>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01" name="Google Shape;801;p54"/>
          <p:cNvPicPr preferRelativeResize="0"/>
          <p:nvPr>
            <p:ph idx="1" type="body"/>
          </p:nvPr>
        </p:nvPicPr>
        <p:blipFill rotWithShape="1">
          <a:blip r:embed="rId4">
            <a:alphaModFix/>
          </a:blip>
          <a:srcRect b="0" l="0" r="0" t="0"/>
          <a:stretch/>
        </p:blipFill>
        <p:spPr>
          <a:xfrm>
            <a:off x="6242613" y="771641"/>
            <a:ext cx="5300460" cy="3339614"/>
          </a:xfrm>
          <a:prstGeom prst="rect">
            <a:avLst/>
          </a:prstGeom>
          <a:noFill/>
          <a:ln>
            <a:noFill/>
          </a:ln>
        </p:spPr>
      </p:pic>
      <p:cxnSp>
        <p:nvCxnSpPr>
          <p:cNvPr id="802" name="Google Shape;802;p54"/>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803" name="Google Shape;803;p5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8" name="Shape 808"/>
        <p:cNvGrpSpPr/>
        <p:nvPr/>
      </p:nvGrpSpPr>
      <p:grpSpPr>
        <a:xfrm>
          <a:off x="0" y="0"/>
          <a:ext cx="0" cy="0"/>
          <a:chOff x="0" y="0"/>
          <a:chExt cx="0" cy="0"/>
        </a:xfrm>
      </p:grpSpPr>
      <p:sp>
        <p:nvSpPr>
          <p:cNvPr id="809" name="Google Shape;809;p5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0" name="Google Shape;810;p5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id="811" name="Google Shape;811;p55"/>
          <p:cNvPicPr preferRelativeResize="0"/>
          <p:nvPr/>
        </p:nvPicPr>
        <p:blipFill rotWithShape="1">
          <a:blip r:embed="rId3">
            <a:alphaModFix/>
          </a:blip>
          <a:srcRect b="0" l="0" r="0" t="0"/>
          <a:stretch/>
        </p:blipFill>
        <p:spPr>
          <a:xfrm>
            <a:off x="643192" y="1227250"/>
            <a:ext cx="5451627" cy="4083458"/>
          </a:xfrm>
          <a:prstGeom prst="rect">
            <a:avLst/>
          </a:prstGeom>
          <a:noFill/>
          <a:ln>
            <a:noFill/>
          </a:ln>
        </p:spPr>
      </p:pic>
      <p:cxnSp>
        <p:nvCxnSpPr>
          <p:cNvPr id="812" name="Google Shape;812;p5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13" name="Google Shape;813;p55"/>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0650" lvl="0" marL="91440" rtl="0" algn="l">
              <a:lnSpc>
                <a:spcPct val="90000"/>
              </a:lnSpc>
              <a:spcBef>
                <a:spcPts val="0"/>
              </a:spcBef>
              <a:spcAft>
                <a:spcPts val="0"/>
              </a:spcAft>
              <a:buSzPts val="1900"/>
              <a:buFont typeface="Arial"/>
              <a:buChar char="•"/>
            </a:pPr>
            <a:r>
              <a:rPr lang="en-US" sz="1900"/>
              <a:t> Very important to test the neurovascular bundle before and after reduction.</a:t>
            </a:r>
            <a:endParaRPr/>
          </a:p>
          <a:p>
            <a:pPr indent="-120650" lvl="0" marL="91440" rtl="0" algn="l">
              <a:lnSpc>
                <a:spcPct val="90000"/>
              </a:lnSpc>
              <a:spcBef>
                <a:spcPts val="1400"/>
              </a:spcBef>
              <a:spcAft>
                <a:spcPts val="0"/>
              </a:spcAft>
              <a:buSzPts val="1900"/>
              <a:buFont typeface="Arial"/>
              <a:buChar char="•"/>
            </a:pPr>
            <a:r>
              <a:rPr lang="en-US" sz="1900"/>
              <a:t> Patient typically present with flat shoulder, squaring and an empty glenoid (when you press against the glenoid there will be no resistance from the humeral head).</a:t>
            </a:r>
            <a:endParaRPr/>
          </a:p>
          <a:p>
            <a:pPr indent="-120650" lvl="0" marL="91440" rtl="0" algn="l">
              <a:lnSpc>
                <a:spcPct val="90000"/>
              </a:lnSpc>
              <a:spcBef>
                <a:spcPts val="1400"/>
              </a:spcBef>
              <a:spcAft>
                <a:spcPts val="0"/>
              </a:spcAft>
              <a:buSzPts val="1900"/>
              <a:buFont typeface="Arial"/>
              <a:buChar char="•"/>
            </a:pPr>
            <a:r>
              <a:rPr lang="en-US" sz="1900"/>
              <a:t> Nerve examination: sensory part is examined as the patient is in severe pain. We examine the lateral cutaneous nerve of the arm over the deltoid patch (</a:t>
            </a:r>
            <a:r>
              <a:rPr i="0" lang="en-US" sz="1900"/>
              <a:t>an area also known as the regimental badge/patch or Sergeant's patch).</a:t>
            </a:r>
            <a:endParaRPr sz="1900"/>
          </a:p>
        </p:txBody>
      </p:sp>
      <p:sp>
        <p:nvSpPr>
          <p:cNvPr id="814" name="Google Shape;814;p5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9" name="Shape 819"/>
        <p:cNvGrpSpPr/>
        <p:nvPr/>
      </p:nvGrpSpPr>
      <p:grpSpPr>
        <a:xfrm>
          <a:off x="0" y="0"/>
          <a:ext cx="0" cy="0"/>
          <a:chOff x="0" y="0"/>
          <a:chExt cx="0" cy="0"/>
        </a:xfrm>
      </p:grpSpPr>
      <p:sp>
        <p:nvSpPr>
          <p:cNvPr id="820" name="Google Shape;820;p56"/>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1" name="Google Shape;821;p56"/>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6"/>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Management</a:t>
            </a:r>
            <a:endParaRPr/>
          </a:p>
        </p:txBody>
      </p:sp>
      <p:sp>
        <p:nvSpPr>
          <p:cNvPr id="823" name="Google Shape;823;p56"/>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6"/>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330200" lvl="0" marL="457200" rtl="0" algn="l">
              <a:lnSpc>
                <a:spcPct val="90000"/>
              </a:lnSpc>
              <a:spcBef>
                <a:spcPts val="0"/>
              </a:spcBef>
              <a:spcAft>
                <a:spcPts val="0"/>
              </a:spcAft>
              <a:buSzPts val="2000"/>
              <a:buFont typeface="Calibri"/>
              <a:buNone/>
            </a:pPr>
            <a:r>
              <a:t/>
            </a:r>
            <a:endParaRPr/>
          </a:p>
          <a:p>
            <a:pPr indent="-330200" lvl="0" marL="457200" rtl="0" algn="l">
              <a:lnSpc>
                <a:spcPct val="90000"/>
              </a:lnSpc>
              <a:spcBef>
                <a:spcPts val="1400"/>
              </a:spcBef>
              <a:spcAft>
                <a:spcPts val="0"/>
              </a:spcAft>
              <a:buSzPts val="2000"/>
              <a:buFont typeface="Calibri"/>
              <a:buNone/>
            </a:pPr>
            <a:r>
              <a:t/>
            </a:r>
            <a:endParaRPr/>
          </a:p>
          <a:p>
            <a:pPr indent="-457200" lvl="0" marL="457200" rtl="0" algn="l">
              <a:lnSpc>
                <a:spcPct val="90000"/>
              </a:lnSpc>
              <a:spcBef>
                <a:spcPts val="1400"/>
              </a:spcBef>
              <a:spcAft>
                <a:spcPts val="0"/>
              </a:spcAft>
              <a:buSzPts val="2000"/>
              <a:buFont typeface="Calibri"/>
              <a:buAutoNum type="arabicPeriod"/>
            </a:pPr>
            <a:r>
              <a:rPr lang="en-US"/>
              <a:t>Urgent Closed reduction: must be done under sedation to get the muscles to relax and post reduction X-ray must be done. (X-ray must be done before and after as shoulder dislocation is sometimes associated with tuberosity fracture)</a:t>
            </a:r>
            <a:endParaRPr/>
          </a:p>
          <a:p>
            <a:pPr indent="-457200" lvl="0" marL="457200" rtl="0" algn="l">
              <a:lnSpc>
                <a:spcPct val="90000"/>
              </a:lnSpc>
              <a:spcBef>
                <a:spcPts val="1400"/>
              </a:spcBef>
              <a:spcAft>
                <a:spcPts val="0"/>
              </a:spcAft>
              <a:buSzPts val="2000"/>
              <a:buFont typeface="Calibri"/>
              <a:buAutoNum type="arabicPeriod"/>
            </a:pPr>
            <a:r>
              <a:rPr lang="en-US"/>
              <a:t>Immobilization: Arm sling</a:t>
            </a:r>
            <a:endParaRPr/>
          </a:p>
          <a:p>
            <a:pPr indent="-457200" lvl="0" marL="457200" rtl="0" algn="l">
              <a:lnSpc>
                <a:spcPct val="90000"/>
              </a:lnSpc>
              <a:spcBef>
                <a:spcPts val="1400"/>
              </a:spcBef>
              <a:spcAft>
                <a:spcPts val="0"/>
              </a:spcAft>
              <a:buSzPts val="2000"/>
              <a:buFont typeface="Calibri"/>
              <a:buAutoNum type="arabicPeriod"/>
            </a:pPr>
            <a:r>
              <a:rPr lang="en-US"/>
              <a:t>Ice </a:t>
            </a:r>
            <a:endParaRPr/>
          </a:p>
          <a:p>
            <a:pPr indent="-457200" lvl="0" marL="457200" rtl="0" algn="l">
              <a:lnSpc>
                <a:spcPct val="90000"/>
              </a:lnSpc>
              <a:spcBef>
                <a:spcPts val="1400"/>
              </a:spcBef>
              <a:spcAft>
                <a:spcPts val="0"/>
              </a:spcAft>
              <a:buSzPts val="2000"/>
              <a:buFont typeface="Calibri"/>
              <a:buAutoNum type="arabicPeriod"/>
            </a:pPr>
            <a:r>
              <a:rPr lang="en-US"/>
              <a:t>Rehabilitation exercises to strengthen the muscle.</a:t>
            </a:r>
            <a:endParaRPr/>
          </a:p>
          <a:p>
            <a:pPr indent="-457200" lvl="0" marL="457200" rtl="0" algn="l">
              <a:lnSpc>
                <a:spcPct val="90000"/>
              </a:lnSpc>
              <a:spcBef>
                <a:spcPts val="1400"/>
              </a:spcBef>
              <a:spcAft>
                <a:spcPts val="0"/>
              </a:spcAft>
              <a:buSzPts val="2000"/>
              <a:buFont typeface="Calibri"/>
              <a:buAutoNum type="arabicPeriod"/>
            </a:pPr>
            <a:r>
              <a:rPr lang="en-US"/>
              <a:t>Pain medication: NSAIDs or acetaminophen (Tylenol) help relieve pain.</a:t>
            </a:r>
            <a:endParaRPr/>
          </a:p>
          <a:p>
            <a:pPr indent="-330200" lvl="0" marL="457200" rtl="0" algn="l">
              <a:lnSpc>
                <a:spcPct val="90000"/>
              </a:lnSpc>
              <a:spcBef>
                <a:spcPts val="1400"/>
              </a:spcBef>
              <a:spcAft>
                <a:spcPts val="0"/>
              </a:spcAft>
              <a:buSzPts val="2000"/>
              <a:buFont typeface="Calibri"/>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8" name="Shape 828"/>
        <p:cNvGrpSpPr/>
        <p:nvPr/>
      </p:nvGrpSpPr>
      <p:grpSpPr>
        <a:xfrm>
          <a:off x="0" y="0"/>
          <a:ext cx="0" cy="0"/>
          <a:chOff x="0" y="0"/>
          <a:chExt cx="0" cy="0"/>
        </a:xfrm>
      </p:grpSpPr>
      <p:sp>
        <p:nvSpPr>
          <p:cNvPr id="829" name="Google Shape;829;p5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0" name="Google Shape;830;p5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Posterior dislocation</a:t>
            </a:r>
            <a:endParaRPr/>
          </a:p>
        </p:txBody>
      </p:sp>
      <p:pic>
        <p:nvPicPr>
          <p:cNvPr descr="A picture containing film, laying&#10;&#10;Description automatically generated" id="831" name="Google Shape;831;p57"/>
          <p:cNvPicPr preferRelativeResize="0"/>
          <p:nvPr/>
        </p:nvPicPr>
        <p:blipFill rotWithShape="1">
          <a:blip r:embed="rId3">
            <a:alphaModFix/>
          </a:blip>
          <a:srcRect b="0" l="0" r="0" t="0"/>
          <a:stretch/>
        </p:blipFill>
        <p:spPr>
          <a:xfrm>
            <a:off x="643192" y="917965"/>
            <a:ext cx="5451627" cy="4702028"/>
          </a:xfrm>
          <a:prstGeom prst="rect">
            <a:avLst/>
          </a:prstGeom>
          <a:noFill/>
          <a:ln>
            <a:noFill/>
          </a:ln>
        </p:spPr>
      </p:pic>
      <p:cxnSp>
        <p:nvCxnSpPr>
          <p:cNvPr id="832" name="Google Shape;832;p5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33" name="Google Shape;833;p57"/>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07950" lvl="0" marL="91440" rtl="0" algn="l">
              <a:lnSpc>
                <a:spcPct val="90000"/>
              </a:lnSpc>
              <a:spcBef>
                <a:spcPts val="0"/>
              </a:spcBef>
              <a:spcAft>
                <a:spcPts val="0"/>
              </a:spcAft>
              <a:buSzPts val="1700"/>
              <a:buFont typeface="Arial"/>
              <a:buChar char="•"/>
            </a:pPr>
            <a:r>
              <a:rPr lang="en-US" sz="1700"/>
              <a:t> Due to electrical shock or seizure, due to a blow on the anterior aspect of the shoulder, may be caused by strength imbalance of the rotator cuff muscles. </a:t>
            </a:r>
            <a:endParaRPr/>
          </a:p>
          <a:p>
            <a:pPr indent="-107950" lvl="0" marL="91440" rtl="0" algn="l">
              <a:lnSpc>
                <a:spcPct val="90000"/>
              </a:lnSpc>
              <a:spcBef>
                <a:spcPts val="1400"/>
              </a:spcBef>
              <a:spcAft>
                <a:spcPts val="0"/>
              </a:spcAft>
              <a:buSzPts val="1700"/>
              <a:buFont typeface="Arial"/>
              <a:buChar char="•"/>
            </a:pPr>
            <a:r>
              <a:rPr lang="en-US" sz="1700"/>
              <a:t> Patients typically present holding their arm internally rotated and adducted, and exhibiting flattening of the anterior shoulder and a prominent coracoid process.</a:t>
            </a:r>
            <a:endParaRPr/>
          </a:p>
          <a:p>
            <a:pPr indent="-107950" lvl="0" marL="91440" rtl="0" algn="l">
              <a:lnSpc>
                <a:spcPct val="90000"/>
              </a:lnSpc>
              <a:spcBef>
                <a:spcPts val="1400"/>
              </a:spcBef>
              <a:spcAft>
                <a:spcPts val="0"/>
              </a:spcAft>
              <a:buSzPts val="1700"/>
              <a:buFont typeface="Arial"/>
              <a:buChar char="•"/>
            </a:pPr>
            <a:r>
              <a:rPr lang="en-US" sz="1700"/>
              <a:t> Often go unnoticed (missed injury), especially in an elderly patient and in the unconscious trauma patient (due to poor physical examination &amp;radiographs). </a:t>
            </a:r>
            <a:endParaRPr/>
          </a:p>
          <a:p>
            <a:pPr indent="-107950" lvl="0" marL="91440" rtl="0" algn="l">
              <a:lnSpc>
                <a:spcPct val="90000"/>
              </a:lnSpc>
              <a:spcBef>
                <a:spcPts val="1400"/>
              </a:spcBef>
              <a:spcAft>
                <a:spcPts val="0"/>
              </a:spcAft>
              <a:buSzPts val="1700"/>
              <a:buFont typeface="Arial"/>
              <a:buChar char="•"/>
            </a:pPr>
            <a:r>
              <a:rPr lang="en-US" sz="1700"/>
              <a:t> X-ray: Should be done in AP view and transcapular axillary view. </a:t>
            </a:r>
            <a:endParaRPr/>
          </a:p>
          <a:p>
            <a:pPr indent="-107950" lvl="0" marL="91440" rtl="0" algn="l">
              <a:lnSpc>
                <a:spcPct val="90000"/>
              </a:lnSpc>
              <a:spcBef>
                <a:spcPts val="1400"/>
              </a:spcBef>
              <a:spcAft>
                <a:spcPts val="0"/>
              </a:spcAft>
              <a:buSzPts val="1700"/>
              <a:buFont typeface="Arial"/>
              <a:buChar char="•"/>
            </a:pPr>
            <a:r>
              <a:rPr lang="en-US" sz="1700"/>
              <a:t> Sometimes a CT scan is needed.</a:t>
            </a:r>
            <a:endParaRPr/>
          </a:p>
          <a:p>
            <a:pPr indent="0" lvl="0" marL="91440" rtl="0" algn="l">
              <a:lnSpc>
                <a:spcPct val="90000"/>
              </a:lnSpc>
              <a:spcBef>
                <a:spcPts val="1400"/>
              </a:spcBef>
              <a:spcAft>
                <a:spcPts val="0"/>
              </a:spcAft>
              <a:buSzPts val="1700"/>
              <a:buNone/>
            </a:pPr>
            <a:r>
              <a:t/>
            </a:r>
            <a:endParaRPr sz="1700"/>
          </a:p>
        </p:txBody>
      </p:sp>
      <p:sp>
        <p:nvSpPr>
          <p:cNvPr id="834" name="Google Shape;834;p5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9" name="Shape 839"/>
        <p:cNvGrpSpPr/>
        <p:nvPr/>
      </p:nvGrpSpPr>
      <p:grpSpPr>
        <a:xfrm>
          <a:off x="0" y="0"/>
          <a:ext cx="0" cy="0"/>
          <a:chOff x="0" y="0"/>
          <a:chExt cx="0" cy="0"/>
        </a:xfrm>
      </p:grpSpPr>
      <p:sp>
        <p:nvSpPr>
          <p:cNvPr id="840" name="Google Shape;840;p5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2" name="Google Shape;842;p5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843" name="Google Shape;843;p5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4" name="Google Shape;844;p58"/>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Posterior Dislocation</a:t>
            </a:r>
            <a:endParaRPr/>
          </a:p>
        </p:txBody>
      </p:sp>
      <p:pic>
        <p:nvPicPr>
          <p:cNvPr descr="A picture containing sitting&#10;&#10;Description automatically generated" id="845" name="Google Shape;845;p58"/>
          <p:cNvPicPr preferRelativeResize="0"/>
          <p:nvPr>
            <p:ph idx="2" type="body"/>
          </p:nvPr>
        </p:nvPicPr>
        <p:blipFill rotWithShape="1">
          <a:blip r:embed="rId3">
            <a:alphaModFix/>
          </a:blip>
          <a:srcRect b="0" l="0" r="0" t="0"/>
          <a:stretch/>
        </p:blipFill>
        <p:spPr>
          <a:xfrm>
            <a:off x="635457" y="886968"/>
            <a:ext cx="5325505" cy="3108955"/>
          </a:xfrm>
          <a:prstGeom prst="rect">
            <a:avLst/>
          </a:prstGeom>
          <a:noFill/>
          <a:ln>
            <a:noFill/>
          </a:ln>
        </p:spPr>
      </p:pic>
      <p:sp>
        <p:nvSpPr>
          <p:cNvPr id="846" name="Google Shape;846;p58"/>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monitor, screen, sitting&#10;&#10;Description automatically generated" id="847" name="Google Shape;847;p58"/>
          <p:cNvPicPr preferRelativeResize="0"/>
          <p:nvPr>
            <p:ph idx="1" type="body"/>
          </p:nvPr>
        </p:nvPicPr>
        <p:blipFill rotWithShape="1">
          <a:blip r:embed="rId4">
            <a:alphaModFix/>
          </a:blip>
          <a:srcRect b="0" l="0" r="0" t="0"/>
          <a:stretch/>
        </p:blipFill>
        <p:spPr>
          <a:xfrm>
            <a:off x="6231038" y="886967"/>
            <a:ext cx="5312035" cy="3108953"/>
          </a:xfrm>
          <a:prstGeom prst="rect">
            <a:avLst/>
          </a:prstGeom>
          <a:noFill/>
          <a:ln>
            <a:noFill/>
          </a:ln>
        </p:spPr>
      </p:pic>
      <p:cxnSp>
        <p:nvCxnSpPr>
          <p:cNvPr id="848" name="Google Shape;848;p58"/>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849" name="Google Shape;849;p5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4" name="Shape 854"/>
        <p:cNvGrpSpPr/>
        <p:nvPr/>
      </p:nvGrpSpPr>
      <p:grpSpPr>
        <a:xfrm>
          <a:off x="0" y="0"/>
          <a:ext cx="0" cy="0"/>
          <a:chOff x="0" y="0"/>
          <a:chExt cx="0" cy="0"/>
        </a:xfrm>
      </p:grpSpPr>
      <p:sp>
        <p:nvSpPr>
          <p:cNvPr id="855" name="Google Shape;855;p5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6" name="Google Shape;856;p59"/>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Inferior dislocation</a:t>
            </a:r>
            <a:endParaRPr/>
          </a:p>
        </p:txBody>
      </p:sp>
      <p:pic>
        <p:nvPicPr>
          <p:cNvPr id="857" name="Google Shape;857;p59"/>
          <p:cNvPicPr preferRelativeResize="0"/>
          <p:nvPr/>
        </p:nvPicPr>
        <p:blipFill rotWithShape="1">
          <a:blip r:embed="rId3">
            <a:alphaModFix/>
          </a:blip>
          <a:srcRect b="0" l="0" r="0" t="0"/>
          <a:stretch/>
        </p:blipFill>
        <p:spPr>
          <a:xfrm>
            <a:off x="643192" y="1081514"/>
            <a:ext cx="5451627" cy="4374930"/>
          </a:xfrm>
          <a:prstGeom prst="rect">
            <a:avLst/>
          </a:prstGeom>
          <a:noFill/>
          <a:ln>
            <a:noFill/>
          </a:ln>
        </p:spPr>
      </p:pic>
      <p:cxnSp>
        <p:nvCxnSpPr>
          <p:cNvPr id="858" name="Google Shape;858;p59"/>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59" name="Google Shape;859;p59"/>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The least likely (1%).</a:t>
            </a:r>
            <a:endParaRPr/>
          </a:p>
          <a:p>
            <a:pPr indent="-127000" lvl="0" marL="91440" rtl="0" algn="l">
              <a:lnSpc>
                <a:spcPct val="90000"/>
              </a:lnSpc>
              <a:spcBef>
                <a:spcPts val="1400"/>
              </a:spcBef>
              <a:spcAft>
                <a:spcPts val="0"/>
              </a:spcAft>
              <a:buSzPts val="2000"/>
              <a:buFont typeface="Arial"/>
              <a:buChar char="•"/>
            </a:pPr>
            <a:r>
              <a:rPr lang="en-US"/>
              <a:t> It is caused by a hyper abduction of the arm that forces the humeral head against the acromion.</a:t>
            </a:r>
            <a:endParaRPr/>
          </a:p>
          <a:p>
            <a:pPr indent="-127000" lvl="0" marL="91440" rtl="0" algn="l">
              <a:lnSpc>
                <a:spcPct val="90000"/>
              </a:lnSpc>
              <a:spcBef>
                <a:spcPts val="1400"/>
              </a:spcBef>
              <a:spcAft>
                <a:spcPts val="0"/>
              </a:spcAft>
              <a:buSzPts val="2000"/>
              <a:buFont typeface="Arial"/>
              <a:buChar char="•"/>
            </a:pPr>
            <a:r>
              <a:rPr lang="en-US"/>
              <a:t> High complication rate as many vascular, neurological, tendon, and ligament injuries are likely to occur.</a:t>
            </a:r>
            <a:endParaRPr/>
          </a:p>
          <a:p>
            <a:pPr indent="0" lvl="0" marL="91440" rtl="0" algn="l">
              <a:lnSpc>
                <a:spcPct val="90000"/>
              </a:lnSpc>
              <a:spcBef>
                <a:spcPts val="1400"/>
              </a:spcBef>
              <a:spcAft>
                <a:spcPts val="0"/>
              </a:spcAft>
              <a:buSzPts val="2000"/>
              <a:buNone/>
            </a:pPr>
            <a:r>
              <a:t/>
            </a:r>
            <a:endParaRPr/>
          </a:p>
        </p:txBody>
      </p:sp>
      <p:sp>
        <p:nvSpPr>
          <p:cNvPr id="860" name="Google Shape;860;p5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8" name="Google Shape;198;p6"/>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99" name="Google Shape;199;p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6"/>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Supraspinatus Muscle</a:t>
            </a:r>
            <a:endParaRPr/>
          </a:p>
        </p:txBody>
      </p:sp>
      <p:pic>
        <p:nvPicPr>
          <p:cNvPr id="201" name="Google Shape;201;p6"/>
          <p:cNvPicPr preferRelativeResize="0"/>
          <p:nvPr>
            <p:ph idx="1" type="body"/>
          </p:nvPr>
        </p:nvPicPr>
        <p:blipFill rotWithShape="1">
          <a:blip r:embed="rId3">
            <a:alphaModFix/>
          </a:blip>
          <a:srcRect b="0" l="0" r="0" t="0"/>
          <a:stretch/>
        </p:blipFill>
        <p:spPr>
          <a:xfrm>
            <a:off x="1191190" y="645106"/>
            <a:ext cx="4355630" cy="5247747"/>
          </a:xfrm>
          <a:prstGeom prst="rect">
            <a:avLst/>
          </a:prstGeom>
          <a:noFill/>
          <a:ln>
            <a:noFill/>
          </a:ln>
        </p:spPr>
      </p:pic>
      <p:cxnSp>
        <p:nvCxnSpPr>
          <p:cNvPr id="202" name="Google Shape;202;p6"/>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03" name="Google Shape;203;p6"/>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2000"/>
              <a:buFont typeface="Calibri"/>
              <a:buNone/>
            </a:pPr>
            <a:r>
              <a:rPr lang="en-US"/>
              <a:t>Most Important as it’s the most affected in Rotator cuff pathology.</a:t>
            </a:r>
            <a:endParaRPr/>
          </a:p>
          <a:p>
            <a:pPr indent="-127000" lvl="0" marL="91440" rtl="0" algn="l">
              <a:lnSpc>
                <a:spcPct val="90000"/>
              </a:lnSpc>
              <a:spcBef>
                <a:spcPts val="1400"/>
              </a:spcBef>
              <a:spcAft>
                <a:spcPts val="0"/>
              </a:spcAft>
              <a:buSzPts val="2000"/>
              <a:buFont typeface="Calibri"/>
              <a:buChar char="•"/>
            </a:pPr>
            <a:r>
              <a:rPr lang="en-US"/>
              <a:t> Origin: Supraspinous Fossa</a:t>
            </a:r>
            <a:endParaRPr/>
          </a:p>
          <a:p>
            <a:pPr indent="-127000" lvl="0" marL="91440" rtl="0" algn="l">
              <a:lnSpc>
                <a:spcPct val="90000"/>
              </a:lnSpc>
              <a:spcBef>
                <a:spcPts val="1400"/>
              </a:spcBef>
              <a:spcAft>
                <a:spcPts val="0"/>
              </a:spcAft>
              <a:buSzPts val="2000"/>
              <a:buFont typeface="Calibri"/>
              <a:buChar char="•"/>
            </a:pPr>
            <a:r>
              <a:rPr lang="en-US"/>
              <a:t>Insertion: Greater Tubercle of Humerus </a:t>
            </a:r>
            <a:endParaRPr/>
          </a:p>
          <a:p>
            <a:pPr indent="-127000" lvl="0" marL="91440" rtl="0" algn="l">
              <a:lnSpc>
                <a:spcPct val="90000"/>
              </a:lnSpc>
              <a:spcBef>
                <a:spcPts val="1400"/>
              </a:spcBef>
              <a:spcAft>
                <a:spcPts val="0"/>
              </a:spcAft>
              <a:buSzPts val="2000"/>
              <a:buFont typeface="Calibri"/>
              <a:buChar char="•"/>
            </a:pPr>
            <a:r>
              <a:rPr lang="en-US"/>
              <a:t>Nerve Supply: Suprascapular Nerve</a:t>
            </a:r>
            <a:endParaRPr/>
          </a:p>
          <a:p>
            <a:pPr indent="-127000" lvl="0" marL="91440" rtl="0" algn="l">
              <a:lnSpc>
                <a:spcPct val="90000"/>
              </a:lnSpc>
              <a:spcBef>
                <a:spcPts val="1400"/>
              </a:spcBef>
              <a:spcAft>
                <a:spcPts val="0"/>
              </a:spcAft>
              <a:buSzPts val="2000"/>
              <a:buFont typeface="Calibri"/>
              <a:buChar char="•"/>
            </a:pPr>
            <a:r>
              <a:rPr lang="en-US"/>
              <a:t>Main Function. Initiate Abduction in the 1</a:t>
            </a:r>
            <a:r>
              <a:rPr baseline="30000" lang="en-US"/>
              <a:t>st</a:t>
            </a:r>
            <a:r>
              <a:rPr lang="en-US"/>
              <a:t> 15°.</a:t>
            </a:r>
            <a:endParaRPr/>
          </a:p>
          <a:p>
            <a:pPr indent="0" lvl="0" marL="91440" rtl="0" algn="l">
              <a:lnSpc>
                <a:spcPct val="90000"/>
              </a:lnSpc>
              <a:spcBef>
                <a:spcPts val="1400"/>
              </a:spcBef>
              <a:spcAft>
                <a:spcPts val="0"/>
              </a:spcAft>
              <a:buSzPts val="2000"/>
              <a:buNone/>
            </a:pPr>
            <a:r>
              <a:t/>
            </a:r>
            <a:endParaRPr/>
          </a:p>
        </p:txBody>
      </p:sp>
      <p:sp>
        <p:nvSpPr>
          <p:cNvPr id="204" name="Google Shape;204;p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5" name="Shape 865"/>
        <p:cNvGrpSpPr/>
        <p:nvPr/>
      </p:nvGrpSpPr>
      <p:grpSpPr>
        <a:xfrm>
          <a:off x="0" y="0"/>
          <a:ext cx="0" cy="0"/>
          <a:chOff x="0" y="0"/>
          <a:chExt cx="0" cy="0"/>
        </a:xfrm>
      </p:grpSpPr>
      <p:sp>
        <p:nvSpPr>
          <p:cNvPr id="866" name="Google Shape;866;p6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7" name="Google Shape;867;p60"/>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100"/>
              <a:buFont typeface="Calibri"/>
              <a:buNone/>
            </a:pPr>
            <a:r>
              <a:rPr lang="en-US" sz="4100"/>
              <a:t>Injury of the static stabilizers of the shoulder joint</a:t>
            </a:r>
            <a:endParaRPr/>
          </a:p>
        </p:txBody>
      </p:sp>
      <p:pic>
        <p:nvPicPr>
          <p:cNvPr descr="A picture containing film, bed&#10;&#10;Description automatically generated" id="868" name="Google Shape;868;p60"/>
          <p:cNvPicPr preferRelativeResize="0"/>
          <p:nvPr/>
        </p:nvPicPr>
        <p:blipFill rotWithShape="1">
          <a:blip r:embed="rId3">
            <a:alphaModFix/>
          </a:blip>
          <a:srcRect b="0" l="0" r="0" t="0"/>
          <a:stretch/>
        </p:blipFill>
        <p:spPr>
          <a:xfrm>
            <a:off x="633999" y="653279"/>
            <a:ext cx="4020297" cy="2331773"/>
          </a:xfrm>
          <a:prstGeom prst="rect">
            <a:avLst/>
          </a:prstGeom>
          <a:noFill/>
          <a:ln>
            <a:noFill/>
          </a:ln>
        </p:spPr>
      </p:pic>
      <p:cxnSp>
        <p:nvCxnSpPr>
          <p:cNvPr id="869" name="Google Shape;869;p60"/>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870" name="Google Shape;870;p60"/>
          <p:cNvPicPr preferRelativeResize="0"/>
          <p:nvPr/>
        </p:nvPicPr>
        <p:blipFill rotWithShape="1">
          <a:blip r:embed="rId4">
            <a:alphaModFix/>
          </a:blip>
          <a:srcRect b="0" l="0" r="0" t="0"/>
          <a:stretch/>
        </p:blipFill>
        <p:spPr>
          <a:xfrm>
            <a:off x="879242" y="3218101"/>
            <a:ext cx="3529810" cy="2476136"/>
          </a:xfrm>
          <a:prstGeom prst="rect">
            <a:avLst/>
          </a:prstGeom>
          <a:noFill/>
          <a:ln>
            <a:noFill/>
          </a:ln>
        </p:spPr>
      </p:pic>
      <p:sp>
        <p:nvSpPr>
          <p:cNvPr id="871" name="Google Shape;871;p60"/>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Bankart Lesion:</a:t>
            </a:r>
            <a:endParaRPr/>
          </a:p>
          <a:p>
            <a:pPr indent="-127000" lvl="0" marL="91440" rtl="0" algn="l">
              <a:lnSpc>
                <a:spcPct val="90000"/>
              </a:lnSpc>
              <a:spcBef>
                <a:spcPts val="1400"/>
              </a:spcBef>
              <a:spcAft>
                <a:spcPts val="0"/>
              </a:spcAft>
              <a:buSzPts val="2000"/>
              <a:buFont typeface="Arial"/>
              <a:buChar char="•"/>
            </a:pPr>
            <a:r>
              <a:rPr lang="en-US"/>
              <a:t> Separation of the glenoid labrum from the margin of the glenoid cavity.</a:t>
            </a:r>
            <a:endParaRPr/>
          </a:p>
          <a:p>
            <a:pPr indent="-127000" lvl="0" marL="91440" rtl="0" algn="l">
              <a:lnSpc>
                <a:spcPct val="90000"/>
              </a:lnSpc>
              <a:spcBef>
                <a:spcPts val="1400"/>
              </a:spcBef>
              <a:spcAft>
                <a:spcPts val="0"/>
              </a:spcAft>
              <a:buSzPts val="2000"/>
              <a:buFont typeface="Arial"/>
              <a:buChar char="•"/>
            </a:pPr>
            <a:r>
              <a:rPr lang="en-US"/>
              <a:t> Usually it occurs in the anterior-inferior margin and is associated with shoulder dislocation.</a:t>
            </a:r>
            <a:endParaRPr/>
          </a:p>
          <a:p>
            <a:pPr indent="-127000" lvl="0" marL="91440" rtl="0" algn="l">
              <a:lnSpc>
                <a:spcPct val="90000"/>
              </a:lnSpc>
              <a:spcBef>
                <a:spcPts val="1400"/>
              </a:spcBef>
              <a:spcAft>
                <a:spcPts val="0"/>
              </a:spcAft>
              <a:buSzPts val="2000"/>
              <a:buFont typeface="Arial"/>
              <a:buChar char="•"/>
            </a:pPr>
            <a:r>
              <a:rPr lang="en-US"/>
              <a:t> Sometimes we have a fracture in the glenoid cavity, this is called a bony Bankert lesion.</a:t>
            </a:r>
            <a:endParaRPr/>
          </a:p>
          <a:p>
            <a:pPr indent="-127000" lvl="0" marL="91440" rtl="0" algn="l">
              <a:lnSpc>
                <a:spcPct val="90000"/>
              </a:lnSpc>
              <a:spcBef>
                <a:spcPts val="1400"/>
              </a:spcBef>
              <a:spcAft>
                <a:spcPts val="0"/>
              </a:spcAft>
              <a:buSzPts val="2000"/>
              <a:buFont typeface="Arial"/>
              <a:buChar char="•"/>
            </a:pPr>
            <a:r>
              <a:rPr lang="en-US"/>
              <a:t> It leads to instability of the shoulder joint.</a:t>
            </a:r>
            <a:endParaRPr/>
          </a:p>
          <a:p>
            <a:pPr indent="0" lvl="0" marL="91440" rtl="0" algn="l">
              <a:lnSpc>
                <a:spcPct val="90000"/>
              </a:lnSpc>
              <a:spcBef>
                <a:spcPts val="1400"/>
              </a:spcBef>
              <a:spcAft>
                <a:spcPts val="0"/>
              </a:spcAft>
              <a:buSzPts val="2000"/>
              <a:buNone/>
            </a:pPr>
            <a:r>
              <a:t/>
            </a:r>
            <a:endParaRPr/>
          </a:p>
        </p:txBody>
      </p:sp>
      <p:sp>
        <p:nvSpPr>
          <p:cNvPr id="872" name="Google Shape;872;p6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7" name="Shape 877"/>
        <p:cNvGrpSpPr/>
        <p:nvPr/>
      </p:nvGrpSpPr>
      <p:grpSpPr>
        <a:xfrm>
          <a:off x="0" y="0"/>
          <a:ext cx="0" cy="0"/>
          <a:chOff x="0" y="0"/>
          <a:chExt cx="0" cy="0"/>
        </a:xfrm>
      </p:grpSpPr>
      <p:sp>
        <p:nvSpPr>
          <p:cNvPr id="878" name="Google Shape;878;p6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9" name="Google Shape;879;p61"/>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Injury of the static stabilizers of the shoulder joint</a:t>
            </a:r>
            <a:endParaRPr/>
          </a:p>
        </p:txBody>
      </p:sp>
      <p:pic>
        <p:nvPicPr>
          <p:cNvPr descr="A picture containing sitting&#10;&#10;Description automatically generated" id="880" name="Google Shape;880;p61"/>
          <p:cNvPicPr preferRelativeResize="0"/>
          <p:nvPr/>
        </p:nvPicPr>
        <p:blipFill rotWithShape="1">
          <a:blip r:embed="rId3">
            <a:alphaModFix/>
          </a:blip>
          <a:srcRect b="2" l="0" r="3" t="3387"/>
          <a:stretch/>
        </p:blipFill>
        <p:spPr>
          <a:xfrm>
            <a:off x="633999" y="581098"/>
            <a:ext cx="4020297" cy="2476136"/>
          </a:xfrm>
          <a:prstGeom prst="rect">
            <a:avLst/>
          </a:prstGeom>
          <a:noFill/>
          <a:ln>
            <a:noFill/>
          </a:ln>
        </p:spPr>
      </p:pic>
      <p:cxnSp>
        <p:nvCxnSpPr>
          <p:cNvPr id="881" name="Google Shape;881;p61"/>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882" name="Google Shape;882;p61"/>
          <p:cNvPicPr preferRelativeResize="0"/>
          <p:nvPr>
            <p:ph idx="1" type="body"/>
          </p:nvPr>
        </p:nvPicPr>
        <p:blipFill rotWithShape="1">
          <a:blip r:embed="rId4">
            <a:alphaModFix/>
          </a:blip>
          <a:srcRect b="18694" l="0" r="3" t="0"/>
          <a:stretch/>
        </p:blipFill>
        <p:spPr>
          <a:xfrm>
            <a:off x="633999" y="3218101"/>
            <a:ext cx="4020296" cy="2476136"/>
          </a:xfrm>
          <a:prstGeom prst="rect">
            <a:avLst/>
          </a:prstGeom>
          <a:noFill/>
          <a:ln>
            <a:noFill/>
          </a:ln>
        </p:spPr>
      </p:pic>
      <p:sp>
        <p:nvSpPr>
          <p:cNvPr id="883" name="Google Shape;883;p61"/>
          <p:cNvSpPr/>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342900" lvl="0" marL="342900" marR="0" rtl="0" algn="l">
              <a:lnSpc>
                <a:spcPct val="90000"/>
              </a:lnSpc>
              <a:spcBef>
                <a:spcPts val="0"/>
              </a:spcBef>
              <a:spcAft>
                <a:spcPts val="0"/>
              </a:spcAft>
              <a:buClr>
                <a:schemeClr val="accent1"/>
              </a:buClr>
              <a:buSzPts val="1800"/>
              <a:buFont typeface="Calibri"/>
              <a:buAutoNum type="arabicPeriod" startAt="2"/>
            </a:pPr>
            <a:r>
              <a:rPr b="0" i="0" lang="en-US" sz="1800" u="none" cap="none" strike="noStrike">
                <a:solidFill>
                  <a:srgbClr val="3F3F3F"/>
                </a:solidFill>
                <a:latin typeface="Calibri"/>
                <a:ea typeface="Calibri"/>
                <a:cs typeface="Calibri"/>
                <a:sym typeface="Calibri"/>
              </a:rPr>
              <a:t>Hill Sachs Lesion:</a:t>
            </a:r>
            <a:endParaRPr/>
          </a:p>
          <a:p>
            <a:pPr indent="-285750" lvl="0" marL="285750" marR="0" rtl="0" algn="l">
              <a:lnSpc>
                <a:spcPct val="90000"/>
              </a:lnSpc>
              <a:spcBef>
                <a:spcPts val="600"/>
              </a:spcBef>
              <a:spcAft>
                <a:spcPts val="0"/>
              </a:spcAft>
              <a:buClr>
                <a:schemeClr val="accent1"/>
              </a:buClr>
              <a:buSzPts val="1800"/>
              <a:buFont typeface="Calibri"/>
              <a:buChar char="•"/>
            </a:pPr>
            <a:r>
              <a:rPr b="0" i="0" lang="en-US" sz="1800" u="none" cap="none" strike="noStrike">
                <a:solidFill>
                  <a:srgbClr val="3F3F3F"/>
                </a:solidFill>
                <a:latin typeface="Calibri"/>
                <a:ea typeface="Calibri"/>
                <a:cs typeface="Calibri"/>
                <a:sym typeface="Calibri"/>
              </a:rPr>
              <a:t> A depressed fracture (indentation / Compression fracture) in the posterior-lateral aspect of the head of humerus,  due to impaction against the anterior rim of the glenoid.</a:t>
            </a:r>
            <a:endParaRPr/>
          </a:p>
          <a:p>
            <a:pPr indent="-285750" lvl="1" marL="742950" marR="0" rtl="0" algn="l">
              <a:lnSpc>
                <a:spcPct val="90000"/>
              </a:lnSpc>
              <a:spcBef>
                <a:spcPts val="600"/>
              </a:spcBef>
              <a:spcAft>
                <a:spcPts val="0"/>
              </a:spcAft>
              <a:buClr>
                <a:schemeClr val="accent1"/>
              </a:buClr>
              <a:buSzPts val="1800"/>
              <a:buFont typeface="Calibri"/>
              <a:buChar char="•"/>
            </a:pPr>
            <a:r>
              <a:rPr b="0" i="0" lang="en-US" sz="1800" u="none" cap="none" strike="noStrike">
                <a:solidFill>
                  <a:srgbClr val="3F3F3F"/>
                </a:solidFill>
                <a:latin typeface="Calibri"/>
                <a:ea typeface="Calibri"/>
                <a:cs typeface="Calibri"/>
                <a:sym typeface="Calibri"/>
              </a:rPr>
              <a:t>The most common dislocation is anterior-inferior, so as the head is moving to that position, its posterolateral aspect will be compressed against the anterior aspect of the glenoid.</a:t>
            </a:r>
            <a:endParaRPr/>
          </a:p>
          <a:p>
            <a:pPr indent="-285750" lvl="0" marL="285750" marR="0" rtl="0" algn="l">
              <a:lnSpc>
                <a:spcPct val="90000"/>
              </a:lnSpc>
              <a:spcBef>
                <a:spcPts val="600"/>
              </a:spcBef>
              <a:spcAft>
                <a:spcPts val="0"/>
              </a:spcAft>
              <a:buClr>
                <a:schemeClr val="accent1"/>
              </a:buClr>
              <a:buSzPts val="1800"/>
              <a:buFont typeface="Calibri"/>
              <a:buChar char="•"/>
            </a:pPr>
            <a:r>
              <a:rPr b="0" i="0" lang="en-US" sz="1800" u="none" cap="none" strike="noStrike">
                <a:solidFill>
                  <a:srgbClr val="3F3F3F"/>
                </a:solidFill>
                <a:latin typeface="Calibri"/>
                <a:ea typeface="Calibri"/>
                <a:cs typeface="Calibri"/>
                <a:sym typeface="Calibri"/>
              </a:rPr>
              <a:t>Management: repair of labral tear to resume the stability of the shoulder joint.</a:t>
            </a:r>
            <a:endParaRPr/>
          </a:p>
          <a:p>
            <a:pPr indent="0" lvl="0" marL="0" marR="0" rtl="0" algn="l">
              <a:lnSpc>
                <a:spcPct val="90000"/>
              </a:lnSpc>
              <a:spcBef>
                <a:spcPts val="600"/>
              </a:spcBef>
              <a:spcAft>
                <a:spcPts val="0"/>
              </a:spcAft>
              <a:buNone/>
            </a:pPr>
            <a:r>
              <a:t/>
            </a:r>
            <a:endParaRPr b="0" i="0" sz="1800" u="none" cap="none" strike="noStrike">
              <a:solidFill>
                <a:srgbClr val="3F3F3F"/>
              </a:solidFill>
              <a:latin typeface="Calibri"/>
              <a:ea typeface="Calibri"/>
              <a:cs typeface="Calibri"/>
              <a:sym typeface="Calibri"/>
            </a:endParaRPr>
          </a:p>
        </p:txBody>
      </p:sp>
      <p:sp>
        <p:nvSpPr>
          <p:cNvPr id="884" name="Google Shape;884;p6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9" name="Shape 889"/>
        <p:cNvGrpSpPr/>
        <p:nvPr/>
      </p:nvGrpSpPr>
      <p:grpSpPr>
        <a:xfrm>
          <a:off x="0" y="0"/>
          <a:ext cx="0" cy="0"/>
          <a:chOff x="0" y="0"/>
          <a:chExt cx="0" cy="0"/>
        </a:xfrm>
      </p:grpSpPr>
      <p:sp>
        <p:nvSpPr>
          <p:cNvPr id="890" name="Google Shape;890;p6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1" name="Google Shape;891;p62"/>
          <p:cNvSpPr txBox="1"/>
          <p:nvPr>
            <p:ph type="ctrTitle"/>
          </p:nvPr>
        </p:nvSpPr>
        <p:spPr>
          <a:xfrm>
            <a:off x="6730000" y="639097"/>
            <a:ext cx="4813072" cy="368601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Elbow Joint</a:t>
            </a:r>
            <a:endParaRPr/>
          </a:p>
        </p:txBody>
      </p:sp>
      <p:pic>
        <p:nvPicPr>
          <p:cNvPr id="892" name="Google Shape;892;p62"/>
          <p:cNvPicPr preferRelativeResize="0"/>
          <p:nvPr>
            <p:ph idx="4294967295" type="body"/>
          </p:nvPr>
        </p:nvPicPr>
        <p:blipFill rotWithShape="1">
          <a:blip r:embed="rId3">
            <a:alphaModFix/>
          </a:blip>
          <a:srcRect b="0" l="0" r="0" t="0"/>
          <a:stretch/>
        </p:blipFill>
        <p:spPr>
          <a:xfrm>
            <a:off x="633999" y="1385181"/>
            <a:ext cx="5462001" cy="3563955"/>
          </a:xfrm>
          <a:prstGeom prst="rect">
            <a:avLst/>
          </a:prstGeom>
          <a:noFill/>
          <a:ln>
            <a:noFill/>
          </a:ln>
        </p:spPr>
      </p:pic>
      <p:cxnSp>
        <p:nvCxnSpPr>
          <p:cNvPr id="893" name="Google Shape;893;p62"/>
          <p:cNvCxnSpPr/>
          <p:nvPr/>
        </p:nvCxnSpPr>
        <p:spPr>
          <a:xfrm>
            <a:off x="6805053" y="4343400"/>
            <a:ext cx="438912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894" name="Google Shape;894;p6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0" name="Shape 900"/>
        <p:cNvGrpSpPr/>
        <p:nvPr/>
      </p:nvGrpSpPr>
      <p:grpSpPr>
        <a:xfrm>
          <a:off x="0" y="0"/>
          <a:ext cx="0" cy="0"/>
          <a:chOff x="0" y="0"/>
          <a:chExt cx="0" cy="0"/>
        </a:xfrm>
      </p:grpSpPr>
      <p:sp>
        <p:nvSpPr>
          <p:cNvPr id="901" name="Google Shape;901;p6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6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3" name="Google Shape;903;p6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904" name="Google Shape;904;p6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5" name="Google Shape;905;p6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Anatomy</a:t>
            </a:r>
            <a:endParaRPr/>
          </a:p>
        </p:txBody>
      </p:sp>
      <p:pic>
        <p:nvPicPr>
          <p:cNvPr descr="A close up&#10;&#10;Description automatically generated" id="906" name="Google Shape;906;p63"/>
          <p:cNvPicPr preferRelativeResize="0"/>
          <p:nvPr>
            <p:ph idx="1" type="body"/>
          </p:nvPr>
        </p:nvPicPr>
        <p:blipFill rotWithShape="1">
          <a:blip r:embed="rId3">
            <a:alphaModFix/>
          </a:blip>
          <a:srcRect b="0" l="0" r="0" t="0"/>
          <a:stretch/>
        </p:blipFill>
        <p:spPr>
          <a:xfrm>
            <a:off x="643192" y="733973"/>
            <a:ext cx="5451627" cy="5070013"/>
          </a:xfrm>
          <a:prstGeom prst="rect">
            <a:avLst/>
          </a:prstGeom>
          <a:noFill/>
          <a:ln>
            <a:noFill/>
          </a:ln>
        </p:spPr>
      </p:pic>
      <p:cxnSp>
        <p:nvCxnSpPr>
          <p:cNvPr id="907" name="Google Shape;907;p6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08" name="Google Shape;908;p63"/>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95250" lvl="0" marL="91440" rtl="0" algn="l">
              <a:lnSpc>
                <a:spcPct val="90000"/>
              </a:lnSpc>
              <a:spcBef>
                <a:spcPts val="0"/>
              </a:spcBef>
              <a:spcAft>
                <a:spcPts val="0"/>
              </a:spcAft>
              <a:buSzPts val="1500"/>
              <a:buFont typeface="Calibri"/>
              <a:buChar char="•"/>
            </a:pPr>
            <a:r>
              <a:rPr lang="en-US" sz="1500"/>
              <a:t> Composed of 3 joints:</a:t>
            </a:r>
            <a:endParaRPr/>
          </a:p>
          <a:p>
            <a:pPr indent="-457200" lvl="0" marL="457200" rtl="0" algn="l">
              <a:lnSpc>
                <a:spcPct val="90000"/>
              </a:lnSpc>
              <a:spcBef>
                <a:spcPts val="1400"/>
              </a:spcBef>
              <a:spcAft>
                <a:spcPts val="0"/>
              </a:spcAft>
              <a:buSzPts val="1500"/>
              <a:buFont typeface="Calibri"/>
              <a:buAutoNum type="arabicPeriod"/>
            </a:pPr>
            <a:r>
              <a:rPr lang="en-US" sz="1500"/>
              <a:t>Joint between the capitulum and head of radius.</a:t>
            </a:r>
            <a:endParaRPr/>
          </a:p>
          <a:p>
            <a:pPr indent="-457200" lvl="0" marL="457200" rtl="0" algn="l">
              <a:lnSpc>
                <a:spcPct val="90000"/>
              </a:lnSpc>
              <a:spcBef>
                <a:spcPts val="1400"/>
              </a:spcBef>
              <a:spcAft>
                <a:spcPts val="0"/>
              </a:spcAft>
              <a:buSzPts val="1500"/>
              <a:buFont typeface="Calibri"/>
              <a:buAutoNum type="arabicPeriod"/>
            </a:pPr>
            <a:r>
              <a:rPr lang="en-US" sz="1500"/>
              <a:t>Joint between the trochlea and the ulnar notch.</a:t>
            </a:r>
            <a:endParaRPr/>
          </a:p>
          <a:p>
            <a:pPr indent="-457200" lvl="0" marL="457200" rtl="0" algn="l">
              <a:lnSpc>
                <a:spcPct val="90000"/>
              </a:lnSpc>
              <a:spcBef>
                <a:spcPts val="1400"/>
              </a:spcBef>
              <a:spcAft>
                <a:spcPts val="0"/>
              </a:spcAft>
              <a:buSzPts val="1500"/>
              <a:buFont typeface="Calibri"/>
              <a:buAutoNum type="arabicPeriod"/>
            </a:pPr>
            <a:r>
              <a:rPr lang="en-US" sz="1500"/>
              <a:t>Proximal radioulnar joint which controls the pronation / supination movements and has the attachments of the annular ligaments.</a:t>
            </a:r>
            <a:endParaRPr/>
          </a:p>
          <a:p>
            <a:pPr indent="-95250" lvl="0" marL="91440" rtl="0" algn="l">
              <a:lnSpc>
                <a:spcPct val="90000"/>
              </a:lnSpc>
              <a:spcBef>
                <a:spcPts val="1400"/>
              </a:spcBef>
              <a:spcAft>
                <a:spcPts val="0"/>
              </a:spcAft>
              <a:buSzPts val="1500"/>
              <a:buFont typeface="Calibri"/>
              <a:buChar char="•"/>
            </a:pPr>
            <a:r>
              <a:rPr lang="en-US" sz="1500"/>
              <a:t> Important Landmarks:</a:t>
            </a:r>
            <a:endParaRPr/>
          </a:p>
          <a:p>
            <a:pPr indent="-182880" lvl="1" marL="384048" rtl="0" algn="l">
              <a:lnSpc>
                <a:spcPct val="90000"/>
              </a:lnSpc>
              <a:spcBef>
                <a:spcPts val="400"/>
              </a:spcBef>
              <a:spcAft>
                <a:spcPts val="0"/>
              </a:spcAft>
              <a:buSzPts val="1500"/>
              <a:buFont typeface="Calibri"/>
              <a:buChar char="₋"/>
            </a:pPr>
            <a:r>
              <a:rPr lang="en-US" sz="1500"/>
              <a:t>Radial tuberosity: has the insertion of the biceps tendon.</a:t>
            </a:r>
            <a:endParaRPr/>
          </a:p>
          <a:p>
            <a:pPr indent="-182880" lvl="1" marL="384048" rtl="0" algn="l">
              <a:lnSpc>
                <a:spcPct val="90000"/>
              </a:lnSpc>
              <a:spcBef>
                <a:spcPts val="600"/>
              </a:spcBef>
              <a:spcAft>
                <a:spcPts val="0"/>
              </a:spcAft>
              <a:buSzPts val="1500"/>
              <a:buFont typeface="Calibri"/>
              <a:buChar char="₋"/>
            </a:pPr>
            <a:r>
              <a:rPr lang="en-US" sz="1500"/>
              <a:t>Olecranon (posterior process of ulnar notch) has the insertion of triceps muscle </a:t>
            </a:r>
            <a:endParaRPr/>
          </a:p>
        </p:txBody>
      </p:sp>
      <p:sp>
        <p:nvSpPr>
          <p:cNvPr id="909" name="Google Shape;909;p6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6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4" name="Shape 914"/>
        <p:cNvGrpSpPr/>
        <p:nvPr/>
      </p:nvGrpSpPr>
      <p:grpSpPr>
        <a:xfrm>
          <a:off x="0" y="0"/>
          <a:ext cx="0" cy="0"/>
          <a:chOff x="0" y="0"/>
          <a:chExt cx="0" cy="0"/>
        </a:xfrm>
      </p:grpSpPr>
      <p:sp>
        <p:nvSpPr>
          <p:cNvPr id="915" name="Google Shape;915;p6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6" name="Google Shape;916;p64"/>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Range of motion</a:t>
            </a:r>
            <a:endParaRPr/>
          </a:p>
        </p:txBody>
      </p:sp>
      <p:pic>
        <p:nvPicPr>
          <p:cNvPr id="917" name="Google Shape;917;p64"/>
          <p:cNvPicPr preferRelativeResize="0"/>
          <p:nvPr/>
        </p:nvPicPr>
        <p:blipFill rotWithShape="1">
          <a:blip r:embed="rId3">
            <a:alphaModFix/>
          </a:blip>
          <a:srcRect b="0" l="0" r="0" t="0"/>
          <a:stretch/>
        </p:blipFill>
        <p:spPr>
          <a:xfrm>
            <a:off x="643192" y="1674379"/>
            <a:ext cx="5451627" cy="3189201"/>
          </a:xfrm>
          <a:prstGeom prst="rect">
            <a:avLst/>
          </a:prstGeom>
          <a:noFill/>
          <a:ln>
            <a:noFill/>
          </a:ln>
        </p:spPr>
      </p:pic>
      <p:cxnSp>
        <p:nvCxnSpPr>
          <p:cNvPr id="918" name="Google Shape;918;p64"/>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19" name="Google Shape;919;p64"/>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Flexion / Extension from 0 – 140 </a:t>
            </a:r>
            <a:r>
              <a:rPr b="0" i="0" lang="en-US">
                <a:solidFill>
                  <a:srgbClr val="333333"/>
                </a:solidFill>
                <a:latin typeface="Source Sans Pro"/>
                <a:ea typeface="Source Sans Pro"/>
                <a:cs typeface="Source Sans Pro"/>
                <a:sym typeface="Source Sans Pro"/>
              </a:rPr>
              <a:t>°</a:t>
            </a:r>
            <a:r>
              <a:rPr lang="en-US"/>
              <a:t> </a:t>
            </a:r>
            <a:endParaRPr/>
          </a:p>
          <a:p>
            <a:pPr indent="-127000" lvl="0" marL="91440" rtl="0" algn="l">
              <a:lnSpc>
                <a:spcPct val="90000"/>
              </a:lnSpc>
              <a:spcBef>
                <a:spcPts val="1400"/>
              </a:spcBef>
              <a:spcAft>
                <a:spcPts val="0"/>
              </a:spcAft>
              <a:buSzPts val="2000"/>
              <a:buFont typeface="Arial"/>
              <a:buChar char="•"/>
            </a:pPr>
            <a:r>
              <a:rPr lang="en-US"/>
              <a:t> Supination / Pronation which occur mainly at proximal radioulnar joint.</a:t>
            </a:r>
            <a:endParaRPr/>
          </a:p>
        </p:txBody>
      </p:sp>
      <p:sp>
        <p:nvSpPr>
          <p:cNvPr id="920" name="Google Shape;920;p6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5" name="Shape 925"/>
        <p:cNvGrpSpPr/>
        <p:nvPr/>
      </p:nvGrpSpPr>
      <p:grpSpPr>
        <a:xfrm>
          <a:off x="0" y="0"/>
          <a:ext cx="0" cy="0"/>
          <a:chOff x="0" y="0"/>
          <a:chExt cx="0" cy="0"/>
        </a:xfrm>
      </p:grpSpPr>
      <p:sp>
        <p:nvSpPr>
          <p:cNvPr id="926" name="Google Shape;926;p6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7" name="Google Shape;927;p65"/>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Stabilizers of the elbow joint</a:t>
            </a:r>
            <a:endParaRPr/>
          </a:p>
        </p:txBody>
      </p:sp>
      <p:pic>
        <p:nvPicPr>
          <p:cNvPr id="928" name="Google Shape;928;p65"/>
          <p:cNvPicPr preferRelativeResize="0"/>
          <p:nvPr/>
        </p:nvPicPr>
        <p:blipFill rotWithShape="1">
          <a:blip r:embed="rId3">
            <a:alphaModFix/>
          </a:blip>
          <a:srcRect b="0" l="0" r="0" t="0"/>
          <a:stretch/>
        </p:blipFill>
        <p:spPr>
          <a:xfrm>
            <a:off x="633999" y="668576"/>
            <a:ext cx="4020297" cy="2301180"/>
          </a:xfrm>
          <a:prstGeom prst="rect">
            <a:avLst/>
          </a:prstGeom>
          <a:noFill/>
          <a:ln>
            <a:noFill/>
          </a:ln>
        </p:spPr>
      </p:pic>
      <p:cxnSp>
        <p:nvCxnSpPr>
          <p:cNvPr id="929" name="Google Shape;929;p65"/>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close up of a piece of paper&#10;&#10;Description automatically generated" id="930" name="Google Shape;930;p65"/>
          <p:cNvPicPr preferRelativeResize="0"/>
          <p:nvPr/>
        </p:nvPicPr>
        <p:blipFill rotWithShape="1">
          <a:blip r:embed="rId4">
            <a:alphaModFix/>
          </a:blip>
          <a:srcRect b="0" l="0" r="0" t="0"/>
          <a:stretch/>
        </p:blipFill>
        <p:spPr>
          <a:xfrm>
            <a:off x="633999" y="3290283"/>
            <a:ext cx="4020296" cy="2331771"/>
          </a:xfrm>
          <a:prstGeom prst="rect">
            <a:avLst/>
          </a:prstGeom>
          <a:noFill/>
          <a:ln>
            <a:noFill/>
          </a:ln>
        </p:spPr>
      </p:pic>
      <p:sp>
        <p:nvSpPr>
          <p:cNvPr id="931" name="Google Shape;931;p65"/>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457200" lvl="0" marL="457200" rtl="0" algn="l">
              <a:lnSpc>
                <a:spcPct val="80000"/>
              </a:lnSpc>
              <a:spcBef>
                <a:spcPts val="0"/>
              </a:spcBef>
              <a:spcAft>
                <a:spcPts val="0"/>
              </a:spcAft>
              <a:buSzPts val="1665"/>
              <a:buFont typeface="Calibri"/>
              <a:buAutoNum type="arabicPeriod"/>
            </a:pPr>
            <a:r>
              <a:rPr lang="en-US" sz="1665"/>
              <a:t>Bony structures: the ulnar notch articulating with the trochlea and the capitulum articulating with the head of the radius prevents the valgus force of the forearm.</a:t>
            </a:r>
            <a:endParaRPr/>
          </a:p>
          <a:p>
            <a:pPr indent="-457200" lvl="0" marL="457200" rtl="0" algn="l">
              <a:lnSpc>
                <a:spcPct val="80000"/>
              </a:lnSpc>
              <a:spcBef>
                <a:spcPts val="1400"/>
              </a:spcBef>
              <a:spcAft>
                <a:spcPts val="0"/>
              </a:spcAft>
              <a:buSzPts val="1665"/>
              <a:buFont typeface="Calibri"/>
              <a:buAutoNum type="arabicPeriod"/>
            </a:pPr>
            <a:r>
              <a:rPr lang="en-US" sz="1665"/>
              <a:t>Ligaments:</a:t>
            </a:r>
            <a:endParaRPr/>
          </a:p>
          <a:p>
            <a:pPr indent="-182879" lvl="1" marL="384048" rtl="0" algn="l">
              <a:lnSpc>
                <a:spcPct val="80000"/>
              </a:lnSpc>
              <a:spcBef>
                <a:spcPts val="400"/>
              </a:spcBef>
              <a:spcAft>
                <a:spcPts val="0"/>
              </a:spcAft>
              <a:buSzPts val="1665"/>
              <a:buFont typeface="Arial"/>
              <a:buChar char="•"/>
            </a:pPr>
            <a:r>
              <a:rPr lang="en-US" sz="1665"/>
              <a:t>The lateral collateral ligament complex, composed of: </a:t>
            </a:r>
            <a:endParaRPr/>
          </a:p>
          <a:p>
            <a:pPr indent="-182880" lvl="3" marL="749808" rtl="0" algn="l">
              <a:lnSpc>
                <a:spcPct val="80000"/>
              </a:lnSpc>
              <a:spcBef>
                <a:spcPts val="600"/>
              </a:spcBef>
              <a:spcAft>
                <a:spcPts val="0"/>
              </a:spcAft>
              <a:buSzPts val="1665"/>
              <a:buFont typeface="Calibri"/>
              <a:buChar char="₋"/>
            </a:pPr>
            <a:r>
              <a:rPr lang="en-US" sz="1665"/>
              <a:t>Radial collateral ligament</a:t>
            </a:r>
            <a:endParaRPr/>
          </a:p>
          <a:p>
            <a:pPr indent="-182880" lvl="3" marL="749808" rtl="0" algn="l">
              <a:lnSpc>
                <a:spcPct val="80000"/>
              </a:lnSpc>
              <a:spcBef>
                <a:spcPts val="600"/>
              </a:spcBef>
              <a:spcAft>
                <a:spcPts val="0"/>
              </a:spcAft>
              <a:buSzPts val="1665"/>
              <a:buFont typeface="Calibri"/>
              <a:buChar char="₋"/>
            </a:pPr>
            <a:r>
              <a:rPr lang="en-US" sz="1665"/>
              <a:t>Lateral (ulnar) collateral ligament</a:t>
            </a:r>
            <a:endParaRPr/>
          </a:p>
          <a:p>
            <a:pPr indent="-182879" lvl="1" marL="384048" rtl="0" algn="l">
              <a:lnSpc>
                <a:spcPct val="80000"/>
              </a:lnSpc>
              <a:spcBef>
                <a:spcPts val="600"/>
              </a:spcBef>
              <a:spcAft>
                <a:spcPts val="0"/>
              </a:spcAft>
              <a:buSzPts val="1665"/>
              <a:buFont typeface="Arial"/>
              <a:buChar char="•"/>
            </a:pPr>
            <a:r>
              <a:rPr lang="en-US" sz="1665"/>
              <a:t>Annular ligament: around the radial head to the ulna, acts on the proximal radioulnar joint</a:t>
            </a:r>
            <a:endParaRPr/>
          </a:p>
          <a:p>
            <a:pPr indent="-182879" lvl="1" marL="384048" rtl="0" algn="l">
              <a:lnSpc>
                <a:spcPct val="80000"/>
              </a:lnSpc>
              <a:spcBef>
                <a:spcPts val="600"/>
              </a:spcBef>
              <a:spcAft>
                <a:spcPts val="0"/>
              </a:spcAft>
              <a:buSzPts val="1665"/>
              <a:buFont typeface="Arial"/>
              <a:buChar char="•"/>
            </a:pPr>
            <a:r>
              <a:rPr lang="en-US" sz="1665"/>
              <a:t>The medial collateral ligaments, composed of 3 parts: </a:t>
            </a:r>
            <a:endParaRPr/>
          </a:p>
          <a:p>
            <a:pPr indent="-182880" lvl="3" marL="749808" rtl="0" algn="l">
              <a:lnSpc>
                <a:spcPct val="80000"/>
              </a:lnSpc>
              <a:spcBef>
                <a:spcPts val="600"/>
              </a:spcBef>
              <a:spcAft>
                <a:spcPts val="0"/>
              </a:spcAft>
              <a:buSzPts val="1665"/>
              <a:buFont typeface="Calibri"/>
              <a:buChar char="₋"/>
            </a:pPr>
            <a:r>
              <a:rPr lang="en-US" sz="1665"/>
              <a:t>Anterior Part</a:t>
            </a:r>
            <a:endParaRPr/>
          </a:p>
          <a:p>
            <a:pPr indent="-182880" lvl="3" marL="749808" rtl="0" algn="l">
              <a:lnSpc>
                <a:spcPct val="80000"/>
              </a:lnSpc>
              <a:spcBef>
                <a:spcPts val="600"/>
              </a:spcBef>
              <a:spcAft>
                <a:spcPts val="0"/>
              </a:spcAft>
              <a:buSzPts val="1665"/>
              <a:buFont typeface="Calibri"/>
              <a:buChar char="₋"/>
            </a:pPr>
            <a:r>
              <a:rPr lang="en-US" sz="1665"/>
              <a:t>Posterior part</a:t>
            </a:r>
            <a:endParaRPr/>
          </a:p>
          <a:p>
            <a:pPr indent="-182880" lvl="3" marL="749808" rtl="0" algn="l">
              <a:lnSpc>
                <a:spcPct val="80000"/>
              </a:lnSpc>
              <a:spcBef>
                <a:spcPts val="600"/>
              </a:spcBef>
              <a:spcAft>
                <a:spcPts val="0"/>
              </a:spcAft>
              <a:buSzPts val="1665"/>
              <a:buFont typeface="Calibri"/>
              <a:buChar char="₋"/>
            </a:pPr>
            <a:r>
              <a:rPr lang="en-US" sz="1665"/>
              <a:t>Transverse part</a:t>
            </a:r>
            <a:endParaRPr/>
          </a:p>
        </p:txBody>
      </p:sp>
      <p:sp>
        <p:nvSpPr>
          <p:cNvPr id="932" name="Google Shape;932;p6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6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7" name="Shape 937"/>
        <p:cNvGrpSpPr/>
        <p:nvPr/>
      </p:nvGrpSpPr>
      <p:grpSpPr>
        <a:xfrm>
          <a:off x="0" y="0"/>
          <a:ext cx="0" cy="0"/>
          <a:chOff x="0" y="0"/>
          <a:chExt cx="0" cy="0"/>
        </a:xfrm>
      </p:grpSpPr>
      <p:sp>
        <p:nvSpPr>
          <p:cNvPr id="938" name="Google Shape;938;p6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9" name="Google Shape;939;p66"/>
          <p:cNvSpPr txBox="1"/>
          <p:nvPr>
            <p:ph type="title"/>
          </p:nvPr>
        </p:nvSpPr>
        <p:spPr>
          <a:xfrm>
            <a:off x="6728459" y="634946"/>
            <a:ext cx="482128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Muscles around the elbow joint</a:t>
            </a:r>
            <a:endParaRPr/>
          </a:p>
        </p:txBody>
      </p:sp>
      <p:sp>
        <p:nvSpPr>
          <p:cNvPr id="940" name="Google Shape;940;p66"/>
          <p:cNvSpPr/>
          <p:nvPr/>
        </p:nvSpPr>
        <p:spPr>
          <a:xfrm>
            <a:off x="321733" y="321733"/>
            <a:ext cx="3057906" cy="3408237"/>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piece of paper&#10;&#10;Description automatically generated" id="941" name="Google Shape;941;p66"/>
          <p:cNvPicPr preferRelativeResize="0"/>
          <p:nvPr/>
        </p:nvPicPr>
        <p:blipFill rotWithShape="1">
          <a:blip r:embed="rId3">
            <a:alphaModFix/>
          </a:blip>
          <a:srcRect b="0" l="0" r="0" t="0"/>
          <a:stretch/>
        </p:blipFill>
        <p:spPr>
          <a:xfrm>
            <a:off x="458336" y="981589"/>
            <a:ext cx="2784700" cy="2088525"/>
          </a:xfrm>
          <a:prstGeom prst="rect">
            <a:avLst/>
          </a:prstGeom>
          <a:noFill/>
          <a:ln>
            <a:noFill/>
          </a:ln>
        </p:spPr>
      </p:pic>
      <p:sp>
        <p:nvSpPr>
          <p:cNvPr id="942" name="Google Shape;942;p66"/>
          <p:cNvSpPr/>
          <p:nvPr/>
        </p:nvSpPr>
        <p:spPr>
          <a:xfrm>
            <a:off x="3512061" y="321733"/>
            <a:ext cx="2583939" cy="19552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943" name="Google Shape;943;p66"/>
          <p:cNvCxnSpPr/>
          <p:nvPr/>
        </p:nvCxnSpPr>
        <p:spPr>
          <a:xfrm>
            <a:off x="6840096" y="2085703"/>
            <a:ext cx="411480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44" name="Google Shape;944;p66"/>
          <p:cNvSpPr/>
          <p:nvPr/>
        </p:nvSpPr>
        <p:spPr>
          <a:xfrm>
            <a:off x="321733" y="3879167"/>
            <a:ext cx="3057906" cy="2104612"/>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45" name="Google Shape;945;p66"/>
          <p:cNvPicPr preferRelativeResize="0"/>
          <p:nvPr/>
        </p:nvPicPr>
        <p:blipFill rotWithShape="1">
          <a:blip r:embed="rId4">
            <a:alphaModFix/>
          </a:blip>
          <a:srcRect b="0" l="0" r="0" t="0"/>
          <a:stretch/>
        </p:blipFill>
        <p:spPr>
          <a:xfrm>
            <a:off x="591602" y="4013574"/>
            <a:ext cx="2518169" cy="1819377"/>
          </a:xfrm>
          <a:prstGeom prst="rect">
            <a:avLst/>
          </a:prstGeom>
          <a:noFill/>
          <a:ln>
            <a:noFill/>
          </a:ln>
        </p:spPr>
      </p:pic>
      <p:sp>
        <p:nvSpPr>
          <p:cNvPr id="946" name="Google Shape;946;p66"/>
          <p:cNvSpPr/>
          <p:nvPr/>
        </p:nvSpPr>
        <p:spPr>
          <a:xfrm>
            <a:off x="3528588" y="2451014"/>
            <a:ext cx="2567411" cy="3532765"/>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n insect&#10;&#10;Description automatically generated" id="947" name="Google Shape;947;p66"/>
          <p:cNvPicPr preferRelativeResize="0"/>
          <p:nvPr/>
        </p:nvPicPr>
        <p:blipFill rotWithShape="1">
          <a:blip r:embed="rId5">
            <a:alphaModFix/>
          </a:blip>
          <a:srcRect b="0" l="0" r="0" t="0"/>
          <a:stretch/>
        </p:blipFill>
        <p:spPr>
          <a:xfrm>
            <a:off x="3664752" y="3069855"/>
            <a:ext cx="2295082" cy="2295082"/>
          </a:xfrm>
          <a:prstGeom prst="rect">
            <a:avLst/>
          </a:prstGeom>
          <a:noFill/>
          <a:ln>
            <a:noFill/>
          </a:ln>
        </p:spPr>
      </p:pic>
      <p:sp>
        <p:nvSpPr>
          <p:cNvPr id="948" name="Google Shape;948;p66"/>
          <p:cNvSpPr txBox="1"/>
          <p:nvPr>
            <p:ph idx="1" type="body"/>
          </p:nvPr>
        </p:nvSpPr>
        <p:spPr>
          <a:xfrm>
            <a:off x="6728459" y="2198914"/>
            <a:ext cx="4821283" cy="3670180"/>
          </a:xfrm>
          <a:prstGeom prst="rect">
            <a:avLst/>
          </a:prstGeom>
          <a:noFill/>
          <a:ln>
            <a:noFill/>
          </a:ln>
        </p:spPr>
        <p:txBody>
          <a:bodyPr anchorCtr="0" anchor="t" bIns="45700" lIns="0" spcFirstLastPara="1" rIns="0" wrap="square" tIns="45700">
            <a:normAutofit/>
          </a:bodyPr>
          <a:lstStyle/>
          <a:p>
            <a:pPr indent="-228600" lvl="0" marL="228600" rtl="0" algn="l">
              <a:lnSpc>
                <a:spcPct val="80000"/>
              </a:lnSpc>
              <a:spcBef>
                <a:spcPts val="0"/>
              </a:spcBef>
              <a:spcAft>
                <a:spcPts val="0"/>
              </a:spcAft>
              <a:buSzPts val="1665"/>
              <a:buFont typeface="Calibri"/>
              <a:buAutoNum type="arabicPeriod"/>
            </a:pPr>
            <a:r>
              <a:rPr lang="en-US" sz="1665"/>
              <a:t>From the Lateral epicondyle</a:t>
            </a:r>
            <a:endParaRPr/>
          </a:p>
          <a:p>
            <a:pPr indent="-182879" lvl="1" marL="384048" rtl="0" algn="l">
              <a:lnSpc>
                <a:spcPct val="80000"/>
              </a:lnSpc>
              <a:spcBef>
                <a:spcPts val="400"/>
              </a:spcBef>
              <a:spcAft>
                <a:spcPts val="0"/>
              </a:spcAft>
              <a:buSzPts val="1665"/>
              <a:buFont typeface="Arial"/>
              <a:buChar char="•"/>
            </a:pPr>
            <a:r>
              <a:rPr lang="en-US" sz="1665"/>
              <a:t>Origin of the Common extensor muscles of the wrist</a:t>
            </a:r>
            <a:endParaRPr/>
          </a:p>
          <a:p>
            <a:pPr indent="-228600" lvl="2" marL="612648" rtl="0" algn="l">
              <a:lnSpc>
                <a:spcPct val="80000"/>
              </a:lnSpc>
              <a:spcBef>
                <a:spcPts val="600"/>
              </a:spcBef>
              <a:spcAft>
                <a:spcPts val="0"/>
              </a:spcAft>
              <a:buSzPts val="1665"/>
              <a:buFont typeface="Calibri"/>
              <a:buAutoNum type="arabicParenR"/>
            </a:pPr>
            <a:r>
              <a:rPr lang="en-US" sz="1665"/>
              <a:t>Brachioradialis</a:t>
            </a:r>
            <a:endParaRPr/>
          </a:p>
          <a:p>
            <a:pPr indent="-228600" lvl="2" marL="612648" rtl="0" algn="l">
              <a:lnSpc>
                <a:spcPct val="80000"/>
              </a:lnSpc>
              <a:spcBef>
                <a:spcPts val="600"/>
              </a:spcBef>
              <a:spcAft>
                <a:spcPts val="0"/>
              </a:spcAft>
              <a:buSzPts val="1665"/>
              <a:buFont typeface="Calibri"/>
              <a:buAutoNum type="arabicParenR"/>
            </a:pPr>
            <a:r>
              <a:rPr lang="en-US" sz="1665"/>
              <a:t>Extensor Carpi radialis longus (Insertion into the base of the 2</a:t>
            </a:r>
            <a:r>
              <a:rPr baseline="30000" lang="en-US" sz="1665"/>
              <a:t>nd</a:t>
            </a:r>
            <a:r>
              <a:rPr lang="en-US" sz="1665"/>
              <a:t> &amp; 3</a:t>
            </a:r>
            <a:r>
              <a:rPr baseline="30000" lang="en-US" sz="1665"/>
              <a:t>rd</a:t>
            </a:r>
            <a:r>
              <a:rPr lang="en-US" sz="1665"/>
              <a:t> metacarpal bone and is found in the posterior forearm)</a:t>
            </a:r>
            <a:endParaRPr/>
          </a:p>
          <a:p>
            <a:pPr indent="-228600" lvl="2" marL="612648" rtl="0" algn="l">
              <a:lnSpc>
                <a:spcPct val="80000"/>
              </a:lnSpc>
              <a:spcBef>
                <a:spcPts val="600"/>
              </a:spcBef>
              <a:spcAft>
                <a:spcPts val="0"/>
              </a:spcAft>
              <a:buSzPts val="1665"/>
              <a:buFont typeface="Calibri"/>
              <a:buAutoNum type="arabicParenR"/>
            </a:pPr>
            <a:r>
              <a:rPr lang="en-US" sz="1665"/>
              <a:t>Extensor Carpi Radialis Brevis</a:t>
            </a:r>
            <a:endParaRPr/>
          </a:p>
          <a:p>
            <a:pPr indent="-182879" lvl="1" marL="384048" rtl="0" algn="l">
              <a:lnSpc>
                <a:spcPct val="80000"/>
              </a:lnSpc>
              <a:spcBef>
                <a:spcPts val="600"/>
              </a:spcBef>
              <a:spcAft>
                <a:spcPts val="0"/>
              </a:spcAft>
              <a:buSzPts val="1665"/>
              <a:buFont typeface="Arial"/>
              <a:buChar char="•"/>
            </a:pPr>
            <a:r>
              <a:rPr lang="en-US" sz="1665"/>
              <a:t>Supplied by the Radial Nerve.</a:t>
            </a:r>
            <a:endParaRPr/>
          </a:p>
          <a:p>
            <a:pPr indent="-228600" lvl="0" marL="228600" rtl="0" algn="l">
              <a:lnSpc>
                <a:spcPct val="80000"/>
              </a:lnSpc>
              <a:spcBef>
                <a:spcPts val="1600"/>
              </a:spcBef>
              <a:spcAft>
                <a:spcPts val="0"/>
              </a:spcAft>
              <a:buSzPts val="1665"/>
              <a:buFont typeface="Calibri"/>
              <a:buAutoNum type="arabicPeriod"/>
            </a:pPr>
            <a:r>
              <a:rPr lang="en-US" sz="1665"/>
              <a:t>From the Medial epicondyle</a:t>
            </a:r>
            <a:endParaRPr/>
          </a:p>
          <a:p>
            <a:pPr indent="-182879" lvl="1" marL="384048" rtl="0" algn="l">
              <a:lnSpc>
                <a:spcPct val="80000"/>
              </a:lnSpc>
              <a:spcBef>
                <a:spcPts val="400"/>
              </a:spcBef>
              <a:spcAft>
                <a:spcPts val="0"/>
              </a:spcAft>
              <a:buSzPts val="1665"/>
              <a:buFont typeface="Arial"/>
              <a:buChar char="•"/>
            </a:pPr>
            <a:r>
              <a:rPr lang="en-US" sz="1665"/>
              <a:t>Origin of the common flexor muscles of the wrist (palmaris longus, flexor carpi radialis, flexor digitorum superficialis, flexor carpi ulnaris) and pronator teres.</a:t>
            </a:r>
            <a:endParaRPr/>
          </a:p>
          <a:p>
            <a:pPr indent="0" lvl="0" marL="0" rtl="0" algn="l">
              <a:lnSpc>
                <a:spcPct val="80000"/>
              </a:lnSpc>
              <a:spcBef>
                <a:spcPts val="1600"/>
              </a:spcBef>
              <a:spcAft>
                <a:spcPts val="0"/>
              </a:spcAft>
              <a:buSzPts val="1665"/>
              <a:buNone/>
            </a:pPr>
            <a:r>
              <a:t/>
            </a:r>
            <a:endParaRPr sz="1665"/>
          </a:p>
          <a:p>
            <a:pPr indent="0" lvl="0" marL="0" rtl="0" algn="l">
              <a:lnSpc>
                <a:spcPct val="80000"/>
              </a:lnSpc>
              <a:spcBef>
                <a:spcPts val="1400"/>
              </a:spcBef>
              <a:spcAft>
                <a:spcPts val="0"/>
              </a:spcAft>
              <a:buSzPts val="1665"/>
              <a:buNone/>
            </a:pPr>
            <a:r>
              <a:t/>
            </a:r>
            <a:endParaRPr sz="1665"/>
          </a:p>
          <a:p>
            <a:pPr indent="-351472" lvl="0" marL="457200" rtl="0" algn="l">
              <a:lnSpc>
                <a:spcPct val="80000"/>
              </a:lnSpc>
              <a:spcBef>
                <a:spcPts val="1400"/>
              </a:spcBef>
              <a:spcAft>
                <a:spcPts val="0"/>
              </a:spcAft>
              <a:buSzPts val="1665"/>
              <a:buFont typeface="Calibri"/>
              <a:buNone/>
            </a:pPr>
            <a:r>
              <a:t/>
            </a:r>
            <a:endParaRPr sz="1665"/>
          </a:p>
        </p:txBody>
      </p:sp>
      <p:sp>
        <p:nvSpPr>
          <p:cNvPr id="949" name="Google Shape;949;p6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6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4" name="Shape 954"/>
        <p:cNvGrpSpPr/>
        <p:nvPr/>
      </p:nvGrpSpPr>
      <p:grpSpPr>
        <a:xfrm>
          <a:off x="0" y="0"/>
          <a:ext cx="0" cy="0"/>
          <a:chOff x="0" y="0"/>
          <a:chExt cx="0" cy="0"/>
        </a:xfrm>
      </p:grpSpPr>
      <p:sp>
        <p:nvSpPr>
          <p:cNvPr id="955" name="Google Shape;955;p6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6" name="Google Shape;956;p6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Biceps Muscle</a:t>
            </a:r>
            <a:endParaRPr/>
          </a:p>
        </p:txBody>
      </p:sp>
      <p:pic>
        <p:nvPicPr>
          <p:cNvPr id="957" name="Google Shape;957;p67"/>
          <p:cNvPicPr preferRelativeResize="0"/>
          <p:nvPr/>
        </p:nvPicPr>
        <p:blipFill rotWithShape="1">
          <a:blip r:embed="rId3">
            <a:alphaModFix/>
          </a:blip>
          <a:srcRect b="0" l="0" r="0" t="0"/>
          <a:stretch/>
        </p:blipFill>
        <p:spPr>
          <a:xfrm>
            <a:off x="643192" y="904337"/>
            <a:ext cx="5451627" cy="4729285"/>
          </a:xfrm>
          <a:prstGeom prst="rect">
            <a:avLst/>
          </a:prstGeom>
          <a:noFill/>
          <a:ln>
            <a:noFill/>
          </a:ln>
        </p:spPr>
      </p:pic>
      <p:cxnSp>
        <p:nvCxnSpPr>
          <p:cNvPr id="958" name="Google Shape;958;p6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59" name="Google Shape;959;p67"/>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Both Heads insert into the radial tuberosity and are supplies by the musculocutaneous nerve.</a:t>
            </a:r>
            <a:endParaRPr/>
          </a:p>
          <a:p>
            <a:pPr indent="-127000" lvl="0" marL="91440" rtl="0" algn="l">
              <a:lnSpc>
                <a:spcPct val="90000"/>
              </a:lnSpc>
              <a:spcBef>
                <a:spcPts val="1400"/>
              </a:spcBef>
              <a:spcAft>
                <a:spcPts val="0"/>
              </a:spcAft>
              <a:buSzPts val="2000"/>
              <a:buFont typeface="Arial"/>
              <a:buChar char="•"/>
            </a:pPr>
            <a:r>
              <a:rPr lang="en-US"/>
              <a:t> Its main function on the elbow joint is supination.</a:t>
            </a:r>
            <a:endParaRPr/>
          </a:p>
          <a:p>
            <a:pPr indent="-127000" lvl="0" marL="91440" rtl="0" algn="l">
              <a:lnSpc>
                <a:spcPct val="90000"/>
              </a:lnSpc>
              <a:spcBef>
                <a:spcPts val="1400"/>
              </a:spcBef>
              <a:spcAft>
                <a:spcPts val="0"/>
              </a:spcAft>
              <a:buSzPts val="2000"/>
              <a:buFont typeface="Arial"/>
              <a:buChar char="•"/>
            </a:pPr>
            <a:r>
              <a:rPr lang="en-US"/>
              <a:t> Examined by Yergason’s Test which is active resisted supination of the forearm.</a:t>
            </a:r>
            <a:endParaRPr/>
          </a:p>
          <a:p>
            <a:pPr indent="-127000" lvl="0" marL="91440" rtl="0" algn="l">
              <a:lnSpc>
                <a:spcPct val="90000"/>
              </a:lnSpc>
              <a:spcBef>
                <a:spcPts val="1400"/>
              </a:spcBef>
              <a:spcAft>
                <a:spcPts val="0"/>
              </a:spcAft>
              <a:buSzPts val="2000"/>
              <a:buFont typeface="Arial"/>
              <a:buChar char="•"/>
            </a:pPr>
            <a:r>
              <a:rPr lang="en-US"/>
              <a:t> Assists brachialis muscle in flexion of the elbow.</a:t>
            </a:r>
            <a:endParaRPr/>
          </a:p>
        </p:txBody>
      </p:sp>
      <p:sp>
        <p:nvSpPr>
          <p:cNvPr id="960" name="Google Shape;960;p6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6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5" name="Shape 965"/>
        <p:cNvGrpSpPr/>
        <p:nvPr/>
      </p:nvGrpSpPr>
      <p:grpSpPr>
        <a:xfrm>
          <a:off x="0" y="0"/>
          <a:ext cx="0" cy="0"/>
          <a:chOff x="0" y="0"/>
          <a:chExt cx="0" cy="0"/>
        </a:xfrm>
      </p:grpSpPr>
      <p:sp>
        <p:nvSpPr>
          <p:cNvPr id="966" name="Google Shape;966;p6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7" name="Google Shape;967;p6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Brachialis Muscle</a:t>
            </a:r>
            <a:endParaRPr/>
          </a:p>
        </p:txBody>
      </p:sp>
      <p:pic>
        <p:nvPicPr>
          <p:cNvPr id="968" name="Google Shape;968;p68"/>
          <p:cNvPicPr preferRelativeResize="0"/>
          <p:nvPr/>
        </p:nvPicPr>
        <p:blipFill rotWithShape="1">
          <a:blip r:embed="rId3">
            <a:alphaModFix/>
          </a:blip>
          <a:srcRect b="0" l="0" r="0" t="0"/>
          <a:stretch/>
        </p:blipFill>
        <p:spPr>
          <a:xfrm>
            <a:off x="643192" y="1735710"/>
            <a:ext cx="5451627" cy="3066539"/>
          </a:xfrm>
          <a:prstGeom prst="rect">
            <a:avLst/>
          </a:prstGeom>
          <a:noFill/>
          <a:ln>
            <a:noFill/>
          </a:ln>
        </p:spPr>
      </p:pic>
      <p:cxnSp>
        <p:nvCxnSpPr>
          <p:cNvPr id="969" name="Google Shape;969;p6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70" name="Google Shape;970;p68"/>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Origin: Distal anterior surface of humerus.</a:t>
            </a:r>
            <a:endParaRPr/>
          </a:p>
          <a:p>
            <a:pPr indent="-127000" lvl="0" marL="91440" rtl="0" algn="l">
              <a:lnSpc>
                <a:spcPct val="90000"/>
              </a:lnSpc>
              <a:spcBef>
                <a:spcPts val="1400"/>
              </a:spcBef>
              <a:spcAft>
                <a:spcPts val="0"/>
              </a:spcAft>
              <a:buSzPts val="2000"/>
              <a:buFont typeface="Arial"/>
              <a:buChar char="•"/>
            </a:pPr>
            <a:r>
              <a:rPr lang="en-US"/>
              <a:t> Insertion: coronoid process and the tuberosity of ulna.</a:t>
            </a:r>
            <a:endParaRPr/>
          </a:p>
          <a:p>
            <a:pPr indent="-127000" lvl="0" marL="91440" rtl="0" algn="l">
              <a:lnSpc>
                <a:spcPct val="90000"/>
              </a:lnSpc>
              <a:spcBef>
                <a:spcPts val="1400"/>
              </a:spcBef>
              <a:spcAft>
                <a:spcPts val="0"/>
              </a:spcAft>
              <a:buSzPts val="2000"/>
              <a:buFont typeface="Arial"/>
              <a:buChar char="•"/>
            </a:pPr>
            <a:r>
              <a:rPr lang="en-US"/>
              <a:t> Nerve Supply: Musculocutaneous nerve.</a:t>
            </a:r>
            <a:endParaRPr/>
          </a:p>
          <a:p>
            <a:pPr indent="-127000" lvl="0" marL="91440" rtl="0" algn="l">
              <a:lnSpc>
                <a:spcPct val="90000"/>
              </a:lnSpc>
              <a:spcBef>
                <a:spcPts val="1400"/>
              </a:spcBef>
              <a:spcAft>
                <a:spcPts val="0"/>
              </a:spcAft>
              <a:buSzPts val="2000"/>
              <a:buFont typeface="Arial"/>
              <a:buChar char="•"/>
            </a:pPr>
            <a:r>
              <a:rPr lang="en-US"/>
              <a:t> Main function: Flexion of the elbow joint.</a:t>
            </a:r>
            <a:endParaRPr/>
          </a:p>
        </p:txBody>
      </p:sp>
      <p:sp>
        <p:nvSpPr>
          <p:cNvPr id="971" name="Google Shape;971;p6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6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6" name="Shape 976"/>
        <p:cNvGrpSpPr/>
        <p:nvPr/>
      </p:nvGrpSpPr>
      <p:grpSpPr>
        <a:xfrm>
          <a:off x="0" y="0"/>
          <a:ext cx="0" cy="0"/>
          <a:chOff x="0" y="0"/>
          <a:chExt cx="0" cy="0"/>
        </a:xfrm>
      </p:grpSpPr>
      <p:sp>
        <p:nvSpPr>
          <p:cNvPr id="977" name="Google Shape;977;p6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8" name="Google Shape;978;p69"/>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Triceps Brachii</a:t>
            </a:r>
            <a:endParaRPr/>
          </a:p>
        </p:txBody>
      </p:sp>
      <p:pic>
        <p:nvPicPr>
          <p:cNvPr id="979" name="Google Shape;979;p69"/>
          <p:cNvPicPr preferRelativeResize="0"/>
          <p:nvPr/>
        </p:nvPicPr>
        <p:blipFill rotWithShape="1">
          <a:blip r:embed="rId3">
            <a:alphaModFix/>
          </a:blip>
          <a:srcRect b="0" l="0" r="0" t="0"/>
          <a:stretch/>
        </p:blipFill>
        <p:spPr>
          <a:xfrm>
            <a:off x="643192" y="1735710"/>
            <a:ext cx="5451627" cy="3066539"/>
          </a:xfrm>
          <a:prstGeom prst="rect">
            <a:avLst/>
          </a:prstGeom>
          <a:noFill/>
          <a:ln>
            <a:noFill/>
          </a:ln>
        </p:spPr>
      </p:pic>
      <p:cxnSp>
        <p:nvCxnSpPr>
          <p:cNvPr id="980" name="Google Shape;980;p69"/>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81" name="Google Shape;981;p69"/>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Origin:</a:t>
            </a:r>
            <a:endParaRPr/>
          </a:p>
          <a:p>
            <a:pPr indent="-182880" lvl="1" marL="384048" rtl="0" algn="l">
              <a:lnSpc>
                <a:spcPct val="90000"/>
              </a:lnSpc>
              <a:spcBef>
                <a:spcPts val="400"/>
              </a:spcBef>
              <a:spcAft>
                <a:spcPts val="0"/>
              </a:spcAft>
              <a:buSzPts val="1800"/>
              <a:buFont typeface="Calibri"/>
              <a:buChar char="₋"/>
            </a:pPr>
            <a:r>
              <a:rPr lang="en-US"/>
              <a:t>Long head: infraglenoid tubercle of scapula</a:t>
            </a:r>
            <a:endParaRPr/>
          </a:p>
          <a:p>
            <a:pPr indent="-182880" lvl="1" marL="384048" rtl="0" algn="l">
              <a:lnSpc>
                <a:spcPct val="90000"/>
              </a:lnSpc>
              <a:spcBef>
                <a:spcPts val="600"/>
              </a:spcBef>
              <a:spcAft>
                <a:spcPts val="0"/>
              </a:spcAft>
              <a:buSzPts val="1800"/>
              <a:buFont typeface="Calibri"/>
              <a:buChar char="₋"/>
            </a:pPr>
            <a:r>
              <a:rPr lang="en-US"/>
              <a:t>Lateral head: above the radial groove</a:t>
            </a:r>
            <a:endParaRPr/>
          </a:p>
          <a:p>
            <a:pPr indent="-182880" lvl="1" marL="384048" rtl="0" algn="l">
              <a:lnSpc>
                <a:spcPct val="90000"/>
              </a:lnSpc>
              <a:spcBef>
                <a:spcPts val="600"/>
              </a:spcBef>
              <a:spcAft>
                <a:spcPts val="0"/>
              </a:spcAft>
              <a:buSzPts val="1800"/>
              <a:buFont typeface="Calibri"/>
              <a:buChar char="₋"/>
            </a:pPr>
            <a:r>
              <a:rPr lang="en-US"/>
              <a:t>Medial head: below the radial groove</a:t>
            </a:r>
            <a:endParaRPr/>
          </a:p>
          <a:p>
            <a:pPr indent="-127000" lvl="0" marL="91440" rtl="0" algn="l">
              <a:lnSpc>
                <a:spcPct val="90000"/>
              </a:lnSpc>
              <a:spcBef>
                <a:spcPts val="1600"/>
              </a:spcBef>
              <a:spcAft>
                <a:spcPts val="0"/>
              </a:spcAft>
              <a:buSzPts val="2000"/>
              <a:buFont typeface="Arial"/>
              <a:buChar char="•"/>
            </a:pPr>
            <a:r>
              <a:rPr lang="en-US"/>
              <a:t> Insertion: Olecranon process of ulna.</a:t>
            </a:r>
            <a:endParaRPr/>
          </a:p>
          <a:p>
            <a:pPr indent="-127000" lvl="0" marL="91440" rtl="0" algn="l">
              <a:lnSpc>
                <a:spcPct val="90000"/>
              </a:lnSpc>
              <a:spcBef>
                <a:spcPts val="1400"/>
              </a:spcBef>
              <a:spcAft>
                <a:spcPts val="0"/>
              </a:spcAft>
              <a:buSzPts val="2000"/>
              <a:buFont typeface="Arial"/>
              <a:buChar char="•"/>
            </a:pPr>
            <a:r>
              <a:rPr lang="en-US"/>
              <a:t> Nerve supply: Radial nerve.</a:t>
            </a:r>
            <a:endParaRPr/>
          </a:p>
          <a:p>
            <a:pPr indent="-127000" lvl="0" marL="91440" rtl="0" algn="l">
              <a:lnSpc>
                <a:spcPct val="90000"/>
              </a:lnSpc>
              <a:spcBef>
                <a:spcPts val="1400"/>
              </a:spcBef>
              <a:spcAft>
                <a:spcPts val="0"/>
              </a:spcAft>
              <a:buSzPts val="2000"/>
              <a:buFont typeface="Arial"/>
              <a:buChar char="•"/>
            </a:pPr>
            <a:r>
              <a:rPr lang="en-US"/>
              <a:t> Main Function: Extension of the elbow joints.</a:t>
            </a:r>
            <a:endParaRPr/>
          </a:p>
          <a:p>
            <a:pPr indent="-127000" lvl="0" marL="91440" rtl="0" algn="l">
              <a:lnSpc>
                <a:spcPct val="90000"/>
              </a:lnSpc>
              <a:spcBef>
                <a:spcPts val="1400"/>
              </a:spcBef>
              <a:spcAft>
                <a:spcPts val="0"/>
              </a:spcAft>
              <a:buSzPts val="2000"/>
              <a:buFont typeface="Arial"/>
              <a:buChar char="•"/>
            </a:pPr>
            <a:r>
              <a:rPr lang="en-US"/>
              <a:t> Examination: Resisted extension of the elbow joint against gravity.</a:t>
            </a:r>
            <a:endParaRPr/>
          </a:p>
        </p:txBody>
      </p:sp>
      <p:sp>
        <p:nvSpPr>
          <p:cNvPr id="982" name="Google Shape;982;p6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6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1" name="Google Shape;211;p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descr="نتيجة بحث الصور عن drop arm test" id="212" name="Google Shape;212;p7"/>
          <p:cNvPicPr preferRelativeResize="0"/>
          <p:nvPr/>
        </p:nvPicPr>
        <p:blipFill rotWithShape="1">
          <a:blip r:embed="rId3">
            <a:alphaModFix/>
          </a:blip>
          <a:srcRect b="0" l="0" r="0" t="0"/>
          <a:stretch/>
        </p:blipFill>
        <p:spPr>
          <a:xfrm>
            <a:off x="643192" y="1735709"/>
            <a:ext cx="5451627" cy="3066540"/>
          </a:xfrm>
          <a:prstGeom prst="rect">
            <a:avLst/>
          </a:prstGeom>
          <a:noFill/>
          <a:ln>
            <a:noFill/>
          </a:ln>
        </p:spPr>
      </p:pic>
      <p:cxnSp>
        <p:nvCxnSpPr>
          <p:cNvPr id="213" name="Google Shape;213;p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14" name="Google Shape;214;p7"/>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Drop Arm Sign:</a:t>
            </a:r>
            <a:endParaRPr/>
          </a:p>
          <a:p>
            <a:pPr indent="0" lvl="0" marL="0" rtl="0" algn="l">
              <a:lnSpc>
                <a:spcPct val="90000"/>
              </a:lnSpc>
              <a:spcBef>
                <a:spcPts val="1400"/>
              </a:spcBef>
              <a:spcAft>
                <a:spcPts val="0"/>
              </a:spcAft>
              <a:buSzPts val="2000"/>
              <a:buNone/>
            </a:pPr>
            <a:r>
              <a:rPr lang="en-US"/>
              <a:t>The examiner will passively abduct the upper limb to 180°. The patient will then start to drop his arm slowly to his side. </a:t>
            </a:r>
            <a:endParaRPr/>
          </a:p>
          <a:p>
            <a:pPr indent="0" lvl="0" marL="0" rtl="0" algn="l">
              <a:lnSpc>
                <a:spcPct val="90000"/>
              </a:lnSpc>
              <a:spcBef>
                <a:spcPts val="1400"/>
              </a:spcBef>
              <a:spcAft>
                <a:spcPts val="0"/>
              </a:spcAft>
              <a:buSzPts val="2000"/>
              <a:buNone/>
            </a:pPr>
            <a:r>
              <a:rPr lang="en-US">
                <a:solidFill>
                  <a:schemeClr val="accent2"/>
                </a:solidFill>
              </a:rPr>
              <a:t>+ve Drop Arm Sign</a:t>
            </a:r>
            <a:r>
              <a:rPr lang="en-US"/>
              <a:t>: When the patient’s arm is about 90°, he will drop his arm in an uncontrolled manner towards his body, it indicates </a:t>
            </a:r>
            <a:r>
              <a:rPr lang="en-US">
                <a:solidFill>
                  <a:schemeClr val="accent2"/>
                </a:solidFill>
              </a:rPr>
              <a:t>a </a:t>
            </a:r>
            <a:r>
              <a:rPr lang="en-US" u="sng">
                <a:solidFill>
                  <a:schemeClr val="accent2"/>
                </a:solidFill>
              </a:rPr>
              <a:t>complete tear</a:t>
            </a:r>
            <a:r>
              <a:rPr lang="en-US"/>
              <a:t> of supraspinatus muscle.</a:t>
            </a:r>
            <a:endParaRPr/>
          </a:p>
          <a:p>
            <a:pPr indent="0" lvl="0" marL="0" rtl="0" algn="l">
              <a:lnSpc>
                <a:spcPct val="90000"/>
              </a:lnSpc>
              <a:spcBef>
                <a:spcPts val="1400"/>
              </a:spcBef>
              <a:spcAft>
                <a:spcPts val="0"/>
              </a:spcAft>
              <a:buSzPts val="2000"/>
              <a:buNone/>
            </a:pPr>
            <a:r>
              <a:t/>
            </a:r>
            <a:endParaRPr/>
          </a:p>
        </p:txBody>
      </p:sp>
      <p:sp>
        <p:nvSpPr>
          <p:cNvPr id="215" name="Google Shape;215;p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7" name="Shape 987"/>
        <p:cNvGrpSpPr/>
        <p:nvPr/>
      </p:nvGrpSpPr>
      <p:grpSpPr>
        <a:xfrm>
          <a:off x="0" y="0"/>
          <a:ext cx="0" cy="0"/>
          <a:chOff x="0" y="0"/>
          <a:chExt cx="0" cy="0"/>
        </a:xfrm>
      </p:grpSpPr>
      <p:sp>
        <p:nvSpPr>
          <p:cNvPr id="988" name="Google Shape;988;p7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9" name="Google Shape;989;p70"/>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the joint</a:t>
            </a:r>
            <a:endParaRPr/>
          </a:p>
        </p:txBody>
      </p:sp>
      <p:pic>
        <p:nvPicPr>
          <p:cNvPr id="990" name="Google Shape;990;p70"/>
          <p:cNvPicPr preferRelativeResize="0"/>
          <p:nvPr/>
        </p:nvPicPr>
        <p:blipFill rotWithShape="1">
          <a:blip r:embed="rId3">
            <a:alphaModFix/>
          </a:blip>
          <a:srcRect b="5" l="0" r="3" t="28999"/>
          <a:stretch/>
        </p:blipFill>
        <p:spPr>
          <a:xfrm>
            <a:off x="633999" y="581098"/>
            <a:ext cx="4020297" cy="2476136"/>
          </a:xfrm>
          <a:prstGeom prst="rect">
            <a:avLst/>
          </a:prstGeom>
          <a:noFill/>
          <a:ln>
            <a:noFill/>
          </a:ln>
        </p:spPr>
      </p:pic>
      <p:cxnSp>
        <p:nvCxnSpPr>
          <p:cNvPr id="991" name="Google Shape;991;p70"/>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table, person&#10;&#10;Description automatically generated" id="992" name="Google Shape;992;p70"/>
          <p:cNvPicPr preferRelativeResize="0"/>
          <p:nvPr/>
        </p:nvPicPr>
        <p:blipFill rotWithShape="1">
          <a:blip r:embed="rId4">
            <a:alphaModFix/>
          </a:blip>
          <a:srcRect b="0" l="0" r="0" t="0"/>
          <a:stretch/>
        </p:blipFill>
        <p:spPr>
          <a:xfrm>
            <a:off x="642258" y="3167158"/>
            <a:ext cx="4033303" cy="2847902"/>
          </a:xfrm>
          <a:prstGeom prst="rect">
            <a:avLst/>
          </a:prstGeom>
          <a:noFill/>
          <a:ln>
            <a:noFill/>
          </a:ln>
        </p:spPr>
      </p:pic>
      <p:sp>
        <p:nvSpPr>
          <p:cNvPr id="993" name="Google Shape;993;p70"/>
          <p:cNvSpPr txBox="1"/>
          <p:nvPr>
            <p:ph idx="1" type="body"/>
          </p:nvPr>
        </p:nvSpPr>
        <p:spPr>
          <a:xfrm>
            <a:off x="5144679" y="2198913"/>
            <a:ext cx="6405063" cy="4134915"/>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1800"/>
              <a:buNone/>
            </a:pPr>
            <a:r>
              <a:rPr b="1" lang="en-US" sz="1800">
                <a:solidFill>
                  <a:schemeClr val="accent1"/>
                </a:solidFill>
              </a:rPr>
              <a:t>Elbow dislocation:</a:t>
            </a:r>
            <a:endParaRPr/>
          </a:p>
          <a:p>
            <a:pPr indent="-91440" lvl="0" marL="91440" rtl="0" algn="l">
              <a:lnSpc>
                <a:spcPct val="90000"/>
              </a:lnSpc>
              <a:spcBef>
                <a:spcPts val="1400"/>
              </a:spcBef>
              <a:spcAft>
                <a:spcPts val="0"/>
              </a:spcAft>
              <a:buSzPts val="1400"/>
              <a:buFont typeface="Arial"/>
              <a:buChar char="•"/>
            </a:pPr>
            <a:r>
              <a:rPr lang="en-US" sz="1400"/>
              <a:t>90% are posterior dislocation.</a:t>
            </a:r>
            <a:endParaRPr/>
          </a:p>
          <a:p>
            <a:pPr indent="-91440" lvl="0" marL="91440" rtl="0" algn="l">
              <a:lnSpc>
                <a:spcPct val="90000"/>
              </a:lnSpc>
              <a:spcBef>
                <a:spcPts val="1400"/>
              </a:spcBef>
              <a:spcAft>
                <a:spcPts val="0"/>
              </a:spcAft>
              <a:buSzPts val="1400"/>
              <a:buFont typeface="Arial"/>
              <a:buChar char="•"/>
            </a:pPr>
            <a:r>
              <a:rPr lang="en-US" sz="1400"/>
              <a:t>Needs a careful examination of associated injuries, which include:</a:t>
            </a:r>
            <a:endParaRPr/>
          </a:p>
          <a:p>
            <a:pPr indent="-182880" lvl="1" marL="384048" rtl="0" algn="l">
              <a:lnSpc>
                <a:spcPct val="90000"/>
              </a:lnSpc>
              <a:spcBef>
                <a:spcPts val="400"/>
              </a:spcBef>
              <a:spcAft>
                <a:spcPts val="0"/>
              </a:spcAft>
              <a:buSzPts val="1400"/>
              <a:buFont typeface="Calibri"/>
              <a:buChar char="₋"/>
            </a:pPr>
            <a:r>
              <a:rPr lang="en-US" sz="1400"/>
              <a:t>Bony Fracture (such as radial head injury or coronoid process injury)</a:t>
            </a:r>
            <a:endParaRPr/>
          </a:p>
          <a:p>
            <a:pPr indent="-182880" lvl="1" marL="384048" rtl="0" algn="l">
              <a:lnSpc>
                <a:spcPct val="90000"/>
              </a:lnSpc>
              <a:spcBef>
                <a:spcPts val="600"/>
              </a:spcBef>
              <a:spcAft>
                <a:spcPts val="0"/>
              </a:spcAft>
              <a:buSzPts val="1400"/>
              <a:buFont typeface="Calibri"/>
              <a:buChar char="₋"/>
            </a:pPr>
            <a:r>
              <a:rPr lang="en-US" sz="1400"/>
              <a:t>Ligament injury</a:t>
            </a:r>
            <a:endParaRPr/>
          </a:p>
          <a:p>
            <a:pPr indent="-91440" lvl="0" marL="91440" rtl="0" algn="l">
              <a:lnSpc>
                <a:spcPct val="90000"/>
              </a:lnSpc>
              <a:spcBef>
                <a:spcPts val="1600"/>
              </a:spcBef>
              <a:spcAft>
                <a:spcPts val="0"/>
              </a:spcAft>
              <a:buSzPts val="1400"/>
              <a:buFont typeface="Arial"/>
              <a:buChar char="•"/>
            </a:pPr>
            <a:r>
              <a:rPr lang="en-US" sz="1400"/>
              <a:t>Has a high incidence among young people between 10 – 20 years old, usually during sports.</a:t>
            </a:r>
            <a:endParaRPr/>
          </a:p>
          <a:p>
            <a:pPr indent="-91440" lvl="0" marL="91440" rtl="0" algn="l">
              <a:lnSpc>
                <a:spcPct val="90000"/>
              </a:lnSpc>
              <a:spcBef>
                <a:spcPts val="1400"/>
              </a:spcBef>
              <a:spcAft>
                <a:spcPts val="0"/>
              </a:spcAft>
              <a:buSzPts val="1400"/>
              <a:buFont typeface="Arial"/>
              <a:buChar char="•"/>
            </a:pPr>
            <a:r>
              <a:rPr lang="en-US" sz="1400"/>
              <a:t>Elbow dislocation with radial head &amp; coronoid process fracture are a terrible triad due to the association with instability of the elbow joint.</a:t>
            </a:r>
            <a:endParaRPr/>
          </a:p>
          <a:p>
            <a:pPr indent="-91440" lvl="0" marL="91440" rtl="0" algn="l">
              <a:lnSpc>
                <a:spcPct val="90000"/>
              </a:lnSpc>
              <a:spcBef>
                <a:spcPts val="1400"/>
              </a:spcBef>
              <a:spcAft>
                <a:spcPts val="0"/>
              </a:spcAft>
              <a:buSzPts val="1400"/>
              <a:buFont typeface="Arial"/>
              <a:buChar char="•"/>
            </a:pPr>
            <a:r>
              <a:rPr lang="en-US" sz="1400"/>
              <a:t>Other Types of dislocation: </a:t>
            </a:r>
            <a:endParaRPr/>
          </a:p>
          <a:p>
            <a:pPr indent="-182880" lvl="1" marL="384048" rtl="0" algn="l">
              <a:lnSpc>
                <a:spcPct val="90000"/>
              </a:lnSpc>
              <a:spcBef>
                <a:spcPts val="400"/>
              </a:spcBef>
              <a:spcAft>
                <a:spcPts val="0"/>
              </a:spcAft>
              <a:buSzPts val="1400"/>
              <a:buFont typeface="Calibri"/>
              <a:buChar char="₋"/>
            </a:pPr>
            <a:r>
              <a:rPr lang="en-US" sz="1400"/>
              <a:t>Anterior Dislocation      </a:t>
            </a:r>
            <a:r>
              <a:rPr lang="en-US" sz="1400">
                <a:solidFill>
                  <a:schemeClr val="accent1"/>
                </a:solidFill>
              </a:rPr>
              <a:t> - </a:t>
            </a:r>
            <a:r>
              <a:rPr lang="en-US" sz="1400"/>
              <a:t>Lateral Dislocation	   </a:t>
            </a:r>
            <a:r>
              <a:rPr lang="en-US" sz="1400">
                <a:solidFill>
                  <a:schemeClr val="accent1"/>
                </a:solidFill>
              </a:rPr>
              <a:t>- </a:t>
            </a:r>
            <a:r>
              <a:rPr lang="en-US" sz="1400"/>
              <a:t>Medial Dislocation	</a:t>
            </a:r>
            <a:r>
              <a:rPr lang="en-US" sz="1400">
                <a:solidFill>
                  <a:schemeClr val="accent1"/>
                </a:solidFill>
              </a:rPr>
              <a:t>-</a:t>
            </a:r>
            <a:r>
              <a:rPr lang="en-US" sz="1400"/>
              <a:t> Divergent </a:t>
            </a:r>
            <a:endParaRPr/>
          </a:p>
        </p:txBody>
      </p:sp>
      <p:sp>
        <p:nvSpPr>
          <p:cNvPr id="994" name="Google Shape;994;p7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7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9" name="Shape 999"/>
        <p:cNvGrpSpPr/>
        <p:nvPr/>
      </p:nvGrpSpPr>
      <p:grpSpPr>
        <a:xfrm>
          <a:off x="0" y="0"/>
          <a:ext cx="0" cy="0"/>
          <a:chOff x="0" y="0"/>
          <a:chExt cx="0" cy="0"/>
        </a:xfrm>
      </p:grpSpPr>
      <p:sp>
        <p:nvSpPr>
          <p:cNvPr id="1000" name="Google Shape;1000;p71"/>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1" name="Google Shape;1001;p71"/>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71"/>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Management</a:t>
            </a:r>
            <a:endParaRPr/>
          </a:p>
        </p:txBody>
      </p:sp>
      <p:sp>
        <p:nvSpPr>
          <p:cNvPr id="1003" name="Google Shape;1003;p71"/>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71"/>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Urgent Closed Reduction after neurovascular examination.</a:t>
            </a:r>
            <a:endParaRPr/>
          </a:p>
          <a:p>
            <a:pPr indent="-457200" lvl="0" marL="457200" rtl="0" algn="l">
              <a:lnSpc>
                <a:spcPct val="90000"/>
              </a:lnSpc>
              <a:spcBef>
                <a:spcPts val="1400"/>
              </a:spcBef>
              <a:spcAft>
                <a:spcPts val="0"/>
              </a:spcAft>
              <a:buSzPts val="2000"/>
              <a:buFont typeface="Calibri"/>
              <a:buAutoNum type="arabicPeriod"/>
            </a:pPr>
            <a:r>
              <a:rPr lang="en-US"/>
              <a:t>Splint.</a:t>
            </a:r>
            <a:endParaRPr/>
          </a:p>
          <a:p>
            <a:pPr indent="-457200" lvl="0" marL="457200" rtl="0" algn="l">
              <a:lnSpc>
                <a:spcPct val="90000"/>
              </a:lnSpc>
              <a:spcBef>
                <a:spcPts val="1400"/>
              </a:spcBef>
              <a:spcAft>
                <a:spcPts val="0"/>
              </a:spcAft>
              <a:buSzPts val="2000"/>
              <a:buFont typeface="Calibri"/>
              <a:buAutoNum type="arabicPeriod"/>
            </a:pPr>
            <a:r>
              <a:rPr lang="en-US"/>
              <a:t>Ice.</a:t>
            </a:r>
            <a:endParaRPr/>
          </a:p>
          <a:p>
            <a:pPr indent="-457200" lvl="0" marL="457200" rtl="0" algn="l">
              <a:lnSpc>
                <a:spcPct val="90000"/>
              </a:lnSpc>
              <a:spcBef>
                <a:spcPts val="1400"/>
              </a:spcBef>
              <a:spcAft>
                <a:spcPts val="0"/>
              </a:spcAft>
              <a:buSzPts val="2000"/>
              <a:buFont typeface="Calibri"/>
              <a:buAutoNum type="arabicPeriod"/>
            </a:pPr>
            <a:r>
              <a:rPr lang="en-US"/>
              <a:t>Pain medication.</a:t>
            </a:r>
            <a:endParaRPr/>
          </a:p>
          <a:p>
            <a:pPr indent="-457200" lvl="0" marL="457200" rtl="0" algn="l">
              <a:lnSpc>
                <a:spcPct val="90000"/>
              </a:lnSpc>
              <a:spcBef>
                <a:spcPts val="1400"/>
              </a:spcBef>
              <a:spcAft>
                <a:spcPts val="0"/>
              </a:spcAft>
              <a:buSzPts val="2000"/>
              <a:buFont typeface="Calibri"/>
              <a:buAutoNum type="arabicPeriod"/>
            </a:pPr>
            <a:r>
              <a:rPr lang="en-US"/>
              <a:t>We have to examine joint for stability after reduction:</a:t>
            </a:r>
            <a:endParaRPr/>
          </a:p>
          <a:p>
            <a:pPr indent="-182880" lvl="2" marL="566928" rtl="0" algn="l">
              <a:lnSpc>
                <a:spcPct val="90000"/>
              </a:lnSpc>
              <a:spcBef>
                <a:spcPts val="400"/>
              </a:spcBef>
              <a:spcAft>
                <a:spcPts val="0"/>
              </a:spcAft>
              <a:buSzPts val="2000"/>
              <a:buFont typeface="Calibri"/>
              <a:buChar char="-"/>
            </a:pPr>
            <a:r>
              <a:rPr lang="en-US" sz="2000"/>
              <a:t>If LCL ligament involved / Unstable → Surgical intervention</a:t>
            </a:r>
            <a:endParaRPr/>
          </a:p>
          <a:p>
            <a:pPr indent="0" lvl="0" marL="0" rtl="0" algn="l">
              <a:lnSpc>
                <a:spcPct val="90000"/>
              </a:lnSpc>
              <a:spcBef>
                <a:spcPts val="1600"/>
              </a:spcBef>
              <a:spcAft>
                <a:spcPts val="0"/>
              </a:spcAft>
              <a:buSzPts val="2000"/>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8" name="Shape 1008"/>
        <p:cNvGrpSpPr/>
        <p:nvPr/>
      </p:nvGrpSpPr>
      <p:grpSpPr>
        <a:xfrm>
          <a:off x="0" y="0"/>
          <a:ext cx="0" cy="0"/>
          <a:chOff x="0" y="0"/>
          <a:chExt cx="0" cy="0"/>
        </a:xfrm>
      </p:grpSpPr>
      <p:sp>
        <p:nvSpPr>
          <p:cNvPr id="1009" name="Google Shape;1009;p7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0" name="Google Shape;1010;p7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muscles</a:t>
            </a:r>
            <a:endParaRPr/>
          </a:p>
        </p:txBody>
      </p:sp>
      <p:pic>
        <p:nvPicPr>
          <p:cNvPr id="1011" name="Google Shape;1011;p72"/>
          <p:cNvPicPr preferRelativeResize="0"/>
          <p:nvPr/>
        </p:nvPicPr>
        <p:blipFill rotWithShape="1">
          <a:blip r:embed="rId3">
            <a:alphaModFix/>
          </a:blip>
          <a:srcRect b="0" l="0" r="0" t="0"/>
          <a:stretch/>
        </p:blipFill>
        <p:spPr>
          <a:xfrm>
            <a:off x="643192" y="1332953"/>
            <a:ext cx="5451627" cy="3872053"/>
          </a:xfrm>
          <a:prstGeom prst="rect">
            <a:avLst/>
          </a:prstGeom>
          <a:noFill/>
          <a:ln>
            <a:noFill/>
          </a:ln>
        </p:spPr>
      </p:pic>
      <p:cxnSp>
        <p:nvCxnSpPr>
          <p:cNvPr id="1012" name="Google Shape;1012;p7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013" name="Google Shape;1013;p72"/>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70000"/>
              </a:lnSpc>
              <a:spcBef>
                <a:spcPts val="0"/>
              </a:spcBef>
              <a:spcAft>
                <a:spcPts val="0"/>
              </a:spcAft>
              <a:buSzPts val="2590"/>
              <a:buFont typeface="Calibri"/>
              <a:buAutoNum type="arabicPeriod"/>
            </a:pPr>
            <a:r>
              <a:rPr lang="en-US" sz="2590"/>
              <a:t>Lateral epicondylitis (Tennis Elbow):</a:t>
            </a:r>
            <a:endParaRPr/>
          </a:p>
          <a:p>
            <a:pPr indent="-164465" lvl="0" marL="91440" rtl="0" algn="l">
              <a:lnSpc>
                <a:spcPct val="70000"/>
              </a:lnSpc>
              <a:spcBef>
                <a:spcPts val="1400"/>
              </a:spcBef>
              <a:spcAft>
                <a:spcPts val="0"/>
              </a:spcAft>
              <a:buSzPts val="2590"/>
              <a:buFont typeface="Arial"/>
              <a:buChar char="•"/>
            </a:pPr>
            <a:r>
              <a:rPr lang="en-US" sz="2590"/>
              <a:t> Microtear of the common extensor muscles of the wrist.</a:t>
            </a:r>
            <a:endParaRPr/>
          </a:p>
          <a:p>
            <a:pPr indent="-164465" lvl="0" marL="91440" rtl="0" algn="l">
              <a:lnSpc>
                <a:spcPct val="70000"/>
              </a:lnSpc>
              <a:spcBef>
                <a:spcPts val="1400"/>
              </a:spcBef>
              <a:spcAft>
                <a:spcPts val="0"/>
              </a:spcAft>
              <a:buSzPts val="2590"/>
              <a:buFont typeface="Arial"/>
              <a:buChar char="•"/>
            </a:pPr>
            <a:r>
              <a:rPr lang="en-US" sz="2590"/>
              <a:t> Mainly the pathology is in the extensor carpi radialis brevis.</a:t>
            </a:r>
            <a:endParaRPr/>
          </a:p>
          <a:p>
            <a:pPr indent="-164465" lvl="0" marL="91440" rtl="0" algn="l">
              <a:lnSpc>
                <a:spcPct val="70000"/>
              </a:lnSpc>
              <a:spcBef>
                <a:spcPts val="1400"/>
              </a:spcBef>
              <a:spcAft>
                <a:spcPts val="0"/>
              </a:spcAft>
              <a:buSzPts val="2590"/>
              <a:buFont typeface="Arial"/>
              <a:buChar char="•"/>
            </a:pPr>
            <a:r>
              <a:rPr lang="en-US" sz="2590"/>
              <a:t> Due to Forceful repetitive wrist extension.</a:t>
            </a:r>
            <a:endParaRPr/>
          </a:p>
          <a:p>
            <a:pPr indent="-164465" lvl="0" marL="91440" rtl="0" algn="l">
              <a:lnSpc>
                <a:spcPct val="70000"/>
              </a:lnSpc>
              <a:spcBef>
                <a:spcPts val="1400"/>
              </a:spcBef>
              <a:spcAft>
                <a:spcPts val="0"/>
              </a:spcAft>
              <a:buSzPts val="2590"/>
              <a:buFont typeface="Arial"/>
              <a:buChar char="•"/>
            </a:pPr>
            <a:r>
              <a:rPr lang="en-US" sz="2590"/>
              <a:t> Seen in tennis players.</a:t>
            </a:r>
            <a:endParaRPr/>
          </a:p>
          <a:p>
            <a:pPr indent="0" lvl="0" marL="0" rtl="0" algn="l">
              <a:lnSpc>
                <a:spcPct val="70000"/>
              </a:lnSpc>
              <a:spcBef>
                <a:spcPts val="1400"/>
              </a:spcBef>
              <a:spcAft>
                <a:spcPts val="0"/>
              </a:spcAft>
              <a:buSzPts val="2590"/>
              <a:buNone/>
            </a:pPr>
            <a:r>
              <a:t/>
            </a:r>
            <a:endParaRPr sz="2590"/>
          </a:p>
        </p:txBody>
      </p:sp>
      <p:sp>
        <p:nvSpPr>
          <p:cNvPr id="1014" name="Google Shape;1014;p7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7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9" name="Shape 1019"/>
        <p:cNvGrpSpPr/>
        <p:nvPr/>
      </p:nvGrpSpPr>
      <p:grpSpPr>
        <a:xfrm>
          <a:off x="0" y="0"/>
          <a:ext cx="0" cy="0"/>
          <a:chOff x="0" y="0"/>
          <a:chExt cx="0" cy="0"/>
        </a:xfrm>
      </p:grpSpPr>
      <p:sp>
        <p:nvSpPr>
          <p:cNvPr id="1020" name="Google Shape;1020;p7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1" name="Google Shape;1021;p73"/>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id="1022" name="Google Shape;1022;p73"/>
          <p:cNvPicPr preferRelativeResize="0"/>
          <p:nvPr/>
        </p:nvPicPr>
        <p:blipFill rotWithShape="1">
          <a:blip r:embed="rId3">
            <a:alphaModFix/>
          </a:blip>
          <a:srcRect b="0" l="0" r="0" t="0"/>
          <a:stretch/>
        </p:blipFill>
        <p:spPr>
          <a:xfrm>
            <a:off x="633999" y="688457"/>
            <a:ext cx="4020297" cy="2261417"/>
          </a:xfrm>
          <a:prstGeom prst="rect">
            <a:avLst/>
          </a:prstGeom>
          <a:noFill/>
          <a:ln>
            <a:noFill/>
          </a:ln>
        </p:spPr>
      </p:pic>
      <p:cxnSp>
        <p:nvCxnSpPr>
          <p:cNvPr id="1023" name="Google Shape;1023;p73"/>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1024" name="Google Shape;1024;p73"/>
          <p:cNvPicPr preferRelativeResize="0"/>
          <p:nvPr/>
        </p:nvPicPr>
        <p:blipFill rotWithShape="1">
          <a:blip r:embed="rId4">
            <a:alphaModFix/>
          </a:blip>
          <a:srcRect b="0" l="0" r="0" t="0"/>
          <a:stretch/>
        </p:blipFill>
        <p:spPr>
          <a:xfrm>
            <a:off x="633999" y="3290965"/>
            <a:ext cx="4020296" cy="2330408"/>
          </a:xfrm>
          <a:prstGeom prst="rect">
            <a:avLst/>
          </a:prstGeom>
          <a:noFill/>
          <a:ln>
            <a:noFill/>
          </a:ln>
        </p:spPr>
      </p:pic>
      <p:sp>
        <p:nvSpPr>
          <p:cNvPr id="1025" name="Google Shape;1025;p73"/>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17475" lvl="0" marL="91440" rtl="0" algn="l">
              <a:lnSpc>
                <a:spcPct val="80000"/>
              </a:lnSpc>
              <a:spcBef>
                <a:spcPts val="0"/>
              </a:spcBef>
              <a:spcAft>
                <a:spcPts val="0"/>
              </a:spcAft>
              <a:buSzPts val="1850"/>
              <a:buFont typeface="Arial"/>
              <a:buChar char="•"/>
            </a:pPr>
            <a:r>
              <a:rPr lang="en-US" sz="1850"/>
              <a:t>Look, Feel, Move, Special Test.</a:t>
            </a:r>
            <a:endParaRPr/>
          </a:p>
          <a:p>
            <a:pPr indent="-117475" lvl="0" marL="91440" rtl="0" algn="l">
              <a:lnSpc>
                <a:spcPct val="80000"/>
              </a:lnSpc>
              <a:spcBef>
                <a:spcPts val="1400"/>
              </a:spcBef>
              <a:spcAft>
                <a:spcPts val="0"/>
              </a:spcAft>
              <a:buSzPts val="1850"/>
              <a:buFont typeface="Arial"/>
              <a:buChar char="•"/>
            </a:pPr>
            <a:r>
              <a:rPr lang="en-US" sz="1850"/>
              <a:t>Feel: Patient has localized tenderness over the lateral epicondyle.</a:t>
            </a:r>
            <a:endParaRPr/>
          </a:p>
          <a:p>
            <a:pPr indent="-117475" lvl="0" marL="91440" rtl="0" algn="l">
              <a:lnSpc>
                <a:spcPct val="80000"/>
              </a:lnSpc>
              <a:spcBef>
                <a:spcPts val="1400"/>
              </a:spcBef>
              <a:spcAft>
                <a:spcPts val="0"/>
              </a:spcAft>
              <a:buSzPts val="1850"/>
              <a:buFont typeface="Arial"/>
              <a:buChar char="•"/>
            </a:pPr>
            <a:r>
              <a:rPr lang="en-US" sz="1850" u="sng">
                <a:solidFill>
                  <a:schemeClr val="accent1"/>
                </a:solidFill>
              </a:rPr>
              <a:t>Cozen’s Test</a:t>
            </a:r>
            <a:r>
              <a:rPr lang="en-US" sz="1850"/>
              <a:t>: The patient’s forearm is kept in pronation and the wrist radially deviated. Ask the patient to actively extend the elbow against resistance.</a:t>
            </a:r>
            <a:endParaRPr/>
          </a:p>
          <a:p>
            <a:pPr indent="0" lvl="1" marL="201168" rtl="0" algn="l">
              <a:lnSpc>
                <a:spcPct val="80000"/>
              </a:lnSpc>
              <a:spcBef>
                <a:spcPts val="400"/>
              </a:spcBef>
              <a:spcAft>
                <a:spcPts val="0"/>
              </a:spcAft>
              <a:buSzPts val="1850"/>
              <a:buNone/>
            </a:pPr>
            <a:r>
              <a:rPr lang="en-US" sz="1850" u="sng">
                <a:solidFill>
                  <a:schemeClr val="accent1"/>
                </a:solidFill>
              </a:rPr>
              <a:t>+ve test:</a:t>
            </a:r>
            <a:r>
              <a:rPr lang="en-US" sz="1850">
                <a:solidFill>
                  <a:schemeClr val="accent1"/>
                </a:solidFill>
              </a:rPr>
              <a:t> </a:t>
            </a:r>
            <a:r>
              <a:rPr lang="en-US" sz="1850"/>
              <a:t>patient feel </a:t>
            </a:r>
            <a:r>
              <a:rPr lang="en-US" sz="1850">
                <a:solidFill>
                  <a:schemeClr val="accent1"/>
                </a:solidFill>
              </a:rPr>
              <a:t>pain</a:t>
            </a:r>
            <a:r>
              <a:rPr lang="en-US" sz="1850"/>
              <a:t> (mainly over lateral epicondyle area) and </a:t>
            </a:r>
            <a:r>
              <a:rPr lang="en-US" sz="1850">
                <a:solidFill>
                  <a:schemeClr val="accent1"/>
                </a:solidFill>
              </a:rPr>
              <a:t>weakness.</a:t>
            </a:r>
            <a:endParaRPr/>
          </a:p>
          <a:p>
            <a:pPr indent="-117475" lvl="0" marL="91440" rtl="0" algn="l">
              <a:lnSpc>
                <a:spcPct val="80000"/>
              </a:lnSpc>
              <a:spcBef>
                <a:spcPts val="1600"/>
              </a:spcBef>
              <a:spcAft>
                <a:spcPts val="0"/>
              </a:spcAft>
              <a:buSzPts val="1850"/>
              <a:buFont typeface="Arial"/>
              <a:buChar char="•"/>
            </a:pPr>
            <a:r>
              <a:rPr lang="en-US" sz="1850" u="sng">
                <a:solidFill>
                  <a:schemeClr val="accent1"/>
                </a:solidFill>
              </a:rPr>
              <a:t>Other test: </a:t>
            </a:r>
            <a:r>
              <a:rPr lang="en-US" sz="1850"/>
              <a:t>the patient’s elbow is held in extension and the examiner is going to passively flex the wrist. This causes tension on the lateral epicondyle and elicits </a:t>
            </a:r>
            <a:r>
              <a:rPr lang="en-US" sz="1850">
                <a:solidFill>
                  <a:schemeClr val="accent1"/>
                </a:solidFill>
              </a:rPr>
              <a:t>pain</a:t>
            </a:r>
            <a:r>
              <a:rPr lang="en-US" sz="1850"/>
              <a:t>.</a:t>
            </a:r>
            <a:endParaRPr/>
          </a:p>
          <a:p>
            <a:pPr indent="-117475" lvl="0" marL="91440" rtl="0" algn="l">
              <a:lnSpc>
                <a:spcPct val="80000"/>
              </a:lnSpc>
              <a:spcBef>
                <a:spcPts val="1400"/>
              </a:spcBef>
              <a:spcAft>
                <a:spcPts val="0"/>
              </a:spcAft>
              <a:buSzPts val="1850"/>
              <a:buChar char=" "/>
            </a:pPr>
            <a:r>
              <a:rPr lang="en-US" sz="1850"/>
              <a:t> </a:t>
            </a:r>
            <a:endParaRPr/>
          </a:p>
        </p:txBody>
      </p:sp>
      <p:sp>
        <p:nvSpPr>
          <p:cNvPr id="1026" name="Google Shape;1026;p7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7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1" name="Shape 1031"/>
        <p:cNvGrpSpPr/>
        <p:nvPr/>
      </p:nvGrpSpPr>
      <p:grpSpPr>
        <a:xfrm>
          <a:off x="0" y="0"/>
          <a:ext cx="0" cy="0"/>
          <a:chOff x="0" y="0"/>
          <a:chExt cx="0" cy="0"/>
        </a:xfrm>
      </p:grpSpPr>
      <p:sp>
        <p:nvSpPr>
          <p:cNvPr id="1032" name="Google Shape;1032;p74"/>
          <p:cNvSpPr/>
          <p:nvPr/>
        </p:nvSpPr>
        <p:spPr>
          <a:xfrm>
            <a:off x="0" y="1"/>
            <a:ext cx="12192000"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3" name="Google Shape;1033;p7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4" name="Google Shape;1034;p74"/>
          <p:cNvSpPr txBox="1"/>
          <p:nvPr>
            <p:ph type="title"/>
          </p:nvPr>
        </p:nvSpPr>
        <p:spPr>
          <a:xfrm>
            <a:off x="5181601" y="634946"/>
            <a:ext cx="636814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Management</a:t>
            </a:r>
            <a:endParaRPr/>
          </a:p>
        </p:txBody>
      </p:sp>
      <p:pic>
        <p:nvPicPr>
          <p:cNvPr id="1035" name="Google Shape;1035;p74"/>
          <p:cNvPicPr preferRelativeResize="0"/>
          <p:nvPr/>
        </p:nvPicPr>
        <p:blipFill rotWithShape="1">
          <a:blip r:embed="rId3">
            <a:alphaModFix/>
          </a:blip>
          <a:srcRect b="1" l="8585" r="25991" t="0"/>
          <a:stretch/>
        </p:blipFill>
        <p:spPr>
          <a:xfrm>
            <a:off x="20" y="-12128"/>
            <a:ext cx="4654276" cy="6870127"/>
          </a:xfrm>
          <a:prstGeom prst="rect">
            <a:avLst/>
          </a:prstGeom>
          <a:noFill/>
          <a:ln>
            <a:noFill/>
          </a:ln>
        </p:spPr>
      </p:pic>
      <p:cxnSp>
        <p:nvCxnSpPr>
          <p:cNvPr id="1036" name="Google Shape;1036;p74"/>
          <p:cNvCxnSpPr/>
          <p:nvPr/>
        </p:nvCxnSpPr>
        <p:spPr>
          <a:xfrm>
            <a:off x="5287617" y="2085703"/>
            <a:ext cx="6170686"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037" name="Google Shape;1037;p74"/>
          <p:cNvSpPr txBox="1"/>
          <p:nvPr>
            <p:ph idx="1" type="body"/>
          </p:nvPr>
        </p:nvSpPr>
        <p:spPr>
          <a:xfrm>
            <a:off x="5181601" y="2198913"/>
            <a:ext cx="6368142" cy="4518877"/>
          </a:xfrm>
          <a:prstGeom prst="rect">
            <a:avLst/>
          </a:prstGeom>
          <a:noFill/>
          <a:ln>
            <a:noFill/>
          </a:ln>
        </p:spPr>
        <p:txBody>
          <a:bodyPr anchorCtr="0" anchor="t" bIns="45700" lIns="0" spcFirstLastPara="1" rIns="0" wrap="square" tIns="45700">
            <a:normAutofit/>
          </a:bodyPr>
          <a:lstStyle/>
          <a:p>
            <a:pPr indent="-228600" lvl="0" marL="228600" rtl="0" algn="l">
              <a:lnSpc>
                <a:spcPct val="80000"/>
              </a:lnSpc>
              <a:spcBef>
                <a:spcPts val="0"/>
              </a:spcBef>
              <a:spcAft>
                <a:spcPts val="0"/>
              </a:spcAft>
              <a:buSzPts val="2040"/>
              <a:buFont typeface="Calibri"/>
              <a:buAutoNum type="arabicPeriod"/>
            </a:pPr>
            <a:r>
              <a:rPr lang="en-US" sz="2040"/>
              <a:t>Rest</a:t>
            </a:r>
            <a:endParaRPr/>
          </a:p>
          <a:p>
            <a:pPr indent="-228600" lvl="0" marL="228600" rtl="0" algn="l">
              <a:lnSpc>
                <a:spcPct val="80000"/>
              </a:lnSpc>
              <a:spcBef>
                <a:spcPts val="1400"/>
              </a:spcBef>
              <a:spcAft>
                <a:spcPts val="0"/>
              </a:spcAft>
              <a:buSzPts val="2040"/>
              <a:buFont typeface="Calibri"/>
              <a:buAutoNum type="arabicPeriod"/>
            </a:pPr>
            <a:r>
              <a:rPr lang="en-US" sz="2040"/>
              <a:t>Counterforce brace</a:t>
            </a:r>
            <a:endParaRPr/>
          </a:p>
          <a:p>
            <a:pPr indent="-228600" lvl="0" marL="228600" rtl="0" algn="l">
              <a:lnSpc>
                <a:spcPct val="80000"/>
              </a:lnSpc>
              <a:spcBef>
                <a:spcPts val="1400"/>
              </a:spcBef>
              <a:spcAft>
                <a:spcPts val="0"/>
              </a:spcAft>
              <a:buSzPts val="2040"/>
              <a:buFont typeface="Calibri"/>
              <a:buAutoNum type="arabicPeriod"/>
            </a:pPr>
            <a:r>
              <a:rPr lang="en-US" sz="2040"/>
              <a:t>NSAIDs</a:t>
            </a:r>
            <a:endParaRPr/>
          </a:p>
          <a:p>
            <a:pPr indent="-228600" lvl="0" marL="228600" rtl="0" algn="l">
              <a:lnSpc>
                <a:spcPct val="80000"/>
              </a:lnSpc>
              <a:spcBef>
                <a:spcPts val="1400"/>
              </a:spcBef>
              <a:spcAft>
                <a:spcPts val="0"/>
              </a:spcAft>
              <a:buSzPts val="2040"/>
              <a:buFont typeface="Calibri"/>
              <a:buAutoNum type="arabicPeriod"/>
            </a:pPr>
            <a:r>
              <a:rPr lang="en-US" sz="2040"/>
              <a:t>Wrist splinting </a:t>
            </a:r>
            <a:endParaRPr/>
          </a:p>
          <a:p>
            <a:pPr indent="-228600" lvl="0" marL="228600" rtl="0" algn="l">
              <a:lnSpc>
                <a:spcPct val="80000"/>
              </a:lnSpc>
              <a:spcBef>
                <a:spcPts val="1400"/>
              </a:spcBef>
              <a:spcAft>
                <a:spcPts val="0"/>
              </a:spcAft>
              <a:buSzPts val="2040"/>
              <a:buFont typeface="Calibri"/>
              <a:buAutoNum type="arabicPeriod"/>
            </a:pPr>
            <a:r>
              <a:rPr lang="en-US" sz="2040"/>
              <a:t>Corticosteroid and  injections</a:t>
            </a:r>
            <a:endParaRPr/>
          </a:p>
          <a:p>
            <a:pPr indent="-228600" lvl="0" marL="228600" rtl="0" algn="l">
              <a:lnSpc>
                <a:spcPct val="80000"/>
              </a:lnSpc>
              <a:spcBef>
                <a:spcPts val="1400"/>
              </a:spcBef>
              <a:spcAft>
                <a:spcPts val="0"/>
              </a:spcAft>
              <a:buSzPts val="2040"/>
              <a:buFont typeface="Calibri"/>
              <a:buAutoNum type="arabicPeriod"/>
            </a:pPr>
            <a:r>
              <a:rPr lang="en-US" sz="2040"/>
              <a:t>Low level laser therapy (extracorporeal shockwave)</a:t>
            </a:r>
            <a:endParaRPr/>
          </a:p>
          <a:p>
            <a:pPr indent="-228600" lvl="0" marL="228600" rtl="0" algn="l">
              <a:lnSpc>
                <a:spcPct val="80000"/>
              </a:lnSpc>
              <a:spcBef>
                <a:spcPts val="1400"/>
              </a:spcBef>
              <a:spcAft>
                <a:spcPts val="0"/>
              </a:spcAft>
              <a:buSzPts val="2040"/>
              <a:buFont typeface="Calibri"/>
              <a:buAutoNum type="arabicPeriod"/>
            </a:pPr>
            <a:r>
              <a:rPr lang="en-US" sz="2040"/>
              <a:t>PRP (plasma rich platelets; helps in healing of microtear)</a:t>
            </a:r>
            <a:endParaRPr/>
          </a:p>
          <a:p>
            <a:pPr indent="-129540" lvl="0" marL="91440" rtl="0" algn="l">
              <a:lnSpc>
                <a:spcPct val="80000"/>
              </a:lnSpc>
              <a:spcBef>
                <a:spcPts val="1400"/>
              </a:spcBef>
              <a:spcAft>
                <a:spcPts val="0"/>
              </a:spcAft>
              <a:buSzPts val="2040"/>
              <a:buFont typeface="Arial"/>
              <a:buChar char="•"/>
            </a:pPr>
            <a:r>
              <a:rPr lang="en-US" sz="2040"/>
              <a:t>Approximately 90-95% of patients respond to conservative measures and do not require surgical intervention.</a:t>
            </a:r>
            <a:endParaRPr/>
          </a:p>
          <a:p>
            <a:pPr indent="-129540" lvl="0" marL="91440" rtl="0" algn="l">
              <a:lnSpc>
                <a:spcPct val="80000"/>
              </a:lnSpc>
              <a:spcBef>
                <a:spcPts val="1400"/>
              </a:spcBef>
              <a:spcAft>
                <a:spcPts val="0"/>
              </a:spcAft>
              <a:buSzPts val="2040"/>
              <a:buFont typeface="Arial"/>
              <a:buChar char="•"/>
            </a:pPr>
            <a:r>
              <a:rPr lang="en-US" sz="2040"/>
              <a:t>Patients whose condition is unresponsive to 6 months of conservative therapy (including corticosteroid injections) are indicates for surgery.</a:t>
            </a:r>
            <a:endParaRPr/>
          </a:p>
          <a:p>
            <a:pPr indent="0" lvl="0" marL="91440" rtl="0" algn="l">
              <a:lnSpc>
                <a:spcPct val="80000"/>
              </a:lnSpc>
              <a:spcBef>
                <a:spcPts val="1400"/>
              </a:spcBef>
              <a:spcAft>
                <a:spcPts val="0"/>
              </a:spcAft>
              <a:buSzPts val="2040"/>
              <a:buNone/>
            </a:pPr>
            <a:r>
              <a:t/>
            </a:r>
            <a:endParaRPr sz="2040"/>
          </a:p>
          <a:p>
            <a:pPr indent="0" lvl="0" marL="91440" rtl="0" algn="l">
              <a:lnSpc>
                <a:spcPct val="80000"/>
              </a:lnSpc>
              <a:spcBef>
                <a:spcPts val="1400"/>
              </a:spcBef>
              <a:spcAft>
                <a:spcPts val="0"/>
              </a:spcAft>
              <a:buSzPts val="2040"/>
              <a:buNone/>
            </a:pPr>
            <a:r>
              <a:t/>
            </a:r>
            <a:endParaRPr sz="204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1" name="Shape 1041"/>
        <p:cNvGrpSpPr/>
        <p:nvPr/>
      </p:nvGrpSpPr>
      <p:grpSpPr>
        <a:xfrm>
          <a:off x="0" y="0"/>
          <a:ext cx="0" cy="0"/>
          <a:chOff x="0" y="0"/>
          <a:chExt cx="0" cy="0"/>
        </a:xfrm>
      </p:grpSpPr>
      <p:sp>
        <p:nvSpPr>
          <p:cNvPr id="1042" name="Google Shape;1042;p7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3" name="Google Shape;1043;p75"/>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Pathology Of Muscles</a:t>
            </a:r>
            <a:endParaRPr/>
          </a:p>
        </p:txBody>
      </p:sp>
      <p:pic>
        <p:nvPicPr>
          <p:cNvPr descr="A screenshot of a cell phone&#10;&#10;Description automatically generated" id="1044" name="Google Shape;1044;p75"/>
          <p:cNvPicPr preferRelativeResize="0"/>
          <p:nvPr/>
        </p:nvPicPr>
        <p:blipFill rotWithShape="1">
          <a:blip r:embed="rId3">
            <a:alphaModFix/>
          </a:blip>
          <a:srcRect b="0" l="0" r="0" t="0"/>
          <a:stretch/>
        </p:blipFill>
        <p:spPr>
          <a:xfrm>
            <a:off x="996048" y="640081"/>
            <a:ext cx="3277217" cy="5314406"/>
          </a:xfrm>
          <a:prstGeom prst="rect">
            <a:avLst/>
          </a:prstGeom>
          <a:noFill/>
          <a:ln>
            <a:noFill/>
          </a:ln>
        </p:spPr>
      </p:pic>
      <p:cxnSp>
        <p:nvCxnSpPr>
          <p:cNvPr id="1045" name="Google Shape;1045;p75"/>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046" name="Google Shape;1046;p75"/>
          <p:cNvSpPr txBox="1"/>
          <p:nvPr>
            <p:ph idx="1" type="body"/>
          </p:nvPr>
        </p:nvSpPr>
        <p:spPr>
          <a:xfrm>
            <a:off x="4974769" y="2198914"/>
            <a:ext cx="6574973"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400"/>
              <a:buFont typeface="Calibri"/>
              <a:buAutoNum type="arabicPeriod" startAt="2"/>
            </a:pPr>
            <a:r>
              <a:rPr lang="en-US" sz="2400"/>
              <a:t>Medial Epicondylitis (Golfer’s Elbow)</a:t>
            </a:r>
            <a:endParaRPr/>
          </a:p>
          <a:p>
            <a:pPr indent="-152400" lvl="0" marL="91440" rtl="0" algn="l">
              <a:lnSpc>
                <a:spcPct val="90000"/>
              </a:lnSpc>
              <a:spcBef>
                <a:spcPts val="1400"/>
              </a:spcBef>
              <a:spcAft>
                <a:spcPts val="0"/>
              </a:spcAft>
              <a:buSzPts val="2400"/>
              <a:buFont typeface="Arial"/>
              <a:buChar char="•"/>
            </a:pPr>
            <a:r>
              <a:rPr lang="en-US" sz="2400"/>
              <a:t> Inflammation and microtear of medial epicondyle common flexors and pronator teres muscles.</a:t>
            </a:r>
            <a:endParaRPr/>
          </a:p>
          <a:p>
            <a:pPr indent="-152400" lvl="0" marL="91440" rtl="0" algn="l">
              <a:lnSpc>
                <a:spcPct val="90000"/>
              </a:lnSpc>
              <a:spcBef>
                <a:spcPts val="1400"/>
              </a:spcBef>
              <a:spcAft>
                <a:spcPts val="0"/>
              </a:spcAft>
              <a:buSzPts val="2400"/>
              <a:buFont typeface="Arial"/>
              <a:buChar char="•"/>
            </a:pPr>
            <a:r>
              <a:rPr lang="en-US" sz="2400"/>
              <a:t> Patient presents with pain on medial side.</a:t>
            </a:r>
            <a:endParaRPr/>
          </a:p>
          <a:p>
            <a:pPr indent="-152400" lvl="0" marL="91440" rtl="0" algn="l">
              <a:lnSpc>
                <a:spcPct val="90000"/>
              </a:lnSpc>
              <a:spcBef>
                <a:spcPts val="1400"/>
              </a:spcBef>
              <a:spcAft>
                <a:spcPts val="0"/>
              </a:spcAft>
              <a:buSzPts val="2400"/>
              <a:buFont typeface="Arial"/>
              <a:buChar char="•"/>
            </a:pPr>
            <a:r>
              <a:rPr lang="en-US" sz="2400"/>
              <a:t> Signs of ulnar nerve compression (as it passes behind the medial epicondyle) is present in high percentage of patients. Inflammation leads to edema causing the compression on ulnar nerve in cubital tunnel.</a:t>
            </a:r>
            <a:endParaRPr/>
          </a:p>
        </p:txBody>
      </p:sp>
      <p:sp>
        <p:nvSpPr>
          <p:cNvPr id="1047" name="Google Shape;1047;p7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7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2" name="Shape 1052"/>
        <p:cNvGrpSpPr/>
        <p:nvPr/>
      </p:nvGrpSpPr>
      <p:grpSpPr>
        <a:xfrm>
          <a:off x="0" y="0"/>
          <a:ext cx="0" cy="0"/>
          <a:chOff x="0" y="0"/>
          <a:chExt cx="0" cy="0"/>
        </a:xfrm>
      </p:grpSpPr>
      <p:sp>
        <p:nvSpPr>
          <p:cNvPr id="1053" name="Google Shape;1053;p7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4" name="Google Shape;1054;p76"/>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id="1055" name="Google Shape;1055;p76"/>
          <p:cNvPicPr preferRelativeResize="0"/>
          <p:nvPr/>
        </p:nvPicPr>
        <p:blipFill rotWithShape="1">
          <a:blip r:embed="rId3">
            <a:alphaModFix/>
          </a:blip>
          <a:srcRect b="0" l="0" r="0" t="0"/>
          <a:stretch/>
        </p:blipFill>
        <p:spPr>
          <a:xfrm>
            <a:off x="633999" y="693483"/>
            <a:ext cx="4020297" cy="2251366"/>
          </a:xfrm>
          <a:prstGeom prst="rect">
            <a:avLst/>
          </a:prstGeom>
          <a:noFill/>
          <a:ln>
            <a:noFill/>
          </a:ln>
        </p:spPr>
      </p:pic>
      <p:cxnSp>
        <p:nvCxnSpPr>
          <p:cNvPr id="1056" name="Google Shape;1056;p76"/>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1057" name="Google Shape;1057;p76"/>
          <p:cNvPicPr preferRelativeResize="0"/>
          <p:nvPr/>
        </p:nvPicPr>
        <p:blipFill rotWithShape="1">
          <a:blip r:embed="rId4">
            <a:alphaModFix/>
          </a:blip>
          <a:srcRect b="0" l="0" r="0" t="0"/>
          <a:stretch/>
        </p:blipFill>
        <p:spPr>
          <a:xfrm>
            <a:off x="761154" y="3218101"/>
            <a:ext cx="3765985" cy="2476136"/>
          </a:xfrm>
          <a:prstGeom prst="rect">
            <a:avLst/>
          </a:prstGeom>
          <a:noFill/>
          <a:ln>
            <a:noFill/>
          </a:ln>
        </p:spPr>
      </p:pic>
      <p:sp>
        <p:nvSpPr>
          <p:cNvPr id="1058" name="Google Shape;1058;p76"/>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52400" lvl="0" marL="91440" rtl="0" algn="l">
              <a:lnSpc>
                <a:spcPct val="90000"/>
              </a:lnSpc>
              <a:spcBef>
                <a:spcPts val="0"/>
              </a:spcBef>
              <a:spcAft>
                <a:spcPts val="0"/>
              </a:spcAft>
              <a:buSzPts val="2400"/>
              <a:buFont typeface="Arial"/>
              <a:buChar char="•"/>
            </a:pPr>
            <a:r>
              <a:rPr lang="en-US" sz="2400"/>
              <a:t> Feel: Localized tenderness on medial epicondyle.</a:t>
            </a:r>
            <a:endParaRPr/>
          </a:p>
          <a:p>
            <a:pPr indent="-152400" lvl="0" marL="91440" rtl="0" algn="l">
              <a:lnSpc>
                <a:spcPct val="90000"/>
              </a:lnSpc>
              <a:spcBef>
                <a:spcPts val="1400"/>
              </a:spcBef>
              <a:spcAft>
                <a:spcPts val="0"/>
              </a:spcAft>
              <a:buSzPts val="2400"/>
              <a:buFont typeface="Arial"/>
              <a:buChar char="•"/>
            </a:pPr>
            <a:r>
              <a:rPr lang="en-US" sz="2400" u="sng">
                <a:solidFill>
                  <a:schemeClr val="accent1"/>
                </a:solidFill>
              </a:rPr>
              <a:t> Medial Epicondylitis Test:</a:t>
            </a:r>
            <a:r>
              <a:rPr lang="en-US" sz="2400">
                <a:solidFill>
                  <a:schemeClr val="accent1"/>
                </a:solidFill>
              </a:rPr>
              <a:t> </a:t>
            </a:r>
            <a:r>
              <a:rPr lang="en-US" sz="2400"/>
              <a:t>while the patient’s arm is supinated, ask the patient to actively flex the wrist joint against resistance.</a:t>
            </a:r>
            <a:endParaRPr/>
          </a:p>
          <a:p>
            <a:pPr indent="0" lvl="1" marL="201168" rtl="0" algn="l">
              <a:lnSpc>
                <a:spcPct val="90000"/>
              </a:lnSpc>
              <a:spcBef>
                <a:spcPts val="400"/>
              </a:spcBef>
              <a:spcAft>
                <a:spcPts val="0"/>
              </a:spcAft>
              <a:buSzPts val="2400"/>
              <a:buNone/>
            </a:pPr>
            <a:r>
              <a:rPr lang="en-US" sz="2400" u="sng">
                <a:solidFill>
                  <a:schemeClr val="accent1"/>
                </a:solidFill>
              </a:rPr>
              <a:t>+ve Test:</a:t>
            </a:r>
            <a:r>
              <a:rPr lang="en-US" sz="2400"/>
              <a:t> patient feels </a:t>
            </a:r>
            <a:r>
              <a:rPr lang="en-US" sz="2400">
                <a:solidFill>
                  <a:schemeClr val="accent1"/>
                </a:solidFill>
              </a:rPr>
              <a:t>pain</a:t>
            </a:r>
            <a:r>
              <a:rPr lang="en-US" sz="2400"/>
              <a:t> on medial side.</a:t>
            </a:r>
            <a:endParaRPr/>
          </a:p>
          <a:p>
            <a:pPr indent="-152400" lvl="0" marL="91440" rtl="0" algn="l">
              <a:lnSpc>
                <a:spcPct val="90000"/>
              </a:lnSpc>
              <a:spcBef>
                <a:spcPts val="1600"/>
              </a:spcBef>
              <a:spcAft>
                <a:spcPts val="0"/>
              </a:spcAft>
              <a:buSzPts val="2400"/>
              <a:buFont typeface="Arial"/>
              <a:buChar char="•"/>
            </a:pPr>
            <a:r>
              <a:rPr lang="en-US" sz="2400"/>
              <a:t> </a:t>
            </a:r>
            <a:r>
              <a:rPr lang="en-US" sz="2400" u="sng">
                <a:solidFill>
                  <a:schemeClr val="accent1"/>
                </a:solidFill>
              </a:rPr>
              <a:t>Another test</a:t>
            </a:r>
            <a:r>
              <a:rPr lang="en-US" sz="2400"/>
              <a:t>: the patient’s forearm is held in supination and the examiner will do passive extension of the wrist. This leads to tension on flexor muscles and elicit </a:t>
            </a:r>
            <a:r>
              <a:rPr lang="en-US" sz="2400">
                <a:solidFill>
                  <a:schemeClr val="accent1"/>
                </a:solidFill>
              </a:rPr>
              <a:t>pain. </a:t>
            </a:r>
            <a:endParaRPr/>
          </a:p>
          <a:p>
            <a:pPr indent="0" lvl="0" marL="0" rtl="0" algn="l">
              <a:lnSpc>
                <a:spcPct val="90000"/>
              </a:lnSpc>
              <a:spcBef>
                <a:spcPts val="1400"/>
              </a:spcBef>
              <a:spcAft>
                <a:spcPts val="0"/>
              </a:spcAft>
              <a:buSzPts val="2400"/>
              <a:buNone/>
            </a:pPr>
            <a:r>
              <a:t/>
            </a:r>
            <a:endParaRPr sz="2400"/>
          </a:p>
        </p:txBody>
      </p:sp>
      <p:sp>
        <p:nvSpPr>
          <p:cNvPr id="1059" name="Google Shape;1059;p7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7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4" name="Shape 1064"/>
        <p:cNvGrpSpPr/>
        <p:nvPr/>
      </p:nvGrpSpPr>
      <p:grpSpPr>
        <a:xfrm>
          <a:off x="0" y="0"/>
          <a:ext cx="0" cy="0"/>
          <a:chOff x="0" y="0"/>
          <a:chExt cx="0" cy="0"/>
        </a:xfrm>
      </p:grpSpPr>
      <p:sp>
        <p:nvSpPr>
          <p:cNvPr id="1065" name="Google Shape;1065;p77"/>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6" name="Google Shape;1066;p77"/>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77"/>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Management</a:t>
            </a:r>
            <a:endParaRPr/>
          </a:p>
        </p:txBody>
      </p:sp>
      <p:sp>
        <p:nvSpPr>
          <p:cNvPr id="1068" name="Google Shape;1068;p77"/>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77"/>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400"/>
              <a:buFont typeface="Calibri"/>
              <a:buAutoNum type="arabicPeriod"/>
            </a:pPr>
            <a:r>
              <a:rPr lang="en-US" sz="2400"/>
              <a:t> Rest.</a:t>
            </a:r>
            <a:endParaRPr/>
          </a:p>
          <a:p>
            <a:pPr indent="-457200" lvl="0" marL="457200" rtl="0" algn="l">
              <a:lnSpc>
                <a:spcPct val="90000"/>
              </a:lnSpc>
              <a:spcBef>
                <a:spcPts val="1400"/>
              </a:spcBef>
              <a:spcAft>
                <a:spcPts val="0"/>
              </a:spcAft>
              <a:buSzPts val="2400"/>
              <a:buFont typeface="Calibri"/>
              <a:buAutoNum type="arabicPeriod"/>
            </a:pPr>
            <a:r>
              <a:rPr lang="en-US" sz="2400"/>
              <a:t>Counterforce brace</a:t>
            </a:r>
            <a:endParaRPr/>
          </a:p>
          <a:p>
            <a:pPr indent="-457200" lvl="0" marL="457200" rtl="0" algn="l">
              <a:lnSpc>
                <a:spcPct val="90000"/>
              </a:lnSpc>
              <a:spcBef>
                <a:spcPts val="1400"/>
              </a:spcBef>
              <a:spcAft>
                <a:spcPts val="0"/>
              </a:spcAft>
              <a:buSzPts val="2400"/>
              <a:buFont typeface="Calibri"/>
              <a:buAutoNum type="arabicPeriod"/>
            </a:pPr>
            <a:r>
              <a:rPr lang="en-US" sz="2400"/>
              <a:t>NSAIDs</a:t>
            </a:r>
            <a:endParaRPr/>
          </a:p>
          <a:p>
            <a:pPr indent="-457200" lvl="0" marL="457200" rtl="0" algn="l">
              <a:lnSpc>
                <a:spcPct val="90000"/>
              </a:lnSpc>
              <a:spcBef>
                <a:spcPts val="1400"/>
              </a:spcBef>
              <a:spcAft>
                <a:spcPts val="0"/>
              </a:spcAft>
              <a:buSzPts val="2400"/>
              <a:buFont typeface="Calibri"/>
              <a:buAutoNum type="arabicPeriod"/>
            </a:pPr>
            <a:r>
              <a:rPr lang="en-US" sz="2400"/>
              <a:t>Wrist splinting </a:t>
            </a:r>
            <a:endParaRPr/>
          </a:p>
          <a:p>
            <a:pPr indent="-457200" lvl="0" marL="457200" rtl="0" algn="l">
              <a:lnSpc>
                <a:spcPct val="90000"/>
              </a:lnSpc>
              <a:spcBef>
                <a:spcPts val="1400"/>
              </a:spcBef>
              <a:spcAft>
                <a:spcPts val="0"/>
              </a:spcAft>
              <a:buSzPts val="2400"/>
              <a:buFont typeface="Calibri"/>
              <a:buAutoNum type="arabicPeriod"/>
            </a:pPr>
            <a:r>
              <a:rPr lang="en-US" sz="2400"/>
              <a:t>Corticosteroid and  injections</a:t>
            </a:r>
            <a:endParaRPr/>
          </a:p>
          <a:p>
            <a:pPr indent="-457200" lvl="0" marL="457200" rtl="0" algn="l">
              <a:lnSpc>
                <a:spcPct val="90000"/>
              </a:lnSpc>
              <a:spcBef>
                <a:spcPts val="1400"/>
              </a:spcBef>
              <a:spcAft>
                <a:spcPts val="0"/>
              </a:spcAft>
              <a:buSzPts val="2400"/>
              <a:buFont typeface="Calibri"/>
              <a:buAutoNum type="arabicPeriod"/>
            </a:pPr>
            <a:r>
              <a:rPr lang="en-US" sz="2400"/>
              <a:t>Low level laser therapy</a:t>
            </a:r>
            <a:endParaRPr/>
          </a:p>
          <a:p>
            <a:pPr indent="-457200" lvl="0" marL="457200" rtl="0" algn="l">
              <a:lnSpc>
                <a:spcPct val="90000"/>
              </a:lnSpc>
              <a:spcBef>
                <a:spcPts val="1400"/>
              </a:spcBef>
              <a:spcAft>
                <a:spcPts val="0"/>
              </a:spcAft>
              <a:buSzPts val="2400"/>
              <a:buFont typeface="Calibri"/>
              <a:buAutoNum type="arabicPeriod"/>
            </a:pPr>
            <a:r>
              <a:rPr lang="en-US" sz="2400"/>
              <a:t>PRP</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3" name="Shape 1073"/>
        <p:cNvGrpSpPr/>
        <p:nvPr/>
      </p:nvGrpSpPr>
      <p:grpSpPr>
        <a:xfrm>
          <a:off x="0" y="0"/>
          <a:ext cx="0" cy="0"/>
          <a:chOff x="0" y="0"/>
          <a:chExt cx="0" cy="0"/>
        </a:xfrm>
      </p:grpSpPr>
      <p:sp>
        <p:nvSpPr>
          <p:cNvPr id="1074" name="Google Shape;1074;p7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Avulsion of Distal Tendon of Biceps</a:t>
            </a:r>
            <a:endParaRPr/>
          </a:p>
        </p:txBody>
      </p:sp>
      <p:pic>
        <p:nvPicPr>
          <p:cNvPr descr="A person holding his hands up&#10;&#10;Description automatically generated" id="1075" name="Google Shape;1075;p78"/>
          <p:cNvPicPr preferRelativeResize="0"/>
          <p:nvPr/>
        </p:nvPicPr>
        <p:blipFill rotWithShape="1">
          <a:blip r:embed="rId3">
            <a:alphaModFix/>
          </a:blip>
          <a:srcRect b="0" l="0" r="0" t="0"/>
          <a:stretch/>
        </p:blipFill>
        <p:spPr>
          <a:xfrm>
            <a:off x="1183016" y="1916318"/>
            <a:ext cx="3584055" cy="4240642"/>
          </a:xfrm>
          <a:prstGeom prst="rect">
            <a:avLst/>
          </a:prstGeom>
          <a:noFill/>
          <a:ln>
            <a:noFill/>
          </a:ln>
        </p:spPr>
      </p:pic>
      <p:pic>
        <p:nvPicPr>
          <p:cNvPr id="1076" name="Google Shape;1076;p78"/>
          <p:cNvPicPr preferRelativeResize="0"/>
          <p:nvPr/>
        </p:nvPicPr>
        <p:blipFill rotWithShape="1">
          <a:blip r:embed="rId4">
            <a:alphaModFix/>
          </a:blip>
          <a:srcRect b="0" l="0" r="0" t="0"/>
          <a:stretch/>
        </p:blipFill>
        <p:spPr>
          <a:xfrm>
            <a:off x="5158500" y="2121908"/>
            <a:ext cx="1692118" cy="3471012"/>
          </a:xfrm>
          <a:prstGeom prst="rect">
            <a:avLst/>
          </a:prstGeom>
          <a:noFill/>
          <a:ln>
            <a:noFill/>
          </a:ln>
        </p:spPr>
      </p:pic>
      <p:sp>
        <p:nvSpPr>
          <p:cNvPr id="1077" name="Google Shape;1077;p78"/>
          <p:cNvSpPr txBox="1"/>
          <p:nvPr>
            <p:ph idx="1" type="body"/>
          </p:nvPr>
        </p:nvSpPr>
        <p:spPr>
          <a:xfrm>
            <a:off x="7242048" y="1845734"/>
            <a:ext cx="3913632"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Patient presents with history of trauma.</a:t>
            </a:r>
            <a:endParaRPr/>
          </a:p>
          <a:p>
            <a:pPr indent="-127000" lvl="0" marL="91440" rtl="0" algn="l">
              <a:lnSpc>
                <a:spcPct val="90000"/>
              </a:lnSpc>
              <a:spcBef>
                <a:spcPts val="1400"/>
              </a:spcBef>
              <a:spcAft>
                <a:spcPts val="0"/>
              </a:spcAft>
              <a:buSzPts val="2000"/>
              <a:buFont typeface="Arial"/>
              <a:buChar char="•"/>
            </a:pPr>
            <a:r>
              <a:rPr lang="en-US"/>
              <a:t> Loss of supination power with the elbow flexed (+ve Yergason’s test).</a:t>
            </a:r>
            <a:endParaRPr/>
          </a:p>
          <a:p>
            <a:pPr indent="-127000" lvl="0" marL="91440" rtl="0" algn="l">
              <a:lnSpc>
                <a:spcPct val="90000"/>
              </a:lnSpc>
              <a:spcBef>
                <a:spcPts val="1400"/>
              </a:spcBef>
              <a:spcAft>
                <a:spcPts val="0"/>
              </a:spcAft>
              <a:buSzPts val="2000"/>
              <a:buFont typeface="Arial"/>
              <a:buChar char="•"/>
            </a:pPr>
            <a:r>
              <a:rPr lang="en-US"/>
              <a:t> On inspection there will be ecchymosis around the elbow joint and a mass “a bulb” which is the retracted biceps tendon (Popeye’s sign).</a:t>
            </a:r>
            <a:endParaRPr/>
          </a:p>
          <a:p>
            <a:pPr indent="-127000" lvl="0" marL="91440" rtl="0" algn="l">
              <a:lnSpc>
                <a:spcPct val="90000"/>
              </a:lnSpc>
              <a:spcBef>
                <a:spcPts val="1400"/>
              </a:spcBef>
              <a:spcAft>
                <a:spcPts val="0"/>
              </a:spcAft>
              <a:buSzPts val="2000"/>
              <a:buFont typeface="Arial"/>
              <a:buChar char="•"/>
            </a:pPr>
            <a:r>
              <a:rPr lang="en-US"/>
              <a:t> The results of early surgery and careful rehabilitation are usually very good</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2" name="Shape 1082"/>
        <p:cNvGrpSpPr/>
        <p:nvPr/>
      </p:nvGrpSpPr>
      <p:grpSpPr>
        <a:xfrm>
          <a:off x="0" y="0"/>
          <a:ext cx="0" cy="0"/>
          <a:chOff x="0" y="0"/>
          <a:chExt cx="0" cy="0"/>
        </a:xfrm>
      </p:grpSpPr>
      <p:sp>
        <p:nvSpPr>
          <p:cNvPr id="1083" name="Google Shape;1083;p7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4" name="Google Shape;1084;p79"/>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Olecranon Bursitis</a:t>
            </a:r>
            <a:endParaRPr/>
          </a:p>
        </p:txBody>
      </p:sp>
      <p:cxnSp>
        <p:nvCxnSpPr>
          <p:cNvPr id="1085" name="Google Shape;1085;p79"/>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person, photo, wearing, holding&#10;&#10;Description automatically generated" id="1086" name="Google Shape;1086;p79"/>
          <p:cNvPicPr preferRelativeResize="0"/>
          <p:nvPr/>
        </p:nvPicPr>
        <p:blipFill rotWithShape="1">
          <a:blip r:embed="rId3">
            <a:alphaModFix/>
          </a:blip>
          <a:srcRect b="0" l="0" r="0" t="0"/>
          <a:stretch/>
        </p:blipFill>
        <p:spPr>
          <a:xfrm>
            <a:off x="123278" y="433000"/>
            <a:ext cx="4379142" cy="3777010"/>
          </a:xfrm>
          <a:prstGeom prst="rect">
            <a:avLst/>
          </a:prstGeom>
          <a:noFill/>
          <a:ln>
            <a:noFill/>
          </a:ln>
        </p:spPr>
      </p:pic>
      <p:sp>
        <p:nvSpPr>
          <p:cNvPr id="1087" name="Google Shape;1087;p79"/>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Enlarged bursa as a result of continual pressure or friction; this used to be called student’s elbow.</a:t>
            </a:r>
            <a:endParaRPr/>
          </a:p>
          <a:p>
            <a:pPr indent="-127000" lvl="0" marL="91440" rtl="0" algn="l">
              <a:lnSpc>
                <a:spcPct val="90000"/>
              </a:lnSpc>
              <a:spcBef>
                <a:spcPts val="1400"/>
              </a:spcBef>
              <a:spcAft>
                <a:spcPts val="0"/>
              </a:spcAft>
              <a:buSzPts val="2000"/>
              <a:buFont typeface="Arial"/>
              <a:buChar char="•"/>
            </a:pPr>
            <a:r>
              <a:rPr lang="en-US"/>
              <a:t>Causes</a:t>
            </a:r>
            <a:endParaRPr/>
          </a:p>
          <a:p>
            <a:pPr indent="-182880" lvl="2" marL="566928" rtl="0" algn="l">
              <a:lnSpc>
                <a:spcPct val="90000"/>
              </a:lnSpc>
              <a:spcBef>
                <a:spcPts val="400"/>
              </a:spcBef>
              <a:spcAft>
                <a:spcPts val="0"/>
              </a:spcAft>
              <a:buSzPts val="2000"/>
              <a:buFont typeface="Calibri"/>
              <a:buChar char="₋"/>
            </a:pPr>
            <a:r>
              <a:rPr lang="en-US" sz="2000"/>
              <a:t>Trauma</a:t>
            </a:r>
            <a:endParaRPr/>
          </a:p>
          <a:p>
            <a:pPr indent="-182880" lvl="2" marL="566928" rtl="0" algn="l">
              <a:lnSpc>
                <a:spcPct val="90000"/>
              </a:lnSpc>
              <a:spcBef>
                <a:spcPts val="600"/>
              </a:spcBef>
              <a:spcAft>
                <a:spcPts val="0"/>
              </a:spcAft>
              <a:buSzPts val="2000"/>
              <a:buFont typeface="Calibri"/>
              <a:buChar char="₋"/>
            </a:pPr>
            <a:r>
              <a:rPr lang="en-US" sz="2000"/>
              <a:t>Gout → calcification on the x-ray</a:t>
            </a:r>
            <a:endParaRPr/>
          </a:p>
          <a:p>
            <a:pPr indent="-182880" lvl="2" marL="566928" rtl="0" algn="l">
              <a:lnSpc>
                <a:spcPct val="90000"/>
              </a:lnSpc>
              <a:spcBef>
                <a:spcPts val="600"/>
              </a:spcBef>
              <a:spcAft>
                <a:spcPts val="0"/>
              </a:spcAft>
              <a:buSzPts val="2000"/>
              <a:buFont typeface="Calibri"/>
              <a:buChar char="₋"/>
            </a:pPr>
            <a:r>
              <a:rPr lang="en-US" sz="2000"/>
              <a:t>RA</a:t>
            </a:r>
            <a:endParaRPr/>
          </a:p>
          <a:p>
            <a:pPr indent="-127000" lvl="0" marL="91440" rtl="0" algn="l">
              <a:lnSpc>
                <a:spcPct val="90000"/>
              </a:lnSpc>
              <a:spcBef>
                <a:spcPts val="1600"/>
              </a:spcBef>
              <a:spcAft>
                <a:spcPts val="0"/>
              </a:spcAft>
              <a:buSzPts val="2000"/>
              <a:buFont typeface="Arial"/>
              <a:buChar char="•"/>
            </a:pPr>
            <a:r>
              <a:rPr lang="en-US"/>
              <a:t>Treated conservatively unless it is a chronic enlarged bursitis with pain and limitation of movement may need to be excised (wound healing can be difficult).</a:t>
            </a:r>
            <a:endParaRPr/>
          </a:p>
        </p:txBody>
      </p:sp>
      <p:sp>
        <p:nvSpPr>
          <p:cNvPr id="1088" name="Google Shape;1088;p7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7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0" name="Google Shape;1090;p79"/>
          <p:cNvPicPr preferRelativeResize="0"/>
          <p:nvPr/>
        </p:nvPicPr>
        <p:blipFill rotWithShape="1">
          <a:blip r:embed="rId4">
            <a:alphaModFix/>
          </a:blip>
          <a:srcRect b="0" l="0" r="0" t="0"/>
          <a:stretch/>
        </p:blipFill>
        <p:spPr>
          <a:xfrm>
            <a:off x="2598720" y="4107344"/>
            <a:ext cx="2411168" cy="18083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sp>
        <p:nvSpPr>
          <p:cNvPr id="222" name="Google Shape;222;p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8"/>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25" name="Google Shape;225;p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descr="A person holding his hands up&#10;&#10;Description automatically generated" id="227" name="Google Shape;227;p8"/>
          <p:cNvPicPr preferRelativeResize="0"/>
          <p:nvPr>
            <p:ph idx="1" type="body"/>
          </p:nvPr>
        </p:nvPicPr>
        <p:blipFill rotWithShape="1">
          <a:blip r:embed="rId3">
            <a:alphaModFix/>
          </a:blip>
          <a:srcRect b="0" l="0" r="0" t="0"/>
          <a:stretch/>
        </p:blipFill>
        <p:spPr>
          <a:xfrm>
            <a:off x="643192" y="1735710"/>
            <a:ext cx="5451627" cy="3066539"/>
          </a:xfrm>
          <a:prstGeom prst="rect">
            <a:avLst/>
          </a:prstGeom>
          <a:noFill/>
          <a:ln>
            <a:noFill/>
          </a:ln>
        </p:spPr>
      </p:pic>
      <p:cxnSp>
        <p:nvCxnSpPr>
          <p:cNvPr id="228" name="Google Shape;228;p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29" name="Google Shape;229;p8"/>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2"/>
            </a:pPr>
            <a:r>
              <a:rPr lang="en-US"/>
              <a:t>Jobe’s Test (Empty Bear Can Test)</a:t>
            </a:r>
            <a:endParaRPr/>
          </a:p>
          <a:p>
            <a:pPr indent="0" lvl="0" marL="0" rtl="0" algn="l">
              <a:lnSpc>
                <a:spcPct val="90000"/>
              </a:lnSpc>
              <a:spcBef>
                <a:spcPts val="1400"/>
              </a:spcBef>
              <a:spcAft>
                <a:spcPts val="0"/>
              </a:spcAft>
              <a:buSzPts val="2000"/>
              <a:buFont typeface="Calibri"/>
              <a:buNone/>
            </a:pPr>
            <a:r>
              <a:rPr lang="en-US"/>
              <a:t>The patient is doing the impingement Position; Abduction, Flexion &amp; Internal Rotation while the examiner resists the upward movement.</a:t>
            </a:r>
            <a:endParaRPr/>
          </a:p>
          <a:p>
            <a:pPr indent="0" lvl="0" marL="0" rtl="0" algn="l">
              <a:lnSpc>
                <a:spcPct val="90000"/>
              </a:lnSpc>
              <a:spcBef>
                <a:spcPts val="1400"/>
              </a:spcBef>
              <a:spcAft>
                <a:spcPts val="0"/>
              </a:spcAft>
              <a:buSzPts val="2000"/>
              <a:buFont typeface="Calibri"/>
              <a:buNone/>
            </a:pPr>
            <a:r>
              <a:rPr lang="en-US" u="sng">
                <a:solidFill>
                  <a:schemeClr val="accent2"/>
                </a:solidFill>
              </a:rPr>
              <a:t>+ve Test</a:t>
            </a:r>
            <a:r>
              <a:rPr lang="en-US">
                <a:solidFill>
                  <a:schemeClr val="accent2"/>
                </a:solidFill>
              </a:rPr>
              <a:t>: </a:t>
            </a:r>
            <a:r>
              <a:rPr lang="en-US"/>
              <a:t>Feeling pain in the anterior aspect of the shoulder. This indicates </a:t>
            </a:r>
            <a:r>
              <a:rPr lang="en-US" u="sng">
                <a:solidFill>
                  <a:schemeClr val="accent2"/>
                </a:solidFill>
              </a:rPr>
              <a:t>a rotator cuff muscle impingement or tendonitis.</a:t>
            </a:r>
            <a:endParaRPr/>
          </a:p>
          <a:p>
            <a:pPr indent="0" lvl="0" marL="0" rtl="0" algn="l">
              <a:lnSpc>
                <a:spcPct val="90000"/>
              </a:lnSpc>
              <a:spcBef>
                <a:spcPts val="1400"/>
              </a:spcBef>
              <a:spcAft>
                <a:spcPts val="0"/>
              </a:spcAft>
              <a:buSzPts val="2000"/>
              <a:buFont typeface="Calibri"/>
              <a:buNone/>
            </a:pPr>
            <a:r>
              <a:t/>
            </a:r>
            <a:endParaRPr/>
          </a:p>
          <a:p>
            <a:pPr indent="0" lvl="0" marL="0" rtl="0" algn="l">
              <a:lnSpc>
                <a:spcPct val="90000"/>
              </a:lnSpc>
              <a:spcBef>
                <a:spcPts val="1400"/>
              </a:spcBef>
              <a:spcAft>
                <a:spcPts val="0"/>
              </a:spcAft>
              <a:buSzPts val="2000"/>
              <a:buFont typeface="Calibri"/>
              <a:buNone/>
            </a:pPr>
            <a:r>
              <a:t/>
            </a:r>
            <a:endParaRPr/>
          </a:p>
          <a:p>
            <a:pPr indent="0" lvl="0" marL="0" rtl="0" algn="l">
              <a:lnSpc>
                <a:spcPct val="90000"/>
              </a:lnSpc>
              <a:spcBef>
                <a:spcPts val="1400"/>
              </a:spcBef>
              <a:spcAft>
                <a:spcPts val="0"/>
              </a:spcAft>
              <a:buSzPts val="2000"/>
              <a:buFont typeface="Calibri"/>
              <a:buNone/>
            </a:pPr>
            <a:r>
              <a:t/>
            </a:r>
            <a:endParaRPr/>
          </a:p>
        </p:txBody>
      </p:sp>
      <p:sp>
        <p:nvSpPr>
          <p:cNvPr id="230" name="Google Shape;230;p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p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8" name="Google Shape;238;p9"/>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39" name="Google Shape;239;p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0" name="Google Shape;240;p9"/>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Examination</a:t>
            </a:r>
            <a:endParaRPr/>
          </a:p>
        </p:txBody>
      </p:sp>
      <p:pic>
        <p:nvPicPr>
          <p:cNvPr descr="نتيجة بحث الصور عن press belly test" id="241" name="Google Shape;241;p9"/>
          <p:cNvPicPr preferRelativeResize="0"/>
          <p:nvPr>
            <p:ph idx="1" type="body"/>
          </p:nvPr>
        </p:nvPicPr>
        <p:blipFill rotWithShape="1">
          <a:blip r:embed="rId3">
            <a:alphaModFix/>
          </a:blip>
          <a:srcRect b="0" l="0" r="0" t="0"/>
          <a:stretch/>
        </p:blipFill>
        <p:spPr>
          <a:xfrm>
            <a:off x="643192" y="1735709"/>
            <a:ext cx="5451627" cy="3066540"/>
          </a:xfrm>
          <a:prstGeom prst="rect">
            <a:avLst/>
          </a:prstGeom>
          <a:noFill/>
          <a:ln>
            <a:noFill/>
          </a:ln>
        </p:spPr>
      </p:pic>
      <p:cxnSp>
        <p:nvCxnSpPr>
          <p:cNvPr id="242" name="Google Shape;242;p9"/>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43" name="Google Shape;243;p9"/>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2"/>
            </a:pPr>
            <a:r>
              <a:rPr lang="en-US"/>
              <a:t>Belly Press Test:</a:t>
            </a:r>
            <a:endParaRPr/>
          </a:p>
          <a:p>
            <a:pPr indent="0" lvl="0" marL="0" rtl="0" algn="l">
              <a:lnSpc>
                <a:spcPct val="90000"/>
              </a:lnSpc>
              <a:spcBef>
                <a:spcPts val="1400"/>
              </a:spcBef>
              <a:spcAft>
                <a:spcPts val="0"/>
              </a:spcAft>
              <a:buSzPts val="2000"/>
              <a:buFont typeface="Calibri"/>
              <a:buNone/>
            </a:pPr>
            <a:r>
              <a:rPr lang="en-US"/>
              <a:t>The patient will press his hands against his belly while internally rotating his shoulder.</a:t>
            </a:r>
            <a:endParaRPr/>
          </a:p>
          <a:p>
            <a:pPr indent="0" lvl="0" marL="0" rtl="0" algn="l">
              <a:lnSpc>
                <a:spcPct val="90000"/>
              </a:lnSpc>
              <a:spcBef>
                <a:spcPts val="1400"/>
              </a:spcBef>
              <a:spcAft>
                <a:spcPts val="0"/>
              </a:spcAft>
              <a:buSzPts val="2000"/>
              <a:buFont typeface="Calibri"/>
              <a:buNone/>
            </a:pPr>
            <a:r>
              <a:rPr lang="en-US" u="sng">
                <a:solidFill>
                  <a:schemeClr val="accent2"/>
                </a:solidFill>
              </a:rPr>
              <a:t>+ve test</a:t>
            </a:r>
            <a:r>
              <a:rPr lang="en-US"/>
              <a:t>: weakness or pain (when done for 30-60 sec), indicates </a:t>
            </a:r>
            <a:r>
              <a:rPr lang="en-US" u="sng">
                <a:solidFill>
                  <a:schemeClr val="accent2"/>
                </a:solidFill>
              </a:rPr>
              <a:t>a subscapularis tendon tear.</a:t>
            </a:r>
            <a:endParaRPr/>
          </a:p>
          <a:p>
            <a:pPr indent="0" lvl="0" marL="0" rtl="0" algn="l">
              <a:lnSpc>
                <a:spcPct val="90000"/>
              </a:lnSpc>
              <a:spcBef>
                <a:spcPts val="1400"/>
              </a:spcBef>
              <a:spcAft>
                <a:spcPts val="0"/>
              </a:spcAft>
              <a:buSzPts val="2000"/>
              <a:buFont typeface="Calibri"/>
              <a:buNone/>
            </a:pPr>
            <a:r>
              <a:t/>
            </a:r>
            <a:endParaRPr/>
          </a:p>
        </p:txBody>
      </p:sp>
      <p:sp>
        <p:nvSpPr>
          <p:cNvPr id="244" name="Google Shape;244;p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2020-09-13T13:22:37Z</dcterms:created>
  <dc:creator>لانا السباتين</dc:creator>
</cp:coreProperties>
</file>