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notesMasterIdLst>
    <p:notesMasterId r:id="rId23"/>
  </p:notes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DFD9462-3538-4DD6-9C6A-CCAD17407FF3}" type="datetimeFigureOut">
              <a:rPr lang="ar-JO" smtClean="0"/>
              <a:pPr/>
              <a:t>25/09/1442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4AE2380-961A-4C9E-921F-0376500EE29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2222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E2380-961A-4C9E-921F-0376500EE290}" type="slidenum">
              <a:rPr lang="ar-JO" smtClean="0"/>
              <a:pPr/>
              <a:t>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4637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9BE6-C006-4B4E-9369-4D4E4CCE3C1D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8093-9D02-4EDA-9E26-05BC2B5AE57A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48F0-2CE8-4AE4-83F0-8B274EB934F8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2ADE-6820-4238-8E55-7DBAEF696817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C0B4A-BD61-42BE-8FE3-7EB111B246F0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F83C-A6D9-4287-8775-FD3D8241E8FE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35A2-AAE5-48BD-94E1-5C9491A7CBDE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28E0-184F-4AF5-9B6A-F6144C9D242A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94298-51DC-46BE-8A7A-167DBE174624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203B-343C-4555-A85D-60AAA0BB9B55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01E85-70CF-444B-B471-6241FEB6B286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C47E6D4-E96E-4B36-802A-62BB23B04D82}" type="datetime8">
              <a:rPr lang="ar-JO" smtClean="0"/>
              <a:pPr/>
              <a:t>06 أيار، 21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6484AD-3A16-4205-A6B2-3BAA14226D45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807841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Female Sex Hormones &amp; Contraceptives II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3929066"/>
            <a:ext cx="6400800" cy="12192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Dr. Mohammed </a:t>
            </a:r>
            <a:r>
              <a:rPr lang="en-US" b="1" dirty="0" err="1">
                <a:solidFill>
                  <a:schemeClr val="hlink"/>
                </a:solidFill>
              </a:rPr>
              <a:t>Alsbou</a:t>
            </a:r>
            <a:endParaRPr lang="en-US" b="1" dirty="0">
              <a:solidFill>
                <a:schemeClr val="hlink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Professor of Clinical Pharmacology</a:t>
            </a:r>
          </a:p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Faculty of Medicine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23916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9512"/>
          </a:xfrm>
        </p:spPr>
        <p:txBody>
          <a:bodyPr/>
          <a:lstStyle/>
          <a:p>
            <a:r>
              <a:rPr lang="en-US" sz="4400" dirty="0"/>
              <a:t>4. Progestin-only pills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</a:rPr>
              <a:t>Primolut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</a:rPr>
              <a:t>provera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</a:rPr>
              <a:t>cerazette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norethindrone</a:t>
            </a:r>
            <a:r>
              <a:rPr lang="en-US" sz="2800" b="1" dirty="0">
                <a:solidFill>
                  <a:srgbClr val="0070C0"/>
                </a:solidFill>
              </a:rPr>
              <a:t> or </a:t>
            </a:r>
            <a:r>
              <a:rPr lang="en-US" sz="2800" b="1" dirty="0" err="1">
                <a:solidFill>
                  <a:srgbClr val="0070C0"/>
                </a:solidFill>
              </a:rPr>
              <a:t>norgestrel</a:t>
            </a:r>
            <a:r>
              <a:rPr lang="en-US" sz="2800" b="1" dirty="0">
                <a:solidFill>
                  <a:srgbClr val="0070C0"/>
                </a:solidFill>
              </a:rPr>
              <a:t> (called mini-pill), </a:t>
            </a:r>
            <a:r>
              <a:rPr lang="en-US" sz="2800" b="1" dirty="0"/>
              <a:t>are taken daily on a continuous schedule</a:t>
            </a:r>
          </a:p>
          <a:p>
            <a:pPr algn="l" rtl="0"/>
            <a:r>
              <a:rPr lang="en-US" sz="2800" b="1" dirty="0"/>
              <a:t>Deliver low, continuous dosage of drug 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are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less effective than combination pill</a:t>
            </a:r>
            <a:r>
              <a:rPr lang="en-US" sz="2800" dirty="0">
                <a:solidFill>
                  <a:srgbClr val="0070C0"/>
                </a:solidFill>
              </a:rPr>
              <a:t>, and they </a:t>
            </a:r>
            <a:r>
              <a:rPr lang="en-US" sz="2800" b="1" dirty="0">
                <a:solidFill>
                  <a:srgbClr val="0070C0"/>
                </a:solidFill>
              </a:rPr>
              <a:t>produce irregular menstrual cycles</a:t>
            </a:r>
            <a:r>
              <a:rPr lang="en-US" sz="2800" b="1" dirty="0"/>
              <a:t> </a:t>
            </a:r>
            <a:r>
              <a:rPr lang="en-US" sz="2800" dirty="0"/>
              <a:t>more frequently than combination products</a:t>
            </a:r>
          </a:p>
          <a:p>
            <a:pPr algn="l" rtl="0"/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Has limited patient acceptance </a:t>
            </a:r>
            <a:r>
              <a:rPr lang="en-US" sz="2800" dirty="0">
                <a:solidFill>
                  <a:srgbClr val="0070C0"/>
                </a:solidFill>
              </a:rPr>
              <a:t>due to </a:t>
            </a:r>
            <a:r>
              <a:rPr lang="en-US" sz="2800" b="1" dirty="0">
                <a:solidFill>
                  <a:srgbClr val="0070C0"/>
                </a:solidFill>
              </a:rPr>
              <a:t>increased possibility of pregnancy &amp; frequent occurrence of menstrual irregularities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90354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/>
              <a:t>The progestin-only pill </a:t>
            </a:r>
            <a:r>
              <a:rPr lang="en-US" sz="2800" dirty="0"/>
              <a:t>may be </a:t>
            </a:r>
            <a:r>
              <a:rPr lang="en-US" sz="2800" b="1" dirty="0">
                <a:solidFill>
                  <a:srgbClr val="0070C0"/>
                </a:solidFill>
              </a:rPr>
              <a:t>used for patients who are breast-feeding </a:t>
            </a:r>
            <a:r>
              <a:rPr lang="en-US" sz="2800" dirty="0"/>
              <a:t>(</a:t>
            </a:r>
            <a:r>
              <a:rPr lang="en-US" sz="2800" dirty="0" err="1"/>
              <a:t>progestins</a:t>
            </a:r>
            <a:r>
              <a:rPr lang="en-US" sz="2800" dirty="0"/>
              <a:t> do not have an effect on milk production)</a:t>
            </a:r>
          </a:p>
          <a:p>
            <a:pPr algn="l" rtl="0"/>
            <a:r>
              <a:rPr lang="en-US" sz="2800" b="1" dirty="0"/>
              <a:t>Patents who are </a:t>
            </a:r>
            <a:r>
              <a:rPr lang="en-US" sz="2800" b="1" dirty="0">
                <a:solidFill>
                  <a:srgbClr val="0070C0"/>
                </a:solidFill>
              </a:rPr>
              <a:t>intolerant to estrogen</a:t>
            </a:r>
          </a:p>
          <a:p>
            <a:pPr algn="l" rtl="0"/>
            <a:r>
              <a:rPr lang="en-US" sz="2800" b="1" dirty="0"/>
              <a:t>Patients have </a:t>
            </a:r>
            <a:r>
              <a:rPr lang="en-US" sz="2800" b="1" dirty="0">
                <a:solidFill>
                  <a:srgbClr val="0070C0"/>
                </a:solidFill>
              </a:rPr>
              <a:t>other contraindications to estrogen-containing products 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74802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51520"/>
          </a:xfrm>
        </p:spPr>
        <p:txBody>
          <a:bodyPr/>
          <a:lstStyle/>
          <a:p>
            <a:r>
              <a:rPr lang="en-US" sz="4000" dirty="0"/>
              <a:t>5. Progestin intrauterine device (IUD)</a:t>
            </a:r>
            <a:r>
              <a:rPr lang="en-US" dirty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Mirena</a:t>
            </a:r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levonorgestrel</a:t>
            </a:r>
            <a:r>
              <a:rPr lang="en-US" sz="2800" b="1" dirty="0">
                <a:solidFill>
                  <a:srgbClr val="0070C0"/>
                </a:solidFill>
              </a:rPr>
              <a:t>-releasing intra-uterine system </a:t>
            </a:r>
            <a:r>
              <a:rPr lang="en-US" sz="2800" dirty="0"/>
              <a:t>offers </a:t>
            </a:r>
            <a:r>
              <a:rPr lang="en-US" sz="2800" b="1" dirty="0">
                <a:solidFill>
                  <a:schemeClr val="accent6"/>
                </a:solidFill>
              </a:rPr>
              <a:t>a highly effective method of long-term contraception</a:t>
            </a:r>
          </a:p>
          <a:p>
            <a:pPr algn="l" rtl="0"/>
            <a:r>
              <a:rPr lang="en-US" sz="2800" dirty="0"/>
              <a:t> </a:t>
            </a:r>
            <a:r>
              <a:rPr lang="en-US" sz="2800" b="1" dirty="0"/>
              <a:t>This intrauterine device </a:t>
            </a:r>
            <a:r>
              <a:rPr lang="en-US" sz="2800" b="1" dirty="0">
                <a:solidFill>
                  <a:srgbClr val="0070C0"/>
                </a:solidFill>
              </a:rPr>
              <a:t>provides contraception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for up to 5 years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12</a:t>
            </a:fld>
            <a:endParaRPr lang="ar-JO"/>
          </a:p>
        </p:txBody>
      </p:sp>
      <p:pic>
        <p:nvPicPr>
          <p:cNvPr id="11266" name="Picture 2" descr="Image result for progestin intrauterine dev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16832"/>
            <a:ext cx="2857500" cy="3960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1257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3528"/>
          </a:xfrm>
        </p:spPr>
        <p:txBody>
          <a:bodyPr/>
          <a:lstStyle/>
          <a:p>
            <a:r>
              <a:rPr lang="en-US" sz="4000" dirty="0"/>
              <a:t>6. </a:t>
            </a:r>
            <a:r>
              <a:rPr lang="en-US" sz="4000" dirty="0" err="1"/>
              <a:t>Postcoital</a:t>
            </a:r>
            <a:r>
              <a:rPr lang="en-US" sz="4000" dirty="0"/>
              <a:t> contraception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965" y="1353741"/>
            <a:ext cx="8507288" cy="4785395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Postcoital</a:t>
            </a:r>
            <a:r>
              <a:rPr lang="en-US" sz="2800" b="1" dirty="0">
                <a:solidFill>
                  <a:srgbClr val="0070C0"/>
                </a:solidFill>
              </a:rPr>
              <a:t> or emergency contraception </a:t>
            </a:r>
            <a:r>
              <a:rPr lang="en-US" sz="2800" dirty="0"/>
              <a:t>reduces probability of pregnancy to between </a:t>
            </a:r>
            <a:r>
              <a:rPr lang="en-US" sz="2800" b="1" dirty="0">
                <a:solidFill>
                  <a:srgbClr val="0070C0"/>
                </a:solidFill>
              </a:rPr>
              <a:t>0.2 &amp; 3 percent</a:t>
            </a:r>
          </a:p>
          <a:p>
            <a:pPr algn="l" rtl="0"/>
            <a:r>
              <a:rPr lang="en-US" sz="2800" b="1" dirty="0"/>
              <a:t>Emergency contraception </a:t>
            </a:r>
            <a:r>
              <a:rPr lang="en-US" sz="2800" dirty="0"/>
              <a:t>uses </a:t>
            </a:r>
            <a:r>
              <a:rPr lang="en-US" sz="2800" b="1" dirty="0">
                <a:solidFill>
                  <a:srgbClr val="0070C0"/>
                </a:solidFill>
              </a:rPr>
              <a:t>high doses of progestin </a:t>
            </a:r>
            <a:r>
              <a:rPr lang="en-US" sz="2800" b="1" dirty="0"/>
              <a:t>(0.75 mg of levonorgestrel) </a:t>
            </a:r>
            <a:r>
              <a:rPr lang="en-US" sz="2800" dirty="0"/>
              <a:t>or </a:t>
            </a:r>
            <a:r>
              <a:rPr lang="en-US" sz="2800" b="1" dirty="0">
                <a:solidFill>
                  <a:srgbClr val="0070C0"/>
                </a:solidFill>
              </a:rPr>
              <a:t>high doses of estrogen </a:t>
            </a:r>
            <a:r>
              <a:rPr lang="en-US" sz="2800" b="1" dirty="0"/>
              <a:t>(100 </a:t>
            </a:r>
            <a:r>
              <a:rPr lang="en-US" sz="2800" b="1" dirty="0" err="1"/>
              <a:t>μg</a:t>
            </a:r>
            <a:r>
              <a:rPr lang="en-US" sz="2800" b="1" dirty="0"/>
              <a:t> of ethinyl estradiol) </a:t>
            </a:r>
            <a:r>
              <a:rPr lang="en-US" sz="2800" b="1" dirty="0">
                <a:solidFill>
                  <a:srgbClr val="0070C0"/>
                </a:solidFill>
              </a:rPr>
              <a:t>plus progestin </a:t>
            </a:r>
            <a:r>
              <a:rPr lang="en-US" sz="2800" b="1" dirty="0"/>
              <a:t>(0.5 mg of levonorgestrel)</a:t>
            </a:r>
          </a:p>
          <a:p>
            <a:pPr algn="l" rtl="0"/>
            <a:r>
              <a:rPr lang="en-US" sz="2800" b="1" dirty="0"/>
              <a:t> </a:t>
            </a:r>
            <a:r>
              <a:rPr lang="en-US" sz="2800" dirty="0"/>
              <a:t>The </a:t>
            </a:r>
            <a:r>
              <a:rPr lang="en-US" sz="2800" b="1" dirty="0">
                <a:solidFill>
                  <a:srgbClr val="0070C0"/>
                </a:solidFill>
              </a:rPr>
              <a:t>progestin-only emergency contraceptive </a:t>
            </a:r>
            <a:r>
              <a:rPr lang="en-US" sz="2800" dirty="0"/>
              <a:t>regimens </a:t>
            </a:r>
            <a:r>
              <a:rPr lang="en-US" sz="2800" b="1" dirty="0">
                <a:solidFill>
                  <a:srgbClr val="0070C0"/>
                </a:solidFill>
              </a:rPr>
              <a:t>are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better tolerated than </a:t>
            </a:r>
            <a:r>
              <a:rPr lang="en-US" sz="2800" b="1" dirty="0"/>
              <a:t>estrogen-progestin combination regimens</a:t>
            </a:r>
          </a:p>
          <a:p>
            <a:pPr algn="l" rtl="0"/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49277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For maximum effectiveness</a:t>
            </a:r>
            <a:r>
              <a:rPr lang="en-US" sz="2800" dirty="0">
                <a:solidFill>
                  <a:srgbClr val="0070C0"/>
                </a:solidFill>
              </a:rPr>
              <a:t>,</a:t>
            </a:r>
            <a:r>
              <a:rPr lang="en-US" sz="2800" dirty="0"/>
              <a:t> </a:t>
            </a:r>
            <a:r>
              <a:rPr lang="en-US" sz="2800" b="1" dirty="0"/>
              <a:t>emergency contraception</a:t>
            </a:r>
            <a:r>
              <a:rPr lang="en-US" sz="2800" dirty="0"/>
              <a:t> should be taken </a:t>
            </a:r>
            <a:r>
              <a:rPr lang="en-US" sz="2800" b="1" dirty="0">
                <a:solidFill>
                  <a:srgbClr val="0070C0"/>
                </a:solidFill>
              </a:rPr>
              <a:t>as soon as possible after unprotected intercourse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Should be administered within 72 hours of unprotected intercourse (the morning-after pill)</a:t>
            </a:r>
            <a:endParaRPr lang="en-US" sz="2800" b="1" dirty="0"/>
          </a:p>
          <a:p>
            <a:pPr algn="l" rtl="0"/>
            <a:r>
              <a:rPr lang="en-US" sz="2800" b="1" dirty="0"/>
              <a:t>A second dose of emergency contraception should be taken </a:t>
            </a:r>
            <a:r>
              <a:rPr lang="en-US" sz="2800" b="1" dirty="0">
                <a:solidFill>
                  <a:srgbClr val="0070C0"/>
                </a:solidFill>
              </a:rPr>
              <a:t>12 hours after the first dose</a:t>
            </a:r>
          </a:p>
          <a:p>
            <a:pPr marL="0" indent="0" algn="l" rtl="0">
              <a:buNone/>
            </a:pPr>
            <a:r>
              <a:rPr lang="en-US" sz="2800" dirty="0"/>
              <a:t>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01867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9512"/>
          </a:xfrm>
        </p:spPr>
        <p:txBody>
          <a:bodyPr/>
          <a:lstStyle/>
          <a:p>
            <a:r>
              <a:rPr lang="en-US" sz="4400" dirty="0"/>
              <a:t>Mechanism of action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Combination of estrogen and progestin </a:t>
            </a:r>
            <a:r>
              <a:rPr lang="en-US" sz="2800" dirty="0"/>
              <a:t>administered over an approximately </a:t>
            </a:r>
            <a:r>
              <a:rPr lang="en-US" sz="2800" b="1" dirty="0">
                <a:solidFill>
                  <a:srgbClr val="0070C0"/>
                </a:solidFill>
              </a:rPr>
              <a:t>3-week period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inhibits ovulation</a:t>
            </a:r>
          </a:p>
          <a:p>
            <a:pPr algn="l" rtl="0"/>
            <a:r>
              <a:rPr lang="en-US" sz="2800" dirty="0"/>
              <a:t>The </a:t>
            </a:r>
            <a:r>
              <a:rPr lang="en-US" sz="2800" b="1" dirty="0">
                <a:solidFill>
                  <a:srgbClr val="0070C0"/>
                </a:solidFill>
              </a:rPr>
              <a:t>estrogen provides negative feedback </a:t>
            </a:r>
            <a:r>
              <a:rPr lang="en-US" sz="2800" dirty="0">
                <a:solidFill>
                  <a:srgbClr val="0070C0"/>
                </a:solidFill>
              </a:rPr>
              <a:t>on </a:t>
            </a:r>
            <a:r>
              <a:rPr lang="en-US" sz="2800" b="1" dirty="0">
                <a:solidFill>
                  <a:srgbClr val="0070C0"/>
                </a:solidFill>
              </a:rPr>
              <a:t>release of LH and follicle-stimulating hormone (FSH)</a:t>
            </a:r>
            <a:r>
              <a:rPr lang="en-US" sz="2800" b="1" dirty="0"/>
              <a:t> by pituitary gland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0070C0"/>
                </a:solidFill>
              </a:rPr>
              <a:t>thus </a:t>
            </a:r>
            <a:r>
              <a:rPr lang="en-US" sz="2800" b="1" dirty="0">
                <a:solidFill>
                  <a:srgbClr val="0070C0"/>
                </a:solidFill>
              </a:rPr>
              <a:t>preventing ovulation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07096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/>
              <a:t>The </a:t>
            </a:r>
            <a:r>
              <a:rPr lang="en-US" sz="2800" b="1" dirty="0">
                <a:solidFill>
                  <a:srgbClr val="0070C0"/>
                </a:solidFill>
              </a:rPr>
              <a:t>progestin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also </a:t>
            </a:r>
            <a:r>
              <a:rPr lang="en-US" sz="2800" b="1" dirty="0">
                <a:solidFill>
                  <a:srgbClr val="0070C0"/>
                </a:solidFill>
              </a:rPr>
              <a:t>inhibits LH release </a:t>
            </a:r>
            <a:r>
              <a:rPr lang="en-US" sz="2800" dirty="0">
                <a:solidFill>
                  <a:srgbClr val="0070C0"/>
                </a:solidFill>
              </a:rPr>
              <a:t>and </a:t>
            </a:r>
            <a:r>
              <a:rPr lang="en-US" sz="2800" b="1" dirty="0">
                <a:solidFill>
                  <a:srgbClr val="0070C0"/>
                </a:solidFill>
              </a:rPr>
              <a:t>thickens cervical mucus, thus impedes  transport of sperm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Withdrawal of progestin stimulates menstrual bleeding</a:t>
            </a:r>
            <a:r>
              <a:rPr lang="en-US" sz="2800" b="1" dirty="0"/>
              <a:t> during the placebo week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8026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51520"/>
          </a:xfrm>
        </p:spPr>
        <p:txBody>
          <a:bodyPr/>
          <a:lstStyle/>
          <a:p>
            <a:r>
              <a:rPr lang="en-US" sz="4400" dirty="0"/>
              <a:t>Adverse effect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Most adverse effects are due to estrogen </a:t>
            </a:r>
            <a:r>
              <a:rPr lang="en-US" sz="2800" dirty="0"/>
              <a:t>component, but </a:t>
            </a:r>
            <a:r>
              <a:rPr lang="en-US" sz="2800" b="1" dirty="0">
                <a:solidFill>
                  <a:srgbClr val="0070C0"/>
                </a:solidFill>
              </a:rPr>
              <a:t>cardiovascular effects reflect action of both estrogen &amp; progestin</a:t>
            </a:r>
          </a:p>
          <a:p>
            <a:pPr algn="l" rtl="0"/>
            <a:r>
              <a:rPr lang="en-US" sz="2800" dirty="0"/>
              <a:t>The </a:t>
            </a:r>
            <a:r>
              <a:rPr lang="en-US" sz="2800" b="1" dirty="0">
                <a:solidFill>
                  <a:srgbClr val="0070C0"/>
                </a:solidFill>
              </a:rPr>
              <a:t>incidence of adverse effects with oral contraceptives is relatively low </a:t>
            </a:r>
            <a:r>
              <a:rPr lang="en-US" sz="2800" dirty="0"/>
              <a:t>and </a:t>
            </a:r>
            <a:r>
              <a:rPr lang="en-US" sz="2800" b="1" dirty="0"/>
              <a:t>is determined by the specific compounds and combinations used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21591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50728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Major adverse effects: </a:t>
            </a:r>
            <a:r>
              <a:rPr lang="en-US" sz="2800" dirty="0"/>
              <a:t>are breast tenderness, depression, fluid retention, headache, nausea &amp; vomiting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Cardiovascular:  </a:t>
            </a:r>
            <a:r>
              <a:rPr lang="en-US" sz="2800" b="1" dirty="0"/>
              <a:t>rare, most serious  </a:t>
            </a:r>
            <a:r>
              <a:rPr lang="en-US" sz="2800" dirty="0"/>
              <a:t>including </a:t>
            </a:r>
            <a:r>
              <a:rPr lang="en-US" sz="2800" b="1" dirty="0">
                <a:solidFill>
                  <a:srgbClr val="0070C0"/>
                </a:solidFill>
              </a:rPr>
              <a:t>venous thromboembolism, thrombophlebitis, hypertension, increased incidence of MI &amp; cerebral &amp; coronary thrombosis</a:t>
            </a:r>
            <a:r>
              <a:rPr lang="en-US" sz="2800" dirty="0"/>
              <a:t>. These adverse effects are </a:t>
            </a:r>
            <a:r>
              <a:rPr lang="en-US" sz="2800" b="1" dirty="0">
                <a:solidFill>
                  <a:srgbClr val="0070C0"/>
                </a:solidFill>
              </a:rPr>
              <a:t>most common among women who smoke &amp; who are older than 35 years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59557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Metabolic: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Abnormal glucose tolerance . Weight gain </a:t>
            </a:r>
            <a:r>
              <a:rPr lang="en-US" sz="2800" dirty="0"/>
              <a:t>is common in women who are taking </a:t>
            </a:r>
            <a:r>
              <a:rPr lang="en-US" sz="2800" b="1" dirty="0" err="1"/>
              <a:t>nortestosterone</a:t>
            </a:r>
            <a:r>
              <a:rPr lang="en-US" sz="2800" b="1" dirty="0"/>
              <a:t> derivatives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19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4494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07504"/>
          </a:xfrm>
        </p:spPr>
        <p:txBody>
          <a:bodyPr/>
          <a:lstStyle/>
          <a:p>
            <a:r>
              <a:rPr lang="en-US" dirty="0"/>
              <a:t>Contraceptives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/>
              <a:t>Drugs can </a:t>
            </a:r>
            <a:r>
              <a:rPr lang="en-US" sz="2800" b="1" dirty="0">
                <a:solidFill>
                  <a:srgbClr val="0070C0"/>
                </a:solidFill>
              </a:rPr>
              <a:t>decrease fertility by a number of different mechanisms: </a:t>
            </a:r>
          </a:p>
          <a:p>
            <a:pPr algn="l" rtl="0"/>
            <a:r>
              <a:rPr lang="en-US" sz="2800" b="1" dirty="0"/>
              <a:t>Preventing ovulation</a:t>
            </a:r>
          </a:p>
          <a:p>
            <a:pPr algn="l" rtl="0"/>
            <a:r>
              <a:rPr lang="en-US" sz="2800" dirty="0"/>
              <a:t>Currently, </a:t>
            </a:r>
            <a:r>
              <a:rPr lang="en-US" sz="2800" b="1" dirty="0">
                <a:solidFill>
                  <a:srgbClr val="0070C0"/>
                </a:solidFill>
              </a:rPr>
              <a:t>interference with ovulation </a:t>
            </a:r>
            <a:r>
              <a:rPr lang="en-US" sz="2800" dirty="0">
                <a:solidFill>
                  <a:srgbClr val="0070C0"/>
                </a:solidFill>
              </a:rPr>
              <a:t>is the </a:t>
            </a:r>
            <a:r>
              <a:rPr lang="en-US" sz="2800" b="1" dirty="0">
                <a:solidFill>
                  <a:srgbClr val="0070C0"/>
                </a:solidFill>
              </a:rPr>
              <a:t>most common pharmacologic intervention for preventing pregnancy 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12147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Serum lipids: </a:t>
            </a:r>
            <a:r>
              <a:rPr lang="en-US" sz="2800" dirty="0"/>
              <a:t>The combination pill causes change in serum lipoprotein profile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 causes increase in HDL and  decrease in LDL </a:t>
            </a:r>
            <a:r>
              <a:rPr lang="en-US" sz="2800" b="1" dirty="0"/>
              <a:t>(a desirable occurrence)</a:t>
            </a:r>
          </a:p>
          <a:p>
            <a:pPr algn="l" rtl="0"/>
            <a:r>
              <a:rPr lang="en-US" sz="2800" dirty="0"/>
              <a:t>Whereas </a:t>
            </a:r>
            <a:r>
              <a:rPr lang="en-US" sz="2800" b="1" dirty="0" err="1">
                <a:solidFill>
                  <a:srgbClr val="0070C0"/>
                </a:solidFill>
              </a:rPr>
              <a:t>progestins</a:t>
            </a:r>
            <a:r>
              <a:rPr lang="en-US" sz="2800" b="1" dirty="0">
                <a:solidFill>
                  <a:srgbClr val="0070C0"/>
                </a:solidFill>
              </a:rPr>
              <a:t> may negate some of  beneficial effects of estrogen</a:t>
            </a:r>
          </a:p>
          <a:p>
            <a:pPr algn="l" rtl="0"/>
            <a:r>
              <a:rPr lang="en-US" sz="2800" dirty="0"/>
              <a:t>Therefore, </a:t>
            </a:r>
            <a:r>
              <a:rPr lang="en-US" sz="2800" b="1" dirty="0">
                <a:solidFill>
                  <a:srgbClr val="0070C0"/>
                </a:solidFill>
              </a:rPr>
              <a:t>estrogen-dominant preparations </a:t>
            </a:r>
            <a:r>
              <a:rPr lang="en-US" sz="2800" b="1" dirty="0"/>
              <a:t>are best for </a:t>
            </a:r>
            <a:r>
              <a:rPr lang="en-US" sz="2800" b="1" dirty="0">
                <a:solidFill>
                  <a:srgbClr val="0070C0"/>
                </a:solidFill>
              </a:rPr>
              <a:t>individuals with elevated serum cholesterol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20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85245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729"/>
            <a:ext cx="8229600" cy="1123528"/>
          </a:xfrm>
        </p:spPr>
        <p:txBody>
          <a:bodyPr/>
          <a:lstStyle/>
          <a:p>
            <a:r>
              <a:rPr lang="en-US" dirty="0"/>
              <a:t>Contraindications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85395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Cerebrovascular &amp; thromboembolic disease</a:t>
            </a:r>
          </a:p>
          <a:p>
            <a:pPr algn="l" rtl="0"/>
            <a:r>
              <a:rPr lang="en-US" sz="2800" dirty="0"/>
              <a:t>Estrogen-dependent neoplasms: </a:t>
            </a:r>
            <a:r>
              <a:rPr lang="en-US" sz="2800" b="1" dirty="0">
                <a:solidFill>
                  <a:srgbClr val="0070C0"/>
                </a:solidFill>
              </a:rPr>
              <a:t>breast Ca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Liver disease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Pregnancy</a:t>
            </a:r>
          </a:p>
          <a:p>
            <a:pPr algn="l" rtl="0"/>
            <a:r>
              <a:rPr lang="en-US" sz="2800" b="1" dirty="0"/>
              <a:t>Combination oral contraceptives should not be used in </a:t>
            </a:r>
            <a:r>
              <a:rPr lang="en-US" sz="2800" b="1" dirty="0">
                <a:solidFill>
                  <a:srgbClr val="0070C0"/>
                </a:solidFill>
              </a:rPr>
              <a:t>patients over age of 35 who are heavy smokers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21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1471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1520"/>
          </a:xfrm>
        </p:spPr>
        <p:txBody>
          <a:bodyPr/>
          <a:lstStyle/>
          <a:p>
            <a:r>
              <a:rPr lang="en-US" sz="4000" dirty="0"/>
              <a:t>Major classes of contraceptives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Combination oral contraceptives (COC)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Transdermal patch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Vaginal ring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Progestin-only pills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Progestin intrauterine device (IUD)</a:t>
            </a:r>
          </a:p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Postcoital</a:t>
            </a:r>
            <a:r>
              <a:rPr lang="en-US" sz="2800" b="1" dirty="0">
                <a:solidFill>
                  <a:srgbClr val="0070C0"/>
                </a:solidFill>
              </a:rPr>
              <a:t> contraception</a:t>
            </a:r>
          </a:p>
          <a:p>
            <a:pPr algn="l" rtl="0"/>
            <a:endParaRPr lang="en-US" dirty="0"/>
          </a:p>
          <a:p>
            <a:pPr algn="l" rtl="0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7782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036" y="431874"/>
            <a:ext cx="8229600" cy="907504"/>
          </a:xfrm>
        </p:spPr>
        <p:txBody>
          <a:bodyPr/>
          <a:lstStyle/>
          <a:p>
            <a:r>
              <a:rPr lang="en-US" sz="4000" dirty="0"/>
              <a:t>1. </a:t>
            </a:r>
            <a:r>
              <a:rPr lang="en-US" sz="3600" dirty="0"/>
              <a:t>Combination oral contraceptives </a:t>
            </a:r>
            <a:endParaRPr lang="ar-J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81128"/>
          </a:xfrm>
        </p:spPr>
        <p:txBody>
          <a:bodyPr/>
          <a:lstStyle/>
          <a:p>
            <a:pPr algn="l" rtl="0"/>
            <a:r>
              <a:rPr lang="en-US" b="1" dirty="0" err="1">
                <a:solidFill>
                  <a:srgbClr val="0070C0"/>
                </a:solidFill>
              </a:rPr>
              <a:t>Marvelon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microgynon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yasmine</a:t>
            </a:r>
            <a:endParaRPr lang="en-US" b="1" dirty="0">
              <a:solidFill>
                <a:srgbClr val="0070C0"/>
              </a:solidFill>
            </a:endParaRPr>
          </a:p>
          <a:p>
            <a:pPr algn="l" rtl="0"/>
            <a:r>
              <a:rPr lang="en-US" dirty="0"/>
              <a:t>Products containing </a:t>
            </a:r>
            <a:r>
              <a:rPr lang="en-US" b="1" dirty="0">
                <a:solidFill>
                  <a:srgbClr val="0070C0"/>
                </a:solidFill>
              </a:rPr>
              <a:t>a combination of estrogen &amp; progestin </a:t>
            </a:r>
            <a:r>
              <a:rPr lang="en-US" b="1" dirty="0"/>
              <a:t>are the most common type of oral contraceptives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They are highly effective in achieving contraception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Monophasic combination pills </a:t>
            </a:r>
            <a:r>
              <a:rPr lang="en-US" dirty="0"/>
              <a:t>contain </a:t>
            </a:r>
            <a:r>
              <a:rPr lang="en-US" b="1" dirty="0"/>
              <a:t>constant dose of estrogen and progestin </a:t>
            </a:r>
            <a:r>
              <a:rPr lang="en-US" dirty="0"/>
              <a:t>given </a:t>
            </a:r>
            <a:r>
              <a:rPr lang="en-US" b="1" dirty="0"/>
              <a:t>over 21 days</a:t>
            </a:r>
          </a:p>
          <a:p>
            <a:pPr algn="l" rtl="0"/>
            <a:r>
              <a:rPr lang="en-US" b="1" dirty="0" err="1">
                <a:solidFill>
                  <a:srgbClr val="0070C0"/>
                </a:solidFill>
              </a:rPr>
              <a:t>Triphasic</a:t>
            </a:r>
            <a:r>
              <a:rPr lang="en-US" b="1" dirty="0">
                <a:solidFill>
                  <a:srgbClr val="0070C0"/>
                </a:solidFill>
              </a:rPr>
              <a:t> oral contraceptive products </a:t>
            </a:r>
            <a:r>
              <a:rPr lang="en-US" b="1" dirty="0"/>
              <a:t>mimic natural female cycle </a:t>
            </a:r>
            <a:r>
              <a:rPr lang="en-US" dirty="0"/>
              <a:t>and </a:t>
            </a:r>
            <a:r>
              <a:rPr lang="en-US" b="1" dirty="0"/>
              <a:t>contain constant dose of estrogen with increasing doses of progestin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6570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50728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combination oral contraceptive, active pills are taken </a:t>
            </a:r>
            <a:r>
              <a:rPr lang="en-US" sz="2800" b="1" dirty="0">
                <a:solidFill>
                  <a:srgbClr val="0070C0"/>
                </a:solidFill>
              </a:rPr>
              <a:t>for 21 days followed by 7 days of placebo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Withdrawal bleeding occurs </a:t>
            </a:r>
            <a:r>
              <a:rPr lang="en-US" sz="2800" dirty="0"/>
              <a:t>during </a:t>
            </a:r>
            <a:r>
              <a:rPr lang="en-US" sz="2800" b="1" dirty="0"/>
              <a:t>hormone-free interval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/>
              <a:t>that are commonly present in combination pills are </a:t>
            </a:r>
            <a:r>
              <a:rPr lang="en-US" sz="2800" b="1" dirty="0">
                <a:solidFill>
                  <a:srgbClr val="0070C0"/>
                </a:solidFill>
              </a:rPr>
              <a:t>ethinyl estradiol &amp; mestranol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7326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The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most common </a:t>
            </a:r>
            <a:r>
              <a:rPr lang="en-US" sz="2800" b="1" dirty="0" err="1">
                <a:solidFill>
                  <a:srgbClr val="0070C0"/>
                </a:solidFill>
              </a:rPr>
              <a:t>progestins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are </a:t>
            </a:r>
            <a:r>
              <a:rPr lang="en-US" sz="2800" b="1" dirty="0" err="1"/>
              <a:t>norethindrone</a:t>
            </a:r>
            <a:r>
              <a:rPr lang="en-US" sz="2800" b="1" dirty="0"/>
              <a:t>, </a:t>
            </a:r>
            <a:r>
              <a:rPr lang="en-US" sz="2800" b="1" dirty="0" err="1"/>
              <a:t>norethindrone</a:t>
            </a:r>
            <a:r>
              <a:rPr lang="en-US" sz="2800" b="1" dirty="0"/>
              <a:t> acetate, </a:t>
            </a:r>
            <a:r>
              <a:rPr lang="en-US" sz="2800" b="1" dirty="0" err="1"/>
              <a:t>norgestrel</a:t>
            </a:r>
            <a:r>
              <a:rPr lang="en-US" sz="2800" b="1" dirty="0"/>
              <a:t>, </a:t>
            </a:r>
            <a:r>
              <a:rPr lang="en-US" sz="2800" b="1" dirty="0" err="1"/>
              <a:t>levonorgestrel</a:t>
            </a:r>
            <a:r>
              <a:rPr lang="en-US" sz="2800" b="1" dirty="0"/>
              <a:t>, </a:t>
            </a:r>
            <a:r>
              <a:rPr lang="en-US" sz="2800" b="1" dirty="0" err="1"/>
              <a:t>desogestrel</a:t>
            </a:r>
            <a:r>
              <a:rPr lang="en-US" sz="2800" b="1" dirty="0"/>
              <a:t>, </a:t>
            </a:r>
            <a:r>
              <a:rPr lang="en-US" sz="2800" b="1" dirty="0" err="1"/>
              <a:t>norgestimate</a:t>
            </a:r>
            <a:r>
              <a:rPr lang="en-US" sz="2800" b="1" dirty="0"/>
              <a:t>, and </a:t>
            </a:r>
            <a:r>
              <a:rPr lang="en-US" sz="2800" b="1" dirty="0" err="1"/>
              <a:t>drospirenone</a:t>
            </a:r>
            <a:r>
              <a:rPr lang="en-US" sz="2800" b="1" dirty="0"/>
              <a:t> 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2122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000" dirty="0"/>
              <a:t>2. Transdermal patch: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48053" cy="452596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2800" b="1" dirty="0"/>
              <a:t>An alternative to combination oral contraceptive pills </a:t>
            </a:r>
            <a:r>
              <a:rPr lang="en-US" sz="2800" dirty="0"/>
              <a:t>is a transdermal contraceptive patch </a:t>
            </a:r>
          </a:p>
          <a:p>
            <a:pPr algn="l" rtl="0"/>
            <a:r>
              <a:rPr lang="en-US" sz="2800" dirty="0"/>
              <a:t>Containing </a:t>
            </a:r>
            <a:r>
              <a:rPr lang="en-US" sz="2800" b="1" dirty="0" err="1">
                <a:solidFill>
                  <a:srgbClr val="0070C0"/>
                </a:solidFill>
              </a:rPr>
              <a:t>ethinyl</a:t>
            </a:r>
            <a:r>
              <a:rPr lang="en-US" sz="2800" b="1" dirty="0">
                <a:solidFill>
                  <a:srgbClr val="0070C0"/>
                </a:solidFill>
              </a:rPr>
              <a:t> estradiol and progestin </a:t>
            </a:r>
            <a:r>
              <a:rPr lang="en-US" sz="2800" b="1" dirty="0" err="1">
                <a:solidFill>
                  <a:srgbClr val="0070C0"/>
                </a:solidFill>
              </a:rPr>
              <a:t>norelgestromin</a:t>
            </a:r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r>
              <a:rPr lang="en-US" sz="2800" dirty="0"/>
              <a:t>One contraceptive patch is applied </a:t>
            </a:r>
            <a:r>
              <a:rPr lang="en-US" sz="2800" b="1" dirty="0"/>
              <a:t>each </a:t>
            </a:r>
            <a:r>
              <a:rPr lang="en-US" sz="2800" b="1" dirty="0">
                <a:solidFill>
                  <a:srgbClr val="0070C0"/>
                </a:solidFill>
              </a:rPr>
              <a:t>week for 3 weeks to abdomen, upper torso, or buttock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Week 4 is patch-free</a:t>
            </a:r>
            <a:r>
              <a:rPr lang="en-US" sz="2800" dirty="0"/>
              <a:t>, and </a:t>
            </a:r>
            <a:r>
              <a:rPr lang="en-US" sz="2800" b="1" dirty="0">
                <a:solidFill>
                  <a:srgbClr val="0070C0"/>
                </a:solidFill>
              </a:rPr>
              <a:t>withdrawal bleeding occurs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1009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algn="l" rtl="0"/>
            <a:r>
              <a:rPr lang="en-US" sz="2800" dirty="0"/>
              <a:t>The transdermal patch has </a:t>
            </a:r>
            <a:r>
              <a:rPr lang="en-US" sz="2800" b="1" dirty="0">
                <a:solidFill>
                  <a:srgbClr val="0070C0"/>
                </a:solidFill>
              </a:rPr>
              <a:t>efficacy comparable to that of oral contraceptives</a:t>
            </a:r>
          </a:p>
          <a:p>
            <a:pPr algn="l" rtl="0"/>
            <a:r>
              <a:rPr lang="en-US" sz="2800" dirty="0"/>
              <a:t>however, it has been shown to be </a:t>
            </a:r>
            <a:r>
              <a:rPr lang="en-US" sz="2800" b="1" dirty="0">
                <a:solidFill>
                  <a:srgbClr val="0070C0"/>
                </a:solidFill>
              </a:rPr>
              <a:t>less effective in women weighing greater than 90 kilograms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05630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79512"/>
          </a:xfrm>
        </p:spPr>
        <p:txBody>
          <a:bodyPr/>
          <a:lstStyle/>
          <a:p>
            <a:r>
              <a:rPr lang="en-US" sz="4000" dirty="0"/>
              <a:t>3. Vaginal ring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52" y="1556792"/>
            <a:ext cx="8686800" cy="5087590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Ethinyl estradiol and </a:t>
            </a:r>
            <a:r>
              <a:rPr lang="en-US" sz="2800" b="1" dirty="0" err="1">
                <a:solidFill>
                  <a:srgbClr val="0070C0"/>
                </a:solidFill>
              </a:rPr>
              <a:t>etonogestrel</a:t>
            </a:r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r>
              <a:rPr lang="en-US" sz="2800" b="1" dirty="0"/>
              <a:t>The ring is inserted into vagina </a:t>
            </a:r>
            <a:r>
              <a:rPr lang="en-US" sz="2800" dirty="0"/>
              <a:t>and </a:t>
            </a:r>
            <a:r>
              <a:rPr lang="en-US" sz="2800" b="1" dirty="0">
                <a:solidFill>
                  <a:srgbClr val="0070C0"/>
                </a:solidFill>
              </a:rPr>
              <a:t>is left in place for 3 weeks</a:t>
            </a:r>
            <a:r>
              <a:rPr lang="en-US" sz="2800" dirty="0"/>
              <a:t>. </a:t>
            </a:r>
            <a:r>
              <a:rPr lang="en-US" sz="2800" b="1" dirty="0">
                <a:solidFill>
                  <a:srgbClr val="0070C0"/>
                </a:solidFill>
              </a:rPr>
              <a:t>Week 4 is ring-free</a:t>
            </a:r>
            <a:r>
              <a:rPr lang="en-US" sz="2800" dirty="0"/>
              <a:t>, and </a:t>
            </a:r>
            <a:r>
              <a:rPr lang="en-US" sz="2800" b="1" dirty="0">
                <a:solidFill>
                  <a:srgbClr val="0070C0"/>
                </a:solidFill>
              </a:rPr>
              <a:t>withdrawal bleeding occurs</a:t>
            </a:r>
          </a:p>
          <a:p>
            <a:pPr algn="l" rtl="0"/>
            <a:r>
              <a:rPr lang="en-US" sz="2800" dirty="0"/>
              <a:t> The contraceptive vaginal ring has </a:t>
            </a:r>
            <a:r>
              <a:rPr lang="en-US" sz="2800" b="1" dirty="0">
                <a:solidFill>
                  <a:srgbClr val="0070C0"/>
                </a:solidFill>
              </a:rPr>
              <a:t>efficacy, contraindications, and adverse effects similar to those of oral contraceptives</a:t>
            </a:r>
          </a:p>
          <a:p>
            <a:pPr algn="l" rtl="0"/>
            <a:r>
              <a:rPr lang="en-US" sz="2800" b="1" dirty="0"/>
              <a:t>Vaginal ring </a:t>
            </a:r>
            <a:r>
              <a:rPr lang="en-US" sz="2800" dirty="0"/>
              <a:t>may </a:t>
            </a:r>
            <a:r>
              <a:rPr lang="en-US" sz="2800" b="1" dirty="0">
                <a:solidFill>
                  <a:srgbClr val="0070C0"/>
                </a:solidFill>
              </a:rPr>
              <a:t>occasionally slip or be expelled accidentally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9</a:t>
            </a:fld>
            <a:endParaRPr lang="ar-JO"/>
          </a:p>
        </p:txBody>
      </p:sp>
      <p:pic>
        <p:nvPicPr>
          <p:cNvPr id="14338" name="Picture 2" descr="Image result for Vaginal 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1664" y="136525"/>
            <a:ext cx="2307668" cy="18448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1499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27F43C3424F14B9B09E11064185262" ma:contentTypeVersion="2" ma:contentTypeDescription="Create a new document." ma:contentTypeScope="" ma:versionID="8778982535be8039c0c0b016c741dd98">
  <xsd:schema xmlns:xsd="http://www.w3.org/2001/XMLSchema" xmlns:xs="http://www.w3.org/2001/XMLSchema" xmlns:p="http://schemas.microsoft.com/office/2006/metadata/properties" xmlns:ns2="cfb739ad-8775-4f5f-a2cf-07c24ded535e" targetNamespace="http://schemas.microsoft.com/office/2006/metadata/properties" ma:root="true" ma:fieldsID="38f23c1e3c74877df0cf7dbc76035582" ns2:_="">
    <xsd:import namespace="cfb739ad-8775-4f5f-a2cf-07c24ded53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b739ad-8775-4f5f-a2cf-07c24ded53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DB5616-47E8-4BCF-9E50-DEE7589730A6}"/>
</file>

<file path=customXml/itemProps2.xml><?xml version="1.0" encoding="utf-8"?>
<ds:datastoreItem xmlns:ds="http://schemas.openxmlformats.org/officeDocument/2006/customXml" ds:itemID="{DFA6ECA9-AA34-4A41-9F17-E736079EE7E0}"/>
</file>

<file path=customXml/itemProps3.xml><?xml version="1.0" encoding="utf-8"?>
<ds:datastoreItem xmlns:ds="http://schemas.openxmlformats.org/officeDocument/2006/customXml" ds:itemID="{B9F11472-E246-4A5C-8377-D8D2691CA162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1202</TotalTime>
  <Words>851</Words>
  <Application>Microsoft Office PowerPoint</Application>
  <PresentationFormat>On-screen Show (4:3)</PresentationFormat>
  <Paragraphs>101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Courier New</vt:lpstr>
      <vt:lpstr>Palatino Linotype</vt:lpstr>
      <vt:lpstr>Executive</vt:lpstr>
      <vt:lpstr>Female Sex Hormones &amp; Contraceptives II</vt:lpstr>
      <vt:lpstr>Contraceptives </vt:lpstr>
      <vt:lpstr>Major classes of contraceptives</vt:lpstr>
      <vt:lpstr>1. Combination oral contraceptives </vt:lpstr>
      <vt:lpstr>PowerPoint Presentation</vt:lpstr>
      <vt:lpstr>PowerPoint Presentation</vt:lpstr>
      <vt:lpstr>2. Transdermal patch:</vt:lpstr>
      <vt:lpstr>PowerPoint Presentation</vt:lpstr>
      <vt:lpstr>3. Vaginal ring</vt:lpstr>
      <vt:lpstr>4. Progestin-only pills</vt:lpstr>
      <vt:lpstr>PowerPoint Presentation</vt:lpstr>
      <vt:lpstr>5. Progestin intrauterine device (IUD) </vt:lpstr>
      <vt:lpstr>6. Postcoital contraception</vt:lpstr>
      <vt:lpstr>PowerPoint Presentation</vt:lpstr>
      <vt:lpstr>Mechanism of action</vt:lpstr>
      <vt:lpstr>PowerPoint Presentation</vt:lpstr>
      <vt:lpstr>Adverse effect</vt:lpstr>
      <vt:lpstr>PowerPoint Presentation</vt:lpstr>
      <vt:lpstr>PowerPoint Presentation</vt:lpstr>
      <vt:lpstr>PowerPoint Presentation</vt:lpstr>
      <vt:lpstr>Contraindications</vt:lpstr>
    </vt:vector>
  </TitlesOfParts>
  <Company>فراس الصعيو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Female Sex Hormones &amp; Contraceptives II</dc:title>
  <dc:creator>S4C</dc:creator>
  <cp:lastModifiedBy>lenovo</cp:lastModifiedBy>
  <cp:revision>119</cp:revision>
  <dcterms:created xsi:type="dcterms:W3CDTF">2016-04-09T16:48:03Z</dcterms:created>
  <dcterms:modified xsi:type="dcterms:W3CDTF">2021-05-06T09:50:57Z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0x0101007B27F43C3424F14B9B09E11064185262</vt:lpwstr>
  </property>
</Properties>
</file>