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" Type="http://schemas.openxmlformats.org/officeDocument/2006/relationships/slide" Target="slides/slide25.xml"/><Relationship Id="rId50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34" Type="http://schemas.openxmlformats.org/officeDocument/2006/relationships/slide" Target="slides/slide33.xml"/><Relationship Id="rId21" Type="http://schemas.openxmlformats.org/officeDocument/2006/relationships/slide" Target="slides/slide20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53" Type="http://schemas.openxmlformats.org/officeDocument/2006/relationships/theme" Target="theme/theme1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56" Type="http://schemas.openxmlformats.org/officeDocument/2006/relationships/customXml" Target="../customXml/item2.xml"/><Relationship Id="rId51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4" Type="http://schemas.openxmlformats.org/officeDocument/2006/relationships/tableStyles" Target="tableStyles.xml"/><Relationship Id="rId41" Type="http://schemas.openxmlformats.org/officeDocument/2006/relationships/slide" Target="slides/slide40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49" Type="http://schemas.openxmlformats.org/officeDocument/2006/relationships/notesMaster" Target="notesMasters/notesMaster1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customXml" Target="../customXml/item3.xml"/><Relationship Id="rId52" Type="http://schemas.openxmlformats.org/officeDocument/2006/relationships/viewProps" Target="viewProps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BF253-186A-7F4C-8544-58B1D44D1626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DF74-3DBF-EE4C-9C9E-AEA80E36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F2F6-5B72-3742-A990-AB923DE21804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A366-62BA-E344-88FA-6CBC1F73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114 04_U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029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 114 04_U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16764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Chapter 4: Aromatic Compounds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81000" y="3810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Bitter almonds are the source of the aromatic compound benzaldehyde</a:t>
            </a:r>
          </a:p>
        </p:txBody>
      </p:sp>
    </p:spTree>
    <p:extLst>
      <p:ext uri="{BB962C8B-B14F-4D97-AF65-F5344CB8AC3E}">
        <p14:creationId xmlns:p14="http://schemas.microsoft.com/office/powerpoint/2010/main" val="255115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p 120 04_UN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3810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For more than two substituents, their positions are designated by numbering the ring.</a:t>
            </a:r>
          </a:p>
        </p:txBody>
      </p:sp>
    </p:spTree>
    <p:extLst>
      <p:ext uri="{BB962C8B-B14F-4D97-AF65-F5344CB8AC3E}">
        <p14:creationId xmlns:p14="http://schemas.microsoft.com/office/powerpoint/2010/main" val="70685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120 04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685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Aromatic hydrocarbons, as a class called Arenes (Ar) the aryl groups are therefore aromatic substituents.</a:t>
            </a:r>
          </a:p>
        </p:txBody>
      </p:sp>
    </p:spTree>
    <p:extLst>
      <p:ext uri="{BB962C8B-B14F-4D97-AF65-F5344CB8AC3E}">
        <p14:creationId xmlns:p14="http://schemas.microsoft.com/office/powerpoint/2010/main" val="13700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121 04_UNF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8825"/>
            <a:ext cx="647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533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The symbol Ph is sometimes used as an abbreviation for phenyl group</a:t>
            </a:r>
          </a:p>
        </p:txBody>
      </p:sp>
      <p:pic>
        <p:nvPicPr>
          <p:cNvPr id="25603" name="Picture 2" descr="p 121 04_UNF2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721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121 04_UN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96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p 121 04_UNF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276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Name the following structures</a:t>
            </a:r>
          </a:p>
        </p:txBody>
      </p:sp>
    </p:spTree>
    <p:extLst>
      <p:ext uri="{BB962C8B-B14F-4D97-AF65-F5344CB8AC3E}">
        <p14:creationId xmlns:p14="http://schemas.microsoft.com/office/powerpoint/2010/main" val="280226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122 04_UNF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940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Electrophilic Aromatic Substitution</a:t>
            </a:r>
          </a:p>
        </p:txBody>
      </p:sp>
      <p:pic>
        <p:nvPicPr>
          <p:cNvPr id="29699" name="Picture 2" descr="p 122 04_UN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3675"/>
            <a:ext cx="6257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122 04_UN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8550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p 123 04_UNF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84600"/>
            <a:ext cx="65293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96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123 04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4008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p 123 04_UNF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3500"/>
            <a:ext cx="7239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0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123 04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81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123 04_UNF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19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The Mechanisms of Electrophilic Substitutions</a:t>
            </a:r>
          </a:p>
        </p:txBody>
      </p:sp>
    </p:spTree>
    <p:extLst>
      <p:ext uri="{BB962C8B-B14F-4D97-AF65-F5344CB8AC3E}">
        <p14:creationId xmlns:p14="http://schemas.microsoft.com/office/powerpoint/2010/main" val="4238022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124 04_UN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388"/>
            <a:ext cx="9144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p 123 Fig 4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667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115 04_U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Sources of Benzene</a:t>
            </a:r>
          </a:p>
        </p:txBody>
      </p:sp>
    </p:spTree>
    <p:extLst>
      <p:ext uri="{BB962C8B-B14F-4D97-AF65-F5344CB8AC3E}">
        <p14:creationId xmlns:p14="http://schemas.microsoft.com/office/powerpoint/2010/main" val="166299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124 04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p 124 04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2075"/>
            <a:ext cx="7010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9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124 04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p 125 04_UNF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5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125 Fig 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0"/>
            <a:ext cx="796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7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p 126 04_UN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95400"/>
            <a:ext cx="80676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Nitration</a:t>
            </a:r>
          </a:p>
        </p:txBody>
      </p:sp>
    </p:spTree>
    <p:extLst>
      <p:ext uri="{BB962C8B-B14F-4D97-AF65-F5344CB8AC3E}">
        <p14:creationId xmlns:p14="http://schemas.microsoft.com/office/powerpoint/2010/main" val="67826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126 04_UNF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9144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5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126 04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814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sulfonation</a:t>
            </a:r>
          </a:p>
        </p:txBody>
      </p:sp>
      <p:pic>
        <p:nvPicPr>
          <p:cNvPr id="40963" name="Picture 2" descr="p 126 04_UN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04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p 127 04_UNF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6294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3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127 04_UNF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391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81000" y="5334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Alkylation and Acylation (Friedel-Crafts reaction)</a:t>
            </a:r>
          </a:p>
        </p:txBody>
      </p:sp>
      <p:pic>
        <p:nvPicPr>
          <p:cNvPr id="41987" name="Picture 2" descr="p 127 04_UN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8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127 04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248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p 127 04_UNF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6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128 04_UN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Ring-Activating and ring-Deactivating Substituents</a:t>
            </a:r>
          </a:p>
        </p:txBody>
      </p:sp>
    </p:spTree>
    <p:extLst>
      <p:ext uri="{BB962C8B-B14F-4D97-AF65-F5344CB8AC3E}">
        <p14:creationId xmlns:p14="http://schemas.microsoft.com/office/powerpoint/2010/main" val="200073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129 Fig 4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43000"/>
            <a:ext cx="9009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115 04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3340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Some Facts About Benzene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Reacts mainly by substitution</a:t>
            </a:r>
          </a:p>
        </p:txBody>
      </p:sp>
      <p:pic>
        <p:nvPicPr>
          <p:cNvPr id="16388" name="Picture 2" descr="p 115 04_U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5376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6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129 04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52400" y="6096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/>
              <a:t>Ortho</a:t>
            </a:r>
            <a:r>
              <a:rPr lang="en-US" sz="2800"/>
              <a:t>, </a:t>
            </a:r>
            <a:r>
              <a:rPr lang="en-US" sz="2800" i="1"/>
              <a:t>Para</a:t>
            </a:r>
            <a:r>
              <a:rPr lang="en-US" sz="2800"/>
              <a:t>-Directing and </a:t>
            </a:r>
            <a:r>
              <a:rPr lang="en-US" sz="2800" i="1"/>
              <a:t>Meta</a:t>
            </a:r>
            <a:r>
              <a:rPr lang="en-US" sz="2800"/>
              <a:t>-Directing Groups</a:t>
            </a:r>
          </a:p>
        </p:txBody>
      </p:sp>
    </p:spTree>
    <p:extLst>
      <p:ext uri="{BB962C8B-B14F-4D97-AF65-F5344CB8AC3E}">
        <p14:creationId xmlns:p14="http://schemas.microsoft.com/office/powerpoint/2010/main" val="1933419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130 04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5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130 04_UN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/>
              <a:t>Ortho</a:t>
            </a:r>
            <a:r>
              <a:rPr lang="en-US" sz="2400"/>
              <a:t>, </a:t>
            </a:r>
            <a:r>
              <a:rPr lang="en-US" sz="2400" i="1"/>
              <a:t>Para</a:t>
            </a:r>
            <a:r>
              <a:rPr lang="en-US" sz="2400"/>
              <a:t>-Directing Groups</a:t>
            </a:r>
          </a:p>
        </p:txBody>
      </p:sp>
    </p:spTree>
    <p:extLst>
      <p:ext uri="{BB962C8B-B14F-4D97-AF65-F5344CB8AC3E}">
        <p14:creationId xmlns:p14="http://schemas.microsoft.com/office/powerpoint/2010/main" val="1848062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130 04_UNF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24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131 04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"/>
            <a:ext cx="381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p 131 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7525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40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132 04_UNF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42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132 04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36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133 04_UNF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36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133 04_UNF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9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133 04_UN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9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116 04_UN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69888"/>
            <a:ext cx="481488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p 116 04_UN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82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p 117 04_UNF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81400"/>
            <a:ext cx="439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p 117 Fig 4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1828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76200" y="2971800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Friedrich August Kekule’</a:t>
            </a:r>
          </a:p>
        </p:txBody>
      </p:sp>
    </p:spTree>
    <p:extLst>
      <p:ext uri="{BB962C8B-B14F-4D97-AF65-F5344CB8AC3E}">
        <p14:creationId xmlns:p14="http://schemas.microsoft.com/office/powerpoint/2010/main" val="2724337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134 04_UNF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086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Importance of Directing Effects in Synthesis</a:t>
            </a:r>
          </a:p>
        </p:txBody>
      </p:sp>
    </p:spTree>
    <p:extLst>
      <p:ext uri="{BB962C8B-B14F-4D97-AF65-F5344CB8AC3E}">
        <p14:creationId xmlns:p14="http://schemas.microsoft.com/office/powerpoint/2010/main" val="303797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134 04_UN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248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91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135 04_UNF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6477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Polycyclic Aromatic Hydrocarbons</a:t>
            </a:r>
          </a:p>
        </p:txBody>
      </p:sp>
      <p:pic>
        <p:nvPicPr>
          <p:cNvPr id="59395" name="Picture 2" descr="p 135 04_UNF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524000"/>
            <a:ext cx="2281237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37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p 135 04_UNF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66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137 04_UNF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Fused polycyclic hydrocarbons</a:t>
            </a:r>
          </a:p>
        </p:txBody>
      </p:sp>
    </p:spTree>
    <p:extLst>
      <p:ext uri="{BB962C8B-B14F-4D97-AF65-F5344CB8AC3E}">
        <p14:creationId xmlns:p14="http://schemas.microsoft.com/office/powerpoint/2010/main" val="326750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p 138 04_UNF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357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73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138 04_UNF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05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p 139 04_UNF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5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118 Fig 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324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The Orbital Model for Benzene</a:t>
            </a:r>
          </a:p>
        </p:txBody>
      </p:sp>
      <p:pic>
        <p:nvPicPr>
          <p:cNvPr id="18435" name="Picture 2" descr="p 118 04_U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3810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57200" y="433863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Symbols for Benzene</a:t>
            </a:r>
          </a:p>
        </p:txBody>
      </p:sp>
    </p:spTree>
    <p:extLst>
      <p:ext uri="{BB962C8B-B14F-4D97-AF65-F5344CB8AC3E}">
        <p14:creationId xmlns:p14="http://schemas.microsoft.com/office/powerpoint/2010/main" val="399586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118 04_UN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33600"/>
            <a:ext cx="6986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Nomenclature of Aromatic Compounds</a:t>
            </a:r>
          </a:p>
        </p:txBody>
      </p:sp>
      <p:pic>
        <p:nvPicPr>
          <p:cNvPr id="19459" name="Picture 2" descr="p 118 04_UNF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9300"/>
            <a:ext cx="75438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Monosubstituted benzenes with common names</a:t>
            </a:r>
          </a:p>
        </p:txBody>
      </p:sp>
    </p:spTree>
    <p:extLst>
      <p:ext uri="{BB962C8B-B14F-4D97-AF65-F5344CB8AC3E}">
        <p14:creationId xmlns:p14="http://schemas.microsoft.com/office/powerpoint/2010/main" val="2337435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119 04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Monosubstituted benzenes that do not have common names</a:t>
            </a:r>
          </a:p>
        </p:txBody>
      </p:sp>
    </p:spTree>
    <p:extLst>
      <p:ext uri="{BB962C8B-B14F-4D97-AF65-F5344CB8AC3E}">
        <p14:creationId xmlns:p14="http://schemas.microsoft.com/office/powerpoint/2010/main" val="411139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119 04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4488"/>
            <a:ext cx="21336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p 119 04_UN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088"/>
            <a:ext cx="9144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/>
              <a:t>When two substituents are present, we use prefixes </a:t>
            </a:r>
            <a:r>
              <a:rPr lang="en-US" sz="2400" i="1"/>
              <a:t>ortho-</a:t>
            </a:r>
            <a:r>
              <a:rPr lang="en-US" sz="2400"/>
              <a:t>, </a:t>
            </a:r>
            <a:r>
              <a:rPr lang="en-US" sz="2400" i="1"/>
              <a:t>meta-</a:t>
            </a:r>
            <a:r>
              <a:rPr lang="en-US" sz="2400"/>
              <a:t>, and </a:t>
            </a:r>
            <a:r>
              <a:rPr lang="en-US" sz="2400" i="1"/>
              <a:t>para-, </a:t>
            </a:r>
            <a:r>
              <a:rPr lang="en-US" sz="2400"/>
              <a:t>usually abbreviated as o-, m-, and p-, respectively.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427007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120 04_UN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2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55C0D4B8FEE43B5080066618953AF" ma:contentTypeVersion="2" ma:contentTypeDescription="Create a new document." ma:contentTypeScope="" ma:versionID="084636d10e3e29bb27441633c7df783d">
  <xsd:schema xmlns:xsd="http://www.w3.org/2001/XMLSchema" xmlns:xs="http://www.w3.org/2001/XMLSchema" xmlns:p="http://schemas.microsoft.com/office/2006/metadata/properties" xmlns:ns2="24238ff5-d13f-4380-ac4d-b1763bcdd3aa" targetNamespace="http://schemas.microsoft.com/office/2006/metadata/properties" ma:root="true" ma:fieldsID="661b2bc06d7c1f2a5236d790acb68262" ns2:_="">
    <xsd:import namespace="24238ff5-d13f-4380-ac4d-b1763bcd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38ff5-d13f-4380-ac4d-b1763bcdd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5870B0-C3B8-4967-9CDE-F185B1212750}"/>
</file>

<file path=customXml/itemProps2.xml><?xml version="1.0" encoding="utf-8"?>
<ds:datastoreItem xmlns:ds="http://schemas.openxmlformats.org/officeDocument/2006/customXml" ds:itemID="{66FF60DB-81CF-44CF-A22E-BB76E996E6A2}"/>
</file>

<file path=customXml/itemProps3.xml><?xml version="1.0" encoding="utf-8"?>
<ds:datastoreItem xmlns:ds="http://schemas.openxmlformats.org/officeDocument/2006/customXml" ds:itemID="{D00B5E9E-0AB0-43D7-83B5-5615D9EC4FF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194</Words>
  <Application>Microsoft Macintosh PowerPoint</Application>
  <PresentationFormat>On-screen Show (4:3)</PresentationFormat>
  <Paragraphs>27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Maurice Odago</cp:lastModifiedBy>
  <cp:revision>1</cp:revision>
  <dcterms:created xsi:type="dcterms:W3CDTF">2013-06-09T20:55:04Z</dcterms:created>
  <dcterms:modified xsi:type="dcterms:W3CDTF">2013-06-09T20:58:43Z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0x01010058B55C0D4B8FEE43B5080066618953AF</vt:lpwstr>
  </property>
</Properties>
</file>