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9" r:id="rId6"/>
    <p:sldId id="261" r:id="rId7"/>
    <p:sldId id="263" r:id="rId8"/>
    <p:sldId id="262" r:id="rId9"/>
    <p:sldId id="264" r:id="rId10"/>
    <p:sldId id="265" r:id="rId11"/>
    <p:sldId id="274" r:id="rId12"/>
    <p:sldId id="266" r:id="rId13"/>
    <p:sldId id="272" r:id="rId14"/>
    <p:sldId id="273" r:id="rId15"/>
    <p:sldId id="270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85" autoAdjust="0"/>
    <p:restoredTop sz="93716" autoAdjust="0"/>
  </p:normalViewPr>
  <p:slideViewPr>
    <p:cSldViewPr snapToGrid="0">
      <p:cViewPr varScale="1">
        <p:scale>
          <a:sx n="70" d="100"/>
          <a:sy n="70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4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89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2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29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42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7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8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8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3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8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A7BED-09E6-4063-BB71-C606F2A02B2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3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611" y="144964"/>
            <a:ext cx="9882389" cy="105669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Algerian" panose="04020705040A02060702" pitchFamily="82" charset="0"/>
              </a:rPr>
              <a:t>SECONDARY  </a:t>
            </a:r>
            <a:r>
              <a:rPr lang="en-US" b="1" dirty="0">
                <a:solidFill>
                  <a:srgbClr val="C00000"/>
                </a:solidFill>
                <a:latin typeface="Algerian" panose="04020705040A02060702" pitchFamily="82" charset="0"/>
                <a:ea typeface="Arial"/>
                <a:cs typeface="Arial"/>
                <a:sym typeface="Arial"/>
              </a:rPr>
              <a:t>Hypertension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3842" y="5825020"/>
            <a:ext cx="9144000" cy="696951"/>
          </a:xfrm>
        </p:spPr>
        <p:txBody>
          <a:bodyPr/>
          <a:lstStyle/>
          <a:p>
            <a:pPr lvl="0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ea typeface="Calibri"/>
                <a:cs typeface="Calibri"/>
                <a:sym typeface="Calibri"/>
              </a:rPr>
              <a:t>Done by: Afnan Sami </a:t>
            </a:r>
          </a:p>
          <a:p>
            <a:endParaRPr lang="en-US" dirty="0"/>
          </a:p>
        </p:txBody>
      </p:sp>
      <p:pic>
        <p:nvPicPr>
          <p:cNvPr id="4" name="Google Shape;180;p25" descr="C:\Users\Technology World\Desktop\hypertension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66075" y="1416676"/>
            <a:ext cx="6433227" cy="4063244"/>
          </a:xfrm>
          <a:prstGeom prst="rect">
            <a:avLst/>
          </a:prstGeom>
          <a:noFill/>
          <a:ln w="38100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275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8160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215" y="109470"/>
            <a:ext cx="12093262" cy="6748530"/>
          </a:xfrm>
        </p:spPr>
        <p:txBody>
          <a:bodyPr>
            <a:normAutofit/>
          </a:bodyPr>
          <a:lstStyle/>
          <a:p>
            <a:endParaRPr lang="en-US" smtClean="0"/>
          </a:p>
          <a:p>
            <a:endParaRPr lang="en-US"/>
          </a:p>
          <a:p>
            <a:r>
              <a:rPr lang="en-US" b="1" smtClean="0">
                <a:solidFill>
                  <a:srgbClr val="002060"/>
                </a:solidFill>
              </a:rPr>
              <a:t>Diagnostic </a:t>
            </a:r>
            <a:r>
              <a:rPr lang="en-US" b="1">
                <a:solidFill>
                  <a:srgbClr val="002060"/>
                </a:solidFill>
              </a:rPr>
              <a:t>Tests:</a:t>
            </a:r>
          </a:p>
          <a:p>
            <a:pPr>
              <a:buFontTx/>
              <a:buChar char="-"/>
            </a:pPr>
            <a:r>
              <a:rPr lang="en-US" smtClean="0"/>
              <a:t>The </a:t>
            </a:r>
            <a:r>
              <a:rPr lang="en-US" b="1">
                <a:solidFill>
                  <a:srgbClr val="FF0000"/>
                </a:solidFill>
              </a:rPr>
              <a:t>best initial </a:t>
            </a:r>
            <a:r>
              <a:rPr lang="en-US"/>
              <a:t>test is the level of</a:t>
            </a:r>
            <a:r>
              <a:rPr lang="en-US" u="sng">
                <a:solidFill>
                  <a:srgbClr val="002060"/>
                </a:solidFill>
              </a:rPr>
              <a:t> free metanephrines in plasma</a:t>
            </a:r>
            <a:r>
              <a:rPr lang="en-US"/>
              <a:t>. This is </a:t>
            </a:r>
            <a:r>
              <a:rPr lang="en-US" u="sng">
                <a:solidFill>
                  <a:srgbClr val="002060"/>
                </a:solidFill>
              </a:rPr>
              <a:t>confirmed with a 24-hour </a:t>
            </a:r>
            <a:r>
              <a:rPr lang="en-US" u="sng" smtClean="0">
                <a:solidFill>
                  <a:srgbClr val="002060"/>
                </a:solidFill>
              </a:rPr>
              <a:t>urine collection </a:t>
            </a:r>
            <a:r>
              <a:rPr lang="en-US" u="sng">
                <a:solidFill>
                  <a:srgbClr val="002060"/>
                </a:solidFill>
              </a:rPr>
              <a:t>for metanephrines</a:t>
            </a:r>
            <a:r>
              <a:rPr lang="en-US"/>
              <a:t>. This is more sensitive than the urine vanillylmandelic acid level. </a:t>
            </a:r>
            <a:r>
              <a:rPr lang="en-US" smtClean="0"/>
              <a:t>Direct measurements </a:t>
            </a:r>
            <a:r>
              <a:rPr lang="en-US"/>
              <a:t>of epinephrine and norepinephrine are useful as well</a:t>
            </a:r>
            <a:r>
              <a:rPr lang="en-US" smtClean="0"/>
              <a:t>. </a:t>
            </a:r>
          </a:p>
          <a:p>
            <a:pPr marL="0" indent="0">
              <a:buNone/>
            </a:pPr>
            <a:r>
              <a:rPr lang="en-US" smtClean="0"/>
              <a:t>- </a:t>
            </a:r>
            <a:r>
              <a:rPr lang="en-US"/>
              <a:t>Imaging of the adrenal glands with </a:t>
            </a:r>
            <a:r>
              <a:rPr lang="en-US" u="sng"/>
              <a:t>CT or MRI </a:t>
            </a:r>
            <a:r>
              <a:rPr lang="en-US"/>
              <a:t>is done </a:t>
            </a:r>
            <a:r>
              <a:rPr lang="en-US" u="sng"/>
              <a:t>only after biochemical testing.</a:t>
            </a:r>
          </a:p>
          <a:p>
            <a:pPr marL="0" indent="0">
              <a:buNone/>
            </a:pPr>
            <a:r>
              <a:rPr lang="en-US"/>
              <a:t>- </a:t>
            </a:r>
            <a:r>
              <a:rPr lang="en-US" u="sng"/>
              <a:t>MIBG (</a:t>
            </a:r>
            <a:r>
              <a:rPr lang="en-US" u="sng" smtClean="0"/>
              <a:t>meta-iodo-benzyl-guanidine</a:t>
            </a:r>
            <a:r>
              <a:rPr lang="en-US" u="sng"/>
              <a:t>) scanning</a:t>
            </a:r>
            <a:r>
              <a:rPr lang="en-US"/>
              <a:t>: This is a nuclear isotope scan that detects the location </a:t>
            </a:r>
            <a:r>
              <a:rPr lang="en-US" smtClean="0"/>
              <a:t>of </a:t>
            </a:r>
            <a:r>
              <a:rPr lang="en-US" b="1" u="sng" smtClean="0"/>
              <a:t>pheochromocytoma </a:t>
            </a:r>
            <a:r>
              <a:rPr lang="en-US" b="1" u="sng"/>
              <a:t>that originates outside the adrenal gland.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439663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155" y="231820"/>
            <a:ext cx="10838645" cy="5945143"/>
          </a:xfrm>
        </p:spPr>
        <p:txBody>
          <a:bodyPr>
            <a:normAutofit/>
          </a:bodyPr>
          <a:lstStyle/>
          <a:p>
            <a:r>
              <a:rPr lang="en-US" sz="3200" b="1"/>
              <a:t>Treatment</a:t>
            </a:r>
            <a:r>
              <a:rPr lang="en-US" smtClean="0"/>
              <a:t>:</a:t>
            </a:r>
          </a:p>
          <a:p>
            <a:r>
              <a:rPr lang="en-US" smtClean="0"/>
              <a:t>- </a:t>
            </a:r>
            <a:r>
              <a:rPr lang="en-US" u="sng" smtClean="0">
                <a:solidFill>
                  <a:srgbClr val="002060"/>
                </a:solidFill>
              </a:rPr>
              <a:t>Alpha-adrenergic blockade</a:t>
            </a:r>
            <a:r>
              <a:rPr lang="en-US" smtClean="0"/>
              <a:t>, </a:t>
            </a:r>
            <a:r>
              <a:rPr lang="en-US"/>
              <a:t>phentolamine and/or phenoxybenzamine, is required to </a:t>
            </a:r>
            <a:r>
              <a:rPr lang="en-US" u="sng" smtClean="0"/>
              <a:t>control BP and prevent a hypertensive crisis</a:t>
            </a:r>
            <a:r>
              <a:rPr lang="en-US"/>
              <a:t>, since high circulating catecholamine levels stimulate alpha receptors </a:t>
            </a:r>
            <a:r>
              <a:rPr lang="en-US" smtClean="0"/>
              <a:t>on blood </a:t>
            </a:r>
            <a:r>
              <a:rPr lang="en-US"/>
              <a:t>vessels and cause vasoconstriction.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 smtClean="0"/>
              <a:t>- </a:t>
            </a:r>
            <a:r>
              <a:rPr lang="en-US" u="sng">
                <a:solidFill>
                  <a:srgbClr val="002060"/>
                </a:solidFill>
              </a:rPr>
              <a:t>Nonselective beta blockers</a:t>
            </a:r>
            <a:r>
              <a:rPr lang="en-US"/>
              <a:t> can cause a state of unopposed alpha-adrenergic stimulation leading </a:t>
            </a:r>
            <a:r>
              <a:rPr lang="en-US" b="1" smtClean="0">
                <a:solidFill>
                  <a:schemeClr val="bg2">
                    <a:lumMod val="10000"/>
                  </a:schemeClr>
                </a:solidFill>
              </a:rPr>
              <a:t>to vasoconstriction </a:t>
            </a:r>
            <a:r>
              <a:rPr lang="en-US"/>
              <a:t>and paradoxical hypertension. For this reason, alpha adrenergic </a:t>
            </a:r>
            <a:r>
              <a:rPr lang="en-US" smtClean="0"/>
              <a:t>blockers (phenoxybenzamine</a:t>
            </a:r>
            <a:r>
              <a:rPr lang="en-US"/>
              <a:t>) should be administered </a:t>
            </a:r>
            <a:r>
              <a:rPr lang="en-US" b="1">
                <a:solidFill>
                  <a:srgbClr val="FF0000"/>
                </a:solidFill>
              </a:rPr>
              <a:t>prior to beta blockers </a:t>
            </a:r>
            <a:r>
              <a:rPr lang="en-US"/>
              <a:t>in patients </a:t>
            </a:r>
            <a:r>
              <a:rPr lang="en-US" smtClean="0"/>
              <a:t>with pheochromocytoma</a:t>
            </a:r>
            <a:r>
              <a:rPr lang="en-US"/>
              <a:t>.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 smtClean="0"/>
              <a:t>- </a:t>
            </a:r>
            <a:r>
              <a:rPr lang="en-US"/>
              <a:t>Pheochromocytoma is removed </a:t>
            </a:r>
            <a:r>
              <a:rPr lang="en-US" u="sng">
                <a:solidFill>
                  <a:schemeClr val="bg2">
                    <a:lumMod val="10000"/>
                  </a:schemeClr>
                </a:solidFill>
              </a:rPr>
              <a:t>surgically or by laparoscopy</a:t>
            </a:r>
          </a:p>
        </p:txBody>
      </p:sp>
    </p:spTree>
    <p:extLst>
      <p:ext uri="{BB962C8B-B14F-4D97-AF65-F5344CB8AC3E}">
        <p14:creationId xmlns:p14="http://schemas.microsoft.com/office/powerpoint/2010/main" val="3594755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0" y="154546"/>
            <a:ext cx="12088969" cy="670345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3600" b="1" u="sng" smtClean="0">
                <a:solidFill>
                  <a:schemeClr val="accent1">
                    <a:lumMod val="50000"/>
                  </a:schemeClr>
                </a:solidFill>
              </a:rPr>
              <a:t>Cushing </a:t>
            </a:r>
            <a:r>
              <a:rPr lang="en-US" sz="3600" b="1" u="sng">
                <a:solidFill>
                  <a:schemeClr val="accent1">
                    <a:lumMod val="50000"/>
                  </a:schemeClr>
                </a:solidFill>
              </a:rPr>
              <a:t>disease </a:t>
            </a:r>
            <a:r>
              <a:rPr lang="en-US" b="1" u="sng" smtClean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marL="0" indent="0" algn="ctr">
              <a:buNone/>
            </a:pPr>
            <a:endParaRPr lang="en-US" b="1" u="sng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/>
              <a:t>It is most often due to ACTH hypersecretion by a pituitary </a:t>
            </a:r>
            <a:r>
              <a:rPr lang="en-US" smtClean="0"/>
              <a:t>adenoma. </a:t>
            </a:r>
          </a:p>
          <a:p>
            <a:pPr marL="0" indent="0">
              <a:buNone/>
            </a:pPr>
            <a:r>
              <a:rPr lang="en-US" smtClean="0"/>
              <a:t>The </a:t>
            </a:r>
            <a:r>
              <a:rPr lang="en-US"/>
              <a:t>key feature is hypertension in association with characteristic cushingoid manifestations such </a:t>
            </a:r>
            <a:r>
              <a:rPr lang="en-US" smtClean="0"/>
              <a:t>as truncal obesity , </a:t>
            </a:r>
            <a:r>
              <a:rPr lang="en-US"/>
              <a:t>buffalo hump, menstrual abnormalities, striae and impaired healing, etc</a:t>
            </a:r>
            <a:r>
              <a:rPr lang="en-US" smtClean="0"/>
              <a:t>.</a:t>
            </a:r>
          </a:p>
          <a:p>
            <a:pPr marL="0" indent="0">
              <a:buNone/>
            </a:pPr>
            <a:endParaRPr lang="en-US" b="1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mtClean="0"/>
              <a:t>▪ </a:t>
            </a:r>
            <a:r>
              <a:rPr lang="en-US" b="1" smtClean="0">
                <a:solidFill>
                  <a:srgbClr val="C00000"/>
                </a:solidFill>
              </a:rPr>
              <a:t>Diagnostic Tests:</a:t>
            </a:r>
          </a:p>
          <a:p>
            <a:pPr marL="514350" indent="-514350">
              <a:buAutoNum type="alphaUcPeriod"/>
            </a:pPr>
            <a:r>
              <a:rPr lang="en-US" smtClean="0"/>
              <a:t>Establish the</a:t>
            </a:r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u="sng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Presence</a:t>
            </a:r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mtClean="0"/>
              <a:t>of Hypercortisolism: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 smtClean="0"/>
              <a:t>-  </a:t>
            </a:r>
            <a:r>
              <a:rPr lang="en-US" b="1" smtClean="0">
                <a:solidFill>
                  <a:srgbClr val="002060"/>
                </a:solidFill>
              </a:rPr>
              <a:t>1 mg overnight dexamethasone suppression test</a:t>
            </a:r>
            <a:r>
              <a:rPr lang="en-US" smtClean="0"/>
              <a:t>. The 1 mg overnight dexamethasone suppression test should normally suppress the morning cortisol level. If this </a:t>
            </a:r>
            <a:r>
              <a:rPr lang="en-US" u="sng" smtClean="0">
                <a:solidFill>
                  <a:srgbClr val="0070C0"/>
                </a:solidFill>
              </a:rPr>
              <a:t>suppression</a:t>
            </a:r>
            <a:r>
              <a:rPr lang="en-US" smtClean="0"/>
              <a:t> occurs, </a:t>
            </a:r>
            <a:r>
              <a:rPr lang="en-US" smtClean="0">
                <a:solidFill>
                  <a:schemeClr val="bg2">
                    <a:lumMod val="10000"/>
                  </a:schemeClr>
                </a:solidFill>
              </a:rPr>
              <a:t>hypercortisolism</a:t>
            </a:r>
            <a:r>
              <a:rPr lang="en-US" smtClean="0"/>
              <a:t> can be </a:t>
            </a:r>
            <a:r>
              <a:rPr lang="en-US" u="sng" smtClean="0"/>
              <a:t>exclude</a:t>
            </a:r>
            <a:r>
              <a:rPr lang="en-US" smtClean="0"/>
              <a:t>. </a:t>
            </a:r>
          </a:p>
          <a:p>
            <a:r>
              <a:rPr lang="en-US" smtClean="0"/>
              <a:t>An abnormality on the 1-mg overnight test should be confirmed with a 24-hour urine-free cortisol. </a:t>
            </a:r>
            <a:r>
              <a:rPr lang="en-US" b="1" smtClean="0">
                <a:solidFill>
                  <a:srgbClr val="002060"/>
                </a:solidFill>
              </a:rPr>
              <a:t>The urine-free cortisol</a:t>
            </a:r>
            <a:r>
              <a:rPr lang="en-US" smtClean="0">
                <a:solidFill>
                  <a:srgbClr val="0070C0"/>
                </a:solidFill>
              </a:rPr>
              <a:t> </a:t>
            </a:r>
            <a:r>
              <a:rPr lang="en-US" smtClean="0"/>
              <a:t>is more accurate and is the </a:t>
            </a:r>
            <a:r>
              <a:rPr lang="en-US" smtClean="0">
                <a:solidFill>
                  <a:srgbClr val="0070C0"/>
                </a:solidFill>
              </a:rPr>
              <a:t>gold</a:t>
            </a:r>
            <a:r>
              <a:rPr lang="en-US" smtClean="0"/>
              <a:t> </a:t>
            </a:r>
            <a:r>
              <a:rPr lang="en-US" smtClean="0">
                <a:solidFill>
                  <a:srgbClr val="0070C0"/>
                </a:solidFill>
              </a:rPr>
              <a:t>standard</a:t>
            </a:r>
            <a:r>
              <a:rPr lang="en-US" smtClean="0"/>
              <a:t> for confirming or excluding Cushing’s syndrome.</a:t>
            </a:r>
          </a:p>
          <a:p>
            <a:r>
              <a:rPr lang="en-US" smtClean="0"/>
              <a:t>A third screening test for Cushing is the </a:t>
            </a:r>
            <a:r>
              <a:rPr lang="en-US" b="1" smtClean="0">
                <a:solidFill>
                  <a:srgbClr val="002060"/>
                </a:solidFill>
              </a:rPr>
              <a:t>midnight salivary cortisol</a:t>
            </a:r>
            <a:r>
              <a:rPr lang="en-US" smtClean="0"/>
              <a:t>. In normal patients, cortisol is at its lowest at midnight. In Cushing patients, cortisol is </a:t>
            </a:r>
            <a:r>
              <a:rPr lang="en-US" smtClean="0">
                <a:solidFill>
                  <a:srgbClr val="0070C0"/>
                </a:solidFill>
              </a:rPr>
              <a:t>abnormally elevated at midnight</a:t>
            </a:r>
            <a:r>
              <a:rPr lang="en-US" smtClean="0"/>
              <a:t>.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 b="1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 smtClean="0"/>
          </a:p>
          <a:p>
            <a:endParaRPr lang="en-US" b="1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01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155" y="90152"/>
            <a:ext cx="11487955" cy="67678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en-US" smtClean="0">
                <a:solidFill>
                  <a:schemeClr val="bg2">
                    <a:lumMod val="10000"/>
                  </a:schemeClr>
                </a:solidFill>
              </a:rPr>
              <a:t>B-Establish </a:t>
            </a:r>
            <a:r>
              <a:rPr lang="en-US">
                <a:solidFill>
                  <a:schemeClr val="bg2">
                    <a:lumMod val="10000"/>
                  </a:schemeClr>
                </a:solidFill>
              </a:rPr>
              <a:t>the </a:t>
            </a:r>
            <a:r>
              <a:rPr lang="en-US" b="1" u="sng">
                <a:solidFill>
                  <a:schemeClr val="bg2">
                    <a:lumMod val="10000"/>
                  </a:schemeClr>
                </a:solidFill>
              </a:rPr>
              <a:t>Cause</a:t>
            </a:r>
            <a:r>
              <a:rPr lang="en-US">
                <a:solidFill>
                  <a:schemeClr val="bg2">
                    <a:lumMod val="10000"/>
                  </a:schemeClr>
                </a:solidFill>
              </a:rPr>
              <a:t> of Hypercortisolism</a:t>
            </a:r>
            <a:r>
              <a:rPr lang="en-US" b="1" u="sng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en-US" b="1" u="sng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/>
              <a:t>- </a:t>
            </a:r>
            <a:r>
              <a:rPr lang="en-US" b="1" u="sng">
                <a:solidFill>
                  <a:srgbClr val="002060"/>
                </a:solidFill>
              </a:rPr>
              <a:t>ACTH testing is the best </a:t>
            </a:r>
            <a:r>
              <a:rPr lang="en-US"/>
              <a:t>initial test to determine the cause (source) or location of hypercortisolism</a:t>
            </a:r>
            <a:r>
              <a:rPr lang="en-US" smtClean="0"/>
              <a:t>.</a:t>
            </a:r>
          </a:p>
          <a:p>
            <a:pPr marL="0" indent="0">
              <a:buNone/>
            </a:pPr>
            <a:r>
              <a:rPr lang="en-US" smtClean="0"/>
              <a:t>o </a:t>
            </a:r>
            <a:r>
              <a:rPr lang="en-US"/>
              <a:t>ACTH </a:t>
            </a:r>
            <a:r>
              <a:rPr lang="en-US">
                <a:solidFill>
                  <a:srgbClr val="0070C0"/>
                </a:solidFill>
              </a:rPr>
              <a:t>level low</a:t>
            </a:r>
            <a:r>
              <a:rPr lang="en-US"/>
              <a:t>: This means the origin is in the </a:t>
            </a:r>
            <a:r>
              <a:rPr lang="en-US">
                <a:solidFill>
                  <a:srgbClr val="0070C0"/>
                </a:solidFill>
              </a:rPr>
              <a:t>adrenal gland</a:t>
            </a:r>
            <a:r>
              <a:rPr lang="en-US"/>
              <a:t>. Scan the gland with a </a:t>
            </a:r>
            <a:r>
              <a:rPr lang="en-US">
                <a:solidFill>
                  <a:srgbClr val="0070C0"/>
                </a:solidFill>
              </a:rPr>
              <a:t>CT or MRI </a:t>
            </a:r>
            <a:r>
              <a:rPr lang="en-US" smtClean="0">
                <a:solidFill>
                  <a:srgbClr val="0070C0"/>
                </a:solidFill>
              </a:rPr>
              <a:t>and remove </a:t>
            </a:r>
            <a:r>
              <a:rPr lang="en-US">
                <a:solidFill>
                  <a:srgbClr val="0070C0"/>
                </a:solidFill>
              </a:rPr>
              <a:t>the adenoma </a:t>
            </a:r>
            <a:r>
              <a:rPr lang="en-US"/>
              <a:t>that you find</a:t>
            </a:r>
            <a:r>
              <a:rPr lang="en-US" smtClean="0"/>
              <a:t>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 ACTH </a:t>
            </a:r>
            <a:r>
              <a:rPr lang="en-US">
                <a:solidFill>
                  <a:srgbClr val="0070C0"/>
                </a:solidFill>
              </a:rPr>
              <a:t>level high</a:t>
            </a:r>
            <a:r>
              <a:rPr lang="en-US"/>
              <a:t>: This means the origin is either in the </a:t>
            </a:r>
            <a:r>
              <a:rPr lang="en-US">
                <a:solidFill>
                  <a:srgbClr val="0070C0"/>
                </a:solidFill>
              </a:rPr>
              <a:t>pituitary gland </a:t>
            </a:r>
            <a:r>
              <a:rPr lang="en-US"/>
              <a:t>or from the </a:t>
            </a:r>
            <a:r>
              <a:rPr lang="en-US">
                <a:solidFill>
                  <a:srgbClr val="0070C0"/>
                </a:solidFill>
              </a:rPr>
              <a:t>ectopic production </a:t>
            </a:r>
            <a:r>
              <a:rPr lang="en-US" smtClean="0">
                <a:solidFill>
                  <a:srgbClr val="0070C0"/>
                </a:solidFill>
              </a:rPr>
              <a:t>of ACTH</a:t>
            </a:r>
            <a:r>
              <a:rPr lang="en-US" smtClean="0"/>
              <a:t>.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 smtClean="0"/>
              <a:t>-The </a:t>
            </a:r>
            <a:r>
              <a:rPr lang="en-US"/>
              <a:t>next step is a </a:t>
            </a:r>
            <a:r>
              <a:rPr lang="en-US" b="1" u="sng">
                <a:solidFill>
                  <a:srgbClr val="002060"/>
                </a:solidFill>
              </a:rPr>
              <a:t>high-dose dexamethasone suppression </a:t>
            </a:r>
            <a:r>
              <a:rPr lang="en-US"/>
              <a:t>test</a:t>
            </a:r>
            <a:r>
              <a:rPr lang="en-US" smtClean="0"/>
              <a:t>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 If high-dose dexamethasone </a:t>
            </a:r>
            <a:r>
              <a:rPr lang="en-US">
                <a:solidFill>
                  <a:srgbClr val="0070C0"/>
                </a:solidFill>
              </a:rPr>
              <a:t>suppresses </a:t>
            </a:r>
            <a:r>
              <a:rPr lang="en-US"/>
              <a:t>the ACTH, the origin is the </a:t>
            </a:r>
            <a:r>
              <a:rPr lang="en-US">
                <a:solidFill>
                  <a:srgbClr val="0070C0"/>
                </a:solidFill>
              </a:rPr>
              <a:t>pituitary</a:t>
            </a:r>
            <a:r>
              <a:rPr lang="en-US"/>
              <a:t>. Scan the </a:t>
            </a:r>
            <a:r>
              <a:rPr lang="en-US" smtClean="0"/>
              <a:t>pituitary. </a:t>
            </a:r>
            <a:r>
              <a:rPr lang="en-US" smtClean="0">
                <a:solidFill>
                  <a:srgbClr val="0070C0"/>
                </a:solidFill>
              </a:rPr>
              <a:t>Remove </a:t>
            </a:r>
            <a:r>
              <a:rPr lang="en-US">
                <a:solidFill>
                  <a:srgbClr val="0070C0"/>
                </a:solidFill>
              </a:rPr>
              <a:t>the adenoma </a:t>
            </a:r>
            <a:r>
              <a:rPr lang="en-US"/>
              <a:t>if it is visible</a:t>
            </a:r>
            <a:r>
              <a:rPr lang="en-US" smtClean="0"/>
              <a:t>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 If high-dose dexamethasone does </a:t>
            </a:r>
            <a:r>
              <a:rPr lang="en-US">
                <a:solidFill>
                  <a:srgbClr val="0070C0"/>
                </a:solidFill>
              </a:rPr>
              <a:t>not suppress </a:t>
            </a:r>
            <a:r>
              <a:rPr lang="en-US"/>
              <a:t>the ACTH, the origin is an </a:t>
            </a:r>
            <a:r>
              <a:rPr lang="en-US">
                <a:solidFill>
                  <a:srgbClr val="0070C0"/>
                </a:solidFill>
              </a:rPr>
              <a:t>ectopic production of ACTH </a:t>
            </a:r>
            <a:r>
              <a:rPr lang="en-US" smtClean="0"/>
              <a:t>or a </a:t>
            </a:r>
            <a:r>
              <a:rPr lang="en-US"/>
              <a:t>cancer that is making ACTH. Scan the chest for lung cancer or carcinoid. </a:t>
            </a:r>
            <a:r>
              <a:rPr lang="en-US">
                <a:solidFill>
                  <a:srgbClr val="0070C0"/>
                </a:solidFill>
              </a:rPr>
              <a:t>Remove</a:t>
            </a:r>
            <a:r>
              <a:rPr lang="en-US"/>
              <a:t> the cancer </a:t>
            </a:r>
            <a:r>
              <a:rPr lang="en-US" smtClean="0"/>
              <a:t>if possible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240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89" y="128788"/>
            <a:ext cx="11225011" cy="66326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 smtClean="0">
                <a:solidFill>
                  <a:schemeClr val="bg2">
                    <a:lumMod val="10000"/>
                  </a:schemeClr>
                </a:solidFill>
              </a:rPr>
              <a:t>Treatment</a:t>
            </a:r>
            <a:r>
              <a:rPr lang="en-US" smtClean="0"/>
              <a:t>:</a:t>
            </a:r>
            <a:endParaRPr lang="en-US"/>
          </a:p>
          <a:p>
            <a:pPr marL="0" indent="0">
              <a:buNone/>
            </a:pPr>
            <a:r>
              <a:rPr lang="en-US"/>
              <a:t>- </a:t>
            </a:r>
            <a:r>
              <a:rPr lang="en-US" b="1">
                <a:solidFill>
                  <a:srgbClr val="002060"/>
                </a:solidFill>
              </a:rPr>
              <a:t>Surgically remove </a:t>
            </a:r>
            <a:r>
              <a:rPr lang="en-US"/>
              <a:t>the source of the hypercortisolism. Transsphenoidal surgery is done for </a:t>
            </a:r>
            <a:r>
              <a:rPr lang="en-US" smtClean="0"/>
              <a:t>pituitary sources </a:t>
            </a:r>
            <a:r>
              <a:rPr lang="en-US"/>
              <a:t>whereas laparoscopic removal is done for adrenal sources</a:t>
            </a:r>
            <a:r>
              <a:rPr lang="en-US" smtClean="0"/>
              <a:t>.</a:t>
            </a:r>
            <a:endParaRPr lang="en-US"/>
          </a:p>
          <a:p>
            <a:pPr>
              <a:buFontTx/>
              <a:buChar char="-"/>
            </a:pPr>
            <a:r>
              <a:rPr lang="en-US" smtClean="0"/>
              <a:t>Unresectable </a:t>
            </a:r>
            <a:r>
              <a:rPr lang="en-US"/>
              <a:t>adrenal tumors are </a:t>
            </a:r>
            <a:r>
              <a:rPr lang="en-US" b="1">
                <a:solidFill>
                  <a:srgbClr val="002060"/>
                </a:solidFill>
              </a:rPr>
              <a:t>treated with ketoconazole </a:t>
            </a:r>
            <a:r>
              <a:rPr lang="en-US"/>
              <a:t>or metyrapone</a:t>
            </a:r>
            <a:r>
              <a:rPr lang="en-US" smtClean="0"/>
              <a:t>.</a:t>
            </a:r>
          </a:p>
          <a:p>
            <a:pPr>
              <a:buFontTx/>
              <a:buChar char="-"/>
            </a:pPr>
            <a:endParaRPr lang="en-US"/>
          </a:p>
          <a:p>
            <a:pPr marL="0" indent="0" algn="ctr">
              <a:buNone/>
            </a:pPr>
            <a:r>
              <a:rPr lang="en-US" b="1" u="sng" smtClean="0">
                <a:solidFill>
                  <a:schemeClr val="accent5">
                    <a:lumMod val="50000"/>
                  </a:schemeClr>
                </a:solidFill>
              </a:rPr>
              <a:t>Pregnancy and HTN:</a:t>
            </a:r>
          </a:p>
          <a:p>
            <a:pPr marL="0" indent="0" algn="ctr">
              <a:buNone/>
            </a:pPr>
            <a:endParaRPr lang="en-US" b="1" u="sng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mtClean="0"/>
              <a:t>Recommended antihypertensives during pregnancy include beta blockers (especially labetalol) and methyldopa. Hydralazine and calcium channel blockers are acceptable alternate therapies. Angiotensin-converting enzyme inhibitors and angiotensin receptor blockers are contraindicated in pregnancy.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40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840" y="146185"/>
            <a:ext cx="4570927" cy="781095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smtClean="0">
                <a:solidFill>
                  <a:srgbClr val="002060"/>
                </a:solidFill>
              </a:rPr>
              <a:t>Oral contraceptive pills (OCPs)</a:t>
            </a:r>
            <a:endParaRPr lang="en-US" sz="2800" b="1" u="sng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670" y="669701"/>
            <a:ext cx="10612192" cy="6323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mtClean="0"/>
              <a:t>▪ </a:t>
            </a:r>
            <a:r>
              <a:rPr lang="en-US"/>
              <a:t>Women who developed hypertension during a previous pregnancy or have a family history </a:t>
            </a:r>
            <a:r>
              <a:rPr lang="en-US" smtClean="0"/>
              <a:t>of hypertension </a:t>
            </a:r>
            <a:r>
              <a:rPr lang="en-US"/>
              <a:t>are more likely to develop hypertension from OCP use</a:t>
            </a:r>
            <a:r>
              <a:rPr lang="en-US" smtClean="0"/>
              <a:t>.</a:t>
            </a:r>
          </a:p>
          <a:p>
            <a:pPr marL="0" indent="0">
              <a:buNone/>
            </a:pPr>
            <a:r>
              <a:rPr lang="en-US" smtClean="0"/>
              <a:t>The </a:t>
            </a:r>
            <a:r>
              <a:rPr lang="en-US"/>
              <a:t>mechanism is unclear but possibly due to an estrogen-mediated increase in </a:t>
            </a:r>
            <a:r>
              <a:rPr lang="en-US" smtClean="0"/>
              <a:t>hepatic angiotensinogen </a:t>
            </a:r>
            <a:r>
              <a:rPr lang="en-US"/>
              <a:t>synthesis or other effects on the renin-angiotensin system.</a:t>
            </a:r>
          </a:p>
          <a:p>
            <a:pPr marL="0" indent="0">
              <a:buNone/>
            </a:pPr>
            <a:r>
              <a:rPr lang="en-US"/>
              <a:t>▪ Discontinuing </a:t>
            </a:r>
            <a:r>
              <a:rPr lang="en-US" smtClean="0"/>
              <a:t>OCPs</a:t>
            </a:r>
            <a:r>
              <a:rPr lang="en-US"/>
              <a:t> can reduce the blood pressure over a 2- to 12-month period and can often </a:t>
            </a:r>
            <a:r>
              <a:rPr lang="en-US" smtClean="0"/>
              <a:t>correct the </a:t>
            </a:r>
            <a:r>
              <a:rPr lang="en-US"/>
              <a:t>problem</a:t>
            </a:r>
            <a:r>
              <a:rPr lang="en-US" smtClean="0"/>
              <a:t>.</a:t>
            </a:r>
          </a:p>
          <a:p>
            <a:pPr marL="0" indent="0" algn="ctr">
              <a:buNone/>
            </a:pPr>
            <a:r>
              <a:rPr lang="en-US" sz="2900" b="1" u="sng" smtClean="0">
                <a:solidFill>
                  <a:schemeClr val="accent1">
                    <a:lumMod val="50000"/>
                  </a:schemeClr>
                </a:solidFill>
              </a:rPr>
              <a:t>Coarctation of the aorta:</a:t>
            </a:r>
          </a:p>
          <a:p>
            <a:r>
              <a:rPr lang="en-US" smtClean="0"/>
              <a:t> The key feature is hypertension markedly greater in the upper extremities compared with the lower extremities.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89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107" y="334851"/>
            <a:ext cx="10515600" cy="617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b="1" smtClean="0">
                <a:latin typeface="Algerian" panose="04020705040A02060702" pitchFamily="82" charset="0"/>
              </a:rPr>
              <a:t>thank you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b="1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b="1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b="1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b="1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b="1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186" y="1493948"/>
            <a:ext cx="7347441" cy="3333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811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746" y="1065771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/>
              <a:t>Hypertension is:</a:t>
            </a:r>
          </a:p>
          <a:p>
            <a:pPr marL="0" indent="0">
              <a:buNone/>
            </a:pPr>
            <a:r>
              <a:rPr lang="en-US"/>
              <a:t>o The most common disease in the United States.</a:t>
            </a:r>
          </a:p>
          <a:p>
            <a:pPr marL="0" indent="0">
              <a:buNone/>
            </a:pPr>
            <a:r>
              <a:rPr lang="en-US"/>
              <a:t>o The most common risk factor for the most common cause of death in US (myocardial infarction</a:t>
            </a:r>
            <a:r>
              <a:rPr lang="en-US" smtClean="0"/>
              <a:t>).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▪ Etiology</a:t>
            </a:r>
            <a:r>
              <a:rPr lang="en-US" smtClean="0"/>
              <a:t>:</a:t>
            </a:r>
            <a:endParaRPr lang="en-US"/>
          </a:p>
          <a:p>
            <a:pPr marL="0" indent="0">
              <a:buNone/>
            </a:pPr>
            <a:r>
              <a:rPr lang="en-US"/>
              <a:t>- Ninety-five percent of hypertension has no clear etiology and can be called “</a:t>
            </a:r>
            <a:r>
              <a:rPr lang="en-US" smtClean="0"/>
              <a:t>essential hypertension</a:t>
            </a:r>
            <a:r>
              <a:rPr lang="en-US"/>
              <a:t>”.</a:t>
            </a:r>
          </a:p>
          <a:p>
            <a:pPr marL="0" indent="0">
              <a:buNone/>
            </a:pPr>
            <a:r>
              <a:rPr lang="en-US"/>
              <a:t>- </a:t>
            </a:r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Secondary hypertension is hypertension in the presence of an identifiable underlying </a:t>
            </a:r>
            <a:r>
              <a:rPr lang="en-US" b="1" smtClean="0">
                <a:solidFill>
                  <a:schemeClr val="accent1">
                    <a:lumMod val="50000"/>
                  </a:schemeClr>
                </a:solidFill>
              </a:rPr>
              <a:t>cause </a:t>
            </a:r>
            <a:r>
              <a:rPr lang="en-US" smtClean="0"/>
              <a:t>(&lt;</a:t>
            </a:r>
            <a:r>
              <a:rPr lang="en-US"/>
              <a:t>5% cases of hypertension):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95591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62" y="1325563"/>
            <a:ext cx="10515600" cy="6133556"/>
          </a:xfrm>
        </p:spPr>
        <p:txBody>
          <a:bodyPr/>
          <a:lstStyle/>
          <a:p>
            <a:pPr marL="0" indent="0">
              <a:buNone/>
            </a:pPr>
            <a:r>
              <a:rPr lang="en-US" b="1" u="sng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US" b="1" u="sng">
                <a:solidFill>
                  <a:schemeClr val="accent1">
                    <a:lumMod val="50000"/>
                  </a:schemeClr>
                </a:solidFill>
              </a:rPr>
              <a:t>Renal artery stenosis:</a:t>
            </a:r>
            <a:endParaRPr lang="en-US" b="1" u="sng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mtClean="0"/>
              <a:t>The </a:t>
            </a:r>
            <a:r>
              <a:rPr lang="en-US"/>
              <a:t>most common </a:t>
            </a:r>
            <a:r>
              <a:rPr lang="en-US" smtClean="0"/>
              <a:t>cause. It </a:t>
            </a:r>
            <a:r>
              <a:rPr lang="en-US"/>
              <a:t>is caused by </a:t>
            </a:r>
            <a:r>
              <a:rPr lang="en-US" u="sng"/>
              <a:t>atherosclerotic disease</a:t>
            </a:r>
            <a:r>
              <a:rPr lang="en-US">
                <a:solidFill>
                  <a:srgbClr val="C00000"/>
                </a:solidFill>
              </a:rPr>
              <a:t> </a:t>
            </a:r>
            <a:r>
              <a:rPr lang="en-US"/>
              <a:t>in elderly persons and </a:t>
            </a:r>
            <a:r>
              <a:rPr lang="en-US" u="sng"/>
              <a:t>fibromuscular dysplasia </a:t>
            </a:r>
            <a:r>
              <a:rPr lang="en-US"/>
              <a:t>in young women</a:t>
            </a:r>
            <a:r>
              <a:rPr lang="en-US" smtClean="0"/>
              <a:t>.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 smtClean="0"/>
              <a:t>The </a:t>
            </a:r>
            <a:r>
              <a:rPr lang="en-US"/>
              <a:t>key feature is an </a:t>
            </a:r>
            <a:r>
              <a:rPr lang="en-US">
                <a:solidFill>
                  <a:srgbClr val="C00000"/>
                </a:solidFill>
              </a:rPr>
              <a:t>upper abdominal bruit radiating laterally </a:t>
            </a:r>
            <a:r>
              <a:rPr lang="en-US"/>
              <a:t>(50-70% of patients</a:t>
            </a:r>
            <a:r>
              <a:rPr lang="en-US" smtClean="0"/>
              <a:t>).</a:t>
            </a:r>
            <a:r>
              <a:rPr lang="en-US" b="1" smtClean="0"/>
              <a:t>Continuous </a:t>
            </a:r>
            <a:r>
              <a:rPr lang="en-US" b="1"/>
              <a:t>abdominal bruit </a:t>
            </a:r>
            <a:r>
              <a:rPr lang="en-US"/>
              <a:t>(up to 99% specific but only 40% sensitive), if present, is highly </a:t>
            </a:r>
            <a:r>
              <a:rPr lang="en-US" smtClean="0"/>
              <a:t>suggestive of </a:t>
            </a:r>
            <a:r>
              <a:rPr lang="en-US"/>
              <a:t>renovascular disease</a:t>
            </a:r>
            <a:r>
              <a:rPr lang="en-US" smtClean="0"/>
              <a:t>.</a:t>
            </a:r>
          </a:p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3959" y="0"/>
            <a:ext cx="10515600" cy="1325563"/>
          </a:xfrm>
        </p:spPr>
        <p:txBody>
          <a:bodyPr/>
          <a:lstStyle/>
          <a:p>
            <a:pPr algn="ctr"/>
            <a:r>
              <a:rPr lang="en-US" b="1" u="sng" smtClean="0"/>
              <a:t>cause of secondary HTN: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410908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6523" y="-115908"/>
            <a:ext cx="9834093" cy="927278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smtClean="0">
                <a:solidFill>
                  <a:schemeClr val="accent1">
                    <a:lumMod val="50000"/>
                  </a:schemeClr>
                </a:solidFill>
              </a:rPr>
              <a:t>Renal artery stenosis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6" y="709684"/>
            <a:ext cx="11665760" cy="65645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u="sng" smtClean="0"/>
              <a:t>. </a:t>
            </a:r>
            <a:r>
              <a:rPr lang="en-US" sz="2400" u="sng"/>
              <a:t>Fibromuscular dysplasia (FMD</a:t>
            </a:r>
            <a:r>
              <a:rPr lang="en-US" sz="2400" u="sng" smtClean="0"/>
              <a:t>)</a:t>
            </a:r>
            <a:r>
              <a:rPr lang="en-US" sz="2400" smtClean="0"/>
              <a:t> </a:t>
            </a:r>
          </a:p>
          <a:p>
            <a:pPr marL="0" indent="0">
              <a:buNone/>
            </a:pPr>
            <a:r>
              <a:rPr lang="en-US" sz="2400" smtClean="0"/>
              <a:t>most </a:t>
            </a:r>
            <a:r>
              <a:rPr lang="en-US" sz="2400"/>
              <a:t>commonly affects </a:t>
            </a:r>
            <a:r>
              <a:rPr lang="en-US" sz="2400">
                <a:solidFill>
                  <a:srgbClr val="C00000"/>
                </a:solidFill>
              </a:rPr>
              <a:t>women age 15-50</a:t>
            </a:r>
            <a:r>
              <a:rPr lang="en-US" sz="2400"/>
              <a:t>.</a:t>
            </a:r>
          </a:p>
          <a:p>
            <a:pPr marL="0" indent="0">
              <a:buNone/>
            </a:pPr>
            <a:r>
              <a:rPr lang="en-US" sz="2400"/>
              <a:t>▪ It is a </a:t>
            </a:r>
            <a:r>
              <a:rPr lang="en-US" sz="2400" smtClean="0">
                <a:solidFill>
                  <a:srgbClr val="C00000"/>
                </a:solidFill>
              </a:rPr>
              <a:t>noninflammatory </a:t>
            </a:r>
            <a:r>
              <a:rPr lang="en-US" sz="2400">
                <a:solidFill>
                  <a:srgbClr val="C00000"/>
                </a:solidFill>
              </a:rPr>
              <a:t>and nonatherosclerotic </a:t>
            </a:r>
            <a:r>
              <a:rPr lang="en-US" sz="2400"/>
              <a:t>condition </a:t>
            </a:r>
            <a:r>
              <a:rPr lang="en-US" sz="2400" smtClean="0"/>
              <a:t>caused by </a:t>
            </a:r>
            <a:r>
              <a:rPr lang="en-US" sz="2400"/>
              <a:t>abnormal cell development in </a:t>
            </a:r>
            <a:r>
              <a:rPr lang="en-US" sz="2400" smtClean="0"/>
              <a:t>the arterial </a:t>
            </a:r>
            <a:r>
              <a:rPr lang="en-US" sz="2400"/>
              <a:t>wall that can lead to vessel stenosis, aneurysm, or dissection</a:t>
            </a:r>
            <a:r>
              <a:rPr lang="en-US" sz="2400" smtClean="0"/>
              <a:t>.</a:t>
            </a:r>
          </a:p>
          <a:p>
            <a:pPr marL="0" indent="0">
              <a:buNone/>
            </a:pPr>
            <a:r>
              <a:rPr lang="en-US" sz="2400" smtClean="0"/>
              <a:t>▪ </a:t>
            </a:r>
            <a:r>
              <a:rPr lang="en-US" sz="2400"/>
              <a:t>FMD can </a:t>
            </a:r>
            <a:r>
              <a:rPr lang="en-US" sz="2400">
                <a:solidFill>
                  <a:srgbClr val="C00000"/>
                </a:solidFill>
              </a:rPr>
              <a:t>involve any artery </a:t>
            </a:r>
            <a:r>
              <a:rPr lang="en-US" sz="2400"/>
              <a:t>but most commonly involves the renal, carotid, and vertebral arteries</a:t>
            </a:r>
            <a:r>
              <a:rPr lang="en-US" sz="2400" smtClean="0"/>
              <a:t>. </a:t>
            </a:r>
            <a:r>
              <a:rPr lang="en-US" sz="2400"/>
              <a:t>Recurrent headache caused by carotid artery stenosis or aneurysm is the most common </a:t>
            </a:r>
            <a:r>
              <a:rPr lang="en-US" sz="2400" smtClean="0"/>
              <a:t>presenting symptom.</a:t>
            </a:r>
          </a:p>
          <a:p>
            <a:pPr marL="0" indent="0">
              <a:buNone/>
            </a:pPr>
            <a:endParaRPr lang="en-US" sz="2400" u="sng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u="sng" smtClean="0">
                <a:solidFill>
                  <a:srgbClr val="C00000"/>
                </a:solidFill>
              </a:rPr>
              <a:t>▪ </a:t>
            </a:r>
            <a:r>
              <a:rPr lang="en-US" sz="2400" u="sng">
                <a:solidFill>
                  <a:srgbClr val="C00000"/>
                </a:solidFill>
              </a:rPr>
              <a:t>Hypertension results from renal artery stenosis (RAS) leading to secondary hyperaldosteronism</a:t>
            </a:r>
            <a:r>
              <a:rPr lang="en-US" sz="2400" smtClean="0"/>
              <a:t>.</a:t>
            </a:r>
          </a:p>
          <a:p>
            <a:pPr marL="0" indent="0">
              <a:buNone/>
            </a:pPr>
            <a:r>
              <a:rPr lang="en-US" sz="2400" smtClean="0"/>
              <a:t> </a:t>
            </a:r>
            <a:endParaRPr lang="en-US" sz="2400"/>
          </a:p>
          <a:p>
            <a:pPr marL="0" indent="0">
              <a:buNone/>
            </a:pPr>
            <a:r>
              <a:rPr lang="en-US" sz="2400" smtClean="0"/>
              <a:t>The best initial </a:t>
            </a:r>
            <a:r>
              <a:rPr lang="en-US" sz="2400" u="sng" smtClean="0"/>
              <a:t>screening test </a:t>
            </a:r>
            <a:r>
              <a:rPr lang="en-US" sz="2400" smtClean="0"/>
              <a:t>is the </a:t>
            </a:r>
            <a:r>
              <a:rPr lang="en-US" sz="2400" smtClean="0">
                <a:solidFill>
                  <a:srgbClr val="C00000"/>
                </a:solidFill>
              </a:rPr>
              <a:t>renal artery duplex U/S</a:t>
            </a:r>
            <a:r>
              <a:rPr lang="en-US" sz="2400" smtClean="0"/>
              <a:t>. </a:t>
            </a:r>
            <a:r>
              <a:rPr lang="en-US" sz="2400" smtClean="0">
                <a:solidFill>
                  <a:srgbClr val="C00000"/>
                </a:solidFill>
              </a:rPr>
              <a:t>Magnetic resonance angiography and CT angiography</a:t>
            </a:r>
            <a:r>
              <a:rPr lang="en-US" sz="2400" smtClean="0"/>
              <a:t> are also used to detect stenosis.</a:t>
            </a:r>
          </a:p>
          <a:p>
            <a:pPr marL="0" indent="0">
              <a:buNone/>
            </a:pPr>
            <a:endParaRPr lang="en-US" sz="24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33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604" y="133305"/>
            <a:ext cx="10078792" cy="819731"/>
          </a:xfrm>
        </p:spPr>
        <p:txBody>
          <a:bodyPr/>
          <a:lstStyle/>
          <a:p>
            <a:pPr algn="ctr"/>
            <a:r>
              <a:rPr lang="en-US" b="1" u="sng" smtClean="0"/>
              <a:t>Renal artery stenosis management</a:t>
            </a:r>
            <a:endParaRPr 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811" y="1390917"/>
            <a:ext cx="11230378" cy="40826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-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Angiotensin-converting enzyme inhibitors or angiotensin II receptor blockers </a:t>
            </a:r>
            <a:r>
              <a:rPr lang="en-US" dirty="0"/>
              <a:t>are indicated for </a:t>
            </a:r>
            <a:r>
              <a:rPr lang="en-US" dirty="0" smtClean="0"/>
              <a:t>initial therapy </a:t>
            </a:r>
            <a:r>
              <a:rPr lang="en-US" dirty="0"/>
              <a:t>in patients with hypertension and renal artery stenosis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Renal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artery stenting or surgical revascularization </a:t>
            </a:r>
            <a:r>
              <a:rPr lang="en-US" dirty="0"/>
              <a:t>is reserved for patients with resistant hypertension </a:t>
            </a:r>
            <a:r>
              <a:rPr lang="en-US" dirty="0" smtClean="0"/>
              <a:t>or recurrent </a:t>
            </a:r>
            <a:r>
              <a:rPr lang="en-US" dirty="0"/>
              <a:t>flash pulmonary edema and/or refractory heart failure due to severe hypertension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 RAS causes decreased renal blood flow (RBF) and activation of the renin-angiotensin system, </a:t>
            </a:r>
            <a:r>
              <a:rPr lang="en-US" dirty="0" smtClean="0"/>
              <a:t>resulting in </a:t>
            </a:r>
            <a:r>
              <a:rPr lang="en-US" dirty="0"/>
              <a:t>hypertension. ACEI therapy reduces angiotensin II levels, dilating the glomerular efferent arterioles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4019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2566" y="139348"/>
            <a:ext cx="7526867" cy="808919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>
                <a:solidFill>
                  <a:schemeClr val="accent1">
                    <a:lumMod val="50000"/>
                  </a:schemeClr>
                </a:solidFill>
              </a:rPr>
              <a:t>Primary </a:t>
            </a:r>
            <a:r>
              <a:rPr lang="en-US" b="1" u="sng" dirty="0" err="1" smtClean="0">
                <a:solidFill>
                  <a:schemeClr val="accent1">
                    <a:lumMod val="50000"/>
                  </a:schemeClr>
                </a:solidFill>
              </a:rPr>
              <a:t>Hyperaldosteronism</a:t>
            </a:r>
            <a:endParaRPr lang="en-US" b="1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1273"/>
            <a:ext cx="12192000" cy="60267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mtClean="0">
                <a:solidFill>
                  <a:srgbClr val="002060"/>
                </a:solidFill>
              </a:rPr>
              <a:t> causes </a:t>
            </a:r>
            <a:r>
              <a:rPr lang="en-US" dirty="0">
                <a:solidFill>
                  <a:srgbClr val="002060"/>
                </a:solidFill>
              </a:rPr>
              <a:t>of </a:t>
            </a:r>
            <a:r>
              <a:rPr lang="en-US">
                <a:solidFill>
                  <a:srgbClr val="002060"/>
                </a:solidFill>
              </a:rPr>
              <a:t>the </a:t>
            </a:r>
            <a:r>
              <a:rPr lang="en-US" smtClean="0">
                <a:solidFill>
                  <a:srgbClr val="002060"/>
                </a:solidFill>
              </a:rPr>
              <a:t>primary</a:t>
            </a:r>
            <a:r>
              <a:rPr lang="en-US" smtClean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adrenal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adenomas (70%; sometimes called "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Conn </a:t>
            </a:r>
            <a:r>
              <a:rPr lang="en-US" smtClean="0">
                <a:solidFill>
                  <a:schemeClr val="bg2">
                    <a:lumMod val="10000"/>
                  </a:schemeClr>
                </a:solidFill>
              </a:rPr>
              <a:t>syndrome").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idiopathic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bilateral adrenal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hyperplasia </a:t>
            </a:r>
            <a:r>
              <a:rPr lang="it-IT" dirty="0" smtClean="0">
                <a:solidFill>
                  <a:schemeClr val="bg2">
                    <a:lumMod val="10000"/>
                  </a:schemeClr>
                </a:solidFill>
              </a:rPr>
              <a:t>(- </a:t>
            </a:r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25</a:t>
            </a:r>
            <a:r>
              <a:rPr lang="it-IT">
                <a:solidFill>
                  <a:schemeClr val="bg2">
                    <a:lumMod val="10000"/>
                  </a:schemeClr>
                </a:solidFill>
              </a:rPr>
              <a:t>% </a:t>
            </a:r>
            <a:r>
              <a:rPr lang="it-IT" smtClean="0">
                <a:solidFill>
                  <a:schemeClr val="bg2">
                    <a:lumMod val="10000"/>
                  </a:schemeClr>
                </a:solidFill>
              </a:rPr>
              <a:t>). </a:t>
            </a:r>
          </a:p>
          <a:p>
            <a:pPr marL="0" indent="0">
              <a:buNone/>
            </a:pPr>
            <a:r>
              <a:rPr lang="it-IT" smtClean="0">
                <a:solidFill>
                  <a:schemeClr val="bg2">
                    <a:lumMod val="10000"/>
                  </a:schemeClr>
                </a:solidFill>
              </a:rPr>
              <a:t>Adrenal </a:t>
            </a:r>
            <a:r>
              <a:rPr lang="it-IT" dirty="0">
                <a:solidFill>
                  <a:schemeClr val="bg2">
                    <a:lumMod val="10000"/>
                  </a:schemeClr>
                </a:solidFill>
              </a:rPr>
              <a:t>carcinoma is a rare </a:t>
            </a:r>
            <a:r>
              <a:rPr lang="it-IT" smtClean="0">
                <a:solidFill>
                  <a:schemeClr val="bg2">
                    <a:lumMod val="10000"/>
                  </a:schemeClr>
                </a:solidFill>
              </a:rPr>
              <a:t>cause.</a:t>
            </a:r>
            <a:endParaRPr lang="it-IT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it-IT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/>
              <a:t>In the case of primary hyperaldosteronism, there is high blood pressure in association with a </a:t>
            </a:r>
            <a:r>
              <a:rPr lang="en-US" smtClean="0"/>
              <a:t>low potassium </a:t>
            </a:r>
            <a:r>
              <a:rPr lang="en-US"/>
              <a:t>level. The </a:t>
            </a:r>
            <a:r>
              <a:rPr lang="en-US" u="sng"/>
              <a:t>low potassium level is either found on routine lab testing or because of </a:t>
            </a:r>
            <a:r>
              <a:rPr lang="en-US" u="sng" smtClean="0"/>
              <a:t>symptoms of </a:t>
            </a:r>
            <a:r>
              <a:rPr lang="en-US" u="sng"/>
              <a:t>muscular weakness or diabetes insipidus from the hypokalemia</a:t>
            </a:r>
            <a:r>
              <a:rPr lang="en-US" u="sng" smtClean="0"/>
              <a:t>.</a:t>
            </a:r>
          </a:p>
          <a:p>
            <a:endParaRPr lang="en-US"/>
          </a:p>
          <a:p>
            <a:pPr marL="0" indent="0">
              <a:buNone/>
            </a:pPr>
            <a:r>
              <a:rPr lang="en-US"/>
              <a:t>- </a:t>
            </a:r>
            <a:r>
              <a:rPr lang="en-US" u="sng"/>
              <a:t>High BP + hypokalemia = primary hyperaldosteronism</a:t>
            </a:r>
            <a:endParaRPr lang="it-IT" u="sng" smtClean="0"/>
          </a:p>
          <a:p>
            <a:pPr marL="0" indent="0">
              <a:buNone/>
            </a:pPr>
            <a:endParaRPr lang="it-IT"/>
          </a:p>
          <a:p>
            <a:pPr marL="0" indent="0">
              <a:buNone/>
            </a:pPr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947925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5" y="128789"/>
            <a:ext cx="11804072" cy="67292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b="1" u="sng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u="sng" dirty="0" smtClean="0">
                <a:solidFill>
                  <a:srgbClr val="002060"/>
                </a:solidFill>
              </a:rPr>
              <a:t> </a:t>
            </a:r>
            <a:r>
              <a:rPr lang="en-US" sz="3100" b="1" u="sng" dirty="0" smtClean="0">
                <a:solidFill>
                  <a:srgbClr val="002060"/>
                </a:solidFill>
              </a:rPr>
              <a:t>Screening and diagnosis:</a:t>
            </a:r>
          </a:p>
          <a:p>
            <a:pPr marL="0" indent="0">
              <a:buNone/>
            </a:pPr>
            <a:endParaRPr lang="en-US" b="1" u="sng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u="sng" dirty="0">
                <a:solidFill>
                  <a:schemeClr val="accent1">
                    <a:lumMod val="50000"/>
                  </a:schemeClr>
                </a:solidFill>
              </a:rPr>
              <a:t>ratio of plasma aldosterone concentration to plasma renin activity </a:t>
            </a:r>
            <a:r>
              <a:rPr lang="en-US" dirty="0"/>
              <a:t>is the preferred initial </a:t>
            </a:r>
            <a:r>
              <a:rPr lang="en-US" dirty="0" smtClean="0"/>
              <a:t>screening test </a:t>
            </a:r>
            <a:r>
              <a:rPr lang="en-US" dirty="0"/>
              <a:t>for primary </a:t>
            </a:r>
            <a:r>
              <a:rPr lang="en-US" dirty="0" err="1"/>
              <a:t>hyperaldosteronism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(PAC:PRA) Such that the ratio is usually &gt; 20.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To confirm </a:t>
            </a:r>
            <a:r>
              <a:rPr lang="en-US" dirty="0" err="1"/>
              <a:t>hyperaldosteronism</a:t>
            </a:r>
            <a:r>
              <a:rPr lang="en-US" dirty="0"/>
              <a:t>, an </a:t>
            </a:r>
            <a:r>
              <a:rPr lang="en-US" dirty="0" err="1"/>
              <a:t>NaCl</a:t>
            </a:r>
            <a:r>
              <a:rPr lang="en-US" dirty="0"/>
              <a:t> challenge is required. This can be via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normal</a:t>
            </a:r>
            <a:r>
              <a:rPr lang="en-US" dirty="0"/>
              <a:t>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saline</a:t>
            </a:r>
            <a:r>
              <a:rPr lang="en-US" dirty="0"/>
              <a:t>, </a:t>
            </a:r>
            <a:r>
              <a:rPr lang="en-US" dirty="0" err="1"/>
              <a:t>NaCl</a:t>
            </a:r>
            <a:r>
              <a:rPr lang="en-US" dirty="0"/>
              <a:t> </a:t>
            </a:r>
            <a:r>
              <a:rPr lang="en-US" dirty="0" smtClean="0"/>
              <a:t>tabs, or </a:t>
            </a:r>
            <a:r>
              <a:rPr lang="en-US" dirty="0"/>
              <a:t>fludrocortisone. After an </a:t>
            </a:r>
            <a:r>
              <a:rPr lang="en-US" dirty="0" err="1"/>
              <a:t>NaCl</a:t>
            </a:r>
            <a:r>
              <a:rPr lang="en-US" dirty="0"/>
              <a:t> challenge, plasma aldosterone concentration should be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suppressed as in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 normal </a:t>
            </a:r>
            <a:r>
              <a:rPr lang="en-US" dirty="0"/>
              <a:t>individual. If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PAC is still elevated, this confirms the diagnosis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</a:rPr>
              <a:t>CT </a:t>
            </a:r>
            <a:r>
              <a:rPr lang="en-US" u="sng" dirty="0">
                <a:solidFill>
                  <a:schemeClr val="accent1">
                    <a:lumMod val="50000"/>
                  </a:schemeClr>
                </a:solidFill>
              </a:rPr>
              <a:t>scan</a:t>
            </a:r>
            <a:r>
              <a:rPr lang="en-US" dirty="0"/>
              <a:t> of the adrenals should only be done </a:t>
            </a:r>
            <a:r>
              <a:rPr lang="en-US" u="sng" dirty="0"/>
              <a:t>after b</a:t>
            </a:r>
            <a:r>
              <a:rPr lang="en-US" dirty="0"/>
              <a:t>iochemical testing confirms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 </a:t>
            </a:r>
            <a:r>
              <a:rPr lang="en-US" dirty="0"/>
              <a:t>Low potassium.</a:t>
            </a:r>
          </a:p>
          <a:p>
            <a:pPr marL="0" indent="0">
              <a:buNone/>
            </a:pPr>
            <a:r>
              <a:rPr lang="en-US" dirty="0"/>
              <a:t>o Low plasma renin level.</a:t>
            </a:r>
          </a:p>
          <a:p>
            <a:pPr marL="0" indent="0">
              <a:buNone/>
            </a:pPr>
            <a:r>
              <a:rPr lang="en-US" dirty="0"/>
              <a:t>o Aldosterone-to-renin ratio &gt; 20:1 and aldosterone &gt; 15 = </a:t>
            </a:r>
            <a:r>
              <a:rPr lang="en-US" dirty="0" err="1"/>
              <a:t>hyperaldosteronism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o High aldosterone despite a high-salt diet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Adrenal venous sampling </a:t>
            </a:r>
            <a:r>
              <a:rPr lang="en-US" dirty="0"/>
              <a:t>is the most </a:t>
            </a:r>
            <a:r>
              <a:rPr lang="en-US" b="1" dirty="0"/>
              <a:t>sensitive test </a:t>
            </a:r>
            <a:r>
              <a:rPr lang="en-US" dirty="0"/>
              <a:t>for </a:t>
            </a:r>
            <a:r>
              <a:rPr lang="en-US" u="sng" dirty="0"/>
              <a:t>differentiating adrenal adenoma and </a:t>
            </a:r>
            <a:r>
              <a:rPr lang="en-US" u="sng" dirty="0" smtClean="0"/>
              <a:t>bilateral adrenal </a:t>
            </a:r>
            <a:r>
              <a:rPr lang="en-US" u="sng" dirty="0"/>
              <a:t>hyperplasia </a:t>
            </a:r>
            <a:r>
              <a:rPr lang="en-US" dirty="0"/>
              <a:t>in patients </a:t>
            </a:r>
            <a:r>
              <a:rPr lang="en-US" dirty="0" smtClean="0"/>
              <a:t>without discrete </a:t>
            </a:r>
            <a:r>
              <a:rPr lang="en-US" dirty="0"/>
              <a:t>unilateral adrenal mass on imaging.</a:t>
            </a:r>
          </a:p>
        </p:txBody>
      </p:sp>
    </p:spTree>
    <p:extLst>
      <p:ext uri="{BB962C8B-B14F-4D97-AF65-F5344CB8AC3E}">
        <p14:creationId xmlns:p14="http://schemas.microsoft.com/office/powerpoint/2010/main" val="4138286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246206"/>
            <a:ext cx="2636322" cy="653143"/>
          </a:xfrm>
        </p:spPr>
        <p:txBody>
          <a:bodyPr>
            <a:normAutofit/>
          </a:bodyPr>
          <a:lstStyle/>
          <a:p>
            <a:r>
              <a:rPr lang="en-US" sz="3200" b="1" smtClean="0">
                <a:solidFill>
                  <a:srgbClr val="002060"/>
                </a:solidFill>
              </a:rPr>
              <a:t>Treatment: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899349"/>
            <a:ext cx="12108873" cy="6047715"/>
          </a:xfrm>
        </p:spPr>
        <p:txBody>
          <a:bodyPr>
            <a:normAutofit/>
          </a:bodyPr>
          <a:lstStyle/>
          <a:p>
            <a:r>
              <a:rPr lang="en-US" u="sng">
                <a:solidFill>
                  <a:schemeClr val="tx1">
                    <a:lumMod val="95000"/>
                    <a:lumOff val="5000"/>
                  </a:schemeClr>
                </a:solidFill>
              </a:rPr>
              <a:t>Surgery </a:t>
            </a:r>
            <a:r>
              <a:rPr lang="en-US"/>
              <a:t>is preferred for </a:t>
            </a:r>
            <a:r>
              <a:rPr lang="en-US" u="sng"/>
              <a:t>unilateral</a:t>
            </a:r>
            <a:r>
              <a:rPr lang="en-US"/>
              <a:t> adrenal adenoma</a:t>
            </a:r>
            <a:r>
              <a:rPr lang="en-US" smtClean="0"/>
              <a:t>.</a:t>
            </a:r>
          </a:p>
          <a:p>
            <a:pPr marL="0" indent="0">
              <a:buNone/>
            </a:pPr>
            <a:r>
              <a:rPr lang="en-US"/>
              <a:t>(</a:t>
            </a:r>
            <a:r>
              <a:rPr lang="en-US" smtClean="0"/>
              <a:t>Unilateral adrenal adenomas are surgically removed with excellent results, whereas patients with </a:t>
            </a:r>
            <a:r>
              <a:rPr lang="en-US" u="sng" smtClean="0"/>
              <a:t>bilateral adrenal hyperplasia</a:t>
            </a:r>
            <a:r>
              <a:rPr lang="en-US" smtClean="0"/>
              <a:t> are managed with diuretics alone because bilateral adrenalectomy resolves the HTN in only 33% of these patients.)</a:t>
            </a:r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 smtClean="0"/>
              <a:t>- </a:t>
            </a:r>
            <a:r>
              <a:rPr lang="en-US" u="sng"/>
              <a:t>Medical therapy </a:t>
            </a:r>
            <a:r>
              <a:rPr lang="en-US"/>
              <a:t>is recommended for patients with </a:t>
            </a:r>
            <a:r>
              <a:rPr lang="en-US" u="sng"/>
              <a:t>bilateral adrenal hyperplasia </a:t>
            </a:r>
            <a:r>
              <a:rPr lang="en-US"/>
              <a:t>or with </a:t>
            </a:r>
            <a:r>
              <a:rPr lang="en-US" smtClean="0"/>
              <a:t>unilateral adrenal </a:t>
            </a:r>
            <a:r>
              <a:rPr lang="en-US"/>
              <a:t>adenoma who </a:t>
            </a:r>
            <a:r>
              <a:rPr lang="en-US" u="sng"/>
              <a:t>refuse surgery </a:t>
            </a:r>
            <a:r>
              <a:rPr lang="en-US"/>
              <a:t>or are poor surgical candidates.</a:t>
            </a:r>
          </a:p>
          <a:p>
            <a:pPr marL="0" indent="0">
              <a:buNone/>
            </a:pPr>
            <a:r>
              <a:rPr lang="en-US"/>
              <a:t>- Bilateral hyperplasia is treated with eplerenone or spironolactone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902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0143" y="0"/>
            <a:ext cx="4743203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rgbClr val="002060"/>
                </a:solidFill>
              </a:rPr>
              <a:t>Pheochromocytoma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113106"/>
            <a:ext cx="12192001" cy="5744894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nonmalignant </a:t>
            </a:r>
            <a:r>
              <a:rPr lang="en-US"/>
              <a:t>lesion of the adrenal medulla autonomously </a:t>
            </a:r>
            <a:r>
              <a:rPr lang="en-US" smtClean="0"/>
              <a:t>overproducing catecholamines </a:t>
            </a:r>
            <a:r>
              <a:rPr lang="en-US"/>
              <a:t>despite a high blood pressure</a:t>
            </a:r>
            <a:r>
              <a:rPr lang="en-US" smtClean="0"/>
              <a:t>.</a:t>
            </a:r>
          </a:p>
          <a:p>
            <a:pPr marL="0" indent="0">
              <a:buNone/>
            </a:pPr>
            <a:endParaRPr lang="en-US" smtClean="0"/>
          </a:p>
          <a:p>
            <a:r>
              <a:rPr lang="en-US"/>
              <a:t>What Is </a:t>
            </a:r>
            <a:r>
              <a:rPr lang="en-US">
                <a:solidFill>
                  <a:srgbClr val="002060"/>
                </a:solidFill>
              </a:rPr>
              <a:t>the Most Likely Diagnosis</a:t>
            </a:r>
            <a:r>
              <a:rPr lang="en-US"/>
              <a:t>?”</a:t>
            </a:r>
          </a:p>
          <a:p>
            <a:pPr>
              <a:buFontTx/>
              <a:buChar char="-"/>
            </a:pPr>
            <a:r>
              <a:rPr lang="en-US" smtClean="0"/>
              <a:t>Pheochromocytoma </a:t>
            </a:r>
            <a:r>
              <a:rPr lang="en-US"/>
              <a:t>is the answer when there </a:t>
            </a:r>
            <a:r>
              <a:rPr lang="en-US" smtClean="0"/>
              <a:t>is:</a:t>
            </a:r>
          </a:p>
          <a:p>
            <a:pPr>
              <a:buFontTx/>
              <a:buChar char="-"/>
            </a:pPr>
            <a:r>
              <a:rPr lang="en-US" smtClean="0"/>
              <a:t>o </a:t>
            </a:r>
            <a:r>
              <a:rPr lang="en-US" b="1">
                <a:solidFill>
                  <a:srgbClr val="002060"/>
                </a:solidFill>
              </a:rPr>
              <a:t>Hypertension that is </a:t>
            </a:r>
            <a:r>
              <a:rPr lang="en-US" b="1">
                <a:solidFill>
                  <a:srgbClr val="FF0000"/>
                </a:solidFill>
              </a:rPr>
              <a:t>episodic</a:t>
            </a:r>
            <a:r>
              <a:rPr lang="en-US" b="1">
                <a:solidFill>
                  <a:srgbClr val="002060"/>
                </a:solidFill>
              </a:rPr>
              <a:t> in nature</a:t>
            </a:r>
            <a:r>
              <a:rPr lang="en-US"/>
              <a:t>. The attack has a </a:t>
            </a:r>
            <a:r>
              <a:rPr lang="en-US" b="1"/>
              <a:t>sudden onset</a:t>
            </a:r>
            <a:r>
              <a:rPr lang="en-US"/>
              <a:t>, lasting from a few minutes </a:t>
            </a:r>
            <a:r>
              <a:rPr lang="en-US" smtClean="0"/>
              <a:t>to several </a:t>
            </a:r>
            <a:r>
              <a:rPr lang="en-US"/>
              <a:t>hours or </a:t>
            </a:r>
            <a:r>
              <a:rPr lang="en-US" smtClean="0"/>
              <a:t>longer.o Headache.o Sweating.o </a:t>
            </a:r>
            <a:r>
              <a:rPr lang="en-US"/>
              <a:t>Palpitations and tremor</a:t>
            </a:r>
            <a:endParaRPr lang="en-US">
              <a:solidFill>
                <a:schemeClr val="accent2">
                  <a:lumMod val="50000"/>
                </a:schemeClr>
              </a:solidFill>
            </a:endParaRPr>
          </a:p>
          <a:p>
            <a:endParaRPr lang="en-US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/>
              <a:t>Rule of 10’s:</a:t>
            </a:r>
          </a:p>
          <a:p>
            <a:r>
              <a:rPr lang="en-US"/>
              <a:t>o 10% malignant.</a:t>
            </a:r>
          </a:p>
          <a:p>
            <a:r>
              <a:rPr lang="en-US"/>
              <a:t>o 10% bilateral.</a:t>
            </a:r>
          </a:p>
          <a:p>
            <a:r>
              <a:rPr lang="en-US"/>
              <a:t>o 10% extra-adrenal.</a:t>
            </a:r>
          </a:p>
          <a:p>
            <a:r>
              <a:rPr lang="en-US"/>
              <a:t>o 10% calcify.</a:t>
            </a:r>
          </a:p>
          <a:p>
            <a:r>
              <a:rPr lang="en-US"/>
              <a:t>o 10% kids</a:t>
            </a:r>
            <a:endParaRPr lang="en-US" dirty="0" smtClean="0"/>
          </a:p>
          <a:p>
            <a:pPr marL="0" indent="0"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762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28472</TotalTime>
  <Words>1447</Words>
  <Application>Microsoft Office PowerPoint</Application>
  <PresentationFormat>Widescreen</PresentationFormat>
  <Paragraphs>137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Algerian</vt:lpstr>
      <vt:lpstr>Arial</vt:lpstr>
      <vt:lpstr>Calibri</vt:lpstr>
      <vt:lpstr>Calibri Light</vt:lpstr>
      <vt:lpstr>Office Theme</vt:lpstr>
      <vt:lpstr>SECONDARY  Hypertension</vt:lpstr>
      <vt:lpstr>PowerPoint Presentation</vt:lpstr>
      <vt:lpstr>cause of secondary HTN:</vt:lpstr>
      <vt:lpstr>Renal artery stenosis</vt:lpstr>
      <vt:lpstr>Renal artery stenosis management</vt:lpstr>
      <vt:lpstr>Primary Hyperaldosteronism</vt:lpstr>
      <vt:lpstr>PowerPoint Presentation</vt:lpstr>
      <vt:lpstr>Treatment:</vt:lpstr>
      <vt:lpstr>Pheochromocytoma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Oral contraceptive pills (OCPs)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SECONDARY  Hypertension</dc:title>
  <dc:creator>dell</dc:creator>
  <cp:lastModifiedBy>dell</cp:lastModifiedBy>
  <cp:revision>26</cp:revision>
  <dcterms:created xsi:type="dcterms:W3CDTF">2022-02-08T09:52:33Z</dcterms:created>
  <dcterms:modified xsi:type="dcterms:W3CDTF">2022-02-28T09:45:04Z</dcterms:modified>
</cp:coreProperties>
</file>