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1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B1CD2-12C0-4E23-91FC-0AEFC53A769B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9D072-CF59-43E3-85FD-7F4C3C155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774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B1CD2-12C0-4E23-91FC-0AEFC53A769B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9D072-CF59-43E3-85FD-7F4C3C155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42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F7AB1CD2-12C0-4E23-91FC-0AEFC53A769B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2889D072-CF59-43E3-85FD-7F4C3C155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319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B1CD2-12C0-4E23-91FC-0AEFC53A769B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9D072-CF59-43E3-85FD-7F4C3C155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922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7AB1CD2-12C0-4E23-91FC-0AEFC53A769B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89D072-CF59-43E3-85FD-7F4C3C155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9074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B1CD2-12C0-4E23-91FC-0AEFC53A769B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9D072-CF59-43E3-85FD-7F4C3C155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707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B1CD2-12C0-4E23-91FC-0AEFC53A769B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9D072-CF59-43E3-85FD-7F4C3C155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340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B1CD2-12C0-4E23-91FC-0AEFC53A769B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9D072-CF59-43E3-85FD-7F4C3C155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182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B1CD2-12C0-4E23-91FC-0AEFC53A769B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9D072-CF59-43E3-85FD-7F4C3C155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400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B1CD2-12C0-4E23-91FC-0AEFC53A769B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9D072-CF59-43E3-85FD-7F4C3C155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003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B1CD2-12C0-4E23-91FC-0AEFC53A769B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9D072-CF59-43E3-85FD-7F4C3C155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250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F7AB1CD2-12C0-4E23-91FC-0AEFC53A769B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2889D072-CF59-43E3-85FD-7F4C3C155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6160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55741-58BF-A488-0970-AE3BBE8719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Approach to fatigue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9F223E-31D8-CA22-D51E-8488B6E359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DONE BY:LUJAIN ALDGHAIM</a:t>
            </a:r>
          </a:p>
          <a:p>
            <a:r>
              <a:rPr lang="en-US" dirty="0"/>
              <a:t>HAMZAH ALAWNEH</a:t>
            </a:r>
          </a:p>
          <a:p>
            <a:r>
              <a:rPr lang="en-US" dirty="0"/>
              <a:t>FAMILY MEDICINE </a:t>
            </a:r>
          </a:p>
        </p:txBody>
      </p:sp>
    </p:spTree>
    <p:extLst>
      <p:ext uri="{BB962C8B-B14F-4D97-AF65-F5344CB8AC3E}">
        <p14:creationId xmlns:p14="http://schemas.microsoft.com/office/powerpoint/2010/main" val="8136706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1533B-2B89-DEB4-965F-897592C82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examination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D831F1-8290-51EB-B702-6BDBD29B8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9" y="2103179"/>
            <a:ext cx="9784080" cy="420624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• </a:t>
            </a:r>
            <a:r>
              <a:rPr lang="en-US" b="1" dirty="0"/>
              <a:t>General appearance: </a:t>
            </a:r>
            <a:r>
              <a:rPr lang="en-US" dirty="0"/>
              <a:t>level of alertness, psychomotor agitation or retardation, grooming (psychiatric disorder)</a:t>
            </a:r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b="1" dirty="0"/>
              <a:t>Presence of lymphadenopathy: </a:t>
            </a:r>
            <a:r>
              <a:rPr lang="en-US" dirty="0"/>
              <a:t>a possible sign of chronic infection or malignancy. </a:t>
            </a:r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b="1" dirty="0"/>
              <a:t>Evidence of thyroid disease: </a:t>
            </a:r>
            <a:r>
              <a:rPr lang="en-US" dirty="0"/>
              <a:t>goiter, thyroid nodule, ophthalmologic changes</a:t>
            </a:r>
          </a:p>
          <a:p>
            <a:pPr marL="0" indent="0">
              <a:buNone/>
            </a:pPr>
            <a:r>
              <a:rPr lang="en-US" dirty="0"/>
              <a:t> • </a:t>
            </a:r>
            <a:r>
              <a:rPr lang="en-US" b="1" dirty="0"/>
              <a:t>Cardiopulmonary examination: </a:t>
            </a:r>
            <a:r>
              <a:rPr lang="en-US" dirty="0"/>
              <a:t>signs of congestive heart failure and chronic lung disease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b="1" dirty="0"/>
              <a:t>• Neurologic examination: </a:t>
            </a:r>
            <a:r>
              <a:rPr lang="en-US" dirty="0"/>
              <a:t>muscle bulk, tone, and strength; deep tendon reflexes; sensory and cranial nerve evaluation</a:t>
            </a:r>
          </a:p>
        </p:txBody>
      </p:sp>
    </p:spTree>
    <p:extLst>
      <p:ext uri="{BB962C8B-B14F-4D97-AF65-F5344CB8AC3E}">
        <p14:creationId xmlns:p14="http://schemas.microsoft.com/office/powerpoint/2010/main" val="1463201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58E6B-A416-9F7C-32F6-9168F07E7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Laboratory studies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E9D57-46C2-1D27-F45F-639540AACD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9" y="2109651"/>
            <a:ext cx="6672894" cy="420624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Reasonable initial laboratory studies to obtain include: </a:t>
            </a:r>
          </a:p>
          <a:p>
            <a:pPr marL="0" indent="0">
              <a:buNone/>
            </a:pPr>
            <a:r>
              <a:rPr lang="en-US" dirty="0"/>
              <a:t>• Complete blood count with differential </a:t>
            </a:r>
          </a:p>
          <a:p>
            <a:pPr marL="0" indent="0">
              <a:buNone/>
            </a:pPr>
            <a:r>
              <a:rPr lang="en-US" dirty="0"/>
              <a:t>• Chemistry screen (including electrolytes, glucose, renal and liver function tests)</a:t>
            </a:r>
          </a:p>
          <a:p>
            <a:pPr marL="0" indent="0">
              <a:buNone/>
            </a:pPr>
            <a:r>
              <a:rPr lang="en-US" dirty="0"/>
              <a:t>• Thyroid stimulating hormone </a:t>
            </a:r>
          </a:p>
          <a:p>
            <a:pPr marL="0" indent="0">
              <a:buNone/>
            </a:pPr>
            <a:r>
              <a:rPr lang="en-US" dirty="0"/>
              <a:t>• Creatine kinase, if pain or muscle weakness present </a:t>
            </a:r>
          </a:p>
          <a:p>
            <a:pPr marL="0" indent="0">
              <a:buNone/>
            </a:pPr>
            <a:r>
              <a:rPr lang="en-US" dirty="0"/>
              <a:t>• Other ???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0A6040-8150-8F53-B5D0-8C1258234E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4236" y="1938201"/>
            <a:ext cx="4151220" cy="48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575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7628E-7249-8F6F-C616-A5E46007E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EEE275-314A-9E3E-A526-61C59899F0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• Treat the underlying cause</a:t>
            </a:r>
          </a:p>
          <a:p>
            <a:pPr marL="0" indent="0">
              <a:buNone/>
            </a:pPr>
            <a:r>
              <a:rPr lang="en-US" dirty="0"/>
              <a:t> • </a:t>
            </a:r>
            <a:r>
              <a:rPr lang="en-US" b="1" dirty="0"/>
              <a:t>Antidepressants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b="1" dirty="0"/>
              <a:t>• Cognitive behavioral therapy :</a:t>
            </a:r>
          </a:p>
          <a:p>
            <a:pPr marL="0" indent="0">
              <a:buNone/>
            </a:pPr>
            <a:r>
              <a:rPr lang="en-US" dirty="0"/>
              <a:t>Is effective in patients with CFS and idiopathic chronic fatigue. </a:t>
            </a:r>
          </a:p>
          <a:p>
            <a:pPr marL="0" indent="0">
              <a:buNone/>
            </a:pPr>
            <a:r>
              <a:rPr lang="en-US" b="1" dirty="0"/>
              <a:t>• Graded exercise therapy:</a:t>
            </a:r>
          </a:p>
          <a:p>
            <a:pPr marL="0" indent="0">
              <a:buNone/>
            </a:pPr>
            <a:r>
              <a:rPr lang="en-US" dirty="0"/>
              <a:t> Is effective in patients with CFS and idiopathic chronic fatigue.</a:t>
            </a:r>
          </a:p>
        </p:txBody>
      </p:sp>
    </p:spTree>
    <p:extLst>
      <p:ext uri="{BB962C8B-B14F-4D97-AF65-F5344CB8AC3E}">
        <p14:creationId xmlns:p14="http://schemas.microsoft.com/office/powerpoint/2010/main" val="19062338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C39E9-B2F3-B616-B763-42A12DC97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measures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10FE4D-BD24-CB7A-4E62-443D0D89C8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• Provision of general </a:t>
            </a:r>
            <a:r>
              <a:rPr lang="en-US" b="1" dirty="0"/>
              <a:t>sleep hygiene advice </a:t>
            </a:r>
            <a:r>
              <a:rPr lang="en-US" dirty="0"/>
              <a:t>and discouraging over-sleeping </a:t>
            </a:r>
          </a:p>
          <a:p>
            <a:pPr marL="0" indent="0">
              <a:buNone/>
            </a:pPr>
            <a:r>
              <a:rPr lang="en-US" dirty="0"/>
              <a:t>• Provision of </a:t>
            </a:r>
            <a:r>
              <a:rPr lang="en-US" b="1" dirty="0"/>
              <a:t>patient education </a:t>
            </a:r>
            <a:r>
              <a:rPr lang="en-US" dirty="0"/>
              <a:t>brochures and other materials, discussion of various aspects of chronic fatigue, and referral to support groups </a:t>
            </a:r>
          </a:p>
          <a:p>
            <a:pPr marL="0" indent="0">
              <a:buNone/>
            </a:pPr>
            <a:r>
              <a:rPr lang="en-US" b="1" dirty="0"/>
              <a:t>• Iron therapy</a:t>
            </a:r>
            <a:r>
              <a:rPr lang="en-US" dirty="0"/>
              <a:t> in non-anemic patients with low serum ferritin may improve symptoms of fatigue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EC4983-1C36-9F2E-D596-DBE0083987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896" y="3935412"/>
            <a:ext cx="3887163" cy="263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1319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2EFF0-685E-ACF4-28C6-6FA49A0C5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Chronic fatigue syndrome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5D95E45-0314-EF48-73CB-A53A9C2632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3325" y="2071947"/>
            <a:ext cx="9783763" cy="4085706"/>
          </a:xfrm>
        </p:spPr>
      </p:pic>
    </p:spTree>
    <p:extLst>
      <p:ext uri="{BB962C8B-B14F-4D97-AF65-F5344CB8AC3E}">
        <p14:creationId xmlns:p14="http://schemas.microsoft.com/office/powerpoint/2010/main" val="36325073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4CA13-9B88-8A19-EC07-F5F3871DD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Epidemiology and etiology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37E5DF-7507-AC04-6D61-EB9B6738C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843" y="1894113"/>
            <a:ext cx="10448156" cy="4833258"/>
          </a:xfrm>
        </p:spPr>
        <p:txBody>
          <a:bodyPr>
            <a:normAutofit fontScale="62500" lnSpcReduction="20000"/>
          </a:bodyPr>
          <a:lstStyle/>
          <a:p>
            <a:r>
              <a:rPr lang="en-US" sz="2900" b="1" u="sng" dirty="0"/>
              <a:t>EPIDEMIOLOGY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• Is an extremely common complaint </a:t>
            </a:r>
          </a:p>
          <a:p>
            <a:pPr marL="0" indent="0">
              <a:buNone/>
            </a:pPr>
            <a:r>
              <a:rPr lang="en-US" dirty="0"/>
              <a:t>• Represents a very small subset of those who complain of chronic fatigue &lt; 5%.</a:t>
            </a:r>
          </a:p>
          <a:p>
            <a:pPr marL="0" indent="0">
              <a:buNone/>
            </a:pPr>
            <a:r>
              <a:rPr lang="en-US" dirty="0"/>
              <a:t> • Disorder of young to middle aged adults ( at 30 years) </a:t>
            </a:r>
          </a:p>
          <a:p>
            <a:pPr marL="0" indent="0">
              <a:buNone/>
            </a:pPr>
            <a:r>
              <a:rPr lang="en-US" dirty="0"/>
              <a:t>• CFS is about twice as common in women • More in Caucasians</a:t>
            </a:r>
          </a:p>
          <a:p>
            <a:r>
              <a:rPr lang="en-US" sz="2900" b="1" dirty="0"/>
              <a:t> </a:t>
            </a:r>
            <a:r>
              <a:rPr lang="en-US" sz="2900" b="1" u="sng" dirty="0"/>
              <a:t>ETIOLOGY</a:t>
            </a:r>
          </a:p>
          <a:p>
            <a:pPr marL="0" indent="0">
              <a:buNone/>
            </a:pPr>
            <a:r>
              <a:rPr lang="en-US" b="1" dirty="0"/>
              <a:t> • Idiopathic</a:t>
            </a:r>
          </a:p>
          <a:p>
            <a:pPr marL="0" indent="0">
              <a:buNone/>
            </a:pPr>
            <a:r>
              <a:rPr lang="en-US" dirty="0"/>
              <a:t> • </a:t>
            </a:r>
            <a:r>
              <a:rPr lang="en-US" b="1" dirty="0"/>
              <a:t>Infection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Epstein-Barr virus (EBV), xenotropic murine leukemia related virus (XMRV), and others (retroviruses, human herpesvirus type 6 (HHV-6), enteroviruses, coxsackie B virus) </a:t>
            </a:r>
          </a:p>
          <a:p>
            <a:pPr marL="0" indent="0">
              <a:buNone/>
            </a:pPr>
            <a:r>
              <a:rPr lang="en-US" b="1" dirty="0"/>
              <a:t>• Immune dysfunction</a:t>
            </a:r>
          </a:p>
          <a:p>
            <a:pPr marL="0" indent="0">
              <a:buNone/>
            </a:pPr>
            <a:r>
              <a:rPr lang="en-US" b="1" dirty="0"/>
              <a:t> • Endocrine-metabolic dysfunction </a:t>
            </a:r>
          </a:p>
          <a:p>
            <a:pPr marL="0" indent="0">
              <a:buNone/>
            </a:pPr>
            <a:r>
              <a:rPr lang="en-US" dirty="0"/>
              <a:t>Low serum cortisol levels, under secretion of corticotropin-releasing hormone, enhanced serum levels of insulin-like growth factor.</a:t>
            </a:r>
          </a:p>
          <a:p>
            <a:pPr marL="0" indent="0">
              <a:buNone/>
            </a:pPr>
            <a:r>
              <a:rPr lang="en-US" b="1" dirty="0"/>
              <a:t> • Depression</a:t>
            </a:r>
          </a:p>
          <a:p>
            <a:pPr marL="0" indent="0">
              <a:buNone/>
            </a:pPr>
            <a:r>
              <a:rPr lang="en-US" b="1" dirty="0"/>
              <a:t> • Sleep disruption</a:t>
            </a:r>
          </a:p>
        </p:txBody>
      </p:sp>
    </p:spTree>
    <p:extLst>
      <p:ext uri="{BB962C8B-B14F-4D97-AF65-F5344CB8AC3E}">
        <p14:creationId xmlns:p14="http://schemas.microsoft.com/office/powerpoint/2010/main" val="36060397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90CF8-7A14-8B12-5D93-FB2277B9E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031B5B-FDF9-9240-7819-0079BF629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377" y="2019844"/>
            <a:ext cx="7679824" cy="420624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• Sudden onset of fatigue associated with a typical infection such as an upper respiratory infection.</a:t>
            </a:r>
          </a:p>
          <a:p>
            <a:pPr marL="0" indent="0">
              <a:buNone/>
            </a:pPr>
            <a:r>
              <a:rPr lang="en-US" dirty="0"/>
              <a:t> • Altered sleep and cognition. </a:t>
            </a:r>
          </a:p>
          <a:p>
            <a:pPr marL="0" indent="0">
              <a:buNone/>
            </a:pPr>
            <a:r>
              <a:rPr lang="en-US" dirty="0"/>
              <a:t>• Excessive physical activity exacerbates the symptoms</a:t>
            </a:r>
          </a:p>
          <a:p>
            <a:pPr marL="0" indent="0">
              <a:buNone/>
            </a:pPr>
            <a:r>
              <a:rPr lang="en-US" dirty="0"/>
              <a:t> • Numerous other subjective features of CFS fluctuate with time but do not appear to progress </a:t>
            </a:r>
          </a:p>
          <a:p>
            <a:pPr marL="0" indent="0">
              <a:buNone/>
            </a:pPr>
            <a:r>
              <a:rPr lang="en-US" dirty="0"/>
              <a:t>• Once the inciting illness (if any) is resolved, the physical examination typically is normal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A5E034-EFB3-4F9E-FD20-1F81839DFB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3949" y="2294164"/>
            <a:ext cx="3061607" cy="393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6218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22B78-0E1B-6329-FC8D-0D7D63194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Diagnosis and treatment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BFEB87-D0DD-DF92-0D53-1BB87B5050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457" y="1877786"/>
            <a:ext cx="10268542" cy="498021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900" b="1" u="sng" dirty="0"/>
              <a:t>Diagnosis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• History </a:t>
            </a:r>
          </a:p>
          <a:p>
            <a:pPr marL="0" indent="0">
              <a:buNone/>
            </a:pPr>
            <a:r>
              <a:rPr lang="en-US" dirty="0"/>
              <a:t>• Physical examination </a:t>
            </a:r>
          </a:p>
          <a:p>
            <a:pPr marL="0" indent="0">
              <a:buNone/>
            </a:pPr>
            <a:r>
              <a:rPr lang="en-US" dirty="0"/>
              <a:t>• Laboratory testing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The diagnosis of CFS is one of </a:t>
            </a:r>
            <a:r>
              <a:rPr lang="en-US" b="1" dirty="0"/>
              <a:t>exclusion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i="1" dirty="0"/>
              <a:t>It is generally made if the patient has a typical history, and no abnormality can be detected on physical examination or in the screening tests.</a:t>
            </a:r>
          </a:p>
          <a:p>
            <a:pPr marL="0" indent="0">
              <a:buNone/>
            </a:pPr>
            <a:r>
              <a:rPr lang="en-US" b="1" u="sng" dirty="0"/>
              <a:t> </a:t>
            </a:r>
            <a:r>
              <a:rPr lang="en-US" sz="2900" b="1" u="sng" dirty="0"/>
              <a:t>TREATMENT</a:t>
            </a:r>
          </a:p>
          <a:p>
            <a:r>
              <a:rPr lang="en-US" b="1" dirty="0"/>
              <a:t> Promote sleep hygiene.</a:t>
            </a:r>
          </a:p>
          <a:p>
            <a:r>
              <a:rPr lang="en-US" b="1" dirty="0"/>
              <a:t> Non pharmacological: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Regular physical activity.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Optimal diet.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Psychotherapy</a:t>
            </a:r>
          </a:p>
          <a:p>
            <a:r>
              <a:rPr lang="en-US" b="1" dirty="0"/>
              <a:t>Pharmacological</a:t>
            </a:r>
            <a:r>
              <a:rPr lang="en-US" dirty="0"/>
              <a:t>: To relieve the symptoms: antidepressant, NSAID, antimicrobial, Rituximab, acyclovir,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DCA437-91D5-2630-0C6C-42736B99BF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136" y="1477735"/>
            <a:ext cx="3361021" cy="2157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5074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73705-D9BF-47AB-9407-8105563D2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AF32D7-7362-E0B3-D030-E0A442595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740" y="2060666"/>
            <a:ext cx="6920546" cy="420624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1- http://www.uptodate.com/contents/approach-to-the-adult- patient-with-fatigue#H10 </a:t>
            </a:r>
          </a:p>
          <a:p>
            <a:pPr marL="0" indent="0">
              <a:buNone/>
            </a:pPr>
            <a:r>
              <a:rPr lang="en-US" dirty="0"/>
              <a:t>2- http://www.uptodate.com/contents/clinical-features-and- </a:t>
            </a:r>
            <a:r>
              <a:rPr lang="en-US" dirty="0" err="1"/>
              <a:t>diagnosis-of-chronic-fatigue-syndrome?source</a:t>
            </a:r>
            <a:r>
              <a:rPr lang="en-US" dirty="0"/>
              <a:t>=see_link#H15 </a:t>
            </a:r>
          </a:p>
          <a:p>
            <a:pPr marL="0" indent="0">
              <a:buNone/>
            </a:pPr>
            <a:r>
              <a:rPr lang="en-US" dirty="0"/>
              <a:t>3- http://www.uptodate.com/contents/treatment-of-chronic- </a:t>
            </a:r>
            <a:r>
              <a:rPr lang="en-US" dirty="0" err="1"/>
              <a:t>fatigue-syndrome?source</a:t>
            </a:r>
            <a:r>
              <a:rPr lang="en-US" dirty="0"/>
              <a:t>=</a:t>
            </a:r>
            <a:r>
              <a:rPr lang="en-US" dirty="0" err="1"/>
              <a:t>see_link&amp;anchor</a:t>
            </a:r>
            <a:r>
              <a:rPr lang="en-US" dirty="0"/>
              <a:t>=H4#H6</a:t>
            </a:r>
          </a:p>
          <a:p>
            <a:pPr marL="0" indent="0">
              <a:buNone/>
            </a:pPr>
            <a:r>
              <a:rPr lang="en-US" dirty="0"/>
              <a:t> 4- http://www.cmaj.ca/content/174/6/765.full </a:t>
            </a:r>
          </a:p>
          <a:p>
            <a:pPr marL="0" indent="0">
              <a:buNone/>
            </a:pPr>
            <a:r>
              <a:rPr lang="en-US" dirty="0"/>
              <a:t>5- http://bestpractice.bmj.com/best- practice/monograph/571/diagnosis.html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645C6D-457C-4C1C-904F-11B8A13364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321" y="1792936"/>
            <a:ext cx="4699907" cy="21709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96A94CA-45E1-E4BC-D60B-A03FA09F0F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321" y="4163786"/>
            <a:ext cx="2160817" cy="25717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504558D-6ADB-6A15-A767-853D73CC1CE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8" t="5964" r="13884" b="5855"/>
          <a:stretch/>
        </p:blipFill>
        <p:spPr>
          <a:xfrm>
            <a:off x="9511392" y="4163785"/>
            <a:ext cx="2277836" cy="2571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5281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FD4D5-8837-AA8F-BB6F-AC198D9FA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Thank you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1699CA6-3966-FF45-0CA7-655C571902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102" y="2078251"/>
            <a:ext cx="5551714" cy="4495573"/>
          </a:xfrm>
        </p:spPr>
      </p:pic>
    </p:spTree>
    <p:extLst>
      <p:ext uri="{BB962C8B-B14F-4D97-AF65-F5344CB8AC3E}">
        <p14:creationId xmlns:p14="http://schemas.microsoft.com/office/powerpoint/2010/main" val="1006921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CA4D5-7200-5EE8-4E26-3D2A4FF36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FATIGUE?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CB5258-6009-4CA0-857D-647D8ECD2B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/>
              <a:t>Definition</a:t>
            </a:r>
          </a:p>
          <a:p>
            <a:pPr marL="0" indent="0">
              <a:buNone/>
            </a:pPr>
            <a:r>
              <a:rPr lang="en-US" dirty="0"/>
              <a:t> • A sensation of exhaustion during or after usual activities, or a feeling of inadequate energy to begin these activities.</a:t>
            </a:r>
          </a:p>
          <a:p>
            <a:pPr marL="0" indent="0">
              <a:buNone/>
            </a:pPr>
            <a:r>
              <a:rPr lang="en-US" dirty="0"/>
              <a:t> • Fatigue can be manifested as difficulty or inability initiating activity (perception of generalized weakness); reduced capacity maintaining activity (easy fatigability); and difficulty with concentration, memory, and emotional stability (mental fatigue).</a:t>
            </a:r>
          </a:p>
          <a:p>
            <a:pPr marL="0" indent="0">
              <a:buNone/>
            </a:pPr>
            <a:r>
              <a:rPr lang="en-US" dirty="0"/>
              <a:t> • Fatigue is defined as the subjective complaint of tiredness or diminished energy level to the point of interfering with normal or usual activities.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521710-6643-AF52-DBC0-0DE65180C2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28"/>
          <a:stretch/>
        </p:blipFill>
        <p:spPr>
          <a:xfrm>
            <a:off x="8148865" y="284176"/>
            <a:ext cx="2181678" cy="217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102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45095-ECAB-609C-5514-8224DD45C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DURATION?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D2B8B6-866B-676A-BE87-707630E22A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/>
              <a:t> Duration of fatigue can be:</a:t>
            </a:r>
          </a:p>
          <a:p>
            <a:pPr marL="0" indent="0">
              <a:buNone/>
            </a:pPr>
            <a:r>
              <a:rPr lang="en-US" dirty="0"/>
              <a:t> • Recent (less than one month)</a:t>
            </a:r>
          </a:p>
          <a:p>
            <a:pPr marL="0" indent="0">
              <a:buNone/>
            </a:pPr>
            <a:r>
              <a:rPr lang="en-US" dirty="0"/>
              <a:t> • Prolonged (more than one month)</a:t>
            </a:r>
          </a:p>
          <a:p>
            <a:pPr marL="0" indent="0">
              <a:buNone/>
            </a:pPr>
            <a:r>
              <a:rPr lang="en-US" dirty="0"/>
              <a:t> • Chronic (over six months).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FB136E-EC89-084C-1613-8C7EDF49BB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843" y="2810206"/>
            <a:ext cx="3429000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610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53BAF-9FC5-1DEA-BBF4-D4938B731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EPIDEMIOLOGY?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53EA10-AB75-8C81-3AF6-B78F81897B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• A major symptom.</a:t>
            </a:r>
          </a:p>
          <a:p>
            <a:pPr marL="0" indent="0">
              <a:buNone/>
            </a:pPr>
            <a:r>
              <a:rPr lang="en-US" dirty="0"/>
              <a:t> • Found in all populations and associated with multiple factors.</a:t>
            </a:r>
          </a:p>
          <a:p>
            <a:pPr marL="0" indent="0">
              <a:buNone/>
            </a:pPr>
            <a:r>
              <a:rPr lang="en-US" dirty="0"/>
              <a:t> • It is one of the top 10 chief complaints leading to family practice office visits</a:t>
            </a:r>
          </a:p>
          <a:p>
            <a:pPr marL="0" indent="0">
              <a:buNone/>
            </a:pPr>
            <a:r>
              <a:rPr lang="en-US" dirty="0"/>
              <a:t> • Fatigue occurs in up to 20% of patients seeking care</a:t>
            </a:r>
          </a:p>
          <a:p>
            <a:pPr marL="0" indent="0">
              <a:buNone/>
            </a:pPr>
            <a:r>
              <a:rPr lang="en-US" dirty="0"/>
              <a:t> • Higher in women than in men.</a:t>
            </a:r>
          </a:p>
          <a:p>
            <a:pPr marL="0" indent="0">
              <a:buNone/>
            </a:pPr>
            <a:r>
              <a:rPr lang="en-US" dirty="0"/>
              <a:t> • Psychiatric illness is present in 60 to 80 % of patients with chronic fatigue.</a:t>
            </a:r>
          </a:p>
          <a:p>
            <a:pPr marL="0" indent="0">
              <a:buNone/>
            </a:pPr>
            <a:r>
              <a:rPr lang="en-US" dirty="0"/>
              <a:t> • The three major psychiatric illnesses were major depression (58 percent), panic disorder (14 percent), and somatization disorder (10 percent).</a:t>
            </a:r>
          </a:p>
        </p:txBody>
      </p:sp>
    </p:spTree>
    <p:extLst>
      <p:ext uri="{BB962C8B-B14F-4D97-AF65-F5344CB8AC3E}">
        <p14:creationId xmlns:p14="http://schemas.microsoft.com/office/powerpoint/2010/main" val="3490355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0C0FD-5526-98AB-A88E-1B016443C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the difference between the CFS, chronic fatigue &amp; idiopathic chronic fatigue?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9F59F18-A5C4-5B27-CBD7-BDCE9762B0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3325" y="2131083"/>
            <a:ext cx="9783763" cy="3967434"/>
          </a:xfrm>
        </p:spPr>
      </p:pic>
    </p:spTree>
    <p:extLst>
      <p:ext uri="{BB962C8B-B14F-4D97-AF65-F5344CB8AC3E}">
        <p14:creationId xmlns:p14="http://schemas.microsoft.com/office/powerpoint/2010/main" val="2763119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6A1CB-C463-35A5-CCB9-ACF492FF9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Etiology?</a:t>
            </a: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30ED7CD1-DEC0-B628-199B-21873284C4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8364" y="1461407"/>
            <a:ext cx="8548007" cy="5323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096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EB211-B391-4998-B8A7-4FE7139CC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3F803D-5BA1-58F7-3769-A91A4A46F4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History</a:t>
            </a:r>
          </a:p>
          <a:p>
            <a:r>
              <a:rPr lang="en-US" sz="2800" b="1" dirty="0"/>
              <a:t>Physical examination </a:t>
            </a:r>
          </a:p>
          <a:p>
            <a:r>
              <a:rPr lang="en-US" sz="2800" b="1" dirty="0"/>
              <a:t>Laboratory studies</a:t>
            </a:r>
          </a:p>
        </p:txBody>
      </p:sp>
    </p:spTree>
    <p:extLst>
      <p:ext uri="{BB962C8B-B14F-4D97-AF65-F5344CB8AC3E}">
        <p14:creationId xmlns:p14="http://schemas.microsoft.com/office/powerpoint/2010/main" val="3149051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A6099-4DEA-2253-C34A-6C4242F66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B49C60-A7EC-3209-7355-F370BF05E6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• The history is the most important component of the evaluation of chronic fatigue.</a:t>
            </a:r>
          </a:p>
          <a:p>
            <a:pPr marL="0" indent="0">
              <a:buNone/>
            </a:pPr>
            <a:r>
              <a:rPr lang="en-US" dirty="0"/>
              <a:t> • The physical examination and laboratory studies provide supporting data.</a:t>
            </a:r>
          </a:p>
          <a:p>
            <a:pPr marL="0" indent="0">
              <a:buNone/>
            </a:pPr>
            <a:r>
              <a:rPr lang="en-US" dirty="0"/>
              <a:t> • Fatigue that is due to an underlying medical or psychiatric disorder usually presents as one of several reported symptoms.</a:t>
            </a:r>
          </a:p>
          <a:p>
            <a:pPr marL="0" indent="0">
              <a:buNone/>
            </a:pPr>
            <a:r>
              <a:rPr lang="en-US" dirty="0"/>
              <a:t> • The clinician should rely upon open-ended questions ?</a:t>
            </a:r>
          </a:p>
          <a:p>
            <a:pPr marL="0" indent="0">
              <a:buNone/>
            </a:pPr>
            <a:r>
              <a:rPr lang="en-US" dirty="0"/>
              <a:t> • Patients with organ-based medical illness often Associate their fatigue with activities they are unable to complete. </a:t>
            </a:r>
          </a:p>
          <a:p>
            <a:pPr marL="0" indent="0">
              <a:buNone/>
            </a:pPr>
            <a:r>
              <a:rPr lang="en-US" dirty="0"/>
              <a:t>• In contrast, patients with fatigue that is not organ-based are tired all the time; their fatigue is not necessarily related to exertion. </a:t>
            </a:r>
          </a:p>
          <a:p>
            <a:pPr marL="0" indent="0">
              <a:buNone/>
            </a:pPr>
            <a:r>
              <a:rPr lang="en-US" dirty="0"/>
              <a:t>• Nor does it improve with rest.</a:t>
            </a:r>
          </a:p>
        </p:txBody>
      </p:sp>
    </p:spTree>
    <p:extLst>
      <p:ext uri="{BB962C8B-B14F-4D97-AF65-F5344CB8AC3E}">
        <p14:creationId xmlns:p14="http://schemas.microsoft.com/office/powerpoint/2010/main" val="1942168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929BA-6C23-867C-EDEC-1BCE55255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Cont.history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1647A-73AB-6F5D-D5FB-9269EB74A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727" y="2060665"/>
            <a:ext cx="9784080" cy="42062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b="1" dirty="0"/>
              <a:t>• ID: </a:t>
            </a:r>
            <a:r>
              <a:rPr lang="en-US" dirty="0"/>
              <a:t>Age, Gender, Nationality, occupation. </a:t>
            </a:r>
          </a:p>
          <a:p>
            <a:pPr marL="0" indent="0">
              <a:buNone/>
            </a:pPr>
            <a:r>
              <a:rPr lang="en-US" b="1" dirty="0"/>
              <a:t>• CC.: </a:t>
            </a:r>
          </a:p>
          <a:p>
            <a:pPr marL="0" indent="0">
              <a:buNone/>
            </a:pPr>
            <a:r>
              <a:rPr lang="en-US" b="1" dirty="0"/>
              <a:t>• HPI:</a:t>
            </a:r>
          </a:p>
          <a:p>
            <a:pPr marL="0" indent="0">
              <a:buNone/>
            </a:pPr>
            <a:r>
              <a:rPr lang="en-US" dirty="0"/>
              <a:t> o Onset - abrupt or gradual, related to event or illness? </a:t>
            </a:r>
          </a:p>
          <a:p>
            <a:pPr marL="0" indent="0">
              <a:buNone/>
            </a:pPr>
            <a:r>
              <a:rPr lang="en-US" dirty="0"/>
              <a:t>o Course - stable, improving or worsening? </a:t>
            </a:r>
          </a:p>
          <a:p>
            <a:pPr marL="0" indent="0">
              <a:buNone/>
            </a:pPr>
            <a:r>
              <a:rPr lang="en-US" dirty="0"/>
              <a:t>o Duration and daily pattern</a:t>
            </a:r>
          </a:p>
          <a:p>
            <a:pPr marL="0" indent="0">
              <a:buNone/>
            </a:pPr>
            <a:r>
              <a:rPr lang="en-US" dirty="0"/>
              <a:t> o Factors that alleviate or exacerbate symptoms </a:t>
            </a:r>
          </a:p>
          <a:p>
            <a:pPr marL="0" indent="0">
              <a:buNone/>
            </a:pPr>
            <a:r>
              <a:rPr lang="en-US" dirty="0"/>
              <a:t>o Impact on daily life - ability to work </a:t>
            </a:r>
          </a:p>
          <a:p>
            <a:pPr marL="0" indent="0">
              <a:buNone/>
            </a:pPr>
            <a:r>
              <a:rPr lang="en-US" dirty="0"/>
              <a:t>o Accommodations that patient/family has made to adjust to fatigue symptoms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159B63-7001-D434-1264-9AB61260FF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599" y="2198040"/>
            <a:ext cx="3581400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6995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Banded</Template>
  <TotalTime>340</TotalTime>
  <Words>1062</Words>
  <Application>Microsoft Office PowerPoint</Application>
  <PresentationFormat>Widescreen</PresentationFormat>
  <Paragraphs>113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Corbel</vt:lpstr>
      <vt:lpstr>Courier New</vt:lpstr>
      <vt:lpstr>Wingdings</vt:lpstr>
      <vt:lpstr>Banded</vt:lpstr>
      <vt:lpstr>Approach to fatigue</vt:lpstr>
      <vt:lpstr>WHAT IS FATIGUE?</vt:lpstr>
      <vt:lpstr>DURATION?</vt:lpstr>
      <vt:lpstr>EPIDEMIOLOGY?</vt:lpstr>
      <vt:lpstr>What is the difference between the CFS, chronic fatigue &amp; idiopathic chronic fatigue? </vt:lpstr>
      <vt:lpstr>Etiology?</vt:lpstr>
      <vt:lpstr>evaluation</vt:lpstr>
      <vt:lpstr>history</vt:lpstr>
      <vt:lpstr>Cont.history</vt:lpstr>
      <vt:lpstr>Physical examination</vt:lpstr>
      <vt:lpstr>Laboratory studies</vt:lpstr>
      <vt:lpstr>treatment</vt:lpstr>
      <vt:lpstr>Other measures </vt:lpstr>
      <vt:lpstr>Chronic fatigue syndrome</vt:lpstr>
      <vt:lpstr>Epidemiology and etiology</vt:lpstr>
      <vt:lpstr>Clinical presentation</vt:lpstr>
      <vt:lpstr>Diagnosis and treatment</vt:lpstr>
      <vt:lpstr>references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Approach to fatigue</dc:title>
  <dc:creator>LENOVO</dc:creator>
  <cp:lastModifiedBy>LENOVO</cp:lastModifiedBy>
  <cp:revision>17</cp:revision>
  <dcterms:created xsi:type="dcterms:W3CDTF">2022-07-04T14:29:48Z</dcterms:created>
  <dcterms:modified xsi:type="dcterms:W3CDTF">2022-07-04T20:10:14Z</dcterms:modified>
</cp:coreProperties>
</file>