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0" roundtripDataSignature="AMtx7mjia9hiu/ZYRYwvDMQOGOmYZRR1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customschemas.google.com/relationships/presentationmetadata" Target="meta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 Note: what is written in the slide is from Dr. Sohaib’s Lecture. Everything in this section has been mentioned during the clinical rounds and checked from the book**</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Calibri"/>
              <a:buChar char="-"/>
            </a:pPr>
            <a:r>
              <a:rPr lang="en-US"/>
              <a:t>Indication for external fixation (using x-fix):</a:t>
            </a:r>
            <a:endParaRPr/>
          </a:p>
          <a:p>
            <a:pPr indent="-171450" lvl="1" marL="628650" rtl="0" algn="l">
              <a:spcBef>
                <a:spcPts val="0"/>
              </a:spcBef>
              <a:spcAft>
                <a:spcPts val="0"/>
              </a:spcAft>
              <a:buClr>
                <a:schemeClr val="dk1"/>
              </a:buClr>
              <a:buSzPts val="1200"/>
              <a:buFont typeface="Calibri"/>
              <a:buChar char="-"/>
            </a:pPr>
            <a:r>
              <a:rPr lang="en-US"/>
              <a:t>Soft tissue is in a very bad status: this will provide protection to the tissue by fixating the bone and preventing muscle contraction around it until the tissue heals to an acceptable level.</a:t>
            </a:r>
            <a:endParaRPr/>
          </a:p>
          <a:p>
            <a:pPr indent="-171450" lvl="1" marL="628650" rtl="0" algn="l">
              <a:spcBef>
                <a:spcPts val="0"/>
              </a:spcBef>
              <a:spcAft>
                <a:spcPts val="0"/>
              </a:spcAft>
              <a:buClr>
                <a:schemeClr val="dk1"/>
              </a:buClr>
              <a:buSzPts val="1200"/>
              <a:buFont typeface="Calibri"/>
              <a:buChar char="-"/>
            </a:pPr>
            <a:r>
              <a:rPr lang="en-US"/>
              <a:t>Multiple traumas that require multiple surgeries (staging management / damage control)</a:t>
            </a:r>
            <a:endParaRPr/>
          </a:p>
        </p:txBody>
      </p:sp>
      <p:sp>
        <p:nvSpPr>
          <p:cNvPr id="275" name="Google Shape;27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 Note: what is written in the slide is from Dr. Sohaib’s Lecture. Everything in this section has been mentioned during the clinical rounds and checked from the book**</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Calibri"/>
              <a:buChar char="-"/>
            </a:pPr>
            <a:r>
              <a:rPr lang="en-US"/>
              <a:t>Indication for external fixation (using x-fix):</a:t>
            </a:r>
            <a:endParaRPr/>
          </a:p>
          <a:p>
            <a:pPr indent="-171450" lvl="1" marL="628650" rtl="0" algn="l">
              <a:spcBef>
                <a:spcPts val="0"/>
              </a:spcBef>
              <a:spcAft>
                <a:spcPts val="0"/>
              </a:spcAft>
              <a:buClr>
                <a:schemeClr val="dk1"/>
              </a:buClr>
              <a:buSzPts val="1200"/>
              <a:buFont typeface="Calibri"/>
              <a:buChar char="-"/>
            </a:pPr>
            <a:r>
              <a:rPr lang="en-US"/>
              <a:t>Soft tissue is in a very bad status: this will provide protection to the tissue by fixating the bone and preventing muscle contraction around it until the tissue heals to an acceptable level.</a:t>
            </a:r>
            <a:endParaRPr/>
          </a:p>
          <a:p>
            <a:pPr indent="-171450" lvl="1" marL="628650" rtl="0" algn="l">
              <a:spcBef>
                <a:spcPts val="0"/>
              </a:spcBef>
              <a:spcAft>
                <a:spcPts val="0"/>
              </a:spcAft>
              <a:buClr>
                <a:schemeClr val="dk1"/>
              </a:buClr>
              <a:buSzPts val="1200"/>
              <a:buFont typeface="Calibri"/>
              <a:buChar char="-"/>
            </a:pPr>
            <a:r>
              <a:rPr lang="en-US"/>
              <a:t>Multiple traumas that require multiple surgeries (staging management / damage control)</a:t>
            </a:r>
            <a:endParaRPr/>
          </a:p>
        </p:txBody>
      </p:sp>
      <p:sp>
        <p:nvSpPr>
          <p:cNvPr id="290" name="Google Shape;29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 Note: what is written in the slide is from Dr. Sohaib’s Lecture. Everything in this section has been mentioned during the clinical rounds and checked from the book**</a:t>
            </a:r>
            <a:endParaRPr/>
          </a:p>
          <a:p>
            <a:pPr indent="0" lvl="0" marL="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Approach to an ankle fracture with syndesmosis injury</a:t>
            </a:r>
            <a:endParaRPr/>
          </a:p>
          <a:p>
            <a:pPr indent="-171450" lvl="1" marL="628650" rtl="0" algn="l">
              <a:spcBef>
                <a:spcPts val="0"/>
              </a:spcBef>
              <a:spcAft>
                <a:spcPts val="0"/>
              </a:spcAft>
              <a:buClr>
                <a:schemeClr val="dk1"/>
              </a:buClr>
              <a:buSzPts val="1200"/>
              <a:buFont typeface="Calibri"/>
              <a:buChar char="-"/>
            </a:pPr>
            <a:r>
              <a:rPr lang="en-US"/>
              <a:t>X-ray parameters: in addition to what is mentioned above, check the tibiofibular overlap as well (normal value should be between 0.6 – 1)</a:t>
            </a:r>
            <a:endParaRPr/>
          </a:p>
          <a:p>
            <a:pPr indent="-171450" lvl="1" marL="628650" rtl="0" algn="l">
              <a:spcBef>
                <a:spcPts val="0"/>
              </a:spcBef>
              <a:spcAft>
                <a:spcPts val="0"/>
              </a:spcAft>
              <a:buClr>
                <a:schemeClr val="dk1"/>
              </a:buClr>
              <a:buSzPts val="1200"/>
              <a:buFont typeface="Calibri"/>
              <a:buChar char="-"/>
            </a:pPr>
            <a:r>
              <a:rPr lang="en-US"/>
              <a:t>All parameters must be measured at maximal external rotation.</a:t>
            </a:r>
            <a:endParaRPr/>
          </a:p>
          <a:p>
            <a:pPr indent="-95250" lvl="1" marL="628650" rtl="0" algn="l">
              <a:spcBef>
                <a:spcPts val="0"/>
              </a:spcBef>
              <a:spcAft>
                <a:spcPts val="0"/>
              </a:spcAft>
              <a:buClr>
                <a:schemeClr val="dk1"/>
              </a:buClr>
              <a:buSzPts val="1200"/>
              <a:buFont typeface="Calibri"/>
              <a:buNone/>
            </a:pPr>
            <a:r>
              <a:t/>
            </a:r>
            <a:endParaRPr/>
          </a:p>
          <a:p>
            <a:pPr indent="-171450" lvl="1" marL="628650" rtl="0" algn="l">
              <a:spcBef>
                <a:spcPts val="0"/>
              </a:spcBef>
              <a:spcAft>
                <a:spcPts val="0"/>
              </a:spcAft>
              <a:buClr>
                <a:schemeClr val="dk1"/>
              </a:buClr>
              <a:buSzPts val="1200"/>
              <a:buFont typeface="Calibri"/>
              <a:buChar char="-"/>
            </a:pPr>
            <a:r>
              <a:rPr lang="en-US"/>
              <a:t>Management of any ankle injury is almost always surgical because:</a:t>
            </a:r>
            <a:endParaRPr/>
          </a:p>
          <a:p>
            <a:pPr indent="-171450" lvl="2" marL="1085850" rtl="0" algn="l">
              <a:spcBef>
                <a:spcPts val="0"/>
              </a:spcBef>
              <a:spcAft>
                <a:spcPts val="0"/>
              </a:spcAft>
              <a:buClr>
                <a:schemeClr val="dk1"/>
              </a:buClr>
              <a:buSzPts val="1200"/>
              <a:buFont typeface="Calibri"/>
              <a:buChar char="-"/>
            </a:pPr>
            <a:r>
              <a:rPr lang="en-US"/>
              <a:t>Intraarticular injury (poor healing)</a:t>
            </a:r>
            <a:endParaRPr/>
          </a:p>
          <a:p>
            <a:pPr indent="-171450" lvl="2" marL="1085850" rtl="0" algn="l">
              <a:spcBef>
                <a:spcPts val="0"/>
              </a:spcBef>
              <a:spcAft>
                <a:spcPts val="0"/>
              </a:spcAft>
              <a:buClr>
                <a:schemeClr val="dk1"/>
              </a:buClr>
              <a:buSzPts val="1200"/>
              <a:buFont typeface="Calibri"/>
              <a:buChar char="-"/>
            </a:pPr>
            <a:r>
              <a:rPr lang="en-US"/>
              <a:t>Weight bearing area that needs early mobility.</a:t>
            </a:r>
            <a:endParaRPr/>
          </a:p>
          <a:p>
            <a:pPr indent="-171450" lvl="2" marL="1085850" rtl="0" algn="l">
              <a:spcBef>
                <a:spcPts val="0"/>
              </a:spcBef>
              <a:spcAft>
                <a:spcPts val="0"/>
              </a:spcAft>
              <a:buClr>
                <a:schemeClr val="dk1"/>
              </a:buClr>
              <a:buSzPts val="1200"/>
              <a:buFont typeface="Calibri"/>
              <a:buChar char="-"/>
            </a:pPr>
            <a:r>
              <a:rPr lang="en-US"/>
              <a:t>Allows for examination for a syndesmosis injury.</a:t>
            </a:r>
            <a:endParaRPr/>
          </a:p>
          <a:p>
            <a:pPr indent="0" lvl="1" marL="457200" rtl="0" algn="l">
              <a:spcBef>
                <a:spcPts val="0"/>
              </a:spcBef>
              <a:spcAft>
                <a:spcPts val="0"/>
              </a:spcAft>
              <a:buClr>
                <a:schemeClr val="dk1"/>
              </a:buClr>
              <a:buSzPts val="1200"/>
              <a:buFont typeface="Calibri"/>
              <a:buNone/>
            </a:pPr>
            <a:r>
              <a:t/>
            </a:r>
            <a:endParaRPr/>
          </a:p>
          <a:p>
            <a:pPr indent="-171450" lvl="1" marL="628650" rtl="0" algn="l">
              <a:spcBef>
                <a:spcPts val="0"/>
              </a:spcBef>
              <a:spcAft>
                <a:spcPts val="0"/>
              </a:spcAft>
              <a:buClr>
                <a:schemeClr val="dk1"/>
              </a:buClr>
              <a:buSzPts val="1200"/>
              <a:buFont typeface="Calibri"/>
              <a:buChar char="-"/>
            </a:pPr>
            <a:r>
              <a:rPr lang="en-US"/>
              <a:t>Post-OP management:</a:t>
            </a:r>
            <a:endParaRPr/>
          </a:p>
          <a:p>
            <a:pPr indent="-171450" lvl="2" marL="1085850" rtl="0" algn="l">
              <a:spcBef>
                <a:spcPts val="0"/>
              </a:spcBef>
              <a:spcAft>
                <a:spcPts val="0"/>
              </a:spcAft>
              <a:buClr>
                <a:schemeClr val="dk1"/>
              </a:buClr>
              <a:buSzPts val="1200"/>
              <a:buFont typeface="Calibri"/>
              <a:buChar char="-"/>
            </a:pPr>
            <a:r>
              <a:rPr lang="en-US"/>
              <a:t>Back Slab / Brace to protect the soft tissue</a:t>
            </a:r>
            <a:endParaRPr/>
          </a:p>
          <a:p>
            <a:pPr indent="-171450" lvl="2" marL="1085850" rtl="0" algn="l">
              <a:spcBef>
                <a:spcPts val="0"/>
              </a:spcBef>
              <a:spcAft>
                <a:spcPts val="0"/>
              </a:spcAft>
              <a:buClr>
                <a:schemeClr val="dk1"/>
              </a:buClr>
              <a:buSzPts val="1200"/>
              <a:buFont typeface="Calibri"/>
              <a:buChar char="-"/>
            </a:pPr>
            <a:r>
              <a:rPr lang="en-US"/>
              <a:t>Patient is not allowed o bear weight but allowed limited ROM to avoid stiffness.</a:t>
            </a:r>
            <a:endParaRPr/>
          </a:p>
          <a:p>
            <a:pPr indent="0" lvl="2" marL="914400" rtl="0" algn="l">
              <a:spcBef>
                <a:spcPts val="0"/>
              </a:spcBef>
              <a:spcAft>
                <a:spcPts val="0"/>
              </a:spcAft>
              <a:buClr>
                <a:schemeClr val="dk1"/>
              </a:buClr>
              <a:buSzPts val="1200"/>
              <a:buFont typeface="Calibri"/>
              <a:buNone/>
            </a:pPr>
            <a:r>
              <a:t/>
            </a:r>
            <a:endParaRPr/>
          </a:p>
        </p:txBody>
      </p:sp>
      <p:sp>
        <p:nvSpPr>
          <p:cNvPr id="303" name="Google Shape;30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 Note: what is written in the slide is from Dr. Sohaib’s Lecture. Everything in this section has been mentioned during the clinical rounds and checked from the book**</a:t>
            </a:r>
            <a:endParaRPr/>
          </a:p>
          <a:p>
            <a:pPr indent="0" lvl="0" marL="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Approach to an ankle fracture with syndesmosis injury</a:t>
            </a:r>
            <a:endParaRPr/>
          </a:p>
          <a:p>
            <a:pPr indent="-171450" lvl="1" marL="628650" rtl="0" algn="l">
              <a:spcBef>
                <a:spcPts val="0"/>
              </a:spcBef>
              <a:spcAft>
                <a:spcPts val="0"/>
              </a:spcAft>
              <a:buClr>
                <a:schemeClr val="dk1"/>
              </a:buClr>
              <a:buSzPts val="1200"/>
              <a:buFont typeface="Calibri"/>
              <a:buChar char="-"/>
            </a:pPr>
            <a:r>
              <a:rPr lang="en-US"/>
              <a:t>X-ray parameters: in addition to what is mentioned above, check the tibiofibular overlap as well (normal value should be between 0.6 – 1)</a:t>
            </a:r>
            <a:endParaRPr/>
          </a:p>
          <a:p>
            <a:pPr indent="-171450" lvl="1" marL="628650" rtl="0" algn="l">
              <a:spcBef>
                <a:spcPts val="0"/>
              </a:spcBef>
              <a:spcAft>
                <a:spcPts val="0"/>
              </a:spcAft>
              <a:buClr>
                <a:schemeClr val="dk1"/>
              </a:buClr>
              <a:buSzPts val="1200"/>
              <a:buFont typeface="Calibri"/>
              <a:buChar char="-"/>
            </a:pPr>
            <a:r>
              <a:rPr lang="en-US"/>
              <a:t>All parameters must be measured at maximal external rotation.</a:t>
            </a:r>
            <a:endParaRPr/>
          </a:p>
          <a:p>
            <a:pPr indent="-95250" lvl="1" marL="628650" rtl="0" algn="l">
              <a:spcBef>
                <a:spcPts val="0"/>
              </a:spcBef>
              <a:spcAft>
                <a:spcPts val="0"/>
              </a:spcAft>
              <a:buClr>
                <a:schemeClr val="dk1"/>
              </a:buClr>
              <a:buSzPts val="1200"/>
              <a:buFont typeface="Calibri"/>
              <a:buNone/>
            </a:pPr>
            <a:r>
              <a:t/>
            </a:r>
            <a:endParaRPr/>
          </a:p>
          <a:p>
            <a:pPr indent="-171450" lvl="1" marL="628650" rtl="0" algn="l">
              <a:spcBef>
                <a:spcPts val="0"/>
              </a:spcBef>
              <a:spcAft>
                <a:spcPts val="0"/>
              </a:spcAft>
              <a:buClr>
                <a:schemeClr val="dk1"/>
              </a:buClr>
              <a:buSzPts val="1200"/>
              <a:buFont typeface="Calibri"/>
              <a:buChar char="-"/>
            </a:pPr>
            <a:r>
              <a:rPr lang="en-US"/>
              <a:t>Management of any ankle injury is almost always surgical because:</a:t>
            </a:r>
            <a:endParaRPr/>
          </a:p>
          <a:p>
            <a:pPr indent="-171450" lvl="2" marL="1085850" rtl="0" algn="l">
              <a:spcBef>
                <a:spcPts val="0"/>
              </a:spcBef>
              <a:spcAft>
                <a:spcPts val="0"/>
              </a:spcAft>
              <a:buClr>
                <a:schemeClr val="dk1"/>
              </a:buClr>
              <a:buSzPts val="1200"/>
              <a:buFont typeface="Calibri"/>
              <a:buChar char="-"/>
            </a:pPr>
            <a:r>
              <a:rPr lang="en-US"/>
              <a:t>Intraarticular injury (poor healing)</a:t>
            </a:r>
            <a:endParaRPr/>
          </a:p>
          <a:p>
            <a:pPr indent="-171450" lvl="2" marL="1085850" rtl="0" algn="l">
              <a:spcBef>
                <a:spcPts val="0"/>
              </a:spcBef>
              <a:spcAft>
                <a:spcPts val="0"/>
              </a:spcAft>
              <a:buClr>
                <a:schemeClr val="dk1"/>
              </a:buClr>
              <a:buSzPts val="1200"/>
              <a:buFont typeface="Calibri"/>
              <a:buChar char="-"/>
            </a:pPr>
            <a:r>
              <a:rPr lang="en-US"/>
              <a:t>Weight bearing area that needs early mobility.</a:t>
            </a:r>
            <a:endParaRPr/>
          </a:p>
          <a:p>
            <a:pPr indent="-171450" lvl="2" marL="1085850" rtl="0" algn="l">
              <a:spcBef>
                <a:spcPts val="0"/>
              </a:spcBef>
              <a:spcAft>
                <a:spcPts val="0"/>
              </a:spcAft>
              <a:buClr>
                <a:schemeClr val="dk1"/>
              </a:buClr>
              <a:buSzPts val="1200"/>
              <a:buFont typeface="Calibri"/>
              <a:buChar char="-"/>
            </a:pPr>
            <a:r>
              <a:rPr lang="en-US"/>
              <a:t>Allows for examination for a syndesmosis injury.</a:t>
            </a:r>
            <a:endParaRPr/>
          </a:p>
          <a:p>
            <a:pPr indent="0" lvl="1" marL="457200" rtl="0" algn="l">
              <a:spcBef>
                <a:spcPts val="0"/>
              </a:spcBef>
              <a:spcAft>
                <a:spcPts val="0"/>
              </a:spcAft>
              <a:buClr>
                <a:schemeClr val="dk1"/>
              </a:buClr>
              <a:buSzPts val="1200"/>
              <a:buFont typeface="Calibri"/>
              <a:buNone/>
            </a:pPr>
            <a:r>
              <a:t/>
            </a:r>
            <a:endParaRPr/>
          </a:p>
          <a:p>
            <a:pPr indent="-171450" lvl="1" marL="628650" rtl="0" algn="l">
              <a:spcBef>
                <a:spcPts val="0"/>
              </a:spcBef>
              <a:spcAft>
                <a:spcPts val="0"/>
              </a:spcAft>
              <a:buClr>
                <a:schemeClr val="dk1"/>
              </a:buClr>
              <a:buSzPts val="1200"/>
              <a:buFont typeface="Calibri"/>
              <a:buChar char="-"/>
            </a:pPr>
            <a:r>
              <a:rPr lang="en-US"/>
              <a:t>Post-OP management:</a:t>
            </a:r>
            <a:endParaRPr/>
          </a:p>
          <a:p>
            <a:pPr indent="-171450" lvl="2" marL="1085850" rtl="0" algn="l">
              <a:spcBef>
                <a:spcPts val="0"/>
              </a:spcBef>
              <a:spcAft>
                <a:spcPts val="0"/>
              </a:spcAft>
              <a:buClr>
                <a:schemeClr val="dk1"/>
              </a:buClr>
              <a:buSzPts val="1200"/>
              <a:buFont typeface="Calibri"/>
              <a:buChar char="-"/>
            </a:pPr>
            <a:r>
              <a:rPr lang="en-US"/>
              <a:t>Back Slab / Brace to protect the soft tissue</a:t>
            </a:r>
            <a:endParaRPr/>
          </a:p>
          <a:p>
            <a:pPr indent="-171450" lvl="2" marL="1085850" rtl="0" algn="l">
              <a:spcBef>
                <a:spcPts val="0"/>
              </a:spcBef>
              <a:spcAft>
                <a:spcPts val="0"/>
              </a:spcAft>
              <a:buClr>
                <a:schemeClr val="dk1"/>
              </a:buClr>
              <a:buSzPts val="1200"/>
              <a:buFont typeface="Calibri"/>
              <a:buChar char="-"/>
            </a:pPr>
            <a:r>
              <a:rPr lang="en-US"/>
              <a:t>Patient is not allowed o bear weight but allowed limited ROM to avoid stiffness.</a:t>
            </a:r>
            <a:endParaRPr/>
          </a:p>
          <a:p>
            <a:pPr indent="0" lvl="2" marL="914400" rtl="0" algn="l">
              <a:spcBef>
                <a:spcPts val="0"/>
              </a:spcBef>
              <a:spcAft>
                <a:spcPts val="0"/>
              </a:spcAft>
              <a:buClr>
                <a:schemeClr val="dk1"/>
              </a:buClr>
              <a:buSzPts val="1200"/>
              <a:buFont typeface="Calibri"/>
              <a:buNone/>
            </a:pPr>
            <a:r>
              <a:t/>
            </a:r>
            <a:endParaRPr/>
          </a:p>
        </p:txBody>
      </p:sp>
      <p:sp>
        <p:nvSpPr>
          <p:cNvPr id="315" name="Google Shape;31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7" name="Google Shape;37;p6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 name="Google Shape;38;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6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6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4" name="Google Shape;44;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6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6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6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6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6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39.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9.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jpg"/><Relationship Id="rId4" Type="http://schemas.openxmlformats.org/officeDocument/2006/relationships/image" Target="../media/image30.jpg"/><Relationship Id="rId5"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1.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61.png"/><Relationship Id="rId4" Type="http://schemas.openxmlformats.org/officeDocument/2006/relationships/image" Target="../media/image38.png"/><Relationship Id="rId5"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7.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5.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0.png"/><Relationship Id="rId4" Type="http://schemas.openxmlformats.org/officeDocument/2006/relationships/image" Target="../media/image56.jpg"/><Relationship Id="rId5"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
          <p:cNvSpPr/>
          <p:nvPr/>
        </p:nvSpPr>
        <p:spPr>
          <a:xfrm>
            <a:off x="0" y="1"/>
            <a:ext cx="12192000" cy="518714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p:nvPr/>
        </p:nvSpPr>
        <p:spPr>
          <a:xfrm>
            <a:off x="596464" y="551961"/>
            <a:ext cx="10999072" cy="5399950"/>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1"/>
          <p:cNvSpPr txBox="1"/>
          <p:nvPr>
            <p:ph type="ctrTitle"/>
          </p:nvPr>
        </p:nvSpPr>
        <p:spPr>
          <a:xfrm>
            <a:off x="1524000" y="124858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400"/>
              <a:buFont typeface="Calibri"/>
              <a:buNone/>
            </a:pPr>
            <a:r>
              <a:rPr lang="en-US" sz="6400"/>
              <a:t>Lower Limb Fractures Pt.2</a:t>
            </a:r>
            <a:endParaRPr/>
          </a:p>
        </p:txBody>
      </p:sp>
      <p:sp>
        <p:nvSpPr>
          <p:cNvPr id="92" name="Google Shape;92;p1"/>
          <p:cNvSpPr txBox="1"/>
          <p:nvPr>
            <p:ph idx="1" type="subTitle"/>
          </p:nvPr>
        </p:nvSpPr>
        <p:spPr>
          <a:xfrm>
            <a:off x="1524000" y="3820338"/>
            <a:ext cx="9144000" cy="156368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Suhaib Moseley</a:t>
            </a:r>
            <a:endParaRPr/>
          </a:p>
          <a:p>
            <a:pPr indent="0" lvl="0" marL="0" rtl="0" algn="ctr">
              <a:lnSpc>
                <a:spcPct val="90000"/>
              </a:lnSpc>
              <a:spcBef>
                <a:spcPts val="1000"/>
              </a:spcBef>
              <a:spcAft>
                <a:spcPts val="0"/>
              </a:spcAft>
              <a:buClr>
                <a:schemeClr val="dk1"/>
              </a:buClr>
              <a:buSzPts val="2400"/>
              <a:buNone/>
            </a:pPr>
            <a:r>
              <a:rPr lang="en-US"/>
              <a:t>Mutah University</a:t>
            </a:r>
            <a:endParaRPr/>
          </a:p>
          <a:p>
            <a:pPr indent="0" lvl="0" marL="0" rtl="0" algn="ctr">
              <a:lnSpc>
                <a:spcPct val="90000"/>
              </a:lnSpc>
              <a:spcBef>
                <a:spcPts val="1000"/>
              </a:spcBef>
              <a:spcAft>
                <a:spcPts val="0"/>
              </a:spcAft>
              <a:buClr>
                <a:schemeClr val="dk1"/>
              </a:buClr>
              <a:buSzPts val="2400"/>
              <a:buNone/>
            </a:pPr>
            <a:r>
              <a:rPr lang="en-US"/>
              <a:t>2020</a:t>
            </a:r>
            <a:endParaRPr/>
          </a:p>
        </p:txBody>
      </p:sp>
      <p:cxnSp>
        <p:nvCxnSpPr>
          <p:cNvPr id="93" name="Google Shape;93;p1"/>
          <p:cNvCxnSpPr/>
          <p:nvPr/>
        </p:nvCxnSpPr>
        <p:spPr>
          <a:xfrm rot="10800000">
            <a:off x="596464" y="6329769"/>
            <a:ext cx="11000232" cy="0"/>
          </a:xfrm>
          <a:prstGeom prst="straightConnector1">
            <a:avLst/>
          </a:prstGeom>
          <a:noFill/>
          <a:ln cap="flat" cmpd="sng" w="152400">
            <a:solidFill>
              <a:schemeClr val="accent4"/>
            </a:solidFill>
            <a:prstDash val="solid"/>
            <a:miter lim="800000"/>
            <a:headEnd len="sm" w="sm" type="none"/>
            <a:tailEnd len="sm" w="sm" type="none"/>
          </a:ln>
        </p:spPr>
      </p:cxnSp>
      <p:sp>
        <p:nvSpPr>
          <p:cNvPr id="94" name="Google Shape;94;p1"/>
          <p:cNvSpPr txBox="1"/>
          <p:nvPr/>
        </p:nvSpPr>
        <p:spPr>
          <a:xfrm>
            <a:off x="9799050" y="4945775"/>
            <a:ext cx="1880700" cy="12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wentieth Century"/>
                <a:ea typeface="Twentieth Century"/>
                <a:cs typeface="Twentieth Century"/>
                <a:sym typeface="Twentieth Century"/>
              </a:rPr>
              <a:t>Edited by;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Lana Sabateen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Malak Al-Majali</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Sara Khreisat</a:t>
            </a:r>
            <a:endParaRPr>
              <a:latin typeface="Twentieth Century"/>
              <a:ea typeface="Twentieth Century"/>
              <a:cs typeface="Twentieth Century"/>
              <a:sym typeface="Twentieth Centur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id="209" name="Google Shape;209;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0" name="Google Shape;210;p10"/>
          <p:cNvSpPr txBox="1"/>
          <p:nvPr>
            <p:ph type="title"/>
          </p:nvPr>
        </p:nvSpPr>
        <p:spPr>
          <a:xfrm>
            <a:off x="1116498" y="655128"/>
            <a:ext cx="4979502" cy="149961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Proximal Tibial Fracture - X-ray.</a:t>
            </a:r>
            <a:endParaRPr/>
          </a:p>
        </p:txBody>
      </p:sp>
      <p:sp>
        <p:nvSpPr>
          <p:cNvPr id="211" name="Google Shape;211;p10"/>
          <p:cNvSpPr/>
          <p:nvPr/>
        </p:nvSpPr>
        <p:spPr>
          <a:xfrm>
            <a:off x="-1" y="1"/>
            <a:ext cx="606972" cy="3233984"/>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212" name="Google Shape;212;p10"/>
          <p:cNvGrpSpPr/>
          <p:nvPr/>
        </p:nvGrpSpPr>
        <p:grpSpPr>
          <a:xfrm>
            <a:off x="1188720" y="73152"/>
            <a:ext cx="1178966" cy="232963"/>
            <a:chOff x="7763256" y="73152"/>
            <a:chExt cx="1178966" cy="232963"/>
          </a:xfrm>
        </p:grpSpPr>
        <p:sp>
          <p:nvSpPr>
            <p:cNvPr id="213" name="Google Shape;213;p10"/>
            <p:cNvSpPr/>
            <p:nvPr/>
          </p:nvSpPr>
          <p:spPr>
            <a:xfrm>
              <a:off x="8263077"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4" name="Google Shape;214;p10"/>
            <p:cNvSpPr/>
            <p:nvPr/>
          </p:nvSpPr>
          <p:spPr>
            <a:xfrm>
              <a:off x="8263077"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5" name="Google Shape;215;p10"/>
            <p:cNvSpPr/>
            <p:nvPr/>
          </p:nvSpPr>
          <p:spPr>
            <a:xfrm>
              <a:off x="8138122"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6" name="Google Shape;216;p10"/>
            <p:cNvSpPr/>
            <p:nvPr/>
          </p:nvSpPr>
          <p:spPr>
            <a:xfrm>
              <a:off x="8138122"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7" name="Google Shape;217;p10"/>
            <p:cNvSpPr/>
            <p:nvPr/>
          </p:nvSpPr>
          <p:spPr>
            <a:xfrm>
              <a:off x="8013167"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8" name="Google Shape;218;p10"/>
            <p:cNvSpPr/>
            <p:nvPr/>
          </p:nvSpPr>
          <p:spPr>
            <a:xfrm>
              <a:off x="8013167"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9" name="Google Shape;219;p10"/>
            <p:cNvSpPr/>
            <p:nvPr/>
          </p:nvSpPr>
          <p:spPr>
            <a:xfrm>
              <a:off x="7888211"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0" name="Google Shape;220;p10"/>
            <p:cNvSpPr/>
            <p:nvPr/>
          </p:nvSpPr>
          <p:spPr>
            <a:xfrm>
              <a:off x="7888211"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1" name="Google Shape;221;p10"/>
            <p:cNvSpPr/>
            <p:nvPr/>
          </p:nvSpPr>
          <p:spPr>
            <a:xfrm>
              <a:off x="7763256"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2" name="Google Shape;222;p10"/>
            <p:cNvSpPr/>
            <p:nvPr/>
          </p:nvSpPr>
          <p:spPr>
            <a:xfrm>
              <a:off x="7763256"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3" name="Google Shape;223;p10"/>
            <p:cNvSpPr/>
            <p:nvPr/>
          </p:nvSpPr>
          <p:spPr>
            <a:xfrm>
              <a:off x="8887854"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4" name="Google Shape;224;p10"/>
            <p:cNvSpPr/>
            <p:nvPr/>
          </p:nvSpPr>
          <p:spPr>
            <a:xfrm>
              <a:off x="8887854"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5" name="Google Shape;225;p10"/>
            <p:cNvSpPr/>
            <p:nvPr/>
          </p:nvSpPr>
          <p:spPr>
            <a:xfrm>
              <a:off x="8762899"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6" name="Google Shape;226;p10"/>
            <p:cNvSpPr/>
            <p:nvPr/>
          </p:nvSpPr>
          <p:spPr>
            <a:xfrm>
              <a:off x="8762899"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7" name="Google Shape;227;p10"/>
            <p:cNvSpPr/>
            <p:nvPr/>
          </p:nvSpPr>
          <p:spPr>
            <a:xfrm>
              <a:off x="8637944"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8" name="Google Shape;228;p10"/>
            <p:cNvSpPr/>
            <p:nvPr/>
          </p:nvSpPr>
          <p:spPr>
            <a:xfrm>
              <a:off x="8637944"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9" name="Google Shape;229;p10"/>
            <p:cNvSpPr/>
            <p:nvPr/>
          </p:nvSpPr>
          <p:spPr>
            <a:xfrm>
              <a:off x="8512988"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0" name="Google Shape;230;p10"/>
            <p:cNvSpPr/>
            <p:nvPr/>
          </p:nvSpPr>
          <p:spPr>
            <a:xfrm>
              <a:off x="8512988"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1" name="Google Shape;231;p10"/>
            <p:cNvSpPr/>
            <p:nvPr/>
          </p:nvSpPr>
          <p:spPr>
            <a:xfrm>
              <a:off x="8388033"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2" name="Google Shape;232;p10"/>
            <p:cNvSpPr/>
            <p:nvPr/>
          </p:nvSpPr>
          <p:spPr>
            <a:xfrm>
              <a:off x="8388033"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ndoor, photo, sitting, clock&#10;&#10;Description automatically generated" id="233" name="Google Shape;233;p10"/>
          <p:cNvPicPr preferRelativeResize="0"/>
          <p:nvPr>
            <p:ph idx="2" type="body"/>
          </p:nvPr>
        </p:nvPicPr>
        <p:blipFill rotWithShape="1">
          <a:blip r:embed="rId3">
            <a:alphaModFix/>
          </a:blip>
          <a:srcRect b="0" l="0" r="0" t="0"/>
          <a:stretch/>
        </p:blipFill>
        <p:spPr>
          <a:xfrm>
            <a:off x="6385531" y="3429000"/>
            <a:ext cx="5586942" cy="3182112"/>
          </a:xfrm>
          <a:prstGeom prst="rect">
            <a:avLst/>
          </a:prstGeom>
          <a:noFill/>
          <a:ln>
            <a:noFill/>
          </a:ln>
        </p:spPr>
      </p:pic>
      <p:sp>
        <p:nvSpPr>
          <p:cNvPr id="234" name="Google Shape;234;p10"/>
          <p:cNvSpPr/>
          <p:nvPr/>
        </p:nvSpPr>
        <p:spPr>
          <a:xfrm>
            <a:off x="-1" y="3233984"/>
            <a:ext cx="606972" cy="362401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 table, tattoo, monitor&#10;&#10;Description automatically generated" id="235" name="Google Shape;235;p10"/>
          <p:cNvPicPr preferRelativeResize="0"/>
          <p:nvPr>
            <p:ph idx="1" type="body"/>
          </p:nvPr>
        </p:nvPicPr>
        <p:blipFill rotWithShape="1">
          <a:blip r:embed="rId4">
            <a:alphaModFix/>
          </a:blip>
          <a:srcRect b="0" l="0" r="0" t="0"/>
          <a:stretch/>
        </p:blipFill>
        <p:spPr>
          <a:xfrm>
            <a:off x="680909" y="3429000"/>
            <a:ext cx="5485096" cy="3182112"/>
          </a:xfrm>
          <a:prstGeom prst="rect">
            <a:avLst/>
          </a:prstGeom>
          <a:noFill/>
          <a:ln>
            <a:noFill/>
          </a:ln>
        </p:spPr>
      </p:pic>
      <p:pic>
        <p:nvPicPr>
          <p:cNvPr descr="A close up of a tattoo&#10;&#10;Description automatically generated" id="236" name="Google Shape;236;p10"/>
          <p:cNvPicPr preferRelativeResize="0"/>
          <p:nvPr/>
        </p:nvPicPr>
        <p:blipFill rotWithShape="1">
          <a:blip r:embed="rId5">
            <a:alphaModFix/>
          </a:blip>
          <a:srcRect b="0" l="0" r="0" t="0"/>
          <a:stretch/>
        </p:blipFill>
        <p:spPr>
          <a:xfrm>
            <a:off x="6385531" y="157918"/>
            <a:ext cx="5586942" cy="30241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1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2" name="Google Shape;242;p11"/>
          <p:cNvSpPr txBox="1"/>
          <p:nvPr>
            <p:ph type="title"/>
          </p:nvPr>
        </p:nvSpPr>
        <p:spPr>
          <a:xfrm>
            <a:off x="1045028" y="1336329"/>
            <a:ext cx="3892732" cy="43825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solidFill>
                  <a:schemeClr val="dk1"/>
                </a:solidFill>
                <a:latin typeface="Calibri"/>
                <a:ea typeface="Calibri"/>
                <a:cs typeface="Calibri"/>
                <a:sym typeface="Calibri"/>
              </a:rPr>
              <a:t>Proximal Tibial Fractures</a:t>
            </a:r>
            <a:endParaRPr/>
          </a:p>
        </p:txBody>
      </p:sp>
      <p:grpSp>
        <p:nvGrpSpPr>
          <p:cNvPr id="243" name="Google Shape;243;p11"/>
          <p:cNvGrpSpPr/>
          <p:nvPr/>
        </p:nvGrpSpPr>
        <p:grpSpPr>
          <a:xfrm>
            <a:off x="0" y="3163461"/>
            <a:ext cx="731521" cy="673460"/>
            <a:chOff x="3940602" y="308034"/>
            <a:chExt cx="2116791" cy="3428999"/>
          </a:xfrm>
        </p:grpSpPr>
        <p:sp>
          <p:nvSpPr>
            <p:cNvPr id="244" name="Google Shape;244;p11"/>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5" name="Google Shape;245;p11"/>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6" name="Google Shape;246;p11"/>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47" name="Google Shape;247;p11"/>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8" name="Google Shape;248;p11"/>
          <p:cNvSpPr/>
          <p:nvPr/>
        </p:nvSpPr>
        <p:spPr>
          <a:xfrm>
            <a:off x="5685810" y="982976"/>
            <a:ext cx="6009366" cy="512063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9" name="Google Shape;249;p11"/>
          <p:cNvSpPr txBox="1"/>
          <p:nvPr>
            <p:ph idx="1" type="body"/>
          </p:nvPr>
        </p:nvSpPr>
        <p:spPr>
          <a:xfrm>
            <a:off x="6096001" y="1336329"/>
            <a:ext cx="5260848" cy="438258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Complications:</a:t>
            </a:r>
            <a:endParaRPr/>
          </a:p>
          <a:p>
            <a:pPr indent="-457200" lvl="1" marL="772668" rtl="0" algn="l">
              <a:lnSpc>
                <a:spcPct val="90000"/>
              </a:lnSpc>
              <a:spcBef>
                <a:spcPts val="500"/>
              </a:spcBef>
              <a:spcAft>
                <a:spcPts val="0"/>
              </a:spcAft>
              <a:buClr>
                <a:schemeClr val="dk1"/>
              </a:buClr>
              <a:buSzPts val="2000"/>
              <a:buFont typeface="Calibri"/>
              <a:buAutoNum type="arabicParenR"/>
            </a:pPr>
            <a:r>
              <a:rPr lang="en-US" sz="2000"/>
              <a:t>Soft tissue complications</a:t>
            </a:r>
            <a:endParaRPr/>
          </a:p>
          <a:p>
            <a:pPr indent="-457200" lvl="1" marL="772668" rtl="0" algn="l">
              <a:lnSpc>
                <a:spcPct val="90000"/>
              </a:lnSpc>
              <a:spcBef>
                <a:spcPts val="500"/>
              </a:spcBef>
              <a:spcAft>
                <a:spcPts val="0"/>
              </a:spcAft>
              <a:buClr>
                <a:schemeClr val="dk1"/>
              </a:buClr>
              <a:buSzPts val="2000"/>
              <a:buFont typeface="Calibri"/>
              <a:buAutoNum type="arabicParenR"/>
            </a:pPr>
            <a:r>
              <a:rPr lang="en-US" sz="2000"/>
              <a:t>Compartment syndrome</a:t>
            </a:r>
            <a:endParaRPr/>
          </a:p>
          <a:p>
            <a:pPr indent="-457200" lvl="1" marL="772668" rtl="0" algn="l">
              <a:lnSpc>
                <a:spcPct val="90000"/>
              </a:lnSpc>
              <a:spcBef>
                <a:spcPts val="500"/>
              </a:spcBef>
              <a:spcAft>
                <a:spcPts val="0"/>
              </a:spcAft>
              <a:buClr>
                <a:schemeClr val="dk1"/>
              </a:buClr>
              <a:buSzPts val="2000"/>
              <a:buFont typeface="Calibri"/>
              <a:buAutoNum type="arabicParenR"/>
            </a:pPr>
            <a:r>
              <a:rPr lang="en-US" sz="2000"/>
              <a:t>Infection</a:t>
            </a:r>
            <a:endParaRPr/>
          </a:p>
          <a:p>
            <a:pPr indent="-457200" lvl="1" marL="772668" rtl="0" algn="l">
              <a:lnSpc>
                <a:spcPct val="90000"/>
              </a:lnSpc>
              <a:spcBef>
                <a:spcPts val="500"/>
              </a:spcBef>
              <a:spcAft>
                <a:spcPts val="0"/>
              </a:spcAft>
              <a:buClr>
                <a:schemeClr val="dk1"/>
              </a:buClr>
              <a:buSzPts val="2000"/>
              <a:buFont typeface="Calibri"/>
              <a:buAutoNum type="arabicParenR"/>
            </a:pPr>
            <a:r>
              <a:rPr lang="en-US" sz="2000"/>
              <a:t>Post traumatic secondary osteoarthritis (mainly after surgical intervention)</a:t>
            </a:r>
            <a:endParaRPr/>
          </a:p>
          <a:p>
            <a:pPr indent="-457200" lvl="1" marL="772668" rtl="0" algn="l">
              <a:lnSpc>
                <a:spcPct val="90000"/>
              </a:lnSpc>
              <a:spcBef>
                <a:spcPts val="500"/>
              </a:spcBef>
              <a:spcAft>
                <a:spcPts val="0"/>
              </a:spcAft>
              <a:buClr>
                <a:schemeClr val="dk1"/>
              </a:buClr>
              <a:buSzPts val="2000"/>
              <a:buFont typeface="Calibri"/>
              <a:buAutoNum type="arabicParenR"/>
            </a:pPr>
            <a:r>
              <a:rPr lang="en-US" sz="2000"/>
              <a:t>Decrease in ROM of knee </a:t>
            </a:r>
            <a:endParaRPr/>
          </a:p>
          <a:p>
            <a:pPr indent="-457200" lvl="1" marL="772668" rtl="0" algn="l">
              <a:lnSpc>
                <a:spcPct val="90000"/>
              </a:lnSpc>
              <a:spcBef>
                <a:spcPts val="500"/>
              </a:spcBef>
              <a:spcAft>
                <a:spcPts val="0"/>
              </a:spcAft>
              <a:buClr>
                <a:schemeClr val="dk1"/>
              </a:buClr>
              <a:buSzPts val="2000"/>
              <a:buFont typeface="Calibri"/>
              <a:buAutoNum type="arabicParenR"/>
            </a:pPr>
            <a:r>
              <a:rPr lang="en-US" sz="2000"/>
              <a:t>Associated meniscus and ligament injury</a:t>
            </a:r>
            <a:endParaRPr/>
          </a:p>
          <a:p>
            <a:pPr indent="-457200" lvl="1" marL="772668" rtl="0" algn="l">
              <a:lnSpc>
                <a:spcPct val="90000"/>
              </a:lnSpc>
              <a:spcBef>
                <a:spcPts val="500"/>
              </a:spcBef>
              <a:spcAft>
                <a:spcPts val="0"/>
              </a:spcAft>
              <a:buClr>
                <a:schemeClr val="dk1"/>
              </a:buClr>
              <a:buSzPts val="2000"/>
              <a:buFont typeface="Calibri"/>
              <a:buAutoNum type="arabicParenR"/>
            </a:pPr>
            <a:r>
              <a:rPr lang="en-US" sz="2000"/>
              <a:t>Neurovascular bundle injury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1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5" name="Google Shape;255;p12"/>
          <p:cNvSpPr txBox="1"/>
          <p:nvPr>
            <p:ph type="title"/>
          </p:nvPr>
        </p:nvSpPr>
        <p:spPr>
          <a:xfrm>
            <a:off x="795528" y="386930"/>
            <a:ext cx="1014179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Tibial Shaft fracture</a:t>
            </a:r>
            <a:endParaRPr/>
          </a:p>
        </p:txBody>
      </p:sp>
      <p:sp>
        <p:nvSpPr>
          <p:cNvPr id="256" name="Google Shape;256;p12"/>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7" name="Google Shape;257;p12"/>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table, indoor, sitting&#10;&#10;Description automatically generated" id="258" name="Google Shape;258;p12"/>
          <p:cNvPicPr preferRelativeResize="0"/>
          <p:nvPr>
            <p:ph idx="2" type="body"/>
          </p:nvPr>
        </p:nvPicPr>
        <p:blipFill rotWithShape="1">
          <a:blip r:embed="rId3">
            <a:alphaModFix/>
          </a:blip>
          <a:srcRect b="0" l="0" r="0" t="0"/>
          <a:stretch/>
        </p:blipFill>
        <p:spPr>
          <a:xfrm>
            <a:off x="190920" y="2393251"/>
            <a:ext cx="6215509" cy="3887645"/>
          </a:xfrm>
          <a:prstGeom prst="rect">
            <a:avLst/>
          </a:prstGeom>
          <a:noFill/>
          <a:ln>
            <a:noFill/>
          </a:ln>
        </p:spPr>
      </p:pic>
      <p:sp>
        <p:nvSpPr>
          <p:cNvPr id="259" name="Google Shape;259;p12"/>
          <p:cNvSpPr txBox="1"/>
          <p:nvPr>
            <p:ph idx="1" type="body"/>
          </p:nvPr>
        </p:nvSpPr>
        <p:spPr>
          <a:xfrm>
            <a:off x="6406429" y="2599509"/>
            <a:ext cx="4530898"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Since approximately 1/3 of the tibia lies directly beneath the skin, open fractures are common compared to other long bones</a:t>
            </a:r>
            <a:endParaRPr/>
          </a:p>
          <a:p>
            <a:pPr indent="-228600" lvl="0" marL="228600" rtl="0" algn="l">
              <a:lnSpc>
                <a:spcPct val="90000"/>
              </a:lnSpc>
              <a:spcBef>
                <a:spcPts val="1000"/>
              </a:spcBef>
              <a:spcAft>
                <a:spcPts val="0"/>
              </a:spcAft>
              <a:buClr>
                <a:schemeClr val="dk1"/>
              </a:buClr>
              <a:buSzPts val="1700"/>
              <a:buChar char="•"/>
            </a:pPr>
            <a:r>
              <a:rPr lang="en-US" sz="1700"/>
              <a:t>These open fractures are most commonly caused by a high velocity trauma (e.g. motor vehicle collisions), while closed fractures are often due to sport injuries or falls.</a:t>
            </a:r>
            <a:endParaRPr/>
          </a:p>
          <a:p>
            <a:pPr indent="-228600" lvl="0" marL="228600" rtl="0" algn="l">
              <a:lnSpc>
                <a:spcPct val="90000"/>
              </a:lnSpc>
              <a:spcBef>
                <a:spcPts val="1000"/>
              </a:spcBef>
              <a:spcAft>
                <a:spcPts val="0"/>
              </a:spcAft>
              <a:buClr>
                <a:schemeClr val="dk1"/>
              </a:buClr>
              <a:buSzPts val="1700"/>
              <a:buChar char="•"/>
            </a:pPr>
            <a:r>
              <a:rPr lang="en-US" sz="1700"/>
              <a:t>Fractures are classified according to pattern:</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Simple: A1/A2/A3</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Butterfly: B1/B2/B3</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Comminuted: C1/C2/C3</a:t>
            </a:r>
            <a:endParaRPr/>
          </a:p>
        </p:txBody>
      </p:sp>
      <p:sp>
        <p:nvSpPr>
          <p:cNvPr id="260" name="Google Shape;260;p12"/>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sp>
        <p:nvSpPr>
          <p:cNvPr id="265" name="Google Shape;265;p1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6" name="Google Shape;266;p13"/>
          <p:cNvSpPr txBox="1"/>
          <p:nvPr>
            <p:ph type="title"/>
          </p:nvPr>
        </p:nvSpPr>
        <p:spPr>
          <a:xfrm>
            <a:off x="795528" y="386930"/>
            <a:ext cx="1014179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Tibial Shaft fracture – X - ray</a:t>
            </a:r>
            <a:endParaRPr/>
          </a:p>
        </p:txBody>
      </p:sp>
      <p:sp>
        <p:nvSpPr>
          <p:cNvPr id="267" name="Google Shape;267;p13"/>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8" name="Google Shape;268;p13"/>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sitting, different, pair&#10;&#10;Description automatically generated" id="269" name="Google Shape;269;p13"/>
          <p:cNvPicPr preferRelativeResize="0"/>
          <p:nvPr>
            <p:ph idx="1" type="body"/>
          </p:nvPr>
        </p:nvPicPr>
        <p:blipFill rotWithShape="1">
          <a:blip r:embed="rId3">
            <a:alphaModFix/>
          </a:blip>
          <a:srcRect b="0" l="0" r="0" t="0"/>
          <a:stretch/>
        </p:blipFill>
        <p:spPr>
          <a:xfrm>
            <a:off x="5491540" y="2328541"/>
            <a:ext cx="4197427" cy="3910334"/>
          </a:xfrm>
          <a:prstGeom prst="rect">
            <a:avLst/>
          </a:prstGeom>
          <a:noFill/>
          <a:ln>
            <a:noFill/>
          </a:ln>
        </p:spPr>
      </p:pic>
      <p:sp>
        <p:nvSpPr>
          <p:cNvPr id="270" name="Google Shape;270;p13"/>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sitting, different, person&#10;&#10;Description automatically generated" id="271" name="Google Shape;271;p13"/>
          <p:cNvPicPr preferRelativeResize="0"/>
          <p:nvPr/>
        </p:nvPicPr>
        <p:blipFill rotWithShape="1">
          <a:blip r:embed="rId4">
            <a:alphaModFix/>
          </a:blip>
          <a:srcRect b="0" l="0" r="0" t="0"/>
          <a:stretch/>
        </p:blipFill>
        <p:spPr>
          <a:xfrm>
            <a:off x="1267213" y="2328541"/>
            <a:ext cx="4197428" cy="39103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1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8" name="Google Shape;278;p14"/>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Tibial Shaft Fracture</a:t>
            </a:r>
            <a:endParaRPr/>
          </a:p>
        </p:txBody>
      </p:sp>
      <p:grpSp>
        <p:nvGrpSpPr>
          <p:cNvPr id="279" name="Google Shape;279;p14"/>
          <p:cNvGrpSpPr/>
          <p:nvPr/>
        </p:nvGrpSpPr>
        <p:grpSpPr>
          <a:xfrm>
            <a:off x="0" y="1083484"/>
            <a:ext cx="355196" cy="673460"/>
            <a:chOff x="0" y="823811"/>
            <a:chExt cx="355196" cy="673460"/>
          </a:xfrm>
        </p:grpSpPr>
        <p:sp>
          <p:nvSpPr>
            <p:cNvPr id="280" name="Google Shape;280;p14"/>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1" name="Google Shape;281;p14"/>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82" name="Google Shape;282;p14"/>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3" name="Google Shape;283;p14"/>
          <p:cNvSpPr txBox="1"/>
          <p:nvPr>
            <p:ph idx="1" type="body"/>
          </p:nvPr>
        </p:nvSpPr>
        <p:spPr>
          <a:xfrm>
            <a:off x="590719" y="2330505"/>
            <a:ext cx="4559425" cy="3979585"/>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Char char="•"/>
            </a:pPr>
            <a:r>
              <a:rPr lang="en-US" sz="1800"/>
              <a:t>Management:</a:t>
            </a:r>
            <a:endParaRPr/>
          </a:p>
          <a:p>
            <a:pPr indent="-342900" lvl="1" marL="571500" rtl="0" algn="l">
              <a:lnSpc>
                <a:spcPct val="90000"/>
              </a:lnSpc>
              <a:spcBef>
                <a:spcPts val="500"/>
              </a:spcBef>
              <a:spcAft>
                <a:spcPts val="0"/>
              </a:spcAft>
              <a:buClr>
                <a:schemeClr val="dk1"/>
              </a:buClr>
              <a:buSzPts val="1800"/>
              <a:buFont typeface="Calibri"/>
              <a:buAutoNum type="arabicPeriod"/>
            </a:pPr>
            <a:r>
              <a:rPr lang="en-US" sz="1800"/>
              <a:t>Depends on whether it’s an open or closed fracture.</a:t>
            </a:r>
            <a:endParaRPr/>
          </a:p>
          <a:p>
            <a:pPr indent="-342900" lvl="1" marL="571500" rtl="0" algn="l">
              <a:lnSpc>
                <a:spcPct val="90000"/>
              </a:lnSpc>
              <a:spcBef>
                <a:spcPts val="500"/>
              </a:spcBef>
              <a:spcAft>
                <a:spcPts val="0"/>
              </a:spcAft>
              <a:buClr>
                <a:schemeClr val="dk1"/>
              </a:buClr>
              <a:buSzPts val="1800"/>
              <a:buFont typeface="Calibri"/>
              <a:buAutoNum type="arabicPeriod"/>
            </a:pPr>
            <a:r>
              <a:rPr lang="en-US" sz="1800"/>
              <a:t>Closed fractures with acceptable alignments can be treated non-operatively.</a:t>
            </a:r>
            <a:endParaRPr/>
          </a:p>
          <a:p>
            <a:pPr indent="-342900" lvl="1" marL="571500" rtl="0" algn="l">
              <a:lnSpc>
                <a:spcPct val="90000"/>
              </a:lnSpc>
              <a:spcBef>
                <a:spcPts val="500"/>
              </a:spcBef>
              <a:spcAft>
                <a:spcPts val="0"/>
              </a:spcAft>
              <a:buClr>
                <a:schemeClr val="dk1"/>
              </a:buClr>
              <a:buSzPts val="1800"/>
              <a:buFont typeface="Calibri"/>
              <a:buAutoNum type="arabicPeriod"/>
            </a:pPr>
            <a:r>
              <a:rPr lang="en-US" sz="1800"/>
              <a:t>Open fractures and/or unacceptable alignment: Surgery – Intramedullary nearing (with plate and screws).</a:t>
            </a:r>
            <a:endParaRPr/>
          </a:p>
          <a:p>
            <a:pPr indent="-285750" lvl="2" marL="971550" rtl="0" algn="l">
              <a:lnSpc>
                <a:spcPct val="90000"/>
              </a:lnSpc>
              <a:spcBef>
                <a:spcPts val="500"/>
              </a:spcBef>
              <a:spcAft>
                <a:spcPts val="0"/>
              </a:spcAft>
              <a:buClr>
                <a:schemeClr val="dk1"/>
              </a:buClr>
              <a:buSzPts val="1600"/>
              <a:buFont typeface="Noto Sans Symbols"/>
              <a:buChar char="❑"/>
            </a:pPr>
            <a:r>
              <a:rPr lang="en-US" sz="1600"/>
              <a:t>Open fractures need to be classified according to Gustilo classification as well. Immediately start the patient on antibiotics, ATS, analgesia and adequate irrigation.</a:t>
            </a:r>
            <a:endParaRPr/>
          </a:p>
        </p:txBody>
      </p:sp>
      <p:sp>
        <p:nvSpPr>
          <p:cNvPr id="284" name="Google Shape;284;p14"/>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5" name="Google Shape;285;p14"/>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sitting, dark, suit, person&#10;&#10;Description automatically generated" id="286" name="Google Shape;286;p14"/>
          <p:cNvPicPr preferRelativeResize="0"/>
          <p:nvPr>
            <p:ph idx="2" type="body"/>
          </p:nvPr>
        </p:nvPicPr>
        <p:blipFill rotWithShape="1">
          <a:blip r:embed="rId3">
            <a:alphaModFix/>
          </a:blip>
          <a:srcRect b="0" l="0" r="0" t="0"/>
          <a:stretch/>
        </p:blipFill>
        <p:spPr>
          <a:xfrm>
            <a:off x="6096001" y="662315"/>
            <a:ext cx="5288782" cy="55327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1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293" name="Google Shape;293;p15"/>
          <p:cNvGrpSpPr/>
          <p:nvPr/>
        </p:nvGrpSpPr>
        <p:grpSpPr>
          <a:xfrm>
            <a:off x="74300" y="2385102"/>
            <a:ext cx="574091" cy="2087796"/>
            <a:chOff x="209668" y="2857422"/>
            <a:chExt cx="463662" cy="2087796"/>
          </a:xfrm>
        </p:grpSpPr>
        <p:sp>
          <p:nvSpPr>
            <p:cNvPr id="294" name="Google Shape;294;p15"/>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95" name="Google Shape;295;p15"/>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296" name="Google Shape;296;p15"/>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7" name="Google Shape;297;p15"/>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8" name="Google Shape;298;p15"/>
          <p:cNvSpPr txBox="1"/>
          <p:nvPr>
            <p:ph type="title"/>
          </p:nvPr>
        </p:nvSpPr>
        <p:spPr>
          <a:xfrm>
            <a:off x="1153618" y="1239927"/>
            <a:ext cx="4008586" cy="46805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200"/>
              <a:buFont typeface="Calibri"/>
              <a:buNone/>
            </a:pPr>
            <a:r>
              <a:rPr lang="en-US" sz="5200">
                <a:latin typeface="Calibri"/>
                <a:ea typeface="Calibri"/>
                <a:cs typeface="Calibri"/>
                <a:sym typeface="Calibri"/>
              </a:rPr>
              <a:t>Tibial Shaft Fracture</a:t>
            </a:r>
            <a:endParaRPr/>
          </a:p>
        </p:txBody>
      </p:sp>
      <p:sp>
        <p:nvSpPr>
          <p:cNvPr id="299" name="Google Shape;299;p15"/>
          <p:cNvSpPr txBox="1"/>
          <p:nvPr>
            <p:ph idx="1" type="body"/>
          </p:nvPr>
        </p:nvSpPr>
        <p:spPr>
          <a:xfrm>
            <a:off x="6291923" y="1239927"/>
            <a:ext cx="4971824" cy="468058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Complications:</a:t>
            </a:r>
            <a:endParaRPr/>
          </a:p>
          <a:p>
            <a:pPr indent="-457200" lvl="1" marL="685800" rtl="0" algn="l">
              <a:lnSpc>
                <a:spcPct val="90000"/>
              </a:lnSpc>
              <a:spcBef>
                <a:spcPts val="500"/>
              </a:spcBef>
              <a:spcAft>
                <a:spcPts val="0"/>
              </a:spcAft>
              <a:buClr>
                <a:schemeClr val="dk1"/>
              </a:buClr>
              <a:buSzPts val="2000"/>
              <a:buFont typeface="Calibri"/>
              <a:buAutoNum type="arabicParenR"/>
            </a:pPr>
            <a:r>
              <a:rPr lang="en-US" sz="2000"/>
              <a:t>Infections (open fracture &amp; surgical intervention)</a:t>
            </a:r>
            <a:endParaRPr/>
          </a:p>
          <a:p>
            <a:pPr indent="-457200" lvl="1" marL="685800" rtl="0" algn="l">
              <a:lnSpc>
                <a:spcPct val="90000"/>
              </a:lnSpc>
              <a:spcBef>
                <a:spcPts val="500"/>
              </a:spcBef>
              <a:spcAft>
                <a:spcPts val="0"/>
              </a:spcAft>
              <a:buClr>
                <a:schemeClr val="dk1"/>
              </a:buClr>
              <a:buSzPts val="2000"/>
              <a:buFont typeface="Calibri"/>
              <a:buAutoNum type="arabicParenR"/>
            </a:pPr>
            <a:r>
              <a:rPr lang="en-US" sz="2000"/>
              <a:t>Delayed union &amp; non-union (since the shin of the tibia is subcutaneous &amp; has no soft tissue coverage)</a:t>
            </a:r>
            <a:endParaRPr/>
          </a:p>
          <a:p>
            <a:pPr indent="-457200" lvl="1" marL="685800" rtl="0" algn="l">
              <a:lnSpc>
                <a:spcPct val="90000"/>
              </a:lnSpc>
              <a:spcBef>
                <a:spcPts val="500"/>
              </a:spcBef>
              <a:spcAft>
                <a:spcPts val="0"/>
              </a:spcAft>
              <a:buClr>
                <a:schemeClr val="dk1"/>
              </a:buClr>
              <a:buSzPts val="2000"/>
              <a:buFont typeface="Calibri"/>
              <a:buAutoNum type="arabicParenR"/>
            </a:pPr>
            <a:r>
              <a:rPr lang="en-US" sz="2000"/>
              <a:t>Malunion and deformity (resulting in ankle osteoarthritis)</a:t>
            </a:r>
            <a:endParaRPr/>
          </a:p>
          <a:p>
            <a:pPr indent="-457200" lvl="1" marL="685800" rtl="0" algn="l">
              <a:lnSpc>
                <a:spcPct val="90000"/>
              </a:lnSpc>
              <a:spcBef>
                <a:spcPts val="500"/>
              </a:spcBef>
              <a:spcAft>
                <a:spcPts val="0"/>
              </a:spcAft>
              <a:buClr>
                <a:schemeClr val="dk1"/>
              </a:buClr>
              <a:buSzPts val="2000"/>
              <a:buFont typeface="Calibri"/>
              <a:buAutoNum type="arabicParenR"/>
            </a:pPr>
            <a:r>
              <a:rPr lang="en-US" sz="2000"/>
              <a:t>Local discomfort related to metal implants</a:t>
            </a:r>
            <a:endParaRPr/>
          </a:p>
          <a:p>
            <a:pPr indent="-457200" lvl="1" marL="685800" rtl="0" algn="l">
              <a:lnSpc>
                <a:spcPct val="90000"/>
              </a:lnSpc>
              <a:spcBef>
                <a:spcPts val="500"/>
              </a:spcBef>
              <a:spcAft>
                <a:spcPts val="0"/>
              </a:spcAft>
              <a:buClr>
                <a:schemeClr val="dk1"/>
              </a:buClr>
              <a:buSzPts val="2000"/>
              <a:buFont typeface="Calibri"/>
              <a:buAutoNum type="arabicParenR"/>
            </a:pPr>
            <a:r>
              <a:rPr lang="en-US" sz="2000"/>
              <a:t>Neurovascular bundle injury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 name="Shape 304"/>
        <p:cNvGrpSpPr/>
        <p:nvPr/>
      </p:nvGrpSpPr>
      <p:grpSpPr>
        <a:xfrm>
          <a:off x="0" y="0"/>
          <a:ext cx="0" cy="0"/>
          <a:chOff x="0" y="0"/>
          <a:chExt cx="0" cy="0"/>
        </a:xfrm>
      </p:grpSpPr>
      <p:sp>
        <p:nvSpPr>
          <p:cNvPr id="305" name="Google Shape;305;p1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6" name="Google Shape;306;p16"/>
          <p:cNvSpPr txBox="1"/>
          <p:nvPr>
            <p:ph type="title"/>
          </p:nvPr>
        </p:nvSpPr>
        <p:spPr>
          <a:xfrm>
            <a:off x="793662" y="386930"/>
            <a:ext cx="10066122" cy="129844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Ankle Joint – Anatomy </a:t>
            </a:r>
            <a:endParaRPr/>
          </a:p>
        </p:txBody>
      </p:sp>
      <p:sp>
        <p:nvSpPr>
          <p:cNvPr id="307" name="Google Shape;307;p16"/>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8" name="Google Shape;308;p16"/>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9" name="Google Shape;309;p16"/>
          <p:cNvSpPr txBox="1"/>
          <p:nvPr>
            <p:ph idx="1" type="body"/>
          </p:nvPr>
        </p:nvSpPr>
        <p:spPr>
          <a:xfrm>
            <a:off x="793661" y="2599509"/>
            <a:ext cx="4530898"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Formed from the articulation of distal tibia, distal fibula and upper dome of talus.</a:t>
            </a:r>
            <a:endParaRPr/>
          </a:p>
          <a:p>
            <a:pPr indent="-228600" lvl="0" marL="228600" rtl="0" algn="l">
              <a:lnSpc>
                <a:spcPct val="90000"/>
              </a:lnSpc>
              <a:spcBef>
                <a:spcPts val="1000"/>
              </a:spcBef>
              <a:spcAft>
                <a:spcPts val="0"/>
              </a:spcAft>
              <a:buClr>
                <a:schemeClr val="dk1"/>
              </a:buClr>
              <a:buSzPts val="1700"/>
              <a:buChar char="•"/>
            </a:pPr>
            <a:r>
              <a:rPr lang="en-US" sz="1700"/>
              <a:t>Upper dome of talus is wider anteriorly than posteriorly that’s why the ankle joint is more stable in dorsal flexion than planter flexion.</a:t>
            </a:r>
            <a:endParaRPr/>
          </a:p>
          <a:p>
            <a:pPr indent="-228600" lvl="0" marL="228600" rtl="0" algn="l">
              <a:lnSpc>
                <a:spcPct val="90000"/>
              </a:lnSpc>
              <a:spcBef>
                <a:spcPts val="1000"/>
              </a:spcBef>
              <a:spcAft>
                <a:spcPts val="0"/>
              </a:spcAft>
              <a:buClr>
                <a:schemeClr val="dk1"/>
              </a:buClr>
              <a:buSzPts val="1700"/>
              <a:buChar char="•"/>
            </a:pPr>
            <a:r>
              <a:rPr lang="en-US" sz="1700"/>
              <a:t>Ankle joint has 3 malleoli:</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Lateral malleolus formed from distal fibula.</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Medial malleolus formed from distal tibia.</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Posterior malleolus formed from distal tibia.</a:t>
            </a:r>
            <a:endParaRPr/>
          </a:p>
        </p:txBody>
      </p:sp>
      <p:pic>
        <p:nvPicPr>
          <p:cNvPr descr="A picture containing holding, water, sign, court&#10;&#10;Description automatically generated" id="310" name="Google Shape;310;p16"/>
          <p:cNvPicPr preferRelativeResize="0"/>
          <p:nvPr>
            <p:ph idx="2" type="body"/>
          </p:nvPr>
        </p:nvPicPr>
        <p:blipFill rotWithShape="1">
          <a:blip r:embed="rId3">
            <a:alphaModFix/>
          </a:blip>
          <a:srcRect b="-1" l="7096" r="-1" t="0"/>
          <a:stretch/>
        </p:blipFill>
        <p:spPr>
          <a:xfrm>
            <a:off x="5911532" y="2484255"/>
            <a:ext cx="5150277" cy="3714244"/>
          </a:xfrm>
          <a:prstGeom prst="rect">
            <a:avLst/>
          </a:prstGeom>
          <a:noFill/>
          <a:ln>
            <a:noFill/>
          </a:ln>
        </p:spPr>
      </p:pic>
      <p:sp>
        <p:nvSpPr>
          <p:cNvPr id="311" name="Google Shape;311;p16"/>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1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8" name="Google Shape;318;p17"/>
          <p:cNvSpPr txBox="1"/>
          <p:nvPr>
            <p:ph type="title"/>
          </p:nvPr>
        </p:nvSpPr>
        <p:spPr>
          <a:xfrm>
            <a:off x="793662" y="386930"/>
            <a:ext cx="10066122" cy="129844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Anatomy of The Ankle  - X-ray</a:t>
            </a:r>
            <a:endParaRPr/>
          </a:p>
        </p:txBody>
      </p:sp>
      <p:sp>
        <p:nvSpPr>
          <p:cNvPr id="319" name="Google Shape;319;p17"/>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0" name="Google Shape;320;p17"/>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1" name="Google Shape;321;p17"/>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sitting, close, table&#10;&#10;Description automatically generated" id="322" name="Google Shape;322;p17"/>
          <p:cNvPicPr preferRelativeResize="0"/>
          <p:nvPr>
            <p:ph idx="1" type="body"/>
          </p:nvPr>
        </p:nvPicPr>
        <p:blipFill rotWithShape="1">
          <a:blip r:embed="rId3">
            <a:alphaModFix/>
          </a:blip>
          <a:srcRect b="0" l="0" r="0" t="0"/>
          <a:stretch/>
        </p:blipFill>
        <p:spPr>
          <a:xfrm>
            <a:off x="142874" y="2569536"/>
            <a:ext cx="5743575" cy="3621714"/>
          </a:xfrm>
          <a:prstGeom prst="rect">
            <a:avLst/>
          </a:prstGeom>
          <a:noFill/>
          <a:ln>
            <a:noFill/>
          </a:ln>
        </p:spPr>
      </p:pic>
      <p:pic>
        <p:nvPicPr>
          <p:cNvPr descr="A picture containing photo, person, close, underwear&#10;&#10;Description automatically generated" id="323" name="Google Shape;323;p17"/>
          <p:cNvPicPr preferRelativeResize="0"/>
          <p:nvPr>
            <p:ph idx="2" type="body"/>
          </p:nvPr>
        </p:nvPicPr>
        <p:blipFill rotWithShape="1">
          <a:blip r:embed="rId4">
            <a:alphaModFix/>
          </a:blip>
          <a:srcRect b="0" l="0" r="0" t="0"/>
          <a:stretch/>
        </p:blipFill>
        <p:spPr>
          <a:xfrm>
            <a:off x="5974555" y="2569535"/>
            <a:ext cx="5331620" cy="36217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1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9" name="Google Shape;329;p18"/>
          <p:cNvSpPr txBox="1"/>
          <p:nvPr>
            <p:ph type="title"/>
          </p:nvPr>
        </p:nvSpPr>
        <p:spPr>
          <a:xfrm>
            <a:off x="793662" y="386930"/>
            <a:ext cx="10066122" cy="129844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Ankle Ligaments </a:t>
            </a:r>
            <a:endParaRPr/>
          </a:p>
        </p:txBody>
      </p:sp>
      <p:sp>
        <p:nvSpPr>
          <p:cNvPr id="330" name="Google Shape;330;p18"/>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1" name="Google Shape;331;p18"/>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2" name="Google Shape;332;p18"/>
          <p:cNvSpPr txBox="1"/>
          <p:nvPr>
            <p:ph idx="1" type="body"/>
          </p:nvPr>
        </p:nvSpPr>
        <p:spPr>
          <a:xfrm>
            <a:off x="793661" y="2599509"/>
            <a:ext cx="4530898"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80000"/>
              </a:lnSpc>
              <a:spcBef>
                <a:spcPts val="0"/>
              </a:spcBef>
              <a:spcAft>
                <a:spcPts val="0"/>
              </a:spcAft>
              <a:buClr>
                <a:schemeClr val="dk1"/>
              </a:buClr>
              <a:buSzPts val="1600"/>
              <a:buChar char="•"/>
            </a:pPr>
            <a:r>
              <a:rPr lang="en-US" sz="1600"/>
              <a:t>Syndesmosis (Distal tibiofibular syndesmosis): fibrous joint held together by ligaments. Located near the ankle joint, between the two bones distally.</a:t>
            </a:r>
            <a:endParaRPr/>
          </a:p>
          <a:p>
            <a:pPr indent="-228600" lvl="0" marL="228600" rtl="0" algn="l">
              <a:lnSpc>
                <a:spcPct val="80000"/>
              </a:lnSpc>
              <a:spcBef>
                <a:spcPts val="1000"/>
              </a:spcBef>
              <a:spcAft>
                <a:spcPts val="0"/>
              </a:spcAft>
              <a:buClr>
                <a:schemeClr val="dk1"/>
              </a:buClr>
              <a:buSzPts val="1600"/>
              <a:buChar char="•"/>
            </a:pPr>
            <a:r>
              <a:rPr lang="en-US" sz="1600"/>
              <a:t>Made up of several ligaments:</a:t>
            </a:r>
            <a:endParaRPr/>
          </a:p>
          <a:p>
            <a:pPr indent="-342900" lvl="1" marL="800100" rtl="0" algn="l">
              <a:lnSpc>
                <a:spcPct val="80000"/>
              </a:lnSpc>
              <a:spcBef>
                <a:spcPts val="500"/>
              </a:spcBef>
              <a:spcAft>
                <a:spcPts val="0"/>
              </a:spcAft>
              <a:buClr>
                <a:schemeClr val="dk1"/>
              </a:buClr>
              <a:buSzPts val="1600"/>
              <a:buFont typeface="Calibri"/>
              <a:buAutoNum type="arabicPeriod"/>
            </a:pPr>
            <a:r>
              <a:rPr lang="en-US" sz="1600"/>
              <a:t>Anterior inferior tibiofibular ligament.</a:t>
            </a:r>
            <a:endParaRPr/>
          </a:p>
          <a:p>
            <a:pPr indent="-342900" lvl="1" marL="800100" rtl="0" algn="l">
              <a:lnSpc>
                <a:spcPct val="80000"/>
              </a:lnSpc>
              <a:spcBef>
                <a:spcPts val="500"/>
              </a:spcBef>
              <a:spcAft>
                <a:spcPts val="0"/>
              </a:spcAft>
              <a:buClr>
                <a:schemeClr val="dk1"/>
              </a:buClr>
              <a:buSzPts val="1600"/>
              <a:buFont typeface="Calibri"/>
              <a:buAutoNum type="arabicPeriod"/>
            </a:pPr>
            <a:r>
              <a:rPr lang="en-US" sz="1600"/>
              <a:t>Posterior inferior tibiofibular ligament.</a:t>
            </a:r>
            <a:endParaRPr/>
          </a:p>
          <a:p>
            <a:pPr indent="-342900" lvl="1" marL="800100" rtl="0" algn="l">
              <a:lnSpc>
                <a:spcPct val="80000"/>
              </a:lnSpc>
              <a:spcBef>
                <a:spcPts val="500"/>
              </a:spcBef>
              <a:spcAft>
                <a:spcPts val="0"/>
              </a:spcAft>
              <a:buClr>
                <a:schemeClr val="dk1"/>
              </a:buClr>
              <a:buSzPts val="1600"/>
              <a:buFont typeface="Calibri"/>
              <a:buAutoNum type="arabicPeriod"/>
            </a:pPr>
            <a:r>
              <a:rPr lang="en-US" sz="1600"/>
              <a:t>The interosseous ligament.</a:t>
            </a:r>
            <a:endParaRPr/>
          </a:p>
          <a:p>
            <a:pPr indent="-342900" lvl="1" marL="800100" rtl="0" algn="l">
              <a:lnSpc>
                <a:spcPct val="80000"/>
              </a:lnSpc>
              <a:spcBef>
                <a:spcPts val="500"/>
              </a:spcBef>
              <a:spcAft>
                <a:spcPts val="0"/>
              </a:spcAft>
              <a:buClr>
                <a:schemeClr val="dk1"/>
              </a:buClr>
              <a:buSzPts val="1600"/>
              <a:buFont typeface="Calibri"/>
              <a:buAutoNum type="arabicPeriod"/>
            </a:pPr>
            <a:r>
              <a:rPr lang="en-US" sz="1600"/>
              <a:t>The transverse tibiofibular ligament.</a:t>
            </a:r>
            <a:endParaRPr/>
          </a:p>
          <a:p>
            <a:pPr indent="-228600" lvl="0" marL="228600" rtl="0" algn="l">
              <a:lnSpc>
                <a:spcPct val="80000"/>
              </a:lnSpc>
              <a:spcBef>
                <a:spcPts val="1000"/>
              </a:spcBef>
              <a:spcAft>
                <a:spcPts val="0"/>
              </a:spcAft>
              <a:buClr>
                <a:schemeClr val="dk1"/>
              </a:buClr>
              <a:buSzPts val="1600"/>
              <a:buChar char="•"/>
            </a:pPr>
            <a:r>
              <a:rPr lang="en-US" sz="1600"/>
              <a:t>Its ligaments act as a shock observer, providing stability and support for the ankle. </a:t>
            </a:r>
            <a:endParaRPr/>
          </a:p>
          <a:p>
            <a:pPr indent="-228600" lvl="0" marL="228600" rtl="0" algn="l">
              <a:lnSpc>
                <a:spcPct val="80000"/>
              </a:lnSpc>
              <a:spcBef>
                <a:spcPts val="1000"/>
              </a:spcBef>
              <a:spcAft>
                <a:spcPts val="0"/>
              </a:spcAft>
              <a:buClr>
                <a:schemeClr val="dk1"/>
              </a:buClr>
              <a:buSzPts val="1600"/>
              <a:buChar char="•"/>
            </a:pPr>
            <a:r>
              <a:rPr lang="en-US" sz="1600"/>
              <a:t>Its main job is to align the tibia and the fibula, keeping them from spreading too far apart from each other.</a:t>
            </a:r>
            <a:endParaRPr/>
          </a:p>
        </p:txBody>
      </p:sp>
      <p:pic>
        <p:nvPicPr>
          <p:cNvPr descr="A close up of a mans face&#10;&#10;Description automatically generated" id="333" name="Google Shape;333;p18"/>
          <p:cNvPicPr preferRelativeResize="0"/>
          <p:nvPr>
            <p:ph idx="2" type="body"/>
          </p:nvPr>
        </p:nvPicPr>
        <p:blipFill rotWithShape="1">
          <a:blip r:embed="rId3">
            <a:alphaModFix/>
          </a:blip>
          <a:srcRect b="0" l="7443" r="0" t="0"/>
          <a:stretch/>
        </p:blipFill>
        <p:spPr>
          <a:xfrm>
            <a:off x="5911532" y="2484255"/>
            <a:ext cx="5150277" cy="3714244"/>
          </a:xfrm>
          <a:prstGeom prst="rect">
            <a:avLst/>
          </a:prstGeom>
          <a:noFill/>
          <a:ln>
            <a:noFill/>
          </a:ln>
        </p:spPr>
      </p:pic>
      <p:sp>
        <p:nvSpPr>
          <p:cNvPr id="334" name="Google Shape;334;p18"/>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sp>
        <p:nvSpPr>
          <p:cNvPr id="339" name="Google Shape;339;p1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0" name="Google Shape;340;p19"/>
          <p:cNvSpPr txBox="1"/>
          <p:nvPr>
            <p:ph type="title"/>
          </p:nvPr>
        </p:nvSpPr>
        <p:spPr>
          <a:xfrm>
            <a:off x="793662" y="386930"/>
            <a:ext cx="10066122" cy="129844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Ankle Ligaments - Xray </a:t>
            </a:r>
            <a:endParaRPr/>
          </a:p>
        </p:txBody>
      </p:sp>
      <p:sp>
        <p:nvSpPr>
          <p:cNvPr id="341" name="Google Shape;341;p19"/>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2" name="Google Shape;342;p19"/>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sitting, shirt, ball&#10;&#10;Description automatically generated" id="343" name="Google Shape;343;p19"/>
          <p:cNvPicPr preferRelativeResize="0"/>
          <p:nvPr>
            <p:ph idx="1" type="body"/>
          </p:nvPr>
        </p:nvPicPr>
        <p:blipFill rotWithShape="1">
          <a:blip r:embed="rId3">
            <a:alphaModFix/>
          </a:blip>
          <a:srcRect b="0" l="0" r="0" t="0"/>
          <a:stretch/>
        </p:blipFill>
        <p:spPr>
          <a:xfrm>
            <a:off x="1487059" y="2302136"/>
            <a:ext cx="8409244" cy="4069875"/>
          </a:xfrm>
          <a:prstGeom prst="rect">
            <a:avLst/>
          </a:prstGeom>
          <a:noFill/>
          <a:ln>
            <a:noFill/>
          </a:ln>
        </p:spPr>
      </p:pic>
      <p:sp>
        <p:nvSpPr>
          <p:cNvPr id="344" name="Google Shape;344;p19"/>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2"/>
          <p:cNvSpPr txBox="1"/>
          <p:nvPr>
            <p:ph type="title"/>
          </p:nvPr>
        </p:nvSpPr>
        <p:spPr>
          <a:xfrm>
            <a:off x="589560" y="856180"/>
            <a:ext cx="527940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Patella (kneecap)</a:t>
            </a:r>
            <a:endParaRPr/>
          </a:p>
        </p:txBody>
      </p:sp>
      <p:grpSp>
        <p:nvGrpSpPr>
          <p:cNvPr id="101" name="Google Shape;101;p2"/>
          <p:cNvGrpSpPr/>
          <p:nvPr/>
        </p:nvGrpSpPr>
        <p:grpSpPr>
          <a:xfrm>
            <a:off x="0" y="1083484"/>
            <a:ext cx="355196" cy="673460"/>
            <a:chOff x="0" y="823811"/>
            <a:chExt cx="355196" cy="673460"/>
          </a:xfrm>
        </p:grpSpPr>
        <p:sp>
          <p:nvSpPr>
            <p:cNvPr id="102" name="Google Shape;102;p2"/>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2"/>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4" name="Google Shape;104;p2"/>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2"/>
          <p:cNvSpPr txBox="1"/>
          <p:nvPr>
            <p:ph idx="2" type="body"/>
          </p:nvPr>
        </p:nvSpPr>
        <p:spPr>
          <a:xfrm>
            <a:off x="590719" y="2330505"/>
            <a:ext cx="5278066"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 A flat circular triangular bone which articulate with the femur, covers and protects the anterior articular surface of the knee joint.</a:t>
            </a:r>
            <a:endParaRPr/>
          </a:p>
          <a:p>
            <a:pPr indent="-228600" lvl="0" marL="228600" rtl="0" algn="l">
              <a:lnSpc>
                <a:spcPct val="90000"/>
              </a:lnSpc>
              <a:spcBef>
                <a:spcPts val="1000"/>
              </a:spcBef>
              <a:spcAft>
                <a:spcPts val="0"/>
              </a:spcAft>
              <a:buClr>
                <a:schemeClr val="dk1"/>
              </a:buClr>
              <a:buSzPts val="1600"/>
              <a:buChar char="•"/>
            </a:pPr>
            <a:r>
              <a:rPr lang="en-US" sz="1600"/>
              <a:t> The largest sesamoid bone in the body.</a:t>
            </a:r>
            <a:endParaRPr/>
          </a:p>
          <a:p>
            <a:pPr indent="-228600" lvl="0" marL="228600" rtl="0" algn="l">
              <a:lnSpc>
                <a:spcPct val="90000"/>
              </a:lnSpc>
              <a:spcBef>
                <a:spcPts val="1000"/>
              </a:spcBef>
              <a:spcAft>
                <a:spcPts val="0"/>
              </a:spcAft>
              <a:buClr>
                <a:schemeClr val="dk1"/>
              </a:buClr>
              <a:buSzPts val="1600"/>
              <a:buChar char="•"/>
            </a:pPr>
            <a:r>
              <a:rPr lang="en-US" sz="1600"/>
              <a:t> Primary Function of the patella is knee extension to improve quadriceps efficiency; it increases the leverage that the quadriceps tendon can exert on the femur by increasing the angle at which it acts.</a:t>
            </a:r>
            <a:endParaRPr/>
          </a:p>
          <a:p>
            <a:pPr indent="-228600" lvl="0" marL="228600" rtl="0" algn="l">
              <a:lnSpc>
                <a:spcPct val="90000"/>
              </a:lnSpc>
              <a:spcBef>
                <a:spcPts val="1000"/>
              </a:spcBef>
              <a:spcAft>
                <a:spcPts val="0"/>
              </a:spcAft>
              <a:buClr>
                <a:schemeClr val="dk1"/>
              </a:buClr>
              <a:buSzPts val="1600"/>
              <a:buChar char="•"/>
            </a:pPr>
            <a:r>
              <a:rPr lang="en-US" sz="1600"/>
              <a:t> The patella is attached to the tendon of the quadriceps femoris muscle which contracts to extend the knee.</a:t>
            </a:r>
            <a:endParaRPr/>
          </a:p>
          <a:p>
            <a:pPr indent="-228600" lvl="0" marL="228600" rtl="0" algn="l">
              <a:lnSpc>
                <a:spcPct val="90000"/>
              </a:lnSpc>
              <a:spcBef>
                <a:spcPts val="1000"/>
              </a:spcBef>
              <a:spcAft>
                <a:spcPts val="0"/>
              </a:spcAft>
              <a:buClr>
                <a:schemeClr val="dk1"/>
              </a:buClr>
              <a:buSzPts val="1600"/>
              <a:buChar char="•"/>
            </a:pPr>
            <a:r>
              <a:rPr lang="en-US" sz="1600"/>
              <a:t> It is stabilized by the insertion of the horizontal fibers of the vastus medialis and by the prominence of the lateral femoral condyle which prevents lateral dislocation during flexion. The retinaculum fibers of the patella also stabilize it during exercise.</a:t>
            </a:r>
            <a:endParaRPr/>
          </a:p>
          <a:p>
            <a:pPr indent="-127000" lvl="0" marL="228600" rtl="0" algn="l">
              <a:lnSpc>
                <a:spcPct val="90000"/>
              </a:lnSpc>
              <a:spcBef>
                <a:spcPts val="1000"/>
              </a:spcBef>
              <a:spcAft>
                <a:spcPts val="0"/>
              </a:spcAft>
              <a:buClr>
                <a:schemeClr val="dk1"/>
              </a:buClr>
              <a:buSzPts val="1600"/>
              <a:buNone/>
            </a:pPr>
            <a:r>
              <a:t/>
            </a:r>
            <a:endParaRPr sz="1600"/>
          </a:p>
        </p:txBody>
      </p:sp>
      <p:sp>
        <p:nvSpPr>
          <p:cNvPr id="106" name="Google Shape;106;p2"/>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2"/>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108" name="Google Shape;108;p2"/>
          <p:cNvPicPr preferRelativeResize="0"/>
          <p:nvPr/>
        </p:nvPicPr>
        <p:blipFill rotWithShape="1">
          <a:blip r:embed="rId3">
            <a:alphaModFix/>
          </a:blip>
          <a:srcRect b="0" l="0" r="0" t="0"/>
          <a:stretch/>
        </p:blipFill>
        <p:spPr>
          <a:xfrm>
            <a:off x="7083423" y="686944"/>
            <a:ext cx="4397433" cy="2308651"/>
          </a:xfrm>
          <a:prstGeom prst="rect">
            <a:avLst/>
          </a:prstGeom>
          <a:noFill/>
          <a:ln>
            <a:noFill/>
          </a:ln>
        </p:spPr>
      </p:pic>
      <p:sp>
        <p:nvSpPr>
          <p:cNvPr id="109" name="Google Shape;109;p2"/>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110" name="Google Shape;110;p2"/>
          <p:cNvPicPr preferRelativeResize="0"/>
          <p:nvPr>
            <p:ph idx="1" type="body"/>
          </p:nvPr>
        </p:nvPicPr>
        <p:blipFill rotWithShape="1">
          <a:blip r:embed="rId4">
            <a:alphaModFix/>
          </a:blip>
          <a:srcRect b="0" l="0" r="0" t="0"/>
          <a:stretch/>
        </p:blipFill>
        <p:spPr>
          <a:xfrm>
            <a:off x="7244862" y="3707894"/>
            <a:ext cx="4109775" cy="25187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sp>
        <p:nvSpPr>
          <p:cNvPr id="349" name="Google Shape;349;p2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0" name="Google Shape;350;p20"/>
          <p:cNvSpPr txBox="1"/>
          <p:nvPr>
            <p:ph type="title"/>
          </p:nvPr>
        </p:nvSpPr>
        <p:spPr>
          <a:xfrm>
            <a:off x="795528" y="386930"/>
            <a:ext cx="1014179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Ankle Fractures</a:t>
            </a:r>
            <a:endParaRPr/>
          </a:p>
        </p:txBody>
      </p:sp>
      <p:sp>
        <p:nvSpPr>
          <p:cNvPr id="351" name="Google Shape;351;p20"/>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2" name="Google Shape;352;p20"/>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hone&#10;&#10;Description automatically generated" id="353" name="Google Shape;353;p20"/>
          <p:cNvPicPr preferRelativeResize="0"/>
          <p:nvPr>
            <p:ph idx="2" type="body"/>
          </p:nvPr>
        </p:nvPicPr>
        <p:blipFill rotWithShape="1">
          <a:blip r:embed="rId3">
            <a:alphaModFix/>
          </a:blip>
          <a:srcRect b="0" l="0" r="0" t="0"/>
          <a:stretch/>
        </p:blipFill>
        <p:spPr>
          <a:xfrm>
            <a:off x="496920" y="2441749"/>
            <a:ext cx="5463474" cy="3746539"/>
          </a:xfrm>
          <a:prstGeom prst="rect">
            <a:avLst/>
          </a:prstGeom>
          <a:noFill/>
          <a:ln>
            <a:noFill/>
          </a:ln>
        </p:spPr>
      </p:pic>
      <p:sp>
        <p:nvSpPr>
          <p:cNvPr id="354" name="Google Shape;354;p20"/>
          <p:cNvSpPr txBox="1"/>
          <p:nvPr>
            <p:ph idx="1" type="body"/>
          </p:nvPr>
        </p:nvSpPr>
        <p:spPr>
          <a:xfrm>
            <a:off x="6406429" y="2599509"/>
            <a:ext cx="4530898"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X-ray Parameters for assessment of the ankle joint stability:</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Medial Clear Space: between medial malleolus and the talus should be less than 4mm.</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Tibiofibular Clear Space: between the groove of the distal tibial prominence and the medial margin of the distal fibula should be less than 6mm.</a:t>
            </a:r>
            <a:endParaRPr/>
          </a:p>
          <a:p>
            <a:pPr indent="-228600" lvl="1" marL="685800" rtl="0" algn="l">
              <a:lnSpc>
                <a:spcPct val="90000"/>
              </a:lnSpc>
              <a:spcBef>
                <a:spcPts val="500"/>
              </a:spcBef>
              <a:spcAft>
                <a:spcPts val="0"/>
              </a:spcAft>
              <a:buClr>
                <a:schemeClr val="dk1"/>
              </a:buClr>
              <a:buSzPts val="1700"/>
              <a:buFont typeface="Noto Sans Symbols"/>
              <a:buChar char="❑"/>
            </a:pPr>
            <a:r>
              <a:rPr lang="en-US" sz="1700"/>
              <a:t>Any increase in these spaces indicate a syndesmosis injury and instability of the ankle joint with deltoid ligament disruption.</a:t>
            </a:r>
            <a:endParaRPr/>
          </a:p>
        </p:txBody>
      </p:sp>
      <p:sp>
        <p:nvSpPr>
          <p:cNvPr id="355" name="Google Shape;355;p20"/>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sp>
        <p:nvSpPr>
          <p:cNvPr id="360" name="Google Shape;360;p2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1" name="Google Shape;361;p21"/>
          <p:cNvSpPr txBox="1"/>
          <p:nvPr>
            <p:ph type="title"/>
          </p:nvPr>
        </p:nvSpPr>
        <p:spPr>
          <a:xfrm>
            <a:off x="589560" y="856180"/>
            <a:ext cx="527940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Ankle Fractures</a:t>
            </a:r>
            <a:endParaRPr/>
          </a:p>
        </p:txBody>
      </p:sp>
      <p:grpSp>
        <p:nvGrpSpPr>
          <p:cNvPr id="362" name="Google Shape;362;p21"/>
          <p:cNvGrpSpPr/>
          <p:nvPr/>
        </p:nvGrpSpPr>
        <p:grpSpPr>
          <a:xfrm>
            <a:off x="0" y="1083484"/>
            <a:ext cx="355196" cy="673460"/>
            <a:chOff x="0" y="823811"/>
            <a:chExt cx="355196" cy="673460"/>
          </a:xfrm>
        </p:grpSpPr>
        <p:sp>
          <p:nvSpPr>
            <p:cNvPr id="363" name="Google Shape;363;p21"/>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4" name="Google Shape;364;p21"/>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65" name="Google Shape;365;p21"/>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6" name="Google Shape;366;p21"/>
          <p:cNvSpPr txBox="1"/>
          <p:nvPr>
            <p:ph idx="1" type="body"/>
          </p:nvPr>
        </p:nvSpPr>
        <p:spPr>
          <a:xfrm>
            <a:off x="665085" y="2337546"/>
            <a:ext cx="4975066" cy="2428904"/>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Injury Patterns:</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Isolated medial malleolus fracture.</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Isolated lateral malleolus fracture.</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Posterior malleolus fracture.</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Bimalleolar and bimalleolar-equivalent fractures</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Trimalleolar fracture.</a:t>
            </a:r>
            <a:endParaRPr/>
          </a:p>
        </p:txBody>
      </p:sp>
      <p:sp>
        <p:nvSpPr>
          <p:cNvPr id="367" name="Google Shape;367;p21"/>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8" name="Google Shape;368;p21"/>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clothing, indoor, sitting, underwear&#10;&#10;Description automatically generated" id="369" name="Google Shape;369;p21"/>
          <p:cNvPicPr preferRelativeResize="0"/>
          <p:nvPr/>
        </p:nvPicPr>
        <p:blipFill rotWithShape="1">
          <a:blip r:embed="rId3">
            <a:alphaModFix/>
          </a:blip>
          <a:srcRect b="0" l="0" r="0" t="0"/>
          <a:stretch/>
        </p:blipFill>
        <p:spPr>
          <a:xfrm>
            <a:off x="6937050" y="428934"/>
            <a:ext cx="4664231" cy="2812543"/>
          </a:xfrm>
          <a:prstGeom prst="rect">
            <a:avLst/>
          </a:prstGeom>
          <a:noFill/>
          <a:ln>
            <a:noFill/>
          </a:ln>
        </p:spPr>
      </p:pic>
      <p:sp>
        <p:nvSpPr>
          <p:cNvPr id="370" name="Google Shape;370;p21"/>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clothing, photo, display, sitting&#10;&#10;Description automatically generated" id="371" name="Google Shape;371;p21"/>
          <p:cNvPicPr preferRelativeResize="0"/>
          <p:nvPr/>
        </p:nvPicPr>
        <p:blipFill rotWithShape="1">
          <a:blip r:embed="rId4">
            <a:alphaModFix/>
          </a:blip>
          <a:srcRect b="0" l="0" r="0" t="0"/>
          <a:stretch/>
        </p:blipFill>
        <p:spPr>
          <a:xfrm>
            <a:off x="6937050" y="3576967"/>
            <a:ext cx="4664231" cy="27331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sp>
        <p:nvSpPr>
          <p:cNvPr id="376" name="Google Shape;376;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sitting, table, small&#10;&#10;Description automatically generated" id="377" name="Google Shape;377;p22"/>
          <p:cNvPicPr preferRelativeResize="0"/>
          <p:nvPr/>
        </p:nvPicPr>
        <p:blipFill rotWithShape="1">
          <a:blip r:embed="rId3">
            <a:alphaModFix/>
          </a:blip>
          <a:srcRect b="1" l="0" r="2" t="7193"/>
          <a:stretch/>
        </p:blipFill>
        <p:spPr>
          <a:xfrm>
            <a:off x="579264" y="365141"/>
            <a:ext cx="6288262" cy="3063875"/>
          </a:xfrm>
          <a:prstGeom prst="rect">
            <a:avLst/>
          </a:prstGeom>
          <a:noFill/>
          <a:ln>
            <a:noFill/>
          </a:ln>
        </p:spPr>
      </p:pic>
      <p:sp>
        <p:nvSpPr>
          <p:cNvPr id="378" name="Google Shape;378;p22"/>
          <p:cNvSpPr/>
          <p:nvPr/>
        </p:nvSpPr>
        <p:spPr>
          <a:xfrm>
            <a:off x="579263" y="3630934"/>
            <a:ext cx="6288261" cy="2546028"/>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AC0A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9" name="Google Shape;379;p22"/>
          <p:cNvSpPr txBox="1"/>
          <p:nvPr>
            <p:ph type="title"/>
          </p:nvPr>
        </p:nvSpPr>
        <p:spPr>
          <a:xfrm>
            <a:off x="841248" y="3849689"/>
            <a:ext cx="2111122" cy="21050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Ankle Fractures</a:t>
            </a:r>
            <a:endParaRPr/>
          </a:p>
        </p:txBody>
      </p:sp>
      <p:sp>
        <p:nvSpPr>
          <p:cNvPr id="380" name="Google Shape;380;p22"/>
          <p:cNvSpPr/>
          <p:nvPr/>
        </p:nvSpPr>
        <p:spPr>
          <a:xfrm>
            <a:off x="522494" y="456572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81" name="Google Shape;381;p22"/>
          <p:cNvSpPr/>
          <p:nvPr/>
        </p:nvSpPr>
        <p:spPr>
          <a:xfrm rot="5400000">
            <a:off x="2394346" y="4893056"/>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2" name="Google Shape;382;p22"/>
          <p:cNvSpPr txBox="1"/>
          <p:nvPr>
            <p:ph idx="1" type="body"/>
          </p:nvPr>
        </p:nvSpPr>
        <p:spPr>
          <a:xfrm>
            <a:off x="3360563" y="3849688"/>
            <a:ext cx="3315810" cy="210502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Char char="•"/>
            </a:pPr>
            <a:r>
              <a:rPr lang="en-US" sz="1400"/>
              <a:t>Weber Classification: depends on the level of fibular fracture relative to the syndesmosis.</a:t>
            </a:r>
            <a:endParaRPr/>
          </a:p>
          <a:p>
            <a:pPr indent="-228600" lvl="1" marL="685800" rtl="0" algn="l">
              <a:lnSpc>
                <a:spcPct val="90000"/>
              </a:lnSpc>
              <a:spcBef>
                <a:spcPts val="500"/>
              </a:spcBef>
              <a:spcAft>
                <a:spcPts val="0"/>
              </a:spcAft>
              <a:buClr>
                <a:schemeClr val="dk1"/>
              </a:buClr>
              <a:buSzPts val="1400"/>
              <a:buFont typeface="Noto Sans Symbols"/>
              <a:buChar char="❑"/>
            </a:pPr>
            <a:r>
              <a:rPr lang="en-US" sz="1400"/>
              <a:t>Weber A: Fibular fracture is below the syndesmosis.</a:t>
            </a:r>
            <a:endParaRPr/>
          </a:p>
          <a:p>
            <a:pPr indent="-228600" lvl="1" marL="685800" rtl="0" algn="l">
              <a:lnSpc>
                <a:spcPct val="90000"/>
              </a:lnSpc>
              <a:spcBef>
                <a:spcPts val="500"/>
              </a:spcBef>
              <a:spcAft>
                <a:spcPts val="0"/>
              </a:spcAft>
              <a:buClr>
                <a:schemeClr val="dk1"/>
              </a:buClr>
              <a:buSzPts val="1400"/>
              <a:buFont typeface="Noto Sans Symbols"/>
              <a:buChar char="❑"/>
            </a:pPr>
            <a:r>
              <a:rPr lang="en-US" sz="1400"/>
              <a:t>Weber B: Fibular fracture is at the level of the syndesmosis.</a:t>
            </a:r>
            <a:endParaRPr/>
          </a:p>
          <a:p>
            <a:pPr indent="-228600" lvl="1" marL="685800" rtl="0" algn="l">
              <a:lnSpc>
                <a:spcPct val="90000"/>
              </a:lnSpc>
              <a:spcBef>
                <a:spcPts val="500"/>
              </a:spcBef>
              <a:spcAft>
                <a:spcPts val="0"/>
              </a:spcAft>
              <a:buClr>
                <a:schemeClr val="dk1"/>
              </a:buClr>
              <a:buSzPts val="1400"/>
              <a:buFont typeface="Noto Sans Symbols"/>
              <a:buChar char="❑"/>
            </a:pPr>
            <a:r>
              <a:rPr lang="en-US" sz="1400"/>
              <a:t>Weber C: Fibular fracture is above the syndesmosis.</a:t>
            </a:r>
            <a:endParaRPr/>
          </a:p>
        </p:txBody>
      </p:sp>
      <p:pic>
        <p:nvPicPr>
          <p:cNvPr descr="A close up of a piece of paper&#10;&#10;Description automatically generated" id="383" name="Google Shape;383;p22"/>
          <p:cNvPicPr preferRelativeResize="0"/>
          <p:nvPr>
            <p:ph idx="2" type="body"/>
          </p:nvPr>
        </p:nvPicPr>
        <p:blipFill rotWithShape="1">
          <a:blip r:embed="rId4">
            <a:alphaModFix/>
          </a:blip>
          <a:srcRect b="3" l="959" r="7914" t="0"/>
          <a:stretch/>
        </p:blipFill>
        <p:spPr>
          <a:xfrm>
            <a:off x="7048500" y="365109"/>
            <a:ext cx="4621006" cy="58118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p2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9" name="Google Shape;389;p23"/>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Ankle Fractures</a:t>
            </a:r>
            <a:endParaRPr/>
          </a:p>
        </p:txBody>
      </p:sp>
      <p:grpSp>
        <p:nvGrpSpPr>
          <p:cNvPr id="390" name="Google Shape;390;p23"/>
          <p:cNvGrpSpPr/>
          <p:nvPr/>
        </p:nvGrpSpPr>
        <p:grpSpPr>
          <a:xfrm>
            <a:off x="0" y="1083484"/>
            <a:ext cx="355196" cy="673460"/>
            <a:chOff x="0" y="823811"/>
            <a:chExt cx="355196" cy="673460"/>
          </a:xfrm>
        </p:grpSpPr>
        <p:sp>
          <p:nvSpPr>
            <p:cNvPr id="391" name="Google Shape;391;p23"/>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2" name="Google Shape;392;p23"/>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93" name="Google Shape;393;p23"/>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4" name="Google Shape;394;p23"/>
          <p:cNvSpPr txBox="1"/>
          <p:nvPr>
            <p:ph idx="2" type="body"/>
          </p:nvPr>
        </p:nvSpPr>
        <p:spPr>
          <a:xfrm>
            <a:off x="590719" y="2224322"/>
            <a:ext cx="4559425" cy="419208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Management:</a:t>
            </a:r>
            <a:endParaRPr/>
          </a:p>
          <a:p>
            <a:pPr indent="-228600" lvl="1" marL="685800" rtl="0" algn="l">
              <a:lnSpc>
                <a:spcPct val="90000"/>
              </a:lnSpc>
              <a:spcBef>
                <a:spcPts val="500"/>
              </a:spcBef>
              <a:spcAft>
                <a:spcPts val="0"/>
              </a:spcAft>
              <a:buClr>
                <a:schemeClr val="dk1"/>
              </a:buClr>
              <a:buSzPts val="1600"/>
              <a:buFont typeface="Noto Sans Symbols"/>
              <a:buChar char="❑"/>
            </a:pPr>
            <a:r>
              <a:rPr lang="en-US" sz="1600"/>
              <a:t>Non-operative by a short leg cast, indicated in:</a:t>
            </a:r>
            <a:endParaRPr/>
          </a:p>
          <a:p>
            <a:pPr indent="-342900" lvl="2" marL="1257300" rtl="0" algn="l">
              <a:lnSpc>
                <a:spcPct val="90000"/>
              </a:lnSpc>
              <a:spcBef>
                <a:spcPts val="500"/>
              </a:spcBef>
              <a:spcAft>
                <a:spcPts val="0"/>
              </a:spcAft>
              <a:buClr>
                <a:schemeClr val="dk1"/>
              </a:buClr>
              <a:buSzPts val="1600"/>
              <a:buFont typeface="Calibri"/>
              <a:buAutoNum type="arabicPeriod"/>
            </a:pPr>
            <a:r>
              <a:rPr lang="en-US" sz="1600"/>
              <a:t>Isolated non-displaced medial malleolus fracture or tip avulsions.</a:t>
            </a:r>
            <a:endParaRPr/>
          </a:p>
          <a:p>
            <a:pPr indent="-342900" lvl="2" marL="1257300" rtl="0" algn="l">
              <a:lnSpc>
                <a:spcPct val="90000"/>
              </a:lnSpc>
              <a:spcBef>
                <a:spcPts val="500"/>
              </a:spcBef>
              <a:spcAft>
                <a:spcPts val="0"/>
              </a:spcAft>
              <a:buClr>
                <a:schemeClr val="dk1"/>
              </a:buClr>
              <a:buSzPts val="1600"/>
              <a:buFont typeface="Calibri"/>
              <a:buAutoNum type="arabicPeriod"/>
            </a:pPr>
            <a:r>
              <a:rPr lang="en-US" sz="1600"/>
              <a:t>Isolated lateral malleolus fracture with &lt; 3mm displacement and no talar shift.</a:t>
            </a:r>
            <a:endParaRPr/>
          </a:p>
          <a:p>
            <a:pPr indent="-342900" lvl="2" marL="1257300" rtl="0" algn="l">
              <a:lnSpc>
                <a:spcPct val="90000"/>
              </a:lnSpc>
              <a:spcBef>
                <a:spcPts val="500"/>
              </a:spcBef>
              <a:spcAft>
                <a:spcPts val="0"/>
              </a:spcAft>
              <a:buClr>
                <a:schemeClr val="dk1"/>
              </a:buClr>
              <a:buSzPts val="1600"/>
              <a:buFont typeface="Calibri"/>
              <a:buAutoNum type="arabicPeriod"/>
            </a:pPr>
            <a:r>
              <a:rPr lang="en-US" sz="1600"/>
              <a:t>Bimalleolar fracture if elderly or unable to undergo surgical intervention.</a:t>
            </a:r>
            <a:endParaRPr/>
          </a:p>
          <a:p>
            <a:pPr indent="-342900" lvl="2" marL="1257300" rtl="0" algn="l">
              <a:lnSpc>
                <a:spcPct val="90000"/>
              </a:lnSpc>
              <a:spcBef>
                <a:spcPts val="500"/>
              </a:spcBef>
              <a:spcAft>
                <a:spcPts val="0"/>
              </a:spcAft>
              <a:buClr>
                <a:schemeClr val="dk1"/>
              </a:buClr>
              <a:buSzPts val="1600"/>
              <a:buFont typeface="Calibri"/>
              <a:buAutoNum type="arabicPeriod"/>
            </a:pPr>
            <a:r>
              <a:rPr lang="en-US" sz="1600"/>
              <a:t>Posterior malleolus fracture with &lt;25% joint involvement or &lt; 2mm step off.</a:t>
            </a:r>
            <a:endParaRPr/>
          </a:p>
          <a:p>
            <a:pPr indent="-127000" lvl="0" marL="228600" rtl="0" algn="l">
              <a:lnSpc>
                <a:spcPct val="90000"/>
              </a:lnSpc>
              <a:spcBef>
                <a:spcPts val="1000"/>
              </a:spcBef>
              <a:spcAft>
                <a:spcPts val="0"/>
              </a:spcAft>
              <a:buClr>
                <a:schemeClr val="dk1"/>
              </a:buClr>
              <a:buSzPts val="1600"/>
              <a:buNone/>
            </a:pPr>
            <a:r>
              <a:t/>
            </a:r>
            <a:endParaRPr sz="1600"/>
          </a:p>
        </p:txBody>
      </p:sp>
      <p:sp>
        <p:nvSpPr>
          <p:cNvPr id="395" name="Google Shape;395;p23"/>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6" name="Google Shape;396;p23"/>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erson sitting on a chair&#10;&#10;Description automatically generated" id="397" name="Google Shape;397;p23"/>
          <p:cNvPicPr preferRelativeResize="0"/>
          <p:nvPr>
            <p:ph idx="1" type="body"/>
          </p:nvPr>
        </p:nvPicPr>
        <p:blipFill rotWithShape="1">
          <a:blip r:embed="rId3">
            <a:alphaModFix/>
          </a:blip>
          <a:srcRect b="2" l="8233" r="3052" t="0"/>
          <a:stretch/>
        </p:blipFill>
        <p:spPr>
          <a:xfrm>
            <a:off x="5977788" y="799352"/>
            <a:ext cx="5425410" cy="52592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1" name="Shape 401"/>
        <p:cNvGrpSpPr/>
        <p:nvPr/>
      </p:nvGrpSpPr>
      <p:grpSpPr>
        <a:xfrm>
          <a:off x="0" y="0"/>
          <a:ext cx="0" cy="0"/>
          <a:chOff x="0" y="0"/>
          <a:chExt cx="0" cy="0"/>
        </a:xfrm>
      </p:grpSpPr>
      <p:sp>
        <p:nvSpPr>
          <p:cNvPr id="402" name="Google Shape;402;p2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03" name="Google Shape;403;p24"/>
          <p:cNvGrpSpPr/>
          <p:nvPr/>
        </p:nvGrpSpPr>
        <p:grpSpPr>
          <a:xfrm>
            <a:off x="4" y="1062849"/>
            <a:ext cx="731521" cy="673460"/>
            <a:chOff x="3940602" y="308034"/>
            <a:chExt cx="2116791" cy="3428999"/>
          </a:xfrm>
        </p:grpSpPr>
        <p:sp>
          <p:nvSpPr>
            <p:cNvPr id="404" name="Google Shape;404;p24"/>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5" name="Google Shape;405;p24"/>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6" name="Google Shape;406;p24"/>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07" name="Google Shape;407;p24"/>
          <p:cNvSpPr/>
          <p:nvPr/>
        </p:nvSpPr>
        <p:spPr>
          <a:xfrm>
            <a:off x="640080" y="656150"/>
            <a:ext cx="5590787" cy="14315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8" name="Google Shape;408;p24"/>
          <p:cNvSpPr txBox="1"/>
          <p:nvPr>
            <p:ph type="title"/>
          </p:nvPr>
        </p:nvSpPr>
        <p:spPr>
          <a:xfrm>
            <a:off x="1043631" y="873940"/>
            <a:ext cx="4928291" cy="10357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Ankle Fractures</a:t>
            </a:r>
            <a:endParaRPr/>
          </a:p>
        </p:txBody>
      </p:sp>
      <p:sp>
        <p:nvSpPr>
          <p:cNvPr id="409" name="Google Shape;409;p24"/>
          <p:cNvSpPr txBox="1"/>
          <p:nvPr>
            <p:ph idx="1" type="body"/>
          </p:nvPr>
        </p:nvSpPr>
        <p:spPr>
          <a:xfrm>
            <a:off x="1045029" y="2524721"/>
            <a:ext cx="4991629" cy="3677123"/>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800"/>
              <a:buChar char="•"/>
            </a:pPr>
            <a:r>
              <a:rPr lang="en-US" sz="1800"/>
              <a:t>Management: </a:t>
            </a:r>
            <a:endParaRPr/>
          </a:p>
          <a:p>
            <a:pPr indent="-228600" lvl="1" marL="685800" rtl="0" algn="l">
              <a:lnSpc>
                <a:spcPct val="90000"/>
              </a:lnSpc>
              <a:spcBef>
                <a:spcPts val="500"/>
              </a:spcBef>
              <a:spcAft>
                <a:spcPts val="0"/>
              </a:spcAft>
              <a:buClr>
                <a:schemeClr val="dk1"/>
              </a:buClr>
              <a:buSzPts val="1800"/>
              <a:buFont typeface="Noto Sans Symbols"/>
              <a:buChar char="❑"/>
            </a:pPr>
            <a:r>
              <a:rPr lang="en-US" sz="1800"/>
              <a:t>Operative: Open reduction and internal fixation, indicated in:</a:t>
            </a:r>
            <a:endParaRPr/>
          </a:p>
          <a:p>
            <a:pPr indent="-342900" lvl="2" marL="1257300" rtl="0" algn="l">
              <a:lnSpc>
                <a:spcPct val="90000"/>
              </a:lnSpc>
              <a:spcBef>
                <a:spcPts val="500"/>
              </a:spcBef>
              <a:spcAft>
                <a:spcPts val="0"/>
              </a:spcAft>
              <a:buClr>
                <a:schemeClr val="dk1"/>
              </a:buClr>
              <a:buSzPts val="1800"/>
              <a:buFont typeface="Calibri"/>
              <a:buAutoNum type="arabicPeriod"/>
            </a:pPr>
            <a:r>
              <a:rPr lang="en-US" sz="1800"/>
              <a:t>Any talar displacement.</a:t>
            </a:r>
            <a:endParaRPr/>
          </a:p>
          <a:p>
            <a:pPr indent="-342900" lvl="2" marL="1257300" rtl="0" algn="l">
              <a:lnSpc>
                <a:spcPct val="90000"/>
              </a:lnSpc>
              <a:spcBef>
                <a:spcPts val="500"/>
              </a:spcBef>
              <a:spcAft>
                <a:spcPts val="0"/>
              </a:spcAft>
              <a:buClr>
                <a:schemeClr val="dk1"/>
              </a:buClr>
              <a:buSzPts val="1800"/>
              <a:buFont typeface="Calibri"/>
              <a:buAutoNum type="arabicPeriod"/>
            </a:pPr>
            <a:r>
              <a:rPr lang="en-US" sz="1800"/>
              <a:t>Displaced Isolated medial or lateral malleolus fracture.</a:t>
            </a:r>
            <a:endParaRPr/>
          </a:p>
          <a:p>
            <a:pPr indent="-342900" lvl="2" marL="1257300" rtl="0" algn="l">
              <a:lnSpc>
                <a:spcPct val="90000"/>
              </a:lnSpc>
              <a:spcBef>
                <a:spcPts val="500"/>
              </a:spcBef>
              <a:spcAft>
                <a:spcPts val="0"/>
              </a:spcAft>
              <a:buClr>
                <a:schemeClr val="dk1"/>
              </a:buClr>
              <a:buSzPts val="1800"/>
              <a:buFont typeface="Calibri"/>
              <a:buAutoNum type="arabicPeriod"/>
            </a:pPr>
            <a:r>
              <a:rPr lang="en-US" sz="1800"/>
              <a:t>Posterior malleolus fracture with &gt;25% joint involvement or &gt;2mm step off.</a:t>
            </a:r>
            <a:endParaRPr/>
          </a:p>
          <a:p>
            <a:pPr indent="-342900" lvl="2" marL="1257300" rtl="0" algn="l">
              <a:lnSpc>
                <a:spcPct val="90000"/>
              </a:lnSpc>
              <a:spcBef>
                <a:spcPts val="500"/>
              </a:spcBef>
              <a:spcAft>
                <a:spcPts val="0"/>
              </a:spcAft>
              <a:buClr>
                <a:schemeClr val="dk1"/>
              </a:buClr>
              <a:buSzPts val="1800"/>
              <a:buFont typeface="Calibri"/>
              <a:buAutoNum type="arabicPeriod"/>
            </a:pPr>
            <a:r>
              <a:rPr lang="en-US" sz="1800"/>
              <a:t>Open fractures</a:t>
            </a:r>
            <a:endParaRPr/>
          </a:p>
          <a:p>
            <a:pPr indent="-342900" lvl="2" marL="1257300" rtl="0" algn="l">
              <a:lnSpc>
                <a:spcPct val="90000"/>
              </a:lnSpc>
              <a:spcBef>
                <a:spcPts val="500"/>
              </a:spcBef>
              <a:spcAft>
                <a:spcPts val="0"/>
              </a:spcAft>
              <a:buClr>
                <a:schemeClr val="dk1"/>
              </a:buClr>
              <a:buSzPts val="1800"/>
              <a:buFont typeface="Calibri"/>
              <a:buAutoNum type="arabicPeriod"/>
            </a:pPr>
            <a:r>
              <a:rPr lang="en-US" sz="1800"/>
              <a:t>Malleolar non-unions</a:t>
            </a:r>
            <a:endParaRPr/>
          </a:p>
          <a:p>
            <a:pPr indent="-342900" lvl="2" marL="1257300" rtl="0" algn="l">
              <a:lnSpc>
                <a:spcPct val="90000"/>
              </a:lnSpc>
              <a:spcBef>
                <a:spcPts val="500"/>
              </a:spcBef>
              <a:spcAft>
                <a:spcPts val="0"/>
              </a:spcAft>
              <a:buClr>
                <a:schemeClr val="dk1"/>
              </a:buClr>
              <a:buSzPts val="1800"/>
              <a:buFont typeface="Calibri"/>
              <a:buAutoNum type="arabicPeriod"/>
            </a:pPr>
            <a:r>
              <a:rPr lang="en-US" sz="1800"/>
              <a:t>Bimalleolar and bimalleolar-equivalent fractures</a:t>
            </a:r>
            <a:endParaRPr/>
          </a:p>
          <a:p>
            <a:pPr indent="0" lvl="0" marL="0" rtl="0" algn="l">
              <a:lnSpc>
                <a:spcPct val="90000"/>
              </a:lnSpc>
              <a:spcBef>
                <a:spcPts val="1000"/>
              </a:spcBef>
              <a:spcAft>
                <a:spcPts val="0"/>
              </a:spcAft>
              <a:buClr>
                <a:schemeClr val="dk1"/>
              </a:buClr>
              <a:buSzPts val="1800"/>
              <a:buNone/>
            </a:pPr>
            <a:r>
              <a:t/>
            </a:r>
            <a:endParaRPr sz="1800"/>
          </a:p>
        </p:txBody>
      </p:sp>
      <p:pic>
        <p:nvPicPr>
          <p:cNvPr descr="A picture containing indoor, photo, sitting, small&#10;&#10;Description automatically generated" id="410" name="Google Shape;410;p24"/>
          <p:cNvPicPr preferRelativeResize="0"/>
          <p:nvPr>
            <p:ph idx="2" type="body"/>
          </p:nvPr>
        </p:nvPicPr>
        <p:blipFill rotWithShape="1">
          <a:blip r:embed="rId3">
            <a:alphaModFix/>
          </a:blip>
          <a:srcRect b="10562" l="0" r="0" t="0"/>
          <a:stretch/>
        </p:blipFill>
        <p:spPr>
          <a:xfrm>
            <a:off x="6788383" y="613147"/>
            <a:ext cx="4565417" cy="5593443"/>
          </a:xfrm>
          <a:prstGeom prst="rect">
            <a:avLst/>
          </a:prstGeom>
          <a:noFill/>
          <a:ln>
            <a:noFill/>
          </a:ln>
        </p:spPr>
      </p:pic>
      <p:cxnSp>
        <p:nvCxnSpPr>
          <p:cNvPr id="411" name="Google Shape;411;p24"/>
          <p:cNvCxnSpPr/>
          <p:nvPr/>
        </p:nvCxnSpPr>
        <p:spPr>
          <a:xfrm rot="10800000">
            <a:off x="838200" y="6492240"/>
            <a:ext cx="105156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5" name="Shape 415"/>
        <p:cNvGrpSpPr/>
        <p:nvPr/>
      </p:nvGrpSpPr>
      <p:grpSpPr>
        <a:xfrm>
          <a:off x="0" y="0"/>
          <a:ext cx="0" cy="0"/>
          <a:chOff x="0" y="0"/>
          <a:chExt cx="0" cy="0"/>
        </a:xfrm>
      </p:grpSpPr>
      <p:sp>
        <p:nvSpPr>
          <p:cNvPr id="416" name="Google Shape;416;p2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7" name="Google Shape;417;p25"/>
          <p:cNvSpPr txBox="1"/>
          <p:nvPr>
            <p:ph type="title"/>
          </p:nvPr>
        </p:nvSpPr>
        <p:spPr>
          <a:xfrm>
            <a:off x="645065" y="1463040"/>
            <a:ext cx="3796306"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Ankle Fractures</a:t>
            </a:r>
            <a:endParaRPr/>
          </a:p>
        </p:txBody>
      </p:sp>
      <p:grpSp>
        <p:nvGrpSpPr>
          <p:cNvPr id="418" name="Google Shape;418;p25"/>
          <p:cNvGrpSpPr/>
          <p:nvPr/>
        </p:nvGrpSpPr>
        <p:grpSpPr>
          <a:xfrm>
            <a:off x="209667" y="4415245"/>
            <a:ext cx="11982332" cy="2087795"/>
            <a:chOff x="143163" y="5763486"/>
            <a:chExt cx="11982332" cy="739555"/>
          </a:xfrm>
        </p:grpSpPr>
        <p:sp>
          <p:nvSpPr>
            <p:cNvPr id="419" name="Google Shape;419;p25"/>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420" name="Google Shape;420;p25"/>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421" name="Google Shape;421;p25"/>
          <p:cNvSpPr/>
          <p:nvPr/>
        </p:nvSpPr>
        <p:spPr>
          <a:xfrm>
            <a:off x="5133706" y="587829"/>
            <a:ext cx="6505300"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2" name="Google Shape;422;p25"/>
          <p:cNvSpPr txBox="1"/>
          <p:nvPr>
            <p:ph idx="1" type="body"/>
          </p:nvPr>
        </p:nvSpPr>
        <p:spPr>
          <a:xfrm>
            <a:off x="5656218" y="1463039"/>
            <a:ext cx="5542387" cy="430044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Complications: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Infections </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Non- union</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Malunion </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Secondary post traumatic arthritis of ankle joint</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Soft tissue complications/compartment syndrome.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6" name="Shape 426"/>
        <p:cNvGrpSpPr/>
        <p:nvPr/>
      </p:nvGrpSpPr>
      <p:grpSpPr>
        <a:xfrm>
          <a:off x="0" y="0"/>
          <a:ext cx="0" cy="0"/>
          <a:chOff x="0" y="0"/>
          <a:chExt cx="0" cy="0"/>
        </a:xfrm>
      </p:grpSpPr>
      <p:sp>
        <p:nvSpPr>
          <p:cNvPr id="427" name="Google Shape;427;p2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8" name="Google Shape;428;p26"/>
          <p:cNvSpPr txBox="1"/>
          <p:nvPr>
            <p:ph type="title"/>
          </p:nvPr>
        </p:nvSpPr>
        <p:spPr>
          <a:xfrm>
            <a:off x="793662" y="386930"/>
            <a:ext cx="10066122" cy="129844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Pilon Fracture</a:t>
            </a:r>
            <a:endParaRPr/>
          </a:p>
        </p:txBody>
      </p:sp>
      <p:sp>
        <p:nvSpPr>
          <p:cNvPr id="429" name="Google Shape;429;p26"/>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0" name="Google Shape;430;p26"/>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1" name="Google Shape;431;p26"/>
          <p:cNvSpPr txBox="1"/>
          <p:nvPr>
            <p:ph idx="1" type="body"/>
          </p:nvPr>
        </p:nvSpPr>
        <p:spPr>
          <a:xfrm>
            <a:off x="793660" y="2599509"/>
            <a:ext cx="4160725" cy="359898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Also known as (distal) tibial plafond fracture.</a:t>
            </a:r>
            <a:endParaRPr/>
          </a:p>
          <a:p>
            <a:pPr indent="-228600" lvl="1" marL="685800" rtl="0" algn="l">
              <a:lnSpc>
                <a:spcPct val="90000"/>
              </a:lnSpc>
              <a:spcBef>
                <a:spcPts val="500"/>
              </a:spcBef>
              <a:spcAft>
                <a:spcPts val="0"/>
              </a:spcAft>
              <a:buClr>
                <a:schemeClr val="dk1"/>
              </a:buClr>
              <a:buSzPts val="1800"/>
              <a:buFont typeface="Noto Sans Symbols"/>
              <a:buChar char="❑"/>
            </a:pPr>
            <a:r>
              <a:rPr lang="en-US" sz="1800"/>
              <a:t>Plafond: “the ceiling,” the horizontal distal aspect of the tibia articulating with the talus.</a:t>
            </a:r>
            <a:endParaRPr/>
          </a:p>
          <a:p>
            <a:pPr indent="-228600" lvl="1" marL="685800" rtl="0" algn="l">
              <a:lnSpc>
                <a:spcPct val="90000"/>
              </a:lnSpc>
              <a:spcBef>
                <a:spcPts val="500"/>
              </a:spcBef>
              <a:spcAft>
                <a:spcPts val="0"/>
              </a:spcAft>
              <a:buClr>
                <a:schemeClr val="dk1"/>
              </a:buClr>
              <a:buSzPts val="1800"/>
              <a:buFont typeface="Noto Sans Symbols"/>
              <a:buChar char="❑"/>
            </a:pPr>
            <a:r>
              <a:rPr lang="en-US" sz="1800"/>
              <a:t>Pilon: an analogy of the mechanism of injury; talus is driven into the ankle joint causing the break in the horizontal distal articulation of the tibia.</a:t>
            </a:r>
            <a:endParaRPr/>
          </a:p>
        </p:txBody>
      </p:sp>
      <p:sp>
        <p:nvSpPr>
          <p:cNvPr id="432" name="Google Shape;432;p26"/>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mortar, cup, table, sitting&#10;&#10;Description automatically generated" id="433" name="Google Shape;433;p26"/>
          <p:cNvPicPr preferRelativeResize="0"/>
          <p:nvPr>
            <p:ph idx="2" type="body"/>
          </p:nvPr>
        </p:nvPicPr>
        <p:blipFill rotWithShape="1">
          <a:blip r:embed="rId3">
            <a:alphaModFix/>
          </a:blip>
          <a:srcRect b="-4" l="13672" r="-4" t="0"/>
          <a:stretch/>
        </p:blipFill>
        <p:spPr>
          <a:xfrm>
            <a:off x="5111047" y="4515553"/>
            <a:ext cx="1273995" cy="1689973"/>
          </a:xfrm>
          <a:prstGeom prst="rect">
            <a:avLst/>
          </a:prstGeom>
          <a:noFill/>
          <a:ln>
            <a:noFill/>
          </a:ln>
        </p:spPr>
      </p:pic>
      <p:pic>
        <p:nvPicPr>
          <p:cNvPr descr="A picture containing person, photo, holding, suit&#10;&#10;Description automatically generated" id="434" name="Google Shape;434;p26"/>
          <p:cNvPicPr preferRelativeResize="0"/>
          <p:nvPr/>
        </p:nvPicPr>
        <p:blipFill rotWithShape="1">
          <a:blip r:embed="rId4">
            <a:alphaModFix/>
          </a:blip>
          <a:srcRect b="0" l="0" r="0" t="0"/>
          <a:stretch/>
        </p:blipFill>
        <p:spPr>
          <a:xfrm>
            <a:off x="6256059" y="2369349"/>
            <a:ext cx="4937150" cy="322105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8" name="Shape 438"/>
        <p:cNvGrpSpPr/>
        <p:nvPr/>
      </p:nvGrpSpPr>
      <p:grpSpPr>
        <a:xfrm>
          <a:off x="0" y="0"/>
          <a:ext cx="0" cy="0"/>
          <a:chOff x="0" y="0"/>
          <a:chExt cx="0" cy="0"/>
        </a:xfrm>
      </p:grpSpPr>
      <p:sp>
        <p:nvSpPr>
          <p:cNvPr id="439" name="Google Shape;439;p2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0" name="Google Shape;440;p27"/>
          <p:cNvSpPr txBox="1"/>
          <p:nvPr>
            <p:ph type="title"/>
          </p:nvPr>
        </p:nvSpPr>
        <p:spPr>
          <a:xfrm>
            <a:off x="793662" y="386930"/>
            <a:ext cx="10066122" cy="129844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Pilon Fracture – X-ray</a:t>
            </a:r>
            <a:endParaRPr/>
          </a:p>
        </p:txBody>
      </p:sp>
      <p:sp>
        <p:nvSpPr>
          <p:cNvPr id="441" name="Google Shape;441;p27"/>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2" name="Google Shape;442;p27"/>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3" name="Google Shape;443;p27"/>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44" name="Google Shape;444;p27"/>
          <p:cNvGrpSpPr/>
          <p:nvPr/>
        </p:nvGrpSpPr>
        <p:grpSpPr>
          <a:xfrm>
            <a:off x="160796" y="2353024"/>
            <a:ext cx="5492752" cy="3949451"/>
            <a:chOff x="151218" y="1690688"/>
            <a:chExt cx="5838906" cy="4200534"/>
          </a:xfrm>
        </p:grpSpPr>
        <p:pic>
          <p:nvPicPr>
            <p:cNvPr descr="A picture containing person, indoor, person, front&#10;&#10;Description automatically generated" id="445" name="Google Shape;445;p27"/>
            <p:cNvPicPr preferRelativeResize="0"/>
            <p:nvPr/>
          </p:nvPicPr>
          <p:blipFill rotWithShape="1">
            <a:blip r:embed="rId3">
              <a:alphaModFix/>
            </a:blip>
            <a:srcRect b="0" l="0" r="0" t="0"/>
            <a:stretch/>
          </p:blipFill>
          <p:spPr>
            <a:xfrm>
              <a:off x="3070671" y="1690688"/>
              <a:ext cx="2919453" cy="4200534"/>
            </a:xfrm>
            <a:prstGeom prst="rect">
              <a:avLst/>
            </a:prstGeom>
            <a:noFill/>
            <a:ln>
              <a:noFill/>
            </a:ln>
          </p:spPr>
        </p:pic>
        <p:pic>
          <p:nvPicPr>
            <p:cNvPr descr="A close up of a person&#10;&#10;Description automatically generated" id="446" name="Google Shape;446;p27"/>
            <p:cNvPicPr preferRelativeResize="0"/>
            <p:nvPr/>
          </p:nvPicPr>
          <p:blipFill rotWithShape="1">
            <a:blip r:embed="rId4">
              <a:alphaModFix/>
            </a:blip>
            <a:srcRect b="0" l="0" r="0" t="0"/>
            <a:stretch/>
          </p:blipFill>
          <p:spPr>
            <a:xfrm>
              <a:off x="151218" y="1690688"/>
              <a:ext cx="2919453" cy="4200534"/>
            </a:xfrm>
            <a:prstGeom prst="rect">
              <a:avLst/>
            </a:prstGeom>
            <a:noFill/>
            <a:ln>
              <a:noFill/>
            </a:ln>
          </p:spPr>
        </p:pic>
      </p:grpSp>
      <p:pic>
        <p:nvPicPr>
          <p:cNvPr descr="A picture containing clothing, indoor, photo, sitting&#10;&#10;Description automatically generated" id="447" name="Google Shape;447;p27"/>
          <p:cNvPicPr preferRelativeResize="0"/>
          <p:nvPr/>
        </p:nvPicPr>
        <p:blipFill rotWithShape="1">
          <a:blip r:embed="rId5">
            <a:alphaModFix/>
          </a:blip>
          <a:srcRect b="0" l="0" r="0" t="0"/>
          <a:stretch/>
        </p:blipFill>
        <p:spPr>
          <a:xfrm>
            <a:off x="5767713" y="2353025"/>
            <a:ext cx="5501483" cy="3949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1" name="Shape 451"/>
        <p:cNvGrpSpPr/>
        <p:nvPr/>
      </p:nvGrpSpPr>
      <p:grpSpPr>
        <a:xfrm>
          <a:off x="0" y="0"/>
          <a:ext cx="0" cy="0"/>
          <a:chOff x="0" y="0"/>
          <a:chExt cx="0" cy="0"/>
        </a:xfrm>
      </p:grpSpPr>
      <p:sp>
        <p:nvSpPr>
          <p:cNvPr id="452" name="Google Shape;452;p2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3" name="Google Shape;453;p28"/>
          <p:cNvSpPr txBox="1"/>
          <p:nvPr>
            <p:ph type="title"/>
          </p:nvPr>
        </p:nvSpPr>
        <p:spPr>
          <a:xfrm>
            <a:off x="589560" y="856180"/>
            <a:ext cx="527940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Pilon Fracture</a:t>
            </a:r>
            <a:endParaRPr/>
          </a:p>
        </p:txBody>
      </p:sp>
      <p:grpSp>
        <p:nvGrpSpPr>
          <p:cNvPr id="454" name="Google Shape;454;p28"/>
          <p:cNvGrpSpPr/>
          <p:nvPr/>
        </p:nvGrpSpPr>
        <p:grpSpPr>
          <a:xfrm>
            <a:off x="0" y="1083484"/>
            <a:ext cx="355196" cy="673460"/>
            <a:chOff x="0" y="823811"/>
            <a:chExt cx="355196" cy="673460"/>
          </a:xfrm>
        </p:grpSpPr>
        <p:sp>
          <p:nvSpPr>
            <p:cNvPr id="455" name="Google Shape;455;p28"/>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6" name="Google Shape;456;p28"/>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57" name="Google Shape;457;p28"/>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8" name="Google Shape;458;p28"/>
          <p:cNvSpPr txBox="1"/>
          <p:nvPr>
            <p:ph idx="1" type="body"/>
          </p:nvPr>
        </p:nvSpPr>
        <p:spPr>
          <a:xfrm>
            <a:off x="590719" y="2330505"/>
            <a:ext cx="5278066"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en-US" sz="1900"/>
              <a:t>Mechanism:</a:t>
            </a:r>
            <a:endParaRPr/>
          </a:p>
          <a:p>
            <a:pPr indent="-228600" lvl="1" marL="685800" rtl="0" algn="l">
              <a:lnSpc>
                <a:spcPct val="90000"/>
              </a:lnSpc>
              <a:spcBef>
                <a:spcPts val="500"/>
              </a:spcBef>
              <a:spcAft>
                <a:spcPts val="0"/>
              </a:spcAft>
              <a:buClr>
                <a:schemeClr val="dk1"/>
              </a:buClr>
              <a:buSzPts val="1900"/>
              <a:buFont typeface="Noto Sans Symbols"/>
              <a:buChar char="❑"/>
            </a:pPr>
            <a:r>
              <a:rPr lang="en-US" sz="1900"/>
              <a:t>Can be due to a low or a high energy trauma.</a:t>
            </a:r>
            <a:endParaRPr/>
          </a:p>
          <a:p>
            <a:pPr indent="-228600" lvl="1" marL="685800" rtl="0" algn="l">
              <a:lnSpc>
                <a:spcPct val="90000"/>
              </a:lnSpc>
              <a:spcBef>
                <a:spcPts val="500"/>
              </a:spcBef>
              <a:spcAft>
                <a:spcPts val="0"/>
              </a:spcAft>
              <a:buClr>
                <a:schemeClr val="dk1"/>
              </a:buClr>
              <a:buSzPts val="1900"/>
              <a:buFont typeface="Noto Sans Symbols"/>
              <a:buChar char="❑"/>
            </a:pPr>
            <a:r>
              <a:rPr lang="en-US" sz="1900"/>
              <a:t>In high energy traumas, the soft tissue involvement will increase the difficulty of the management and increase the risk of complications.</a:t>
            </a:r>
            <a:endParaRPr/>
          </a:p>
          <a:p>
            <a:pPr indent="-228600" lvl="1" marL="685800" rtl="0" algn="l">
              <a:lnSpc>
                <a:spcPct val="90000"/>
              </a:lnSpc>
              <a:spcBef>
                <a:spcPts val="500"/>
              </a:spcBef>
              <a:spcAft>
                <a:spcPts val="0"/>
              </a:spcAft>
              <a:buClr>
                <a:schemeClr val="dk1"/>
              </a:buClr>
              <a:buSzPts val="1900"/>
              <a:buFont typeface="Noto Sans Symbols"/>
              <a:buChar char="❑"/>
            </a:pPr>
            <a:r>
              <a:rPr lang="en-US" sz="1900"/>
              <a:t>We can think of Pilon fractures as a soft tissue injury associated with a fractured bone.</a:t>
            </a:r>
            <a:endParaRPr/>
          </a:p>
          <a:p>
            <a:pPr indent="-228600" lvl="0" marL="228600" rtl="0" algn="l">
              <a:lnSpc>
                <a:spcPct val="90000"/>
              </a:lnSpc>
              <a:spcBef>
                <a:spcPts val="1000"/>
              </a:spcBef>
              <a:spcAft>
                <a:spcPts val="0"/>
              </a:spcAft>
              <a:buClr>
                <a:schemeClr val="dk1"/>
              </a:buClr>
              <a:buSzPts val="1900"/>
              <a:buChar char="•"/>
            </a:pPr>
            <a:r>
              <a:rPr lang="en-US" sz="1900"/>
              <a:t>CT Scan:</a:t>
            </a:r>
            <a:endParaRPr/>
          </a:p>
          <a:p>
            <a:pPr indent="0" lvl="1" marL="457200" rtl="0" algn="l">
              <a:lnSpc>
                <a:spcPct val="90000"/>
              </a:lnSpc>
              <a:spcBef>
                <a:spcPts val="500"/>
              </a:spcBef>
              <a:spcAft>
                <a:spcPts val="0"/>
              </a:spcAft>
              <a:buClr>
                <a:schemeClr val="dk1"/>
              </a:buClr>
              <a:buSzPts val="1900"/>
              <a:buNone/>
            </a:pPr>
            <a:r>
              <a:rPr lang="en-US" sz="1900"/>
              <a:t>A must in tibial plafond fractures in order to assess the articular involvement and help in surgical planning.</a:t>
            </a:r>
            <a:endParaRPr/>
          </a:p>
        </p:txBody>
      </p:sp>
      <p:sp>
        <p:nvSpPr>
          <p:cNvPr id="459" name="Google Shape;459;p28"/>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0" name="Google Shape;460;p28"/>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hoto, sitting, shoes, cat&#10;&#10;Description automatically generated" id="461" name="Google Shape;461;p28"/>
          <p:cNvPicPr preferRelativeResize="0"/>
          <p:nvPr>
            <p:ph idx="2" type="body"/>
          </p:nvPr>
        </p:nvPicPr>
        <p:blipFill rotWithShape="1">
          <a:blip r:embed="rId3">
            <a:alphaModFix/>
          </a:blip>
          <a:srcRect b="0" l="0" r="0" t="0"/>
          <a:stretch/>
        </p:blipFill>
        <p:spPr>
          <a:xfrm>
            <a:off x="7083423" y="983771"/>
            <a:ext cx="4397433" cy="1714998"/>
          </a:xfrm>
          <a:prstGeom prst="rect">
            <a:avLst/>
          </a:prstGeom>
          <a:noFill/>
          <a:ln>
            <a:noFill/>
          </a:ln>
        </p:spPr>
      </p:pic>
      <p:sp>
        <p:nvSpPr>
          <p:cNvPr id="462" name="Google Shape;462;p28"/>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person, bed, sitting&#10;&#10;Description automatically generated" id="463" name="Google Shape;463;p28"/>
          <p:cNvPicPr preferRelativeResize="0"/>
          <p:nvPr/>
        </p:nvPicPr>
        <p:blipFill rotWithShape="1">
          <a:blip r:embed="rId4">
            <a:alphaModFix/>
          </a:blip>
          <a:srcRect b="0" l="0" r="0" t="0"/>
          <a:stretch/>
        </p:blipFill>
        <p:spPr>
          <a:xfrm>
            <a:off x="7258110" y="3707894"/>
            <a:ext cx="4046194" cy="25187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7" name="Shape 467"/>
        <p:cNvGrpSpPr/>
        <p:nvPr/>
      </p:nvGrpSpPr>
      <p:grpSpPr>
        <a:xfrm>
          <a:off x="0" y="0"/>
          <a:ext cx="0" cy="0"/>
          <a:chOff x="0" y="0"/>
          <a:chExt cx="0" cy="0"/>
        </a:xfrm>
      </p:grpSpPr>
      <p:sp>
        <p:nvSpPr>
          <p:cNvPr id="468" name="Google Shape;468;p2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9" name="Google Shape;469;p29"/>
          <p:cNvSpPr txBox="1"/>
          <p:nvPr>
            <p:ph type="title"/>
          </p:nvPr>
        </p:nvSpPr>
        <p:spPr>
          <a:xfrm>
            <a:off x="517889" y="4883544"/>
            <a:ext cx="3876086"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t>Pilon Fracture</a:t>
            </a:r>
            <a:endParaRPr/>
          </a:p>
        </p:txBody>
      </p:sp>
      <p:sp>
        <p:nvSpPr>
          <p:cNvPr id="470" name="Google Shape;470;p2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1" name="Google Shape;471;p29"/>
          <p:cNvSpPr/>
          <p:nvPr/>
        </p:nvSpPr>
        <p:spPr>
          <a:xfrm>
            <a:off x="517889" y="0"/>
            <a:ext cx="11231745"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looking, sitting, room, several&#10;&#10;Description automatically generated" id="472" name="Google Shape;472;p29"/>
          <p:cNvPicPr preferRelativeResize="0"/>
          <p:nvPr>
            <p:ph idx="2" type="body"/>
          </p:nvPr>
        </p:nvPicPr>
        <p:blipFill rotWithShape="1">
          <a:blip r:embed="rId3">
            <a:alphaModFix/>
          </a:blip>
          <a:srcRect b="0" l="0" r="0" t="0"/>
          <a:stretch/>
        </p:blipFill>
        <p:spPr>
          <a:xfrm>
            <a:off x="949156" y="223497"/>
            <a:ext cx="10556206" cy="4141189"/>
          </a:xfrm>
          <a:prstGeom prst="rect">
            <a:avLst/>
          </a:prstGeom>
          <a:noFill/>
          <a:ln>
            <a:noFill/>
          </a:ln>
        </p:spPr>
      </p:pic>
      <p:sp>
        <p:nvSpPr>
          <p:cNvPr id="473" name="Google Shape;473;p29"/>
          <p:cNvSpPr/>
          <p:nvPr/>
        </p:nvSpPr>
        <p:spPr>
          <a:xfrm flipH="1" rot="5400000">
            <a:off x="4001107" y="5661132"/>
            <a:ext cx="146304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4" name="Google Shape;474;p29"/>
          <p:cNvSpPr txBox="1"/>
          <p:nvPr>
            <p:ph idx="1" type="body"/>
          </p:nvPr>
        </p:nvSpPr>
        <p:spPr>
          <a:xfrm>
            <a:off x="4911865" y="4883544"/>
            <a:ext cx="7040146" cy="1556907"/>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600"/>
              <a:buChar char="•"/>
            </a:pPr>
            <a:r>
              <a:rPr lang="en-US" sz="1600"/>
              <a:t>Ruedi and Allgower Classification:</a:t>
            </a:r>
            <a:endParaRPr sz="1600"/>
          </a:p>
          <a:p>
            <a:pPr indent="-228600" lvl="1" marL="685800" rtl="0" algn="l">
              <a:lnSpc>
                <a:spcPct val="90000"/>
              </a:lnSpc>
              <a:spcBef>
                <a:spcPts val="500"/>
              </a:spcBef>
              <a:spcAft>
                <a:spcPts val="0"/>
              </a:spcAft>
              <a:buClr>
                <a:schemeClr val="dk1"/>
              </a:buClr>
              <a:buSzPts val="1600"/>
              <a:buFont typeface="Noto Sans Symbols"/>
              <a:buChar char="❑"/>
            </a:pPr>
            <a:r>
              <a:rPr lang="en-US" sz="1600"/>
              <a:t>Type 1: Cleavage fracture with no major articular disruption</a:t>
            </a:r>
            <a:endParaRPr sz="1600"/>
          </a:p>
          <a:p>
            <a:pPr indent="-228600" lvl="1" marL="685800" rtl="0" algn="l">
              <a:lnSpc>
                <a:spcPct val="90000"/>
              </a:lnSpc>
              <a:spcBef>
                <a:spcPts val="500"/>
              </a:spcBef>
              <a:spcAft>
                <a:spcPts val="0"/>
              </a:spcAft>
              <a:buClr>
                <a:schemeClr val="dk1"/>
              </a:buClr>
              <a:buSzPts val="1600"/>
              <a:buFont typeface="Noto Sans Symbols"/>
              <a:buChar char="❑"/>
            </a:pPr>
            <a:r>
              <a:rPr lang="en-US" sz="1600"/>
              <a:t>Type 2: Fracture dislocation with major articular surface disruption without comminution.</a:t>
            </a:r>
            <a:endParaRPr sz="1600"/>
          </a:p>
          <a:p>
            <a:pPr indent="-228600" lvl="1" marL="685800" rtl="0" algn="l">
              <a:lnSpc>
                <a:spcPct val="90000"/>
              </a:lnSpc>
              <a:spcBef>
                <a:spcPts val="500"/>
              </a:spcBef>
              <a:spcAft>
                <a:spcPts val="0"/>
              </a:spcAft>
              <a:buClr>
                <a:schemeClr val="dk1"/>
              </a:buClr>
              <a:buSzPts val="1600"/>
              <a:buFont typeface="Noto Sans Symbols"/>
              <a:buChar char="❑"/>
            </a:pPr>
            <a:r>
              <a:rPr lang="en-US" sz="1600"/>
              <a:t>Type 3: Major articular disruption with impacted and comminuted fracture dislocation.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sp>
        <p:nvSpPr>
          <p:cNvPr id="115" name="Google Shape;115;p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3"/>
          <p:cNvSpPr txBox="1"/>
          <p:nvPr>
            <p:ph type="title"/>
          </p:nvPr>
        </p:nvSpPr>
        <p:spPr>
          <a:xfrm>
            <a:off x="532015" y="4495568"/>
            <a:ext cx="3861960" cy="190523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t>Bipartite Patella</a:t>
            </a:r>
            <a:endParaRPr/>
          </a:p>
        </p:txBody>
      </p:sp>
      <p:sp>
        <p:nvSpPr>
          <p:cNvPr id="117" name="Google Shape;117;p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p:nvPr/>
        </p:nvSpPr>
        <p:spPr>
          <a:xfrm>
            <a:off x="517889" y="-1"/>
            <a:ext cx="11231745" cy="413142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photo, dark, sitting&#10;&#10;Description automatically generated" id="119" name="Google Shape;119;p3"/>
          <p:cNvPicPr preferRelativeResize="0"/>
          <p:nvPr>
            <p:ph idx="4294967295" type="body"/>
          </p:nvPr>
        </p:nvPicPr>
        <p:blipFill rotWithShape="1">
          <a:blip r:embed="rId3">
            <a:alphaModFix/>
          </a:blip>
          <a:srcRect b="17058" l="0" r="0" t="15903"/>
          <a:stretch/>
        </p:blipFill>
        <p:spPr>
          <a:xfrm>
            <a:off x="838200" y="364143"/>
            <a:ext cx="5136795" cy="3426462"/>
          </a:xfrm>
          <a:prstGeom prst="rect">
            <a:avLst/>
          </a:prstGeom>
          <a:noFill/>
          <a:ln>
            <a:noFill/>
          </a:ln>
        </p:spPr>
      </p:pic>
      <p:pic>
        <p:nvPicPr>
          <p:cNvPr descr="A picture containing sitting, table, person, teeth&#10;&#10;Description automatically generated" id="120" name="Google Shape;120;p3"/>
          <p:cNvPicPr preferRelativeResize="0"/>
          <p:nvPr/>
        </p:nvPicPr>
        <p:blipFill rotWithShape="1">
          <a:blip r:embed="rId4">
            <a:alphaModFix/>
          </a:blip>
          <a:srcRect b="-2" l="7427" r="-2" t="0"/>
          <a:stretch/>
        </p:blipFill>
        <p:spPr>
          <a:xfrm>
            <a:off x="6297264" y="364142"/>
            <a:ext cx="5136795" cy="3426462"/>
          </a:xfrm>
          <a:prstGeom prst="rect">
            <a:avLst/>
          </a:prstGeom>
          <a:noFill/>
          <a:ln>
            <a:noFill/>
          </a:ln>
        </p:spPr>
      </p:pic>
      <p:sp>
        <p:nvSpPr>
          <p:cNvPr id="121" name="Google Shape;121;p3"/>
          <p:cNvSpPr/>
          <p:nvPr/>
        </p:nvSpPr>
        <p:spPr>
          <a:xfrm flipH="1" rot="5400000">
            <a:off x="3837444" y="5460209"/>
            <a:ext cx="1790365"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2" name="Google Shape;122;p3"/>
          <p:cNvSpPr txBox="1"/>
          <p:nvPr>
            <p:ph idx="1" type="body"/>
          </p:nvPr>
        </p:nvSpPr>
        <p:spPr>
          <a:xfrm>
            <a:off x="5162719" y="4495568"/>
            <a:ext cx="6586915" cy="1905232"/>
          </a:xfrm>
          <a:prstGeom prst="rect">
            <a:avLst/>
          </a:prstGeom>
          <a:noFill/>
          <a:ln>
            <a:noFill/>
          </a:ln>
        </p:spPr>
        <p:txBody>
          <a:bodyPr anchorCtr="0" anchor="ctr" bIns="45700" lIns="0" spcFirstLastPara="1" rIns="0" wrap="square" tIns="45700">
            <a:normAutofit/>
          </a:bodyPr>
          <a:lstStyle/>
          <a:p>
            <a:pPr indent="-228600" lvl="0" marL="228600" rtl="0" algn="l">
              <a:lnSpc>
                <a:spcPct val="90000"/>
              </a:lnSpc>
              <a:spcBef>
                <a:spcPts val="0"/>
              </a:spcBef>
              <a:spcAft>
                <a:spcPts val="0"/>
              </a:spcAft>
              <a:buClr>
                <a:schemeClr val="dk1"/>
              </a:buClr>
              <a:buSzPts val="1800"/>
              <a:buFont typeface="Calibri"/>
              <a:buChar char="•"/>
            </a:pPr>
            <a:r>
              <a:rPr lang="en-US" sz="1800"/>
              <a:t> A condition where the patella is composed of two separate bones instead of fusing together as what normally occurs in early childhood.</a:t>
            </a:r>
            <a:endParaRPr/>
          </a:p>
          <a:p>
            <a:pPr indent="-228600" lvl="0" marL="228600" rtl="0" algn="l">
              <a:lnSpc>
                <a:spcPct val="90000"/>
              </a:lnSpc>
              <a:spcBef>
                <a:spcPts val="1000"/>
              </a:spcBef>
              <a:spcAft>
                <a:spcPts val="0"/>
              </a:spcAft>
              <a:buClr>
                <a:schemeClr val="dk1"/>
              </a:buClr>
              <a:buSzPts val="1800"/>
              <a:buFont typeface="Calibri"/>
              <a:buChar char="•"/>
            </a:pPr>
            <a:r>
              <a:rPr lang="en-US" sz="1800"/>
              <a:t> Occurs in about 1 – 2% of population.</a:t>
            </a:r>
            <a:endParaRPr/>
          </a:p>
          <a:p>
            <a:pPr indent="-228600" lvl="0" marL="228600" rtl="0" algn="l">
              <a:lnSpc>
                <a:spcPct val="90000"/>
              </a:lnSpc>
              <a:spcBef>
                <a:spcPts val="1000"/>
              </a:spcBef>
              <a:spcAft>
                <a:spcPts val="0"/>
              </a:spcAft>
              <a:buClr>
                <a:schemeClr val="dk1"/>
              </a:buClr>
              <a:buSzPts val="1800"/>
              <a:buFont typeface="Calibri"/>
              <a:buChar char="•"/>
            </a:pPr>
            <a:r>
              <a:rPr lang="en-US" sz="1800"/>
              <a:t> Often asymptomatic and most commonly diagnosed as an incidental finding on x-ray.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8" name="Shape 478"/>
        <p:cNvGrpSpPr/>
        <p:nvPr/>
      </p:nvGrpSpPr>
      <p:grpSpPr>
        <a:xfrm>
          <a:off x="0" y="0"/>
          <a:ext cx="0" cy="0"/>
          <a:chOff x="0" y="0"/>
          <a:chExt cx="0" cy="0"/>
        </a:xfrm>
      </p:grpSpPr>
      <p:sp>
        <p:nvSpPr>
          <p:cNvPr id="479" name="Google Shape;479;p3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0" name="Google Shape;480;p30"/>
          <p:cNvSpPr txBox="1"/>
          <p:nvPr>
            <p:ph type="title"/>
          </p:nvPr>
        </p:nvSpPr>
        <p:spPr>
          <a:xfrm>
            <a:off x="808638" y="386930"/>
            <a:ext cx="9236700" cy="11889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latin typeface="Calibri"/>
                <a:ea typeface="Calibri"/>
                <a:cs typeface="Calibri"/>
                <a:sym typeface="Calibri"/>
              </a:rPr>
              <a:t>Pilon Fracture</a:t>
            </a:r>
            <a:endParaRPr/>
          </a:p>
        </p:txBody>
      </p:sp>
      <p:grpSp>
        <p:nvGrpSpPr>
          <p:cNvPr id="481" name="Google Shape;481;p30"/>
          <p:cNvGrpSpPr/>
          <p:nvPr/>
        </p:nvGrpSpPr>
        <p:grpSpPr>
          <a:xfrm>
            <a:off x="-2" y="1998368"/>
            <a:ext cx="11695084" cy="782176"/>
            <a:chOff x="-2" y="1998368"/>
            <a:chExt cx="11695084" cy="782176"/>
          </a:xfrm>
        </p:grpSpPr>
        <p:sp>
          <p:nvSpPr>
            <p:cNvPr id="482" name="Google Shape;482;p30"/>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3" name="Google Shape;483;p30"/>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84" name="Google Shape;484;p30"/>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5" name="Google Shape;485;p30"/>
          <p:cNvSpPr txBox="1"/>
          <p:nvPr>
            <p:ph idx="1" type="body"/>
          </p:nvPr>
        </p:nvSpPr>
        <p:spPr>
          <a:xfrm>
            <a:off x="793660" y="2311121"/>
            <a:ext cx="10143668" cy="40398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Char char="•"/>
            </a:pPr>
            <a:r>
              <a:rPr lang="en-US" sz="1800"/>
              <a:t>Management:</a:t>
            </a:r>
            <a:endParaRPr/>
          </a:p>
          <a:p>
            <a:pPr indent="-285750" lvl="1" marL="514350" rtl="0" algn="l">
              <a:lnSpc>
                <a:spcPct val="90000"/>
              </a:lnSpc>
              <a:spcBef>
                <a:spcPts val="500"/>
              </a:spcBef>
              <a:spcAft>
                <a:spcPts val="0"/>
              </a:spcAft>
              <a:buClr>
                <a:schemeClr val="dk1"/>
              </a:buClr>
              <a:buSzPts val="1800"/>
              <a:buFont typeface="Noto Sans Symbols"/>
              <a:buChar char="❑"/>
            </a:pPr>
            <a:r>
              <a:rPr lang="en-US" sz="1800"/>
              <a:t>Non-operative: Immobilization, in:</a:t>
            </a:r>
            <a:endParaRPr/>
          </a:p>
          <a:p>
            <a:pPr indent="-342900" lvl="2" marL="1028700" rtl="0" algn="l">
              <a:lnSpc>
                <a:spcPct val="90000"/>
              </a:lnSpc>
              <a:spcBef>
                <a:spcPts val="500"/>
              </a:spcBef>
              <a:spcAft>
                <a:spcPts val="0"/>
              </a:spcAft>
              <a:buClr>
                <a:schemeClr val="dk1"/>
              </a:buClr>
              <a:buSzPts val="1800"/>
              <a:buFont typeface="Calibri"/>
              <a:buAutoNum type="arabicPeriod"/>
            </a:pPr>
            <a:r>
              <a:rPr lang="en-US" sz="1800"/>
              <a:t>Stable fracture patterns without articular surface displacement</a:t>
            </a:r>
            <a:endParaRPr/>
          </a:p>
          <a:p>
            <a:pPr indent="-342900" lvl="2" marL="1028700" rtl="0" algn="l">
              <a:lnSpc>
                <a:spcPct val="90000"/>
              </a:lnSpc>
              <a:spcBef>
                <a:spcPts val="500"/>
              </a:spcBef>
              <a:spcAft>
                <a:spcPts val="0"/>
              </a:spcAft>
              <a:buClr>
                <a:schemeClr val="dk1"/>
              </a:buClr>
              <a:buSzPts val="1800"/>
              <a:buFont typeface="Calibri"/>
              <a:buAutoNum type="arabicPeriod"/>
            </a:pPr>
            <a:r>
              <a:rPr lang="en-US" sz="1800"/>
              <a:t>Critically ill patients</a:t>
            </a:r>
            <a:endParaRPr/>
          </a:p>
          <a:p>
            <a:pPr indent="-342900" lvl="2" marL="1028700" rtl="0" algn="l">
              <a:lnSpc>
                <a:spcPct val="90000"/>
              </a:lnSpc>
              <a:spcBef>
                <a:spcPts val="500"/>
              </a:spcBef>
              <a:spcAft>
                <a:spcPts val="0"/>
              </a:spcAft>
              <a:buClr>
                <a:schemeClr val="dk1"/>
              </a:buClr>
              <a:buSzPts val="1800"/>
              <a:buFont typeface="Calibri"/>
              <a:buAutoNum type="arabicPeriod"/>
            </a:pPr>
            <a:r>
              <a:rPr lang="en-US" sz="1800"/>
              <a:t>When there’s significant risk of skin problems (DM, vascular disease, neuropathy)</a:t>
            </a:r>
            <a:endParaRPr/>
          </a:p>
          <a:p>
            <a:pPr indent="-285750" lvl="1" marL="514350" rtl="0" algn="l">
              <a:lnSpc>
                <a:spcPct val="90000"/>
              </a:lnSpc>
              <a:spcBef>
                <a:spcPts val="500"/>
              </a:spcBef>
              <a:spcAft>
                <a:spcPts val="0"/>
              </a:spcAft>
              <a:buClr>
                <a:schemeClr val="dk1"/>
              </a:buClr>
              <a:buSzPts val="1800"/>
              <a:buFont typeface="Noto Sans Symbols"/>
              <a:buChar char="❑"/>
            </a:pPr>
            <a:r>
              <a:rPr lang="en-US" sz="1800"/>
              <a:t>Operative: </a:t>
            </a:r>
            <a:endParaRPr/>
          </a:p>
          <a:p>
            <a:pPr indent="-228600" lvl="2" marL="914400" rtl="0" algn="l">
              <a:lnSpc>
                <a:spcPct val="90000"/>
              </a:lnSpc>
              <a:spcBef>
                <a:spcPts val="500"/>
              </a:spcBef>
              <a:spcAft>
                <a:spcPts val="0"/>
              </a:spcAft>
              <a:buClr>
                <a:schemeClr val="dk1"/>
              </a:buClr>
              <a:buSzPts val="1800"/>
              <a:buFont typeface="Noto Sans Symbols"/>
              <a:buChar char="⮚"/>
            </a:pPr>
            <a:r>
              <a:rPr lang="en-US" sz="1800"/>
              <a:t>Temporising spanning external fixation across the ankle joint; acute management that provides stabilization to allow for soft tissue healing in fractures with significant joint depression or displacement. Leave until swelling resolves (generally 10 – 14 days)</a:t>
            </a:r>
            <a:endParaRPr/>
          </a:p>
          <a:p>
            <a:pPr indent="-228600" lvl="2" marL="914400" rtl="0" algn="l">
              <a:lnSpc>
                <a:spcPct val="90000"/>
              </a:lnSpc>
              <a:spcBef>
                <a:spcPts val="500"/>
              </a:spcBef>
              <a:spcAft>
                <a:spcPts val="0"/>
              </a:spcAft>
              <a:buClr>
                <a:schemeClr val="dk1"/>
              </a:buClr>
              <a:buSzPts val="1800"/>
              <a:buFont typeface="Noto Sans Symbols"/>
              <a:buChar char="⮚"/>
            </a:pPr>
            <a:r>
              <a:rPr lang="en-US" sz="1800"/>
              <a:t>ORIF: Definitive fixation for majority of pilon fractures.</a:t>
            </a:r>
            <a:endParaRPr/>
          </a:p>
          <a:p>
            <a:pPr indent="-228600" lvl="2" marL="914400" rtl="0" algn="l">
              <a:lnSpc>
                <a:spcPct val="90000"/>
              </a:lnSpc>
              <a:spcBef>
                <a:spcPts val="500"/>
              </a:spcBef>
              <a:spcAft>
                <a:spcPts val="0"/>
              </a:spcAft>
              <a:buClr>
                <a:schemeClr val="dk1"/>
              </a:buClr>
              <a:buSzPts val="1800"/>
              <a:buFont typeface="Noto Sans Symbols"/>
              <a:buChar char="⮚"/>
            </a:pPr>
            <a:r>
              <a:rPr lang="en-US" sz="1800"/>
              <a:t>Limited or definitive ORIF can be done acutely with low complication in certain situations.</a:t>
            </a:r>
            <a:endParaRPr/>
          </a:p>
          <a:p>
            <a:pPr indent="-114300" lvl="0" marL="228600" rtl="0" algn="l">
              <a:lnSpc>
                <a:spcPct val="90000"/>
              </a:lnSpc>
              <a:spcBef>
                <a:spcPts val="1000"/>
              </a:spcBef>
              <a:spcAft>
                <a:spcPts val="0"/>
              </a:spcAft>
              <a:buClr>
                <a:schemeClr val="dk1"/>
              </a:buClr>
              <a:buSzPts val="1800"/>
              <a:buNone/>
            </a:pPr>
            <a:r>
              <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9" name="Shape 489"/>
        <p:cNvGrpSpPr/>
        <p:nvPr/>
      </p:nvGrpSpPr>
      <p:grpSpPr>
        <a:xfrm>
          <a:off x="0" y="0"/>
          <a:ext cx="0" cy="0"/>
          <a:chOff x="0" y="0"/>
          <a:chExt cx="0" cy="0"/>
        </a:xfrm>
      </p:grpSpPr>
      <p:sp>
        <p:nvSpPr>
          <p:cNvPr id="490" name="Google Shape;490;p3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1" name="Google Shape;491;p31"/>
          <p:cNvSpPr txBox="1"/>
          <p:nvPr>
            <p:ph type="title"/>
          </p:nvPr>
        </p:nvSpPr>
        <p:spPr>
          <a:xfrm>
            <a:off x="645065" y="1463040"/>
            <a:ext cx="3796306"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latin typeface="Calibri"/>
                <a:ea typeface="Calibri"/>
                <a:cs typeface="Calibri"/>
                <a:sym typeface="Calibri"/>
              </a:rPr>
              <a:t>Pilon Fracture</a:t>
            </a:r>
            <a:endParaRPr/>
          </a:p>
        </p:txBody>
      </p:sp>
      <p:grpSp>
        <p:nvGrpSpPr>
          <p:cNvPr id="492" name="Google Shape;492;p31"/>
          <p:cNvGrpSpPr/>
          <p:nvPr/>
        </p:nvGrpSpPr>
        <p:grpSpPr>
          <a:xfrm>
            <a:off x="209667" y="4415245"/>
            <a:ext cx="11982332" cy="2087795"/>
            <a:chOff x="143163" y="5763486"/>
            <a:chExt cx="11982332" cy="739555"/>
          </a:xfrm>
        </p:grpSpPr>
        <p:sp>
          <p:nvSpPr>
            <p:cNvPr id="493" name="Google Shape;493;p31"/>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494" name="Google Shape;494;p31"/>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495" name="Google Shape;495;p31"/>
          <p:cNvSpPr/>
          <p:nvPr/>
        </p:nvSpPr>
        <p:spPr>
          <a:xfrm>
            <a:off x="5133706" y="587829"/>
            <a:ext cx="6505300"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6" name="Google Shape;496;p31"/>
          <p:cNvSpPr txBox="1"/>
          <p:nvPr>
            <p:ph idx="1" type="body"/>
          </p:nvPr>
        </p:nvSpPr>
        <p:spPr>
          <a:xfrm>
            <a:off x="5656218" y="1463039"/>
            <a:ext cx="5542387" cy="430044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Complications: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Wound slough (10%)</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Dehiscence (9 – 30%), wait until edema subside before ORIF (1 – 2 weeks)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Infection (5-15%)</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Varus malunion</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Non-union</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Posttraumatic arthritis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Chondrolysis </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stiffness</a:t>
            </a:r>
            <a:endParaRPr/>
          </a:p>
          <a:p>
            <a:pPr indent="-88900" lvl="1" marL="685800" rtl="0" algn="l">
              <a:lnSpc>
                <a:spcPct val="90000"/>
              </a:lnSpc>
              <a:spcBef>
                <a:spcPts val="5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3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photo, sitting, person&#10;&#10;Description automatically generated" id="502" name="Google Shape;502;p32"/>
          <p:cNvPicPr preferRelativeResize="0"/>
          <p:nvPr/>
        </p:nvPicPr>
        <p:blipFill rotWithShape="1">
          <a:blip r:embed="rId3">
            <a:alphaModFix/>
          </a:blip>
          <a:srcRect b="0" l="0" r="0" t="0"/>
          <a:stretch/>
        </p:blipFill>
        <p:spPr>
          <a:xfrm>
            <a:off x="975143" y="623275"/>
            <a:ext cx="5221395" cy="2712592"/>
          </a:xfrm>
          <a:prstGeom prst="rect">
            <a:avLst/>
          </a:prstGeom>
          <a:noFill/>
          <a:ln>
            <a:noFill/>
          </a:ln>
        </p:spPr>
      </p:pic>
      <p:pic>
        <p:nvPicPr>
          <p:cNvPr descr="A picture containing photo, sitting, cake, sign&#10;&#10;Description automatically generated" id="503" name="Google Shape;503;p32"/>
          <p:cNvPicPr preferRelativeResize="0"/>
          <p:nvPr>
            <p:ph idx="2" type="body"/>
          </p:nvPr>
        </p:nvPicPr>
        <p:blipFill rotWithShape="1">
          <a:blip r:embed="rId4">
            <a:alphaModFix/>
          </a:blip>
          <a:srcRect b="0" l="0" r="0" t="0"/>
          <a:stretch/>
        </p:blipFill>
        <p:spPr>
          <a:xfrm>
            <a:off x="975143" y="3518566"/>
            <a:ext cx="5245877" cy="2712591"/>
          </a:xfrm>
          <a:prstGeom prst="rect">
            <a:avLst/>
          </a:prstGeom>
          <a:noFill/>
          <a:ln>
            <a:noFill/>
          </a:ln>
        </p:spPr>
      </p:pic>
      <p:sp>
        <p:nvSpPr>
          <p:cNvPr id="504" name="Google Shape;504;p32"/>
          <p:cNvSpPr/>
          <p:nvPr/>
        </p:nvSpPr>
        <p:spPr>
          <a:xfrm flipH="1">
            <a:off x="8576720" y="3335867"/>
            <a:ext cx="3291840" cy="3200400"/>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5" name="Google Shape;505;p32"/>
          <p:cNvSpPr/>
          <p:nvPr/>
        </p:nvSpPr>
        <p:spPr>
          <a:xfrm>
            <a:off x="6405201" y="623275"/>
            <a:ext cx="5141626" cy="5607882"/>
          </a:xfrm>
          <a:prstGeom prst="rect">
            <a:avLst/>
          </a:prstGeom>
          <a:no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6" name="Google Shape;506;p32"/>
          <p:cNvSpPr txBox="1"/>
          <p:nvPr>
            <p:ph type="title"/>
          </p:nvPr>
        </p:nvSpPr>
        <p:spPr>
          <a:xfrm>
            <a:off x="6889833" y="1188637"/>
            <a:ext cx="4218138" cy="15972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solidFill>
                  <a:schemeClr val="dk1"/>
                </a:solidFill>
                <a:latin typeface="Calibri"/>
                <a:ea typeface="Calibri"/>
                <a:cs typeface="Calibri"/>
                <a:sym typeface="Calibri"/>
              </a:rPr>
              <a:t>The Foot</a:t>
            </a:r>
            <a:endParaRPr/>
          </a:p>
        </p:txBody>
      </p:sp>
      <p:sp>
        <p:nvSpPr>
          <p:cNvPr id="507" name="Google Shape;507;p32"/>
          <p:cNvSpPr txBox="1"/>
          <p:nvPr>
            <p:ph idx="1" type="body"/>
          </p:nvPr>
        </p:nvSpPr>
        <p:spPr>
          <a:xfrm>
            <a:off x="6889833" y="2543849"/>
            <a:ext cx="3963699" cy="196466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Composed of three regions:</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Hindfoot</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Midfoot</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Forefoot</a:t>
            </a:r>
            <a:endParaRPr/>
          </a:p>
          <a:p>
            <a:pPr indent="-101600" lvl="1" marL="457200" rtl="0" algn="l">
              <a:lnSpc>
                <a:spcPct val="90000"/>
              </a:lnSpc>
              <a:spcBef>
                <a:spcPts val="500"/>
              </a:spcBef>
              <a:spcAft>
                <a:spcPts val="0"/>
              </a:spcAft>
              <a:buClr>
                <a:schemeClr val="dk1"/>
              </a:buClr>
              <a:buSzPts val="2000"/>
              <a:buNone/>
            </a:pPr>
            <a:r>
              <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2" name="Shape 512"/>
        <p:cNvGrpSpPr/>
        <p:nvPr/>
      </p:nvGrpSpPr>
      <p:grpSpPr>
        <a:xfrm>
          <a:off x="0" y="0"/>
          <a:ext cx="0" cy="0"/>
          <a:chOff x="0" y="0"/>
          <a:chExt cx="0" cy="0"/>
        </a:xfrm>
      </p:grpSpPr>
      <p:sp>
        <p:nvSpPr>
          <p:cNvPr id="513" name="Google Shape;513;p3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4" name="Google Shape;514;p33"/>
          <p:cNvSpPr txBox="1"/>
          <p:nvPr>
            <p:ph type="title"/>
          </p:nvPr>
        </p:nvSpPr>
        <p:spPr>
          <a:xfrm>
            <a:off x="795528" y="386930"/>
            <a:ext cx="1014179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Hindfoot</a:t>
            </a:r>
            <a:endParaRPr/>
          </a:p>
        </p:txBody>
      </p:sp>
      <p:sp>
        <p:nvSpPr>
          <p:cNvPr id="515" name="Google Shape;515;p33"/>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6" name="Google Shape;516;p33"/>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map&#10;&#10;Description automatically generated" id="517" name="Google Shape;517;p33"/>
          <p:cNvPicPr preferRelativeResize="0"/>
          <p:nvPr/>
        </p:nvPicPr>
        <p:blipFill rotWithShape="1">
          <a:blip r:embed="rId3">
            <a:alphaModFix/>
          </a:blip>
          <a:srcRect b="4138" l="0" r="5" t="4132"/>
          <a:stretch/>
        </p:blipFill>
        <p:spPr>
          <a:xfrm>
            <a:off x="635295" y="2524715"/>
            <a:ext cx="2743200" cy="3714244"/>
          </a:xfrm>
          <a:prstGeom prst="rect">
            <a:avLst/>
          </a:prstGeom>
          <a:noFill/>
          <a:ln>
            <a:noFill/>
          </a:ln>
        </p:spPr>
      </p:pic>
      <p:pic>
        <p:nvPicPr>
          <p:cNvPr descr="A picture containing person, water, holding&#10;&#10;Description automatically generated" id="518" name="Google Shape;518;p33"/>
          <p:cNvPicPr preferRelativeResize="0"/>
          <p:nvPr>
            <p:ph idx="2" type="body"/>
          </p:nvPr>
        </p:nvPicPr>
        <p:blipFill rotWithShape="1">
          <a:blip r:embed="rId4">
            <a:alphaModFix/>
          </a:blip>
          <a:srcRect b="1" l="14107" r="12881" t="0"/>
          <a:stretch/>
        </p:blipFill>
        <p:spPr>
          <a:xfrm>
            <a:off x="3622965" y="2524715"/>
            <a:ext cx="2743200" cy="3714244"/>
          </a:xfrm>
          <a:prstGeom prst="rect">
            <a:avLst/>
          </a:prstGeom>
          <a:noFill/>
          <a:ln>
            <a:noFill/>
          </a:ln>
        </p:spPr>
      </p:pic>
      <p:sp>
        <p:nvSpPr>
          <p:cNvPr id="519" name="Google Shape;519;p33"/>
          <p:cNvSpPr txBox="1"/>
          <p:nvPr>
            <p:ph idx="1" type="body"/>
          </p:nvPr>
        </p:nvSpPr>
        <p:spPr>
          <a:xfrm>
            <a:off x="6882937" y="2599509"/>
            <a:ext cx="4054389"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Composed of the talus and calcaneus articulating with each in the subtalar joint.</a:t>
            </a:r>
            <a:endParaRPr/>
          </a:p>
          <a:p>
            <a:pPr indent="-228600" lvl="0" marL="228600" rtl="0" algn="l">
              <a:lnSpc>
                <a:spcPct val="90000"/>
              </a:lnSpc>
              <a:spcBef>
                <a:spcPts val="1000"/>
              </a:spcBef>
              <a:spcAft>
                <a:spcPts val="0"/>
              </a:spcAft>
              <a:buClr>
                <a:schemeClr val="dk1"/>
              </a:buClr>
              <a:buSzPts val="2000"/>
              <a:buChar char="•"/>
            </a:pPr>
            <a:r>
              <a:rPr lang="en-US" sz="2000"/>
              <a:t>Anteriorly, it articulates with the midfoot via the navicular bone articulation with the talus and the cuboid bone articulating with the calcaneus.</a:t>
            </a:r>
            <a:endParaRPr/>
          </a:p>
          <a:p>
            <a:pPr indent="-228600" lvl="1" marL="685800" rtl="0" algn="l">
              <a:lnSpc>
                <a:spcPct val="90000"/>
              </a:lnSpc>
              <a:spcBef>
                <a:spcPts val="500"/>
              </a:spcBef>
              <a:spcAft>
                <a:spcPts val="0"/>
              </a:spcAft>
              <a:buClr>
                <a:schemeClr val="dk1"/>
              </a:buClr>
              <a:buSzPts val="2000"/>
              <a:buFont typeface="Calibri"/>
              <a:buChar char="₋"/>
            </a:pPr>
            <a:r>
              <a:rPr lang="en-US" sz="2000"/>
              <a:t>The joint between these 4 bones (Talus/calcaneus and navicular/cuboid) is the Chopart joint.</a:t>
            </a:r>
            <a:endParaRPr/>
          </a:p>
        </p:txBody>
      </p:sp>
      <p:sp>
        <p:nvSpPr>
          <p:cNvPr id="520" name="Google Shape;520;p33"/>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4" name="Shape 524"/>
        <p:cNvGrpSpPr/>
        <p:nvPr/>
      </p:nvGrpSpPr>
      <p:grpSpPr>
        <a:xfrm>
          <a:off x="0" y="0"/>
          <a:ext cx="0" cy="0"/>
          <a:chOff x="0" y="0"/>
          <a:chExt cx="0" cy="0"/>
        </a:xfrm>
      </p:grpSpPr>
      <p:sp>
        <p:nvSpPr>
          <p:cNvPr id="525" name="Google Shape;525;p3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526" name="Google Shape;526;p34"/>
          <p:cNvGrpSpPr/>
          <p:nvPr/>
        </p:nvGrpSpPr>
        <p:grpSpPr>
          <a:xfrm rot="5400000">
            <a:off x="-2340441" y="2666183"/>
            <a:ext cx="5860051" cy="527712"/>
            <a:chOff x="6081624" y="1998368"/>
            <a:chExt cx="5613457" cy="782175"/>
          </a:xfrm>
        </p:grpSpPr>
        <p:sp>
          <p:nvSpPr>
            <p:cNvPr id="527" name="Google Shape;527;p34"/>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8" name="Google Shape;528;p34"/>
            <p:cNvSpPr/>
            <p:nvPr/>
          </p:nvSpPr>
          <p:spPr>
            <a:xfrm rot="10800000">
              <a:off x="6081624" y="1998844"/>
              <a:ext cx="5372968"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529" name="Google Shape;529;p34"/>
          <p:cNvSpPr/>
          <p:nvPr/>
        </p:nvSpPr>
        <p:spPr>
          <a:xfrm>
            <a:off x="579528" y="517897"/>
            <a:ext cx="11111729" cy="585796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0" name="Google Shape;530;p34"/>
          <p:cNvSpPr txBox="1"/>
          <p:nvPr>
            <p:ph type="title"/>
          </p:nvPr>
        </p:nvSpPr>
        <p:spPr>
          <a:xfrm>
            <a:off x="1057025" y="922644"/>
            <a:ext cx="5040285" cy="116958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Hindfoot</a:t>
            </a:r>
            <a:endParaRPr/>
          </a:p>
        </p:txBody>
      </p:sp>
      <p:sp>
        <p:nvSpPr>
          <p:cNvPr id="531" name="Google Shape;531;p34"/>
          <p:cNvSpPr/>
          <p:nvPr/>
        </p:nvSpPr>
        <p:spPr>
          <a:xfrm flipH="1">
            <a:off x="1055714" y="2263365"/>
            <a:ext cx="49377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2" name="Google Shape;532;p34"/>
          <p:cNvSpPr txBox="1"/>
          <p:nvPr>
            <p:ph idx="2" type="body"/>
          </p:nvPr>
        </p:nvSpPr>
        <p:spPr>
          <a:xfrm>
            <a:off x="1055715" y="2508105"/>
            <a:ext cx="5040285" cy="363249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Arial"/>
              <a:buChar char="•"/>
            </a:pPr>
            <a:r>
              <a:rPr lang="en-US" sz="2000"/>
              <a:t>Subtalar Joint:</a:t>
            </a:r>
            <a:endParaRPr/>
          </a:p>
          <a:p>
            <a:pPr indent="-342900" lvl="1" marL="628650" rtl="0" algn="l">
              <a:lnSpc>
                <a:spcPct val="90000"/>
              </a:lnSpc>
              <a:spcBef>
                <a:spcPts val="500"/>
              </a:spcBef>
              <a:spcAft>
                <a:spcPts val="0"/>
              </a:spcAft>
              <a:buClr>
                <a:schemeClr val="dk1"/>
              </a:buClr>
              <a:buSzPts val="2000"/>
              <a:buFont typeface="Calibri"/>
              <a:buChar char="₋"/>
            </a:pPr>
            <a:r>
              <a:rPr lang="en-US" sz="2000"/>
              <a:t>The subtalar joint is responsible for the pronation and supination movement and is stabilized by the interosseous talocalcaneal ligament.</a:t>
            </a:r>
            <a:endParaRPr/>
          </a:p>
          <a:p>
            <a:pPr indent="0" lvl="0" marL="0" rtl="0" algn="l">
              <a:lnSpc>
                <a:spcPct val="90000"/>
              </a:lnSpc>
              <a:spcBef>
                <a:spcPts val="1000"/>
              </a:spcBef>
              <a:spcAft>
                <a:spcPts val="0"/>
              </a:spcAft>
              <a:buClr>
                <a:schemeClr val="dk1"/>
              </a:buClr>
              <a:buSzPts val="2000"/>
              <a:buFont typeface="Arial"/>
              <a:buChar char="•"/>
            </a:pPr>
            <a:r>
              <a:rPr lang="en-US" sz="2000"/>
              <a:t>Chopart Joint:</a:t>
            </a:r>
            <a:endParaRPr/>
          </a:p>
          <a:p>
            <a:pPr indent="-342900" lvl="1" marL="628650" rtl="0" algn="l">
              <a:lnSpc>
                <a:spcPct val="90000"/>
              </a:lnSpc>
              <a:spcBef>
                <a:spcPts val="500"/>
              </a:spcBef>
              <a:spcAft>
                <a:spcPts val="0"/>
              </a:spcAft>
              <a:buClr>
                <a:schemeClr val="dk1"/>
              </a:buClr>
              <a:buSzPts val="2000"/>
              <a:buFont typeface="Calibri"/>
              <a:buChar char="₋"/>
            </a:pPr>
            <a:r>
              <a:rPr lang="en-US" sz="2000"/>
              <a:t>The joint between the hindfoot and the midfoot. Also known as the transverse tarsal joint</a:t>
            </a:r>
            <a:endParaRPr/>
          </a:p>
          <a:p>
            <a:pPr indent="127000" lvl="0" marL="0" rtl="0" algn="l">
              <a:lnSpc>
                <a:spcPct val="90000"/>
              </a:lnSpc>
              <a:spcBef>
                <a:spcPts val="1000"/>
              </a:spcBef>
              <a:spcAft>
                <a:spcPts val="0"/>
              </a:spcAft>
              <a:buClr>
                <a:schemeClr val="dk1"/>
              </a:buClr>
              <a:buSzPts val="2000"/>
              <a:buFont typeface="Arial"/>
              <a:buNone/>
            </a:pPr>
            <a:r>
              <a:t/>
            </a:r>
            <a:endParaRPr sz="2000"/>
          </a:p>
        </p:txBody>
      </p:sp>
      <p:pic>
        <p:nvPicPr>
          <p:cNvPr id="533" name="Google Shape;533;p34"/>
          <p:cNvPicPr preferRelativeResize="0"/>
          <p:nvPr/>
        </p:nvPicPr>
        <p:blipFill rotWithShape="1">
          <a:blip r:embed="rId3">
            <a:alphaModFix/>
          </a:blip>
          <a:srcRect b="0" l="0" r="0" t="0"/>
          <a:stretch/>
        </p:blipFill>
        <p:spPr>
          <a:xfrm>
            <a:off x="6946666" y="960899"/>
            <a:ext cx="2275546" cy="2214379"/>
          </a:xfrm>
          <a:prstGeom prst="rect">
            <a:avLst/>
          </a:prstGeom>
          <a:noFill/>
          <a:ln>
            <a:noFill/>
          </a:ln>
        </p:spPr>
      </p:pic>
      <p:pic>
        <p:nvPicPr>
          <p:cNvPr descr="A close up of a piece of paper&#10;&#10;Description automatically generated" id="534" name="Google Shape;534;p34"/>
          <p:cNvPicPr preferRelativeResize="0"/>
          <p:nvPr/>
        </p:nvPicPr>
        <p:blipFill rotWithShape="1">
          <a:blip r:embed="rId4">
            <a:alphaModFix/>
          </a:blip>
          <a:srcRect b="0" l="0" r="0" t="0"/>
          <a:stretch/>
        </p:blipFill>
        <p:spPr>
          <a:xfrm>
            <a:off x="9265525" y="1039369"/>
            <a:ext cx="2251695" cy="2145730"/>
          </a:xfrm>
          <a:prstGeom prst="rect">
            <a:avLst/>
          </a:prstGeom>
          <a:noFill/>
          <a:ln>
            <a:noFill/>
          </a:ln>
        </p:spPr>
      </p:pic>
      <p:pic>
        <p:nvPicPr>
          <p:cNvPr descr="A close up of a logo&#10;&#10;Description automatically generated" id="535" name="Google Shape;535;p34"/>
          <p:cNvPicPr preferRelativeResize="0"/>
          <p:nvPr>
            <p:ph idx="1" type="body"/>
          </p:nvPr>
        </p:nvPicPr>
        <p:blipFill rotWithShape="1">
          <a:blip r:embed="rId5">
            <a:alphaModFix/>
          </a:blip>
          <a:srcRect b="0" l="0" r="0" t="0"/>
          <a:stretch/>
        </p:blipFill>
        <p:spPr>
          <a:xfrm>
            <a:off x="6957937" y="3311647"/>
            <a:ext cx="4528550" cy="246887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9" name="Shape 539"/>
        <p:cNvGrpSpPr/>
        <p:nvPr/>
      </p:nvGrpSpPr>
      <p:grpSpPr>
        <a:xfrm>
          <a:off x="0" y="0"/>
          <a:ext cx="0" cy="0"/>
          <a:chOff x="0" y="0"/>
          <a:chExt cx="0" cy="0"/>
        </a:xfrm>
      </p:grpSpPr>
      <p:sp>
        <p:nvSpPr>
          <p:cNvPr id="540" name="Google Shape;540;p3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541" name="Google Shape;541;p35"/>
          <p:cNvGrpSpPr/>
          <p:nvPr/>
        </p:nvGrpSpPr>
        <p:grpSpPr>
          <a:xfrm rot="5400000">
            <a:off x="-2340441" y="2666183"/>
            <a:ext cx="5860051" cy="527712"/>
            <a:chOff x="6081624" y="1998368"/>
            <a:chExt cx="5613457" cy="782175"/>
          </a:xfrm>
        </p:grpSpPr>
        <p:sp>
          <p:nvSpPr>
            <p:cNvPr id="542" name="Google Shape;542;p35"/>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3" name="Google Shape;543;p35"/>
            <p:cNvSpPr/>
            <p:nvPr/>
          </p:nvSpPr>
          <p:spPr>
            <a:xfrm rot="10800000">
              <a:off x="6081624" y="1998844"/>
              <a:ext cx="5372968"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544" name="Google Shape;544;p35"/>
          <p:cNvSpPr/>
          <p:nvPr/>
        </p:nvSpPr>
        <p:spPr>
          <a:xfrm>
            <a:off x="579528" y="517897"/>
            <a:ext cx="11111729" cy="585796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5" name="Google Shape;545;p35"/>
          <p:cNvSpPr txBox="1"/>
          <p:nvPr>
            <p:ph type="title"/>
          </p:nvPr>
        </p:nvSpPr>
        <p:spPr>
          <a:xfrm>
            <a:off x="1057025" y="922644"/>
            <a:ext cx="5040285" cy="116958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The Foot</a:t>
            </a:r>
            <a:endParaRPr/>
          </a:p>
        </p:txBody>
      </p:sp>
      <p:sp>
        <p:nvSpPr>
          <p:cNvPr id="546" name="Google Shape;546;p35"/>
          <p:cNvSpPr/>
          <p:nvPr/>
        </p:nvSpPr>
        <p:spPr>
          <a:xfrm flipH="1">
            <a:off x="1055714" y="2263365"/>
            <a:ext cx="49377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7" name="Google Shape;547;p35"/>
          <p:cNvSpPr txBox="1"/>
          <p:nvPr>
            <p:ph idx="1" type="body"/>
          </p:nvPr>
        </p:nvSpPr>
        <p:spPr>
          <a:xfrm>
            <a:off x="1055715" y="2508105"/>
            <a:ext cx="5040285" cy="363249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Midfoot:</a:t>
            </a:r>
            <a:endParaRPr/>
          </a:p>
          <a:p>
            <a:pPr indent="-228600" lvl="1" marL="685800" rtl="0" algn="l">
              <a:lnSpc>
                <a:spcPct val="90000"/>
              </a:lnSpc>
              <a:spcBef>
                <a:spcPts val="500"/>
              </a:spcBef>
              <a:spcAft>
                <a:spcPts val="0"/>
              </a:spcAft>
              <a:buClr>
                <a:schemeClr val="dk1"/>
              </a:buClr>
              <a:buSzPts val="1800"/>
              <a:buFont typeface="Calibri"/>
              <a:buChar char="₋"/>
            </a:pPr>
            <a:r>
              <a:rPr lang="en-US" sz="1800"/>
              <a:t>Composed of the navicular bone, the cuboid bone and the 3 cuneiform bones.</a:t>
            </a:r>
            <a:endParaRPr/>
          </a:p>
          <a:p>
            <a:pPr indent="-228600" lvl="1" marL="685800" rtl="0" algn="l">
              <a:lnSpc>
                <a:spcPct val="90000"/>
              </a:lnSpc>
              <a:spcBef>
                <a:spcPts val="500"/>
              </a:spcBef>
              <a:spcAft>
                <a:spcPts val="0"/>
              </a:spcAft>
              <a:buClr>
                <a:schemeClr val="dk1"/>
              </a:buClr>
              <a:buSzPts val="1800"/>
              <a:buFont typeface="Calibri"/>
              <a:buChar char="₋"/>
            </a:pPr>
            <a:r>
              <a:rPr lang="en-US" sz="1800"/>
              <a:t>Articulates with the forefoot through the Lisfranc joint.</a:t>
            </a:r>
            <a:endParaRPr/>
          </a:p>
          <a:p>
            <a:pPr indent="-228600" lvl="2" marL="1143000" rtl="0" algn="l">
              <a:lnSpc>
                <a:spcPct val="90000"/>
              </a:lnSpc>
              <a:spcBef>
                <a:spcPts val="500"/>
              </a:spcBef>
              <a:spcAft>
                <a:spcPts val="0"/>
              </a:spcAft>
              <a:buClr>
                <a:schemeClr val="dk1"/>
              </a:buClr>
              <a:buSzPts val="1800"/>
              <a:buFont typeface="Noto Sans Symbols"/>
              <a:buChar char="▪"/>
            </a:pPr>
            <a:r>
              <a:rPr lang="en-US" sz="1800"/>
              <a:t>The Lisfranc ligament is one of the most important stabilizers of the foot. Found between the medial cuneiform and the base of the 2</a:t>
            </a:r>
            <a:r>
              <a:rPr baseline="30000" lang="en-US" sz="1800"/>
              <a:t>nd</a:t>
            </a:r>
            <a:r>
              <a:rPr lang="en-US" sz="1800"/>
              <a:t> metatarsal bone.</a:t>
            </a:r>
            <a:endParaRPr/>
          </a:p>
          <a:p>
            <a:pPr indent="-228600" lvl="0" marL="228600" rtl="0" algn="l">
              <a:lnSpc>
                <a:spcPct val="90000"/>
              </a:lnSpc>
              <a:spcBef>
                <a:spcPts val="1000"/>
              </a:spcBef>
              <a:spcAft>
                <a:spcPts val="0"/>
              </a:spcAft>
              <a:buClr>
                <a:schemeClr val="dk1"/>
              </a:buClr>
              <a:buSzPts val="1800"/>
              <a:buChar char="•"/>
            </a:pPr>
            <a:r>
              <a:rPr lang="en-US" sz="1800"/>
              <a:t>Forefoot:</a:t>
            </a:r>
            <a:endParaRPr/>
          </a:p>
          <a:p>
            <a:pPr indent="-228600" lvl="1" marL="685800" rtl="0" algn="l">
              <a:lnSpc>
                <a:spcPct val="90000"/>
              </a:lnSpc>
              <a:spcBef>
                <a:spcPts val="500"/>
              </a:spcBef>
              <a:spcAft>
                <a:spcPts val="0"/>
              </a:spcAft>
              <a:buClr>
                <a:schemeClr val="dk1"/>
              </a:buClr>
              <a:buSzPts val="1800"/>
              <a:buFont typeface="Calibri"/>
              <a:buChar char="₋"/>
            </a:pPr>
            <a:r>
              <a:rPr lang="en-US" sz="1800"/>
              <a:t>Composed of the five metatarsal bones and the phalanges of the toes.</a:t>
            </a:r>
            <a:endParaRPr/>
          </a:p>
        </p:txBody>
      </p:sp>
      <p:pic>
        <p:nvPicPr>
          <p:cNvPr descr="A close up of a map&#10;&#10;Description automatically generated" id="548" name="Google Shape;548;p35"/>
          <p:cNvPicPr preferRelativeResize="0"/>
          <p:nvPr>
            <p:ph idx="2" type="body"/>
          </p:nvPr>
        </p:nvPicPr>
        <p:blipFill rotWithShape="1">
          <a:blip r:embed="rId3">
            <a:alphaModFix/>
          </a:blip>
          <a:srcRect b="0" l="0" r="0" t="0"/>
          <a:stretch/>
        </p:blipFill>
        <p:spPr>
          <a:xfrm>
            <a:off x="6246954" y="482137"/>
            <a:ext cx="2638200" cy="2946863"/>
          </a:xfrm>
          <a:prstGeom prst="rect">
            <a:avLst/>
          </a:prstGeom>
          <a:noFill/>
          <a:ln>
            <a:noFill/>
          </a:ln>
        </p:spPr>
      </p:pic>
      <p:pic>
        <p:nvPicPr>
          <p:cNvPr descr="A close up of a map&#10;&#10;Description automatically generated" id="549" name="Google Shape;549;p35"/>
          <p:cNvPicPr preferRelativeResize="0"/>
          <p:nvPr/>
        </p:nvPicPr>
        <p:blipFill rotWithShape="1">
          <a:blip r:embed="rId4">
            <a:alphaModFix/>
          </a:blip>
          <a:srcRect b="0" l="0" r="0" t="0"/>
          <a:stretch/>
        </p:blipFill>
        <p:spPr>
          <a:xfrm>
            <a:off x="9034798" y="482138"/>
            <a:ext cx="2300989" cy="2832898"/>
          </a:xfrm>
          <a:prstGeom prst="rect">
            <a:avLst/>
          </a:prstGeom>
          <a:noFill/>
          <a:ln>
            <a:noFill/>
          </a:ln>
        </p:spPr>
      </p:pic>
      <p:pic>
        <p:nvPicPr>
          <p:cNvPr descr="A picture containing text, drawing&#10;&#10;Description automatically generated" id="550" name="Google Shape;550;p35"/>
          <p:cNvPicPr preferRelativeResize="0"/>
          <p:nvPr/>
        </p:nvPicPr>
        <p:blipFill rotWithShape="1">
          <a:blip r:embed="rId5">
            <a:alphaModFix/>
          </a:blip>
          <a:srcRect b="0" l="0" r="0" t="0"/>
          <a:stretch/>
        </p:blipFill>
        <p:spPr>
          <a:xfrm>
            <a:off x="6675528" y="3315036"/>
            <a:ext cx="4660259" cy="24688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4" name="Shape 554"/>
        <p:cNvGrpSpPr/>
        <p:nvPr/>
      </p:nvGrpSpPr>
      <p:grpSpPr>
        <a:xfrm>
          <a:off x="0" y="0"/>
          <a:ext cx="0" cy="0"/>
          <a:chOff x="0" y="0"/>
          <a:chExt cx="0" cy="0"/>
        </a:xfrm>
      </p:grpSpPr>
      <p:sp>
        <p:nvSpPr>
          <p:cNvPr id="555" name="Google Shape;555;p3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6" name="Google Shape;556;p36"/>
          <p:cNvSpPr txBox="1"/>
          <p:nvPr>
            <p:ph type="title"/>
          </p:nvPr>
        </p:nvSpPr>
        <p:spPr>
          <a:xfrm>
            <a:off x="589560" y="856180"/>
            <a:ext cx="527940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Calcaneus Fracture</a:t>
            </a:r>
            <a:endParaRPr/>
          </a:p>
        </p:txBody>
      </p:sp>
      <p:grpSp>
        <p:nvGrpSpPr>
          <p:cNvPr id="557" name="Google Shape;557;p36"/>
          <p:cNvGrpSpPr/>
          <p:nvPr/>
        </p:nvGrpSpPr>
        <p:grpSpPr>
          <a:xfrm>
            <a:off x="0" y="1083484"/>
            <a:ext cx="355196" cy="673460"/>
            <a:chOff x="0" y="823811"/>
            <a:chExt cx="355196" cy="673460"/>
          </a:xfrm>
        </p:grpSpPr>
        <p:sp>
          <p:nvSpPr>
            <p:cNvPr id="558" name="Google Shape;558;p36"/>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9" name="Google Shape;559;p36"/>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560" name="Google Shape;560;p36"/>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1" name="Google Shape;561;p36"/>
          <p:cNvSpPr txBox="1"/>
          <p:nvPr>
            <p:ph idx="2" type="body"/>
          </p:nvPr>
        </p:nvSpPr>
        <p:spPr>
          <a:xfrm>
            <a:off x="590719" y="2330505"/>
            <a:ext cx="5278066"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Most commonly fractures tarsal bone.</a:t>
            </a:r>
            <a:endParaRPr/>
          </a:p>
          <a:p>
            <a:pPr indent="-228600" lvl="0" marL="228600" rtl="0" algn="l">
              <a:lnSpc>
                <a:spcPct val="90000"/>
              </a:lnSpc>
              <a:spcBef>
                <a:spcPts val="1000"/>
              </a:spcBef>
              <a:spcAft>
                <a:spcPts val="0"/>
              </a:spcAft>
              <a:buClr>
                <a:schemeClr val="dk1"/>
              </a:buClr>
              <a:buSzPts val="2000"/>
              <a:buChar char="•"/>
            </a:pPr>
            <a:r>
              <a:rPr lang="en-US" sz="2000"/>
              <a:t>Has a high morbidity &amp; disability that is associated with displace intraarticular fractures.</a:t>
            </a:r>
            <a:endParaRPr/>
          </a:p>
          <a:p>
            <a:pPr indent="-228600" lvl="0" marL="228600" rtl="0" algn="l">
              <a:lnSpc>
                <a:spcPct val="90000"/>
              </a:lnSpc>
              <a:spcBef>
                <a:spcPts val="1000"/>
              </a:spcBef>
              <a:spcAft>
                <a:spcPts val="0"/>
              </a:spcAft>
              <a:buClr>
                <a:schemeClr val="dk1"/>
              </a:buClr>
              <a:buSzPts val="2000"/>
              <a:buChar char="•"/>
            </a:pPr>
            <a:r>
              <a:rPr lang="en-US" sz="2000"/>
              <a:t>The calcaneus is one of the hindfoot bones, articulating anteriorly with cuboid bone and superiorly with the talus bone.</a:t>
            </a:r>
            <a:endParaRPr/>
          </a:p>
          <a:p>
            <a:pPr indent="-228600" lvl="0" marL="228600" rtl="0" algn="l">
              <a:lnSpc>
                <a:spcPct val="90000"/>
              </a:lnSpc>
              <a:spcBef>
                <a:spcPts val="1000"/>
              </a:spcBef>
              <a:spcAft>
                <a:spcPts val="0"/>
              </a:spcAft>
              <a:buClr>
                <a:schemeClr val="dk1"/>
              </a:buClr>
              <a:buSzPts val="2000"/>
              <a:buChar char="•"/>
            </a:pPr>
            <a:r>
              <a:rPr lang="en-US" sz="2000"/>
              <a:t>Fractures can be extraarticular (25%) or intraarticular (75%)</a:t>
            </a:r>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562" name="Google Shape;562;p36"/>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3" name="Google Shape;563;p36"/>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4" name="Google Shape;564;p36"/>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indoor, looking, person&#10;&#10;Description automatically generated" id="565" name="Google Shape;565;p36"/>
          <p:cNvPicPr preferRelativeResize="0"/>
          <p:nvPr>
            <p:ph idx="1" type="body"/>
          </p:nvPr>
        </p:nvPicPr>
        <p:blipFill rotWithShape="1">
          <a:blip r:embed="rId3">
            <a:alphaModFix/>
          </a:blip>
          <a:srcRect b="0" l="0" r="0" t="0"/>
          <a:stretch/>
        </p:blipFill>
        <p:spPr>
          <a:xfrm>
            <a:off x="6937049" y="518076"/>
            <a:ext cx="4664231" cy="2663082"/>
          </a:xfrm>
          <a:prstGeom prst="rect">
            <a:avLst/>
          </a:prstGeom>
          <a:noFill/>
          <a:ln>
            <a:noFill/>
          </a:ln>
        </p:spPr>
      </p:pic>
      <p:pic>
        <p:nvPicPr>
          <p:cNvPr descr="A picture containing photo, pair, person, standing&#10;&#10;Description automatically generated" id="566" name="Google Shape;566;p36"/>
          <p:cNvPicPr preferRelativeResize="0"/>
          <p:nvPr/>
        </p:nvPicPr>
        <p:blipFill rotWithShape="1">
          <a:blip r:embed="rId4">
            <a:alphaModFix/>
          </a:blip>
          <a:srcRect b="0" l="0" r="0" t="0"/>
          <a:stretch/>
        </p:blipFill>
        <p:spPr>
          <a:xfrm>
            <a:off x="6937048" y="3631467"/>
            <a:ext cx="4664231" cy="267160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0" name="Shape 570"/>
        <p:cNvGrpSpPr/>
        <p:nvPr/>
      </p:nvGrpSpPr>
      <p:grpSpPr>
        <a:xfrm>
          <a:off x="0" y="0"/>
          <a:ext cx="0" cy="0"/>
          <a:chOff x="0" y="0"/>
          <a:chExt cx="0" cy="0"/>
        </a:xfrm>
      </p:grpSpPr>
      <p:sp>
        <p:nvSpPr>
          <p:cNvPr id="571" name="Google Shape;571;p3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2" name="Google Shape;572;p37"/>
          <p:cNvSpPr/>
          <p:nvPr/>
        </p:nvSpPr>
        <p:spPr>
          <a:xfrm>
            <a:off x="554416" y="365125"/>
            <a:ext cx="11167447" cy="2089317"/>
          </a:xfrm>
          <a:prstGeom prst="rect">
            <a:avLst/>
          </a:prstGeom>
          <a:solidFill>
            <a:schemeClr val="lt1"/>
          </a:solidFill>
          <a:ln cap="flat" cmpd="sng" w="12700">
            <a:solidFill>
              <a:srgbClr val="E1E1E1"/>
            </a:solidFill>
            <a:prstDash val="solid"/>
            <a:miter lim="800000"/>
            <a:headEnd len="sm" w="sm" type="none"/>
            <a:tailEnd len="sm" w="sm" type="none"/>
          </a:ln>
          <a:effectLst>
            <a:outerShdw blurRad="50800" rotWithShape="0" algn="tl" dir="2700000" dist="38100">
              <a:srgbClr val="CAC0A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3" name="Google Shape;573;p37"/>
          <p:cNvSpPr txBox="1"/>
          <p:nvPr>
            <p:ph type="title"/>
          </p:nvPr>
        </p:nvSpPr>
        <p:spPr>
          <a:xfrm>
            <a:off x="1046746" y="641850"/>
            <a:ext cx="3611880" cy="15358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t>Calcaneus Fracture</a:t>
            </a:r>
            <a:endParaRPr/>
          </a:p>
        </p:txBody>
      </p:sp>
      <p:sp>
        <p:nvSpPr>
          <p:cNvPr id="574" name="Google Shape;574;p37"/>
          <p:cNvSpPr/>
          <p:nvPr/>
        </p:nvSpPr>
        <p:spPr>
          <a:xfrm>
            <a:off x="490408" y="1057739"/>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75" name="Google Shape;575;p37"/>
          <p:cNvSpPr/>
          <p:nvPr/>
        </p:nvSpPr>
        <p:spPr>
          <a:xfrm rot="5400000">
            <a:off x="4243541" y="1400638"/>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6" name="Google Shape;576;p37"/>
          <p:cNvSpPr txBox="1"/>
          <p:nvPr>
            <p:ph idx="1" type="body"/>
          </p:nvPr>
        </p:nvSpPr>
        <p:spPr>
          <a:xfrm>
            <a:off x="5300640" y="641850"/>
            <a:ext cx="6053160" cy="153586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Sanders Classification of intraarticular calcaneus fractures:</a:t>
            </a:r>
            <a:endParaRPr/>
          </a:p>
          <a:p>
            <a:pPr indent="-228600" lvl="1" marL="685800" rtl="0" algn="l">
              <a:lnSpc>
                <a:spcPct val="90000"/>
              </a:lnSpc>
              <a:spcBef>
                <a:spcPts val="500"/>
              </a:spcBef>
              <a:spcAft>
                <a:spcPts val="0"/>
              </a:spcAft>
              <a:buClr>
                <a:schemeClr val="dk1"/>
              </a:buClr>
              <a:buSzPts val="1800"/>
              <a:buFont typeface="Noto Sans Symbols"/>
              <a:buChar char="⮚"/>
            </a:pPr>
            <a:r>
              <a:rPr lang="en-US" sz="1800"/>
              <a:t>Based on the number of articular fragments seen on the coronal CT image at the widest point of the posterior facet.</a:t>
            </a:r>
            <a:endParaRPr/>
          </a:p>
        </p:txBody>
      </p:sp>
      <p:pic>
        <p:nvPicPr>
          <p:cNvPr descr="A screenshot of a cell phone&#10;&#10;Description automatically generated" id="577" name="Google Shape;577;p37"/>
          <p:cNvPicPr preferRelativeResize="0"/>
          <p:nvPr>
            <p:ph idx="2" type="body"/>
          </p:nvPr>
        </p:nvPicPr>
        <p:blipFill rotWithShape="1">
          <a:blip r:embed="rId3">
            <a:alphaModFix/>
          </a:blip>
          <a:srcRect b="11263" l="0" r="1" t="832"/>
          <a:stretch/>
        </p:blipFill>
        <p:spPr>
          <a:xfrm>
            <a:off x="554416" y="2731167"/>
            <a:ext cx="11167447" cy="348498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1" name="Shape 581"/>
        <p:cNvGrpSpPr/>
        <p:nvPr/>
      </p:nvGrpSpPr>
      <p:grpSpPr>
        <a:xfrm>
          <a:off x="0" y="0"/>
          <a:ext cx="0" cy="0"/>
          <a:chOff x="0" y="0"/>
          <a:chExt cx="0" cy="0"/>
        </a:xfrm>
      </p:grpSpPr>
      <p:sp>
        <p:nvSpPr>
          <p:cNvPr id="582" name="Google Shape;582;p3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3" name="Google Shape;583;p38"/>
          <p:cNvSpPr txBox="1"/>
          <p:nvPr>
            <p:ph type="title"/>
          </p:nvPr>
        </p:nvSpPr>
        <p:spPr>
          <a:xfrm>
            <a:off x="795528" y="386930"/>
            <a:ext cx="1014179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Calcaneus Fracture – X-ray</a:t>
            </a:r>
            <a:endParaRPr/>
          </a:p>
        </p:txBody>
      </p:sp>
      <p:sp>
        <p:nvSpPr>
          <p:cNvPr id="584" name="Google Shape;584;p38"/>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5" name="Google Shape;585;p38"/>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sitting, small, food&#10;&#10;Description automatically generated" id="586" name="Google Shape;586;p38"/>
          <p:cNvPicPr preferRelativeResize="0"/>
          <p:nvPr>
            <p:ph idx="1" type="body"/>
          </p:nvPr>
        </p:nvPicPr>
        <p:blipFill rotWithShape="1">
          <a:blip r:embed="rId3">
            <a:alphaModFix/>
          </a:blip>
          <a:srcRect b="0" l="0" r="0" t="0"/>
          <a:stretch/>
        </p:blipFill>
        <p:spPr>
          <a:xfrm>
            <a:off x="5719618" y="2389217"/>
            <a:ext cx="5323842" cy="3848099"/>
          </a:xfrm>
          <a:prstGeom prst="rect">
            <a:avLst/>
          </a:prstGeom>
          <a:noFill/>
          <a:ln>
            <a:noFill/>
          </a:ln>
        </p:spPr>
      </p:pic>
      <p:sp>
        <p:nvSpPr>
          <p:cNvPr id="587" name="Google Shape;587;p38"/>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photo, standing, wearing&#10;&#10;Description automatically generated" id="588" name="Google Shape;588;p38"/>
          <p:cNvPicPr preferRelativeResize="0"/>
          <p:nvPr/>
        </p:nvPicPr>
        <p:blipFill rotWithShape="1">
          <a:blip r:embed="rId4">
            <a:alphaModFix/>
          </a:blip>
          <a:srcRect b="0" l="0" r="0" t="0"/>
          <a:stretch/>
        </p:blipFill>
        <p:spPr>
          <a:xfrm>
            <a:off x="284018" y="2389218"/>
            <a:ext cx="5323843" cy="38480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2" name="Shape 592"/>
        <p:cNvGrpSpPr/>
        <p:nvPr/>
      </p:nvGrpSpPr>
      <p:grpSpPr>
        <a:xfrm>
          <a:off x="0" y="0"/>
          <a:ext cx="0" cy="0"/>
          <a:chOff x="0" y="0"/>
          <a:chExt cx="0" cy="0"/>
        </a:xfrm>
      </p:grpSpPr>
      <p:sp>
        <p:nvSpPr>
          <p:cNvPr id="593" name="Google Shape;593;p3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4" name="Google Shape;594;p39"/>
          <p:cNvSpPr txBox="1"/>
          <p:nvPr>
            <p:ph type="title"/>
          </p:nvPr>
        </p:nvSpPr>
        <p:spPr>
          <a:xfrm>
            <a:off x="795528" y="386930"/>
            <a:ext cx="1014179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Calcaneus Fracture</a:t>
            </a:r>
            <a:endParaRPr/>
          </a:p>
        </p:txBody>
      </p:sp>
      <p:sp>
        <p:nvSpPr>
          <p:cNvPr id="595" name="Google Shape;595;p39"/>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6" name="Google Shape;596;p39"/>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97" name="Google Shape;597;p39"/>
          <p:cNvPicPr preferRelativeResize="0"/>
          <p:nvPr>
            <p:ph idx="2" type="body"/>
          </p:nvPr>
        </p:nvPicPr>
        <p:blipFill rotWithShape="1">
          <a:blip r:embed="rId3">
            <a:alphaModFix/>
          </a:blip>
          <a:srcRect b="2" l="0" r="2" t="1209"/>
          <a:stretch/>
        </p:blipFill>
        <p:spPr>
          <a:xfrm>
            <a:off x="635295" y="2524715"/>
            <a:ext cx="5150277" cy="3714244"/>
          </a:xfrm>
          <a:prstGeom prst="rect">
            <a:avLst/>
          </a:prstGeom>
          <a:noFill/>
          <a:ln>
            <a:noFill/>
          </a:ln>
        </p:spPr>
      </p:pic>
      <p:sp>
        <p:nvSpPr>
          <p:cNvPr id="598" name="Google Shape;598;p39"/>
          <p:cNvSpPr txBox="1"/>
          <p:nvPr>
            <p:ph idx="1" type="body"/>
          </p:nvPr>
        </p:nvSpPr>
        <p:spPr>
          <a:xfrm>
            <a:off x="6406429" y="2599509"/>
            <a:ext cx="4530898"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50"/>
              <a:buChar char="•"/>
            </a:pPr>
            <a:r>
              <a:rPr lang="en-US" sz="1850"/>
              <a:t>Management:</a:t>
            </a:r>
            <a:endParaRPr/>
          </a:p>
          <a:p>
            <a:pPr indent="-457200" lvl="1" marL="914400" rtl="0" algn="l">
              <a:lnSpc>
                <a:spcPct val="90000"/>
              </a:lnSpc>
              <a:spcBef>
                <a:spcPts val="500"/>
              </a:spcBef>
              <a:spcAft>
                <a:spcPts val="0"/>
              </a:spcAft>
              <a:buClr>
                <a:schemeClr val="dk1"/>
              </a:buClr>
              <a:buSzPts val="2220"/>
              <a:buFont typeface="Calibri"/>
              <a:buAutoNum type="arabicPeriod"/>
            </a:pPr>
            <a:r>
              <a:rPr lang="en-US" sz="2220"/>
              <a:t>Non-operative: for extraarticular fractures with acceptable alignment and intraarticular fractures with acceptable alignment.</a:t>
            </a:r>
            <a:endParaRPr/>
          </a:p>
          <a:p>
            <a:pPr indent="-457200" lvl="1" marL="914400" rtl="0" algn="l">
              <a:lnSpc>
                <a:spcPct val="90000"/>
              </a:lnSpc>
              <a:spcBef>
                <a:spcPts val="500"/>
              </a:spcBef>
              <a:spcAft>
                <a:spcPts val="0"/>
              </a:spcAft>
              <a:buClr>
                <a:schemeClr val="dk1"/>
              </a:buClr>
              <a:buSzPts val="2220"/>
              <a:buFont typeface="Calibri"/>
              <a:buAutoNum type="arabicPeriod"/>
            </a:pPr>
            <a:r>
              <a:rPr lang="en-US" sz="2220"/>
              <a:t>Operative: in nonacceptable articular alignment of the subtalar joint, either ORIF or by percutaneous screw fixation.</a:t>
            </a:r>
            <a:endParaRPr/>
          </a:p>
          <a:p>
            <a:pPr indent="-111125" lvl="1" marL="685800" rtl="0" algn="l">
              <a:lnSpc>
                <a:spcPct val="90000"/>
              </a:lnSpc>
              <a:spcBef>
                <a:spcPts val="500"/>
              </a:spcBef>
              <a:spcAft>
                <a:spcPts val="0"/>
              </a:spcAft>
              <a:buClr>
                <a:schemeClr val="dk1"/>
              </a:buClr>
              <a:buSzPts val="1850"/>
              <a:buNone/>
            </a:pPr>
            <a:r>
              <a:t/>
            </a:r>
            <a:endParaRPr sz="1850"/>
          </a:p>
        </p:txBody>
      </p:sp>
      <p:sp>
        <p:nvSpPr>
          <p:cNvPr id="599" name="Google Shape;599;p39"/>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sp>
        <p:nvSpPr>
          <p:cNvPr id="127" name="Google Shape;127;p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8" name="Google Shape;128;p4"/>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Patella Fracture</a:t>
            </a:r>
            <a:endParaRPr/>
          </a:p>
        </p:txBody>
      </p:sp>
      <p:grpSp>
        <p:nvGrpSpPr>
          <p:cNvPr id="129" name="Google Shape;129;p4"/>
          <p:cNvGrpSpPr/>
          <p:nvPr/>
        </p:nvGrpSpPr>
        <p:grpSpPr>
          <a:xfrm>
            <a:off x="0" y="1083484"/>
            <a:ext cx="355196" cy="673460"/>
            <a:chOff x="0" y="823811"/>
            <a:chExt cx="355196" cy="673460"/>
          </a:xfrm>
        </p:grpSpPr>
        <p:sp>
          <p:nvSpPr>
            <p:cNvPr id="130" name="Google Shape;130;p4"/>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1" name="Google Shape;131;p4"/>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32" name="Google Shape;132;p4"/>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4"/>
          <p:cNvSpPr txBox="1"/>
          <p:nvPr>
            <p:ph idx="1" type="body"/>
          </p:nvPr>
        </p:nvSpPr>
        <p:spPr>
          <a:xfrm>
            <a:off x="590719" y="2330505"/>
            <a:ext cx="4559425"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Mechanism Of injury:</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Direct impact injury occur from fall or dashboard injury causes failure in compression.</a:t>
            </a:r>
            <a:endParaRPr/>
          </a:p>
          <a:p>
            <a:pPr indent="-457200" lvl="1" marL="914400" rtl="0" algn="l">
              <a:lnSpc>
                <a:spcPct val="90000"/>
              </a:lnSpc>
              <a:spcBef>
                <a:spcPts val="500"/>
              </a:spcBef>
              <a:spcAft>
                <a:spcPts val="0"/>
              </a:spcAft>
              <a:buClr>
                <a:schemeClr val="dk1"/>
              </a:buClr>
              <a:buSzPts val="2000"/>
              <a:buFont typeface="Calibri"/>
              <a:buAutoNum type="arabicPeriod"/>
            </a:pPr>
            <a:r>
              <a:rPr lang="en-US" sz="2000"/>
              <a:t>Indirect eccentric contraction occurs from rapid knee flexion against contracted quadriceps muscle which causes failure in tension.</a:t>
            </a:r>
            <a:endParaRPr/>
          </a:p>
          <a:p>
            <a:pPr indent="-228600" lvl="0" marL="228600" rtl="0" algn="l">
              <a:lnSpc>
                <a:spcPct val="90000"/>
              </a:lnSpc>
              <a:spcBef>
                <a:spcPts val="1000"/>
              </a:spcBef>
              <a:spcAft>
                <a:spcPts val="0"/>
              </a:spcAft>
              <a:buClr>
                <a:schemeClr val="dk1"/>
              </a:buClr>
              <a:buSzPts val="2000"/>
              <a:buChar char="•"/>
            </a:pPr>
            <a:r>
              <a:rPr lang="en-US" sz="2000"/>
              <a:t>Pattern Of fracture: As seen in the picture.</a:t>
            </a:r>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134" name="Google Shape;134;p4"/>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4"/>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ood&#10;&#10;Description automatically generated" id="136" name="Google Shape;136;p4"/>
          <p:cNvPicPr preferRelativeResize="0"/>
          <p:nvPr>
            <p:ph idx="2" type="body"/>
          </p:nvPr>
        </p:nvPicPr>
        <p:blipFill rotWithShape="1">
          <a:blip r:embed="rId3">
            <a:alphaModFix/>
          </a:blip>
          <a:srcRect b="0" l="0" r="0" t="0"/>
          <a:stretch/>
        </p:blipFill>
        <p:spPr>
          <a:xfrm>
            <a:off x="5863630" y="750861"/>
            <a:ext cx="5653726" cy="535564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3" name="Shape 603"/>
        <p:cNvGrpSpPr/>
        <p:nvPr/>
      </p:nvGrpSpPr>
      <p:grpSpPr>
        <a:xfrm>
          <a:off x="0" y="0"/>
          <a:ext cx="0" cy="0"/>
          <a:chOff x="0" y="0"/>
          <a:chExt cx="0" cy="0"/>
        </a:xfrm>
      </p:grpSpPr>
      <p:sp>
        <p:nvSpPr>
          <p:cNvPr id="604" name="Google Shape;604;p4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5" name="Google Shape;605;p40"/>
          <p:cNvSpPr txBox="1"/>
          <p:nvPr>
            <p:ph type="title"/>
          </p:nvPr>
        </p:nvSpPr>
        <p:spPr>
          <a:xfrm>
            <a:off x="645065" y="1463040"/>
            <a:ext cx="3796306"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Calcaneus Fracture</a:t>
            </a:r>
            <a:endParaRPr sz="4800"/>
          </a:p>
        </p:txBody>
      </p:sp>
      <p:grpSp>
        <p:nvGrpSpPr>
          <p:cNvPr id="606" name="Google Shape;606;p40"/>
          <p:cNvGrpSpPr/>
          <p:nvPr/>
        </p:nvGrpSpPr>
        <p:grpSpPr>
          <a:xfrm>
            <a:off x="209667" y="4415245"/>
            <a:ext cx="11982332" cy="2087795"/>
            <a:chOff x="143163" y="5763486"/>
            <a:chExt cx="11982332" cy="739555"/>
          </a:xfrm>
        </p:grpSpPr>
        <p:sp>
          <p:nvSpPr>
            <p:cNvPr id="607" name="Google Shape;607;p40"/>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608" name="Google Shape;608;p40"/>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609" name="Google Shape;609;p40"/>
          <p:cNvSpPr/>
          <p:nvPr/>
        </p:nvSpPr>
        <p:spPr>
          <a:xfrm>
            <a:off x="5133706" y="587829"/>
            <a:ext cx="6505300"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0" name="Google Shape;610;p40"/>
          <p:cNvSpPr txBox="1"/>
          <p:nvPr>
            <p:ph idx="1" type="body"/>
          </p:nvPr>
        </p:nvSpPr>
        <p:spPr>
          <a:xfrm>
            <a:off x="5656218" y="1463039"/>
            <a:ext cx="5542387" cy="430044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Complications: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Compartment syndrome</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Wound Dehiscence &amp; Infection after ORIF (DM &amp; smoking increase the risk)</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Malunion &amp; deformity</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Arthritis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Chronic persistent pain</a:t>
            </a:r>
            <a:endParaRPr/>
          </a:p>
          <a:p>
            <a:pPr indent="-88900" lvl="1" marL="685800" rtl="0" algn="l">
              <a:lnSpc>
                <a:spcPct val="90000"/>
              </a:lnSpc>
              <a:spcBef>
                <a:spcPts val="500"/>
              </a:spcBef>
              <a:spcAft>
                <a:spcPts val="0"/>
              </a:spcAft>
              <a:buClr>
                <a:schemeClr val="dk1"/>
              </a:buClr>
              <a:buSzPts val="2200"/>
              <a:buNone/>
            </a:pPr>
            <a:r>
              <a:t/>
            </a:r>
            <a:endParaRPr sz="22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4" name="Shape 614"/>
        <p:cNvGrpSpPr/>
        <p:nvPr/>
      </p:nvGrpSpPr>
      <p:grpSpPr>
        <a:xfrm>
          <a:off x="0" y="0"/>
          <a:ext cx="0" cy="0"/>
          <a:chOff x="0" y="0"/>
          <a:chExt cx="0" cy="0"/>
        </a:xfrm>
      </p:grpSpPr>
      <p:sp>
        <p:nvSpPr>
          <p:cNvPr id="615" name="Google Shape;615;p4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6" name="Google Shape;616;p41"/>
          <p:cNvSpPr txBox="1"/>
          <p:nvPr>
            <p:ph type="title"/>
          </p:nvPr>
        </p:nvSpPr>
        <p:spPr>
          <a:xfrm>
            <a:off x="589560" y="856180"/>
            <a:ext cx="527940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Talus Fractures</a:t>
            </a:r>
            <a:endParaRPr/>
          </a:p>
        </p:txBody>
      </p:sp>
      <p:grpSp>
        <p:nvGrpSpPr>
          <p:cNvPr id="617" name="Google Shape;617;p41"/>
          <p:cNvGrpSpPr/>
          <p:nvPr/>
        </p:nvGrpSpPr>
        <p:grpSpPr>
          <a:xfrm>
            <a:off x="0" y="1083484"/>
            <a:ext cx="355196" cy="673460"/>
            <a:chOff x="0" y="823811"/>
            <a:chExt cx="355196" cy="673460"/>
          </a:xfrm>
        </p:grpSpPr>
        <p:sp>
          <p:nvSpPr>
            <p:cNvPr id="618" name="Google Shape;618;p41"/>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9" name="Google Shape;619;p41"/>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620" name="Google Shape;620;p41"/>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1" name="Google Shape;621;p41"/>
          <p:cNvSpPr txBox="1"/>
          <p:nvPr>
            <p:ph idx="1" type="body"/>
          </p:nvPr>
        </p:nvSpPr>
        <p:spPr>
          <a:xfrm>
            <a:off x="590718" y="2151253"/>
            <a:ext cx="6042785" cy="4706112"/>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Char char="•"/>
            </a:pPr>
            <a:r>
              <a:rPr lang="en-US" sz="1400"/>
              <a:t>2nd largest tarsal bone.</a:t>
            </a:r>
            <a:endParaRPr/>
          </a:p>
          <a:p>
            <a:pPr indent="-228600" lvl="0" marL="228600" rtl="0" algn="l">
              <a:lnSpc>
                <a:spcPct val="90000"/>
              </a:lnSpc>
              <a:spcBef>
                <a:spcPts val="1000"/>
              </a:spcBef>
              <a:spcAft>
                <a:spcPts val="0"/>
              </a:spcAft>
              <a:buClr>
                <a:schemeClr val="dk1"/>
              </a:buClr>
              <a:buSzPts val="1400"/>
              <a:buChar char="•"/>
            </a:pPr>
            <a:r>
              <a:rPr lang="en-US" sz="1400"/>
              <a:t>One of the bones with the highest percentage of its surface area covered by articular cartilage.</a:t>
            </a:r>
            <a:endParaRPr/>
          </a:p>
          <a:p>
            <a:pPr indent="-228600" lvl="0" marL="228600" rtl="0" algn="l">
              <a:lnSpc>
                <a:spcPct val="90000"/>
              </a:lnSpc>
              <a:spcBef>
                <a:spcPts val="1000"/>
              </a:spcBef>
              <a:spcAft>
                <a:spcPts val="0"/>
              </a:spcAft>
              <a:buClr>
                <a:schemeClr val="dk1"/>
              </a:buClr>
              <a:buSzPts val="1400"/>
              <a:buChar char="•"/>
            </a:pPr>
            <a:r>
              <a:rPr lang="en-US" sz="1400"/>
              <a:t>Has a retrograde blood supply (like the scaphoid in the wrist; blood enters distally)</a:t>
            </a:r>
            <a:endParaRPr/>
          </a:p>
          <a:p>
            <a:pPr indent="-228600" lvl="0" marL="228600" rtl="0" algn="l">
              <a:lnSpc>
                <a:spcPct val="90000"/>
              </a:lnSpc>
              <a:spcBef>
                <a:spcPts val="1000"/>
              </a:spcBef>
              <a:spcAft>
                <a:spcPts val="0"/>
              </a:spcAft>
              <a:buClr>
                <a:schemeClr val="dk1"/>
              </a:buClr>
              <a:buSzPts val="1400"/>
              <a:buChar char="•"/>
            </a:pPr>
            <a:r>
              <a:rPr lang="en-US" sz="1400"/>
              <a:t>Articulates superiorly with the tibia at the ankle joint, anteriorly with the navicular bone &amp; inferiorly with the calcaneus.</a:t>
            </a:r>
            <a:endParaRPr/>
          </a:p>
          <a:p>
            <a:pPr indent="-228600" lvl="0" marL="228600" rtl="0" algn="l">
              <a:lnSpc>
                <a:spcPct val="90000"/>
              </a:lnSpc>
              <a:spcBef>
                <a:spcPts val="1000"/>
              </a:spcBef>
              <a:spcAft>
                <a:spcPts val="0"/>
              </a:spcAft>
              <a:buClr>
                <a:schemeClr val="dk1"/>
              </a:buClr>
              <a:buSzPts val="1400"/>
              <a:buChar char="•"/>
            </a:pPr>
            <a:r>
              <a:rPr lang="en-US" sz="1400"/>
              <a:t>Composed of: </a:t>
            </a:r>
            <a:endParaRPr/>
          </a:p>
          <a:p>
            <a:pPr indent="-342900" lvl="1" marL="800100" rtl="0" algn="l">
              <a:lnSpc>
                <a:spcPct val="90000"/>
              </a:lnSpc>
              <a:spcBef>
                <a:spcPts val="500"/>
              </a:spcBef>
              <a:spcAft>
                <a:spcPts val="0"/>
              </a:spcAft>
              <a:buClr>
                <a:schemeClr val="dk1"/>
              </a:buClr>
              <a:buSzPts val="1400"/>
              <a:buFont typeface="Calibri"/>
              <a:buAutoNum type="arabicPeriod"/>
            </a:pPr>
            <a:r>
              <a:rPr lang="en-US" sz="1400"/>
              <a:t>Body (account for 13 – 23% of talus fractures)</a:t>
            </a:r>
            <a:endParaRPr/>
          </a:p>
          <a:p>
            <a:pPr indent="-342900" lvl="1" marL="800100" rtl="0" algn="l">
              <a:lnSpc>
                <a:spcPct val="90000"/>
              </a:lnSpc>
              <a:spcBef>
                <a:spcPts val="500"/>
              </a:spcBef>
              <a:spcAft>
                <a:spcPts val="0"/>
              </a:spcAft>
              <a:buClr>
                <a:schemeClr val="dk1"/>
              </a:buClr>
              <a:buSzPts val="1400"/>
              <a:buFont typeface="Calibri"/>
              <a:buAutoNum type="arabicPeriod"/>
            </a:pPr>
            <a:r>
              <a:rPr lang="en-US" sz="1400"/>
              <a:t>Lateral Process (account for 10% of talus fractures)</a:t>
            </a:r>
            <a:endParaRPr/>
          </a:p>
          <a:p>
            <a:pPr indent="-342900" lvl="1" marL="800100" rtl="0" algn="l">
              <a:lnSpc>
                <a:spcPct val="90000"/>
              </a:lnSpc>
              <a:spcBef>
                <a:spcPts val="500"/>
              </a:spcBef>
              <a:spcAft>
                <a:spcPts val="0"/>
              </a:spcAft>
              <a:buClr>
                <a:schemeClr val="dk1"/>
              </a:buClr>
              <a:buSzPts val="1400"/>
              <a:buFont typeface="Calibri"/>
              <a:buAutoNum type="arabicPeriod"/>
            </a:pPr>
            <a:r>
              <a:rPr lang="en-US" sz="1400"/>
              <a:t>Talar Head (Least common talus fracture)</a:t>
            </a:r>
            <a:endParaRPr/>
          </a:p>
          <a:p>
            <a:pPr indent="-342900" lvl="1" marL="800100" rtl="0" algn="l">
              <a:lnSpc>
                <a:spcPct val="90000"/>
              </a:lnSpc>
              <a:spcBef>
                <a:spcPts val="500"/>
              </a:spcBef>
              <a:spcAft>
                <a:spcPts val="0"/>
              </a:spcAft>
              <a:buClr>
                <a:schemeClr val="dk1"/>
              </a:buClr>
              <a:buSzPts val="1400"/>
              <a:buFont typeface="Calibri"/>
              <a:buAutoNum type="arabicPeriod"/>
            </a:pPr>
            <a:r>
              <a:rPr lang="en-US" sz="1400"/>
              <a:t>Talar Neck</a:t>
            </a:r>
            <a:endParaRPr/>
          </a:p>
          <a:p>
            <a:pPr indent="-228600" lvl="0" marL="228600" rtl="0" algn="l">
              <a:lnSpc>
                <a:spcPct val="90000"/>
              </a:lnSpc>
              <a:spcBef>
                <a:spcPts val="1000"/>
              </a:spcBef>
              <a:spcAft>
                <a:spcPts val="0"/>
              </a:spcAft>
              <a:buClr>
                <a:schemeClr val="dk1"/>
              </a:buClr>
              <a:buSzPts val="1400"/>
              <a:buChar char="•"/>
            </a:pPr>
            <a:r>
              <a:rPr lang="en-US" sz="1400"/>
              <a:t>Management:</a:t>
            </a:r>
            <a:endParaRPr/>
          </a:p>
          <a:p>
            <a:pPr indent="-342900" lvl="1" marL="800100" rtl="0" algn="l">
              <a:lnSpc>
                <a:spcPct val="90000"/>
              </a:lnSpc>
              <a:spcBef>
                <a:spcPts val="500"/>
              </a:spcBef>
              <a:spcAft>
                <a:spcPts val="0"/>
              </a:spcAft>
              <a:buClr>
                <a:schemeClr val="dk1"/>
              </a:buClr>
              <a:buSzPts val="1400"/>
              <a:buFont typeface="Calibri"/>
              <a:buAutoNum type="arabicPeriod"/>
            </a:pPr>
            <a:r>
              <a:rPr lang="en-US" sz="1400"/>
              <a:t>Non-operative: short leg cast for 6 weeks for non-displaced fractures &lt; 2mm</a:t>
            </a:r>
            <a:endParaRPr/>
          </a:p>
          <a:p>
            <a:pPr indent="-342900" lvl="1" marL="800100" rtl="0" algn="l">
              <a:lnSpc>
                <a:spcPct val="90000"/>
              </a:lnSpc>
              <a:spcBef>
                <a:spcPts val="500"/>
              </a:spcBef>
              <a:spcAft>
                <a:spcPts val="0"/>
              </a:spcAft>
              <a:buClr>
                <a:schemeClr val="dk1"/>
              </a:buClr>
              <a:buSzPts val="1400"/>
              <a:buFont typeface="Calibri"/>
              <a:buAutoNum type="arabicPeriod"/>
            </a:pPr>
            <a:r>
              <a:rPr lang="en-US" sz="1400"/>
              <a:t>Operative: Displaced &gt;2mm</a:t>
            </a:r>
            <a:endParaRPr/>
          </a:p>
          <a:p>
            <a:pPr indent="-139700" lvl="0" marL="228600" rtl="0" algn="l">
              <a:lnSpc>
                <a:spcPct val="90000"/>
              </a:lnSpc>
              <a:spcBef>
                <a:spcPts val="1000"/>
              </a:spcBef>
              <a:spcAft>
                <a:spcPts val="0"/>
              </a:spcAft>
              <a:buClr>
                <a:schemeClr val="dk1"/>
              </a:buClr>
              <a:buSzPts val="1400"/>
              <a:buNone/>
            </a:pPr>
            <a:r>
              <a:t/>
            </a:r>
            <a:endParaRPr sz="1400"/>
          </a:p>
        </p:txBody>
      </p:sp>
      <p:sp>
        <p:nvSpPr>
          <p:cNvPr id="622" name="Google Shape;622;p41"/>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3" name="Google Shape;623;p41"/>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24" name="Google Shape;624;p41"/>
          <p:cNvPicPr preferRelativeResize="0"/>
          <p:nvPr>
            <p:ph idx="2" type="body"/>
          </p:nvPr>
        </p:nvPicPr>
        <p:blipFill rotWithShape="1">
          <a:blip r:embed="rId3">
            <a:alphaModFix/>
          </a:blip>
          <a:srcRect b="4" l="0" r="4" t="385"/>
          <a:stretch/>
        </p:blipFill>
        <p:spPr>
          <a:xfrm>
            <a:off x="7083423" y="581892"/>
            <a:ext cx="4397433" cy="2518756"/>
          </a:xfrm>
          <a:prstGeom prst="rect">
            <a:avLst/>
          </a:prstGeom>
          <a:noFill/>
          <a:ln>
            <a:noFill/>
          </a:ln>
        </p:spPr>
      </p:pic>
      <p:sp>
        <p:nvSpPr>
          <p:cNvPr id="625" name="Google Shape;625;p41"/>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mans face&#10;&#10;Description automatically generated" id="626" name="Google Shape;626;p41"/>
          <p:cNvPicPr preferRelativeResize="0"/>
          <p:nvPr/>
        </p:nvPicPr>
        <p:blipFill rotWithShape="1">
          <a:blip r:embed="rId4">
            <a:alphaModFix/>
          </a:blip>
          <a:srcRect b="19461" l="0" r="3" t="25674"/>
          <a:stretch/>
        </p:blipFill>
        <p:spPr>
          <a:xfrm>
            <a:off x="7083423" y="3707894"/>
            <a:ext cx="4395569" cy="251875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0" name="Shape 630"/>
        <p:cNvGrpSpPr/>
        <p:nvPr/>
      </p:nvGrpSpPr>
      <p:grpSpPr>
        <a:xfrm>
          <a:off x="0" y="0"/>
          <a:ext cx="0" cy="0"/>
          <a:chOff x="0" y="0"/>
          <a:chExt cx="0" cy="0"/>
        </a:xfrm>
      </p:grpSpPr>
      <p:sp>
        <p:nvSpPr>
          <p:cNvPr id="631" name="Google Shape;631;p4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2" name="Google Shape;632;p42"/>
          <p:cNvSpPr txBox="1"/>
          <p:nvPr>
            <p:ph type="title"/>
          </p:nvPr>
        </p:nvSpPr>
        <p:spPr>
          <a:xfrm>
            <a:off x="532015" y="4495568"/>
            <a:ext cx="3861960" cy="190523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solidFill>
                  <a:schemeClr val="dk1"/>
                </a:solidFill>
                <a:latin typeface="Calibri"/>
                <a:ea typeface="Calibri"/>
                <a:cs typeface="Calibri"/>
                <a:sym typeface="Calibri"/>
              </a:rPr>
              <a:t>Talar Neck Fracture</a:t>
            </a:r>
            <a:endParaRPr/>
          </a:p>
        </p:txBody>
      </p:sp>
      <p:sp>
        <p:nvSpPr>
          <p:cNvPr id="633" name="Google Shape;633;p4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4" name="Google Shape;634;p42"/>
          <p:cNvSpPr/>
          <p:nvPr/>
        </p:nvSpPr>
        <p:spPr>
          <a:xfrm>
            <a:off x="517889" y="-1"/>
            <a:ext cx="11231745" cy="413142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device&#10;&#10;Description automatically generated" id="635" name="Google Shape;635;p42"/>
          <p:cNvPicPr preferRelativeResize="0"/>
          <p:nvPr>
            <p:ph idx="1" type="body"/>
          </p:nvPr>
        </p:nvPicPr>
        <p:blipFill rotWithShape="1">
          <a:blip r:embed="rId3">
            <a:alphaModFix/>
          </a:blip>
          <a:srcRect b="3" l="11012" r="5786" t="0"/>
          <a:stretch/>
        </p:blipFill>
        <p:spPr>
          <a:xfrm>
            <a:off x="838201" y="364143"/>
            <a:ext cx="3321818" cy="3426462"/>
          </a:xfrm>
          <a:prstGeom prst="rect">
            <a:avLst/>
          </a:prstGeom>
          <a:noFill/>
          <a:ln>
            <a:noFill/>
          </a:ln>
        </p:spPr>
      </p:pic>
      <p:pic>
        <p:nvPicPr>
          <p:cNvPr descr="A picture containing photo, person, person, holding&#10;&#10;Description automatically generated" id="636" name="Google Shape;636;p42"/>
          <p:cNvPicPr preferRelativeResize="0"/>
          <p:nvPr/>
        </p:nvPicPr>
        <p:blipFill rotWithShape="1">
          <a:blip r:embed="rId4">
            <a:alphaModFix/>
          </a:blip>
          <a:srcRect b="0" l="0" r="0" t="0"/>
          <a:stretch/>
        </p:blipFill>
        <p:spPr>
          <a:xfrm>
            <a:off x="4393975" y="284733"/>
            <a:ext cx="7266010" cy="3505872"/>
          </a:xfrm>
          <a:prstGeom prst="rect">
            <a:avLst/>
          </a:prstGeom>
          <a:noFill/>
          <a:ln>
            <a:noFill/>
          </a:ln>
        </p:spPr>
      </p:pic>
      <p:sp>
        <p:nvSpPr>
          <p:cNvPr id="637" name="Google Shape;637;p42"/>
          <p:cNvSpPr/>
          <p:nvPr/>
        </p:nvSpPr>
        <p:spPr>
          <a:xfrm flipH="1" rot="5400000">
            <a:off x="3837444" y="5460209"/>
            <a:ext cx="1790365"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8" name="Google Shape;638;p42"/>
          <p:cNvSpPr txBox="1"/>
          <p:nvPr>
            <p:ph idx="2" type="body"/>
          </p:nvPr>
        </p:nvSpPr>
        <p:spPr>
          <a:xfrm>
            <a:off x="4840738" y="4337841"/>
            <a:ext cx="7266009" cy="251952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600"/>
              <a:buFont typeface="Arial"/>
              <a:buChar char="•"/>
            </a:pPr>
            <a:r>
              <a:rPr lang="en-US"/>
              <a:t>Most common fracture of talus (50%)</a:t>
            </a:r>
            <a:endParaRPr/>
          </a:p>
          <a:p>
            <a:pPr indent="0" lvl="0" marL="0" rtl="0" algn="l">
              <a:lnSpc>
                <a:spcPct val="90000"/>
              </a:lnSpc>
              <a:spcBef>
                <a:spcPts val="1000"/>
              </a:spcBef>
              <a:spcAft>
                <a:spcPts val="0"/>
              </a:spcAft>
              <a:buClr>
                <a:schemeClr val="dk1"/>
              </a:buClr>
              <a:buSzPts val="1600"/>
              <a:buFont typeface="Arial"/>
              <a:buChar char="•"/>
            </a:pPr>
            <a:r>
              <a:rPr lang="en-US"/>
              <a:t>Mechanism of injury: High energy trauma with forced dorsiflexion and axial load.</a:t>
            </a:r>
            <a:endParaRPr/>
          </a:p>
          <a:p>
            <a:pPr indent="0" lvl="0" marL="0" rtl="0" algn="l">
              <a:lnSpc>
                <a:spcPct val="90000"/>
              </a:lnSpc>
              <a:spcBef>
                <a:spcPts val="1000"/>
              </a:spcBef>
              <a:spcAft>
                <a:spcPts val="0"/>
              </a:spcAft>
              <a:buClr>
                <a:schemeClr val="dk1"/>
              </a:buClr>
              <a:buSzPts val="1600"/>
              <a:buFont typeface="Arial"/>
              <a:buChar char="•"/>
            </a:pPr>
            <a:r>
              <a:rPr lang="en-US"/>
              <a:t>Hawkins classification, predicts the outcome of fracture &amp; AVN rate:</a:t>
            </a:r>
            <a:endParaRPr/>
          </a:p>
          <a:p>
            <a:pPr indent="-285750" lvl="1" marL="514350" rtl="0" algn="l">
              <a:lnSpc>
                <a:spcPct val="90000"/>
              </a:lnSpc>
              <a:spcBef>
                <a:spcPts val="500"/>
              </a:spcBef>
              <a:spcAft>
                <a:spcPts val="0"/>
              </a:spcAft>
              <a:buClr>
                <a:schemeClr val="dk1"/>
              </a:buClr>
              <a:buSzPts val="1600"/>
              <a:buFont typeface="Noto Sans Symbols"/>
              <a:buChar char="❑"/>
            </a:pPr>
            <a:r>
              <a:rPr lang="en-US" sz="1600"/>
              <a:t>Type 1: Non-displaced Fracture</a:t>
            </a:r>
            <a:endParaRPr/>
          </a:p>
          <a:p>
            <a:pPr indent="-285750" lvl="1" marL="514350" rtl="0" algn="l">
              <a:lnSpc>
                <a:spcPct val="90000"/>
              </a:lnSpc>
              <a:spcBef>
                <a:spcPts val="500"/>
              </a:spcBef>
              <a:spcAft>
                <a:spcPts val="0"/>
              </a:spcAft>
              <a:buClr>
                <a:schemeClr val="dk1"/>
              </a:buClr>
              <a:buSzPts val="1600"/>
              <a:buFont typeface="Noto Sans Symbols"/>
              <a:buChar char="❑"/>
            </a:pPr>
            <a:r>
              <a:rPr lang="en-US" sz="1600"/>
              <a:t>Type 2: Subtalar dislocation fracture of talus neck</a:t>
            </a:r>
            <a:endParaRPr/>
          </a:p>
          <a:p>
            <a:pPr indent="-285750" lvl="1" marL="514350" rtl="0" algn="l">
              <a:lnSpc>
                <a:spcPct val="90000"/>
              </a:lnSpc>
              <a:spcBef>
                <a:spcPts val="500"/>
              </a:spcBef>
              <a:spcAft>
                <a:spcPts val="0"/>
              </a:spcAft>
              <a:buClr>
                <a:schemeClr val="dk1"/>
              </a:buClr>
              <a:buSzPts val="1600"/>
              <a:buFont typeface="Noto Sans Symbols"/>
              <a:buChar char="❑"/>
            </a:pPr>
            <a:r>
              <a:rPr lang="en-US" sz="1600"/>
              <a:t>Type 3: subtalar and tibiotalar dislocation</a:t>
            </a:r>
            <a:endParaRPr/>
          </a:p>
          <a:p>
            <a:pPr indent="-285750" lvl="1" marL="514350" rtl="0" algn="l">
              <a:lnSpc>
                <a:spcPct val="90000"/>
              </a:lnSpc>
              <a:spcBef>
                <a:spcPts val="500"/>
              </a:spcBef>
              <a:spcAft>
                <a:spcPts val="0"/>
              </a:spcAft>
              <a:buClr>
                <a:schemeClr val="dk1"/>
              </a:buClr>
              <a:buSzPts val="1600"/>
              <a:buFont typeface="Noto Sans Symbols"/>
              <a:buChar char="❑"/>
            </a:pPr>
            <a:r>
              <a:rPr lang="en-US" sz="1600"/>
              <a:t>Type 4: subtalar, tibiotalar and talonavicular dislocation</a:t>
            </a:r>
            <a:endParaRPr/>
          </a:p>
          <a:p>
            <a:pPr indent="101600" lvl="0" marL="0" rtl="0" algn="l">
              <a:lnSpc>
                <a:spcPct val="90000"/>
              </a:lnSpc>
              <a:spcBef>
                <a:spcPts val="1000"/>
              </a:spcBef>
              <a:spcAft>
                <a:spcPts val="0"/>
              </a:spcAft>
              <a:buClr>
                <a:schemeClr val="dk1"/>
              </a:buClr>
              <a:buSzPts val="1600"/>
              <a:buFont typeface="Arial"/>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2" name="Shape 642"/>
        <p:cNvGrpSpPr/>
        <p:nvPr/>
      </p:nvGrpSpPr>
      <p:grpSpPr>
        <a:xfrm>
          <a:off x="0" y="0"/>
          <a:ext cx="0" cy="0"/>
          <a:chOff x="0" y="0"/>
          <a:chExt cx="0" cy="0"/>
        </a:xfrm>
      </p:grpSpPr>
      <p:sp>
        <p:nvSpPr>
          <p:cNvPr id="643" name="Google Shape;643;p4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4" name="Google Shape;644;p43"/>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Talar Neck Fracture</a:t>
            </a:r>
            <a:endParaRPr/>
          </a:p>
        </p:txBody>
      </p:sp>
      <p:grpSp>
        <p:nvGrpSpPr>
          <p:cNvPr id="645" name="Google Shape;645;p43"/>
          <p:cNvGrpSpPr/>
          <p:nvPr/>
        </p:nvGrpSpPr>
        <p:grpSpPr>
          <a:xfrm>
            <a:off x="0" y="1083484"/>
            <a:ext cx="355196" cy="673460"/>
            <a:chOff x="0" y="823811"/>
            <a:chExt cx="355196" cy="673460"/>
          </a:xfrm>
        </p:grpSpPr>
        <p:sp>
          <p:nvSpPr>
            <p:cNvPr id="646" name="Google Shape;646;p43"/>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7" name="Google Shape;647;p43"/>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648" name="Google Shape;648;p43"/>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9" name="Google Shape;649;p43"/>
          <p:cNvSpPr txBox="1"/>
          <p:nvPr>
            <p:ph idx="1" type="body"/>
          </p:nvPr>
        </p:nvSpPr>
        <p:spPr>
          <a:xfrm>
            <a:off x="590719" y="2330505"/>
            <a:ext cx="4559425"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Management:</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t>Non-operative: in Hawkins type 1, a short leg cast for 8 - 12 weeks &amp; non weight bearing for the 1</a:t>
            </a:r>
            <a:r>
              <a:rPr baseline="30000" lang="en-US"/>
              <a:t>st</a:t>
            </a:r>
            <a:r>
              <a:rPr lang="en-US"/>
              <a:t> 6 weeks.</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t>Operative: in Hawkins type 2,3,4 to decrease risk of avascular necrosis.</a:t>
            </a:r>
            <a:endParaRPr/>
          </a:p>
          <a:p>
            <a:pPr indent="-76200" lvl="1" marL="685800" rtl="0" algn="l">
              <a:lnSpc>
                <a:spcPct val="90000"/>
              </a:lnSpc>
              <a:spcBef>
                <a:spcPts val="500"/>
              </a:spcBef>
              <a:spcAft>
                <a:spcPts val="0"/>
              </a:spcAft>
              <a:buClr>
                <a:schemeClr val="dk1"/>
              </a:buClr>
              <a:buSzPts val="2400"/>
              <a:buNone/>
            </a:pPr>
            <a:r>
              <a:t/>
            </a:r>
            <a:endParaRPr/>
          </a:p>
        </p:txBody>
      </p:sp>
      <p:sp>
        <p:nvSpPr>
          <p:cNvPr id="650" name="Google Shape;650;p43"/>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1" name="Google Shape;651;p43"/>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sitting, photo, table&#10;&#10;Description automatically generated" id="652" name="Google Shape;652;p43"/>
          <p:cNvPicPr preferRelativeResize="0"/>
          <p:nvPr>
            <p:ph idx="2" type="body"/>
          </p:nvPr>
        </p:nvPicPr>
        <p:blipFill rotWithShape="1">
          <a:blip r:embed="rId3">
            <a:alphaModFix/>
          </a:blip>
          <a:srcRect b="4272" l="0" r="-2" t="0"/>
          <a:stretch/>
        </p:blipFill>
        <p:spPr>
          <a:xfrm>
            <a:off x="5977788" y="799352"/>
            <a:ext cx="5425410" cy="525929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6" name="Shape 656"/>
        <p:cNvGrpSpPr/>
        <p:nvPr/>
      </p:nvGrpSpPr>
      <p:grpSpPr>
        <a:xfrm>
          <a:off x="0" y="0"/>
          <a:ext cx="0" cy="0"/>
          <a:chOff x="0" y="0"/>
          <a:chExt cx="0" cy="0"/>
        </a:xfrm>
      </p:grpSpPr>
      <p:sp>
        <p:nvSpPr>
          <p:cNvPr id="657" name="Google Shape;657;p4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8" name="Google Shape;658;p44"/>
          <p:cNvSpPr txBox="1"/>
          <p:nvPr>
            <p:ph type="title"/>
          </p:nvPr>
        </p:nvSpPr>
        <p:spPr>
          <a:xfrm>
            <a:off x="645065" y="1463040"/>
            <a:ext cx="3796306"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Talar Neck Fracture</a:t>
            </a:r>
            <a:endParaRPr sz="4800"/>
          </a:p>
        </p:txBody>
      </p:sp>
      <p:grpSp>
        <p:nvGrpSpPr>
          <p:cNvPr id="659" name="Google Shape;659;p44"/>
          <p:cNvGrpSpPr/>
          <p:nvPr/>
        </p:nvGrpSpPr>
        <p:grpSpPr>
          <a:xfrm>
            <a:off x="209667" y="4415245"/>
            <a:ext cx="11982332" cy="2087795"/>
            <a:chOff x="143163" y="5763486"/>
            <a:chExt cx="11982332" cy="739555"/>
          </a:xfrm>
        </p:grpSpPr>
        <p:sp>
          <p:nvSpPr>
            <p:cNvPr id="660" name="Google Shape;660;p44"/>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661" name="Google Shape;661;p44"/>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662" name="Google Shape;662;p44"/>
          <p:cNvSpPr/>
          <p:nvPr/>
        </p:nvSpPr>
        <p:spPr>
          <a:xfrm>
            <a:off x="5133706" y="587829"/>
            <a:ext cx="6505300"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3" name="Google Shape;663;p44"/>
          <p:cNvSpPr txBox="1"/>
          <p:nvPr>
            <p:ph idx="1" type="body"/>
          </p:nvPr>
        </p:nvSpPr>
        <p:spPr>
          <a:xfrm>
            <a:off x="5656218" y="1463039"/>
            <a:ext cx="5542387" cy="430044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Complications: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Avascular necrosis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Talonavicular arthritis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Malunion &amp; non-union</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Subtalar arthritis</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Chronic pain from symptomatic non-union</a:t>
            </a:r>
            <a:endParaRPr/>
          </a:p>
          <a:p>
            <a:pPr indent="-88900" lvl="1" marL="685800" rtl="0" algn="l">
              <a:lnSpc>
                <a:spcPct val="90000"/>
              </a:lnSpc>
              <a:spcBef>
                <a:spcPts val="500"/>
              </a:spcBef>
              <a:spcAft>
                <a:spcPts val="0"/>
              </a:spcAft>
              <a:buClr>
                <a:schemeClr val="dk1"/>
              </a:buClr>
              <a:buSzPts val="2200"/>
              <a:buNone/>
            </a:pPr>
            <a:r>
              <a:t/>
            </a:r>
            <a:endParaRPr sz="22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7" name="Shape 667"/>
        <p:cNvGrpSpPr/>
        <p:nvPr/>
      </p:nvGrpSpPr>
      <p:grpSpPr>
        <a:xfrm>
          <a:off x="0" y="0"/>
          <a:ext cx="0" cy="0"/>
          <a:chOff x="0" y="0"/>
          <a:chExt cx="0" cy="0"/>
        </a:xfrm>
      </p:grpSpPr>
      <p:sp>
        <p:nvSpPr>
          <p:cNvPr id="668" name="Google Shape;668;p4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9" name="Google Shape;669;p45"/>
          <p:cNvSpPr/>
          <p:nvPr/>
        </p:nvSpPr>
        <p:spPr>
          <a:xfrm>
            <a:off x="554416" y="4107624"/>
            <a:ext cx="11167447" cy="2089317"/>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AC0A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0" name="Google Shape;670;p45"/>
          <p:cNvSpPr txBox="1"/>
          <p:nvPr>
            <p:ph type="title"/>
          </p:nvPr>
        </p:nvSpPr>
        <p:spPr>
          <a:xfrm>
            <a:off x="1051560" y="4329321"/>
            <a:ext cx="3657600"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Lisfranc Fracture</a:t>
            </a:r>
            <a:endParaRPr/>
          </a:p>
        </p:txBody>
      </p:sp>
      <p:pic>
        <p:nvPicPr>
          <p:cNvPr descr="A close up of a map&#10;&#10;Description automatically generated" id="671" name="Google Shape;671;p45"/>
          <p:cNvPicPr preferRelativeResize="0"/>
          <p:nvPr>
            <p:ph idx="1" type="body"/>
          </p:nvPr>
        </p:nvPicPr>
        <p:blipFill rotWithShape="1">
          <a:blip r:embed="rId3">
            <a:alphaModFix/>
          </a:blip>
          <a:srcRect b="0" l="0" r="0" t="0"/>
          <a:stretch/>
        </p:blipFill>
        <p:spPr>
          <a:xfrm>
            <a:off x="757354" y="359268"/>
            <a:ext cx="3657600" cy="3483864"/>
          </a:xfrm>
          <a:prstGeom prst="rect">
            <a:avLst/>
          </a:prstGeom>
          <a:noFill/>
          <a:ln>
            <a:noFill/>
          </a:ln>
        </p:spPr>
      </p:pic>
      <p:sp>
        <p:nvSpPr>
          <p:cNvPr id="672" name="Google Shape;672;p45"/>
          <p:cNvSpPr/>
          <p:nvPr/>
        </p:nvSpPr>
        <p:spPr>
          <a:xfrm>
            <a:off x="490408" y="4800238"/>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73" name="Google Shape;673;p45"/>
          <p:cNvSpPr/>
          <p:nvPr/>
        </p:nvSpPr>
        <p:spPr>
          <a:xfrm rot="5400000">
            <a:off x="4243541" y="5143137"/>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4" name="Google Shape;674;p45"/>
          <p:cNvSpPr txBox="1"/>
          <p:nvPr>
            <p:ph idx="2" type="body"/>
          </p:nvPr>
        </p:nvSpPr>
        <p:spPr>
          <a:xfrm>
            <a:off x="4984205" y="4107624"/>
            <a:ext cx="6737657" cy="2089317"/>
          </a:xfrm>
          <a:prstGeom prst="rect">
            <a:avLst/>
          </a:prstGeom>
          <a:noFill/>
          <a:ln>
            <a:noFill/>
          </a:ln>
        </p:spPr>
        <p:txBody>
          <a:bodyPr anchorCtr="0" anchor="ctr" bIns="45700" lIns="91425" spcFirstLastPara="1" rIns="91425" wrap="square" tIns="45700">
            <a:normAutofit/>
          </a:bodyPr>
          <a:lstStyle/>
          <a:p>
            <a:pPr indent="-285750" lvl="0" marL="285750" rtl="0" algn="l">
              <a:lnSpc>
                <a:spcPct val="90000"/>
              </a:lnSpc>
              <a:spcBef>
                <a:spcPts val="0"/>
              </a:spcBef>
              <a:spcAft>
                <a:spcPts val="0"/>
              </a:spcAft>
              <a:buClr>
                <a:schemeClr val="dk1"/>
              </a:buClr>
              <a:buSzPts val="1800"/>
              <a:buFont typeface="Arial"/>
              <a:buChar char="•"/>
            </a:pPr>
            <a:r>
              <a:rPr lang="en-US" sz="1800"/>
              <a:t>A tarsometatarsal fracture dislocation characterized by traumatic disruption between the articulation of the medial cuneiform and the base of the 2</a:t>
            </a:r>
            <a:r>
              <a:rPr baseline="30000" lang="en-US" sz="1800"/>
              <a:t>nd</a:t>
            </a:r>
            <a:r>
              <a:rPr lang="en-US" sz="1800"/>
              <a:t> metatarsal bone.</a:t>
            </a:r>
            <a:endParaRPr/>
          </a:p>
          <a:p>
            <a:pPr indent="-285750" lvl="0" marL="285750" rtl="0" algn="l">
              <a:lnSpc>
                <a:spcPct val="90000"/>
              </a:lnSpc>
              <a:spcBef>
                <a:spcPts val="1000"/>
              </a:spcBef>
              <a:spcAft>
                <a:spcPts val="0"/>
              </a:spcAft>
              <a:buClr>
                <a:schemeClr val="dk1"/>
              </a:buClr>
              <a:buSzPts val="1800"/>
              <a:buFont typeface="Arial"/>
              <a:buChar char="•"/>
            </a:pPr>
            <a:r>
              <a:rPr lang="en-US" sz="1800"/>
              <a:t>Mechanism of injury: usually caused by an indirect rotational force and axial load through a hyper plantarflexed forefoot. </a:t>
            </a:r>
            <a:endParaRPr/>
          </a:p>
          <a:p>
            <a:pPr indent="57150" lvl="0" marL="57150" rtl="0" algn="l">
              <a:lnSpc>
                <a:spcPct val="90000"/>
              </a:lnSpc>
              <a:spcBef>
                <a:spcPts val="1000"/>
              </a:spcBef>
              <a:spcAft>
                <a:spcPts val="0"/>
              </a:spcAft>
              <a:buClr>
                <a:schemeClr val="dk1"/>
              </a:buClr>
              <a:buSzPts val="1800"/>
              <a:buFont typeface="Arial"/>
              <a:buNone/>
            </a:pPr>
            <a:r>
              <a:t/>
            </a:r>
            <a:endParaRPr sz="1800"/>
          </a:p>
        </p:txBody>
      </p:sp>
      <p:pic>
        <p:nvPicPr>
          <p:cNvPr descr="A picture containing indoor, sitting, table, different&#10;&#10;Description automatically generated" id="675" name="Google Shape;675;p45"/>
          <p:cNvPicPr preferRelativeResize="0"/>
          <p:nvPr/>
        </p:nvPicPr>
        <p:blipFill rotWithShape="1">
          <a:blip r:embed="rId4">
            <a:alphaModFix/>
          </a:blip>
          <a:srcRect b="0" l="0" r="0" t="0"/>
          <a:stretch/>
        </p:blipFill>
        <p:spPr>
          <a:xfrm>
            <a:off x="4627271" y="359268"/>
            <a:ext cx="7094592" cy="348386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9" name="Shape 679"/>
        <p:cNvGrpSpPr/>
        <p:nvPr/>
      </p:nvGrpSpPr>
      <p:grpSpPr>
        <a:xfrm>
          <a:off x="0" y="0"/>
          <a:ext cx="0" cy="0"/>
          <a:chOff x="0" y="0"/>
          <a:chExt cx="0" cy="0"/>
        </a:xfrm>
      </p:grpSpPr>
      <p:sp>
        <p:nvSpPr>
          <p:cNvPr id="680" name="Google Shape;680;p4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681" name="Google Shape;681;p46"/>
          <p:cNvGrpSpPr/>
          <p:nvPr/>
        </p:nvGrpSpPr>
        <p:grpSpPr>
          <a:xfrm>
            <a:off x="4" y="1062849"/>
            <a:ext cx="731521" cy="673460"/>
            <a:chOff x="3940602" y="308034"/>
            <a:chExt cx="2116791" cy="3428999"/>
          </a:xfrm>
        </p:grpSpPr>
        <p:sp>
          <p:nvSpPr>
            <p:cNvPr id="682" name="Google Shape;682;p46"/>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3" name="Google Shape;683;p46"/>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4" name="Google Shape;684;p46"/>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685" name="Google Shape;685;p46"/>
          <p:cNvSpPr/>
          <p:nvPr/>
        </p:nvSpPr>
        <p:spPr>
          <a:xfrm>
            <a:off x="640080" y="656150"/>
            <a:ext cx="5590787" cy="14315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6" name="Google Shape;686;p46"/>
          <p:cNvSpPr txBox="1"/>
          <p:nvPr>
            <p:ph type="title"/>
          </p:nvPr>
        </p:nvSpPr>
        <p:spPr>
          <a:xfrm>
            <a:off x="1043631" y="873940"/>
            <a:ext cx="4928291" cy="10357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Lisfranc Fracture</a:t>
            </a:r>
            <a:endParaRPr/>
          </a:p>
        </p:txBody>
      </p:sp>
      <p:sp>
        <p:nvSpPr>
          <p:cNvPr id="687" name="Google Shape;687;p46"/>
          <p:cNvSpPr txBox="1"/>
          <p:nvPr>
            <p:ph idx="1" type="body"/>
          </p:nvPr>
        </p:nvSpPr>
        <p:spPr>
          <a:xfrm>
            <a:off x="1045029" y="2524721"/>
            <a:ext cx="4991629" cy="367712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Normal x-ray: 1</a:t>
            </a:r>
            <a:r>
              <a:rPr baseline="30000" lang="en-US" sz="1800"/>
              <a:t>st</a:t>
            </a:r>
            <a:r>
              <a:rPr lang="en-US" sz="1800"/>
              <a:t> metatarsal is aligned with the medial cuneiform and the 2</a:t>
            </a:r>
            <a:r>
              <a:rPr baseline="30000" lang="en-US" sz="1800"/>
              <a:t>nd</a:t>
            </a:r>
            <a:r>
              <a:rPr lang="en-US" sz="1800"/>
              <a:t> metatarsal is aligned with the intermediate cuneiform.</a:t>
            </a:r>
            <a:endParaRPr/>
          </a:p>
          <a:p>
            <a:pPr indent="-228600" lvl="0" marL="228600" rtl="0" algn="l">
              <a:lnSpc>
                <a:spcPct val="90000"/>
              </a:lnSpc>
              <a:spcBef>
                <a:spcPts val="1000"/>
              </a:spcBef>
              <a:spcAft>
                <a:spcPts val="0"/>
              </a:spcAft>
              <a:buClr>
                <a:schemeClr val="dk1"/>
              </a:buClr>
              <a:buSzPts val="1800"/>
              <a:buChar char="•"/>
            </a:pPr>
            <a:r>
              <a:rPr lang="en-US" sz="1800"/>
              <a:t>Lisfranc Fracture X-ray: the space between 1</a:t>
            </a:r>
            <a:r>
              <a:rPr baseline="30000" lang="en-US" sz="1800"/>
              <a:t>st</a:t>
            </a:r>
            <a:r>
              <a:rPr lang="en-US" sz="1800"/>
              <a:t> metatarsal &amp; 2</a:t>
            </a:r>
            <a:r>
              <a:rPr baseline="30000" lang="en-US" sz="1800"/>
              <a:t>nd</a:t>
            </a:r>
            <a:r>
              <a:rPr lang="en-US" sz="1800"/>
              <a:t> metatarsal is increased and abnormal. The 2</a:t>
            </a:r>
            <a:r>
              <a:rPr baseline="30000" lang="en-US" sz="1800"/>
              <a:t>nd</a:t>
            </a:r>
            <a:r>
              <a:rPr lang="en-US" sz="1800"/>
              <a:t> metatarsal is not well aligned with the intermediate cuneiform.</a:t>
            </a:r>
            <a:endParaRPr/>
          </a:p>
          <a:p>
            <a:pPr indent="-114300" lvl="1" marL="685800" rtl="0" algn="l">
              <a:lnSpc>
                <a:spcPct val="90000"/>
              </a:lnSpc>
              <a:spcBef>
                <a:spcPts val="500"/>
              </a:spcBef>
              <a:spcAft>
                <a:spcPts val="0"/>
              </a:spcAft>
              <a:buClr>
                <a:schemeClr val="dk1"/>
              </a:buClr>
              <a:buSzPts val="1800"/>
              <a:buNone/>
            </a:pPr>
            <a:r>
              <a:t/>
            </a:r>
            <a:endParaRPr sz="1800"/>
          </a:p>
        </p:txBody>
      </p:sp>
      <p:pic>
        <p:nvPicPr>
          <p:cNvPr descr="A picture containing sitting, photo, holding, shirt&#10;&#10;Description automatically generated" id="688" name="Google Shape;688;p46"/>
          <p:cNvPicPr preferRelativeResize="0"/>
          <p:nvPr>
            <p:ph idx="2" type="body"/>
          </p:nvPr>
        </p:nvPicPr>
        <p:blipFill rotWithShape="1">
          <a:blip r:embed="rId3">
            <a:alphaModFix/>
          </a:blip>
          <a:srcRect b="0" l="0" r="0" t="0"/>
          <a:stretch/>
        </p:blipFill>
        <p:spPr>
          <a:xfrm>
            <a:off x="6427288" y="3574195"/>
            <a:ext cx="5516908" cy="2804426"/>
          </a:xfrm>
          <a:prstGeom prst="rect">
            <a:avLst/>
          </a:prstGeom>
          <a:noFill/>
          <a:ln>
            <a:noFill/>
          </a:ln>
        </p:spPr>
      </p:pic>
      <p:pic>
        <p:nvPicPr>
          <p:cNvPr descr="A picture containing photo, different, sitting, bunch&#10;&#10;Description automatically generated" id="689" name="Google Shape;689;p46"/>
          <p:cNvPicPr preferRelativeResize="0"/>
          <p:nvPr/>
        </p:nvPicPr>
        <p:blipFill rotWithShape="1">
          <a:blip r:embed="rId4">
            <a:alphaModFix/>
          </a:blip>
          <a:srcRect b="0" l="0" r="0" t="0"/>
          <a:stretch/>
        </p:blipFill>
        <p:spPr>
          <a:xfrm>
            <a:off x="6427288" y="656150"/>
            <a:ext cx="5568289" cy="2804426"/>
          </a:xfrm>
          <a:prstGeom prst="rect">
            <a:avLst/>
          </a:prstGeom>
          <a:noFill/>
          <a:ln>
            <a:noFill/>
          </a:ln>
        </p:spPr>
      </p:pic>
      <p:cxnSp>
        <p:nvCxnSpPr>
          <p:cNvPr id="690" name="Google Shape;690;p46"/>
          <p:cNvCxnSpPr/>
          <p:nvPr/>
        </p:nvCxnSpPr>
        <p:spPr>
          <a:xfrm rot="10800000">
            <a:off x="838200" y="6492240"/>
            <a:ext cx="105156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4" name="Shape 694"/>
        <p:cNvGrpSpPr/>
        <p:nvPr/>
      </p:nvGrpSpPr>
      <p:grpSpPr>
        <a:xfrm>
          <a:off x="0" y="0"/>
          <a:ext cx="0" cy="0"/>
          <a:chOff x="0" y="0"/>
          <a:chExt cx="0" cy="0"/>
        </a:xfrm>
      </p:grpSpPr>
      <p:sp>
        <p:nvSpPr>
          <p:cNvPr id="695" name="Google Shape;695;p4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696" name="Google Shape;696;p47"/>
          <p:cNvGrpSpPr/>
          <p:nvPr/>
        </p:nvGrpSpPr>
        <p:grpSpPr>
          <a:xfrm>
            <a:off x="4" y="1216597"/>
            <a:ext cx="731521" cy="673460"/>
            <a:chOff x="3940602" y="308034"/>
            <a:chExt cx="2116791" cy="3428999"/>
          </a:xfrm>
        </p:grpSpPr>
        <p:sp>
          <p:nvSpPr>
            <p:cNvPr id="697" name="Google Shape;697;p47"/>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8" name="Google Shape;698;p47"/>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9" name="Google Shape;699;p47"/>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700" name="Google Shape;700;p47"/>
          <p:cNvSpPr/>
          <p:nvPr/>
        </p:nvSpPr>
        <p:spPr>
          <a:xfrm>
            <a:off x="640079" y="613954"/>
            <a:ext cx="10907487"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1" name="Google Shape;701;p47"/>
          <p:cNvSpPr txBox="1"/>
          <p:nvPr>
            <p:ph type="title"/>
          </p:nvPr>
        </p:nvSpPr>
        <p:spPr>
          <a:xfrm>
            <a:off x="1043631" y="809898"/>
            <a:ext cx="9942716"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latin typeface="Calibri"/>
                <a:ea typeface="Calibri"/>
                <a:cs typeface="Calibri"/>
                <a:sym typeface="Calibri"/>
              </a:rPr>
              <a:t>Lisfranc Fracture</a:t>
            </a:r>
            <a:endParaRPr/>
          </a:p>
        </p:txBody>
      </p:sp>
      <p:sp>
        <p:nvSpPr>
          <p:cNvPr id="702" name="Google Shape;702;p47"/>
          <p:cNvSpPr txBox="1"/>
          <p:nvPr>
            <p:ph idx="1" type="body"/>
          </p:nvPr>
        </p:nvSpPr>
        <p:spPr>
          <a:xfrm>
            <a:off x="1045028" y="2560321"/>
            <a:ext cx="9941319" cy="368371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Management:</a:t>
            </a:r>
            <a:endParaRPr/>
          </a:p>
          <a:p>
            <a:pPr indent="-228600" lvl="1" marL="685800" rtl="0" algn="l">
              <a:lnSpc>
                <a:spcPct val="90000"/>
              </a:lnSpc>
              <a:spcBef>
                <a:spcPts val="500"/>
              </a:spcBef>
              <a:spcAft>
                <a:spcPts val="0"/>
              </a:spcAft>
              <a:buClr>
                <a:schemeClr val="dk1"/>
              </a:buClr>
              <a:buSzPts val="2000"/>
              <a:buFont typeface="Noto Sans Symbols"/>
              <a:buChar char="❑"/>
            </a:pPr>
            <a:r>
              <a:rPr lang="en-US" sz="2000"/>
              <a:t>Non-operative: cast immobilization for 8 weeks, indicated in:</a:t>
            </a:r>
            <a:endParaRPr/>
          </a:p>
          <a:p>
            <a:pPr indent="-457200" lvl="2" marL="1371600" rtl="0" algn="l">
              <a:lnSpc>
                <a:spcPct val="90000"/>
              </a:lnSpc>
              <a:spcBef>
                <a:spcPts val="500"/>
              </a:spcBef>
              <a:spcAft>
                <a:spcPts val="0"/>
              </a:spcAft>
              <a:buClr>
                <a:schemeClr val="dk1"/>
              </a:buClr>
              <a:buSzPts val="2000"/>
              <a:buFont typeface="Calibri"/>
              <a:buAutoNum type="arabicPeriod"/>
            </a:pPr>
            <a:r>
              <a:rPr lang="en-US"/>
              <a:t>No displacement on weight bearing &amp; stress radiographs with no evidence of bony injury on CT (Usually it’s a dorsal sprain)</a:t>
            </a:r>
            <a:endParaRPr/>
          </a:p>
          <a:p>
            <a:pPr indent="-457200" lvl="2" marL="1371600" rtl="0" algn="l">
              <a:lnSpc>
                <a:spcPct val="90000"/>
              </a:lnSpc>
              <a:spcBef>
                <a:spcPts val="500"/>
              </a:spcBef>
              <a:spcAft>
                <a:spcPts val="0"/>
              </a:spcAft>
              <a:buClr>
                <a:schemeClr val="dk1"/>
              </a:buClr>
              <a:buSzPts val="2000"/>
              <a:buFont typeface="Calibri"/>
              <a:buAutoNum type="arabicPeriod"/>
            </a:pPr>
            <a:r>
              <a:rPr lang="en-US"/>
              <a:t>Non ambulatory patients</a:t>
            </a:r>
            <a:endParaRPr/>
          </a:p>
          <a:p>
            <a:pPr indent="-457200" lvl="2" marL="1371600" rtl="0" algn="l">
              <a:lnSpc>
                <a:spcPct val="90000"/>
              </a:lnSpc>
              <a:spcBef>
                <a:spcPts val="500"/>
              </a:spcBef>
              <a:spcAft>
                <a:spcPts val="0"/>
              </a:spcAft>
              <a:buClr>
                <a:schemeClr val="dk1"/>
              </a:buClr>
              <a:buSzPts val="2000"/>
              <a:buFont typeface="Calibri"/>
              <a:buAutoNum type="arabicPeriod"/>
            </a:pPr>
            <a:r>
              <a:rPr lang="en-US"/>
              <a:t>Presence of serious vascular disease.</a:t>
            </a:r>
            <a:endParaRPr/>
          </a:p>
          <a:p>
            <a:pPr indent="-457200" lvl="2" marL="1371600" rtl="0" algn="l">
              <a:lnSpc>
                <a:spcPct val="90000"/>
              </a:lnSpc>
              <a:spcBef>
                <a:spcPts val="500"/>
              </a:spcBef>
              <a:spcAft>
                <a:spcPts val="0"/>
              </a:spcAft>
              <a:buClr>
                <a:schemeClr val="dk1"/>
              </a:buClr>
              <a:buSzPts val="2000"/>
              <a:buFont typeface="Calibri"/>
              <a:buAutoNum type="arabicPeriod"/>
            </a:pPr>
            <a:r>
              <a:rPr lang="en-US"/>
              <a:t>Severe peripheral neuropathy.</a:t>
            </a:r>
            <a:endParaRPr/>
          </a:p>
          <a:p>
            <a:pPr indent="-228600" lvl="1" marL="685800" rtl="0" algn="l">
              <a:lnSpc>
                <a:spcPct val="90000"/>
              </a:lnSpc>
              <a:spcBef>
                <a:spcPts val="500"/>
              </a:spcBef>
              <a:spcAft>
                <a:spcPts val="0"/>
              </a:spcAft>
              <a:buClr>
                <a:schemeClr val="dk1"/>
              </a:buClr>
              <a:buSzPts val="2000"/>
              <a:buFont typeface="Noto Sans Symbols"/>
              <a:buChar char="❑"/>
            </a:pPr>
            <a:r>
              <a:rPr lang="en-US" sz="2000"/>
              <a:t>Operative: open reduction, restoration of the joint (important for stability of foot arches) and internal fixation.</a:t>
            </a:r>
            <a:endParaRPr/>
          </a:p>
        </p:txBody>
      </p:sp>
      <p:cxnSp>
        <p:nvCxnSpPr>
          <p:cNvPr id="703" name="Google Shape;703;p47"/>
          <p:cNvCxnSpPr/>
          <p:nvPr/>
        </p:nvCxnSpPr>
        <p:spPr>
          <a:xfrm rot="10800000">
            <a:off x="838200" y="6485313"/>
            <a:ext cx="105156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7" name="Shape 707"/>
        <p:cNvGrpSpPr/>
        <p:nvPr/>
      </p:nvGrpSpPr>
      <p:grpSpPr>
        <a:xfrm>
          <a:off x="0" y="0"/>
          <a:ext cx="0" cy="0"/>
          <a:chOff x="0" y="0"/>
          <a:chExt cx="0" cy="0"/>
        </a:xfrm>
      </p:grpSpPr>
      <p:sp>
        <p:nvSpPr>
          <p:cNvPr id="708" name="Google Shape;708;p4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9" name="Google Shape;709;p48"/>
          <p:cNvSpPr txBox="1"/>
          <p:nvPr>
            <p:ph type="title"/>
          </p:nvPr>
        </p:nvSpPr>
        <p:spPr>
          <a:xfrm>
            <a:off x="645065" y="1463040"/>
            <a:ext cx="3796306"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Lisfranc Fracture</a:t>
            </a:r>
            <a:endParaRPr sz="4800"/>
          </a:p>
        </p:txBody>
      </p:sp>
      <p:grpSp>
        <p:nvGrpSpPr>
          <p:cNvPr id="710" name="Google Shape;710;p48"/>
          <p:cNvGrpSpPr/>
          <p:nvPr/>
        </p:nvGrpSpPr>
        <p:grpSpPr>
          <a:xfrm>
            <a:off x="209667" y="4415245"/>
            <a:ext cx="11982332" cy="2087795"/>
            <a:chOff x="143163" y="5763486"/>
            <a:chExt cx="11982332" cy="739555"/>
          </a:xfrm>
        </p:grpSpPr>
        <p:sp>
          <p:nvSpPr>
            <p:cNvPr id="711" name="Google Shape;711;p48"/>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712" name="Google Shape;712;p48"/>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713" name="Google Shape;713;p48"/>
          <p:cNvSpPr/>
          <p:nvPr/>
        </p:nvSpPr>
        <p:spPr>
          <a:xfrm>
            <a:off x="5133706" y="587829"/>
            <a:ext cx="6505300"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4" name="Google Shape;714;p48"/>
          <p:cNvSpPr txBox="1"/>
          <p:nvPr>
            <p:ph idx="1" type="body"/>
          </p:nvPr>
        </p:nvSpPr>
        <p:spPr>
          <a:xfrm>
            <a:off x="5656218" y="1463039"/>
            <a:ext cx="5542387" cy="430044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Complications: </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Secondary post traumatic arthritis: most common, may cause altered gait and long-term disability.</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Soft tissue complications &amp; compartment syndrome.</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Non-union (uncommon)</a:t>
            </a:r>
            <a:endParaRPr/>
          </a:p>
          <a:p>
            <a:pPr indent="-457200" lvl="1" marL="914400" rtl="0" algn="l">
              <a:lnSpc>
                <a:spcPct val="90000"/>
              </a:lnSpc>
              <a:spcBef>
                <a:spcPts val="500"/>
              </a:spcBef>
              <a:spcAft>
                <a:spcPts val="0"/>
              </a:spcAft>
              <a:buClr>
                <a:schemeClr val="dk1"/>
              </a:buClr>
              <a:buSzPts val="2200"/>
              <a:buFont typeface="Calibri"/>
              <a:buAutoNum type="arabicParenR"/>
            </a:pPr>
            <a:r>
              <a:rPr lang="en-US" sz="2200"/>
              <a:t>Chronic residual pain (even after perfect anatomical reduction and fixation)</a:t>
            </a:r>
            <a:endParaRPr/>
          </a:p>
          <a:p>
            <a:pPr indent="-88900" lvl="1" marL="685800" rtl="0" algn="l">
              <a:lnSpc>
                <a:spcPct val="90000"/>
              </a:lnSpc>
              <a:spcBef>
                <a:spcPts val="500"/>
              </a:spcBef>
              <a:spcAft>
                <a:spcPts val="0"/>
              </a:spcAft>
              <a:buClr>
                <a:schemeClr val="dk1"/>
              </a:buClr>
              <a:buSzPts val="2200"/>
              <a:buNone/>
            </a:pPr>
            <a:r>
              <a:t/>
            </a:r>
            <a:endParaRPr sz="2200"/>
          </a:p>
          <a:p>
            <a:pPr indent="-88900" lvl="1" marL="685800" rtl="0" algn="l">
              <a:lnSpc>
                <a:spcPct val="90000"/>
              </a:lnSpc>
              <a:spcBef>
                <a:spcPts val="500"/>
              </a:spcBef>
              <a:spcAft>
                <a:spcPts val="0"/>
              </a:spcAft>
              <a:buClr>
                <a:schemeClr val="dk1"/>
              </a:buClr>
              <a:buSzPts val="2200"/>
              <a:buNone/>
            </a:pPr>
            <a:r>
              <a:t/>
            </a:r>
            <a:endParaRPr sz="22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8" name="Shape 718"/>
        <p:cNvGrpSpPr/>
        <p:nvPr/>
      </p:nvGrpSpPr>
      <p:grpSpPr>
        <a:xfrm>
          <a:off x="0" y="0"/>
          <a:ext cx="0" cy="0"/>
          <a:chOff x="0" y="0"/>
          <a:chExt cx="0" cy="0"/>
        </a:xfrm>
      </p:grpSpPr>
      <p:sp>
        <p:nvSpPr>
          <p:cNvPr id="719" name="Google Shape;719;p4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0" name="Google Shape;720;p49"/>
          <p:cNvSpPr/>
          <p:nvPr/>
        </p:nvSpPr>
        <p:spPr>
          <a:xfrm>
            <a:off x="554416" y="365125"/>
            <a:ext cx="11167447" cy="2089317"/>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AC0A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1" name="Google Shape;721;p49"/>
          <p:cNvSpPr txBox="1"/>
          <p:nvPr>
            <p:ph type="title"/>
          </p:nvPr>
        </p:nvSpPr>
        <p:spPr>
          <a:xfrm>
            <a:off x="1051560" y="586822"/>
            <a:ext cx="3538728"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solidFill>
                  <a:schemeClr val="dk1"/>
                </a:solidFill>
                <a:latin typeface="Calibri"/>
                <a:ea typeface="Calibri"/>
                <a:cs typeface="Calibri"/>
                <a:sym typeface="Calibri"/>
              </a:rPr>
              <a:t>Metatarsal Fracture</a:t>
            </a:r>
            <a:endParaRPr/>
          </a:p>
        </p:txBody>
      </p:sp>
      <p:sp>
        <p:nvSpPr>
          <p:cNvPr id="722" name="Google Shape;722;p49"/>
          <p:cNvSpPr/>
          <p:nvPr/>
        </p:nvSpPr>
        <p:spPr>
          <a:xfrm>
            <a:off x="490408" y="1057739"/>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23" name="Google Shape;723;p49"/>
          <p:cNvSpPr/>
          <p:nvPr/>
        </p:nvSpPr>
        <p:spPr>
          <a:xfrm rot="5400000">
            <a:off x="4243541" y="1400638"/>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4" name="Google Shape;724;p49"/>
          <p:cNvSpPr txBox="1"/>
          <p:nvPr>
            <p:ph idx="2" type="body"/>
          </p:nvPr>
        </p:nvSpPr>
        <p:spPr>
          <a:xfrm>
            <a:off x="5349240" y="586822"/>
            <a:ext cx="6007608" cy="1645920"/>
          </a:xfrm>
          <a:prstGeom prst="rect">
            <a:avLst/>
          </a:prstGeom>
          <a:noFill/>
          <a:ln>
            <a:noFill/>
          </a:ln>
        </p:spPr>
        <p:txBody>
          <a:bodyPr anchorCtr="0" anchor="ctr" bIns="45700" lIns="91425" spcFirstLastPara="1" rIns="91425" wrap="square" tIns="45700">
            <a:normAutofit/>
          </a:bodyPr>
          <a:lstStyle/>
          <a:p>
            <a:pPr indent="-228600" lvl="0" marL="285750" rtl="0" algn="l">
              <a:lnSpc>
                <a:spcPct val="90000"/>
              </a:lnSpc>
              <a:spcBef>
                <a:spcPts val="0"/>
              </a:spcBef>
              <a:spcAft>
                <a:spcPts val="0"/>
              </a:spcAft>
              <a:buClr>
                <a:schemeClr val="dk1"/>
              </a:buClr>
              <a:buSzPts val="1500"/>
              <a:buFont typeface="Arial"/>
              <a:buChar char="•"/>
            </a:pPr>
            <a:r>
              <a:rPr lang="en-US" sz="1500"/>
              <a:t>Each of the metatarsal bones is composed of a head, body and a base.</a:t>
            </a:r>
            <a:endParaRPr/>
          </a:p>
          <a:p>
            <a:pPr indent="-228600" lvl="0" marL="285750" rtl="0" algn="l">
              <a:lnSpc>
                <a:spcPct val="90000"/>
              </a:lnSpc>
              <a:spcBef>
                <a:spcPts val="1000"/>
              </a:spcBef>
              <a:spcAft>
                <a:spcPts val="0"/>
              </a:spcAft>
              <a:buClr>
                <a:schemeClr val="dk1"/>
              </a:buClr>
              <a:buSzPts val="1500"/>
              <a:buFont typeface="Arial"/>
              <a:buChar char="•"/>
            </a:pPr>
            <a:r>
              <a:rPr lang="en-US" sz="1500"/>
              <a:t>The 5</a:t>
            </a:r>
            <a:r>
              <a:rPr baseline="30000" lang="en-US" sz="1500"/>
              <a:t>th</a:t>
            </a:r>
            <a:r>
              <a:rPr lang="en-US" sz="1500"/>
              <a:t> metatarsal, which is the mot commonly fractured, has the insertion of peroneus teres tendon and peroneus brevis tendon at its base.</a:t>
            </a:r>
            <a:endParaRPr/>
          </a:p>
          <a:p>
            <a:pPr indent="-285750" lvl="1" marL="800100" rtl="0" algn="l">
              <a:lnSpc>
                <a:spcPct val="90000"/>
              </a:lnSpc>
              <a:spcBef>
                <a:spcPts val="500"/>
              </a:spcBef>
              <a:spcAft>
                <a:spcPts val="0"/>
              </a:spcAft>
              <a:buClr>
                <a:schemeClr val="dk1"/>
              </a:buClr>
              <a:buSzPts val="1500"/>
              <a:buFont typeface="Noto Sans Symbols"/>
              <a:buChar char="⮚"/>
            </a:pPr>
            <a:r>
              <a:rPr lang="en-US" sz="1500"/>
              <a:t>At risk of tuberosity avulsion fracture and proximal 5</a:t>
            </a:r>
            <a:r>
              <a:rPr baseline="30000" lang="en-US" sz="1500"/>
              <a:t>th</a:t>
            </a:r>
            <a:r>
              <a:rPr lang="en-US" sz="1500"/>
              <a:t> metatarsal fractures within 1.5 cm of the tuberosity.</a:t>
            </a:r>
            <a:endParaRPr/>
          </a:p>
          <a:p>
            <a:pPr indent="95250" lvl="0" marL="0" rtl="0" algn="l">
              <a:lnSpc>
                <a:spcPct val="90000"/>
              </a:lnSpc>
              <a:spcBef>
                <a:spcPts val="1000"/>
              </a:spcBef>
              <a:spcAft>
                <a:spcPts val="0"/>
              </a:spcAft>
              <a:buClr>
                <a:schemeClr val="dk1"/>
              </a:buClr>
              <a:buSzPts val="1500"/>
              <a:buFont typeface="Arial"/>
              <a:buNone/>
            </a:pPr>
            <a:r>
              <a:t/>
            </a:r>
            <a:endParaRPr sz="1500"/>
          </a:p>
        </p:txBody>
      </p:sp>
      <p:pic>
        <p:nvPicPr>
          <p:cNvPr descr="A picture containing fruit&#10;&#10;Description automatically generated" id="725" name="Google Shape;725;p49"/>
          <p:cNvPicPr preferRelativeResize="0"/>
          <p:nvPr/>
        </p:nvPicPr>
        <p:blipFill rotWithShape="1">
          <a:blip r:embed="rId3">
            <a:alphaModFix/>
          </a:blip>
          <a:srcRect b="14638" l="0" r="-3" t="9399"/>
          <a:stretch/>
        </p:blipFill>
        <p:spPr>
          <a:xfrm>
            <a:off x="6027173" y="2729397"/>
            <a:ext cx="5694683" cy="3483864"/>
          </a:xfrm>
          <a:prstGeom prst="rect">
            <a:avLst/>
          </a:prstGeom>
          <a:noFill/>
          <a:ln>
            <a:noFill/>
          </a:ln>
        </p:spPr>
      </p:pic>
      <p:grpSp>
        <p:nvGrpSpPr>
          <p:cNvPr id="726" name="Google Shape;726;p49"/>
          <p:cNvGrpSpPr/>
          <p:nvPr/>
        </p:nvGrpSpPr>
        <p:grpSpPr>
          <a:xfrm>
            <a:off x="452271" y="2729396"/>
            <a:ext cx="5574902" cy="3483863"/>
            <a:chOff x="2890673" y="1061282"/>
            <a:chExt cx="6421982" cy="3241064"/>
          </a:xfrm>
        </p:grpSpPr>
        <p:pic>
          <p:nvPicPr>
            <p:cNvPr descr="A picture containing brush&#10;&#10;Description automatically generated" id="727" name="Google Shape;727;p49"/>
            <p:cNvPicPr preferRelativeResize="0"/>
            <p:nvPr/>
          </p:nvPicPr>
          <p:blipFill rotWithShape="1">
            <a:blip r:embed="rId4">
              <a:alphaModFix/>
            </a:blip>
            <a:srcRect b="0" l="0" r="0" t="0"/>
            <a:stretch/>
          </p:blipFill>
          <p:spPr>
            <a:xfrm>
              <a:off x="6096000" y="1062382"/>
              <a:ext cx="3216655" cy="3239964"/>
            </a:xfrm>
            <a:prstGeom prst="rect">
              <a:avLst/>
            </a:prstGeom>
            <a:noFill/>
            <a:ln>
              <a:noFill/>
            </a:ln>
          </p:spPr>
        </p:pic>
        <p:pic>
          <p:nvPicPr>
            <p:cNvPr id="728" name="Google Shape;728;p49"/>
            <p:cNvPicPr preferRelativeResize="0"/>
            <p:nvPr/>
          </p:nvPicPr>
          <p:blipFill rotWithShape="1">
            <a:blip r:embed="rId5">
              <a:alphaModFix/>
            </a:blip>
            <a:srcRect b="0" l="0" r="0" t="0"/>
            <a:stretch/>
          </p:blipFill>
          <p:spPr>
            <a:xfrm>
              <a:off x="2890673" y="1061282"/>
              <a:ext cx="3216655" cy="3239964"/>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2" name="Google Shape;142;p5"/>
          <p:cNvSpPr txBox="1"/>
          <p:nvPr>
            <p:ph type="title"/>
          </p:nvPr>
        </p:nvSpPr>
        <p:spPr>
          <a:xfrm>
            <a:off x="589560" y="856180"/>
            <a:ext cx="527940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Patella Fracture</a:t>
            </a:r>
            <a:endParaRPr/>
          </a:p>
        </p:txBody>
      </p:sp>
      <p:grpSp>
        <p:nvGrpSpPr>
          <p:cNvPr id="143" name="Google Shape;143;p5"/>
          <p:cNvGrpSpPr/>
          <p:nvPr/>
        </p:nvGrpSpPr>
        <p:grpSpPr>
          <a:xfrm>
            <a:off x="0" y="1083484"/>
            <a:ext cx="355196" cy="673460"/>
            <a:chOff x="0" y="823811"/>
            <a:chExt cx="355196" cy="673460"/>
          </a:xfrm>
        </p:grpSpPr>
        <p:sp>
          <p:nvSpPr>
            <p:cNvPr id="144" name="Google Shape;144;p5"/>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5" name="Google Shape;145;p5"/>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46" name="Google Shape;146;p5"/>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7" name="Google Shape;147;p5"/>
          <p:cNvSpPr txBox="1"/>
          <p:nvPr>
            <p:ph idx="1" type="body"/>
          </p:nvPr>
        </p:nvSpPr>
        <p:spPr>
          <a:xfrm>
            <a:off x="590719" y="2330505"/>
            <a:ext cx="5278066"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Management:</a:t>
            </a:r>
            <a:endParaRPr/>
          </a:p>
          <a:p>
            <a:pPr indent="-228600" lvl="1" marL="685800" rtl="0" algn="l">
              <a:lnSpc>
                <a:spcPct val="90000"/>
              </a:lnSpc>
              <a:spcBef>
                <a:spcPts val="500"/>
              </a:spcBef>
              <a:spcAft>
                <a:spcPts val="0"/>
              </a:spcAft>
              <a:buClr>
                <a:schemeClr val="dk1"/>
              </a:buClr>
              <a:buSzPts val="2000"/>
              <a:buFont typeface="Calibri"/>
              <a:buChar char="₋"/>
            </a:pPr>
            <a:r>
              <a:rPr lang="en-US" sz="2000"/>
              <a:t>Depends on the integrity of the extensor mechanism.</a:t>
            </a:r>
            <a:endParaRPr/>
          </a:p>
          <a:p>
            <a:pPr indent="-228600" lvl="1" marL="685800" rtl="0" algn="l">
              <a:lnSpc>
                <a:spcPct val="90000"/>
              </a:lnSpc>
              <a:spcBef>
                <a:spcPts val="500"/>
              </a:spcBef>
              <a:spcAft>
                <a:spcPts val="0"/>
              </a:spcAft>
              <a:buClr>
                <a:schemeClr val="dk1"/>
              </a:buClr>
              <a:buSzPts val="2000"/>
              <a:buFont typeface="Calibri"/>
              <a:buChar char="₋"/>
            </a:pPr>
            <a:r>
              <a:rPr lang="en-US" sz="2000"/>
              <a:t>If intact (patient able to perform straight leg raise) in non-displaced or minimally displaced fracture, the management will most likely be non-operative by a cylindrical cast from above the ankle to above the knee.</a:t>
            </a:r>
            <a:endParaRPr/>
          </a:p>
          <a:p>
            <a:pPr indent="-228600" lvl="1" marL="685800" rtl="0" algn="l">
              <a:lnSpc>
                <a:spcPct val="90000"/>
              </a:lnSpc>
              <a:spcBef>
                <a:spcPts val="500"/>
              </a:spcBef>
              <a:spcAft>
                <a:spcPts val="0"/>
              </a:spcAft>
              <a:buClr>
                <a:schemeClr val="dk1"/>
              </a:buClr>
              <a:buSzPts val="2000"/>
              <a:buFont typeface="Calibri"/>
              <a:buChar char="₋"/>
            </a:pPr>
            <a:r>
              <a:rPr lang="en-US" sz="2000"/>
              <a:t>Not intact: surgery; open reduction and internal fixation. </a:t>
            </a:r>
            <a:endParaRPr/>
          </a:p>
        </p:txBody>
      </p:sp>
      <p:sp>
        <p:nvSpPr>
          <p:cNvPr id="148" name="Google Shape;148;p5"/>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9" name="Google Shape;149;p5"/>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photo, person, bed&#10;&#10;Description automatically generated" id="150" name="Google Shape;150;p5"/>
          <p:cNvPicPr preferRelativeResize="0"/>
          <p:nvPr>
            <p:ph idx="2" type="body"/>
          </p:nvPr>
        </p:nvPicPr>
        <p:blipFill rotWithShape="1">
          <a:blip r:embed="rId3">
            <a:alphaModFix/>
          </a:blip>
          <a:srcRect b="13219" l="0" r="4" t="0"/>
          <a:stretch/>
        </p:blipFill>
        <p:spPr>
          <a:xfrm>
            <a:off x="7083423" y="581892"/>
            <a:ext cx="4397433" cy="2518756"/>
          </a:xfrm>
          <a:prstGeom prst="rect">
            <a:avLst/>
          </a:prstGeom>
          <a:noFill/>
          <a:ln>
            <a:noFill/>
          </a:ln>
        </p:spPr>
      </p:pic>
      <p:sp>
        <p:nvSpPr>
          <p:cNvPr id="151" name="Google Shape;151;p5"/>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vase, table, sitting&#10;&#10;Description automatically generated" id="152" name="Google Shape;152;p5"/>
          <p:cNvPicPr preferRelativeResize="0"/>
          <p:nvPr/>
        </p:nvPicPr>
        <p:blipFill rotWithShape="1">
          <a:blip r:embed="rId4">
            <a:alphaModFix/>
          </a:blip>
          <a:srcRect b="11580" l="0" r="1" t="3528"/>
          <a:stretch/>
        </p:blipFill>
        <p:spPr>
          <a:xfrm>
            <a:off x="7083423" y="3707894"/>
            <a:ext cx="4395569" cy="251875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2" name="Shape 732"/>
        <p:cNvGrpSpPr/>
        <p:nvPr/>
      </p:nvGrpSpPr>
      <p:grpSpPr>
        <a:xfrm>
          <a:off x="0" y="0"/>
          <a:ext cx="0" cy="0"/>
          <a:chOff x="0" y="0"/>
          <a:chExt cx="0" cy="0"/>
        </a:xfrm>
      </p:grpSpPr>
      <p:sp>
        <p:nvSpPr>
          <p:cNvPr id="733" name="Google Shape;733;p5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4" name="Google Shape;734;p50"/>
          <p:cNvSpPr txBox="1"/>
          <p:nvPr>
            <p:ph type="title"/>
          </p:nvPr>
        </p:nvSpPr>
        <p:spPr>
          <a:xfrm>
            <a:off x="589560" y="856180"/>
            <a:ext cx="527940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700"/>
              <a:buFont typeface="Calibri"/>
              <a:buNone/>
            </a:pPr>
            <a:r>
              <a:rPr lang="en-US" sz="3700"/>
              <a:t>5</a:t>
            </a:r>
            <a:r>
              <a:rPr baseline="30000" lang="en-US" sz="3700"/>
              <a:t>th</a:t>
            </a:r>
            <a:r>
              <a:rPr lang="en-US" sz="3700"/>
              <a:t> Metatarsal Bone Fracture</a:t>
            </a:r>
            <a:endParaRPr/>
          </a:p>
        </p:txBody>
      </p:sp>
      <p:grpSp>
        <p:nvGrpSpPr>
          <p:cNvPr id="735" name="Google Shape;735;p50"/>
          <p:cNvGrpSpPr/>
          <p:nvPr/>
        </p:nvGrpSpPr>
        <p:grpSpPr>
          <a:xfrm>
            <a:off x="0" y="1083484"/>
            <a:ext cx="355196" cy="673460"/>
            <a:chOff x="0" y="823811"/>
            <a:chExt cx="355196" cy="673460"/>
          </a:xfrm>
        </p:grpSpPr>
        <p:sp>
          <p:nvSpPr>
            <p:cNvPr id="736" name="Google Shape;736;p50"/>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7" name="Google Shape;737;p50"/>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738" name="Google Shape;738;p50"/>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9" name="Google Shape;739;p50"/>
          <p:cNvSpPr txBox="1"/>
          <p:nvPr>
            <p:ph idx="1" type="body"/>
          </p:nvPr>
        </p:nvSpPr>
        <p:spPr>
          <a:xfrm>
            <a:off x="590719" y="2330505"/>
            <a:ext cx="5278066"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en-US" sz="1900"/>
              <a:t>Has 5 types:</a:t>
            </a:r>
            <a:endParaRPr/>
          </a:p>
          <a:p>
            <a:pPr indent="-457200" lvl="1" marL="914400" rtl="0" algn="l">
              <a:lnSpc>
                <a:spcPct val="90000"/>
              </a:lnSpc>
              <a:spcBef>
                <a:spcPts val="500"/>
              </a:spcBef>
              <a:spcAft>
                <a:spcPts val="0"/>
              </a:spcAft>
              <a:buClr>
                <a:schemeClr val="dk1"/>
              </a:buClr>
              <a:buSzPts val="1900"/>
              <a:buFont typeface="Calibri"/>
              <a:buAutoNum type="arabicPeriod"/>
            </a:pPr>
            <a:r>
              <a:rPr lang="en-US" sz="1900"/>
              <a:t>Tuberosity (zone 1) avulsion fracture.</a:t>
            </a:r>
            <a:endParaRPr/>
          </a:p>
          <a:p>
            <a:pPr indent="-457200" lvl="1" marL="914400" rtl="0" algn="l">
              <a:lnSpc>
                <a:spcPct val="90000"/>
              </a:lnSpc>
              <a:spcBef>
                <a:spcPts val="500"/>
              </a:spcBef>
              <a:spcAft>
                <a:spcPts val="0"/>
              </a:spcAft>
              <a:buClr>
                <a:schemeClr val="dk1"/>
              </a:buClr>
              <a:buSzPts val="1900"/>
              <a:buFont typeface="Calibri"/>
              <a:buAutoNum type="arabicPeriod"/>
            </a:pPr>
            <a:r>
              <a:rPr lang="en-US" sz="1900"/>
              <a:t>Jones Fracture (zone 2)</a:t>
            </a:r>
            <a:endParaRPr/>
          </a:p>
          <a:p>
            <a:pPr indent="-457200" lvl="1" marL="914400" rtl="0" algn="l">
              <a:lnSpc>
                <a:spcPct val="90000"/>
              </a:lnSpc>
              <a:spcBef>
                <a:spcPts val="500"/>
              </a:spcBef>
              <a:spcAft>
                <a:spcPts val="0"/>
              </a:spcAft>
              <a:buClr>
                <a:schemeClr val="dk1"/>
              </a:buClr>
              <a:buSzPts val="1900"/>
              <a:buFont typeface="Calibri"/>
              <a:buAutoNum type="arabicPeriod"/>
            </a:pPr>
            <a:r>
              <a:rPr lang="en-US" sz="1900"/>
              <a:t>Stress fracture (zone 3)</a:t>
            </a:r>
            <a:endParaRPr/>
          </a:p>
          <a:p>
            <a:pPr indent="-457200" lvl="1" marL="914400" rtl="0" algn="l">
              <a:lnSpc>
                <a:spcPct val="90000"/>
              </a:lnSpc>
              <a:spcBef>
                <a:spcPts val="500"/>
              </a:spcBef>
              <a:spcAft>
                <a:spcPts val="0"/>
              </a:spcAft>
              <a:buClr>
                <a:schemeClr val="dk1"/>
              </a:buClr>
              <a:buSzPts val="1900"/>
              <a:buFont typeface="Calibri"/>
              <a:buAutoNum type="arabicPeriod"/>
            </a:pPr>
            <a:r>
              <a:rPr lang="en-US" sz="1900"/>
              <a:t>Shaft fracture (zone 4)</a:t>
            </a:r>
            <a:endParaRPr/>
          </a:p>
          <a:p>
            <a:pPr indent="-457200" lvl="1" marL="914400" rtl="0" algn="l">
              <a:lnSpc>
                <a:spcPct val="90000"/>
              </a:lnSpc>
              <a:spcBef>
                <a:spcPts val="500"/>
              </a:spcBef>
              <a:spcAft>
                <a:spcPts val="0"/>
              </a:spcAft>
              <a:buClr>
                <a:schemeClr val="dk1"/>
              </a:buClr>
              <a:buSzPts val="1900"/>
              <a:buFont typeface="Calibri"/>
              <a:buAutoNum type="arabicPeriod"/>
            </a:pPr>
            <a:r>
              <a:rPr lang="en-US" sz="1900"/>
              <a:t>Head fracture (zone 5)</a:t>
            </a:r>
            <a:endParaRPr/>
          </a:p>
          <a:p>
            <a:pPr indent="-228600" lvl="0" marL="228600" rtl="0" algn="l">
              <a:lnSpc>
                <a:spcPct val="90000"/>
              </a:lnSpc>
              <a:spcBef>
                <a:spcPts val="1000"/>
              </a:spcBef>
              <a:spcAft>
                <a:spcPts val="0"/>
              </a:spcAft>
              <a:buClr>
                <a:schemeClr val="dk1"/>
              </a:buClr>
              <a:buSzPts val="1900"/>
              <a:buChar char="•"/>
            </a:pPr>
            <a:r>
              <a:rPr lang="en-US" sz="1900"/>
              <a:t>At the junction of the metaphysis and diaphysis, there’s an avascular watershed area that increases the rate of non-union (up to 15 – 30%).</a:t>
            </a:r>
            <a:endParaRPr/>
          </a:p>
          <a:p>
            <a:pPr indent="-228600" lvl="0" marL="228600" rtl="0" algn="l">
              <a:lnSpc>
                <a:spcPct val="90000"/>
              </a:lnSpc>
              <a:spcBef>
                <a:spcPts val="1000"/>
              </a:spcBef>
              <a:spcAft>
                <a:spcPts val="0"/>
              </a:spcAft>
              <a:buClr>
                <a:schemeClr val="dk1"/>
              </a:buClr>
              <a:buSzPts val="1900"/>
              <a:buChar char="•"/>
            </a:pPr>
            <a:r>
              <a:rPr lang="en-US" sz="1900"/>
              <a:t>Base of 5</a:t>
            </a:r>
            <a:r>
              <a:rPr baseline="30000" lang="en-US" sz="1900"/>
              <a:t>th</a:t>
            </a:r>
            <a:r>
              <a:rPr lang="en-US" sz="1900"/>
              <a:t> metatarsal fracture’s accounts for 25% of all metatarsal fractures of which 90% are zone 1 fractures.</a:t>
            </a:r>
            <a:endParaRPr/>
          </a:p>
        </p:txBody>
      </p:sp>
      <p:sp>
        <p:nvSpPr>
          <p:cNvPr id="740" name="Google Shape;740;p50"/>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1" name="Google Shape;741;p50"/>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map&#10;&#10;Description automatically generated" id="742" name="Google Shape;742;p50"/>
          <p:cNvPicPr preferRelativeResize="0"/>
          <p:nvPr>
            <p:ph idx="2" type="body"/>
          </p:nvPr>
        </p:nvPicPr>
        <p:blipFill rotWithShape="1">
          <a:blip r:embed="rId3">
            <a:alphaModFix/>
          </a:blip>
          <a:srcRect b="4" l="605" r="4" t="0"/>
          <a:stretch/>
        </p:blipFill>
        <p:spPr>
          <a:xfrm>
            <a:off x="7095682" y="581892"/>
            <a:ext cx="4372914" cy="2518756"/>
          </a:xfrm>
          <a:prstGeom prst="rect">
            <a:avLst/>
          </a:prstGeom>
          <a:noFill/>
          <a:ln>
            <a:noFill/>
          </a:ln>
        </p:spPr>
      </p:pic>
      <p:sp>
        <p:nvSpPr>
          <p:cNvPr id="743" name="Google Shape;743;p50"/>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744" name="Google Shape;744;p50"/>
          <p:cNvPicPr preferRelativeResize="0"/>
          <p:nvPr/>
        </p:nvPicPr>
        <p:blipFill rotWithShape="1">
          <a:blip r:embed="rId4">
            <a:alphaModFix/>
          </a:blip>
          <a:srcRect b="9039" l="0" r="0" t="0"/>
          <a:stretch/>
        </p:blipFill>
        <p:spPr>
          <a:xfrm>
            <a:off x="7721162" y="3707894"/>
            <a:ext cx="3120091" cy="25187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8" name="Shape 748"/>
        <p:cNvGrpSpPr/>
        <p:nvPr/>
      </p:nvGrpSpPr>
      <p:grpSpPr>
        <a:xfrm>
          <a:off x="0" y="0"/>
          <a:ext cx="0" cy="0"/>
          <a:chOff x="0" y="0"/>
          <a:chExt cx="0" cy="0"/>
        </a:xfrm>
      </p:grpSpPr>
      <p:sp>
        <p:nvSpPr>
          <p:cNvPr id="749" name="Google Shape;749;p5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0" name="Google Shape;750;p51"/>
          <p:cNvSpPr txBox="1"/>
          <p:nvPr>
            <p:ph type="title"/>
          </p:nvPr>
        </p:nvSpPr>
        <p:spPr>
          <a:xfrm>
            <a:off x="1116498" y="655128"/>
            <a:ext cx="4613919" cy="149961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Metatarsal Bone Fracture - Imaging</a:t>
            </a:r>
            <a:endParaRPr/>
          </a:p>
        </p:txBody>
      </p:sp>
      <p:sp>
        <p:nvSpPr>
          <p:cNvPr id="751" name="Google Shape;751;p51"/>
          <p:cNvSpPr/>
          <p:nvPr/>
        </p:nvSpPr>
        <p:spPr>
          <a:xfrm>
            <a:off x="-1" y="1"/>
            <a:ext cx="606972" cy="3233984"/>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752" name="Google Shape;752;p51"/>
          <p:cNvGrpSpPr/>
          <p:nvPr/>
        </p:nvGrpSpPr>
        <p:grpSpPr>
          <a:xfrm>
            <a:off x="1188720" y="73152"/>
            <a:ext cx="1178966" cy="232963"/>
            <a:chOff x="7763256" y="73152"/>
            <a:chExt cx="1178966" cy="232963"/>
          </a:xfrm>
        </p:grpSpPr>
        <p:sp>
          <p:nvSpPr>
            <p:cNvPr id="753" name="Google Shape;753;p51"/>
            <p:cNvSpPr/>
            <p:nvPr/>
          </p:nvSpPr>
          <p:spPr>
            <a:xfrm>
              <a:off x="8263077"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4" name="Google Shape;754;p51"/>
            <p:cNvSpPr/>
            <p:nvPr/>
          </p:nvSpPr>
          <p:spPr>
            <a:xfrm>
              <a:off x="8263077"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5" name="Google Shape;755;p51"/>
            <p:cNvSpPr/>
            <p:nvPr/>
          </p:nvSpPr>
          <p:spPr>
            <a:xfrm>
              <a:off x="8138122"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6" name="Google Shape;756;p51"/>
            <p:cNvSpPr/>
            <p:nvPr/>
          </p:nvSpPr>
          <p:spPr>
            <a:xfrm>
              <a:off x="8138122"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7" name="Google Shape;757;p51"/>
            <p:cNvSpPr/>
            <p:nvPr/>
          </p:nvSpPr>
          <p:spPr>
            <a:xfrm>
              <a:off x="8013167"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8" name="Google Shape;758;p51"/>
            <p:cNvSpPr/>
            <p:nvPr/>
          </p:nvSpPr>
          <p:spPr>
            <a:xfrm>
              <a:off x="8013167"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9" name="Google Shape;759;p51"/>
            <p:cNvSpPr/>
            <p:nvPr/>
          </p:nvSpPr>
          <p:spPr>
            <a:xfrm>
              <a:off x="7888211"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0" name="Google Shape;760;p51"/>
            <p:cNvSpPr/>
            <p:nvPr/>
          </p:nvSpPr>
          <p:spPr>
            <a:xfrm>
              <a:off x="7888211"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1" name="Google Shape;761;p51"/>
            <p:cNvSpPr/>
            <p:nvPr/>
          </p:nvSpPr>
          <p:spPr>
            <a:xfrm>
              <a:off x="7763256"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2" name="Google Shape;762;p51"/>
            <p:cNvSpPr/>
            <p:nvPr/>
          </p:nvSpPr>
          <p:spPr>
            <a:xfrm>
              <a:off x="7763256"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3" name="Google Shape;763;p51"/>
            <p:cNvSpPr/>
            <p:nvPr/>
          </p:nvSpPr>
          <p:spPr>
            <a:xfrm>
              <a:off x="8887854"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4" name="Google Shape;764;p51"/>
            <p:cNvSpPr/>
            <p:nvPr/>
          </p:nvSpPr>
          <p:spPr>
            <a:xfrm>
              <a:off x="8887854"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5" name="Google Shape;765;p51"/>
            <p:cNvSpPr/>
            <p:nvPr/>
          </p:nvSpPr>
          <p:spPr>
            <a:xfrm>
              <a:off x="8762899"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6" name="Google Shape;766;p51"/>
            <p:cNvSpPr/>
            <p:nvPr/>
          </p:nvSpPr>
          <p:spPr>
            <a:xfrm>
              <a:off x="8762899"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7" name="Google Shape;767;p51"/>
            <p:cNvSpPr/>
            <p:nvPr/>
          </p:nvSpPr>
          <p:spPr>
            <a:xfrm>
              <a:off x="8637944"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8" name="Google Shape;768;p51"/>
            <p:cNvSpPr/>
            <p:nvPr/>
          </p:nvSpPr>
          <p:spPr>
            <a:xfrm>
              <a:off x="8637944"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9" name="Google Shape;769;p51"/>
            <p:cNvSpPr/>
            <p:nvPr/>
          </p:nvSpPr>
          <p:spPr>
            <a:xfrm>
              <a:off x="8512988"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0" name="Google Shape;770;p51"/>
            <p:cNvSpPr/>
            <p:nvPr/>
          </p:nvSpPr>
          <p:spPr>
            <a:xfrm>
              <a:off x="8512988"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1" name="Google Shape;771;p51"/>
            <p:cNvSpPr/>
            <p:nvPr/>
          </p:nvSpPr>
          <p:spPr>
            <a:xfrm>
              <a:off x="8388033" y="73152"/>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2" name="Google Shape;772;p51"/>
            <p:cNvSpPr/>
            <p:nvPr/>
          </p:nvSpPr>
          <p:spPr>
            <a:xfrm>
              <a:off x="8388033" y="24688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photo, person, wearing, sitting&#10;&#10;Description automatically generated" id="773" name="Google Shape;773;p51"/>
          <p:cNvPicPr preferRelativeResize="0"/>
          <p:nvPr/>
        </p:nvPicPr>
        <p:blipFill rotWithShape="1">
          <a:blip r:embed="rId3">
            <a:alphaModFix/>
          </a:blip>
          <a:srcRect b="0" l="0" r="0" t="0"/>
          <a:stretch/>
        </p:blipFill>
        <p:spPr>
          <a:xfrm>
            <a:off x="6461585" y="237343"/>
            <a:ext cx="5586942" cy="3096938"/>
          </a:xfrm>
          <a:prstGeom prst="rect">
            <a:avLst/>
          </a:prstGeom>
          <a:noFill/>
          <a:ln>
            <a:noFill/>
          </a:ln>
        </p:spPr>
      </p:pic>
      <p:sp>
        <p:nvSpPr>
          <p:cNvPr id="774" name="Google Shape;774;p51"/>
          <p:cNvSpPr/>
          <p:nvPr/>
        </p:nvSpPr>
        <p:spPr>
          <a:xfrm>
            <a:off x="-1" y="3233984"/>
            <a:ext cx="606972" cy="362401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hoto, clothing, screen, person&#10;&#10;Description automatically generated" id="775" name="Google Shape;775;p51"/>
          <p:cNvPicPr preferRelativeResize="0"/>
          <p:nvPr/>
        </p:nvPicPr>
        <p:blipFill rotWithShape="1">
          <a:blip r:embed="rId4">
            <a:alphaModFix/>
          </a:blip>
          <a:srcRect b="0" l="0" r="0" t="0"/>
          <a:stretch/>
        </p:blipFill>
        <p:spPr>
          <a:xfrm>
            <a:off x="1116498" y="2252924"/>
            <a:ext cx="5004436" cy="4358188"/>
          </a:xfrm>
          <a:prstGeom prst="rect">
            <a:avLst/>
          </a:prstGeom>
          <a:noFill/>
          <a:ln>
            <a:noFill/>
          </a:ln>
        </p:spPr>
      </p:pic>
      <p:pic>
        <p:nvPicPr>
          <p:cNvPr descr="A person in a shirt and tie&#10;&#10;Description automatically generated" id="776" name="Google Shape;776;p51"/>
          <p:cNvPicPr preferRelativeResize="0"/>
          <p:nvPr>
            <p:ph idx="2" type="body"/>
          </p:nvPr>
        </p:nvPicPr>
        <p:blipFill rotWithShape="1">
          <a:blip r:embed="rId5">
            <a:alphaModFix/>
          </a:blip>
          <a:srcRect b="0" l="0" r="0" t="0"/>
          <a:stretch/>
        </p:blipFill>
        <p:spPr>
          <a:xfrm>
            <a:off x="6478378" y="3430429"/>
            <a:ext cx="5586942" cy="322645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0" name="Shape 780"/>
        <p:cNvGrpSpPr/>
        <p:nvPr/>
      </p:nvGrpSpPr>
      <p:grpSpPr>
        <a:xfrm>
          <a:off x="0" y="0"/>
          <a:ext cx="0" cy="0"/>
          <a:chOff x="0" y="0"/>
          <a:chExt cx="0" cy="0"/>
        </a:xfrm>
      </p:grpSpPr>
      <p:sp>
        <p:nvSpPr>
          <p:cNvPr id="781" name="Google Shape;781;p5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2" name="Google Shape;782;p52"/>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700"/>
              <a:buFont typeface="Calibri"/>
              <a:buNone/>
            </a:pPr>
            <a:r>
              <a:rPr lang="en-US" sz="3700"/>
              <a:t>Metatarsal Bone Fracture</a:t>
            </a:r>
            <a:endParaRPr/>
          </a:p>
        </p:txBody>
      </p:sp>
      <p:grpSp>
        <p:nvGrpSpPr>
          <p:cNvPr id="783" name="Google Shape;783;p52"/>
          <p:cNvGrpSpPr/>
          <p:nvPr/>
        </p:nvGrpSpPr>
        <p:grpSpPr>
          <a:xfrm>
            <a:off x="0" y="1083484"/>
            <a:ext cx="355196" cy="673460"/>
            <a:chOff x="0" y="823811"/>
            <a:chExt cx="355196" cy="673460"/>
          </a:xfrm>
        </p:grpSpPr>
        <p:sp>
          <p:nvSpPr>
            <p:cNvPr id="784" name="Google Shape;784;p52"/>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5" name="Google Shape;785;p52"/>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786" name="Google Shape;786;p52"/>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7" name="Google Shape;787;p52"/>
          <p:cNvSpPr txBox="1"/>
          <p:nvPr>
            <p:ph idx="1" type="body"/>
          </p:nvPr>
        </p:nvSpPr>
        <p:spPr>
          <a:xfrm>
            <a:off x="665085" y="2205253"/>
            <a:ext cx="4559425" cy="4652112"/>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Mechanism of Injury:</a:t>
            </a:r>
            <a:endParaRPr/>
          </a:p>
          <a:p>
            <a:pPr indent="-342900" lvl="1" marL="800100" rtl="0" algn="l">
              <a:lnSpc>
                <a:spcPct val="90000"/>
              </a:lnSpc>
              <a:spcBef>
                <a:spcPts val="500"/>
              </a:spcBef>
              <a:spcAft>
                <a:spcPts val="0"/>
              </a:spcAft>
              <a:buClr>
                <a:schemeClr val="dk1"/>
              </a:buClr>
              <a:buSzPts val="1600"/>
              <a:buFont typeface="Calibri"/>
              <a:buAutoNum type="arabicPeriod"/>
            </a:pPr>
            <a:r>
              <a:rPr lang="en-US" sz="1600"/>
              <a:t>Direct injury, might be associated with significant soft tissue injury.</a:t>
            </a:r>
            <a:endParaRPr/>
          </a:p>
          <a:p>
            <a:pPr indent="-342900" lvl="1" marL="800100" rtl="0" algn="l">
              <a:lnSpc>
                <a:spcPct val="90000"/>
              </a:lnSpc>
              <a:spcBef>
                <a:spcPts val="500"/>
              </a:spcBef>
              <a:spcAft>
                <a:spcPts val="0"/>
              </a:spcAft>
              <a:buClr>
                <a:schemeClr val="dk1"/>
              </a:buClr>
              <a:buSzPts val="1600"/>
              <a:buFont typeface="Calibri"/>
              <a:buAutoNum type="arabicPeriod"/>
            </a:pPr>
            <a:r>
              <a:rPr lang="en-US" sz="1600"/>
              <a:t>Indirect injury (most common) occurs when forefoot is flexed and hindfoot or leg are rotating.</a:t>
            </a:r>
            <a:endParaRPr/>
          </a:p>
          <a:p>
            <a:pPr indent="-228600" lvl="0" marL="228600" rtl="0" algn="l">
              <a:lnSpc>
                <a:spcPct val="90000"/>
              </a:lnSpc>
              <a:spcBef>
                <a:spcPts val="1000"/>
              </a:spcBef>
              <a:spcAft>
                <a:spcPts val="0"/>
              </a:spcAft>
              <a:buClr>
                <a:schemeClr val="dk1"/>
              </a:buClr>
              <a:buSzPts val="1600"/>
              <a:buChar char="•"/>
            </a:pPr>
            <a:r>
              <a:rPr lang="en-US" sz="1600"/>
              <a:t>Complications:</a:t>
            </a:r>
            <a:endParaRPr/>
          </a:p>
          <a:p>
            <a:pPr indent="-342900" lvl="1" marL="800100" rtl="0" algn="l">
              <a:lnSpc>
                <a:spcPct val="90000"/>
              </a:lnSpc>
              <a:spcBef>
                <a:spcPts val="500"/>
              </a:spcBef>
              <a:spcAft>
                <a:spcPts val="0"/>
              </a:spcAft>
              <a:buClr>
                <a:schemeClr val="dk1"/>
              </a:buClr>
              <a:buSzPts val="1600"/>
              <a:buFont typeface="Calibri"/>
              <a:buAutoNum type="arabicParenR"/>
            </a:pPr>
            <a:r>
              <a:rPr lang="en-US" sz="1600"/>
              <a:t>Soft tissue complications &amp; compartment syndrome.</a:t>
            </a:r>
            <a:endParaRPr/>
          </a:p>
          <a:p>
            <a:pPr indent="-342900" lvl="1" marL="800100" rtl="0" algn="l">
              <a:lnSpc>
                <a:spcPct val="90000"/>
              </a:lnSpc>
              <a:spcBef>
                <a:spcPts val="500"/>
              </a:spcBef>
              <a:spcAft>
                <a:spcPts val="0"/>
              </a:spcAft>
              <a:buClr>
                <a:schemeClr val="dk1"/>
              </a:buClr>
              <a:buSzPts val="1600"/>
              <a:buFont typeface="Calibri"/>
              <a:buAutoNum type="arabicParenR"/>
            </a:pPr>
            <a:r>
              <a:rPr lang="en-US" sz="1600"/>
              <a:t>Delayed Union, Non-union and refracture.</a:t>
            </a:r>
            <a:endParaRPr/>
          </a:p>
          <a:p>
            <a:pPr indent="-342900" lvl="1" marL="800100" rtl="0" algn="l">
              <a:lnSpc>
                <a:spcPct val="90000"/>
              </a:lnSpc>
              <a:spcBef>
                <a:spcPts val="500"/>
              </a:spcBef>
              <a:spcAft>
                <a:spcPts val="0"/>
              </a:spcAft>
              <a:buClr>
                <a:schemeClr val="dk1"/>
              </a:buClr>
              <a:buSzPts val="1600"/>
              <a:buFont typeface="Calibri"/>
              <a:buAutoNum type="arabicParenR"/>
            </a:pPr>
            <a:r>
              <a:rPr lang="en-US" sz="1600"/>
              <a:t>Metatarsalgia from malunion (pain in the area of metatarsopharyngeal joints)</a:t>
            </a:r>
            <a:endParaRPr/>
          </a:p>
          <a:p>
            <a:pPr indent="-127000" lvl="1" marL="685800" rtl="0" algn="l">
              <a:lnSpc>
                <a:spcPct val="90000"/>
              </a:lnSpc>
              <a:spcBef>
                <a:spcPts val="500"/>
              </a:spcBef>
              <a:spcAft>
                <a:spcPts val="0"/>
              </a:spcAft>
              <a:buClr>
                <a:schemeClr val="dk1"/>
              </a:buClr>
              <a:buSzPts val="1600"/>
              <a:buNone/>
            </a:pPr>
            <a:r>
              <a:t/>
            </a:r>
            <a:endParaRPr sz="1600"/>
          </a:p>
          <a:p>
            <a:pPr indent="-127000" lvl="1" marL="685800" rtl="0" algn="l">
              <a:lnSpc>
                <a:spcPct val="90000"/>
              </a:lnSpc>
              <a:spcBef>
                <a:spcPts val="500"/>
              </a:spcBef>
              <a:spcAft>
                <a:spcPts val="0"/>
              </a:spcAft>
              <a:buClr>
                <a:schemeClr val="dk1"/>
              </a:buClr>
              <a:buSzPts val="1600"/>
              <a:buNone/>
            </a:pPr>
            <a:r>
              <a:t/>
            </a:r>
            <a:endParaRPr sz="1600"/>
          </a:p>
          <a:p>
            <a:pPr indent="-127000" lvl="0" marL="228600" rtl="0" algn="l">
              <a:lnSpc>
                <a:spcPct val="90000"/>
              </a:lnSpc>
              <a:spcBef>
                <a:spcPts val="1000"/>
              </a:spcBef>
              <a:spcAft>
                <a:spcPts val="0"/>
              </a:spcAft>
              <a:buClr>
                <a:schemeClr val="dk1"/>
              </a:buClr>
              <a:buSzPts val="1600"/>
              <a:buNone/>
            </a:pPr>
            <a:r>
              <a:t/>
            </a:r>
            <a:endParaRPr sz="1600"/>
          </a:p>
        </p:txBody>
      </p:sp>
      <p:sp>
        <p:nvSpPr>
          <p:cNvPr id="788" name="Google Shape;788;p52"/>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9" name="Google Shape;789;p52"/>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 toothbrush&#10;&#10;Description automatically generated" id="790" name="Google Shape;790;p52"/>
          <p:cNvPicPr preferRelativeResize="0"/>
          <p:nvPr>
            <p:ph idx="2" type="body"/>
          </p:nvPr>
        </p:nvPicPr>
        <p:blipFill rotWithShape="1">
          <a:blip r:embed="rId3">
            <a:alphaModFix/>
          </a:blip>
          <a:srcRect b="0" l="0" r="0" t="0"/>
          <a:stretch/>
        </p:blipFill>
        <p:spPr>
          <a:xfrm>
            <a:off x="5952317" y="792024"/>
            <a:ext cx="5476352" cy="527331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4" name="Shape 794"/>
        <p:cNvGrpSpPr/>
        <p:nvPr/>
      </p:nvGrpSpPr>
      <p:grpSpPr>
        <a:xfrm>
          <a:off x="0" y="0"/>
          <a:ext cx="0" cy="0"/>
          <a:chOff x="0" y="0"/>
          <a:chExt cx="0" cy="0"/>
        </a:xfrm>
      </p:grpSpPr>
      <p:sp>
        <p:nvSpPr>
          <p:cNvPr id="795" name="Google Shape;795;p5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6" name="Google Shape;796;p53"/>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30"/>
              <a:buFont typeface="Calibri"/>
              <a:buNone/>
            </a:pPr>
            <a:r>
              <a:rPr lang="en-US" sz="3330"/>
              <a:t>Metatarsal Bone Fracture - Management</a:t>
            </a:r>
            <a:endParaRPr/>
          </a:p>
        </p:txBody>
      </p:sp>
      <p:grpSp>
        <p:nvGrpSpPr>
          <p:cNvPr id="797" name="Google Shape;797;p53"/>
          <p:cNvGrpSpPr/>
          <p:nvPr/>
        </p:nvGrpSpPr>
        <p:grpSpPr>
          <a:xfrm>
            <a:off x="0" y="1083484"/>
            <a:ext cx="355196" cy="673460"/>
            <a:chOff x="0" y="823811"/>
            <a:chExt cx="355196" cy="673460"/>
          </a:xfrm>
        </p:grpSpPr>
        <p:sp>
          <p:nvSpPr>
            <p:cNvPr id="798" name="Google Shape;798;p53"/>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9" name="Google Shape;799;p53"/>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800" name="Google Shape;800;p53"/>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1" name="Google Shape;801;p53"/>
          <p:cNvSpPr txBox="1"/>
          <p:nvPr>
            <p:ph idx="2" type="body"/>
          </p:nvPr>
        </p:nvSpPr>
        <p:spPr>
          <a:xfrm>
            <a:off x="496824" y="2224322"/>
            <a:ext cx="5096249" cy="4445913"/>
          </a:xfrm>
          <a:prstGeom prst="rect">
            <a:avLst/>
          </a:prstGeom>
          <a:noFill/>
          <a:ln>
            <a:noFill/>
          </a:ln>
        </p:spPr>
        <p:txBody>
          <a:bodyPr anchorCtr="0" anchor="ctr" bIns="45700" lIns="91425" spcFirstLastPara="1" rIns="91425" wrap="square" tIns="45700">
            <a:noAutofit/>
          </a:bodyPr>
          <a:lstStyle/>
          <a:p>
            <a:pPr indent="-285750" lvl="0" marL="342900" rtl="0" algn="l">
              <a:lnSpc>
                <a:spcPct val="90000"/>
              </a:lnSpc>
              <a:spcBef>
                <a:spcPts val="0"/>
              </a:spcBef>
              <a:spcAft>
                <a:spcPts val="0"/>
              </a:spcAft>
              <a:buClr>
                <a:schemeClr val="dk1"/>
              </a:buClr>
              <a:buSzPts val="1400"/>
              <a:buFont typeface="Noto Sans Symbols"/>
              <a:buChar char="❑"/>
            </a:pPr>
            <a:r>
              <a:rPr lang="en-US" sz="1400"/>
              <a:t>Metatarsal fractures are among the most common injuries of the foot.</a:t>
            </a:r>
            <a:endParaRPr/>
          </a:p>
          <a:p>
            <a:pPr indent="-285750" lvl="0" marL="342900" rtl="0" algn="l">
              <a:lnSpc>
                <a:spcPct val="90000"/>
              </a:lnSpc>
              <a:spcBef>
                <a:spcPts val="1000"/>
              </a:spcBef>
              <a:spcAft>
                <a:spcPts val="0"/>
              </a:spcAft>
              <a:buClr>
                <a:schemeClr val="dk1"/>
              </a:buClr>
              <a:buSzPts val="1400"/>
              <a:buFont typeface="Noto Sans Symbols"/>
              <a:buChar char="❑"/>
            </a:pPr>
            <a:r>
              <a:rPr lang="en-US" sz="1400"/>
              <a:t>Goals of treatment include:</a:t>
            </a:r>
            <a:endParaRPr/>
          </a:p>
          <a:p>
            <a:pPr indent="-342900" lvl="1" marL="857250" rtl="0" algn="l">
              <a:lnSpc>
                <a:spcPct val="90000"/>
              </a:lnSpc>
              <a:spcBef>
                <a:spcPts val="500"/>
              </a:spcBef>
              <a:spcAft>
                <a:spcPts val="0"/>
              </a:spcAft>
              <a:buClr>
                <a:schemeClr val="dk1"/>
              </a:buClr>
              <a:buSzPts val="1400"/>
              <a:buFont typeface="Calibri"/>
              <a:buAutoNum type="arabicPeriod"/>
            </a:pPr>
            <a:r>
              <a:rPr lang="en-US"/>
              <a:t>Maintenance of transverse and longitudinal arches of forefoot.</a:t>
            </a:r>
            <a:endParaRPr/>
          </a:p>
          <a:p>
            <a:pPr indent="-342900" lvl="1" marL="857250" rtl="0" algn="l">
              <a:lnSpc>
                <a:spcPct val="90000"/>
              </a:lnSpc>
              <a:spcBef>
                <a:spcPts val="500"/>
              </a:spcBef>
              <a:spcAft>
                <a:spcPts val="0"/>
              </a:spcAft>
              <a:buClr>
                <a:schemeClr val="dk1"/>
              </a:buClr>
              <a:buSzPts val="1400"/>
              <a:buFont typeface="Calibri"/>
              <a:buAutoNum type="arabicPeriod"/>
            </a:pPr>
            <a:r>
              <a:rPr lang="en-US"/>
              <a:t>Restore alignment to allow for normal force transmission across metatarsal heads.</a:t>
            </a:r>
            <a:endParaRPr/>
          </a:p>
          <a:p>
            <a:pPr indent="-285750" lvl="0" marL="342900" rtl="0" algn="l">
              <a:lnSpc>
                <a:spcPct val="90000"/>
              </a:lnSpc>
              <a:spcBef>
                <a:spcPts val="1000"/>
              </a:spcBef>
              <a:spcAft>
                <a:spcPts val="0"/>
              </a:spcAft>
              <a:buClr>
                <a:schemeClr val="dk1"/>
              </a:buClr>
              <a:buSzPts val="1400"/>
              <a:buFont typeface="Noto Sans Symbols"/>
              <a:buChar char="❑"/>
            </a:pPr>
            <a:r>
              <a:rPr lang="en-US" sz="1400"/>
              <a:t>Non-Operative</a:t>
            </a:r>
            <a:endParaRPr/>
          </a:p>
          <a:p>
            <a:pPr indent="-285750" lvl="0" marL="342900" rtl="0" algn="l">
              <a:lnSpc>
                <a:spcPct val="90000"/>
              </a:lnSpc>
              <a:spcBef>
                <a:spcPts val="1000"/>
              </a:spcBef>
              <a:spcAft>
                <a:spcPts val="0"/>
              </a:spcAft>
              <a:buClr>
                <a:schemeClr val="dk1"/>
              </a:buClr>
              <a:buSzPts val="1400"/>
              <a:buFont typeface="Noto Sans Symbols"/>
              <a:buChar char="❑"/>
            </a:pPr>
            <a:r>
              <a:rPr lang="en-US" sz="1400"/>
              <a:t>Operative: indicated in</a:t>
            </a:r>
            <a:endParaRPr/>
          </a:p>
          <a:p>
            <a:pPr indent="-342900" lvl="1" marL="857250" rtl="0" algn="l">
              <a:lnSpc>
                <a:spcPct val="90000"/>
              </a:lnSpc>
              <a:spcBef>
                <a:spcPts val="500"/>
              </a:spcBef>
              <a:spcAft>
                <a:spcPts val="0"/>
              </a:spcAft>
              <a:buClr>
                <a:schemeClr val="dk1"/>
              </a:buClr>
              <a:buSzPts val="1400"/>
              <a:buFont typeface="Calibri"/>
              <a:buAutoNum type="arabicPeriod"/>
            </a:pPr>
            <a:r>
              <a:rPr lang="en-US"/>
              <a:t>Open fracture</a:t>
            </a:r>
            <a:endParaRPr/>
          </a:p>
          <a:p>
            <a:pPr indent="-342900" lvl="1" marL="857250" rtl="0" algn="l">
              <a:lnSpc>
                <a:spcPct val="90000"/>
              </a:lnSpc>
              <a:spcBef>
                <a:spcPts val="500"/>
              </a:spcBef>
              <a:spcAft>
                <a:spcPts val="0"/>
              </a:spcAft>
              <a:buClr>
                <a:schemeClr val="dk1"/>
              </a:buClr>
              <a:buSzPts val="1400"/>
              <a:buFont typeface="Calibri"/>
              <a:buAutoNum type="arabicPeriod"/>
            </a:pPr>
            <a:r>
              <a:rPr lang="en-US"/>
              <a:t>1</a:t>
            </a:r>
            <a:r>
              <a:rPr baseline="30000" lang="en-US"/>
              <a:t>st</a:t>
            </a:r>
            <a:r>
              <a:rPr lang="en-US"/>
              <a:t> metatarsal with any displacement as there’s no intermetatarsal ligament support and 30 – 50% of weight bearing with gait is transmitted through it.</a:t>
            </a:r>
            <a:endParaRPr/>
          </a:p>
          <a:p>
            <a:pPr indent="-342900" lvl="1" marL="857250" rtl="0" algn="l">
              <a:lnSpc>
                <a:spcPct val="90000"/>
              </a:lnSpc>
              <a:spcBef>
                <a:spcPts val="500"/>
              </a:spcBef>
              <a:spcAft>
                <a:spcPts val="0"/>
              </a:spcAft>
              <a:buClr>
                <a:schemeClr val="dk1"/>
              </a:buClr>
              <a:buSzPts val="1400"/>
              <a:buFont typeface="Calibri"/>
              <a:buAutoNum type="arabicPeriod"/>
            </a:pPr>
            <a:r>
              <a:rPr lang="en-US"/>
              <a:t>Multiple fractures</a:t>
            </a:r>
            <a:endParaRPr/>
          </a:p>
          <a:p>
            <a:pPr indent="-342900" lvl="1" marL="857250" rtl="0" algn="l">
              <a:lnSpc>
                <a:spcPct val="90000"/>
              </a:lnSpc>
              <a:spcBef>
                <a:spcPts val="500"/>
              </a:spcBef>
              <a:spcAft>
                <a:spcPts val="0"/>
              </a:spcAft>
              <a:buClr>
                <a:schemeClr val="dk1"/>
              </a:buClr>
              <a:buSzPts val="1400"/>
              <a:buFont typeface="Calibri"/>
              <a:buAutoNum type="arabicPeriod"/>
            </a:pPr>
            <a:r>
              <a:rPr lang="en-US"/>
              <a:t>Central metatarsal: sagittal plane deformity &gt; 10  ̊ or &gt; 4mm translation.</a:t>
            </a:r>
            <a:endParaRPr i="0"/>
          </a:p>
          <a:p>
            <a:pPr indent="-95250" lvl="0" marL="228600" rtl="0" algn="l">
              <a:lnSpc>
                <a:spcPct val="90000"/>
              </a:lnSpc>
              <a:spcBef>
                <a:spcPts val="1000"/>
              </a:spcBef>
              <a:spcAft>
                <a:spcPts val="0"/>
              </a:spcAft>
              <a:buClr>
                <a:schemeClr val="dk1"/>
              </a:buClr>
              <a:buSzPts val="1200"/>
              <a:buFont typeface="Arial"/>
              <a:buNone/>
            </a:pPr>
            <a:r>
              <a:t/>
            </a:r>
            <a:endParaRPr sz="1200"/>
          </a:p>
        </p:txBody>
      </p:sp>
      <p:sp>
        <p:nvSpPr>
          <p:cNvPr id="802" name="Google Shape;802;p53"/>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3" name="Google Shape;803;p53"/>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sitting, table, holding, person&#10;&#10;Description automatically generated" id="804" name="Google Shape;804;p53"/>
          <p:cNvPicPr preferRelativeResize="0"/>
          <p:nvPr>
            <p:ph idx="1" type="body"/>
          </p:nvPr>
        </p:nvPicPr>
        <p:blipFill rotWithShape="1">
          <a:blip r:embed="rId3">
            <a:alphaModFix/>
          </a:blip>
          <a:srcRect b="0" l="0" r="0" t="0"/>
          <a:stretch/>
        </p:blipFill>
        <p:spPr>
          <a:xfrm>
            <a:off x="6028979" y="758671"/>
            <a:ext cx="5323028" cy="534002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8" name="Shape 808"/>
        <p:cNvGrpSpPr/>
        <p:nvPr/>
      </p:nvGrpSpPr>
      <p:grpSpPr>
        <a:xfrm>
          <a:off x="0" y="0"/>
          <a:ext cx="0" cy="0"/>
          <a:chOff x="0" y="0"/>
          <a:chExt cx="0" cy="0"/>
        </a:xfrm>
      </p:grpSpPr>
      <p:sp>
        <p:nvSpPr>
          <p:cNvPr id="809" name="Google Shape;809;p5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0" name="Google Shape;810;p54"/>
          <p:cNvSpPr txBox="1"/>
          <p:nvPr>
            <p:ph type="title"/>
          </p:nvPr>
        </p:nvSpPr>
        <p:spPr>
          <a:xfrm>
            <a:off x="795528" y="386930"/>
            <a:ext cx="1014179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Phalangeal Fractures</a:t>
            </a:r>
            <a:endParaRPr/>
          </a:p>
        </p:txBody>
      </p:sp>
      <p:sp>
        <p:nvSpPr>
          <p:cNvPr id="811" name="Google Shape;811;p54"/>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2" name="Google Shape;812;p54"/>
          <p:cNvSpPr/>
          <p:nvPr/>
        </p:nvSpPr>
        <p:spPr>
          <a:xfrm>
            <a:off x="0" y="2203079"/>
            <a:ext cx="11383362"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3" name="Google Shape;813;p54"/>
          <p:cNvSpPr txBox="1"/>
          <p:nvPr>
            <p:ph idx="1" type="body"/>
          </p:nvPr>
        </p:nvSpPr>
        <p:spPr>
          <a:xfrm>
            <a:off x="6406429" y="2599509"/>
            <a:ext cx="4530898"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The big toe is composed of proximal and distal phalanges while 2</a:t>
            </a:r>
            <a:r>
              <a:rPr baseline="30000" lang="en-US" sz="2000"/>
              <a:t>nd</a:t>
            </a:r>
            <a:r>
              <a:rPr lang="en-US" sz="2000"/>
              <a:t> – 5</a:t>
            </a:r>
            <a:r>
              <a:rPr baseline="30000" lang="en-US" sz="2000"/>
              <a:t>th</a:t>
            </a:r>
            <a:r>
              <a:rPr lang="en-US" sz="2000"/>
              <a:t> are composed of proximal, middle and distal phalanges.</a:t>
            </a:r>
            <a:endParaRPr/>
          </a:p>
          <a:p>
            <a:pPr indent="-228600" lvl="0" marL="228600" rtl="0" algn="l">
              <a:lnSpc>
                <a:spcPct val="90000"/>
              </a:lnSpc>
              <a:spcBef>
                <a:spcPts val="1000"/>
              </a:spcBef>
              <a:spcAft>
                <a:spcPts val="0"/>
              </a:spcAft>
              <a:buClr>
                <a:schemeClr val="dk1"/>
              </a:buClr>
              <a:buSzPts val="2000"/>
              <a:buChar char="•"/>
            </a:pPr>
            <a:r>
              <a:rPr lang="en-US" sz="2000"/>
              <a:t>Toes fractures are relatively common accounting for 10% of cases (of these over 60 – 75% involve the smaller toes) treated by primary and emergency physicians.   </a:t>
            </a:r>
            <a:endParaRPr baseline="30000" sz="2000"/>
          </a:p>
        </p:txBody>
      </p:sp>
      <p:sp>
        <p:nvSpPr>
          <p:cNvPr id="814" name="Google Shape;814;p54"/>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 photo, monitor, screen&#10;&#10;Description automatically generated" id="815" name="Google Shape;815;p54"/>
          <p:cNvPicPr preferRelativeResize="0"/>
          <p:nvPr>
            <p:ph idx="2" type="body"/>
          </p:nvPr>
        </p:nvPicPr>
        <p:blipFill rotWithShape="1">
          <a:blip r:embed="rId3">
            <a:alphaModFix/>
          </a:blip>
          <a:srcRect b="0" l="0" r="0" t="0"/>
          <a:stretch/>
        </p:blipFill>
        <p:spPr>
          <a:xfrm>
            <a:off x="496919" y="2425700"/>
            <a:ext cx="5599081" cy="381325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9" name="Shape 819"/>
        <p:cNvGrpSpPr/>
        <p:nvPr/>
      </p:nvGrpSpPr>
      <p:grpSpPr>
        <a:xfrm>
          <a:off x="0" y="0"/>
          <a:ext cx="0" cy="0"/>
          <a:chOff x="0" y="0"/>
          <a:chExt cx="0" cy="0"/>
        </a:xfrm>
      </p:grpSpPr>
      <p:sp>
        <p:nvSpPr>
          <p:cNvPr id="820" name="Google Shape;820;p5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1" name="Google Shape;821;p55"/>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Phalangeal Fractures</a:t>
            </a:r>
            <a:endParaRPr/>
          </a:p>
        </p:txBody>
      </p:sp>
      <p:grpSp>
        <p:nvGrpSpPr>
          <p:cNvPr id="822" name="Google Shape;822;p55"/>
          <p:cNvGrpSpPr/>
          <p:nvPr/>
        </p:nvGrpSpPr>
        <p:grpSpPr>
          <a:xfrm>
            <a:off x="0" y="1083484"/>
            <a:ext cx="355196" cy="673460"/>
            <a:chOff x="0" y="823811"/>
            <a:chExt cx="355196" cy="673460"/>
          </a:xfrm>
        </p:grpSpPr>
        <p:sp>
          <p:nvSpPr>
            <p:cNvPr id="823" name="Google Shape;823;p55"/>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4" name="Google Shape;824;p55"/>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825" name="Google Shape;825;p55"/>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6" name="Google Shape;826;p55"/>
          <p:cNvSpPr txBox="1"/>
          <p:nvPr>
            <p:ph idx="1" type="body"/>
          </p:nvPr>
        </p:nvSpPr>
        <p:spPr>
          <a:xfrm>
            <a:off x="590719" y="2224323"/>
            <a:ext cx="4559425" cy="421667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Management:</a:t>
            </a:r>
            <a:endParaRPr/>
          </a:p>
          <a:p>
            <a:pPr indent="-228600" lvl="1" marL="685800" rtl="0" algn="l">
              <a:lnSpc>
                <a:spcPct val="90000"/>
              </a:lnSpc>
              <a:spcBef>
                <a:spcPts val="500"/>
              </a:spcBef>
              <a:spcAft>
                <a:spcPts val="0"/>
              </a:spcAft>
              <a:buClr>
                <a:schemeClr val="dk1"/>
              </a:buClr>
              <a:buSzPts val="1600"/>
              <a:buFont typeface="Calibri"/>
              <a:buChar char="₋"/>
            </a:pPr>
            <a:r>
              <a:rPr lang="en-US" sz="1600"/>
              <a:t>Displaced fractures of lesser toes should be treated with reduction and body taping.</a:t>
            </a:r>
            <a:endParaRPr/>
          </a:p>
          <a:p>
            <a:pPr indent="-228600" lvl="1" marL="685800" rtl="0" algn="l">
              <a:lnSpc>
                <a:spcPct val="90000"/>
              </a:lnSpc>
              <a:spcBef>
                <a:spcPts val="500"/>
              </a:spcBef>
              <a:spcAft>
                <a:spcPts val="0"/>
              </a:spcAft>
              <a:buClr>
                <a:schemeClr val="dk1"/>
              </a:buClr>
              <a:buSzPts val="1600"/>
              <a:buFont typeface="Calibri"/>
              <a:buChar char="₋"/>
            </a:pPr>
            <a:r>
              <a:rPr lang="en-US" sz="1600"/>
              <a:t>Patients with displaced fracture of 1</a:t>
            </a:r>
            <a:r>
              <a:rPr baseline="30000" lang="en-US" sz="1600"/>
              <a:t>st</a:t>
            </a:r>
            <a:r>
              <a:rPr lang="en-US" sz="1600"/>
              <a:t> toe often require rigid stabilization of the reduction.</a:t>
            </a:r>
            <a:endParaRPr/>
          </a:p>
          <a:p>
            <a:pPr indent="-228600" lvl="0" marL="228600" rtl="0" algn="l">
              <a:lnSpc>
                <a:spcPct val="90000"/>
              </a:lnSpc>
              <a:spcBef>
                <a:spcPts val="1000"/>
              </a:spcBef>
              <a:spcAft>
                <a:spcPts val="0"/>
              </a:spcAft>
              <a:buClr>
                <a:schemeClr val="dk1"/>
              </a:buClr>
              <a:buSzPts val="1600"/>
              <a:buChar char="•"/>
            </a:pPr>
            <a:r>
              <a:rPr lang="en-US" sz="1600"/>
              <a:t>Complications:</a:t>
            </a:r>
            <a:endParaRPr/>
          </a:p>
          <a:p>
            <a:pPr indent="-342900" lvl="1" marL="800100" rtl="0" algn="l">
              <a:lnSpc>
                <a:spcPct val="90000"/>
              </a:lnSpc>
              <a:spcBef>
                <a:spcPts val="500"/>
              </a:spcBef>
              <a:spcAft>
                <a:spcPts val="0"/>
              </a:spcAft>
              <a:buClr>
                <a:schemeClr val="dk1"/>
              </a:buClr>
              <a:buSzPts val="1600"/>
              <a:buFont typeface="Calibri"/>
              <a:buAutoNum type="arabicParenR"/>
            </a:pPr>
            <a:r>
              <a:rPr lang="en-US" sz="1600"/>
              <a:t>Persistent pain and decreased tolerance for activity (common)</a:t>
            </a:r>
            <a:endParaRPr/>
          </a:p>
          <a:p>
            <a:pPr indent="-342900" lvl="1" marL="800100" rtl="0" algn="l">
              <a:lnSpc>
                <a:spcPct val="90000"/>
              </a:lnSpc>
              <a:spcBef>
                <a:spcPts val="500"/>
              </a:spcBef>
              <a:spcAft>
                <a:spcPts val="0"/>
              </a:spcAft>
              <a:buClr>
                <a:schemeClr val="dk1"/>
              </a:buClr>
              <a:buSzPts val="1600"/>
              <a:buFont typeface="Calibri"/>
              <a:buAutoNum type="arabicParenR"/>
            </a:pPr>
            <a:r>
              <a:rPr lang="en-US" sz="1600"/>
              <a:t>Malunion</a:t>
            </a:r>
            <a:endParaRPr/>
          </a:p>
          <a:p>
            <a:pPr indent="-342900" lvl="1" marL="800100" rtl="0" algn="l">
              <a:lnSpc>
                <a:spcPct val="90000"/>
              </a:lnSpc>
              <a:spcBef>
                <a:spcPts val="500"/>
              </a:spcBef>
              <a:spcAft>
                <a:spcPts val="0"/>
              </a:spcAft>
              <a:buClr>
                <a:schemeClr val="dk1"/>
              </a:buClr>
              <a:buSzPts val="1600"/>
              <a:buFont typeface="Calibri"/>
              <a:buAutoNum type="arabicParenR"/>
            </a:pPr>
            <a:r>
              <a:rPr lang="en-US" sz="1600"/>
              <a:t>Degenerative joint disease in intraarticular phalangeal fractures</a:t>
            </a:r>
            <a:endParaRPr/>
          </a:p>
          <a:p>
            <a:pPr indent="-342900" lvl="1" marL="800100" rtl="0" algn="l">
              <a:lnSpc>
                <a:spcPct val="90000"/>
              </a:lnSpc>
              <a:spcBef>
                <a:spcPts val="500"/>
              </a:spcBef>
              <a:spcAft>
                <a:spcPts val="0"/>
              </a:spcAft>
              <a:buClr>
                <a:schemeClr val="dk1"/>
              </a:buClr>
              <a:buSzPts val="1600"/>
              <a:buFont typeface="Calibri"/>
              <a:buAutoNum type="arabicParenR"/>
            </a:pPr>
            <a:r>
              <a:rPr lang="en-US" sz="1600"/>
              <a:t>Osteomyelitis: potential complication of open fractures</a:t>
            </a:r>
            <a:endParaRPr/>
          </a:p>
          <a:p>
            <a:pPr indent="-127000" lvl="1" marL="457200" rtl="0" algn="l">
              <a:lnSpc>
                <a:spcPct val="90000"/>
              </a:lnSpc>
              <a:spcBef>
                <a:spcPts val="500"/>
              </a:spcBef>
              <a:spcAft>
                <a:spcPts val="0"/>
              </a:spcAft>
              <a:buClr>
                <a:schemeClr val="dk1"/>
              </a:buClr>
              <a:buSzPts val="1600"/>
              <a:buNone/>
            </a:pPr>
            <a:r>
              <a:t/>
            </a:r>
            <a:endParaRPr sz="1600"/>
          </a:p>
        </p:txBody>
      </p:sp>
      <p:sp>
        <p:nvSpPr>
          <p:cNvPr id="827" name="Google Shape;827;p55"/>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8" name="Google Shape;828;p55"/>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drawing&#10;&#10;Description automatically generated" id="829" name="Google Shape;829;p55"/>
          <p:cNvPicPr preferRelativeResize="0"/>
          <p:nvPr>
            <p:ph idx="2" type="body"/>
          </p:nvPr>
        </p:nvPicPr>
        <p:blipFill rotWithShape="1">
          <a:blip r:embed="rId3">
            <a:alphaModFix/>
          </a:blip>
          <a:srcRect b="-2" l="0" r="-2" t="13354"/>
          <a:stretch/>
        </p:blipFill>
        <p:spPr>
          <a:xfrm>
            <a:off x="5977788" y="799352"/>
            <a:ext cx="5425410" cy="52592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 name="Shape 156"/>
        <p:cNvGrpSpPr/>
        <p:nvPr/>
      </p:nvGrpSpPr>
      <p:grpSpPr>
        <a:xfrm>
          <a:off x="0" y="0"/>
          <a:ext cx="0" cy="0"/>
          <a:chOff x="0" y="0"/>
          <a:chExt cx="0" cy="0"/>
        </a:xfrm>
      </p:grpSpPr>
      <p:sp>
        <p:nvSpPr>
          <p:cNvPr id="157" name="Google Shape;157;p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8" name="Google Shape;158;p6"/>
          <p:cNvSpPr txBox="1"/>
          <p:nvPr>
            <p:ph type="title"/>
          </p:nvPr>
        </p:nvSpPr>
        <p:spPr>
          <a:xfrm>
            <a:off x="645065" y="1463040"/>
            <a:ext cx="3796306"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latin typeface="Calibri"/>
                <a:ea typeface="Calibri"/>
                <a:cs typeface="Calibri"/>
                <a:sym typeface="Calibri"/>
              </a:rPr>
              <a:t>Patella Fracture</a:t>
            </a:r>
            <a:endParaRPr/>
          </a:p>
        </p:txBody>
      </p:sp>
      <p:grpSp>
        <p:nvGrpSpPr>
          <p:cNvPr id="159" name="Google Shape;159;p6"/>
          <p:cNvGrpSpPr/>
          <p:nvPr/>
        </p:nvGrpSpPr>
        <p:grpSpPr>
          <a:xfrm>
            <a:off x="209667" y="4415245"/>
            <a:ext cx="11982332" cy="2087795"/>
            <a:chOff x="143163" y="5763486"/>
            <a:chExt cx="11982332" cy="739555"/>
          </a:xfrm>
        </p:grpSpPr>
        <p:sp>
          <p:nvSpPr>
            <p:cNvPr id="160" name="Google Shape;160;p6"/>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61" name="Google Shape;161;p6"/>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162" name="Google Shape;162;p6"/>
          <p:cNvSpPr/>
          <p:nvPr/>
        </p:nvSpPr>
        <p:spPr>
          <a:xfrm>
            <a:off x="5133706" y="587829"/>
            <a:ext cx="6505300"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3" name="Google Shape;163;p6"/>
          <p:cNvSpPr txBox="1"/>
          <p:nvPr>
            <p:ph idx="1" type="body"/>
          </p:nvPr>
        </p:nvSpPr>
        <p:spPr>
          <a:xfrm>
            <a:off x="5656218" y="1463039"/>
            <a:ext cx="5542387" cy="430044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Complications:</a:t>
            </a:r>
            <a:endParaRPr/>
          </a:p>
          <a:p>
            <a:pPr indent="-342900" lvl="1" marL="658368" rtl="0" algn="l">
              <a:lnSpc>
                <a:spcPct val="90000"/>
              </a:lnSpc>
              <a:spcBef>
                <a:spcPts val="500"/>
              </a:spcBef>
              <a:spcAft>
                <a:spcPts val="0"/>
              </a:spcAft>
              <a:buClr>
                <a:schemeClr val="dk1"/>
              </a:buClr>
              <a:buSzPts val="2200"/>
              <a:buFont typeface="Calibri"/>
              <a:buAutoNum type="arabicParenR"/>
            </a:pPr>
            <a:r>
              <a:rPr lang="en-US" sz="2200"/>
              <a:t>Loss of range of motion (most common)</a:t>
            </a:r>
            <a:endParaRPr/>
          </a:p>
          <a:p>
            <a:pPr indent="-342900" lvl="1" marL="658368" rtl="0" algn="l">
              <a:lnSpc>
                <a:spcPct val="90000"/>
              </a:lnSpc>
              <a:spcBef>
                <a:spcPts val="500"/>
              </a:spcBef>
              <a:spcAft>
                <a:spcPts val="0"/>
              </a:spcAft>
              <a:buClr>
                <a:schemeClr val="dk1"/>
              </a:buClr>
              <a:buSzPts val="2200"/>
              <a:buFont typeface="Calibri"/>
              <a:buAutoNum type="arabicParenR"/>
            </a:pPr>
            <a:r>
              <a:rPr lang="en-US" sz="2200"/>
              <a:t>Loss of reduction</a:t>
            </a:r>
            <a:endParaRPr/>
          </a:p>
          <a:p>
            <a:pPr indent="-342900" lvl="1" marL="658368" rtl="0" algn="l">
              <a:lnSpc>
                <a:spcPct val="90000"/>
              </a:lnSpc>
              <a:spcBef>
                <a:spcPts val="500"/>
              </a:spcBef>
              <a:spcAft>
                <a:spcPts val="0"/>
              </a:spcAft>
              <a:buClr>
                <a:schemeClr val="dk1"/>
              </a:buClr>
              <a:buSzPts val="2200"/>
              <a:buFont typeface="Calibri"/>
              <a:buAutoNum type="arabicParenR"/>
            </a:pPr>
            <a:r>
              <a:rPr lang="en-US" sz="2200"/>
              <a:t>Infection (post-op)</a:t>
            </a:r>
            <a:endParaRPr/>
          </a:p>
          <a:p>
            <a:pPr indent="-342900" lvl="1" marL="658368" rtl="0" algn="l">
              <a:lnSpc>
                <a:spcPct val="90000"/>
              </a:lnSpc>
              <a:spcBef>
                <a:spcPts val="500"/>
              </a:spcBef>
              <a:spcAft>
                <a:spcPts val="0"/>
              </a:spcAft>
              <a:buClr>
                <a:schemeClr val="dk1"/>
              </a:buClr>
              <a:buSzPts val="2200"/>
              <a:buFont typeface="Calibri"/>
              <a:buAutoNum type="arabicParenR"/>
            </a:pPr>
            <a:r>
              <a:rPr lang="en-US" sz="2200"/>
              <a:t>Secondary post traumatic patellofemoral osteoarthritis</a:t>
            </a:r>
            <a:endParaRPr/>
          </a:p>
          <a:p>
            <a:pPr indent="-342900" lvl="1" marL="658368" rtl="0" algn="l">
              <a:lnSpc>
                <a:spcPct val="90000"/>
              </a:lnSpc>
              <a:spcBef>
                <a:spcPts val="500"/>
              </a:spcBef>
              <a:spcAft>
                <a:spcPts val="0"/>
              </a:spcAft>
              <a:buClr>
                <a:schemeClr val="dk1"/>
              </a:buClr>
              <a:buSzPts val="2200"/>
              <a:buFont typeface="Calibri"/>
              <a:buAutoNum type="arabicParenR"/>
            </a:pPr>
            <a:r>
              <a:rPr lang="en-US" sz="2200"/>
              <a:t>The need for hardware removal.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9" name="Google Shape;169;p7"/>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700"/>
              <a:buFont typeface="Calibri"/>
              <a:buNone/>
            </a:pPr>
            <a:r>
              <a:rPr lang="en-US" sz="3700"/>
              <a:t>Proximal Tibial Fractures</a:t>
            </a:r>
            <a:endParaRPr/>
          </a:p>
        </p:txBody>
      </p:sp>
      <p:grpSp>
        <p:nvGrpSpPr>
          <p:cNvPr id="170" name="Google Shape;170;p7"/>
          <p:cNvGrpSpPr/>
          <p:nvPr/>
        </p:nvGrpSpPr>
        <p:grpSpPr>
          <a:xfrm>
            <a:off x="0" y="1083484"/>
            <a:ext cx="355196" cy="673460"/>
            <a:chOff x="0" y="823811"/>
            <a:chExt cx="355196" cy="673460"/>
          </a:xfrm>
        </p:grpSpPr>
        <p:sp>
          <p:nvSpPr>
            <p:cNvPr id="171" name="Google Shape;171;p7"/>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2" name="Google Shape;172;p7"/>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73" name="Google Shape;173;p7"/>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4" name="Google Shape;174;p7"/>
          <p:cNvSpPr txBox="1"/>
          <p:nvPr>
            <p:ph idx="1" type="body"/>
          </p:nvPr>
        </p:nvSpPr>
        <p:spPr>
          <a:xfrm>
            <a:off x="590719" y="2330505"/>
            <a:ext cx="4559425"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The proximal tibia is composed of the medial tibial plateau and the lateral tibial plateau which is separated by the tibial spine.</a:t>
            </a:r>
            <a:endParaRPr/>
          </a:p>
          <a:p>
            <a:pPr indent="-228600" lvl="0" marL="228600" rtl="0" algn="l">
              <a:lnSpc>
                <a:spcPct val="90000"/>
              </a:lnSpc>
              <a:spcBef>
                <a:spcPts val="1000"/>
              </a:spcBef>
              <a:spcAft>
                <a:spcPts val="0"/>
              </a:spcAft>
              <a:buClr>
                <a:schemeClr val="dk1"/>
              </a:buClr>
              <a:buSzPts val="1700"/>
              <a:buChar char="•"/>
            </a:pPr>
            <a:r>
              <a:rPr lang="en-US" sz="1700"/>
              <a:t>Proximal tibial fractures are common and are associated with a high rate of soft tissue complications.</a:t>
            </a:r>
            <a:endParaRPr/>
          </a:p>
          <a:p>
            <a:pPr indent="-228600" lvl="0" marL="228600" rtl="0" algn="l">
              <a:lnSpc>
                <a:spcPct val="90000"/>
              </a:lnSpc>
              <a:spcBef>
                <a:spcPts val="1000"/>
              </a:spcBef>
              <a:spcAft>
                <a:spcPts val="0"/>
              </a:spcAft>
              <a:buClr>
                <a:schemeClr val="dk1"/>
              </a:buClr>
              <a:buSzPts val="1700"/>
              <a:buChar char="•"/>
            </a:pPr>
            <a:r>
              <a:rPr lang="en-US" sz="1700"/>
              <a:t>Mechanism of injury:</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Low energy trauma: causes torsional injury and spinal/oblique fracture (indirect trauma).</a:t>
            </a:r>
            <a:endParaRPr/>
          </a:p>
          <a:p>
            <a:pPr indent="-342900" lvl="1" marL="800100" rtl="0" algn="l">
              <a:lnSpc>
                <a:spcPct val="90000"/>
              </a:lnSpc>
              <a:spcBef>
                <a:spcPts val="500"/>
              </a:spcBef>
              <a:spcAft>
                <a:spcPts val="0"/>
              </a:spcAft>
              <a:buClr>
                <a:schemeClr val="dk1"/>
              </a:buClr>
              <a:buSzPts val="1700"/>
              <a:buFont typeface="Calibri"/>
              <a:buAutoNum type="arabicPeriod"/>
            </a:pPr>
            <a:r>
              <a:rPr lang="en-US" sz="1700"/>
              <a:t>High energy trauma: resulting from a direct trauma, usually associated with compartment syndrome and soft tissue injury that may complicate the outcome.</a:t>
            </a:r>
            <a:endParaRPr/>
          </a:p>
        </p:txBody>
      </p:sp>
      <p:sp>
        <p:nvSpPr>
          <p:cNvPr id="175" name="Google Shape;175;p7"/>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Google Shape;176;p7"/>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map&#10;&#10;Description automatically generated" id="177" name="Google Shape;177;p7"/>
          <p:cNvPicPr preferRelativeResize="0"/>
          <p:nvPr>
            <p:ph idx="2" type="body"/>
          </p:nvPr>
        </p:nvPicPr>
        <p:blipFill rotWithShape="1">
          <a:blip r:embed="rId3">
            <a:alphaModFix/>
          </a:blip>
          <a:srcRect b="0" l="0" r="0" t="0"/>
          <a:stretch/>
        </p:blipFill>
        <p:spPr>
          <a:xfrm>
            <a:off x="5948625" y="744011"/>
            <a:ext cx="5578290" cy="53699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3" name="Google Shape;183;p8"/>
          <p:cNvSpPr txBox="1"/>
          <p:nvPr>
            <p:ph type="title"/>
          </p:nvPr>
        </p:nvSpPr>
        <p:spPr>
          <a:xfrm>
            <a:off x="517889" y="4883544"/>
            <a:ext cx="3876086"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t>Proximal Tibial Fractures</a:t>
            </a:r>
            <a:endParaRPr/>
          </a:p>
        </p:txBody>
      </p:sp>
      <p:sp>
        <p:nvSpPr>
          <p:cNvPr id="184" name="Google Shape;184;p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5" name="Google Shape;185;p8"/>
          <p:cNvSpPr/>
          <p:nvPr/>
        </p:nvSpPr>
        <p:spPr>
          <a:xfrm>
            <a:off x="517889" y="0"/>
            <a:ext cx="11231745"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drawing, bottle, glass&#10;&#10;Description automatically generated" id="186" name="Google Shape;186;p8"/>
          <p:cNvPicPr preferRelativeResize="0"/>
          <p:nvPr>
            <p:ph idx="2" type="body"/>
          </p:nvPr>
        </p:nvPicPr>
        <p:blipFill rotWithShape="1">
          <a:blip r:embed="rId3">
            <a:alphaModFix/>
          </a:blip>
          <a:srcRect b="4965" l="0" r="0" t="0"/>
          <a:stretch/>
        </p:blipFill>
        <p:spPr>
          <a:xfrm>
            <a:off x="959205" y="364142"/>
            <a:ext cx="10369645" cy="3867993"/>
          </a:xfrm>
          <a:prstGeom prst="rect">
            <a:avLst/>
          </a:prstGeom>
          <a:noFill/>
          <a:ln>
            <a:noFill/>
          </a:ln>
        </p:spPr>
      </p:pic>
      <p:sp>
        <p:nvSpPr>
          <p:cNvPr id="187" name="Google Shape;187;p8"/>
          <p:cNvSpPr/>
          <p:nvPr/>
        </p:nvSpPr>
        <p:spPr>
          <a:xfrm flipH="1" rot="5400000">
            <a:off x="4001107" y="5661132"/>
            <a:ext cx="146304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8" name="Google Shape;188;p8"/>
          <p:cNvSpPr txBox="1"/>
          <p:nvPr>
            <p:ph idx="1" type="body"/>
          </p:nvPr>
        </p:nvSpPr>
        <p:spPr>
          <a:xfrm>
            <a:off x="4801207" y="4735546"/>
            <a:ext cx="7256815" cy="1974456"/>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600"/>
              <a:buChar char="•"/>
            </a:pPr>
            <a:r>
              <a:rPr lang="en-US" sz="1600" u="sng"/>
              <a:t>Schatzker Classification: </a:t>
            </a:r>
            <a:endParaRPr/>
          </a:p>
          <a:p>
            <a:pPr indent="-228600" lvl="1" marL="685800" rtl="0" algn="l">
              <a:lnSpc>
                <a:spcPct val="90000"/>
              </a:lnSpc>
              <a:spcBef>
                <a:spcPts val="500"/>
              </a:spcBef>
              <a:spcAft>
                <a:spcPts val="0"/>
              </a:spcAft>
              <a:buClr>
                <a:schemeClr val="dk1"/>
              </a:buClr>
              <a:buSzPts val="1600"/>
              <a:buFont typeface="Noto Sans Symbols"/>
              <a:buChar char="❑"/>
            </a:pPr>
            <a:r>
              <a:rPr b="1" lang="en-US" sz="1600"/>
              <a:t>Type I</a:t>
            </a:r>
            <a:r>
              <a:rPr lang="en-US" sz="1600"/>
              <a:t>: Split of lateral tibial Plateau</a:t>
            </a:r>
            <a:endParaRPr/>
          </a:p>
          <a:p>
            <a:pPr indent="-228600" lvl="1" marL="685800" rtl="0" algn="l">
              <a:lnSpc>
                <a:spcPct val="90000"/>
              </a:lnSpc>
              <a:spcBef>
                <a:spcPts val="500"/>
              </a:spcBef>
              <a:spcAft>
                <a:spcPts val="0"/>
              </a:spcAft>
              <a:buClr>
                <a:schemeClr val="dk1"/>
              </a:buClr>
              <a:buSzPts val="1600"/>
              <a:buFont typeface="Noto Sans Symbols"/>
              <a:buChar char="❑"/>
            </a:pPr>
            <a:r>
              <a:rPr b="1" lang="en-US" sz="1600"/>
              <a:t>Type II</a:t>
            </a:r>
            <a:r>
              <a:rPr lang="en-US" sz="1600"/>
              <a:t>: split of lateral tibial plateau with articular depression</a:t>
            </a:r>
            <a:endParaRPr/>
          </a:p>
          <a:p>
            <a:pPr indent="-228600" lvl="1" marL="685800" rtl="0" algn="l">
              <a:lnSpc>
                <a:spcPct val="90000"/>
              </a:lnSpc>
              <a:spcBef>
                <a:spcPts val="500"/>
              </a:spcBef>
              <a:spcAft>
                <a:spcPts val="0"/>
              </a:spcAft>
              <a:buClr>
                <a:schemeClr val="dk1"/>
              </a:buClr>
              <a:buSzPts val="1600"/>
              <a:buFont typeface="Noto Sans Symbols"/>
              <a:buChar char="❑"/>
            </a:pPr>
            <a:r>
              <a:rPr b="1" lang="en-US" sz="1600"/>
              <a:t>Type III</a:t>
            </a:r>
            <a:r>
              <a:rPr lang="en-US" sz="1600"/>
              <a:t>: central depression of tibial plateau without split.</a:t>
            </a:r>
            <a:endParaRPr/>
          </a:p>
          <a:p>
            <a:pPr indent="-228600" lvl="1" marL="685800" rtl="0" algn="l">
              <a:lnSpc>
                <a:spcPct val="90000"/>
              </a:lnSpc>
              <a:spcBef>
                <a:spcPts val="500"/>
              </a:spcBef>
              <a:spcAft>
                <a:spcPts val="0"/>
              </a:spcAft>
              <a:buClr>
                <a:schemeClr val="dk1"/>
              </a:buClr>
              <a:buSzPts val="1600"/>
              <a:buFont typeface="Noto Sans Symbols"/>
              <a:buChar char="❑"/>
            </a:pPr>
            <a:r>
              <a:rPr b="1" lang="en-US" sz="1600"/>
              <a:t>Type IV</a:t>
            </a:r>
            <a:r>
              <a:rPr lang="en-US" sz="1600"/>
              <a:t>: Split of medial tibial plateau with central depression.</a:t>
            </a:r>
            <a:endParaRPr/>
          </a:p>
          <a:p>
            <a:pPr indent="-228600" lvl="1" marL="685800" rtl="0" algn="l">
              <a:lnSpc>
                <a:spcPct val="90000"/>
              </a:lnSpc>
              <a:spcBef>
                <a:spcPts val="500"/>
              </a:spcBef>
              <a:spcAft>
                <a:spcPts val="0"/>
              </a:spcAft>
              <a:buClr>
                <a:schemeClr val="dk1"/>
              </a:buClr>
              <a:buSzPts val="1600"/>
              <a:buFont typeface="Noto Sans Symbols"/>
              <a:buChar char="❑"/>
            </a:pPr>
            <a:r>
              <a:rPr b="1" lang="en-US" sz="1600"/>
              <a:t>Type V:</a:t>
            </a:r>
            <a:r>
              <a:rPr lang="en-US" sz="1600"/>
              <a:t> Bicondylar fracture</a:t>
            </a:r>
            <a:endParaRPr/>
          </a:p>
          <a:p>
            <a:pPr indent="-228600" lvl="1" marL="685800" rtl="0" algn="l">
              <a:lnSpc>
                <a:spcPct val="90000"/>
              </a:lnSpc>
              <a:spcBef>
                <a:spcPts val="500"/>
              </a:spcBef>
              <a:spcAft>
                <a:spcPts val="0"/>
              </a:spcAft>
              <a:buClr>
                <a:schemeClr val="dk1"/>
              </a:buClr>
              <a:buSzPts val="1600"/>
              <a:buFont typeface="Noto Sans Symbols"/>
              <a:buChar char="❑"/>
            </a:pPr>
            <a:r>
              <a:rPr b="1" lang="en-US" sz="1600"/>
              <a:t>Type VI</a:t>
            </a:r>
            <a:r>
              <a:rPr lang="en-US" sz="1600"/>
              <a:t>: dissociation of the metaphyseal and diaphyseal junction.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4" name="Google Shape;194;p9"/>
          <p:cNvSpPr txBox="1"/>
          <p:nvPr>
            <p:ph type="title"/>
          </p:nvPr>
        </p:nvSpPr>
        <p:spPr>
          <a:xfrm>
            <a:off x="589560" y="856180"/>
            <a:ext cx="527940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Proximal Tibial Fractures</a:t>
            </a:r>
            <a:endParaRPr/>
          </a:p>
        </p:txBody>
      </p:sp>
      <p:grpSp>
        <p:nvGrpSpPr>
          <p:cNvPr id="195" name="Google Shape;195;p9"/>
          <p:cNvGrpSpPr/>
          <p:nvPr/>
        </p:nvGrpSpPr>
        <p:grpSpPr>
          <a:xfrm>
            <a:off x="0" y="1083484"/>
            <a:ext cx="355196" cy="673460"/>
            <a:chOff x="0" y="823811"/>
            <a:chExt cx="355196" cy="673460"/>
          </a:xfrm>
        </p:grpSpPr>
        <p:sp>
          <p:nvSpPr>
            <p:cNvPr id="196" name="Google Shape;196;p9"/>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7" name="Google Shape;197;p9"/>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98" name="Google Shape;198;p9"/>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9" name="Google Shape;199;p9"/>
          <p:cNvSpPr txBox="1"/>
          <p:nvPr>
            <p:ph idx="1" type="body"/>
          </p:nvPr>
        </p:nvSpPr>
        <p:spPr>
          <a:xfrm>
            <a:off x="590719" y="2151253"/>
            <a:ext cx="5278066" cy="4413034"/>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CT Scan: </a:t>
            </a:r>
            <a:endParaRPr/>
          </a:p>
          <a:p>
            <a:pPr indent="0" lvl="2" marL="457200" rtl="0" algn="l">
              <a:lnSpc>
                <a:spcPct val="90000"/>
              </a:lnSpc>
              <a:spcBef>
                <a:spcPts val="500"/>
              </a:spcBef>
              <a:spcAft>
                <a:spcPts val="0"/>
              </a:spcAft>
              <a:buClr>
                <a:schemeClr val="dk1"/>
              </a:buClr>
              <a:buSzPts val="1600"/>
              <a:buNone/>
            </a:pPr>
            <a:r>
              <a:rPr lang="en-US" sz="1600"/>
              <a:t>Very helpful in defining the extent of the bone injury (better view of joint depression that helps in classification) &amp; facilitates the orthopedic planning and intervention. </a:t>
            </a:r>
            <a:endParaRPr/>
          </a:p>
          <a:p>
            <a:pPr indent="-228600" lvl="0" marL="228600" rtl="0" algn="l">
              <a:lnSpc>
                <a:spcPct val="90000"/>
              </a:lnSpc>
              <a:spcBef>
                <a:spcPts val="1000"/>
              </a:spcBef>
              <a:spcAft>
                <a:spcPts val="0"/>
              </a:spcAft>
              <a:buClr>
                <a:schemeClr val="dk1"/>
              </a:buClr>
              <a:buSzPts val="1600"/>
              <a:buChar char="•"/>
            </a:pPr>
            <a:r>
              <a:rPr lang="en-US" sz="1600"/>
              <a:t>Management:</a:t>
            </a:r>
            <a:endParaRPr/>
          </a:p>
          <a:p>
            <a:pPr indent="-228600" lvl="1" marL="685800" rtl="0" algn="l">
              <a:lnSpc>
                <a:spcPct val="90000"/>
              </a:lnSpc>
              <a:spcBef>
                <a:spcPts val="500"/>
              </a:spcBef>
              <a:spcAft>
                <a:spcPts val="0"/>
              </a:spcAft>
              <a:buClr>
                <a:schemeClr val="dk1"/>
              </a:buClr>
              <a:buSzPts val="1600"/>
              <a:buFont typeface="Calibri"/>
              <a:buChar char="₋"/>
            </a:pPr>
            <a:r>
              <a:rPr lang="en-US" sz="1600"/>
              <a:t>Depends on mechanism of injury (Low/High energy trauma), associated soft tissue complication and compartment syndrome.</a:t>
            </a:r>
            <a:endParaRPr/>
          </a:p>
          <a:p>
            <a:pPr indent="-228600" lvl="1" marL="685800" rtl="0" algn="l">
              <a:lnSpc>
                <a:spcPct val="90000"/>
              </a:lnSpc>
              <a:spcBef>
                <a:spcPts val="500"/>
              </a:spcBef>
              <a:spcAft>
                <a:spcPts val="0"/>
              </a:spcAft>
              <a:buClr>
                <a:schemeClr val="dk1"/>
              </a:buClr>
              <a:buSzPts val="1600"/>
              <a:buFont typeface="Calibri"/>
              <a:buChar char="₋"/>
            </a:pPr>
            <a:r>
              <a:rPr lang="en-US" sz="1600"/>
              <a:t>Low energy fractures with acceptable alignment: non-operative by cast immobilization (we can use a cast then move to a hinged knee brace)</a:t>
            </a:r>
            <a:endParaRPr/>
          </a:p>
          <a:p>
            <a:pPr indent="-228600" lvl="1" marL="685800" rtl="0" algn="l">
              <a:lnSpc>
                <a:spcPct val="90000"/>
              </a:lnSpc>
              <a:spcBef>
                <a:spcPts val="500"/>
              </a:spcBef>
              <a:spcAft>
                <a:spcPts val="0"/>
              </a:spcAft>
              <a:buClr>
                <a:schemeClr val="dk1"/>
              </a:buClr>
              <a:buSzPts val="1600"/>
              <a:buFont typeface="Calibri"/>
              <a:buChar char="₋"/>
            </a:pPr>
            <a:r>
              <a:rPr lang="en-US" sz="1600"/>
              <a:t>High energy trauma and articular involvement: operative; open reduction to reduce the knee joint and then fix the proximal tibia. Sometimes we use bone graft to elevate the joint and promote healing.</a:t>
            </a:r>
            <a:endParaRPr/>
          </a:p>
        </p:txBody>
      </p:sp>
      <p:sp>
        <p:nvSpPr>
          <p:cNvPr id="200" name="Google Shape;200;p9"/>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1" name="Google Shape;201;p9"/>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tattoo&#10;&#10;Description automatically generated" id="202" name="Google Shape;202;p9"/>
          <p:cNvPicPr preferRelativeResize="0"/>
          <p:nvPr>
            <p:ph idx="2" type="body"/>
          </p:nvPr>
        </p:nvPicPr>
        <p:blipFill rotWithShape="1">
          <a:blip r:embed="rId3">
            <a:alphaModFix/>
          </a:blip>
          <a:srcRect b="-4" l="0" r="-4" t="2627"/>
          <a:stretch/>
        </p:blipFill>
        <p:spPr>
          <a:xfrm>
            <a:off x="7344533" y="581892"/>
            <a:ext cx="3875213" cy="2518756"/>
          </a:xfrm>
          <a:prstGeom prst="rect">
            <a:avLst/>
          </a:prstGeom>
          <a:noFill/>
          <a:ln>
            <a:noFill/>
          </a:ln>
        </p:spPr>
      </p:pic>
      <p:sp>
        <p:nvSpPr>
          <p:cNvPr id="203" name="Google Shape;203;p9"/>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hoto, monitor, screen, dark&#10;&#10;Description automatically generated" id="204" name="Google Shape;204;p9"/>
          <p:cNvPicPr preferRelativeResize="0"/>
          <p:nvPr/>
        </p:nvPicPr>
        <p:blipFill rotWithShape="1">
          <a:blip r:embed="rId4">
            <a:alphaModFix/>
          </a:blip>
          <a:srcRect b="-2" l="0" r="2795" t="0"/>
          <a:stretch/>
        </p:blipFill>
        <p:spPr>
          <a:xfrm>
            <a:off x="8022450" y="3707894"/>
            <a:ext cx="2517514" cy="251875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2020-09-02T20:15:42Z</dcterms:created>
  <dc:creator>لانا السباتين</dc:creator>
</cp:coreProperties>
</file>