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6" r:id="rId3"/>
    <p:sldId id="259" r:id="rId4"/>
    <p:sldId id="308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9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18F3EB5-3F71-7023-2A36-200687CF899D}"/>
              </a:ext>
            </a:extLst>
          </p:cNvPr>
          <p:cNvSpPr>
            <a:spLocks noGrp="1"/>
          </p:cNvSpPr>
          <p:nvPr/>
        </p:nvSpPr>
        <p:spPr>
          <a:xfrm>
            <a:off x="1902468" y="941167"/>
            <a:ext cx="8387059" cy="3513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i="1" u="sng">
                <a:latin typeface="+mj-lt"/>
              </a:rPr>
              <a:t>Drugs and vaccines in pregnancy and lactation</a:t>
            </a:r>
            <a:endParaRPr lang="en-JO" sz="6000" i="1" u="sng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3F4FA-C4F6-FCEA-3764-A1C400C1F73E}"/>
              </a:ext>
            </a:extLst>
          </p:cNvPr>
          <p:cNvSpPr txBox="1"/>
          <p:nvPr/>
        </p:nvSpPr>
        <p:spPr>
          <a:xfrm>
            <a:off x="2633132" y="4435163"/>
            <a:ext cx="53382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600" b="1">
                <a:latin typeface="Calibri" panose="020F0502020204030204" pitchFamily="34" charset="0"/>
              </a:rPr>
              <a:t>-Ahmad Aldabbas</a:t>
            </a:r>
          </a:p>
          <a:p>
            <a:pPr algn="l"/>
            <a:r>
              <a:rPr lang="en-GB" sz="2600" b="1">
                <a:latin typeface="Calibri" panose="020F0502020204030204" pitchFamily="34" charset="0"/>
              </a:rPr>
              <a:t>-Fareed Meqdad </a:t>
            </a:r>
          </a:p>
          <a:p>
            <a:pPr algn="l"/>
            <a:r>
              <a:rPr lang="en-GB" sz="2600" b="1">
                <a:latin typeface="Calibri" panose="020F0502020204030204" pitchFamily="34" charset="0"/>
              </a:rPr>
              <a:t>-Fatima </a:t>
            </a:r>
            <a:r>
              <a:rPr lang="en-GB" sz="2600" b="1" err="1">
                <a:latin typeface="Calibri" panose="020F0502020204030204" pitchFamily="34" charset="0"/>
              </a:rPr>
              <a:t>Hasanat</a:t>
            </a:r>
            <a:r>
              <a:rPr lang="en-GB" sz="2600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DA5F8-F30D-7FAF-2590-402DD6C2F14C}"/>
              </a:ext>
            </a:extLst>
          </p:cNvPr>
          <p:cNvSpPr txBox="1"/>
          <p:nvPr/>
        </p:nvSpPr>
        <p:spPr>
          <a:xfrm>
            <a:off x="6699250" y="4435163"/>
            <a:ext cx="6096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600" b="1">
                <a:latin typeface="Calibri" panose="020F0502020204030204" pitchFamily="34" charset="0"/>
              </a:rPr>
              <a:t>-Forat </a:t>
            </a:r>
            <a:r>
              <a:rPr lang="en-GB" sz="2600" b="1" err="1">
                <a:latin typeface="Calibri" panose="020F0502020204030204" pitchFamily="34" charset="0"/>
              </a:rPr>
              <a:t>Almajale</a:t>
            </a:r>
            <a:r>
              <a:rPr lang="en-GB" sz="2600" b="1"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en-GB" sz="2600" b="1">
                <a:latin typeface="Calibri" panose="020F0502020204030204" pitchFamily="34" charset="0"/>
              </a:rPr>
              <a:t>-</a:t>
            </a:r>
            <a:r>
              <a:rPr lang="en-GB" sz="2600" b="1" err="1">
                <a:latin typeface="Calibri" panose="020F0502020204030204" pitchFamily="34" charset="0"/>
              </a:rPr>
              <a:t>Shaden</a:t>
            </a:r>
            <a:r>
              <a:rPr lang="en-GB" sz="2600" b="1">
                <a:latin typeface="Calibri" panose="020F0502020204030204" pitchFamily="34" charset="0"/>
              </a:rPr>
              <a:t> </a:t>
            </a:r>
            <a:r>
              <a:rPr lang="en-GB" sz="2600" b="1" err="1">
                <a:latin typeface="Calibri" panose="020F0502020204030204" pitchFamily="34" charset="0"/>
              </a:rPr>
              <a:t>Qudah</a:t>
            </a:r>
            <a:r>
              <a:rPr lang="en-GB" sz="2600" b="1"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en-GB" sz="2600" b="1">
                <a:latin typeface="Calibri" panose="020F0502020204030204" pitchFamily="34" charset="0"/>
              </a:rPr>
              <a:t>-Bayan Abu </a:t>
            </a:r>
            <a:r>
              <a:rPr lang="en-GB" sz="2600" b="1" err="1">
                <a:latin typeface="Calibri" panose="020F0502020204030204" pitchFamily="34" charset="0"/>
              </a:rPr>
              <a:t>Qudari</a:t>
            </a:r>
            <a:r>
              <a:rPr lang="en-GB" sz="2600" b="1">
                <a:latin typeface="Calibri" panose="020F0502020204030204" pitchFamily="34" charset="0"/>
              </a:rPr>
              <a:t> </a:t>
            </a:r>
            <a:endParaRPr lang="en-JO" sz="26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7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492534-8E4C-11A9-C11E-E4BE087532B1}"/>
              </a:ext>
            </a:extLst>
          </p:cNvPr>
          <p:cNvSpPr txBox="1"/>
          <p:nvPr/>
        </p:nvSpPr>
        <p:spPr>
          <a:xfrm>
            <a:off x="1284672" y="1109679"/>
            <a:ext cx="9622656" cy="404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36675" lvl="2" rtl="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SzPts val="1200"/>
              <a:tabLst>
                <a:tab pos="1372235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During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u="sng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first</a:t>
            </a:r>
            <a:r>
              <a:rPr lang="en-US" u="sng" spc="-2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two</a:t>
            </a:r>
            <a:r>
              <a:rPr lang="en-US" u="sng" spc="-4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weeks</a:t>
            </a:r>
            <a:r>
              <a:rPr lang="en-GB" u="sng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gestation,</a:t>
            </a:r>
            <a:r>
              <a:rPr lang="en-US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teratogenic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agents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usually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kill</a:t>
            </a:r>
            <a:r>
              <a:rPr lang="en-US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embryo</a:t>
            </a:r>
            <a:r>
              <a:rPr lang="en-US" spc="38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rather</a:t>
            </a:r>
            <a:r>
              <a:rPr lang="en-US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than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cause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congenital</a:t>
            </a:r>
            <a:r>
              <a:rPr lang="en-US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malformations.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932815" lvl="2">
              <a:lnSpc>
                <a:spcPct val="107000"/>
              </a:lnSpc>
              <a:spcBef>
                <a:spcPts val="795"/>
              </a:spcBef>
              <a:spcAft>
                <a:spcPts val="0"/>
              </a:spcAft>
              <a:buSzPts val="1200"/>
              <a:tabLst>
                <a:tab pos="13722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Establishment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full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implantation of the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fertilized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egg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takes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weeks</a:t>
            </a:r>
            <a:r>
              <a:rPr lang="en-US" spc="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=&gt;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Teratogenic</a:t>
            </a:r>
            <a:r>
              <a:rPr lang="en-US" spc="25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exposure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during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this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stage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elicit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“</a:t>
            </a:r>
            <a:r>
              <a:rPr lang="en-US" spc="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all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-or-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nothing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“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respons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leading either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death</a:t>
            </a:r>
            <a:r>
              <a:rPr lang="en-US" spc="36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embryo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completely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normal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fetus</a:t>
            </a:r>
            <a:endParaRPr lang="en-GB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932815" lvl="2">
              <a:lnSpc>
                <a:spcPct val="107000"/>
              </a:lnSpc>
              <a:spcBef>
                <a:spcPts val="795"/>
              </a:spcBef>
              <a:spcAft>
                <a:spcPts val="0"/>
              </a:spcAft>
              <a:buSzPts val="1200"/>
              <a:tabLst>
                <a:tab pos="13722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Embryonic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stage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weeks</a:t>
            </a:r>
            <a:r>
              <a:rPr lang="en-US" u="sng" spc="-1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3-8</a:t>
            </a:r>
            <a:r>
              <a:rPr lang="en-US" u="sng" spc="-3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post-conception</a:t>
            </a:r>
            <a:r>
              <a:rPr lang="en-US" u="sng" spc="-1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pc="-1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critical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</a:t>
            </a:r>
            <a:r>
              <a:rPr lang="en-US" spc="2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organogenesis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weeks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pregnancy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031240" lvl="2">
              <a:lnSpc>
                <a:spcPct val="107000"/>
              </a:lnSpc>
              <a:spcBef>
                <a:spcPts val="790"/>
              </a:spcBef>
              <a:spcAft>
                <a:spcPts val="0"/>
              </a:spcAft>
              <a:buSzPts val="1200"/>
              <a:tabLst>
                <a:tab pos="1372235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During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organogenesis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teratogenic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agents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more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likely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34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cause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major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congenital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(structural)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malformations</a:t>
            </a:r>
            <a:r>
              <a:rPr lang="en-US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=&gt;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this</a:t>
            </a:r>
            <a:r>
              <a:rPr lang="en-US" spc="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reason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women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often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advised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35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avoid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minimize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first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trimester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261110" lvl="2">
              <a:lnSpc>
                <a:spcPct val="107000"/>
              </a:lnSpc>
              <a:spcBef>
                <a:spcPts val="790"/>
              </a:spcBef>
              <a:spcAft>
                <a:spcPts val="0"/>
              </a:spcAft>
              <a:buSzPts val="1200"/>
              <a:tabLst>
                <a:tab pos="13722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After</a:t>
            </a:r>
            <a:r>
              <a:rPr lang="en-US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8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weeks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most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teratogenicity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 related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fetal</a:t>
            </a:r>
            <a:r>
              <a:rPr lang="en-US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growth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restrictions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pc="40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functions</a:t>
            </a:r>
            <a:r>
              <a:rPr lang="en-US" spc="2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deficits</a:t>
            </a: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(not structural)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such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mental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retardation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34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72345F-D848-830B-ACC4-7BBF8DD21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01" y="886098"/>
            <a:ext cx="8126651" cy="508580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F62D427-FE22-5B8B-1D11-1F6B5D9C30B4}"/>
              </a:ext>
            </a:extLst>
          </p:cNvPr>
          <p:cNvGrpSpPr>
            <a:grpSpLocks noGrp="1" noUngrp="1" noRot="1" noChangeAspect="1" noResize="1"/>
          </p:cNvGrpSpPr>
          <p:nvPr/>
        </p:nvGrpSpPr>
        <p:grpSpPr bwMode="auto">
          <a:xfrm>
            <a:off x="1342493" y="1854748"/>
            <a:ext cx="1508125" cy="3117850"/>
            <a:chOff x="10" y="10"/>
            <a:chExt cx="2375" cy="49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E6B375-E923-C5B8-0686-8B101F711EED}"/>
                </a:ext>
              </a:extLst>
            </p:cNvPr>
            <p:cNvGrpSpPr>
              <a:grpSpLocks noGrp="1" noUngrp="1" noRot="1" noChangeAspect="1" noResize="1"/>
            </p:cNvGrpSpPr>
            <p:nvPr/>
          </p:nvGrpSpPr>
          <p:grpSpPr bwMode="auto">
            <a:xfrm>
              <a:off x="10" y="10"/>
              <a:ext cx="2375" cy="4910"/>
              <a:chOff x="10" y="10"/>
              <a:chExt cx="2375" cy="4910"/>
            </a:xfrm>
          </p:grpSpPr>
          <p:sp>
            <p:nvSpPr>
              <p:cNvPr id="13" name="Freeform 44">
                <a:extLst>
                  <a:ext uri="{FF2B5EF4-FFF2-40B4-BE49-F238E27FC236}">
                    <a16:creationId xmlns:a16="http://schemas.microsoft.com/office/drawing/2014/main" id="{4E4D31D1-6379-62D5-320A-F416BFC41D21}"/>
                  </a:ext>
                </a:extLst>
              </p:cNvPr>
              <p:cNvSpPr>
                <a:spLocks noGrp="1" noRot="1" noChangeAspect="1" noResize="1" noEditPoints="1" noAdjustHandles="1" noChangeArrowheads="1" noChangeShapeType="1" noTextEdit="1"/>
              </p:cNvSpPr>
              <p:nvPr/>
            </p:nvSpPr>
            <p:spPr bwMode="auto">
              <a:xfrm>
                <a:off x="10" y="10"/>
                <a:ext cx="2355" cy="4890"/>
              </a:xfrm>
              <a:custGeom>
                <a:avLst/>
                <a:gdLst>
                  <a:gd name="T0" fmla="+- 0 10 10"/>
                  <a:gd name="T1" fmla="*/ T0 w 2355"/>
                  <a:gd name="T2" fmla="+- 0 403 10"/>
                  <a:gd name="T3" fmla="*/ 403 h 4890"/>
                  <a:gd name="T4" fmla="+- 0 15 10"/>
                  <a:gd name="T5" fmla="*/ T4 w 2355"/>
                  <a:gd name="T6" fmla="+- 0 339 10"/>
                  <a:gd name="T7" fmla="*/ 339 h 4890"/>
                  <a:gd name="T8" fmla="+- 0 30 10"/>
                  <a:gd name="T9" fmla="*/ T8 w 2355"/>
                  <a:gd name="T10" fmla="+- 0 279 10"/>
                  <a:gd name="T11" fmla="*/ 279 h 4890"/>
                  <a:gd name="T12" fmla="+- 0 54 10"/>
                  <a:gd name="T13" fmla="*/ T12 w 2355"/>
                  <a:gd name="T14" fmla="+- 0 222 10"/>
                  <a:gd name="T15" fmla="*/ 222 h 4890"/>
                  <a:gd name="T16" fmla="+- 0 86 10"/>
                  <a:gd name="T17" fmla="*/ T16 w 2355"/>
                  <a:gd name="T18" fmla="+- 0 171 10"/>
                  <a:gd name="T19" fmla="*/ 171 h 4890"/>
                  <a:gd name="T20" fmla="+- 0 125 10"/>
                  <a:gd name="T21" fmla="*/ T20 w 2355"/>
                  <a:gd name="T22" fmla="+- 0 125 10"/>
                  <a:gd name="T23" fmla="*/ 125 h 4890"/>
                  <a:gd name="T24" fmla="+- 0 171 10"/>
                  <a:gd name="T25" fmla="*/ T24 w 2355"/>
                  <a:gd name="T26" fmla="+- 0 86 10"/>
                  <a:gd name="T27" fmla="*/ 86 h 4890"/>
                  <a:gd name="T28" fmla="+- 0 222 10"/>
                  <a:gd name="T29" fmla="*/ T28 w 2355"/>
                  <a:gd name="T30" fmla="+- 0 54 10"/>
                  <a:gd name="T31" fmla="*/ 54 h 4890"/>
                  <a:gd name="T32" fmla="+- 0 278 10"/>
                  <a:gd name="T33" fmla="*/ T32 w 2355"/>
                  <a:gd name="T34" fmla="+- 0 30 10"/>
                  <a:gd name="T35" fmla="*/ 30 h 4890"/>
                  <a:gd name="T36" fmla="+- 0 339 10"/>
                  <a:gd name="T37" fmla="*/ T36 w 2355"/>
                  <a:gd name="T38" fmla="+- 0 15 10"/>
                  <a:gd name="T39" fmla="*/ 15 h 4890"/>
                  <a:gd name="T40" fmla="+- 0 402 10"/>
                  <a:gd name="T41" fmla="*/ T40 w 2355"/>
                  <a:gd name="T42" fmla="+- 0 10 10"/>
                  <a:gd name="T43" fmla="*/ 10 h 4890"/>
                  <a:gd name="T44" fmla="+- 0 1972 10"/>
                  <a:gd name="T45" fmla="*/ T44 w 2355"/>
                  <a:gd name="T46" fmla="+- 0 10 10"/>
                  <a:gd name="T47" fmla="*/ 10 h 4890"/>
                  <a:gd name="T48" fmla="+- 0 2036 10"/>
                  <a:gd name="T49" fmla="*/ T48 w 2355"/>
                  <a:gd name="T50" fmla="+- 0 15 10"/>
                  <a:gd name="T51" fmla="*/ 15 h 4890"/>
                  <a:gd name="T52" fmla="+- 0 2096 10"/>
                  <a:gd name="T53" fmla="*/ T52 w 2355"/>
                  <a:gd name="T54" fmla="+- 0 30 10"/>
                  <a:gd name="T55" fmla="*/ 30 h 4890"/>
                  <a:gd name="T56" fmla="+- 0 2153 10"/>
                  <a:gd name="T57" fmla="*/ T56 w 2355"/>
                  <a:gd name="T58" fmla="+- 0 54 10"/>
                  <a:gd name="T59" fmla="*/ 54 h 4890"/>
                  <a:gd name="T60" fmla="+- 0 2204 10"/>
                  <a:gd name="T61" fmla="*/ T60 w 2355"/>
                  <a:gd name="T62" fmla="+- 0 86 10"/>
                  <a:gd name="T63" fmla="*/ 86 h 4890"/>
                  <a:gd name="T64" fmla="+- 0 2250 10"/>
                  <a:gd name="T65" fmla="*/ T64 w 2355"/>
                  <a:gd name="T66" fmla="+- 0 125 10"/>
                  <a:gd name="T67" fmla="*/ 125 h 4890"/>
                  <a:gd name="T68" fmla="+- 0 2289 10"/>
                  <a:gd name="T69" fmla="*/ T68 w 2355"/>
                  <a:gd name="T70" fmla="+- 0 171 10"/>
                  <a:gd name="T71" fmla="*/ 171 h 4890"/>
                  <a:gd name="T72" fmla="+- 0 2321 10"/>
                  <a:gd name="T73" fmla="*/ T72 w 2355"/>
                  <a:gd name="T74" fmla="+- 0 222 10"/>
                  <a:gd name="T75" fmla="*/ 222 h 4890"/>
                  <a:gd name="T76" fmla="+- 0 2345 10"/>
                  <a:gd name="T77" fmla="*/ T76 w 2355"/>
                  <a:gd name="T78" fmla="+- 0 279 10"/>
                  <a:gd name="T79" fmla="*/ 279 h 4890"/>
                  <a:gd name="T80" fmla="+- 0 2360 10"/>
                  <a:gd name="T81" fmla="*/ T80 w 2355"/>
                  <a:gd name="T82" fmla="+- 0 339 10"/>
                  <a:gd name="T83" fmla="*/ 339 h 4890"/>
                  <a:gd name="T84" fmla="+- 0 2365 10"/>
                  <a:gd name="T85" fmla="*/ T84 w 2355"/>
                  <a:gd name="T86" fmla="+- 0 403 10"/>
                  <a:gd name="T87" fmla="*/ 403 h 4890"/>
                  <a:gd name="T88" fmla="+- 0 2365 10"/>
                  <a:gd name="T89" fmla="*/ T88 w 2355"/>
                  <a:gd name="T90" fmla="+- 0 4507 10"/>
                  <a:gd name="T91" fmla="*/ 4507 h 4890"/>
                  <a:gd name="T92" fmla="+- 0 2360 10"/>
                  <a:gd name="T93" fmla="*/ T92 w 2355"/>
                  <a:gd name="T94" fmla="+- 0 4571 10"/>
                  <a:gd name="T95" fmla="*/ 4571 h 4890"/>
                  <a:gd name="T96" fmla="+- 0 2345 10"/>
                  <a:gd name="T97" fmla="*/ T96 w 2355"/>
                  <a:gd name="T98" fmla="+- 0 4631 10"/>
                  <a:gd name="T99" fmla="*/ 4631 h 4890"/>
                  <a:gd name="T100" fmla="+- 0 2321 10"/>
                  <a:gd name="T101" fmla="*/ T100 w 2355"/>
                  <a:gd name="T102" fmla="+- 0 4688 10"/>
                  <a:gd name="T103" fmla="*/ 4688 h 4890"/>
                  <a:gd name="T104" fmla="+- 0 2289 10"/>
                  <a:gd name="T105" fmla="*/ T104 w 2355"/>
                  <a:gd name="T106" fmla="+- 0 4739 10"/>
                  <a:gd name="T107" fmla="*/ 4739 h 4890"/>
                  <a:gd name="T108" fmla="+- 0 2250 10"/>
                  <a:gd name="T109" fmla="*/ T108 w 2355"/>
                  <a:gd name="T110" fmla="+- 0 4785 10"/>
                  <a:gd name="T111" fmla="*/ 4785 h 4890"/>
                  <a:gd name="T112" fmla="+- 0 2204 10"/>
                  <a:gd name="T113" fmla="*/ T112 w 2355"/>
                  <a:gd name="T114" fmla="+- 0 4824 10"/>
                  <a:gd name="T115" fmla="*/ 4824 h 4890"/>
                  <a:gd name="T116" fmla="+- 0 2153 10"/>
                  <a:gd name="T117" fmla="*/ T116 w 2355"/>
                  <a:gd name="T118" fmla="+- 0 4856 10"/>
                  <a:gd name="T119" fmla="*/ 4856 h 4890"/>
                  <a:gd name="T120" fmla="+- 0 2096 10"/>
                  <a:gd name="T121" fmla="*/ T120 w 2355"/>
                  <a:gd name="T122" fmla="+- 0 4880 10"/>
                  <a:gd name="T123" fmla="*/ 4880 h 4890"/>
                  <a:gd name="T124" fmla="+- 0 2036 10"/>
                  <a:gd name="T125" fmla="*/ T124 w 2355"/>
                  <a:gd name="T126" fmla="+- 0 4895 10"/>
                  <a:gd name="T127" fmla="*/ 4895 h 4890"/>
                  <a:gd name="T128" fmla="+- 0 1972 10"/>
                  <a:gd name="T129" fmla="*/ T128 w 2355"/>
                  <a:gd name="T130" fmla="+- 0 4900 10"/>
                  <a:gd name="T131" fmla="*/ 4900 h 4890"/>
                  <a:gd name="T132" fmla="+- 0 402 10"/>
                  <a:gd name="T133" fmla="*/ T132 w 2355"/>
                  <a:gd name="T134" fmla="+- 0 4900 10"/>
                  <a:gd name="T135" fmla="*/ 4900 h 4890"/>
                  <a:gd name="T136" fmla="+- 0 339 10"/>
                  <a:gd name="T137" fmla="*/ T136 w 2355"/>
                  <a:gd name="T138" fmla="+- 0 4895 10"/>
                  <a:gd name="T139" fmla="*/ 4895 h 4890"/>
                  <a:gd name="T140" fmla="+- 0 278 10"/>
                  <a:gd name="T141" fmla="*/ T140 w 2355"/>
                  <a:gd name="T142" fmla="+- 0 4880 10"/>
                  <a:gd name="T143" fmla="*/ 4880 h 4890"/>
                  <a:gd name="T144" fmla="+- 0 222 10"/>
                  <a:gd name="T145" fmla="*/ T144 w 2355"/>
                  <a:gd name="T146" fmla="+- 0 4856 10"/>
                  <a:gd name="T147" fmla="*/ 4856 h 4890"/>
                  <a:gd name="T148" fmla="+- 0 171 10"/>
                  <a:gd name="T149" fmla="*/ T148 w 2355"/>
                  <a:gd name="T150" fmla="+- 0 4824 10"/>
                  <a:gd name="T151" fmla="*/ 4824 h 4890"/>
                  <a:gd name="T152" fmla="+- 0 125 10"/>
                  <a:gd name="T153" fmla="*/ T152 w 2355"/>
                  <a:gd name="T154" fmla="+- 0 4785 10"/>
                  <a:gd name="T155" fmla="*/ 4785 h 4890"/>
                  <a:gd name="T156" fmla="+- 0 86 10"/>
                  <a:gd name="T157" fmla="*/ T156 w 2355"/>
                  <a:gd name="T158" fmla="+- 0 4739 10"/>
                  <a:gd name="T159" fmla="*/ 4739 h 4890"/>
                  <a:gd name="T160" fmla="+- 0 54 10"/>
                  <a:gd name="T161" fmla="*/ T160 w 2355"/>
                  <a:gd name="T162" fmla="+- 0 4688 10"/>
                  <a:gd name="T163" fmla="*/ 4688 h 4890"/>
                  <a:gd name="T164" fmla="+- 0 30 10"/>
                  <a:gd name="T165" fmla="*/ T164 w 2355"/>
                  <a:gd name="T166" fmla="+- 0 4631 10"/>
                  <a:gd name="T167" fmla="*/ 4631 h 4890"/>
                  <a:gd name="T168" fmla="+- 0 15 10"/>
                  <a:gd name="T169" fmla="*/ T168 w 2355"/>
                  <a:gd name="T170" fmla="+- 0 4571 10"/>
                  <a:gd name="T171" fmla="*/ 4571 h 4890"/>
                  <a:gd name="T172" fmla="+- 0 10 10"/>
                  <a:gd name="T173" fmla="*/ T172 w 2355"/>
                  <a:gd name="T174" fmla="+- 0 4507 10"/>
                  <a:gd name="T175" fmla="*/ 4507 h 4890"/>
                  <a:gd name="T176" fmla="+- 0 10 10"/>
                  <a:gd name="T177" fmla="*/ T176 w 2355"/>
                  <a:gd name="T178" fmla="+- 0 403 10"/>
                  <a:gd name="T179" fmla="*/ 403 h 48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2355" h="4890">
                    <a:moveTo>
                      <a:pt x="0" y="393"/>
                    </a:moveTo>
                    <a:lnTo>
                      <a:pt x="5" y="329"/>
                    </a:lnTo>
                    <a:lnTo>
                      <a:pt x="20" y="269"/>
                    </a:lnTo>
                    <a:lnTo>
                      <a:pt x="44" y="212"/>
                    </a:lnTo>
                    <a:lnTo>
                      <a:pt x="76" y="161"/>
                    </a:lnTo>
                    <a:lnTo>
                      <a:pt x="115" y="115"/>
                    </a:lnTo>
                    <a:lnTo>
                      <a:pt x="161" y="76"/>
                    </a:lnTo>
                    <a:lnTo>
                      <a:pt x="212" y="44"/>
                    </a:lnTo>
                    <a:lnTo>
                      <a:pt x="268" y="20"/>
                    </a:lnTo>
                    <a:lnTo>
                      <a:pt x="329" y="5"/>
                    </a:lnTo>
                    <a:lnTo>
                      <a:pt x="392" y="0"/>
                    </a:lnTo>
                    <a:lnTo>
                      <a:pt x="1962" y="0"/>
                    </a:lnTo>
                    <a:lnTo>
                      <a:pt x="2026" y="5"/>
                    </a:lnTo>
                    <a:lnTo>
                      <a:pt x="2086" y="20"/>
                    </a:lnTo>
                    <a:lnTo>
                      <a:pt x="2143" y="44"/>
                    </a:lnTo>
                    <a:lnTo>
                      <a:pt x="2194" y="76"/>
                    </a:lnTo>
                    <a:lnTo>
                      <a:pt x="2240" y="115"/>
                    </a:lnTo>
                    <a:lnTo>
                      <a:pt x="2279" y="161"/>
                    </a:lnTo>
                    <a:lnTo>
                      <a:pt x="2311" y="212"/>
                    </a:lnTo>
                    <a:lnTo>
                      <a:pt x="2335" y="269"/>
                    </a:lnTo>
                    <a:lnTo>
                      <a:pt x="2350" y="329"/>
                    </a:lnTo>
                    <a:lnTo>
                      <a:pt x="2355" y="393"/>
                    </a:lnTo>
                    <a:lnTo>
                      <a:pt x="2355" y="4497"/>
                    </a:lnTo>
                    <a:lnTo>
                      <a:pt x="2350" y="4561"/>
                    </a:lnTo>
                    <a:lnTo>
                      <a:pt x="2335" y="4621"/>
                    </a:lnTo>
                    <a:lnTo>
                      <a:pt x="2311" y="4678"/>
                    </a:lnTo>
                    <a:lnTo>
                      <a:pt x="2279" y="4729"/>
                    </a:lnTo>
                    <a:lnTo>
                      <a:pt x="2240" y="4775"/>
                    </a:lnTo>
                    <a:lnTo>
                      <a:pt x="2194" y="4814"/>
                    </a:lnTo>
                    <a:lnTo>
                      <a:pt x="2143" y="4846"/>
                    </a:lnTo>
                    <a:lnTo>
                      <a:pt x="2086" y="4870"/>
                    </a:lnTo>
                    <a:lnTo>
                      <a:pt x="2026" y="4885"/>
                    </a:lnTo>
                    <a:lnTo>
                      <a:pt x="1962" y="4890"/>
                    </a:lnTo>
                    <a:lnTo>
                      <a:pt x="392" y="4890"/>
                    </a:lnTo>
                    <a:lnTo>
                      <a:pt x="329" y="4885"/>
                    </a:lnTo>
                    <a:lnTo>
                      <a:pt x="268" y="4870"/>
                    </a:lnTo>
                    <a:lnTo>
                      <a:pt x="212" y="4846"/>
                    </a:lnTo>
                    <a:lnTo>
                      <a:pt x="161" y="4814"/>
                    </a:lnTo>
                    <a:lnTo>
                      <a:pt x="115" y="4775"/>
                    </a:lnTo>
                    <a:lnTo>
                      <a:pt x="76" y="4729"/>
                    </a:lnTo>
                    <a:lnTo>
                      <a:pt x="44" y="4678"/>
                    </a:lnTo>
                    <a:lnTo>
                      <a:pt x="20" y="4621"/>
                    </a:lnTo>
                    <a:lnTo>
                      <a:pt x="5" y="4561"/>
                    </a:lnTo>
                    <a:lnTo>
                      <a:pt x="0" y="4497"/>
                    </a:lnTo>
                    <a:lnTo>
                      <a:pt x="0" y="393"/>
                    </a:lnTo>
                    <a:close/>
                  </a:path>
                </a:pathLst>
              </a:custGeom>
              <a:noFill/>
              <a:ln w="12700">
                <a:solidFill>
                  <a:srgbClr val="4471C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Text Box 43">
                <a:extLst>
                  <a:ext uri="{FF2B5EF4-FFF2-40B4-BE49-F238E27FC236}">
                    <a16:creationId xmlns:a16="http://schemas.microsoft.com/office/drawing/2014/main" id="{A3E9B08B-2FF1-795F-B635-FA3C6C4DD5F6}"/>
                  </a:ext>
                </a:extLst>
              </p:cNvPr>
              <p:cNvSpPr txBox="1">
                <a:spLocks noGrp="1" noRot="1" noChangeAspect="1" noResize="1" noEditPoints="1" noAdjustHandles="1" noChangeArrowheads="1" noChangeShapeType="1" noTextEdit="1"/>
              </p:cNvSpPr>
              <p:nvPr/>
            </p:nvSpPr>
            <p:spPr bwMode="auto">
              <a:xfrm>
                <a:off x="10" y="10"/>
                <a:ext cx="2375" cy="4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spcBef>
                    <a:spcPts val="15"/>
                  </a:spcBef>
                </a:pPr>
                <a:r>
                  <a:rPr lang="en-US" sz="15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87960" marR="187325" indent="-635"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</a:t>
                </a:r>
                <a:r>
                  <a:rPr lang="en-US" sz="1100" spc="-1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critical period</a:t>
                </a:r>
                <a:r>
                  <a:rPr lang="en-US" sz="1100" spc="14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for</a:t>
                </a:r>
                <a:r>
                  <a:rPr lang="en-US" sz="1100" spc="-1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brain</a:t>
                </a:r>
                <a:r>
                  <a:rPr lang="en-US" sz="1100" spc="-1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growth</a:t>
                </a:r>
                <a:r>
                  <a:rPr lang="en-US" sz="1100" spc="12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US" sz="1100" spc="-1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development</a:t>
                </a:r>
                <a:r>
                  <a:rPr lang="en-US" sz="1100" spc="-2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</a:t>
                </a:r>
                <a:r>
                  <a:rPr lang="en-US" sz="1100" spc="13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from</a:t>
                </a:r>
                <a:r>
                  <a:rPr lang="en-US" sz="1100" spc="-1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three</a:t>
                </a:r>
                <a:r>
                  <a:rPr lang="en-US" sz="1100" spc="-1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</a:t>
                </a:r>
                <a:r>
                  <a:rPr lang="en-US" sz="1100" spc="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16</a:t>
                </a:r>
                <a:r>
                  <a:rPr lang="en-US" sz="1100" spc="11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weeks.</a:t>
                </a: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However,</a:t>
                </a:r>
                <a:r>
                  <a:rPr lang="en-US" sz="1100" spc="14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</a:t>
                </a:r>
                <a:r>
                  <a:rPr lang="en-US" sz="1100" spc="-1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brain's</a:t>
                </a:r>
                <a:r>
                  <a:rPr lang="en-US" sz="1100" spc="12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differentiation</a:t>
                </a:r>
                <a:r>
                  <a:rPr lang="en-US" sz="1100" spc="12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continues</a:t>
                </a:r>
                <a:r>
                  <a:rPr lang="en-US" sz="1100" spc="-1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</a:t>
                </a:r>
                <a:r>
                  <a:rPr lang="en-US" sz="1100" spc="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extend</a:t>
                </a:r>
                <a:r>
                  <a:rPr lang="en-US" sz="1100" spc="12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into</a:t>
                </a:r>
                <a:r>
                  <a:rPr lang="en-US" sz="1100" spc="-2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infancy.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8435" marR="181610" indent="635" algn="ctr">
                  <a:lnSpc>
                    <a:spcPct val="107000"/>
                  </a:lnSpc>
                  <a:spcBef>
                    <a:spcPts val="15"/>
                  </a:spcBef>
                  <a:spcAft>
                    <a:spcPts val="0"/>
                  </a:spcAft>
                </a:pP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Teratogens</a:t>
                </a:r>
                <a:r>
                  <a:rPr lang="en-US" sz="1100" spc="-1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can</a:t>
                </a:r>
                <a:r>
                  <a:rPr lang="en-US" sz="1100" spc="12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1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produce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mental</a:t>
                </a:r>
                <a:r>
                  <a:rPr lang="en-US" sz="1100" spc="15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retardation</a:t>
                </a:r>
                <a:r>
                  <a:rPr lang="en-US" sz="1100" spc="-1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during</a:t>
                </a:r>
                <a:r>
                  <a:rPr lang="en-US" sz="1100" spc="14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1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both</a:t>
                </a:r>
                <a:r>
                  <a:rPr lang="en-US" sz="1100" spc="-1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embryonic</a:t>
                </a:r>
                <a:r>
                  <a:rPr lang="en-US" sz="1100" spc="-2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US" sz="1100" spc="13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fetal periods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852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90A597-40BB-8907-D05D-17548B776EA9}"/>
              </a:ext>
            </a:extLst>
          </p:cNvPr>
          <p:cNvSpPr txBox="1"/>
          <p:nvPr/>
        </p:nvSpPr>
        <p:spPr>
          <a:xfrm>
            <a:off x="1314257" y="1134137"/>
            <a:ext cx="11578168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0">
              <a:spcBef>
                <a:spcPts val="495"/>
              </a:spcBef>
              <a:spcAft>
                <a:spcPts val="0"/>
              </a:spcAft>
            </a:pPr>
            <a:r>
              <a:rPr lang="en-GB" spc="-1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Examples about drugs and what it can cause in each trimester : </a:t>
            </a:r>
          </a:p>
          <a:p>
            <a:pPr marL="215900">
              <a:spcBef>
                <a:spcPts val="495"/>
              </a:spcBef>
              <a:spcAft>
                <a:spcPts val="0"/>
              </a:spcAft>
            </a:pPr>
            <a:endParaRPr lang="en-GB" sz="1800" spc="-1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07B00E09-8F61-5E42-5774-709216EE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57" y="2124476"/>
            <a:ext cx="10121473" cy="32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F31A16-C5D8-1CFD-A13C-E9F6D209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11" y="184213"/>
            <a:ext cx="2589454" cy="34526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6871D1-E9F3-ABCB-0BC4-391EB2191665}"/>
              </a:ext>
            </a:extLst>
          </p:cNvPr>
          <p:cNvSpPr txBox="1"/>
          <p:nvPr/>
        </p:nvSpPr>
        <p:spPr>
          <a:xfrm>
            <a:off x="4509465" y="959886"/>
            <a:ext cx="1915092" cy="20313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>
                <a:latin typeface="Calibri" panose="020F0502020204030204" pitchFamily="34" charset="0"/>
              </a:rPr>
              <a:t>(Phocomelia : the proximal aspect of an extremity is absent with the hand or foot attached directly to the trunk)</a:t>
            </a:r>
            <a:endParaRPr lang="en-JO">
              <a:latin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1276F-700B-0D27-D35B-C23D104A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22" y="3866789"/>
            <a:ext cx="3713726" cy="28069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8BD069-1975-F39F-7D98-0501045ED4F1}"/>
              </a:ext>
            </a:extLst>
          </p:cNvPr>
          <p:cNvSpPr txBox="1"/>
          <p:nvPr/>
        </p:nvSpPr>
        <p:spPr>
          <a:xfrm>
            <a:off x="5116373" y="4837098"/>
            <a:ext cx="2772501" cy="120032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>
                <a:latin typeface="Calibri" panose="020F0502020204030204" pitchFamily="34" charset="0"/>
              </a:rPr>
              <a:t>(</a:t>
            </a:r>
            <a:r>
              <a:rPr lang="en-US" err="1">
                <a:latin typeface="Calibri" panose="020F0502020204030204" pitchFamily="34" charset="0"/>
              </a:rPr>
              <a:t>Ebstein</a:t>
            </a:r>
            <a:r>
              <a:rPr lang="en-US">
                <a:latin typeface="Calibri" panose="020F0502020204030204" pitchFamily="34" charset="0"/>
              </a:rPr>
              <a:t> anomaly : the tricuspid valve is incorrectly formed and located lower than usual in the heart)</a:t>
            </a:r>
            <a:endParaRPr lang="en-JO">
              <a:latin typeface="Calibri" panose="020F0502020204030204" pitchFamily="34" charset="0"/>
            </a:endParaRP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F3176E95-A8A3-2A2D-160B-ADFCF0043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682" y="894876"/>
            <a:ext cx="3713725" cy="253412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BA9C245-35F5-FB3E-0562-A98D4FD3E85F}"/>
              </a:ext>
            </a:extLst>
          </p:cNvPr>
          <p:cNvSpPr txBox="1"/>
          <p:nvPr/>
        </p:nvSpPr>
        <p:spPr>
          <a:xfrm>
            <a:off x="6938537" y="3340928"/>
            <a:ext cx="4615365" cy="1200329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(Grey baby syndrome : is </a:t>
            </a:r>
            <a:r>
              <a:rPr lang="en-GB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an adverse reaction to chloramphenicol that is </a:t>
            </a:r>
            <a:r>
              <a:rPr lang="en-GB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characterized</a:t>
            </a:r>
            <a:r>
              <a:rPr lang="en-GB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by abdominal distention, </a:t>
            </a:r>
            <a:r>
              <a:rPr lang="en-GB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hemodynamic</a:t>
            </a:r>
            <a:r>
              <a:rPr lang="en-GB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collapse, and </a:t>
            </a:r>
            <a:r>
              <a:rPr lang="en-GB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ashen-gray</a:t>
            </a:r>
            <a:r>
              <a:rPr lang="en-GB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skin </a:t>
            </a:r>
            <a:r>
              <a:rPr lang="en-GB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discoloration</a:t>
            </a:r>
            <a:r>
              <a:rPr lang="en-GB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in neonates)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52886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424406-A2E1-2C63-4D8E-447A38F6644A}"/>
              </a:ext>
            </a:extLst>
          </p:cNvPr>
          <p:cNvSpPr txBox="1"/>
          <p:nvPr/>
        </p:nvSpPr>
        <p:spPr>
          <a:xfrm>
            <a:off x="1664470" y="383647"/>
            <a:ext cx="9300896" cy="633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spcBef>
                <a:spcPts val="1085"/>
              </a:spcBef>
              <a:spcAft>
                <a:spcPts val="0"/>
              </a:spcAft>
            </a:pPr>
            <a:r>
              <a:rPr lang="en-US" b="1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FDA</a:t>
            </a:r>
            <a:r>
              <a:rPr lang="en-US" b="1" spc="-110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classification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950"/>
              </a:spcBef>
              <a:buSzPts val="1200"/>
              <a:tabLst>
                <a:tab pos="521335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•</a:t>
            </a:r>
            <a:r>
              <a:rPr lang="en-US" spc="-10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</a:t>
            </a:r>
            <a:r>
              <a:rPr lang="en-US" spc="-20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Food</a:t>
            </a:r>
            <a:r>
              <a:rPr lang="en-US" spc="-2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and</a:t>
            </a:r>
            <a:r>
              <a:rPr lang="en-US" spc="-2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Drug</a:t>
            </a:r>
            <a:r>
              <a:rPr lang="en-US" spc="-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GB" spc="-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Administration </a:t>
            </a:r>
            <a:r>
              <a:rPr lang="en-US" spc="-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(FDA)</a:t>
            </a:r>
            <a:r>
              <a:rPr lang="en-GB" spc="-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classifies</a:t>
            </a:r>
            <a:r>
              <a:rPr lang="en-US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drugs</a:t>
            </a:r>
            <a:r>
              <a:rPr lang="en-US" spc="-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according</a:t>
            </a:r>
            <a:r>
              <a:rPr lang="en-US" spc="1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to</a:t>
            </a:r>
            <a:r>
              <a:rPr lang="en-US" spc="-2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</a:t>
            </a:r>
            <a:endParaRPr lang="en-JO" dirty="0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291465">
              <a:spcBef>
                <a:spcPts val="120"/>
              </a:spcBef>
              <a:spcAft>
                <a:spcPts val="0"/>
              </a:spcAft>
            </a:pP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degree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 </a:t>
            </a:r>
            <a:r>
              <a:rPr lang="en-GB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fetus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en-US" spc="2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pregnancy.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•</a:t>
            </a:r>
            <a:r>
              <a:rPr lang="en-US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</a:t>
            </a:r>
            <a:r>
              <a:rPr lang="en-US" spc="-2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general</a:t>
            </a:r>
            <a:r>
              <a:rPr lang="en-GB" spc="-25" dirty="0"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, </a:t>
            </a:r>
            <a:r>
              <a:rPr lang="en-US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every</a:t>
            </a:r>
            <a:r>
              <a:rPr lang="en-US" spc="-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medication</a:t>
            </a:r>
            <a:r>
              <a:rPr lang="en-US" spc="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is </a:t>
            </a:r>
            <a:r>
              <a:rPr lang="en-US" spc="-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classified</a:t>
            </a:r>
            <a:r>
              <a:rPr lang="en-US" spc="-20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into</a:t>
            </a:r>
            <a:r>
              <a:rPr lang="en-GB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one of the</a:t>
            </a:r>
            <a:r>
              <a:rPr lang="en-US" spc="240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Calibri" panose="020F0502020204030204" pitchFamily="34" charset="0"/>
              </a:rPr>
              <a:t>Five</a:t>
            </a:r>
            <a:r>
              <a:rPr lang="en-US" b="1" u="sng" spc="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Wingdings" pitchFamily="2" charset="2"/>
                <a:cs typeface="Calibri" panose="020F0502020204030204" pitchFamily="34" charset="0"/>
              </a:rPr>
              <a:t>category</a:t>
            </a:r>
            <a:r>
              <a:rPr lang="en-US" spc="-10" dirty="0">
                <a:effectLst/>
                <a:latin typeface="Calibri" panose="020F0502020204030204" pitchFamily="34" charset="0"/>
                <a:ea typeface="Wingdings" pitchFamily="2" charset="2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Wingdings" pitchFamily="2" charset="2"/>
                <a:cs typeface="Calibri" panose="020F0502020204030204" pitchFamily="34" charset="0"/>
              </a:rPr>
              <a:t>(A,B,C,D,X</a:t>
            </a:r>
            <a:r>
              <a:rPr lang="en-GB" spc="-5" dirty="0">
                <a:latin typeface="Calibri" panose="020F0502020204030204" pitchFamily="34" charset="0"/>
                <a:ea typeface="Wingdings" pitchFamily="2" charset="2"/>
                <a:cs typeface="Calibri" panose="020F0502020204030204" pitchFamily="34" charset="0"/>
              </a:rPr>
              <a:t>)</a:t>
            </a:r>
            <a:endParaRPr lang="en-JO" dirty="0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292100" marR="984250">
              <a:lnSpc>
                <a:spcPct val="1070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u="sng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en-US" u="sng" spc="-2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en-US" u="sng" spc="-1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risky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en-US" spc="2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pregnancy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adequacy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pc="3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 which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done</a:t>
            </a:r>
            <a:r>
              <a:rPr lang="en-GB" spc="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92100" marR="984250">
              <a:lnSpc>
                <a:spcPct val="107000"/>
              </a:lnSpc>
              <a:spcBef>
                <a:spcPts val="120"/>
              </a:spcBef>
              <a:spcAft>
                <a:spcPts val="0"/>
              </a:spcAft>
            </a:pP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790"/>
              </a:spcBef>
              <a:buSzPts val="1200"/>
              <a:tabLst>
                <a:tab pos="521335" algn="l"/>
              </a:tabLst>
            </a:pPr>
            <a:r>
              <a:rPr lang="en-US" b="1" spc="-5" dirty="0">
                <a:effectLst/>
                <a:latin typeface="Calibri" panose="020F0502020204030204" pitchFamily="34" charset="0"/>
                <a:ea typeface="Wingdings" pitchFamily="2" charset="2"/>
              </a:rPr>
              <a:t>Category</a:t>
            </a:r>
            <a:r>
              <a:rPr lang="en-US" b="1" spc="-15" dirty="0">
                <a:effectLst/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Wingdings" pitchFamily="2" charset="2"/>
              </a:rPr>
              <a:t>A</a:t>
            </a:r>
            <a:r>
              <a:rPr lang="en-US" b="1" spc="-30" dirty="0">
                <a:effectLst/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Wingdings" pitchFamily="2" charset="2"/>
              </a:rPr>
              <a:t>:</a:t>
            </a:r>
            <a:endParaRPr lang="en-GB" b="1" dirty="0">
              <a:latin typeface="Calibri" panose="020F0502020204030204" pitchFamily="34" charset="0"/>
              <a:ea typeface="Wingdings" pitchFamily="2" charset="2"/>
            </a:endParaRPr>
          </a:p>
          <a:p>
            <a:pPr lvl="0">
              <a:spcBef>
                <a:spcPts val="790"/>
              </a:spcBef>
              <a:buSzPts val="1200"/>
              <a:tabLst>
                <a:tab pos="521335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Adequate</a:t>
            </a:r>
            <a:r>
              <a:rPr lang="en-US" spc="-2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pc="-3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well-controlled</a:t>
            </a:r>
            <a:r>
              <a:rPr lang="en-US" spc="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pc="-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tudies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pregnant</a:t>
            </a:r>
            <a:r>
              <a:rPr lang="en-US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en-US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fail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detect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fetus</a:t>
            </a:r>
            <a:r>
              <a:rPr lang="en-US" spc="2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trimester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later</a:t>
            </a:r>
            <a:r>
              <a:rPr lang="en-US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trimesters.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790"/>
              </a:spcBef>
              <a:buSzPts val="12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Extremely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few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drugs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category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pc="-5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">
              <a:spcBef>
                <a:spcPts val="790"/>
              </a:spcBef>
              <a:spcAft>
                <a:spcPts val="0"/>
              </a:spcAft>
            </a:pP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935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r>
              <a:rPr lang="en-US" b="1" spc="-5" dirty="0">
                <a:effectLst/>
                <a:latin typeface="Calibri" panose="020F0502020204030204" pitchFamily="34" charset="0"/>
                <a:ea typeface="Wingdings" pitchFamily="2" charset="2"/>
              </a:rPr>
              <a:t>Category</a:t>
            </a:r>
            <a:r>
              <a:rPr lang="en-US" b="1" spc="-15" dirty="0">
                <a:effectLst/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Wingdings" pitchFamily="2" charset="2"/>
              </a:rPr>
              <a:t>B</a:t>
            </a:r>
            <a:r>
              <a:rPr lang="en-US" b="1" spc="-25" dirty="0">
                <a:effectLst/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Wingdings" pitchFamily="2" charset="2"/>
              </a:rPr>
              <a:t>:</a:t>
            </a:r>
            <a:endParaRPr lang="en-JO" b="1" dirty="0">
              <a:effectLst/>
              <a:latin typeface="Calibri" panose="020F0502020204030204" pitchFamily="34" charset="0"/>
              <a:ea typeface="Wingdings" pitchFamily="2" charset="2"/>
            </a:endParaRPr>
          </a:p>
          <a:p>
            <a:pPr marL="62865">
              <a:spcBef>
                <a:spcPts val="910"/>
              </a:spcBef>
              <a:tabLst>
                <a:tab pos="5207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pc="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controlled</a:t>
            </a:r>
            <a:r>
              <a:rPr lang="en-US" spc="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pregnant </a:t>
            </a:r>
            <a:r>
              <a:rPr lang="en-US" spc="-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</a:t>
            </a:r>
            <a:r>
              <a:rPr lang="en-GB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25755">
              <a:spcBef>
                <a:spcPts val="91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endParaRPr lang="en-JO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" marR="106299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imal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shown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adverse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confirmed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controlled</a:t>
            </a:r>
            <a:r>
              <a:rPr lang="en-US" spc="2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trimester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there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fetus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later</a:t>
            </a:r>
            <a:r>
              <a:rPr lang="en-US" spc="30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trimesters</a:t>
            </a:r>
            <a:r>
              <a:rPr lang="en-US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8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A50A2-B907-921D-5AB5-55C6DD70609F}"/>
              </a:ext>
            </a:extLst>
          </p:cNvPr>
          <p:cNvSpPr txBox="1"/>
          <p:nvPr/>
        </p:nvSpPr>
        <p:spPr>
          <a:xfrm>
            <a:off x="1528329" y="664044"/>
            <a:ext cx="10003175" cy="4429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spcBef>
                <a:spcPts val="790"/>
              </a:spcBef>
              <a:buSzPts val="1200"/>
              <a:tabLst>
                <a:tab pos="521335" algn="l"/>
              </a:tabLst>
            </a:pPr>
            <a:r>
              <a:rPr lang="en-US" b="1" spc="-5" dirty="0">
                <a:effectLst/>
                <a:latin typeface="Calibri" panose="020F0502020204030204" pitchFamily="34" charset="0"/>
                <a:ea typeface="Wingdings" pitchFamily="2" charset="2"/>
              </a:rPr>
              <a:t>Category</a:t>
            </a:r>
            <a:r>
              <a:rPr lang="en-US" b="1" spc="-20" dirty="0">
                <a:effectLst/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Wingdings" pitchFamily="2" charset="2"/>
              </a:rPr>
              <a:t>C</a:t>
            </a:r>
            <a:r>
              <a:rPr lang="en-US" b="1" spc="-35" dirty="0">
                <a:effectLst/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Wingdings" pitchFamily="2" charset="2"/>
              </a:rPr>
              <a:t>:</a:t>
            </a:r>
            <a:r>
              <a:rPr lang="en-US" b="1" spc="-20" dirty="0">
                <a:effectLst/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Wingdings" pitchFamily="2" charset="2"/>
              </a:rPr>
              <a:t>Risk</a:t>
            </a:r>
            <a:r>
              <a:rPr lang="en-US" b="1" spc="-20" dirty="0">
                <a:effectLst/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spc="5" dirty="0">
                <a:effectLst/>
                <a:latin typeface="Calibri" panose="020F0502020204030204" pitchFamily="34" charset="0"/>
                <a:ea typeface="Wingdings" pitchFamily="2" charset="2"/>
              </a:rPr>
              <a:t>not</a:t>
            </a:r>
            <a:r>
              <a:rPr lang="en-US" b="1" spc="-35" dirty="0">
                <a:effectLst/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Wingdings" pitchFamily="2" charset="2"/>
              </a:rPr>
              <a:t>ruled</a:t>
            </a:r>
            <a:r>
              <a:rPr lang="en-US" b="1" spc="-20" dirty="0">
                <a:effectLst/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Wingdings" pitchFamily="2" charset="2"/>
              </a:rPr>
              <a:t>out</a:t>
            </a:r>
            <a:endParaRPr lang="en-JO" b="1" dirty="0">
              <a:effectLst/>
              <a:latin typeface="Calibri" panose="020F0502020204030204" pitchFamily="34" charset="0"/>
              <a:ea typeface="Wingdings" pitchFamily="2" charset="2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GB" spc="-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Risk not ruled out, in which the s</a:t>
            </a:r>
            <a:r>
              <a:rPr lang="en-US" spc="-5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tudies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en-US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women</a:t>
            </a:r>
            <a:r>
              <a:rPr lang="en-US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en-US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animals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</a:t>
            </a:r>
            <a:r>
              <a:rPr lang="en-US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available</a:t>
            </a:r>
            <a:endParaRPr lang="en-JO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790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Wingdings 2" pitchFamily="2" charset="2"/>
                <a:cs typeface="Arial" panose="020B0604020202020204" pitchFamily="34" charset="0"/>
              </a:rPr>
              <a:t>-</a:t>
            </a:r>
            <a:r>
              <a:rPr lang="en-US" spc="-5" dirty="0">
                <a:effectLst/>
                <a:latin typeface="Calibri" panose="020F0502020204030204" pitchFamily="34" charset="0"/>
                <a:ea typeface="Wingdings 2" pitchFamily="2" charset="2"/>
                <a:cs typeface="Arial" panose="020B0604020202020204" pitchFamily="34" charset="0"/>
              </a:rPr>
              <a:t>Benefits</a:t>
            </a:r>
            <a:r>
              <a:rPr lang="en-US" spc="-25" dirty="0">
                <a:effectLst/>
                <a:latin typeface="Calibri" panose="020F0502020204030204" pitchFamily="34" charset="0"/>
                <a:ea typeface="Wingdings 2" pitchFamily="2" charset="2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Wingdings 2" pitchFamily="2" charset="2"/>
                <a:cs typeface="Arial" panose="020B0604020202020204" pitchFamily="34" charset="0"/>
              </a:rPr>
              <a:t>outweigh</a:t>
            </a:r>
            <a:r>
              <a:rPr lang="en-US" spc="-35" dirty="0">
                <a:effectLst/>
                <a:latin typeface="Calibri" panose="020F0502020204030204" pitchFamily="34" charset="0"/>
                <a:ea typeface="Wingdings 2" pitchFamily="2" charset="2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Wingdings 2" pitchFamily="2" charset="2"/>
                <a:cs typeface="Arial" panose="020B0604020202020204" pitchFamily="34" charset="0"/>
              </a:rPr>
              <a:t>the risks</a:t>
            </a:r>
            <a:endParaRPr lang="en-GB" spc="-5" dirty="0">
              <a:effectLst/>
              <a:latin typeface="Calibri" panose="020F0502020204030204" pitchFamily="34" charset="0"/>
              <a:ea typeface="Wingdings 2" pitchFamily="2" charset="2"/>
              <a:cs typeface="Arial" panose="020B0604020202020204" pitchFamily="34" charset="0"/>
            </a:endParaRPr>
          </a:p>
          <a:p>
            <a:pPr lvl="0">
              <a:spcBef>
                <a:spcPts val="790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endParaRPr lang="en-JO" dirty="0">
              <a:effectLst/>
              <a:latin typeface="Calibri" panose="020F0502020204030204" pitchFamily="34" charset="0"/>
              <a:ea typeface="Wingdings 2" pitchFamily="2" charset="2"/>
              <a:cs typeface="Arial" panose="020B0604020202020204" pitchFamily="34" charset="0"/>
            </a:endParaRPr>
          </a:p>
          <a:p>
            <a:pPr lvl="0">
              <a:spcBef>
                <a:spcPts val="915"/>
              </a:spcBef>
              <a:spcAft>
                <a:spcPts val="0"/>
              </a:spcAft>
              <a:buSzPts val="1200"/>
              <a:tabLst>
                <a:tab pos="554990" algn="l"/>
              </a:tabLst>
            </a:pPr>
            <a:r>
              <a:rPr lang="en-US" b="1" spc="-5" dirty="0">
                <a:effectLst/>
                <a:latin typeface="Calibri" panose="020F0502020204030204" pitchFamily="34" charset="0"/>
                <a:ea typeface="Wingdings" pitchFamily="2" charset="2"/>
              </a:rPr>
              <a:t>Category</a:t>
            </a:r>
            <a:r>
              <a:rPr lang="en-US" b="1" spc="-15" dirty="0">
                <a:effectLst/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Wingdings" pitchFamily="2" charset="2"/>
              </a:rPr>
              <a:t>D</a:t>
            </a:r>
            <a:r>
              <a:rPr lang="en-US" b="1" spc="-10" dirty="0">
                <a:effectLst/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Wingdings" pitchFamily="2" charset="2"/>
              </a:rPr>
              <a:t>:</a:t>
            </a:r>
            <a:endParaRPr lang="en-JO" b="1" dirty="0">
              <a:effectLst/>
              <a:latin typeface="Calibri" panose="020F0502020204030204" pitchFamily="34" charset="0"/>
              <a:ea typeface="Wingdings" pitchFamily="2" charset="2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</a:t>
            </a:r>
            <a:r>
              <a:rPr lang="en-US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positive evidence of</a:t>
            </a:r>
            <a:r>
              <a:rPr lang="en-US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risk</a:t>
            </a:r>
            <a:r>
              <a:rPr lang="en-US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en-US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human</a:t>
            </a:r>
            <a:r>
              <a:rPr lang="en-US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fetus </a:t>
            </a:r>
            <a:r>
              <a:rPr lang="en-US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(unsafe</a:t>
            </a:r>
            <a:r>
              <a:rPr lang="en-GB" spc="-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GB" spc="-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pc="-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hould</a:t>
            </a:r>
            <a:r>
              <a:rPr lang="en-US" spc="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US" spc="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unless</a:t>
            </a:r>
            <a:r>
              <a:rPr lang="en-US" u="sng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en-US" spc="1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en-GB" spc="-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alternatives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life-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threatening</a:t>
            </a:r>
            <a:r>
              <a:rPr lang="en-US" spc="2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illness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815"/>
              </a:spcBef>
              <a:spcAft>
                <a:spcPts val="0"/>
              </a:spcAft>
              <a:buSzPts val="1200"/>
              <a:tabLst>
                <a:tab pos="372110" algn="l"/>
              </a:tabLst>
            </a:pPr>
            <a:r>
              <a:rPr lang="en-GB" spc="-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Benefits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outweigh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risks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GB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serious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condition</a:t>
            </a:r>
            <a:r>
              <a:rPr lang="en-GB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</a:p>
          <a:p>
            <a:pPr lvl="0">
              <a:spcBef>
                <a:spcPts val="815"/>
              </a:spcBef>
              <a:spcAft>
                <a:spcPts val="0"/>
              </a:spcAft>
              <a:buSzPts val="1200"/>
              <a:tabLst>
                <a:tab pos="372110" algn="l"/>
              </a:tabLst>
            </a:pP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860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r>
              <a:rPr lang="en-US" b="1" spc="-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Category</a:t>
            </a:r>
            <a:r>
              <a:rPr lang="en-US" b="1" spc="10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X</a:t>
            </a:r>
            <a:r>
              <a:rPr lang="en-US" b="1" spc="10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0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:</a:t>
            </a:r>
            <a:r>
              <a:rPr lang="en-US" b="0" spc="10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Highly</a:t>
            </a:r>
            <a:r>
              <a:rPr lang="en-US" b="1" spc="10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spc="-10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unsafe</a:t>
            </a:r>
            <a:r>
              <a:rPr lang="en-US" b="1" spc="1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0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:</a:t>
            </a:r>
            <a:endParaRPr lang="en-JO" b="1" dirty="0">
              <a:effectLst/>
              <a:latin typeface="Calibri" panose="020F0502020204030204" pitchFamily="34" charset="0"/>
              <a:ea typeface="Wingdings" pitchFamily="2" charset="2"/>
            </a:endParaRPr>
          </a:p>
          <a:p>
            <a:pPr marR="918845" lvl="0">
              <a:lnSpc>
                <a:spcPct val="107000"/>
              </a:lnSpc>
              <a:spcBef>
                <a:spcPts val="35"/>
              </a:spcBef>
              <a:spcAft>
                <a:spcPts val="0"/>
              </a:spcAft>
              <a:buSzPts val="1200"/>
              <a:tabLst>
                <a:tab pos="405765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use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outweighs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</a:t>
            </a:r>
            <a:r>
              <a:rPr lang="en-US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Drugs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category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pc="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contraindicated</a:t>
            </a:r>
            <a:r>
              <a:rPr lang="en-US" u="sng" spc="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pc="35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pregnant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woman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become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pregnant</a:t>
            </a:r>
            <a:r>
              <a:rPr lang="en-US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7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677A8D-DBB1-70B6-00C2-DD22975C98C9}"/>
              </a:ext>
            </a:extLst>
          </p:cNvPr>
          <p:cNvSpPr txBox="1"/>
          <p:nvPr/>
        </p:nvSpPr>
        <p:spPr>
          <a:xfrm>
            <a:off x="1396038" y="652150"/>
            <a:ext cx="9642379" cy="555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100">
              <a:spcBef>
                <a:spcPts val="110"/>
              </a:spcBef>
              <a:spcAft>
                <a:spcPts val="0"/>
              </a:spcAft>
            </a:pPr>
            <a:r>
              <a:rPr lang="en-US" sz="1800" b="1" u="sng" spc="-10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Antibiotics: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860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r>
              <a:rPr lang="en-GB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Penicillin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</a:t>
            </a:r>
            <a:r>
              <a:rPr lang="en-US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1800" spc="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pregnancy</a:t>
            </a:r>
            <a:endParaRPr lang="en-JO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10"/>
              </a:spcBef>
              <a:buSzPts val="1200"/>
              <a:tabLst>
                <a:tab pos="561340" algn="l"/>
              </a:tabLst>
            </a:pPr>
            <a:r>
              <a:rPr lang="en-GB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Syphilis: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</a:t>
            </a:r>
            <a:r>
              <a:rPr lang="en-US" sz="1800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choice</a:t>
            </a:r>
            <a:r>
              <a:rPr lang="en-US" sz="1800" spc="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penicillin</a:t>
            </a:r>
            <a:endParaRPr lang="en-JO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062990" lvl="0">
              <a:lnSpc>
                <a:spcPct val="107000"/>
              </a:lnSpc>
              <a:spcBef>
                <a:spcPts val="40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r>
              <a:rPr lang="en-GB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</a:t>
            </a:r>
            <a:r>
              <a:rPr lang="en-US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premature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labour</a:t>
            </a:r>
            <a:r>
              <a:rPr lang="en-US" sz="1800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&amp;/or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fetal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distress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</a:t>
            </a:r>
            <a:r>
              <a:rPr lang="en-US" sz="1800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women</a:t>
            </a:r>
            <a:r>
              <a:rPr lang="en-US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taking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</a:t>
            </a:r>
            <a:r>
              <a:rPr lang="en-US" sz="1800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27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spc="-10" baseline="30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1800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half of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pregnancy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(due</a:t>
            </a:r>
            <a:r>
              <a:rPr lang="en-US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jarish-herixhimer</a:t>
            </a:r>
            <a:r>
              <a:rPr lang="en-US" sz="1800" b="1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reaction</a:t>
            </a:r>
            <a:r>
              <a:rPr lang="en-US" sz="1800" b="1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JO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790"/>
              </a:spcBef>
              <a:buSzPts val="1200"/>
              <a:tabLst>
                <a:tab pos="521335" algn="l"/>
              </a:tabLst>
            </a:pPr>
            <a:r>
              <a:rPr lang="en-GB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Compatible</a:t>
            </a:r>
            <a:r>
              <a:rPr lang="en-US" sz="1800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en-US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breastfeeding </a:t>
            </a:r>
            <a:r>
              <a:rPr lang="en-US" sz="1800">
                <a:effectLst/>
                <a:latin typeface="Calibri" panose="020F0502020204030204" pitchFamily="34" charset="0"/>
                <a:ea typeface="Wingdings 2" pitchFamily="2" charset="2"/>
                <a:cs typeface="Wingdings 2" pitchFamily="2" charset="2"/>
              </a:rPr>
              <a:t>P</a:t>
            </a:r>
            <a:endParaRPr lang="en-JO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860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endParaRPr lang="en-GB" sz="1800" spc="-5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860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r>
              <a:rPr lang="en-GB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Cephalosporin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</a:t>
            </a:r>
            <a:r>
              <a:rPr lang="en-US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1800" spc="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pregnancy</a:t>
            </a:r>
            <a:endParaRPr lang="en-GB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860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Excreted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breast</a:t>
            </a:r>
            <a:r>
              <a:rPr lang="en-US" sz="1800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milk</a:t>
            </a:r>
            <a:r>
              <a:rPr lang="en-US" sz="1800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en-US" sz="1800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concentrations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</a:t>
            </a:r>
            <a:r>
              <a:rPr lang="en-US" sz="1800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z="1800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Considered</a:t>
            </a:r>
            <a:r>
              <a:rPr lang="en-US" sz="1800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compatible</a:t>
            </a:r>
            <a:r>
              <a:rPr lang="en-US" sz="1800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sz="1800" spc="38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breastfeeding</a:t>
            </a:r>
            <a:r>
              <a:rPr lang="en-US" sz="1800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Wingdings 2" pitchFamily="2" charset="2"/>
                <a:cs typeface="Wingdings 2" pitchFamily="2" charset="2"/>
              </a:rPr>
              <a:t>P</a:t>
            </a:r>
            <a:endParaRPr lang="en-JO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740"/>
              </a:spcBef>
              <a:buSzPts val="1200"/>
              <a:tabLst>
                <a:tab pos="521335" algn="l"/>
              </a:tabLst>
            </a:pPr>
            <a:endParaRPr lang="en-GB" sz="1800" spc="-5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740"/>
              </a:spcBef>
              <a:buSzPts val="1200"/>
              <a:tabLst>
                <a:tab pos="521335" algn="l"/>
              </a:tabLst>
            </a:pPr>
            <a:r>
              <a:rPr lang="en-GB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Metronidazole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</a:t>
            </a:r>
            <a:r>
              <a:rPr lang="en-US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</a:t>
            </a:r>
            <a:endParaRPr lang="en-JO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866265" lvl="0">
              <a:lnSpc>
                <a:spcPts val="1370"/>
              </a:lnSpc>
              <a:spcBef>
                <a:spcPts val="35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endParaRPr lang="en-GB" sz="1800" spc="-1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866265" lvl="0">
              <a:lnSpc>
                <a:spcPts val="1370"/>
              </a:lnSpc>
              <a:spcBef>
                <a:spcPts val="35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endParaRPr lang="en-GB" spc="-1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866265" lvl="0">
              <a:lnSpc>
                <a:spcPts val="1370"/>
              </a:lnSpc>
              <a:spcBef>
                <a:spcPts val="35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r>
              <a:rPr lang="en-GB" spc="-1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</a:t>
            </a:r>
            <a:r>
              <a:rPr lang="en-US" sz="1800" spc="-1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Macrolides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(Azithromycin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Clarithromycin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Erythromycin):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</a:t>
            </a:r>
            <a:r>
              <a:rPr lang="en-US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</a:t>
            </a:r>
            <a:r>
              <a:rPr lang="en-US" sz="1800" spc="3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GB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866265" lvl="0">
              <a:lnSpc>
                <a:spcPts val="1370"/>
              </a:lnSpc>
              <a:spcBef>
                <a:spcPts val="35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endParaRPr lang="en-GB" spc="-5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866265" lvl="0">
              <a:lnSpc>
                <a:spcPts val="1370"/>
              </a:lnSpc>
              <a:spcBef>
                <a:spcPts val="35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endParaRPr lang="en-GB" sz="1800" spc="-5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866265" lvl="0">
              <a:lnSpc>
                <a:spcPts val="1370"/>
              </a:lnSpc>
              <a:spcBef>
                <a:spcPts val="35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r>
              <a:rPr lang="en-GB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</a:t>
            </a:r>
            <a:r>
              <a:rPr lang="en-US" sz="1800" spc="-5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Fluorquinolones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</a:t>
            </a:r>
            <a:r>
              <a:rPr lang="en-US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800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Not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recommended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en-US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1800" spc="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harmful</a:t>
            </a:r>
            <a:endParaRPr lang="en-JO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984250" lvl="0">
              <a:lnSpc>
                <a:spcPts val="137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endParaRPr lang="en-GB" sz="1800" spc="-5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984250" lvl="0">
              <a:lnSpc>
                <a:spcPts val="137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endParaRPr lang="en-GB" spc="-5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984250" lvl="0">
              <a:lnSpc>
                <a:spcPts val="137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endParaRPr lang="en-JO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37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5F9512-8B00-D94C-8012-87AF54928FD9}"/>
              </a:ext>
            </a:extLst>
          </p:cNvPr>
          <p:cNvSpPr txBox="1"/>
          <p:nvPr/>
        </p:nvSpPr>
        <p:spPr>
          <a:xfrm>
            <a:off x="1256531" y="2266117"/>
            <a:ext cx="8268470" cy="3214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lnSpc>
                <a:spcPts val="1380"/>
              </a:lnSpc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7-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Tetracyclines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Pregnancy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</a:t>
            </a:r>
            <a:r>
              <a:rPr lang="en-US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endParaRPr lang="en-JO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3598545" lvl="0">
              <a:lnSpc>
                <a:spcPct val="107000"/>
              </a:lnSpc>
              <a:spcBef>
                <a:spcPts val="35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r>
              <a:rPr lang="en-GB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Can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cause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problems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teeth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bone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15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other</a:t>
            </a:r>
            <a:r>
              <a:rPr lang="en-US" sz="1800" spc="-8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defects/effects</a:t>
            </a:r>
            <a:endParaRPr lang="en-JO" sz="180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815"/>
              </a:spcBef>
              <a:buSzPts val="1200"/>
              <a:tabLst>
                <a:tab pos="521335" algn="l"/>
              </a:tabLst>
            </a:pPr>
            <a:r>
              <a:rPr lang="en-GB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Have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been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linked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maternal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liver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toxicity</a:t>
            </a:r>
            <a:endParaRPr lang="en-JO" sz="180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Not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Compatible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breastfeeding</a:t>
            </a:r>
            <a:endParaRPr lang="en-JO" sz="180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424555" lvl="0">
              <a:lnSpc>
                <a:spcPct val="107000"/>
              </a:lnSpc>
              <a:spcBef>
                <a:spcPts val="910"/>
              </a:spcBef>
              <a:buSzPts val="1200"/>
              <a:tabLst>
                <a:tab pos="554990" algn="l"/>
              </a:tabLst>
            </a:pPr>
            <a:r>
              <a:rPr lang="en-GB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Readily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cross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firmly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bound</a:t>
            </a:r>
            <a:r>
              <a:rPr lang="en-US" sz="1800" spc="20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by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chelation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calcium</a:t>
            </a:r>
            <a:r>
              <a:rPr lang="en-US" sz="1800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developing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bone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17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tooth</a:t>
            </a:r>
            <a:r>
              <a:rPr lang="en-US" sz="1800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structures.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This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produces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permanent</a:t>
            </a:r>
            <a:r>
              <a:rPr lang="en-US" sz="1800" spc="18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brown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discoloration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teeth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inhibition</a:t>
            </a:r>
            <a:r>
              <a:rPr lang="en-US" sz="1800" spc="15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bone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growth.</a:t>
            </a:r>
            <a:endParaRPr lang="en-JO" sz="180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F10A14-5A83-CAAC-137F-A9474653E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309" y="1550348"/>
            <a:ext cx="3105702" cy="207046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809583-EB86-1AF7-0945-3FC295B810AB}"/>
              </a:ext>
            </a:extLst>
          </p:cNvPr>
          <p:cNvSpPr txBox="1"/>
          <p:nvPr/>
        </p:nvSpPr>
        <p:spPr>
          <a:xfrm>
            <a:off x="1256531" y="578462"/>
            <a:ext cx="11401137" cy="1004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84250" lvl="0">
              <a:lnSpc>
                <a:spcPts val="137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r>
              <a:rPr lang="en-GB" spc="-5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</a:t>
            </a:r>
            <a:r>
              <a:rPr lang="en-US" sz="1800" spc="-5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Aminoglycosides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(Streptomycin,</a:t>
            </a:r>
            <a:r>
              <a:rPr lang="en-US" sz="1800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gentamycin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1800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</a:t>
            </a:r>
            <a:r>
              <a:rPr lang="en-US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C/D</a:t>
            </a:r>
            <a:r>
              <a:rPr lang="en-US" sz="1800" spc="5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spc="5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(according to the dose)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congenital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800" spc="-15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984250" lvl="0">
              <a:lnSpc>
                <a:spcPts val="137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endParaRPr lang="en-GB" spc="-15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984250" lvl="0">
              <a:lnSpc>
                <a:spcPts val="137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deafness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&amp;</a:t>
            </a:r>
            <a:r>
              <a:rPr lang="en-US" sz="1800" spc="2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Ototoxicity</a:t>
            </a:r>
            <a:r>
              <a:rPr lang="en-US" sz="1800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potential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benefits</a:t>
            </a:r>
            <a:r>
              <a:rPr lang="en-US" sz="1800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en-US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warrant</a:t>
            </a:r>
            <a:r>
              <a:rPr lang="en-US" sz="1800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pregnant</a:t>
            </a:r>
            <a:r>
              <a:rPr lang="en-US" sz="1800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women</a:t>
            </a:r>
            <a:r>
              <a:rPr lang="en-US" sz="1800" spc="26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800" spc="26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984250" lvl="0">
              <a:lnSpc>
                <a:spcPts val="137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endParaRPr lang="en-GB" spc="26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984250" lvl="0">
              <a:lnSpc>
                <a:spcPts val="1370"/>
              </a:lnSpc>
              <a:spcBef>
                <a:spcPts val="25"/>
              </a:spcBef>
              <a:spcAft>
                <a:spcPts val="0"/>
              </a:spcAft>
              <a:buSzPts val="1200"/>
              <a:tabLst>
                <a:tab pos="561340" algn="l"/>
              </a:tabLst>
            </a:pP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despite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potential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risks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</a:t>
            </a:r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887795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6394D2-00FB-66FA-02F2-25B0712A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361950"/>
            <a:ext cx="90424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4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3857A1-F0A8-C9FF-207E-A5A2B473EA19}"/>
              </a:ext>
            </a:extLst>
          </p:cNvPr>
          <p:cNvSpPr txBox="1"/>
          <p:nvPr/>
        </p:nvSpPr>
        <p:spPr>
          <a:xfrm>
            <a:off x="1710651" y="1065981"/>
            <a:ext cx="8383924" cy="4172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spcBef>
                <a:spcPts val="790"/>
              </a:spcBef>
            </a:pPr>
            <a:r>
              <a:rPr lang="en-US" sz="1800" b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Anti</a:t>
            </a:r>
            <a:r>
              <a:rPr lang="en-US" sz="1800" b="1" u="sng" spc="-60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u="sng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fungal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ts val="1450"/>
              </a:lnSpc>
              <a:spcBef>
                <a:spcPts val="860"/>
              </a:spcBef>
              <a:buSzPts val="1200"/>
              <a:tabLst>
                <a:tab pos="521335" algn="l"/>
              </a:tabLst>
            </a:pPr>
            <a:r>
              <a:rPr lang="en-GB" sz="18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Topical</a:t>
            </a:r>
            <a:r>
              <a:rPr lang="en-US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z="1800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Vaginal</a:t>
            </a:r>
            <a:r>
              <a:rPr lang="en-US" sz="1800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Nystatin</a:t>
            </a:r>
            <a:r>
              <a:rPr lang="en-US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</a:t>
            </a:r>
            <a:r>
              <a:rPr lang="en-US" sz="1800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</a:t>
            </a:r>
            <a:r>
              <a:rPr lang="en-US" sz="1800" spc="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Wingdings 2" pitchFamily="2" charset="2"/>
                <a:cs typeface="Wingdings 2" pitchFamily="2" charset="2"/>
              </a:rPr>
              <a:t>P</a:t>
            </a:r>
            <a:endParaRPr lang="en-JO" sz="1800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198880" lvl="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r>
              <a:rPr lang="en-GB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Systemic</a:t>
            </a:r>
            <a:r>
              <a:rPr lang="en-US" sz="1800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800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Flucanazole</a:t>
            </a:r>
            <a:r>
              <a:rPr lang="en-US" sz="1800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1800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en-US" sz="1800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azole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.. ) =&gt; </a:t>
            </a:r>
            <a:r>
              <a:rPr lang="en-US" sz="1800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Considerd</a:t>
            </a:r>
            <a:r>
              <a:rPr lang="en-US" sz="1800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toxic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medications, and</a:t>
            </a:r>
            <a:r>
              <a:rPr lang="en-US" sz="1800" spc="27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en-US" sz="1800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1800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pregnancy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been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</a:t>
            </a:r>
            <a:r>
              <a:rPr lang="en-US" sz="1800" b="1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800" b="1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life-threatening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fungal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infections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!!</a:t>
            </a:r>
            <a:endParaRPr lang="en-JO" sz="1800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">
              <a:spcBef>
                <a:spcPts val="765"/>
              </a:spcBef>
              <a:spcAft>
                <a:spcPts val="0"/>
              </a:spcAft>
            </a:pPr>
            <a:endParaRPr lang="en-GB" sz="1800" u="sng" spc="-47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Wingdings" pitchFamily="2" charset="2"/>
              <a:cs typeface="Wingdings" pitchFamily="2" charset="2"/>
            </a:endParaRPr>
          </a:p>
          <a:p>
            <a:pPr marL="62865">
              <a:spcBef>
                <a:spcPts val="765"/>
              </a:spcBef>
              <a:spcAft>
                <a:spcPts val="0"/>
              </a:spcAft>
            </a:pPr>
            <a:endParaRPr lang="en-GB" u="sng" spc="-470" dirty="0"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2865">
              <a:spcBef>
                <a:spcPts val="765"/>
              </a:spcBef>
              <a:spcAft>
                <a:spcPts val="0"/>
              </a:spcAft>
            </a:pPr>
            <a:r>
              <a:rPr lang="en-US" sz="1800" b="1" u="sng" spc="5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800" b="1" u="sng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800" b="1" u="sng" spc="-25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1800" b="1" u="sng" spc="-5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b="1" u="sng" spc="5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800" b="1" u="sng" spc="-5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800" b="1" u="sng" spc="2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800" b="1" u="sng" spc="-5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1800" b="1" u="sng" spc="2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800" b="1" u="sng" spc="1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800" b="1" u="sng" spc="-25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b="1" u="sng" spc="-15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800" b="1" u="sng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JO" sz="1800" b="1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40"/>
              </a:spcBef>
              <a:buSzPts val="1200"/>
              <a:tabLst>
                <a:tab pos="521335" algn="l"/>
              </a:tabLst>
            </a:pPr>
            <a:r>
              <a:rPr lang="en-GB" sz="18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Pregnant</a:t>
            </a:r>
            <a:r>
              <a:rPr lang="en-US" sz="1800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women</a:t>
            </a:r>
            <a:r>
              <a:rPr lang="en-US" sz="1800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en-US" sz="1800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active TB</a:t>
            </a:r>
            <a:r>
              <a:rPr lang="en-US" sz="1800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should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treated,</a:t>
            </a:r>
            <a:r>
              <a:rPr lang="en-US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</a:t>
            </a:r>
            <a:r>
              <a:rPr lang="en-US" sz="1800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</a:t>
            </a:r>
            <a:r>
              <a:rPr lang="en-US" sz="1800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first</a:t>
            </a:r>
            <a:r>
              <a:rPr lang="en-US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stage</a:t>
            </a:r>
            <a:r>
              <a:rPr lang="en-US" sz="1800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pregnancy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J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z="18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Isoniazid,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rifampin,</a:t>
            </a:r>
            <a:r>
              <a:rPr lang="en-US" sz="1800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ethambutol</a:t>
            </a:r>
            <a:r>
              <a:rPr lang="en-US" sz="1800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pyrazinamide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"Streptomycin”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used,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1800" spc="2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shown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harmful</a:t>
            </a:r>
            <a:r>
              <a:rPr lang="en-US" sz="1800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effects</a:t>
            </a:r>
            <a:endParaRPr lang="en-J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100">
              <a:spcBef>
                <a:spcPts val="120"/>
              </a:spcBef>
            </a:pP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en-US" sz="1800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fetus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(has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heighest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en-US" sz="1800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ototoxicity).</a:t>
            </a:r>
            <a:endParaRPr lang="en-J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5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E31D2C-1511-F82F-B498-516C15D69FAE}"/>
              </a:ext>
            </a:extLst>
          </p:cNvPr>
          <p:cNvSpPr>
            <a:spLocks noGrp="1"/>
          </p:cNvSpPr>
          <p:nvPr/>
        </p:nvSpPr>
        <p:spPr>
          <a:xfrm>
            <a:off x="1006839" y="2682934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u="sng" kern="0" spc="-5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Drugs</a:t>
            </a:r>
            <a:r>
              <a:rPr lang="en-US" sz="5400" i="1" u="sng" kern="0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</a:t>
            </a:r>
            <a:r>
              <a:rPr lang="en-US" sz="5400" i="1" u="sng" kern="0" spc="-15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In</a:t>
            </a:r>
            <a:r>
              <a:rPr lang="en-US" sz="5400" i="1" u="sng" kern="0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</a:t>
            </a:r>
            <a:r>
              <a:rPr lang="en-US" sz="5400" i="1" u="sng" kern="0" spc="-5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Pregnancy</a:t>
            </a:r>
            <a:br>
              <a:rPr lang="en-JO" sz="5400" i="1" u="sng" kern="0">
                <a:effectLst/>
                <a:ea typeface="Calibri" panose="020F0502020204030204" pitchFamily="34" charset="0"/>
              </a:rPr>
            </a:br>
            <a:endParaRPr lang="en-JO" i="1" u="sng"/>
          </a:p>
        </p:txBody>
      </p:sp>
    </p:spTree>
    <p:extLst>
      <p:ext uri="{BB962C8B-B14F-4D97-AF65-F5344CB8AC3E}">
        <p14:creationId xmlns:p14="http://schemas.microsoft.com/office/powerpoint/2010/main" val="3835678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3593F8-E83B-C625-6934-9B3F19BE8875}"/>
              </a:ext>
            </a:extLst>
          </p:cNvPr>
          <p:cNvSpPr txBox="1"/>
          <p:nvPr/>
        </p:nvSpPr>
        <p:spPr>
          <a:xfrm>
            <a:off x="1296026" y="589087"/>
            <a:ext cx="7399674" cy="5115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>
              <a:spcBef>
                <a:spcPts val="110"/>
              </a:spcBef>
              <a:spcAft>
                <a:spcPts val="0"/>
              </a:spcAft>
            </a:pPr>
            <a:r>
              <a:rPr lang="en-US" b="1" spc="-5">
                <a:solidFill>
                  <a:srgbClr val="006F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Lithium:</a:t>
            </a:r>
            <a:r>
              <a:rPr lang="en-US" b="1" spc="-25">
                <a:solidFill>
                  <a:srgbClr val="006F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FDA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pregnancy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category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)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34035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Lithium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used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in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primarily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treat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affected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mental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disorders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982980" lvl="0">
              <a:lnSpc>
                <a:spcPct val="107000"/>
              </a:lnSpc>
              <a:spcBef>
                <a:spcPts val="915"/>
              </a:spcBef>
              <a:spcAft>
                <a:spcPts val="0"/>
              </a:spcAft>
              <a:buSzPts val="1200"/>
              <a:tabLst>
                <a:tab pos="534035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If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agent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used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early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gestation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associated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risk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CVS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anomalies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41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exposed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offspring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=&gt;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1%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lithium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exposed pregnancies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may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have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Ebstains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anomaly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770"/>
              </a:spcBef>
              <a:spcAft>
                <a:spcPts val="0"/>
              </a:spcAft>
              <a:buSzPts val="1200"/>
              <a:tabLst>
                <a:tab pos="5340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Avoid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if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possible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first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trimester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adjustment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2nd</a:t>
            </a:r>
            <a:r>
              <a:rPr lang="en-US" spc="8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3rd</a:t>
            </a:r>
            <a:r>
              <a:rPr lang="en-US" spc="6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trimesters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362710" lvl="0">
              <a:lnSpc>
                <a:spcPct val="107000"/>
              </a:lnSpc>
              <a:spcBef>
                <a:spcPts val="935"/>
              </a:spcBef>
              <a:spcAft>
                <a:spcPts val="0"/>
              </a:spcAft>
              <a:buSzPts val="1200"/>
              <a:tabLst>
                <a:tab pos="534035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Side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newborn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include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: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Floppy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baby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syndrome,</a:t>
            </a:r>
            <a:r>
              <a:rPr lang="en-US" spc="24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hypoglycemia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,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cardiac</a:t>
            </a:r>
            <a:r>
              <a:rPr lang="en-US" spc="22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arrhythmias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thyroid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dysfunction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premature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delivery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122045" lvl="0">
              <a:lnSpc>
                <a:spcPct val="106000"/>
              </a:lnSpc>
              <a:spcBef>
                <a:spcPts val="790"/>
              </a:spcBef>
              <a:spcAft>
                <a:spcPts val="0"/>
              </a:spcAft>
              <a:buSzPts val="1200"/>
              <a:tabLst>
                <a:tab pos="5340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Polyhydramanios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fetal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diabetes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incipedus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possible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secondary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complication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41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lithium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during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2nd</a:t>
            </a:r>
            <a:r>
              <a:rPr lang="en-US" spc="6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3rd</a:t>
            </a:r>
            <a:r>
              <a:rPr lang="en-US" spc="8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trimester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2667000" lvl="0">
              <a:lnSpc>
                <a:spcPct val="107000"/>
              </a:lnSpc>
              <a:spcBef>
                <a:spcPts val="810"/>
              </a:spcBef>
              <a:spcAft>
                <a:spcPts val="0"/>
              </a:spcAft>
              <a:buSzPts val="1200"/>
              <a:tabLst>
                <a:tab pos="534035" algn="l"/>
              </a:tabLst>
            </a:pPr>
            <a:r>
              <a:rPr lang="en-GB" spc="-25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GB" spc="-25" err="1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Ebstein</a:t>
            </a:r>
            <a:r>
              <a:rPr lang="en-GB" spc="-25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anomaly : a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rare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heart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defect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tricuspid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valve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isn't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formed</a:t>
            </a:r>
            <a:r>
              <a:rPr lang="en-US" spc="16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properly.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result,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blood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leaks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back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through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valve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17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into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right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atrium.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3BA13-5DCB-A47C-E663-280246D9C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14" y="3161954"/>
            <a:ext cx="2792905" cy="322252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0C17F-4B0F-F657-9C52-2B2E82C3D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450" y="419334"/>
            <a:ext cx="2788169" cy="1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09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A0C782-37A9-45BD-8AB0-2ADE550C67C1}"/>
              </a:ext>
            </a:extLst>
          </p:cNvPr>
          <p:cNvSpPr txBox="1"/>
          <p:nvPr/>
        </p:nvSpPr>
        <p:spPr>
          <a:xfrm>
            <a:off x="1076806" y="97303"/>
            <a:ext cx="6245129" cy="676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>
              <a:spcBef>
                <a:spcPts val="790"/>
              </a:spcBef>
            </a:pPr>
            <a:r>
              <a:rPr lang="en-US" b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NSAIDs</a:t>
            </a:r>
            <a:endParaRPr lang="en-JO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860"/>
              </a:spcBef>
              <a:spcAft>
                <a:spcPts val="0"/>
              </a:spcAft>
              <a:buSzPts val="1200"/>
              <a:tabLst>
                <a:tab pos="574040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Aspirin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JO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35"/>
              </a:spcBef>
              <a:spcAft>
                <a:spcPts val="0"/>
              </a:spcAft>
              <a:buSzPts val="1200"/>
              <a:tabLst>
                <a:tab pos="534035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Full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dose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Aspirin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: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category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pc="26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avoided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935"/>
              </a:spcBef>
              <a:spcAft>
                <a:spcPts val="0"/>
              </a:spcAft>
              <a:buSzPts val="1200"/>
              <a:tabLst>
                <a:tab pos="5340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Low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dose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aspirin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75mg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category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safe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2725420" lvl="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SzPts val="1200"/>
              <a:tabLst>
                <a:tab pos="156210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GB" spc="-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pc="-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aternal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ingestion of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aspirin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Third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trimester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related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pc="15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closure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ductus </a:t>
            </a:r>
            <a:r>
              <a:rPr lang="en-US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arteriosus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utero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790"/>
              </a:spcBef>
              <a:spcAft>
                <a:spcPts val="0"/>
              </a:spcAft>
              <a:buSzPts val="1200"/>
              <a:tabLst>
                <a:tab pos="156210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Indication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Low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Dose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Aspirin</a:t>
            </a:r>
            <a:r>
              <a:rPr lang="en-US" spc="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include: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chronic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HTN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Chronic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autoimmune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ease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"/>
              </a:spcBef>
              <a:spcAft>
                <a:spcPts val="0"/>
              </a:spcAft>
            </a:pP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thrombophilia</a:t>
            </a:r>
            <a:r>
              <a:rPr lang="en-US" spc="1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"/>
              </a:spcBef>
              <a:spcAft>
                <a:spcPts val="0"/>
              </a:spcAft>
            </a:pP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982980" lvl="0">
              <a:lnSpc>
                <a:spcPts val="1370"/>
              </a:lnSpc>
              <a:spcBef>
                <a:spcPts val="885"/>
              </a:spcBef>
              <a:spcAft>
                <a:spcPts val="0"/>
              </a:spcAft>
              <a:buSzPts val="1200"/>
              <a:tabLst>
                <a:tab pos="5340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Acetaminophen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</a:t>
            </a:r>
            <a:r>
              <a:rPr lang="en-US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lang="en-US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evidence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teratogenicity.</a:t>
            </a:r>
            <a:r>
              <a:rPr lang="en-US" spc="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4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pc="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mild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analgesic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pc="29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antipyretic</a:t>
            </a:r>
            <a:r>
              <a:rPr lang="en-US" spc="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indicated,</a:t>
            </a:r>
            <a:r>
              <a:rPr lang="en-US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acetaminophen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preferred.</a:t>
            </a:r>
            <a:endParaRPr lang="en-JO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1895" lvl="0">
              <a:lnSpc>
                <a:spcPct val="107000"/>
              </a:lnSpc>
              <a:spcBef>
                <a:spcPts val="45"/>
              </a:spcBef>
              <a:spcAft>
                <a:spcPts val="0"/>
              </a:spcAft>
              <a:buSzPts val="1200"/>
              <a:tabLst>
                <a:tab pos="534035" algn="l"/>
              </a:tabLst>
            </a:pPr>
            <a:endParaRPr lang="en-GB" spc="-5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191895" lvl="0">
              <a:lnSpc>
                <a:spcPct val="107000"/>
              </a:lnSpc>
              <a:spcBef>
                <a:spcPts val="45"/>
              </a:spcBef>
              <a:spcAft>
                <a:spcPts val="0"/>
              </a:spcAft>
              <a:buSzPts val="1200"/>
              <a:tabLst>
                <a:tab pos="534035" algn="l"/>
              </a:tabLst>
            </a:pPr>
            <a:r>
              <a:rPr lang="en-GB" spc="-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NSAIDs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considered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(Ibuprofen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indomethacin,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diclofenac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Naproxen)</a:t>
            </a:r>
            <a:r>
              <a:rPr lang="en-US" spc="24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trimester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generally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contraindicated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pregnancy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JO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795"/>
              </a:spcBef>
              <a:spcAft>
                <a:spcPts val="0"/>
              </a:spcAft>
              <a:buSzPts val="1200"/>
              <a:tabLst>
                <a:tab pos="534035" algn="l"/>
              </a:tabLst>
            </a:pPr>
            <a:r>
              <a:rPr lang="en-GB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</a:t>
            </a:r>
            <a:r>
              <a:rPr lang="en-US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Chronic</a:t>
            </a:r>
            <a:r>
              <a:rPr lang="en-US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en-US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NSAIDs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oligohydramnios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constriction of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fetal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ductus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arteriosus</a:t>
            </a:r>
            <a:endParaRPr lang="en-JO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3D232C-DF11-6CDC-7EFD-D6663DA9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935" y="656437"/>
            <a:ext cx="4213898" cy="249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75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E60B44-C237-149B-2F29-7B505DC3108C}"/>
              </a:ext>
            </a:extLst>
          </p:cNvPr>
          <p:cNvSpPr txBox="1"/>
          <p:nvPr/>
        </p:nvSpPr>
        <p:spPr>
          <a:xfrm>
            <a:off x="1865553" y="1627224"/>
            <a:ext cx="8460894" cy="3603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>
              <a:spcBef>
                <a:spcPts val="910"/>
              </a:spcBef>
              <a:spcAft>
                <a:spcPts val="0"/>
              </a:spcAft>
            </a:pPr>
            <a:r>
              <a:rPr lang="en-US" b="1" u="sng" spc="-5" err="1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ANTINEOPLASTIC</a:t>
            </a:r>
            <a:r>
              <a:rPr lang="en-US" b="1" u="sng" spc="-90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&amp;</a:t>
            </a:r>
            <a:r>
              <a:rPr lang="en-US" b="1" u="sng" spc="-6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immunosuppressant</a:t>
            </a:r>
            <a:endParaRPr lang="en-JO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047750" lv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SzPts val="1200"/>
              <a:tabLst>
                <a:tab pos="534035" algn="l"/>
              </a:tabLst>
            </a:pPr>
            <a:r>
              <a:rPr lang="en-GB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Folate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antagonist</a:t>
            </a:r>
            <a:r>
              <a:rPr lang="en-US" spc="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methotrexate)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</a:t>
            </a:r>
            <a:r>
              <a:rPr lang="en-US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(well</a:t>
            </a:r>
            <a:r>
              <a:rPr lang="en-US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known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teratogens)</a:t>
            </a:r>
            <a:r>
              <a:rPr lang="en-US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</a:t>
            </a:r>
            <a:r>
              <a:rPr lang="en-US" spc="4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pregnancy</a:t>
            </a:r>
            <a:r>
              <a:rPr lang="en-US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severe</a:t>
            </a:r>
            <a:r>
              <a:rPr lang="en-US" spc="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birth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defects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en-JO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0" marR="982980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general,</a:t>
            </a:r>
            <a:r>
              <a:rPr lang="en-US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antineoplastic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better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avoided</a:t>
            </a:r>
            <a:r>
              <a:rPr lang="en-US" spc="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pregnancy</a:t>
            </a:r>
            <a:r>
              <a:rPr lang="en-US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studies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consider</a:t>
            </a:r>
            <a:r>
              <a:rPr lang="en-US" spc="2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them</a:t>
            </a:r>
            <a:r>
              <a:rPr lang="en-US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teratogenic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unless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benefit</a:t>
            </a:r>
            <a:r>
              <a:rPr lang="en-US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overweighs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risk.</a:t>
            </a:r>
            <a:endParaRPr lang="en-GB" spc="-1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0" marR="982980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</a:pP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355"/>
              </a:lnSpc>
              <a:spcBef>
                <a:spcPts val="910"/>
              </a:spcBef>
              <a:spcAft>
                <a:spcPts val="0"/>
              </a:spcAft>
              <a:buSzPts val="1200"/>
              <a:tabLst>
                <a:tab pos="534035" algn="l"/>
              </a:tabLst>
            </a:pPr>
            <a:r>
              <a:rPr lang="en-GB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Cyclosporine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</a:t>
            </a:r>
            <a:r>
              <a:rPr lang="en-US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Widely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</a:t>
            </a:r>
            <a:r>
              <a:rPr lang="en-US" spc="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transplantation</a:t>
            </a:r>
            <a:r>
              <a:rPr lang="en-GB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pc="-5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armful</a:t>
            </a:r>
            <a:r>
              <a:rPr lang="en-US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effects 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en-US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fetus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r>
              <a:rPr lang="en-US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without</a:t>
            </a:r>
            <a:r>
              <a:rPr lang="en-US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causing</a:t>
            </a:r>
            <a:r>
              <a:rPr lang="en-US" spc="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malformations</a:t>
            </a:r>
            <a:endParaRPr lang="en-GB" spc="-5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ts val="1375"/>
              </a:lnSpc>
              <a:spcBef>
                <a:spcPts val="10"/>
              </a:spcBef>
              <a:spcAft>
                <a:spcPts val="0"/>
              </a:spcAft>
              <a:buSzPts val="1200"/>
              <a:tabLst>
                <a:tab pos="625475" algn="l"/>
              </a:tabLst>
            </a:pPr>
            <a:endParaRPr lang="en-JO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1375"/>
              </a:lnSpc>
              <a:spcBef>
                <a:spcPts val="910"/>
              </a:spcBef>
              <a:spcAft>
                <a:spcPts val="0"/>
              </a:spcAft>
              <a:buSzPts val="1200"/>
              <a:tabLst>
                <a:tab pos="574040" algn="l"/>
              </a:tabLst>
            </a:pPr>
            <a:r>
              <a:rPr lang="en-GB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Hydroxychloroquine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safe/can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once</a:t>
            </a:r>
            <a:r>
              <a:rPr lang="en-US" spc="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indicated</a:t>
            </a:r>
            <a:r>
              <a:rPr lang="en-US" spc="4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Anti-malarial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drugs ,</a:t>
            </a:r>
            <a:endParaRPr lang="en-JO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0">
              <a:spcBef>
                <a:spcPts val="10"/>
              </a:spcBef>
              <a:spcAft>
                <a:spcPts val="0"/>
              </a:spcAft>
            </a:pP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SLE</a:t>
            </a:r>
            <a:r>
              <a:rPr lang="en-US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78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E326DE-3FFF-2167-712C-6B95FA5A324B}"/>
              </a:ext>
            </a:extLst>
          </p:cNvPr>
          <p:cNvSpPr txBox="1"/>
          <p:nvPr/>
        </p:nvSpPr>
        <p:spPr>
          <a:xfrm>
            <a:off x="1401810" y="2407374"/>
            <a:ext cx="9388379" cy="204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100">
              <a:spcBef>
                <a:spcPts val="110"/>
              </a:spcBef>
              <a:spcAft>
                <a:spcPts val="0"/>
              </a:spcAft>
            </a:pPr>
            <a:r>
              <a:rPr lang="en-US" b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ANTICONVULSANTS</a:t>
            </a:r>
            <a:endParaRPr lang="en-JO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20700" indent="-229235">
              <a:spcBef>
                <a:spcPts val="860"/>
              </a:spcBef>
              <a:spcAft>
                <a:spcPts val="0"/>
              </a:spcAft>
            </a:pPr>
            <a:r>
              <a:rPr lang="en-GB" spc="-5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Phenytoin,</a:t>
            </a:r>
            <a:r>
              <a:rPr lang="en-US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Valproic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Acid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Carbamazepine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US" spc="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(Category</a:t>
            </a:r>
            <a:r>
              <a:rPr lang="en-US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X)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1024255" lvl="1" indent="-285750" algn="just">
              <a:lnSpc>
                <a:spcPct val="107000"/>
              </a:lnSpc>
              <a:spcBef>
                <a:spcPts val="6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749935" algn="l"/>
              </a:tabLst>
            </a:pP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Women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epilepsy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r>
              <a:rPr lang="en-US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anticonvulsants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pregnancy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</a:t>
            </a:r>
            <a:r>
              <a:rPr lang="en-US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approximately</a:t>
            </a:r>
            <a:r>
              <a:rPr lang="en-US" spc="39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double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 population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malformations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ESP;</a:t>
            </a:r>
            <a:r>
              <a:rPr lang="en-US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cleft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lip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cleft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palate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pc="35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congenital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heart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disease</a:t>
            </a:r>
            <a:r>
              <a:rPr lang="en-US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JO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82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749935" algn="l"/>
              </a:tabLst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Its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better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mother</a:t>
            </a:r>
            <a:r>
              <a:rPr lang="en-US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avoid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seizure-provoking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stimuli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JO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17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DEFAD6-D0F0-E46A-0AA4-226450F385E0}"/>
              </a:ext>
            </a:extLst>
          </p:cNvPr>
          <p:cNvSpPr txBox="1"/>
          <p:nvPr/>
        </p:nvSpPr>
        <p:spPr>
          <a:xfrm>
            <a:off x="1288281" y="561997"/>
            <a:ext cx="8409902" cy="573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100">
              <a:spcBef>
                <a:spcPts val="910"/>
              </a:spcBef>
              <a:spcAft>
                <a:spcPts val="0"/>
              </a:spcAft>
            </a:pPr>
            <a:r>
              <a:rPr lang="en-US" sz="1800" b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ANTICOAGULANTS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860"/>
              </a:spcBef>
              <a:spcAft>
                <a:spcPts val="0"/>
              </a:spcAft>
              <a:buSzPts val="1200"/>
              <a:tabLst>
                <a:tab pos="749935" algn="l"/>
              </a:tabLst>
            </a:pPr>
            <a:r>
              <a:rPr lang="en-GB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Warfarin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(category</a:t>
            </a:r>
            <a:r>
              <a:rPr lang="en-US" sz="1800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</a:t>
            </a:r>
            <a:r>
              <a:rPr lang="en-US" sz="1800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US" sz="1800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crosses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placenta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should</a:t>
            </a:r>
            <a:r>
              <a:rPr lang="en-US" sz="1800" spc="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avoided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JO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92100" marR="985520" algn="just">
              <a:lnSpc>
                <a:spcPct val="1070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Fetal</a:t>
            </a:r>
            <a:r>
              <a:rPr lang="en-US" sz="1800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warfarin</a:t>
            </a:r>
            <a:r>
              <a:rPr lang="en-GB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syndrome</a:t>
            </a:r>
            <a:r>
              <a:rPr lang="en-GB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(warfarin</a:t>
            </a:r>
            <a:r>
              <a:rPr lang="en-GB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embryopathy)</a:t>
            </a:r>
            <a:r>
              <a:rPr lang="en-US" sz="1800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</a:t>
            </a:r>
            <a:r>
              <a:rPr lang="en-GB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:</a:t>
            </a:r>
            <a:r>
              <a:rPr lang="en-US" sz="1800" spc="39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en-US" sz="1800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birth</a:t>
            </a:r>
            <a:r>
              <a:rPr lang="en-US" sz="1800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weight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US" sz="1800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mental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retardation,</a:t>
            </a:r>
            <a:r>
              <a:rPr lang="en-US" sz="1800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deafness,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Microcephaly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Nasal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hypoplasia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pc="-1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alformed</a:t>
            </a:r>
            <a:r>
              <a:rPr lang="en-US" sz="1800" spc="3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bones,</a:t>
            </a:r>
            <a:r>
              <a:rPr lang="en-US" sz="1800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cartilage,</a:t>
            </a:r>
            <a:r>
              <a:rPr lang="en-US" sz="1800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1800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joints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pc="-15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100" marR="985520" algn="just">
              <a:lnSpc>
                <a:spcPct val="107000"/>
              </a:lnSpc>
              <a:spcBef>
                <a:spcPts val="60"/>
              </a:spcBef>
              <a:spcAft>
                <a:spcPts val="0"/>
              </a:spcAft>
            </a:pPr>
            <a:endParaRPr lang="en-JO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328420" lvl="0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SzPts val="1200"/>
              <a:tabLst>
                <a:tab pos="749935" algn="l"/>
              </a:tabLst>
            </a:pPr>
            <a:r>
              <a:rPr lang="en-GB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Heparin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cross</a:t>
            </a:r>
            <a:r>
              <a:rPr lang="en-US" sz="1800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placenta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because</a:t>
            </a:r>
            <a:r>
              <a:rPr lang="en-US" sz="1800" spc="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US" sz="1800" spc="6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800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large</a:t>
            </a:r>
            <a:r>
              <a:rPr lang="en-US" sz="1800" spc="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molecule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strong</a:t>
            </a:r>
            <a:r>
              <a:rPr lang="en-US" sz="1800" spc="29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negative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charge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1800" spc="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</a:t>
            </a:r>
            <a:r>
              <a:rPr lang="en-US" sz="1800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</a:t>
            </a:r>
            <a:r>
              <a:rPr lang="en-US" sz="1800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choice</a:t>
            </a:r>
            <a:r>
              <a:rPr lang="en-US" sz="1800" spc="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z="1800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patients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requiring</a:t>
            </a:r>
            <a:r>
              <a:rPr lang="en-US" sz="1800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anticoagulation.</a:t>
            </a:r>
            <a:endParaRPr lang="en-JO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20065">
              <a:spcBef>
                <a:spcPts val="25"/>
              </a:spcBef>
              <a:spcAft>
                <a:spcPts val="0"/>
              </a:spcAft>
            </a:pP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*Heparin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en-US" sz="1800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</a:t>
            </a:r>
            <a:r>
              <a:rPr lang="en-US" sz="1800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thrombocytopenia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!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0065">
              <a:spcBef>
                <a:spcPts val="25"/>
              </a:spcBef>
              <a:spcAft>
                <a:spcPts val="0"/>
              </a:spcAft>
            </a:pPr>
            <a:endParaRPr lang="en-JO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014095" lvl="0">
              <a:lnSpc>
                <a:spcPct val="107000"/>
              </a:lnSpc>
              <a:spcBef>
                <a:spcPts val="935"/>
              </a:spcBef>
              <a:spcAft>
                <a:spcPts val="0"/>
              </a:spcAft>
              <a:buSzPts val="1200"/>
              <a:tabLst>
                <a:tab pos="749935" algn="l"/>
              </a:tabLst>
            </a:pPr>
            <a:r>
              <a:rPr lang="en-GB" spc="-5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z="1800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Unfractionated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heparin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(UFH) and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low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molecular</a:t>
            </a:r>
            <a:r>
              <a:rPr lang="en-US" sz="1800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weight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heparin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(LMWH) do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not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cross</a:t>
            </a:r>
            <a:r>
              <a:rPr lang="en-US" sz="1800" spc="33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safe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the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fetus,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but</a:t>
            </a:r>
            <a:r>
              <a:rPr lang="en-US" sz="1800" spc="25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long-term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treatment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UFH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z="1800" spc="21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problematic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because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need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monitor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anticoagulant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activity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because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its</a:t>
            </a:r>
            <a:r>
              <a:rPr lang="en-US" sz="1800" spc="24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potential</a:t>
            </a:r>
            <a:r>
              <a:rPr lang="en-US" sz="1800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side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effects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JO" sz="180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014095" lv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200"/>
              <a:tabLst>
                <a:tab pos="749935" algn="l"/>
              </a:tabLst>
            </a:pPr>
            <a:r>
              <a:rPr lang="en-GB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(LMWH)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may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have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benefits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over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standard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unfractionated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heparin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molecules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still</a:t>
            </a:r>
            <a:r>
              <a:rPr lang="en-US" sz="1800" spc="31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relatively</a:t>
            </a:r>
            <a:r>
              <a:rPr lang="en-US" sz="1800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large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do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not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cross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</a:t>
            </a:r>
            <a:r>
              <a:rPr lang="en-US" sz="1800" spc="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less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risk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heparin-induced</a:t>
            </a:r>
            <a:r>
              <a:rPr lang="en-US" sz="1800" spc="35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thrombocytopenia</a:t>
            </a:r>
            <a:endParaRPr lang="en-JO" sz="180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5829C-5CBC-C542-1204-7FEECD1E2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748" y="561997"/>
            <a:ext cx="1817941" cy="19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32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3C6674-64DD-62C8-683F-0AF58864685F}"/>
              </a:ext>
            </a:extLst>
          </p:cNvPr>
          <p:cNvSpPr txBox="1"/>
          <p:nvPr/>
        </p:nvSpPr>
        <p:spPr>
          <a:xfrm>
            <a:off x="1131456" y="713859"/>
            <a:ext cx="8458970" cy="451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100">
              <a:spcBef>
                <a:spcPts val="795"/>
              </a:spcBef>
              <a:spcAft>
                <a:spcPts val="0"/>
              </a:spcAft>
            </a:pPr>
            <a:r>
              <a:rPr lang="en-US" u="sng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Thyroid</a:t>
            </a:r>
            <a:r>
              <a:rPr lang="en-US" u="sng" spc="-4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u="sng" spc="-40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Antithyroid</a:t>
            </a:r>
            <a:r>
              <a:rPr lang="en-US" u="sng" spc="-40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Drug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2786380" lvl="0">
              <a:lnSpc>
                <a:spcPct val="97000"/>
              </a:lnSpc>
              <a:spcBef>
                <a:spcPts val="910"/>
              </a:spcBef>
              <a:spcAft>
                <a:spcPts val="0"/>
              </a:spcAft>
              <a:buSzPts val="1200"/>
              <a:tabLst>
                <a:tab pos="749935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Thyroxin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</a:t>
            </a:r>
            <a:r>
              <a:rPr lang="en-US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</a:t>
            </a:r>
            <a:r>
              <a:rPr lang="en-US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doesn’t</a:t>
            </a:r>
            <a:r>
              <a:rPr lang="en-US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cross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</a:t>
            </a:r>
            <a:r>
              <a:rPr lang="en-US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placenta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</a:t>
            </a:r>
            <a:r>
              <a:rPr lang="en-US" spc="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extent</a:t>
            </a:r>
            <a:r>
              <a:rPr lang="ar-SA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(dose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r>
              <a:rPr lang="en-US" spc="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US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</a:t>
            </a:r>
            <a:r>
              <a:rPr lang="en-US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associated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congenital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anomalies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,(</a:t>
            </a:r>
            <a:r>
              <a:rPr lang="en-US" spc="3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pregnancy)</a:t>
            </a:r>
            <a:r>
              <a:rPr lang="en-US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JO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896235" lvl="0">
              <a:lnSpc>
                <a:spcPct val="107000"/>
              </a:lnSpc>
              <a:spcBef>
                <a:spcPts val="40"/>
              </a:spcBef>
              <a:spcAft>
                <a:spcPts val="0"/>
              </a:spcAft>
              <a:buSzPts val="1200"/>
              <a:tabLst>
                <a:tab pos="783590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r>
              <a:rPr lang="en-US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Propylthiouracil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(PTU)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carbimazole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=&gt;</a:t>
            </a:r>
            <a:r>
              <a:rPr lang="en-US" spc="18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Hyperthyroidism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thyroid </a:t>
            </a:r>
            <a:r>
              <a:rPr lang="en-US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en-JO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0065" marR="2582545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</a:pP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placenta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fetal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hypothyroidism</a:t>
            </a:r>
            <a:r>
              <a:rPr lang="en-US" spc="20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degree</a:t>
            </a:r>
            <a:r>
              <a:rPr lang="en-US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fetal goiter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925195" lvl="1">
              <a:lnSpc>
                <a:spcPct val="107000"/>
              </a:lnSpc>
              <a:spcBef>
                <a:spcPts val="790"/>
              </a:spcBef>
              <a:spcAft>
                <a:spcPts val="0"/>
              </a:spcAft>
              <a:buSzPts val="1200"/>
              <a:tabLst>
                <a:tab pos="7499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(PTU)</a:t>
            </a:r>
            <a:r>
              <a:rPr lang="en-US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preferred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antithyroid</a:t>
            </a:r>
            <a:r>
              <a:rPr lang="en-US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Because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treatment</a:t>
            </a:r>
            <a:r>
              <a:rPr lang="en-US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en-US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carbimazole</a:t>
            </a:r>
            <a:r>
              <a:rPr lang="en-US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pc="35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ﬁ</a:t>
            </a:r>
            <a:r>
              <a:rPr lang="en-US" spc="-1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rst</a:t>
            </a:r>
            <a:r>
              <a:rPr lang="en-US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trimester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been</a:t>
            </a:r>
            <a:r>
              <a:rPr lang="en-US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associated</a:t>
            </a:r>
            <a:r>
              <a:rPr lang="en-US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occurrence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US" spc="-5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choanal</a:t>
            </a:r>
            <a:r>
              <a:rPr lang="en-US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atresia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aplasia</a:t>
            </a:r>
            <a:r>
              <a:rPr lang="en-US" spc="36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cutis</a:t>
            </a:r>
            <a:endParaRPr lang="en-JO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spcBef>
                <a:spcPts val="790"/>
              </a:spcBef>
              <a:spcAft>
                <a:spcPts val="0"/>
              </a:spcAft>
              <a:buSzPts val="1200"/>
              <a:tabLst>
                <a:tab pos="783590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r>
              <a:rPr lang="en-US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Hyperthyroid</a:t>
            </a:r>
            <a:r>
              <a:rPr lang="en-US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women</a:t>
            </a:r>
            <a:r>
              <a:rPr lang="en-US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r>
              <a:rPr lang="en-US" spc="-1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become</a:t>
            </a:r>
            <a:r>
              <a:rPr lang="en-US" spc="-1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pregnant</a:t>
            </a:r>
            <a:r>
              <a:rPr lang="en-US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while</a:t>
            </a:r>
            <a:r>
              <a:rPr lang="en-US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taking</a:t>
            </a:r>
            <a:r>
              <a:rPr lang="en-US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carbimazole</a:t>
            </a:r>
            <a:r>
              <a:rPr lang="en-US" spc="-3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pc="-4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PTU</a:t>
            </a:r>
            <a:r>
              <a:rPr lang="en-GB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advised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continue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current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drug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pregnancy</a:t>
            </a:r>
            <a:r>
              <a:rPr lang="en-US" spc="2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10"/>
              </a:spcBef>
            </a:pPr>
            <a:r>
              <a:rPr lang="en-US">
                <a:effectLst/>
                <a:latin typeface="Calibri" panose="020F0502020204030204" pitchFamily="34" charset="0"/>
                <a:ea typeface="Wingdings 2" pitchFamily="2" charset="2"/>
                <a:cs typeface="Wingdings 2" pitchFamily="2" charset="2"/>
              </a:rPr>
              <a:t> 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377FAE-0E2E-D336-F1D2-7FC9C7D88838}"/>
              </a:ext>
            </a:extLst>
          </p:cNvPr>
          <p:cNvSpPr txBox="1"/>
          <p:nvPr/>
        </p:nvSpPr>
        <p:spPr>
          <a:xfrm>
            <a:off x="1131456" y="5665600"/>
            <a:ext cx="10015681" cy="106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marR="211455" indent="-229235" rtl="0">
              <a:lnSpc>
                <a:spcPct val="107000"/>
              </a:lnSpc>
              <a:spcBef>
                <a:spcPts val="850"/>
              </a:spcBef>
              <a:spcAft>
                <a:spcPts val="0"/>
              </a:spcAft>
              <a:tabLst>
                <a:tab pos="610235" algn="l"/>
              </a:tabLst>
            </a:pPr>
            <a:r>
              <a:rPr lang="en-GB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(PTU)</a:t>
            </a:r>
            <a:r>
              <a:rPr lang="en-US" sz="1800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</a:t>
            </a:r>
            <a:r>
              <a:rPr lang="en-US" sz="1800" b="1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b="1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choice</a:t>
            </a:r>
            <a:r>
              <a:rPr lang="en-US" sz="1800" b="1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1800" b="1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b="1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breastfeeding</a:t>
            </a:r>
            <a:r>
              <a:rPr lang="en-US" sz="1800" b="1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mother</a:t>
            </a:r>
            <a:r>
              <a:rPr lang="en-US" sz="1800" b="1" spc="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excreted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1800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milk</a:t>
            </a:r>
            <a:r>
              <a:rPr lang="en-US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spc="30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en-US" sz="1800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lesser</a:t>
            </a:r>
            <a:r>
              <a:rPr lang="en-US" sz="1800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extent</a:t>
            </a:r>
            <a:r>
              <a:rPr lang="en-US" sz="1800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en-US" sz="1800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carbimazole</a:t>
            </a:r>
            <a:r>
              <a:rPr lang="en-US" sz="1800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JO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43255" indent="-262890">
              <a:spcBef>
                <a:spcPts val="790"/>
              </a:spcBef>
              <a:spcAft>
                <a:spcPts val="0"/>
              </a:spcAft>
              <a:tabLst>
                <a:tab pos="643255" algn="l"/>
              </a:tabLst>
            </a:pPr>
            <a:r>
              <a:rPr lang="en-GB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Radioactive</a:t>
            </a:r>
            <a:r>
              <a:rPr lang="en-US" sz="1800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iodine-131</a:t>
            </a:r>
            <a:r>
              <a:rPr lang="en-US" sz="1800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1800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absoulotly</a:t>
            </a:r>
            <a:r>
              <a:rPr lang="en-US" sz="1800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contraindicated</a:t>
            </a:r>
            <a:r>
              <a:rPr lang="en-US" sz="1800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J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F3772-29C2-0756-6C03-704FAE763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84" y="127750"/>
            <a:ext cx="2192760" cy="2065342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C25AFD-39E7-A85C-1D27-8043114CD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575" y="2509933"/>
            <a:ext cx="2160924" cy="19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20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1D811B-39AF-5A9C-827C-329A5CFCD632}"/>
              </a:ext>
            </a:extLst>
          </p:cNvPr>
          <p:cNvSpPr txBox="1"/>
          <p:nvPr/>
        </p:nvSpPr>
        <p:spPr>
          <a:xfrm>
            <a:off x="1577398" y="2311130"/>
            <a:ext cx="9037204" cy="2235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spcBef>
                <a:spcPts val="110"/>
              </a:spcBef>
              <a:spcAft>
                <a:spcPts val="0"/>
              </a:spcAft>
            </a:pPr>
            <a:r>
              <a:rPr lang="en-US" b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</a:t>
            </a:r>
            <a:r>
              <a:rPr lang="en-US" b="1" u="sng" spc="-30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b="1" u="sng" spc="-10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emetic</a:t>
            </a:r>
            <a:r>
              <a:rPr lang="en-US" b="1" u="sng" spc="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Category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910"/>
              </a:spcBef>
              <a:buSzPts val="1200"/>
              <a:buFont typeface="Times New Roman" panose="02020603050405020304" pitchFamily="18" charset="0"/>
              <a:buChar char="-"/>
              <a:tabLst>
                <a:tab pos="521335" algn="l"/>
              </a:tabLst>
            </a:pP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Histamine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cyclizine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first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</a:t>
            </a:r>
            <a:endParaRPr lang="en-JO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915"/>
              </a:spcBef>
              <a:buSzPts val="1200"/>
              <a:buFont typeface="Times New Roman" panose="02020603050405020304" pitchFamily="18" charset="0"/>
              <a:buChar char="-"/>
              <a:tabLst>
                <a:tab pos="521335" algn="l"/>
              </a:tabLst>
            </a:pPr>
            <a:r>
              <a:rPr lang="en-US" spc="-5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Metoclopramide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Odansetron</a:t>
            </a:r>
            <a:r>
              <a:rPr lang="en-US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second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</a:t>
            </a:r>
            <a:endParaRPr lang="en-JO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3500">
              <a:spcBef>
                <a:spcPts val="935"/>
              </a:spcBef>
            </a:pPr>
            <a:r>
              <a:rPr lang="en-US" b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Acid</a:t>
            </a:r>
            <a:r>
              <a:rPr lang="en-US" b="1" u="sng" spc="-3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suppressing</a:t>
            </a:r>
            <a:r>
              <a:rPr lang="en-US" b="1" u="sng" spc="-2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JO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182245" lvl="1" indent="-285750">
              <a:lnSpc>
                <a:spcPct val="107000"/>
              </a:lnSpc>
              <a:spcBef>
                <a:spcPts val="910"/>
              </a:spcBef>
              <a:buSzPts val="1200"/>
              <a:buFont typeface="Times New Roman" panose="02020603050405020304" pitchFamily="18" charset="0"/>
              <a:buChar char="-"/>
              <a:tabLst>
                <a:tab pos="521335" algn="l"/>
              </a:tabLst>
            </a:pP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cimetidine, omeprazole,</a:t>
            </a:r>
            <a:r>
              <a:rPr lang="en-US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ranitidine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has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</a:t>
            </a:r>
            <a:r>
              <a:rPr lang="en-US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found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associated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en-US" spc="-2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</a:t>
            </a:r>
            <a:r>
              <a:rPr lang="en-US" spc="38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teratogenic</a:t>
            </a:r>
            <a:r>
              <a:rPr lang="en-US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pregnancy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JO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45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2E7A8E-2D43-D316-F381-20FB0AAE0A5F}"/>
              </a:ext>
            </a:extLst>
          </p:cNvPr>
          <p:cNvSpPr txBox="1"/>
          <p:nvPr/>
        </p:nvSpPr>
        <p:spPr>
          <a:xfrm>
            <a:off x="1523038" y="719604"/>
            <a:ext cx="9145924" cy="5418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5045">
              <a:spcBef>
                <a:spcPts val="795"/>
              </a:spcBef>
              <a:spcAft>
                <a:spcPts val="0"/>
              </a:spcAft>
            </a:pPr>
            <a:r>
              <a:rPr lang="en-US" b="1" u="heavy" kern="0" spc="-5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Cardiovascular</a:t>
            </a:r>
            <a:r>
              <a:rPr lang="en-US" b="1" u="heavy" kern="0" spc="-30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heavy" kern="0" spc="-5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diseases</a:t>
            </a:r>
            <a:endParaRPr lang="en-JO" b="1" u="sng" ker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10"/>
              </a:spcBef>
            </a:pP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330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HYPERTENSION</a:t>
            </a:r>
            <a:endParaRPr lang="en-JO" b="1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910"/>
              </a:spcBef>
              <a:buSzPts val="1200"/>
              <a:tabLst>
                <a:tab pos="9785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ARBs,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ACE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inhibitors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cat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(C/D).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915"/>
              </a:spcBef>
              <a:spcAft>
                <a:spcPts val="0"/>
              </a:spcAft>
              <a:buSzPts val="1200"/>
              <a:tabLst>
                <a:tab pos="1012190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GB" spc="-5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enal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dysgenesis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death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(if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used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pc="-10" baseline="30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nd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&amp;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pc="-5" baseline="30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trimesters)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299720" lvl="1">
              <a:lnSpc>
                <a:spcPct val="106000"/>
              </a:lnSpc>
              <a:spcBef>
                <a:spcPts val="935"/>
              </a:spcBef>
              <a:spcAft>
                <a:spcPts val="0"/>
              </a:spcAft>
              <a:buSzPts val="1200"/>
              <a:tabLst>
                <a:tab pos="978535" algn="l"/>
              </a:tabLst>
            </a:pPr>
            <a:r>
              <a:rPr lang="en-GB" spc="-5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-I</a:t>
            </a:r>
            <a:r>
              <a:rPr lang="en-US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ncreased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risk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cardiovascular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CNS malformations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when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used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first</a:t>
            </a:r>
            <a:r>
              <a:rPr lang="en-US" spc="31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trimester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647065" lvl="1">
              <a:lnSpc>
                <a:spcPct val="107000"/>
              </a:lnSpc>
              <a:spcBef>
                <a:spcPts val="840"/>
              </a:spcBef>
              <a:spcAft>
                <a:spcPts val="0"/>
              </a:spcAft>
              <a:buSzPts val="1200"/>
              <a:tabLst>
                <a:tab pos="1012190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Diuretics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avoided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in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pregnancy,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they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prevent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physiologic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volume</a:t>
            </a:r>
            <a:r>
              <a:rPr lang="en-US" spc="30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expansion</a:t>
            </a:r>
            <a:r>
              <a:rPr lang="en-US" spc="-5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(prevent increasing in plasma volume)</a:t>
            </a:r>
            <a:endParaRPr lang="en-GB" spc="-5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647065" lvl="1">
              <a:lnSpc>
                <a:spcPct val="107000"/>
              </a:lnSpc>
              <a:spcBef>
                <a:spcPts val="840"/>
              </a:spcBef>
              <a:spcAft>
                <a:spcPts val="0"/>
              </a:spcAft>
              <a:buSzPts val="1200"/>
              <a:tabLst>
                <a:tab pos="1012190" algn="l"/>
              </a:tabLst>
            </a:pP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790"/>
              </a:spcBef>
              <a:buSzPts val="1200"/>
              <a:tabLst>
                <a:tab pos="521335" algn="l"/>
              </a:tabLst>
            </a:pPr>
            <a:r>
              <a:rPr lang="en-US" b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Valvular</a:t>
            </a:r>
            <a:r>
              <a:rPr lang="en-US" b="1" spc="-4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heart</a:t>
            </a:r>
            <a:r>
              <a:rPr lang="en-US" b="1" spc="-4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diseases:</a:t>
            </a:r>
            <a:endParaRPr lang="en-JO" b="1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647065" lvl="1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SzPts val="1200"/>
              <a:tabLst>
                <a:tab pos="9785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hydralazine,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digoxin,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adenosine,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procainamide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can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safely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used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29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pregnancy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97535" lvl="1">
              <a:lnSpc>
                <a:spcPct val="107000"/>
              </a:lnSpc>
              <a:spcBef>
                <a:spcPts val="795"/>
              </a:spcBef>
              <a:spcAft>
                <a:spcPts val="0"/>
              </a:spcAft>
              <a:buSzPts val="1200"/>
              <a:tabLst>
                <a:tab pos="9785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Amiodarone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cat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(D),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nitroprusside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cat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(C)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 contraindicated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during</a:t>
            </a:r>
            <a:r>
              <a:rPr lang="en-US" spc="27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pregnancy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regardless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indication.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299720" lvl="1">
              <a:lnSpc>
                <a:spcPct val="107000"/>
              </a:lnSpc>
              <a:spcBef>
                <a:spcPts val="790"/>
              </a:spcBef>
              <a:spcAft>
                <a:spcPts val="0"/>
              </a:spcAft>
              <a:buSzPts val="1200"/>
              <a:tabLst>
                <a:tab pos="1012190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Most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other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medications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carry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potential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risk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fetus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should only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</a:t>
            </a:r>
            <a:r>
              <a:rPr lang="en-US" spc="23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when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maternal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benefit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outweighs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fetal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risk.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5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323F8F-196A-EEEF-F96A-D0BD61DEE7FB}"/>
              </a:ext>
            </a:extLst>
          </p:cNvPr>
          <p:cNvSpPr txBox="1"/>
          <p:nvPr/>
        </p:nvSpPr>
        <p:spPr>
          <a:xfrm>
            <a:off x="1570182" y="1660919"/>
            <a:ext cx="9051636" cy="353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spcBef>
                <a:spcPts val="790"/>
              </a:spcBef>
              <a:buSzPts val="1200"/>
              <a:tabLst>
                <a:tab pos="521335" algn="l"/>
              </a:tabLst>
            </a:pPr>
            <a:r>
              <a:rPr lang="en-US" b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Coronary</a:t>
            </a:r>
            <a:r>
              <a:rPr lang="en-US" b="1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Artery</a:t>
            </a:r>
            <a:r>
              <a:rPr lang="en-US" b="1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Disease</a:t>
            </a:r>
            <a:endParaRPr lang="en-JO" b="1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04775" lvl="1">
              <a:lnSpc>
                <a:spcPct val="107000"/>
              </a:lnSpc>
              <a:spcBef>
                <a:spcPts val="915"/>
              </a:spcBef>
              <a:spcAft>
                <a:spcPts val="0"/>
              </a:spcAft>
              <a:buSzPts val="1200"/>
              <a:tabLst>
                <a:tab pos="9785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Low-dose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aspirin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safe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but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prolonged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100</a:t>
            </a:r>
            <a:r>
              <a:rPr lang="en-US" spc="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mg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aspirin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can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cause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increased</a:t>
            </a:r>
            <a:r>
              <a:rPr lang="en-US" spc="27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maternal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bleeding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complications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low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birth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weight.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82245" lvl="1">
              <a:lnSpc>
                <a:spcPct val="107000"/>
              </a:lnSpc>
              <a:spcBef>
                <a:spcPts val="790"/>
              </a:spcBef>
              <a:spcAft>
                <a:spcPts val="0"/>
              </a:spcAft>
              <a:buSzPts val="1200"/>
              <a:tabLst>
                <a:tab pos="9785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Beta-blockers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safe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pregnancy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{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Atenolol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cat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while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Metoprolol,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Nadolol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pc="12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Propranolol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Timolol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cat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(D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term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 prolonged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use)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419735" lvl="1">
              <a:lnSpc>
                <a:spcPct val="106000"/>
              </a:lnSpc>
              <a:spcBef>
                <a:spcPts val="815"/>
              </a:spcBef>
              <a:spcAft>
                <a:spcPts val="0"/>
              </a:spcAft>
              <a:buSzPts val="1200"/>
              <a:tabLst>
                <a:tab pos="9785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Nitrates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calcium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channel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blockers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should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used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caution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avoid</a:t>
            </a:r>
            <a:r>
              <a:rPr lang="en-US" spc="25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maternal</a:t>
            </a:r>
            <a:r>
              <a:rPr lang="en-US" spc="-7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hypotension.</a:t>
            </a:r>
            <a:endParaRPr lang="en-GB" spc="-5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419735" lvl="1">
              <a:lnSpc>
                <a:spcPct val="106000"/>
              </a:lnSpc>
              <a:spcBef>
                <a:spcPts val="815"/>
              </a:spcBef>
              <a:spcAft>
                <a:spcPts val="0"/>
              </a:spcAft>
              <a:buSzPts val="1200"/>
              <a:tabLst>
                <a:tab pos="978535" algn="l"/>
              </a:tabLst>
            </a:pP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207645" lvl="0">
              <a:lnSpc>
                <a:spcPct val="106000"/>
              </a:lnSpc>
              <a:spcBef>
                <a:spcPts val="840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r>
              <a:rPr lang="en-US" b="1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Thrombolytic</a:t>
            </a:r>
            <a:r>
              <a:rPr lang="en-US" b="1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therapy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has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limited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data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pregnancy.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reports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teratogenic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effects</a:t>
            </a:r>
            <a:r>
              <a:rPr lang="en-US" spc="40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exist,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but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increased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risk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maternal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hemorrhage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exists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27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D00E53-288E-CE9E-858C-B4CE1049283D}"/>
              </a:ext>
            </a:extLst>
          </p:cNvPr>
          <p:cNvSpPr txBox="1"/>
          <p:nvPr/>
        </p:nvSpPr>
        <p:spPr>
          <a:xfrm>
            <a:off x="1290685" y="1567144"/>
            <a:ext cx="9610629" cy="3723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7510" algn="ctr">
              <a:spcBef>
                <a:spcPts val="115"/>
              </a:spcBef>
            </a:pPr>
            <a:r>
              <a:rPr lang="en-US" b="1" u="heavy" kern="0" spc="-10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HORMONES</a:t>
            </a:r>
            <a:endParaRPr lang="en-GB" b="1" u="heavy" kern="0" spc="-10" dirty="0">
              <a:solidFill>
                <a:srgbClr val="6F2F9F"/>
              </a:solidFill>
              <a:effectLst/>
              <a:uFill>
                <a:solidFill>
                  <a:srgbClr val="6F2F9F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97510" algn="ctr">
              <a:spcBef>
                <a:spcPts val="115"/>
              </a:spcBef>
            </a:pPr>
            <a:endParaRPr lang="en-JO" b="1" u="sng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250315" lvl="1">
              <a:lnSpc>
                <a:spcPct val="107000"/>
              </a:lnSpc>
              <a:spcBef>
                <a:spcPts val="945"/>
              </a:spcBef>
              <a:spcAft>
                <a:spcPts val="0"/>
              </a:spcAft>
              <a:buSzPts val="1200"/>
              <a:tabLst>
                <a:tab pos="13087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Maternal</a:t>
            </a:r>
            <a:r>
              <a:rPr lang="en-US" spc="-4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androgen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therapy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(ie.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Testosterone)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may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result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virilization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external</a:t>
            </a:r>
            <a:r>
              <a:rPr lang="en-US" spc="26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genitelia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female fetus,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including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clitorial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enlargement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labioscrotal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fusion.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790"/>
              </a:spcBef>
              <a:spcAft>
                <a:spcPts val="0"/>
              </a:spcAft>
              <a:buSzPts val="1200"/>
              <a:tabLst>
                <a:tab pos="1308735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anti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endometriosis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drug;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danazol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cause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same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testosterone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977900" lvl="1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SzPts val="1200"/>
              <a:tabLst>
                <a:tab pos="13087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DES (diethylstilbestrol)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non-steroidal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synthetic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estrogen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associated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clear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cell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adenocarcinoma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43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vagina,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the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progeny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women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exposed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during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late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embrogenesis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also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cause</a:t>
            </a:r>
            <a:r>
              <a:rPr lang="en-US" spc="45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vaginal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adenosis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T-shaped uterus,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uterine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hypoplasia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incomplete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cervix</a:t>
            </a:r>
            <a:r>
              <a:rPr lang="en-US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WHILE</a:t>
            </a:r>
            <a:r>
              <a:rPr lang="en-US" b="1" u="sng" spc="-3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male</a:t>
            </a:r>
            <a:r>
              <a:rPr lang="en-US" spc="36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offspring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cause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epididymal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cyst,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hypoplastic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testis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790"/>
              </a:spcBef>
              <a:spcAft>
                <a:spcPts val="0"/>
              </a:spcAft>
              <a:buSzPts val="1200"/>
              <a:tabLst>
                <a:tab pos="1308735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Clearly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DES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contraindicated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pregnancy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6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245F9-27B7-CF0D-E28A-FCE68DAFF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865" y="1151144"/>
            <a:ext cx="9322269" cy="359359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More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than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50%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pregnant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women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take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prescribed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non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prescribed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(OTC</a:t>
            </a:r>
            <a:r>
              <a:rPr lang="en-GB" sz="1800" b="1" spc="-5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(over the counter)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</a:t>
            </a:r>
            <a:r>
              <a:rPr lang="en-GB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z="1800" b="1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en-US" sz="1800" b="1" spc="35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social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drug</a:t>
            </a:r>
            <a:r>
              <a:rPr lang="en-GB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tobacco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</a:t>
            </a:r>
            <a:r>
              <a:rPr lang="en-GB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alcohol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illicit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(the most abused drugs)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some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time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during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pregnancy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JO" sz="1800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About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2-3%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birth defects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result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that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taken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during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pregnancy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treat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800" b="1" spc="26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disorder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symptom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JO" sz="1800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JO" sz="1800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70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BCD97C-08D1-602F-D4BA-1E885CA394E3}"/>
              </a:ext>
            </a:extLst>
          </p:cNvPr>
          <p:cNvSpPr txBox="1"/>
          <p:nvPr/>
        </p:nvSpPr>
        <p:spPr>
          <a:xfrm>
            <a:off x="1721235" y="1583238"/>
            <a:ext cx="8749530" cy="3691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9465" marR="2127250" algn="ctr">
              <a:spcBef>
                <a:spcPts val="115"/>
              </a:spcBef>
              <a:spcAft>
                <a:spcPts val="0"/>
              </a:spcAft>
            </a:pPr>
            <a:r>
              <a:rPr lang="en-US" b="1" u="heavy" kern="0" spc="-5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Corticosteroids</a:t>
            </a:r>
            <a:endParaRPr lang="en-JO" b="1" u="sng" ker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977900" lvl="1">
              <a:lnSpc>
                <a:spcPct val="107000"/>
              </a:lnSpc>
              <a:spcBef>
                <a:spcPts val="945"/>
              </a:spcBef>
              <a:spcAft>
                <a:spcPts val="0"/>
              </a:spcAft>
              <a:buSzPts val="1200"/>
              <a:tabLst>
                <a:tab pos="13087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Category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c: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five-fold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increased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risk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cleft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lip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without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cleft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palate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the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infant</a:t>
            </a:r>
            <a:r>
              <a:rPr lang="en-US" spc="32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been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reported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after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exposure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steroids</a:t>
            </a:r>
            <a:r>
              <a:rPr lang="en-US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first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trimester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142365" lvl="1">
              <a:lnSpc>
                <a:spcPct val="107000"/>
              </a:lnSpc>
              <a:spcBef>
                <a:spcPts val="790"/>
              </a:spcBef>
              <a:spcAft>
                <a:spcPts val="0"/>
              </a:spcAft>
              <a:buSzPts val="1200"/>
              <a:tabLst>
                <a:tab pos="13087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steroids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cross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some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degree,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but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prednisone</a:t>
            </a:r>
            <a:r>
              <a:rPr lang="en-US" b="1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prednisolone</a:t>
            </a:r>
            <a:r>
              <a:rPr lang="en-US" b="1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pc="31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inactivated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by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=&gt;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Therefore,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these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agents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choice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n-US" spc="21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treating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medical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diseases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such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asthma.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790"/>
              </a:spcBef>
              <a:spcAft>
                <a:spcPts val="0"/>
              </a:spcAft>
              <a:buSzPts val="1200"/>
              <a:tabLst>
                <a:tab pos="1308735" algn="l"/>
              </a:tabLst>
            </a:pPr>
            <a:r>
              <a:rPr lang="en-GB" spc="-5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Inhaled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corticosteroids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also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therapy,</a:t>
            </a:r>
            <a:r>
              <a:rPr lang="en-US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little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the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absorbed into the placenta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935"/>
              </a:spcBef>
              <a:spcAft>
                <a:spcPts val="0"/>
              </a:spcAft>
              <a:buSzPts val="1200"/>
              <a:tabLst>
                <a:tab pos="1308735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When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steroid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desired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fetus,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example,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accelerate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lung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maturity,</a:t>
            </a:r>
            <a:r>
              <a:rPr lang="en-US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betamethasone</a:t>
            </a:r>
            <a:r>
              <a:rPr lang="en-US" b="1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pc="-5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dexamethasone</a:t>
            </a:r>
            <a:r>
              <a:rPr lang="en-US" b="1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pc="-4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preferred.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92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A193C3-2A8F-E015-0100-444FC90FC0D5}"/>
              </a:ext>
            </a:extLst>
          </p:cNvPr>
          <p:cNvSpPr txBox="1"/>
          <p:nvPr/>
        </p:nvSpPr>
        <p:spPr>
          <a:xfrm>
            <a:off x="1218474" y="426255"/>
            <a:ext cx="9767753" cy="3002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9465" marR="2129155" algn="ctr">
              <a:spcBef>
                <a:spcPts val="940"/>
              </a:spcBef>
              <a:spcAft>
                <a:spcPts val="0"/>
              </a:spcAft>
            </a:pPr>
            <a:r>
              <a:rPr lang="en-US" b="1" u="none" strike="noStrike" kern="0" spc="-5">
                <a:solidFill>
                  <a:srgbClr val="6F2F9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Retinoid’s</a:t>
            </a:r>
            <a:r>
              <a:rPr lang="en-US" b="1" u="none" strike="noStrike" kern="0" spc="5">
                <a:solidFill>
                  <a:srgbClr val="6F2F9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none" strike="noStrike" kern="0" spc="-10">
                <a:solidFill>
                  <a:srgbClr val="6F2F9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(vitamin</a:t>
            </a:r>
            <a:r>
              <a:rPr lang="en-US" b="1" u="none" strike="noStrike" kern="0">
                <a:solidFill>
                  <a:srgbClr val="6F2F9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b="1" u="none" strike="noStrike" kern="0" spc="-25">
                <a:solidFill>
                  <a:srgbClr val="6F2F9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none" strike="noStrike" kern="0" spc="-5">
                <a:solidFill>
                  <a:srgbClr val="6F2F9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en-US" b="1" u="none" strike="noStrike" kern="0" spc="25">
                <a:solidFill>
                  <a:srgbClr val="6F2F9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none" strike="noStrike" kern="0" spc="-10">
                <a:solidFill>
                  <a:srgbClr val="6F2F9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compounds)</a:t>
            </a:r>
            <a:endParaRPr lang="en-JO" b="1" u="sng" ker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40"/>
              </a:spcBef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545205" lvl="1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SzPts val="1200"/>
              <a:tabLst>
                <a:tab pos="13087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</a:rPr>
              <a:t>Most</a:t>
            </a:r>
            <a:r>
              <a:rPr lang="en-US" spc="-25">
                <a:effectLst/>
                <a:latin typeface="Calibri" panose="020F050202020403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</a:rPr>
              <a:t>important</a:t>
            </a:r>
            <a:r>
              <a:rPr lang="en-US" spc="-25">
                <a:effectLst/>
                <a:latin typeface="Calibri" panose="020F050202020403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</a:rPr>
              <a:t>compounds</a:t>
            </a:r>
            <a:r>
              <a:rPr lang="en-US" spc="-15">
                <a:effectLst/>
                <a:latin typeface="Calibri" panose="020F050202020403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</a:rPr>
              <a:t>are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spc="-5" err="1">
                <a:solidFill>
                  <a:srgbClr val="6F2F9F"/>
                </a:solidFill>
                <a:effectLst/>
                <a:latin typeface="Calibri" panose="020F0502020204030204" pitchFamily="34" charset="0"/>
              </a:rPr>
              <a:t>isotretinoin</a:t>
            </a:r>
            <a:r>
              <a:rPr lang="en-US" spc="-5">
                <a:solidFill>
                  <a:srgbClr val="6F2F9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</a:rPr>
              <a:t>and</a:t>
            </a:r>
            <a:r>
              <a:rPr lang="en-US" spc="-10">
                <a:effectLst/>
                <a:latin typeface="Calibri" panose="020F0502020204030204" pitchFamily="34" charset="0"/>
              </a:rPr>
              <a:t> </a:t>
            </a:r>
            <a:r>
              <a:rPr lang="en-US" spc="-5" err="1">
                <a:solidFill>
                  <a:srgbClr val="6F2F9F"/>
                </a:solidFill>
                <a:effectLst/>
                <a:latin typeface="Calibri" panose="020F0502020204030204" pitchFamily="34" charset="0"/>
              </a:rPr>
              <a:t>etretinate</a:t>
            </a:r>
            <a:r>
              <a:rPr lang="en-JO">
                <a:effectLst/>
                <a:latin typeface="Calibri" panose="020F0502020204030204" pitchFamily="34" charset="0"/>
              </a:rPr>
              <a:t> </a:t>
            </a:r>
            <a:r>
              <a:rPr lang="en-US" spc="-1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Isotretinoids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 first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generation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retinoids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21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they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used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cystic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acne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777615" lvl="1">
              <a:lnSpc>
                <a:spcPct val="107000"/>
              </a:lnSpc>
              <a:spcBef>
                <a:spcPts val="790"/>
              </a:spcBef>
              <a:spcAft>
                <a:spcPts val="0"/>
              </a:spcAft>
              <a:buSzPts val="1200"/>
              <a:tabLst>
                <a:tab pos="13087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Etretinate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second</a:t>
            </a:r>
            <a:r>
              <a:rPr lang="en-US" spc="-4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generation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retinoids</a:t>
            </a:r>
            <a:r>
              <a:rPr lang="en-US" spc="12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they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used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psoriasis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790"/>
              </a:spcBef>
              <a:spcAft>
                <a:spcPts val="0"/>
              </a:spcAft>
              <a:buSzPts val="1200"/>
              <a:tabLst>
                <a:tab pos="13087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They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category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FDA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classification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3AC60C-064E-51C9-56A9-6519AA9993DC}"/>
              </a:ext>
            </a:extLst>
          </p:cNvPr>
          <p:cNvGrpSpPr>
            <a:grpSpLocks noGrp="1" noUngrp="1" noRot="1" noChangeAspect="1" noResize="1"/>
          </p:cNvGrpSpPr>
          <p:nvPr/>
        </p:nvGrpSpPr>
        <p:grpSpPr bwMode="auto">
          <a:xfrm>
            <a:off x="8461466" y="2722082"/>
            <a:ext cx="2518410" cy="3222625"/>
            <a:chOff x="8240" y="189"/>
            <a:chExt cx="3966" cy="507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BFE668-A85F-E04B-049C-1C15D77A1A3D}"/>
                </a:ext>
              </a:extLst>
            </p:cNvPr>
            <p:cNvGrpSpPr>
              <a:grpSpLocks noGrp="1" noUngrp="1" noRot="1" noChangeAspect="1" noResize="1"/>
            </p:cNvGrpSpPr>
            <p:nvPr/>
          </p:nvGrpSpPr>
          <p:grpSpPr bwMode="auto">
            <a:xfrm>
              <a:off x="8240" y="189"/>
              <a:ext cx="3966" cy="5075"/>
              <a:chOff x="8240" y="189"/>
              <a:chExt cx="3966" cy="5075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02918384-8126-8C7E-3283-74F99EA44AFA}"/>
                  </a:ext>
                </a:extLst>
              </p:cNvPr>
              <p:cNvSpPr>
                <a:spLocks noGrp="1" noRot="1" noChangeAspect="1" noResize="1" noEditPoints="1" noAdjustHandles="1" noChangeArrowheads="1" noChangeShapeType="1" noTextEdit="1"/>
              </p:cNvSpPr>
              <p:nvPr/>
            </p:nvSpPr>
            <p:spPr bwMode="auto">
              <a:xfrm>
                <a:off x="8250" y="199"/>
                <a:ext cx="3946" cy="5055"/>
              </a:xfrm>
              <a:custGeom>
                <a:avLst/>
                <a:gdLst>
                  <a:gd name="T0" fmla="+- 0 8250 8250"/>
                  <a:gd name="T1" fmla="*/ T0 w 3946"/>
                  <a:gd name="T2" fmla="+- 0 856 199"/>
                  <a:gd name="T3" fmla="*/ 856 h 5055"/>
                  <a:gd name="T4" fmla="+- 0 8259 8250"/>
                  <a:gd name="T5" fmla="*/ T4 w 3946"/>
                  <a:gd name="T6" fmla="+- 0 749 199"/>
                  <a:gd name="T7" fmla="*/ 749 h 5055"/>
                  <a:gd name="T8" fmla="+- 0 8284 8250"/>
                  <a:gd name="T9" fmla="*/ T8 w 3946"/>
                  <a:gd name="T10" fmla="+- 0 648 199"/>
                  <a:gd name="T11" fmla="*/ 648 h 5055"/>
                  <a:gd name="T12" fmla="+- 0 8323 8250"/>
                  <a:gd name="T13" fmla="*/ T12 w 3946"/>
                  <a:gd name="T14" fmla="+- 0 554 199"/>
                  <a:gd name="T15" fmla="*/ 554 h 5055"/>
                  <a:gd name="T16" fmla="+- 0 8377 8250"/>
                  <a:gd name="T17" fmla="*/ T16 w 3946"/>
                  <a:gd name="T18" fmla="+- 0 468 199"/>
                  <a:gd name="T19" fmla="*/ 468 h 5055"/>
                  <a:gd name="T20" fmla="+- 0 8443 8250"/>
                  <a:gd name="T21" fmla="*/ T20 w 3946"/>
                  <a:gd name="T22" fmla="+- 0 391 199"/>
                  <a:gd name="T23" fmla="*/ 391 h 5055"/>
                  <a:gd name="T24" fmla="+- 0 8519 8250"/>
                  <a:gd name="T25" fmla="*/ T24 w 3946"/>
                  <a:gd name="T26" fmla="+- 0 325 199"/>
                  <a:gd name="T27" fmla="*/ 325 h 5055"/>
                  <a:gd name="T28" fmla="+- 0 8605 8250"/>
                  <a:gd name="T29" fmla="*/ T28 w 3946"/>
                  <a:gd name="T30" fmla="+- 0 272 199"/>
                  <a:gd name="T31" fmla="*/ 272 h 5055"/>
                  <a:gd name="T32" fmla="+- 0 8700 8250"/>
                  <a:gd name="T33" fmla="*/ T32 w 3946"/>
                  <a:gd name="T34" fmla="+- 0 232 199"/>
                  <a:gd name="T35" fmla="*/ 232 h 5055"/>
                  <a:gd name="T36" fmla="+- 0 8801 8250"/>
                  <a:gd name="T37" fmla="*/ T36 w 3946"/>
                  <a:gd name="T38" fmla="+- 0 207 199"/>
                  <a:gd name="T39" fmla="*/ 207 h 5055"/>
                  <a:gd name="T40" fmla="+- 0 8908 8250"/>
                  <a:gd name="T41" fmla="*/ T40 w 3946"/>
                  <a:gd name="T42" fmla="+- 0 199 199"/>
                  <a:gd name="T43" fmla="*/ 199 h 5055"/>
                  <a:gd name="T44" fmla="+- 0 11537 8250"/>
                  <a:gd name="T45" fmla="*/ T44 w 3946"/>
                  <a:gd name="T46" fmla="+- 0 199 199"/>
                  <a:gd name="T47" fmla="*/ 199 h 5055"/>
                  <a:gd name="T48" fmla="+- 0 11644 8250"/>
                  <a:gd name="T49" fmla="*/ T48 w 3946"/>
                  <a:gd name="T50" fmla="+- 0 207 199"/>
                  <a:gd name="T51" fmla="*/ 207 h 5055"/>
                  <a:gd name="T52" fmla="+- 0 11745 8250"/>
                  <a:gd name="T53" fmla="*/ T52 w 3946"/>
                  <a:gd name="T54" fmla="+- 0 232 199"/>
                  <a:gd name="T55" fmla="*/ 232 h 5055"/>
                  <a:gd name="T56" fmla="+- 0 11840 8250"/>
                  <a:gd name="T57" fmla="*/ T56 w 3946"/>
                  <a:gd name="T58" fmla="+- 0 272 199"/>
                  <a:gd name="T59" fmla="*/ 272 h 5055"/>
                  <a:gd name="T60" fmla="+- 0 11926 8250"/>
                  <a:gd name="T61" fmla="*/ T60 w 3946"/>
                  <a:gd name="T62" fmla="+- 0 325 199"/>
                  <a:gd name="T63" fmla="*/ 325 h 5055"/>
                  <a:gd name="T64" fmla="+- 0 12002 8250"/>
                  <a:gd name="T65" fmla="*/ T64 w 3946"/>
                  <a:gd name="T66" fmla="+- 0 391 199"/>
                  <a:gd name="T67" fmla="*/ 391 h 5055"/>
                  <a:gd name="T68" fmla="+- 0 12068 8250"/>
                  <a:gd name="T69" fmla="*/ T68 w 3946"/>
                  <a:gd name="T70" fmla="+- 0 468 199"/>
                  <a:gd name="T71" fmla="*/ 468 h 5055"/>
                  <a:gd name="T72" fmla="+- 0 12122 8250"/>
                  <a:gd name="T73" fmla="*/ T72 w 3946"/>
                  <a:gd name="T74" fmla="+- 0 554 199"/>
                  <a:gd name="T75" fmla="*/ 554 h 5055"/>
                  <a:gd name="T76" fmla="+- 0 12161 8250"/>
                  <a:gd name="T77" fmla="*/ T76 w 3946"/>
                  <a:gd name="T78" fmla="+- 0 648 199"/>
                  <a:gd name="T79" fmla="*/ 648 h 5055"/>
                  <a:gd name="T80" fmla="+- 0 12186 8250"/>
                  <a:gd name="T81" fmla="*/ T80 w 3946"/>
                  <a:gd name="T82" fmla="+- 0 749 199"/>
                  <a:gd name="T83" fmla="*/ 749 h 5055"/>
                  <a:gd name="T84" fmla="+- 0 12195 8250"/>
                  <a:gd name="T85" fmla="*/ T84 w 3946"/>
                  <a:gd name="T86" fmla="+- 0 856 199"/>
                  <a:gd name="T87" fmla="*/ 856 h 5055"/>
                  <a:gd name="T88" fmla="+- 0 12195 8250"/>
                  <a:gd name="T89" fmla="*/ T88 w 3946"/>
                  <a:gd name="T90" fmla="+- 0 4596 199"/>
                  <a:gd name="T91" fmla="*/ 4596 h 5055"/>
                  <a:gd name="T92" fmla="+- 0 12186 8250"/>
                  <a:gd name="T93" fmla="*/ T92 w 3946"/>
                  <a:gd name="T94" fmla="+- 0 4703 199"/>
                  <a:gd name="T95" fmla="*/ 4703 h 5055"/>
                  <a:gd name="T96" fmla="+- 0 12161 8250"/>
                  <a:gd name="T97" fmla="*/ T96 w 3946"/>
                  <a:gd name="T98" fmla="+- 0 4804 199"/>
                  <a:gd name="T99" fmla="*/ 4804 h 5055"/>
                  <a:gd name="T100" fmla="+- 0 12122 8250"/>
                  <a:gd name="T101" fmla="*/ T100 w 3946"/>
                  <a:gd name="T102" fmla="+- 0 4898 199"/>
                  <a:gd name="T103" fmla="*/ 4898 h 5055"/>
                  <a:gd name="T104" fmla="+- 0 12068 8250"/>
                  <a:gd name="T105" fmla="*/ T104 w 3946"/>
                  <a:gd name="T106" fmla="+- 0 4984 199"/>
                  <a:gd name="T107" fmla="*/ 4984 h 5055"/>
                  <a:gd name="T108" fmla="+- 0 12002 8250"/>
                  <a:gd name="T109" fmla="*/ T108 w 3946"/>
                  <a:gd name="T110" fmla="+- 0 5061 199"/>
                  <a:gd name="T111" fmla="*/ 5061 h 5055"/>
                  <a:gd name="T112" fmla="+- 0 11926 8250"/>
                  <a:gd name="T113" fmla="*/ T112 w 3946"/>
                  <a:gd name="T114" fmla="+- 0 5127 199"/>
                  <a:gd name="T115" fmla="*/ 5127 h 5055"/>
                  <a:gd name="T116" fmla="+- 0 11840 8250"/>
                  <a:gd name="T117" fmla="*/ T116 w 3946"/>
                  <a:gd name="T118" fmla="+- 0 5180 199"/>
                  <a:gd name="T119" fmla="*/ 5180 h 5055"/>
                  <a:gd name="T120" fmla="+- 0 11745 8250"/>
                  <a:gd name="T121" fmla="*/ T120 w 3946"/>
                  <a:gd name="T122" fmla="+- 0 5220 199"/>
                  <a:gd name="T123" fmla="*/ 5220 h 5055"/>
                  <a:gd name="T124" fmla="+- 0 11644 8250"/>
                  <a:gd name="T125" fmla="*/ T124 w 3946"/>
                  <a:gd name="T126" fmla="+- 0 5245 199"/>
                  <a:gd name="T127" fmla="*/ 5245 h 5055"/>
                  <a:gd name="T128" fmla="+- 0 11537 8250"/>
                  <a:gd name="T129" fmla="*/ T128 w 3946"/>
                  <a:gd name="T130" fmla="+- 0 5253 199"/>
                  <a:gd name="T131" fmla="*/ 5253 h 5055"/>
                  <a:gd name="T132" fmla="+- 0 8908 8250"/>
                  <a:gd name="T133" fmla="*/ T132 w 3946"/>
                  <a:gd name="T134" fmla="+- 0 5253 199"/>
                  <a:gd name="T135" fmla="*/ 5253 h 5055"/>
                  <a:gd name="T136" fmla="+- 0 8801 8250"/>
                  <a:gd name="T137" fmla="*/ T136 w 3946"/>
                  <a:gd name="T138" fmla="+- 0 5245 199"/>
                  <a:gd name="T139" fmla="*/ 5245 h 5055"/>
                  <a:gd name="T140" fmla="+- 0 8700 8250"/>
                  <a:gd name="T141" fmla="*/ T140 w 3946"/>
                  <a:gd name="T142" fmla="+- 0 5220 199"/>
                  <a:gd name="T143" fmla="*/ 5220 h 5055"/>
                  <a:gd name="T144" fmla="+- 0 8605 8250"/>
                  <a:gd name="T145" fmla="*/ T144 w 3946"/>
                  <a:gd name="T146" fmla="+- 0 5180 199"/>
                  <a:gd name="T147" fmla="*/ 5180 h 5055"/>
                  <a:gd name="T148" fmla="+- 0 8519 8250"/>
                  <a:gd name="T149" fmla="*/ T148 w 3946"/>
                  <a:gd name="T150" fmla="+- 0 5127 199"/>
                  <a:gd name="T151" fmla="*/ 5127 h 5055"/>
                  <a:gd name="T152" fmla="+- 0 8443 8250"/>
                  <a:gd name="T153" fmla="*/ T152 w 3946"/>
                  <a:gd name="T154" fmla="+- 0 5061 199"/>
                  <a:gd name="T155" fmla="*/ 5061 h 5055"/>
                  <a:gd name="T156" fmla="+- 0 8377 8250"/>
                  <a:gd name="T157" fmla="*/ T156 w 3946"/>
                  <a:gd name="T158" fmla="+- 0 4984 199"/>
                  <a:gd name="T159" fmla="*/ 4984 h 5055"/>
                  <a:gd name="T160" fmla="+- 0 8323 8250"/>
                  <a:gd name="T161" fmla="*/ T160 w 3946"/>
                  <a:gd name="T162" fmla="+- 0 4898 199"/>
                  <a:gd name="T163" fmla="*/ 4898 h 5055"/>
                  <a:gd name="T164" fmla="+- 0 8284 8250"/>
                  <a:gd name="T165" fmla="*/ T164 w 3946"/>
                  <a:gd name="T166" fmla="+- 0 4804 199"/>
                  <a:gd name="T167" fmla="*/ 4804 h 5055"/>
                  <a:gd name="T168" fmla="+- 0 8259 8250"/>
                  <a:gd name="T169" fmla="*/ T168 w 3946"/>
                  <a:gd name="T170" fmla="+- 0 4703 199"/>
                  <a:gd name="T171" fmla="*/ 4703 h 5055"/>
                  <a:gd name="T172" fmla="+- 0 8250 8250"/>
                  <a:gd name="T173" fmla="*/ T172 w 3946"/>
                  <a:gd name="T174" fmla="+- 0 4596 199"/>
                  <a:gd name="T175" fmla="*/ 4596 h 5055"/>
                  <a:gd name="T176" fmla="+- 0 8250 8250"/>
                  <a:gd name="T177" fmla="*/ T176 w 3946"/>
                  <a:gd name="T178" fmla="+- 0 856 199"/>
                  <a:gd name="T179" fmla="*/ 856 h 50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3946" h="5055">
                    <a:moveTo>
                      <a:pt x="0" y="657"/>
                    </a:moveTo>
                    <a:lnTo>
                      <a:pt x="9" y="550"/>
                    </a:lnTo>
                    <a:lnTo>
                      <a:pt x="34" y="449"/>
                    </a:lnTo>
                    <a:lnTo>
                      <a:pt x="73" y="355"/>
                    </a:lnTo>
                    <a:lnTo>
                      <a:pt x="127" y="269"/>
                    </a:lnTo>
                    <a:lnTo>
                      <a:pt x="193" y="192"/>
                    </a:lnTo>
                    <a:lnTo>
                      <a:pt x="269" y="126"/>
                    </a:lnTo>
                    <a:lnTo>
                      <a:pt x="355" y="73"/>
                    </a:lnTo>
                    <a:lnTo>
                      <a:pt x="450" y="33"/>
                    </a:lnTo>
                    <a:lnTo>
                      <a:pt x="551" y="8"/>
                    </a:lnTo>
                    <a:lnTo>
                      <a:pt x="658" y="0"/>
                    </a:lnTo>
                    <a:lnTo>
                      <a:pt x="3287" y="0"/>
                    </a:lnTo>
                    <a:lnTo>
                      <a:pt x="3394" y="8"/>
                    </a:lnTo>
                    <a:lnTo>
                      <a:pt x="3495" y="33"/>
                    </a:lnTo>
                    <a:lnTo>
                      <a:pt x="3590" y="73"/>
                    </a:lnTo>
                    <a:lnTo>
                      <a:pt x="3676" y="126"/>
                    </a:lnTo>
                    <a:lnTo>
                      <a:pt x="3752" y="192"/>
                    </a:lnTo>
                    <a:lnTo>
                      <a:pt x="3818" y="269"/>
                    </a:lnTo>
                    <a:lnTo>
                      <a:pt x="3872" y="355"/>
                    </a:lnTo>
                    <a:lnTo>
                      <a:pt x="3911" y="449"/>
                    </a:lnTo>
                    <a:lnTo>
                      <a:pt x="3936" y="550"/>
                    </a:lnTo>
                    <a:lnTo>
                      <a:pt x="3945" y="657"/>
                    </a:lnTo>
                    <a:lnTo>
                      <a:pt x="3945" y="4397"/>
                    </a:lnTo>
                    <a:lnTo>
                      <a:pt x="3936" y="4504"/>
                    </a:lnTo>
                    <a:lnTo>
                      <a:pt x="3911" y="4605"/>
                    </a:lnTo>
                    <a:lnTo>
                      <a:pt x="3872" y="4699"/>
                    </a:lnTo>
                    <a:lnTo>
                      <a:pt x="3818" y="4785"/>
                    </a:lnTo>
                    <a:lnTo>
                      <a:pt x="3752" y="4862"/>
                    </a:lnTo>
                    <a:lnTo>
                      <a:pt x="3676" y="4928"/>
                    </a:lnTo>
                    <a:lnTo>
                      <a:pt x="3590" y="4981"/>
                    </a:lnTo>
                    <a:lnTo>
                      <a:pt x="3495" y="5021"/>
                    </a:lnTo>
                    <a:lnTo>
                      <a:pt x="3394" y="5046"/>
                    </a:lnTo>
                    <a:lnTo>
                      <a:pt x="3287" y="5054"/>
                    </a:lnTo>
                    <a:lnTo>
                      <a:pt x="658" y="5054"/>
                    </a:lnTo>
                    <a:lnTo>
                      <a:pt x="551" y="5046"/>
                    </a:lnTo>
                    <a:lnTo>
                      <a:pt x="450" y="5021"/>
                    </a:lnTo>
                    <a:lnTo>
                      <a:pt x="355" y="4981"/>
                    </a:lnTo>
                    <a:lnTo>
                      <a:pt x="269" y="4928"/>
                    </a:lnTo>
                    <a:lnTo>
                      <a:pt x="193" y="4862"/>
                    </a:lnTo>
                    <a:lnTo>
                      <a:pt x="127" y="4785"/>
                    </a:lnTo>
                    <a:lnTo>
                      <a:pt x="73" y="4699"/>
                    </a:lnTo>
                    <a:lnTo>
                      <a:pt x="34" y="4605"/>
                    </a:lnTo>
                    <a:lnTo>
                      <a:pt x="9" y="4504"/>
                    </a:lnTo>
                    <a:lnTo>
                      <a:pt x="0" y="4397"/>
                    </a:lnTo>
                    <a:lnTo>
                      <a:pt x="0" y="657"/>
                    </a:lnTo>
                    <a:close/>
                  </a:path>
                </a:pathLst>
              </a:custGeom>
              <a:noFill/>
              <a:ln w="12700">
                <a:solidFill>
                  <a:srgbClr val="4471C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Text Box 19">
                <a:extLst>
                  <a:ext uri="{FF2B5EF4-FFF2-40B4-BE49-F238E27FC236}">
                    <a16:creationId xmlns:a16="http://schemas.microsoft.com/office/drawing/2014/main" id="{6C888AC8-29F7-5EEA-D7F8-D65F90DE73FD}"/>
                  </a:ext>
                </a:extLst>
              </p:cNvPr>
              <p:cNvSpPr txBox="1">
                <a:spLocks noGrp="1" noRot="1" noChangeAspect="1" noResize="1" noEditPoints="1" noAdjustHandles="1" noChangeArrowheads="1" noChangeShapeType="1" noTextEdit="1"/>
              </p:cNvSpPr>
              <p:nvPr/>
            </p:nvSpPr>
            <p:spPr bwMode="auto">
              <a:xfrm>
                <a:off x="8240" y="189"/>
                <a:ext cx="3966" cy="5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spcBef>
                    <a:spcPts val="40"/>
                  </a:spcBef>
                </a:pPr>
                <a:r>
                  <a:rPr lang="en-US" sz="115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60120" marR="380365" indent="-576580">
                  <a:lnSpc>
                    <a:spcPct val="108000"/>
                  </a:lnSpc>
                  <a:spcAft>
                    <a:spcPts val="0"/>
                  </a:spcAft>
                </a:pP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Fetal anomalies</a:t>
                </a:r>
                <a:r>
                  <a:rPr lang="en-US" sz="1100" spc="-1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reported</a:t>
                </a:r>
                <a:r>
                  <a:rPr lang="en-US" sz="1100" spc="-1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</a:t>
                </a:r>
                <a:r>
                  <a:rPr lang="en-US" sz="1100" spc="-1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be</a:t>
                </a:r>
                <a:r>
                  <a:rPr lang="en-US" sz="1100" spc="13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associated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65760"/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with</a:t>
                </a:r>
                <a:r>
                  <a:rPr lang="en-US" sz="1100" spc="-1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maternal isotretinoin</a:t>
                </a:r>
                <a:r>
                  <a:rPr lang="en-US" sz="1100" spc="-1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use </a:t>
                </a: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indent="-228600">
                  <a:spcBef>
                    <a:spcPts val="890"/>
                  </a:spcBef>
                  <a:spcAft>
                    <a:spcPts val="0"/>
                  </a:spcAft>
                  <a:tabLst>
                    <a:tab pos="686435" algn="l"/>
                  </a:tabLst>
                </a:pPr>
                <a:r>
                  <a:rPr lang="en-US" sz="1200" spc="-1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Microtia/Anotia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indent="-228600">
                  <a:spcBef>
                    <a:spcPts val="910"/>
                  </a:spcBef>
                  <a:spcAft>
                    <a:spcPts val="0"/>
                  </a:spcAft>
                  <a:tabLst>
                    <a:tab pos="686435" algn="l"/>
                  </a:tabLst>
                </a:pPr>
                <a:r>
                  <a:rPr lang="en-US" sz="12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Micrognathia/Cleft</a:t>
                </a:r>
                <a:r>
                  <a:rPr lang="en-US" sz="1200" spc="-8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palate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indent="-228600">
                  <a:spcBef>
                    <a:spcPts val="910"/>
                  </a:spcBef>
                  <a:spcAft>
                    <a:spcPts val="0"/>
                  </a:spcAft>
                  <a:tabLst>
                    <a:tab pos="686435" algn="l"/>
                  </a:tabLst>
                </a:pPr>
                <a:r>
                  <a:rPr lang="en-US" sz="12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Heart</a:t>
                </a:r>
                <a:r>
                  <a:rPr lang="en-US" sz="1200" spc="-5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defects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indent="-228600">
                  <a:spcBef>
                    <a:spcPts val="910"/>
                  </a:spcBef>
                  <a:spcAft>
                    <a:spcPts val="0"/>
                  </a:spcAft>
                  <a:tabLst>
                    <a:tab pos="686435" algn="l"/>
                  </a:tabLst>
                </a:pPr>
                <a:r>
                  <a:rPr lang="en-US" sz="12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Eye</a:t>
                </a:r>
                <a:r>
                  <a:rPr lang="en-US" sz="1200" spc="-3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anomalies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marR="274955" indent="-228600">
                  <a:lnSpc>
                    <a:spcPct val="107000"/>
                  </a:lnSpc>
                  <a:spcBef>
                    <a:spcPts val="935"/>
                  </a:spcBef>
                  <a:spcAft>
                    <a:spcPts val="0"/>
                  </a:spcAft>
                  <a:tabLst>
                    <a:tab pos="686435" algn="l"/>
                  </a:tabLst>
                </a:pPr>
                <a:r>
                  <a:rPr lang="en-US" sz="1200" spc="-1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Brain</a:t>
                </a:r>
                <a:r>
                  <a:rPr lang="en-US" sz="1200" spc="12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anomalies/Hydrocephalu</a:t>
                </a:r>
                <a:r>
                  <a:rPr lang="en-US" sz="1200" spc="15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indent="-228600">
                  <a:spcBef>
                    <a:spcPts val="805"/>
                  </a:spcBef>
                  <a:spcAft>
                    <a:spcPts val="0"/>
                  </a:spcAft>
                  <a:tabLst>
                    <a:tab pos="686435" algn="l"/>
                  </a:tabLst>
                </a:pPr>
                <a:r>
                  <a:rPr lang="en-US" sz="12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Thymic</a:t>
                </a:r>
                <a:r>
                  <a:rPr lang="en-US" sz="1200" spc="-6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agenesis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9" name="image8.jpeg">
            <a:extLst>
              <a:ext uri="{FF2B5EF4-FFF2-40B4-BE49-F238E27FC236}">
                <a16:creationId xmlns:a16="http://schemas.microsoft.com/office/drawing/2014/main" id="{EFEF0280-983E-3225-1B87-A6FF833866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700" y="3573246"/>
            <a:ext cx="6795412" cy="285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69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F775FE-BE57-280A-30AF-AC6F18532F8E}"/>
              </a:ext>
            </a:extLst>
          </p:cNvPr>
          <p:cNvSpPr txBox="1"/>
          <p:nvPr/>
        </p:nvSpPr>
        <p:spPr>
          <a:xfrm>
            <a:off x="1333499" y="1012616"/>
            <a:ext cx="586316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9465" marR="263525" algn="ctr">
              <a:spcBef>
                <a:spcPts val="115"/>
              </a:spcBef>
              <a:spcAft>
                <a:spcPts val="0"/>
              </a:spcAft>
            </a:pPr>
            <a:r>
              <a:rPr lang="en-US" b="1" u="heavy" kern="0" spc="-5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Social</a:t>
            </a:r>
            <a:r>
              <a:rPr lang="en-US" b="1" u="heavy" kern="0" spc="-15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heavy" kern="0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drug</a:t>
            </a:r>
            <a:r>
              <a:rPr lang="en-US" b="1" u="heavy" kern="0" spc="-20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heavy" kern="0" spc="-5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exposure</a:t>
            </a:r>
            <a:endParaRPr lang="en-JO" b="1" u="sng" ker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20"/>
              </a:spcBef>
            </a:pP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47700">
              <a:spcBef>
                <a:spcPts val="255"/>
              </a:spcBef>
              <a:spcAft>
                <a:spcPts val="0"/>
              </a:spcAft>
            </a:pPr>
            <a:r>
              <a:rPr lang="en-US" b="1" i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Smoking:</a:t>
            </a:r>
            <a:r>
              <a:rPr lang="en-US" b="1" i="1" u="sng" spc="-30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i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Carbon</a:t>
            </a:r>
            <a:r>
              <a:rPr lang="en-US" b="1" i="1" u="sng" spc="-40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i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monoxide</a:t>
            </a:r>
            <a:r>
              <a:rPr lang="en-US" b="1" i="1" u="sng" spc="-2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i="1" u="sng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b="1" i="1" u="sng" spc="-20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i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nicotine</a:t>
            </a:r>
            <a:endParaRPr lang="en-JO" b="1" i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spcBef>
                <a:spcPts val="915"/>
              </a:spcBef>
              <a:spcAft>
                <a:spcPts val="0"/>
              </a:spcAft>
              <a:buSzPts val="1200"/>
              <a:tabLst>
                <a:tab pos="1562735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b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Spontaneous</a:t>
            </a:r>
            <a:r>
              <a:rPr lang="en-US" b="1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abortion</a:t>
            </a:r>
            <a:r>
              <a:rPr lang="en-US" b="1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(1.2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1.8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times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greater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smokers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than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nonsmokers)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935"/>
              </a:spcBef>
              <a:spcAft>
                <a:spcPts val="0"/>
              </a:spcAft>
              <a:buSzPts val="1200"/>
              <a:tabLst>
                <a:tab pos="1562735" algn="l"/>
              </a:tabLst>
            </a:pPr>
            <a:r>
              <a:rPr lang="en-GB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b="1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Abruptio</a:t>
            </a:r>
            <a:r>
              <a:rPr lang="en-US" b="1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placentae,</a:t>
            </a:r>
            <a:r>
              <a:rPr lang="en-US" b="1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</a:t>
            </a:r>
            <a:r>
              <a:rPr lang="en-US" b="1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previa,</a:t>
            </a:r>
            <a:r>
              <a:rPr lang="en-US" b="1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b="1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premature</a:t>
            </a:r>
            <a:r>
              <a:rPr lang="en-US" b="1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rupture</a:t>
            </a:r>
            <a:r>
              <a:rPr lang="en-US" b="1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b="1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membranes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910"/>
              </a:spcBef>
              <a:spcAft>
                <a:spcPts val="0"/>
              </a:spcAft>
              <a:buSzPts val="1200"/>
              <a:tabLst>
                <a:tab pos="1562735" algn="l"/>
              </a:tabLst>
            </a:pPr>
            <a:r>
              <a:rPr lang="en-GB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Preterm</a:t>
            </a:r>
            <a:r>
              <a:rPr lang="en-US" b="1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birth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910"/>
              </a:spcBef>
              <a:spcAft>
                <a:spcPts val="0"/>
              </a:spcAft>
              <a:buSzPts val="1200"/>
              <a:tabLst>
                <a:tab pos="1562735" algn="l"/>
              </a:tabLst>
            </a:pPr>
            <a:r>
              <a:rPr lang="en-GB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Low</a:t>
            </a:r>
            <a:r>
              <a:rPr lang="en-US" b="1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infant</a:t>
            </a:r>
            <a:r>
              <a:rPr lang="en-US" b="1" spc="-4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birth</a:t>
            </a:r>
            <a:r>
              <a:rPr lang="en-US" b="1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weight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910"/>
              </a:spcBef>
              <a:spcAft>
                <a:spcPts val="0"/>
              </a:spcAft>
              <a:buSzPts val="1200"/>
              <a:tabLst>
                <a:tab pos="1562735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b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Sudden</a:t>
            </a:r>
            <a:r>
              <a:rPr lang="en-US" b="1" spc="-4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infant</a:t>
            </a:r>
            <a:r>
              <a:rPr lang="en-US" b="1" spc="-5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death</a:t>
            </a:r>
            <a:r>
              <a:rPr lang="en-US" b="1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syndrome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b="1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risks</a:t>
            </a:r>
            <a:r>
              <a:rPr lang="en-US" b="1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increases</a:t>
            </a:r>
            <a:r>
              <a:rPr lang="en-US" b="1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b="1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en-US" b="1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b="1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cigarettes 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smoked.</a:t>
            </a:r>
            <a:r>
              <a:rPr lang="en-US" b="1" spc="18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Treatment:</a:t>
            </a:r>
            <a:r>
              <a:rPr lang="en-US" b="1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Smoking</a:t>
            </a:r>
            <a:r>
              <a:rPr lang="en-US" b="1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cessation</a:t>
            </a:r>
            <a:r>
              <a:rPr lang="en-US" b="1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Nicotine</a:t>
            </a:r>
            <a:r>
              <a:rPr lang="en-US" b="1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replacement</a:t>
            </a:r>
            <a:r>
              <a:rPr lang="en-US" b="1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therapy</a:t>
            </a:r>
            <a:r>
              <a:rPr lang="en-JO">
                <a:effectLst/>
                <a:latin typeface="Calibri" panose="020F0502020204030204" pitchFamily="34" charset="0"/>
              </a:rPr>
              <a:t> </a:t>
            </a:r>
            <a:endParaRPr lang="en-JO"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D4ECED-7C6E-3C72-0202-1975484DB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10" y="2268176"/>
            <a:ext cx="3629034" cy="2321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802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952246-0F0A-633C-9BEB-2926B8087D7A}"/>
              </a:ext>
            </a:extLst>
          </p:cNvPr>
          <p:cNvSpPr txBox="1"/>
          <p:nvPr/>
        </p:nvSpPr>
        <p:spPr>
          <a:xfrm>
            <a:off x="2216727" y="1755849"/>
            <a:ext cx="9160356" cy="334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0" marR="2589530">
              <a:lnSpc>
                <a:spcPct val="162000"/>
              </a:lnSpc>
              <a:spcBef>
                <a:spcPts val="910"/>
              </a:spcBef>
              <a:spcAft>
                <a:spcPts val="0"/>
              </a:spcAft>
            </a:pPr>
            <a:r>
              <a:rPr lang="en-US" b="1" i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Alcohol: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47700" marR="258953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</a:pPr>
            <a:r>
              <a:rPr lang="en-US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en-US" b="1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teratogen</a:t>
            </a:r>
            <a:r>
              <a:rPr lang="en-US" b="1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Although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occasional</a:t>
            </a:r>
            <a:r>
              <a:rPr lang="en-US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drink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pregnancy</a:t>
            </a:r>
            <a:r>
              <a:rPr lang="en-US" spc="27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not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been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shown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harmful</a:t>
            </a:r>
            <a:r>
              <a:rPr lang="en-US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GB" b="1" spc="-5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7700" marR="258953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</a:pP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132205" lvl="0">
              <a:lnSpc>
                <a:spcPct val="107000"/>
              </a:lnSpc>
              <a:spcBef>
                <a:spcPts val="790"/>
              </a:spcBef>
              <a:spcAft>
                <a:spcPts val="0"/>
              </a:spcAft>
              <a:buSzPts val="1200"/>
              <a:tabLst>
                <a:tab pos="1139190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Ethanol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crosses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fetal blood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–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brain</a:t>
            </a:r>
            <a:r>
              <a:rPr lang="en-US" spc="25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barrier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=&gt;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its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toxicity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is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dose-</a:t>
            </a:r>
            <a:r>
              <a:rPr lang="en-US" spc="28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related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but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without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75665">
              <a:lnSpc>
                <a:spcPts val="1460"/>
              </a:lnSpc>
              <a:spcBef>
                <a:spcPts val="910"/>
              </a:spcBef>
              <a:spcAft>
                <a:spcPts val="0"/>
              </a:spcAft>
            </a:pP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defined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 of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exposure.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910"/>
              </a:spcBef>
              <a:spcAft>
                <a:spcPts val="0"/>
              </a:spcAft>
              <a:buSzPts val="1100"/>
              <a:tabLst>
                <a:tab pos="1139190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exposure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time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greatest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risk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first</a:t>
            </a:r>
            <a:r>
              <a:rPr lang="en-US" b="1" u="sng" spc="-1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trimester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76300">
              <a:spcBef>
                <a:spcPts val="120"/>
              </a:spcBef>
              <a:spcAft>
                <a:spcPts val="0"/>
              </a:spcAft>
            </a:pPr>
            <a:r>
              <a:rPr lang="en-US" spc="-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en-US" spc="-4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fetal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brain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affected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throughout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gestation.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19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0.jpeg">
            <a:extLst>
              <a:ext uri="{FF2B5EF4-FFF2-40B4-BE49-F238E27FC236}">
                <a16:creationId xmlns:a16="http://schemas.microsoft.com/office/drawing/2014/main" id="{C6D646ED-99E1-6D40-96A5-693C5F34E4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068" y="381452"/>
            <a:ext cx="6042822" cy="390145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4BB8BA2-0126-2EF0-B964-D183C43668EE}"/>
              </a:ext>
            </a:extLst>
          </p:cNvPr>
          <p:cNvGrpSpPr>
            <a:grpSpLocks noGrp="1" noUngrp="1" noRot="1" noChangeAspect="1" noResize="1"/>
          </p:cNvGrpSpPr>
          <p:nvPr/>
        </p:nvGrpSpPr>
        <p:grpSpPr bwMode="auto">
          <a:xfrm>
            <a:off x="8435253" y="1946274"/>
            <a:ext cx="2479675" cy="2965450"/>
            <a:chOff x="0" y="0"/>
            <a:chExt cx="3905" cy="46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B54394-5FB7-9DD0-9068-E607F72F7694}"/>
                </a:ext>
              </a:extLst>
            </p:cNvPr>
            <p:cNvGrpSpPr>
              <a:grpSpLocks noGrp="1" noUngrp="1" noRot="1" noChangeAspect="1" noResize="1"/>
            </p:cNvGrpSpPr>
            <p:nvPr/>
          </p:nvGrpSpPr>
          <p:grpSpPr bwMode="auto">
            <a:xfrm>
              <a:off x="0" y="0"/>
              <a:ext cx="3905" cy="4670"/>
              <a:chOff x="0" y="0"/>
              <a:chExt cx="3905" cy="4670"/>
            </a:xfrm>
          </p:grpSpPr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71AE1151-8255-82B3-50C3-24900DBE08D5}"/>
                  </a:ext>
                </a:extLst>
              </p:cNvPr>
              <p:cNvSpPr>
                <a:spLocks noGrp="1" noRot="1" noChangeAspect="1" noResize="1" noEditPoints="1" noAdjustHandles="1" noChangeArrowheads="1" noChangeShapeType="1" noTextEdit="1"/>
              </p:cNvSpPr>
              <p:nvPr/>
            </p:nvSpPr>
            <p:spPr bwMode="auto">
              <a:xfrm>
                <a:off x="10" y="10"/>
                <a:ext cx="3885" cy="4650"/>
              </a:xfrm>
              <a:custGeom>
                <a:avLst/>
                <a:gdLst>
                  <a:gd name="T0" fmla="+- 0 10 10"/>
                  <a:gd name="T1" fmla="*/ T0 w 3885"/>
                  <a:gd name="T2" fmla="+- 0 657 10"/>
                  <a:gd name="T3" fmla="*/ 657 h 4650"/>
                  <a:gd name="T4" fmla="+- 0 18 10"/>
                  <a:gd name="T5" fmla="*/ T4 w 3885"/>
                  <a:gd name="T6" fmla="+- 0 552 10"/>
                  <a:gd name="T7" fmla="*/ 552 h 4650"/>
                  <a:gd name="T8" fmla="+- 0 43 10"/>
                  <a:gd name="T9" fmla="*/ T8 w 3885"/>
                  <a:gd name="T10" fmla="+- 0 453 10"/>
                  <a:gd name="T11" fmla="*/ 453 h 4650"/>
                  <a:gd name="T12" fmla="+- 0 82 10"/>
                  <a:gd name="T13" fmla="*/ T12 w 3885"/>
                  <a:gd name="T14" fmla="+- 0 360 10"/>
                  <a:gd name="T15" fmla="*/ 360 h 4650"/>
                  <a:gd name="T16" fmla="+- 0 135 10"/>
                  <a:gd name="T17" fmla="*/ T16 w 3885"/>
                  <a:gd name="T18" fmla="+- 0 275 10"/>
                  <a:gd name="T19" fmla="*/ 275 h 4650"/>
                  <a:gd name="T20" fmla="+- 0 200 10"/>
                  <a:gd name="T21" fmla="*/ T20 w 3885"/>
                  <a:gd name="T22" fmla="+- 0 200 10"/>
                  <a:gd name="T23" fmla="*/ 200 h 4650"/>
                  <a:gd name="T24" fmla="+- 0 275 10"/>
                  <a:gd name="T25" fmla="*/ T24 w 3885"/>
                  <a:gd name="T26" fmla="+- 0 135 10"/>
                  <a:gd name="T27" fmla="*/ 135 h 4650"/>
                  <a:gd name="T28" fmla="+- 0 360 10"/>
                  <a:gd name="T29" fmla="*/ T28 w 3885"/>
                  <a:gd name="T30" fmla="+- 0 82 10"/>
                  <a:gd name="T31" fmla="*/ 82 h 4650"/>
                  <a:gd name="T32" fmla="+- 0 453 10"/>
                  <a:gd name="T33" fmla="*/ T32 w 3885"/>
                  <a:gd name="T34" fmla="+- 0 43 10"/>
                  <a:gd name="T35" fmla="*/ 43 h 4650"/>
                  <a:gd name="T36" fmla="+- 0 552 10"/>
                  <a:gd name="T37" fmla="*/ T36 w 3885"/>
                  <a:gd name="T38" fmla="+- 0 18 10"/>
                  <a:gd name="T39" fmla="*/ 18 h 4650"/>
                  <a:gd name="T40" fmla="+- 0 658 10"/>
                  <a:gd name="T41" fmla="*/ T40 w 3885"/>
                  <a:gd name="T42" fmla="+- 0 10 10"/>
                  <a:gd name="T43" fmla="*/ 10 h 4650"/>
                  <a:gd name="T44" fmla="+- 0 3247 10"/>
                  <a:gd name="T45" fmla="*/ T44 w 3885"/>
                  <a:gd name="T46" fmla="+- 0 10 10"/>
                  <a:gd name="T47" fmla="*/ 10 h 4650"/>
                  <a:gd name="T48" fmla="+- 0 3352 10"/>
                  <a:gd name="T49" fmla="*/ T48 w 3885"/>
                  <a:gd name="T50" fmla="+- 0 18 10"/>
                  <a:gd name="T51" fmla="*/ 18 h 4650"/>
                  <a:gd name="T52" fmla="+- 0 3452 10"/>
                  <a:gd name="T53" fmla="*/ T52 w 3885"/>
                  <a:gd name="T54" fmla="+- 0 43 10"/>
                  <a:gd name="T55" fmla="*/ 43 h 4650"/>
                  <a:gd name="T56" fmla="+- 0 3545 10"/>
                  <a:gd name="T57" fmla="*/ T56 w 3885"/>
                  <a:gd name="T58" fmla="+- 0 82 10"/>
                  <a:gd name="T59" fmla="*/ 82 h 4650"/>
                  <a:gd name="T60" fmla="+- 0 3630 10"/>
                  <a:gd name="T61" fmla="*/ T60 w 3885"/>
                  <a:gd name="T62" fmla="+- 0 135 10"/>
                  <a:gd name="T63" fmla="*/ 135 h 4650"/>
                  <a:gd name="T64" fmla="+- 0 3705 10"/>
                  <a:gd name="T65" fmla="*/ T64 w 3885"/>
                  <a:gd name="T66" fmla="+- 0 200 10"/>
                  <a:gd name="T67" fmla="*/ 200 h 4650"/>
                  <a:gd name="T68" fmla="+- 0 3770 10"/>
                  <a:gd name="T69" fmla="*/ T68 w 3885"/>
                  <a:gd name="T70" fmla="+- 0 275 10"/>
                  <a:gd name="T71" fmla="*/ 275 h 4650"/>
                  <a:gd name="T72" fmla="+- 0 3823 10"/>
                  <a:gd name="T73" fmla="*/ T72 w 3885"/>
                  <a:gd name="T74" fmla="+- 0 360 10"/>
                  <a:gd name="T75" fmla="*/ 360 h 4650"/>
                  <a:gd name="T76" fmla="+- 0 3862 10"/>
                  <a:gd name="T77" fmla="*/ T76 w 3885"/>
                  <a:gd name="T78" fmla="+- 0 453 10"/>
                  <a:gd name="T79" fmla="*/ 453 h 4650"/>
                  <a:gd name="T80" fmla="+- 0 3886 10"/>
                  <a:gd name="T81" fmla="*/ T80 w 3885"/>
                  <a:gd name="T82" fmla="+- 0 552 10"/>
                  <a:gd name="T83" fmla="*/ 552 h 4650"/>
                  <a:gd name="T84" fmla="+- 0 3895 10"/>
                  <a:gd name="T85" fmla="*/ T84 w 3885"/>
                  <a:gd name="T86" fmla="+- 0 657 10"/>
                  <a:gd name="T87" fmla="*/ 657 h 4650"/>
                  <a:gd name="T88" fmla="+- 0 3895 10"/>
                  <a:gd name="T89" fmla="*/ T88 w 3885"/>
                  <a:gd name="T90" fmla="+- 0 4012 10"/>
                  <a:gd name="T91" fmla="*/ 4012 h 4650"/>
                  <a:gd name="T92" fmla="+- 0 3886 10"/>
                  <a:gd name="T93" fmla="*/ T92 w 3885"/>
                  <a:gd name="T94" fmla="+- 0 4117 10"/>
                  <a:gd name="T95" fmla="*/ 4117 h 4650"/>
                  <a:gd name="T96" fmla="+- 0 3862 10"/>
                  <a:gd name="T97" fmla="*/ T96 w 3885"/>
                  <a:gd name="T98" fmla="+- 0 4217 10"/>
                  <a:gd name="T99" fmla="*/ 4217 h 4650"/>
                  <a:gd name="T100" fmla="+- 0 3823 10"/>
                  <a:gd name="T101" fmla="*/ T100 w 3885"/>
                  <a:gd name="T102" fmla="+- 0 4310 10"/>
                  <a:gd name="T103" fmla="*/ 4310 h 4650"/>
                  <a:gd name="T104" fmla="+- 0 3770 10"/>
                  <a:gd name="T105" fmla="*/ T104 w 3885"/>
                  <a:gd name="T106" fmla="+- 0 4395 10"/>
                  <a:gd name="T107" fmla="*/ 4395 h 4650"/>
                  <a:gd name="T108" fmla="+- 0 3705 10"/>
                  <a:gd name="T109" fmla="*/ T108 w 3885"/>
                  <a:gd name="T110" fmla="+- 0 4470 10"/>
                  <a:gd name="T111" fmla="*/ 4470 h 4650"/>
                  <a:gd name="T112" fmla="+- 0 3630 10"/>
                  <a:gd name="T113" fmla="*/ T112 w 3885"/>
                  <a:gd name="T114" fmla="+- 0 4535 10"/>
                  <a:gd name="T115" fmla="*/ 4535 h 4650"/>
                  <a:gd name="T116" fmla="+- 0 3545 10"/>
                  <a:gd name="T117" fmla="*/ T116 w 3885"/>
                  <a:gd name="T118" fmla="+- 0 4588 10"/>
                  <a:gd name="T119" fmla="*/ 4588 h 4650"/>
                  <a:gd name="T120" fmla="+- 0 3452 10"/>
                  <a:gd name="T121" fmla="*/ T120 w 3885"/>
                  <a:gd name="T122" fmla="+- 0 4627 10"/>
                  <a:gd name="T123" fmla="*/ 4627 h 4650"/>
                  <a:gd name="T124" fmla="+- 0 3352 10"/>
                  <a:gd name="T125" fmla="*/ T124 w 3885"/>
                  <a:gd name="T126" fmla="+- 0 4652 10"/>
                  <a:gd name="T127" fmla="*/ 4652 h 4650"/>
                  <a:gd name="T128" fmla="+- 0 3247 10"/>
                  <a:gd name="T129" fmla="*/ T128 w 3885"/>
                  <a:gd name="T130" fmla="+- 0 4660 10"/>
                  <a:gd name="T131" fmla="*/ 4660 h 4650"/>
                  <a:gd name="T132" fmla="+- 0 658 10"/>
                  <a:gd name="T133" fmla="*/ T132 w 3885"/>
                  <a:gd name="T134" fmla="+- 0 4660 10"/>
                  <a:gd name="T135" fmla="*/ 4660 h 4650"/>
                  <a:gd name="T136" fmla="+- 0 552 10"/>
                  <a:gd name="T137" fmla="*/ T136 w 3885"/>
                  <a:gd name="T138" fmla="+- 0 4652 10"/>
                  <a:gd name="T139" fmla="*/ 4652 h 4650"/>
                  <a:gd name="T140" fmla="+- 0 453 10"/>
                  <a:gd name="T141" fmla="*/ T140 w 3885"/>
                  <a:gd name="T142" fmla="+- 0 4627 10"/>
                  <a:gd name="T143" fmla="*/ 4627 h 4650"/>
                  <a:gd name="T144" fmla="+- 0 360 10"/>
                  <a:gd name="T145" fmla="*/ T144 w 3885"/>
                  <a:gd name="T146" fmla="+- 0 4588 10"/>
                  <a:gd name="T147" fmla="*/ 4588 h 4650"/>
                  <a:gd name="T148" fmla="+- 0 275 10"/>
                  <a:gd name="T149" fmla="*/ T148 w 3885"/>
                  <a:gd name="T150" fmla="+- 0 4535 10"/>
                  <a:gd name="T151" fmla="*/ 4535 h 4650"/>
                  <a:gd name="T152" fmla="+- 0 200 10"/>
                  <a:gd name="T153" fmla="*/ T152 w 3885"/>
                  <a:gd name="T154" fmla="+- 0 4470 10"/>
                  <a:gd name="T155" fmla="*/ 4470 h 4650"/>
                  <a:gd name="T156" fmla="+- 0 135 10"/>
                  <a:gd name="T157" fmla="*/ T156 w 3885"/>
                  <a:gd name="T158" fmla="+- 0 4395 10"/>
                  <a:gd name="T159" fmla="*/ 4395 h 4650"/>
                  <a:gd name="T160" fmla="+- 0 82 10"/>
                  <a:gd name="T161" fmla="*/ T160 w 3885"/>
                  <a:gd name="T162" fmla="+- 0 4310 10"/>
                  <a:gd name="T163" fmla="*/ 4310 h 4650"/>
                  <a:gd name="T164" fmla="+- 0 43 10"/>
                  <a:gd name="T165" fmla="*/ T164 w 3885"/>
                  <a:gd name="T166" fmla="+- 0 4217 10"/>
                  <a:gd name="T167" fmla="*/ 4217 h 4650"/>
                  <a:gd name="T168" fmla="+- 0 18 10"/>
                  <a:gd name="T169" fmla="*/ T168 w 3885"/>
                  <a:gd name="T170" fmla="+- 0 4117 10"/>
                  <a:gd name="T171" fmla="*/ 4117 h 4650"/>
                  <a:gd name="T172" fmla="+- 0 10 10"/>
                  <a:gd name="T173" fmla="*/ T172 w 3885"/>
                  <a:gd name="T174" fmla="+- 0 4012 10"/>
                  <a:gd name="T175" fmla="*/ 4012 h 4650"/>
                  <a:gd name="T176" fmla="+- 0 10 10"/>
                  <a:gd name="T177" fmla="*/ T176 w 3885"/>
                  <a:gd name="T178" fmla="+- 0 657 10"/>
                  <a:gd name="T179" fmla="*/ 657 h 46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3885" h="4650">
                    <a:moveTo>
                      <a:pt x="0" y="647"/>
                    </a:moveTo>
                    <a:lnTo>
                      <a:pt x="8" y="542"/>
                    </a:lnTo>
                    <a:lnTo>
                      <a:pt x="33" y="443"/>
                    </a:lnTo>
                    <a:lnTo>
                      <a:pt x="72" y="350"/>
                    </a:lnTo>
                    <a:lnTo>
                      <a:pt x="125" y="265"/>
                    </a:lnTo>
                    <a:lnTo>
                      <a:pt x="190" y="190"/>
                    </a:lnTo>
                    <a:lnTo>
                      <a:pt x="265" y="125"/>
                    </a:lnTo>
                    <a:lnTo>
                      <a:pt x="350" y="72"/>
                    </a:lnTo>
                    <a:lnTo>
                      <a:pt x="443" y="33"/>
                    </a:lnTo>
                    <a:lnTo>
                      <a:pt x="542" y="8"/>
                    </a:lnTo>
                    <a:lnTo>
                      <a:pt x="648" y="0"/>
                    </a:lnTo>
                    <a:lnTo>
                      <a:pt x="3237" y="0"/>
                    </a:lnTo>
                    <a:lnTo>
                      <a:pt x="3342" y="8"/>
                    </a:lnTo>
                    <a:lnTo>
                      <a:pt x="3442" y="33"/>
                    </a:lnTo>
                    <a:lnTo>
                      <a:pt x="3535" y="72"/>
                    </a:lnTo>
                    <a:lnTo>
                      <a:pt x="3620" y="125"/>
                    </a:lnTo>
                    <a:lnTo>
                      <a:pt x="3695" y="190"/>
                    </a:lnTo>
                    <a:lnTo>
                      <a:pt x="3760" y="265"/>
                    </a:lnTo>
                    <a:lnTo>
                      <a:pt x="3813" y="350"/>
                    </a:lnTo>
                    <a:lnTo>
                      <a:pt x="3852" y="443"/>
                    </a:lnTo>
                    <a:lnTo>
                      <a:pt x="3876" y="542"/>
                    </a:lnTo>
                    <a:lnTo>
                      <a:pt x="3885" y="647"/>
                    </a:lnTo>
                    <a:lnTo>
                      <a:pt x="3885" y="4002"/>
                    </a:lnTo>
                    <a:lnTo>
                      <a:pt x="3876" y="4107"/>
                    </a:lnTo>
                    <a:lnTo>
                      <a:pt x="3852" y="4207"/>
                    </a:lnTo>
                    <a:lnTo>
                      <a:pt x="3813" y="4300"/>
                    </a:lnTo>
                    <a:lnTo>
                      <a:pt x="3760" y="4385"/>
                    </a:lnTo>
                    <a:lnTo>
                      <a:pt x="3695" y="4460"/>
                    </a:lnTo>
                    <a:lnTo>
                      <a:pt x="3620" y="4525"/>
                    </a:lnTo>
                    <a:lnTo>
                      <a:pt x="3535" y="4578"/>
                    </a:lnTo>
                    <a:lnTo>
                      <a:pt x="3442" y="4617"/>
                    </a:lnTo>
                    <a:lnTo>
                      <a:pt x="3342" y="4642"/>
                    </a:lnTo>
                    <a:lnTo>
                      <a:pt x="3237" y="4650"/>
                    </a:lnTo>
                    <a:lnTo>
                      <a:pt x="648" y="4650"/>
                    </a:lnTo>
                    <a:lnTo>
                      <a:pt x="542" y="4642"/>
                    </a:lnTo>
                    <a:lnTo>
                      <a:pt x="443" y="4617"/>
                    </a:lnTo>
                    <a:lnTo>
                      <a:pt x="350" y="4578"/>
                    </a:lnTo>
                    <a:lnTo>
                      <a:pt x="265" y="4525"/>
                    </a:lnTo>
                    <a:lnTo>
                      <a:pt x="190" y="4460"/>
                    </a:lnTo>
                    <a:lnTo>
                      <a:pt x="125" y="4385"/>
                    </a:lnTo>
                    <a:lnTo>
                      <a:pt x="72" y="4300"/>
                    </a:lnTo>
                    <a:lnTo>
                      <a:pt x="33" y="4207"/>
                    </a:lnTo>
                    <a:lnTo>
                      <a:pt x="8" y="4107"/>
                    </a:lnTo>
                    <a:lnTo>
                      <a:pt x="0" y="4002"/>
                    </a:lnTo>
                    <a:lnTo>
                      <a:pt x="0" y="647"/>
                    </a:lnTo>
                    <a:close/>
                  </a:path>
                </a:pathLst>
              </a:custGeom>
              <a:noFill/>
              <a:ln w="12700">
                <a:solidFill>
                  <a:srgbClr val="4471C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Text Box 14">
                <a:extLst>
                  <a:ext uri="{FF2B5EF4-FFF2-40B4-BE49-F238E27FC236}">
                    <a16:creationId xmlns:a16="http://schemas.microsoft.com/office/drawing/2014/main" id="{3C068EC4-2486-C463-F363-297746AF2CB1}"/>
                  </a:ext>
                </a:extLst>
              </p:cNvPr>
              <p:cNvSpPr txBox="1">
                <a:spLocks noGrp="1" noRot="1" noChangeAspect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3905" cy="4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r>
                  <a:rPr lang="en-U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51180"/>
                <a:r>
                  <a:rPr lang="en-US" sz="1100" spc="-1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FETAL</a:t>
                </a:r>
                <a:r>
                  <a:rPr lang="en-US" sz="1100" spc="-2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ALCOHOL</a:t>
                </a:r>
                <a:r>
                  <a:rPr lang="en-US" sz="1100" spc="-2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spc="-5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SYNDROME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ts val="1440"/>
                  </a:lnSpc>
                  <a:spcBef>
                    <a:spcPts val="815"/>
                  </a:spcBef>
                  <a:spcAft>
                    <a:spcPts val="0"/>
                  </a:spcAft>
                  <a:buSzPts val="1200"/>
                  <a:buFont typeface="Calibri" panose="020F0502020204030204" pitchFamily="34" charset="0"/>
                  <a:buChar char="-"/>
                  <a:tabLst>
                    <a:tab pos="685800" algn="l"/>
                  </a:tabLst>
                </a:pPr>
                <a:r>
                  <a:rPr lang="en-US" sz="1200" u="sng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growth</a:t>
                </a:r>
                <a:r>
                  <a:rPr lang="en-US" sz="1200" u="sng" spc="-1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u="sng" spc="-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retardation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ts val="1405"/>
                  </a:lnSpc>
                  <a:buSzPts val="1200"/>
                  <a:buFont typeface="Calibri" panose="020F0502020204030204" pitchFamily="34" charset="0"/>
                  <a:buChar char="-"/>
                  <a:tabLst>
                    <a:tab pos="725170" algn="l"/>
                  </a:tabLst>
                </a:pPr>
                <a:r>
                  <a:rPr lang="en-US" sz="1200" u="sng" spc="-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facial</a:t>
                </a:r>
                <a:r>
                  <a:rPr lang="en-US" sz="1200" u="sng" spc="-3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u="sng" spc="-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abnormalities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395605" lvl="0" indent="-342900">
                  <a:lnSpc>
                    <a:spcPct val="98000"/>
                  </a:lnSpc>
                  <a:spcAft>
                    <a:spcPts val="0"/>
                  </a:spcAft>
                  <a:buSzPts val="1200"/>
                  <a:buFont typeface="Calibri" panose="020F0502020204030204" pitchFamily="34" charset="0"/>
                  <a:buChar char="-"/>
                  <a:tabLst>
                    <a:tab pos="685800" algn="l"/>
                  </a:tabLst>
                </a:pPr>
                <a:r>
                  <a:rPr lang="en-US" sz="1200" u="sng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central</a:t>
                </a:r>
                <a:r>
                  <a:rPr lang="en-US" sz="1200" u="sng" spc="-3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u="sng" spc="-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nervous</a:t>
                </a:r>
                <a:r>
                  <a:rPr lang="en-US" sz="1200" u="sng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system</a:t>
                </a:r>
                <a:r>
                  <a:rPr lang="en-US" sz="1200" spc="15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u="sng" spc="-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(CNS)</a:t>
                </a:r>
                <a:r>
                  <a:rPr lang="en-US" sz="1200" u="sng" spc="20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u="sng" spc="-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dysfunction</a:t>
                </a:r>
                <a:r>
                  <a:rPr lang="en-US" sz="1200" spc="12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microcephaly,</a:t>
                </a:r>
                <a:r>
                  <a:rPr lang="en-US" sz="1200" spc="4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mental</a:t>
                </a:r>
                <a:r>
                  <a:rPr lang="en-US" sz="1200" spc="13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retardation,</a:t>
                </a:r>
                <a:r>
                  <a:rPr lang="en-US" sz="1200" spc="2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1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US" sz="1200" spc="12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behavioral</a:t>
                </a:r>
                <a:r>
                  <a:rPr lang="en-US" sz="1200" spc="-3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disorders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ts val="1430"/>
                  </a:lnSpc>
                  <a:spcBef>
                    <a:spcPts val="15"/>
                  </a:spcBef>
                  <a:spcAft>
                    <a:spcPts val="0"/>
                  </a:spcAft>
                  <a:buSzPts val="1200"/>
                  <a:buFont typeface="Calibri" panose="020F0502020204030204" pitchFamily="34" charset="0"/>
                  <a:buChar char="-"/>
                  <a:tabLst>
                    <a:tab pos="685800" algn="l"/>
                  </a:tabLst>
                </a:pPr>
                <a:r>
                  <a:rPr lang="en-US" sz="1200" u="sng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Skeletal</a:t>
                </a:r>
                <a:r>
                  <a:rPr lang="en-US" sz="1200" u="sng" spc="-3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u="sng" spc="-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abnormalities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224790" lvl="0" indent="-342900">
                  <a:lnSpc>
                    <a:spcPct val="98000"/>
                  </a:lnSpc>
                  <a:spcAft>
                    <a:spcPts val="0"/>
                  </a:spcAft>
                  <a:buSzPts val="1200"/>
                  <a:buFont typeface="Calibri" panose="020F0502020204030204" pitchFamily="34" charset="0"/>
                  <a:buChar char="-"/>
                  <a:tabLst>
                    <a:tab pos="685800" algn="l"/>
                  </a:tabLst>
                </a:pPr>
                <a:r>
                  <a:rPr lang="en-US" sz="1200" u="sng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structural</a:t>
                </a:r>
                <a:r>
                  <a:rPr lang="en-US" sz="1200" u="sng" spc="-3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u="sng" spc="-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cardiac</a:t>
                </a:r>
                <a:r>
                  <a:rPr lang="en-US" sz="1200" u="sng" spc="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u="sng" spc="-5"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defects</a:t>
                </a:r>
                <a:r>
                  <a:rPr lang="en-US" sz="1200" spc="15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</a:t>
                </a:r>
                <a:r>
                  <a:rPr lang="en-US" sz="1200" spc="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1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most</a:t>
                </a:r>
                <a:r>
                  <a:rPr lang="en-US" sz="1200" spc="3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1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common</a:t>
                </a: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cardiac</a:t>
                </a:r>
                <a:r>
                  <a:rPr lang="en-US" sz="1200" spc="11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structural</a:t>
                </a:r>
                <a:r>
                  <a:rPr lang="en-US" sz="1200" spc="-3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anomaly</a:t>
                </a:r>
                <a:r>
                  <a:rPr lang="en-US" sz="1200" spc="1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1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</a:t>
                </a:r>
                <a:r>
                  <a:rPr lang="en-US" sz="1200" spc="13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ventricular</a:t>
                </a:r>
                <a:r>
                  <a:rPr lang="en-US" sz="1200" spc="1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septal</a:t>
                </a:r>
                <a:r>
                  <a:rPr lang="en-US" sz="1200" spc="-35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spc="-1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defect</a:t>
                </a:r>
                <a:endParaRPr lang="en-JO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3BE1D33-CE56-6F66-9B4D-80F4FD83C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39" y="4468436"/>
            <a:ext cx="4200044" cy="22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64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24F69E-C61B-E982-FED6-1658816DFF98}"/>
              </a:ext>
            </a:extLst>
          </p:cNvPr>
          <p:cNvSpPr txBox="1"/>
          <p:nvPr/>
        </p:nvSpPr>
        <p:spPr>
          <a:xfrm>
            <a:off x="1097780" y="47241"/>
            <a:ext cx="11094220" cy="676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84250">
              <a:lnSpc>
                <a:spcPct val="1070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b="1" i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Cocaine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maternal</a:t>
            </a:r>
            <a:r>
              <a:rPr lang="en-US" spc="-4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effects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profound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vasoconstriction</a:t>
            </a:r>
            <a:r>
              <a:rPr lang="en-US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malignant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hypertension,</a:t>
            </a:r>
            <a:r>
              <a:rPr lang="en-US" spc="-4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cardiac</a:t>
            </a:r>
            <a:r>
              <a:rPr lang="en-US" spc="39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ischemia,</a:t>
            </a:r>
            <a:r>
              <a:rPr lang="en-US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cerebral</a:t>
            </a:r>
            <a:r>
              <a:rPr lang="en-US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infarction.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cardiotoxic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effect,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sudden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death.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500">
              <a:spcBef>
                <a:spcPts val="795"/>
              </a:spcBef>
            </a:pPr>
            <a:r>
              <a:rPr lang="en-US" b="1" i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Complications</a:t>
            </a:r>
            <a:r>
              <a:rPr lang="en-US" b="1" i="1" u="sng" spc="-4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i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b="1" i="1" u="sng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i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pregnancy</a:t>
            </a:r>
            <a:endParaRPr lang="en-JO" b="1" i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GB" spc="-5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pontaneous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abortion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GB" spc="-5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etal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death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utero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935"/>
              </a:spcBef>
              <a:spcAft>
                <a:spcPts val="0"/>
              </a:spcAft>
              <a:buSzPts val="1200"/>
              <a:tabLst>
                <a:tab pos="554990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GB" spc="-10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pc="-1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remature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rupture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5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membranes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GB" spc="-5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reterm</a:t>
            </a:r>
            <a:r>
              <a:rPr lang="en-US" spc="-4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labor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IUGR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GB" spc="-10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pc="-1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econium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staining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GB" spc="-5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bruptio</a:t>
            </a:r>
            <a:r>
              <a:rPr lang="en-US" spc="-5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062990" lvl="0">
              <a:lnSpc>
                <a:spcPct val="107000"/>
              </a:lnSpc>
              <a:spcBef>
                <a:spcPts val="935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Cocaine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teratogenic,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associated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utero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fetal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cerebral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infarction,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microcephaly,</a:t>
            </a:r>
            <a:r>
              <a:rPr lang="en-US" spc="42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limb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reduction defects.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790"/>
              </a:spcBef>
              <a:buSzPts val="12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Genitourinary</a:t>
            </a:r>
            <a:r>
              <a:rPr lang="en-US" spc="-7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malformations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•N</a:t>
            </a:r>
            <a:r>
              <a:rPr lang="en-US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eurobehavioral</a:t>
            </a:r>
            <a:r>
              <a:rPr lang="en-US" spc="-9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abnormalities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3500">
              <a:spcBef>
                <a:spcPts val="910"/>
              </a:spcBef>
            </a:pPr>
            <a:r>
              <a:rPr lang="en-US" b="1" i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Marijuana</a:t>
            </a:r>
            <a:r>
              <a:rPr lang="en-US" b="1" i="0" spc="-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JO" b="1" i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54990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GB" spc="-5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lter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brain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neurotransmitters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brain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chemistry.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91465">
              <a:spcBef>
                <a:spcPts val="120"/>
              </a:spcBef>
              <a:spcAft>
                <a:spcPts val="0"/>
              </a:spcAft>
            </a:pPr>
            <a:r>
              <a:rPr lang="en-US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Remain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body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up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days,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prolonging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fetal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exposure.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349375" lvl="0">
              <a:lnSpc>
                <a:spcPct val="107000"/>
              </a:lnSpc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•P</a:t>
            </a:r>
            <a:r>
              <a:rPr lang="en-US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roduces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much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five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times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amount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carbon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monoxide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does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cigarette</a:t>
            </a:r>
            <a:r>
              <a:rPr lang="en-US" spc="13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smoking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D66AAD-F3CF-9622-29AC-8AD86CBF1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61" y="1091613"/>
            <a:ext cx="2984664" cy="2153614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AF14FF-AE3B-0E0B-31A9-0FE0BC364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393" y="4689580"/>
            <a:ext cx="231203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372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18B3A9-2BD2-096E-D99F-8EB9B6471F03}"/>
              </a:ext>
            </a:extLst>
          </p:cNvPr>
          <p:cNvSpPr txBox="1"/>
          <p:nvPr/>
        </p:nvSpPr>
        <p:spPr>
          <a:xfrm>
            <a:off x="1295015" y="1171266"/>
            <a:ext cx="8287712" cy="4515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spcBef>
                <a:spcPts val="790"/>
              </a:spcBef>
            </a:pPr>
            <a:r>
              <a:rPr lang="en-US" sz="1800" b="1" i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Opiates</a:t>
            </a:r>
            <a:r>
              <a:rPr lang="en-US" sz="1800" b="1" i="0" spc="-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JO" sz="1800" b="1" i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540510" lvl="0">
              <a:lnSpc>
                <a:spcPct val="107000"/>
              </a:lnSpc>
              <a:spcBef>
                <a:spcPts val="935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r>
              <a:rPr lang="en-GB" sz="1800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GB" spc="-5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ncreased</a:t>
            </a:r>
            <a:r>
              <a:rPr lang="en-US" sz="1800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rates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stillbirth,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fetal</a:t>
            </a:r>
            <a:r>
              <a:rPr lang="en-US" sz="1800" spc="-4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growth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restriction,</a:t>
            </a:r>
            <a:r>
              <a:rPr lang="en-US" sz="1800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prematurity,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neonatal</a:t>
            </a:r>
            <a:r>
              <a:rPr lang="en-US" sz="1800" spc="30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mortality,</a:t>
            </a:r>
            <a:endParaRPr lang="en-JO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3500">
              <a:spcBef>
                <a:spcPts val="790"/>
              </a:spcBef>
            </a:pPr>
            <a:r>
              <a:rPr lang="en-US" sz="1800" b="1" i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Amphetamines</a:t>
            </a:r>
            <a:r>
              <a:rPr lang="en-US" sz="1800" b="1" i="0" spc="-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JO" sz="1800" b="1" i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2329180" lvl="0">
              <a:lnSpc>
                <a:spcPct val="107000"/>
              </a:lnSpc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800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potent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stimulant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that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inhaled,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injected,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snorted,</a:t>
            </a:r>
            <a:r>
              <a:rPr lang="en-US" sz="1800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associated</a:t>
            </a:r>
            <a:r>
              <a:rPr lang="en-US" sz="1800" spc="24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decreased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fetal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head</a:t>
            </a:r>
            <a:r>
              <a:rPr lang="en-US" sz="1800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circumference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increased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risk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28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abruptio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placentae,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IUGR,</a:t>
            </a:r>
            <a:r>
              <a:rPr lang="en-US" sz="1800" spc="-4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fetal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death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utero.</a:t>
            </a:r>
            <a:endParaRPr lang="en-JO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795"/>
              </a:spcBef>
              <a:spcAft>
                <a:spcPts val="0"/>
              </a:spcAft>
              <a:buSzPts val="1200"/>
              <a:tabLst>
                <a:tab pos="554990" algn="l"/>
              </a:tabLst>
            </a:pPr>
            <a:r>
              <a:rPr lang="en-GB" sz="1800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However,</a:t>
            </a:r>
            <a:r>
              <a:rPr lang="en-US" sz="1800" spc="-5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</a:t>
            </a:r>
            <a:r>
              <a:rPr lang="en-US" sz="1800" spc="-4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proven</a:t>
            </a:r>
            <a:r>
              <a:rPr lang="en-US" sz="1800" spc="-4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teratogenicity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exists.</a:t>
            </a:r>
            <a:endParaRPr lang="en-JO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3500">
              <a:spcBef>
                <a:spcPts val="910"/>
              </a:spcBef>
              <a:tabLst>
                <a:tab pos="1061720" algn="l"/>
              </a:tabLst>
            </a:pPr>
            <a:r>
              <a:rPr lang="en-US" sz="1800" b="1" i="1" u="sng" spc="-5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Hallucinogens:</a:t>
            </a:r>
            <a:r>
              <a:rPr lang="en-US" sz="1800" b="1" i="1" u="sng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u="sng">
                <a:solidFill>
                  <a:srgbClr val="006FC0"/>
                </a:solidFill>
                <a:effectLst/>
                <a:uFill>
                  <a:solidFill>
                    <a:srgbClr val="006FC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JO" sz="1800" b="1" i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137920" lvl="0">
              <a:lnSpc>
                <a:spcPct val="107000"/>
              </a:lnSpc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z="1800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evidence proves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that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lysergic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acid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diethylamide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(LSD)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other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hallucinogens</a:t>
            </a:r>
            <a:r>
              <a:rPr lang="en-US" sz="1800" spc="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cause</a:t>
            </a:r>
            <a:r>
              <a:rPr lang="en-US" sz="1800" spc="35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chromosomal</a:t>
            </a:r>
            <a:r>
              <a:rPr lang="en-US" sz="1800" spc="-4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damage,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proven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teratogenicity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z="1800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LSD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exists</a:t>
            </a:r>
            <a:endParaRPr lang="en-JO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9ADD3-5340-DBDA-D397-E689DFD5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964" y="1004712"/>
            <a:ext cx="2360205" cy="1526933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9CB853-4763-EDF0-DB58-1F43A1141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35" y="5089821"/>
            <a:ext cx="1886370" cy="1193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86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E31D2C-1511-F82F-B498-516C15D69FAE}"/>
              </a:ext>
            </a:extLst>
          </p:cNvPr>
          <p:cNvSpPr>
            <a:spLocks noGrp="1"/>
          </p:cNvSpPr>
          <p:nvPr/>
        </p:nvSpPr>
        <p:spPr>
          <a:xfrm>
            <a:off x="1006839" y="2682934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u="sng" kern="0" spc="-5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Drugs</a:t>
            </a:r>
            <a:r>
              <a:rPr lang="ar-SA" sz="5400" i="1" u="sng" kern="0" spc="-5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</a:t>
            </a:r>
            <a:r>
              <a:rPr lang="en-GB" sz="5400" i="1" u="sng" kern="0" spc="-5" dirty="0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in</a:t>
            </a:r>
            <a:r>
              <a:rPr lang="en-GB" sz="5400" i="1" u="sng" kern="0" spc="-5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lactation</a:t>
            </a:r>
            <a:br>
              <a:rPr lang="en-JO" sz="5400" i="1" u="sng" kern="0">
                <a:effectLst/>
                <a:ea typeface="Calibri" panose="020F0502020204030204" pitchFamily="34" charset="0"/>
              </a:rPr>
            </a:br>
            <a:endParaRPr lang="en-JO" i="1" u="sng"/>
          </a:p>
        </p:txBody>
      </p:sp>
    </p:spTree>
    <p:extLst>
      <p:ext uri="{BB962C8B-B14F-4D97-AF65-F5344CB8AC3E}">
        <p14:creationId xmlns:p14="http://schemas.microsoft.com/office/powerpoint/2010/main" val="2682050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F5B641-6090-24BC-690B-90381AF8DF7D}"/>
              </a:ext>
            </a:extLst>
          </p:cNvPr>
          <p:cNvSpPr txBox="1"/>
          <p:nvPr/>
        </p:nvSpPr>
        <p:spPr>
          <a:xfrm>
            <a:off x="1719310" y="1956097"/>
            <a:ext cx="8753379" cy="2945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13105" lvl="1" rtl="0">
              <a:lnSpc>
                <a:spcPct val="107000"/>
              </a:lnSpc>
              <a:spcBef>
                <a:spcPts val="945"/>
              </a:spcBef>
              <a:spcAft>
                <a:spcPts val="0"/>
              </a:spcAft>
              <a:buSzPts val="1200"/>
              <a:tabLst>
                <a:tab pos="864235" algn="l"/>
              </a:tabLst>
            </a:pPr>
            <a:r>
              <a:rPr lang="en-GB" sz="1800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route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maternal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administration,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dose,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1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pharmacokinetics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type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medication,</a:t>
            </a:r>
            <a:r>
              <a:rPr lang="en-US" sz="1800" spc="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baby’s</a:t>
            </a:r>
            <a:r>
              <a:rPr lang="en-US" sz="1800" spc="385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maturity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level,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frequency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volume</a:t>
            </a:r>
            <a:r>
              <a:rPr lang="en-US" sz="1800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feeding</a:t>
            </a:r>
            <a:r>
              <a:rPr lang="en-US" sz="1800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=&gt;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have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influence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en-US" sz="1800" spc="27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breast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milk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concentration</a:t>
            </a:r>
            <a:endParaRPr lang="en-JO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873125" lvl="1">
              <a:lnSpc>
                <a:spcPct val="107000"/>
              </a:lnSpc>
              <a:spcBef>
                <a:spcPts val="790"/>
              </a:spcBef>
              <a:spcAft>
                <a:spcPts val="0"/>
              </a:spcAft>
              <a:buSzPts val="1200"/>
              <a:tabLst>
                <a:tab pos="864235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taken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30-60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minutes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after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breast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feeding,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3-4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hours</a:t>
            </a:r>
            <a:r>
              <a:rPr lang="en-US" sz="1800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before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next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feeding,</a:t>
            </a:r>
            <a:r>
              <a:rPr lang="en-US" sz="1800" spc="32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reduced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amount</a:t>
            </a:r>
            <a:r>
              <a:rPr lang="en-US" sz="1800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</a:t>
            </a:r>
            <a:r>
              <a:rPr lang="en-US" sz="1800" spc="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baby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blood</a:t>
            </a:r>
            <a:endParaRPr lang="en-JO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713105" lvl="1">
              <a:lnSpc>
                <a:spcPct val="107000"/>
              </a:lnSpc>
              <a:spcBef>
                <a:spcPts val="795"/>
              </a:spcBef>
              <a:spcAft>
                <a:spcPts val="0"/>
              </a:spcAft>
              <a:buSzPts val="1200"/>
              <a:tabLst>
                <a:tab pos="864235" algn="l"/>
              </a:tabLst>
            </a:pPr>
            <a:r>
              <a:rPr lang="en-GB" sz="1800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benefits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breastfeeding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 well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known,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doctors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should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recommend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mother</a:t>
            </a:r>
            <a:r>
              <a:rPr lang="en-US" sz="1800" spc="29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wean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only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when there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scientific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documentation that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will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harmful</a:t>
            </a:r>
            <a:r>
              <a:rPr lang="en-US" sz="1800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z="1800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her</a:t>
            </a:r>
            <a:r>
              <a:rPr lang="en-US" sz="1800" spc="24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infant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=&gt;</a:t>
            </a:r>
            <a:r>
              <a:rPr lang="en-US" sz="1800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physician should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always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look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situation</a:t>
            </a:r>
            <a:r>
              <a:rPr lang="en-US" sz="1800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en-US" sz="1800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risk/benefit</a:t>
            </a:r>
            <a:r>
              <a:rPr lang="en-US" sz="1800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perspective</a:t>
            </a:r>
            <a:endParaRPr lang="en-JO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3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39DB77-2E93-39F7-EC17-F7D44D785590}"/>
              </a:ext>
            </a:extLst>
          </p:cNvPr>
          <p:cNvSpPr txBox="1"/>
          <p:nvPr/>
        </p:nvSpPr>
        <p:spPr>
          <a:xfrm>
            <a:off x="1422977" y="1309125"/>
            <a:ext cx="9346045" cy="394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>
              <a:spcBef>
                <a:spcPts val="790"/>
              </a:spcBef>
            </a:pPr>
            <a:r>
              <a:rPr lang="en-US" b="1" spc="-5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Factors</a:t>
            </a:r>
            <a:r>
              <a:rPr lang="en-US" b="1" spc="-4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spc="-5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r>
              <a:rPr lang="en-US" b="1" spc="-35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spc="-5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role:</a:t>
            </a:r>
            <a:endParaRPr lang="en-JO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730885" lvl="1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SzPts val="1200"/>
              <a:tabLst>
                <a:tab pos="8642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Medication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enters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breast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mainly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via passive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diffusion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</a:t>
            </a:r>
            <a:r>
              <a:rPr lang="en-US" spc="-3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sometimes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via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active</a:t>
            </a:r>
            <a:r>
              <a:rPr lang="en-US" spc="35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transport.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passage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milk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directly</a:t>
            </a:r>
            <a:r>
              <a:rPr lang="en-US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proportional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5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its</a:t>
            </a:r>
            <a:r>
              <a:rPr lang="en-US" spc="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maternal</a:t>
            </a:r>
            <a:r>
              <a:rPr lang="en-US" spc="-35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plasma</a:t>
            </a:r>
            <a:r>
              <a:rPr lang="en-US" spc="245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concentration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631825" lvl="1">
              <a:lnSpc>
                <a:spcPct val="107000"/>
              </a:lnSpc>
              <a:spcBef>
                <a:spcPts val="790"/>
              </a:spcBef>
              <a:spcAft>
                <a:spcPts val="0"/>
              </a:spcAft>
              <a:buSzPts val="1200"/>
              <a:tabLst>
                <a:tab pos="864235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 of breast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milk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slightly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acid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(pH=7.2)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plasma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(pH=7.4),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therefore,</a:t>
            </a:r>
            <a:r>
              <a:rPr lang="en-US" spc="30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basic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are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more</a:t>
            </a:r>
            <a:r>
              <a:rPr lang="en-US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un-ionizable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(more</a:t>
            </a:r>
            <a:r>
              <a:rPr lang="en-US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lipid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soluble)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blood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than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milk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=&gt;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Lipophilic</a:t>
            </a:r>
            <a:r>
              <a:rPr lang="en-US" spc="305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r>
              <a:rPr lang="en-US" spc="-15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that</a:t>
            </a:r>
            <a:r>
              <a:rPr lang="en-US" spc="-10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pass</a:t>
            </a:r>
            <a:r>
              <a:rPr lang="en-US" spc="-10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25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breast</a:t>
            </a:r>
            <a:r>
              <a:rPr lang="en-US" spc="-20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milk</a:t>
            </a:r>
            <a:r>
              <a:rPr lang="en-US" spc="-15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get</a:t>
            </a:r>
            <a:r>
              <a:rPr lang="en-US" spc="-10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more</a:t>
            </a:r>
            <a:r>
              <a:rPr lang="en-US" spc="-20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ionized</a:t>
            </a:r>
            <a:r>
              <a:rPr lang="en-US">
                <a:solidFill>
                  <a:srgbClr val="00AF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higher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acidity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milk)</a:t>
            </a:r>
            <a:r>
              <a:rPr lang="en-US" spc="18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trapped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milk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713105" lvl="1">
              <a:lnSpc>
                <a:spcPct val="107000"/>
              </a:lnSpc>
              <a:spcBef>
                <a:spcPts val="790"/>
              </a:spcBef>
              <a:spcAft>
                <a:spcPts val="0"/>
              </a:spcAft>
              <a:buSzPts val="1200"/>
              <a:tabLst>
                <a:tab pos="864235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Hind-milk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released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last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few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minutes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nursing,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fore-milk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released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en-US" spc="31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beginning</a:t>
            </a:r>
            <a:r>
              <a:rPr lang="en-US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until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the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last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few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minutes of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nursing</a:t>
            </a:r>
            <a:r>
              <a:rPr lang="en-US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=&gt;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lipophilic</a:t>
            </a:r>
            <a:r>
              <a:rPr lang="en-US" spc="295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tends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concentrate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the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hind-milk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than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the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fore-milk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en-US" spc="-3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has</a:t>
            </a:r>
            <a:r>
              <a:rPr lang="en-US" spc="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less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lipid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content.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2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77C38-2B1A-EE4D-9F20-FA5591634751}"/>
              </a:ext>
            </a:extLst>
          </p:cNvPr>
          <p:cNvSpPr txBox="1"/>
          <p:nvPr/>
        </p:nvSpPr>
        <p:spPr>
          <a:xfrm>
            <a:off x="1701971" y="771867"/>
            <a:ext cx="87880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Maternal</a:t>
            </a:r>
            <a:r>
              <a:rPr lang="en-US" spc="-5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pc="-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pharmacokinetic</a:t>
            </a:r>
            <a:r>
              <a:rPr lang="en-US" spc="-40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pc="-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pc="-4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pc="-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pregnancy</a:t>
            </a:r>
            <a:r>
              <a:rPr lang="en-GB" dirty="0">
                <a:solidFill>
                  <a:srgbClr val="00AF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:</a:t>
            </a:r>
          </a:p>
          <a:p>
            <a:pPr marL="0" indent="0">
              <a:buNone/>
            </a:pPr>
            <a:r>
              <a:rPr lang="en-GB" i="1" u="sng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1-A</a:t>
            </a:r>
            <a:r>
              <a:rPr lang="en-US" i="1" u="sng" spc="-5" dirty="0" err="1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bsorption</a:t>
            </a:r>
            <a:r>
              <a:rPr lang="en-US" i="0" u="sng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JO" i="1" u="sng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Decreased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gastrointestinal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motility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tone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(probably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increased</a:t>
            </a:r>
            <a:r>
              <a:rPr lang="en-US" spc="20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progesterone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production).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So, delay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absorption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small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intestine.</a:t>
            </a:r>
            <a:endParaRPr lang="en-JO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HCL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formation,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pc="-30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weak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acids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(eg.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aspirin) will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remain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highly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ionised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will</a:t>
            </a:r>
            <a:r>
              <a:rPr lang="en-US" spc="4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have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delayed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absorption.</a:t>
            </a:r>
            <a:endParaRPr lang="en-JO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Increased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cardiac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output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affects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changes</a:t>
            </a:r>
            <a:r>
              <a:rPr lang="en-US" spc="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skin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muscle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blood flow,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increasing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absorption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via subcutaneous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intramuscular</a:t>
            </a:r>
            <a:r>
              <a:rPr lang="en-US" spc="14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routes</a:t>
            </a:r>
            <a:endParaRPr lang="en-JO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Increased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blood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flow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speeds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up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rate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onset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IV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drugs,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eg.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muscle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relaxants</a:t>
            </a:r>
            <a:r>
              <a:rPr lang="en-US" spc="27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5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anaesthetic</a:t>
            </a:r>
            <a:r>
              <a:rPr lang="en-US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agents</a:t>
            </a:r>
            <a:endParaRPr lang="en-J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C7436-A6E1-4770-1450-D6D39F46151B}"/>
              </a:ext>
            </a:extLst>
          </p:cNvPr>
          <p:cNvSpPr txBox="1"/>
          <p:nvPr/>
        </p:nvSpPr>
        <p:spPr>
          <a:xfrm>
            <a:off x="1701971" y="4031809"/>
            <a:ext cx="925177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GB" sz="1800" i="1" u="sng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r>
              <a:rPr lang="en-US" sz="1800" i="1" u="sng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Distribution:</a:t>
            </a:r>
            <a:endParaRPr lang="en-JO" sz="1800" i="1" u="sng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Increased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plasma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volume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body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fluids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Decreased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plasma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albumin,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resulting</a:t>
            </a:r>
            <a:r>
              <a:rPr lang="en-US" spc="28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reduction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available</a:t>
            </a:r>
            <a:r>
              <a:rPr lang="en-US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binding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sites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endParaRPr lang="en-JO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Increased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body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fat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GB" u="sng" spc="-10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0" lvl="0" indent="0" rtl="0">
              <a:buNone/>
            </a:pPr>
            <a:r>
              <a:rPr lang="en-US" sz="1800" spc="-1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This</a:t>
            </a:r>
            <a:r>
              <a:rPr lang="en-US" sz="1800" spc="-2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gives</a:t>
            </a:r>
            <a:r>
              <a:rPr lang="en-US" sz="1800" spc="-2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1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rise</a:t>
            </a:r>
            <a:r>
              <a:rPr lang="en-US" sz="1800" spc="-2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to</a:t>
            </a:r>
            <a:r>
              <a:rPr lang="en-US" sz="1800" spc="-3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three</a:t>
            </a:r>
            <a:r>
              <a:rPr lang="en-US" sz="1800" spc="-2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main</a:t>
            </a:r>
            <a:r>
              <a:rPr lang="en-US" sz="1800" spc="-1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pharmacokinetic</a:t>
            </a:r>
            <a:r>
              <a:rPr lang="en-US" sz="1800" spc="-3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differences:</a:t>
            </a:r>
            <a:endParaRPr lang="en-JO" sz="1800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•Increased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volume</a:t>
            </a:r>
            <a:r>
              <a:rPr lang="en-US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distribution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r>
              <a:rPr lang="en-GB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(due to </a:t>
            </a:r>
            <a:r>
              <a:rPr lang="en-US" spc="-5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increased plasma volume and body fluids)</a:t>
            </a:r>
            <a:endParaRPr lang="en-JO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•Increased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tissue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deposition</a:t>
            </a:r>
            <a:r>
              <a:rPr lang="en-US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fat-soluble</a:t>
            </a:r>
            <a:r>
              <a:rPr lang="en-US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 (due to increased body fat)</a:t>
            </a:r>
            <a:endParaRPr lang="en-GB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•Increased</a:t>
            </a:r>
            <a:r>
              <a:rPr lang="en-US" sz="1800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free</a:t>
            </a:r>
            <a:r>
              <a:rPr lang="en-US" sz="1800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fraction</a:t>
            </a:r>
            <a:r>
              <a:rPr lang="en-US" sz="1800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the drugs </a:t>
            </a:r>
            <a:r>
              <a:rPr lang="en-US" sz="1800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due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z="1800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decreased</a:t>
            </a:r>
            <a:r>
              <a:rPr lang="en-US" sz="1800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protein</a:t>
            </a:r>
            <a:r>
              <a:rPr lang="en-US" sz="1800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binding (due to decreased plasma albumin)</a:t>
            </a:r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1013853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5.jpeg">
            <a:extLst>
              <a:ext uri="{FF2B5EF4-FFF2-40B4-BE49-F238E27FC236}">
                <a16:creationId xmlns:a16="http://schemas.microsoft.com/office/drawing/2014/main" id="{97607CAA-6184-2B3E-3BF1-6B25151206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3507" y="1431118"/>
            <a:ext cx="9544985" cy="39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72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E31D2C-1511-F82F-B498-516C15D69FAE}"/>
              </a:ext>
            </a:extLst>
          </p:cNvPr>
          <p:cNvSpPr>
            <a:spLocks noGrp="1"/>
          </p:cNvSpPr>
          <p:nvPr/>
        </p:nvSpPr>
        <p:spPr>
          <a:xfrm>
            <a:off x="1006839" y="2682934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i="1" u="sng" kern="0" spc="-5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Vaccines in pregnancy</a:t>
            </a:r>
            <a:endParaRPr lang="en-JO" i="1" u="sng"/>
          </a:p>
        </p:txBody>
      </p:sp>
    </p:spTree>
    <p:extLst>
      <p:ext uri="{BB962C8B-B14F-4D97-AF65-F5344CB8AC3E}">
        <p14:creationId xmlns:p14="http://schemas.microsoft.com/office/powerpoint/2010/main" val="2143105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89ECDC-3329-19C0-B62A-EB2BDBF8BC4D}"/>
              </a:ext>
            </a:extLst>
          </p:cNvPr>
          <p:cNvSpPr txBox="1"/>
          <p:nvPr/>
        </p:nvSpPr>
        <p:spPr>
          <a:xfrm>
            <a:off x="1692371" y="1843822"/>
            <a:ext cx="8807257" cy="3170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/>
            <a:r>
              <a:rPr lang="en-US" b="1" u="heavy">
                <a:solidFill>
                  <a:srgbClr val="00AF50"/>
                </a:solidFill>
                <a:effectLst/>
                <a:uFill>
                  <a:solidFill>
                    <a:srgbClr val="00AF50"/>
                  </a:solidFill>
                </a:uFill>
                <a:latin typeface="Calibri" panose="020F0502020204030204" pitchFamily="34" charset="0"/>
                <a:ea typeface="ADLaM Display" panose="02010000000000000000" pitchFamily="2" charset="77"/>
                <a:cs typeface="Arial" panose="020B0604020202020204" pitchFamily="34" charset="0"/>
              </a:rPr>
              <a:t>BEFORE</a:t>
            </a:r>
            <a:endParaRPr lang="en-JO">
              <a:effectLst/>
              <a:latin typeface="Calibri" panose="020F0502020204030204" pitchFamily="34" charset="0"/>
              <a:ea typeface="ADLaM Display" panose="02010000000000000000" pitchFamily="2" charset="77"/>
              <a:cs typeface="Arial" panose="020B0604020202020204" pitchFamily="34" charset="0"/>
            </a:endParaRPr>
          </a:p>
          <a:p>
            <a:pPr marL="63500">
              <a:spcBef>
                <a:spcPts val="115"/>
              </a:spcBef>
              <a:spcAft>
                <a:spcPts val="0"/>
              </a:spcAft>
            </a:pPr>
            <a:br>
              <a:rPr lang="en-US" u="sng">
                <a:effectLst/>
                <a:latin typeface="Calibri" panose="020F0502020204030204" pitchFamily="34" charset="0"/>
                <a:ea typeface="ADLaM Display" panose="02010000000000000000" pitchFamily="2" charset="77"/>
                <a:cs typeface="Arial" panose="020B0604020202020204" pitchFamily="34" charset="0"/>
              </a:rPr>
            </a:b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DLaM Display" panose="02010000000000000000" pitchFamily="2" charset="77"/>
                <a:cs typeface="Arial" panose="020B0604020202020204" pitchFamily="34" charset="0"/>
              </a:rPr>
              <a:t>Vaccines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DLaM Display" panose="02010000000000000000" pitchFamily="2" charset="77"/>
                <a:cs typeface="Arial" panose="020B0604020202020204" pitchFamily="34" charset="0"/>
              </a:rPr>
              <a:t> </a:t>
            </a:r>
            <a:r>
              <a:rPr lang="en-US" b="1" u="sng" spc="-1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DLaM Display" panose="02010000000000000000" pitchFamily="2" charset="77"/>
                <a:cs typeface="Arial" panose="020B0604020202020204" pitchFamily="34" charset="0"/>
              </a:rPr>
              <a:t>in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DLaM Display" panose="02010000000000000000" pitchFamily="2" charset="77"/>
                <a:cs typeface="Arial" panose="020B0604020202020204" pitchFamily="34" charset="0"/>
              </a:rPr>
              <a:t> </a:t>
            </a:r>
            <a:r>
              <a:rPr lang="en-US" b="1" u="sng" spc="-1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DLaM Display" panose="02010000000000000000" pitchFamily="2" charset="77"/>
                <a:cs typeface="Arial" panose="020B0604020202020204" pitchFamily="34" charset="0"/>
              </a:rPr>
              <a:t>pregnancy</a:t>
            </a:r>
            <a:endParaRPr lang="en-JO" u="sng">
              <a:effectLst/>
              <a:latin typeface="Calibri" panose="020F0502020204030204" pitchFamily="34" charset="0"/>
              <a:ea typeface="ADLaM Display" panose="02010000000000000000" pitchFamily="2" charset="77"/>
              <a:cs typeface="Arial" panose="020B0604020202020204" pitchFamily="34" charset="0"/>
            </a:endParaRPr>
          </a:p>
          <a:p>
            <a:pPr>
              <a:spcBef>
                <a:spcPts val="15"/>
              </a:spcBef>
            </a:pPr>
            <a:br>
              <a:rPr lang="en-US">
                <a:effectLst/>
                <a:latin typeface="Calibri" panose="020F0502020204030204" pitchFamily="34" charset="0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b="1">
                <a:effectLst/>
                <a:latin typeface="Calibri" panose="020F0502020204030204" pitchFamily="34" charset="0"/>
                <a:ea typeface="ADLaM Display" panose="02010000000000000000" pitchFamily="2" charset="77"/>
                <a:cs typeface="ADLaM Display" panose="02010000000000000000" pitchFamily="2" charset="77"/>
              </a:rPr>
              <a:t> </a:t>
            </a:r>
            <a:endParaRPr lang="en-JO">
              <a:effectLst/>
              <a:latin typeface="Calibri" panose="020F0502020204030204" pitchFamily="34" charset="0"/>
              <a:ea typeface="ADLaM Display" panose="02010000000000000000" pitchFamily="2" charset="77"/>
              <a:cs typeface="Arial" panose="020B0604020202020204" pitchFamily="34" charset="0"/>
            </a:endParaRPr>
          </a:p>
          <a:p>
            <a:pPr marR="563245" lvl="0">
              <a:lnSpc>
                <a:spcPct val="107000"/>
              </a:lnSpc>
              <a:spcBef>
                <a:spcPts val="330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Women</a:t>
            </a:r>
            <a:r>
              <a:rPr lang="en-US" spc="-3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should</a:t>
            </a:r>
            <a:r>
              <a:rPr lang="en-US" spc="-1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be</a:t>
            </a:r>
            <a:r>
              <a:rPr lang="en-US" spc="-3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vaccinated</a:t>
            </a:r>
            <a:r>
              <a:rPr lang="en-US" spc="-3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against</a:t>
            </a:r>
            <a:r>
              <a:rPr lang="en-US" spc="-3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preventable</a:t>
            </a:r>
            <a:r>
              <a:rPr lang="en-US" spc="-1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diseases</a:t>
            </a:r>
            <a:r>
              <a:rPr lang="en-US" spc="-2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in</a:t>
            </a:r>
            <a:r>
              <a:rPr lang="en-US" spc="-1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their</a:t>
            </a:r>
            <a:r>
              <a:rPr lang="en-US" spc="-4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environment</a:t>
            </a:r>
            <a:r>
              <a:rPr lang="en-US" spc="21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according</a:t>
            </a:r>
            <a:r>
              <a:rPr lang="en-US" spc="-3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to</a:t>
            </a:r>
            <a:r>
              <a:rPr lang="en-US" spc="-4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the</a:t>
            </a:r>
            <a:r>
              <a:rPr lang="en-US" spc="-1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recommended</a:t>
            </a:r>
            <a:r>
              <a:rPr lang="en-US" spc="-3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adult</a:t>
            </a:r>
            <a:r>
              <a:rPr lang="en-US" spc="-3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immunization</a:t>
            </a:r>
            <a:r>
              <a:rPr lang="en-US" spc="-4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schedule</a:t>
            </a:r>
            <a:endParaRPr lang="en-JO" dirty="0">
              <a:effectLst/>
              <a:latin typeface="Calibri" panose="020F0502020204030204" pitchFamily="34" charset="0"/>
              <a:ea typeface="ADLaM Display" panose="02010000000000000000" pitchFamily="2" charset="77"/>
              <a:cs typeface="Times New Roman" panose="02020603050405020304" pitchFamily="18" charset="0"/>
            </a:endParaRPr>
          </a:p>
          <a:p>
            <a:pPr lvl="0">
              <a:spcBef>
                <a:spcPts val="790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Ensuring</a:t>
            </a:r>
            <a:r>
              <a:rPr lang="en-US" spc="-2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immunity</a:t>
            </a:r>
            <a:r>
              <a:rPr lang="en-US" spc="-1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against</a:t>
            </a:r>
            <a:r>
              <a:rPr lang="en-US" spc="-1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-Measles</a:t>
            </a:r>
            <a:r>
              <a:rPr lang="en-US" b="1" spc="-2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b="1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-Mumps</a:t>
            </a:r>
            <a:r>
              <a:rPr lang="en-US" b="1" spc="-2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-Rubella</a:t>
            </a:r>
            <a:r>
              <a:rPr lang="en-US" b="1" spc="-1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b="1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-Varicella</a:t>
            </a:r>
            <a:r>
              <a:rPr lang="en-US" b="1" spc="-1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is</a:t>
            </a:r>
            <a:r>
              <a:rPr lang="en-US" spc="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important</a:t>
            </a:r>
            <a:r>
              <a:rPr lang="en-GB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(because their vaccines are live attenuated)</a:t>
            </a:r>
            <a:endParaRPr lang="en-JO" dirty="0">
              <a:effectLst/>
              <a:latin typeface="Calibri" panose="020F0502020204030204" pitchFamily="34" charset="0"/>
              <a:ea typeface="ADLaM Display" panose="02010000000000000000" pitchFamily="2" charset="77"/>
              <a:cs typeface="Times New Roman" panose="02020603050405020304" pitchFamily="18" charset="0"/>
            </a:endParaRPr>
          </a:p>
          <a:p>
            <a:pPr lvl="0">
              <a:spcBef>
                <a:spcPts val="935"/>
              </a:spcBef>
              <a:buSzPts val="1600"/>
              <a:tabLst>
                <a:tab pos="52133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•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Pregnancy</a:t>
            </a:r>
            <a:r>
              <a:rPr lang="en-US" spc="-1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should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be</a:t>
            </a:r>
            <a:r>
              <a:rPr lang="en-US" spc="-2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avoided</a:t>
            </a:r>
            <a:r>
              <a:rPr lang="en-US" spc="-2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for</a:t>
            </a:r>
            <a:r>
              <a:rPr lang="en-US" spc="-1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28</a:t>
            </a:r>
            <a:r>
              <a:rPr lang="en-US" spc="-1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days</a:t>
            </a:r>
            <a:r>
              <a:rPr lang="en-US" spc="-1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following</a:t>
            </a:r>
            <a:r>
              <a:rPr lang="en-US" spc="-1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administration</a:t>
            </a:r>
            <a:r>
              <a:rPr lang="en-US" spc="-3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of</a:t>
            </a:r>
            <a:r>
              <a:rPr lang="en-US" spc="-2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a</a:t>
            </a:r>
            <a:r>
              <a:rPr lang="en-US" spc="-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live</a:t>
            </a:r>
            <a:r>
              <a:rPr lang="en-US" spc="-15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ADLaM Display" panose="02010000000000000000" pitchFamily="2" charset="77"/>
                <a:cs typeface="Times New Roman" panose="02020603050405020304" pitchFamily="18" charset="0"/>
              </a:rPr>
              <a:t>vaccine.</a:t>
            </a:r>
            <a:endParaRPr lang="en-JO" dirty="0">
              <a:effectLst/>
              <a:latin typeface="Calibri" panose="020F0502020204030204" pitchFamily="34" charset="0"/>
              <a:ea typeface="ADLaM Display" panose="02010000000000000000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88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5C9B6B-2378-3479-8D52-9ED7330438FA}"/>
              </a:ext>
            </a:extLst>
          </p:cNvPr>
          <p:cNvSpPr txBox="1"/>
          <p:nvPr/>
        </p:nvSpPr>
        <p:spPr>
          <a:xfrm>
            <a:off x="2009871" y="1863635"/>
            <a:ext cx="8172257" cy="313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spcBef>
                <a:spcPts val="925"/>
              </a:spcBef>
            </a:pPr>
            <a:r>
              <a:rPr lang="en-US" b="1" u="heavy" spc="-5">
                <a:solidFill>
                  <a:srgbClr val="00AF50"/>
                </a:solidFill>
                <a:effectLst/>
                <a:uFill>
                  <a:solidFill>
                    <a:srgbClr val="00AF5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endParaRPr lang="en-JO" b="1" u="sng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25"/>
              </a:spcBef>
            </a:pP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23190">
              <a:lnSpc>
                <a:spcPct val="107000"/>
              </a:lnSpc>
              <a:spcBef>
                <a:spcPts val="255"/>
              </a:spcBef>
              <a:spcAft>
                <a:spcPts val="0"/>
              </a:spcAft>
            </a:pP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Benefits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vaccinating</a:t>
            </a:r>
            <a:r>
              <a:rPr lang="en-GB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pregnant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usually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outweigh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risks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en-US" spc="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2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likelihood of</a:t>
            </a:r>
            <a:r>
              <a:rPr lang="en-US" spc="275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disease</a:t>
            </a:r>
            <a:r>
              <a:rPr lang="en-US" spc="-2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exposure</a:t>
            </a:r>
            <a:r>
              <a:rPr lang="en-US" spc="-1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pc="-1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infection</a:t>
            </a:r>
            <a:r>
              <a:rPr lang="en-US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</a:t>
            </a:r>
            <a:r>
              <a:rPr lang="en-US" spc="-3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pose</a:t>
            </a:r>
            <a:r>
              <a:rPr lang="en-US" spc="-1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pc="-1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en-US" spc="-2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pc="-2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2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mother</a:t>
            </a:r>
            <a:r>
              <a:rPr lang="en-US" spc="-3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en-US" spc="-3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fetus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3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2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vaccine</a:t>
            </a:r>
            <a:r>
              <a:rPr lang="en-US" spc="-2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pc="-1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unlikely</a:t>
            </a:r>
            <a:r>
              <a:rPr lang="en-US" spc="-1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pc="-3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</a:t>
            </a:r>
            <a:r>
              <a:rPr lang="en-US" spc="-1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harm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1465">
              <a:spcBef>
                <a:spcPts val="795"/>
              </a:spcBef>
              <a:spcAft>
                <a:spcPts val="0"/>
              </a:spcAft>
            </a:pPr>
            <a:r>
              <a:rPr lang="en-US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Benefits</a:t>
            </a:r>
            <a:r>
              <a:rPr lang="en-US" u="sng" spc="-3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pc="-5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•D</a:t>
            </a:r>
            <a:r>
              <a:rPr lang="en-US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iminish</a:t>
            </a:r>
            <a:r>
              <a:rPr lang="en-US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-2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severity</a:t>
            </a:r>
            <a:r>
              <a:rPr lang="en-US" spc="-1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infections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pc="-5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•P</a:t>
            </a:r>
            <a:r>
              <a:rPr lang="en-US" spc="-5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assive</a:t>
            </a:r>
            <a:r>
              <a:rPr lang="en-US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protection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against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vaccine-preventable</a:t>
            </a:r>
            <a:r>
              <a:rPr lang="en-US" spc="-4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infections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200"/>
              <a:tabLst>
                <a:tab pos="521335" algn="l"/>
              </a:tabLst>
            </a:pPr>
            <a:r>
              <a:rPr lang="en-GB" spc="-10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•I</a:t>
            </a:r>
            <a:r>
              <a:rPr lang="en-US" spc="-1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mproved</a:t>
            </a:r>
            <a:r>
              <a:rPr lang="en-US" spc="-2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birth</a:t>
            </a:r>
            <a:r>
              <a:rPr lang="en-US" spc="-4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outcomes.</a:t>
            </a:r>
            <a:endParaRPr lang="en-JO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6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7E36C5-1DE0-CD59-CBAE-70D4CA7532FA}"/>
              </a:ext>
            </a:extLst>
          </p:cNvPr>
          <p:cNvSpPr txBox="1"/>
          <p:nvPr/>
        </p:nvSpPr>
        <p:spPr>
          <a:xfrm>
            <a:off x="2106083" y="2411478"/>
            <a:ext cx="7979833" cy="245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1600">
              <a:lnSpc>
                <a:spcPct val="109000"/>
              </a:lnSpc>
              <a:spcBef>
                <a:spcPts val="910"/>
              </a:spcBef>
              <a:spcAft>
                <a:spcPts val="0"/>
              </a:spcAft>
            </a:pPr>
            <a:r>
              <a:rPr lang="en-US" b="1" u="heavy">
                <a:solidFill>
                  <a:srgbClr val="00AF50"/>
                </a:solidFill>
                <a:effectLst/>
                <a:uFill>
                  <a:solidFill>
                    <a:srgbClr val="00AF5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AFTER:</a:t>
            </a:r>
            <a:r>
              <a:rPr lang="en-US" b="1" u="heavy" spc="-40">
                <a:solidFill>
                  <a:srgbClr val="00AF50"/>
                </a:solidFill>
                <a:effectLst/>
                <a:uFill>
                  <a:solidFill>
                    <a:srgbClr val="00AF5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delivery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postpartum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recommended</a:t>
            </a:r>
            <a:r>
              <a:rPr lang="en-US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vaccines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en-US" spc="30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administered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pregnancy</a:t>
            </a:r>
            <a:r>
              <a:rPr lang="en-US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Including:</a:t>
            </a:r>
            <a:endParaRPr lang="en-GB" spc="-5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01600">
              <a:lnSpc>
                <a:spcPct val="109000"/>
              </a:lnSpc>
              <a:spcBef>
                <a:spcPts val="910"/>
              </a:spcBef>
              <a:spcAft>
                <a:spcPts val="0"/>
              </a:spcAft>
            </a:pP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420"/>
              </a:lnSpc>
              <a:buSzPts val="1200"/>
              <a:tabLst>
                <a:tab pos="143510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Measles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20"/>
              </a:spcBef>
              <a:spcAft>
                <a:spcPts val="0"/>
              </a:spcAft>
              <a:buSzPts val="1100"/>
              <a:tabLst>
                <a:tab pos="137160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Mumps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20"/>
              </a:spcBef>
              <a:spcAft>
                <a:spcPts val="0"/>
              </a:spcAft>
              <a:buSzPts val="1100"/>
              <a:tabLst>
                <a:tab pos="137160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Rubella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95"/>
              </a:spcBef>
              <a:spcAft>
                <a:spcPts val="0"/>
              </a:spcAft>
              <a:buSzPts val="1100"/>
              <a:tabLst>
                <a:tab pos="137160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Varicella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20"/>
              </a:spcBef>
              <a:spcAft>
                <a:spcPts val="0"/>
              </a:spcAft>
              <a:buSzPts val="1100"/>
              <a:tabLst>
                <a:tab pos="137160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Tdap</a:t>
            </a:r>
            <a:endParaRPr lang="en-JO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13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F824F8-D691-7C24-2917-26EFDA1185DF}"/>
              </a:ext>
            </a:extLst>
          </p:cNvPr>
          <p:cNvSpPr txBox="1"/>
          <p:nvPr/>
        </p:nvSpPr>
        <p:spPr>
          <a:xfrm>
            <a:off x="1730856" y="1277129"/>
            <a:ext cx="8730288" cy="430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1626235">
              <a:lnSpc>
                <a:spcPct val="162000"/>
              </a:lnSpc>
              <a:spcBef>
                <a:spcPts val="890"/>
              </a:spcBef>
              <a:spcAft>
                <a:spcPts val="0"/>
              </a:spcAft>
            </a:pP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Antenatal</a:t>
            </a:r>
            <a:r>
              <a:rPr lang="en-US" b="1" u="sng" spc="-4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screening</a:t>
            </a:r>
            <a:r>
              <a:rPr lang="en-US" b="1" u="sng" spc="-3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en-US" b="1" u="sng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each</a:t>
            </a:r>
            <a:r>
              <a:rPr lang="en-US" b="1" u="sng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pregnancy:</a:t>
            </a:r>
            <a:r>
              <a:rPr lang="en-US" b="1" u="sng" spc="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 u="sng" spc="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check </a:t>
            </a:r>
            <a:r>
              <a:rPr lang="en-US" b="1" u="sng" spc="-10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Rubella</a:t>
            </a:r>
            <a:r>
              <a:rPr lang="en-US" b="1" u="sng" spc="-35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b="1" u="sng" spc="-30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 spc="-5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HBsAg</a:t>
            </a:r>
            <a:r>
              <a:rPr lang="en-US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(hepatitis B surface antigen)</a:t>
            </a:r>
          </a:p>
          <a:p>
            <a:pPr marL="63500" marR="1626235">
              <a:lnSpc>
                <a:spcPct val="162000"/>
              </a:lnSpc>
              <a:spcBef>
                <a:spcPts val="890"/>
              </a:spcBef>
              <a:spcAft>
                <a:spcPts val="0"/>
              </a:spcAft>
            </a:pP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Timing</a:t>
            </a:r>
            <a:r>
              <a:rPr lang="en-US" b="1" u="sng" spc="-3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immunization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en-US" b="1" u="sng" spc="-3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pregnancy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JO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0" marR="101600">
              <a:lnSpc>
                <a:spcPct val="107000"/>
              </a:lnSpc>
              <a:spcAft>
                <a:spcPts val="0"/>
              </a:spcAft>
            </a:pPr>
            <a:r>
              <a:rPr lang="en-US" b="1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b="1" u="sng" spc="-1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1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medically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 err="1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indicaed</a:t>
            </a:r>
            <a:r>
              <a:rPr lang="en-US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u="sng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toxoids,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inactivated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vaccines,</a:t>
            </a:r>
            <a:r>
              <a:rPr lang="en-US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immune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globulin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preparations</a:t>
            </a:r>
            <a:r>
              <a:rPr lang="en-US" spc="4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en-US" b="1" u="sng" spc="-4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en-US" b="1" u="sng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gestational</a:t>
            </a:r>
            <a:r>
              <a:rPr lang="en-US" b="1" u="sng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age.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500" marR="101600">
              <a:lnSpc>
                <a:spcPct val="106000"/>
              </a:lnSpc>
              <a:spcBef>
                <a:spcPts val="815"/>
              </a:spcBef>
              <a:spcAft>
                <a:spcPts val="0"/>
              </a:spcAft>
            </a:pPr>
            <a:r>
              <a:rPr lang="en-US" b="1" u="sng" spc="-1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-Not</a:t>
            </a:r>
            <a:r>
              <a:rPr lang="en-US" b="1" u="sng" spc="-4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medically</a:t>
            </a:r>
            <a:r>
              <a:rPr lang="en-US" b="1" u="sng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indicated:</a:t>
            </a:r>
            <a:r>
              <a:rPr lang="en-US" b="1" u="sng" spc="1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preferable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delay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administration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agents</a:t>
            </a:r>
            <a:r>
              <a:rPr lang="en-US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until</a:t>
            </a:r>
            <a:r>
              <a:rPr lang="en-US" b="1" u="sng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trimester.</a:t>
            </a:r>
            <a:r>
              <a:rPr lang="en-US" b="1" u="sng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why?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835"/>
              </a:spcBef>
              <a:spcAft>
                <a:spcPts val="0"/>
              </a:spcAft>
              <a:buSzPts val="1200"/>
              <a:tabLst>
                <a:tab pos="213360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Possibility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fetal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cannot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definitively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excluded.</a:t>
            </a:r>
            <a:endParaRPr lang="en-JO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80975" lvl="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SzPts val="1200"/>
              <a:tabLst>
                <a:tab pos="247015" algn="l"/>
              </a:tabLst>
            </a:pPr>
            <a:r>
              <a:rPr lang="en-GB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Avoid false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associations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patient's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mind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immunization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adverse</a:t>
            </a:r>
            <a:r>
              <a:rPr lang="en-US" spc="26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trimester</a:t>
            </a:r>
            <a:r>
              <a:rPr lang="en-US" spc="-4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(eg,</a:t>
            </a:r>
            <a:r>
              <a:rPr lang="en-US" spc="-5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miscarriage,</a:t>
            </a:r>
            <a:r>
              <a:rPr lang="en-US" spc="-4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birth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defects).</a:t>
            </a:r>
            <a:endParaRPr lang="en-JO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795"/>
              </a:spcBef>
              <a:spcAft>
                <a:spcPts val="0"/>
              </a:spcAft>
              <a:buSzPts val="1200"/>
              <a:tabLst>
                <a:tab pos="213360" algn="l"/>
              </a:tabLst>
            </a:pPr>
            <a:r>
              <a:rPr lang="en-GB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weeks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gestation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optimize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transfer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antibodies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fetus</a:t>
            </a:r>
            <a:endParaRPr lang="en-JO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96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D3B8BC-F39F-FEFD-73AE-CFE746AD0864}"/>
              </a:ext>
            </a:extLst>
          </p:cNvPr>
          <p:cNvSpPr txBox="1"/>
          <p:nvPr/>
        </p:nvSpPr>
        <p:spPr>
          <a:xfrm>
            <a:off x="772583" y="1093937"/>
            <a:ext cx="7301538" cy="4670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3390" marR="1301115" algn="ctr">
              <a:spcBef>
                <a:spcPts val="1010"/>
              </a:spcBef>
              <a:spcAft>
                <a:spcPts val="0"/>
              </a:spcAft>
            </a:pPr>
            <a:r>
              <a:rPr lang="en-US" b="1" u="heavy" kern="0" spc="-5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Tetanus</a:t>
            </a:r>
            <a:endParaRPr lang="en-JO" b="1" u="sng" ker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Bef>
                <a:spcPts val="945"/>
              </a:spcBef>
              <a:buSzPts val="1200"/>
              <a:buFont typeface="Wingdings" pitchFamily="2" charset="2"/>
              <a:buChar char=""/>
              <a:tabLst>
                <a:tab pos="521335" algn="l"/>
              </a:tabLst>
            </a:pP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Caused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by</a:t>
            </a:r>
            <a:r>
              <a:rPr lang="en-US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:Clostridium </a:t>
            </a:r>
            <a:r>
              <a:rPr lang="en-US" spc="-5" err="1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tetani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.</a:t>
            </a:r>
            <a:r>
              <a:rPr lang="en-US" spc="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This</a:t>
            </a:r>
            <a:r>
              <a:rPr lang="en-US" spc="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bacterium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produces</a:t>
            </a:r>
            <a:r>
              <a:rPr lang="en-US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539115" marR="1301115" indent="-229235" algn="ctr">
              <a:spcBef>
                <a:spcPts val="120"/>
              </a:spcBef>
              <a:spcAft>
                <a:spcPts val="0"/>
              </a:spcAft>
            </a:pP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toxin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affects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pc="-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nervous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system,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leading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stiffness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muscles.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984250" lvl="1" indent="-28575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SzPts val="1200"/>
              <a:buFont typeface="Wingdings" pitchFamily="2" charset="2"/>
              <a:buChar char=""/>
              <a:tabLst>
                <a:tab pos="521335" algn="l"/>
              </a:tabLst>
            </a:pP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If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</a:t>
            </a:r>
            <a:r>
              <a:rPr lang="en-US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pregnant</a:t>
            </a:r>
            <a:r>
              <a:rPr lang="en-US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woman has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NOT previously</a:t>
            </a:r>
            <a:r>
              <a:rPr lang="en-US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been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vaccinated,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or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if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her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immunization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status</a:t>
            </a:r>
            <a:r>
              <a:rPr lang="en-US" spc="28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is</a:t>
            </a:r>
            <a:r>
              <a:rPr lang="en-US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unknown,</a:t>
            </a:r>
            <a:r>
              <a:rPr lang="en-US" spc="-4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she</a:t>
            </a:r>
            <a:r>
              <a:rPr lang="en-US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should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receive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two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doses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of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</a:t>
            </a:r>
            <a:r>
              <a:rPr lang="en-US" b="1" u="sng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tetanus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toxoid-containing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vaccine</a:t>
            </a:r>
            <a:r>
              <a:rPr lang="en-US" b="1" u="sng" spc="-3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 spc="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(TT-</a:t>
            </a:r>
            <a:r>
              <a:rPr lang="en-US" b="1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CV)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one</a:t>
            </a:r>
            <a:r>
              <a:rPr lang="en-US" b="1" u="sng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month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apart.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742950" lvl="1" indent="-285750">
              <a:spcBef>
                <a:spcPts val="795"/>
              </a:spcBef>
              <a:spcAft>
                <a:spcPts val="0"/>
              </a:spcAft>
              <a:buSzPts val="1200"/>
              <a:buFont typeface="Wingdings" pitchFamily="2" charset="2"/>
              <a:buChar char=""/>
              <a:tabLst>
                <a:tab pos="554990" algn="l"/>
              </a:tabLst>
            </a:pPr>
            <a:r>
              <a:rPr lang="en-GB" spc="-5" dirty="0"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</a:t>
            </a:r>
            <a:r>
              <a:rPr lang="en-US" spc="-5" dirty="0" err="1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econd</a:t>
            </a:r>
            <a:r>
              <a:rPr lang="en-US" spc="-35" dirty="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dose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given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at</a:t>
            </a:r>
            <a:r>
              <a:rPr lang="en-US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least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two</a:t>
            </a:r>
            <a:r>
              <a:rPr lang="en-US" spc="-3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weeks</a:t>
            </a:r>
            <a:r>
              <a:rPr lang="en-US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before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delivery.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742950" marR="1062990" lvl="1" indent="-28575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SzPts val="1200"/>
              <a:buFont typeface="Wingdings" pitchFamily="2" charset="2"/>
              <a:buChar char=""/>
              <a:tabLst>
                <a:tab pos="521335" algn="l"/>
              </a:tabLst>
            </a:pP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third</a:t>
            </a:r>
            <a:r>
              <a:rPr lang="en-US" b="1" u="sng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dose</a:t>
            </a:r>
            <a:r>
              <a:rPr lang="en-US" b="1" u="sng" spc="-3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is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recommended</a:t>
            </a:r>
            <a:r>
              <a:rPr lang="en-US" b="1" u="sng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six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months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after</a:t>
            </a:r>
            <a:r>
              <a:rPr lang="en-US" b="1" u="sng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 spc="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</a:t>
            </a:r>
            <a:r>
              <a:rPr lang="en-US" b="1" u="sng" spc="-3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second</a:t>
            </a:r>
            <a:r>
              <a:rPr lang="en-US" b="1" u="sng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dose,</a:t>
            </a:r>
            <a:r>
              <a:rPr lang="en-US" b="1" u="sng" spc="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which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should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extend</a:t>
            </a:r>
            <a:r>
              <a:rPr lang="en-US" spc="2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protection</a:t>
            </a:r>
            <a:r>
              <a:rPr lang="en-US" spc="-3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to</a:t>
            </a:r>
            <a:r>
              <a:rPr lang="en-US" spc="-3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at</a:t>
            </a:r>
            <a:r>
              <a:rPr lang="en-US" spc="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least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five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years.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742950" lvl="1" indent="-285750">
              <a:spcBef>
                <a:spcPts val="790"/>
              </a:spcBef>
              <a:buSzPts val="1200"/>
              <a:buFont typeface="Wingdings" pitchFamily="2" charset="2"/>
              <a:buChar char=""/>
              <a:tabLst>
                <a:tab pos="521335" algn="l"/>
              </a:tabLst>
            </a:pPr>
            <a:r>
              <a:rPr lang="en-GB" b="1" u="sng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</a:rPr>
              <a:t>A</a:t>
            </a:r>
            <a:r>
              <a:rPr lang="en-US" b="1" u="sng" spc="-5" dirty="0" err="1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</a:rPr>
              <a:t>nother</a:t>
            </a:r>
            <a:r>
              <a:rPr lang="en-US" b="1" u="sng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</a:rPr>
              <a:t>dose</a:t>
            </a:r>
            <a:r>
              <a:rPr lang="en-US" b="1" u="sng" spc="-4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</a:rPr>
              <a:t>for</a:t>
            </a:r>
            <a:r>
              <a:rPr lang="en-US" b="1" u="sng" spc="-3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</a:rPr>
              <a:t>each</a:t>
            </a:r>
            <a:r>
              <a:rPr lang="en-US" b="1" u="sng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</a:rPr>
              <a:t>subsequent</a:t>
            </a:r>
            <a:r>
              <a:rPr lang="en-US" b="1" u="sng" spc="-4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</a:rPr>
              <a:t>pregnancy</a:t>
            </a:r>
            <a:endParaRPr lang="en-JO" b="1">
              <a:effectLst/>
              <a:latin typeface="Calibri" panose="020F0502020204030204" pitchFamily="34" charset="0"/>
              <a:ea typeface="Wingdings" pitchFamily="2" charset="2"/>
            </a:endParaRPr>
          </a:p>
          <a:p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3851F-63F8-1ED4-98A1-5650459A6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63" y="1834695"/>
            <a:ext cx="3489181" cy="203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9813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32E976-041D-3441-14DA-2A48278AEFCF}"/>
              </a:ext>
            </a:extLst>
          </p:cNvPr>
          <p:cNvSpPr txBox="1"/>
          <p:nvPr/>
        </p:nvSpPr>
        <p:spPr>
          <a:xfrm>
            <a:off x="1264227" y="1085666"/>
            <a:ext cx="6957099" cy="4686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95400">
              <a:spcBef>
                <a:spcPts val="875"/>
              </a:spcBef>
              <a:spcAft>
                <a:spcPts val="0"/>
              </a:spcAft>
            </a:pPr>
            <a:r>
              <a:rPr lang="en-US" b="1" u="heavy" spc="-5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Tetanus,</a:t>
            </a:r>
            <a:r>
              <a:rPr lang="en-US" b="1" u="heavy" spc="-10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Diphtheria, </a:t>
            </a:r>
            <a:r>
              <a:rPr lang="en-US" b="1" u="heavy" spc="-5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b="1" u="heavy" spc="-10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Pertussis</a:t>
            </a:r>
            <a:r>
              <a:rPr lang="en-US" b="1" u="heavy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heavy" spc="-5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b="1" u="heavy" spc="-5" err="1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Tdap</a:t>
            </a:r>
            <a:r>
              <a:rPr lang="en-US" b="1" u="heavy" spc="-5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100" indent="-229235">
              <a:lnSpc>
                <a:spcPts val="1375"/>
              </a:lnSpc>
              <a:spcBef>
                <a:spcPts val="895"/>
              </a:spcBef>
              <a:spcAft>
                <a:spcPts val="0"/>
              </a:spcAft>
            </a:pPr>
            <a:r>
              <a:rPr lang="en-GB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Given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</a:t>
            </a:r>
            <a:r>
              <a:rPr lang="en-US" spc="-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pregnancy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,to</a:t>
            </a:r>
            <a:r>
              <a:rPr lang="en-US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</a:t>
            </a:r>
            <a:r>
              <a:rPr lang="en-US" spc="-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pregnant</a:t>
            </a:r>
            <a:r>
              <a:rPr lang="en-US" spc="3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women,irrespective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1335" indent="-229235">
              <a:lnSpc>
                <a:spcPts val="1375"/>
              </a:lnSpc>
              <a:spcBef>
                <a:spcPts val="910"/>
              </a:spcBef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pc="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patient’s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prior</a:t>
            </a:r>
            <a:r>
              <a:rPr lang="en-US" spc="1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history</a:t>
            </a:r>
            <a:r>
              <a:rPr lang="en-US" spc="-4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1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pc="-3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receiving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500" marR="2584450">
              <a:lnSpc>
                <a:spcPct val="107000"/>
              </a:lnSpc>
              <a:spcBef>
                <a:spcPts val="60"/>
              </a:spcBef>
              <a:spcAft>
                <a:spcPts val="0"/>
              </a:spcAft>
            </a:pP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Timing</a:t>
            </a:r>
            <a:r>
              <a:rPr lang="en-US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b="1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Ideally,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vaccine should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</a:t>
            </a:r>
            <a:r>
              <a:rPr lang="en-US" b="1" u="sng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b="1" u="sng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weeks</a:t>
            </a:r>
            <a:r>
              <a:rPr lang="en-US" b="1" u="sng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pregnancy.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be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500" marR="2329180">
              <a:lnSpc>
                <a:spcPct val="107000"/>
              </a:lnSpc>
              <a:spcBef>
                <a:spcPts val="790"/>
              </a:spcBef>
              <a:spcAft>
                <a:spcPts val="0"/>
              </a:spcAft>
            </a:pP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b="1" u="sng" spc="-3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previously</a:t>
            </a:r>
            <a:r>
              <a:rPr lang="en-US" b="1" u="sng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vaccinated</a:t>
            </a:r>
            <a:r>
              <a:rPr lang="en-US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1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b="1" u="sng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err="1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Tdap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b="1" u="sng" spc="1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Tdap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US" spc="2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administered</a:t>
            </a:r>
            <a:r>
              <a:rPr lang="en-US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immediately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postpartum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500">
              <a:spcBef>
                <a:spcPts val="790"/>
              </a:spcBef>
            </a:pP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Common</a:t>
            </a:r>
            <a:r>
              <a:rPr lang="en-US" b="1" u="sng" spc="-4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 spc="-5" err="1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sideeffects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JO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910"/>
              </a:spcBef>
              <a:buSzPts val="1200"/>
              <a:buFont typeface="Wingdings" pitchFamily="2" charset="2"/>
              <a:buChar char=""/>
              <a:tabLst>
                <a:tab pos="521335" algn="l"/>
              </a:tabLst>
            </a:pP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Erythema,</a:t>
            </a:r>
            <a:r>
              <a:rPr lang="en-US" spc="-4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swelling,</a:t>
            </a:r>
            <a:r>
              <a:rPr lang="en-US" spc="-4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pain,</a:t>
            </a:r>
            <a:r>
              <a:rPr lang="en-US" spc="-3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and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tenderness</a:t>
            </a:r>
            <a:r>
              <a:rPr lang="en-US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at</a:t>
            </a:r>
            <a:r>
              <a:rPr lang="en-US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</a:t>
            </a:r>
            <a:r>
              <a:rPr lang="en-US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injection</a:t>
            </a:r>
            <a:r>
              <a:rPr lang="en-US" spc="-3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site.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342900" lvl="0" indent="-342900">
              <a:spcBef>
                <a:spcPts val="910"/>
              </a:spcBef>
              <a:buSzPts val="1200"/>
              <a:buFont typeface="Wingdings" pitchFamily="2" charset="2"/>
              <a:buChar char=""/>
              <a:tabLst>
                <a:tab pos="521335" algn="l"/>
              </a:tabLst>
            </a:pP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Fatigue.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342900" lvl="0" indent="-342900">
              <a:spcBef>
                <a:spcPts val="915"/>
              </a:spcBef>
              <a:buSzPts val="1200"/>
              <a:buFont typeface="Wingdings" pitchFamily="2" charset="2"/>
              <a:buChar char=""/>
              <a:tabLst>
                <a:tab pos="521335" algn="l"/>
              </a:tabLst>
            </a:pP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Fever.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>
              <a:spcBef>
                <a:spcPts val="5"/>
              </a:spcBef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8AC79-DB50-4659-8528-394CF52F9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87" y="2200854"/>
            <a:ext cx="2641718" cy="1889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86913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9D227B-0CA4-1F7F-4ED2-BE2CA45B9350}"/>
              </a:ext>
            </a:extLst>
          </p:cNvPr>
          <p:cNvSpPr txBox="1"/>
          <p:nvPr/>
        </p:nvSpPr>
        <p:spPr>
          <a:xfrm>
            <a:off x="1294053" y="1173829"/>
            <a:ext cx="6017107" cy="4510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115" marR="1163955" algn="ctr">
              <a:spcBef>
                <a:spcPts val="210"/>
              </a:spcBef>
              <a:spcAft>
                <a:spcPts val="0"/>
              </a:spcAft>
            </a:pPr>
            <a:r>
              <a:rPr lang="en-US" b="1" u="heavy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Influenza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343910" lvl="0" indent="-342900">
              <a:lnSpc>
                <a:spcPct val="107000"/>
              </a:lnSpc>
              <a:spcBef>
                <a:spcPts val="950"/>
              </a:spcBef>
              <a:spcAft>
                <a:spcPts val="0"/>
              </a:spcAft>
              <a:buSzPts val="1200"/>
              <a:buFont typeface="Wingdings" pitchFamily="2" charset="2"/>
              <a:buChar char=""/>
              <a:tabLst>
                <a:tab pos="521335" algn="l"/>
              </a:tabLst>
            </a:pP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flu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shot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is</a:t>
            </a:r>
            <a:r>
              <a:rPr lang="en-US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recommended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for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women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who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are</a:t>
            </a:r>
            <a:r>
              <a:rPr lang="en-US" spc="18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pregnant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during</a:t>
            </a:r>
            <a:r>
              <a:rPr lang="en-US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flu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season</a:t>
            </a:r>
            <a:r>
              <a:rPr lang="en-US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at</a:t>
            </a:r>
            <a:r>
              <a:rPr lang="en-US" b="1" u="sng" spc="-1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any</a:t>
            </a:r>
            <a:r>
              <a:rPr lang="en-US" b="1" u="sng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trimester.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521335" indent="-229235">
              <a:spcBef>
                <a:spcPts val="910"/>
              </a:spcBef>
            </a:pP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shot</a:t>
            </a:r>
            <a:r>
              <a:rPr lang="en-US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made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inactivated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virus,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1335" indent="-229235">
              <a:spcBef>
                <a:spcPts val="120"/>
              </a:spcBef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it's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mother&amp;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baby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en-US" spc="-2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Avoid</a:t>
            </a:r>
            <a:r>
              <a:rPr lang="en-US" b="1" u="sng" spc="-1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21335">
              <a:spcBef>
                <a:spcPts val="120"/>
              </a:spcBef>
              <a:spcAft>
                <a:spcPts val="0"/>
              </a:spcAft>
            </a:pP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influenza</a:t>
            </a:r>
            <a:r>
              <a:rPr lang="en-US" b="1" u="sng" spc="-1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nasal</a:t>
            </a:r>
            <a:r>
              <a:rPr lang="en-US" b="1" u="sng" spc="-3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spray</a:t>
            </a:r>
            <a:r>
              <a:rPr lang="en-US" b="1" u="sng" spc="-2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vaccine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pc="-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made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virus.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84250" lvl="0" indent="-342900">
              <a:lnSpc>
                <a:spcPct val="107000"/>
              </a:lnSpc>
              <a:spcBef>
                <a:spcPts val="910"/>
              </a:spcBef>
              <a:buSzPts val="1200"/>
              <a:buFont typeface="Wingdings" pitchFamily="2" charset="2"/>
              <a:buChar char=""/>
              <a:tabLst>
                <a:tab pos="521335" algn="l"/>
              </a:tabLst>
            </a:pP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pregnant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women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should</a:t>
            </a:r>
            <a:r>
              <a:rPr lang="en-US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be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vaccinated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even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if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they</a:t>
            </a:r>
            <a:r>
              <a:rPr lang="en-US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received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an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influenza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vaccine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during</a:t>
            </a:r>
            <a:r>
              <a:rPr lang="en-US" spc="27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previous</a:t>
            </a:r>
            <a:r>
              <a:rPr lang="en-US" spc="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pregnancy.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97A99B-BC55-684A-B895-16152823E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03" y="1962263"/>
            <a:ext cx="4114123" cy="2933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640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B9EB9E-B60C-4364-5C49-413B3E7A758B}"/>
              </a:ext>
            </a:extLst>
          </p:cNvPr>
          <p:cNvSpPr txBox="1"/>
          <p:nvPr/>
        </p:nvSpPr>
        <p:spPr>
          <a:xfrm>
            <a:off x="3046076" y="1025906"/>
            <a:ext cx="6099848" cy="480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76450">
              <a:spcBef>
                <a:spcPts val="115"/>
              </a:spcBef>
            </a:pPr>
            <a:r>
              <a:rPr lang="en-US" b="1" u="heavy" kern="0" spc="-5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Pre-exposure</a:t>
            </a:r>
            <a:r>
              <a:rPr lang="en-US" b="1" u="heavy" kern="0" spc="-25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heavy" kern="0" spc="-5">
                <a:solidFill>
                  <a:srgbClr val="6F2F9F"/>
                </a:solidFill>
                <a:effectLst/>
                <a:uFill>
                  <a:solidFill>
                    <a:srgbClr val="6F2F9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prophylaxis</a:t>
            </a:r>
            <a:endParaRPr lang="en-JO" b="1" u="sng" ker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20"/>
              </a:spcBef>
            </a:pP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500" indent="-229235">
              <a:spcBef>
                <a:spcPts val="255"/>
              </a:spcBef>
              <a:spcAft>
                <a:spcPts val="0"/>
              </a:spcAft>
            </a:pP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=Vaccines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pc="-4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Circumstances.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500" indent="-229235">
              <a:spcBef>
                <a:spcPts val="120"/>
              </a:spcBef>
              <a:spcAft>
                <a:spcPts val="0"/>
              </a:spcAft>
            </a:pP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=Pregnant</a:t>
            </a:r>
            <a:r>
              <a:rPr lang="en-US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en-US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spc="-5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comorbidities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500" marR="3297555" indent="-229235">
              <a:lnSpc>
                <a:spcPct val="1620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=exposures</a:t>
            </a:r>
            <a:r>
              <a:rPr lang="en-US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en-US" spc="-2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en-US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</a:t>
            </a:r>
            <a:r>
              <a:rPr lang="en-US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  </a:t>
            </a:r>
            <a:r>
              <a:rPr lang="en-US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Including: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910"/>
              </a:spcBef>
              <a:buSzPts val="1200"/>
              <a:buFont typeface="Wingdings" pitchFamily="2" charset="2"/>
              <a:buChar char=""/>
              <a:tabLst>
                <a:tab pos="521335" algn="l"/>
              </a:tabLst>
            </a:pP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Hepatitis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B</a:t>
            </a:r>
            <a:r>
              <a:rPr lang="en-US" spc="-4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Vaccine.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342900" lvl="0" indent="-342900">
              <a:spcBef>
                <a:spcPts val="910"/>
              </a:spcBef>
              <a:buSzPts val="1200"/>
              <a:buFont typeface="Wingdings" pitchFamily="2" charset="2"/>
              <a:buChar char=""/>
              <a:tabLst>
                <a:tab pos="521335" algn="l"/>
              </a:tabLst>
            </a:pP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Pneumococcal</a:t>
            </a:r>
            <a:r>
              <a:rPr lang="en-US" spc="-7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Polysaccharide</a:t>
            </a:r>
            <a:r>
              <a:rPr lang="en-US" spc="-4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Vaccine.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342900" lvl="0" indent="-342900">
              <a:spcBef>
                <a:spcPts val="935"/>
              </a:spcBef>
              <a:buSzPts val="1200"/>
              <a:buFont typeface="Wingdings" pitchFamily="2" charset="2"/>
              <a:buChar char=""/>
              <a:tabLst>
                <a:tab pos="521335" algn="l"/>
              </a:tabLst>
            </a:pP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Hepatitis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Vaccine.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342900" lvl="0" indent="-342900">
              <a:spcBef>
                <a:spcPts val="910"/>
              </a:spcBef>
              <a:buSzPts val="1200"/>
              <a:buFont typeface="Wingdings" pitchFamily="2" charset="2"/>
              <a:buChar char=""/>
              <a:tabLst>
                <a:tab pos="521335" algn="l"/>
              </a:tabLst>
            </a:pP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Inactivated</a:t>
            </a:r>
            <a:r>
              <a:rPr lang="en-US" spc="-5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Poliovirus</a:t>
            </a:r>
            <a:r>
              <a:rPr lang="en-US" spc="-4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Vaccine.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342900" lvl="0" indent="-342900">
              <a:spcBef>
                <a:spcPts val="910"/>
              </a:spcBef>
              <a:buSzPts val="1200"/>
              <a:buFont typeface="Wingdings" pitchFamily="2" charset="2"/>
              <a:buChar char=""/>
              <a:tabLst>
                <a:tab pos="521335" algn="l"/>
              </a:tabLst>
            </a:pP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Rabies</a:t>
            </a:r>
            <a:r>
              <a:rPr lang="en-US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Vaccine.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342900" lvl="0" indent="-342900">
              <a:spcBef>
                <a:spcPts val="915"/>
              </a:spcBef>
              <a:buSzPts val="1200"/>
              <a:buFont typeface="Wingdings" pitchFamily="2" charset="2"/>
              <a:buChar char=""/>
              <a:tabLst>
                <a:tab pos="521335" algn="l"/>
              </a:tabLst>
            </a:pP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Anthrax</a:t>
            </a:r>
            <a:r>
              <a:rPr lang="en-US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Vaccine.</a:t>
            </a:r>
            <a:endParaRPr lang="en-JO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>
              <a:spcBef>
                <a:spcPts val="60"/>
              </a:spcBef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JO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6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ACF0-F698-BFD8-753D-EC1E220F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336" y="1222916"/>
            <a:ext cx="8793328" cy="359359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JO" sz="1800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sz="1800" b="1" i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</a:t>
            </a:r>
            <a:r>
              <a:rPr lang="en-US" sz="1800" b="1" i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Metabolism:</a:t>
            </a:r>
            <a:endParaRPr lang="en-JO" sz="1800" b="1" i="1" u="sng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•Estrogen</a:t>
            </a:r>
            <a:r>
              <a:rPr lang="en-US" sz="1800" b="1" spc="-4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and</a:t>
            </a:r>
            <a:r>
              <a:rPr lang="en-US" sz="1800" b="1" spc="-3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progesterone</a:t>
            </a:r>
            <a:r>
              <a:rPr lang="en-US" sz="1800" b="1" spc="-2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levels</a:t>
            </a:r>
            <a:r>
              <a:rPr lang="en-US" sz="1800" b="1" spc="-2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are</a:t>
            </a:r>
            <a:r>
              <a:rPr lang="en-US" sz="1800" b="1" spc="-3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increased,</a:t>
            </a:r>
            <a:r>
              <a:rPr lang="en-US" sz="1800" b="1" spc="-4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these</a:t>
            </a:r>
            <a:r>
              <a:rPr lang="en-US" sz="1800" b="1" spc="-3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affect</a:t>
            </a:r>
            <a:r>
              <a:rPr lang="en-US" sz="1800" b="1" spc="-4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drugs</a:t>
            </a:r>
            <a:r>
              <a:rPr lang="en-US" sz="1800" b="1" spc="34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biotransformation</a:t>
            </a:r>
            <a:r>
              <a:rPr lang="en-US" sz="1800" b="1" spc="-1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on</a:t>
            </a:r>
            <a:r>
              <a:rPr lang="en-US" sz="1800" b="1" spc="-4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hepatic</a:t>
            </a:r>
            <a:r>
              <a:rPr lang="en-US" sz="1800" b="1" spc="-3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enzymes.</a:t>
            </a:r>
            <a:r>
              <a:rPr lang="en-US" sz="1800" b="1" spc="-2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They</a:t>
            </a:r>
            <a:r>
              <a:rPr lang="en-US" sz="1800" b="1" spc="-2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induce</a:t>
            </a:r>
            <a:r>
              <a:rPr lang="en-US" sz="1800" b="1" spc="-3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metabolism</a:t>
            </a:r>
            <a:r>
              <a:rPr lang="en-US" sz="1800" b="1" spc="-1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of</a:t>
            </a:r>
            <a:r>
              <a:rPr lang="en-US" sz="1800" b="1" spc="-3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some</a:t>
            </a:r>
            <a:r>
              <a:rPr lang="en-US" sz="1800" b="1" spc="-3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drugs</a:t>
            </a:r>
            <a:r>
              <a:rPr lang="en-US" sz="1800" b="1" spc="16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and</a:t>
            </a:r>
            <a:r>
              <a:rPr lang="en-US" sz="1800" b="1" spc="-2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inhibition</a:t>
            </a:r>
            <a:r>
              <a:rPr lang="en-US" sz="1800" b="1" spc="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of</a:t>
            </a:r>
            <a:r>
              <a:rPr lang="en-US" sz="1800" b="1" spc="-2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others.</a:t>
            </a:r>
            <a:endParaRPr lang="en-JO" sz="1800" b="1">
              <a:effectLst/>
              <a:latin typeface="Calibri" panose="020F050202020403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spc="-1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•The</a:t>
            </a:r>
            <a:r>
              <a:rPr lang="en-US" sz="1800" b="1" spc="-2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biliary</a:t>
            </a:r>
            <a:r>
              <a:rPr lang="en-US" sz="1800" b="1" spc="-1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excretion</a:t>
            </a:r>
            <a:r>
              <a:rPr lang="en-US" sz="1800" b="1" spc="2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of</a:t>
            </a:r>
            <a:r>
              <a:rPr lang="en-US" sz="1800" b="1" spc="-1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certain </a:t>
            </a:r>
            <a:r>
              <a:rPr lang="en-US" sz="1800" b="1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drugs</a:t>
            </a:r>
            <a:r>
              <a:rPr lang="en-US" sz="1800" b="1" spc="-1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1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is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slowed</a:t>
            </a:r>
            <a:r>
              <a:rPr lang="en-US" sz="1800" b="1" spc="-1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due</a:t>
            </a:r>
            <a:r>
              <a:rPr lang="en-US" sz="1800" b="1" spc="-2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to</a:t>
            </a:r>
            <a:r>
              <a:rPr lang="en-US" sz="1800" b="1" spc="-3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estrogen</a:t>
            </a:r>
            <a:r>
              <a:rPr lang="en-US" sz="1800" b="1" spc="22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induced</a:t>
            </a:r>
            <a:r>
              <a:rPr lang="en-US" sz="1800" b="1" spc="20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err="1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cholestasis</a:t>
            </a:r>
            <a:r>
              <a:rPr lang="en-US" sz="1800" b="1" spc="-5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.</a:t>
            </a:r>
            <a:endParaRPr lang="en-JO" sz="1800" b="1">
              <a:effectLst/>
              <a:latin typeface="Calibri" panose="020F050202020403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b="1" i="1" u="sng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b="1" i="1" u="sng"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i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4-Elimination: </a:t>
            </a:r>
            <a:endParaRPr lang="en-GB" sz="1800" b="1" i="1" u="sng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Renal</a:t>
            </a:r>
            <a:r>
              <a:rPr lang="en-US" sz="1800" b="1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blood</a:t>
            </a:r>
            <a:r>
              <a:rPr lang="en-US" sz="1800" b="1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flow</a:t>
            </a:r>
            <a:r>
              <a:rPr lang="en-US" sz="1800" b="1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1800" b="1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glomerular</a:t>
            </a:r>
            <a:r>
              <a:rPr lang="en-US" sz="1800" b="1" spc="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filtration</a:t>
            </a:r>
            <a:r>
              <a:rPr lang="en-US" sz="1800" b="1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rate </a:t>
            </a:r>
            <a:r>
              <a:rPr lang="en-US" sz="1800" b="1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z="1800" b="1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increased,</a:t>
            </a:r>
            <a:r>
              <a:rPr lang="en-US" sz="1800" b="1" spc="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z="1800" b="1" spc="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</a:t>
            </a:r>
            <a:r>
              <a:rPr lang="en-US" sz="1800" b="1" spc="25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b="1" spc="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elimination</a:t>
            </a:r>
            <a:r>
              <a:rPr lang="en-US" sz="1800" b="1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b="1" spc="-3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drugs </a:t>
            </a: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en-US" sz="1800" b="1" spc="3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z="1800" b="1" spc="-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normally</a:t>
            </a:r>
            <a:r>
              <a:rPr lang="en-US" sz="1800" b="1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excreted</a:t>
            </a:r>
            <a:r>
              <a:rPr lang="en-US" sz="1800" b="1" spc="4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en-US" sz="1800" b="1" spc="-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kidney</a:t>
            </a:r>
            <a:r>
              <a:rPr lang="en-US" sz="1800" b="1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</a:t>
            </a:r>
            <a:r>
              <a:rPr lang="en-US" sz="1800" b="1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Dose </a:t>
            </a:r>
            <a:r>
              <a:rPr lang="en-US" sz="1800" b="1" spc="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en-US" sz="1800" b="1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US" sz="1800" b="1" spc="14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b="1" spc="2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</a:t>
            </a:r>
            <a:r>
              <a:rPr lang="en-US" sz="1800" b="1" spc="-5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1800" b="1" spc="-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b="1" spc="1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JO" sz="18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843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9.jpeg">
            <a:extLst>
              <a:ext uri="{FF2B5EF4-FFF2-40B4-BE49-F238E27FC236}">
                <a16:creationId xmlns:a16="http://schemas.microsoft.com/office/drawing/2014/main" id="{7976627F-E53E-51AB-EAEB-61D9744E89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3515" y="680613"/>
            <a:ext cx="9812638" cy="54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44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E31D2C-1511-F82F-B498-516C15D69FAE}"/>
              </a:ext>
            </a:extLst>
          </p:cNvPr>
          <p:cNvSpPr>
            <a:spLocks noGrp="1"/>
          </p:cNvSpPr>
          <p:nvPr/>
        </p:nvSpPr>
        <p:spPr>
          <a:xfrm>
            <a:off x="1006839" y="2682934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i="1" u="sng" kern="0" spc="-5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Vaccines in </a:t>
            </a:r>
            <a:r>
              <a:rPr lang="en-GB" sz="5400" i="1" u="sng" kern="0" spc="-5" dirty="0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lactation</a:t>
            </a:r>
            <a:endParaRPr lang="en-JO" i="1" u="sng"/>
          </a:p>
        </p:txBody>
      </p:sp>
    </p:spTree>
    <p:extLst>
      <p:ext uri="{BB962C8B-B14F-4D97-AF65-F5344CB8AC3E}">
        <p14:creationId xmlns:p14="http://schemas.microsoft.com/office/powerpoint/2010/main" val="29960692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02B2C-2936-AE5B-9634-EAB05FE33C0F}"/>
              </a:ext>
            </a:extLst>
          </p:cNvPr>
          <p:cNvSpPr txBox="1"/>
          <p:nvPr/>
        </p:nvSpPr>
        <p:spPr>
          <a:xfrm>
            <a:off x="1865553" y="1659733"/>
            <a:ext cx="8460894" cy="353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555625" lvl="0" indent="-342900" rtl="0">
              <a:lnSpc>
                <a:spcPct val="107000"/>
              </a:lnSpc>
              <a:spcBef>
                <a:spcPts val="970"/>
              </a:spcBef>
              <a:spcAft>
                <a:spcPts val="0"/>
              </a:spcAft>
              <a:buSzPts val="1200"/>
              <a:buFont typeface="Wingdings" pitchFamily="2" charset="2"/>
              <a:buChar char=""/>
              <a:tabLst>
                <a:tab pos="521335" algn="l"/>
              </a:tabLst>
            </a:pPr>
            <a:r>
              <a:rPr lang="en-US" sz="1800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Rubella</a:t>
            </a:r>
            <a:r>
              <a:rPr lang="en-US" sz="1800" b="1" u="sng" spc="-1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vaccine</a:t>
            </a:r>
            <a:r>
              <a:rPr lang="en-US" sz="1800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virus</a:t>
            </a:r>
            <a:r>
              <a:rPr lang="en-US" sz="1800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might</a:t>
            </a:r>
            <a:r>
              <a:rPr lang="en-US" sz="1800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be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excreted</a:t>
            </a:r>
            <a:r>
              <a:rPr lang="en-US" sz="1800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human</a:t>
            </a:r>
            <a:r>
              <a:rPr lang="en-US" sz="1800" spc="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milk,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but</a:t>
            </a:r>
            <a:r>
              <a:rPr lang="en-US" sz="1800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</a:t>
            </a:r>
            <a:r>
              <a:rPr lang="en-US" sz="1800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virus</a:t>
            </a:r>
            <a:r>
              <a:rPr lang="en-US" sz="1800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usually</a:t>
            </a:r>
            <a:r>
              <a:rPr lang="en-US" sz="1800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does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not</a:t>
            </a:r>
            <a:r>
              <a:rPr lang="en-US" sz="1800" spc="25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infect</a:t>
            </a:r>
            <a:r>
              <a:rPr lang="en-US" sz="1800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infant.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If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infection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occur,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it</a:t>
            </a:r>
            <a:r>
              <a:rPr lang="en-US" sz="1800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will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be</a:t>
            </a:r>
            <a:r>
              <a:rPr lang="en-US" sz="1800" spc="23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tolerated because</a:t>
            </a:r>
            <a:r>
              <a:rPr lang="en-US" sz="1800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</a:t>
            </a:r>
            <a:r>
              <a:rPr lang="en-US" sz="1800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virus</a:t>
            </a:r>
            <a:r>
              <a:rPr lang="en-US" sz="1800" spc="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is</a:t>
            </a:r>
            <a:r>
              <a:rPr lang="en-US" sz="1800" spc="34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attenuated.</a:t>
            </a:r>
            <a:endParaRPr lang="en-JO" sz="1800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342900" marR="361950" lvl="0" indent="-342900">
              <a:lnSpc>
                <a:spcPct val="107000"/>
              </a:lnSpc>
              <a:spcBef>
                <a:spcPts val="825"/>
              </a:spcBef>
              <a:spcAft>
                <a:spcPts val="0"/>
              </a:spcAft>
              <a:buSzPts val="1200"/>
              <a:buFont typeface="Wingdings" pitchFamily="2" charset="2"/>
              <a:buChar char=""/>
              <a:tabLst>
                <a:tab pos="521335" algn="l"/>
              </a:tabLst>
            </a:pPr>
            <a:r>
              <a:rPr lang="en-US" sz="1800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smallpox</a:t>
            </a:r>
            <a:r>
              <a:rPr lang="en-US" sz="1800" b="1" u="sng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and</a:t>
            </a:r>
            <a:r>
              <a:rPr lang="en-US" sz="1800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yellow</a:t>
            </a:r>
            <a:r>
              <a:rPr lang="en-US" sz="1800" b="1" u="sng" spc="-4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fever</a:t>
            </a:r>
            <a:r>
              <a:rPr lang="en-US" sz="1800" b="1" u="sng" spc="-2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vaccines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,</a:t>
            </a:r>
            <a:r>
              <a:rPr lang="en-US" sz="1800" spc="-4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neither</a:t>
            </a:r>
            <a:r>
              <a:rPr lang="en-US" sz="1800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inactivated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nor</a:t>
            </a:r>
            <a:r>
              <a:rPr lang="en-US" sz="1800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live-virus</a:t>
            </a:r>
            <a:r>
              <a:rPr lang="en-US" sz="1800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vaccines</a:t>
            </a:r>
            <a:r>
              <a:rPr lang="en-GB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that</a:t>
            </a:r>
            <a:r>
              <a:rPr lang="en-GB" spc="345"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administered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to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lactating</a:t>
            </a:r>
            <a:r>
              <a:rPr lang="en-US" sz="1800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woman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affect</a:t>
            </a:r>
            <a:r>
              <a:rPr lang="en-US" sz="1800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</a:t>
            </a:r>
            <a:r>
              <a:rPr lang="en-US" sz="1800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safety</a:t>
            </a:r>
            <a:r>
              <a:rPr lang="en-US" sz="1800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of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breastfeeding</a:t>
            </a:r>
            <a:r>
              <a:rPr lang="en-US" sz="1800" spc="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for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women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or</a:t>
            </a:r>
            <a:r>
              <a:rPr lang="en-US" sz="1800" spc="-3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their</a:t>
            </a:r>
            <a:r>
              <a:rPr lang="en-US" sz="1800" spc="2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infants.</a:t>
            </a:r>
            <a:r>
              <a:rPr lang="en-US" sz="1800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Although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live</a:t>
            </a:r>
            <a:r>
              <a:rPr lang="en-US" sz="1800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viruses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in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vaccines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can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replicate</a:t>
            </a:r>
            <a:r>
              <a:rPr lang="en-US" sz="1800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</a:t>
            </a:r>
            <a:r>
              <a:rPr lang="en-US" sz="1800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mother,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majority</a:t>
            </a:r>
            <a:r>
              <a:rPr lang="en-US" sz="1800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of 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live</a:t>
            </a:r>
            <a:r>
              <a:rPr lang="en-US" sz="1800" spc="36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viruses</a:t>
            </a:r>
            <a:r>
              <a:rPr lang="en-US" sz="1800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</a:t>
            </a:r>
            <a:r>
              <a:rPr lang="en-US" sz="1800" spc="-3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vaccines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have</a:t>
            </a:r>
            <a:r>
              <a:rPr lang="en-US" sz="1800" spc="-2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been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demonstrated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not</a:t>
            </a:r>
            <a:r>
              <a:rPr lang="en-US" sz="1800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to</a:t>
            </a:r>
            <a:r>
              <a:rPr lang="en-US" sz="1800" spc="-3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be</a:t>
            </a:r>
            <a:r>
              <a:rPr lang="en-US" sz="1800" spc="-2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excreted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in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human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milk.</a:t>
            </a:r>
            <a:endParaRPr lang="en-JO" sz="1800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  <a:p>
            <a:pPr marL="342900" marR="462915" lvl="0" indent="-34290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Wingdings" pitchFamily="2" charset="2"/>
              <a:buChar char=""/>
              <a:tabLst>
                <a:tab pos="521335" algn="l"/>
              </a:tabLst>
            </a:pPr>
            <a:r>
              <a:rPr lang="en-US" sz="1800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Inactivated,</a:t>
            </a:r>
            <a:r>
              <a:rPr lang="en-US" sz="1800" b="1" u="sng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recombinant,</a:t>
            </a:r>
            <a:r>
              <a:rPr lang="en-US" sz="1800" b="1" u="sng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subunit,</a:t>
            </a:r>
            <a:r>
              <a:rPr lang="en-US" sz="1800" b="1" u="sng" spc="-3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polysaccharide,</a:t>
            </a:r>
            <a:r>
              <a:rPr lang="en-US" sz="1800" b="1" u="sng" spc="-3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b="1" u="sng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and</a:t>
            </a:r>
            <a:r>
              <a:rPr lang="en-US" sz="1800" b="1" u="sng" spc="-3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b="1" u="sng" spc="-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conjugate</a:t>
            </a:r>
            <a:r>
              <a:rPr lang="en-US" sz="1800" b="1" u="sng" spc="-4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b="1" u="sng" spc="5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vaccines</a:t>
            </a:r>
            <a:r>
              <a:rPr lang="en-US" sz="1800" spc="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,</a:t>
            </a:r>
            <a:r>
              <a:rPr lang="en-US" sz="1800" spc="-5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as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well</a:t>
            </a:r>
            <a:r>
              <a:rPr lang="en-US" sz="1800" spc="-4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as</a:t>
            </a:r>
            <a:r>
              <a:rPr lang="en-US" sz="1800" spc="34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toxoids,</a:t>
            </a:r>
            <a:r>
              <a:rPr lang="en-US" sz="1800" spc="-3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carry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no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risk</a:t>
            </a:r>
            <a:r>
              <a:rPr lang="en-US" sz="1800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for</a:t>
            </a:r>
            <a:r>
              <a:rPr lang="en-US" sz="1800" spc="-3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mothers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who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are</a:t>
            </a:r>
            <a:r>
              <a:rPr lang="en-US" sz="1800" spc="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breastfeeding</a:t>
            </a:r>
            <a:r>
              <a:rPr lang="en-US" sz="1800" spc="-1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or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for</a:t>
            </a:r>
            <a:r>
              <a:rPr lang="en-US" sz="1800" spc="-3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their</a:t>
            </a:r>
            <a:r>
              <a:rPr lang="en-US" sz="1800" spc="-10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 </a:t>
            </a:r>
            <a:r>
              <a:rPr lang="en-US" sz="1800" spc="-5">
                <a:effectLst/>
                <a:latin typeface="Calibri" panose="020F0502020204030204" pitchFamily="34" charset="0"/>
                <a:ea typeface="Wingdings" pitchFamily="2" charset="2"/>
                <a:cs typeface="Arial" panose="020B0604020202020204" pitchFamily="34" charset="0"/>
              </a:rPr>
              <a:t>infants.</a:t>
            </a:r>
            <a:endParaRPr lang="en-JO" sz="1600">
              <a:effectLst/>
              <a:latin typeface="Calibri" panose="020F0502020204030204" pitchFamily="34" charset="0"/>
              <a:ea typeface="Wingdings" pitchFamily="2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6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49905-53E3-AB24-6152-A7FD185ED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95" y="266260"/>
            <a:ext cx="10173009" cy="3593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spc="-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Pharmacodynamics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•Increased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sensitivity</a:t>
            </a:r>
            <a:r>
              <a:rPr lang="en-US" sz="1800" b="1" spc="-4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to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volatile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 err="1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anaesthetics</a:t>
            </a:r>
            <a:r>
              <a:rPr lang="en-US" sz="1800" b="1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(decrease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MAC),</a:t>
            </a:r>
            <a:r>
              <a:rPr lang="en-US" sz="1800" b="1" spc="2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IV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 err="1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anaesthetics</a:t>
            </a:r>
            <a:r>
              <a:rPr lang="en-US" sz="1800" b="1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and</a:t>
            </a:r>
            <a:r>
              <a:rPr lang="en-US" sz="1800" b="1" spc="3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local</a:t>
            </a:r>
            <a:r>
              <a:rPr lang="en-US" sz="1800" b="1" spc="31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 err="1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anaesthetics</a:t>
            </a:r>
            <a:endParaRPr lang="en-JO" sz="1800" b="1">
              <a:effectLst/>
              <a:latin typeface="Calibri" panose="020F050202020403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•</a:t>
            </a:r>
            <a:r>
              <a:rPr lang="en-GB" sz="1800" b="1" spc="-5" dirty="0"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Should c</a:t>
            </a:r>
            <a:r>
              <a:rPr lang="en-US" sz="1800" b="1" spc="-5" dirty="0" err="1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hange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therapeutic</a:t>
            </a:r>
            <a:r>
              <a:rPr lang="en-US" sz="1800" b="1" spc="3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indices</a:t>
            </a:r>
            <a:r>
              <a:rPr lang="en-US" sz="1800" b="1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due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to</a:t>
            </a:r>
            <a:r>
              <a:rPr lang="en-US" sz="1800" b="1" spc="3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concerns</a:t>
            </a:r>
            <a:r>
              <a:rPr lang="en-US" sz="1800" b="1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regarding</a:t>
            </a:r>
            <a:r>
              <a:rPr lang="en-US" sz="1800" b="1" spc="3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fetal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damage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and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teratogenicity</a:t>
            </a:r>
            <a:endParaRPr lang="en-JO" sz="1800" b="1">
              <a:effectLst/>
              <a:latin typeface="Calibri" panose="020F050202020403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Passage</a:t>
            </a:r>
            <a:r>
              <a:rPr lang="en-US" sz="1800" b="1" spc="-30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b="1" spc="-20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drugs</a:t>
            </a:r>
            <a:r>
              <a:rPr lang="en-US" sz="1800" b="1" spc="-20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across</a:t>
            </a:r>
            <a:r>
              <a:rPr lang="en-US" sz="1800" b="1" spc="-20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placenta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placenta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functions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fully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fifth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b="1" spc="18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conception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•Nutrient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transfer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across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b="1" spc="1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by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simple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diffusion,</a:t>
            </a:r>
            <a:r>
              <a:rPr lang="en-US" sz="1800" b="1" spc="1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facilitated</a:t>
            </a:r>
            <a:r>
              <a:rPr lang="en-US" sz="1800" b="1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diffusion,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active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transport,</a:t>
            </a:r>
            <a:r>
              <a:rPr lang="en-US" sz="1800" b="1" spc="16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pinocytosis.</a:t>
            </a:r>
            <a:endParaRPr lang="en-JO" sz="1800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•Placental</a:t>
            </a:r>
            <a:r>
              <a:rPr lang="en-US" sz="1800" b="1" spc="-4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transfer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dependent</a:t>
            </a:r>
            <a:r>
              <a:rPr lang="en-US" sz="1800" b="1" spc="16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physical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properties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the</a:t>
            </a:r>
            <a:r>
              <a:rPr lang="en-US" sz="1800" b="1" spc="14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placental</a:t>
            </a:r>
            <a:r>
              <a:rPr lang="en-US" sz="1800" b="1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membrane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b="1" spc="15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pharmacological</a:t>
            </a:r>
            <a:r>
              <a:rPr lang="en-US" sz="1800" b="1" spc="-4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properties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b="1" spc="14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drug.</a:t>
            </a:r>
            <a:endParaRPr lang="en-JO" sz="1800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JO" b="1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48C30-EFD8-D219-DCCA-B05DD4B00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96" y="4055410"/>
            <a:ext cx="3332403" cy="25772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2345F-B154-2F05-7660-9DD992B12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393" y="3859851"/>
            <a:ext cx="2520759" cy="27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9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81E66-EB13-7687-858E-90F22EBE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808183"/>
            <a:ext cx="10178322" cy="5071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transfer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across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placenta</a:t>
            </a:r>
            <a:r>
              <a:rPr lang="en-US" sz="1800" b="1" spc="1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z="1800" b="1" spc="-6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recognized: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spc="-5" dirty="0">
                <a:solidFill>
                  <a:srgbClr val="91D05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1)</a:t>
            </a:r>
            <a:r>
              <a:rPr lang="en-US" sz="1800" b="1" spc="-5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Complete</a:t>
            </a:r>
            <a:r>
              <a:rPr lang="en-US" sz="1800" b="1" spc="-35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transfer</a:t>
            </a:r>
            <a:r>
              <a:rPr lang="en-US" sz="1800" b="1" spc="-25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(type</a:t>
            </a:r>
            <a:r>
              <a:rPr lang="en-US" sz="1800" b="1" spc="-35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1800" b="1" spc="-35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5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drugs)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example,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thiopental </a:t>
            </a:r>
            <a:endParaRPr lang="en-JO" sz="1800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exhibiting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this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type</a:t>
            </a:r>
            <a:r>
              <a:rPr lang="en-US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transfer</a:t>
            </a:r>
            <a:r>
              <a:rPr lang="en-US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will</a:t>
            </a:r>
            <a:r>
              <a:rPr lang="en-US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rapidly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cross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</a:t>
            </a:r>
            <a:r>
              <a:rPr lang="en-US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en-US" b="1" spc="29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pharmacologically</a:t>
            </a:r>
            <a:r>
              <a:rPr lang="en-US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significant</a:t>
            </a:r>
            <a:r>
              <a:rPr lang="en-US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concentrations </a:t>
            </a:r>
            <a:r>
              <a:rPr lang="en-US" b="1" spc="-5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equilibrating</a:t>
            </a:r>
            <a:r>
              <a:rPr lang="en-US" b="1" spc="-35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b="1" spc="-30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maternal</a:t>
            </a:r>
            <a:r>
              <a:rPr lang="en-US" b="1" spc="-45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b="1" spc="-30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fetal</a:t>
            </a:r>
            <a:r>
              <a:rPr lang="en-US" b="1" spc="255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solidFill>
                  <a:srgbClr val="91D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blood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JO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800" b="1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2)Exceeding</a:t>
            </a:r>
            <a:r>
              <a:rPr lang="en-US" sz="1800" b="1" spc="-3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transfer</a:t>
            </a:r>
            <a:r>
              <a:rPr lang="en-US" sz="1800" b="1" spc="-1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(type</a:t>
            </a:r>
            <a:r>
              <a:rPr lang="en-US" sz="1800" b="1" spc="-3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800" b="1" spc="-3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drugs)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n-US" sz="1800" b="1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example,</a:t>
            </a:r>
            <a:r>
              <a:rPr lang="en-US" sz="1800" b="1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ketamine </a:t>
            </a:r>
            <a:endParaRPr lang="en-JO" sz="1800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These</a:t>
            </a:r>
            <a:r>
              <a:rPr lang="en-US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r>
              <a:rPr lang="en-US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cross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</a:t>
            </a:r>
            <a:r>
              <a:rPr lang="en-US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reach</a:t>
            </a:r>
            <a:r>
              <a:rPr lang="en-US" b="1" spc="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greater</a:t>
            </a:r>
            <a:r>
              <a:rPr lang="en-US" b="1" spc="-2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concentrations</a:t>
            </a:r>
            <a:r>
              <a:rPr lang="en-US" b="1" spc="-2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b="1" spc="-2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fetal</a:t>
            </a:r>
            <a:endParaRPr lang="en-JO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compared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maternal</a:t>
            </a:r>
            <a:r>
              <a:rPr lang="en-US" sz="1800" b="1" spc="-4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blood.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spc="-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3)Incomplete</a:t>
            </a:r>
            <a:r>
              <a:rPr lang="en-US" sz="1800" b="1" spc="-4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transfer</a:t>
            </a:r>
            <a:r>
              <a:rPr lang="en-US" sz="1800" b="1" spc="-2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(type</a:t>
            </a:r>
            <a:r>
              <a:rPr lang="en-US" sz="1800" b="1" spc="-3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1800" b="1" spc="-4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drugs)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n-US" sz="1800" b="1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example,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succinylcholine </a:t>
            </a:r>
            <a:endParaRPr lang="en-JO" sz="1800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These</a:t>
            </a:r>
            <a:r>
              <a:rPr lang="en-US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unable</a:t>
            </a:r>
            <a:r>
              <a:rPr lang="en-US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cross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placenta</a:t>
            </a:r>
            <a:r>
              <a:rPr lang="en-US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completely,</a:t>
            </a:r>
            <a:r>
              <a:rPr lang="en-US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resulting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 </a:t>
            </a:r>
            <a:r>
              <a:rPr lang="en-US" b="1" spc="-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higher</a:t>
            </a:r>
            <a:r>
              <a:rPr lang="en-US" b="1" spc="30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concentrations</a:t>
            </a:r>
            <a:r>
              <a:rPr lang="en-US" b="1" spc="-3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en-US" b="1" spc="-2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maternal</a:t>
            </a:r>
            <a:r>
              <a:rPr lang="en-US" b="1" spc="-1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compared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en-US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fetal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blood</a:t>
            </a:r>
            <a:endParaRPr lang="en-JO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JO" sz="18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6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3BAA9-DDB6-30FD-42B1-2BF381E8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8" y="115455"/>
            <a:ext cx="10317329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spc="-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Factors</a:t>
            </a:r>
            <a:r>
              <a:rPr lang="en-US" sz="1800" b="1" spc="-30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spc="-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affecting</a:t>
            </a:r>
            <a:r>
              <a:rPr lang="en-US" sz="1800" b="1" spc="-30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spc="-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placental</a:t>
            </a:r>
            <a:r>
              <a:rPr lang="en-US" sz="1800" b="1" spc="-3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drug</a:t>
            </a:r>
            <a:r>
              <a:rPr lang="en-US" sz="1800" b="1" spc="-2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spc="-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transfer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1)Lipid</a:t>
            </a:r>
            <a:r>
              <a:rPr lang="en-US" sz="1800" b="1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solubility:</a:t>
            </a:r>
            <a:r>
              <a:rPr lang="en-US" sz="1800" b="1" spc="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Lipid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soluble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drugs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diffuse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readily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b="1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fetal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circulation,</a:t>
            </a:r>
            <a:r>
              <a:rPr lang="en-US" sz="1800" b="1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e.g.</a:t>
            </a:r>
            <a:r>
              <a:rPr lang="en-US" sz="1800" b="1" spc="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thiopental</a:t>
            </a:r>
            <a:endParaRPr lang="en-JO" sz="1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sz="1800" b="1" spc="-5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2)Molecular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size:</a:t>
            </a:r>
            <a:r>
              <a:rPr lang="en-US" sz="1800" b="1" spc="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Molecular</a:t>
            </a:r>
            <a:r>
              <a:rPr lang="en-US" sz="1800" b="1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weight</a:t>
            </a:r>
            <a:r>
              <a:rPr lang="en-US" sz="1800" b="1" spc="3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(M.W)</a:t>
            </a:r>
            <a:r>
              <a:rPr lang="en-US" sz="1800" b="1" spc="3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influences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rate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transfer</a:t>
            </a:r>
            <a:r>
              <a:rPr lang="en-US" sz="1800" b="1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amount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</a:t>
            </a:r>
            <a:r>
              <a:rPr lang="en-US" sz="1800" b="1" spc="29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transferred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across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placenta</a:t>
            </a:r>
            <a:r>
              <a:rPr lang="en-US" sz="1800" b="1" spc="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M.W</a:t>
            </a:r>
            <a:r>
              <a:rPr lang="en-US" sz="1800" b="1" spc="-2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1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3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&lt;500</a:t>
            </a:r>
            <a:r>
              <a:rPr lang="en-US" sz="1800" b="1" spc="1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1800" b="1" spc="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cross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easily, but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5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M.W</a:t>
            </a:r>
            <a:r>
              <a:rPr lang="en-US" sz="1800" b="1" spc="-20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&gt;1000</a:t>
            </a:r>
            <a:r>
              <a:rPr lang="en-US" sz="1800" b="1" spc="10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1800" b="1" spc="5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</a:t>
            </a:r>
            <a:r>
              <a:rPr lang="en-US" sz="1800" b="1" spc="35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cross</a:t>
            </a:r>
            <a:r>
              <a:rPr lang="en-US" sz="1800" b="1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(e.g</a:t>
            </a:r>
            <a:r>
              <a:rPr lang="en-GB" sz="1800" b="1" spc="-5" dirty="0">
                <a:solidFill>
                  <a:srgbClr val="6F2F9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sz="1800" b="1" spc="260" dirty="0">
                <a:solidFill>
                  <a:srgbClr val="6F2F9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heparin,</a:t>
            </a:r>
            <a:r>
              <a:rPr lang="en-US" sz="1800" b="1" spc="45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solidFill>
                  <a:srgbClr val="6F2F9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insulin)</a:t>
            </a:r>
            <a:endParaRPr lang="en-JO" sz="1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b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3)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Blood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flow:</a:t>
            </a:r>
            <a:r>
              <a:rPr lang="en-US" sz="1800" b="1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Increased</a:t>
            </a:r>
            <a:r>
              <a:rPr lang="en-US" sz="1800" b="1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gestation =&gt;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Placental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rate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drugs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transfer</a:t>
            </a:r>
            <a:r>
              <a:rPr lang="en-US" sz="1800" b="1" spc="4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determined</a:t>
            </a:r>
            <a:r>
              <a:rPr lang="en-US" sz="1800" b="1" spc="26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blood</a:t>
            </a:r>
            <a:r>
              <a:rPr lang="en-US" sz="1800" b="1" spc="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flow</a:t>
            </a:r>
            <a:r>
              <a:rPr lang="en-US" sz="1800" b="1" spc="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z="1800" b="1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</a:t>
            </a:r>
            <a:r>
              <a:rPr lang="en-US" sz="1800" b="1" spc="3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lipophylic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compounds</a:t>
            </a:r>
            <a:endParaRPr lang="en-JO" sz="1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4)Protein</a:t>
            </a:r>
            <a:r>
              <a:rPr lang="en-US" sz="1800" b="1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binding:</a:t>
            </a:r>
          </a:p>
          <a:p>
            <a:pPr marL="0" lvl="0" indent="0">
              <a:buNone/>
            </a:pP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Albumin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concentration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maternal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blood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is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low,</a:t>
            </a:r>
            <a:r>
              <a:rPr lang="en-US" sz="1800" b="1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unbound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concentration</a:t>
            </a:r>
            <a:r>
              <a:rPr lang="en-US" sz="1800" b="1" spc="3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higher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during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gestation,</a:t>
            </a:r>
            <a:r>
              <a:rPr lang="en-US" sz="1800" b="1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making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more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available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cross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placenta</a:t>
            </a:r>
            <a:endParaRPr lang="en-JO" sz="1800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E.g.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highly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protein bound</a:t>
            </a:r>
            <a:r>
              <a:rPr lang="en-GB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drugs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are: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propranolol,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salycilate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diazepam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1800" b="1" spc="-1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5)Effect</a:t>
            </a:r>
            <a:r>
              <a:rPr lang="en-US" sz="1800" b="1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pH:</a:t>
            </a:r>
            <a:endParaRPr lang="en-JO" sz="18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800" b="1" spc="-5" dirty="0"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•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Fetal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blood</a:t>
            </a:r>
            <a:r>
              <a:rPr lang="en-US" sz="1800" b="1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is more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acid (pH=7.3)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than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maternal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blood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(pH=7.4)</a:t>
            </a:r>
            <a:endParaRPr lang="en-JO" sz="1800" b="1">
              <a:effectLst/>
              <a:latin typeface="Calibri" panose="020F050202020403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•Weakly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acidic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and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weakly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basic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drugs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tend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to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rapidly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diffuse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across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the</a:t>
            </a:r>
            <a:r>
              <a:rPr lang="en-US" sz="1800" b="1" spc="23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placental</a:t>
            </a:r>
            <a:r>
              <a:rPr lang="en-US" sz="1800" b="1" spc="-7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membrane</a:t>
            </a:r>
            <a:endParaRPr lang="en-JO" sz="1800" b="1">
              <a:effectLst/>
              <a:latin typeface="Calibri" panose="020F050202020403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•Highly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ionized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drugs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e.g.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succinylcholine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and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tubocurarine,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cross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placenta</a:t>
            </a:r>
            <a:r>
              <a:rPr lang="en-US" sz="1800" b="1" spc="30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Symbol" pitchFamily="2" charset="2"/>
                <a:cs typeface="Arial" panose="020B0604020202020204" pitchFamily="34" charset="0"/>
              </a:rPr>
              <a:t>slowly.</a:t>
            </a:r>
            <a:endParaRPr lang="en-JO" sz="1800" b="1">
              <a:effectLst/>
              <a:latin typeface="Calibri" panose="020F0502020204030204" pitchFamily="34" charset="0"/>
              <a:ea typeface="Symbol" pitchFamily="2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2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41F8-5690-EB55-A883-CD8B18F98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626" y="852440"/>
            <a:ext cx="8534747" cy="20050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spc="-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Teratogenic</a:t>
            </a:r>
            <a:r>
              <a:rPr lang="en-US" sz="1800" b="1" spc="-2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spc="-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effect</a:t>
            </a:r>
            <a:r>
              <a:rPr lang="en-US" sz="1800" b="1" spc="-30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z="1800" b="1" spc="-25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AF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drug: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b="1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b="1" spc="-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Teratogen</a:t>
            </a:r>
            <a:r>
              <a:rPr lang="en-US" sz="1800" b="1" spc="-15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800" b="1" spc="2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</a:t>
            </a:r>
            <a:r>
              <a:rPr lang="en-US" sz="1800" b="1" spc="-4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agent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</a:t>
            </a:r>
            <a:r>
              <a:rPr lang="en-US" sz="1800" b="1" spc="3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structural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z="1800" b="1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functional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abnormalities</a:t>
            </a:r>
            <a:r>
              <a:rPr lang="en-US" sz="1800" b="1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b="1" spc="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fetus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z="1800" b="1" spc="36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child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lang="en-US" sz="1800" b="1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birth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b="1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consequence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maternal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exposure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pregnancy.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Teratogenic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effects</a:t>
            </a:r>
            <a:r>
              <a:rPr lang="en-US" sz="1800" b="1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include:</a:t>
            </a:r>
            <a:r>
              <a:rPr lang="en-US" sz="1800" b="1" spc="3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loss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pregnancy,</a:t>
            </a:r>
            <a:r>
              <a:rPr lang="en-US" sz="1800" b="1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structural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abnormalities,</a:t>
            </a:r>
            <a:r>
              <a:rPr lang="en-US" sz="1800" b="1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growth</a:t>
            </a:r>
            <a:r>
              <a:rPr lang="en-US" sz="1800" b="1" spc="29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impairment,</a:t>
            </a:r>
            <a:r>
              <a:rPr lang="en-US" sz="1800" b="1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functional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loss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1800" b="1" spc="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behavioural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changes.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Teratogenicity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determined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largely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TIMING</a:t>
            </a:r>
            <a:r>
              <a:rPr lang="en-US" sz="1800" b="1" spc="-10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</a:t>
            </a:r>
            <a:r>
              <a:rPr lang="en-US" sz="1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exposure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During</a:t>
            </a:r>
            <a:r>
              <a:rPr lang="en-US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first</a:t>
            </a:r>
            <a:r>
              <a:rPr lang="en-US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trimester</a:t>
            </a:r>
            <a:r>
              <a:rPr lang="en-US" b="1" spc="-4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(T1)</a:t>
            </a:r>
            <a:r>
              <a:rPr lang="en-GB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drugs</a:t>
            </a:r>
            <a:r>
              <a:rPr lang="en-US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may</a:t>
            </a:r>
            <a:r>
              <a:rPr lang="en-US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produce</a:t>
            </a:r>
            <a:r>
              <a:rPr lang="en-US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congenital</a:t>
            </a:r>
            <a:r>
              <a:rPr lang="en-US" b="1" spc="-4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(structural</a:t>
            </a:r>
            <a:r>
              <a:rPr lang="en-GB" b="1" spc="-4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abnormalities</a:t>
            </a:r>
            <a:r>
              <a:rPr lang="en-US" b="1" spc="28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(teratogenesis)</a:t>
            </a:r>
            <a:r>
              <a:rPr lang="en-US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=&gt;</a:t>
            </a:r>
            <a:r>
              <a:rPr lang="en-US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period</a:t>
            </a:r>
            <a:r>
              <a:rPr lang="en-US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greatest</a:t>
            </a:r>
            <a:r>
              <a:rPr lang="en-US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risk</a:t>
            </a:r>
            <a:r>
              <a:rPr lang="en-US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en-US" b="1" spc="-2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3-12th</a:t>
            </a:r>
            <a:r>
              <a:rPr lang="en-US" b="1" spc="6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week</a:t>
            </a:r>
            <a:endParaRPr lang="en-JO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During</a:t>
            </a:r>
            <a:r>
              <a:rPr lang="en-US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second and</a:t>
            </a:r>
            <a:r>
              <a:rPr lang="en-US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third</a:t>
            </a:r>
            <a:r>
              <a:rPr lang="en-US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trimesters</a:t>
            </a:r>
            <a:r>
              <a:rPr lang="en-US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(T2,T3)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drugs</a:t>
            </a:r>
            <a:r>
              <a:rPr lang="en-US" b="1" spc="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may</a:t>
            </a:r>
            <a:r>
              <a:rPr lang="en-US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affect</a:t>
            </a:r>
            <a:r>
              <a:rPr lang="en-US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growth</a:t>
            </a:r>
            <a:r>
              <a:rPr lang="en-US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b="1" spc="3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functional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en-GB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(not structural)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of</a:t>
            </a:r>
            <a:r>
              <a:rPr lang="en-US" b="1" spc="-3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fetus</a:t>
            </a:r>
            <a:r>
              <a:rPr lang="en-US" b="1" spc="-2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(e.g.</a:t>
            </a:r>
            <a:r>
              <a:rPr lang="en-US" b="1" spc="-1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brain</a:t>
            </a:r>
            <a:r>
              <a:rPr lang="en-US" b="1" spc="-3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development)</a:t>
            </a:r>
            <a:endParaRPr lang="en-JO" b="1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embryo</a:t>
            </a:r>
            <a:r>
              <a:rPr lang="en-US" sz="1800" b="1" spc="5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800" b="1" spc="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</a:t>
            </a:r>
            <a:r>
              <a:rPr lang="en-US" sz="1800" b="1" spc="3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susceptible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teratogenic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agents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periods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rapid</a:t>
            </a:r>
            <a:r>
              <a:rPr lang="en-US" sz="1800" b="1" spc="36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differentiation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GB" sz="1800" b="1" spc="-5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 t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</a:t>
            </a:r>
            <a:r>
              <a:rPr lang="en-US" sz="1800" b="1" spc="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</a:t>
            </a:r>
            <a:r>
              <a:rPr lang="en-US" sz="1800" b="1" spc="3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critical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period</a:t>
            </a:r>
            <a:r>
              <a:rPr lang="en-US" sz="1800" b="1" spc="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b="1" spc="4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</a:t>
            </a:r>
            <a:r>
              <a:rPr lang="en-US" sz="1800" b="1" spc="3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embryo</a:t>
            </a:r>
            <a:r>
              <a:rPr lang="en-US" sz="1800" b="1" spc="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z="1800" b="1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b="1" spc="37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growth</a:t>
            </a:r>
            <a:r>
              <a:rPr lang="en-US" sz="1800" b="1" spc="-4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particular</a:t>
            </a:r>
            <a:r>
              <a:rPr lang="en-US" sz="1800" b="1" spc="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  <a:r>
              <a:rPr lang="en-US" sz="1800" b="1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800" b="1" spc="-3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</a:t>
            </a:r>
            <a:r>
              <a:rPr lang="en-US" sz="1800" b="1" spc="3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rapid</a:t>
            </a:r>
            <a:r>
              <a:rPr lang="en-US" sz="1800" b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cell</a:t>
            </a:r>
            <a:r>
              <a:rPr lang="en-US" sz="1800" b="1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division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that represent the first trimester</a:t>
            </a:r>
            <a:endParaRPr lang="en-JO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JO" sz="18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6808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52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3" baseType="lpstr">
      <vt:lpstr>Badge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ddabbas.ahmadd@gmail.com</dc:creator>
  <cp:lastModifiedBy>ddabbas.ahmadd@gmail.com</cp:lastModifiedBy>
  <cp:revision>4</cp:revision>
  <dcterms:created xsi:type="dcterms:W3CDTF">2023-08-05T22:08:19Z</dcterms:created>
  <dcterms:modified xsi:type="dcterms:W3CDTF">2023-08-07T09:08:13Z</dcterms:modified>
</cp:coreProperties>
</file>