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Default Extension="jpg" ContentType="image/jpeg"/>
  <Default Extension="ppm"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0"/>
  </p:notesMasterIdLst>
  <p:sldIdLst>
    <p:sldId id="256" r:id="rId3"/>
    <p:sldId id="258" r:id="rId4"/>
    <p:sldId id="259" r:id="rId5"/>
    <p:sldId id="257" r:id="rId6"/>
    <p:sldId id="260" r:id="rId7"/>
    <p:sldId id="261" r:id="rId8"/>
    <p:sldId id="262" r:id="rId9"/>
    <p:sldId id="277" r:id="rId10"/>
    <p:sldId id="263" r:id="rId11"/>
    <p:sldId id="278" r:id="rId12"/>
    <p:sldId id="279" r:id="rId13"/>
    <p:sldId id="280" r:id="rId14"/>
    <p:sldId id="281" r:id="rId15"/>
    <p:sldId id="282" r:id="rId16"/>
    <p:sldId id="283" r:id="rId17"/>
    <p:sldId id="284" r:id="rId18"/>
    <p:sldId id="295" r:id="rId19"/>
    <p:sldId id="294" r:id="rId20"/>
    <p:sldId id="266" r:id="rId21"/>
    <p:sldId id="267" r:id="rId22"/>
    <p:sldId id="268" r:id="rId23"/>
    <p:sldId id="269" r:id="rId24"/>
    <p:sldId id="270" r:id="rId25"/>
    <p:sldId id="271" r:id="rId26"/>
    <p:sldId id="272" r:id="rId27"/>
    <p:sldId id="273" r:id="rId28"/>
    <p:sldId id="274" r:id="rId29"/>
    <p:sldId id="275" r:id="rId30"/>
    <p:sldId id="276" r:id="rId31"/>
    <p:sldId id="286" r:id="rId32"/>
    <p:sldId id="287" r:id="rId33"/>
    <p:sldId id="288" r:id="rId34"/>
    <p:sldId id="289" r:id="rId35"/>
    <p:sldId id="290" r:id="rId36"/>
    <p:sldId id="291" r:id="rId37"/>
    <p:sldId id="292" r:id="rId38"/>
    <p:sldId id="2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C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96" y="2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136A90-6B59-45AD-BBA1-85AFD032E8F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20EFBB7-0769-4554-96E3-51B5B6698D5A}">
      <dgm:prSet phldrT="[Text]"/>
      <dgm:spPr>
        <a:solidFill>
          <a:schemeClr val="accent5">
            <a:lumMod val="50000"/>
          </a:schemeClr>
        </a:solidFill>
      </dgm:spPr>
      <dgm:t>
        <a:bodyPr/>
        <a:lstStyle/>
        <a:p>
          <a:r>
            <a:rPr lang="en-US" dirty="0">
              <a:latin typeface="Tahoma" panose="020B0604030504040204" pitchFamily="34" charset="0"/>
              <a:ea typeface="Tahoma" panose="020B0604030504040204" pitchFamily="34" charset="0"/>
              <a:cs typeface="Tahoma" panose="020B0604030504040204" pitchFamily="34" charset="0"/>
            </a:rPr>
            <a:t>High level at first tracheal ring</a:t>
          </a:r>
          <a:r>
            <a:rPr lang="en-US" baseline="0" dirty="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B5DFE748-686E-4A08-944E-9D07F9FA6B48}" type="parTrans" cxnId="{17C9D25A-BC5F-418E-9A4A-29DD9C57BD39}">
      <dgm:prSet/>
      <dgm:spPr/>
      <dgm:t>
        <a:bodyPr/>
        <a:lstStyle/>
        <a:p>
          <a:endParaRPr lang="en-US"/>
        </a:p>
      </dgm:t>
    </dgm:pt>
    <dgm:pt modelId="{FD3AFE35-532F-4AE8-BAB4-DFA3B4B611F6}" type="sibTrans" cxnId="{17C9D25A-BC5F-418E-9A4A-29DD9C57BD39}">
      <dgm:prSet/>
      <dgm:spPr/>
      <dgm:t>
        <a:bodyPr/>
        <a:lstStyle/>
        <a:p>
          <a:endParaRPr lang="en-US"/>
        </a:p>
      </dgm:t>
    </dgm:pt>
    <dgm:pt modelId="{A533B6C7-3203-4AEE-95BC-E867D49C88B5}">
      <dgm:prSet phldrT="[Text]"/>
      <dgm:spPr>
        <a:solidFill>
          <a:schemeClr val="accent2">
            <a:lumMod val="75000"/>
          </a:schemeClr>
        </a:solidFill>
      </dgm:spPr>
      <dgm:t>
        <a:bodyPr/>
        <a:lstStyle/>
        <a:p>
          <a:r>
            <a:rPr lang="en-US" dirty="0">
              <a:latin typeface="Tahoma" panose="020B0604030504040204" pitchFamily="34" charset="0"/>
              <a:ea typeface="Tahoma" panose="020B0604030504040204" pitchFamily="34" charset="0"/>
              <a:cs typeface="Tahoma" panose="020B0604030504040204" pitchFamily="34" charset="0"/>
            </a:rPr>
            <a:t>Mid level at second tracheal ring</a:t>
          </a:r>
          <a:r>
            <a:rPr lang="en-US" baseline="0" dirty="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4FCAF1A9-8A97-45AC-B4A5-B91AEE5BC9BB}" type="parTrans" cxnId="{0FE563DE-8338-4B45-BCFD-251C8642CABA}">
      <dgm:prSet/>
      <dgm:spPr/>
      <dgm:t>
        <a:bodyPr/>
        <a:lstStyle/>
        <a:p>
          <a:endParaRPr lang="en-US"/>
        </a:p>
      </dgm:t>
    </dgm:pt>
    <dgm:pt modelId="{634EAA8A-B09B-42FE-8301-99FBFB2B9BD8}" type="sibTrans" cxnId="{0FE563DE-8338-4B45-BCFD-251C8642CABA}">
      <dgm:prSet/>
      <dgm:spPr/>
      <dgm:t>
        <a:bodyPr/>
        <a:lstStyle/>
        <a:p>
          <a:endParaRPr lang="en-US"/>
        </a:p>
      </dgm:t>
    </dgm:pt>
    <dgm:pt modelId="{4A4045ED-A119-4AA6-9C68-5FB2FD000427}">
      <dgm:prSet phldrT="[Text]"/>
      <dgm:spPr>
        <a:solidFill>
          <a:schemeClr val="accent4">
            <a:lumMod val="50000"/>
          </a:schemeClr>
        </a:solidFill>
      </dgm:spPr>
      <dgm:t>
        <a:bodyPr/>
        <a:lstStyle/>
        <a:p>
          <a:r>
            <a:rPr lang="en-US" dirty="0">
              <a:latin typeface="Tahoma" panose="020B0604030504040204" pitchFamily="34" charset="0"/>
              <a:ea typeface="Tahoma" panose="020B0604030504040204" pitchFamily="34" charset="0"/>
              <a:cs typeface="Tahoma" panose="020B0604030504040204" pitchFamily="34" charset="0"/>
            </a:rPr>
            <a:t>Low level at third tracheal ring</a:t>
          </a:r>
        </a:p>
      </dgm:t>
    </dgm:pt>
    <dgm:pt modelId="{3AFC7164-9B18-4D91-8BCD-E06AEDF44A1B}" type="parTrans" cxnId="{1BD59E24-EEF8-4998-8DB1-3343142CAF57}">
      <dgm:prSet/>
      <dgm:spPr/>
      <dgm:t>
        <a:bodyPr/>
        <a:lstStyle/>
        <a:p>
          <a:endParaRPr lang="en-US"/>
        </a:p>
      </dgm:t>
    </dgm:pt>
    <dgm:pt modelId="{858335E1-0756-4935-AE41-5B216DCCD948}" type="sibTrans" cxnId="{1BD59E24-EEF8-4998-8DB1-3343142CAF57}">
      <dgm:prSet/>
      <dgm:spPr/>
      <dgm:t>
        <a:bodyPr/>
        <a:lstStyle/>
        <a:p>
          <a:endParaRPr lang="en-US"/>
        </a:p>
      </dgm:t>
    </dgm:pt>
    <dgm:pt modelId="{183A34DF-AA92-49E1-8191-0CF6AD17A6AA}" type="pres">
      <dgm:prSet presAssocID="{2A136A90-6B59-45AD-BBA1-85AFD032E8F8}" presName="linear" presStyleCnt="0">
        <dgm:presLayoutVars>
          <dgm:dir/>
          <dgm:animLvl val="lvl"/>
          <dgm:resizeHandles val="exact"/>
        </dgm:presLayoutVars>
      </dgm:prSet>
      <dgm:spPr/>
      <dgm:t>
        <a:bodyPr/>
        <a:lstStyle/>
        <a:p>
          <a:endParaRPr lang="en-US"/>
        </a:p>
      </dgm:t>
    </dgm:pt>
    <dgm:pt modelId="{8F706C0E-1AB2-4161-86CE-4B3594B6EE51}" type="pres">
      <dgm:prSet presAssocID="{620EFBB7-0769-4554-96E3-51B5B6698D5A}" presName="parentLin" presStyleCnt="0"/>
      <dgm:spPr/>
    </dgm:pt>
    <dgm:pt modelId="{428AD880-175D-49F1-A1F6-97F367C387BF}" type="pres">
      <dgm:prSet presAssocID="{620EFBB7-0769-4554-96E3-51B5B6698D5A}" presName="parentLeftMargin" presStyleLbl="node1" presStyleIdx="0" presStyleCnt="3"/>
      <dgm:spPr/>
      <dgm:t>
        <a:bodyPr/>
        <a:lstStyle/>
        <a:p>
          <a:endParaRPr lang="en-US"/>
        </a:p>
      </dgm:t>
    </dgm:pt>
    <dgm:pt modelId="{A8B898EB-38C9-408E-9FE2-CB5C874FA50A}" type="pres">
      <dgm:prSet presAssocID="{620EFBB7-0769-4554-96E3-51B5B6698D5A}" presName="parentText" presStyleLbl="node1" presStyleIdx="0" presStyleCnt="3" custLinFactNeighborX="-5176" custLinFactNeighborY="3650">
        <dgm:presLayoutVars>
          <dgm:chMax val="0"/>
          <dgm:bulletEnabled val="1"/>
        </dgm:presLayoutVars>
      </dgm:prSet>
      <dgm:spPr/>
      <dgm:t>
        <a:bodyPr/>
        <a:lstStyle/>
        <a:p>
          <a:endParaRPr lang="en-US"/>
        </a:p>
      </dgm:t>
    </dgm:pt>
    <dgm:pt modelId="{010CCE66-3FB9-4F51-BDBC-33ABD28D8225}" type="pres">
      <dgm:prSet presAssocID="{620EFBB7-0769-4554-96E3-51B5B6698D5A}" presName="negativeSpace" presStyleCnt="0"/>
      <dgm:spPr/>
    </dgm:pt>
    <dgm:pt modelId="{CD67A140-C3A5-43E4-BD28-3C31B61E6EA3}" type="pres">
      <dgm:prSet presAssocID="{620EFBB7-0769-4554-96E3-51B5B6698D5A}" presName="childText" presStyleLbl="conFgAcc1" presStyleIdx="0" presStyleCnt="3">
        <dgm:presLayoutVars>
          <dgm:bulletEnabled val="1"/>
        </dgm:presLayoutVars>
      </dgm:prSet>
      <dgm:spPr>
        <a:ln>
          <a:solidFill>
            <a:schemeClr val="accent5">
              <a:lumMod val="50000"/>
            </a:schemeClr>
          </a:solidFill>
        </a:ln>
      </dgm:spPr>
    </dgm:pt>
    <dgm:pt modelId="{B5CDED1F-8360-491C-9402-4F19E16BD667}" type="pres">
      <dgm:prSet presAssocID="{FD3AFE35-532F-4AE8-BAB4-DFA3B4B611F6}" presName="spaceBetweenRectangles" presStyleCnt="0"/>
      <dgm:spPr/>
    </dgm:pt>
    <dgm:pt modelId="{77070C8B-4365-4FE5-A117-9CDBA9EA1B7B}" type="pres">
      <dgm:prSet presAssocID="{A533B6C7-3203-4AEE-95BC-E867D49C88B5}" presName="parentLin" presStyleCnt="0"/>
      <dgm:spPr/>
    </dgm:pt>
    <dgm:pt modelId="{1281A6D2-5A4B-4B28-A324-2451A8523897}" type="pres">
      <dgm:prSet presAssocID="{A533B6C7-3203-4AEE-95BC-E867D49C88B5}" presName="parentLeftMargin" presStyleLbl="node1" presStyleIdx="0" presStyleCnt="3"/>
      <dgm:spPr/>
      <dgm:t>
        <a:bodyPr/>
        <a:lstStyle/>
        <a:p>
          <a:endParaRPr lang="en-US"/>
        </a:p>
      </dgm:t>
    </dgm:pt>
    <dgm:pt modelId="{9F236B2A-6433-401D-953E-FC86D923A3BE}" type="pres">
      <dgm:prSet presAssocID="{A533B6C7-3203-4AEE-95BC-E867D49C88B5}" presName="parentText" presStyleLbl="node1" presStyleIdx="1" presStyleCnt="3">
        <dgm:presLayoutVars>
          <dgm:chMax val="0"/>
          <dgm:bulletEnabled val="1"/>
        </dgm:presLayoutVars>
      </dgm:prSet>
      <dgm:spPr/>
      <dgm:t>
        <a:bodyPr/>
        <a:lstStyle/>
        <a:p>
          <a:endParaRPr lang="en-US"/>
        </a:p>
      </dgm:t>
    </dgm:pt>
    <dgm:pt modelId="{622D5052-0558-4614-99B8-0AD5AD5D765D}" type="pres">
      <dgm:prSet presAssocID="{A533B6C7-3203-4AEE-95BC-E867D49C88B5}" presName="negativeSpace" presStyleCnt="0"/>
      <dgm:spPr/>
    </dgm:pt>
    <dgm:pt modelId="{87E2FD7C-0729-47B8-B1FB-A44E439BE764}" type="pres">
      <dgm:prSet presAssocID="{A533B6C7-3203-4AEE-95BC-E867D49C88B5}" presName="childText" presStyleLbl="conFgAcc1" presStyleIdx="1" presStyleCnt="3">
        <dgm:presLayoutVars>
          <dgm:bulletEnabled val="1"/>
        </dgm:presLayoutVars>
      </dgm:prSet>
      <dgm:spPr>
        <a:ln>
          <a:solidFill>
            <a:schemeClr val="accent2"/>
          </a:solidFill>
        </a:ln>
      </dgm:spPr>
    </dgm:pt>
    <dgm:pt modelId="{6052B25F-36DF-4A5F-BA08-1F9785D05B9B}" type="pres">
      <dgm:prSet presAssocID="{634EAA8A-B09B-42FE-8301-99FBFB2B9BD8}" presName="spaceBetweenRectangles" presStyleCnt="0"/>
      <dgm:spPr/>
    </dgm:pt>
    <dgm:pt modelId="{C731DBC8-0E99-4639-ACA2-7ACEFA2844BF}" type="pres">
      <dgm:prSet presAssocID="{4A4045ED-A119-4AA6-9C68-5FB2FD000427}" presName="parentLin" presStyleCnt="0"/>
      <dgm:spPr/>
    </dgm:pt>
    <dgm:pt modelId="{35933558-DB26-4802-B4E2-672716F88346}" type="pres">
      <dgm:prSet presAssocID="{4A4045ED-A119-4AA6-9C68-5FB2FD000427}" presName="parentLeftMargin" presStyleLbl="node1" presStyleIdx="1" presStyleCnt="3"/>
      <dgm:spPr/>
      <dgm:t>
        <a:bodyPr/>
        <a:lstStyle/>
        <a:p>
          <a:endParaRPr lang="en-US"/>
        </a:p>
      </dgm:t>
    </dgm:pt>
    <dgm:pt modelId="{12FEB779-618B-4854-88E9-390575D436B8}" type="pres">
      <dgm:prSet presAssocID="{4A4045ED-A119-4AA6-9C68-5FB2FD000427}" presName="parentText" presStyleLbl="node1" presStyleIdx="2" presStyleCnt="3">
        <dgm:presLayoutVars>
          <dgm:chMax val="0"/>
          <dgm:bulletEnabled val="1"/>
        </dgm:presLayoutVars>
      </dgm:prSet>
      <dgm:spPr/>
      <dgm:t>
        <a:bodyPr/>
        <a:lstStyle/>
        <a:p>
          <a:endParaRPr lang="en-US"/>
        </a:p>
      </dgm:t>
    </dgm:pt>
    <dgm:pt modelId="{0E7DA70E-372B-453D-9992-B9F46E5D404C}" type="pres">
      <dgm:prSet presAssocID="{4A4045ED-A119-4AA6-9C68-5FB2FD000427}" presName="negativeSpace" presStyleCnt="0"/>
      <dgm:spPr/>
    </dgm:pt>
    <dgm:pt modelId="{E7351307-5BD1-403B-A1BF-1058796C5E99}" type="pres">
      <dgm:prSet presAssocID="{4A4045ED-A119-4AA6-9C68-5FB2FD000427}" presName="childText" presStyleLbl="conFgAcc1" presStyleIdx="2" presStyleCnt="3">
        <dgm:presLayoutVars>
          <dgm:bulletEnabled val="1"/>
        </dgm:presLayoutVars>
      </dgm:prSet>
      <dgm:spPr>
        <a:ln>
          <a:solidFill>
            <a:srgbClr val="FFD347"/>
          </a:solidFill>
        </a:ln>
      </dgm:spPr>
    </dgm:pt>
  </dgm:ptLst>
  <dgm:cxnLst>
    <dgm:cxn modelId="{4C1B5316-25E9-4628-AC76-1CE4633E02A9}" type="presOf" srcId="{2A136A90-6B59-45AD-BBA1-85AFD032E8F8}" destId="{183A34DF-AA92-49E1-8191-0CF6AD17A6AA}" srcOrd="0" destOrd="0" presId="urn:microsoft.com/office/officeart/2005/8/layout/list1"/>
    <dgm:cxn modelId="{CFF84AA8-AC24-460A-A654-EFEC734BFD6B}" type="presOf" srcId="{A533B6C7-3203-4AEE-95BC-E867D49C88B5}" destId="{9F236B2A-6433-401D-953E-FC86D923A3BE}" srcOrd="1" destOrd="0" presId="urn:microsoft.com/office/officeart/2005/8/layout/list1"/>
    <dgm:cxn modelId="{5F1F27C7-FBED-49FC-9F8C-ABA86F5A29F5}" type="presOf" srcId="{620EFBB7-0769-4554-96E3-51B5B6698D5A}" destId="{A8B898EB-38C9-408E-9FE2-CB5C874FA50A}" srcOrd="1" destOrd="0" presId="urn:microsoft.com/office/officeart/2005/8/layout/list1"/>
    <dgm:cxn modelId="{0FE563DE-8338-4B45-BCFD-251C8642CABA}" srcId="{2A136A90-6B59-45AD-BBA1-85AFD032E8F8}" destId="{A533B6C7-3203-4AEE-95BC-E867D49C88B5}" srcOrd="1" destOrd="0" parTransId="{4FCAF1A9-8A97-45AC-B4A5-B91AEE5BC9BB}" sibTransId="{634EAA8A-B09B-42FE-8301-99FBFB2B9BD8}"/>
    <dgm:cxn modelId="{1BD59E24-EEF8-4998-8DB1-3343142CAF57}" srcId="{2A136A90-6B59-45AD-BBA1-85AFD032E8F8}" destId="{4A4045ED-A119-4AA6-9C68-5FB2FD000427}" srcOrd="2" destOrd="0" parTransId="{3AFC7164-9B18-4D91-8BCD-E06AEDF44A1B}" sibTransId="{858335E1-0756-4935-AE41-5B216DCCD948}"/>
    <dgm:cxn modelId="{208224FA-BED9-4632-8A5C-2778B65BCC3E}" type="presOf" srcId="{A533B6C7-3203-4AEE-95BC-E867D49C88B5}" destId="{1281A6D2-5A4B-4B28-A324-2451A8523897}" srcOrd="0" destOrd="0" presId="urn:microsoft.com/office/officeart/2005/8/layout/list1"/>
    <dgm:cxn modelId="{F2777A00-FE0F-4DFF-97FB-43AEACFA11BB}" type="presOf" srcId="{4A4045ED-A119-4AA6-9C68-5FB2FD000427}" destId="{35933558-DB26-4802-B4E2-672716F88346}" srcOrd="0" destOrd="0" presId="urn:microsoft.com/office/officeart/2005/8/layout/list1"/>
    <dgm:cxn modelId="{74A71468-50BF-4227-9BC8-60FDE797F47F}" type="presOf" srcId="{4A4045ED-A119-4AA6-9C68-5FB2FD000427}" destId="{12FEB779-618B-4854-88E9-390575D436B8}" srcOrd="1" destOrd="0" presId="urn:microsoft.com/office/officeart/2005/8/layout/list1"/>
    <dgm:cxn modelId="{17C9D25A-BC5F-418E-9A4A-29DD9C57BD39}" srcId="{2A136A90-6B59-45AD-BBA1-85AFD032E8F8}" destId="{620EFBB7-0769-4554-96E3-51B5B6698D5A}" srcOrd="0" destOrd="0" parTransId="{B5DFE748-686E-4A08-944E-9D07F9FA6B48}" sibTransId="{FD3AFE35-532F-4AE8-BAB4-DFA3B4B611F6}"/>
    <dgm:cxn modelId="{43E0B5AD-0128-4793-874A-E33DE4FA945F}" type="presOf" srcId="{620EFBB7-0769-4554-96E3-51B5B6698D5A}" destId="{428AD880-175D-49F1-A1F6-97F367C387BF}" srcOrd="0" destOrd="0" presId="urn:microsoft.com/office/officeart/2005/8/layout/list1"/>
    <dgm:cxn modelId="{23A828A8-75B3-4D7B-8F9F-4E8808B3B2DD}" type="presParOf" srcId="{183A34DF-AA92-49E1-8191-0CF6AD17A6AA}" destId="{8F706C0E-1AB2-4161-86CE-4B3594B6EE51}" srcOrd="0" destOrd="0" presId="urn:microsoft.com/office/officeart/2005/8/layout/list1"/>
    <dgm:cxn modelId="{1BC16080-C080-4D89-96BF-9988D3F9992C}" type="presParOf" srcId="{8F706C0E-1AB2-4161-86CE-4B3594B6EE51}" destId="{428AD880-175D-49F1-A1F6-97F367C387BF}" srcOrd="0" destOrd="0" presId="urn:microsoft.com/office/officeart/2005/8/layout/list1"/>
    <dgm:cxn modelId="{8FCEDB38-2291-4A6D-9E0A-050D2E8F2D10}" type="presParOf" srcId="{8F706C0E-1AB2-4161-86CE-4B3594B6EE51}" destId="{A8B898EB-38C9-408E-9FE2-CB5C874FA50A}" srcOrd="1" destOrd="0" presId="urn:microsoft.com/office/officeart/2005/8/layout/list1"/>
    <dgm:cxn modelId="{713A73E6-8DBA-4FFC-9E69-AD2C3822DB84}" type="presParOf" srcId="{183A34DF-AA92-49E1-8191-0CF6AD17A6AA}" destId="{010CCE66-3FB9-4F51-BDBC-33ABD28D8225}" srcOrd="1" destOrd="0" presId="urn:microsoft.com/office/officeart/2005/8/layout/list1"/>
    <dgm:cxn modelId="{9AFA9E4E-07CA-49AD-826E-CB0168D6AFA3}" type="presParOf" srcId="{183A34DF-AA92-49E1-8191-0CF6AD17A6AA}" destId="{CD67A140-C3A5-43E4-BD28-3C31B61E6EA3}" srcOrd="2" destOrd="0" presId="urn:microsoft.com/office/officeart/2005/8/layout/list1"/>
    <dgm:cxn modelId="{64102C3A-0587-48C1-A57B-D1DF18E866CF}" type="presParOf" srcId="{183A34DF-AA92-49E1-8191-0CF6AD17A6AA}" destId="{B5CDED1F-8360-491C-9402-4F19E16BD667}" srcOrd="3" destOrd="0" presId="urn:microsoft.com/office/officeart/2005/8/layout/list1"/>
    <dgm:cxn modelId="{80C7EC24-751B-4F2E-BE19-49E93DD09EA2}" type="presParOf" srcId="{183A34DF-AA92-49E1-8191-0CF6AD17A6AA}" destId="{77070C8B-4365-4FE5-A117-9CDBA9EA1B7B}" srcOrd="4" destOrd="0" presId="urn:microsoft.com/office/officeart/2005/8/layout/list1"/>
    <dgm:cxn modelId="{72BE4CCD-0ACE-48F9-80EF-ECED9A20102E}" type="presParOf" srcId="{77070C8B-4365-4FE5-A117-9CDBA9EA1B7B}" destId="{1281A6D2-5A4B-4B28-A324-2451A8523897}" srcOrd="0" destOrd="0" presId="urn:microsoft.com/office/officeart/2005/8/layout/list1"/>
    <dgm:cxn modelId="{C4AEB261-F5DC-4849-824A-289507C8FB62}" type="presParOf" srcId="{77070C8B-4365-4FE5-A117-9CDBA9EA1B7B}" destId="{9F236B2A-6433-401D-953E-FC86D923A3BE}" srcOrd="1" destOrd="0" presId="urn:microsoft.com/office/officeart/2005/8/layout/list1"/>
    <dgm:cxn modelId="{2CBB40DB-8F0D-4978-8391-984417FEB8E9}" type="presParOf" srcId="{183A34DF-AA92-49E1-8191-0CF6AD17A6AA}" destId="{622D5052-0558-4614-99B8-0AD5AD5D765D}" srcOrd="5" destOrd="0" presId="urn:microsoft.com/office/officeart/2005/8/layout/list1"/>
    <dgm:cxn modelId="{26779F90-D0BD-46DD-A95B-E217AC79B2F0}" type="presParOf" srcId="{183A34DF-AA92-49E1-8191-0CF6AD17A6AA}" destId="{87E2FD7C-0729-47B8-B1FB-A44E439BE764}" srcOrd="6" destOrd="0" presId="urn:microsoft.com/office/officeart/2005/8/layout/list1"/>
    <dgm:cxn modelId="{16D0EFB2-7766-4CBF-857F-3AF2EAFFCF45}" type="presParOf" srcId="{183A34DF-AA92-49E1-8191-0CF6AD17A6AA}" destId="{6052B25F-36DF-4A5F-BA08-1F9785D05B9B}" srcOrd="7" destOrd="0" presId="urn:microsoft.com/office/officeart/2005/8/layout/list1"/>
    <dgm:cxn modelId="{449C239F-C91C-4082-AB86-F38996EF5F39}" type="presParOf" srcId="{183A34DF-AA92-49E1-8191-0CF6AD17A6AA}" destId="{C731DBC8-0E99-4639-ACA2-7ACEFA2844BF}" srcOrd="8" destOrd="0" presId="urn:microsoft.com/office/officeart/2005/8/layout/list1"/>
    <dgm:cxn modelId="{89A62CF2-BB88-45F5-9F15-4C5558AB5551}" type="presParOf" srcId="{C731DBC8-0E99-4639-ACA2-7ACEFA2844BF}" destId="{35933558-DB26-4802-B4E2-672716F88346}" srcOrd="0" destOrd="0" presId="urn:microsoft.com/office/officeart/2005/8/layout/list1"/>
    <dgm:cxn modelId="{096185F4-0C92-4E8C-9881-E8DE53E10A01}" type="presParOf" srcId="{C731DBC8-0E99-4639-ACA2-7ACEFA2844BF}" destId="{12FEB779-618B-4854-88E9-390575D436B8}" srcOrd="1" destOrd="0" presId="urn:microsoft.com/office/officeart/2005/8/layout/list1"/>
    <dgm:cxn modelId="{B1E7CD9D-7FD2-4534-965E-C3D188469967}" type="presParOf" srcId="{183A34DF-AA92-49E1-8191-0CF6AD17A6AA}" destId="{0E7DA70E-372B-453D-9992-B9F46E5D404C}" srcOrd="9" destOrd="0" presId="urn:microsoft.com/office/officeart/2005/8/layout/list1"/>
    <dgm:cxn modelId="{35714097-FB9E-4E60-BB17-B323546C6F93}" type="presParOf" srcId="{183A34DF-AA92-49E1-8191-0CF6AD17A6AA}" destId="{E7351307-5BD1-403B-A1BF-1058796C5E9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A136A90-6B59-45AD-BBA1-85AFD032E8F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20EFBB7-0769-4554-96E3-51B5B6698D5A}">
      <dgm:prSet phldrT="[Text]"/>
      <dgm:spPr>
        <a:solidFill>
          <a:schemeClr val="accent5">
            <a:lumMod val="50000"/>
          </a:schemeClr>
        </a:solidFill>
      </dgm:spPr>
      <dgm:t>
        <a:bodyPr/>
        <a:lstStyle/>
        <a:p>
          <a:r>
            <a:rPr lang="en-US" baseline="0" dirty="0">
              <a:latin typeface="Tahoma" panose="020B0604030504040204" pitchFamily="34" charset="0"/>
              <a:ea typeface="Tahoma" panose="020B0604030504040204" pitchFamily="34" charset="0"/>
              <a:cs typeface="Tahoma" panose="020B0604030504040204" pitchFamily="34" charset="0"/>
            </a:rPr>
            <a:t> respiratory obstruction</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B5DFE748-686E-4A08-944E-9D07F9FA6B48}" type="parTrans" cxnId="{17C9D25A-BC5F-418E-9A4A-29DD9C57BD39}">
      <dgm:prSet/>
      <dgm:spPr/>
      <dgm:t>
        <a:bodyPr/>
        <a:lstStyle/>
        <a:p>
          <a:endParaRPr lang="en-US"/>
        </a:p>
      </dgm:t>
    </dgm:pt>
    <dgm:pt modelId="{FD3AFE35-532F-4AE8-BAB4-DFA3B4B611F6}" type="sibTrans" cxnId="{17C9D25A-BC5F-418E-9A4A-29DD9C57BD39}">
      <dgm:prSet/>
      <dgm:spPr/>
      <dgm:t>
        <a:bodyPr/>
        <a:lstStyle/>
        <a:p>
          <a:endParaRPr lang="en-US"/>
        </a:p>
      </dgm:t>
    </dgm:pt>
    <dgm:pt modelId="{A533B6C7-3203-4AEE-95BC-E867D49C88B5}">
      <dgm:prSet phldrT="[Text]"/>
      <dgm:spPr>
        <a:solidFill>
          <a:schemeClr val="accent2">
            <a:lumMod val="75000"/>
          </a:schemeClr>
        </a:solidFill>
      </dgm:spPr>
      <dgm:t>
        <a:bodyPr/>
        <a:lstStyle/>
        <a:p>
          <a:r>
            <a:rPr lang="en-US" dirty="0">
              <a:latin typeface="Tahoma" panose="020B0604030504040204" pitchFamily="34" charset="0"/>
              <a:ea typeface="Tahoma" panose="020B0604030504040204" pitchFamily="34" charset="0"/>
              <a:cs typeface="Tahoma" panose="020B0604030504040204" pitchFamily="34" charset="0"/>
            </a:rPr>
            <a:t>Retained secretions</a:t>
          </a:r>
        </a:p>
      </dgm:t>
    </dgm:pt>
    <dgm:pt modelId="{4FCAF1A9-8A97-45AC-B4A5-B91AEE5BC9BB}" type="parTrans" cxnId="{0FE563DE-8338-4B45-BCFD-251C8642CABA}">
      <dgm:prSet/>
      <dgm:spPr/>
      <dgm:t>
        <a:bodyPr/>
        <a:lstStyle/>
        <a:p>
          <a:endParaRPr lang="en-US"/>
        </a:p>
      </dgm:t>
    </dgm:pt>
    <dgm:pt modelId="{634EAA8A-B09B-42FE-8301-99FBFB2B9BD8}" type="sibTrans" cxnId="{0FE563DE-8338-4B45-BCFD-251C8642CABA}">
      <dgm:prSet/>
      <dgm:spPr/>
      <dgm:t>
        <a:bodyPr/>
        <a:lstStyle/>
        <a:p>
          <a:endParaRPr lang="en-US"/>
        </a:p>
      </dgm:t>
    </dgm:pt>
    <dgm:pt modelId="{4A4045ED-A119-4AA6-9C68-5FB2FD000427}">
      <dgm:prSet phldrT="[Text]"/>
      <dgm:spPr>
        <a:solidFill>
          <a:schemeClr val="accent4">
            <a:lumMod val="50000"/>
          </a:schemeClr>
        </a:solidFill>
      </dgm:spPr>
      <dgm:t>
        <a:bodyPr/>
        <a:lstStyle/>
        <a:p>
          <a:r>
            <a:rPr lang="en-US" dirty="0">
              <a:latin typeface="Tahoma" panose="020B0604030504040204" pitchFamily="34" charset="0"/>
              <a:ea typeface="Tahoma" panose="020B0604030504040204" pitchFamily="34" charset="0"/>
              <a:cs typeface="Tahoma" panose="020B0604030504040204" pitchFamily="34" charset="0"/>
            </a:rPr>
            <a:t>Respiratory </a:t>
          </a:r>
          <a:r>
            <a:rPr lang="en-US" dirty="0" err="1">
              <a:latin typeface="Tahoma" panose="020B0604030504040204" pitchFamily="34" charset="0"/>
              <a:ea typeface="Tahoma" panose="020B0604030504040204" pitchFamily="34" charset="0"/>
              <a:cs typeface="Tahoma" panose="020B0604030504040204" pitchFamily="34" charset="0"/>
            </a:rPr>
            <a:t>insufficiecy</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3AFC7164-9B18-4D91-8BCD-E06AEDF44A1B}" type="parTrans" cxnId="{1BD59E24-EEF8-4998-8DB1-3343142CAF57}">
      <dgm:prSet/>
      <dgm:spPr/>
      <dgm:t>
        <a:bodyPr/>
        <a:lstStyle/>
        <a:p>
          <a:endParaRPr lang="en-US"/>
        </a:p>
      </dgm:t>
    </dgm:pt>
    <dgm:pt modelId="{858335E1-0756-4935-AE41-5B216DCCD948}" type="sibTrans" cxnId="{1BD59E24-EEF8-4998-8DB1-3343142CAF57}">
      <dgm:prSet/>
      <dgm:spPr/>
      <dgm:t>
        <a:bodyPr/>
        <a:lstStyle/>
        <a:p>
          <a:endParaRPr lang="en-US"/>
        </a:p>
      </dgm:t>
    </dgm:pt>
    <dgm:pt modelId="{183A34DF-AA92-49E1-8191-0CF6AD17A6AA}" type="pres">
      <dgm:prSet presAssocID="{2A136A90-6B59-45AD-BBA1-85AFD032E8F8}" presName="linear" presStyleCnt="0">
        <dgm:presLayoutVars>
          <dgm:dir/>
          <dgm:animLvl val="lvl"/>
          <dgm:resizeHandles val="exact"/>
        </dgm:presLayoutVars>
      </dgm:prSet>
      <dgm:spPr/>
      <dgm:t>
        <a:bodyPr/>
        <a:lstStyle/>
        <a:p>
          <a:endParaRPr lang="en-US"/>
        </a:p>
      </dgm:t>
    </dgm:pt>
    <dgm:pt modelId="{8F706C0E-1AB2-4161-86CE-4B3594B6EE51}" type="pres">
      <dgm:prSet presAssocID="{620EFBB7-0769-4554-96E3-51B5B6698D5A}" presName="parentLin" presStyleCnt="0"/>
      <dgm:spPr/>
    </dgm:pt>
    <dgm:pt modelId="{428AD880-175D-49F1-A1F6-97F367C387BF}" type="pres">
      <dgm:prSet presAssocID="{620EFBB7-0769-4554-96E3-51B5B6698D5A}" presName="parentLeftMargin" presStyleLbl="node1" presStyleIdx="0" presStyleCnt="3"/>
      <dgm:spPr/>
      <dgm:t>
        <a:bodyPr/>
        <a:lstStyle/>
        <a:p>
          <a:endParaRPr lang="en-US"/>
        </a:p>
      </dgm:t>
    </dgm:pt>
    <dgm:pt modelId="{A8B898EB-38C9-408E-9FE2-CB5C874FA50A}" type="pres">
      <dgm:prSet presAssocID="{620EFBB7-0769-4554-96E3-51B5B6698D5A}" presName="parentText" presStyleLbl="node1" presStyleIdx="0" presStyleCnt="3" custLinFactNeighborX="-31448" custLinFactNeighborY="-4769">
        <dgm:presLayoutVars>
          <dgm:chMax val="0"/>
          <dgm:bulletEnabled val="1"/>
        </dgm:presLayoutVars>
      </dgm:prSet>
      <dgm:spPr/>
      <dgm:t>
        <a:bodyPr/>
        <a:lstStyle/>
        <a:p>
          <a:endParaRPr lang="en-US"/>
        </a:p>
      </dgm:t>
    </dgm:pt>
    <dgm:pt modelId="{010CCE66-3FB9-4F51-BDBC-33ABD28D8225}" type="pres">
      <dgm:prSet presAssocID="{620EFBB7-0769-4554-96E3-51B5B6698D5A}" presName="negativeSpace" presStyleCnt="0"/>
      <dgm:spPr/>
    </dgm:pt>
    <dgm:pt modelId="{CD67A140-C3A5-43E4-BD28-3C31B61E6EA3}" type="pres">
      <dgm:prSet presAssocID="{620EFBB7-0769-4554-96E3-51B5B6698D5A}" presName="childText" presStyleLbl="conFgAcc1" presStyleIdx="0" presStyleCnt="3">
        <dgm:presLayoutVars>
          <dgm:bulletEnabled val="1"/>
        </dgm:presLayoutVars>
      </dgm:prSet>
      <dgm:spPr>
        <a:ln>
          <a:solidFill>
            <a:schemeClr val="accent5">
              <a:lumMod val="50000"/>
            </a:schemeClr>
          </a:solidFill>
        </a:ln>
      </dgm:spPr>
    </dgm:pt>
    <dgm:pt modelId="{B5CDED1F-8360-491C-9402-4F19E16BD667}" type="pres">
      <dgm:prSet presAssocID="{FD3AFE35-532F-4AE8-BAB4-DFA3B4B611F6}" presName="spaceBetweenRectangles" presStyleCnt="0"/>
      <dgm:spPr/>
    </dgm:pt>
    <dgm:pt modelId="{77070C8B-4365-4FE5-A117-9CDBA9EA1B7B}" type="pres">
      <dgm:prSet presAssocID="{A533B6C7-3203-4AEE-95BC-E867D49C88B5}" presName="parentLin" presStyleCnt="0"/>
      <dgm:spPr/>
    </dgm:pt>
    <dgm:pt modelId="{1281A6D2-5A4B-4B28-A324-2451A8523897}" type="pres">
      <dgm:prSet presAssocID="{A533B6C7-3203-4AEE-95BC-E867D49C88B5}" presName="parentLeftMargin" presStyleLbl="node1" presStyleIdx="0" presStyleCnt="3"/>
      <dgm:spPr/>
      <dgm:t>
        <a:bodyPr/>
        <a:lstStyle/>
        <a:p>
          <a:endParaRPr lang="en-US"/>
        </a:p>
      </dgm:t>
    </dgm:pt>
    <dgm:pt modelId="{9F236B2A-6433-401D-953E-FC86D923A3BE}" type="pres">
      <dgm:prSet presAssocID="{A533B6C7-3203-4AEE-95BC-E867D49C88B5}" presName="parentText" presStyleLbl="node1" presStyleIdx="1" presStyleCnt="3">
        <dgm:presLayoutVars>
          <dgm:chMax val="0"/>
          <dgm:bulletEnabled val="1"/>
        </dgm:presLayoutVars>
      </dgm:prSet>
      <dgm:spPr/>
      <dgm:t>
        <a:bodyPr/>
        <a:lstStyle/>
        <a:p>
          <a:endParaRPr lang="en-US"/>
        </a:p>
      </dgm:t>
    </dgm:pt>
    <dgm:pt modelId="{622D5052-0558-4614-99B8-0AD5AD5D765D}" type="pres">
      <dgm:prSet presAssocID="{A533B6C7-3203-4AEE-95BC-E867D49C88B5}" presName="negativeSpace" presStyleCnt="0"/>
      <dgm:spPr/>
    </dgm:pt>
    <dgm:pt modelId="{87E2FD7C-0729-47B8-B1FB-A44E439BE764}" type="pres">
      <dgm:prSet presAssocID="{A533B6C7-3203-4AEE-95BC-E867D49C88B5}" presName="childText" presStyleLbl="conFgAcc1" presStyleIdx="1" presStyleCnt="3">
        <dgm:presLayoutVars>
          <dgm:bulletEnabled val="1"/>
        </dgm:presLayoutVars>
      </dgm:prSet>
      <dgm:spPr>
        <a:ln>
          <a:solidFill>
            <a:schemeClr val="accent2"/>
          </a:solidFill>
        </a:ln>
      </dgm:spPr>
    </dgm:pt>
    <dgm:pt modelId="{6052B25F-36DF-4A5F-BA08-1F9785D05B9B}" type="pres">
      <dgm:prSet presAssocID="{634EAA8A-B09B-42FE-8301-99FBFB2B9BD8}" presName="spaceBetweenRectangles" presStyleCnt="0"/>
      <dgm:spPr/>
    </dgm:pt>
    <dgm:pt modelId="{C731DBC8-0E99-4639-ACA2-7ACEFA2844BF}" type="pres">
      <dgm:prSet presAssocID="{4A4045ED-A119-4AA6-9C68-5FB2FD000427}" presName="parentLin" presStyleCnt="0"/>
      <dgm:spPr/>
    </dgm:pt>
    <dgm:pt modelId="{35933558-DB26-4802-B4E2-672716F88346}" type="pres">
      <dgm:prSet presAssocID="{4A4045ED-A119-4AA6-9C68-5FB2FD000427}" presName="parentLeftMargin" presStyleLbl="node1" presStyleIdx="1" presStyleCnt="3"/>
      <dgm:spPr/>
      <dgm:t>
        <a:bodyPr/>
        <a:lstStyle/>
        <a:p>
          <a:endParaRPr lang="en-US"/>
        </a:p>
      </dgm:t>
    </dgm:pt>
    <dgm:pt modelId="{12FEB779-618B-4854-88E9-390575D436B8}" type="pres">
      <dgm:prSet presAssocID="{4A4045ED-A119-4AA6-9C68-5FB2FD000427}" presName="parentText" presStyleLbl="node1" presStyleIdx="2" presStyleCnt="3">
        <dgm:presLayoutVars>
          <dgm:chMax val="0"/>
          <dgm:bulletEnabled val="1"/>
        </dgm:presLayoutVars>
      </dgm:prSet>
      <dgm:spPr/>
      <dgm:t>
        <a:bodyPr/>
        <a:lstStyle/>
        <a:p>
          <a:endParaRPr lang="en-US"/>
        </a:p>
      </dgm:t>
    </dgm:pt>
    <dgm:pt modelId="{0E7DA70E-372B-453D-9992-B9F46E5D404C}" type="pres">
      <dgm:prSet presAssocID="{4A4045ED-A119-4AA6-9C68-5FB2FD000427}" presName="negativeSpace" presStyleCnt="0"/>
      <dgm:spPr/>
    </dgm:pt>
    <dgm:pt modelId="{E7351307-5BD1-403B-A1BF-1058796C5E99}" type="pres">
      <dgm:prSet presAssocID="{4A4045ED-A119-4AA6-9C68-5FB2FD000427}" presName="childText" presStyleLbl="conFgAcc1" presStyleIdx="2" presStyleCnt="3">
        <dgm:presLayoutVars>
          <dgm:bulletEnabled val="1"/>
        </dgm:presLayoutVars>
      </dgm:prSet>
      <dgm:spPr>
        <a:ln>
          <a:solidFill>
            <a:srgbClr val="FFD347"/>
          </a:solidFill>
        </a:ln>
      </dgm:spPr>
    </dgm:pt>
  </dgm:ptLst>
  <dgm:cxnLst>
    <dgm:cxn modelId="{9CA5C249-F909-4577-8BCB-E9F99F8E3B83}" type="presOf" srcId="{A533B6C7-3203-4AEE-95BC-E867D49C88B5}" destId="{1281A6D2-5A4B-4B28-A324-2451A8523897}" srcOrd="0" destOrd="0" presId="urn:microsoft.com/office/officeart/2005/8/layout/list1"/>
    <dgm:cxn modelId="{864CDFE2-F6A9-486C-8CD8-CD237FA09576}" type="presOf" srcId="{620EFBB7-0769-4554-96E3-51B5B6698D5A}" destId="{A8B898EB-38C9-408E-9FE2-CB5C874FA50A}" srcOrd="1" destOrd="0" presId="urn:microsoft.com/office/officeart/2005/8/layout/list1"/>
    <dgm:cxn modelId="{94DDBAC8-2CFC-4000-9433-FD8352E16EB5}" type="presOf" srcId="{A533B6C7-3203-4AEE-95BC-E867D49C88B5}" destId="{9F236B2A-6433-401D-953E-FC86D923A3BE}" srcOrd="1" destOrd="0" presId="urn:microsoft.com/office/officeart/2005/8/layout/list1"/>
    <dgm:cxn modelId="{321C49DD-5F27-41A5-BB7E-98E0CD0CFF57}" type="presOf" srcId="{2A136A90-6B59-45AD-BBA1-85AFD032E8F8}" destId="{183A34DF-AA92-49E1-8191-0CF6AD17A6AA}" srcOrd="0" destOrd="0" presId="urn:microsoft.com/office/officeart/2005/8/layout/list1"/>
    <dgm:cxn modelId="{0FE563DE-8338-4B45-BCFD-251C8642CABA}" srcId="{2A136A90-6B59-45AD-BBA1-85AFD032E8F8}" destId="{A533B6C7-3203-4AEE-95BC-E867D49C88B5}" srcOrd="1" destOrd="0" parTransId="{4FCAF1A9-8A97-45AC-B4A5-B91AEE5BC9BB}" sibTransId="{634EAA8A-B09B-42FE-8301-99FBFB2B9BD8}"/>
    <dgm:cxn modelId="{1BD59E24-EEF8-4998-8DB1-3343142CAF57}" srcId="{2A136A90-6B59-45AD-BBA1-85AFD032E8F8}" destId="{4A4045ED-A119-4AA6-9C68-5FB2FD000427}" srcOrd="2" destOrd="0" parTransId="{3AFC7164-9B18-4D91-8BCD-E06AEDF44A1B}" sibTransId="{858335E1-0756-4935-AE41-5B216DCCD948}"/>
    <dgm:cxn modelId="{E55B5678-7976-4758-9AA7-25FACC4E8CBA}" type="presOf" srcId="{4A4045ED-A119-4AA6-9C68-5FB2FD000427}" destId="{12FEB779-618B-4854-88E9-390575D436B8}" srcOrd="1" destOrd="0" presId="urn:microsoft.com/office/officeart/2005/8/layout/list1"/>
    <dgm:cxn modelId="{642B25D9-1BEE-44A9-8244-09E90F55D932}" type="presOf" srcId="{620EFBB7-0769-4554-96E3-51B5B6698D5A}" destId="{428AD880-175D-49F1-A1F6-97F367C387BF}" srcOrd="0" destOrd="0" presId="urn:microsoft.com/office/officeart/2005/8/layout/list1"/>
    <dgm:cxn modelId="{17C9D25A-BC5F-418E-9A4A-29DD9C57BD39}" srcId="{2A136A90-6B59-45AD-BBA1-85AFD032E8F8}" destId="{620EFBB7-0769-4554-96E3-51B5B6698D5A}" srcOrd="0" destOrd="0" parTransId="{B5DFE748-686E-4A08-944E-9D07F9FA6B48}" sibTransId="{FD3AFE35-532F-4AE8-BAB4-DFA3B4B611F6}"/>
    <dgm:cxn modelId="{EF93EF4E-012B-4B4A-B581-C48873A210EB}" type="presOf" srcId="{4A4045ED-A119-4AA6-9C68-5FB2FD000427}" destId="{35933558-DB26-4802-B4E2-672716F88346}" srcOrd="0" destOrd="0" presId="urn:microsoft.com/office/officeart/2005/8/layout/list1"/>
    <dgm:cxn modelId="{206ECF7C-6EF4-46A9-8DA5-BA206EE8F38A}" type="presParOf" srcId="{183A34DF-AA92-49E1-8191-0CF6AD17A6AA}" destId="{8F706C0E-1AB2-4161-86CE-4B3594B6EE51}" srcOrd="0" destOrd="0" presId="urn:microsoft.com/office/officeart/2005/8/layout/list1"/>
    <dgm:cxn modelId="{EF945AA2-BA76-4423-A969-3E8FC9B7F598}" type="presParOf" srcId="{8F706C0E-1AB2-4161-86CE-4B3594B6EE51}" destId="{428AD880-175D-49F1-A1F6-97F367C387BF}" srcOrd="0" destOrd="0" presId="urn:microsoft.com/office/officeart/2005/8/layout/list1"/>
    <dgm:cxn modelId="{53F032B1-1C0C-4FCC-B520-301633BF0AE6}" type="presParOf" srcId="{8F706C0E-1AB2-4161-86CE-4B3594B6EE51}" destId="{A8B898EB-38C9-408E-9FE2-CB5C874FA50A}" srcOrd="1" destOrd="0" presId="urn:microsoft.com/office/officeart/2005/8/layout/list1"/>
    <dgm:cxn modelId="{F75ED7E9-0803-4D60-B1E0-66C2053D5969}" type="presParOf" srcId="{183A34DF-AA92-49E1-8191-0CF6AD17A6AA}" destId="{010CCE66-3FB9-4F51-BDBC-33ABD28D8225}" srcOrd="1" destOrd="0" presId="urn:microsoft.com/office/officeart/2005/8/layout/list1"/>
    <dgm:cxn modelId="{578A1EFA-9CB1-4AF9-B1C4-BC7AC80BFFE8}" type="presParOf" srcId="{183A34DF-AA92-49E1-8191-0CF6AD17A6AA}" destId="{CD67A140-C3A5-43E4-BD28-3C31B61E6EA3}" srcOrd="2" destOrd="0" presId="urn:microsoft.com/office/officeart/2005/8/layout/list1"/>
    <dgm:cxn modelId="{9AE577C6-4DEC-4900-9A08-B7ACBD459593}" type="presParOf" srcId="{183A34DF-AA92-49E1-8191-0CF6AD17A6AA}" destId="{B5CDED1F-8360-491C-9402-4F19E16BD667}" srcOrd="3" destOrd="0" presId="urn:microsoft.com/office/officeart/2005/8/layout/list1"/>
    <dgm:cxn modelId="{68682567-BB5F-4076-8B4F-7C63168A2594}" type="presParOf" srcId="{183A34DF-AA92-49E1-8191-0CF6AD17A6AA}" destId="{77070C8B-4365-4FE5-A117-9CDBA9EA1B7B}" srcOrd="4" destOrd="0" presId="urn:microsoft.com/office/officeart/2005/8/layout/list1"/>
    <dgm:cxn modelId="{F9360C3E-66A3-404B-A50D-12E6FCCF1C9C}" type="presParOf" srcId="{77070C8B-4365-4FE5-A117-9CDBA9EA1B7B}" destId="{1281A6D2-5A4B-4B28-A324-2451A8523897}" srcOrd="0" destOrd="0" presId="urn:microsoft.com/office/officeart/2005/8/layout/list1"/>
    <dgm:cxn modelId="{78C154D9-31DB-4C48-9772-EAC64A655DBB}" type="presParOf" srcId="{77070C8B-4365-4FE5-A117-9CDBA9EA1B7B}" destId="{9F236B2A-6433-401D-953E-FC86D923A3BE}" srcOrd="1" destOrd="0" presId="urn:microsoft.com/office/officeart/2005/8/layout/list1"/>
    <dgm:cxn modelId="{2219C5DD-6C06-4022-A383-82FF6D234767}" type="presParOf" srcId="{183A34DF-AA92-49E1-8191-0CF6AD17A6AA}" destId="{622D5052-0558-4614-99B8-0AD5AD5D765D}" srcOrd="5" destOrd="0" presId="urn:microsoft.com/office/officeart/2005/8/layout/list1"/>
    <dgm:cxn modelId="{E6C0098F-FEE1-41DC-83FA-90291D2348EE}" type="presParOf" srcId="{183A34DF-AA92-49E1-8191-0CF6AD17A6AA}" destId="{87E2FD7C-0729-47B8-B1FB-A44E439BE764}" srcOrd="6" destOrd="0" presId="urn:microsoft.com/office/officeart/2005/8/layout/list1"/>
    <dgm:cxn modelId="{0B9EB773-8EEC-46D9-BF1A-3BB6BCFEA5BE}" type="presParOf" srcId="{183A34DF-AA92-49E1-8191-0CF6AD17A6AA}" destId="{6052B25F-36DF-4A5F-BA08-1F9785D05B9B}" srcOrd="7" destOrd="0" presId="urn:microsoft.com/office/officeart/2005/8/layout/list1"/>
    <dgm:cxn modelId="{D6E85ED6-C1AD-4E85-85B9-12327C03AAFB}" type="presParOf" srcId="{183A34DF-AA92-49E1-8191-0CF6AD17A6AA}" destId="{C731DBC8-0E99-4639-ACA2-7ACEFA2844BF}" srcOrd="8" destOrd="0" presId="urn:microsoft.com/office/officeart/2005/8/layout/list1"/>
    <dgm:cxn modelId="{2238D8D5-4406-4CDB-87D4-C28E1CA1CA78}" type="presParOf" srcId="{C731DBC8-0E99-4639-ACA2-7ACEFA2844BF}" destId="{35933558-DB26-4802-B4E2-672716F88346}" srcOrd="0" destOrd="0" presId="urn:microsoft.com/office/officeart/2005/8/layout/list1"/>
    <dgm:cxn modelId="{74D36719-F827-4155-80BB-1BBB07F39E7B}" type="presParOf" srcId="{C731DBC8-0E99-4639-ACA2-7ACEFA2844BF}" destId="{12FEB779-618B-4854-88E9-390575D436B8}" srcOrd="1" destOrd="0" presId="urn:microsoft.com/office/officeart/2005/8/layout/list1"/>
    <dgm:cxn modelId="{ECF2EAEA-69F1-49ED-9B3C-AF9F2A362B88}" type="presParOf" srcId="{183A34DF-AA92-49E1-8191-0CF6AD17A6AA}" destId="{0E7DA70E-372B-453D-9992-B9F46E5D404C}" srcOrd="9" destOrd="0" presId="urn:microsoft.com/office/officeart/2005/8/layout/list1"/>
    <dgm:cxn modelId="{F246DCDA-21A1-424C-9A9F-480931AB0ED6}" type="presParOf" srcId="{183A34DF-AA92-49E1-8191-0CF6AD17A6AA}" destId="{E7351307-5BD1-403B-A1BF-1058796C5E9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7A140-C3A5-43E4-BD28-3C31B61E6EA3}">
      <dsp:nvSpPr>
        <dsp:cNvPr id="0" name=""/>
        <dsp:cNvSpPr/>
      </dsp:nvSpPr>
      <dsp:spPr>
        <a:xfrm>
          <a:off x="0" y="1207189"/>
          <a:ext cx="7210716" cy="630000"/>
        </a:xfrm>
        <a:prstGeom prst="rect">
          <a:avLst/>
        </a:prstGeom>
        <a:solidFill>
          <a:schemeClr val="lt1">
            <a:alpha val="90000"/>
            <a:hueOff val="0"/>
            <a:satOff val="0"/>
            <a:lumOff val="0"/>
            <a:alphaOff val="0"/>
          </a:schemeClr>
        </a:solidFill>
        <a:ln w="12700" cap="flat" cmpd="sng" algn="in">
          <a:solidFill>
            <a:schemeClr val="accent5">
              <a:lumMod val="50000"/>
            </a:schemeClr>
          </a:solidFill>
          <a:prstDash val="solid"/>
        </a:ln>
        <a:effectLst/>
      </dsp:spPr>
      <dsp:style>
        <a:lnRef idx="2">
          <a:scrgbClr r="0" g="0" b="0"/>
        </a:lnRef>
        <a:fillRef idx="1">
          <a:scrgbClr r="0" g="0" b="0"/>
        </a:fillRef>
        <a:effectRef idx="0">
          <a:scrgbClr r="0" g="0" b="0"/>
        </a:effectRef>
        <a:fontRef idx="minor"/>
      </dsp:style>
    </dsp:sp>
    <dsp:sp modelId="{A8B898EB-38C9-408E-9FE2-CB5C874FA50A}">
      <dsp:nvSpPr>
        <dsp:cNvPr id="0" name=""/>
        <dsp:cNvSpPr/>
      </dsp:nvSpPr>
      <dsp:spPr>
        <a:xfrm>
          <a:off x="341874" y="865126"/>
          <a:ext cx="5047501" cy="738000"/>
        </a:xfrm>
        <a:prstGeom prst="roundRect">
          <a:avLst/>
        </a:prstGeom>
        <a:solidFill>
          <a:schemeClr val="accent5">
            <a:lumMod val="5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784" tIns="0" rIns="190784" bIns="0" numCol="1" spcCol="1270" anchor="ctr" anchorCtr="0">
          <a:noAutofit/>
        </a:bodyPr>
        <a:lstStyle/>
        <a:p>
          <a:pPr lvl="0" algn="l" defTabSz="1111250">
            <a:lnSpc>
              <a:spcPct val="90000"/>
            </a:lnSpc>
            <a:spcBef>
              <a:spcPct val="0"/>
            </a:spcBef>
            <a:spcAft>
              <a:spcPct val="35000"/>
            </a:spcAft>
          </a:pPr>
          <a:r>
            <a:rPr lang="en-US" sz="2500" kern="1200" dirty="0">
              <a:latin typeface="Tahoma" panose="020B0604030504040204" pitchFamily="34" charset="0"/>
              <a:ea typeface="Tahoma" panose="020B0604030504040204" pitchFamily="34" charset="0"/>
              <a:cs typeface="Tahoma" panose="020B0604030504040204" pitchFamily="34" charset="0"/>
            </a:rPr>
            <a:t>High level at first tracheal ring</a:t>
          </a:r>
          <a:r>
            <a:rPr lang="en-US" sz="2500" kern="1200" baseline="0" dirty="0">
              <a:latin typeface="Tahoma" panose="020B0604030504040204" pitchFamily="34" charset="0"/>
              <a:ea typeface="Tahoma" panose="020B0604030504040204" pitchFamily="34" charset="0"/>
              <a:cs typeface="Tahoma" panose="020B0604030504040204" pitchFamily="34" charset="0"/>
            </a:rPr>
            <a:t> </a:t>
          </a:r>
          <a:endParaRPr lang="en-US" sz="2500" kern="1200" dirty="0">
            <a:latin typeface="Tahoma" panose="020B0604030504040204" pitchFamily="34" charset="0"/>
            <a:ea typeface="Tahoma" panose="020B0604030504040204" pitchFamily="34" charset="0"/>
            <a:cs typeface="Tahoma" panose="020B0604030504040204" pitchFamily="34" charset="0"/>
          </a:endParaRPr>
        </a:p>
      </dsp:txBody>
      <dsp:txXfrm>
        <a:off x="377900" y="901152"/>
        <a:ext cx="4975449" cy="665948"/>
      </dsp:txXfrm>
    </dsp:sp>
    <dsp:sp modelId="{87E2FD7C-0729-47B8-B1FB-A44E439BE764}">
      <dsp:nvSpPr>
        <dsp:cNvPr id="0" name=""/>
        <dsp:cNvSpPr/>
      </dsp:nvSpPr>
      <dsp:spPr>
        <a:xfrm>
          <a:off x="0" y="2341189"/>
          <a:ext cx="7210716" cy="630000"/>
        </a:xfrm>
        <a:prstGeom prst="rect">
          <a:avLst/>
        </a:prstGeom>
        <a:solidFill>
          <a:schemeClr val="lt1">
            <a:alpha val="90000"/>
            <a:hueOff val="0"/>
            <a:satOff val="0"/>
            <a:lumOff val="0"/>
            <a:alphaOff val="0"/>
          </a:schemeClr>
        </a:solidFill>
        <a:ln w="12700" cap="flat" cmpd="sng" algn="in">
          <a:solidFill>
            <a:schemeClr val="accent2"/>
          </a:solidFill>
          <a:prstDash val="solid"/>
        </a:ln>
        <a:effectLst/>
      </dsp:spPr>
      <dsp:style>
        <a:lnRef idx="2">
          <a:scrgbClr r="0" g="0" b="0"/>
        </a:lnRef>
        <a:fillRef idx="1">
          <a:scrgbClr r="0" g="0" b="0"/>
        </a:fillRef>
        <a:effectRef idx="0">
          <a:scrgbClr r="0" g="0" b="0"/>
        </a:effectRef>
        <a:fontRef idx="minor"/>
      </dsp:style>
    </dsp:sp>
    <dsp:sp modelId="{9F236B2A-6433-401D-953E-FC86D923A3BE}">
      <dsp:nvSpPr>
        <dsp:cNvPr id="0" name=""/>
        <dsp:cNvSpPr/>
      </dsp:nvSpPr>
      <dsp:spPr>
        <a:xfrm>
          <a:off x="360535" y="1972189"/>
          <a:ext cx="5047501" cy="738000"/>
        </a:xfrm>
        <a:prstGeom prst="roundRect">
          <a:avLst/>
        </a:prstGeom>
        <a:solidFill>
          <a:schemeClr val="accent2">
            <a:lumMod val="75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784" tIns="0" rIns="190784" bIns="0" numCol="1" spcCol="1270" anchor="ctr" anchorCtr="0">
          <a:noAutofit/>
        </a:bodyPr>
        <a:lstStyle/>
        <a:p>
          <a:pPr lvl="0" algn="l" defTabSz="1111250">
            <a:lnSpc>
              <a:spcPct val="90000"/>
            </a:lnSpc>
            <a:spcBef>
              <a:spcPct val="0"/>
            </a:spcBef>
            <a:spcAft>
              <a:spcPct val="35000"/>
            </a:spcAft>
          </a:pPr>
          <a:r>
            <a:rPr lang="en-US" sz="2500" kern="1200" dirty="0">
              <a:latin typeface="Tahoma" panose="020B0604030504040204" pitchFamily="34" charset="0"/>
              <a:ea typeface="Tahoma" panose="020B0604030504040204" pitchFamily="34" charset="0"/>
              <a:cs typeface="Tahoma" panose="020B0604030504040204" pitchFamily="34" charset="0"/>
            </a:rPr>
            <a:t>Mid level at second tracheal ring</a:t>
          </a:r>
          <a:r>
            <a:rPr lang="en-US" sz="2500" kern="1200" baseline="0" dirty="0">
              <a:latin typeface="Tahoma" panose="020B0604030504040204" pitchFamily="34" charset="0"/>
              <a:ea typeface="Tahoma" panose="020B0604030504040204" pitchFamily="34" charset="0"/>
              <a:cs typeface="Tahoma" panose="020B0604030504040204" pitchFamily="34" charset="0"/>
            </a:rPr>
            <a:t> </a:t>
          </a:r>
          <a:endParaRPr lang="en-US" sz="2500" kern="1200" dirty="0">
            <a:latin typeface="Tahoma" panose="020B0604030504040204" pitchFamily="34" charset="0"/>
            <a:ea typeface="Tahoma" panose="020B0604030504040204" pitchFamily="34" charset="0"/>
            <a:cs typeface="Tahoma" panose="020B0604030504040204" pitchFamily="34" charset="0"/>
          </a:endParaRPr>
        </a:p>
      </dsp:txBody>
      <dsp:txXfrm>
        <a:off x="396561" y="2008215"/>
        <a:ext cx="4975449" cy="665948"/>
      </dsp:txXfrm>
    </dsp:sp>
    <dsp:sp modelId="{E7351307-5BD1-403B-A1BF-1058796C5E99}">
      <dsp:nvSpPr>
        <dsp:cNvPr id="0" name=""/>
        <dsp:cNvSpPr/>
      </dsp:nvSpPr>
      <dsp:spPr>
        <a:xfrm>
          <a:off x="0" y="3475189"/>
          <a:ext cx="7210716" cy="630000"/>
        </a:xfrm>
        <a:prstGeom prst="rect">
          <a:avLst/>
        </a:prstGeom>
        <a:solidFill>
          <a:schemeClr val="lt1">
            <a:alpha val="90000"/>
            <a:hueOff val="0"/>
            <a:satOff val="0"/>
            <a:lumOff val="0"/>
            <a:alphaOff val="0"/>
          </a:schemeClr>
        </a:solidFill>
        <a:ln w="12700" cap="flat" cmpd="sng" algn="in">
          <a:solidFill>
            <a:srgbClr val="FFD347"/>
          </a:solidFill>
          <a:prstDash val="solid"/>
        </a:ln>
        <a:effectLst/>
      </dsp:spPr>
      <dsp:style>
        <a:lnRef idx="2">
          <a:scrgbClr r="0" g="0" b="0"/>
        </a:lnRef>
        <a:fillRef idx="1">
          <a:scrgbClr r="0" g="0" b="0"/>
        </a:fillRef>
        <a:effectRef idx="0">
          <a:scrgbClr r="0" g="0" b="0"/>
        </a:effectRef>
        <a:fontRef idx="minor"/>
      </dsp:style>
    </dsp:sp>
    <dsp:sp modelId="{12FEB779-618B-4854-88E9-390575D436B8}">
      <dsp:nvSpPr>
        <dsp:cNvPr id="0" name=""/>
        <dsp:cNvSpPr/>
      </dsp:nvSpPr>
      <dsp:spPr>
        <a:xfrm>
          <a:off x="360535" y="3106189"/>
          <a:ext cx="5047501" cy="738000"/>
        </a:xfrm>
        <a:prstGeom prst="roundRect">
          <a:avLst/>
        </a:prstGeom>
        <a:solidFill>
          <a:schemeClr val="accent4">
            <a:lumMod val="5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784" tIns="0" rIns="190784" bIns="0" numCol="1" spcCol="1270" anchor="ctr" anchorCtr="0">
          <a:noAutofit/>
        </a:bodyPr>
        <a:lstStyle/>
        <a:p>
          <a:pPr lvl="0" algn="l" defTabSz="1111250">
            <a:lnSpc>
              <a:spcPct val="90000"/>
            </a:lnSpc>
            <a:spcBef>
              <a:spcPct val="0"/>
            </a:spcBef>
            <a:spcAft>
              <a:spcPct val="35000"/>
            </a:spcAft>
          </a:pPr>
          <a:r>
            <a:rPr lang="en-US" sz="2500" kern="1200" dirty="0">
              <a:latin typeface="Tahoma" panose="020B0604030504040204" pitchFamily="34" charset="0"/>
              <a:ea typeface="Tahoma" panose="020B0604030504040204" pitchFamily="34" charset="0"/>
              <a:cs typeface="Tahoma" panose="020B0604030504040204" pitchFamily="34" charset="0"/>
            </a:rPr>
            <a:t>Low level at third tracheal ring</a:t>
          </a:r>
        </a:p>
      </dsp:txBody>
      <dsp:txXfrm>
        <a:off x="396561" y="3142215"/>
        <a:ext cx="4975449"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7A140-C3A5-43E4-BD28-3C31B61E6EA3}">
      <dsp:nvSpPr>
        <dsp:cNvPr id="0" name=""/>
        <dsp:cNvSpPr/>
      </dsp:nvSpPr>
      <dsp:spPr>
        <a:xfrm>
          <a:off x="0" y="701389"/>
          <a:ext cx="7210716" cy="882000"/>
        </a:xfrm>
        <a:prstGeom prst="rect">
          <a:avLst/>
        </a:prstGeom>
        <a:solidFill>
          <a:schemeClr val="lt1">
            <a:alpha val="90000"/>
            <a:hueOff val="0"/>
            <a:satOff val="0"/>
            <a:lumOff val="0"/>
            <a:alphaOff val="0"/>
          </a:schemeClr>
        </a:solidFill>
        <a:ln w="12700" cap="flat" cmpd="sng" algn="in">
          <a:solidFill>
            <a:schemeClr val="accent5">
              <a:lumMod val="50000"/>
            </a:schemeClr>
          </a:solidFill>
          <a:prstDash val="solid"/>
        </a:ln>
        <a:effectLst/>
      </dsp:spPr>
      <dsp:style>
        <a:lnRef idx="2">
          <a:scrgbClr r="0" g="0" b="0"/>
        </a:lnRef>
        <a:fillRef idx="1">
          <a:scrgbClr r="0" g="0" b="0"/>
        </a:fillRef>
        <a:effectRef idx="0">
          <a:scrgbClr r="0" g="0" b="0"/>
        </a:effectRef>
        <a:fontRef idx="minor"/>
      </dsp:style>
    </dsp:sp>
    <dsp:sp modelId="{A8B898EB-38C9-408E-9FE2-CB5C874FA50A}">
      <dsp:nvSpPr>
        <dsp:cNvPr id="0" name=""/>
        <dsp:cNvSpPr/>
      </dsp:nvSpPr>
      <dsp:spPr>
        <a:xfrm>
          <a:off x="247154" y="135516"/>
          <a:ext cx="5047501" cy="1033200"/>
        </a:xfrm>
        <a:prstGeom prst="roundRect">
          <a:avLst/>
        </a:prstGeom>
        <a:solidFill>
          <a:schemeClr val="accent5">
            <a:lumMod val="5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784" tIns="0" rIns="190784" bIns="0" numCol="1" spcCol="1270" anchor="ctr" anchorCtr="0">
          <a:noAutofit/>
        </a:bodyPr>
        <a:lstStyle/>
        <a:p>
          <a:pPr lvl="0" algn="l" defTabSz="1555750">
            <a:lnSpc>
              <a:spcPct val="90000"/>
            </a:lnSpc>
            <a:spcBef>
              <a:spcPct val="0"/>
            </a:spcBef>
            <a:spcAft>
              <a:spcPct val="35000"/>
            </a:spcAft>
          </a:pPr>
          <a:r>
            <a:rPr lang="en-US" sz="3500" kern="1200" baseline="0" dirty="0">
              <a:latin typeface="Tahoma" panose="020B0604030504040204" pitchFamily="34" charset="0"/>
              <a:ea typeface="Tahoma" panose="020B0604030504040204" pitchFamily="34" charset="0"/>
              <a:cs typeface="Tahoma" panose="020B0604030504040204" pitchFamily="34" charset="0"/>
            </a:rPr>
            <a:t> respiratory obstruction</a:t>
          </a:r>
          <a:endParaRPr lang="en-US" sz="3500" kern="1200" dirty="0">
            <a:latin typeface="Tahoma" panose="020B0604030504040204" pitchFamily="34" charset="0"/>
            <a:ea typeface="Tahoma" panose="020B0604030504040204" pitchFamily="34" charset="0"/>
            <a:cs typeface="Tahoma" panose="020B0604030504040204" pitchFamily="34" charset="0"/>
          </a:endParaRPr>
        </a:p>
      </dsp:txBody>
      <dsp:txXfrm>
        <a:off x="297591" y="185953"/>
        <a:ext cx="4946627" cy="932326"/>
      </dsp:txXfrm>
    </dsp:sp>
    <dsp:sp modelId="{87E2FD7C-0729-47B8-B1FB-A44E439BE764}">
      <dsp:nvSpPr>
        <dsp:cNvPr id="0" name=""/>
        <dsp:cNvSpPr/>
      </dsp:nvSpPr>
      <dsp:spPr>
        <a:xfrm>
          <a:off x="0" y="2288989"/>
          <a:ext cx="7210716" cy="882000"/>
        </a:xfrm>
        <a:prstGeom prst="rect">
          <a:avLst/>
        </a:prstGeom>
        <a:solidFill>
          <a:schemeClr val="lt1">
            <a:alpha val="90000"/>
            <a:hueOff val="0"/>
            <a:satOff val="0"/>
            <a:lumOff val="0"/>
            <a:alphaOff val="0"/>
          </a:schemeClr>
        </a:solidFill>
        <a:ln w="12700" cap="flat" cmpd="sng" algn="in">
          <a:solidFill>
            <a:schemeClr val="accent2"/>
          </a:solidFill>
          <a:prstDash val="solid"/>
        </a:ln>
        <a:effectLst/>
      </dsp:spPr>
      <dsp:style>
        <a:lnRef idx="2">
          <a:scrgbClr r="0" g="0" b="0"/>
        </a:lnRef>
        <a:fillRef idx="1">
          <a:scrgbClr r="0" g="0" b="0"/>
        </a:fillRef>
        <a:effectRef idx="0">
          <a:scrgbClr r="0" g="0" b="0"/>
        </a:effectRef>
        <a:fontRef idx="minor"/>
      </dsp:style>
    </dsp:sp>
    <dsp:sp modelId="{9F236B2A-6433-401D-953E-FC86D923A3BE}">
      <dsp:nvSpPr>
        <dsp:cNvPr id="0" name=""/>
        <dsp:cNvSpPr/>
      </dsp:nvSpPr>
      <dsp:spPr>
        <a:xfrm>
          <a:off x="360535" y="1772389"/>
          <a:ext cx="5047501" cy="1033200"/>
        </a:xfrm>
        <a:prstGeom prst="roundRect">
          <a:avLst/>
        </a:prstGeom>
        <a:solidFill>
          <a:schemeClr val="accent2">
            <a:lumMod val="75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784" tIns="0" rIns="190784" bIns="0" numCol="1" spcCol="1270" anchor="ctr" anchorCtr="0">
          <a:noAutofit/>
        </a:bodyPr>
        <a:lstStyle/>
        <a:p>
          <a:pPr lvl="0" algn="l" defTabSz="1555750">
            <a:lnSpc>
              <a:spcPct val="90000"/>
            </a:lnSpc>
            <a:spcBef>
              <a:spcPct val="0"/>
            </a:spcBef>
            <a:spcAft>
              <a:spcPct val="35000"/>
            </a:spcAft>
          </a:pPr>
          <a:r>
            <a:rPr lang="en-US" sz="3500" kern="1200" dirty="0">
              <a:latin typeface="Tahoma" panose="020B0604030504040204" pitchFamily="34" charset="0"/>
              <a:ea typeface="Tahoma" panose="020B0604030504040204" pitchFamily="34" charset="0"/>
              <a:cs typeface="Tahoma" panose="020B0604030504040204" pitchFamily="34" charset="0"/>
            </a:rPr>
            <a:t>Retained secretions</a:t>
          </a:r>
        </a:p>
      </dsp:txBody>
      <dsp:txXfrm>
        <a:off x="410972" y="1822826"/>
        <a:ext cx="4946627" cy="932326"/>
      </dsp:txXfrm>
    </dsp:sp>
    <dsp:sp modelId="{E7351307-5BD1-403B-A1BF-1058796C5E99}">
      <dsp:nvSpPr>
        <dsp:cNvPr id="0" name=""/>
        <dsp:cNvSpPr/>
      </dsp:nvSpPr>
      <dsp:spPr>
        <a:xfrm>
          <a:off x="0" y="3876589"/>
          <a:ext cx="7210716" cy="882000"/>
        </a:xfrm>
        <a:prstGeom prst="rect">
          <a:avLst/>
        </a:prstGeom>
        <a:solidFill>
          <a:schemeClr val="lt1">
            <a:alpha val="90000"/>
            <a:hueOff val="0"/>
            <a:satOff val="0"/>
            <a:lumOff val="0"/>
            <a:alphaOff val="0"/>
          </a:schemeClr>
        </a:solidFill>
        <a:ln w="12700" cap="flat" cmpd="sng" algn="in">
          <a:solidFill>
            <a:srgbClr val="FFD347"/>
          </a:solidFill>
          <a:prstDash val="solid"/>
        </a:ln>
        <a:effectLst/>
      </dsp:spPr>
      <dsp:style>
        <a:lnRef idx="2">
          <a:scrgbClr r="0" g="0" b="0"/>
        </a:lnRef>
        <a:fillRef idx="1">
          <a:scrgbClr r="0" g="0" b="0"/>
        </a:fillRef>
        <a:effectRef idx="0">
          <a:scrgbClr r="0" g="0" b="0"/>
        </a:effectRef>
        <a:fontRef idx="minor"/>
      </dsp:style>
    </dsp:sp>
    <dsp:sp modelId="{12FEB779-618B-4854-88E9-390575D436B8}">
      <dsp:nvSpPr>
        <dsp:cNvPr id="0" name=""/>
        <dsp:cNvSpPr/>
      </dsp:nvSpPr>
      <dsp:spPr>
        <a:xfrm>
          <a:off x="360535" y="3359989"/>
          <a:ext cx="5047501" cy="1033200"/>
        </a:xfrm>
        <a:prstGeom prst="roundRect">
          <a:avLst/>
        </a:prstGeom>
        <a:solidFill>
          <a:schemeClr val="accent4">
            <a:lumMod val="5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784" tIns="0" rIns="190784" bIns="0" numCol="1" spcCol="1270" anchor="ctr" anchorCtr="0">
          <a:noAutofit/>
        </a:bodyPr>
        <a:lstStyle/>
        <a:p>
          <a:pPr lvl="0" algn="l" defTabSz="1555750">
            <a:lnSpc>
              <a:spcPct val="90000"/>
            </a:lnSpc>
            <a:spcBef>
              <a:spcPct val="0"/>
            </a:spcBef>
            <a:spcAft>
              <a:spcPct val="35000"/>
            </a:spcAft>
          </a:pPr>
          <a:r>
            <a:rPr lang="en-US" sz="3500" kern="1200" dirty="0">
              <a:latin typeface="Tahoma" panose="020B0604030504040204" pitchFamily="34" charset="0"/>
              <a:ea typeface="Tahoma" panose="020B0604030504040204" pitchFamily="34" charset="0"/>
              <a:cs typeface="Tahoma" panose="020B0604030504040204" pitchFamily="34" charset="0"/>
            </a:rPr>
            <a:t>Respiratory </a:t>
          </a:r>
          <a:r>
            <a:rPr lang="en-US" sz="3500" kern="1200" dirty="0" err="1">
              <a:latin typeface="Tahoma" panose="020B0604030504040204" pitchFamily="34" charset="0"/>
              <a:ea typeface="Tahoma" panose="020B0604030504040204" pitchFamily="34" charset="0"/>
              <a:cs typeface="Tahoma" panose="020B0604030504040204" pitchFamily="34" charset="0"/>
            </a:rPr>
            <a:t>insufficiecy</a:t>
          </a:r>
          <a:endParaRPr lang="en-US" sz="3500" kern="1200" dirty="0">
            <a:latin typeface="Tahoma" panose="020B0604030504040204" pitchFamily="34" charset="0"/>
            <a:ea typeface="Tahoma" panose="020B0604030504040204" pitchFamily="34" charset="0"/>
            <a:cs typeface="Tahoma" panose="020B0604030504040204" pitchFamily="34" charset="0"/>
          </a:endParaRPr>
        </a:p>
      </dsp:txBody>
      <dsp:txXfrm>
        <a:off x="410972" y="3410426"/>
        <a:ext cx="4946627" cy="93232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4BC78-0A0D-4FB6-9D84-BD562C40223B}" type="datetimeFigureOut">
              <a:rPr lang="en-US" smtClean="0"/>
              <a:t>10/20/2021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368A3-703E-449F-A8C4-843FD283EF9A}" type="slidenum">
              <a:rPr lang="en-US" smtClean="0"/>
              <a:t>‹#›</a:t>
            </a:fld>
            <a:endParaRPr lang="en-US"/>
          </a:p>
        </p:txBody>
      </p:sp>
    </p:spTree>
    <p:extLst>
      <p:ext uri="{BB962C8B-B14F-4D97-AF65-F5344CB8AC3E}">
        <p14:creationId xmlns:p14="http://schemas.microsoft.com/office/powerpoint/2010/main" val="3501029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089226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13</a:t>
            </a:fld>
            <a:endParaRPr lang="en-US"/>
          </a:p>
        </p:txBody>
      </p:sp>
    </p:spTree>
    <p:extLst>
      <p:ext uri="{BB962C8B-B14F-4D97-AF65-F5344CB8AC3E}">
        <p14:creationId xmlns:p14="http://schemas.microsoft.com/office/powerpoint/2010/main" val="1997896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51B11FF8-79F9-4EA8-842B-3CCC540416D1}" type="datetimeFigureOut">
              <a:rPr lang="en-US" smtClean="0"/>
              <a:t>10/20/2021</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E67FD4A7-89E2-468F-9864-E679497637CC}"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0822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B11FF8-79F9-4EA8-842B-3CCC540416D1}"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FD4A7-89E2-468F-9864-E679497637CC}" type="slidenum">
              <a:rPr lang="en-US" smtClean="0"/>
              <a:t>‹#›</a:t>
            </a:fld>
            <a:endParaRPr lang="en-US"/>
          </a:p>
        </p:txBody>
      </p:sp>
    </p:spTree>
    <p:extLst>
      <p:ext uri="{BB962C8B-B14F-4D97-AF65-F5344CB8AC3E}">
        <p14:creationId xmlns:p14="http://schemas.microsoft.com/office/powerpoint/2010/main" val="4278963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B11FF8-79F9-4EA8-842B-3CCC540416D1}"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FD4A7-89E2-468F-9864-E679497637CC}" type="slidenum">
              <a:rPr lang="en-US" smtClean="0"/>
              <a:t>‹#›</a:t>
            </a:fld>
            <a:endParaRPr lang="en-US"/>
          </a:p>
        </p:txBody>
      </p:sp>
    </p:spTree>
    <p:extLst>
      <p:ext uri="{BB962C8B-B14F-4D97-AF65-F5344CB8AC3E}">
        <p14:creationId xmlns:p14="http://schemas.microsoft.com/office/powerpoint/2010/main" val="2365961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51B11FF8-79F9-4EA8-842B-3CCC540416D1}"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FD4A7-89E2-468F-9864-E679497637CC}"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5385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B11FF8-79F9-4EA8-842B-3CCC540416D1}"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FD4A7-89E2-468F-9864-E679497637CC}" type="slidenum">
              <a:rPr lang="en-US" smtClean="0"/>
              <a:t>‹#›</a:t>
            </a:fld>
            <a:endParaRPr lang="en-US"/>
          </a:p>
        </p:txBody>
      </p:sp>
    </p:spTree>
    <p:extLst>
      <p:ext uri="{BB962C8B-B14F-4D97-AF65-F5344CB8AC3E}">
        <p14:creationId xmlns:p14="http://schemas.microsoft.com/office/powerpoint/2010/main" val="1439800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B11FF8-79F9-4EA8-842B-3CCC540416D1}"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FD4A7-89E2-468F-9864-E679497637CC}"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276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1B11FF8-79F9-4EA8-842B-3CCC540416D1}"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7FD4A7-89E2-468F-9864-E679497637CC}" type="slidenum">
              <a:rPr lang="en-US" smtClean="0"/>
              <a:t>‹#›</a:t>
            </a:fld>
            <a:endParaRPr lang="en-US"/>
          </a:p>
        </p:txBody>
      </p:sp>
    </p:spTree>
    <p:extLst>
      <p:ext uri="{BB962C8B-B14F-4D97-AF65-F5344CB8AC3E}">
        <p14:creationId xmlns:p14="http://schemas.microsoft.com/office/powerpoint/2010/main" val="102420856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1B11FF8-79F9-4EA8-842B-3CCC540416D1}" type="datetimeFigureOut">
              <a:rPr lang="en-US" smtClean="0"/>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7FD4A7-89E2-468F-9864-E679497637CC}" type="slidenum">
              <a:rPr lang="en-US" smtClean="0"/>
              <a:t>‹#›</a:t>
            </a:fld>
            <a:endParaRPr lang="en-US"/>
          </a:p>
        </p:txBody>
      </p:sp>
    </p:spTree>
    <p:extLst>
      <p:ext uri="{BB962C8B-B14F-4D97-AF65-F5344CB8AC3E}">
        <p14:creationId xmlns:p14="http://schemas.microsoft.com/office/powerpoint/2010/main" val="55467318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1B11FF8-79F9-4EA8-842B-3CCC540416D1}" type="datetimeFigureOut">
              <a:rPr lang="en-US" smtClean="0"/>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7FD4A7-89E2-468F-9864-E679497637CC}" type="slidenum">
              <a:rPr lang="en-US" smtClean="0"/>
              <a:t>‹#›</a:t>
            </a:fld>
            <a:endParaRPr lang="en-US"/>
          </a:p>
        </p:txBody>
      </p:sp>
    </p:spTree>
    <p:extLst>
      <p:ext uri="{BB962C8B-B14F-4D97-AF65-F5344CB8AC3E}">
        <p14:creationId xmlns:p14="http://schemas.microsoft.com/office/powerpoint/2010/main" val="3956450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B11FF8-79F9-4EA8-842B-3CCC540416D1}" type="datetimeFigureOut">
              <a:rPr lang="en-US" smtClean="0"/>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7FD4A7-89E2-468F-9864-E679497637CC}" type="slidenum">
              <a:rPr lang="en-US" smtClean="0"/>
              <a:t>‹#›</a:t>
            </a:fld>
            <a:endParaRPr lang="en-US"/>
          </a:p>
        </p:txBody>
      </p:sp>
    </p:spTree>
    <p:extLst>
      <p:ext uri="{BB962C8B-B14F-4D97-AF65-F5344CB8AC3E}">
        <p14:creationId xmlns:p14="http://schemas.microsoft.com/office/powerpoint/2010/main" val="2123150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B11FF8-79F9-4EA8-842B-3CCC540416D1}"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7FD4A7-89E2-468F-9864-E679497637CC}" type="slidenum">
              <a:rPr lang="en-US" smtClean="0"/>
              <a:t>‹#›</a:t>
            </a:fld>
            <a:endParaRPr lang="en-US"/>
          </a:p>
        </p:txBody>
      </p:sp>
    </p:spTree>
    <p:extLst>
      <p:ext uri="{BB962C8B-B14F-4D97-AF65-F5344CB8AC3E}">
        <p14:creationId xmlns:p14="http://schemas.microsoft.com/office/powerpoint/2010/main" val="14596840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B11FF8-79F9-4EA8-842B-3CCC540416D1}"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FD4A7-89E2-468F-9864-E679497637CC}" type="slidenum">
              <a:rPr lang="en-US" smtClean="0"/>
              <a:t>‹#›</a:t>
            </a:fld>
            <a:endParaRPr lang="en-US"/>
          </a:p>
        </p:txBody>
      </p:sp>
    </p:spTree>
    <p:extLst>
      <p:ext uri="{BB962C8B-B14F-4D97-AF65-F5344CB8AC3E}">
        <p14:creationId xmlns:p14="http://schemas.microsoft.com/office/powerpoint/2010/main" val="250990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B11FF8-79F9-4EA8-842B-3CCC540416D1}"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7FD4A7-89E2-468F-9864-E679497637CC}"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723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B11FF8-79F9-4EA8-842B-3CCC540416D1}"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FD4A7-89E2-468F-9864-E679497637CC}" type="slidenum">
              <a:rPr lang="en-US" smtClean="0"/>
              <a:t>‹#›</a:t>
            </a:fld>
            <a:endParaRPr lang="en-US"/>
          </a:p>
        </p:txBody>
      </p:sp>
    </p:spTree>
    <p:extLst>
      <p:ext uri="{BB962C8B-B14F-4D97-AF65-F5344CB8AC3E}">
        <p14:creationId xmlns:p14="http://schemas.microsoft.com/office/powerpoint/2010/main" val="1815601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B11FF8-79F9-4EA8-842B-3CCC540416D1}"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FD4A7-89E2-468F-9864-E679497637CC}"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249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51B11FF8-79F9-4EA8-842B-3CCC540416D1}" type="datetimeFigureOut">
              <a:rPr lang="en-US" smtClean="0"/>
              <a:t>10/20/2021</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E67FD4A7-89E2-468F-9864-E679497637CC}"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992321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1B11FF8-79F9-4EA8-842B-3CCC540416D1}"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7FD4A7-89E2-468F-9864-E679497637CC}" type="slidenum">
              <a:rPr lang="en-US" smtClean="0"/>
              <a:t>‹#›</a:t>
            </a:fld>
            <a:endParaRPr lang="en-US"/>
          </a:p>
        </p:txBody>
      </p:sp>
    </p:spTree>
    <p:extLst>
      <p:ext uri="{BB962C8B-B14F-4D97-AF65-F5344CB8AC3E}">
        <p14:creationId xmlns:p14="http://schemas.microsoft.com/office/powerpoint/2010/main" val="376181515"/>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1B11FF8-79F9-4EA8-842B-3CCC540416D1}" type="datetimeFigureOut">
              <a:rPr lang="en-US" smtClean="0"/>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7FD4A7-89E2-468F-9864-E679497637CC}" type="slidenum">
              <a:rPr lang="en-US" smtClean="0"/>
              <a:t>‹#›</a:t>
            </a:fld>
            <a:endParaRPr lang="en-US"/>
          </a:p>
        </p:txBody>
      </p:sp>
    </p:spTree>
    <p:extLst>
      <p:ext uri="{BB962C8B-B14F-4D97-AF65-F5344CB8AC3E}">
        <p14:creationId xmlns:p14="http://schemas.microsoft.com/office/powerpoint/2010/main" val="3326862002"/>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1B11FF8-79F9-4EA8-842B-3CCC540416D1}" type="datetimeFigureOut">
              <a:rPr lang="en-US" smtClean="0"/>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7FD4A7-89E2-468F-9864-E679497637CC}" type="slidenum">
              <a:rPr lang="en-US" smtClean="0"/>
              <a:t>‹#›</a:t>
            </a:fld>
            <a:endParaRPr lang="en-US"/>
          </a:p>
        </p:txBody>
      </p:sp>
    </p:spTree>
    <p:extLst>
      <p:ext uri="{BB962C8B-B14F-4D97-AF65-F5344CB8AC3E}">
        <p14:creationId xmlns:p14="http://schemas.microsoft.com/office/powerpoint/2010/main" val="8361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B11FF8-79F9-4EA8-842B-3CCC540416D1}" type="datetimeFigureOut">
              <a:rPr lang="en-US" smtClean="0"/>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7FD4A7-89E2-468F-9864-E679497637CC}" type="slidenum">
              <a:rPr lang="en-US" smtClean="0"/>
              <a:t>‹#›</a:t>
            </a:fld>
            <a:endParaRPr lang="en-US"/>
          </a:p>
        </p:txBody>
      </p:sp>
    </p:spTree>
    <p:extLst>
      <p:ext uri="{BB962C8B-B14F-4D97-AF65-F5344CB8AC3E}">
        <p14:creationId xmlns:p14="http://schemas.microsoft.com/office/powerpoint/2010/main" val="4221965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51B11FF8-79F9-4EA8-842B-3CCC540416D1}" type="datetimeFigureOut">
              <a:rPr lang="en-US" smtClean="0"/>
              <a:t>10/20/2021</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E67FD4A7-89E2-468F-9864-E679497637CC}"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9568422"/>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51B11FF8-79F9-4EA8-842B-3CCC540416D1}" type="datetimeFigureOut">
              <a:rPr lang="en-US" smtClean="0"/>
              <a:t>10/20/2021</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E67FD4A7-89E2-468F-9864-E679497637CC}" type="slidenum">
              <a:rPr lang="en-US" smtClean="0"/>
              <a:t>‹#›</a:t>
            </a:fld>
            <a:endParaRPr lang="en-US"/>
          </a:p>
        </p:txBody>
      </p:sp>
    </p:spTree>
    <p:extLst>
      <p:ext uri="{BB962C8B-B14F-4D97-AF65-F5344CB8AC3E}">
        <p14:creationId xmlns:p14="http://schemas.microsoft.com/office/powerpoint/2010/main" val="2067092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51B11FF8-79F9-4EA8-842B-3CCC540416D1}" type="datetimeFigureOut">
              <a:rPr lang="en-US" smtClean="0"/>
              <a:t>10/20/2021</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E67FD4A7-89E2-468F-9864-E679497637CC}"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440878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1B11FF8-79F9-4EA8-842B-3CCC540416D1}" type="datetimeFigureOut">
              <a:rPr lang="en-US" smtClean="0"/>
              <a:t>10/20/2021</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67FD4A7-89E2-468F-9864-E679497637CC}"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978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pm"/></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Oval 2"/>
          <p:cNvSpPr/>
          <p:nvPr/>
        </p:nvSpPr>
        <p:spPr>
          <a:xfrm>
            <a:off x="1798774" y="1190625"/>
            <a:ext cx="7600950" cy="5010150"/>
          </a:xfrm>
          <a:prstGeom prst="ellipse">
            <a:avLst/>
          </a:prstGeom>
          <a:solidFill>
            <a:schemeClr val="tx2">
              <a:lumMod val="20000"/>
              <a:lumOff val="8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06690" y="2872632"/>
            <a:ext cx="8185118" cy="1136591"/>
          </a:xfrm>
        </p:spPr>
        <p:txBody>
          <a:bodyPr/>
          <a:lstStyle/>
          <a:p>
            <a:r>
              <a:rPr lang="en-US" dirty="0" smtClean="0"/>
              <a:t>Air way anatomy&amp; assessment</a:t>
            </a:r>
            <a:endParaRPr lang="en-US" dirty="0"/>
          </a:p>
        </p:txBody>
      </p:sp>
    </p:spTree>
    <p:extLst>
      <p:ext uri="{BB962C8B-B14F-4D97-AF65-F5344CB8AC3E}">
        <p14:creationId xmlns:p14="http://schemas.microsoft.com/office/powerpoint/2010/main" val="337252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xmlns="" id="{A471D9A8-3715-4C22-9E1A-DAB14B0BAAA2}"/>
              </a:ext>
            </a:extLst>
          </p:cNvPr>
          <p:cNvSpPr>
            <a:spLocks noGrp="1"/>
          </p:cNvSpPr>
          <p:nvPr>
            <p:ph idx="1"/>
          </p:nvPr>
        </p:nvSpPr>
        <p:spPr>
          <a:xfrm>
            <a:off x="1050945" y="1298809"/>
            <a:ext cx="7911214" cy="4260382"/>
          </a:xfrm>
        </p:spPr>
        <p:txBody>
          <a:bodyPr>
            <a:noAutofit/>
          </a:bodyPr>
          <a:lstStyle/>
          <a:p>
            <a:r>
              <a:rPr lang="en-US" sz="2400" dirty="0"/>
              <a:t> The trachea is a mobile cartilaginous and membranous tube. </a:t>
            </a:r>
          </a:p>
          <a:p>
            <a:r>
              <a:rPr lang="en-US" sz="2400" dirty="0"/>
              <a:t>• It begins as a continuation of the larynx at the lower border of the cricoid cartilage at the level of the 6th cervical vertebra</a:t>
            </a:r>
          </a:p>
          <a:p>
            <a:r>
              <a:rPr lang="en-US" sz="2400" dirty="0"/>
              <a:t> • Trachea ends at the carina by dividing into right and left principal (main) bronchi at the level of the sternal angle (opposite the disc between the fourth and fifth thoracic vertebrae </a:t>
            </a:r>
          </a:p>
          <a:p>
            <a:r>
              <a:rPr lang="en-US" sz="2400" dirty="0"/>
              <a:t>• The carina is a cartilaginous ridge within the trachea at the site of the tracheal bifurcation • In adults the trachea is about 4½ in. (11.25 cm) long and 1 in. (2.5 cm) in diameter</a:t>
            </a:r>
          </a:p>
        </p:txBody>
      </p:sp>
      <p:sp>
        <p:nvSpPr>
          <p:cNvPr id="16" name="TextBox 15">
            <a:extLst>
              <a:ext uri="{FF2B5EF4-FFF2-40B4-BE49-F238E27FC236}">
                <a16:creationId xmlns:a16="http://schemas.microsoft.com/office/drawing/2014/main" xmlns="" id="{35F9882E-2381-46FE-BBF4-A695AC6CBF77}"/>
              </a:ext>
            </a:extLst>
          </p:cNvPr>
          <p:cNvSpPr txBox="1"/>
          <p:nvPr/>
        </p:nvSpPr>
        <p:spPr>
          <a:xfrm>
            <a:off x="1736943" y="342909"/>
            <a:ext cx="4175483" cy="877163"/>
          </a:xfrm>
          <a:prstGeom prst="rect">
            <a:avLst/>
          </a:prstGeom>
          <a:noFill/>
        </p:spPr>
        <p:txBody>
          <a:bodyPr wrap="square" rtlCol="0">
            <a:spAutoFit/>
          </a:bodyPr>
          <a:lstStyle/>
          <a:p>
            <a:pPr algn="ctr"/>
            <a:r>
              <a:rPr lang="en-US" sz="5100" cap="all" spc="200" dirty="0">
                <a:latin typeface="+mj-lt"/>
                <a:ea typeface="+mj-ea"/>
                <a:cs typeface="+mj-cs"/>
              </a:rPr>
              <a:t>The trachea</a:t>
            </a:r>
          </a:p>
        </p:txBody>
      </p:sp>
      <p:grpSp>
        <p:nvGrpSpPr>
          <p:cNvPr id="12" name="Group 11">
            <a:extLst>
              <a:ext uri="{FF2B5EF4-FFF2-40B4-BE49-F238E27FC236}">
                <a16:creationId xmlns:a16="http://schemas.microsoft.com/office/drawing/2014/main" xmlns="" id="{D4EF09CF-3362-453A-9463-F6669A9D3E01}"/>
              </a:ext>
            </a:extLst>
          </p:cNvPr>
          <p:cNvGrpSpPr/>
          <p:nvPr/>
        </p:nvGrpSpPr>
        <p:grpSpPr>
          <a:xfrm>
            <a:off x="9055676" y="0"/>
            <a:ext cx="3136324" cy="6858000"/>
            <a:chOff x="9055676" y="0"/>
            <a:chExt cx="3136324" cy="6858000"/>
          </a:xfrm>
        </p:grpSpPr>
        <p:sp>
          <p:nvSpPr>
            <p:cNvPr id="13" name="Rectangle 12">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71503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B5F415-7490-4054-85B4-10F7AE6D3385}"/>
              </a:ext>
            </a:extLst>
          </p:cNvPr>
          <p:cNvSpPr>
            <a:spLocks noGrp="1"/>
          </p:cNvSpPr>
          <p:nvPr>
            <p:ph type="ctrTitle"/>
          </p:nvPr>
        </p:nvSpPr>
        <p:spPr>
          <a:xfrm>
            <a:off x="511639" y="1745542"/>
            <a:ext cx="8365661" cy="3824778"/>
          </a:xfrm>
        </p:spPr>
        <p:style>
          <a:lnRef idx="2">
            <a:schemeClr val="accent3"/>
          </a:lnRef>
          <a:fillRef idx="1">
            <a:schemeClr val="lt1"/>
          </a:fillRef>
          <a:effectRef idx="0">
            <a:schemeClr val="accent3"/>
          </a:effectRef>
          <a:fontRef idx="minor">
            <a:schemeClr val="dk1"/>
          </a:fontRef>
        </p:style>
        <p:txBody>
          <a:bodyPr>
            <a:normAutofit fontScale="90000"/>
          </a:bodyPr>
          <a:lstStyle/>
          <a:p>
            <a:r>
              <a:rPr lang="en-US" sz="2800" b="0" i="0" dirty="0">
                <a:solidFill>
                  <a:srgbClr val="202124"/>
                </a:solidFill>
                <a:effectLst/>
                <a:latin typeface="arial" panose="020B0604020202020204" pitchFamily="34" charset="0"/>
              </a:rPr>
              <a:t> tracheostomy is </a:t>
            </a:r>
            <a:r>
              <a:rPr lang="en-US" sz="2800" b="1" i="0" dirty="0">
                <a:solidFill>
                  <a:srgbClr val="202124"/>
                </a:solidFill>
                <a:effectLst/>
                <a:latin typeface="arial" panose="020B0604020202020204" pitchFamily="34" charset="0"/>
              </a:rPr>
              <a:t>an opening (made by an incision) through the neck into the trachea (</a:t>
            </a:r>
            <a:r>
              <a:rPr lang="en-US" sz="2800" b="1" i="0" dirty="0">
                <a:solidFill>
                  <a:srgbClr val="FF0000"/>
                </a:solidFill>
                <a:effectLst/>
                <a:latin typeface="arial" panose="020B0604020202020204" pitchFamily="34" charset="0"/>
              </a:rPr>
              <a:t>windpipe</a:t>
            </a:r>
            <a:r>
              <a:rPr lang="en-US" sz="2800" b="1" i="0" dirty="0">
                <a:solidFill>
                  <a:srgbClr val="202124"/>
                </a:solidFill>
                <a:effectLst/>
                <a:latin typeface="arial" panose="020B0604020202020204" pitchFamily="34" charset="0"/>
              </a:rPr>
              <a:t>)</a:t>
            </a:r>
            <a:r>
              <a:rPr lang="en-US" sz="2800" b="0" i="0" dirty="0">
                <a:solidFill>
                  <a:srgbClr val="202124"/>
                </a:solidFill>
                <a:effectLst/>
                <a:latin typeface="arial" panose="020B0604020202020204" pitchFamily="34" charset="0"/>
              </a:rPr>
              <a:t>. A tracheostomy opens the airway and aids breathing. A tracheostomy may be done in an emergency, at the patient's bedside or in an operating room. Anesthesia (pain relief medication) may be used before the procedure</a:t>
            </a:r>
            <a:endParaRPr lang="en-US" sz="8000" dirty="0">
              <a:solidFill>
                <a:schemeClr val="bg1"/>
              </a:solidFill>
              <a:latin typeface="Rockwell" panose="02060603020205020403" pitchFamily="18" charset="0"/>
            </a:endParaRPr>
          </a:p>
        </p:txBody>
      </p: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510256" y="295589"/>
            <a:ext cx="6219463" cy="452709"/>
          </a:xfrm>
        </p:spPr>
        <p:style>
          <a:lnRef idx="2">
            <a:schemeClr val="dk1"/>
          </a:lnRef>
          <a:fillRef idx="1">
            <a:schemeClr val="lt1"/>
          </a:fillRef>
          <a:effectRef idx="0">
            <a:schemeClr val="dk1"/>
          </a:effectRef>
          <a:fontRef idx="minor">
            <a:schemeClr val="dk1"/>
          </a:fontRef>
        </p:style>
        <p:txBody>
          <a:bodyPr>
            <a:noAutofit/>
          </a:bodyPr>
          <a:lstStyle/>
          <a:p>
            <a:r>
              <a:rPr lang="en-US" sz="5100" spc="200" dirty="0">
                <a:solidFill>
                  <a:schemeClr val="tx1"/>
                </a:solidFill>
                <a:latin typeface="+mj-lt"/>
                <a:ea typeface="+mj-ea"/>
                <a:cs typeface="+mj-cs"/>
              </a:rPr>
              <a:t>TRACHEOSTOMY</a:t>
            </a:r>
          </a:p>
        </p:txBody>
      </p:sp>
      <p:grpSp>
        <p:nvGrpSpPr>
          <p:cNvPr id="12" name="Group 11">
            <a:extLst>
              <a:ext uri="{FF2B5EF4-FFF2-40B4-BE49-F238E27FC236}">
                <a16:creationId xmlns:a16="http://schemas.microsoft.com/office/drawing/2014/main" xmlns="" id="{D4EF09CF-3362-453A-9463-F6669A9D3E01}"/>
              </a:ext>
            </a:extLst>
          </p:cNvPr>
          <p:cNvGrpSpPr/>
          <p:nvPr/>
        </p:nvGrpSpPr>
        <p:grpSpPr>
          <a:xfrm>
            <a:off x="9055676" y="0"/>
            <a:ext cx="3136324" cy="6858000"/>
            <a:chOff x="9055676" y="0"/>
            <a:chExt cx="3136324" cy="6858000"/>
          </a:xfrm>
        </p:grpSpPr>
        <p:sp>
          <p:nvSpPr>
            <p:cNvPr id="14" name="Rectangle 1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75361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42257-3980-4551-868A-26DC3CB821EE}"/>
              </a:ext>
            </a:extLst>
          </p:cNvPr>
          <p:cNvSpPr>
            <a:spLocks noGrp="1"/>
          </p:cNvSpPr>
          <p:nvPr>
            <p:ph type="title"/>
          </p:nvPr>
        </p:nvSpPr>
        <p:spPr>
          <a:xfrm>
            <a:off x="521284" y="260350"/>
            <a:ext cx="8378529" cy="1027257"/>
          </a:xfrm>
        </p:spPr>
        <p:txBody>
          <a:bodyPr>
            <a:normAutofit fontScale="90000"/>
          </a:bodyPr>
          <a:lstStyle/>
          <a:p>
            <a:r>
              <a:rPr lang="en-US" dirty="0">
                <a:solidFill>
                  <a:schemeClr val="accent5">
                    <a:lumMod val="50000"/>
                  </a:schemeClr>
                </a:solidFill>
                <a:latin typeface="Rockwell" panose="02060603020205020403" pitchFamily="18" charset="0"/>
              </a:rPr>
              <a:t>Levels of tracheostomy</a:t>
            </a:r>
          </a:p>
        </p:txBody>
      </p:sp>
      <p:graphicFrame>
        <p:nvGraphicFramePr>
          <p:cNvPr id="11" name="Diagram 10">
            <a:extLst>
              <a:ext uri="{FF2B5EF4-FFF2-40B4-BE49-F238E27FC236}">
                <a16:creationId xmlns:a16="http://schemas.microsoft.com/office/drawing/2014/main" xmlns="" id="{D32CE14B-3BA1-4454-827F-251611057F3E}"/>
              </a:ext>
              <a:ext uri="{C183D7F6-B498-43B3-948B-1728B52AA6E4}">
                <adec:decorative xmlns:adec="http://schemas.microsoft.com/office/drawing/2017/decorative" xmlns="" val="1"/>
              </a:ext>
            </a:extLst>
          </p:cNvPr>
          <p:cNvGraphicFramePr/>
          <p:nvPr>
            <p:extLst>
              <p:ext uri="{D42A27DB-BD31-4B8C-83A1-F6EECF244321}">
                <p14:modId xmlns:p14="http://schemas.microsoft.com/office/powerpoint/2010/main" val="754670780"/>
              </p:ext>
            </p:extLst>
          </p:nvPr>
        </p:nvGraphicFramePr>
        <p:xfrm>
          <a:off x="1426158" y="1455689"/>
          <a:ext cx="7210716" cy="4943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xmlns=""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43511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42257-3980-4551-868A-26DC3CB821EE}"/>
              </a:ext>
            </a:extLst>
          </p:cNvPr>
          <p:cNvSpPr>
            <a:spLocks noGrp="1"/>
          </p:cNvSpPr>
          <p:nvPr>
            <p:ph type="title"/>
          </p:nvPr>
        </p:nvSpPr>
        <p:spPr>
          <a:xfrm>
            <a:off x="986279" y="508000"/>
            <a:ext cx="8378529" cy="1027257"/>
          </a:xfrm>
        </p:spPr>
        <p:txBody>
          <a:bodyPr>
            <a:normAutofit fontScale="90000"/>
          </a:bodyPr>
          <a:lstStyle/>
          <a:p>
            <a:r>
              <a:rPr lang="en-US" sz="4800" dirty="0">
                <a:solidFill>
                  <a:schemeClr val="tx1"/>
                </a:solidFill>
              </a:rPr>
              <a:t>Indications of Tracheostomy </a:t>
            </a:r>
            <a:endParaRPr lang="en-US" sz="4800" dirty="0">
              <a:solidFill>
                <a:schemeClr val="tx1"/>
              </a:solidFill>
              <a:latin typeface="Rockwell" panose="02060603020205020403" pitchFamily="18" charset="0"/>
            </a:endParaRPr>
          </a:p>
        </p:txBody>
      </p:sp>
      <p:graphicFrame>
        <p:nvGraphicFramePr>
          <p:cNvPr id="11" name="Diagram 10">
            <a:extLst>
              <a:ext uri="{FF2B5EF4-FFF2-40B4-BE49-F238E27FC236}">
                <a16:creationId xmlns:a16="http://schemas.microsoft.com/office/drawing/2014/main" xmlns="" id="{D32CE14B-3BA1-4454-827F-251611057F3E}"/>
              </a:ext>
              <a:ext uri="{C183D7F6-B498-43B3-948B-1728B52AA6E4}">
                <adec:decorative xmlns:adec="http://schemas.microsoft.com/office/drawing/2017/decorative" xmlns="" val="1"/>
              </a:ext>
            </a:extLst>
          </p:cNvPr>
          <p:cNvGraphicFramePr/>
          <p:nvPr>
            <p:extLst>
              <p:ext uri="{D42A27DB-BD31-4B8C-83A1-F6EECF244321}">
                <p14:modId xmlns:p14="http://schemas.microsoft.com/office/powerpoint/2010/main" val="3541517103"/>
              </p:ext>
            </p:extLst>
          </p:nvPr>
        </p:nvGraphicFramePr>
        <p:xfrm>
          <a:off x="1340433" y="1541414"/>
          <a:ext cx="7210716" cy="4943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xmlns=""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35728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742257-3980-4551-868A-26DC3CB821EE}"/>
              </a:ext>
            </a:extLst>
          </p:cNvPr>
          <p:cNvSpPr>
            <a:spLocks noGrp="1"/>
          </p:cNvSpPr>
          <p:nvPr>
            <p:ph type="title"/>
          </p:nvPr>
        </p:nvSpPr>
        <p:spPr>
          <a:xfrm>
            <a:off x="1292808" y="193380"/>
            <a:ext cx="8378529" cy="1027257"/>
          </a:xfrm>
        </p:spPr>
        <p:txBody>
          <a:bodyPr>
            <a:normAutofit/>
          </a:bodyPr>
          <a:lstStyle/>
          <a:p>
            <a:r>
              <a:rPr lang="en-US" sz="4300" dirty="0">
                <a:solidFill>
                  <a:schemeClr val="tx1"/>
                </a:solidFill>
              </a:rPr>
              <a:t>Indications :</a:t>
            </a:r>
          </a:p>
        </p:txBody>
      </p:sp>
      <p:sp>
        <p:nvSpPr>
          <p:cNvPr id="9" name="Rectangle: Rounded Corners 8">
            <a:extLst>
              <a:ext uri="{FF2B5EF4-FFF2-40B4-BE49-F238E27FC236}">
                <a16:creationId xmlns:a16="http://schemas.microsoft.com/office/drawing/2014/main" xmlns="" id="{5D83E472-316B-42B5-9901-2C007C5B7144}"/>
              </a:ext>
              <a:ext uri="{C183D7F6-B498-43B3-948B-1728B52AA6E4}">
                <adec:decorative xmlns:adec="http://schemas.microsoft.com/office/drawing/2017/decorative" xmlns="" val="1"/>
              </a:ext>
            </a:extLst>
          </p:cNvPr>
          <p:cNvSpPr/>
          <p:nvPr/>
        </p:nvSpPr>
        <p:spPr>
          <a:xfrm>
            <a:off x="1558686" y="1167531"/>
            <a:ext cx="2268675" cy="4646646"/>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US" dirty="0"/>
              <a:t>Infection </a:t>
            </a:r>
          </a:p>
          <a:p>
            <a:pPr marL="285750" indent="-285750">
              <a:buFont typeface="Wingdings" panose="05000000000000000000" pitchFamily="2" charset="2"/>
              <a:buChar char="Ø"/>
            </a:pPr>
            <a:r>
              <a:rPr lang="en-US" dirty="0"/>
              <a:t>Trauma </a:t>
            </a:r>
          </a:p>
          <a:p>
            <a:pPr marL="285750" indent="-285750">
              <a:buFont typeface="Wingdings" panose="05000000000000000000" pitchFamily="2" charset="2"/>
              <a:buChar char="Ø"/>
            </a:pPr>
            <a:r>
              <a:rPr lang="en-US" dirty="0"/>
              <a:t>Laryngeal </a:t>
            </a:r>
            <a:r>
              <a:rPr lang="en-US" dirty="0" err="1"/>
              <a:t>eodema</a:t>
            </a:r>
            <a:endParaRPr lang="en-US" dirty="0"/>
          </a:p>
          <a:p>
            <a:pPr marL="285750" indent="-285750">
              <a:buFont typeface="Wingdings" panose="05000000000000000000" pitchFamily="2" charset="2"/>
              <a:buChar char="Ø"/>
            </a:pPr>
            <a:r>
              <a:rPr lang="en-US" dirty="0"/>
              <a:t>Neoplasm </a:t>
            </a:r>
          </a:p>
          <a:p>
            <a:pPr marL="285750" indent="-285750">
              <a:buFont typeface="Wingdings" panose="05000000000000000000" pitchFamily="2" charset="2"/>
              <a:buChar char="Ø"/>
            </a:pPr>
            <a:r>
              <a:rPr lang="en-US" dirty="0"/>
              <a:t>Foreign body</a:t>
            </a:r>
          </a:p>
          <a:p>
            <a:pPr marL="285750" indent="-285750">
              <a:buFont typeface="Wingdings" panose="05000000000000000000" pitchFamily="2" charset="2"/>
              <a:buChar char="Ø"/>
            </a:pPr>
            <a:r>
              <a:rPr lang="en-US" dirty="0"/>
              <a:t>Bilateral abductor paralysis</a:t>
            </a:r>
          </a:p>
          <a:p>
            <a:pPr marL="742950" lvl="1" indent="-285750">
              <a:buFont typeface="Wingdings" panose="05000000000000000000" pitchFamily="2" charset="2"/>
              <a:buChar char="Ø"/>
            </a:pPr>
            <a:endParaRPr lang="en-US" dirty="0"/>
          </a:p>
          <a:p>
            <a:pPr algn="ctr"/>
            <a:endParaRPr lang="en-US" dirty="0"/>
          </a:p>
        </p:txBody>
      </p:sp>
      <p:sp>
        <p:nvSpPr>
          <p:cNvPr id="17" name="TextBox 16">
            <a:extLst>
              <a:ext uri="{FF2B5EF4-FFF2-40B4-BE49-F238E27FC236}">
                <a16:creationId xmlns:a16="http://schemas.microsoft.com/office/drawing/2014/main" xmlns="" id="{57D4552E-64C5-40E0-AE15-5B00BB70508E}"/>
              </a:ext>
            </a:extLst>
          </p:cNvPr>
          <p:cNvSpPr txBox="1"/>
          <p:nvPr/>
        </p:nvSpPr>
        <p:spPr>
          <a:xfrm>
            <a:off x="1700691" y="5915976"/>
            <a:ext cx="1984663" cy="646331"/>
          </a:xfrm>
          <a:prstGeom prst="rect">
            <a:avLst/>
          </a:prstGeom>
          <a:noFill/>
        </p:spPr>
        <p:txBody>
          <a:bodyPr wrap="square" rtlCol="0">
            <a:spAutoFit/>
          </a:bodyPr>
          <a:lstStyle/>
          <a:p>
            <a:pPr algn="ct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Respiratory obstruction</a:t>
            </a:r>
          </a:p>
        </p:txBody>
      </p:sp>
      <p:sp>
        <p:nvSpPr>
          <p:cNvPr id="18" name="Rectangle: Rounded Corners 17">
            <a:extLst>
              <a:ext uri="{FF2B5EF4-FFF2-40B4-BE49-F238E27FC236}">
                <a16:creationId xmlns:a16="http://schemas.microsoft.com/office/drawing/2014/main" xmlns="" id="{1EE42B7D-A1DC-4708-8147-D9D746BA73E8}"/>
              </a:ext>
              <a:ext uri="{C183D7F6-B498-43B3-948B-1728B52AA6E4}">
                <adec:decorative xmlns:adec="http://schemas.microsoft.com/office/drawing/2017/decorative" xmlns="" val="1"/>
              </a:ext>
            </a:extLst>
          </p:cNvPr>
          <p:cNvSpPr/>
          <p:nvPr/>
        </p:nvSpPr>
        <p:spPr>
          <a:xfrm>
            <a:off x="4432769" y="1167531"/>
            <a:ext cx="2268675" cy="472008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US" dirty="0"/>
              <a:t>Inability to cough</a:t>
            </a:r>
          </a:p>
          <a:p>
            <a:pPr marL="285750" indent="-285750">
              <a:buFont typeface="Wingdings" panose="05000000000000000000" pitchFamily="2" charset="2"/>
              <a:buChar char="v"/>
            </a:pPr>
            <a:r>
              <a:rPr lang="en-US" dirty="0"/>
              <a:t>Respiratory muscles spasm </a:t>
            </a:r>
          </a:p>
          <a:p>
            <a:pPr marL="285750" indent="-285750">
              <a:buFont typeface="Wingdings" panose="05000000000000000000" pitchFamily="2" charset="2"/>
              <a:buChar char="v"/>
            </a:pPr>
            <a:r>
              <a:rPr lang="en-US" dirty="0"/>
              <a:t>Respiratory muscle </a:t>
            </a:r>
            <a:r>
              <a:rPr lang="en-US" dirty="0" err="1"/>
              <a:t>paralysys</a:t>
            </a:r>
            <a:endParaRPr lang="en-US" dirty="0"/>
          </a:p>
          <a:p>
            <a:pPr marL="285750" indent="-285750">
              <a:buFont typeface="Wingdings" panose="05000000000000000000" pitchFamily="2" charset="2"/>
              <a:buChar char="v"/>
            </a:pPr>
            <a:r>
              <a:rPr lang="en-US" dirty="0"/>
              <a:t>Coma of any </a:t>
            </a:r>
            <a:r>
              <a:rPr lang="en-US" dirty="0" err="1"/>
              <a:t>cause:head</a:t>
            </a:r>
            <a:r>
              <a:rPr lang="en-US" dirty="0"/>
              <a:t> injury</a:t>
            </a:r>
          </a:p>
          <a:p>
            <a:pPr marL="285750" indent="-285750">
              <a:buFont typeface="Wingdings" panose="05000000000000000000" pitchFamily="2" charset="2"/>
              <a:buChar char="Ø"/>
            </a:pPr>
            <a:r>
              <a:rPr lang="en-US" dirty="0" err="1"/>
              <a:t>Painfull</a:t>
            </a:r>
            <a:r>
              <a:rPr lang="en-US" dirty="0"/>
              <a:t> cough </a:t>
            </a:r>
          </a:p>
          <a:p>
            <a:pPr marL="285750" indent="-285750">
              <a:buFont typeface="Wingdings" panose="05000000000000000000" pitchFamily="2" charset="2"/>
              <a:buChar char="v"/>
            </a:pPr>
            <a:r>
              <a:rPr lang="fr-FR" dirty="0"/>
              <a:t>– </a:t>
            </a:r>
            <a:r>
              <a:rPr lang="fr-FR" dirty="0" err="1"/>
              <a:t>Chest</a:t>
            </a:r>
            <a:r>
              <a:rPr lang="fr-FR" dirty="0"/>
              <a:t> injuries, </a:t>
            </a:r>
          </a:p>
          <a:p>
            <a:pPr marL="285750" indent="-285750">
              <a:buFont typeface="Wingdings" panose="05000000000000000000" pitchFamily="2" charset="2"/>
              <a:buChar char="v"/>
            </a:pPr>
            <a:r>
              <a:rPr lang="fr-FR" dirty="0"/>
              <a:t>multiple </a:t>
            </a:r>
            <a:r>
              <a:rPr lang="fr-FR" dirty="0" err="1"/>
              <a:t>rib</a:t>
            </a:r>
            <a:r>
              <a:rPr lang="fr-FR" dirty="0"/>
              <a:t> fractures, </a:t>
            </a:r>
            <a:r>
              <a:rPr lang="fr-FR" dirty="0" err="1"/>
              <a:t>pneumonia</a:t>
            </a:r>
            <a:r>
              <a:rPr lang="fr-FR" dirty="0"/>
              <a:t> </a:t>
            </a:r>
            <a:r>
              <a:rPr lang="en-US" dirty="0"/>
              <a:t>Aspiration of secretion </a:t>
            </a:r>
          </a:p>
        </p:txBody>
      </p:sp>
      <p:sp>
        <p:nvSpPr>
          <p:cNvPr id="23" name="TextBox 22">
            <a:extLst>
              <a:ext uri="{FF2B5EF4-FFF2-40B4-BE49-F238E27FC236}">
                <a16:creationId xmlns:a16="http://schemas.microsoft.com/office/drawing/2014/main" xmlns="" id="{1D0FFF75-43A7-4E33-BD4E-2A24EA207112}"/>
              </a:ext>
            </a:extLst>
          </p:cNvPr>
          <p:cNvSpPr txBox="1"/>
          <p:nvPr/>
        </p:nvSpPr>
        <p:spPr>
          <a:xfrm>
            <a:off x="4556590" y="6114944"/>
            <a:ext cx="2021031" cy="338554"/>
          </a:xfrm>
          <a:prstGeom prst="rect">
            <a:avLst/>
          </a:prstGeom>
          <a:noFill/>
        </p:spPr>
        <p:txBody>
          <a:bodyPr wrap="square" rtlCol="0">
            <a:spAutoFit/>
          </a:bodyPr>
          <a:lstStyle/>
          <a:p>
            <a:pPr algn="ctr"/>
            <a:r>
              <a:rPr lang="en-US" sz="1600" dirty="0">
                <a:solidFill>
                  <a:schemeClr val="accent2"/>
                </a:solidFill>
                <a:latin typeface="Tahoma" panose="020B0604030504040204" pitchFamily="34" charset="0"/>
                <a:ea typeface="Tahoma" panose="020B0604030504040204" pitchFamily="34" charset="0"/>
                <a:cs typeface="Tahoma" panose="020B0604030504040204" pitchFamily="34" charset="0"/>
              </a:rPr>
              <a:t>Retained secretions </a:t>
            </a:r>
          </a:p>
        </p:txBody>
      </p:sp>
      <p:sp>
        <p:nvSpPr>
          <p:cNvPr id="19" name="Rectangle: Rounded Corners 18">
            <a:extLst>
              <a:ext uri="{FF2B5EF4-FFF2-40B4-BE49-F238E27FC236}">
                <a16:creationId xmlns:a16="http://schemas.microsoft.com/office/drawing/2014/main" xmlns="" id="{86051D9B-1137-438D-A466-460D44ED3361}"/>
              </a:ext>
              <a:ext uri="{C183D7F6-B498-43B3-948B-1728B52AA6E4}">
                <adec:decorative xmlns:adec="http://schemas.microsoft.com/office/drawing/2017/decorative" xmlns="" val="1"/>
              </a:ext>
            </a:extLst>
          </p:cNvPr>
          <p:cNvSpPr/>
          <p:nvPr/>
        </p:nvSpPr>
        <p:spPr>
          <a:xfrm>
            <a:off x="7912259" y="1204250"/>
            <a:ext cx="2268675" cy="472008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US" dirty="0"/>
              <a:t> Chronic lung conditions as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v"/>
            </a:pPr>
            <a:r>
              <a:rPr lang="en-US" dirty="0"/>
              <a:t>emphysema, chronic bronchitis,</a:t>
            </a:r>
          </a:p>
          <a:p>
            <a:pPr marL="285750" indent="-285750">
              <a:buFont typeface="Wingdings" panose="05000000000000000000" pitchFamily="2" charset="2"/>
              <a:buChar char="v"/>
            </a:pPr>
            <a:r>
              <a:rPr lang="en-US" dirty="0"/>
              <a:t>Bronchiectasis</a:t>
            </a:r>
          </a:p>
          <a:p>
            <a:pPr marL="285750" indent="-285750">
              <a:buFont typeface="Wingdings" panose="05000000000000000000" pitchFamily="2" charset="2"/>
              <a:buChar char="v"/>
            </a:pPr>
            <a:r>
              <a:rPr lang="en-US" dirty="0"/>
              <a:t>atelectasis</a:t>
            </a:r>
          </a:p>
          <a:p>
            <a:pPr marL="285750" indent="-285750">
              <a:buFont typeface="Wingdings" panose="05000000000000000000" pitchFamily="2" charset="2"/>
              <a:buChar char="v"/>
            </a:pPr>
            <a:r>
              <a:rPr lang="en-US" dirty="0"/>
              <a:t> </a:t>
            </a:r>
          </a:p>
        </p:txBody>
      </p:sp>
      <p:sp>
        <p:nvSpPr>
          <p:cNvPr id="25" name="TextBox 24">
            <a:extLst>
              <a:ext uri="{FF2B5EF4-FFF2-40B4-BE49-F238E27FC236}">
                <a16:creationId xmlns:a16="http://schemas.microsoft.com/office/drawing/2014/main" xmlns="" id="{036E47C2-C29C-4EC4-A9A9-B75D7A68E935}"/>
              </a:ext>
            </a:extLst>
          </p:cNvPr>
          <p:cNvSpPr txBox="1"/>
          <p:nvPr/>
        </p:nvSpPr>
        <p:spPr>
          <a:xfrm>
            <a:off x="8056593" y="6061442"/>
            <a:ext cx="1980006" cy="646331"/>
          </a:xfrm>
          <a:prstGeom prst="rect">
            <a:avLst/>
          </a:prstGeom>
          <a:noFill/>
        </p:spPr>
        <p:txBody>
          <a:bodyPr wrap="square" rtlCol="0">
            <a:spAutoFit/>
          </a:bodyPr>
          <a:lstStyle/>
          <a:p>
            <a:pPr algn="ctr"/>
            <a:r>
              <a:rPr lang="en-US" dirty="0">
                <a:solidFill>
                  <a:srgbClr val="92D050"/>
                </a:solidFill>
                <a:latin typeface="Tahoma" panose="020B0604030504040204" pitchFamily="34" charset="0"/>
                <a:ea typeface="Tahoma" panose="020B0604030504040204" pitchFamily="34" charset="0"/>
                <a:cs typeface="Tahoma" panose="020B0604030504040204" pitchFamily="34" charset="0"/>
              </a:rPr>
              <a:t>Respiratory </a:t>
            </a:r>
            <a:r>
              <a:rPr lang="en-US" dirty="0" err="1">
                <a:solidFill>
                  <a:srgbClr val="92D050"/>
                </a:solidFill>
                <a:latin typeface="Tahoma" panose="020B0604030504040204" pitchFamily="34" charset="0"/>
                <a:ea typeface="Tahoma" panose="020B0604030504040204" pitchFamily="34" charset="0"/>
                <a:cs typeface="Tahoma" panose="020B0604030504040204" pitchFamily="34" charset="0"/>
              </a:rPr>
              <a:t>insuffieciency</a:t>
            </a:r>
            <a:endParaRPr lang="en-US" dirty="0">
              <a:solidFill>
                <a:srgbClr val="92D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97911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0742257-3980-4551-868A-26DC3CB821EE}"/>
              </a:ext>
            </a:extLst>
          </p:cNvPr>
          <p:cNvSpPr>
            <a:spLocks noGrp="1"/>
          </p:cNvSpPr>
          <p:nvPr>
            <p:ph type="title"/>
          </p:nvPr>
        </p:nvSpPr>
        <p:spPr>
          <a:xfrm>
            <a:off x="1371597" y="348865"/>
            <a:ext cx="10044023" cy="877729"/>
          </a:xfrm>
        </p:spPr>
        <p:txBody>
          <a:bodyPr anchor="ctr">
            <a:normAutofit/>
          </a:bodyPr>
          <a:lstStyle/>
          <a:p>
            <a:r>
              <a:rPr lang="en-US" sz="5400" dirty="0">
                <a:solidFill>
                  <a:schemeClr val="tx1"/>
                </a:solidFill>
              </a:rPr>
              <a:t>Bronchi</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1153" y="1983533"/>
            <a:ext cx="4874467" cy="4874467"/>
          </a:xfrm>
          <a:prstGeom prst="rect">
            <a:avLst/>
          </a:prstGeom>
        </p:spPr>
      </p:pic>
      <p:sp>
        <p:nvSpPr>
          <p:cNvPr id="4" name="Content Placeholder 3"/>
          <p:cNvSpPr>
            <a:spLocks noGrp="1"/>
          </p:cNvSpPr>
          <p:nvPr>
            <p:ph idx="1"/>
          </p:nvPr>
        </p:nvSpPr>
        <p:spPr>
          <a:xfrm>
            <a:off x="857941" y="1846083"/>
            <a:ext cx="4825272" cy="3593591"/>
          </a:xfrm>
        </p:spPr>
        <p:txBody>
          <a:bodyPr>
            <a:normAutofit/>
          </a:bodyPr>
          <a:lstStyle/>
          <a:p>
            <a:pPr lvl="0"/>
            <a:r>
              <a:rPr lang="en-US" sz="2800" dirty="0">
                <a:solidFill>
                  <a:schemeClr val="tx1"/>
                </a:solidFill>
              </a:rPr>
              <a:t>Right bronchus is shorter and wider and is more vertical than the left bronchus.</a:t>
            </a:r>
          </a:p>
          <a:p>
            <a:pPr lvl="0"/>
            <a:r>
              <a:rPr lang="en-US" sz="2800" dirty="0">
                <a:solidFill>
                  <a:schemeClr val="tx1"/>
                </a:solidFill>
              </a:rPr>
              <a:t>Foreign bodies usually enter the right bronchus </a:t>
            </a:r>
          </a:p>
          <a:p>
            <a:pPr marL="0" indent="0">
              <a:buNone/>
            </a:pPr>
            <a:endParaRPr lang="en-US" sz="2800" dirty="0">
              <a:solidFill>
                <a:schemeClr val="tx1"/>
              </a:solidFill>
            </a:endParaRPr>
          </a:p>
        </p:txBody>
      </p:sp>
    </p:spTree>
    <p:extLst>
      <p:ext uri="{BB962C8B-B14F-4D97-AF65-F5344CB8AC3E}">
        <p14:creationId xmlns:p14="http://schemas.microsoft.com/office/powerpoint/2010/main" val="4003011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D3102134-4256-4ED6-AFA7-6A4309E9E4FD}"/>
              </a:ext>
            </a:extLst>
          </p:cNvPr>
          <p:cNvSpPr/>
          <p:nvPr/>
        </p:nvSpPr>
        <p:spPr>
          <a:xfrm>
            <a:off x="2230016" y="718457"/>
            <a:ext cx="7966892" cy="877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lumMod val="85000"/>
                    <a:lumOff val="15000"/>
                  </a:schemeClr>
                </a:solidFill>
              </a:rPr>
              <a:t>Carina </a:t>
            </a:r>
            <a:r>
              <a:rPr lang="en-US" sz="4000" dirty="0">
                <a:solidFill>
                  <a:schemeClr val="tx1">
                    <a:lumMod val="85000"/>
                    <a:lumOff val="15000"/>
                  </a:schemeClr>
                </a:solidFill>
              </a:rPr>
              <a:t>clinical </a:t>
            </a:r>
            <a:r>
              <a:rPr lang="en-US" sz="4000" dirty="0" err="1">
                <a:solidFill>
                  <a:schemeClr val="tx1">
                    <a:lumMod val="85000"/>
                    <a:lumOff val="15000"/>
                  </a:schemeClr>
                </a:solidFill>
              </a:rPr>
              <a:t>signifance</a:t>
            </a:r>
            <a:r>
              <a:rPr lang="en-US" sz="4000" dirty="0">
                <a:solidFill>
                  <a:schemeClr val="tx1">
                    <a:lumMod val="85000"/>
                    <a:lumOff val="15000"/>
                  </a:schemeClr>
                </a:solidFill>
              </a:rPr>
              <a:t> </a:t>
            </a:r>
          </a:p>
          <a:p>
            <a:pPr algn="ctr"/>
            <a:endParaRPr lang="en-US" dirty="0"/>
          </a:p>
        </p:txBody>
      </p:sp>
      <p:sp>
        <p:nvSpPr>
          <p:cNvPr id="8" name="Rectangle 7">
            <a:extLst>
              <a:ext uri="{FF2B5EF4-FFF2-40B4-BE49-F238E27FC236}">
                <a16:creationId xmlns:a16="http://schemas.microsoft.com/office/drawing/2014/main" xmlns="" id="{A65F80F1-75BC-41D9-ADE4-174C3CC5CA62}"/>
              </a:ext>
            </a:extLst>
          </p:cNvPr>
          <p:cNvSpPr/>
          <p:nvPr/>
        </p:nvSpPr>
        <p:spPr>
          <a:xfrm>
            <a:off x="1922107" y="2397967"/>
            <a:ext cx="8257591" cy="32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800" b="0" i="0" dirty="0">
                <a:solidFill>
                  <a:srgbClr val="202124"/>
                </a:solidFill>
                <a:effectLst/>
                <a:latin typeface="arial" panose="020B0604020202020204" pitchFamily="34" charset="0"/>
              </a:rPr>
              <a:t>Foreign bodies that fall down the trachea are more likely to enter the right bronchus. The mucous membrane of the carina is the most sensitive area of the trachea and larynx </a:t>
            </a:r>
            <a:r>
              <a:rPr lang="en-US" sz="2800" b="1" i="0" dirty="0">
                <a:solidFill>
                  <a:srgbClr val="202124"/>
                </a:solidFill>
                <a:effectLst/>
                <a:latin typeface="arial" panose="020B0604020202020204" pitchFamily="34" charset="0"/>
              </a:rPr>
              <a:t>for triggering a cough reflex</a:t>
            </a:r>
            <a:r>
              <a:rPr lang="en-US" sz="2800" b="0" i="0" dirty="0">
                <a:solidFill>
                  <a:srgbClr val="202124"/>
                </a:solidFill>
                <a:effectLst/>
                <a:latin typeface="arial" panose="020B0604020202020204" pitchFamily="34" charset="0"/>
              </a:rPr>
              <a:t>.</a:t>
            </a:r>
          </a:p>
          <a:p>
            <a:r>
              <a:rPr lang="en-US" b="0" i="0" dirty="0">
                <a:solidFill>
                  <a:srgbClr val="202124"/>
                </a:solidFill>
                <a:effectLst/>
                <a:latin typeface="arial" panose="020B0604020202020204" pitchFamily="34" charset="0"/>
              </a:rPr>
              <a:t/>
            </a:r>
            <a:br>
              <a:rPr lang="en-US" b="0" i="0" dirty="0">
                <a:solidFill>
                  <a:srgbClr val="202124"/>
                </a:solidFill>
                <a:effectLst/>
                <a:latin typeface="arial" panose="020B0604020202020204" pitchFamily="34" charset="0"/>
              </a:rPr>
            </a:br>
            <a:endParaRPr lang="en-US" dirty="0"/>
          </a:p>
        </p:txBody>
      </p:sp>
    </p:spTree>
    <p:extLst>
      <p:ext uri="{BB962C8B-B14F-4D97-AF65-F5344CB8AC3E}">
        <p14:creationId xmlns:p14="http://schemas.microsoft.com/office/powerpoint/2010/main" val="3962411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E15B69CB-BD5D-354A-B652-186D6ECFDF97}"/>
              </a:ext>
            </a:extLst>
          </p:cNvPr>
          <p:cNvSpPr>
            <a:spLocks noGrp="1"/>
          </p:cNvSpPr>
          <p:nvPr>
            <p:ph type="ctrTitle"/>
          </p:nvPr>
        </p:nvSpPr>
        <p:spPr/>
        <p:txBody>
          <a:bodyPr/>
          <a:lstStyle/>
          <a:p>
            <a:r>
              <a:rPr lang="en-US" dirty="0"/>
              <a:t>Air way assessment  </a:t>
            </a:r>
            <a:endParaRPr lang="ar-JO" dirty="0"/>
          </a:p>
        </p:txBody>
      </p:sp>
    </p:spTree>
    <p:extLst>
      <p:ext uri="{BB962C8B-B14F-4D97-AF65-F5344CB8AC3E}">
        <p14:creationId xmlns:p14="http://schemas.microsoft.com/office/powerpoint/2010/main" val="621026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8EB070A7-9E3F-0243-9224-42799B5DA042}"/>
              </a:ext>
            </a:extLst>
          </p:cNvPr>
          <p:cNvSpPr>
            <a:spLocks noGrp="1"/>
          </p:cNvSpPr>
          <p:nvPr>
            <p:ph type="title"/>
          </p:nvPr>
        </p:nvSpPr>
        <p:spPr/>
        <p:txBody>
          <a:bodyPr>
            <a:normAutofit/>
          </a:bodyPr>
          <a:lstStyle/>
          <a:p>
            <a:pPr algn="ctr"/>
            <a:r>
              <a:rPr lang="en-US" sz="8500" dirty="0">
                <a:solidFill>
                  <a:schemeClr val="bg1"/>
                </a:solidFill>
              </a:rPr>
              <a:t>Assessment</a:t>
            </a:r>
            <a:endParaRPr lang="ar-JO" sz="8500" dirty="0">
              <a:solidFill>
                <a:schemeClr val="bg1"/>
              </a:solidFill>
            </a:endParaRPr>
          </a:p>
        </p:txBody>
      </p:sp>
      <p:sp>
        <p:nvSpPr>
          <p:cNvPr id="21" name="عنصر نائب للمحتوى 20">
            <a:extLst>
              <a:ext uri="{FF2B5EF4-FFF2-40B4-BE49-F238E27FC236}">
                <a16:creationId xmlns:a16="http://schemas.microsoft.com/office/drawing/2014/main" xmlns="" id="{440E7E27-D058-1A4B-8FE9-B972F205C041}"/>
              </a:ext>
            </a:extLst>
          </p:cNvPr>
          <p:cNvSpPr>
            <a:spLocks noGrp="1"/>
          </p:cNvSpPr>
          <p:nvPr>
            <p:ph idx="1"/>
          </p:nvPr>
        </p:nvSpPr>
        <p:spPr/>
        <p:txBody>
          <a:bodyPr/>
          <a:lstStyle/>
          <a:p>
            <a:endParaRPr lang="ar-JO"/>
          </a:p>
        </p:txBody>
      </p:sp>
      <p:sp>
        <p:nvSpPr>
          <p:cNvPr id="7" name="سحابة 6">
            <a:extLst>
              <a:ext uri="{FF2B5EF4-FFF2-40B4-BE49-F238E27FC236}">
                <a16:creationId xmlns:a16="http://schemas.microsoft.com/office/drawing/2014/main" xmlns="" id="{AAF179A8-5824-5B43-B77C-1C6CA75536DE}"/>
              </a:ext>
            </a:extLst>
          </p:cNvPr>
          <p:cNvSpPr/>
          <p:nvPr/>
        </p:nvSpPr>
        <p:spPr>
          <a:xfrm>
            <a:off x="0" y="3853745"/>
            <a:ext cx="3000022" cy="3000022"/>
          </a:xfrm>
          <a:prstGeom prst="cloud">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1) History </a:t>
            </a:r>
            <a:endParaRPr lang="ar-JO" dirty="0"/>
          </a:p>
        </p:txBody>
      </p:sp>
      <p:sp>
        <p:nvSpPr>
          <p:cNvPr id="15" name="سحابة 14">
            <a:extLst>
              <a:ext uri="{FF2B5EF4-FFF2-40B4-BE49-F238E27FC236}">
                <a16:creationId xmlns:a16="http://schemas.microsoft.com/office/drawing/2014/main" xmlns="" id="{00E02818-73FA-724A-943D-039BB3F90E86}"/>
              </a:ext>
            </a:extLst>
          </p:cNvPr>
          <p:cNvSpPr/>
          <p:nvPr/>
        </p:nvSpPr>
        <p:spPr>
          <a:xfrm>
            <a:off x="3000022" y="3853745"/>
            <a:ext cx="3000021" cy="2939345"/>
          </a:xfrm>
          <a:prstGeom prst="cloud">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2) Regional &amp;local examination </a:t>
            </a:r>
            <a:endParaRPr lang="ar-JO" dirty="0"/>
          </a:p>
        </p:txBody>
      </p:sp>
      <p:sp>
        <p:nvSpPr>
          <p:cNvPr id="17" name="سحابة 16">
            <a:extLst>
              <a:ext uri="{FF2B5EF4-FFF2-40B4-BE49-F238E27FC236}">
                <a16:creationId xmlns:a16="http://schemas.microsoft.com/office/drawing/2014/main" xmlns="" id="{36AEAA7F-CFC6-C749-9D28-65B6FB6E3FDF}"/>
              </a:ext>
            </a:extLst>
          </p:cNvPr>
          <p:cNvSpPr/>
          <p:nvPr/>
        </p:nvSpPr>
        <p:spPr>
          <a:xfrm>
            <a:off x="6000043" y="3853745"/>
            <a:ext cx="2939345" cy="2939345"/>
          </a:xfrm>
          <a:prstGeom prst="cloud">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3) Specific test for assessment </a:t>
            </a:r>
            <a:endParaRPr lang="ar-JO" dirty="0"/>
          </a:p>
        </p:txBody>
      </p:sp>
      <p:sp>
        <p:nvSpPr>
          <p:cNvPr id="19" name="سحابة 18">
            <a:extLst>
              <a:ext uri="{FF2B5EF4-FFF2-40B4-BE49-F238E27FC236}">
                <a16:creationId xmlns:a16="http://schemas.microsoft.com/office/drawing/2014/main" xmlns="" id="{04BF9C79-4A05-0A49-8DEE-5F5F15A39D81}"/>
              </a:ext>
            </a:extLst>
          </p:cNvPr>
          <p:cNvSpPr/>
          <p:nvPr/>
        </p:nvSpPr>
        <p:spPr>
          <a:xfrm>
            <a:off x="8939388" y="3746499"/>
            <a:ext cx="3111501" cy="3111501"/>
          </a:xfrm>
          <a:prstGeom prst="clou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4)Radiographic presentation </a:t>
            </a:r>
            <a:endParaRPr lang="ar-JO" dirty="0"/>
          </a:p>
        </p:txBody>
      </p:sp>
    </p:spTree>
    <p:extLst>
      <p:ext uri="{BB962C8B-B14F-4D97-AF65-F5344CB8AC3E}">
        <p14:creationId xmlns:p14="http://schemas.microsoft.com/office/powerpoint/2010/main" val="220733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800" decel="100000"/>
                                        <p:tgtEl>
                                          <p:spTgt spid="15"/>
                                        </p:tgtEl>
                                      </p:cBhvr>
                                    </p:animEffect>
                                    <p:anim calcmode="lin" valueType="num">
                                      <p:cBhvr>
                                        <p:cTn id="18" dur="800" decel="100000" fill="hold"/>
                                        <p:tgtEl>
                                          <p:spTgt spid="15"/>
                                        </p:tgtEl>
                                        <p:attrNameLst>
                                          <p:attrName>style.rotation</p:attrName>
                                        </p:attrNameLst>
                                      </p:cBhvr>
                                      <p:tavLst>
                                        <p:tav tm="0">
                                          <p:val>
                                            <p:fltVal val="-90"/>
                                          </p:val>
                                        </p:tav>
                                        <p:tav tm="100000">
                                          <p:val>
                                            <p:fltVal val="0"/>
                                          </p:val>
                                        </p:tav>
                                      </p:tavLst>
                                    </p:anim>
                                    <p:anim calcmode="lin" valueType="num">
                                      <p:cBhvr>
                                        <p:cTn id="19" dur="800" decel="100000" fill="hold"/>
                                        <p:tgtEl>
                                          <p:spTgt spid="15"/>
                                        </p:tgtEl>
                                        <p:attrNameLst>
                                          <p:attrName>ppt_x</p:attrName>
                                        </p:attrNameLst>
                                      </p:cBhvr>
                                      <p:tavLst>
                                        <p:tav tm="0">
                                          <p:val>
                                            <p:strVal val="#ppt_x+0.4"/>
                                          </p:val>
                                        </p:tav>
                                        <p:tav tm="100000">
                                          <p:val>
                                            <p:strVal val="#ppt_x-0.05"/>
                                          </p:val>
                                        </p:tav>
                                      </p:tavLst>
                                    </p:anim>
                                    <p:anim calcmode="lin" valueType="num">
                                      <p:cBhvr>
                                        <p:cTn id="20" dur="800" decel="100000" fill="hold"/>
                                        <p:tgtEl>
                                          <p:spTgt spid="15"/>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800" decel="100000"/>
                                        <p:tgtEl>
                                          <p:spTgt spid="17"/>
                                        </p:tgtEl>
                                      </p:cBhvr>
                                    </p:animEffect>
                                    <p:anim calcmode="lin" valueType="num">
                                      <p:cBhvr>
                                        <p:cTn id="28" dur="800" decel="100000" fill="hold"/>
                                        <p:tgtEl>
                                          <p:spTgt spid="17"/>
                                        </p:tgtEl>
                                        <p:attrNameLst>
                                          <p:attrName>style.rotation</p:attrName>
                                        </p:attrNameLst>
                                      </p:cBhvr>
                                      <p:tavLst>
                                        <p:tav tm="0">
                                          <p:val>
                                            <p:fltVal val="-90"/>
                                          </p:val>
                                        </p:tav>
                                        <p:tav tm="100000">
                                          <p:val>
                                            <p:fltVal val="0"/>
                                          </p:val>
                                        </p:tav>
                                      </p:tavLst>
                                    </p:anim>
                                    <p:anim calcmode="lin" valueType="num">
                                      <p:cBhvr>
                                        <p:cTn id="29" dur="800" decel="100000" fill="hold"/>
                                        <p:tgtEl>
                                          <p:spTgt spid="17"/>
                                        </p:tgtEl>
                                        <p:attrNameLst>
                                          <p:attrName>ppt_x</p:attrName>
                                        </p:attrNameLst>
                                      </p:cBhvr>
                                      <p:tavLst>
                                        <p:tav tm="0">
                                          <p:val>
                                            <p:strVal val="#ppt_x+0.4"/>
                                          </p:val>
                                        </p:tav>
                                        <p:tav tm="100000">
                                          <p:val>
                                            <p:strVal val="#ppt_x-0.05"/>
                                          </p:val>
                                        </p:tav>
                                      </p:tavLst>
                                    </p:anim>
                                    <p:anim calcmode="lin" valueType="num">
                                      <p:cBhvr>
                                        <p:cTn id="30" dur="800" decel="100000" fill="hold"/>
                                        <p:tgtEl>
                                          <p:spTgt spid="17"/>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800" decel="100000"/>
                                        <p:tgtEl>
                                          <p:spTgt spid="19"/>
                                        </p:tgtEl>
                                      </p:cBhvr>
                                    </p:animEffect>
                                    <p:anim calcmode="lin" valueType="num">
                                      <p:cBhvr>
                                        <p:cTn id="38" dur="800" decel="100000" fill="hold"/>
                                        <p:tgtEl>
                                          <p:spTgt spid="19"/>
                                        </p:tgtEl>
                                        <p:attrNameLst>
                                          <p:attrName>style.rotation</p:attrName>
                                        </p:attrNameLst>
                                      </p:cBhvr>
                                      <p:tavLst>
                                        <p:tav tm="0">
                                          <p:val>
                                            <p:fltVal val="-90"/>
                                          </p:val>
                                        </p:tav>
                                        <p:tav tm="100000">
                                          <p:val>
                                            <p:fltVal val="0"/>
                                          </p:val>
                                        </p:tav>
                                      </p:tavLst>
                                    </p:anim>
                                    <p:anim calcmode="lin" valueType="num">
                                      <p:cBhvr>
                                        <p:cTn id="39" dur="800" decel="100000" fill="hold"/>
                                        <p:tgtEl>
                                          <p:spTgt spid="19"/>
                                        </p:tgtEl>
                                        <p:attrNameLst>
                                          <p:attrName>ppt_x</p:attrName>
                                        </p:attrNameLst>
                                      </p:cBhvr>
                                      <p:tavLst>
                                        <p:tav tm="0">
                                          <p:val>
                                            <p:strVal val="#ppt_x+0.4"/>
                                          </p:val>
                                        </p:tav>
                                        <p:tav tm="100000">
                                          <p:val>
                                            <p:strVal val="#ppt_x-0.05"/>
                                          </p:val>
                                        </p:tav>
                                      </p:tavLst>
                                    </p:anim>
                                    <p:anim calcmode="lin" valueType="num">
                                      <p:cBhvr>
                                        <p:cTn id="40" dur="800" decel="100000" fill="hold"/>
                                        <p:tgtEl>
                                          <p:spTgt spid="19"/>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7"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C3316A61-0C2E-D84A-9FFE-85D6EDD999DC}"/>
              </a:ext>
            </a:extLst>
          </p:cNvPr>
          <p:cNvSpPr>
            <a:spLocks noGrp="1"/>
          </p:cNvSpPr>
          <p:nvPr>
            <p:ph type="title"/>
          </p:nvPr>
        </p:nvSpPr>
        <p:spPr/>
        <p:txBody>
          <a:bodyPr/>
          <a:lstStyle/>
          <a:p>
            <a:pPr algn="ctr"/>
            <a:r>
              <a:rPr lang="en-US" sz="8200" dirty="0">
                <a:solidFill>
                  <a:schemeClr val="tx1"/>
                </a:solidFill>
              </a:rPr>
              <a:t>Definition</a:t>
            </a:r>
            <a:r>
              <a:rPr lang="en-US" dirty="0"/>
              <a:t> </a:t>
            </a:r>
            <a:endParaRPr lang="ar-JO" dirty="0"/>
          </a:p>
        </p:txBody>
      </p:sp>
      <p:sp>
        <p:nvSpPr>
          <p:cNvPr id="3" name="عنصر نائب للمحتوى 2">
            <a:extLst>
              <a:ext uri="{FF2B5EF4-FFF2-40B4-BE49-F238E27FC236}">
                <a16:creationId xmlns="" xmlns:a16="http://schemas.microsoft.com/office/drawing/2014/main" id="{C1EE477A-D169-0546-B9C5-FA4C6D6D9EA8}"/>
              </a:ext>
            </a:extLst>
          </p:cNvPr>
          <p:cNvSpPr>
            <a:spLocks noGrp="1"/>
          </p:cNvSpPr>
          <p:nvPr>
            <p:ph idx="1"/>
          </p:nvPr>
        </p:nvSpPr>
        <p:spPr>
          <a:xfrm>
            <a:off x="394113" y="1935985"/>
            <a:ext cx="11571111" cy="4828489"/>
          </a:xfrm>
        </p:spPr>
        <p:txBody>
          <a:bodyPr/>
          <a:lstStyle/>
          <a:p>
            <a:pPr marL="0" indent="0" algn="l">
              <a:buNone/>
            </a:pPr>
            <a:r>
              <a:rPr lang="en-GB" sz="2200" dirty="0"/>
              <a:t>Airway assessment is the first step in successful airway management. Several anatomical and functional manoeuvres can be performed to estimate : </a:t>
            </a:r>
          </a:p>
          <a:p>
            <a:pPr marL="0" indent="0" algn="l">
              <a:buNone/>
            </a:pPr>
            <a:r>
              <a:rPr lang="en-GB" sz="2200" dirty="0"/>
              <a:t>1- difficulty of endotracheal intubation; account 17% of respiratory related injury and result in significant morbidity and mortality </a:t>
            </a:r>
          </a:p>
          <a:p>
            <a:pPr marL="0" indent="0" algn="l">
              <a:buNone/>
            </a:pPr>
            <a:r>
              <a:rPr lang="en-GB" sz="2200" dirty="0"/>
              <a:t>2- Oesophageal intubation </a:t>
            </a:r>
          </a:p>
          <a:p>
            <a:pPr marL="0" indent="0" algn="l">
              <a:buNone/>
            </a:pPr>
            <a:r>
              <a:rPr lang="en-GB" sz="2200" dirty="0"/>
              <a:t>3- Inadequate ventilation </a:t>
            </a:r>
          </a:p>
          <a:p>
            <a:pPr marL="0" indent="0" algn="l">
              <a:buNone/>
            </a:pPr>
            <a:endParaRPr lang="en-GB" sz="2200" dirty="0"/>
          </a:p>
          <a:p>
            <a:pPr marL="0" indent="0" algn="l">
              <a:buNone/>
            </a:pPr>
            <a:r>
              <a:rPr lang="en-GB" sz="2500" dirty="0"/>
              <a:t>28%of anaesthesia related death are secondary to the inability to mask ventilate or intubation </a:t>
            </a:r>
          </a:p>
          <a:p>
            <a:pPr algn="l"/>
            <a:endParaRPr lang="ar-JO" dirty="0"/>
          </a:p>
        </p:txBody>
      </p:sp>
    </p:spTree>
    <p:extLst>
      <p:ext uri="{BB962C8B-B14F-4D97-AF65-F5344CB8AC3E}">
        <p14:creationId xmlns:p14="http://schemas.microsoft.com/office/powerpoint/2010/main" val="2450439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Air way anatomy significance in anesthesia and </a:t>
            </a:r>
            <a:r>
              <a:rPr lang="en-US" dirty="0" err="1" smtClean="0">
                <a:solidFill>
                  <a:schemeClr val="tx1"/>
                </a:solidFill>
              </a:rPr>
              <a:t>icu</a:t>
            </a:r>
            <a:endParaRPr lang="en-US" dirty="0">
              <a:solidFill>
                <a:schemeClr val="tx1"/>
              </a:solidFill>
            </a:endParaRPr>
          </a:p>
        </p:txBody>
      </p:sp>
      <p:sp>
        <p:nvSpPr>
          <p:cNvPr id="3" name="Content Placeholder 2"/>
          <p:cNvSpPr>
            <a:spLocks noGrp="1"/>
          </p:cNvSpPr>
          <p:nvPr>
            <p:ph idx="1"/>
          </p:nvPr>
        </p:nvSpPr>
        <p:spPr>
          <a:xfrm>
            <a:off x="1061178" y="2381251"/>
            <a:ext cx="10178322" cy="3593591"/>
          </a:xfrm>
        </p:spPr>
        <p:txBody>
          <a:bodyPr>
            <a:normAutofit/>
          </a:bodyPr>
          <a:lstStyle/>
          <a:p>
            <a:pPr marL="0" indent="0">
              <a:buNone/>
            </a:pPr>
            <a:r>
              <a:rPr lang="en-US" sz="2400" dirty="0">
                <a:solidFill>
                  <a:schemeClr val="tx1"/>
                </a:solidFill>
              </a:rPr>
              <a:t>Accurate knowledge of anatomy and physiology of the respiratory tract is </a:t>
            </a:r>
            <a:r>
              <a:rPr lang="en-US" sz="2400" dirty="0" smtClean="0">
                <a:solidFill>
                  <a:schemeClr val="tx1"/>
                </a:solidFill>
              </a:rPr>
              <a:t>important in </a:t>
            </a:r>
            <a:r>
              <a:rPr lang="en-US" sz="2400" dirty="0" err="1" smtClean="0">
                <a:solidFill>
                  <a:schemeClr val="tx1"/>
                </a:solidFill>
              </a:rPr>
              <a:t>anaesthesiology</a:t>
            </a:r>
            <a:r>
              <a:rPr lang="en-US" sz="2400" dirty="0" smtClean="0">
                <a:solidFill>
                  <a:schemeClr val="tx1"/>
                </a:solidFill>
              </a:rPr>
              <a:t> </a:t>
            </a:r>
            <a:r>
              <a:rPr lang="en-US" sz="2400" dirty="0">
                <a:solidFill>
                  <a:schemeClr val="tx1"/>
                </a:solidFill>
              </a:rPr>
              <a:t>and critical </a:t>
            </a:r>
            <a:r>
              <a:rPr lang="en-US" sz="2400" dirty="0" smtClean="0">
                <a:solidFill>
                  <a:schemeClr val="tx1"/>
                </a:solidFill>
              </a:rPr>
              <a:t>care </a:t>
            </a:r>
          </a:p>
          <a:p>
            <a:pPr marL="0" indent="0">
              <a:buNone/>
            </a:pPr>
            <a:r>
              <a:rPr lang="en-US" sz="2400" dirty="0">
                <a:solidFill>
                  <a:schemeClr val="tx1"/>
                </a:solidFill>
              </a:rPr>
              <a:t>for safe and smooth </a:t>
            </a:r>
            <a:r>
              <a:rPr lang="en-US" sz="2400" dirty="0" smtClean="0">
                <a:solidFill>
                  <a:schemeClr val="tx1"/>
                </a:solidFill>
              </a:rPr>
              <a:t>conduction </a:t>
            </a:r>
            <a:r>
              <a:rPr lang="en-US" sz="2400" dirty="0">
                <a:solidFill>
                  <a:schemeClr val="tx1"/>
                </a:solidFill>
              </a:rPr>
              <a:t>of </a:t>
            </a:r>
            <a:r>
              <a:rPr lang="en-US" sz="2400" dirty="0" err="1" smtClean="0">
                <a:solidFill>
                  <a:schemeClr val="tx1"/>
                </a:solidFill>
              </a:rPr>
              <a:t>anaesthesia</a:t>
            </a:r>
            <a:r>
              <a:rPr lang="en-US" sz="2400" dirty="0" smtClean="0">
                <a:solidFill>
                  <a:schemeClr val="tx1"/>
                </a:solidFill>
              </a:rPr>
              <a:t> and </a:t>
            </a:r>
            <a:r>
              <a:rPr lang="en-US" sz="2400" dirty="0" err="1" smtClean="0">
                <a:solidFill>
                  <a:schemeClr val="tx1"/>
                </a:solidFill>
              </a:rPr>
              <a:t>icu</a:t>
            </a:r>
            <a:r>
              <a:rPr lang="en-US" sz="2400" dirty="0" smtClean="0">
                <a:solidFill>
                  <a:schemeClr val="tx1"/>
                </a:solidFill>
              </a:rPr>
              <a:t> </a:t>
            </a:r>
            <a:r>
              <a:rPr lang="en-US" sz="2400" dirty="0" err="1" smtClean="0">
                <a:solidFill>
                  <a:schemeClr val="tx1"/>
                </a:solidFill>
              </a:rPr>
              <a:t>managment</a:t>
            </a:r>
            <a:r>
              <a:rPr lang="en-US" sz="2400" dirty="0" smtClean="0">
                <a:solidFill>
                  <a:schemeClr val="tx1"/>
                </a:solidFill>
              </a:rPr>
              <a:t>.  as </a:t>
            </a:r>
            <a:r>
              <a:rPr lang="en-US" sz="2400" dirty="0">
                <a:solidFill>
                  <a:schemeClr val="tx1"/>
                </a:solidFill>
              </a:rPr>
              <a:t>General </a:t>
            </a:r>
            <a:r>
              <a:rPr lang="en-US" sz="2400" dirty="0" err="1" smtClean="0">
                <a:solidFill>
                  <a:schemeClr val="tx1"/>
                </a:solidFill>
              </a:rPr>
              <a:t>anaesthesia</a:t>
            </a:r>
            <a:r>
              <a:rPr lang="en-US" sz="2400" dirty="0" smtClean="0">
                <a:solidFill>
                  <a:schemeClr val="tx1"/>
                </a:solidFill>
              </a:rPr>
              <a:t> sedation and  muscle relaxation  </a:t>
            </a:r>
            <a:r>
              <a:rPr lang="en-US" sz="2400" dirty="0">
                <a:solidFill>
                  <a:schemeClr val="tx1"/>
                </a:solidFill>
              </a:rPr>
              <a:t>are associated with alterations in the respiratory </a:t>
            </a:r>
            <a:r>
              <a:rPr lang="en-US" sz="2400" dirty="0" smtClean="0">
                <a:solidFill>
                  <a:schemeClr val="tx1"/>
                </a:solidFill>
              </a:rPr>
              <a:t>function and carry with them at least a small risk of airway obstruction and apnea.</a:t>
            </a:r>
          </a:p>
          <a:p>
            <a:pPr marL="0" indent="0">
              <a:buNone/>
            </a:pPr>
            <a:endParaRPr lang="en-US" sz="2400" dirty="0">
              <a:solidFill>
                <a:schemeClr val="tx1"/>
              </a:solidFill>
            </a:endParaRPr>
          </a:p>
          <a:p>
            <a:pPr marL="0" indent="0">
              <a:buNone/>
            </a:pPr>
            <a:endParaRPr lang="en-US" sz="2400" dirty="0" smtClean="0">
              <a:solidFill>
                <a:schemeClr val="tx1"/>
              </a:solidFill>
            </a:endParaRPr>
          </a:p>
          <a:p>
            <a:pPr marL="0" indent="0">
              <a:buNone/>
            </a:pPr>
            <a:endParaRPr lang="en-US" sz="2400" dirty="0">
              <a:solidFill>
                <a:schemeClr val="tx1"/>
              </a:solidFill>
            </a:endParaRPr>
          </a:p>
          <a:p>
            <a:pPr marL="0" indent="0">
              <a:buNone/>
            </a:pPr>
            <a:endParaRPr lang="en-US" sz="2400" dirty="0" smtClean="0">
              <a:solidFill>
                <a:schemeClr val="tx1"/>
              </a:solidFill>
            </a:endParaRPr>
          </a:p>
          <a:p>
            <a:pPr marL="0" indent="0">
              <a:buNone/>
            </a:pPr>
            <a:endParaRPr lang="en-US" sz="2400" dirty="0" smtClean="0">
              <a:solidFill>
                <a:schemeClr val="tx1"/>
              </a:solidFill>
            </a:endParaRPr>
          </a:p>
        </p:txBody>
      </p:sp>
    </p:spTree>
    <p:extLst>
      <p:ext uri="{BB962C8B-B14F-4D97-AF65-F5344CB8AC3E}">
        <p14:creationId xmlns:p14="http://schemas.microsoft.com/office/powerpoint/2010/main" val="1085323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72CFDF1D-F683-3F44-B026-9F78387BA055}"/>
              </a:ext>
            </a:extLst>
          </p:cNvPr>
          <p:cNvSpPr>
            <a:spLocks noGrp="1"/>
          </p:cNvSpPr>
          <p:nvPr>
            <p:ph type="title"/>
          </p:nvPr>
        </p:nvSpPr>
        <p:spPr/>
        <p:txBody>
          <a:bodyPr>
            <a:normAutofit/>
          </a:bodyPr>
          <a:lstStyle/>
          <a:p>
            <a:pPr algn="ctr"/>
            <a:r>
              <a:rPr lang="en-GB" b="0" i="0" u="none" strike="noStrike" dirty="0">
                <a:solidFill>
                  <a:schemeClr val="tx1"/>
                </a:solidFill>
                <a:effectLst/>
                <a:latin typeface="+mn-lt"/>
              </a:rPr>
              <a:t>Why it is necessary </a:t>
            </a:r>
            <a:r>
              <a:rPr lang="en-GB" dirty="0">
                <a:solidFill>
                  <a:schemeClr val="tx1"/>
                </a:solidFill>
                <a:latin typeface="+mn-lt"/>
              </a:rPr>
              <a:t>¿</a:t>
            </a:r>
            <a:r>
              <a:rPr lang="en-GB" b="0" i="0" u="none" strike="noStrike" dirty="0">
                <a:solidFill>
                  <a:schemeClr val="tx1"/>
                </a:solidFill>
                <a:effectLst/>
                <a:latin typeface="+mn-lt"/>
              </a:rPr>
              <a:t> </a:t>
            </a:r>
            <a:br>
              <a:rPr lang="en-GB" b="0" i="0" u="none" strike="noStrike" dirty="0">
                <a:solidFill>
                  <a:schemeClr val="tx1"/>
                </a:solidFill>
                <a:effectLst/>
                <a:latin typeface="+mn-lt"/>
              </a:rPr>
            </a:br>
            <a:r>
              <a:rPr lang="en-GB" b="0" i="0" u="none" strike="noStrike" dirty="0">
                <a:solidFill>
                  <a:schemeClr val="tx1"/>
                </a:solidFill>
                <a:effectLst/>
                <a:latin typeface="+mn-lt"/>
              </a:rPr>
              <a:t> </a:t>
            </a:r>
            <a:endParaRPr lang="ar-JO" dirty="0">
              <a:solidFill>
                <a:schemeClr val="tx1"/>
              </a:solidFill>
              <a:latin typeface="+mn-lt"/>
            </a:endParaRPr>
          </a:p>
        </p:txBody>
      </p:sp>
      <p:sp>
        <p:nvSpPr>
          <p:cNvPr id="3" name="عنصر نائب للمحتوى 2">
            <a:extLst>
              <a:ext uri="{FF2B5EF4-FFF2-40B4-BE49-F238E27FC236}">
                <a16:creationId xmlns="" xmlns:a16="http://schemas.microsoft.com/office/drawing/2014/main" id="{1A13A062-BA91-4F45-B716-71557726D746}"/>
              </a:ext>
            </a:extLst>
          </p:cNvPr>
          <p:cNvSpPr>
            <a:spLocks noGrp="1"/>
          </p:cNvSpPr>
          <p:nvPr>
            <p:ph idx="1"/>
          </p:nvPr>
        </p:nvSpPr>
        <p:spPr>
          <a:xfrm>
            <a:off x="939854" y="1761699"/>
            <a:ext cx="11063110" cy="4341707"/>
          </a:xfrm>
        </p:spPr>
        <p:txBody>
          <a:bodyPr>
            <a:normAutofit/>
          </a:bodyPr>
          <a:lstStyle/>
          <a:p>
            <a:pPr marL="0" indent="0" algn="l">
              <a:buNone/>
            </a:pPr>
            <a:r>
              <a:rPr lang="en-GB" sz="2800" b="0" i="0" u="none" strike="noStrike" dirty="0">
                <a:solidFill>
                  <a:srgbClr val="3B3835"/>
                </a:solidFill>
                <a:effectLst/>
              </a:rPr>
              <a:t> TO DIAGNOSE THE POTENTIAL FOR DIFFICULT AIRWAY FOR : </a:t>
            </a:r>
            <a:endParaRPr lang="en-GB" sz="2800" b="0" i="0" u="none" strike="noStrike" dirty="0">
              <a:solidFill>
                <a:srgbClr val="000000"/>
              </a:solidFill>
              <a:effectLst/>
            </a:endParaRPr>
          </a:p>
          <a:p>
            <a:pPr marL="0" indent="0" algn="l">
              <a:buNone/>
            </a:pPr>
            <a:r>
              <a:rPr lang="en-GB" sz="2800" b="0" i="0" u="none" strike="noStrike" dirty="0">
                <a:solidFill>
                  <a:srgbClr val="3B3835"/>
                </a:solidFill>
                <a:effectLst/>
              </a:rPr>
              <a:t> 1- Optimal patient preparation </a:t>
            </a:r>
            <a:endParaRPr lang="en-GB" sz="2800" b="0" i="0" u="none" strike="noStrike" dirty="0">
              <a:solidFill>
                <a:srgbClr val="000000"/>
              </a:solidFill>
              <a:effectLst/>
            </a:endParaRPr>
          </a:p>
          <a:p>
            <a:pPr marL="0" indent="0" algn="l">
              <a:buNone/>
            </a:pPr>
            <a:r>
              <a:rPr lang="en-GB" sz="2800" b="0" i="0" u="none" strike="noStrike" dirty="0">
                <a:solidFill>
                  <a:srgbClr val="3B3835"/>
                </a:solidFill>
                <a:effectLst/>
              </a:rPr>
              <a:t> 2- Proper selection of equipment and technique  </a:t>
            </a:r>
            <a:endParaRPr lang="en-GB" sz="2800" b="0" i="0" u="none" strike="noStrike" dirty="0">
              <a:solidFill>
                <a:srgbClr val="000000"/>
              </a:solidFill>
              <a:effectLst/>
            </a:endParaRPr>
          </a:p>
          <a:p>
            <a:pPr marL="0" indent="0" algn="l">
              <a:buNone/>
            </a:pPr>
            <a:r>
              <a:rPr lang="en-GB" sz="2800" b="0" i="0" u="none" strike="noStrike" dirty="0">
                <a:solidFill>
                  <a:srgbClr val="3B3835"/>
                </a:solidFill>
                <a:effectLst/>
              </a:rPr>
              <a:t> 3- Participation of personnel experienced in difficult airway management</a:t>
            </a:r>
            <a:endParaRPr lang="en-GB" sz="2800" b="0" i="0" u="none" strike="noStrike" dirty="0">
              <a:solidFill>
                <a:srgbClr val="000000"/>
              </a:solidFill>
              <a:effectLst/>
            </a:endParaRPr>
          </a:p>
        </p:txBody>
      </p:sp>
    </p:spTree>
    <p:extLst>
      <p:ext uri="{BB962C8B-B14F-4D97-AF65-F5344CB8AC3E}">
        <p14:creationId xmlns:p14="http://schemas.microsoft.com/office/powerpoint/2010/main" val="3635797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14792B97-2712-BB49-B33F-3678592D6277}"/>
              </a:ext>
            </a:extLst>
          </p:cNvPr>
          <p:cNvSpPr>
            <a:spLocks noGrp="1"/>
          </p:cNvSpPr>
          <p:nvPr>
            <p:ph type="title" idx="4294967295"/>
          </p:nvPr>
        </p:nvSpPr>
        <p:spPr>
          <a:xfrm>
            <a:off x="4530725" y="252413"/>
            <a:ext cx="7661275" cy="1646237"/>
          </a:xfrm>
        </p:spPr>
        <p:txBody>
          <a:bodyPr>
            <a:normAutofit/>
          </a:bodyPr>
          <a:lstStyle/>
          <a:p>
            <a:pPr algn="ctr"/>
            <a:r>
              <a:rPr lang="en-US" sz="7100" dirty="0">
                <a:solidFill>
                  <a:schemeClr val="tx1"/>
                </a:solidFill>
              </a:rPr>
              <a:t>LEMON </a:t>
            </a:r>
            <a:endParaRPr lang="ar-JO" sz="7100" dirty="0">
              <a:solidFill>
                <a:schemeClr val="tx1"/>
              </a:solidFill>
            </a:endParaRPr>
          </a:p>
        </p:txBody>
      </p:sp>
      <p:sp>
        <p:nvSpPr>
          <p:cNvPr id="3" name="عنصر نائب للمحتوى 2">
            <a:extLst>
              <a:ext uri="{FF2B5EF4-FFF2-40B4-BE49-F238E27FC236}">
                <a16:creationId xmlns="" xmlns:a16="http://schemas.microsoft.com/office/drawing/2014/main" id="{093B014F-692A-D742-A63C-7F5E88588EDF}"/>
              </a:ext>
            </a:extLst>
          </p:cNvPr>
          <p:cNvSpPr>
            <a:spLocks noGrp="1"/>
          </p:cNvSpPr>
          <p:nvPr>
            <p:ph type="body" sz="half" idx="4294967295"/>
          </p:nvPr>
        </p:nvSpPr>
        <p:spPr>
          <a:xfrm>
            <a:off x="0" y="1706563"/>
            <a:ext cx="8302625" cy="4786312"/>
          </a:xfrm>
        </p:spPr>
        <p:txBody>
          <a:bodyPr>
            <a:normAutofit/>
          </a:bodyPr>
          <a:lstStyle/>
          <a:p>
            <a:pPr marL="342900" indent="-342900" algn="l" rtl="0">
              <a:buFont typeface="+mj-lt"/>
              <a:buAutoNum type="arabicParenR"/>
            </a:pPr>
            <a:r>
              <a:rPr lang="en-US" sz="3200" dirty="0"/>
              <a:t> </a:t>
            </a:r>
            <a:r>
              <a:rPr lang="en-US" sz="3200" b="1" dirty="0">
                <a:solidFill>
                  <a:schemeClr val="tx1"/>
                </a:solidFill>
              </a:rPr>
              <a:t>L</a:t>
            </a:r>
            <a:r>
              <a:rPr lang="en-US" sz="3200" dirty="0"/>
              <a:t>ook </a:t>
            </a:r>
          </a:p>
          <a:p>
            <a:pPr marL="342900" indent="-342900" algn="l" rtl="0">
              <a:buFont typeface="+mj-lt"/>
              <a:buAutoNum type="arabicParenR"/>
            </a:pPr>
            <a:r>
              <a:rPr lang="en-US" sz="3200" b="1" dirty="0">
                <a:solidFill>
                  <a:schemeClr val="tx1"/>
                </a:solidFill>
              </a:rPr>
              <a:t>E</a:t>
            </a:r>
            <a:r>
              <a:rPr lang="en-US" sz="3200" dirty="0"/>
              <a:t>valuation </a:t>
            </a:r>
          </a:p>
          <a:p>
            <a:pPr marL="342900" indent="-342900" algn="l" rtl="0">
              <a:buFont typeface="+mj-lt"/>
              <a:buAutoNum type="arabicParenR"/>
            </a:pPr>
            <a:r>
              <a:rPr lang="en-US" sz="3200" b="1" dirty="0" err="1">
                <a:solidFill>
                  <a:schemeClr val="tx1"/>
                </a:solidFill>
              </a:rPr>
              <a:t>M</a:t>
            </a:r>
            <a:r>
              <a:rPr lang="en-US" sz="3200" dirty="0" err="1"/>
              <a:t>allampati</a:t>
            </a:r>
            <a:r>
              <a:rPr lang="en-US" sz="3200" dirty="0"/>
              <a:t> </a:t>
            </a:r>
          </a:p>
          <a:p>
            <a:pPr marL="342900" indent="-342900" algn="l" rtl="0">
              <a:buFont typeface="+mj-lt"/>
              <a:buAutoNum type="arabicParenR"/>
            </a:pPr>
            <a:r>
              <a:rPr lang="en-US" sz="3200" b="1" dirty="0">
                <a:solidFill>
                  <a:schemeClr val="tx1"/>
                </a:solidFill>
              </a:rPr>
              <a:t>O</a:t>
            </a:r>
            <a:r>
              <a:rPr lang="en-US" sz="3200" dirty="0"/>
              <a:t>bstructive </a:t>
            </a:r>
          </a:p>
          <a:p>
            <a:pPr marL="342900" indent="-342900" algn="l" rtl="0">
              <a:buFont typeface="+mj-lt"/>
              <a:buAutoNum type="arabicParenR"/>
            </a:pPr>
            <a:r>
              <a:rPr lang="en-US" sz="3200" b="1" dirty="0">
                <a:solidFill>
                  <a:schemeClr val="tx1"/>
                </a:solidFill>
              </a:rPr>
              <a:t>N</a:t>
            </a:r>
            <a:r>
              <a:rPr lang="en-US" sz="3200" dirty="0"/>
              <a:t>eck mobility </a:t>
            </a:r>
            <a:endParaRPr lang="ar-JO" sz="3200" dirty="0"/>
          </a:p>
        </p:txBody>
      </p:sp>
      <p:pic>
        <p:nvPicPr>
          <p:cNvPr id="6" name="trim.BF65BC4F-FE26-4C6B-B146-6B582A96FA9B.MOV">
            <a:hlinkClick r:id="" action="ppaction://media"/>
            <a:extLst>
              <a:ext uri="{FF2B5EF4-FFF2-40B4-BE49-F238E27FC236}">
                <a16:creationId xmlns="" xmlns:a16="http://schemas.microsoft.com/office/drawing/2014/main" id="{D95CA22B-35EB-844E-8064-41BD747E5A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57559" y="1714945"/>
            <a:ext cx="4407606" cy="4407606"/>
          </a:xfrm>
          <a:prstGeom prst="rect">
            <a:avLst/>
          </a:prstGeom>
        </p:spPr>
      </p:pic>
    </p:spTree>
    <p:extLst>
      <p:ext uri="{BB962C8B-B14F-4D97-AF65-F5344CB8AC3E}">
        <p14:creationId xmlns:p14="http://schemas.microsoft.com/office/powerpoint/2010/main" val="280089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3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32" fill="hold" display="0">
                  <p:stCondLst>
                    <p:cond delay="indefinite"/>
                  </p:stCondLst>
                </p:cTn>
                <p:tgtEl>
                  <p:spTgt spid="6"/>
                </p:tgtEl>
              </p:cMediaNode>
            </p:video>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6"/>
                                        </p:tgtEl>
                                      </p:cBhvr>
                                    </p:cmd>
                                  </p:childTnLst>
                                </p:cTn>
                              </p:par>
                            </p:childTnLst>
                          </p:cTn>
                        </p:par>
                      </p:childTnLst>
                    </p:cTn>
                  </p:par>
                </p:childTnLst>
              </p:cTn>
              <p:nextCondLst>
                <p:cond evt="onClick" delay="0">
                  <p:tgtEl>
                    <p:spTgt spid="6"/>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E5A54164-B2F2-4949-B625-57CD2457A330}"/>
              </a:ext>
            </a:extLst>
          </p:cNvPr>
          <p:cNvSpPr>
            <a:spLocks noGrp="1"/>
          </p:cNvSpPr>
          <p:nvPr>
            <p:ph type="title"/>
          </p:nvPr>
        </p:nvSpPr>
        <p:spPr>
          <a:xfrm>
            <a:off x="1066800" y="319088"/>
            <a:ext cx="10613094" cy="1447240"/>
          </a:xfrm>
        </p:spPr>
        <p:txBody>
          <a:bodyPr>
            <a:normAutofit/>
          </a:bodyPr>
          <a:lstStyle/>
          <a:p>
            <a:pPr algn="ctr"/>
            <a:r>
              <a:rPr lang="en-US" sz="6300" dirty="0">
                <a:solidFill>
                  <a:schemeClr val="tx1"/>
                </a:solidFill>
              </a:rPr>
              <a:t>Look </a:t>
            </a:r>
            <a:endParaRPr lang="ar-JO" sz="6300" dirty="0">
              <a:solidFill>
                <a:schemeClr val="tx1"/>
              </a:solidFill>
            </a:endParaRPr>
          </a:p>
        </p:txBody>
      </p:sp>
      <p:sp>
        <p:nvSpPr>
          <p:cNvPr id="5" name="عنصر نائب للمحتوى 4">
            <a:extLst>
              <a:ext uri="{FF2B5EF4-FFF2-40B4-BE49-F238E27FC236}">
                <a16:creationId xmlns="" xmlns:a16="http://schemas.microsoft.com/office/drawing/2014/main" id="{0A444238-BE58-694B-9F81-863E7AE56A2F}"/>
              </a:ext>
            </a:extLst>
          </p:cNvPr>
          <p:cNvSpPr>
            <a:spLocks noGrp="1"/>
          </p:cNvSpPr>
          <p:nvPr>
            <p:ph idx="1"/>
          </p:nvPr>
        </p:nvSpPr>
        <p:spPr>
          <a:xfrm>
            <a:off x="941532" y="1766328"/>
            <a:ext cx="9424938" cy="4486275"/>
          </a:xfrm>
        </p:spPr>
        <p:txBody>
          <a:bodyPr>
            <a:normAutofit lnSpcReduction="10000"/>
          </a:bodyPr>
          <a:lstStyle/>
          <a:p>
            <a:pPr marL="0" indent="0" algn="l" rtl="0">
              <a:buNone/>
            </a:pPr>
            <a:r>
              <a:rPr lang="en-GB" sz="2400" i="0" u="none" strike="noStrike" dirty="0">
                <a:effectLst/>
              </a:rPr>
              <a:t>Examination of the airway look for:</a:t>
            </a:r>
          </a:p>
          <a:p>
            <a:pPr marL="0" indent="0" algn="l" rtl="0">
              <a:buNone/>
            </a:pPr>
            <a:r>
              <a:rPr lang="en-GB" sz="2400" i="0" u="none" strike="noStrike" dirty="0">
                <a:effectLst/>
              </a:rPr>
              <a:t>● Short immobile muscular neck</a:t>
            </a:r>
          </a:p>
          <a:p>
            <a:pPr marL="0" indent="0" algn="l" rtl="0">
              <a:buNone/>
            </a:pPr>
            <a:r>
              <a:rPr lang="en-GB" sz="2400" i="0" u="none" strike="noStrike" dirty="0">
                <a:effectLst/>
              </a:rPr>
              <a:t>● Receding mandible</a:t>
            </a:r>
          </a:p>
          <a:p>
            <a:pPr marL="0" indent="0" algn="l" rtl="0">
              <a:buNone/>
            </a:pPr>
            <a:r>
              <a:rPr lang="en-GB" sz="2400" i="0" u="none" strike="noStrike" dirty="0">
                <a:effectLst/>
              </a:rPr>
              <a:t>● Protruding maxillary incisors</a:t>
            </a:r>
          </a:p>
          <a:p>
            <a:pPr marL="0" indent="0" algn="l" rtl="0">
              <a:buNone/>
            </a:pPr>
            <a:r>
              <a:rPr lang="en-GB" sz="2400" i="0" u="none" strike="noStrike" dirty="0">
                <a:effectLst/>
              </a:rPr>
              <a:t>● Long high-arched palate</a:t>
            </a:r>
          </a:p>
          <a:p>
            <a:pPr marL="0" indent="0" algn="l" rtl="0">
              <a:buNone/>
            </a:pPr>
            <a:r>
              <a:rPr lang="en-GB" sz="2400" i="0" u="none" strike="noStrike" dirty="0">
                <a:effectLst/>
              </a:rPr>
              <a:t>● Loose or capped ,Missing teeth</a:t>
            </a:r>
          </a:p>
          <a:p>
            <a:pPr marL="0" indent="0" algn="l" rtl="0">
              <a:buNone/>
            </a:pPr>
            <a:r>
              <a:rPr lang="en-GB" sz="2400" i="0" u="none" strike="noStrike" dirty="0">
                <a:effectLst/>
              </a:rPr>
              <a:t>● Enlarged tonsils &amp;</a:t>
            </a:r>
            <a:r>
              <a:rPr lang="en-US" sz="2400" i="0" u="none" strike="noStrike" dirty="0">
                <a:effectLst/>
              </a:rPr>
              <a:t>tongue</a:t>
            </a:r>
            <a:endParaRPr lang="en-GB" sz="2400" i="0" u="none" strike="noStrike" dirty="0">
              <a:effectLst/>
            </a:endParaRPr>
          </a:p>
          <a:p>
            <a:pPr marL="0" indent="0" algn="l" rtl="0">
              <a:buNone/>
            </a:pPr>
            <a:r>
              <a:rPr lang="en-GB" sz="2400" i="0" u="none" strike="noStrike" dirty="0">
                <a:effectLst/>
              </a:rPr>
              <a:t>● </a:t>
            </a:r>
            <a:r>
              <a:rPr lang="en-US" sz="2400" i="0" u="none" strike="noStrike" dirty="0">
                <a:effectLst/>
              </a:rPr>
              <a:t>tumor</a:t>
            </a:r>
            <a:r>
              <a:rPr lang="en-GB" sz="2400" i="0" u="none" strike="noStrike" dirty="0">
                <a:effectLst/>
              </a:rPr>
              <a:t> that could obstruct air flow</a:t>
            </a:r>
          </a:p>
          <a:p>
            <a:pPr marL="0" indent="0" algn="l" rtl="0">
              <a:buNone/>
            </a:pPr>
            <a:r>
              <a:rPr lang="en-GB" sz="2400" i="0" u="none" strike="noStrike" dirty="0">
                <a:effectLst/>
              </a:rPr>
              <a:t>● Limited temporomandibular joint mobility</a:t>
            </a:r>
          </a:p>
          <a:p>
            <a:pPr marL="0" indent="0" algn="l" rtl="0">
              <a:buNone/>
            </a:pPr>
            <a:endParaRPr lang="ar-JO" sz="2400" dirty="0"/>
          </a:p>
        </p:txBody>
      </p:sp>
      <p:pic>
        <p:nvPicPr>
          <p:cNvPr id="3" name="صورة 3">
            <a:extLst>
              <a:ext uri="{FF2B5EF4-FFF2-40B4-BE49-F238E27FC236}">
                <a16:creationId xmlns="" xmlns:a16="http://schemas.microsoft.com/office/drawing/2014/main" id="{7D2DBDFC-E480-2748-BE0B-E88CBE7E33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105" y="2830456"/>
            <a:ext cx="5080000" cy="3810000"/>
          </a:xfrm>
          <a:prstGeom prst="rect">
            <a:avLst/>
          </a:prstGeom>
        </p:spPr>
      </p:pic>
    </p:spTree>
    <p:extLst>
      <p:ext uri="{BB962C8B-B14F-4D97-AF65-F5344CB8AC3E}">
        <p14:creationId xmlns:p14="http://schemas.microsoft.com/office/powerpoint/2010/main" val="2565282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B1BC0907-FFD0-294E-B126-BDA3AD439470}"/>
              </a:ext>
            </a:extLst>
          </p:cNvPr>
          <p:cNvSpPr>
            <a:spLocks noGrp="1"/>
          </p:cNvSpPr>
          <p:nvPr>
            <p:ph type="title"/>
          </p:nvPr>
        </p:nvSpPr>
        <p:spPr>
          <a:xfrm>
            <a:off x="558801" y="414696"/>
            <a:ext cx="10058400" cy="1371600"/>
          </a:xfrm>
        </p:spPr>
        <p:txBody>
          <a:bodyPr/>
          <a:lstStyle/>
          <a:p>
            <a:endParaRPr lang="ar-JO"/>
          </a:p>
        </p:txBody>
      </p:sp>
      <p:pic>
        <p:nvPicPr>
          <p:cNvPr id="4" name="صورة 4">
            <a:extLst>
              <a:ext uri="{FF2B5EF4-FFF2-40B4-BE49-F238E27FC236}">
                <a16:creationId xmlns="" xmlns:a16="http://schemas.microsoft.com/office/drawing/2014/main" id="{81C7F2A5-08E8-F04A-840C-6650A98D7B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2901" y="3928430"/>
            <a:ext cx="2943222" cy="3088311"/>
          </a:xfrm>
        </p:spPr>
      </p:pic>
      <p:pic>
        <p:nvPicPr>
          <p:cNvPr id="6" name="صورة 6">
            <a:extLst>
              <a:ext uri="{FF2B5EF4-FFF2-40B4-BE49-F238E27FC236}">
                <a16:creationId xmlns="" xmlns:a16="http://schemas.microsoft.com/office/drawing/2014/main" id="{311A3761-E931-964A-BB28-03405B0A7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123" y="3930978"/>
            <a:ext cx="3057876" cy="2949021"/>
          </a:xfrm>
          <a:prstGeom prst="rect">
            <a:avLst/>
          </a:prstGeom>
        </p:spPr>
      </p:pic>
      <p:pic>
        <p:nvPicPr>
          <p:cNvPr id="7" name="صورة 7">
            <a:extLst>
              <a:ext uri="{FF2B5EF4-FFF2-40B4-BE49-F238E27FC236}">
                <a16:creationId xmlns="" xmlns:a16="http://schemas.microsoft.com/office/drawing/2014/main" id="{8598BFDA-B026-6343-83DA-FD25353AF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3259" y="1100496"/>
            <a:ext cx="2209800" cy="1739900"/>
          </a:xfrm>
          <a:prstGeom prst="rect">
            <a:avLst/>
          </a:prstGeom>
        </p:spPr>
      </p:pic>
      <p:pic>
        <p:nvPicPr>
          <p:cNvPr id="8" name="صورة 8">
            <a:extLst>
              <a:ext uri="{FF2B5EF4-FFF2-40B4-BE49-F238E27FC236}">
                <a16:creationId xmlns="" xmlns:a16="http://schemas.microsoft.com/office/drawing/2014/main" id="{604ADC21-2208-2B46-BE98-C07ABF65F3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3965" y="1543839"/>
            <a:ext cx="1905000" cy="1041400"/>
          </a:xfrm>
          <a:prstGeom prst="rect">
            <a:avLst/>
          </a:prstGeom>
        </p:spPr>
      </p:pic>
      <p:pic>
        <p:nvPicPr>
          <p:cNvPr id="9" name="صورة 9">
            <a:extLst>
              <a:ext uri="{FF2B5EF4-FFF2-40B4-BE49-F238E27FC236}">
                <a16:creationId xmlns="" xmlns:a16="http://schemas.microsoft.com/office/drawing/2014/main" id="{CC335D08-3193-844A-92A4-E37391DCF0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3756" y="408426"/>
            <a:ext cx="3057876" cy="3068770"/>
          </a:xfrm>
          <a:prstGeom prst="rect">
            <a:avLst/>
          </a:prstGeom>
        </p:spPr>
      </p:pic>
      <p:pic>
        <p:nvPicPr>
          <p:cNvPr id="10" name="صورة 10">
            <a:extLst>
              <a:ext uri="{FF2B5EF4-FFF2-40B4-BE49-F238E27FC236}">
                <a16:creationId xmlns="" xmlns:a16="http://schemas.microsoft.com/office/drawing/2014/main" id="{7DBF62E4-A96F-B442-8EA8-E4B4A55C70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933878"/>
            <a:ext cx="2943223" cy="2943223"/>
          </a:xfrm>
          <a:prstGeom prst="rect">
            <a:avLst/>
          </a:prstGeom>
        </p:spPr>
      </p:pic>
      <p:pic>
        <p:nvPicPr>
          <p:cNvPr id="13" name="Picture 5">
            <a:extLst>
              <a:ext uri="{FF2B5EF4-FFF2-40B4-BE49-F238E27FC236}">
                <a16:creationId xmlns="" xmlns:a16="http://schemas.microsoft.com/office/drawing/2014/main" id="{217864DA-424C-8E41-AD57-EA9EEB0CF068}"/>
              </a:ext>
            </a:extLst>
          </p:cNvPr>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3999" y="3933878"/>
            <a:ext cx="3057876" cy="297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 xmlns:a16="http://schemas.microsoft.com/office/drawing/2014/main" id="{1627041E-C9DA-B145-9DAA-C2357865448E}"/>
              </a:ext>
            </a:extLst>
          </p:cNvPr>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6123" y="408426"/>
            <a:ext cx="3057876" cy="306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a:extLst>
              <a:ext uri="{FF2B5EF4-FFF2-40B4-BE49-F238E27FC236}">
                <a16:creationId xmlns="" xmlns:a16="http://schemas.microsoft.com/office/drawing/2014/main" id="{A4A573F0-2E08-1048-A871-1C67ABF47E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08115" y="414696"/>
            <a:ext cx="2918007" cy="306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525_f5">
            <a:extLst>
              <a:ext uri="{FF2B5EF4-FFF2-40B4-BE49-F238E27FC236}">
                <a16:creationId xmlns="" xmlns:a16="http://schemas.microsoft.com/office/drawing/2014/main" id="{7B1205D9-6CE4-3D41-9D37-E021BD4448EB}"/>
              </a:ext>
            </a:extLst>
          </p:cNvPr>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75485"/>
            <a:ext cx="2943223" cy="316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27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0EE9E18A-DD5C-C448-BC94-C42F3D52BA0A}"/>
              </a:ext>
            </a:extLst>
          </p:cNvPr>
          <p:cNvSpPr>
            <a:spLocks noGrp="1"/>
          </p:cNvSpPr>
          <p:nvPr>
            <p:ph type="title"/>
          </p:nvPr>
        </p:nvSpPr>
        <p:spPr>
          <a:xfrm>
            <a:off x="847725" y="1029493"/>
            <a:ext cx="10515600" cy="1161257"/>
          </a:xfrm>
        </p:spPr>
        <p:txBody>
          <a:bodyPr>
            <a:normAutofit fontScale="90000"/>
          </a:bodyPr>
          <a:lstStyle/>
          <a:p>
            <a:pPr algn="ctr"/>
            <a:r>
              <a:rPr lang="en-GB" dirty="0">
                <a:solidFill>
                  <a:schemeClr val="tx1"/>
                </a:solidFill>
              </a:rPr>
              <a:t/>
            </a:r>
            <a:br>
              <a:rPr lang="en-GB" dirty="0">
                <a:solidFill>
                  <a:schemeClr val="tx1"/>
                </a:solidFill>
              </a:rPr>
            </a:br>
            <a:r>
              <a:rPr lang="en-GB" dirty="0">
                <a:solidFill>
                  <a:schemeClr val="tx1"/>
                </a:solidFill>
              </a:rPr>
              <a:t> </a:t>
            </a:r>
            <a:endParaRPr lang="ar-JO" dirty="0">
              <a:solidFill>
                <a:schemeClr val="tx1"/>
              </a:solidFill>
            </a:endParaRPr>
          </a:p>
        </p:txBody>
      </p:sp>
      <p:sp>
        <p:nvSpPr>
          <p:cNvPr id="3" name="عنصر نائب للمحتوى 2">
            <a:extLst>
              <a:ext uri="{FF2B5EF4-FFF2-40B4-BE49-F238E27FC236}">
                <a16:creationId xmlns="" xmlns:a16="http://schemas.microsoft.com/office/drawing/2014/main" id="{297DAED4-23C0-BD4B-BD64-1082398B0DDA}"/>
              </a:ext>
            </a:extLst>
          </p:cNvPr>
          <p:cNvSpPr>
            <a:spLocks noGrp="1"/>
          </p:cNvSpPr>
          <p:nvPr>
            <p:ph idx="1"/>
          </p:nvPr>
        </p:nvSpPr>
        <p:spPr/>
        <p:txBody>
          <a:bodyPr>
            <a:normAutofit/>
          </a:bodyPr>
          <a:lstStyle/>
          <a:p>
            <a:pPr marL="0" indent="0" algn="l">
              <a:buNone/>
            </a:pPr>
            <a:endParaRPr lang="en-US" sz="2400" dirty="0"/>
          </a:p>
          <a:p>
            <a:pPr marL="342900" indent="-342900" algn="l" rtl="0">
              <a:buFont typeface="+mj-lt"/>
              <a:buAutoNum type="arabicPeriod"/>
            </a:pPr>
            <a:r>
              <a:rPr lang="en-GB" sz="2400" dirty="0">
                <a:solidFill>
                  <a:schemeClr val="tx1"/>
                </a:solidFill>
              </a:rPr>
              <a:t>Bearded</a:t>
            </a:r>
            <a:r>
              <a:rPr lang="en-GB" sz="2400" dirty="0"/>
              <a:t> </a:t>
            </a:r>
            <a:endParaRPr lang="en-US" sz="2400" dirty="0"/>
          </a:p>
          <a:p>
            <a:pPr marL="0" indent="0" algn="l">
              <a:buNone/>
            </a:pPr>
            <a:r>
              <a:rPr lang="en-US" sz="2400" dirty="0"/>
              <a:t>2. </a:t>
            </a:r>
            <a:r>
              <a:rPr lang="en-GB" sz="2400" dirty="0">
                <a:solidFill>
                  <a:schemeClr val="tx1"/>
                </a:solidFill>
              </a:rPr>
              <a:t>mask</a:t>
            </a:r>
            <a:r>
              <a:rPr lang="en-GB" sz="2400" dirty="0"/>
              <a:t> sealing difficult </a:t>
            </a:r>
            <a:r>
              <a:rPr lang="en-US" sz="2400" dirty="0" smtClean="0"/>
              <a:t>due</a:t>
            </a:r>
            <a:r>
              <a:rPr lang="en-GB" sz="2400" dirty="0" smtClean="0"/>
              <a:t> </a:t>
            </a:r>
            <a:r>
              <a:rPr lang="en-GB" sz="2400" dirty="0"/>
              <a:t>to receding mandible </a:t>
            </a:r>
            <a:r>
              <a:rPr lang="en-US" sz="2400" dirty="0" smtClean="0"/>
              <a:t>syndromes</a:t>
            </a:r>
            <a:r>
              <a:rPr lang="en-GB" sz="2400" dirty="0" smtClean="0"/>
              <a:t> </a:t>
            </a:r>
            <a:r>
              <a:rPr lang="en-GB" sz="2400" dirty="0"/>
              <a:t>with facial abnormality burn stricture .etc </a:t>
            </a:r>
            <a:endParaRPr lang="ar-SA" sz="2400" dirty="0"/>
          </a:p>
          <a:p>
            <a:pPr marL="0" indent="0" algn="l">
              <a:buNone/>
            </a:pPr>
            <a:r>
              <a:rPr lang="en-US" sz="2400" dirty="0"/>
              <a:t>3.</a:t>
            </a:r>
            <a:r>
              <a:rPr lang="en-US" sz="2400" dirty="0">
                <a:solidFill>
                  <a:schemeClr val="tx1"/>
                </a:solidFill>
              </a:rPr>
              <a:t> </a:t>
            </a:r>
            <a:r>
              <a:rPr lang="en-GB" sz="2400" dirty="0">
                <a:solidFill>
                  <a:schemeClr val="tx1"/>
                </a:solidFill>
              </a:rPr>
              <a:t>Obesity</a:t>
            </a:r>
            <a:r>
              <a:rPr lang="en-GB" sz="2400" dirty="0"/>
              <a:t>, upper airway obstruction</a:t>
            </a:r>
            <a:endParaRPr lang="ar-SA" sz="2400" dirty="0"/>
          </a:p>
          <a:p>
            <a:pPr marL="0" indent="0" algn="l">
              <a:buNone/>
            </a:pPr>
            <a:r>
              <a:rPr lang="en-US" sz="2400" dirty="0"/>
              <a:t>4. </a:t>
            </a:r>
            <a:r>
              <a:rPr lang="en-GB" sz="2400" dirty="0">
                <a:solidFill>
                  <a:schemeClr val="tx1"/>
                </a:solidFill>
              </a:rPr>
              <a:t>Advanced</a:t>
            </a:r>
            <a:r>
              <a:rPr lang="en-GB" sz="2400" dirty="0"/>
              <a:t> age</a:t>
            </a:r>
            <a:endParaRPr lang="ar-SA" sz="2400" dirty="0"/>
          </a:p>
          <a:p>
            <a:pPr marL="0" indent="0" algn="l">
              <a:buNone/>
            </a:pPr>
            <a:r>
              <a:rPr lang="en-US" sz="2400" dirty="0"/>
              <a:t>5.</a:t>
            </a:r>
            <a:r>
              <a:rPr lang="en-US" sz="2400" dirty="0">
                <a:solidFill>
                  <a:schemeClr val="tx1"/>
                </a:solidFill>
              </a:rPr>
              <a:t> </a:t>
            </a:r>
            <a:r>
              <a:rPr lang="en-GB" sz="2400" dirty="0">
                <a:solidFill>
                  <a:schemeClr val="tx1"/>
                </a:solidFill>
              </a:rPr>
              <a:t>no </a:t>
            </a:r>
            <a:r>
              <a:rPr lang="en-GB" sz="2400" dirty="0"/>
              <a:t>teeth</a:t>
            </a:r>
            <a:endParaRPr lang="en-US" sz="2400" dirty="0"/>
          </a:p>
          <a:p>
            <a:pPr marL="0" indent="0" algn="l">
              <a:buNone/>
            </a:pPr>
            <a:r>
              <a:rPr lang="en-US" sz="2400" dirty="0"/>
              <a:t>6.</a:t>
            </a:r>
            <a:r>
              <a:rPr lang="en-GB" sz="2400" dirty="0">
                <a:solidFill>
                  <a:schemeClr val="tx1"/>
                </a:solidFill>
              </a:rPr>
              <a:t>Snore</a:t>
            </a:r>
            <a:r>
              <a:rPr lang="en-US" sz="2400" dirty="0">
                <a:solidFill>
                  <a:schemeClr val="tx1"/>
                </a:solidFill>
              </a:rPr>
              <a:t>r</a:t>
            </a:r>
          </a:p>
        </p:txBody>
      </p:sp>
      <p:sp>
        <p:nvSpPr>
          <p:cNvPr id="11" name="مربع نص 10">
            <a:extLst>
              <a:ext uri="{FF2B5EF4-FFF2-40B4-BE49-F238E27FC236}">
                <a16:creationId xmlns="" xmlns:a16="http://schemas.microsoft.com/office/drawing/2014/main" id="{2D7D7635-A866-0D4C-A0C0-94CA66621897}"/>
              </a:ext>
            </a:extLst>
          </p:cNvPr>
          <p:cNvSpPr txBox="1"/>
          <p:nvPr/>
        </p:nvSpPr>
        <p:spPr>
          <a:xfrm>
            <a:off x="1251678" y="285793"/>
            <a:ext cx="11858625" cy="630942"/>
          </a:xfrm>
          <a:prstGeom prst="rect">
            <a:avLst/>
          </a:prstGeom>
          <a:noFill/>
        </p:spPr>
        <p:txBody>
          <a:bodyPr wrap="square">
            <a:spAutoFit/>
          </a:bodyPr>
          <a:lstStyle/>
          <a:p>
            <a:r>
              <a:rPr lang="en-GB" sz="3500" dirty="0"/>
              <a:t>Predictor of difficulty encountering ventilation mask )</a:t>
            </a:r>
            <a:endParaRPr lang="ar-JO" sz="3500" dirty="0"/>
          </a:p>
        </p:txBody>
      </p:sp>
      <p:sp>
        <p:nvSpPr>
          <p:cNvPr id="4" name="TextBox 3"/>
          <p:cNvSpPr txBox="1"/>
          <p:nvPr/>
        </p:nvSpPr>
        <p:spPr>
          <a:xfrm>
            <a:off x="4029075" y="1029493"/>
            <a:ext cx="4743450" cy="646331"/>
          </a:xfrm>
          <a:prstGeom prst="rect">
            <a:avLst/>
          </a:prstGeom>
          <a:noFill/>
        </p:spPr>
        <p:txBody>
          <a:bodyPr wrap="square" rtlCol="0">
            <a:spAutoFit/>
          </a:bodyPr>
          <a:lstStyle/>
          <a:p>
            <a:r>
              <a:rPr lang="en-US" sz="3600" dirty="0" smtClean="0">
                <a:solidFill>
                  <a:srgbClr val="FF0000"/>
                </a:solidFill>
              </a:rPr>
              <a:t>B</a:t>
            </a:r>
            <a:r>
              <a:rPr lang="en-US" sz="3600" dirty="0" smtClean="0"/>
              <a:t>earded man </a:t>
            </a:r>
            <a:r>
              <a:rPr lang="en-US" sz="3600" dirty="0" smtClean="0">
                <a:solidFill>
                  <a:srgbClr val="FF0000"/>
                </a:solidFill>
              </a:rPr>
              <a:t>MOANS</a:t>
            </a:r>
            <a:endParaRPr lang="en-US" sz="3600" dirty="0">
              <a:solidFill>
                <a:srgbClr val="FF0000"/>
              </a:solidFill>
            </a:endParaRPr>
          </a:p>
        </p:txBody>
      </p:sp>
    </p:spTree>
    <p:extLst>
      <p:ext uri="{BB962C8B-B14F-4D97-AF65-F5344CB8AC3E}">
        <p14:creationId xmlns:p14="http://schemas.microsoft.com/office/powerpoint/2010/main" val="1470278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13BACAF5-4D79-F94B-A94E-6A1724ADDC60}"/>
              </a:ext>
            </a:extLst>
          </p:cNvPr>
          <p:cNvSpPr>
            <a:spLocks noGrp="1"/>
          </p:cNvSpPr>
          <p:nvPr>
            <p:ph type="title"/>
          </p:nvPr>
        </p:nvSpPr>
        <p:spPr/>
        <p:txBody>
          <a:bodyPr>
            <a:normAutofit/>
          </a:bodyPr>
          <a:lstStyle/>
          <a:p>
            <a:pPr algn="ctr"/>
            <a:r>
              <a:rPr lang="en-US" sz="6400" dirty="0">
                <a:solidFill>
                  <a:schemeClr val="tx1"/>
                </a:solidFill>
              </a:rPr>
              <a:t>Evaluate  3 3 2</a:t>
            </a:r>
            <a:endParaRPr lang="ar-JO" sz="6400" dirty="0">
              <a:solidFill>
                <a:schemeClr val="tx1"/>
              </a:solidFill>
            </a:endParaRPr>
          </a:p>
        </p:txBody>
      </p:sp>
      <p:sp>
        <p:nvSpPr>
          <p:cNvPr id="3" name="عنصر نائب للمحتوى 2">
            <a:extLst>
              <a:ext uri="{FF2B5EF4-FFF2-40B4-BE49-F238E27FC236}">
                <a16:creationId xmlns="" xmlns:a16="http://schemas.microsoft.com/office/drawing/2014/main" id="{D7229C10-30E1-404E-B471-D60B1205C8C6}"/>
              </a:ext>
            </a:extLst>
          </p:cNvPr>
          <p:cNvSpPr>
            <a:spLocks noGrp="1"/>
          </p:cNvSpPr>
          <p:nvPr>
            <p:ph idx="1"/>
          </p:nvPr>
        </p:nvSpPr>
        <p:spPr/>
        <p:txBody>
          <a:bodyPr>
            <a:normAutofit/>
          </a:bodyPr>
          <a:lstStyle/>
          <a:p>
            <a:pPr marL="342900" indent="-342900" algn="l" rtl="0">
              <a:buFont typeface="+mj-lt"/>
              <a:buAutoNum type="arabicParenR"/>
            </a:pPr>
            <a:r>
              <a:rPr lang="en-GB" sz="2400" b="0" i="0" u="none" strike="noStrike" dirty="0">
                <a:solidFill>
                  <a:srgbClr val="000000"/>
                </a:solidFill>
                <a:effectLst/>
              </a:rPr>
              <a:t>Mouth Opens at least </a:t>
            </a:r>
            <a:r>
              <a:rPr lang="en-US" sz="2400" b="0" i="0" u="none" strike="noStrike" dirty="0">
                <a:solidFill>
                  <a:srgbClr val="000000"/>
                </a:solidFill>
                <a:effectLst/>
              </a:rPr>
              <a:t>three</a:t>
            </a:r>
            <a:r>
              <a:rPr lang="en-GB" sz="2400" b="0" i="0" u="none" strike="noStrike" dirty="0">
                <a:solidFill>
                  <a:srgbClr val="000000"/>
                </a:solidFill>
                <a:effectLst/>
              </a:rPr>
              <a:t> finger widths (&gt;6cm)</a:t>
            </a:r>
            <a:endParaRPr lang="en-US" sz="2400" dirty="0">
              <a:solidFill>
                <a:srgbClr val="000000"/>
              </a:solidFill>
            </a:endParaRPr>
          </a:p>
          <a:p>
            <a:pPr marL="342900" indent="-342900" algn="l" rtl="0">
              <a:buFont typeface="+mj-lt"/>
              <a:buAutoNum type="arabicParenR"/>
            </a:pPr>
            <a:r>
              <a:rPr lang="en-GB" sz="2400" b="0" i="0" u="none" strike="noStrike" dirty="0" err="1">
                <a:solidFill>
                  <a:srgbClr val="000000"/>
                </a:solidFill>
                <a:effectLst/>
              </a:rPr>
              <a:t>Thyromental</a:t>
            </a:r>
            <a:r>
              <a:rPr lang="en-GB" sz="2400" b="0" i="0" u="none" strike="noStrike" dirty="0">
                <a:solidFill>
                  <a:srgbClr val="000000"/>
                </a:solidFill>
                <a:effectLst/>
              </a:rPr>
              <a:t> distance Three finger widths(&gt;6cm</a:t>
            </a:r>
            <a:r>
              <a:rPr lang="en-US" sz="2400" b="0" i="0" u="none" strike="noStrike" dirty="0">
                <a:solidFill>
                  <a:srgbClr val="000000"/>
                </a:solidFill>
                <a:effectLst/>
              </a:rPr>
              <a:t>) </a:t>
            </a:r>
            <a:endParaRPr lang="en-US" sz="2400" dirty="0">
              <a:solidFill>
                <a:srgbClr val="000000"/>
              </a:solidFill>
            </a:endParaRPr>
          </a:p>
          <a:p>
            <a:pPr marL="342900" indent="-342900" algn="l" rtl="0">
              <a:buFont typeface="+mj-lt"/>
              <a:buAutoNum type="arabicParenR"/>
            </a:pPr>
            <a:r>
              <a:rPr lang="en-GB" sz="2400" b="0" i="0" u="none" strike="noStrike" dirty="0" err="1">
                <a:solidFill>
                  <a:srgbClr val="000000"/>
                </a:solidFill>
                <a:effectLst/>
              </a:rPr>
              <a:t>hyomental</a:t>
            </a:r>
            <a:r>
              <a:rPr lang="en-GB" sz="2400" b="0" i="0" u="none" strike="noStrike" dirty="0">
                <a:solidFill>
                  <a:srgbClr val="000000"/>
                </a:solidFill>
                <a:effectLst/>
              </a:rPr>
              <a:t> distance Two finger widths</a:t>
            </a:r>
            <a:r>
              <a:rPr lang="en-US" sz="2400" b="0" i="0" u="none" strike="noStrike" dirty="0">
                <a:solidFill>
                  <a:srgbClr val="000000"/>
                </a:solidFill>
                <a:effectLst/>
              </a:rPr>
              <a:t> </a:t>
            </a:r>
            <a:endParaRPr lang="en-GB" sz="2400" b="0" i="0" u="none" strike="noStrike" dirty="0">
              <a:solidFill>
                <a:srgbClr val="000000"/>
              </a:solidFill>
              <a:effectLst/>
            </a:endParaRPr>
          </a:p>
          <a:p>
            <a:pPr marL="342900" indent="-342900" algn="l" rtl="0">
              <a:buFont typeface="+mj-lt"/>
              <a:buAutoNum type="arabicParenR"/>
            </a:pPr>
            <a:endParaRPr lang="ar-JO" sz="2400" dirty="0"/>
          </a:p>
        </p:txBody>
      </p:sp>
      <p:pic>
        <p:nvPicPr>
          <p:cNvPr id="4" name="صورة 4">
            <a:extLst>
              <a:ext uri="{FF2B5EF4-FFF2-40B4-BE49-F238E27FC236}">
                <a16:creationId xmlns="" xmlns:a16="http://schemas.microsoft.com/office/drawing/2014/main" id="{30D86576-D7FF-9B44-9802-1E354D658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9222" y="3720214"/>
            <a:ext cx="5221111" cy="2929715"/>
          </a:xfrm>
          <a:prstGeom prst="rect">
            <a:avLst/>
          </a:prstGeom>
        </p:spPr>
      </p:pic>
    </p:spTree>
    <p:extLst>
      <p:ext uri="{BB962C8B-B14F-4D97-AF65-F5344CB8AC3E}">
        <p14:creationId xmlns:p14="http://schemas.microsoft.com/office/powerpoint/2010/main" val="2259042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CCF2F466-4050-1446-9B90-B67D041C9B5B}"/>
              </a:ext>
            </a:extLst>
          </p:cNvPr>
          <p:cNvSpPr>
            <a:spLocks noGrp="1"/>
          </p:cNvSpPr>
          <p:nvPr>
            <p:ph type="title"/>
          </p:nvPr>
        </p:nvSpPr>
        <p:spPr/>
        <p:txBody>
          <a:bodyPr>
            <a:normAutofit/>
          </a:bodyPr>
          <a:lstStyle/>
          <a:p>
            <a:pPr algn="ctr"/>
            <a:r>
              <a:rPr lang="en-GB" dirty="0">
                <a:solidFill>
                  <a:schemeClr val="tx1"/>
                </a:solidFill>
              </a:rPr>
              <a:t>Inter - incisor Gap</a:t>
            </a:r>
            <a:r>
              <a:rPr lang="en-US" dirty="0">
                <a:solidFill>
                  <a:schemeClr val="tx1"/>
                </a:solidFill>
              </a:rPr>
              <a:t> (mouth opening ) </a:t>
            </a:r>
            <a:br>
              <a:rPr lang="en-US" dirty="0">
                <a:solidFill>
                  <a:schemeClr val="tx1"/>
                </a:solidFill>
              </a:rPr>
            </a:br>
            <a:r>
              <a:rPr lang="en-GB" dirty="0">
                <a:solidFill>
                  <a:schemeClr val="tx1"/>
                </a:solidFill>
              </a:rPr>
              <a:t> </a:t>
            </a:r>
            <a:endParaRPr lang="ar-JO" dirty="0">
              <a:solidFill>
                <a:schemeClr val="tx1"/>
              </a:solidFill>
            </a:endParaRPr>
          </a:p>
        </p:txBody>
      </p:sp>
      <p:sp>
        <p:nvSpPr>
          <p:cNvPr id="3" name="عنصر نائب للمحتوى 2">
            <a:extLst>
              <a:ext uri="{FF2B5EF4-FFF2-40B4-BE49-F238E27FC236}">
                <a16:creationId xmlns="" xmlns:a16="http://schemas.microsoft.com/office/drawing/2014/main" id="{4D7F8726-3C7D-354F-86BB-FE0B7FFE6330}"/>
              </a:ext>
            </a:extLst>
          </p:cNvPr>
          <p:cNvSpPr>
            <a:spLocks noGrp="1"/>
          </p:cNvSpPr>
          <p:nvPr>
            <p:ph idx="1"/>
          </p:nvPr>
        </p:nvSpPr>
        <p:spPr>
          <a:xfrm>
            <a:off x="1117538" y="1549638"/>
            <a:ext cx="10058400" cy="4186484"/>
          </a:xfrm>
        </p:spPr>
        <p:txBody>
          <a:bodyPr>
            <a:normAutofit/>
          </a:bodyPr>
          <a:lstStyle/>
          <a:p>
            <a:pPr marL="0" indent="0" algn="ctr">
              <a:buNone/>
            </a:pPr>
            <a:r>
              <a:rPr lang="en-GB" sz="2400" dirty="0"/>
              <a:t> Inter - incisor distance with maximal mouth opening</a:t>
            </a:r>
            <a:r>
              <a:rPr lang="en-US" sz="2400" dirty="0"/>
              <a:t> </a:t>
            </a:r>
          </a:p>
          <a:p>
            <a:pPr marL="0" indent="0" algn="l">
              <a:buNone/>
            </a:pPr>
            <a:r>
              <a:rPr lang="en-GB" sz="2400" dirty="0"/>
              <a:t>Minimum acceptable value &gt; </a:t>
            </a:r>
            <a:r>
              <a:rPr lang="en-GB" sz="2400" dirty="0" smtClean="0"/>
              <a:t>5 cm </a:t>
            </a:r>
            <a:endParaRPr lang="en-US" sz="2400" dirty="0"/>
          </a:p>
          <a:p>
            <a:pPr marL="0" indent="0" algn="l">
              <a:buNone/>
            </a:pPr>
            <a:r>
              <a:rPr lang="en-GB" sz="2400" dirty="0"/>
              <a:t>Significance: </a:t>
            </a:r>
            <a:r>
              <a:rPr lang="en-GB" sz="2400" dirty="0" smtClean="0"/>
              <a:t> </a:t>
            </a:r>
            <a:endParaRPr lang="en-US" sz="2400" dirty="0"/>
          </a:p>
          <a:p>
            <a:pPr algn="l" rtl="0">
              <a:buFont typeface="Arial" panose="020B0604020202020204" pitchFamily="34" charset="0"/>
              <a:buChar char="•"/>
            </a:pPr>
            <a:r>
              <a:rPr lang="en-GB" sz="2400" dirty="0"/>
              <a:t> &lt; 3 cm: difficult laryngoscopy </a:t>
            </a:r>
            <a:endParaRPr lang="en-US" sz="2400" dirty="0"/>
          </a:p>
          <a:p>
            <a:pPr algn="l" rtl="0">
              <a:buFont typeface="Arial" panose="020B0604020202020204" pitchFamily="34" charset="0"/>
              <a:buChar char="•"/>
            </a:pPr>
            <a:r>
              <a:rPr lang="en-GB" sz="2400" dirty="0"/>
              <a:t> &lt; 2 cm:  difficult LMA insertion</a:t>
            </a:r>
            <a:endParaRPr lang="ar-JO" sz="2400" dirty="0"/>
          </a:p>
        </p:txBody>
      </p:sp>
      <p:pic>
        <p:nvPicPr>
          <p:cNvPr id="4" name="صورة 4">
            <a:extLst>
              <a:ext uri="{FF2B5EF4-FFF2-40B4-BE49-F238E27FC236}">
                <a16:creationId xmlns="" xmlns:a16="http://schemas.microsoft.com/office/drawing/2014/main" id="{ED660D9A-E05D-0A46-B4B8-AA9861EB9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4999" y="3762411"/>
            <a:ext cx="3767667" cy="2819010"/>
          </a:xfrm>
          <a:prstGeom prst="rect">
            <a:avLst/>
          </a:prstGeom>
        </p:spPr>
      </p:pic>
    </p:spTree>
    <p:extLst>
      <p:ext uri="{BB962C8B-B14F-4D97-AF65-F5344CB8AC3E}">
        <p14:creationId xmlns:p14="http://schemas.microsoft.com/office/powerpoint/2010/main" val="2227674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2AEB957E-A718-C64F-B10E-D1DC1312BBCD}"/>
              </a:ext>
            </a:extLst>
          </p:cNvPr>
          <p:cNvSpPr>
            <a:spLocks noGrp="1"/>
          </p:cNvSpPr>
          <p:nvPr>
            <p:ph type="title"/>
          </p:nvPr>
        </p:nvSpPr>
        <p:spPr/>
        <p:txBody>
          <a:bodyPr>
            <a:normAutofit/>
          </a:bodyPr>
          <a:lstStyle/>
          <a:p>
            <a:r>
              <a:rPr lang="en-GB" dirty="0" err="1"/>
              <a:t>Thyromental</a:t>
            </a:r>
            <a:r>
              <a:rPr lang="en-GB" dirty="0"/>
              <a:t> distance (pail</a:t>
            </a:r>
            <a:r>
              <a:rPr lang="en-US" dirty="0"/>
              <a:t>’</a:t>
            </a:r>
            <a:r>
              <a:rPr lang="en-GB" dirty="0"/>
              <a:t>s test ) </a:t>
            </a:r>
            <a:endParaRPr lang="ar-JO" dirty="0"/>
          </a:p>
        </p:txBody>
      </p:sp>
      <p:sp>
        <p:nvSpPr>
          <p:cNvPr id="3" name="عنصر نائب للمحتوى 2">
            <a:extLst>
              <a:ext uri="{FF2B5EF4-FFF2-40B4-BE49-F238E27FC236}">
                <a16:creationId xmlns="" xmlns:a16="http://schemas.microsoft.com/office/drawing/2014/main" id="{3CCA2413-A531-B14A-BA88-C136BEFF79C3}"/>
              </a:ext>
            </a:extLst>
          </p:cNvPr>
          <p:cNvSpPr>
            <a:spLocks noGrp="1"/>
          </p:cNvSpPr>
          <p:nvPr>
            <p:ph idx="1"/>
          </p:nvPr>
        </p:nvSpPr>
        <p:spPr>
          <a:xfrm>
            <a:off x="1060207" y="1911688"/>
            <a:ext cx="8770418" cy="3428436"/>
          </a:xfrm>
        </p:spPr>
        <p:txBody>
          <a:bodyPr>
            <a:normAutofit/>
          </a:bodyPr>
          <a:lstStyle/>
          <a:p>
            <a:pPr marL="0" indent="0" algn="l">
              <a:buNone/>
            </a:pPr>
            <a:r>
              <a:rPr lang="en-GB" sz="2400" dirty="0"/>
              <a:t>Distance from the tip of thyroid cartilage to inside of the </a:t>
            </a:r>
            <a:r>
              <a:rPr lang="en-GB" sz="2400" dirty="0" err="1"/>
              <a:t>mentum</a:t>
            </a:r>
            <a:r>
              <a:rPr lang="en-GB" sz="2400" dirty="0"/>
              <a:t> </a:t>
            </a:r>
          </a:p>
          <a:p>
            <a:pPr marL="0" indent="0" algn="l">
              <a:buNone/>
            </a:pPr>
            <a:r>
              <a:rPr lang="en-GB" sz="2400" dirty="0"/>
              <a:t>Neck full extended / mouth closed </a:t>
            </a:r>
          </a:p>
          <a:p>
            <a:pPr algn="l" rtl="0">
              <a:buFont typeface="Arial" panose="020B0604020202020204" pitchFamily="34" charset="0"/>
              <a:buChar char="•"/>
            </a:pPr>
            <a:r>
              <a:rPr lang="en-GB" sz="2400" dirty="0"/>
              <a:t>&gt;6.5cm _no problem with laryngoscopy </a:t>
            </a:r>
            <a:r>
              <a:rPr lang="en-US" sz="2400" dirty="0"/>
              <a:t>&amp; </a:t>
            </a:r>
            <a:r>
              <a:rPr lang="en-GB" sz="2400" dirty="0"/>
              <a:t>intubation </a:t>
            </a:r>
            <a:r>
              <a:rPr lang="en-US" sz="2400" dirty="0"/>
              <a:t> </a:t>
            </a:r>
            <a:endParaRPr lang="en-GB" sz="2400" dirty="0"/>
          </a:p>
          <a:p>
            <a:pPr algn="l" rtl="0">
              <a:buFont typeface="Arial" panose="020B0604020202020204" pitchFamily="34" charset="0"/>
              <a:buChar char="•"/>
            </a:pPr>
            <a:r>
              <a:rPr lang="en-GB" sz="2400" dirty="0"/>
              <a:t>6-6.5 –difficult laryngoscopy but possible </a:t>
            </a:r>
          </a:p>
          <a:p>
            <a:pPr algn="l" rtl="0">
              <a:buFont typeface="Arial" panose="020B0604020202020204" pitchFamily="34" charset="0"/>
              <a:buChar char="•"/>
            </a:pPr>
            <a:r>
              <a:rPr lang="en-GB" sz="2400" dirty="0"/>
              <a:t>&lt; 6cm –</a:t>
            </a:r>
            <a:r>
              <a:rPr lang="en-GB" sz="2400" dirty="0" smtClean="0"/>
              <a:t>laryngoscopy is impossible </a:t>
            </a:r>
            <a:endParaRPr lang="en-GB" sz="2400" dirty="0"/>
          </a:p>
          <a:p>
            <a:pPr marL="0" indent="0" algn="l">
              <a:buNone/>
            </a:pPr>
            <a:endParaRPr lang="ar-JO" sz="2400" dirty="0"/>
          </a:p>
        </p:txBody>
      </p:sp>
      <p:pic>
        <p:nvPicPr>
          <p:cNvPr id="4" name="صورة 4">
            <a:extLst>
              <a:ext uri="{FF2B5EF4-FFF2-40B4-BE49-F238E27FC236}">
                <a16:creationId xmlns="" xmlns:a16="http://schemas.microsoft.com/office/drawing/2014/main" id="{1C0D8B8C-2A99-0144-9F14-657F2C307D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1816" y="2554460"/>
            <a:ext cx="2720184" cy="4110832"/>
          </a:xfrm>
          <a:prstGeom prst="rect">
            <a:avLst/>
          </a:prstGeom>
        </p:spPr>
      </p:pic>
    </p:spTree>
    <p:extLst>
      <p:ext uri="{BB962C8B-B14F-4D97-AF65-F5344CB8AC3E}">
        <p14:creationId xmlns:p14="http://schemas.microsoft.com/office/powerpoint/2010/main" val="2688307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CEF3C22D-36DF-8444-8554-162085C3420A}"/>
              </a:ext>
            </a:extLst>
          </p:cNvPr>
          <p:cNvSpPr>
            <a:spLocks noGrp="1"/>
          </p:cNvSpPr>
          <p:nvPr>
            <p:ph type="title" idx="4294967295"/>
          </p:nvPr>
        </p:nvSpPr>
        <p:spPr>
          <a:xfrm>
            <a:off x="0" y="239713"/>
            <a:ext cx="11793538" cy="1371600"/>
          </a:xfrm>
        </p:spPr>
        <p:txBody>
          <a:bodyPr>
            <a:normAutofit/>
          </a:bodyPr>
          <a:lstStyle/>
          <a:p>
            <a:pPr algn="ctr"/>
            <a:r>
              <a:rPr lang="en-GB" sz="5700" b="0" i="0" u="none" strike="noStrike" dirty="0" err="1">
                <a:solidFill>
                  <a:schemeClr val="tx1"/>
                </a:solidFill>
                <a:effectLst/>
                <a:latin typeface="Abadi" panose="020F0502020204030204" pitchFamily="34" charset="0"/>
              </a:rPr>
              <a:t>Hyomental</a:t>
            </a:r>
            <a:r>
              <a:rPr lang="ar-SA" sz="5700" b="0" i="0" u="none" strike="noStrike" dirty="0">
                <a:solidFill>
                  <a:schemeClr val="tx1"/>
                </a:solidFill>
                <a:effectLst/>
                <a:latin typeface="Abadi" panose="020F0502020204030204" pitchFamily="34" charset="0"/>
              </a:rPr>
              <a:t> </a:t>
            </a:r>
            <a:endParaRPr lang="ar-JO" sz="5700" dirty="0">
              <a:solidFill>
                <a:schemeClr val="tx1"/>
              </a:solidFill>
            </a:endParaRPr>
          </a:p>
        </p:txBody>
      </p:sp>
      <p:sp>
        <p:nvSpPr>
          <p:cNvPr id="3" name="عنصر نائب للمحتوى 2">
            <a:extLst>
              <a:ext uri="{FF2B5EF4-FFF2-40B4-BE49-F238E27FC236}">
                <a16:creationId xmlns="" xmlns:a16="http://schemas.microsoft.com/office/drawing/2014/main" id="{CC2C8FBA-B04C-7047-BB05-4936175F941F}"/>
              </a:ext>
            </a:extLst>
          </p:cNvPr>
          <p:cNvSpPr>
            <a:spLocks noGrp="1"/>
          </p:cNvSpPr>
          <p:nvPr>
            <p:ph type="body" idx="4294967295"/>
          </p:nvPr>
        </p:nvSpPr>
        <p:spPr>
          <a:xfrm>
            <a:off x="0" y="1320800"/>
            <a:ext cx="8867775" cy="4741863"/>
          </a:xfrm>
        </p:spPr>
        <p:txBody>
          <a:bodyPr>
            <a:noAutofit/>
          </a:bodyPr>
          <a:lstStyle/>
          <a:p>
            <a:pPr marL="0" indent="0" algn="l">
              <a:buNone/>
            </a:pPr>
            <a:r>
              <a:rPr lang="en-GB" sz="2400" b="0" i="0" u="none" strike="noStrike" dirty="0">
                <a:effectLst/>
              </a:rPr>
              <a:t>Measured from the </a:t>
            </a:r>
            <a:r>
              <a:rPr lang="en-GB" sz="2400" b="0" i="0" u="none" strike="noStrike" dirty="0" err="1">
                <a:effectLst/>
              </a:rPr>
              <a:t>mentum</a:t>
            </a:r>
            <a:r>
              <a:rPr lang="en-GB" sz="2400" b="0" i="0" u="none" strike="noStrike" dirty="0">
                <a:effectLst/>
              </a:rPr>
              <a:t> to the top of the hyoid bone &gt;2 fingers</a:t>
            </a:r>
            <a:r>
              <a:rPr lang="en-US" sz="2400" b="0" i="0" u="none" strike="noStrike" dirty="0">
                <a:effectLst/>
              </a:rPr>
              <a:t> </a:t>
            </a:r>
            <a:endParaRPr lang="en-GB" sz="2400" b="0" i="0" u="none" strike="noStrike" dirty="0">
              <a:effectLst/>
            </a:endParaRPr>
          </a:p>
          <a:p>
            <a:pPr marL="0" indent="0" algn="l">
              <a:buNone/>
            </a:pPr>
            <a:r>
              <a:rPr lang="en-GB" sz="2400" b="0" i="0" u="none" strike="noStrike" dirty="0">
                <a:effectLst/>
              </a:rPr>
              <a:t>-The position of the hyoid bone marks  the entrance to the larynx</a:t>
            </a:r>
            <a:r>
              <a:rPr lang="en-GB" sz="2400" b="0" i="0" u="none" strike="noStrike" dirty="0" smtClean="0">
                <a:effectLst/>
              </a:rPr>
              <a:t>.</a:t>
            </a:r>
            <a:endParaRPr lang="en-US" sz="2400" dirty="0"/>
          </a:p>
          <a:p>
            <a:pPr marL="0" indent="0" algn="l">
              <a:buNone/>
            </a:pPr>
            <a:r>
              <a:rPr lang="en-US" sz="2400" b="0" i="0" u="none" strike="noStrike" dirty="0">
                <a:effectLst/>
              </a:rPr>
              <a:t>-</a:t>
            </a:r>
            <a:r>
              <a:rPr lang="en-GB" sz="2400" b="0" i="0" u="none" strike="noStrike" dirty="0" smtClean="0">
                <a:effectLst/>
              </a:rPr>
              <a:t>&lt;</a:t>
            </a:r>
            <a:r>
              <a:rPr lang="en-GB" sz="2400" b="0" i="0" u="none" strike="noStrike" dirty="0">
                <a:effectLst/>
              </a:rPr>
              <a:t>2 = Less space to displace tongue tend to be more difficult to intubate.</a:t>
            </a:r>
          </a:p>
          <a:p>
            <a:pPr marL="0" indent="0" algn="l">
              <a:buNone/>
            </a:pPr>
            <a:endParaRPr lang="ar-JO" sz="2400" dirty="0"/>
          </a:p>
        </p:txBody>
      </p:sp>
      <p:pic>
        <p:nvPicPr>
          <p:cNvPr id="4" name="صورة 4">
            <a:extLst>
              <a:ext uri="{FF2B5EF4-FFF2-40B4-BE49-F238E27FC236}">
                <a16:creationId xmlns="" xmlns:a16="http://schemas.microsoft.com/office/drawing/2014/main" id="{75F49BDD-E063-1143-A7E5-BEA909E5C9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2171" y="2743200"/>
            <a:ext cx="3041650" cy="4114800"/>
          </a:xfrm>
          <a:prstGeom prst="rect">
            <a:avLst/>
          </a:prstGeom>
        </p:spPr>
      </p:pic>
    </p:spTree>
    <p:extLst>
      <p:ext uri="{BB962C8B-B14F-4D97-AF65-F5344CB8AC3E}">
        <p14:creationId xmlns:p14="http://schemas.microsoft.com/office/powerpoint/2010/main" val="1409743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73BC349C-DEAB-A340-B572-5FD941ED01B3}"/>
              </a:ext>
            </a:extLst>
          </p:cNvPr>
          <p:cNvSpPr>
            <a:spLocks noGrp="1"/>
          </p:cNvSpPr>
          <p:nvPr>
            <p:ph type="title"/>
          </p:nvPr>
        </p:nvSpPr>
        <p:spPr/>
        <p:txBody>
          <a:bodyPr/>
          <a:lstStyle/>
          <a:p>
            <a:endParaRPr lang="ar-JO" dirty="0"/>
          </a:p>
        </p:txBody>
      </p:sp>
      <p:pic>
        <p:nvPicPr>
          <p:cNvPr id="4" name="صورة 4">
            <a:extLst>
              <a:ext uri="{FF2B5EF4-FFF2-40B4-BE49-F238E27FC236}">
                <a16:creationId xmlns="" xmlns:a16="http://schemas.microsoft.com/office/drawing/2014/main" id="{0FFD4CAE-7764-E24E-8658-688D4E6CDF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7129" y="2014194"/>
            <a:ext cx="10930072" cy="3894666"/>
          </a:xfrm>
        </p:spPr>
      </p:pic>
    </p:spTree>
    <p:extLst>
      <p:ext uri="{BB962C8B-B14F-4D97-AF65-F5344CB8AC3E}">
        <p14:creationId xmlns:p14="http://schemas.microsoft.com/office/powerpoint/2010/main" val="3190182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1" y="161925"/>
            <a:ext cx="5162550" cy="6467475"/>
          </a:xfrm>
          <a:prstGeom prst="rect">
            <a:avLst/>
          </a:prstGeom>
          <a:solidFill>
            <a:schemeClr val="bg1"/>
          </a:solidFill>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0350" y="1"/>
            <a:ext cx="4876800" cy="6629400"/>
          </a:xfrm>
          <a:prstGeom prst="rect">
            <a:avLst/>
          </a:prstGeom>
          <a:blipFill>
            <a:blip r:embed="rId4"/>
            <a:stretch>
              <a:fillRect/>
            </a:stretch>
          </a:blipFill>
        </p:spPr>
      </p:pic>
    </p:spTree>
    <p:extLst>
      <p:ext uri="{BB962C8B-B14F-4D97-AF65-F5344CB8AC3E}">
        <p14:creationId xmlns:p14="http://schemas.microsoft.com/office/powerpoint/2010/main" val="10225310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9F159C-9C3E-4FF3-B217-91FE99412E5A}"/>
              </a:ext>
            </a:extLst>
          </p:cNvPr>
          <p:cNvSpPr>
            <a:spLocks noGrp="1"/>
          </p:cNvSpPr>
          <p:nvPr>
            <p:ph type="title"/>
          </p:nvPr>
        </p:nvSpPr>
        <p:spPr>
          <a:xfrm>
            <a:off x="6748627" y="567974"/>
            <a:ext cx="5159438" cy="1645920"/>
          </a:xfrm>
        </p:spPr>
        <p:txBody>
          <a:bodyPr>
            <a:normAutofit/>
          </a:bodyPr>
          <a:lstStyle/>
          <a:p>
            <a:r>
              <a:rPr lang="en-GB" sz="4400" b="1" u="sng" dirty="0">
                <a:solidFill>
                  <a:schemeClr val="tx1"/>
                </a:solidFill>
              </a:rPr>
              <a:t>Mallampati score </a:t>
            </a:r>
          </a:p>
        </p:txBody>
      </p:sp>
      <p:sp>
        <p:nvSpPr>
          <p:cNvPr id="9" name="Rectangle 8">
            <a:extLst>
              <a:ext uri="{FF2B5EF4-FFF2-40B4-BE49-F238E27FC236}">
                <a16:creationId xmlns:a16="http://schemas.microsoft.com/office/drawing/2014/main" xmlns="" id="{CD000060-D06D-4A48-BD8E-978966CCA7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a:extLst>
              <a:ext uri="{FF2B5EF4-FFF2-40B4-BE49-F238E27FC236}">
                <a16:creationId xmlns:a16="http://schemas.microsoft.com/office/drawing/2014/main" xmlns="" id="{DE4E5113-B3D0-40F8-9F39-B2C2BF92AE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sp>
      <p:pic>
        <p:nvPicPr>
          <p:cNvPr id="4" name="Picture 3">
            <a:extLst>
              <a:ext uri="{FF2B5EF4-FFF2-40B4-BE49-F238E27FC236}">
                <a16:creationId xmlns:a16="http://schemas.microsoft.com/office/drawing/2014/main" xmlns="" id="{A72EED45-A9B1-44AD-A601-A10D0C808FB5}"/>
              </a:ext>
            </a:extLst>
          </p:cNvPr>
          <p:cNvPicPr>
            <a:picLocks noChangeAspect="1"/>
          </p:cNvPicPr>
          <p:nvPr/>
        </p:nvPicPr>
        <p:blipFill>
          <a:blip r:embed="rId2"/>
          <a:stretch>
            <a:fillRect/>
          </a:stretch>
        </p:blipFill>
        <p:spPr>
          <a:xfrm>
            <a:off x="369477" y="541561"/>
            <a:ext cx="5770065" cy="5774877"/>
          </a:xfrm>
          <a:prstGeom prst="rect">
            <a:avLst/>
          </a:prstGeom>
        </p:spPr>
      </p:pic>
      <p:sp>
        <p:nvSpPr>
          <p:cNvPr id="3" name="Content Placeholder 2">
            <a:extLst>
              <a:ext uri="{FF2B5EF4-FFF2-40B4-BE49-F238E27FC236}">
                <a16:creationId xmlns:a16="http://schemas.microsoft.com/office/drawing/2014/main" xmlns="" id="{25D830DC-55FA-4C0F-9B99-333866E73B59}"/>
              </a:ext>
            </a:extLst>
          </p:cNvPr>
          <p:cNvSpPr>
            <a:spLocks noGrp="1"/>
          </p:cNvSpPr>
          <p:nvPr>
            <p:ph idx="1"/>
          </p:nvPr>
        </p:nvSpPr>
        <p:spPr>
          <a:xfrm>
            <a:off x="6139542" y="1901371"/>
            <a:ext cx="5866928" cy="4678393"/>
          </a:xfrm>
        </p:spPr>
        <p:txBody>
          <a:bodyPr>
            <a:normAutofit fontScale="92500"/>
          </a:bodyPr>
          <a:lstStyle/>
          <a:p>
            <a:r>
              <a:rPr lang="en-GB" sz="2400" dirty="0"/>
              <a:t>The assessment of the size of tongue relative to the size of pharyngeal opening to predict intubation difficulty.</a:t>
            </a:r>
          </a:p>
          <a:p>
            <a:r>
              <a:rPr lang="en-GB" sz="2400" dirty="0"/>
              <a:t>Performed with patient in a sitting position, head neutral, mouth open wide and tongue protruding to the maximum.</a:t>
            </a:r>
          </a:p>
          <a:p>
            <a:r>
              <a:rPr lang="en-GB" sz="2400" b="1" dirty="0"/>
              <a:t>Class I</a:t>
            </a:r>
            <a:r>
              <a:rPr lang="en-GB" sz="2400" dirty="0"/>
              <a:t>: </a:t>
            </a:r>
            <a:r>
              <a:rPr lang="en-GB" sz="2400" b="1" dirty="0"/>
              <a:t>46%</a:t>
            </a:r>
            <a:r>
              <a:rPr lang="en-GB" sz="2400" dirty="0"/>
              <a:t> prevalence(No Difficult intubation) </a:t>
            </a:r>
            <a:br>
              <a:rPr lang="en-GB" sz="2400" dirty="0"/>
            </a:br>
            <a:r>
              <a:rPr lang="en-GB" sz="2400" b="1" dirty="0"/>
              <a:t>Class II</a:t>
            </a:r>
            <a:r>
              <a:rPr lang="en-GB" sz="2400" dirty="0"/>
              <a:t>:</a:t>
            </a:r>
            <a:r>
              <a:rPr lang="en-GB" sz="2400" b="1" dirty="0"/>
              <a:t>40% </a:t>
            </a:r>
            <a:r>
              <a:rPr lang="en-GB" sz="2400" dirty="0"/>
              <a:t>prevalence(No Difficult intubation) </a:t>
            </a:r>
          </a:p>
          <a:p>
            <a:pPr marL="0" indent="0">
              <a:buNone/>
            </a:pPr>
            <a:r>
              <a:rPr lang="en-GB" sz="2400" b="1" dirty="0"/>
              <a:t>   Class III</a:t>
            </a:r>
            <a:r>
              <a:rPr lang="en-GB" sz="2400" dirty="0"/>
              <a:t>:</a:t>
            </a:r>
            <a:r>
              <a:rPr lang="en-GB" sz="2400" b="1" dirty="0"/>
              <a:t>&lt;13% </a:t>
            </a:r>
            <a:r>
              <a:rPr lang="en-GB" sz="2400" dirty="0"/>
              <a:t>prevalence(Moderate Difficult         intubation)</a:t>
            </a:r>
            <a:br>
              <a:rPr lang="en-GB" sz="2400" dirty="0"/>
            </a:br>
            <a:r>
              <a:rPr lang="en-GB" sz="2400" dirty="0"/>
              <a:t>   </a:t>
            </a:r>
            <a:r>
              <a:rPr lang="en-GB" sz="2400" b="1" dirty="0"/>
              <a:t>Class IV</a:t>
            </a:r>
            <a:r>
              <a:rPr lang="en-GB" sz="2400" dirty="0"/>
              <a:t>:</a:t>
            </a:r>
            <a:r>
              <a:rPr lang="en-GB" sz="2400" b="1" dirty="0"/>
              <a:t>&lt;1% </a:t>
            </a:r>
            <a:r>
              <a:rPr lang="en-GB" sz="2400" dirty="0"/>
              <a:t>prevalence(Severe Difficult intubation)</a:t>
            </a:r>
            <a:br>
              <a:rPr lang="en-GB" sz="2400" dirty="0"/>
            </a:br>
            <a:endParaRPr lang="en-GB" sz="2400" dirty="0"/>
          </a:p>
        </p:txBody>
      </p:sp>
      <p:sp>
        <p:nvSpPr>
          <p:cNvPr id="12" name="TextBox 11">
            <a:extLst>
              <a:ext uri="{FF2B5EF4-FFF2-40B4-BE49-F238E27FC236}">
                <a16:creationId xmlns:a16="http://schemas.microsoft.com/office/drawing/2014/main" xmlns="" id="{BA97061B-0061-430D-98FF-ECBB7642A405}"/>
              </a:ext>
            </a:extLst>
          </p:cNvPr>
          <p:cNvSpPr txBox="1"/>
          <p:nvPr/>
        </p:nvSpPr>
        <p:spPr>
          <a:xfrm>
            <a:off x="8180509" y="321778"/>
            <a:ext cx="3127513" cy="646331"/>
          </a:xfrm>
          <a:prstGeom prst="rect">
            <a:avLst/>
          </a:prstGeom>
          <a:noFill/>
        </p:spPr>
        <p:txBody>
          <a:bodyPr wrap="square">
            <a:spAutoFit/>
          </a:bodyPr>
          <a:lstStyle/>
          <a:p>
            <a:r>
              <a:rPr lang="ar-JO" sz="3600" dirty="0">
                <a:latin typeface="Abadi" panose="020B0604020104020204" pitchFamily="34" charset="0"/>
              </a:rPr>
              <a:t>)</a:t>
            </a:r>
            <a:r>
              <a:rPr lang="en-GB" sz="3600" dirty="0">
                <a:latin typeface="Abadi" panose="020B0604020104020204" pitchFamily="34" charset="0"/>
              </a:rPr>
              <a:t>LE</a:t>
            </a:r>
            <a:r>
              <a:rPr lang="en-GB" sz="3600" b="1" dirty="0">
                <a:solidFill>
                  <a:srgbClr val="0070C0"/>
                </a:solidFill>
                <a:latin typeface="Abadi" panose="020B0604020104020204" pitchFamily="34" charset="0"/>
              </a:rPr>
              <a:t>M</a:t>
            </a:r>
            <a:r>
              <a:rPr lang="en-GB" sz="3600" dirty="0">
                <a:latin typeface="Abadi" panose="020B0604020104020204" pitchFamily="34" charset="0"/>
              </a:rPr>
              <a:t>ON</a:t>
            </a:r>
            <a:r>
              <a:rPr lang="ar-JO" sz="3600" dirty="0">
                <a:latin typeface="Abadi" panose="020B0604020104020204" pitchFamily="34" charset="0"/>
              </a:rPr>
              <a:t>(</a:t>
            </a:r>
            <a:endParaRPr lang="en-GB" sz="3600" dirty="0"/>
          </a:p>
        </p:txBody>
      </p:sp>
    </p:spTree>
    <p:extLst>
      <p:ext uri="{BB962C8B-B14F-4D97-AF65-F5344CB8AC3E}">
        <p14:creationId xmlns:p14="http://schemas.microsoft.com/office/powerpoint/2010/main" val="2746566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BC325-E161-438B-B93C-3C21355BD7C1}"/>
              </a:ext>
            </a:extLst>
          </p:cNvPr>
          <p:cNvSpPr>
            <a:spLocks noGrp="1"/>
          </p:cNvSpPr>
          <p:nvPr>
            <p:ph type="title"/>
          </p:nvPr>
        </p:nvSpPr>
        <p:spPr>
          <a:xfrm>
            <a:off x="274111" y="308232"/>
            <a:ext cx="11298702" cy="1371600"/>
          </a:xfrm>
        </p:spPr>
        <p:txBody>
          <a:bodyPr>
            <a:normAutofit/>
          </a:bodyPr>
          <a:lstStyle/>
          <a:p>
            <a:pPr algn="ctr"/>
            <a:r>
              <a:rPr lang="en-GB" sz="4000" b="1" dirty="0">
                <a:solidFill>
                  <a:srgbClr val="B54C2D"/>
                </a:solidFill>
              </a:rPr>
              <a:t>Cormack Grading </a:t>
            </a:r>
            <a:br>
              <a:rPr lang="en-GB" sz="4000" b="1" dirty="0">
                <a:solidFill>
                  <a:srgbClr val="B54C2D"/>
                </a:solidFill>
              </a:rPr>
            </a:br>
            <a:r>
              <a:rPr lang="en-GB" sz="4000" b="1" dirty="0">
                <a:solidFill>
                  <a:srgbClr val="B54C2D"/>
                </a:solidFill>
              </a:rPr>
              <a:t>Laryngoscopic View Grades</a:t>
            </a:r>
          </a:p>
        </p:txBody>
      </p:sp>
      <p:pic>
        <p:nvPicPr>
          <p:cNvPr id="4" name="Picture 3">
            <a:extLst>
              <a:ext uri="{FF2B5EF4-FFF2-40B4-BE49-F238E27FC236}">
                <a16:creationId xmlns:a16="http://schemas.microsoft.com/office/drawing/2014/main" xmlns="" id="{381D0FBE-D4FF-4D0F-B7BC-F5E3D8C7CD81}"/>
              </a:ext>
            </a:extLst>
          </p:cNvPr>
          <p:cNvPicPr>
            <a:picLocks noChangeAspect="1"/>
          </p:cNvPicPr>
          <p:nvPr/>
        </p:nvPicPr>
        <p:blipFill>
          <a:blip r:embed="rId2"/>
          <a:stretch>
            <a:fillRect/>
          </a:stretch>
        </p:blipFill>
        <p:spPr>
          <a:xfrm>
            <a:off x="1350498" y="1732840"/>
            <a:ext cx="8961120" cy="2405575"/>
          </a:xfrm>
          <a:prstGeom prst="rect">
            <a:avLst/>
          </a:prstGeom>
        </p:spPr>
      </p:pic>
      <p:sp>
        <p:nvSpPr>
          <p:cNvPr id="5" name="Content Placeholder 4">
            <a:extLst>
              <a:ext uri="{FF2B5EF4-FFF2-40B4-BE49-F238E27FC236}">
                <a16:creationId xmlns:a16="http://schemas.microsoft.com/office/drawing/2014/main" xmlns="" id="{C844227C-A681-4423-9BE8-C0F1424F0D69}"/>
              </a:ext>
            </a:extLst>
          </p:cNvPr>
          <p:cNvSpPr txBox="1">
            <a:spLocks noGrp="1"/>
          </p:cNvSpPr>
          <p:nvPr>
            <p:ph idx="1"/>
          </p:nvPr>
        </p:nvSpPr>
        <p:spPr>
          <a:xfrm>
            <a:off x="843305" y="4209006"/>
            <a:ext cx="9738885" cy="2708434"/>
          </a:xfrm>
          <a:prstGeom prst="rect">
            <a:avLst/>
          </a:prstGeom>
          <a:noFill/>
        </p:spPr>
        <p:txBody>
          <a:bodyPr wrap="none" rtlCol="0">
            <a:spAutoFit/>
          </a:bodyPr>
          <a:lstStyle/>
          <a:p>
            <a:r>
              <a:rPr lang="en-GB" sz="2000" b="1" dirty="0"/>
              <a:t>Grade 1</a:t>
            </a:r>
            <a:r>
              <a:rPr lang="en-GB" sz="2000" dirty="0"/>
              <a:t>: Full view of glottis.</a:t>
            </a:r>
          </a:p>
          <a:p>
            <a:r>
              <a:rPr lang="en-GB" sz="2000" b="1" dirty="0"/>
              <a:t>Grade 2</a:t>
            </a:r>
            <a:r>
              <a:rPr lang="en-GB" sz="2000" dirty="0"/>
              <a:t>: Only posterior extremity of glottis seen or only arytenoid cartilages.</a:t>
            </a:r>
          </a:p>
          <a:p>
            <a:r>
              <a:rPr lang="en-GB" sz="2000" b="1" dirty="0"/>
              <a:t>Grade 3</a:t>
            </a:r>
            <a:r>
              <a:rPr lang="en-GB" sz="2000" dirty="0"/>
              <a:t>: Only epiglottis seen.</a:t>
            </a:r>
          </a:p>
          <a:p>
            <a:r>
              <a:rPr lang="en-GB" sz="2000" b="1" dirty="0"/>
              <a:t>Grade 4</a:t>
            </a:r>
            <a:r>
              <a:rPr lang="en-GB" sz="2000" dirty="0"/>
              <a:t>: Neither glottis nor epiglottis seen ( very rare).</a:t>
            </a:r>
          </a:p>
          <a:p>
            <a:pPr marL="0" indent="0">
              <a:buNone/>
            </a:pPr>
            <a:r>
              <a:rPr lang="en-US" sz="2000" dirty="0">
                <a:solidFill>
                  <a:schemeClr val="accent6">
                    <a:lumMod val="50000"/>
                  </a:schemeClr>
                </a:solidFill>
                <a:latin typeface="Arial" charset="0"/>
                <a:ea typeface="ＭＳ Ｐゴシック" pitchFamily="-76" charset="-128"/>
                <a:cs typeface="+mn-cs"/>
              </a:rPr>
              <a:t> </a:t>
            </a:r>
            <a:r>
              <a:rPr lang="en-US" sz="2000" b="1" dirty="0">
                <a:solidFill>
                  <a:schemeClr val="accent6">
                    <a:lumMod val="75000"/>
                  </a:schemeClr>
                </a:solidFill>
                <a:latin typeface="Arial" charset="0"/>
                <a:ea typeface="ＭＳ Ｐゴシック" pitchFamily="-76" charset="-128"/>
                <a:cs typeface="+mn-cs"/>
              </a:rPr>
              <a:t>Class I view is a Grade I Intubation 99% of the time.</a:t>
            </a:r>
            <a:br>
              <a:rPr lang="en-US" sz="2000" b="1" dirty="0">
                <a:solidFill>
                  <a:schemeClr val="accent6">
                    <a:lumMod val="75000"/>
                  </a:schemeClr>
                </a:solidFill>
                <a:latin typeface="Arial" charset="0"/>
                <a:ea typeface="ＭＳ Ｐゴシック" pitchFamily="-76" charset="-128"/>
                <a:cs typeface="+mn-cs"/>
              </a:rPr>
            </a:br>
            <a:r>
              <a:rPr lang="en-US" sz="2000" b="1" dirty="0">
                <a:solidFill>
                  <a:schemeClr val="accent6">
                    <a:lumMod val="75000"/>
                  </a:schemeClr>
                </a:solidFill>
                <a:latin typeface="Arial" charset="0"/>
                <a:ea typeface="ＭＳ Ｐゴシック" pitchFamily="-76" charset="-128"/>
                <a:cs typeface="+mn-cs"/>
              </a:rPr>
              <a:t> Class IV view is a Grade III or IV intubation 99% of the time. </a:t>
            </a:r>
            <a:r>
              <a:rPr lang="en-US" sz="1400" b="1" dirty="0">
                <a:solidFill>
                  <a:schemeClr val="accent6">
                    <a:lumMod val="75000"/>
                  </a:schemeClr>
                </a:solidFill>
                <a:latin typeface="Arial" charset="0"/>
                <a:ea typeface="ＭＳ Ｐゴシック" pitchFamily="-76" charset="-128"/>
                <a:cs typeface="+mn-cs"/>
              </a:rPr>
              <a:t/>
            </a:r>
            <a:br>
              <a:rPr lang="en-US" sz="1400" b="1" dirty="0">
                <a:solidFill>
                  <a:schemeClr val="accent6">
                    <a:lumMod val="75000"/>
                  </a:schemeClr>
                </a:solidFill>
                <a:latin typeface="Arial" charset="0"/>
                <a:ea typeface="ＭＳ Ｐゴシック" pitchFamily="-76" charset="-128"/>
                <a:cs typeface="+mn-cs"/>
              </a:rPr>
            </a:br>
            <a:endParaRPr lang="en-GB" sz="2000" b="1" dirty="0">
              <a:solidFill>
                <a:schemeClr val="accent6">
                  <a:lumMod val="75000"/>
                </a:schemeClr>
              </a:solidFill>
            </a:endParaRPr>
          </a:p>
        </p:txBody>
      </p:sp>
    </p:spTree>
    <p:extLst>
      <p:ext uri="{BB962C8B-B14F-4D97-AF65-F5344CB8AC3E}">
        <p14:creationId xmlns:p14="http://schemas.microsoft.com/office/powerpoint/2010/main" val="3892598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9C63C30-8DAD-400F-A8AE-8F568C6CDB6A}"/>
              </a:ext>
            </a:extLst>
          </p:cNvPr>
          <p:cNvSpPr>
            <a:spLocks noGrp="1"/>
          </p:cNvSpPr>
          <p:nvPr>
            <p:ph idx="1"/>
          </p:nvPr>
        </p:nvSpPr>
        <p:spPr>
          <a:xfrm>
            <a:off x="624111" y="1339674"/>
            <a:ext cx="12466471" cy="4266630"/>
          </a:xfrm>
        </p:spPr>
        <p:txBody>
          <a:bodyPr>
            <a:noAutofit/>
          </a:bodyPr>
          <a:lstStyle/>
          <a:p>
            <a:r>
              <a:rPr lang="en-GB" sz="2400" dirty="0"/>
              <a:t>Partial or complete blockage in any part of the airway resulting in a</a:t>
            </a:r>
          </a:p>
          <a:p>
            <a:pPr marL="0" indent="0">
              <a:buNone/>
            </a:pPr>
            <a:r>
              <a:rPr lang="en-GB" sz="2400" dirty="0"/>
              <a:t> decreasing the ability to ventilate.</a:t>
            </a:r>
          </a:p>
          <a:p>
            <a:r>
              <a:rPr lang="en-GB" sz="2400" dirty="0"/>
              <a:t>Airway obstruction can be either acute or chronic.</a:t>
            </a:r>
          </a:p>
          <a:p>
            <a:r>
              <a:rPr lang="en-GB" sz="2400" b="1" dirty="0"/>
              <a:t>EX:</a:t>
            </a:r>
          </a:p>
          <a:p>
            <a:pPr>
              <a:buFont typeface="Wingdings" panose="05000000000000000000" pitchFamily="2" charset="2"/>
              <a:buChar char="§"/>
            </a:pPr>
            <a:r>
              <a:rPr lang="en-GB" sz="2400" dirty="0"/>
              <a:t>Tongue.                                            </a:t>
            </a:r>
          </a:p>
          <a:p>
            <a:pPr>
              <a:buFont typeface="Wingdings" panose="05000000000000000000" pitchFamily="2" charset="2"/>
              <a:buChar char="§"/>
            </a:pPr>
            <a:r>
              <a:rPr lang="en-GB" sz="2400" dirty="0"/>
              <a:t>foreign body.          </a:t>
            </a:r>
          </a:p>
          <a:p>
            <a:pPr>
              <a:buFont typeface="Wingdings" panose="05000000000000000000" pitchFamily="2" charset="2"/>
              <a:buChar char="§"/>
            </a:pPr>
            <a:r>
              <a:rPr lang="en-GB" sz="2400" dirty="0"/>
              <a:t>trauma (burn, bleeding).               </a:t>
            </a:r>
          </a:p>
          <a:p>
            <a:pPr>
              <a:buFont typeface="Wingdings" panose="05000000000000000000" pitchFamily="2" charset="2"/>
              <a:buChar char="§"/>
            </a:pPr>
            <a:r>
              <a:rPr lang="en-GB" sz="2400" dirty="0"/>
              <a:t> Infections (epiglottitis).     </a:t>
            </a:r>
          </a:p>
          <a:p>
            <a:pPr>
              <a:buFont typeface="Wingdings" panose="05000000000000000000" pitchFamily="2" charset="2"/>
              <a:buChar char="§"/>
            </a:pPr>
            <a:r>
              <a:rPr lang="en-GB" sz="2400" dirty="0"/>
              <a:t>allergic reactions.                              </a:t>
            </a:r>
          </a:p>
          <a:p>
            <a:pPr>
              <a:buFont typeface="Wingdings" panose="05000000000000000000" pitchFamily="2" charset="2"/>
              <a:buChar char="§"/>
            </a:pPr>
            <a:r>
              <a:rPr lang="en-GB" sz="2400" dirty="0"/>
              <a:t> tumors.</a:t>
            </a:r>
          </a:p>
          <a:p>
            <a:pPr>
              <a:buFont typeface="Wingdings" panose="05000000000000000000" pitchFamily="2" charset="2"/>
              <a:buChar char="§"/>
            </a:pPr>
            <a:r>
              <a:rPr lang="en-GB" sz="2400" dirty="0"/>
              <a:t>abscess(Peritonsillar abscess, Retropharyngeal abscess).</a:t>
            </a:r>
          </a:p>
          <a:p>
            <a:pPr marL="0" indent="0">
              <a:buNone/>
            </a:pPr>
            <a:endParaRPr lang="en-GB" sz="2400" dirty="0"/>
          </a:p>
        </p:txBody>
      </p:sp>
      <p:pic>
        <p:nvPicPr>
          <p:cNvPr id="12" name="Picture 11">
            <a:extLst>
              <a:ext uri="{FF2B5EF4-FFF2-40B4-BE49-F238E27FC236}">
                <a16:creationId xmlns:a16="http://schemas.microsoft.com/office/drawing/2014/main" xmlns="" id="{A7A613FC-BD06-4BFE-8844-D3A38EC22AAB}"/>
              </a:ext>
            </a:extLst>
          </p:cNvPr>
          <p:cNvPicPr>
            <a:picLocks noChangeAspect="1"/>
          </p:cNvPicPr>
          <p:nvPr/>
        </p:nvPicPr>
        <p:blipFill>
          <a:blip r:embed="rId2"/>
          <a:stretch>
            <a:fillRect/>
          </a:stretch>
        </p:blipFill>
        <p:spPr>
          <a:xfrm>
            <a:off x="1" y="1344"/>
            <a:ext cx="268458" cy="268458"/>
          </a:xfrm>
          <a:prstGeom prst="rect">
            <a:avLst/>
          </a:prstGeom>
        </p:spPr>
      </p:pic>
      <p:pic>
        <p:nvPicPr>
          <p:cNvPr id="17" name="Picture 16">
            <a:extLst>
              <a:ext uri="{FF2B5EF4-FFF2-40B4-BE49-F238E27FC236}">
                <a16:creationId xmlns:a16="http://schemas.microsoft.com/office/drawing/2014/main" xmlns="" id="{7341485B-4A53-4D1F-9F1D-DCB4979DC571}"/>
              </a:ext>
            </a:extLst>
          </p:cNvPr>
          <p:cNvPicPr>
            <a:picLocks noChangeAspect="1"/>
          </p:cNvPicPr>
          <p:nvPr/>
        </p:nvPicPr>
        <p:blipFill>
          <a:blip r:embed="rId3"/>
          <a:stretch>
            <a:fillRect/>
          </a:stretch>
        </p:blipFill>
        <p:spPr>
          <a:xfrm>
            <a:off x="0" y="6603653"/>
            <a:ext cx="262863" cy="262863"/>
          </a:xfrm>
          <a:prstGeom prst="rect">
            <a:avLst/>
          </a:prstGeom>
        </p:spPr>
      </p:pic>
      <p:pic>
        <p:nvPicPr>
          <p:cNvPr id="18" name="Picture 17">
            <a:extLst>
              <a:ext uri="{FF2B5EF4-FFF2-40B4-BE49-F238E27FC236}">
                <a16:creationId xmlns:a16="http://schemas.microsoft.com/office/drawing/2014/main" xmlns="" id="{D44A9CF4-ABD2-4149-B02B-7BD69E9BAAE8}"/>
              </a:ext>
            </a:extLst>
          </p:cNvPr>
          <p:cNvPicPr>
            <a:picLocks noChangeAspect="1"/>
          </p:cNvPicPr>
          <p:nvPr/>
        </p:nvPicPr>
        <p:blipFill>
          <a:blip r:embed="rId3"/>
          <a:stretch>
            <a:fillRect/>
          </a:stretch>
        </p:blipFill>
        <p:spPr>
          <a:xfrm>
            <a:off x="11924621" y="3206"/>
            <a:ext cx="266596" cy="266596"/>
          </a:xfrm>
          <a:prstGeom prst="rect">
            <a:avLst/>
          </a:prstGeom>
        </p:spPr>
      </p:pic>
      <p:pic>
        <p:nvPicPr>
          <p:cNvPr id="19" name="Picture 18">
            <a:extLst>
              <a:ext uri="{FF2B5EF4-FFF2-40B4-BE49-F238E27FC236}">
                <a16:creationId xmlns:a16="http://schemas.microsoft.com/office/drawing/2014/main" xmlns="" id="{30D4A63A-1516-49FC-AED1-3357513D3903}"/>
              </a:ext>
            </a:extLst>
          </p:cNvPr>
          <p:cNvPicPr>
            <a:picLocks noChangeAspect="1"/>
          </p:cNvPicPr>
          <p:nvPr/>
        </p:nvPicPr>
        <p:blipFill>
          <a:blip r:embed="rId3"/>
          <a:stretch>
            <a:fillRect/>
          </a:stretch>
        </p:blipFill>
        <p:spPr>
          <a:xfrm>
            <a:off x="11924621" y="6590621"/>
            <a:ext cx="267379" cy="267379"/>
          </a:xfrm>
          <a:prstGeom prst="rect">
            <a:avLst/>
          </a:prstGeom>
        </p:spPr>
      </p:pic>
      <p:pic>
        <p:nvPicPr>
          <p:cNvPr id="22" name="Picture 21">
            <a:extLst>
              <a:ext uri="{FF2B5EF4-FFF2-40B4-BE49-F238E27FC236}">
                <a16:creationId xmlns:a16="http://schemas.microsoft.com/office/drawing/2014/main" xmlns="" id="{45B2AC0B-1E9D-4980-9DDC-A32B92F9F7BC}"/>
              </a:ext>
            </a:extLst>
          </p:cNvPr>
          <p:cNvPicPr>
            <a:picLocks noChangeAspect="1"/>
          </p:cNvPicPr>
          <p:nvPr/>
        </p:nvPicPr>
        <p:blipFill>
          <a:blip r:embed="rId4"/>
          <a:stretch>
            <a:fillRect/>
          </a:stretch>
        </p:blipFill>
        <p:spPr>
          <a:xfrm>
            <a:off x="11985673" y="3161501"/>
            <a:ext cx="191476" cy="191476"/>
          </a:xfrm>
          <a:prstGeom prst="rect">
            <a:avLst/>
          </a:prstGeom>
        </p:spPr>
      </p:pic>
      <p:pic>
        <p:nvPicPr>
          <p:cNvPr id="23" name="Picture 22">
            <a:extLst>
              <a:ext uri="{FF2B5EF4-FFF2-40B4-BE49-F238E27FC236}">
                <a16:creationId xmlns:a16="http://schemas.microsoft.com/office/drawing/2014/main" xmlns="" id="{36E41814-1D34-4945-9A6E-FE5810B7E4DC}"/>
              </a:ext>
            </a:extLst>
          </p:cNvPr>
          <p:cNvPicPr>
            <a:picLocks noChangeAspect="1"/>
          </p:cNvPicPr>
          <p:nvPr/>
        </p:nvPicPr>
        <p:blipFill>
          <a:blip r:embed="rId5"/>
          <a:stretch>
            <a:fillRect/>
          </a:stretch>
        </p:blipFill>
        <p:spPr>
          <a:xfrm>
            <a:off x="11991299" y="2473325"/>
            <a:ext cx="195089" cy="195089"/>
          </a:xfrm>
          <a:prstGeom prst="rect">
            <a:avLst/>
          </a:prstGeom>
        </p:spPr>
      </p:pic>
      <p:pic>
        <p:nvPicPr>
          <p:cNvPr id="24" name="Picture 23">
            <a:extLst>
              <a:ext uri="{FF2B5EF4-FFF2-40B4-BE49-F238E27FC236}">
                <a16:creationId xmlns:a16="http://schemas.microsoft.com/office/drawing/2014/main" xmlns="" id="{8F32D147-2ACD-4F21-BAA8-C621738A06CC}"/>
              </a:ext>
            </a:extLst>
          </p:cNvPr>
          <p:cNvPicPr>
            <a:picLocks noChangeAspect="1"/>
          </p:cNvPicPr>
          <p:nvPr/>
        </p:nvPicPr>
        <p:blipFill>
          <a:blip r:embed="rId5"/>
          <a:stretch>
            <a:fillRect/>
          </a:stretch>
        </p:blipFill>
        <p:spPr>
          <a:xfrm>
            <a:off x="11991286" y="5905842"/>
            <a:ext cx="195089" cy="195089"/>
          </a:xfrm>
          <a:prstGeom prst="rect">
            <a:avLst/>
          </a:prstGeom>
        </p:spPr>
      </p:pic>
      <p:pic>
        <p:nvPicPr>
          <p:cNvPr id="25" name="Picture 24">
            <a:extLst>
              <a:ext uri="{FF2B5EF4-FFF2-40B4-BE49-F238E27FC236}">
                <a16:creationId xmlns:a16="http://schemas.microsoft.com/office/drawing/2014/main" xmlns="" id="{4B3ACBFF-7C6F-494F-A3FB-8D38C84D50C3}"/>
              </a:ext>
            </a:extLst>
          </p:cNvPr>
          <p:cNvPicPr>
            <a:picLocks noChangeAspect="1"/>
          </p:cNvPicPr>
          <p:nvPr/>
        </p:nvPicPr>
        <p:blipFill>
          <a:blip r:embed="rId5"/>
          <a:stretch>
            <a:fillRect/>
          </a:stretch>
        </p:blipFill>
        <p:spPr>
          <a:xfrm>
            <a:off x="11977228" y="3823829"/>
            <a:ext cx="195089" cy="195089"/>
          </a:xfrm>
          <a:prstGeom prst="rect">
            <a:avLst/>
          </a:prstGeom>
        </p:spPr>
      </p:pic>
      <p:pic>
        <p:nvPicPr>
          <p:cNvPr id="26" name="Picture 25">
            <a:extLst>
              <a:ext uri="{FF2B5EF4-FFF2-40B4-BE49-F238E27FC236}">
                <a16:creationId xmlns:a16="http://schemas.microsoft.com/office/drawing/2014/main" xmlns="" id="{EFF540FD-8C49-41EE-81AC-B29D2D57C0AA}"/>
              </a:ext>
            </a:extLst>
          </p:cNvPr>
          <p:cNvPicPr>
            <a:picLocks noChangeAspect="1"/>
          </p:cNvPicPr>
          <p:nvPr/>
        </p:nvPicPr>
        <p:blipFill>
          <a:blip r:embed="rId5"/>
          <a:stretch>
            <a:fillRect/>
          </a:stretch>
        </p:blipFill>
        <p:spPr>
          <a:xfrm>
            <a:off x="11974882" y="4510796"/>
            <a:ext cx="195089" cy="195089"/>
          </a:xfrm>
          <a:prstGeom prst="rect">
            <a:avLst/>
          </a:prstGeom>
        </p:spPr>
      </p:pic>
      <p:pic>
        <p:nvPicPr>
          <p:cNvPr id="27" name="Picture 26">
            <a:extLst>
              <a:ext uri="{FF2B5EF4-FFF2-40B4-BE49-F238E27FC236}">
                <a16:creationId xmlns:a16="http://schemas.microsoft.com/office/drawing/2014/main" xmlns="" id="{55508384-3C5E-4FF1-835A-D68A73A68320}"/>
              </a:ext>
            </a:extLst>
          </p:cNvPr>
          <p:cNvPicPr>
            <a:picLocks noChangeAspect="1"/>
          </p:cNvPicPr>
          <p:nvPr/>
        </p:nvPicPr>
        <p:blipFill>
          <a:blip r:embed="rId5"/>
          <a:stretch>
            <a:fillRect/>
          </a:stretch>
        </p:blipFill>
        <p:spPr>
          <a:xfrm>
            <a:off x="11986602" y="5197765"/>
            <a:ext cx="195089" cy="195089"/>
          </a:xfrm>
          <a:prstGeom prst="rect">
            <a:avLst/>
          </a:prstGeom>
        </p:spPr>
      </p:pic>
      <p:pic>
        <p:nvPicPr>
          <p:cNvPr id="28" name="Picture 27">
            <a:extLst>
              <a:ext uri="{FF2B5EF4-FFF2-40B4-BE49-F238E27FC236}">
                <a16:creationId xmlns:a16="http://schemas.microsoft.com/office/drawing/2014/main" xmlns="" id="{2641AC8A-7DFD-4D4D-8BDF-F50248D448DD}"/>
              </a:ext>
            </a:extLst>
          </p:cNvPr>
          <p:cNvPicPr>
            <a:picLocks noChangeAspect="1"/>
          </p:cNvPicPr>
          <p:nvPr/>
        </p:nvPicPr>
        <p:blipFill>
          <a:blip r:embed="rId5"/>
          <a:stretch>
            <a:fillRect/>
          </a:stretch>
        </p:blipFill>
        <p:spPr>
          <a:xfrm>
            <a:off x="11977232" y="1094693"/>
            <a:ext cx="195089" cy="195089"/>
          </a:xfrm>
          <a:prstGeom prst="rect">
            <a:avLst/>
          </a:prstGeom>
        </p:spPr>
      </p:pic>
      <p:pic>
        <p:nvPicPr>
          <p:cNvPr id="29" name="Picture 28">
            <a:extLst>
              <a:ext uri="{FF2B5EF4-FFF2-40B4-BE49-F238E27FC236}">
                <a16:creationId xmlns:a16="http://schemas.microsoft.com/office/drawing/2014/main" xmlns="" id="{776EBB19-B10E-43E4-826E-6EF192C97B77}"/>
              </a:ext>
            </a:extLst>
          </p:cNvPr>
          <p:cNvPicPr>
            <a:picLocks noChangeAspect="1"/>
          </p:cNvPicPr>
          <p:nvPr/>
        </p:nvPicPr>
        <p:blipFill>
          <a:blip r:embed="rId5"/>
          <a:stretch>
            <a:fillRect/>
          </a:stretch>
        </p:blipFill>
        <p:spPr>
          <a:xfrm>
            <a:off x="11988950" y="1781662"/>
            <a:ext cx="195089" cy="195089"/>
          </a:xfrm>
          <a:prstGeom prst="rect">
            <a:avLst/>
          </a:prstGeom>
        </p:spPr>
      </p:pic>
      <p:pic>
        <p:nvPicPr>
          <p:cNvPr id="30" name="Picture 29">
            <a:extLst>
              <a:ext uri="{FF2B5EF4-FFF2-40B4-BE49-F238E27FC236}">
                <a16:creationId xmlns:a16="http://schemas.microsoft.com/office/drawing/2014/main" xmlns="" id="{3DE174C4-89C7-4758-83B2-DDCC7BD515C9}"/>
              </a:ext>
            </a:extLst>
          </p:cNvPr>
          <p:cNvPicPr>
            <a:picLocks noChangeAspect="1"/>
          </p:cNvPicPr>
          <p:nvPr/>
        </p:nvPicPr>
        <p:blipFill>
          <a:blip r:embed="rId5"/>
          <a:stretch>
            <a:fillRect/>
          </a:stretch>
        </p:blipFill>
        <p:spPr>
          <a:xfrm>
            <a:off x="11977226" y="546053"/>
            <a:ext cx="195089" cy="195089"/>
          </a:xfrm>
          <a:prstGeom prst="rect">
            <a:avLst/>
          </a:prstGeom>
        </p:spPr>
      </p:pic>
      <p:pic>
        <p:nvPicPr>
          <p:cNvPr id="31" name="Picture 30">
            <a:extLst>
              <a:ext uri="{FF2B5EF4-FFF2-40B4-BE49-F238E27FC236}">
                <a16:creationId xmlns:a16="http://schemas.microsoft.com/office/drawing/2014/main" xmlns="" id="{3E0188AD-7AE6-47E1-AFF7-9CC6CCDE90E6}"/>
              </a:ext>
            </a:extLst>
          </p:cNvPr>
          <p:cNvPicPr>
            <a:picLocks noChangeAspect="1"/>
          </p:cNvPicPr>
          <p:nvPr/>
        </p:nvPicPr>
        <p:blipFill>
          <a:blip r:embed="rId5"/>
          <a:stretch>
            <a:fillRect/>
          </a:stretch>
        </p:blipFill>
        <p:spPr>
          <a:xfrm>
            <a:off x="19683" y="1080623"/>
            <a:ext cx="195089" cy="195089"/>
          </a:xfrm>
          <a:prstGeom prst="rect">
            <a:avLst/>
          </a:prstGeom>
        </p:spPr>
      </p:pic>
      <p:pic>
        <p:nvPicPr>
          <p:cNvPr id="32" name="Picture 31">
            <a:extLst>
              <a:ext uri="{FF2B5EF4-FFF2-40B4-BE49-F238E27FC236}">
                <a16:creationId xmlns:a16="http://schemas.microsoft.com/office/drawing/2014/main" xmlns="" id="{F6A2518B-F348-49F6-88CD-744022A131C3}"/>
              </a:ext>
            </a:extLst>
          </p:cNvPr>
          <p:cNvPicPr>
            <a:picLocks noChangeAspect="1"/>
          </p:cNvPicPr>
          <p:nvPr/>
        </p:nvPicPr>
        <p:blipFill>
          <a:blip r:embed="rId5"/>
          <a:stretch>
            <a:fillRect/>
          </a:stretch>
        </p:blipFill>
        <p:spPr>
          <a:xfrm>
            <a:off x="17341" y="599976"/>
            <a:ext cx="195089" cy="195089"/>
          </a:xfrm>
          <a:prstGeom prst="rect">
            <a:avLst/>
          </a:prstGeom>
        </p:spPr>
      </p:pic>
      <p:pic>
        <p:nvPicPr>
          <p:cNvPr id="33" name="Picture 32">
            <a:extLst>
              <a:ext uri="{FF2B5EF4-FFF2-40B4-BE49-F238E27FC236}">
                <a16:creationId xmlns:a16="http://schemas.microsoft.com/office/drawing/2014/main" xmlns="" id="{3CF6A8ED-3610-4A98-A266-E8A940813983}"/>
              </a:ext>
            </a:extLst>
          </p:cNvPr>
          <p:cNvPicPr>
            <a:picLocks noChangeAspect="1"/>
          </p:cNvPicPr>
          <p:nvPr/>
        </p:nvPicPr>
        <p:blipFill>
          <a:blip r:embed="rId5"/>
          <a:stretch>
            <a:fillRect/>
          </a:stretch>
        </p:blipFill>
        <p:spPr>
          <a:xfrm>
            <a:off x="29061" y="4508451"/>
            <a:ext cx="195089" cy="195089"/>
          </a:xfrm>
          <a:prstGeom prst="rect">
            <a:avLst/>
          </a:prstGeom>
        </p:spPr>
      </p:pic>
      <p:pic>
        <p:nvPicPr>
          <p:cNvPr id="34" name="Picture 33">
            <a:extLst>
              <a:ext uri="{FF2B5EF4-FFF2-40B4-BE49-F238E27FC236}">
                <a16:creationId xmlns:a16="http://schemas.microsoft.com/office/drawing/2014/main" xmlns="" id="{1EFFFBFC-E681-4228-BE9E-2FEEDA7C8FE2}"/>
              </a:ext>
            </a:extLst>
          </p:cNvPr>
          <p:cNvPicPr>
            <a:picLocks noChangeAspect="1"/>
          </p:cNvPicPr>
          <p:nvPr/>
        </p:nvPicPr>
        <p:blipFill>
          <a:blip r:embed="rId5"/>
          <a:stretch>
            <a:fillRect/>
          </a:stretch>
        </p:blipFill>
        <p:spPr>
          <a:xfrm>
            <a:off x="12649" y="3155608"/>
            <a:ext cx="195089" cy="195089"/>
          </a:xfrm>
          <a:prstGeom prst="rect">
            <a:avLst/>
          </a:prstGeom>
        </p:spPr>
      </p:pic>
      <p:pic>
        <p:nvPicPr>
          <p:cNvPr id="35" name="Picture 34">
            <a:extLst>
              <a:ext uri="{FF2B5EF4-FFF2-40B4-BE49-F238E27FC236}">
                <a16:creationId xmlns:a16="http://schemas.microsoft.com/office/drawing/2014/main" xmlns="" id="{FDFD8F5F-F412-438D-84A1-B43FAC03D708}"/>
              </a:ext>
            </a:extLst>
          </p:cNvPr>
          <p:cNvPicPr>
            <a:picLocks noChangeAspect="1"/>
          </p:cNvPicPr>
          <p:nvPr/>
        </p:nvPicPr>
        <p:blipFill>
          <a:blip r:embed="rId5"/>
          <a:stretch>
            <a:fillRect/>
          </a:stretch>
        </p:blipFill>
        <p:spPr>
          <a:xfrm>
            <a:off x="24370" y="3842579"/>
            <a:ext cx="195089" cy="195089"/>
          </a:xfrm>
          <a:prstGeom prst="rect">
            <a:avLst/>
          </a:prstGeom>
        </p:spPr>
      </p:pic>
      <p:pic>
        <p:nvPicPr>
          <p:cNvPr id="36" name="Picture 35">
            <a:extLst>
              <a:ext uri="{FF2B5EF4-FFF2-40B4-BE49-F238E27FC236}">
                <a16:creationId xmlns:a16="http://schemas.microsoft.com/office/drawing/2014/main" xmlns="" id="{2C856565-B52C-4446-B9DB-A0C6B213F5AC}"/>
              </a:ext>
            </a:extLst>
          </p:cNvPr>
          <p:cNvPicPr>
            <a:picLocks noChangeAspect="1"/>
          </p:cNvPicPr>
          <p:nvPr/>
        </p:nvPicPr>
        <p:blipFill>
          <a:blip r:embed="rId5"/>
          <a:stretch>
            <a:fillRect/>
          </a:stretch>
        </p:blipFill>
        <p:spPr>
          <a:xfrm>
            <a:off x="22030" y="2447538"/>
            <a:ext cx="195089" cy="195089"/>
          </a:xfrm>
          <a:prstGeom prst="rect">
            <a:avLst/>
          </a:prstGeom>
        </p:spPr>
      </p:pic>
      <p:pic>
        <p:nvPicPr>
          <p:cNvPr id="37" name="Picture 36">
            <a:extLst>
              <a:ext uri="{FF2B5EF4-FFF2-40B4-BE49-F238E27FC236}">
                <a16:creationId xmlns:a16="http://schemas.microsoft.com/office/drawing/2014/main" xmlns="" id="{A953CFFD-56BB-4DC3-BDE0-E522C184CFD8}"/>
              </a:ext>
            </a:extLst>
          </p:cNvPr>
          <p:cNvPicPr>
            <a:picLocks noChangeAspect="1"/>
          </p:cNvPicPr>
          <p:nvPr/>
        </p:nvPicPr>
        <p:blipFill>
          <a:blip r:embed="rId5"/>
          <a:stretch>
            <a:fillRect/>
          </a:stretch>
        </p:blipFill>
        <p:spPr>
          <a:xfrm>
            <a:off x="33753" y="5202456"/>
            <a:ext cx="195089" cy="195089"/>
          </a:xfrm>
          <a:prstGeom prst="rect">
            <a:avLst/>
          </a:prstGeom>
        </p:spPr>
      </p:pic>
      <p:pic>
        <p:nvPicPr>
          <p:cNvPr id="38" name="Picture 37">
            <a:extLst>
              <a:ext uri="{FF2B5EF4-FFF2-40B4-BE49-F238E27FC236}">
                <a16:creationId xmlns:a16="http://schemas.microsoft.com/office/drawing/2014/main" xmlns="" id="{3DD77606-1E16-4482-8D4D-88A200196138}"/>
              </a:ext>
            </a:extLst>
          </p:cNvPr>
          <p:cNvPicPr>
            <a:picLocks noChangeAspect="1"/>
          </p:cNvPicPr>
          <p:nvPr/>
        </p:nvPicPr>
        <p:blipFill>
          <a:blip r:embed="rId5"/>
          <a:stretch>
            <a:fillRect/>
          </a:stretch>
        </p:blipFill>
        <p:spPr>
          <a:xfrm>
            <a:off x="17340" y="1767596"/>
            <a:ext cx="195089" cy="195089"/>
          </a:xfrm>
          <a:prstGeom prst="rect">
            <a:avLst/>
          </a:prstGeom>
        </p:spPr>
      </p:pic>
      <p:pic>
        <p:nvPicPr>
          <p:cNvPr id="39" name="Picture 38">
            <a:extLst>
              <a:ext uri="{FF2B5EF4-FFF2-40B4-BE49-F238E27FC236}">
                <a16:creationId xmlns:a16="http://schemas.microsoft.com/office/drawing/2014/main" xmlns="" id="{34C68D1D-812C-4D65-94EF-3ED3136DE7B1}"/>
              </a:ext>
            </a:extLst>
          </p:cNvPr>
          <p:cNvPicPr>
            <a:picLocks noChangeAspect="1"/>
          </p:cNvPicPr>
          <p:nvPr/>
        </p:nvPicPr>
        <p:blipFill>
          <a:blip r:embed="rId5"/>
          <a:stretch>
            <a:fillRect/>
          </a:stretch>
        </p:blipFill>
        <p:spPr>
          <a:xfrm>
            <a:off x="29060" y="5929288"/>
            <a:ext cx="195089" cy="195089"/>
          </a:xfrm>
          <a:prstGeom prst="rect">
            <a:avLst/>
          </a:prstGeom>
        </p:spPr>
      </p:pic>
      <p:sp>
        <p:nvSpPr>
          <p:cNvPr id="40" name="TextBox 39">
            <a:extLst>
              <a:ext uri="{FF2B5EF4-FFF2-40B4-BE49-F238E27FC236}">
                <a16:creationId xmlns:a16="http://schemas.microsoft.com/office/drawing/2014/main" xmlns="" id="{4FD90698-2797-475B-B24D-5DF13E889777}"/>
              </a:ext>
            </a:extLst>
          </p:cNvPr>
          <p:cNvSpPr txBox="1"/>
          <p:nvPr/>
        </p:nvSpPr>
        <p:spPr>
          <a:xfrm>
            <a:off x="580570" y="452125"/>
            <a:ext cx="3127513" cy="646331"/>
          </a:xfrm>
          <a:prstGeom prst="rect">
            <a:avLst/>
          </a:prstGeom>
          <a:noFill/>
        </p:spPr>
        <p:txBody>
          <a:bodyPr wrap="square">
            <a:spAutoFit/>
          </a:bodyPr>
          <a:lstStyle/>
          <a:p>
            <a:r>
              <a:rPr lang="ar-JO" sz="3600" dirty="0">
                <a:latin typeface="Abadi" panose="020B0604020104020204" pitchFamily="34" charset="0"/>
              </a:rPr>
              <a:t>)</a:t>
            </a:r>
            <a:r>
              <a:rPr lang="en-GB" sz="3600" dirty="0">
                <a:latin typeface="Abadi" panose="020B0604020104020204" pitchFamily="34" charset="0"/>
              </a:rPr>
              <a:t>LE</a:t>
            </a:r>
            <a:r>
              <a:rPr lang="en-GB" sz="3600" b="1" dirty="0">
                <a:latin typeface="Abadi" panose="020B0604020104020204" pitchFamily="34" charset="0"/>
              </a:rPr>
              <a:t>M</a:t>
            </a:r>
            <a:r>
              <a:rPr lang="en-GB" sz="3600" b="1" dirty="0">
                <a:solidFill>
                  <a:schemeClr val="accent1"/>
                </a:solidFill>
                <a:latin typeface="Abadi" panose="020B0604020104020204" pitchFamily="34" charset="0"/>
              </a:rPr>
              <a:t>O</a:t>
            </a:r>
            <a:r>
              <a:rPr lang="en-GB" sz="3600" dirty="0">
                <a:latin typeface="Abadi" panose="020B0604020104020204" pitchFamily="34" charset="0"/>
              </a:rPr>
              <a:t>N</a:t>
            </a:r>
            <a:r>
              <a:rPr lang="ar-JO" sz="3600" dirty="0">
                <a:latin typeface="Abadi" panose="020B0604020104020204" pitchFamily="34" charset="0"/>
              </a:rPr>
              <a:t>(</a:t>
            </a:r>
            <a:endParaRPr lang="en-GB" sz="3600" dirty="0"/>
          </a:p>
        </p:txBody>
      </p:sp>
      <p:sp>
        <p:nvSpPr>
          <p:cNvPr id="41" name="Arrow: Pentagon 40">
            <a:extLst>
              <a:ext uri="{FF2B5EF4-FFF2-40B4-BE49-F238E27FC236}">
                <a16:creationId xmlns:a16="http://schemas.microsoft.com/office/drawing/2014/main" xmlns="" id="{4971F5B6-5EA5-4761-9019-6C6A8364BACA}"/>
              </a:ext>
            </a:extLst>
          </p:cNvPr>
          <p:cNvSpPr/>
          <p:nvPr/>
        </p:nvSpPr>
        <p:spPr>
          <a:xfrm>
            <a:off x="2642860" y="354737"/>
            <a:ext cx="5194855" cy="801837"/>
          </a:xfrm>
          <a:prstGeom prst="homePlat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rPr>
              <a:t>Airway obstruction</a:t>
            </a:r>
            <a:endParaRPr lang="en-GB" sz="4000" dirty="0"/>
          </a:p>
        </p:txBody>
      </p:sp>
    </p:spTree>
    <p:extLst>
      <p:ext uri="{BB962C8B-B14F-4D97-AF65-F5344CB8AC3E}">
        <p14:creationId xmlns:p14="http://schemas.microsoft.com/office/powerpoint/2010/main" val="363620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xmlns="" id="{6B69F71D-F00B-454B-B6C6-7E296BB15352}"/>
              </a:ext>
            </a:extLst>
          </p:cNvPr>
          <p:cNvSpPr/>
          <p:nvPr/>
        </p:nvSpPr>
        <p:spPr>
          <a:xfrm>
            <a:off x="638630" y="413468"/>
            <a:ext cx="8650514" cy="1371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xmlns="" id="{1D0C635B-5A39-4FC4-90F5-1C1F8C733559}"/>
              </a:ext>
            </a:extLst>
          </p:cNvPr>
          <p:cNvSpPr>
            <a:spLocks noGrp="1"/>
          </p:cNvSpPr>
          <p:nvPr>
            <p:ph type="title"/>
          </p:nvPr>
        </p:nvSpPr>
        <p:spPr>
          <a:xfrm>
            <a:off x="1054179" y="413468"/>
            <a:ext cx="7299246" cy="1371600"/>
          </a:xfrm>
        </p:spPr>
        <p:txBody>
          <a:bodyPr>
            <a:normAutofit/>
          </a:bodyPr>
          <a:lstStyle/>
          <a:p>
            <a:r>
              <a:rPr lang="en-GB" dirty="0"/>
              <a:t>Partial &amp; complete airway obstruction symptoms.</a:t>
            </a:r>
          </a:p>
        </p:txBody>
      </p:sp>
      <p:sp>
        <p:nvSpPr>
          <p:cNvPr id="3" name="Content Placeholder 2">
            <a:extLst>
              <a:ext uri="{FF2B5EF4-FFF2-40B4-BE49-F238E27FC236}">
                <a16:creationId xmlns:a16="http://schemas.microsoft.com/office/drawing/2014/main" xmlns="" id="{F6A25070-87BB-425A-9D2E-C9C5A4B10483}"/>
              </a:ext>
            </a:extLst>
          </p:cNvPr>
          <p:cNvSpPr>
            <a:spLocks noGrp="1"/>
          </p:cNvSpPr>
          <p:nvPr>
            <p:ph idx="1"/>
          </p:nvPr>
        </p:nvSpPr>
        <p:spPr>
          <a:xfrm>
            <a:off x="516834" y="2229770"/>
            <a:ext cx="5194853" cy="4128116"/>
          </a:xfrm>
        </p:spPr>
        <p:txBody>
          <a:bodyPr>
            <a:normAutofit/>
          </a:bodyPr>
          <a:lstStyle/>
          <a:p>
            <a:pPr marL="0" indent="0">
              <a:buNone/>
            </a:pPr>
            <a:r>
              <a:rPr lang="en-GB" sz="2800" b="1" dirty="0"/>
              <a:t>Partial:</a:t>
            </a:r>
          </a:p>
          <a:p>
            <a:pPr>
              <a:buFont typeface="Arial" panose="020B0604020202020204" pitchFamily="34" charset="0"/>
              <a:buChar char="•"/>
            </a:pPr>
            <a:r>
              <a:rPr lang="en-GB" sz="2400" dirty="0"/>
              <a:t>Noisy breathing (stridor, snoring).</a:t>
            </a:r>
          </a:p>
          <a:p>
            <a:pPr>
              <a:buFont typeface="Arial" panose="020B0604020202020204" pitchFamily="34" charset="0"/>
              <a:buChar char="•"/>
            </a:pPr>
            <a:r>
              <a:rPr lang="en-GB" sz="2400" dirty="0"/>
              <a:t>Coughing.</a:t>
            </a:r>
          </a:p>
          <a:p>
            <a:pPr>
              <a:buFont typeface="Arial" panose="020B0604020202020204" pitchFamily="34" charset="0"/>
              <a:buChar char="•"/>
            </a:pPr>
            <a:r>
              <a:rPr lang="en-GB" sz="2400" dirty="0"/>
              <a:t>Retraction of the sternum.</a:t>
            </a:r>
          </a:p>
          <a:p>
            <a:pPr>
              <a:buFont typeface="Arial" panose="020B0604020202020204" pitchFamily="34" charset="0"/>
              <a:buChar char="•"/>
            </a:pPr>
            <a:r>
              <a:rPr lang="en-GB" sz="2400" dirty="0"/>
              <a:t>Hypoxemia.</a:t>
            </a:r>
          </a:p>
          <a:p>
            <a:pPr>
              <a:buFont typeface="Arial" panose="020B0604020202020204" pitchFamily="34" charset="0"/>
              <a:buChar char="•"/>
            </a:pPr>
            <a:r>
              <a:rPr lang="en-GB" sz="2400" dirty="0"/>
              <a:t>Hypercarbia.</a:t>
            </a:r>
          </a:p>
          <a:p>
            <a:pPr marL="0" indent="0">
              <a:buNone/>
            </a:pPr>
            <a:endParaRPr lang="en-GB" sz="2400" dirty="0"/>
          </a:p>
          <a:p>
            <a:pPr marL="0" indent="0">
              <a:buNone/>
            </a:pPr>
            <a:endParaRPr lang="en-GB" sz="2400" dirty="0"/>
          </a:p>
        </p:txBody>
      </p:sp>
      <p:cxnSp>
        <p:nvCxnSpPr>
          <p:cNvPr id="6" name="Straight Connector 5">
            <a:extLst>
              <a:ext uri="{FF2B5EF4-FFF2-40B4-BE49-F238E27FC236}">
                <a16:creationId xmlns:a16="http://schemas.microsoft.com/office/drawing/2014/main" xmlns="" id="{B33AD42D-647A-49D6-80FA-32B4258BA070}"/>
              </a:ext>
            </a:extLst>
          </p:cNvPr>
          <p:cNvCxnSpPr>
            <a:cxnSpLocks/>
          </p:cNvCxnSpPr>
          <p:nvPr/>
        </p:nvCxnSpPr>
        <p:spPr>
          <a:xfrm flipH="1">
            <a:off x="5652993" y="2084630"/>
            <a:ext cx="13253" cy="3828554"/>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5E040DA9-392A-4DE8-AD3B-A74486CD7A13}"/>
              </a:ext>
            </a:extLst>
          </p:cNvPr>
          <p:cNvSpPr txBox="1"/>
          <p:nvPr/>
        </p:nvSpPr>
        <p:spPr>
          <a:xfrm>
            <a:off x="5853673" y="2041088"/>
            <a:ext cx="6063815" cy="4431983"/>
          </a:xfrm>
          <a:prstGeom prst="rect">
            <a:avLst/>
          </a:prstGeom>
          <a:noFill/>
        </p:spPr>
        <p:txBody>
          <a:bodyPr wrap="square" rtlCol="0">
            <a:spAutoFit/>
          </a:bodyPr>
          <a:lstStyle/>
          <a:p>
            <a:pPr>
              <a:lnSpc>
                <a:spcPct val="150000"/>
              </a:lnSpc>
            </a:pPr>
            <a:r>
              <a:rPr lang="en-GB" sz="2800" b="1" dirty="0"/>
              <a:t>Complete:</a:t>
            </a:r>
          </a:p>
          <a:p>
            <a:pPr marL="342900" indent="-342900">
              <a:buFont typeface="Arial" panose="020B0604020202020204" pitchFamily="34" charset="0"/>
              <a:buChar char="•"/>
            </a:pPr>
            <a:r>
              <a:rPr lang="en-GB" sz="2400" dirty="0"/>
              <a:t>Lack of any air movement.</a:t>
            </a:r>
          </a:p>
          <a:p>
            <a:pPr marL="342900" indent="-342900">
              <a:buFont typeface="Arial" panose="020B0604020202020204" pitchFamily="34" charset="0"/>
              <a:buChar char="•"/>
            </a:pPr>
            <a:r>
              <a:rPr lang="en-GB" sz="2400" dirty="0"/>
              <a:t>Lack of breath sounds  with stethoscope.</a:t>
            </a:r>
          </a:p>
          <a:p>
            <a:pPr marL="342900" indent="-342900">
              <a:buFont typeface="Arial" panose="020B0604020202020204" pitchFamily="34" charset="0"/>
              <a:buChar char="•"/>
            </a:pPr>
            <a:r>
              <a:rPr lang="en-GB" sz="2400" dirty="0"/>
              <a:t>Retraction of the sternum and rib cage.</a:t>
            </a:r>
          </a:p>
          <a:p>
            <a:pPr marL="342900" indent="-342900">
              <a:buFont typeface="Arial" panose="020B0604020202020204" pitchFamily="34" charset="0"/>
              <a:buChar char="•"/>
            </a:pPr>
            <a:r>
              <a:rPr lang="en-GB" sz="2400" dirty="0"/>
              <a:t>Choking sign(hands clutched throat).</a:t>
            </a:r>
          </a:p>
          <a:p>
            <a:pPr marL="342900" indent="-342900">
              <a:buFont typeface="Arial" panose="020B0604020202020204" pitchFamily="34" charset="0"/>
              <a:buChar char="•"/>
            </a:pPr>
            <a:r>
              <a:rPr lang="en-GB" sz="2400" dirty="0"/>
              <a:t>Cyanosis.</a:t>
            </a:r>
          </a:p>
          <a:p>
            <a:pPr marL="342900" indent="-342900">
              <a:buFont typeface="Arial" panose="020B0604020202020204" pitchFamily="34" charset="0"/>
              <a:buChar char="•"/>
            </a:pPr>
            <a:r>
              <a:rPr lang="en-GB" sz="2400" dirty="0"/>
              <a:t>Hypoxemia</a:t>
            </a:r>
          </a:p>
          <a:p>
            <a:pPr marL="342900" indent="-342900">
              <a:buFont typeface="Arial" panose="020B0604020202020204" pitchFamily="34" charset="0"/>
              <a:buChar char="•"/>
            </a:pPr>
            <a:r>
              <a:rPr lang="en-GB" sz="2400" dirty="0"/>
              <a:t>Hypercarbia</a:t>
            </a:r>
          </a:p>
          <a:p>
            <a:endParaRPr lang="en-GB" sz="2400" dirty="0"/>
          </a:p>
        </p:txBody>
      </p:sp>
    </p:spTree>
    <p:extLst>
      <p:ext uri="{BB962C8B-B14F-4D97-AF65-F5344CB8AC3E}">
        <p14:creationId xmlns:p14="http://schemas.microsoft.com/office/powerpoint/2010/main" val="3253941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xmlns="" id="{CF577F32-36D1-49C3-8854-69E20F0D7706}"/>
              </a:ext>
            </a:extLst>
          </p:cNvPr>
          <p:cNvSpPr/>
          <p:nvPr/>
        </p:nvSpPr>
        <p:spPr>
          <a:xfrm>
            <a:off x="805543" y="522514"/>
            <a:ext cx="9398000" cy="107405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xmlns="" id="{CFC6D570-64FC-4AE3-8FC4-6D7FE21D1C45}"/>
              </a:ext>
            </a:extLst>
          </p:cNvPr>
          <p:cNvSpPr>
            <a:spLocks noGrp="1"/>
          </p:cNvSpPr>
          <p:nvPr>
            <p:ph type="title"/>
          </p:nvPr>
        </p:nvSpPr>
        <p:spPr>
          <a:xfrm>
            <a:off x="805543" y="346166"/>
            <a:ext cx="10029372" cy="1371600"/>
          </a:xfrm>
        </p:spPr>
        <p:txBody>
          <a:bodyPr>
            <a:normAutofit/>
          </a:bodyPr>
          <a:lstStyle/>
          <a:p>
            <a:r>
              <a:rPr lang="en-GB" sz="4400" dirty="0"/>
              <a:t>Airway obstruction management</a:t>
            </a:r>
          </a:p>
        </p:txBody>
      </p:sp>
      <p:sp>
        <p:nvSpPr>
          <p:cNvPr id="3" name="Content Placeholder 2">
            <a:extLst>
              <a:ext uri="{FF2B5EF4-FFF2-40B4-BE49-F238E27FC236}">
                <a16:creationId xmlns:a16="http://schemas.microsoft.com/office/drawing/2014/main" xmlns="" id="{AB230C37-FBAC-4AB0-9D5F-C043906BB452}"/>
              </a:ext>
            </a:extLst>
          </p:cNvPr>
          <p:cNvSpPr>
            <a:spLocks noGrp="1"/>
          </p:cNvSpPr>
          <p:nvPr>
            <p:ph idx="1"/>
          </p:nvPr>
        </p:nvSpPr>
        <p:spPr>
          <a:xfrm>
            <a:off x="660400" y="1894114"/>
            <a:ext cx="10058400" cy="3931920"/>
          </a:xfrm>
        </p:spPr>
        <p:txBody>
          <a:bodyPr>
            <a:normAutofit/>
          </a:bodyPr>
          <a:lstStyle/>
          <a:p>
            <a:r>
              <a:rPr lang="en-GB" sz="2400" dirty="0"/>
              <a:t>Quick history and clinical examination can help in determining the site of obstruction.</a:t>
            </a:r>
          </a:p>
          <a:p>
            <a:r>
              <a:rPr lang="en-GB" sz="2400" dirty="0"/>
              <a:t>Investigation: X-ray, CT and bronchoscopy.</a:t>
            </a:r>
          </a:p>
          <a:p>
            <a:r>
              <a:rPr lang="en-GB" sz="2400" b="1" dirty="0"/>
              <a:t>Heimlich </a:t>
            </a:r>
            <a:r>
              <a:rPr lang="en-GB" sz="2400" b="1" dirty="0" err="1"/>
              <a:t>maneuver</a:t>
            </a:r>
            <a:r>
              <a:rPr lang="en-GB" sz="2400" b="1" dirty="0"/>
              <a:t> </a:t>
            </a:r>
            <a:r>
              <a:rPr lang="en-GB" sz="2400" dirty="0"/>
              <a:t>: subdiaphragmatic abdominal thrust create an artificial cough and expel a foreign body from airway.</a:t>
            </a:r>
          </a:p>
          <a:p>
            <a:r>
              <a:rPr lang="en-GB" sz="2400" b="1" dirty="0"/>
              <a:t>Head-tilt</a:t>
            </a:r>
            <a:r>
              <a:rPr lang="ar-JO" sz="2400" b="1" dirty="0"/>
              <a:t>\</a:t>
            </a:r>
            <a:r>
              <a:rPr lang="en-GB" sz="2400" b="1" dirty="0"/>
              <a:t> chin-lift </a:t>
            </a:r>
            <a:r>
              <a:rPr lang="en-GB" sz="2400" dirty="0"/>
              <a:t>: contraindication in suspected cervical injury.</a:t>
            </a:r>
          </a:p>
          <a:p>
            <a:r>
              <a:rPr lang="en-GB" sz="2400" b="1" dirty="0"/>
              <a:t>Jaw thrust </a:t>
            </a:r>
            <a:r>
              <a:rPr lang="en-GB" sz="2400" b="1" dirty="0" err="1"/>
              <a:t>maneuver</a:t>
            </a:r>
            <a:r>
              <a:rPr lang="en-GB" sz="2400" dirty="0"/>
              <a:t>.</a:t>
            </a:r>
          </a:p>
          <a:p>
            <a:r>
              <a:rPr lang="en-GB" sz="2400" b="1" dirty="0"/>
              <a:t>Surgical intervention</a:t>
            </a:r>
            <a:r>
              <a:rPr lang="en-GB" sz="2400" dirty="0"/>
              <a:t>.</a:t>
            </a:r>
          </a:p>
          <a:p>
            <a:endParaRPr lang="en-GB" sz="2400" dirty="0"/>
          </a:p>
        </p:txBody>
      </p:sp>
    </p:spTree>
    <p:extLst>
      <p:ext uri="{BB962C8B-B14F-4D97-AF65-F5344CB8AC3E}">
        <p14:creationId xmlns:p14="http://schemas.microsoft.com/office/powerpoint/2010/main" val="97499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9AC94A-813A-41A7-9BC3-C6E9544E3941}"/>
              </a:ext>
            </a:extLst>
          </p:cNvPr>
          <p:cNvSpPr>
            <a:spLocks noGrp="1"/>
          </p:cNvSpPr>
          <p:nvPr>
            <p:ph type="title"/>
          </p:nvPr>
        </p:nvSpPr>
        <p:spPr>
          <a:xfrm>
            <a:off x="6506793" y="704314"/>
            <a:ext cx="4957553" cy="1645920"/>
          </a:xfrm>
        </p:spPr>
        <p:txBody>
          <a:bodyPr>
            <a:normAutofit/>
          </a:bodyPr>
          <a:lstStyle/>
          <a:p>
            <a:r>
              <a:rPr lang="en-GB" u="sng" dirty="0"/>
              <a:t>Neck mobility</a:t>
            </a:r>
          </a:p>
        </p:txBody>
      </p:sp>
      <p:sp>
        <p:nvSpPr>
          <p:cNvPr id="9" name="Rectangle 8">
            <a:extLst>
              <a:ext uri="{FF2B5EF4-FFF2-40B4-BE49-F238E27FC236}">
                <a16:creationId xmlns:a16="http://schemas.microsoft.com/office/drawing/2014/main" xmlns="" id="{CD000060-D06D-4A48-BD8E-978966CCA7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4" name="Picture 3">
            <a:extLst>
              <a:ext uri="{FF2B5EF4-FFF2-40B4-BE49-F238E27FC236}">
                <a16:creationId xmlns:a16="http://schemas.microsoft.com/office/drawing/2014/main" xmlns="" id="{AD28580E-9CF4-427F-B871-446547AFFC27}"/>
              </a:ext>
            </a:extLst>
          </p:cNvPr>
          <p:cNvPicPr>
            <a:picLocks noChangeAspect="1"/>
          </p:cNvPicPr>
          <p:nvPr/>
        </p:nvPicPr>
        <p:blipFill>
          <a:blip r:embed="rId2"/>
          <a:stretch>
            <a:fillRect/>
          </a:stretch>
        </p:blipFill>
        <p:spPr>
          <a:xfrm>
            <a:off x="895938" y="1248228"/>
            <a:ext cx="5054517" cy="4078514"/>
          </a:xfrm>
          <a:prstGeom prst="rect">
            <a:avLst/>
          </a:prstGeom>
        </p:spPr>
      </p:pic>
      <p:sp>
        <p:nvSpPr>
          <p:cNvPr id="11" name="Rectangle 10">
            <a:extLst>
              <a:ext uri="{FF2B5EF4-FFF2-40B4-BE49-F238E27FC236}">
                <a16:creationId xmlns:a16="http://schemas.microsoft.com/office/drawing/2014/main" xmlns="" id="{DE4E5113-B3D0-40F8-9F39-B2C2BF92AE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sp>
      <p:sp>
        <p:nvSpPr>
          <p:cNvPr id="3" name="Content Placeholder 2">
            <a:extLst>
              <a:ext uri="{FF2B5EF4-FFF2-40B4-BE49-F238E27FC236}">
                <a16:creationId xmlns:a16="http://schemas.microsoft.com/office/drawing/2014/main" xmlns="" id="{1A536C25-49F6-4E8B-A679-0CE682865037}"/>
              </a:ext>
            </a:extLst>
          </p:cNvPr>
          <p:cNvSpPr>
            <a:spLocks noGrp="1"/>
          </p:cNvSpPr>
          <p:nvPr>
            <p:ph idx="1"/>
          </p:nvPr>
        </p:nvSpPr>
        <p:spPr>
          <a:xfrm>
            <a:off x="6251142" y="2350234"/>
            <a:ext cx="5839834" cy="3496120"/>
          </a:xfrm>
        </p:spPr>
        <p:txBody>
          <a:bodyPr>
            <a:normAutofit/>
          </a:bodyPr>
          <a:lstStyle/>
          <a:p>
            <a:r>
              <a:rPr lang="en-GB" sz="2000" dirty="0"/>
              <a:t>Ideally the neck should be able to extend back approximately 35°.</a:t>
            </a:r>
          </a:p>
          <a:p>
            <a:r>
              <a:rPr lang="en-GB" sz="2000" dirty="0"/>
              <a:t>the best position for intubation is the sniffing position.</a:t>
            </a:r>
          </a:p>
          <a:p>
            <a:r>
              <a:rPr lang="en-GB" sz="2000" dirty="0" err="1"/>
              <a:t>Atlanto</a:t>
            </a:r>
            <a:r>
              <a:rPr lang="en-GB" sz="2000" dirty="0"/>
              <a:t>-occipital movement assesses neck mobility.</a:t>
            </a:r>
          </a:p>
          <a:p>
            <a:endParaRPr lang="en-GB" sz="2000" dirty="0"/>
          </a:p>
        </p:txBody>
      </p:sp>
      <p:sp>
        <p:nvSpPr>
          <p:cNvPr id="7" name="TextBox 6">
            <a:extLst>
              <a:ext uri="{FF2B5EF4-FFF2-40B4-BE49-F238E27FC236}">
                <a16:creationId xmlns:a16="http://schemas.microsoft.com/office/drawing/2014/main" xmlns="" id="{E8D5C748-52FA-4298-9252-3870D0820123}"/>
              </a:ext>
            </a:extLst>
          </p:cNvPr>
          <p:cNvSpPr txBox="1"/>
          <p:nvPr/>
        </p:nvSpPr>
        <p:spPr>
          <a:xfrm>
            <a:off x="7421812" y="404462"/>
            <a:ext cx="3127513" cy="646331"/>
          </a:xfrm>
          <a:prstGeom prst="rect">
            <a:avLst/>
          </a:prstGeom>
          <a:noFill/>
        </p:spPr>
        <p:txBody>
          <a:bodyPr wrap="square">
            <a:spAutoFit/>
          </a:bodyPr>
          <a:lstStyle/>
          <a:p>
            <a:r>
              <a:rPr lang="ar-JO" sz="3600" dirty="0">
                <a:latin typeface="Abadi" panose="020B0604020104020204" pitchFamily="34" charset="0"/>
              </a:rPr>
              <a:t>)</a:t>
            </a:r>
            <a:r>
              <a:rPr lang="en-GB" sz="3600" dirty="0">
                <a:latin typeface="Abadi" panose="020B0604020104020204" pitchFamily="34" charset="0"/>
              </a:rPr>
              <a:t>LE</a:t>
            </a:r>
            <a:r>
              <a:rPr lang="en-GB" sz="3600" b="1" dirty="0">
                <a:latin typeface="Abadi" panose="020B0604020104020204" pitchFamily="34" charset="0"/>
              </a:rPr>
              <a:t>MO</a:t>
            </a:r>
            <a:r>
              <a:rPr lang="en-GB" sz="3600" dirty="0">
                <a:solidFill>
                  <a:srgbClr val="FF0000"/>
                </a:solidFill>
                <a:latin typeface="Abadi" panose="020B0604020104020204" pitchFamily="34" charset="0"/>
              </a:rPr>
              <a:t>N</a:t>
            </a:r>
            <a:r>
              <a:rPr lang="ar-JO" sz="3600" dirty="0">
                <a:latin typeface="Abadi" panose="020B0604020104020204" pitchFamily="34" charset="0"/>
              </a:rPr>
              <a:t>(</a:t>
            </a:r>
            <a:endParaRPr lang="en-GB" sz="3600" dirty="0"/>
          </a:p>
        </p:txBody>
      </p:sp>
    </p:spTree>
    <p:extLst>
      <p:ext uri="{BB962C8B-B14F-4D97-AF65-F5344CB8AC3E}">
        <p14:creationId xmlns:p14="http://schemas.microsoft.com/office/powerpoint/2010/main" val="1245859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1EA411D-6E28-4C57-A156-E765F96CA2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2" name="Rectangle 11">
            <a:extLst>
              <a:ext uri="{FF2B5EF4-FFF2-40B4-BE49-F238E27FC236}">
                <a16:creationId xmlns:a16="http://schemas.microsoft.com/office/drawing/2014/main" xmlns="" id="{BCAD0080-888B-4F99-9CB6-DAD522FC50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xmlns="" id="{EF13B21C-9EAE-4AEE-99C4-07E169E7BD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06EA679C-CF0E-47A1-B099-6E75371EEC4E}"/>
              </a:ext>
            </a:extLst>
          </p:cNvPr>
          <p:cNvPicPr>
            <a:picLocks noChangeAspect="1"/>
          </p:cNvPicPr>
          <p:nvPr/>
        </p:nvPicPr>
        <p:blipFill>
          <a:blip r:embed="rId2"/>
          <a:stretch>
            <a:fillRect/>
          </a:stretch>
        </p:blipFill>
        <p:spPr>
          <a:xfrm>
            <a:off x="811993" y="600927"/>
            <a:ext cx="9178434" cy="3495943"/>
          </a:xfrm>
          <a:prstGeom prst="rect">
            <a:avLst/>
          </a:prstGeom>
        </p:spPr>
      </p:pic>
      <p:pic>
        <p:nvPicPr>
          <p:cNvPr id="5" name="Picture 4">
            <a:extLst>
              <a:ext uri="{FF2B5EF4-FFF2-40B4-BE49-F238E27FC236}">
                <a16:creationId xmlns:a16="http://schemas.microsoft.com/office/drawing/2014/main" xmlns="" id="{F41536C6-35DB-4D94-B8D4-C75AFA4C5775}"/>
              </a:ext>
            </a:extLst>
          </p:cNvPr>
          <p:cNvPicPr>
            <a:picLocks noChangeAspect="1"/>
          </p:cNvPicPr>
          <p:nvPr/>
        </p:nvPicPr>
        <p:blipFill>
          <a:blip r:embed="rId3"/>
          <a:stretch>
            <a:fillRect/>
          </a:stretch>
        </p:blipFill>
        <p:spPr>
          <a:xfrm>
            <a:off x="7504288" y="3939646"/>
            <a:ext cx="4097225" cy="2438294"/>
          </a:xfrm>
          <a:prstGeom prst="rect">
            <a:avLst/>
          </a:prstGeom>
          <a:ln>
            <a:noFill/>
          </a:ln>
        </p:spPr>
      </p:pic>
      <p:sp>
        <p:nvSpPr>
          <p:cNvPr id="6" name="TextBox 5">
            <a:extLst>
              <a:ext uri="{FF2B5EF4-FFF2-40B4-BE49-F238E27FC236}">
                <a16:creationId xmlns:a16="http://schemas.microsoft.com/office/drawing/2014/main" xmlns="" id="{4B7914F6-FA1B-482A-987C-DFF895F85A24}"/>
              </a:ext>
            </a:extLst>
          </p:cNvPr>
          <p:cNvSpPr txBox="1"/>
          <p:nvPr/>
        </p:nvSpPr>
        <p:spPr>
          <a:xfrm>
            <a:off x="1250481" y="4256525"/>
            <a:ext cx="6091681" cy="2000548"/>
          </a:xfrm>
          <a:prstGeom prst="rect">
            <a:avLst/>
          </a:prstGeom>
          <a:solidFill>
            <a:schemeClr val="tx1">
              <a:lumMod val="85000"/>
              <a:lumOff val="15000"/>
            </a:schemeClr>
          </a:solidFill>
        </p:spPr>
        <p:txBody>
          <a:bodyPr wrap="square" rtlCol="0">
            <a:spAutoFit/>
          </a:bodyPr>
          <a:lstStyle/>
          <a:p>
            <a:r>
              <a:rPr lang="en-GB" sz="2400" b="1" dirty="0">
                <a:solidFill>
                  <a:schemeClr val="bg1"/>
                </a:solidFill>
              </a:rPr>
              <a:t>Problems:</a:t>
            </a:r>
            <a:r>
              <a:rPr lang="en-GB" sz="2000" dirty="0">
                <a:solidFill>
                  <a:schemeClr val="bg1"/>
                </a:solidFill>
              </a:rPr>
              <a:t/>
            </a:r>
            <a:br>
              <a:rPr lang="en-GB" sz="2000" dirty="0">
                <a:solidFill>
                  <a:schemeClr val="bg1"/>
                </a:solidFill>
              </a:rPr>
            </a:br>
            <a:r>
              <a:rPr lang="en-GB" sz="2000" dirty="0">
                <a:solidFill>
                  <a:schemeClr val="bg1"/>
                </a:solidFill>
              </a:rPr>
              <a:t>- Cervical Spine Immobilization</a:t>
            </a:r>
            <a:br>
              <a:rPr lang="en-GB" sz="2000" dirty="0">
                <a:solidFill>
                  <a:schemeClr val="bg1"/>
                </a:solidFill>
              </a:rPr>
            </a:br>
            <a:r>
              <a:rPr lang="en-GB" sz="2000" dirty="0">
                <a:solidFill>
                  <a:schemeClr val="bg1"/>
                </a:solidFill>
              </a:rPr>
              <a:t>- Ankylosing Spondylitis</a:t>
            </a:r>
            <a:br>
              <a:rPr lang="en-GB" sz="2000" dirty="0">
                <a:solidFill>
                  <a:schemeClr val="bg1"/>
                </a:solidFill>
              </a:rPr>
            </a:br>
            <a:r>
              <a:rPr lang="en-GB" sz="2000" dirty="0">
                <a:solidFill>
                  <a:schemeClr val="bg1"/>
                </a:solidFill>
              </a:rPr>
              <a:t>- Rheumatoid Arthritis</a:t>
            </a:r>
            <a:br>
              <a:rPr lang="en-GB" sz="2000" dirty="0">
                <a:solidFill>
                  <a:schemeClr val="bg1"/>
                </a:solidFill>
              </a:rPr>
            </a:br>
            <a:r>
              <a:rPr lang="en-GB" sz="2000" dirty="0">
                <a:solidFill>
                  <a:schemeClr val="bg1"/>
                </a:solidFill>
              </a:rPr>
              <a:t>- Halo fixation</a:t>
            </a:r>
            <a:r>
              <a:rPr lang="en-GB" sz="2000" dirty="0"/>
              <a:t/>
            </a:r>
            <a:br>
              <a:rPr lang="en-GB" sz="2000" dirty="0"/>
            </a:br>
            <a:endParaRPr lang="en-GB" sz="2000" dirty="0"/>
          </a:p>
        </p:txBody>
      </p:sp>
    </p:spTree>
    <p:extLst>
      <p:ext uri="{BB962C8B-B14F-4D97-AF65-F5344CB8AC3E}">
        <p14:creationId xmlns:p14="http://schemas.microsoft.com/office/powerpoint/2010/main" val="3537847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1B5D6631-F74B-410E-B60D-7C97D6D770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30">
            <a:extLst>
              <a:ext uri="{FF2B5EF4-FFF2-40B4-BE49-F238E27FC236}">
                <a16:creationId xmlns:a16="http://schemas.microsoft.com/office/drawing/2014/main" xmlns="" id="{6F300CB1-0412-47A2-BA30-07135C98E7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7" name="Rectangle 32">
            <a:extLst>
              <a:ext uri="{FF2B5EF4-FFF2-40B4-BE49-F238E27FC236}">
                <a16:creationId xmlns:a16="http://schemas.microsoft.com/office/drawing/2014/main" xmlns="" id="{C1AC820A-F7A7-46F3-933A-2CCC7201D3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34">
            <a:extLst>
              <a:ext uri="{FF2B5EF4-FFF2-40B4-BE49-F238E27FC236}">
                <a16:creationId xmlns:a16="http://schemas.microsoft.com/office/drawing/2014/main" xmlns="" id="{8DAFCA3D-277C-4C06-BC17-5108F3A700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2" name="Group 36">
            <a:extLst>
              <a:ext uri="{FF2B5EF4-FFF2-40B4-BE49-F238E27FC236}">
                <a16:creationId xmlns:a16="http://schemas.microsoft.com/office/drawing/2014/main" xmlns="" id="{5457DF47-900A-447E-9B61-2B94B749506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828372" y="1267730"/>
            <a:ext cx="1567331" cy="645295"/>
            <a:chOff x="5318306" y="1386268"/>
            <a:chExt cx="1567331" cy="645295"/>
          </a:xfrm>
        </p:grpSpPr>
        <p:cxnSp>
          <p:nvCxnSpPr>
            <p:cNvPr id="38" name="Straight Connector 37">
              <a:extLst>
                <a:ext uri="{FF2B5EF4-FFF2-40B4-BE49-F238E27FC236}">
                  <a16:creationId xmlns:a16="http://schemas.microsoft.com/office/drawing/2014/main" xmlns="" id="{84772325-EEFF-4BA8-841C-29A78A2E43F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8">
              <a:extLst>
                <a:ext uri="{FF2B5EF4-FFF2-40B4-BE49-F238E27FC236}">
                  <a16:creationId xmlns:a16="http://schemas.microsoft.com/office/drawing/2014/main" xmlns="" id="{AD3094C5-7785-41DD-B095-217D26651E5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ED3CF66E-289D-4AB8-85D9-C0B9AE18B60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useBgFill="1">
        <p:nvSpPr>
          <p:cNvPr id="42" name="Rectangle 41">
            <a:extLst>
              <a:ext uri="{FF2B5EF4-FFF2-40B4-BE49-F238E27FC236}">
                <a16:creationId xmlns:a16="http://schemas.microsoft.com/office/drawing/2014/main" xmlns="" id="{6F40FBDA-CEB1-40F0-9AB9-BD9C402D7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A9627C2F-D64E-4213-AF64-AA198B88AEE4}"/>
              </a:ext>
            </a:extLst>
          </p:cNvPr>
          <p:cNvPicPr>
            <a:picLocks noChangeAspect="1"/>
          </p:cNvPicPr>
          <p:nvPr/>
        </p:nvPicPr>
        <p:blipFill rotWithShape="1">
          <a:blip r:embed="rId3">
            <a:alphaModFix amt="45000"/>
          </a:blip>
          <a:srcRect/>
          <a:stretch/>
        </p:blipFill>
        <p:spPr>
          <a:xfrm>
            <a:off x="20" y="10"/>
            <a:ext cx="12191980" cy="6857990"/>
          </a:xfrm>
          <a:prstGeom prst="rect">
            <a:avLst/>
          </a:prstGeom>
        </p:spPr>
      </p:pic>
      <p:sp>
        <p:nvSpPr>
          <p:cNvPr id="36" name="Rectangle 43">
            <a:extLst>
              <a:ext uri="{FF2B5EF4-FFF2-40B4-BE49-F238E27FC236}">
                <a16:creationId xmlns:a16="http://schemas.microsoft.com/office/drawing/2014/main" xmlns="" id="{0344D4FE-ABEF-4230-9E4E-AD5782FC7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noFill/>
          <a:ln w="6350" cap="sq" cmpd="sng" algn="ctr">
            <a:solidFill>
              <a:schemeClr val="tx1">
                <a:lumMod val="75000"/>
                <a:lumOff val="25000"/>
              </a:schemeClr>
            </a:solidFill>
            <a:prstDash val="solid"/>
            <a:miter lim="800000"/>
          </a:ln>
          <a:effectLst>
            <a:outerShdw blurRad="50800" algn="ctr" rotWithShape="0">
              <a:prstClr val="black">
                <a:alpha val="66000"/>
              </a:prstClr>
            </a:outerShdw>
            <a:softEdge rad="0"/>
          </a:effectLst>
        </p:spPr>
      </p:sp>
      <p:sp>
        <p:nvSpPr>
          <p:cNvPr id="2" name="Title 1">
            <a:extLst>
              <a:ext uri="{FF2B5EF4-FFF2-40B4-BE49-F238E27FC236}">
                <a16:creationId xmlns:a16="http://schemas.microsoft.com/office/drawing/2014/main" xmlns="" id="{2C85481E-07B3-4576-B22F-DAA61F21F264}"/>
              </a:ext>
            </a:extLst>
          </p:cNvPr>
          <p:cNvSpPr>
            <a:spLocks noGrp="1"/>
          </p:cNvSpPr>
          <p:nvPr>
            <p:ph type="title"/>
          </p:nvPr>
        </p:nvSpPr>
        <p:spPr>
          <a:xfrm>
            <a:off x="1307870" y="885573"/>
            <a:ext cx="9068586" cy="2461504"/>
          </a:xfrm>
        </p:spPr>
        <p:txBody>
          <a:bodyPr vert="horz" lIns="91440" tIns="45720" rIns="91440" bIns="45720" rtlCol="0" anchor="ctr">
            <a:normAutofit/>
          </a:bodyPr>
          <a:lstStyle/>
          <a:p>
            <a:pPr algn="ctr">
              <a:lnSpc>
                <a:spcPct val="83000"/>
              </a:lnSpc>
            </a:pPr>
            <a:r>
              <a:rPr lang="en-US" sz="8000" b="1" cap="all" spc="-100" dirty="0"/>
              <a:t>Thank you </a:t>
            </a:r>
          </a:p>
        </p:txBody>
      </p:sp>
      <p:sp>
        <p:nvSpPr>
          <p:cNvPr id="41" name="Rectangle 45">
            <a:extLst>
              <a:ext uri="{FF2B5EF4-FFF2-40B4-BE49-F238E27FC236}">
                <a16:creationId xmlns:a16="http://schemas.microsoft.com/office/drawing/2014/main" xmlns="" id="{9325F979-D3F9-4926-81B7-7ACCB31A50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1">
                <a:lumMod val="75000"/>
                <a:lumOff val="25000"/>
                <a:alpha val="80000"/>
              </a:schemeClr>
            </a:solidFill>
            <a:prstDash val="solid"/>
            <a:miter lim="800000"/>
          </a:ln>
          <a:effectLst/>
        </p:spPr>
      </p:sp>
      <p:sp>
        <p:nvSpPr>
          <p:cNvPr id="3" name="TextBox 2"/>
          <p:cNvSpPr txBox="1"/>
          <p:nvPr/>
        </p:nvSpPr>
        <p:spPr>
          <a:xfrm>
            <a:off x="1957052" y="2793257"/>
            <a:ext cx="4648201" cy="2246769"/>
          </a:xfrm>
          <a:prstGeom prst="rect">
            <a:avLst/>
          </a:prstGeom>
          <a:noFill/>
        </p:spPr>
        <p:txBody>
          <a:bodyPr wrap="square" rtlCol="0">
            <a:spAutoFit/>
          </a:bodyPr>
          <a:lstStyle/>
          <a:p>
            <a:r>
              <a:rPr lang="en-US" sz="2800" b="1" dirty="0" smtClean="0"/>
              <a:t>Presented by:</a:t>
            </a:r>
          </a:p>
          <a:p>
            <a:r>
              <a:rPr lang="en-US" sz="2800" b="1" dirty="0" err="1" smtClean="0"/>
              <a:t>Wajd</a:t>
            </a:r>
            <a:r>
              <a:rPr lang="en-US" sz="2800" b="1" dirty="0" smtClean="0"/>
              <a:t> </a:t>
            </a:r>
            <a:r>
              <a:rPr lang="en-US" sz="2800" b="1" dirty="0" err="1" smtClean="0"/>
              <a:t>Habashneh</a:t>
            </a:r>
            <a:endParaRPr lang="en-US" sz="2800" b="1" dirty="0" smtClean="0"/>
          </a:p>
          <a:p>
            <a:r>
              <a:rPr lang="en-US" sz="2800" b="1" dirty="0" err="1" smtClean="0"/>
              <a:t>Rahaf</a:t>
            </a:r>
            <a:r>
              <a:rPr lang="en-US" sz="2800" b="1" dirty="0" smtClean="0"/>
              <a:t> </a:t>
            </a:r>
            <a:r>
              <a:rPr lang="en-US" sz="2800" b="1" dirty="0" err="1" smtClean="0"/>
              <a:t>Abusalm</a:t>
            </a:r>
            <a:endParaRPr lang="en-US" sz="2800" b="1" dirty="0" smtClean="0"/>
          </a:p>
          <a:p>
            <a:r>
              <a:rPr lang="en-US" sz="2800" b="1" dirty="0" smtClean="0"/>
              <a:t>Noor </a:t>
            </a:r>
            <a:r>
              <a:rPr lang="en-US" sz="2800" b="1" dirty="0" err="1" smtClean="0"/>
              <a:t>Hamad</a:t>
            </a:r>
            <a:endParaRPr lang="en-US" sz="2800" b="1" dirty="0" smtClean="0"/>
          </a:p>
          <a:p>
            <a:r>
              <a:rPr lang="en-US" sz="2800" b="1" dirty="0" err="1" smtClean="0"/>
              <a:t>Razan</a:t>
            </a:r>
            <a:r>
              <a:rPr lang="en-US" sz="2800" b="1" dirty="0" smtClean="0"/>
              <a:t> </a:t>
            </a:r>
            <a:r>
              <a:rPr lang="en-US" sz="2800" b="1" dirty="0" err="1" smtClean="0"/>
              <a:t>Tayseer</a:t>
            </a:r>
            <a:endParaRPr lang="en-US" sz="2800" b="1" dirty="0"/>
          </a:p>
        </p:txBody>
      </p:sp>
      <p:sp>
        <p:nvSpPr>
          <p:cNvPr id="4" name="TextBox 3"/>
          <p:cNvSpPr txBox="1"/>
          <p:nvPr/>
        </p:nvSpPr>
        <p:spPr>
          <a:xfrm>
            <a:off x="5612037" y="2959251"/>
            <a:ext cx="2816062" cy="1569660"/>
          </a:xfrm>
          <a:prstGeom prst="rect">
            <a:avLst/>
          </a:prstGeom>
          <a:noFill/>
        </p:spPr>
        <p:txBody>
          <a:bodyPr wrap="square" rtlCol="0">
            <a:spAutoFit/>
          </a:bodyPr>
          <a:lstStyle/>
          <a:p>
            <a:r>
              <a:rPr lang="en-US" sz="3200" b="1" dirty="0" smtClean="0"/>
              <a:t>Supervised by </a:t>
            </a:r>
            <a:r>
              <a:rPr lang="en-US" sz="3200" b="1" dirty="0" err="1" smtClean="0"/>
              <a:t>Dr.Ashraf</a:t>
            </a:r>
            <a:r>
              <a:rPr lang="en-US" sz="3200" b="1" dirty="0" smtClean="0"/>
              <a:t> </a:t>
            </a:r>
            <a:r>
              <a:rPr lang="en-US" sz="3200" b="1" dirty="0" err="1" smtClean="0"/>
              <a:t>Dmour</a:t>
            </a:r>
            <a:endParaRPr lang="en-US" sz="3200" b="1" dirty="0"/>
          </a:p>
        </p:txBody>
      </p:sp>
    </p:spTree>
    <p:extLst>
      <p:ext uri="{BB962C8B-B14F-4D97-AF65-F5344CB8AC3E}">
        <p14:creationId xmlns:p14="http://schemas.microsoft.com/office/powerpoint/2010/main" val="3400107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1178" y="619125"/>
            <a:ext cx="10845072" cy="5736717"/>
          </a:xfrm>
        </p:spPr>
        <p:txBody>
          <a:bodyPr>
            <a:normAutofit lnSpcReduction="10000"/>
          </a:bodyPr>
          <a:lstStyle/>
          <a:p>
            <a:pPr marL="0" indent="0">
              <a:buNone/>
            </a:pPr>
            <a:r>
              <a:rPr lang="en-US" sz="2800" dirty="0" smtClean="0">
                <a:solidFill>
                  <a:schemeClr val="tx1"/>
                </a:solidFill>
              </a:rPr>
              <a:t>Air way </a:t>
            </a:r>
            <a:r>
              <a:rPr lang="en-US" sz="2800" dirty="0">
                <a:solidFill>
                  <a:schemeClr val="tx1"/>
                </a:solidFill>
              </a:rPr>
              <a:t>is defined </a:t>
            </a:r>
            <a:r>
              <a:rPr lang="en-US" sz="2800" dirty="0" smtClean="0">
                <a:solidFill>
                  <a:schemeClr val="tx1"/>
                </a:solidFill>
              </a:rPr>
              <a:t>as a </a:t>
            </a:r>
            <a:r>
              <a:rPr lang="en-US" sz="2800" dirty="0">
                <a:solidFill>
                  <a:schemeClr val="tx1"/>
                </a:solidFill>
              </a:rPr>
              <a:t>passage through which the air/ gas passes during </a:t>
            </a:r>
            <a:r>
              <a:rPr lang="en-US" sz="2800" dirty="0" smtClean="0">
                <a:solidFill>
                  <a:schemeClr val="tx1"/>
                </a:solidFill>
              </a:rPr>
              <a:t>respiration.</a:t>
            </a:r>
          </a:p>
          <a:p>
            <a:pPr marL="0" indent="0">
              <a:buNone/>
            </a:pPr>
            <a:endParaRPr lang="en-US" sz="2800" dirty="0">
              <a:solidFill>
                <a:schemeClr val="tx1"/>
              </a:solidFill>
            </a:endParaRPr>
          </a:p>
          <a:p>
            <a:pPr marL="0" indent="0">
              <a:buNone/>
            </a:pPr>
            <a:r>
              <a:rPr lang="en-US" sz="2800" dirty="0" smtClean="0">
                <a:solidFill>
                  <a:schemeClr val="tx1"/>
                </a:solidFill>
              </a:rPr>
              <a:t>Functionally divided into: *conductive zone – till terminal bronchioles</a:t>
            </a:r>
          </a:p>
          <a:p>
            <a:pPr marL="0" indent="0">
              <a:buNone/>
            </a:pPr>
            <a:r>
              <a:rPr lang="en-US" sz="2800" dirty="0">
                <a:solidFill>
                  <a:schemeClr val="tx1"/>
                </a:solidFill>
              </a:rPr>
              <a:t> </a:t>
            </a:r>
            <a:r>
              <a:rPr lang="en-US" sz="2800" dirty="0" smtClean="0">
                <a:solidFill>
                  <a:schemeClr val="tx1"/>
                </a:solidFill>
              </a:rPr>
              <a:t>                                    *respiratory zone – includes respiratory </a:t>
            </a:r>
            <a:r>
              <a:rPr lang="en-US" sz="2800" dirty="0" err="1" smtClean="0">
                <a:solidFill>
                  <a:schemeClr val="tx1"/>
                </a:solidFill>
              </a:rPr>
              <a:t>bronchioles,alveolar</a:t>
            </a:r>
            <a:r>
              <a:rPr lang="en-US" sz="2800" dirty="0" smtClean="0">
                <a:solidFill>
                  <a:schemeClr val="tx1"/>
                </a:solidFill>
              </a:rPr>
              <a:t> </a:t>
            </a:r>
            <a:r>
              <a:rPr lang="en-US" sz="2800" dirty="0" err="1" smtClean="0">
                <a:solidFill>
                  <a:schemeClr val="tx1"/>
                </a:solidFill>
              </a:rPr>
              <a:t>ducts,alveoli</a:t>
            </a:r>
            <a:endParaRPr lang="en-US" sz="2800" dirty="0" smtClean="0">
              <a:solidFill>
                <a:schemeClr val="tx1"/>
              </a:solidFill>
            </a:endParaRPr>
          </a:p>
          <a:p>
            <a:pPr marL="0" indent="0">
              <a:buNone/>
            </a:pPr>
            <a:endParaRPr lang="en-US" sz="2800" dirty="0">
              <a:solidFill>
                <a:schemeClr val="tx1"/>
              </a:solidFill>
            </a:endParaRPr>
          </a:p>
          <a:p>
            <a:pPr marL="0" indent="0">
              <a:buNone/>
            </a:pPr>
            <a:r>
              <a:rPr lang="en-US" sz="2800" dirty="0" smtClean="0">
                <a:solidFill>
                  <a:schemeClr val="tx1"/>
                </a:solidFill>
              </a:rPr>
              <a:t>And anatomically divided into: </a:t>
            </a:r>
          </a:p>
          <a:p>
            <a:pPr marL="0" indent="0">
              <a:buNone/>
            </a:pPr>
            <a:r>
              <a:rPr lang="en-US" sz="2800" dirty="0" smtClean="0">
                <a:solidFill>
                  <a:schemeClr val="tx1"/>
                </a:solidFill>
              </a:rPr>
              <a:t>*upper airway (oral and nasal </a:t>
            </a:r>
            <a:r>
              <a:rPr lang="en-US" sz="2800" dirty="0" err="1" smtClean="0">
                <a:solidFill>
                  <a:schemeClr val="tx1"/>
                </a:solidFill>
              </a:rPr>
              <a:t>cavities,pharynx,larynx</a:t>
            </a:r>
            <a:r>
              <a:rPr lang="en-US" sz="2800" dirty="0" smtClean="0">
                <a:solidFill>
                  <a:schemeClr val="tx1"/>
                </a:solidFill>
              </a:rPr>
              <a:t>)</a:t>
            </a:r>
          </a:p>
          <a:p>
            <a:pPr marL="0" indent="0">
              <a:buNone/>
            </a:pPr>
            <a:r>
              <a:rPr lang="en-US" sz="2800" dirty="0">
                <a:solidFill>
                  <a:schemeClr val="tx1"/>
                </a:solidFill>
              </a:rPr>
              <a:t> </a:t>
            </a:r>
            <a:r>
              <a:rPr lang="en-US" sz="2800" dirty="0" smtClean="0">
                <a:solidFill>
                  <a:schemeClr val="tx1"/>
                </a:solidFill>
              </a:rPr>
              <a:t>   </a:t>
            </a:r>
            <a:r>
              <a:rPr lang="en-US" sz="2800" b="1" dirty="0" smtClean="0">
                <a:solidFill>
                  <a:schemeClr val="tx1"/>
                </a:solidFill>
              </a:rPr>
              <a:t> More vulnerable to obstruction </a:t>
            </a:r>
          </a:p>
          <a:p>
            <a:pPr marL="0" indent="0">
              <a:buNone/>
            </a:pPr>
            <a:r>
              <a:rPr lang="en-US" sz="2800" dirty="0" smtClean="0">
                <a:solidFill>
                  <a:schemeClr val="tx1"/>
                </a:solidFill>
              </a:rPr>
              <a:t>*lower air way (</a:t>
            </a:r>
            <a:r>
              <a:rPr lang="en-US" sz="2800" dirty="0" err="1" smtClean="0">
                <a:solidFill>
                  <a:schemeClr val="tx1"/>
                </a:solidFill>
              </a:rPr>
              <a:t>trachea,bronchi,bronchioles,alveoli</a:t>
            </a:r>
            <a:r>
              <a:rPr lang="en-US" sz="2800" dirty="0" smtClean="0">
                <a:solidFill>
                  <a:schemeClr val="tx1"/>
                </a:solidFill>
              </a:rPr>
              <a:t>)</a:t>
            </a:r>
          </a:p>
          <a:p>
            <a:pPr marL="0" indent="0">
              <a:buNone/>
            </a:pPr>
            <a:endParaRPr lang="en-US" dirty="0"/>
          </a:p>
          <a:p>
            <a:pPr marL="0" indent="0">
              <a:buNone/>
            </a:pPr>
            <a:endParaRPr lang="en-US" dirty="0" smtClean="0"/>
          </a:p>
        </p:txBody>
      </p:sp>
    </p:spTree>
    <p:extLst>
      <p:ext uri="{BB962C8B-B14F-4D97-AF65-F5344CB8AC3E}">
        <p14:creationId xmlns:p14="http://schemas.microsoft.com/office/powerpoint/2010/main" val="18262658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251" y="188109"/>
            <a:ext cx="3858707" cy="1492132"/>
          </a:xfrm>
        </p:spPr>
        <p:txBody>
          <a:bodyPr/>
          <a:lstStyle/>
          <a:p>
            <a:r>
              <a:rPr lang="en-US" dirty="0" smtClean="0">
                <a:solidFill>
                  <a:schemeClr val="tx1"/>
                </a:solidFill>
              </a:rPr>
              <a:t>Oral cavity</a:t>
            </a:r>
            <a:endParaRPr lang="en-US" dirty="0">
              <a:solidFill>
                <a:schemeClr val="tx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319" y="3299565"/>
            <a:ext cx="4075165" cy="3238857"/>
          </a:xfrm>
        </p:spPr>
      </p:pic>
      <p:sp>
        <p:nvSpPr>
          <p:cNvPr id="5" name="TextBox 4"/>
          <p:cNvSpPr txBox="1"/>
          <p:nvPr/>
        </p:nvSpPr>
        <p:spPr>
          <a:xfrm>
            <a:off x="927540" y="1164695"/>
            <a:ext cx="5846955" cy="3046988"/>
          </a:xfrm>
          <a:prstGeom prst="rect">
            <a:avLst/>
          </a:prstGeom>
          <a:noFill/>
        </p:spPr>
        <p:txBody>
          <a:bodyPr wrap="square" rtlCol="0">
            <a:spAutoFit/>
          </a:bodyPr>
          <a:lstStyle/>
          <a:p>
            <a:r>
              <a:rPr lang="en-US" sz="2400" dirty="0" smtClean="0"/>
              <a:t>Extending from lips into </a:t>
            </a:r>
            <a:r>
              <a:rPr lang="en-US" sz="2400" dirty="0" err="1" smtClean="0"/>
              <a:t>oropharyngeal</a:t>
            </a:r>
            <a:r>
              <a:rPr lang="en-US" sz="2400" dirty="0" smtClean="0"/>
              <a:t> isthmus.</a:t>
            </a:r>
          </a:p>
          <a:p>
            <a:r>
              <a:rPr lang="en-US" sz="2400" dirty="0" smtClean="0"/>
              <a:t>During evaluation for airway assessment, </a:t>
            </a:r>
            <a:r>
              <a:rPr lang="en-US" sz="2400" dirty="0" smtClean="0">
                <a:latin typeface="Abadi" panose="020B0604020104020204" pitchFamily="34" charset="0"/>
              </a:rPr>
              <a:t>m</a:t>
            </a:r>
            <a:r>
              <a:rPr lang="en-US" altLang="en-US" sz="2400" dirty="0" smtClean="0">
                <a:latin typeface="Abadi" panose="020B0604020104020204" pitchFamily="34" charset="0"/>
              </a:rPr>
              <a:t>outh </a:t>
            </a:r>
            <a:r>
              <a:rPr lang="en-US" altLang="en-US" sz="2400" dirty="0" err="1" smtClean="0">
                <a:latin typeface="Abadi" panose="020B0604020104020204" pitchFamily="34" charset="0"/>
              </a:rPr>
              <a:t>openening</a:t>
            </a:r>
            <a:r>
              <a:rPr lang="en-US" altLang="en-US" sz="2400" dirty="0" smtClean="0">
                <a:latin typeface="Abadi" panose="020B0604020104020204" pitchFamily="34" charset="0"/>
              </a:rPr>
              <a:t> must </a:t>
            </a:r>
            <a:r>
              <a:rPr lang="en-US" altLang="en-US" sz="2400" dirty="0">
                <a:latin typeface="Abadi" panose="020B0604020104020204" pitchFamily="34" charset="0"/>
              </a:rPr>
              <a:t>at least 3 </a:t>
            </a:r>
            <a:r>
              <a:rPr lang="en-US" altLang="en-US" sz="2400" dirty="0" smtClean="0">
                <a:latin typeface="Abadi" panose="020B0604020104020204" pitchFamily="34" charset="0"/>
              </a:rPr>
              <a:t>fingers width </a:t>
            </a:r>
            <a:r>
              <a:rPr lang="en-US" altLang="en-US" sz="2400" dirty="0">
                <a:latin typeface="Abadi" panose="020B0604020104020204" pitchFamily="34" charset="0"/>
              </a:rPr>
              <a:t>(&gt;6cm</a:t>
            </a:r>
            <a:r>
              <a:rPr lang="en-US" altLang="en-US" sz="2400" dirty="0" smtClean="0">
                <a:latin typeface="Abadi" panose="020B0604020104020204" pitchFamily="34" charset="0"/>
              </a:rPr>
              <a:t>) </a:t>
            </a:r>
            <a:endParaRPr lang="en-US" sz="2400" dirty="0"/>
          </a:p>
          <a:p>
            <a:endParaRPr lang="en-US" sz="2400" dirty="0" smtClean="0"/>
          </a:p>
          <a:p>
            <a:endParaRPr lang="en-US" sz="2400" dirty="0"/>
          </a:p>
          <a:p>
            <a:r>
              <a:rPr lang="en-US" sz="2400" dirty="0" smtClean="0"/>
              <a:t> </a:t>
            </a:r>
            <a:endParaRPr lang="en-US" sz="2400" dirty="0"/>
          </a:p>
        </p:txBody>
      </p:sp>
      <p:pic>
        <p:nvPicPr>
          <p:cNvPr id="6" name="Picture 7" descr="limitted mouth opening.jpg">
            <a:extLst>
              <a:ext uri="{FF2B5EF4-FFF2-40B4-BE49-F238E27FC236}">
                <a16:creationId xmlns:a16="http://schemas.microsoft.com/office/drawing/2014/main" xmlns="" id="{A09CF6CB-A7FC-43C9-9CE9-A4381363CB99}"/>
              </a:ext>
            </a:extLst>
          </p:cNvPr>
          <p:cNvPicPr>
            <a:picLocks noChangeAspect="1"/>
          </p:cNvPicPr>
          <p:nvPr/>
        </p:nvPicPr>
        <p:blipFill rotWithShape="1">
          <a:blip r:embed="rId3">
            <a:extLst>
              <a:ext uri="{28A0092B-C50C-407E-A947-70E740481C1C}">
                <a14:useLocalDpi xmlns:a14="http://schemas.microsoft.com/office/drawing/2010/main" val="0"/>
              </a:ext>
            </a:extLst>
          </a:blip>
          <a:srcRect r="7335"/>
          <a:stretch/>
        </p:blipFill>
        <p:spPr bwMode="auto">
          <a:xfrm>
            <a:off x="4352676" y="3696136"/>
            <a:ext cx="2983555" cy="268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725539" y="117465"/>
            <a:ext cx="4640367" cy="877163"/>
          </a:xfrm>
          <a:prstGeom prst="rect">
            <a:avLst/>
          </a:prstGeom>
          <a:noFill/>
        </p:spPr>
        <p:txBody>
          <a:bodyPr wrap="square" rtlCol="0">
            <a:spAutoFit/>
          </a:bodyPr>
          <a:lstStyle/>
          <a:p>
            <a:r>
              <a:rPr lang="en-US" sz="5100" cap="all" spc="200" dirty="0">
                <a:latin typeface="+mj-lt"/>
                <a:ea typeface="+mj-ea"/>
                <a:cs typeface="+mj-cs"/>
              </a:rPr>
              <a:t>Nasal cavity</a:t>
            </a:r>
          </a:p>
        </p:txBody>
      </p:sp>
      <p:sp>
        <p:nvSpPr>
          <p:cNvPr id="10" name="TextBox 9"/>
          <p:cNvSpPr txBox="1"/>
          <p:nvPr/>
        </p:nvSpPr>
        <p:spPr>
          <a:xfrm>
            <a:off x="6763995" y="994628"/>
            <a:ext cx="4563454" cy="2585323"/>
          </a:xfrm>
          <a:prstGeom prst="rect">
            <a:avLst/>
          </a:prstGeom>
          <a:noFill/>
        </p:spPr>
        <p:txBody>
          <a:bodyPr wrap="square" rtlCol="0">
            <a:spAutoFit/>
          </a:bodyPr>
          <a:lstStyle/>
          <a:p>
            <a:r>
              <a:rPr lang="en-US" dirty="0" smtClean="0"/>
              <a:t>Extending from nostrils to posterior nasal aperture.</a:t>
            </a:r>
          </a:p>
          <a:p>
            <a:endParaRPr lang="en-US" dirty="0" smtClean="0"/>
          </a:p>
          <a:p>
            <a:r>
              <a:rPr lang="en-US" dirty="0" smtClean="0"/>
              <a:t>Divided by nasal septum into 2 halves (right and left)</a:t>
            </a:r>
          </a:p>
          <a:p>
            <a:endParaRPr lang="en-US" dirty="0" smtClean="0"/>
          </a:p>
          <a:p>
            <a:r>
              <a:rPr lang="en-US" dirty="0" smtClean="0"/>
              <a:t>Aims in humidification, heating and filtering of inspired air.</a:t>
            </a:r>
          </a:p>
          <a:p>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4461" y="3299565"/>
            <a:ext cx="4318763" cy="3482626"/>
          </a:xfrm>
          <a:prstGeom prst="rect">
            <a:avLst/>
          </a:prstGeom>
        </p:spPr>
      </p:pic>
    </p:spTree>
    <p:extLst>
      <p:ext uri="{BB962C8B-B14F-4D97-AF65-F5344CB8AC3E}">
        <p14:creationId xmlns:p14="http://schemas.microsoft.com/office/powerpoint/2010/main" val="14603738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774" y="130182"/>
            <a:ext cx="10178322" cy="1492132"/>
          </a:xfrm>
        </p:spPr>
        <p:txBody>
          <a:bodyPr/>
          <a:lstStyle/>
          <a:p>
            <a:r>
              <a:rPr lang="en-US" dirty="0" smtClean="0">
                <a:solidFill>
                  <a:schemeClr val="tx1"/>
                </a:solidFill>
              </a:rPr>
              <a:t>Pharynx = </a:t>
            </a:r>
            <a:r>
              <a:rPr lang="en-US" sz="3200" dirty="0" smtClean="0">
                <a:solidFill>
                  <a:schemeClr val="tx1"/>
                </a:solidFill>
              </a:rPr>
              <a:t>throat</a:t>
            </a:r>
            <a:endParaRPr lang="en-US" sz="3200" dirty="0">
              <a:solidFill>
                <a:schemeClr val="tx1"/>
              </a:solidFill>
            </a:endParaRPr>
          </a:p>
        </p:txBody>
      </p:sp>
      <p:sp>
        <p:nvSpPr>
          <p:cNvPr id="5" name="TextBox 4"/>
          <p:cNvSpPr txBox="1"/>
          <p:nvPr/>
        </p:nvSpPr>
        <p:spPr>
          <a:xfrm>
            <a:off x="787496" y="890414"/>
            <a:ext cx="6852444" cy="1938992"/>
          </a:xfrm>
          <a:prstGeom prst="rect">
            <a:avLst/>
          </a:prstGeom>
          <a:noFill/>
        </p:spPr>
        <p:txBody>
          <a:bodyPr wrap="square" rtlCol="0">
            <a:spAutoFit/>
          </a:bodyPr>
          <a:lstStyle/>
          <a:p>
            <a:r>
              <a:rPr lang="en-US" sz="2400" dirty="0" smtClean="0"/>
              <a:t>A hollow muscular tube inside </a:t>
            </a:r>
            <a:r>
              <a:rPr lang="en-US" sz="2400" dirty="0"/>
              <a:t>the neck </a:t>
            </a:r>
            <a:r>
              <a:rPr lang="en-US" sz="2400" dirty="0" smtClean="0"/>
              <a:t>that</a:t>
            </a:r>
          </a:p>
          <a:p>
            <a:r>
              <a:rPr lang="en-US" sz="2400" dirty="0" smtClean="0"/>
              <a:t> connects the posterior nasal and oral cavities</a:t>
            </a:r>
          </a:p>
          <a:p>
            <a:r>
              <a:rPr lang="en-US" sz="2400" dirty="0" smtClean="0"/>
              <a:t> to the</a:t>
            </a:r>
            <a:r>
              <a:rPr lang="en-US" sz="2400" dirty="0"/>
              <a:t> </a:t>
            </a:r>
            <a:r>
              <a:rPr lang="en-US" sz="2400" dirty="0" smtClean="0"/>
              <a:t>larynx and esophagus.</a:t>
            </a:r>
            <a:endParaRPr lang="en-US" sz="2400" dirty="0"/>
          </a:p>
          <a:p>
            <a:r>
              <a:rPr lang="en-US" sz="2400" dirty="0" smtClean="0"/>
              <a:t>*12-14 cm in length</a:t>
            </a:r>
          </a:p>
          <a:p>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918978389"/>
              </p:ext>
            </p:extLst>
          </p:nvPr>
        </p:nvGraphicFramePr>
        <p:xfrm>
          <a:off x="488436" y="2695279"/>
          <a:ext cx="6554625" cy="2058460"/>
        </p:xfrm>
        <a:graphic>
          <a:graphicData uri="http://schemas.openxmlformats.org/drawingml/2006/table">
            <a:tbl>
              <a:tblPr firstRow="1" bandRow="1">
                <a:tableStyleId>{7E9639D4-E3E2-4D34-9284-5A2195B3D0D7}</a:tableStyleId>
              </a:tblPr>
              <a:tblGrid>
                <a:gridCol w="2184875"/>
                <a:gridCol w="2184875"/>
                <a:gridCol w="2184875"/>
              </a:tblGrid>
              <a:tr h="595420">
                <a:tc>
                  <a:txBody>
                    <a:bodyPr/>
                    <a:lstStyle/>
                    <a:p>
                      <a:pPr algn="ctr"/>
                      <a:r>
                        <a:rPr lang="en-US" sz="2000" dirty="0" err="1" smtClean="0"/>
                        <a:t>nasopharynx</a:t>
                      </a:r>
                      <a:endParaRPr lang="en-US" sz="2000" dirty="0"/>
                    </a:p>
                  </a:txBody>
                  <a:tcPr/>
                </a:tc>
                <a:tc>
                  <a:txBody>
                    <a:bodyPr/>
                    <a:lstStyle/>
                    <a:p>
                      <a:pPr algn="ctr"/>
                      <a:r>
                        <a:rPr lang="en-US" dirty="0" smtClean="0"/>
                        <a:t>oropharynx</a:t>
                      </a:r>
                      <a:endParaRPr lang="en-US" dirty="0"/>
                    </a:p>
                  </a:txBody>
                  <a:tcPr/>
                </a:tc>
                <a:tc>
                  <a:txBody>
                    <a:bodyPr/>
                    <a:lstStyle/>
                    <a:p>
                      <a:pPr algn="ctr"/>
                      <a:r>
                        <a:rPr lang="en-US" dirty="0" smtClean="0"/>
                        <a:t>Laryngopharynx</a:t>
                      </a:r>
                      <a:endParaRPr lang="en-US" dirty="0"/>
                    </a:p>
                  </a:txBody>
                  <a:tcPr/>
                </a:tc>
              </a:tr>
              <a:tr h="1273902">
                <a:tc>
                  <a:txBody>
                    <a:bodyPr/>
                    <a:lstStyle/>
                    <a:p>
                      <a:r>
                        <a:rPr lang="en-US" dirty="0" smtClean="0"/>
                        <a:t>Behind the nasal cavity and</a:t>
                      </a:r>
                      <a:r>
                        <a:rPr lang="en-US" baseline="0" dirty="0" smtClean="0"/>
                        <a:t> above the soft palate.</a:t>
                      </a:r>
                      <a:endParaRPr lang="en-US" dirty="0"/>
                    </a:p>
                  </a:txBody>
                  <a:tcPr/>
                </a:tc>
                <a:tc>
                  <a:txBody>
                    <a:bodyPr/>
                    <a:lstStyle/>
                    <a:p>
                      <a:r>
                        <a:rPr lang="en-US" dirty="0" smtClean="0"/>
                        <a:t>Behind the oral cavity,</a:t>
                      </a:r>
                      <a:r>
                        <a:rPr lang="en-US" baseline="0" dirty="0" smtClean="0"/>
                        <a:t> between soft palate and top of hyoid bone.</a:t>
                      </a:r>
                      <a:endParaRPr lang="en-US" dirty="0"/>
                    </a:p>
                  </a:txBody>
                  <a:tcPr/>
                </a:tc>
                <a:tc>
                  <a:txBody>
                    <a:bodyPr/>
                    <a:lstStyle/>
                    <a:p>
                      <a:r>
                        <a:rPr lang="en-US" dirty="0" smtClean="0"/>
                        <a:t>Behind the</a:t>
                      </a:r>
                      <a:r>
                        <a:rPr lang="en-US" baseline="0" dirty="0" smtClean="0"/>
                        <a:t> larynx and below the epiglottis to the beginning of esophagus.</a:t>
                      </a:r>
                      <a:endParaRPr lang="en-US" dirty="0"/>
                    </a:p>
                  </a:txBody>
                  <a:tcPr/>
                </a:tc>
              </a:tr>
            </a:tbl>
          </a:graphicData>
        </a:graphic>
      </p:graphicFrame>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r="6732"/>
          <a:stretch/>
        </p:blipFill>
        <p:spPr>
          <a:xfrm>
            <a:off x="7067968" y="534667"/>
            <a:ext cx="5070622" cy="6160316"/>
          </a:xfrm>
          <a:prstGeom prst="rect">
            <a:avLst/>
          </a:prstGeom>
        </p:spPr>
      </p:pic>
      <p:sp>
        <p:nvSpPr>
          <p:cNvPr id="13" name="Rectangle 12"/>
          <p:cNvSpPr/>
          <p:nvPr/>
        </p:nvSpPr>
        <p:spPr>
          <a:xfrm>
            <a:off x="7196913" y="1687504"/>
            <a:ext cx="886054" cy="290557"/>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200453" y="4276639"/>
            <a:ext cx="1016951" cy="40016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234014" y="3109800"/>
            <a:ext cx="786213" cy="290557"/>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962344" y="3402579"/>
            <a:ext cx="640935" cy="5812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95104" y="4828374"/>
            <a:ext cx="2457896" cy="2029626"/>
          </a:xfrm>
          <a:prstGeom prst="rect">
            <a:avLst/>
          </a:prstGeom>
          <a:no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b="1" dirty="0" err="1" smtClean="0">
                <a:ln w="0"/>
                <a:solidFill>
                  <a:schemeClr val="tx1"/>
                </a:solidFill>
              </a:rPr>
              <a:t>vallecula</a:t>
            </a:r>
            <a:r>
              <a:rPr lang="en-US" b="1" dirty="0">
                <a:ln w="0"/>
                <a:solidFill>
                  <a:schemeClr val="tx1"/>
                </a:solidFill>
              </a:rPr>
              <a:t>: </a:t>
            </a:r>
            <a:r>
              <a:rPr lang="en-US" b="1" dirty="0" smtClean="0">
                <a:ln w="0"/>
                <a:solidFill>
                  <a:schemeClr val="tx1"/>
                </a:solidFill>
              </a:rPr>
              <a:t>a depression </a:t>
            </a:r>
            <a:r>
              <a:rPr lang="en-US" b="1" dirty="0">
                <a:ln w="0"/>
                <a:solidFill>
                  <a:schemeClr val="tx1"/>
                </a:solidFill>
              </a:rPr>
              <a:t>between epiglottis and base of the tongue</a:t>
            </a:r>
          </a:p>
          <a:p>
            <a:r>
              <a:rPr lang="en-US" b="1" dirty="0">
                <a:ln w="0"/>
                <a:solidFill>
                  <a:schemeClr val="tx1"/>
                </a:solidFill>
              </a:rPr>
              <a:t>*where blade of laryngoscope rests.</a:t>
            </a:r>
          </a:p>
        </p:txBody>
      </p:sp>
    </p:spTree>
    <p:extLst>
      <p:ext uri="{BB962C8B-B14F-4D97-AF65-F5344CB8AC3E}">
        <p14:creationId xmlns:p14="http://schemas.microsoft.com/office/powerpoint/2010/main" val="12628840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575" y="178083"/>
            <a:ext cx="7698029" cy="1492132"/>
          </a:xfrm>
        </p:spPr>
        <p:txBody>
          <a:bodyPr>
            <a:noAutofit/>
          </a:bodyPr>
          <a:lstStyle/>
          <a:p>
            <a:r>
              <a:rPr lang="en-US" sz="4800" dirty="0" smtClean="0">
                <a:solidFill>
                  <a:schemeClr val="tx1"/>
                </a:solidFill>
              </a:rPr>
              <a:t>Laryngoscopy</a:t>
            </a:r>
            <a:br>
              <a:rPr lang="en-US" sz="4800" dirty="0" smtClean="0">
                <a:solidFill>
                  <a:schemeClr val="tx1"/>
                </a:solidFill>
              </a:rPr>
            </a:br>
            <a:r>
              <a:rPr lang="en-US" sz="4800" dirty="0" smtClean="0">
                <a:solidFill>
                  <a:schemeClr val="tx1"/>
                </a:solidFill>
              </a:rPr>
              <a:t> for</a:t>
            </a:r>
            <a:r>
              <a:rPr lang="en-US" sz="4800" dirty="0" smtClean="0"/>
              <a:t> </a:t>
            </a:r>
            <a:r>
              <a:rPr lang="en-US" sz="4800" dirty="0" smtClean="0">
                <a:solidFill>
                  <a:schemeClr val="tx1"/>
                </a:solidFill>
              </a:rPr>
              <a:t>tracheal</a:t>
            </a:r>
            <a:r>
              <a:rPr lang="en-US" sz="4800" dirty="0" smtClean="0"/>
              <a:t> </a:t>
            </a:r>
            <a:r>
              <a:rPr lang="en-US" sz="4800" dirty="0" smtClean="0">
                <a:solidFill>
                  <a:schemeClr val="tx1"/>
                </a:solidFill>
              </a:rPr>
              <a:t>intubation</a:t>
            </a:r>
            <a:endParaRPr lang="en-US" sz="4800" dirty="0">
              <a:solidFill>
                <a:schemeClr val="tx1"/>
              </a:solidFill>
            </a:endParaRPr>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29" t="4636" b="12143"/>
          <a:stretch/>
        </p:blipFill>
        <p:spPr>
          <a:xfrm>
            <a:off x="3649900" y="2628900"/>
            <a:ext cx="4406425" cy="4229100"/>
          </a:xfr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9751" y="64450"/>
            <a:ext cx="3927949" cy="36721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9752" y="3736597"/>
            <a:ext cx="3927948" cy="3121403"/>
          </a:xfrm>
          <a:prstGeom prst="rect">
            <a:avLst/>
          </a:prstGeom>
        </p:spPr>
      </p:pic>
      <p:sp>
        <p:nvSpPr>
          <p:cNvPr id="10" name="TextBox 9"/>
          <p:cNvSpPr txBox="1"/>
          <p:nvPr/>
        </p:nvSpPr>
        <p:spPr>
          <a:xfrm>
            <a:off x="958896" y="1670215"/>
            <a:ext cx="8554340" cy="923330"/>
          </a:xfrm>
          <a:prstGeom prst="rect">
            <a:avLst/>
          </a:prstGeom>
          <a:noFill/>
        </p:spPr>
        <p:txBody>
          <a:bodyPr wrap="square" rtlCol="0">
            <a:spAutoFit/>
          </a:bodyPr>
          <a:lstStyle/>
          <a:p>
            <a:r>
              <a:rPr lang="en-US" b="1" dirty="0" smtClean="0"/>
              <a:t>Endoscopy of the larynx to obtain </a:t>
            </a:r>
          </a:p>
          <a:p>
            <a:r>
              <a:rPr lang="en-US" b="1" dirty="0" smtClean="0"/>
              <a:t>a good view for vocal cords and glottis.</a:t>
            </a:r>
          </a:p>
          <a:p>
            <a:r>
              <a:rPr lang="en-US" b="1" dirty="0" smtClean="0"/>
              <a:t>*Used for </a:t>
            </a:r>
            <a:r>
              <a:rPr lang="en-US" b="1" dirty="0"/>
              <a:t>placement of the ETT into the </a:t>
            </a:r>
            <a:r>
              <a:rPr lang="en-US" b="1" dirty="0" smtClean="0"/>
              <a:t>trachea.</a:t>
            </a:r>
            <a:endParaRPr lang="en-US" dirty="0"/>
          </a:p>
        </p:txBody>
      </p:sp>
      <p:sp>
        <p:nvSpPr>
          <p:cNvPr id="11" name="Oval 10"/>
          <p:cNvSpPr/>
          <p:nvPr/>
        </p:nvSpPr>
        <p:spPr>
          <a:xfrm>
            <a:off x="11098051" y="994669"/>
            <a:ext cx="979649" cy="90585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292568" y="4355783"/>
            <a:ext cx="521295" cy="43583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1301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053" y="277077"/>
            <a:ext cx="10178322" cy="1492132"/>
          </a:xfrm>
        </p:spPr>
        <p:txBody>
          <a:bodyPr/>
          <a:lstStyle/>
          <a:p>
            <a:r>
              <a:rPr lang="en-US" dirty="0" smtClean="0">
                <a:solidFill>
                  <a:schemeClr val="tx1"/>
                </a:solidFill>
              </a:rPr>
              <a:t>Jaw thrust maneuver</a:t>
            </a:r>
            <a:endParaRPr lang="en-US" dirty="0">
              <a:solidFill>
                <a:schemeClr val="tx1"/>
              </a:solidFill>
            </a:endParaRPr>
          </a:p>
        </p:txBody>
      </p:sp>
      <p:sp>
        <p:nvSpPr>
          <p:cNvPr id="3" name="Content Placeholder 2"/>
          <p:cNvSpPr>
            <a:spLocks noGrp="1"/>
          </p:cNvSpPr>
          <p:nvPr>
            <p:ph idx="1"/>
          </p:nvPr>
        </p:nvSpPr>
        <p:spPr>
          <a:xfrm>
            <a:off x="955621" y="877348"/>
            <a:ext cx="10178322" cy="3593591"/>
          </a:xfrm>
        </p:spPr>
        <p:txBody>
          <a:bodyPr>
            <a:normAutofit/>
          </a:bodyPr>
          <a:lstStyle/>
          <a:p>
            <a:pPr marL="0" indent="0">
              <a:buNone/>
            </a:pPr>
            <a:endParaRPr lang="en-US" sz="2400" dirty="0">
              <a:solidFill>
                <a:schemeClr val="tx1"/>
              </a:solidFill>
            </a:endParaRPr>
          </a:p>
          <a:p>
            <a:pPr marL="0" indent="0">
              <a:buNone/>
            </a:pPr>
            <a:r>
              <a:rPr lang="en-US" sz="2400" dirty="0" smtClean="0">
                <a:solidFill>
                  <a:schemeClr val="tx1"/>
                </a:solidFill>
              </a:rPr>
              <a:t>In cases of decreased consciousness as in GA and due to decreased muscle tone, tongue may be posteriorly displaced into oropharynx obstructing the airway.</a:t>
            </a:r>
          </a:p>
          <a:p>
            <a:pPr marL="0" indent="0">
              <a:buNone/>
            </a:pPr>
            <a:r>
              <a:rPr lang="en-US" sz="2400" dirty="0" smtClean="0">
                <a:solidFill>
                  <a:schemeClr val="tx1"/>
                </a:solidFill>
              </a:rPr>
              <a:t>These maneuvers are used to maintain patient’s airway.</a:t>
            </a:r>
            <a:endParaRPr lang="en-US" sz="2400" dirty="0">
              <a:solidFill>
                <a:schemeClr val="tx1"/>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9499" t="14971" b="-14971"/>
          <a:stretch/>
        </p:blipFill>
        <p:spPr>
          <a:xfrm>
            <a:off x="1458495" y="3210179"/>
            <a:ext cx="2982107" cy="3571621"/>
          </a:xfrm>
          <a:prstGeom prst="rect">
            <a:avLst/>
          </a:prstGeom>
        </p:spPr>
      </p:pic>
      <p:sp>
        <p:nvSpPr>
          <p:cNvPr id="6" name="TextBox 5"/>
          <p:cNvSpPr txBox="1"/>
          <p:nvPr/>
        </p:nvSpPr>
        <p:spPr>
          <a:xfrm>
            <a:off x="4800600" y="3334004"/>
            <a:ext cx="5657850" cy="1938992"/>
          </a:xfrm>
          <a:prstGeom prst="rect">
            <a:avLst/>
          </a:prstGeom>
          <a:noFill/>
        </p:spPr>
        <p:txBody>
          <a:bodyPr wrap="square" rtlCol="0">
            <a:spAutoFit/>
          </a:bodyPr>
          <a:lstStyle/>
          <a:p>
            <a:r>
              <a:rPr lang="en-US" sz="2400" dirty="0" smtClean="0"/>
              <a:t> </a:t>
            </a:r>
            <a:r>
              <a:rPr lang="en-US" sz="2400" dirty="0"/>
              <a:t>performed by placing the index and middle fingers to physically push the posterior aspects of the lower jaw </a:t>
            </a:r>
            <a:r>
              <a:rPr lang="en-US" sz="2400" b="1" dirty="0" smtClean="0"/>
              <a:t>upwards and outwards</a:t>
            </a:r>
            <a:r>
              <a:rPr lang="en-US" sz="2400" dirty="0"/>
              <a:t> while their thumbs push down on the chin to open the mouth.</a:t>
            </a:r>
          </a:p>
        </p:txBody>
      </p:sp>
    </p:spTree>
    <p:extLst>
      <p:ext uri="{BB962C8B-B14F-4D97-AF65-F5344CB8AC3E}">
        <p14:creationId xmlns:p14="http://schemas.microsoft.com/office/powerpoint/2010/main" val="2747671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087" y="187141"/>
            <a:ext cx="10178322" cy="1492132"/>
          </a:xfrm>
        </p:spPr>
        <p:txBody>
          <a:bodyPr/>
          <a:lstStyle/>
          <a:p>
            <a:r>
              <a:rPr lang="en-US" dirty="0" smtClean="0">
                <a:solidFill>
                  <a:schemeClr val="tx1"/>
                </a:solidFill>
              </a:rPr>
              <a:t>Larynx = </a:t>
            </a:r>
            <a:r>
              <a:rPr lang="en-US" sz="3200" dirty="0" smtClean="0">
                <a:solidFill>
                  <a:schemeClr val="tx1"/>
                </a:solidFill>
              </a:rPr>
              <a:t>sound box</a:t>
            </a:r>
            <a:endParaRPr lang="en-US" sz="3200" dirty="0">
              <a:solidFill>
                <a:schemeClr val="tx1"/>
              </a:solidFill>
            </a:endParaRPr>
          </a:p>
        </p:txBody>
      </p:sp>
      <p:sp>
        <p:nvSpPr>
          <p:cNvPr id="3" name="Content Placeholder 2"/>
          <p:cNvSpPr>
            <a:spLocks noGrp="1"/>
          </p:cNvSpPr>
          <p:nvPr>
            <p:ph idx="1"/>
          </p:nvPr>
        </p:nvSpPr>
        <p:spPr>
          <a:xfrm>
            <a:off x="757739" y="1076499"/>
            <a:ext cx="7852861" cy="3593591"/>
          </a:xfrm>
        </p:spPr>
        <p:txBody>
          <a:bodyPr>
            <a:normAutofit/>
          </a:bodyPr>
          <a:lstStyle/>
          <a:p>
            <a:pPr marL="0" indent="0">
              <a:buNone/>
            </a:pPr>
            <a:r>
              <a:rPr lang="en-US" b="1" dirty="0">
                <a:solidFill>
                  <a:schemeClr val="tx1"/>
                </a:solidFill>
              </a:rPr>
              <a:t>T</a:t>
            </a:r>
            <a:r>
              <a:rPr lang="en-US" b="1" dirty="0" smtClean="0">
                <a:solidFill>
                  <a:schemeClr val="tx1"/>
                </a:solidFill>
              </a:rPr>
              <a:t>he </a:t>
            </a:r>
            <a:r>
              <a:rPr lang="en-US" b="1" dirty="0">
                <a:solidFill>
                  <a:schemeClr val="tx1"/>
                </a:solidFill>
              </a:rPr>
              <a:t>passageway for air between the pharynx above and the trachea </a:t>
            </a:r>
            <a:r>
              <a:rPr lang="en-US" b="1" dirty="0" smtClean="0">
                <a:solidFill>
                  <a:schemeClr val="tx1"/>
                </a:solidFill>
              </a:rPr>
              <a:t>below.</a:t>
            </a:r>
            <a:endParaRPr lang="en-US" b="1" dirty="0">
              <a:solidFill>
                <a:schemeClr val="tx1"/>
              </a:solidFill>
            </a:endParaRPr>
          </a:p>
          <a:p>
            <a:pPr marL="0" indent="0">
              <a:buNone/>
            </a:pPr>
            <a:r>
              <a:rPr lang="en-US" b="1" dirty="0" smtClean="0">
                <a:solidFill>
                  <a:schemeClr val="tx1"/>
                </a:solidFill>
              </a:rPr>
              <a:t>Extends from C3-C6 in adults.</a:t>
            </a:r>
            <a:endParaRPr lang="en-US" b="1" dirty="0">
              <a:solidFill>
                <a:schemeClr val="tx1"/>
              </a:solidFill>
            </a:endParaRPr>
          </a:p>
          <a:p>
            <a:pPr marL="0" indent="0">
              <a:buNone/>
            </a:pPr>
            <a:r>
              <a:rPr lang="en-US" b="1" dirty="0">
                <a:solidFill>
                  <a:schemeClr val="tx1"/>
                </a:solidFill>
                <a:ea typeface="Times New Roman" panose="02020603050405020304" pitchFamily="18" charset="0"/>
              </a:rPr>
              <a:t>It is formed a number of cartilages which </a:t>
            </a:r>
            <a:r>
              <a:rPr lang="en-US" b="1" dirty="0" smtClean="0">
                <a:solidFill>
                  <a:schemeClr val="tx1"/>
                </a:solidFill>
                <a:ea typeface="Times New Roman" panose="02020603050405020304" pitchFamily="18" charset="0"/>
              </a:rPr>
              <a:t>articulates </a:t>
            </a:r>
            <a:r>
              <a:rPr lang="en-US" b="1" dirty="0">
                <a:solidFill>
                  <a:schemeClr val="tx1"/>
                </a:solidFill>
                <a:ea typeface="Times New Roman" panose="02020603050405020304" pitchFamily="18" charset="0"/>
              </a:rPr>
              <a:t>by synovial joints and connected together by ligaments and membranes and moved by number of muscles</a:t>
            </a:r>
            <a:r>
              <a:rPr lang="en-US" b="1" dirty="0" smtClean="0">
                <a:solidFill>
                  <a:schemeClr val="tx1"/>
                </a:solidFill>
                <a:ea typeface="Times New Roman" panose="02020603050405020304" pitchFamily="18" charset="0"/>
              </a:rPr>
              <a:t>.</a:t>
            </a:r>
            <a:endParaRPr lang="en-US" b="1" dirty="0" smtClean="0">
              <a:solidFill>
                <a:schemeClr val="tx1"/>
              </a:solidFill>
              <a:latin typeface="Calibri" panose="020F0502020204030204" pitchFamily="34" charset="0"/>
              <a:ea typeface="Times New Roman" panose="02020603050405020304" pitchFamily="18" charset="0"/>
            </a:endParaRPr>
          </a:p>
          <a:p>
            <a:pPr marL="0" indent="0">
              <a:buNone/>
            </a:pPr>
            <a:endParaRPr lang="en-US" b="1" dirty="0">
              <a:solidFill>
                <a:schemeClr val="tx1"/>
              </a:solidFill>
              <a:latin typeface="Calibri" panose="020F0502020204030204" pitchFamily="34" charset="0"/>
            </a:endParaRPr>
          </a:p>
          <a:p>
            <a:pPr marL="0" indent="0">
              <a:buNone/>
            </a:pPr>
            <a:endParaRPr lang="en-US" b="1" dirty="0" smtClean="0">
              <a:solidFill>
                <a:schemeClr val="tx1"/>
              </a:solidFill>
            </a:endParaRPr>
          </a:p>
          <a:p>
            <a:pPr marL="0" indent="0">
              <a:buNone/>
            </a:pPr>
            <a:endParaRPr lang="en-US" b="1" dirty="0">
              <a:solidFill>
                <a:schemeClr val="tx1"/>
              </a:solidFill>
            </a:endParaRPr>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153" y="3433665"/>
            <a:ext cx="4046012" cy="3424335"/>
          </a:xfrm>
          <a:prstGeom prst="rect">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0793" y="146092"/>
            <a:ext cx="3737882" cy="3287573"/>
          </a:xfrm>
          <a:prstGeom prst="rect">
            <a:avLst/>
          </a:prstGeom>
          <a:ln>
            <a:noFill/>
          </a:ln>
          <a:effectLst>
            <a:softEdge rad="112500"/>
          </a:effectLst>
        </p:spPr>
      </p:pic>
      <p:sp>
        <p:nvSpPr>
          <p:cNvPr id="7" name="TextBox 6"/>
          <p:cNvSpPr txBox="1"/>
          <p:nvPr/>
        </p:nvSpPr>
        <p:spPr>
          <a:xfrm>
            <a:off x="955087" y="3649047"/>
            <a:ext cx="3284376" cy="2554545"/>
          </a:xfrm>
          <a:prstGeom prst="rect">
            <a:avLst/>
          </a:prstGeom>
          <a:noFill/>
        </p:spPr>
        <p:txBody>
          <a:bodyPr wrap="square" rtlCol="0">
            <a:spAutoFit/>
          </a:bodyPr>
          <a:lstStyle/>
          <a:p>
            <a:r>
              <a:rPr lang="en-US" sz="2000" b="1" dirty="0">
                <a:ea typeface="Times New Roman" panose="02020603050405020304" pitchFamily="18" charset="0"/>
              </a:rPr>
              <a:t>Laryngeal cavity has 2 pairs of mucous membrane folds : </a:t>
            </a:r>
          </a:p>
          <a:p>
            <a:r>
              <a:rPr lang="en-US" sz="2000" b="1" dirty="0">
                <a:ea typeface="Times New Roman" panose="02020603050405020304" pitchFamily="18" charset="0"/>
              </a:rPr>
              <a:t>*upper folds=false vocal cords</a:t>
            </a:r>
          </a:p>
          <a:p>
            <a:r>
              <a:rPr lang="en-US" sz="2000" b="1" dirty="0">
                <a:ea typeface="Times New Roman" panose="02020603050405020304" pitchFamily="18" charset="0"/>
              </a:rPr>
              <a:t>*lower folds= true vocal cords, which could be </a:t>
            </a:r>
            <a:r>
              <a:rPr lang="en-US" sz="2000" b="1" dirty="0" err="1">
                <a:ea typeface="Times New Roman" panose="02020603050405020304" pitchFamily="18" charset="0"/>
              </a:rPr>
              <a:t>injuried</a:t>
            </a:r>
            <a:r>
              <a:rPr lang="en-US" sz="2000" b="1" dirty="0">
                <a:ea typeface="Times New Roman" panose="02020603050405020304" pitchFamily="18" charset="0"/>
              </a:rPr>
              <a:t> during intubation. </a:t>
            </a:r>
          </a:p>
        </p:txBody>
      </p:sp>
      <p:sp>
        <p:nvSpPr>
          <p:cNvPr id="4" name="TextBox 3"/>
          <p:cNvSpPr txBox="1"/>
          <p:nvPr/>
        </p:nvSpPr>
        <p:spPr>
          <a:xfrm>
            <a:off x="8327866" y="3768695"/>
            <a:ext cx="3520867" cy="584775"/>
          </a:xfrm>
          <a:prstGeom prst="rect">
            <a:avLst/>
          </a:prstGeom>
          <a:noFill/>
        </p:spPr>
        <p:txBody>
          <a:bodyPr wrap="square" rtlCol="0">
            <a:spAutoFit/>
          </a:bodyPr>
          <a:lstStyle/>
          <a:p>
            <a:r>
              <a:rPr lang="en-US" sz="3200" cap="all" spc="200" dirty="0">
                <a:latin typeface="+mj-lt"/>
                <a:ea typeface="+mj-ea"/>
                <a:cs typeface="+mj-cs"/>
              </a:rPr>
              <a:t>CRICOTHYROTOMY </a:t>
            </a:r>
          </a:p>
        </p:txBody>
      </p:sp>
      <p:sp>
        <p:nvSpPr>
          <p:cNvPr id="8" name="TextBox 7"/>
          <p:cNvSpPr txBox="1"/>
          <p:nvPr/>
        </p:nvSpPr>
        <p:spPr>
          <a:xfrm>
            <a:off x="8287316" y="4378844"/>
            <a:ext cx="3723118" cy="1938992"/>
          </a:xfrm>
          <a:prstGeom prst="rect">
            <a:avLst/>
          </a:prstGeom>
          <a:noFill/>
        </p:spPr>
        <p:txBody>
          <a:bodyPr wrap="square" rtlCol="0">
            <a:spAutoFit/>
          </a:bodyPr>
          <a:lstStyle/>
          <a:p>
            <a:r>
              <a:rPr lang="en-US" sz="2400" dirty="0" smtClean="0"/>
              <a:t>Surgical airway made via </a:t>
            </a:r>
            <a:r>
              <a:rPr lang="en-US" sz="2400" dirty="0"/>
              <a:t>the </a:t>
            </a:r>
            <a:r>
              <a:rPr lang="en-US" sz="2400" dirty="0" err="1"/>
              <a:t>cricothyroid</a:t>
            </a:r>
            <a:r>
              <a:rPr lang="en-US" sz="2400" dirty="0"/>
              <a:t> membrane in acute emergency when </a:t>
            </a:r>
            <a:r>
              <a:rPr lang="en-US" sz="2400" dirty="0" err="1"/>
              <a:t>obsruction</a:t>
            </a:r>
            <a:r>
              <a:rPr lang="en-US" sz="2400" dirty="0"/>
              <a:t> at or above the larynx not relieved. </a:t>
            </a:r>
          </a:p>
        </p:txBody>
      </p:sp>
    </p:spTree>
    <p:extLst>
      <p:ext uri="{BB962C8B-B14F-4D97-AF65-F5344CB8AC3E}">
        <p14:creationId xmlns:p14="http://schemas.microsoft.com/office/powerpoint/2010/main" val="224160170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dg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896</TotalTime>
  <Words>1348</Words>
  <Application>Microsoft Office PowerPoint</Application>
  <PresentationFormat>Widescreen</PresentationFormat>
  <Paragraphs>230</Paragraphs>
  <Slides>37</Slides>
  <Notes>2</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37</vt:i4>
      </vt:variant>
    </vt:vector>
  </HeadingPairs>
  <TitlesOfParts>
    <vt:vector size="53" baseType="lpstr">
      <vt:lpstr>ＭＳ Ｐゴシック</vt:lpstr>
      <vt:lpstr>Abadi</vt:lpstr>
      <vt:lpstr>Arial</vt:lpstr>
      <vt:lpstr>Arial</vt:lpstr>
      <vt:lpstr>Calibri</vt:lpstr>
      <vt:lpstr>Gill Sans MT</vt:lpstr>
      <vt:lpstr>Impact</vt:lpstr>
      <vt:lpstr>Rockwell</vt:lpstr>
      <vt:lpstr>Tahoma</vt:lpstr>
      <vt:lpstr>Times New Roman</vt:lpstr>
      <vt:lpstr>Tw Cen MT</vt:lpstr>
      <vt:lpstr>Tw Cen MT Condensed</vt:lpstr>
      <vt:lpstr>Wingdings</vt:lpstr>
      <vt:lpstr>Wingdings 3</vt:lpstr>
      <vt:lpstr>Badge</vt:lpstr>
      <vt:lpstr>Integral</vt:lpstr>
      <vt:lpstr>Air way anatomy&amp; assessment</vt:lpstr>
      <vt:lpstr>Air way anatomy significance in anesthesia and icu</vt:lpstr>
      <vt:lpstr>PowerPoint Presentation</vt:lpstr>
      <vt:lpstr>PowerPoint Presentation</vt:lpstr>
      <vt:lpstr>Oral cavity</vt:lpstr>
      <vt:lpstr>Pharynx = throat</vt:lpstr>
      <vt:lpstr>Laryngoscopy  for tracheal intubation</vt:lpstr>
      <vt:lpstr>Jaw thrust maneuver</vt:lpstr>
      <vt:lpstr>Larynx = sound box</vt:lpstr>
      <vt:lpstr>PowerPoint Presentation</vt:lpstr>
      <vt:lpstr> tracheostomy is an opening (made by an incision) through the neck into the trachea (windpipe). A tracheostomy opens the airway and aids breathing. A tracheostomy may be done in an emergency, at the patient's bedside or in an operating room. Anesthesia (pain relief medication) may be used before the procedure</vt:lpstr>
      <vt:lpstr>Levels of tracheostomy</vt:lpstr>
      <vt:lpstr>Indications of Tracheostomy </vt:lpstr>
      <vt:lpstr>Indications :</vt:lpstr>
      <vt:lpstr>Bronchi</vt:lpstr>
      <vt:lpstr>PowerPoint Presentation</vt:lpstr>
      <vt:lpstr>Air way assessment  </vt:lpstr>
      <vt:lpstr>Assessment</vt:lpstr>
      <vt:lpstr>Definition </vt:lpstr>
      <vt:lpstr>Why it is necessary ¿   </vt:lpstr>
      <vt:lpstr>LEMON </vt:lpstr>
      <vt:lpstr>Look </vt:lpstr>
      <vt:lpstr>PowerPoint Presentation</vt:lpstr>
      <vt:lpstr>  </vt:lpstr>
      <vt:lpstr>Evaluate  3 3 2</vt:lpstr>
      <vt:lpstr>Inter - incisor Gap (mouth opening )   </vt:lpstr>
      <vt:lpstr>Thyromental distance (pail’s test ) </vt:lpstr>
      <vt:lpstr>Hyomental </vt:lpstr>
      <vt:lpstr>PowerPoint Presentation</vt:lpstr>
      <vt:lpstr>Mallampati score </vt:lpstr>
      <vt:lpstr>Cormack Grading  Laryngoscopic View Grades</vt:lpstr>
      <vt:lpstr>PowerPoint Presentation</vt:lpstr>
      <vt:lpstr>Partial &amp; complete airway obstruction symptoms.</vt:lpstr>
      <vt:lpstr>Airway obstruction management</vt:lpstr>
      <vt:lpstr>Neck mobility</vt:lpstr>
      <vt:lpstr>PowerPoint Presentation</vt:lpstr>
      <vt:lpstr>Thank you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way anatomy&amp; assessment</dc:title>
  <dc:creator>TCC</dc:creator>
  <cp:lastModifiedBy>TCC</cp:lastModifiedBy>
  <cp:revision>59</cp:revision>
  <dcterms:created xsi:type="dcterms:W3CDTF">2021-10-17T18:48:26Z</dcterms:created>
  <dcterms:modified xsi:type="dcterms:W3CDTF">2021-10-20T08:21:42Z</dcterms:modified>
</cp:coreProperties>
</file>