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1"/>
  </p:sldMasterIdLst>
  <p:notesMasterIdLst>
    <p:notesMasterId r:id="rId49"/>
  </p:notesMasterIdLst>
  <p:sldIdLst>
    <p:sldId id="291" r:id="rId2"/>
    <p:sldId id="319" r:id="rId3"/>
    <p:sldId id="320" r:id="rId4"/>
    <p:sldId id="317" r:id="rId5"/>
    <p:sldId id="293" r:id="rId6"/>
    <p:sldId id="298" r:id="rId7"/>
    <p:sldId id="296" r:id="rId8"/>
    <p:sldId id="295" r:id="rId9"/>
    <p:sldId id="297" r:id="rId10"/>
    <p:sldId id="301" r:id="rId11"/>
    <p:sldId id="322" r:id="rId12"/>
    <p:sldId id="323" r:id="rId13"/>
    <p:sldId id="346" r:id="rId14"/>
    <p:sldId id="308" r:id="rId15"/>
    <p:sldId id="347" r:id="rId16"/>
    <p:sldId id="348" r:id="rId17"/>
    <p:sldId id="345" r:id="rId18"/>
    <p:sldId id="256" r:id="rId19"/>
    <p:sldId id="343" r:id="rId20"/>
    <p:sldId id="344" r:id="rId21"/>
    <p:sldId id="259" r:id="rId22"/>
    <p:sldId id="260" r:id="rId23"/>
    <p:sldId id="261" r:id="rId24"/>
    <p:sldId id="263" r:id="rId25"/>
    <p:sldId id="341" r:id="rId26"/>
    <p:sldId id="265" r:id="rId27"/>
    <p:sldId id="266" r:id="rId28"/>
    <p:sldId id="267" r:id="rId29"/>
    <p:sldId id="270" r:id="rId30"/>
    <p:sldId id="268" r:id="rId31"/>
    <p:sldId id="271" r:id="rId32"/>
    <p:sldId id="269" r:id="rId33"/>
    <p:sldId id="342" r:id="rId34"/>
    <p:sldId id="276" r:id="rId35"/>
    <p:sldId id="279" r:id="rId36"/>
    <p:sldId id="277" r:id="rId37"/>
    <p:sldId id="278" r:id="rId38"/>
    <p:sldId id="280" r:id="rId39"/>
    <p:sldId id="281" r:id="rId40"/>
    <p:sldId id="282" r:id="rId41"/>
    <p:sldId id="283" r:id="rId42"/>
    <p:sldId id="284" r:id="rId43"/>
    <p:sldId id="285" r:id="rId44"/>
    <p:sldId id="286" r:id="rId45"/>
    <p:sldId id="287" r:id="rId46"/>
    <p:sldId id="288" r:id="rId47"/>
    <p:sldId id="290" r:id="rId4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extLst>
      <p:ext uri="{19B8F6BF-5375-455C-9EA6-DF929625EA0E}">
        <p15:presenceInfo xmlns:p15="http://schemas.microsoft.com/office/powerpoint/2012/main" userId="b1f6a89e4df3972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162" autoAdjust="0"/>
    <p:restoredTop sz="94249" autoAdjust="0"/>
  </p:normalViewPr>
  <p:slideViewPr>
    <p:cSldViewPr snapToGrid="0">
      <p:cViewPr varScale="1">
        <p:scale>
          <a:sx n="69" d="100"/>
          <a:sy n="69" d="100"/>
        </p:scale>
        <p:origin x="1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slide" Target="slides/slide38.xml" /><Relationship Id="rId3" Type="http://schemas.openxmlformats.org/officeDocument/2006/relationships/slide" Target="slides/slide2.xml" /><Relationship Id="rId21" Type="http://schemas.openxmlformats.org/officeDocument/2006/relationships/slide" Target="slides/slide20.xml" /><Relationship Id="rId34" Type="http://schemas.openxmlformats.org/officeDocument/2006/relationships/slide" Target="slides/slide33.xml" /><Relationship Id="rId42" Type="http://schemas.openxmlformats.org/officeDocument/2006/relationships/slide" Target="slides/slide41.xml" /><Relationship Id="rId47" Type="http://schemas.openxmlformats.org/officeDocument/2006/relationships/slide" Target="slides/slide46.xml" /><Relationship Id="rId50" Type="http://schemas.openxmlformats.org/officeDocument/2006/relationships/commentAuthors" Target="commentAuthor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46" Type="http://schemas.openxmlformats.org/officeDocument/2006/relationships/slide" Target="slides/slide45.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slide" Target="slides/slide28.xml" /><Relationship Id="rId41" Type="http://schemas.openxmlformats.org/officeDocument/2006/relationships/slide" Target="slides/slide40.xml" /><Relationship Id="rId54"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slide" Target="slides/slide39.xml" /><Relationship Id="rId45" Type="http://schemas.openxmlformats.org/officeDocument/2006/relationships/slide" Target="slides/slide44.xml" /><Relationship Id="rId53" Type="http://schemas.openxmlformats.org/officeDocument/2006/relationships/theme" Target="theme/theme1.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49" Type="http://schemas.openxmlformats.org/officeDocument/2006/relationships/notesMaster" Target="notesMasters/notesMaster1.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4" Type="http://schemas.openxmlformats.org/officeDocument/2006/relationships/slide" Target="slides/slide43.xml" /><Relationship Id="rId52"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slide" Target="slides/slide42.xml" /><Relationship Id="rId48" Type="http://schemas.openxmlformats.org/officeDocument/2006/relationships/slide" Target="slides/slide47.xml" /><Relationship Id="rId8" Type="http://schemas.openxmlformats.org/officeDocument/2006/relationships/slide" Target="slides/slide7.xml" /><Relationship Id="rId51" Type="http://schemas.openxmlformats.org/officeDocument/2006/relationships/presProps" Target="pres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JO"/>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E7FF2F10-833A-7540-B216-C46EE074CF2B}" type="datetimeFigureOut">
              <a:rPr lang="ar-JO" smtClean="0"/>
              <a:t>17/10/1446</a:t>
            </a:fld>
            <a:endParaRPr lang="ar-JO"/>
          </a:p>
        </p:txBody>
      </p:sp>
      <p:sp>
        <p:nvSpPr>
          <p:cNvPr id="4" name="عنصر نائب لصورة الشريحة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ar-JO"/>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JO"/>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JO"/>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DC4AE459-0F27-5C4A-959F-76FFDB0E5D1D}" type="slidenum">
              <a:rPr lang="ar-JO" smtClean="0"/>
              <a:t>‹#›</a:t>
            </a:fld>
            <a:endParaRPr lang="ar-JO"/>
          </a:p>
        </p:txBody>
      </p:sp>
    </p:spTree>
    <p:extLst>
      <p:ext uri="{BB962C8B-B14F-4D97-AF65-F5344CB8AC3E}">
        <p14:creationId xmlns:p14="http://schemas.microsoft.com/office/powerpoint/2010/main" val="37365197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lang="en-US" dirty="0"/>
              <a:t>Seminal vesicle </a:t>
            </a:r>
            <a:r>
              <a:rPr lang="en-US" dirty="0">
                <a:sym typeface="Wingdings" panose="05000000000000000000" pitchFamily="2" charset="2"/>
              </a:rPr>
              <a:t> secretes fluid</a:t>
            </a:r>
            <a:r>
              <a:rPr lang="en-US" baseline="0" dirty="0">
                <a:sym typeface="Wingdings" panose="05000000000000000000" pitchFamily="2" charset="2"/>
              </a:rPr>
              <a:t> contain enzymes , protein , mucus , fructose </a:t>
            </a:r>
          </a:p>
          <a:p>
            <a:pPr algn="l" rtl="0"/>
            <a:r>
              <a:rPr lang="en-US" baseline="0" dirty="0">
                <a:sym typeface="Wingdings" panose="05000000000000000000" pitchFamily="2" charset="2"/>
              </a:rPr>
              <a:t>Bulbourethral  secrets </a:t>
            </a:r>
            <a:r>
              <a:rPr lang="en-US" baseline="0" dirty="0" err="1">
                <a:sym typeface="Wingdings" panose="05000000000000000000" pitchFamily="2" charset="2"/>
              </a:rPr>
              <a:t>coloreless</a:t>
            </a:r>
            <a:r>
              <a:rPr lang="en-US" baseline="0" dirty="0">
                <a:sym typeface="Wingdings" panose="05000000000000000000" pitchFamily="2" charset="2"/>
              </a:rPr>
              <a:t> , alkaline fluid to neutralize the acidic urethral pathway before ejaculation . </a:t>
            </a:r>
            <a:endParaRPr lang="en-US" dirty="0"/>
          </a:p>
        </p:txBody>
      </p:sp>
      <p:sp>
        <p:nvSpPr>
          <p:cNvPr id="4" name="Slide Number Placeholder 3"/>
          <p:cNvSpPr>
            <a:spLocks noGrp="1"/>
          </p:cNvSpPr>
          <p:nvPr>
            <p:ph type="sldNum" sz="quarter" idx="10"/>
          </p:nvPr>
        </p:nvSpPr>
        <p:spPr/>
        <p:txBody>
          <a:bodyPr/>
          <a:lstStyle/>
          <a:p>
            <a:fld id="{3BFED811-E665-4D38-87A4-6508ADA0EA86}" type="slidenum">
              <a:rPr lang="en-US" smtClean="0"/>
              <a:t>5</a:t>
            </a:fld>
            <a:endParaRPr lang="en-US"/>
          </a:p>
        </p:txBody>
      </p:sp>
    </p:spTree>
    <p:extLst>
      <p:ext uri="{BB962C8B-B14F-4D97-AF65-F5344CB8AC3E}">
        <p14:creationId xmlns:p14="http://schemas.microsoft.com/office/powerpoint/2010/main" val="1110759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lang="en-US" dirty="0"/>
              <a:t>Possible lifestyle</a:t>
            </a:r>
            <a:r>
              <a:rPr lang="en-US" baseline="0" dirty="0"/>
              <a:t> causes for increase infertility in men :</a:t>
            </a:r>
          </a:p>
          <a:p>
            <a:pPr algn="l" rtl="0"/>
            <a:r>
              <a:rPr lang="en-US" baseline="0" dirty="0"/>
              <a:t> increase use of pesticides </a:t>
            </a:r>
            <a:r>
              <a:rPr lang="en-US" baseline="0" dirty="0">
                <a:sym typeface="Wingdings" panose="05000000000000000000" pitchFamily="2" charset="2"/>
              </a:rPr>
              <a:t>lower concentration and motility </a:t>
            </a:r>
            <a:endParaRPr lang="en-US" baseline="0" dirty="0"/>
          </a:p>
          <a:p>
            <a:pPr algn="l" rtl="0"/>
            <a:r>
              <a:rPr lang="en-US" baseline="0" dirty="0"/>
              <a:t>High intake of food containing soy </a:t>
            </a:r>
            <a:r>
              <a:rPr lang="en-US" baseline="0" dirty="0">
                <a:sym typeface="Wingdings" panose="05000000000000000000" pitchFamily="2" charset="2"/>
              </a:rPr>
              <a:t> lower sperm concentration </a:t>
            </a:r>
          </a:p>
          <a:p>
            <a:pPr algn="l" rtl="0"/>
            <a:r>
              <a:rPr lang="en-US" baseline="0" dirty="0">
                <a:sym typeface="Wingdings" panose="05000000000000000000" pitchFamily="2" charset="2"/>
              </a:rPr>
              <a:t>Alcohol Negatively affects all semen analysis parameters </a:t>
            </a:r>
          </a:p>
          <a:p>
            <a:pPr algn="l" rtl="0"/>
            <a:r>
              <a:rPr lang="en-US" baseline="0" dirty="0">
                <a:sym typeface="Wingdings" panose="05000000000000000000" pitchFamily="2" charset="2"/>
              </a:rPr>
              <a:t>Marijuana, cocaine and smoking  decrease sperm motility </a:t>
            </a:r>
          </a:p>
          <a:p>
            <a:pPr algn="l" rtl="0"/>
            <a:r>
              <a:rPr lang="en-US" baseline="0" dirty="0">
                <a:sym typeface="Wingdings" panose="05000000000000000000" pitchFamily="2" charset="2"/>
              </a:rPr>
              <a:t>Some drugs may affects fertility . </a:t>
            </a:r>
            <a:endParaRPr lang="en-US" baseline="0" dirty="0"/>
          </a:p>
        </p:txBody>
      </p:sp>
      <p:sp>
        <p:nvSpPr>
          <p:cNvPr id="4" name="Slide Number Placeholder 3"/>
          <p:cNvSpPr>
            <a:spLocks noGrp="1"/>
          </p:cNvSpPr>
          <p:nvPr>
            <p:ph type="sldNum" sz="quarter" idx="10"/>
          </p:nvPr>
        </p:nvSpPr>
        <p:spPr/>
        <p:txBody>
          <a:bodyPr/>
          <a:lstStyle/>
          <a:p>
            <a:fld id="{3BFED811-E665-4D38-87A4-6508ADA0EA86}" type="slidenum">
              <a:rPr lang="en-US" smtClean="0"/>
              <a:t>7</a:t>
            </a:fld>
            <a:endParaRPr lang="en-US"/>
          </a:p>
        </p:txBody>
      </p:sp>
    </p:spTree>
    <p:extLst>
      <p:ext uri="{BB962C8B-B14F-4D97-AF65-F5344CB8AC3E}">
        <p14:creationId xmlns:p14="http://schemas.microsoft.com/office/powerpoint/2010/main" val="5737376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a:t>
            </a:r>
            <a:r>
              <a:rPr lang="en-US" b="1" dirty="0">
                <a:solidFill>
                  <a:schemeClr val="tx1"/>
                </a:solidFill>
              </a:rPr>
              <a:t>Pretesticular azoospermia</a:t>
            </a:r>
            <a:r>
              <a:rPr lang="en-US" dirty="0">
                <a:solidFill>
                  <a:schemeClr val="tx1"/>
                </a:solidFill>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rPr>
              <a:t>            - W</a:t>
            </a:r>
            <a:r>
              <a:rPr lang="en-US" dirty="0"/>
              <a:t>e should perform a full endocrine history that include : </a:t>
            </a:r>
          </a:p>
          <a:p>
            <a:pPr marL="914400" lvl="2" indent="0" algn="l" rtl="0">
              <a:buNone/>
            </a:pPr>
            <a:r>
              <a:rPr lang="en-US" dirty="0"/>
              <a:t>1-information on puberty and growth.</a:t>
            </a:r>
          </a:p>
          <a:p>
            <a:pPr marL="914400" lvl="2" indent="0" algn="l" rtl="0">
              <a:buNone/>
            </a:pPr>
            <a:r>
              <a:rPr lang="en-US" dirty="0"/>
              <a:t>2-levels of Luteinizing hormone ( LH ) , Follicular stimulating hormone ( FSH).</a:t>
            </a:r>
          </a:p>
          <a:p>
            <a:pPr marL="914400" lvl="2" indent="0" algn="l" rtl="0">
              <a:buNone/>
            </a:pPr>
            <a:r>
              <a:rPr lang="en-US" dirty="0"/>
              <a:t>3-prolactin and testosterone levels.</a:t>
            </a:r>
          </a:p>
          <a:p>
            <a:pPr lvl="1" algn="l" rtl="0"/>
            <a:r>
              <a:rPr lang="en-US" dirty="0"/>
              <a:t>- The best predictor of good response for treatment</a:t>
            </a:r>
            <a:r>
              <a:rPr lang="en-US" baseline="0" dirty="0"/>
              <a:t> is increase level of LH and FSH and Testosterone &amp; Increase Testicular Volume More Than 8 ml ( normally testis volume 12.5-18 ml )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Azoospermia is associated with a varicocele in approximately 4–14% cases of infertility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lvl="1" algn="l" rtl="0"/>
            <a:endParaRPr lang="en-US" baseline="0" dirty="0"/>
          </a:p>
        </p:txBody>
      </p:sp>
      <p:sp>
        <p:nvSpPr>
          <p:cNvPr id="4" name="Slide Number Placeholder 3"/>
          <p:cNvSpPr>
            <a:spLocks noGrp="1"/>
          </p:cNvSpPr>
          <p:nvPr>
            <p:ph type="sldNum" sz="quarter" idx="5"/>
          </p:nvPr>
        </p:nvSpPr>
        <p:spPr/>
        <p:txBody>
          <a:bodyPr/>
          <a:lstStyle/>
          <a:p>
            <a:fld id="{2E9A7F8A-5828-470D-B313-73880E1A7703}" type="slidenum">
              <a:rPr lang="en-US" smtClean="0"/>
              <a:t>11</a:t>
            </a:fld>
            <a:endParaRPr lang="en-US"/>
          </a:p>
        </p:txBody>
      </p:sp>
    </p:spTree>
    <p:extLst>
      <p:ext uri="{BB962C8B-B14F-4D97-AF65-F5344CB8AC3E}">
        <p14:creationId xmlns:p14="http://schemas.microsoft.com/office/powerpoint/2010/main" val="33928552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diagnosis of CBAVD was confirmed by unilateral or bilateral (n 25) surgical exploration and/or ultrasound evaluation.</a:t>
            </a:r>
          </a:p>
          <a:p>
            <a:endParaRPr lang="en-US" dirty="0"/>
          </a:p>
        </p:txBody>
      </p:sp>
      <p:sp>
        <p:nvSpPr>
          <p:cNvPr id="4" name="Slide Number Placeholder 3"/>
          <p:cNvSpPr>
            <a:spLocks noGrp="1"/>
          </p:cNvSpPr>
          <p:nvPr>
            <p:ph type="sldNum" sz="quarter" idx="5"/>
          </p:nvPr>
        </p:nvSpPr>
        <p:spPr/>
        <p:txBody>
          <a:bodyPr/>
          <a:lstStyle/>
          <a:p>
            <a:fld id="{2E9A7F8A-5828-470D-B313-73880E1A7703}" type="slidenum">
              <a:rPr lang="en-US" smtClean="0"/>
              <a:t>12</a:t>
            </a:fld>
            <a:endParaRPr lang="en-US"/>
          </a:p>
        </p:txBody>
      </p:sp>
    </p:spTree>
    <p:extLst>
      <p:ext uri="{BB962C8B-B14F-4D97-AF65-F5344CB8AC3E}">
        <p14:creationId xmlns:p14="http://schemas.microsoft.com/office/powerpoint/2010/main" val="5850358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diagnosis of CBAVD was confirmed by unilateral or bilateral (n 25) surgical exploration and/or ultrasound evaluation.</a:t>
            </a:r>
          </a:p>
          <a:p>
            <a:endParaRPr lang="en-US" dirty="0"/>
          </a:p>
        </p:txBody>
      </p:sp>
      <p:sp>
        <p:nvSpPr>
          <p:cNvPr id="4" name="Slide Number Placeholder 3"/>
          <p:cNvSpPr>
            <a:spLocks noGrp="1"/>
          </p:cNvSpPr>
          <p:nvPr>
            <p:ph type="sldNum" sz="quarter" idx="5"/>
          </p:nvPr>
        </p:nvSpPr>
        <p:spPr/>
        <p:txBody>
          <a:bodyPr/>
          <a:lstStyle/>
          <a:p>
            <a:fld id="{2E9A7F8A-5828-470D-B313-73880E1A7703}" type="slidenum">
              <a:rPr lang="en-US" smtClean="0"/>
              <a:t>13</a:t>
            </a:fld>
            <a:endParaRPr lang="en-US"/>
          </a:p>
        </p:txBody>
      </p:sp>
    </p:spTree>
    <p:extLst>
      <p:ext uri="{BB962C8B-B14F-4D97-AF65-F5344CB8AC3E}">
        <p14:creationId xmlns:p14="http://schemas.microsoft.com/office/powerpoint/2010/main" val="1944756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Microsurgical epididymal sperm aspiration allows for diagnosis and possible reconstruction of ductal pathology , and because it usually yields very large numbers of sperm, sperm cryopreservation and avoidance of repeat surgery may be possible.</a:t>
            </a:r>
          </a:p>
          <a:p>
            <a:pPr algn="l" rtl="0"/>
            <a:endParaRPr lang="en-US" dirty="0"/>
          </a:p>
        </p:txBody>
      </p:sp>
      <p:sp>
        <p:nvSpPr>
          <p:cNvPr id="4" name="Slide Number Placeholder 3"/>
          <p:cNvSpPr>
            <a:spLocks noGrp="1"/>
          </p:cNvSpPr>
          <p:nvPr>
            <p:ph type="sldNum" sz="quarter" idx="5"/>
          </p:nvPr>
        </p:nvSpPr>
        <p:spPr/>
        <p:txBody>
          <a:bodyPr/>
          <a:lstStyle/>
          <a:p>
            <a:fld id="{DC4AE459-0F27-5C4A-959F-76FFDB0E5D1D}" type="slidenum">
              <a:rPr lang="ar-JO" smtClean="0"/>
              <a:t>16</a:t>
            </a:fld>
            <a:endParaRPr lang="ar-JO"/>
          </a:p>
        </p:txBody>
      </p:sp>
    </p:spTree>
    <p:extLst>
      <p:ext uri="{BB962C8B-B14F-4D97-AF65-F5344CB8AC3E}">
        <p14:creationId xmlns:p14="http://schemas.microsoft.com/office/powerpoint/2010/main" val="36226076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DFCB1118-F5ED-4950-93B4-080B90A35BEE}" type="datetimeFigureOut">
              <a:rPr lang="en-US" smtClean="0"/>
              <a:t>4/15/2025</a:t>
            </a:fld>
            <a:endParaRPr lang="en-US"/>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US"/>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208B463A-0A66-41A6-AF97-AE374FAB3348}" type="slidenum">
              <a:rPr lang="en-US" smtClean="0"/>
              <a:t>‹#›</a:t>
            </a:fld>
            <a:endParaRPr lang="en-US"/>
          </a:p>
        </p:txBody>
      </p:sp>
    </p:spTree>
    <p:extLst>
      <p:ext uri="{BB962C8B-B14F-4D97-AF65-F5344CB8AC3E}">
        <p14:creationId xmlns:p14="http://schemas.microsoft.com/office/powerpoint/2010/main" val="1891384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CB1118-F5ED-4950-93B4-080B90A35BEE}" type="datetimeFigureOut">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8B463A-0A66-41A6-AF97-AE374FAB3348}" type="slidenum">
              <a:rPr lang="en-US" smtClean="0"/>
              <a:t>‹#›</a:t>
            </a:fld>
            <a:endParaRPr lang="en-US"/>
          </a:p>
        </p:txBody>
      </p:sp>
    </p:spTree>
    <p:extLst>
      <p:ext uri="{BB962C8B-B14F-4D97-AF65-F5344CB8AC3E}">
        <p14:creationId xmlns:p14="http://schemas.microsoft.com/office/powerpoint/2010/main" val="2127827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CB1118-F5ED-4950-93B4-080B90A35BEE}" type="datetimeFigureOut">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8B463A-0A66-41A6-AF97-AE374FAB3348}" type="slidenum">
              <a:rPr lang="en-US" smtClean="0"/>
              <a:t>‹#›</a:t>
            </a:fld>
            <a:endParaRPr lang="en-US"/>
          </a:p>
        </p:txBody>
      </p:sp>
    </p:spTree>
    <p:extLst>
      <p:ext uri="{BB962C8B-B14F-4D97-AF65-F5344CB8AC3E}">
        <p14:creationId xmlns:p14="http://schemas.microsoft.com/office/powerpoint/2010/main" val="598336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CB1118-F5ED-4950-93B4-080B90A35BEE}" type="datetimeFigureOut">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8B463A-0A66-41A6-AF97-AE374FAB3348}" type="slidenum">
              <a:rPr lang="en-US" smtClean="0"/>
              <a:t>‹#›</a:t>
            </a:fld>
            <a:endParaRPr lang="en-US"/>
          </a:p>
        </p:txBody>
      </p:sp>
    </p:spTree>
    <p:extLst>
      <p:ext uri="{BB962C8B-B14F-4D97-AF65-F5344CB8AC3E}">
        <p14:creationId xmlns:p14="http://schemas.microsoft.com/office/powerpoint/2010/main" val="1775289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CB1118-F5ED-4950-93B4-080B90A35BEE}" type="datetimeFigureOut">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8B463A-0A66-41A6-AF97-AE374FAB3348}" type="slidenum">
              <a:rPr lang="en-US" smtClean="0"/>
              <a:t>‹#›</a:t>
            </a:fld>
            <a:endParaRPr lang="en-US"/>
          </a:p>
        </p:txBody>
      </p:sp>
    </p:spTree>
    <p:extLst>
      <p:ext uri="{BB962C8B-B14F-4D97-AF65-F5344CB8AC3E}">
        <p14:creationId xmlns:p14="http://schemas.microsoft.com/office/powerpoint/2010/main" val="490859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FCB1118-F5ED-4950-93B4-080B90A35BEE}" type="datetimeFigureOut">
              <a:rPr lang="en-US" smtClean="0"/>
              <a:t>4/15/2025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8B463A-0A66-41A6-AF97-AE374FAB3348}" type="slidenum">
              <a:rPr lang="en-US" smtClean="0"/>
              <a:t>‹#›</a:t>
            </a:fld>
            <a:endParaRPr lang="en-US"/>
          </a:p>
        </p:txBody>
      </p:sp>
    </p:spTree>
    <p:extLst>
      <p:ext uri="{BB962C8B-B14F-4D97-AF65-F5344CB8AC3E}">
        <p14:creationId xmlns:p14="http://schemas.microsoft.com/office/powerpoint/2010/main" val="1408770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FCB1118-F5ED-4950-93B4-080B90A35BEE}" type="datetimeFigureOut">
              <a:rPr lang="en-US" smtClean="0"/>
              <a:t>4/15/2025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8B463A-0A66-41A6-AF97-AE374FAB3348}" type="slidenum">
              <a:rPr lang="en-US" smtClean="0"/>
              <a:t>‹#›</a:t>
            </a:fld>
            <a:endParaRPr lang="en-US"/>
          </a:p>
        </p:txBody>
      </p:sp>
    </p:spTree>
    <p:extLst>
      <p:ext uri="{BB962C8B-B14F-4D97-AF65-F5344CB8AC3E}">
        <p14:creationId xmlns:p14="http://schemas.microsoft.com/office/powerpoint/2010/main" val="2454853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FCB1118-F5ED-4950-93B4-080B90A35BEE}" type="datetimeFigureOut">
              <a:rPr lang="en-US" smtClean="0"/>
              <a:t>4/15/2025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8B463A-0A66-41A6-AF97-AE374FAB3348}" type="slidenum">
              <a:rPr lang="en-US" smtClean="0"/>
              <a:t>‹#›</a:t>
            </a:fld>
            <a:endParaRPr lang="en-US"/>
          </a:p>
        </p:txBody>
      </p:sp>
    </p:spTree>
    <p:extLst>
      <p:ext uri="{BB962C8B-B14F-4D97-AF65-F5344CB8AC3E}">
        <p14:creationId xmlns:p14="http://schemas.microsoft.com/office/powerpoint/2010/main" val="355614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CB1118-F5ED-4950-93B4-080B90A35BEE}" type="datetimeFigureOut">
              <a:rPr lang="en-US" smtClean="0"/>
              <a:t>4/15/2025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8B463A-0A66-41A6-AF97-AE374FAB3348}" type="slidenum">
              <a:rPr lang="en-US" smtClean="0"/>
              <a:t>‹#›</a:t>
            </a:fld>
            <a:endParaRPr lang="en-US"/>
          </a:p>
        </p:txBody>
      </p:sp>
    </p:spTree>
    <p:extLst>
      <p:ext uri="{BB962C8B-B14F-4D97-AF65-F5344CB8AC3E}">
        <p14:creationId xmlns:p14="http://schemas.microsoft.com/office/powerpoint/2010/main" val="1380623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Click to edit Master text styles</a:t>
            </a:r>
          </a:p>
        </p:txBody>
      </p:sp>
      <p:sp>
        <p:nvSpPr>
          <p:cNvPr id="5" name="Date Placeholder 4"/>
          <p:cNvSpPr>
            <a:spLocks noGrp="1"/>
          </p:cNvSpPr>
          <p:nvPr>
            <p:ph type="dt" sz="half" idx="10"/>
          </p:nvPr>
        </p:nvSpPr>
        <p:spPr/>
        <p:txBody>
          <a:bodyPr/>
          <a:lstStyle/>
          <a:p>
            <a:fld id="{DFCB1118-F5ED-4950-93B4-080B90A35BEE}" type="datetimeFigureOut">
              <a:rPr lang="en-US" smtClean="0"/>
              <a:t>4/15/2025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208B463A-0A66-41A6-AF97-AE374FAB3348}" type="slidenum">
              <a:rPr lang="en-US" smtClean="0"/>
              <a:t>‹#›</a:t>
            </a:fld>
            <a:endParaRPr lang="en-US"/>
          </a:p>
        </p:txBody>
      </p:sp>
    </p:spTree>
    <p:extLst>
      <p:ext uri="{BB962C8B-B14F-4D97-AF65-F5344CB8AC3E}">
        <p14:creationId xmlns:p14="http://schemas.microsoft.com/office/powerpoint/2010/main" val="11073607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DFCB1118-F5ED-4950-93B4-080B90A35BEE}" type="datetimeFigureOut">
              <a:rPr lang="en-US" smtClean="0"/>
              <a:t>4/15/2025</a:t>
            </a:fld>
            <a:endParaRPr lang="en-US"/>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US"/>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208B463A-0A66-41A6-AF97-AE374FAB3348}" type="slidenum">
              <a:rPr lang="en-US" smtClean="0"/>
              <a:t>‹#›</a:t>
            </a:fld>
            <a:endParaRPr lang="en-US"/>
          </a:p>
        </p:txBody>
      </p:sp>
    </p:spTree>
    <p:extLst>
      <p:ext uri="{BB962C8B-B14F-4D97-AF65-F5344CB8AC3E}">
        <p14:creationId xmlns:p14="http://schemas.microsoft.com/office/powerpoint/2010/main" val="1939316924"/>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DFCB1118-F5ED-4950-93B4-080B90A35BEE}" type="datetimeFigureOut">
              <a:rPr lang="en-US" smtClean="0"/>
              <a:t>4/15/2025</a:t>
            </a:fld>
            <a:endParaRPr lang="en-US"/>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US"/>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208B463A-0A66-41A6-AF97-AE374FAB3348}" type="slidenum">
              <a:rPr lang="en-US" smtClean="0"/>
              <a:t>‹#›</a:t>
            </a:fld>
            <a:endParaRPr lang="en-US"/>
          </a:p>
        </p:txBody>
      </p:sp>
    </p:spTree>
    <p:extLst>
      <p:ext uri="{BB962C8B-B14F-4D97-AF65-F5344CB8AC3E}">
        <p14:creationId xmlns:p14="http://schemas.microsoft.com/office/powerpoint/2010/main" val="4248430401"/>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2" Type="http://schemas.openxmlformats.org/officeDocument/2006/relationships/image" Target="../media/image5.jpeg"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Relationship Id="rId2" Type="http://schemas.openxmlformats.org/officeDocument/2006/relationships/hyperlink" Target="https://www.cancer.org/treatment/treatments-and-side-effects/treatment-types.html" TargetMode="External"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2" Type="http://schemas.openxmlformats.org/officeDocument/2006/relationships/image" Target="../media/image7.jpg" /><Relationship Id="rId1" Type="http://schemas.openxmlformats.org/officeDocument/2006/relationships/slideLayout" Target="../slideLayouts/slideLayout7.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9.xml.rels><?xml version="1.0" encoding="UTF-8" standalone="yes"?>
<Relationships xmlns="http://schemas.openxmlformats.org/package/2006/relationships"><Relationship Id="rId2" Type="http://schemas.openxmlformats.org/officeDocument/2006/relationships/image" Target="../media/image8.jpeg" /><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standalone="yes"?>
<Relationships xmlns="http://schemas.openxmlformats.org/package/2006/relationships"><Relationship Id="rId2" Type="http://schemas.openxmlformats.org/officeDocument/2006/relationships/hyperlink" Target="https://www.ncbi.nlm.nih.gov/pmc/articles/PMC4381379/?fbclid=IwAR3t5v8a6rtxKweX1hjbr37ISaukVnp2A7esjESa63VsQnf3VVsw6NQ4LZ8#ref36" TargetMode="External" /><Relationship Id="rId1" Type="http://schemas.openxmlformats.org/officeDocument/2006/relationships/slideLayout" Target="../slideLayouts/slideLayout7.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 standalone="yes"?>
<Relationships xmlns="http://schemas.openxmlformats.org/package/2006/relationships"><Relationship Id="rId2" Type="http://schemas.openxmlformats.org/officeDocument/2006/relationships/image" Target="../media/image9.png" /><Relationship Id="rId1" Type="http://schemas.openxmlformats.org/officeDocument/2006/relationships/slideLayout" Target="../slideLayouts/slideLayout7.xml" /></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7.xml.rels><?xml version="1.0" encoding="UTF-8" standalone="yes"?>
<Relationships xmlns="http://schemas.openxmlformats.org/package/2006/relationships"><Relationship Id="rId2" Type="http://schemas.openxmlformats.org/officeDocument/2006/relationships/image" Target="../media/image10.jpeg" /><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1.xml" /><Relationship Id="rId1" Type="http://schemas.openxmlformats.org/officeDocument/2006/relationships/slideLayout" Target="../slideLayouts/slideLayout2.xml" /><Relationship Id="rId4" Type="http://schemas.openxmlformats.org/officeDocument/2006/relationships/image" Target="../media/image2.png"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A594B-64DA-6837-B181-FE2DEA516BE4}"/>
              </a:ext>
            </a:extLst>
          </p:cNvPr>
          <p:cNvSpPr>
            <a:spLocks noGrp="1"/>
          </p:cNvSpPr>
          <p:nvPr>
            <p:ph type="ctrTitle"/>
          </p:nvPr>
        </p:nvSpPr>
        <p:spPr/>
        <p:txBody>
          <a:bodyPr/>
          <a:lstStyle/>
          <a:p>
            <a:r>
              <a:rPr lang="en-US" dirty="0"/>
              <a:t>Fertility Challenges </a:t>
            </a:r>
          </a:p>
        </p:txBody>
      </p:sp>
    </p:spTree>
    <p:extLst>
      <p:ext uri="{BB962C8B-B14F-4D97-AF65-F5344CB8AC3E}">
        <p14:creationId xmlns:p14="http://schemas.microsoft.com/office/powerpoint/2010/main" val="2260203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4041" y="644989"/>
            <a:ext cx="10956551" cy="661005"/>
          </a:xfrm>
        </p:spPr>
        <p:txBody>
          <a:bodyPr>
            <a:normAutofit fontScale="90000"/>
          </a:bodyPr>
          <a:lstStyle/>
          <a:p>
            <a:r>
              <a:rPr lang="en-US" dirty="0"/>
              <a:t>Azoospermia: Classification and Treatment</a:t>
            </a:r>
          </a:p>
        </p:txBody>
      </p:sp>
      <p:sp>
        <p:nvSpPr>
          <p:cNvPr id="3" name="Content Placeholder 2"/>
          <p:cNvSpPr>
            <a:spLocks noGrp="1"/>
          </p:cNvSpPr>
          <p:nvPr>
            <p:ph idx="1"/>
          </p:nvPr>
        </p:nvSpPr>
        <p:spPr>
          <a:xfrm>
            <a:off x="1295402" y="1554524"/>
            <a:ext cx="9601196" cy="4021015"/>
          </a:xfrm>
        </p:spPr>
        <p:txBody>
          <a:bodyPr>
            <a:normAutofit/>
          </a:bodyPr>
          <a:lstStyle/>
          <a:p>
            <a:pPr marL="346075" indent="-346075">
              <a:buFont typeface="Courier New" panose="02070309020205020404" pitchFamily="49" charset="0"/>
              <a:buChar char="o"/>
            </a:pPr>
            <a:r>
              <a:rPr lang="en-US" dirty="0"/>
              <a:t>Further Evaluation By a Urologist Is Indicated If Any Abnormalities In The Semen Are Detected. </a:t>
            </a:r>
          </a:p>
          <a:p>
            <a:pPr marL="346075" indent="-346075">
              <a:buFont typeface="Courier New" panose="02070309020205020404" pitchFamily="49" charset="0"/>
              <a:buChar char="o"/>
            </a:pPr>
            <a:r>
              <a:rPr lang="en-US" b="1" dirty="0">
                <a:solidFill>
                  <a:srgbClr val="FFC000"/>
                </a:solidFill>
              </a:rPr>
              <a:t>Azoospermia</a:t>
            </a:r>
            <a:r>
              <a:rPr lang="en-US" dirty="0"/>
              <a:t>: Describes the absence of spermatozoa in the ejaculation.</a:t>
            </a:r>
          </a:p>
          <a:p>
            <a:pPr marL="346075" indent="-346075">
              <a:buFont typeface="Courier New" panose="02070309020205020404" pitchFamily="49" charset="0"/>
              <a:buChar char="o"/>
            </a:pPr>
            <a:r>
              <a:rPr lang="en-US" dirty="0"/>
              <a:t>Found in 1% of all men and in 15-20% of infertile men.</a:t>
            </a:r>
          </a:p>
          <a:p>
            <a:pPr marL="346075" indent="-346075">
              <a:buFont typeface="Courier New" panose="02070309020205020404" pitchFamily="49" charset="0"/>
              <a:buChar char="o"/>
            </a:pPr>
            <a:r>
              <a:rPr lang="en-US" dirty="0"/>
              <a:t>Causes Are : </a:t>
            </a:r>
          </a:p>
          <a:p>
            <a:pPr marL="746125" lvl="1" indent="-288925">
              <a:buFont typeface="+mj-lt"/>
              <a:buAutoNum type="arabicPeriod"/>
            </a:pPr>
            <a:r>
              <a:rPr lang="en-US" dirty="0">
                <a:solidFill>
                  <a:schemeClr val="tx1">
                    <a:lumMod val="95000"/>
                    <a:lumOff val="5000"/>
                  </a:schemeClr>
                </a:solidFill>
              </a:rPr>
              <a:t>Pretesticular</a:t>
            </a:r>
          </a:p>
          <a:p>
            <a:pPr marL="746125" lvl="1" indent="-288925">
              <a:buFont typeface="+mj-lt"/>
              <a:buAutoNum type="arabicPeriod"/>
            </a:pPr>
            <a:r>
              <a:rPr lang="en-US" dirty="0">
                <a:solidFill>
                  <a:schemeClr val="tx1">
                    <a:lumMod val="95000"/>
                    <a:lumOff val="5000"/>
                  </a:schemeClr>
                </a:solidFill>
              </a:rPr>
              <a:t>Testicular </a:t>
            </a:r>
          </a:p>
          <a:p>
            <a:pPr marL="746125" lvl="1" indent="-288925">
              <a:buFont typeface="+mj-lt"/>
              <a:buAutoNum type="arabicPeriod"/>
            </a:pPr>
            <a:r>
              <a:rPr lang="en-US" dirty="0">
                <a:solidFill>
                  <a:schemeClr val="tx1">
                    <a:lumMod val="95000"/>
                    <a:lumOff val="5000"/>
                  </a:schemeClr>
                </a:solidFill>
              </a:rPr>
              <a:t>Post testicular </a:t>
            </a:r>
          </a:p>
          <a:p>
            <a:pPr marL="746125" lvl="1" indent="-288925">
              <a:buFont typeface="+mj-lt"/>
              <a:buAutoNum type="arabicPeriod"/>
            </a:pPr>
            <a:r>
              <a:rPr lang="en-US" dirty="0">
                <a:solidFill>
                  <a:schemeClr val="tx1">
                    <a:lumMod val="95000"/>
                    <a:lumOff val="5000"/>
                  </a:schemeClr>
                </a:solidFill>
              </a:rPr>
              <a:t>Idiopathic </a:t>
            </a:r>
          </a:p>
        </p:txBody>
      </p:sp>
      <p:sp>
        <p:nvSpPr>
          <p:cNvPr id="4" name="Google Shape;497;p34">
            <a:extLst>
              <a:ext uri="{FF2B5EF4-FFF2-40B4-BE49-F238E27FC236}">
                <a16:creationId xmlns:a16="http://schemas.microsoft.com/office/drawing/2014/main" id="{3090422C-4A01-2285-DC87-DC653A9FED98}"/>
              </a:ext>
            </a:extLst>
          </p:cNvPr>
          <p:cNvSpPr txBox="1">
            <a:spLocks/>
          </p:cNvSpPr>
          <p:nvPr/>
        </p:nvSpPr>
        <p:spPr>
          <a:xfrm>
            <a:off x="5866228" y="0"/>
            <a:ext cx="6325772" cy="36372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r"/>
            <a:r>
              <a:rPr lang="en-US" sz="1600" dirty="0">
                <a:solidFill>
                  <a:schemeClr val="tx1"/>
                </a:solidFill>
                <a:highlight>
                  <a:srgbClr val="808080"/>
                </a:highlight>
              </a:rPr>
              <a:t>Management of Infertile Couple With Azoospermic Husband </a:t>
            </a:r>
          </a:p>
        </p:txBody>
      </p:sp>
    </p:spTree>
    <p:extLst>
      <p:ext uri="{BB962C8B-B14F-4D97-AF65-F5344CB8AC3E}">
        <p14:creationId xmlns:p14="http://schemas.microsoft.com/office/powerpoint/2010/main" val="31062115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278A43A-E14C-5594-2AD9-98D0F632D61A}"/>
              </a:ext>
            </a:extLst>
          </p:cNvPr>
          <p:cNvGraphicFramePr>
            <a:graphicFrameLocks noGrp="1"/>
          </p:cNvGraphicFramePr>
          <p:nvPr>
            <p:extLst>
              <p:ext uri="{D42A27DB-BD31-4B8C-83A1-F6EECF244321}">
                <p14:modId xmlns:p14="http://schemas.microsoft.com/office/powerpoint/2010/main" val="2576786517"/>
              </p:ext>
            </p:extLst>
          </p:nvPr>
        </p:nvGraphicFramePr>
        <p:xfrm>
          <a:off x="0" y="0"/>
          <a:ext cx="12192000" cy="6862354"/>
        </p:xfrm>
        <a:graphic>
          <a:graphicData uri="http://schemas.openxmlformats.org/drawingml/2006/table">
            <a:tbl>
              <a:tblPr firstRow="1" bandRow="1">
                <a:tableStyleId>{93296810-A885-4BE3-A3E7-6D5BEEA58F35}</a:tableStyleId>
              </a:tblPr>
              <a:tblGrid>
                <a:gridCol w="1448972">
                  <a:extLst>
                    <a:ext uri="{9D8B030D-6E8A-4147-A177-3AD203B41FA5}">
                      <a16:colId xmlns:a16="http://schemas.microsoft.com/office/drawing/2014/main" val="3122073587"/>
                    </a:ext>
                  </a:extLst>
                </a:gridCol>
                <a:gridCol w="3413314">
                  <a:extLst>
                    <a:ext uri="{9D8B030D-6E8A-4147-A177-3AD203B41FA5}">
                      <a16:colId xmlns:a16="http://schemas.microsoft.com/office/drawing/2014/main" val="3155463897"/>
                    </a:ext>
                  </a:extLst>
                </a:gridCol>
                <a:gridCol w="3761209">
                  <a:extLst>
                    <a:ext uri="{9D8B030D-6E8A-4147-A177-3AD203B41FA5}">
                      <a16:colId xmlns:a16="http://schemas.microsoft.com/office/drawing/2014/main" val="3445150301"/>
                    </a:ext>
                  </a:extLst>
                </a:gridCol>
                <a:gridCol w="3568505">
                  <a:extLst>
                    <a:ext uri="{9D8B030D-6E8A-4147-A177-3AD203B41FA5}">
                      <a16:colId xmlns:a16="http://schemas.microsoft.com/office/drawing/2014/main" val="3553053432"/>
                    </a:ext>
                  </a:extLst>
                </a:gridCol>
              </a:tblGrid>
              <a:tr h="391886">
                <a:tc>
                  <a:txBody>
                    <a:bodyPr/>
                    <a:lstStyle/>
                    <a:p>
                      <a:pPr algn="ctr"/>
                      <a:r>
                        <a:rPr lang="en-US" dirty="0">
                          <a:solidFill>
                            <a:schemeClr val="bg1"/>
                          </a:solidFill>
                        </a:rPr>
                        <a:t>TYPE</a:t>
                      </a:r>
                    </a:p>
                  </a:txBody>
                  <a:tcPr/>
                </a:tc>
                <a:tc>
                  <a:txBody>
                    <a:bodyPr/>
                    <a:lstStyle/>
                    <a:p>
                      <a:r>
                        <a:rPr lang="en-US" sz="2000" dirty="0">
                          <a:solidFill>
                            <a:schemeClr val="bg1"/>
                          </a:solidFill>
                        </a:rPr>
                        <a:t>A-Pretesticular Azoospermia</a:t>
                      </a:r>
                    </a:p>
                  </a:txBody>
                  <a:tcPr/>
                </a:tc>
                <a:tc>
                  <a:txBody>
                    <a:bodyPr/>
                    <a:lstStyle/>
                    <a:p>
                      <a:r>
                        <a:rPr lang="en-US" sz="2000" dirty="0">
                          <a:solidFill>
                            <a:schemeClr val="bg1"/>
                          </a:solidFill>
                        </a:rPr>
                        <a:t>B-Testicular Azoospermia</a:t>
                      </a:r>
                    </a:p>
                  </a:txBody>
                  <a:tcPr/>
                </a:tc>
                <a:tc>
                  <a:txBody>
                    <a:bodyPr/>
                    <a:lstStyle/>
                    <a:p>
                      <a:r>
                        <a:rPr lang="en-US" sz="2000" dirty="0">
                          <a:solidFill>
                            <a:schemeClr val="bg1"/>
                          </a:solidFill>
                        </a:rPr>
                        <a:t>C-Post Testicular Azoospermia</a:t>
                      </a:r>
                    </a:p>
                  </a:txBody>
                  <a:tcPr/>
                </a:tc>
                <a:extLst>
                  <a:ext uri="{0D108BD9-81ED-4DB2-BD59-A6C34878D82A}">
                    <a16:rowId xmlns:a16="http://schemas.microsoft.com/office/drawing/2014/main" val="3639211968"/>
                  </a:ext>
                </a:extLst>
              </a:tr>
              <a:tr h="1567543">
                <a:tc>
                  <a:txBody>
                    <a:bodyPr/>
                    <a:lstStyle/>
                    <a:p>
                      <a:pPr algn="ctr"/>
                      <a:r>
                        <a:rPr lang="en-US" b="1" dirty="0">
                          <a:solidFill>
                            <a:schemeClr val="tx1">
                              <a:lumMod val="95000"/>
                              <a:lumOff val="5000"/>
                            </a:schemeClr>
                          </a:solidFill>
                        </a:rPr>
                        <a:t>NOTES</a:t>
                      </a:r>
                    </a:p>
                  </a:txBody>
                  <a:tcPr/>
                </a:tc>
                <a:tc>
                  <a:txBody>
                    <a:bodyPr/>
                    <a:lstStyle/>
                    <a:p>
                      <a:r>
                        <a:rPr lang="en-US" dirty="0">
                          <a:solidFill>
                            <a:schemeClr val="tx1">
                              <a:lumMod val="95000"/>
                              <a:lumOff val="5000"/>
                            </a:schemeClr>
                          </a:solidFill>
                        </a:rPr>
                        <a:t>- Relatively rare and result from gonadotropin deficiency.</a:t>
                      </a:r>
                    </a:p>
                    <a:p>
                      <a:r>
                        <a:rPr lang="en-US" dirty="0">
                          <a:solidFill>
                            <a:schemeClr val="tx1">
                              <a:lumMod val="95000"/>
                              <a:lumOff val="5000"/>
                            </a:schemeClr>
                          </a:solidFill>
                        </a:rPr>
                        <a:t>- Need full endocrine approach.</a:t>
                      </a:r>
                    </a:p>
                  </a:txBody>
                  <a:tcPr/>
                </a:tc>
                <a:tc>
                  <a:txBody>
                    <a:bodyPr/>
                    <a:lstStyle/>
                    <a:p>
                      <a:r>
                        <a:rPr lang="en-US" dirty="0">
                          <a:solidFill>
                            <a:schemeClr val="tx1">
                              <a:lumMod val="95000"/>
                              <a:lumOff val="5000"/>
                            </a:schemeClr>
                          </a:solidFill>
                        </a:rPr>
                        <a:t>- Gonadal failure is the hallmark of testicular azoospermia </a:t>
                      </a:r>
                    </a:p>
                    <a:p>
                      <a:endParaRPr lang="en-US" dirty="0">
                        <a:solidFill>
                          <a:schemeClr val="tx1">
                            <a:lumMod val="95000"/>
                            <a:lumOff val="5000"/>
                          </a:schemeClr>
                        </a:solidFill>
                      </a:endParaRPr>
                    </a:p>
                  </a:txBody>
                  <a:tcPr/>
                </a:tc>
                <a:tc>
                  <a:txBody>
                    <a:bodyPr/>
                    <a:lstStyle/>
                    <a:p>
                      <a:r>
                        <a:rPr lang="en-US" dirty="0">
                          <a:solidFill>
                            <a:schemeClr val="tx1">
                              <a:lumMod val="95000"/>
                              <a:lumOff val="5000"/>
                            </a:schemeClr>
                          </a:solidFill>
                        </a:rPr>
                        <a:t>- Normal gonadotropin and testosterone level . </a:t>
                      </a:r>
                    </a:p>
                    <a:p>
                      <a:r>
                        <a:rPr lang="en-US" dirty="0">
                          <a:solidFill>
                            <a:schemeClr val="tx1">
                              <a:lumMod val="95000"/>
                              <a:lumOff val="5000"/>
                            </a:schemeClr>
                          </a:solidFill>
                        </a:rPr>
                        <a:t>- 40% of Azoospermic men.</a:t>
                      </a:r>
                    </a:p>
                  </a:txBody>
                  <a:tcPr/>
                </a:tc>
                <a:extLst>
                  <a:ext uri="{0D108BD9-81ED-4DB2-BD59-A6C34878D82A}">
                    <a16:rowId xmlns:a16="http://schemas.microsoft.com/office/drawing/2014/main" val="4272621164"/>
                  </a:ext>
                </a:extLst>
              </a:tr>
              <a:tr h="1926771">
                <a:tc>
                  <a:txBody>
                    <a:bodyPr/>
                    <a:lstStyle/>
                    <a:p>
                      <a:pPr algn="ctr"/>
                      <a:r>
                        <a:rPr lang="en-US" b="1" dirty="0">
                          <a:solidFill>
                            <a:schemeClr val="tx1">
                              <a:lumMod val="95000"/>
                              <a:lumOff val="5000"/>
                            </a:schemeClr>
                          </a:solidFill>
                        </a:rPr>
                        <a:t>CAUSES</a:t>
                      </a:r>
                    </a:p>
                  </a:txBody>
                  <a:tcPr/>
                </a:tc>
                <a:tc>
                  <a:txBody>
                    <a:bodyPr/>
                    <a:lstStyle/>
                    <a:p>
                      <a:r>
                        <a:rPr lang="en-US" sz="1600" dirty="0">
                          <a:solidFill>
                            <a:schemeClr val="tx1">
                              <a:lumMod val="95000"/>
                              <a:lumOff val="5000"/>
                            </a:schemeClr>
                          </a:solidFill>
                        </a:rPr>
                        <a:t>1-Endocrine: Hypogonadotropic Hypogonadism.</a:t>
                      </a:r>
                    </a:p>
                  </a:txBody>
                  <a:tcPr/>
                </a:tc>
                <a:tc>
                  <a:txBody>
                    <a:bodyPr/>
                    <a:lstStyle/>
                    <a:p>
                      <a:r>
                        <a:rPr lang="en-US" sz="1600" dirty="0">
                          <a:solidFill>
                            <a:schemeClr val="tx1">
                              <a:lumMod val="95000"/>
                              <a:lumOff val="5000"/>
                            </a:schemeClr>
                          </a:solidFill>
                        </a:rPr>
                        <a:t>1-Genetic: Klinefelter syndrome.</a:t>
                      </a:r>
                    </a:p>
                    <a:p>
                      <a:r>
                        <a:rPr lang="en-US" sz="1600" dirty="0">
                          <a:solidFill>
                            <a:schemeClr val="tx1">
                              <a:lumMod val="95000"/>
                              <a:lumOff val="5000"/>
                            </a:schemeClr>
                          </a:solidFill>
                        </a:rPr>
                        <a:t>2-Congenital: Cryptorchidism.</a:t>
                      </a:r>
                    </a:p>
                    <a:p>
                      <a:r>
                        <a:rPr lang="en-US" sz="1600" dirty="0">
                          <a:solidFill>
                            <a:schemeClr val="tx1">
                              <a:lumMod val="95000"/>
                              <a:lumOff val="5000"/>
                            </a:schemeClr>
                          </a:solidFill>
                        </a:rPr>
                        <a:t>3-Infective: Orchitis.</a:t>
                      </a:r>
                    </a:p>
                    <a:p>
                      <a:r>
                        <a:rPr lang="en-US" sz="1600" dirty="0">
                          <a:solidFill>
                            <a:schemeClr val="tx1">
                              <a:lumMod val="95000"/>
                              <a:lumOff val="5000"/>
                            </a:schemeClr>
                          </a:solidFill>
                        </a:rPr>
                        <a:t>4-Anti Spermatogenic Agents: Heat, Chemotherapy, Drugs , Irradiation.</a:t>
                      </a:r>
                    </a:p>
                    <a:p>
                      <a:r>
                        <a:rPr lang="en-US" sz="1600" dirty="0">
                          <a:solidFill>
                            <a:schemeClr val="tx1">
                              <a:lumMod val="95000"/>
                              <a:lumOff val="5000"/>
                            </a:schemeClr>
                          </a:solidFill>
                        </a:rPr>
                        <a:t>5-Vascular: Varicocele, Torsion.</a:t>
                      </a:r>
                    </a:p>
                    <a:p>
                      <a:r>
                        <a:rPr lang="en-US" sz="1600" dirty="0">
                          <a:solidFill>
                            <a:schemeClr val="tx1">
                              <a:lumMod val="95000"/>
                              <a:lumOff val="5000"/>
                            </a:schemeClr>
                          </a:solidFill>
                        </a:rPr>
                        <a:t>6-Idiopathic.</a:t>
                      </a:r>
                    </a:p>
                  </a:txBody>
                  <a:tcPr/>
                </a:tc>
                <a:tc>
                  <a:txBody>
                    <a:bodyPr/>
                    <a:lstStyle/>
                    <a:p>
                      <a:r>
                        <a:rPr lang="en-US" sz="1600" dirty="0">
                          <a:solidFill>
                            <a:schemeClr val="tx1">
                              <a:lumMod val="95000"/>
                              <a:lumOff val="5000"/>
                            </a:schemeClr>
                          </a:solidFill>
                        </a:rPr>
                        <a:t>1-Obstructive : </a:t>
                      </a:r>
                    </a:p>
                    <a:p>
                      <a:pPr marL="58738" indent="0"/>
                      <a:r>
                        <a:rPr lang="en-US" sz="1600" dirty="0">
                          <a:solidFill>
                            <a:schemeClr val="tx1">
                              <a:lumMod val="95000"/>
                              <a:lumOff val="5000"/>
                            </a:schemeClr>
                          </a:solidFill>
                        </a:rPr>
                        <a:t>- Epididymal: Congenital, infective.</a:t>
                      </a:r>
                    </a:p>
                    <a:p>
                      <a:pPr marL="58738" indent="0"/>
                      <a:r>
                        <a:rPr lang="en-US" sz="1600" dirty="0">
                          <a:solidFill>
                            <a:schemeClr val="tx1">
                              <a:lumMod val="95000"/>
                              <a:lumOff val="5000"/>
                            </a:schemeClr>
                          </a:solidFill>
                        </a:rPr>
                        <a:t>- Vasal: Genetic (cystic fibrosis), Acquired ( Vasectomy).</a:t>
                      </a:r>
                    </a:p>
                  </a:txBody>
                  <a:tcPr/>
                </a:tc>
                <a:extLst>
                  <a:ext uri="{0D108BD9-81ED-4DB2-BD59-A6C34878D82A}">
                    <a16:rowId xmlns:a16="http://schemas.microsoft.com/office/drawing/2014/main" val="1835757858"/>
                  </a:ext>
                </a:extLst>
              </a:tr>
              <a:tr h="2971800">
                <a:tc>
                  <a:txBody>
                    <a:bodyPr/>
                    <a:lstStyle/>
                    <a:p>
                      <a:pPr algn="ctr"/>
                      <a:r>
                        <a:rPr lang="en-US" b="1" dirty="0">
                          <a:solidFill>
                            <a:schemeClr val="tx1">
                              <a:lumMod val="95000"/>
                              <a:lumOff val="5000"/>
                            </a:schemeClr>
                          </a:solidFill>
                        </a:rPr>
                        <a:t>TREATMENT</a:t>
                      </a:r>
                    </a:p>
                  </a:txBody>
                  <a:tcPr/>
                </a:tc>
                <a:tc>
                  <a:txBody>
                    <a:bodyPr/>
                    <a:lstStyle/>
                    <a:p>
                      <a:r>
                        <a:rPr lang="en-US" sz="1600" b="1" dirty="0">
                          <a:solidFill>
                            <a:schemeClr val="tx1">
                              <a:lumMod val="95000"/>
                              <a:lumOff val="5000"/>
                            </a:schemeClr>
                          </a:solidFill>
                        </a:rPr>
                        <a:t>Hormonal Treatment</a:t>
                      </a:r>
                      <a:r>
                        <a:rPr lang="en-US" sz="1600" dirty="0">
                          <a:solidFill>
                            <a:schemeClr val="tx1">
                              <a:lumMod val="95000"/>
                              <a:lumOff val="5000"/>
                            </a:schemeClr>
                          </a:solidFill>
                        </a:rPr>
                        <a:t>: includes pulsatile GnRH, hCG, and exogenous gonadotropins.</a:t>
                      </a:r>
                    </a:p>
                    <a:p>
                      <a:endParaRPr lang="en-US" sz="1600" dirty="0">
                        <a:solidFill>
                          <a:schemeClr val="tx1">
                            <a:lumMod val="95000"/>
                            <a:lumOff val="5000"/>
                          </a:schemeClr>
                        </a:solidFill>
                      </a:endParaRPr>
                    </a:p>
                    <a:p>
                      <a:r>
                        <a:rPr lang="en-US" sz="1600" dirty="0">
                          <a:solidFill>
                            <a:schemeClr val="tx1">
                              <a:lumMod val="95000"/>
                              <a:lumOff val="5000"/>
                            </a:schemeClr>
                          </a:solidFill>
                        </a:rPr>
                        <a:t>Effective as early at </a:t>
                      </a:r>
                      <a:r>
                        <a:rPr lang="en-US" sz="1600" dirty="0">
                          <a:solidFill>
                            <a:srgbClr val="FF0000"/>
                          </a:solidFill>
                        </a:rPr>
                        <a:t>Four months </a:t>
                      </a:r>
                      <a:r>
                        <a:rPr lang="en-US" sz="1600" dirty="0">
                          <a:solidFill>
                            <a:schemeClr val="tx1">
                              <a:lumMod val="95000"/>
                              <a:lumOff val="5000"/>
                            </a:schemeClr>
                          </a:solidFill>
                        </a:rPr>
                        <a:t>after start of treatment . </a:t>
                      </a:r>
                    </a:p>
                  </a:txBody>
                  <a:tcPr/>
                </a:tc>
                <a:tc>
                  <a:txBody>
                    <a:bodyPr/>
                    <a:lstStyle/>
                    <a:p>
                      <a:r>
                        <a:rPr lang="en-US" sz="1600" dirty="0">
                          <a:solidFill>
                            <a:schemeClr val="tx1">
                              <a:lumMod val="95000"/>
                              <a:lumOff val="5000"/>
                            </a:schemeClr>
                          </a:solidFill>
                        </a:rPr>
                        <a:t> On diagnostic testing:</a:t>
                      </a:r>
                    </a:p>
                    <a:p>
                      <a:r>
                        <a:rPr lang="en-US" sz="1600" b="1" dirty="0">
                          <a:solidFill>
                            <a:schemeClr val="tx1">
                              <a:lumMod val="95000"/>
                              <a:lumOff val="5000"/>
                            </a:schemeClr>
                          </a:solidFill>
                        </a:rPr>
                        <a:t>1) If sperms are present: </a:t>
                      </a:r>
                      <a:r>
                        <a:rPr lang="en-US" sz="1600" dirty="0">
                          <a:solidFill>
                            <a:schemeClr val="tx1">
                              <a:lumMod val="95000"/>
                              <a:lumOff val="5000"/>
                            </a:schemeClr>
                          </a:solidFill>
                        </a:rPr>
                        <a:t>surgical retrieval spermatozoa for “ intracytoplasmic spermatic injection “ (ICSI). </a:t>
                      </a:r>
                    </a:p>
                    <a:p>
                      <a:endParaRPr lang="en-US" sz="1600" dirty="0">
                        <a:solidFill>
                          <a:schemeClr val="tx1">
                            <a:lumMod val="95000"/>
                            <a:lumOff val="5000"/>
                          </a:schemeClr>
                        </a:solidFill>
                      </a:endParaRPr>
                    </a:p>
                    <a:p>
                      <a:r>
                        <a:rPr lang="en-US" sz="1600" b="1" dirty="0">
                          <a:solidFill>
                            <a:schemeClr val="tx1">
                              <a:lumMod val="95000"/>
                              <a:lumOff val="5000"/>
                            </a:schemeClr>
                          </a:solidFill>
                        </a:rPr>
                        <a:t>2) If No sperms are present: </a:t>
                      </a:r>
                      <a:r>
                        <a:rPr lang="en-US" sz="1600" dirty="0">
                          <a:solidFill>
                            <a:schemeClr val="tx1">
                              <a:lumMod val="95000"/>
                              <a:lumOff val="5000"/>
                            </a:schemeClr>
                          </a:solidFill>
                        </a:rPr>
                        <a:t>Correct any acquired conditions such as varicocele if present which may restore sperms to the ejaculation fluid. </a:t>
                      </a:r>
                    </a:p>
                  </a:txBody>
                  <a:tcPr/>
                </a:tc>
                <a:tc>
                  <a:txBody>
                    <a:bodyPr/>
                    <a:lstStyle/>
                    <a:p>
                      <a:pPr marL="58738" indent="0"/>
                      <a:r>
                        <a:rPr lang="en-US" sz="1600" b="1" dirty="0">
                          <a:solidFill>
                            <a:schemeClr val="tx1">
                              <a:lumMod val="95000"/>
                              <a:lumOff val="5000"/>
                            </a:schemeClr>
                          </a:solidFill>
                        </a:rPr>
                        <a:t>1- Vasectomy Reversal and Treatment of Obstructive Azoospermia</a:t>
                      </a:r>
                    </a:p>
                    <a:p>
                      <a:pPr marL="58738" indent="0"/>
                      <a:endParaRPr lang="en-US" sz="1600" b="1" dirty="0">
                        <a:solidFill>
                          <a:schemeClr val="tx1">
                            <a:lumMod val="95000"/>
                            <a:lumOff val="5000"/>
                          </a:schemeClr>
                        </a:solidFill>
                      </a:endParaRPr>
                    </a:p>
                    <a:p>
                      <a:pPr marL="58738" indent="0"/>
                      <a:r>
                        <a:rPr lang="en-US" sz="1600" b="1" dirty="0">
                          <a:solidFill>
                            <a:schemeClr val="tx1">
                              <a:lumMod val="95000"/>
                              <a:lumOff val="5000"/>
                            </a:schemeClr>
                          </a:solidFill>
                        </a:rPr>
                        <a:t>2-Surgical Sperm Recovery for Intracytoplasmic Sperm Injection</a:t>
                      </a:r>
                    </a:p>
                    <a:p>
                      <a:pPr marL="58738" indent="0"/>
                      <a:endParaRPr lang="en-US" sz="1600" dirty="0">
                        <a:solidFill>
                          <a:schemeClr val="tx1">
                            <a:lumMod val="95000"/>
                            <a:lumOff val="5000"/>
                          </a:schemeClr>
                        </a:solidFill>
                      </a:endParaRPr>
                    </a:p>
                    <a:p>
                      <a:pPr marL="58738" indent="0"/>
                      <a:endParaRPr lang="en-US" sz="1600" dirty="0">
                        <a:solidFill>
                          <a:schemeClr val="tx1">
                            <a:lumMod val="95000"/>
                            <a:lumOff val="5000"/>
                          </a:schemeClr>
                        </a:solidFill>
                      </a:endParaRPr>
                    </a:p>
                    <a:p>
                      <a:pPr marL="58738" indent="0"/>
                      <a:endParaRPr lang="en-US" sz="1600" dirty="0">
                        <a:solidFill>
                          <a:schemeClr val="tx1">
                            <a:lumMod val="95000"/>
                            <a:lumOff val="5000"/>
                          </a:schemeClr>
                        </a:solidFill>
                      </a:endParaRPr>
                    </a:p>
                    <a:p>
                      <a:pPr marL="58738" indent="0" algn="ctr"/>
                      <a:r>
                        <a:rPr lang="en-US" sz="1600" dirty="0">
                          <a:solidFill>
                            <a:srgbClr val="FF0000"/>
                          </a:solidFill>
                        </a:rPr>
                        <a:t>(See Next Slides)</a:t>
                      </a:r>
                    </a:p>
                  </a:txBody>
                  <a:tcPr/>
                </a:tc>
                <a:extLst>
                  <a:ext uri="{0D108BD9-81ED-4DB2-BD59-A6C34878D82A}">
                    <a16:rowId xmlns:a16="http://schemas.microsoft.com/office/drawing/2014/main" val="3065132955"/>
                  </a:ext>
                </a:extLst>
              </a:tr>
            </a:tbl>
          </a:graphicData>
        </a:graphic>
      </p:graphicFrame>
    </p:spTree>
    <p:extLst>
      <p:ext uri="{BB962C8B-B14F-4D97-AF65-F5344CB8AC3E}">
        <p14:creationId xmlns:p14="http://schemas.microsoft.com/office/powerpoint/2010/main" val="41984143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979A5-3BF7-C349-DA7C-3CE969F72F43}"/>
              </a:ext>
            </a:extLst>
          </p:cNvPr>
          <p:cNvSpPr>
            <a:spLocks noGrp="1"/>
          </p:cNvSpPr>
          <p:nvPr>
            <p:ph type="title"/>
          </p:nvPr>
        </p:nvSpPr>
        <p:spPr>
          <a:xfrm>
            <a:off x="1624114" y="694507"/>
            <a:ext cx="8911687" cy="636988"/>
          </a:xfrm>
        </p:spPr>
        <p:txBody>
          <a:bodyPr>
            <a:normAutofit fontScale="90000"/>
          </a:bodyPr>
          <a:lstStyle/>
          <a:p>
            <a:r>
              <a:rPr lang="en-US" dirty="0">
                <a:solidFill>
                  <a:schemeClr val="tx1"/>
                </a:solidFill>
              </a:rPr>
              <a:t>C-Post Testicular Azoospermia</a:t>
            </a:r>
            <a:endParaRPr lang="en-US" dirty="0"/>
          </a:p>
        </p:txBody>
      </p:sp>
      <p:sp>
        <p:nvSpPr>
          <p:cNvPr id="3" name="Content Placeholder 2">
            <a:extLst>
              <a:ext uri="{FF2B5EF4-FFF2-40B4-BE49-F238E27FC236}">
                <a16:creationId xmlns:a16="http://schemas.microsoft.com/office/drawing/2014/main" id="{98B9C892-7ABB-4984-3AA5-2BAB63768709}"/>
              </a:ext>
            </a:extLst>
          </p:cNvPr>
          <p:cNvSpPr>
            <a:spLocks noGrp="1"/>
          </p:cNvSpPr>
          <p:nvPr>
            <p:ph idx="1"/>
          </p:nvPr>
        </p:nvSpPr>
        <p:spPr>
          <a:xfrm>
            <a:off x="930166" y="1736950"/>
            <a:ext cx="11020216" cy="4570922"/>
          </a:xfrm>
        </p:spPr>
        <p:txBody>
          <a:bodyPr>
            <a:normAutofit/>
          </a:bodyPr>
          <a:lstStyle/>
          <a:p>
            <a:pPr marL="457200" indent="-457200">
              <a:buFont typeface="Courier New" panose="02070309020205020404" pitchFamily="49" charset="0"/>
              <a:buChar char="o"/>
            </a:pPr>
            <a:r>
              <a:rPr lang="en-US" sz="2800" dirty="0"/>
              <a:t>Post ejaculatory urinalysis:</a:t>
            </a:r>
          </a:p>
          <a:p>
            <a:pPr marL="803275" lvl="1" indent="-346075">
              <a:buFont typeface="Courier New" panose="02070309020205020404" pitchFamily="49" charset="0"/>
              <a:buChar char="o"/>
            </a:pPr>
            <a:r>
              <a:rPr lang="en-US" dirty="0"/>
              <a:t>To check for retrograde ejaculation</a:t>
            </a:r>
          </a:p>
          <a:p>
            <a:pPr marL="803275" lvl="1" indent="-346075">
              <a:buFont typeface="Courier New" panose="02070309020205020404" pitchFamily="49" charset="0"/>
              <a:buChar char="o"/>
            </a:pPr>
            <a:r>
              <a:rPr lang="en-US" dirty="0"/>
              <a:t>Done in case of congenital bilateral absence of the vas deferens (CBAVD) or hypogonadism, men with low volume ejaculate.</a:t>
            </a:r>
          </a:p>
          <a:p>
            <a:pPr marL="803275" lvl="1" indent="-346075">
              <a:buFont typeface="Courier New" panose="02070309020205020404" pitchFamily="49" charset="0"/>
              <a:buChar char="o"/>
            </a:pPr>
            <a:r>
              <a:rPr lang="en-US" dirty="0"/>
              <a:t>Associated with diabetes and surgery to the bladder or prostate. </a:t>
            </a:r>
          </a:p>
          <a:p>
            <a:pPr marL="630238" indent="-630238">
              <a:buFont typeface="Courier New" panose="02070309020205020404" pitchFamily="49" charset="0"/>
              <a:buChar char="o"/>
            </a:pPr>
            <a:r>
              <a:rPr lang="en-US" sz="2800" dirty="0"/>
              <a:t>In retrograde ejaculation: </a:t>
            </a:r>
          </a:p>
          <a:p>
            <a:pPr marL="850900" lvl="1" indent="-393700">
              <a:buFont typeface="Courier New" panose="02070309020205020404" pitchFamily="49" charset="0"/>
              <a:buChar char="o"/>
              <a:tabLst>
                <a:tab pos="393700" algn="l"/>
              </a:tabLst>
            </a:pPr>
            <a:r>
              <a:rPr lang="en-US" dirty="0"/>
              <a:t>Isolated sperm from neutralized urine for insemination or ART.</a:t>
            </a:r>
          </a:p>
          <a:p>
            <a:pPr marL="457200" indent="-457200">
              <a:buFont typeface="Courier New" panose="02070309020205020404" pitchFamily="49" charset="0"/>
              <a:buChar char="o"/>
            </a:pPr>
            <a:r>
              <a:rPr lang="en-US" sz="2800" dirty="0"/>
              <a:t>Renal imaging is necessary when either unilateral or bilateral vasal absence is diagnosed as a result of the 10% to 25% incidence of renal agenesis.</a:t>
            </a:r>
          </a:p>
        </p:txBody>
      </p:sp>
      <p:sp>
        <p:nvSpPr>
          <p:cNvPr id="4" name="Google Shape;497;p34">
            <a:extLst>
              <a:ext uri="{FF2B5EF4-FFF2-40B4-BE49-F238E27FC236}">
                <a16:creationId xmlns:a16="http://schemas.microsoft.com/office/drawing/2014/main" id="{D5E91209-A4F5-8974-16D8-F75092694D3F}"/>
              </a:ext>
            </a:extLst>
          </p:cNvPr>
          <p:cNvSpPr txBox="1">
            <a:spLocks/>
          </p:cNvSpPr>
          <p:nvPr/>
        </p:nvSpPr>
        <p:spPr>
          <a:xfrm>
            <a:off x="5866228" y="0"/>
            <a:ext cx="6325772" cy="36372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r"/>
            <a:r>
              <a:rPr lang="en-US" sz="1600" dirty="0">
                <a:solidFill>
                  <a:schemeClr val="tx1"/>
                </a:solidFill>
                <a:highlight>
                  <a:srgbClr val="808080"/>
                </a:highlight>
              </a:rPr>
              <a:t>Management of Infertile Couple With Azoospermic Husband </a:t>
            </a:r>
          </a:p>
        </p:txBody>
      </p:sp>
    </p:spTree>
    <p:extLst>
      <p:ext uri="{BB962C8B-B14F-4D97-AF65-F5344CB8AC3E}">
        <p14:creationId xmlns:p14="http://schemas.microsoft.com/office/powerpoint/2010/main" val="15785100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979A5-3BF7-C349-DA7C-3CE969F72F43}"/>
              </a:ext>
            </a:extLst>
          </p:cNvPr>
          <p:cNvSpPr>
            <a:spLocks noGrp="1"/>
          </p:cNvSpPr>
          <p:nvPr>
            <p:ph type="title"/>
          </p:nvPr>
        </p:nvSpPr>
        <p:spPr>
          <a:xfrm>
            <a:off x="1624114" y="694507"/>
            <a:ext cx="8911687" cy="636988"/>
          </a:xfrm>
        </p:spPr>
        <p:txBody>
          <a:bodyPr>
            <a:normAutofit fontScale="90000"/>
          </a:bodyPr>
          <a:lstStyle/>
          <a:p>
            <a:r>
              <a:rPr lang="en-US" dirty="0">
                <a:solidFill>
                  <a:schemeClr val="tx1"/>
                </a:solidFill>
              </a:rPr>
              <a:t>C-Post Testicular Azoospermia</a:t>
            </a:r>
            <a:endParaRPr lang="en-US" dirty="0"/>
          </a:p>
        </p:txBody>
      </p:sp>
      <p:sp>
        <p:nvSpPr>
          <p:cNvPr id="3" name="Content Placeholder 2">
            <a:extLst>
              <a:ext uri="{FF2B5EF4-FFF2-40B4-BE49-F238E27FC236}">
                <a16:creationId xmlns:a16="http://schemas.microsoft.com/office/drawing/2014/main" id="{98B9C892-7ABB-4984-3AA5-2BAB63768709}"/>
              </a:ext>
            </a:extLst>
          </p:cNvPr>
          <p:cNvSpPr>
            <a:spLocks noGrp="1"/>
          </p:cNvSpPr>
          <p:nvPr>
            <p:ph idx="1"/>
          </p:nvPr>
        </p:nvSpPr>
        <p:spPr>
          <a:xfrm>
            <a:off x="930166" y="1736950"/>
            <a:ext cx="11020216" cy="4570922"/>
          </a:xfrm>
        </p:spPr>
        <p:txBody>
          <a:bodyPr>
            <a:normAutofit/>
          </a:bodyPr>
          <a:lstStyle/>
          <a:p>
            <a:pPr marL="457200" indent="-457200">
              <a:buFont typeface="Courier New" panose="02070309020205020404" pitchFamily="49" charset="0"/>
              <a:buChar char="o"/>
            </a:pPr>
            <a:r>
              <a:rPr lang="en-US" sz="2800" dirty="0"/>
              <a:t>in CBAVD:</a:t>
            </a:r>
          </a:p>
          <a:p>
            <a:pPr marL="713232" lvl="1" indent="-457200">
              <a:buFont typeface="Courier New" panose="02070309020205020404" pitchFamily="49" charset="0"/>
              <a:buChar char="o"/>
            </a:pPr>
            <a:r>
              <a:rPr lang="en-US" sz="2800" dirty="0"/>
              <a:t>Most men also have seminal vesicle agenesis.</a:t>
            </a:r>
          </a:p>
          <a:p>
            <a:pPr marL="713232" lvl="1" indent="-457200">
              <a:buFont typeface="Courier New" panose="02070309020205020404" pitchFamily="49" charset="0"/>
              <a:buChar char="o"/>
            </a:pPr>
            <a:r>
              <a:rPr lang="en-US" sz="2800" dirty="0"/>
              <a:t>Almost all will have low semen volume, low pH, and low fructose levels.</a:t>
            </a:r>
          </a:p>
          <a:p>
            <a:pPr marL="457200" indent="-457200">
              <a:buFont typeface="Courier New" panose="02070309020205020404" pitchFamily="49" charset="0"/>
              <a:buChar char="o"/>
            </a:pPr>
            <a:r>
              <a:rPr lang="en-US" sz="2800" dirty="0"/>
              <a:t>Spermatogenesis can be expected to be normal in CBAVD.</a:t>
            </a:r>
          </a:p>
          <a:p>
            <a:pPr marL="713232" lvl="1" indent="-457200">
              <a:buFont typeface="Courier New" panose="02070309020205020404" pitchFamily="49" charset="0"/>
              <a:buChar char="o"/>
            </a:pPr>
            <a:r>
              <a:rPr lang="en-US" sz="2800" dirty="0"/>
              <a:t>So generally diagnostic biopsy is not indicated.</a:t>
            </a:r>
          </a:p>
          <a:p>
            <a:pPr marL="713232" lvl="1" indent="-457200">
              <a:buFont typeface="Courier New" panose="02070309020205020404" pitchFamily="49" charset="0"/>
              <a:buChar char="o"/>
            </a:pPr>
            <a:r>
              <a:rPr lang="en-US" sz="2800" dirty="0"/>
              <a:t>In some cases, testicular biopsy may be indicated to differentiate between testicular and post-testicular causes.</a:t>
            </a:r>
          </a:p>
        </p:txBody>
      </p:sp>
      <p:sp>
        <p:nvSpPr>
          <p:cNvPr id="4" name="Google Shape;497;p34">
            <a:extLst>
              <a:ext uri="{FF2B5EF4-FFF2-40B4-BE49-F238E27FC236}">
                <a16:creationId xmlns:a16="http://schemas.microsoft.com/office/drawing/2014/main" id="{D5E91209-A4F5-8974-16D8-F75092694D3F}"/>
              </a:ext>
            </a:extLst>
          </p:cNvPr>
          <p:cNvSpPr txBox="1">
            <a:spLocks/>
          </p:cNvSpPr>
          <p:nvPr/>
        </p:nvSpPr>
        <p:spPr>
          <a:xfrm>
            <a:off x="5866228" y="0"/>
            <a:ext cx="6325772" cy="36372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r"/>
            <a:r>
              <a:rPr lang="en-US" sz="1600" dirty="0">
                <a:solidFill>
                  <a:schemeClr val="tx1"/>
                </a:solidFill>
                <a:highlight>
                  <a:srgbClr val="808080"/>
                </a:highlight>
              </a:rPr>
              <a:t>Management of Infertile Couple With Azoospermic Husband </a:t>
            </a:r>
          </a:p>
        </p:txBody>
      </p:sp>
    </p:spTree>
    <p:extLst>
      <p:ext uri="{BB962C8B-B14F-4D97-AF65-F5344CB8AC3E}">
        <p14:creationId xmlns:p14="http://schemas.microsoft.com/office/powerpoint/2010/main" val="32379138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5341" y="1395046"/>
            <a:ext cx="10561316" cy="4771292"/>
          </a:xfrm>
        </p:spPr>
        <p:txBody>
          <a:bodyPr>
            <a:normAutofit/>
          </a:bodyPr>
          <a:lstStyle/>
          <a:p>
            <a:r>
              <a:rPr lang="en-US" b="1" dirty="0">
                <a:solidFill>
                  <a:srgbClr val="FFC000"/>
                </a:solidFill>
              </a:rPr>
              <a:t>1- Vasectomy Reversal and Treatment of Obstructive Azoospermia</a:t>
            </a:r>
          </a:p>
          <a:p>
            <a:pPr marL="346075" lvl="1">
              <a:buFont typeface="Courier New" panose="02070309020205020404" pitchFamily="49" charset="0"/>
              <a:buChar char="o"/>
            </a:pPr>
            <a:r>
              <a:rPr lang="en-US" dirty="0"/>
              <a:t>Using microsurgical vasovasostomy or vasoepididymostomy. last technique can be used for epididymal obstructions.</a:t>
            </a:r>
          </a:p>
          <a:p>
            <a:pPr marL="346075" lvl="1">
              <a:buFont typeface="Courier New" panose="02070309020205020404" pitchFamily="49" charset="0"/>
              <a:buChar char="o"/>
            </a:pPr>
            <a:r>
              <a:rPr lang="en-US" dirty="0"/>
              <a:t>Patency and subsequent pregnancy rates approach 100% and 80%, respectively. Pregnancy typically occurs within 24 months of reversal</a:t>
            </a:r>
          </a:p>
          <a:p>
            <a:pPr marL="346075" lvl="1">
              <a:buFont typeface="Courier New" panose="02070309020205020404" pitchFamily="49" charset="0"/>
              <a:buChar char="o"/>
            </a:pPr>
            <a:r>
              <a:rPr lang="en-US" dirty="0"/>
              <a:t>Outcome : 60% of reversal patients develop </a:t>
            </a:r>
            <a:r>
              <a:rPr lang="en-US" dirty="0" err="1"/>
              <a:t>antisperm</a:t>
            </a:r>
            <a:r>
              <a:rPr lang="en-US" dirty="0"/>
              <a:t> antibodies, these do not appear to affect fecundability.</a:t>
            </a:r>
          </a:p>
          <a:p>
            <a:pPr marL="346075" lvl="1">
              <a:buFont typeface="Courier New" panose="02070309020205020404" pitchFamily="49" charset="0"/>
              <a:buChar char="o"/>
            </a:pPr>
            <a:r>
              <a:rPr lang="en-US" dirty="0"/>
              <a:t> Periodic semen analyses can identify </a:t>
            </a:r>
            <a:r>
              <a:rPr lang="en-US" dirty="0" err="1"/>
              <a:t>reobstruction</a:t>
            </a:r>
            <a:r>
              <a:rPr lang="en-US" dirty="0"/>
              <a:t>, which can range from 3% to 21% depending on which segments were </a:t>
            </a:r>
            <a:r>
              <a:rPr lang="en-US" dirty="0" err="1"/>
              <a:t>anastamosed</a:t>
            </a:r>
            <a:r>
              <a:rPr lang="en-US" dirty="0"/>
              <a:t>. </a:t>
            </a:r>
          </a:p>
          <a:p>
            <a:pPr marL="346075" lvl="1">
              <a:buFont typeface="Courier New" panose="02070309020205020404" pitchFamily="49" charset="0"/>
              <a:buChar char="o"/>
            </a:pPr>
            <a:r>
              <a:rPr lang="en-US" dirty="0">
                <a:solidFill>
                  <a:srgbClr val="FF0000"/>
                </a:solidFill>
              </a:rPr>
              <a:t>Azoospermia 6 months after reversal</a:t>
            </a:r>
            <a:r>
              <a:rPr lang="en-US" dirty="0"/>
              <a:t>, the procedure is considered a </a:t>
            </a:r>
            <a:r>
              <a:rPr lang="en-US" dirty="0">
                <a:solidFill>
                  <a:srgbClr val="FF0000"/>
                </a:solidFill>
              </a:rPr>
              <a:t>failure</a:t>
            </a:r>
            <a:r>
              <a:rPr lang="en-US" dirty="0"/>
              <a:t> and testicular sperm aspiration with intracytoplasmic sperm injection could be considered.</a:t>
            </a:r>
          </a:p>
        </p:txBody>
      </p:sp>
      <p:sp>
        <p:nvSpPr>
          <p:cNvPr id="4" name="Google Shape;497;p34">
            <a:extLst>
              <a:ext uri="{FF2B5EF4-FFF2-40B4-BE49-F238E27FC236}">
                <a16:creationId xmlns:a16="http://schemas.microsoft.com/office/drawing/2014/main" id="{6A809F26-4393-BDDA-4DC2-333C2FE192CE}"/>
              </a:ext>
            </a:extLst>
          </p:cNvPr>
          <p:cNvSpPr txBox="1">
            <a:spLocks/>
          </p:cNvSpPr>
          <p:nvPr/>
        </p:nvSpPr>
        <p:spPr>
          <a:xfrm>
            <a:off x="5866228" y="-7944"/>
            <a:ext cx="6325772" cy="36372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r"/>
            <a:r>
              <a:rPr lang="en-US" sz="1600" dirty="0">
                <a:solidFill>
                  <a:schemeClr val="tx1"/>
                </a:solidFill>
                <a:highlight>
                  <a:srgbClr val="808080"/>
                </a:highlight>
              </a:rPr>
              <a:t>Management of Infertile Couple With Azoospermic Husband </a:t>
            </a:r>
          </a:p>
        </p:txBody>
      </p:sp>
      <p:sp>
        <p:nvSpPr>
          <p:cNvPr id="8" name="Title 1">
            <a:extLst>
              <a:ext uri="{FF2B5EF4-FFF2-40B4-BE49-F238E27FC236}">
                <a16:creationId xmlns:a16="http://schemas.microsoft.com/office/drawing/2014/main" id="{2665B776-A76D-8F45-ED92-977919C10F70}"/>
              </a:ext>
            </a:extLst>
          </p:cNvPr>
          <p:cNvSpPr txBox="1">
            <a:spLocks/>
          </p:cNvSpPr>
          <p:nvPr/>
        </p:nvSpPr>
        <p:spPr>
          <a:xfrm>
            <a:off x="1534552" y="644683"/>
            <a:ext cx="9601196" cy="675511"/>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t>Treatment of Post testicular azoospermia</a:t>
            </a:r>
            <a:endParaRPr lang="en-US" dirty="0"/>
          </a:p>
        </p:txBody>
      </p:sp>
      <p:pic>
        <p:nvPicPr>
          <p:cNvPr id="3074" name="Picture 2" descr="What kind of vasectomy reversal will you need (vasovasostomy or  vasoepididymostomy)? - Austin Vasectomy Center">
            <a:extLst>
              <a:ext uri="{FF2B5EF4-FFF2-40B4-BE49-F238E27FC236}">
                <a16:creationId xmlns:a16="http://schemas.microsoft.com/office/drawing/2014/main" id="{DCC90A50-632F-F14F-09D1-60B97D11E1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34774" y="5317914"/>
            <a:ext cx="2385261" cy="1476125"/>
          </a:xfrm>
          <a:prstGeom prst="rect">
            <a:avLst/>
          </a:prstGeom>
          <a:solidFill>
            <a:srgbClr val="FFFFFF">
              <a:shade val="85000"/>
            </a:srgbClr>
          </a:solidFill>
          <a:ln w="190500" cap="rnd">
            <a:noFill/>
          </a:ln>
          <a:effectLst>
            <a:outerShdw blurRad="50000" algn="tl" rotWithShape="0">
              <a:srgbClr val="000000">
                <a:alpha val="41000"/>
              </a:srgbClr>
            </a:outerShdw>
          </a:effectLst>
        </p:spPr>
      </p:pic>
    </p:spTree>
    <p:extLst>
      <p:ext uri="{BB962C8B-B14F-4D97-AF65-F5344CB8AC3E}">
        <p14:creationId xmlns:p14="http://schemas.microsoft.com/office/powerpoint/2010/main" val="26052279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5341" y="1395046"/>
            <a:ext cx="10561316" cy="4771292"/>
          </a:xfrm>
        </p:spPr>
        <p:txBody>
          <a:bodyPr>
            <a:normAutofit lnSpcReduction="10000"/>
          </a:bodyPr>
          <a:lstStyle/>
          <a:p>
            <a:r>
              <a:rPr lang="en-US" b="1" dirty="0">
                <a:solidFill>
                  <a:srgbClr val="FFC000"/>
                </a:solidFill>
              </a:rPr>
              <a:t>2-Surgical Sperm Recovery for Intracytoplasmic Sperm Injection</a:t>
            </a:r>
          </a:p>
          <a:p>
            <a:pPr marL="284163" indent="-284163">
              <a:buFont typeface="Courier New" panose="02070309020205020404" pitchFamily="49" charset="0"/>
              <a:buChar char="o"/>
            </a:pPr>
            <a:r>
              <a:rPr lang="en-US" dirty="0">
                <a:solidFill>
                  <a:schemeClr val="tx1">
                    <a:lumMod val="95000"/>
                    <a:lumOff val="5000"/>
                  </a:schemeClr>
                </a:solidFill>
              </a:rPr>
              <a:t>There is a lot of surgical methods for sperm recovery , but the most widely described is : </a:t>
            </a:r>
          </a:p>
          <a:p>
            <a:pPr marL="457200" lvl="2" indent="0">
              <a:buNone/>
            </a:pPr>
            <a:r>
              <a:rPr lang="en-US" sz="2200" i="0" dirty="0">
                <a:solidFill>
                  <a:schemeClr val="tx1">
                    <a:lumMod val="95000"/>
                    <a:lumOff val="5000"/>
                  </a:schemeClr>
                </a:solidFill>
              </a:rPr>
              <a:t>1-Microsurgical epididymal sperm aspiration (MESA)</a:t>
            </a:r>
          </a:p>
          <a:p>
            <a:pPr marL="457200" lvl="2" indent="0">
              <a:buNone/>
            </a:pPr>
            <a:r>
              <a:rPr lang="en-US" sz="2200" i="0" dirty="0">
                <a:solidFill>
                  <a:schemeClr val="tx1">
                    <a:lumMod val="95000"/>
                    <a:lumOff val="5000"/>
                  </a:schemeClr>
                </a:solidFill>
              </a:rPr>
              <a:t>2-Percutaneous epididymal sperm aspiration (PESA)</a:t>
            </a:r>
          </a:p>
          <a:p>
            <a:pPr marL="457200" lvl="2" indent="0">
              <a:buNone/>
            </a:pPr>
            <a:r>
              <a:rPr lang="en-US" sz="2200" i="0" dirty="0">
                <a:solidFill>
                  <a:schemeClr val="tx1">
                    <a:lumMod val="95000"/>
                    <a:lumOff val="5000"/>
                  </a:schemeClr>
                </a:solidFill>
              </a:rPr>
              <a:t>3-Testicular sperm extraction (TESE)</a:t>
            </a:r>
          </a:p>
          <a:p>
            <a:pPr marL="457200" lvl="2" indent="0">
              <a:buNone/>
            </a:pPr>
            <a:r>
              <a:rPr lang="en-US" sz="2200" i="0" dirty="0">
                <a:solidFill>
                  <a:schemeClr val="tx1">
                    <a:lumMod val="95000"/>
                    <a:lumOff val="5000"/>
                  </a:schemeClr>
                </a:solidFill>
              </a:rPr>
              <a:t>4-Percutaneous testicular sperm fine-needle aspiration (TESA)</a:t>
            </a:r>
          </a:p>
          <a:p>
            <a:pPr marL="457200" lvl="2" indent="0">
              <a:buNone/>
            </a:pPr>
            <a:endParaRPr lang="en-US" sz="2200" i="0" dirty="0">
              <a:solidFill>
                <a:schemeClr val="tx1">
                  <a:lumMod val="95000"/>
                  <a:lumOff val="5000"/>
                </a:schemeClr>
              </a:solidFill>
            </a:endParaRPr>
          </a:p>
          <a:p>
            <a:pPr marL="457200" lvl="2" indent="0">
              <a:buNone/>
            </a:pPr>
            <a:endParaRPr lang="en-US" dirty="0">
              <a:solidFill>
                <a:schemeClr val="tx1">
                  <a:lumMod val="95000"/>
                  <a:lumOff val="5000"/>
                </a:schemeClr>
              </a:solidFill>
            </a:endParaRPr>
          </a:p>
          <a:p>
            <a:pPr marL="284163" indent="-284163">
              <a:buFont typeface="Courier New" panose="02070309020205020404" pitchFamily="49" charset="0"/>
              <a:buChar char="o"/>
            </a:pPr>
            <a:r>
              <a:rPr lang="en-US" dirty="0">
                <a:solidFill>
                  <a:schemeClr val="tx1">
                    <a:lumMod val="95000"/>
                    <a:lumOff val="5000"/>
                  </a:schemeClr>
                </a:solidFill>
              </a:rPr>
              <a:t>Both Microscopic epididymal sperm aspiration and Testicular sperm extraction  are open surgical procedures performed with an operating microscope and general or regional anesthesia.</a:t>
            </a:r>
          </a:p>
          <a:p>
            <a:pPr marL="284163" indent="-284163">
              <a:buFont typeface="Courier New" panose="02070309020205020404" pitchFamily="49" charset="0"/>
              <a:buChar char="o"/>
            </a:pPr>
            <a:r>
              <a:rPr lang="en-US" dirty="0">
                <a:solidFill>
                  <a:schemeClr val="tx1">
                    <a:lumMod val="95000"/>
                    <a:lumOff val="5000"/>
                  </a:schemeClr>
                </a:solidFill>
              </a:rPr>
              <a:t> whereas the percutaneous procedures need only local anesthesia.</a:t>
            </a:r>
          </a:p>
          <a:p>
            <a:endParaRPr lang="en-US" b="1" dirty="0">
              <a:solidFill>
                <a:srgbClr val="FFC000"/>
              </a:solidFill>
            </a:endParaRPr>
          </a:p>
        </p:txBody>
      </p:sp>
      <p:sp>
        <p:nvSpPr>
          <p:cNvPr id="4" name="Google Shape;497;p34">
            <a:extLst>
              <a:ext uri="{FF2B5EF4-FFF2-40B4-BE49-F238E27FC236}">
                <a16:creationId xmlns:a16="http://schemas.microsoft.com/office/drawing/2014/main" id="{6A809F26-4393-BDDA-4DC2-333C2FE192CE}"/>
              </a:ext>
            </a:extLst>
          </p:cNvPr>
          <p:cNvSpPr txBox="1">
            <a:spLocks/>
          </p:cNvSpPr>
          <p:nvPr/>
        </p:nvSpPr>
        <p:spPr>
          <a:xfrm>
            <a:off x="5866228" y="-7944"/>
            <a:ext cx="6325772" cy="36372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r"/>
            <a:r>
              <a:rPr lang="en-US" sz="1600" dirty="0">
                <a:solidFill>
                  <a:schemeClr val="tx1"/>
                </a:solidFill>
                <a:highlight>
                  <a:srgbClr val="808080"/>
                </a:highlight>
              </a:rPr>
              <a:t>Management of Infertile Couple With Azoospermic Husband </a:t>
            </a:r>
          </a:p>
        </p:txBody>
      </p:sp>
      <p:sp>
        <p:nvSpPr>
          <p:cNvPr id="8" name="Title 1">
            <a:extLst>
              <a:ext uri="{FF2B5EF4-FFF2-40B4-BE49-F238E27FC236}">
                <a16:creationId xmlns:a16="http://schemas.microsoft.com/office/drawing/2014/main" id="{2665B776-A76D-8F45-ED92-977919C10F70}"/>
              </a:ext>
            </a:extLst>
          </p:cNvPr>
          <p:cNvSpPr txBox="1">
            <a:spLocks/>
          </p:cNvSpPr>
          <p:nvPr/>
        </p:nvSpPr>
        <p:spPr>
          <a:xfrm>
            <a:off x="1534552" y="644683"/>
            <a:ext cx="9601196" cy="675511"/>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t>Treatment of Post testicular azoospermia</a:t>
            </a:r>
            <a:endParaRPr lang="en-US" dirty="0"/>
          </a:p>
        </p:txBody>
      </p:sp>
      <p:pic>
        <p:nvPicPr>
          <p:cNvPr id="2" name="Picture 2" descr="Microsurgical Sperm Aspiration | Male Infertility Treatment Centre,  Trivandrum">
            <a:extLst>
              <a:ext uri="{FF2B5EF4-FFF2-40B4-BE49-F238E27FC236}">
                <a16:creationId xmlns:a16="http://schemas.microsoft.com/office/drawing/2014/main" id="{E64D2375-A229-425D-D77B-2F466CC7563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64463" y="2234431"/>
            <a:ext cx="2221742" cy="2168419"/>
          </a:xfrm>
          <a:prstGeom prst="roundRect">
            <a:avLst>
              <a:gd name="adj" fmla="val 6955"/>
            </a:avLst>
          </a:prstGeom>
          <a:ln>
            <a:noFill/>
          </a:ln>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06358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5341" y="1363514"/>
            <a:ext cx="10561316" cy="4771292"/>
          </a:xfrm>
        </p:spPr>
        <p:txBody>
          <a:bodyPr>
            <a:normAutofit/>
          </a:bodyPr>
          <a:lstStyle/>
          <a:p>
            <a:r>
              <a:rPr lang="en-US" b="1" dirty="0">
                <a:solidFill>
                  <a:srgbClr val="FFC000"/>
                </a:solidFill>
              </a:rPr>
              <a:t>2-Surgical Sperm Recovery for Intracytoplasmic Sperm Injection</a:t>
            </a:r>
          </a:p>
          <a:p>
            <a:pPr marL="284163" indent="-284163">
              <a:buFont typeface="Courier New" panose="02070309020205020404" pitchFamily="49" charset="0"/>
              <a:buChar char="o"/>
            </a:pPr>
            <a:r>
              <a:rPr lang="en-US" dirty="0">
                <a:solidFill>
                  <a:schemeClr val="tx1">
                    <a:lumMod val="95000"/>
                    <a:lumOff val="5000"/>
                  </a:schemeClr>
                </a:solidFill>
              </a:rPr>
              <a:t>Complication for surgeries may appear but it is very rare: </a:t>
            </a:r>
          </a:p>
          <a:p>
            <a:pPr marL="457200" lvl="2" indent="0">
              <a:buNone/>
            </a:pPr>
            <a:r>
              <a:rPr lang="en-US" sz="2400" i="0" dirty="0">
                <a:solidFill>
                  <a:schemeClr val="tx1">
                    <a:lumMod val="95000"/>
                    <a:lumOff val="5000"/>
                  </a:schemeClr>
                </a:solidFill>
              </a:rPr>
              <a:t>1-Hematoma</a:t>
            </a:r>
          </a:p>
          <a:p>
            <a:pPr marL="457200" lvl="2" indent="0">
              <a:buNone/>
            </a:pPr>
            <a:r>
              <a:rPr lang="en-US" sz="2400" i="0" dirty="0">
                <a:solidFill>
                  <a:schemeClr val="tx1">
                    <a:lumMod val="95000"/>
                    <a:lumOff val="5000"/>
                  </a:schemeClr>
                </a:solidFill>
              </a:rPr>
              <a:t>2-Testicular Atrophy </a:t>
            </a:r>
          </a:p>
          <a:p>
            <a:pPr marL="284163" indent="-284163">
              <a:buFont typeface="Courier New" panose="02070309020205020404" pitchFamily="49" charset="0"/>
              <a:buChar char="o"/>
            </a:pPr>
            <a:r>
              <a:rPr lang="en-US" dirty="0">
                <a:solidFill>
                  <a:schemeClr val="tx1">
                    <a:lumMod val="95000"/>
                    <a:lumOff val="5000"/>
                  </a:schemeClr>
                </a:solidFill>
              </a:rPr>
              <a:t>With obstructive azoospermia: pregnancy rates using sperm retrieval and intracytoplasmic sperm injection are 24% and 64 % respectively. </a:t>
            </a:r>
          </a:p>
          <a:p>
            <a:pPr marL="284163" indent="-284163">
              <a:buFont typeface="Courier New" panose="02070309020205020404" pitchFamily="49" charset="0"/>
              <a:buChar char="o"/>
            </a:pPr>
            <a:r>
              <a:rPr lang="en-US" dirty="0">
                <a:solidFill>
                  <a:schemeClr val="tx1">
                    <a:lumMod val="95000"/>
                    <a:lumOff val="5000"/>
                  </a:schemeClr>
                </a:solidFill>
              </a:rPr>
              <a:t>If repeat sperm retrievals are needed, the minimum interval between procedures is 3 to 6 months to allow for adequate healing .</a:t>
            </a:r>
          </a:p>
          <a:p>
            <a:pPr marL="0" indent="0">
              <a:buNone/>
            </a:pPr>
            <a:endParaRPr lang="en-US" dirty="0">
              <a:solidFill>
                <a:schemeClr val="tx1">
                  <a:lumMod val="95000"/>
                  <a:lumOff val="5000"/>
                </a:schemeClr>
              </a:solidFill>
            </a:endParaRPr>
          </a:p>
          <a:p>
            <a:pPr marL="284163" indent="-284163">
              <a:buFont typeface="Courier New" panose="02070309020205020404" pitchFamily="49" charset="0"/>
              <a:buChar char="o"/>
            </a:pPr>
            <a:r>
              <a:rPr lang="en-US" dirty="0">
                <a:solidFill>
                  <a:schemeClr val="tx1">
                    <a:lumMod val="95000"/>
                    <a:lumOff val="5000"/>
                  </a:schemeClr>
                </a:solidFill>
              </a:rPr>
              <a:t> Patients with obstructive azoospermia must be counseled regarding the risk of transmitting genetic disorders to their offspring. </a:t>
            </a:r>
          </a:p>
          <a:p>
            <a:endParaRPr lang="en-US" b="1" dirty="0">
              <a:solidFill>
                <a:srgbClr val="FFC000"/>
              </a:solidFill>
            </a:endParaRPr>
          </a:p>
        </p:txBody>
      </p:sp>
      <p:sp>
        <p:nvSpPr>
          <p:cNvPr id="4" name="Google Shape;497;p34">
            <a:extLst>
              <a:ext uri="{FF2B5EF4-FFF2-40B4-BE49-F238E27FC236}">
                <a16:creationId xmlns:a16="http://schemas.microsoft.com/office/drawing/2014/main" id="{6A809F26-4393-BDDA-4DC2-333C2FE192CE}"/>
              </a:ext>
            </a:extLst>
          </p:cNvPr>
          <p:cNvSpPr txBox="1">
            <a:spLocks/>
          </p:cNvSpPr>
          <p:nvPr/>
        </p:nvSpPr>
        <p:spPr>
          <a:xfrm>
            <a:off x="5866228" y="-7944"/>
            <a:ext cx="6325772" cy="36372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r"/>
            <a:r>
              <a:rPr lang="en-US" sz="1600" dirty="0">
                <a:solidFill>
                  <a:schemeClr val="tx1"/>
                </a:solidFill>
                <a:highlight>
                  <a:srgbClr val="808080"/>
                </a:highlight>
              </a:rPr>
              <a:t>Management of Infertile Couple With Azoospermic Husband </a:t>
            </a:r>
          </a:p>
        </p:txBody>
      </p:sp>
      <p:sp>
        <p:nvSpPr>
          <p:cNvPr id="8" name="Title 1">
            <a:extLst>
              <a:ext uri="{FF2B5EF4-FFF2-40B4-BE49-F238E27FC236}">
                <a16:creationId xmlns:a16="http://schemas.microsoft.com/office/drawing/2014/main" id="{2665B776-A76D-8F45-ED92-977919C10F70}"/>
              </a:ext>
            </a:extLst>
          </p:cNvPr>
          <p:cNvSpPr txBox="1">
            <a:spLocks/>
          </p:cNvSpPr>
          <p:nvPr/>
        </p:nvSpPr>
        <p:spPr>
          <a:xfrm>
            <a:off x="1534552" y="644683"/>
            <a:ext cx="9601196" cy="675511"/>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t>Treatment of Post testicular azoospermia</a:t>
            </a:r>
            <a:endParaRPr lang="en-US" dirty="0"/>
          </a:p>
        </p:txBody>
      </p:sp>
    </p:spTree>
    <p:extLst>
      <p:ext uri="{BB962C8B-B14F-4D97-AF65-F5344CB8AC3E}">
        <p14:creationId xmlns:p14="http://schemas.microsoft.com/office/powerpoint/2010/main" val="31869644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298DD-28F2-2520-C36E-C2EAD714747B}"/>
              </a:ext>
            </a:extLst>
          </p:cNvPr>
          <p:cNvSpPr>
            <a:spLocks noGrp="1"/>
          </p:cNvSpPr>
          <p:nvPr>
            <p:ph type="ctrTitle"/>
          </p:nvPr>
        </p:nvSpPr>
        <p:spPr/>
        <p:txBody>
          <a:bodyPr/>
          <a:lstStyle/>
          <a:p>
            <a:r>
              <a:rPr lang="en-US" dirty="0"/>
              <a:t>Fertility preservation for females with cancer</a:t>
            </a:r>
          </a:p>
        </p:txBody>
      </p:sp>
    </p:spTree>
    <p:extLst>
      <p:ext uri="{BB962C8B-B14F-4D97-AF65-F5344CB8AC3E}">
        <p14:creationId xmlns:p14="http://schemas.microsoft.com/office/powerpoint/2010/main" val="15483549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03283" y="299544"/>
            <a:ext cx="9144000" cy="1588923"/>
          </a:xfrm>
        </p:spPr>
        <p:txBody>
          <a:bodyPr>
            <a:noAutofit/>
          </a:bodyPr>
          <a:lstStyle/>
          <a:p>
            <a:pPr algn="ctr"/>
            <a:r>
              <a:rPr lang="en-US" sz="5400" b="1" dirty="0"/>
              <a:t>How Cancer and Cancer Treatment Can Affect Fertility</a:t>
            </a:r>
            <a:endParaRPr lang="en-US" sz="5400" dirty="0"/>
          </a:p>
        </p:txBody>
      </p:sp>
      <p:sp>
        <p:nvSpPr>
          <p:cNvPr id="3" name="Subtitle 2"/>
          <p:cNvSpPr>
            <a:spLocks noGrp="1"/>
          </p:cNvSpPr>
          <p:nvPr>
            <p:ph type="subTitle" idx="1"/>
          </p:nvPr>
        </p:nvSpPr>
        <p:spPr>
          <a:xfrm>
            <a:off x="698671" y="2071636"/>
            <a:ext cx="10794657" cy="4612944"/>
          </a:xfrm>
        </p:spPr>
        <p:txBody>
          <a:bodyPr>
            <a:normAutofit/>
          </a:bodyPr>
          <a:lstStyle/>
          <a:p>
            <a:pPr algn="l"/>
            <a:r>
              <a:rPr lang="en-US" sz="3200" b="1" i="0" dirty="0">
                <a:solidFill>
                  <a:srgbClr val="112F54"/>
                </a:solidFill>
                <a:effectLst/>
                <a:latin typeface="Source Sans Pro"/>
              </a:rPr>
              <a:t>What is fertility?</a:t>
            </a:r>
          </a:p>
          <a:p>
            <a:pPr marL="342900" indent="-342900" algn="l">
              <a:buFont typeface="Courier New" panose="02070309020205020404" pitchFamily="49" charset="0"/>
              <a:buChar char="o"/>
            </a:pPr>
            <a:r>
              <a:rPr lang="en-US" sz="2400" dirty="0"/>
              <a:t>Fertility refers to having the ability to conceive,. For females, fertility means they are able to become pregnant through normal sexual activity, and they are able to carry the baby through pregnancy</a:t>
            </a:r>
          </a:p>
          <a:p>
            <a:pPr marL="342900" indent="-342900" algn="l">
              <a:buFont typeface="Courier New" panose="02070309020205020404" pitchFamily="49" charset="0"/>
              <a:buChar char="o"/>
            </a:pPr>
            <a:r>
              <a:rPr lang="en-US" sz="2400" dirty="0"/>
              <a:t>A person's fertility depends on their reproductive organs working properly and other factors, such as when and how often they are having sex, certain hormones, and if their partner has any problems with fertility</a:t>
            </a:r>
            <a:r>
              <a:rPr lang="en-US" sz="3200" dirty="0"/>
              <a:t>.</a:t>
            </a:r>
            <a:endParaRPr lang="en-US" sz="3200" b="1" i="0" dirty="0">
              <a:solidFill>
                <a:srgbClr val="112F54"/>
              </a:solidFill>
              <a:effectLst/>
              <a:latin typeface="Source Sans Pro"/>
            </a:endParaRPr>
          </a:p>
          <a:p>
            <a:pPr marL="457200" indent="-457200">
              <a:buFont typeface="Courier New" panose="02070309020205020404" pitchFamily="49" charset="0"/>
              <a:buChar char="o"/>
            </a:pPr>
            <a:endParaRPr lang="en-US" dirty="0"/>
          </a:p>
        </p:txBody>
      </p:sp>
    </p:spTree>
    <p:extLst>
      <p:ext uri="{BB962C8B-B14F-4D97-AF65-F5344CB8AC3E}">
        <p14:creationId xmlns:p14="http://schemas.microsoft.com/office/powerpoint/2010/main" val="37100020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8EA45-ABB5-C826-C02E-DCC3B6CE7F99}"/>
              </a:ext>
            </a:extLst>
          </p:cNvPr>
          <p:cNvSpPr>
            <a:spLocks noGrp="1"/>
          </p:cNvSpPr>
          <p:nvPr>
            <p:ph type="title"/>
          </p:nvPr>
        </p:nvSpPr>
        <p:spPr/>
        <p:txBody>
          <a:bodyPr/>
          <a:lstStyle/>
          <a:p>
            <a:r>
              <a:rPr lang="en-US" b="1" dirty="0"/>
              <a:t>Fertility and Cancer</a:t>
            </a:r>
            <a:endParaRPr lang="en-US" dirty="0"/>
          </a:p>
        </p:txBody>
      </p:sp>
      <p:sp>
        <p:nvSpPr>
          <p:cNvPr id="3" name="Content Placeholder 2">
            <a:extLst>
              <a:ext uri="{FF2B5EF4-FFF2-40B4-BE49-F238E27FC236}">
                <a16:creationId xmlns:a16="http://schemas.microsoft.com/office/drawing/2014/main" id="{5E10D512-48A8-E835-904A-9BBE953B13B5}"/>
              </a:ext>
            </a:extLst>
          </p:cNvPr>
          <p:cNvSpPr>
            <a:spLocks noGrp="1"/>
          </p:cNvSpPr>
          <p:nvPr>
            <p:ph idx="1"/>
          </p:nvPr>
        </p:nvSpPr>
        <p:spPr>
          <a:xfrm>
            <a:off x="676274" y="2011680"/>
            <a:ext cx="10753725" cy="4346787"/>
          </a:xfrm>
        </p:spPr>
        <p:txBody>
          <a:bodyPr>
            <a:normAutofit lnSpcReduction="10000"/>
          </a:bodyPr>
          <a:lstStyle/>
          <a:p>
            <a:pPr marL="457200" indent="-457200" algn="just">
              <a:buFont typeface="Courier New" panose="02070309020205020404" pitchFamily="49" charset="0"/>
              <a:buChar char="o"/>
            </a:pPr>
            <a:r>
              <a:rPr lang="en-US" dirty="0"/>
              <a:t>Cancer – and treatment for cancer – can sometimes make having a child more difficult or can raise doubts about whether having children is the right thing to do. People with certain types of cancer or those who are getting </a:t>
            </a:r>
            <a:r>
              <a:rPr lang="en-US" u="sng" dirty="0">
                <a:hlinkClick r:id="rId2"/>
              </a:rPr>
              <a:t>treatment for cancer</a:t>
            </a:r>
            <a:r>
              <a:rPr lang="en-US" dirty="0"/>
              <a:t> may have these doubts or experience fertility problems. The problems might be caused by:</a:t>
            </a:r>
          </a:p>
          <a:p>
            <a:pPr marL="457200" indent="-457200" algn="just">
              <a:buFont typeface="Courier New" panose="02070309020205020404" pitchFamily="49" charset="0"/>
              <a:buChar char="o"/>
            </a:pPr>
            <a:r>
              <a:rPr lang="en-US" dirty="0"/>
              <a:t>A tumor directly damaging an organ or its surrounding tissue</a:t>
            </a:r>
          </a:p>
          <a:p>
            <a:pPr marL="457200" indent="-457200" algn="just">
              <a:buFont typeface="Courier New" panose="02070309020205020404" pitchFamily="49" charset="0"/>
              <a:buChar char="o"/>
            </a:pPr>
            <a:r>
              <a:rPr lang="en-US" dirty="0"/>
              <a:t>Removing cancerous organs that normally would be needed to have a child (for example, cancer surgery might be needed to remove all or part of the testicles, penis, ovaries, uterus, or cervix.)</a:t>
            </a:r>
          </a:p>
          <a:p>
            <a:pPr marL="457200" indent="-457200" algn="just">
              <a:buFont typeface="Courier New" panose="02070309020205020404" pitchFamily="49" charset="0"/>
              <a:buChar char="o"/>
            </a:pPr>
            <a:r>
              <a:rPr lang="en-US" dirty="0"/>
              <a:t>Certain treatments for cancer that can change hormone levels, put a woman into early menopause, damage nerves, or make certain sex organs stop working properly</a:t>
            </a:r>
          </a:p>
          <a:p>
            <a:pPr marL="457200" indent="-457200" algn="just">
              <a:buFont typeface="Courier New" panose="02070309020205020404" pitchFamily="49" charset="0"/>
              <a:buChar char="o"/>
            </a:pPr>
            <a:r>
              <a:rPr lang="en-US" dirty="0"/>
              <a:t>Psychological or emotional responses, such as stress and anxiety</a:t>
            </a:r>
          </a:p>
          <a:p>
            <a:endParaRPr lang="en-US" dirty="0"/>
          </a:p>
        </p:txBody>
      </p:sp>
    </p:spTree>
    <p:extLst>
      <p:ext uri="{BB962C8B-B14F-4D97-AF65-F5344CB8AC3E}">
        <p14:creationId xmlns:p14="http://schemas.microsoft.com/office/powerpoint/2010/main" val="3781820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D95B9-B5D1-D27B-695D-E870098266E4}"/>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14FFF8D4-9CE6-92B8-35CE-55BD04571A5A}"/>
              </a:ext>
            </a:extLst>
          </p:cNvPr>
          <p:cNvSpPr>
            <a:spLocks noGrp="1"/>
          </p:cNvSpPr>
          <p:nvPr>
            <p:ph idx="1"/>
          </p:nvPr>
        </p:nvSpPr>
        <p:spPr>
          <a:xfrm>
            <a:off x="1177607" y="1751018"/>
            <a:ext cx="10772775" cy="4570922"/>
          </a:xfrm>
        </p:spPr>
        <p:txBody>
          <a:bodyPr>
            <a:normAutofit/>
          </a:bodyPr>
          <a:lstStyle/>
          <a:p>
            <a:pPr marL="346075" indent="-346075">
              <a:buFont typeface="Courier New" panose="02070309020205020404" pitchFamily="49" charset="0"/>
              <a:buChar char="o"/>
            </a:pPr>
            <a:r>
              <a:rPr lang="en-US" b="1" dirty="0">
                <a:solidFill>
                  <a:srgbClr val="FFC000"/>
                </a:solidFill>
              </a:rPr>
              <a:t>Infertility</a:t>
            </a:r>
            <a:r>
              <a:rPr lang="en-US" dirty="0"/>
              <a:t> : Inability to conceive after one year of unprotected intercourse</a:t>
            </a:r>
          </a:p>
          <a:p>
            <a:pPr marL="346075" indent="-346075">
              <a:buFont typeface="Courier New" panose="02070309020205020404" pitchFamily="49" charset="0"/>
              <a:buChar char="o"/>
            </a:pPr>
            <a:r>
              <a:rPr lang="en-GB" b="1" dirty="0"/>
              <a:t>Etiology</a:t>
            </a:r>
            <a:r>
              <a:rPr lang="en-US" b="1" dirty="0"/>
              <a:t> :</a:t>
            </a:r>
          </a:p>
          <a:p>
            <a:pPr marL="741363" lvl="2" indent="-393700">
              <a:buFont typeface="Wingdings" panose="05000000000000000000" pitchFamily="2" charset="2"/>
              <a:buChar char="§"/>
            </a:pPr>
            <a:r>
              <a:rPr lang="en-US" i="0" dirty="0"/>
              <a:t>Male factors (20-30%)</a:t>
            </a:r>
          </a:p>
          <a:p>
            <a:pPr marL="741363" lvl="2" indent="-393700">
              <a:buFont typeface="Wingdings" panose="05000000000000000000" pitchFamily="2" charset="2"/>
              <a:buChar char="§"/>
            </a:pPr>
            <a:r>
              <a:rPr lang="en-US" i="0" dirty="0"/>
              <a:t>Female factors (30-40%)</a:t>
            </a:r>
          </a:p>
          <a:p>
            <a:pPr marL="741363" lvl="2" indent="-393700">
              <a:buFont typeface="Wingdings" panose="05000000000000000000" pitchFamily="2" charset="2"/>
              <a:buChar char="§"/>
            </a:pPr>
            <a:r>
              <a:rPr lang="en-US" i="0" dirty="0"/>
              <a:t>Both factors (30%)</a:t>
            </a:r>
          </a:p>
          <a:p>
            <a:pPr marL="741363" lvl="2" indent="-393700">
              <a:buFont typeface="Wingdings" panose="05000000000000000000" pitchFamily="2" charset="2"/>
              <a:buChar char="§"/>
            </a:pPr>
            <a:r>
              <a:rPr lang="en-US" i="0" dirty="0"/>
              <a:t>Unexplained infertility (10-15%)</a:t>
            </a:r>
          </a:p>
        </p:txBody>
      </p:sp>
    </p:spTree>
    <p:extLst>
      <p:ext uri="{BB962C8B-B14F-4D97-AF65-F5344CB8AC3E}">
        <p14:creationId xmlns:p14="http://schemas.microsoft.com/office/powerpoint/2010/main" val="11990313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8EA45-ABB5-C826-C02E-DCC3B6CE7F99}"/>
              </a:ext>
            </a:extLst>
          </p:cNvPr>
          <p:cNvSpPr>
            <a:spLocks noGrp="1"/>
          </p:cNvSpPr>
          <p:nvPr>
            <p:ph type="title"/>
          </p:nvPr>
        </p:nvSpPr>
        <p:spPr/>
        <p:txBody>
          <a:bodyPr/>
          <a:lstStyle/>
          <a:p>
            <a:r>
              <a:rPr lang="en-US" b="1" dirty="0"/>
              <a:t>Fertility and Cancer</a:t>
            </a:r>
            <a:endParaRPr lang="en-US" dirty="0"/>
          </a:p>
        </p:txBody>
      </p:sp>
      <p:sp>
        <p:nvSpPr>
          <p:cNvPr id="3" name="Content Placeholder 2">
            <a:extLst>
              <a:ext uri="{FF2B5EF4-FFF2-40B4-BE49-F238E27FC236}">
                <a16:creationId xmlns:a16="http://schemas.microsoft.com/office/drawing/2014/main" id="{5E10D512-48A8-E835-904A-9BBE953B13B5}"/>
              </a:ext>
            </a:extLst>
          </p:cNvPr>
          <p:cNvSpPr>
            <a:spLocks noGrp="1"/>
          </p:cNvSpPr>
          <p:nvPr>
            <p:ph idx="1"/>
          </p:nvPr>
        </p:nvSpPr>
        <p:spPr>
          <a:xfrm>
            <a:off x="676274" y="2011680"/>
            <a:ext cx="10753725" cy="4346787"/>
          </a:xfrm>
        </p:spPr>
        <p:txBody>
          <a:bodyPr>
            <a:normAutofit/>
          </a:bodyPr>
          <a:lstStyle/>
          <a:p>
            <a:pPr marL="457200" indent="-457200" algn="just">
              <a:buFont typeface="Courier New" panose="02070309020205020404" pitchFamily="49" charset="0"/>
              <a:buChar char="o"/>
            </a:pPr>
            <a:r>
              <a:rPr lang="en-US" sz="2400" dirty="0"/>
              <a:t>Unfortunately, fertility preservation services are rarely offered or even discussed with the patient before starting cancer therapy. Studies have shown that infertility is a significant survival concern. Patients who received information regarding their sexual and reproductive health had lower levels of psychological distress than patients who did not receive this information. Informed decision reduces reproductive regret in these young men and women .</a:t>
            </a:r>
            <a:br>
              <a:rPr lang="en-US" sz="2400" dirty="0"/>
            </a:br>
            <a:br>
              <a:rPr lang="en-US" sz="2400" dirty="0"/>
            </a:br>
            <a:r>
              <a:rPr lang="en-US" sz="2400" dirty="0"/>
              <a:t>In 2006, the American Society of Clinical Oncology first published recommendations on fertility preservation stating that “as part of education and informed consent before cancer therapy, oncologists should address the possibility of infertility with patients treated during their reproductive years and be prepared to discuss possible fertility preservation options or refer patients to reproductive specialists.</a:t>
            </a:r>
            <a:endParaRPr lang="en-US" dirty="0"/>
          </a:p>
        </p:txBody>
      </p:sp>
    </p:spTree>
    <p:extLst>
      <p:ext uri="{BB962C8B-B14F-4D97-AF65-F5344CB8AC3E}">
        <p14:creationId xmlns:p14="http://schemas.microsoft.com/office/powerpoint/2010/main" val="8215752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CANCER THERAPY AND FERTILITY</a:t>
            </a:r>
            <a:endParaRPr lang="en-US" dirty="0"/>
          </a:p>
        </p:txBody>
      </p:sp>
      <p:sp>
        <p:nvSpPr>
          <p:cNvPr id="3" name="Content Placeholder 2"/>
          <p:cNvSpPr>
            <a:spLocks noGrp="1"/>
          </p:cNvSpPr>
          <p:nvPr>
            <p:ph idx="1"/>
          </p:nvPr>
        </p:nvSpPr>
        <p:spPr/>
        <p:txBody>
          <a:bodyPr>
            <a:normAutofit/>
          </a:bodyPr>
          <a:lstStyle/>
          <a:p>
            <a:r>
              <a:rPr lang="en-US" dirty="0"/>
              <a:t>Chemotherapy and radiotherapy remain the mainstay of cancer treatments. Both can be damaging to the ovary depending on the agent used, dose given, and age of the patient.</a:t>
            </a:r>
          </a:p>
          <a:p>
            <a:r>
              <a:rPr lang="en-US" b="1" dirty="0"/>
              <a:t>Chemotherapy</a:t>
            </a:r>
          </a:p>
          <a:p>
            <a:r>
              <a:rPr lang="en-US" dirty="0"/>
              <a:t>Chemotherapeutic drugs act by interrupting vital cell processes and arresting the normal cellular proliferation cycle, no wonder then that they have such a damaging effect on the germ cells. They cause DNA abnormalities as well as oxidative damage in somatic and germ cells. Persistent unrepaired DNA double-strand breaks activate apoptotic death in oocytes. </a:t>
            </a:r>
          </a:p>
          <a:p>
            <a:endParaRPr lang="en-US" dirty="0"/>
          </a:p>
        </p:txBody>
      </p:sp>
    </p:spTree>
    <p:extLst>
      <p:ext uri="{BB962C8B-B14F-4D97-AF65-F5344CB8AC3E}">
        <p14:creationId xmlns:p14="http://schemas.microsoft.com/office/powerpoint/2010/main" val="16029458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38FEB78F-58EF-86CE-003C-F3036BD14466}"/>
              </a:ext>
            </a:extLst>
          </p:cNvPr>
          <p:cNvSpPr>
            <a:spLocks noGrp="1"/>
          </p:cNvSpPr>
          <p:nvPr>
            <p:ph type="title"/>
          </p:nvPr>
        </p:nvSpPr>
        <p:spPr/>
        <p:txBody>
          <a:bodyPr>
            <a:normAutofit/>
          </a:bodyPr>
          <a:lstStyle/>
          <a:p>
            <a:r>
              <a:rPr lang="en-US" b="1" dirty="0"/>
              <a:t>CANCER THERAPY AND FERTILITY</a:t>
            </a:r>
            <a:endParaRPr lang="en-US" dirty="0"/>
          </a:p>
        </p:txBody>
      </p:sp>
      <p:sp>
        <p:nvSpPr>
          <p:cNvPr id="3" name="Content Placeholder 2"/>
          <p:cNvSpPr>
            <a:spLocks noGrp="1"/>
          </p:cNvSpPr>
          <p:nvPr>
            <p:ph idx="1"/>
          </p:nvPr>
        </p:nvSpPr>
        <p:spPr>
          <a:xfrm>
            <a:off x="838200" y="2007129"/>
            <a:ext cx="10515600" cy="4351338"/>
          </a:xfrm>
        </p:spPr>
        <p:txBody>
          <a:bodyPr>
            <a:normAutofit/>
          </a:bodyPr>
          <a:lstStyle/>
          <a:p>
            <a:r>
              <a:rPr lang="en-US" b="1" dirty="0"/>
              <a:t>Ovarian effects</a:t>
            </a:r>
          </a:p>
          <a:p>
            <a:pPr marL="346075" indent="-346075">
              <a:buFont typeface="Courier New" panose="02070309020205020404" pitchFamily="49" charset="0"/>
              <a:buChar char="o"/>
            </a:pPr>
            <a:r>
              <a:rPr lang="en-US" dirty="0"/>
              <a:t>The clinical impact of chemotherapeutic drugs on the ovary is variable ranging from no effect to complete ovarian atrophy. The degree of damage is dependent upon the type of the chemotherapeutic agent used, dose given, age of the patient and her baseline ovarian reserve. The prepubertal ovary is less susceptible to damage by chemotherapeutic agents while older women have a lower ovarian reserve and hence are more susceptible to premature ovarian failure (POF).</a:t>
            </a:r>
          </a:p>
          <a:p>
            <a:pPr marL="346075" indent="-346075">
              <a:buFont typeface="Courier New" panose="02070309020205020404" pitchFamily="49" charset="0"/>
              <a:buChar char="o"/>
            </a:pPr>
            <a:r>
              <a:rPr lang="en-US" dirty="0"/>
              <a:t>Reduction in ovarian reserve occurs because of apoptosis of the growing follicles and activation of the resting follicle with subsequent apoptosis, leading to a burn-out effect. Fibrosis of stromal blood vessels adds to the ovarian damage. The clinical manifestation of this follicular loss ranges from a complete amenorrhea to premature menopause and varying degree of infertility.</a:t>
            </a:r>
          </a:p>
          <a:p>
            <a:endParaRPr lang="en-US" dirty="0"/>
          </a:p>
        </p:txBody>
      </p:sp>
    </p:spTree>
    <p:extLst>
      <p:ext uri="{BB962C8B-B14F-4D97-AF65-F5344CB8AC3E}">
        <p14:creationId xmlns:p14="http://schemas.microsoft.com/office/powerpoint/2010/main" val="9062467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188" y="384561"/>
            <a:ext cx="7716851" cy="5719657"/>
          </a:xfrm>
          <a:prstGeom prst="rect">
            <a:avLst/>
          </a:prstGeom>
        </p:spPr>
      </p:pic>
      <p:sp>
        <p:nvSpPr>
          <p:cNvPr id="3" name="TextBox 2"/>
          <p:cNvSpPr txBox="1"/>
          <p:nvPr/>
        </p:nvSpPr>
        <p:spPr>
          <a:xfrm>
            <a:off x="7845039" y="384561"/>
            <a:ext cx="4119073" cy="5355312"/>
          </a:xfrm>
          <a:prstGeom prst="rect">
            <a:avLst/>
          </a:prstGeom>
          <a:noFill/>
        </p:spPr>
        <p:txBody>
          <a:bodyPr wrap="square" rtlCol="0">
            <a:spAutoFit/>
          </a:bodyPr>
          <a:lstStyle/>
          <a:p>
            <a:r>
              <a:rPr lang="en-US" dirty="0"/>
              <a:t>The risk of ovarian failure </a:t>
            </a:r>
            <a:r>
              <a:rPr lang="en-US" dirty="0" err="1"/>
              <a:t>postchemotherapy</a:t>
            </a:r>
            <a:r>
              <a:rPr lang="en-US" dirty="0"/>
              <a:t> is determined largely by the interaction of two factors: The type and amount of drug received and the age of the patient at treatment. Assessment of individual risk can be made using these factors; however, individual variation makes it advisable to consider fertility preservation measures even when treatment may fall into the low to moderate risk category. </a:t>
            </a:r>
          </a:p>
          <a:p>
            <a:endParaRPr lang="en-US" dirty="0"/>
          </a:p>
          <a:p>
            <a:r>
              <a:rPr lang="en-US" dirty="0"/>
              <a:t>*Vertical arrows represent the level of risk, with the greater number of arrows indicating greater risk; the horizontal arrow indicating negligible or unknown risk. **Dashed arrows represent the reduction in ovarian reserve that occurs following </a:t>
            </a:r>
            <a:r>
              <a:rPr lang="en-US" dirty="0" err="1"/>
              <a:t>chemothereapy</a:t>
            </a:r>
            <a:endParaRPr lang="en-US" dirty="0"/>
          </a:p>
        </p:txBody>
      </p:sp>
    </p:spTree>
    <p:extLst>
      <p:ext uri="{BB962C8B-B14F-4D97-AF65-F5344CB8AC3E}">
        <p14:creationId xmlns:p14="http://schemas.microsoft.com/office/powerpoint/2010/main" val="9163579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6075" y="1706532"/>
            <a:ext cx="11148701" cy="5151468"/>
          </a:xfrm>
        </p:spPr>
        <p:txBody>
          <a:bodyPr>
            <a:normAutofit/>
          </a:bodyPr>
          <a:lstStyle/>
          <a:p>
            <a:pPr marL="236538" indent="-236538"/>
            <a:r>
              <a:rPr lang="en-US" dirty="0"/>
              <a:t>Unlike chemotherapy, radiotherapy affects both the ovary and the uterus.</a:t>
            </a:r>
          </a:p>
          <a:p>
            <a:pPr marL="0" indent="0"/>
            <a:r>
              <a:rPr lang="en-US" b="1" dirty="0"/>
              <a:t>Ovarian effects</a:t>
            </a:r>
          </a:p>
          <a:p>
            <a:pPr marL="236538" indent="-236538">
              <a:buFont typeface="Courier New" panose="02070309020205020404" pitchFamily="49" charset="0"/>
              <a:buChar char="o"/>
            </a:pPr>
            <a:r>
              <a:rPr lang="en-US" dirty="0"/>
              <a:t>Human oocyte is sensitive to radiation. Damage to the ovary by radiotherapy is dependent on the age of the patient and dose of the ovarian exposure. The effective sterilizing dose (ESD) is the dose of fractionated radiotherapy (</a:t>
            </a:r>
            <a:r>
              <a:rPr lang="en-US" dirty="0" err="1"/>
              <a:t>Gy</a:t>
            </a:r>
            <a:r>
              <a:rPr lang="en-US" dirty="0"/>
              <a:t>) at which POF occurs immediately after treatment in 97.5% of patients. ESD decreases with increasing age, being 20.3 </a:t>
            </a:r>
            <a:r>
              <a:rPr lang="en-US" dirty="0" err="1"/>
              <a:t>Gy</a:t>
            </a:r>
            <a:r>
              <a:rPr lang="en-US" dirty="0"/>
              <a:t> at birth, 18.4 </a:t>
            </a:r>
            <a:r>
              <a:rPr lang="en-US" dirty="0" err="1"/>
              <a:t>Gy</a:t>
            </a:r>
            <a:r>
              <a:rPr lang="en-US" dirty="0"/>
              <a:t> at 10 years, 16.5 </a:t>
            </a:r>
            <a:r>
              <a:rPr lang="en-US" dirty="0" err="1"/>
              <a:t>Gy</a:t>
            </a:r>
            <a:r>
              <a:rPr lang="en-US" dirty="0"/>
              <a:t> at 20 years, and 14.3 </a:t>
            </a:r>
            <a:r>
              <a:rPr lang="en-US" dirty="0" err="1"/>
              <a:t>Gy</a:t>
            </a:r>
            <a:r>
              <a:rPr lang="en-US" dirty="0"/>
              <a:t> at 30 years, with only 6 </a:t>
            </a:r>
            <a:r>
              <a:rPr lang="en-US" dirty="0" err="1"/>
              <a:t>Gy</a:t>
            </a:r>
            <a:r>
              <a:rPr lang="en-US" dirty="0"/>
              <a:t> being required to cause permanent ovarian failure in women over 40. The number of primordial follicles present at the time of treatment and the dose of radiation received by the ovaries determines the fertility “window.” Ovarian failure has been reported in 90% of patients following total body irradiation (TBI) (10–15.75 </a:t>
            </a:r>
            <a:r>
              <a:rPr lang="en-US" dirty="0" err="1"/>
              <a:t>Gy</a:t>
            </a:r>
            <a:r>
              <a:rPr lang="en-US" dirty="0"/>
              <a:t>) and in 97% of females treated with total abdominal irradiation (20–30 </a:t>
            </a:r>
            <a:r>
              <a:rPr lang="en-US" dirty="0" err="1"/>
              <a:t>Gy</a:t>
            </a:r>
            <a:r>
              <a:rPr lang="en-US" dirty="0"/>
              <a:t>) during childhood.</a:t>
            </a:r>
          </a:p>
          <a:p>
            <a:pPr marL="236538" indent="-236538"/>
            <a:endParaRPr lang="en-US" dirty="0"/>
          </a:p>
        </p:txBody>
      </p:sp>
      <p:sp>
        <p:nvSpPr>
          <p:cNvPr id="6" name="Title 1">
            <a:extLst>
              <a:ext uri="{FF2B5EF4-FFF2-40B4-BE49-F238E27FC236}">
                <a16:creationId xmlns:a16="http://schemas.microsoft.com/office/drawing/2014/main" id="{C5B8E57B-A7C8-5C4E-D552-CD2FB8600102}"/>
              </a:ext>
            </a:extLst>
          </p:cNvPr>
          <p:cNvSpPr txBox="1">
            <a:spLocks/>
          </p:cNvSpPr>
          <p:nvPr/>
        </p:nvSpPr>
        <p:spPr>
          <a:xfrm>
            <a:off x="657224" y="294581"/>
            <a:ext cx="10772775" cy="856302"/>
          </a:xfrm>
          <a:prstGeom prst="rect">
            <a:avLst/>
          </a:prstGeom>
        </p:spPr>
        <p:txBody>
          <a:bodyPr/>
          <a:lst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a:lstStyle>
          <a:p>
            <a:r>
              <a:rPr lang="en-US" sz="4400" b="1" dirty="0"/>
              <a:t>Effect of radiotherapy</a:t>
            </a:r>
            <a:endParaRPr lang="en-US" dirty="0"/>
          </a:p>
        </p:txBody>
      </p:sp>
    </p:spTree>
    <p:extLst>
      <p:ext uri="{BB962C8B-B14F-4D97-AF65-F5344CB8AC3E}">
        <p14:creationId xmlns:p14="http://schemas.microsoft.com/office/powerpoint/2010/main" val="5771964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6075" y="1706532"/>
            <a:ext cx="11148701" cy="5151468"/>
          </a:xfrm>
        </p:spPr>
        <p:txBody>
          <a:bodyPr>
            <a:normAutofit/>
          </a:bodyPr>
          <a:lstStyle/>
          <a:p>
            <a:pPr marL="236538" indent="-236538"/>
            <a:r>
              <a:rPr lang="en-US" b="1" dirty="0"/>
              <a:t>Uterine effect</a:t>
            </a:r>
          </a:p>
          <a:p>
            <a:pPr marL="284163" indent="-284163">
              <a:buFont typeface="Courier New" panose="02070309020205020404" pitchFamily="49" charset="0"/>
              <a:buChar char="o"/>
            </a:pPr>
            <a:r>
              <a:rPr lang="en-US" dirty="0"/>
              <a:t>Uterine growth starts at puberty and is completed almost 7 years after menarche that is, around the age of 20. Uterine blood flow also increases during puberty. Exposure to radiation leads to reduced vascularity, damage to myometrium leading to fibrosis and hormone dependent endometrial insufficiency, which results in adverse reproductive outcomes subsequently. The uterine volume is lower and endometrium atrophies completely if there is direct radiation. In adults, an exposure to TBI of 12 </a:t>
            </a:r>
            <a:r>
              <a:rPr lang="en-US" dirty="0" err="1"/>
              <a:t>Gy</a:t>
            </a:r>
            <a:r>
              <a:rPr lang="en-US" dirty="0"/>
              <a:t> is associated with significant uterine damage. Radiation doses of &gt;25 </a:t>
            </a:r>
            <a:r>
              <a:rPr lang="en-US" dirty="0" err="1"/>
              <a:t>Gy</a:t>
            </a:r>
            <a:r>
              <a:rPr lang="en-US" dirty="0"/>
              <a:t> directly to the uterus in childhood appears to induce irreversible damage.</a:t>
            </a:r>
          </a:p>
        </p:txBody>
      </p:sp>
      <p:sp>
        <p:nvSpPr>
          <p:cNvPr id="6" name="Title 1">
            <a:extLst>
              <a:ext uri="{FF2B5EF4-FFF2-40B4-BE49-F238E27FC236}">
                <a16:creationId xmlns:a16="http://schemas.microsoft.com/office/drawing/2014/main" id="{C5B8E57B-A7C8-5C4E-D552-CD2FB8600102}"/>
              </a:ext>
            </a:extLst>
          </p:cNvPr>
          <p:cNvSpPr txBox="1">
            <a:spLocks/>
          </p:cNvSpPr>
          <p:nvPr/>
        </p:nvSpPr>
        <p:spPr>
          <a:xfrm>
            <a:off x="657224" y="294581"/>
            <a:ext cx="10772775" cy="856302"/>
          </a:xfrm>
          <a:prstGeom prst="rect">
            <a:avLst/>
          </a:prstGeom>
        </p:spPr>
        <p:txBody>
          <a:bodyPr/>
          <a:lst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a:lstStyle>
          <a:p>
            <a:r>
              <a:rPr lang="en-US" sz="4400" b="1" dirty="0"/>
              <a:t>Effect of radiotherapy</a:t>
            </a:r>
            <a:endParaRPr lang="en-US" dirty="0"/>
          </a:p>
        </p:txBody>
      </p:sp>
    </p:spTree>
    <p:extLst>
      <p:ext uri="{BB962C8B-B14F-4D97-AF65-F5344CB8AC3E}">
        <p14:creationId xmlns:p14="http://schemas.microsoft.com/office/powerpoint/2010/main" val="10019311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41760" y="1374252"/>
            <a:ext cx="10508479" cy="3785652"/>
          </a:xfrm>
          <a:prstGeom prst="rect">
            <a:avLst/>
          </a:prstGeom>
        </p:spPr>
        <p:txBody>
          <a:bodyPr wrap="square">
            <a:spAutoFit/>
          </a:bodyPr>
          <a:lstStyle/>
          <a:p>
            <a:pPr marL="342900" indent="-342900">
              <a:buFont typeface="Courier New" panose="02070309020205020404" pitchFamily="49" charset="0"/>
              <a:buChar char="o"/>
            </a:pPr>
            <a:r>
              <a:rPr lang="en-US" sz="2400" dirty="0"/>
              <a:t>Also increased rates of infertility, miscarriage, preterm labor, intra-uterine growth retardation and low birth weight have been reported especially if conception occurs within a year of radiotherapy.</a:t>
            </a:r>
          </a:p>
          <a:p>
            <a:pPr marL="342900" indent="-342900">
              <a:buFont typeface="Courier New" panose="02070309020205020404" pitchFamily="49" charset="0"/>
              <a:buChar char="o"/>
            </a:pPr>
            <a:endParaRPr lang="en-US" sz="2400" dirty="0"/>
          </a:p>
          <a:p>
            <a:pPr marL="342900" indent="-342900">
              <a:buFont typeface="Courier New" panose="02070309020205020404" pitchFamily="49" charset="0"/>
              <a:buChar char="o"/>
            </a:pPr>
            <a:r>
              <a:rPr lang="en-US" sz="2400" dirty="0"/>
              <a:t> And increase in perinatal mortality has been reported .</a:t>
            </a:r>
          </a:p>
          <a:p>
            <a:pPr marL="342900" indent="-342900">
              <a:buFont typeface="Courier New" panose="02070309020205020404" pitchFamily="49" charset="0"/>
              <a:buChar char="o"/>
            </a:pPr>
            <a:endParaRPr lang="en-US" sz="2400" dirty="0"/>
          </a:p>
          <a:p>
            <a:pPr marL="342900" indent="-342900">
              <a:buFont typeface="Courier New" panose="02070309020205020404" pitchFamily="49" charset="0"/>
              <a:buChar char="o"/>
            </a:pPr>
            <a:r>
              <a:rPr lang="en-US" sz="2400" dirty="0"/>
              <a:t>Studies on 2014 suggested that patients receiving &gt;45 </a:t>
            </a:r>
            <a:r>
              <a:rPr lang="en-US" sz="2400" dirty="0" err="1"/>
              <a:t>Gy</a:t>
            </a:r>
            <a:r>
              <a:rPr lang="en-US" sz="2400" dirty="0"/>
              <a:t> during adulthood and &gt;25 </a:t>
            </a:r>
            <a:r>
              <a:rPr lang="en-US" sz="2400" dirty="0" err="1"/>
              <a:t>Gy</a:t>
            </a:r>
            <a:r>
              <a:rPr lang="en-US" sz="2400" dirty="0"/>
              <a:t> in childhood should be counseled to avoid attempting pregnancy. There is no clarity on the dose of radiation to the uterus, above which a pregnancy would not be sustainable.</a:t>
            </a:r>
          </a:p>
        </p:txBody>
      </p:sp>
    </p:spTree>
    <p:extLst>
      <p:ext uri="{BB962C8B-B14F-4D97-AF65-F5344CB8AC3E}">
        <p14:creationId xmlns:p14="http://schemas.microsoft.com/office/powerpoint/2010/main" val="12305643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907036"/>
            <a:ext cx="6096000" cy="1077218"/>
          </a:xfrm>
          <a:prstGeom prst="rect">
            <a:avLst/>
          </a:prstGeom>
        </p:spPr>
        <p:txBody>
          <a:bodyPr>
            <a:spAutoFit/>
          </a:bodyPr>
          <a:lstStyle/>
          <a:p>
            <a:pPr algn="ctr"/>
            <a:r>
              <a:rPr lang="en-US" sz="3200" b="1" i="0" dirty="0">
                <a:solidFill>
                  <a:srgbClr val="985735"/>
                </a:solidFill>
                <a:effectLst/>
                <a:latin typeface="arial" panose="020B0604020202020204" pitchFamily="34" charset="0"/>
              </a:rPr>
              <a:t>Fertility Protection – Gynecological malignancy</a:t>
            </a:r>
          </a:p>
        </p:txBody>
      </p:sp>
      <p:sp>
        <p:nvSpPr>
          <p:cNvPr id="5" name="TextBox 4"/>
          <p:cNvSpPr txBox="1"/>
          <p:nvPr/>
        </p:nvSpPr>
        <p:spPr>
          <a:xfrm>
            <a:off x="3048000" y="3149740"/>
            <a:ext cx="6095999" cy="1200329"/>
          </a:xfrm>
          <a:prstGeom prst="rect">
            <a:avLst/>
          </a:prstGeom>
          <a:noFill/>
        </p:spPr>
        <p:txBody>
          <a:bodyPr wrap="square" rtlCol="0">
            <a:spAutoFit/>
          </a:bodyPr>
          <a:lstStyle/>
          <a:p>
            <a:pPr algn="ctr"/>
            <a:r>
              <a:rPr lang="en-US" sz="3600" b="1" dirty="0">
                <a:solidFill>
                  <a:schemeClr val="accent1">
                    <a:lumMod val="75000"/>
                  </a:schemeClr>
                </a:solidFill>
              </a:rPr>
              <a:t>Fertility preserving surgery whenever possible </a:t>
            </a:r>
          </a:p>
        </p:txBody>
      </p:sp>
      <p:sp>
        <p:nvSpPr>
          <p:cNvPr id="6" name="Down Arrow 5"/>
          <p:cNvSpPr/>
          <p:nvPr/>
        </p:nvSpPr>
        <p:spPr>
          <a:xfrm>
            <a:off x="5976357" y="2133241"/>
            <a:ext cx="239283" cy="8675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795968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39012" y="739553"/>
            <a:ext cx="10457602" cy="6001643"/>
          </a:xfrm>
          <a:prstGeom prst="rect">
            <a:avLst/>
          </a:prstGeom>
        </p:spPr>
        <p:txBody>
          <a:bodyPr wrap="square">
            <a:spAutoFit/>
          </a:bodyPr>
          <a:lstStyle/>
          <a:p>
            <a:r>
              <a:rPr lang="en-US" sz="2400" b="1" i="0" dirty="0">
                <a:solidFill>
                  <a:srgbClr val="59331F"/>
                </a:solidFill>
                <a:effectLst/>
                <a:latin typeface="arial" panose="020B0604020202020204" pitchFamily="34" charset="0"/>
              </a:rPr>
              <a:t>Fertility-sparing surgery for cervical cancer</a:t>
            </a:r>
          </a:p>
          <a:p>
            <a:r>
              <a:rPr lang="en-US" sz="2400" b="0" i="0" dirty="0">
                <a:solidFill>
                  <a:srgbClr val="000000"/>
                </a:solidFill>
                <a:effectLst/>
                <a:latin typeface="Times New Roman" panose="02020603050405020304" pitchFamily="18" charset="0"/>
              </a:rPr>
              <a:t>Standard management for cervical cancer is radical hysterectomy with lymph node dissection for early disease and a combination of chemotherapy and radiotherapy when disease has progressed. Radical </a:t>
            </a:r>
            <a:r>
              <a:rPr lang="en-US" sz="2400" b="0" i="0" dirty="0" err="1">
                <a:solidFill>
                  <a:srgbClr val="000000"/>
                </a:solidFill>
                <a:effectLst/>
                <a:latin typeface="Times New Roman" panose="02020603050405020304" pitchFamily="18" charset="0"/>
              </a:rPr>
              <a:t>trachelectomy</a:t>
            </a:r>
            <a:r>
              <a:rPr lang="en-US" sz="2400" b="0" i="0" dirty="0">
                <a:solidFill>
                  <a:srgbClr val="000000"/>
                </a:solidFill>
                <a:effectLst/>
                <a:latin typeface="Times New Roman" panose="02020603050405020304" pitchFamily="18" charset="0"/>
              </a:rPr>
              <a:t> is performed for women with early-stage cervical cancer (&lt;2 cm in size) who have not yet completed their childbearing. </a:t>
            </a:r>
            <a:r>
              <a:rPr lang="en-US" sz="2400" b="0" i="0" dirty="0" err="1">
                <a:solidFill>
                  <a:srgbClr val="000000"/>
                </a:solidFill>
                <a:effectLst/>
                <a:latin typeface="Times New Roman" panose="02020603050405020304" pitchFamily="18" charset="0"/>
              </a:rPr>
              <a:t>Conization</a:t>
            </a:r>
            <a:r>
              <a:rPr lang="en-US" sz="2400" b="0" i="0" dirty="0">
                <a:solidFill>
                  <a:srgbClr val="000000"/>
                </a:solidFill>
                <a:effectLst/>
                <a:latin typeface="Times New Roman" panose="02020603050405020304" pitchFamily="18" charset="0"/>
              </a:rPr>
              <a:t> and simple </a:t>
            </a:r>
            <a:r>
              <a:rPr lang="en-US" sz="2400" b="0" i="0" dirty="0" err="1">
                <a:solidFill>
                  <a:srgbClr val="000000"/>
                </a:solidFill>
                <a:effectLst/>
                <a:latin typeface="Times New Roman" panose="02020603050405020304" pitchFamily="18" charset="0"/>
              </a:rPr>
              <a:t>trachelectomy</a:t>
            </a:r>
            <a:r>
              <a:rPr lang="en-US" sz="2400" b="0" i="0" dirty="0">
                <a:solidFill>
                  <a:srgbClr val="000000"/>
                </a:solidFill>
                <a:effectLst/>
                <a:latin typeface="Times New Roman" panose="02020603050405020304" pitchFamily="18" charset="0"/>
              </a:rPr>
              <a:t> can also be offered in selected cases in very early stage cancer.</a:t>
            </a:r>
          </a:p>
          <a:p>
            <a:endParaRPr lang="en-US" sz="2400" dirty="0">
              <a:solidFill>
                <a:srgbClr val="000000"/>
              </a:solidFill>
              <a:latin typeface="Times New Roman" panose="02020603050405020304" pitchFamily="18" charset="0"/>
            </a:endParaRPr>
          </a:p>
          <a:p>
            <a:r>
              <a:rPr lang="en-US" sz="2400" b="0" i="0" dirty="0">
                <a:solidFill>
                  <a:srgbClr val="000000"/>
                </a:solidFill>
                <a:effectLst/>
                <a:latin typeface="Times New Roman" panose="02020603050405020304" pitchFamily="18" charset="0"/>
              </a:rPr>
              <a:t> </a:t>
            </a:r>
            <a:r>
              <a:rPr lang="en-US" sz="2400" b="0" i="0" dirty="0" err="1">
                <a:solidFill>
                  <a:srgbClr val="000000"/>
                </a:solidFill>
                <a:effectLst/>
                <a:latin typeface="Times New Roman" panose="02020603050405020304" pitchFamily="18" charset="0"/>
              </a:rPr>
              <a:t>Xu</a:t>
            </a:r>
            <a:r>
              <a:rPr lang="en-US" sz="2400" b="0" i="0" dirty="0">
                <a:solidFill>
                  <a:srgbClr val="000000"/>
                </a:solidFill>
                <a:effectLst/>
                <a:latin typeface="Times New Roman" panose="02020603050405020304" pitchFamily="18" charset="0"/>
              </a:rPr>
              <a:t> </a:t>
            </a:r>
            <a:r>
              <a:rPr lang="en-US" sz="2400" b="0" i="1" dirty="0">
                <a:solidFill>
                  <a:srgbClr val="000000"/>
                </a:solidFill>
                <a:effectLst/>
                <a:latin typeface="Times New Roman" panose="02020603050405020304" pitchFamily="18" charset="0"/>
              </a:rPr>
              <a:t>et al</a:t>
            </a:r>
            <a:r>
              <a:rPr lang="en-US" sz="2400" b="0" i="0" dirty="0">
                <a:solidFill>
                  <a:srgbClr val="000000"/>
                </a:solidFill>
                <a:effectLst/>
                <a:latin typeface="Times New Roman" panose="02020603050405020304" pitchFamily="18" charset="0"/>
              </a:rPr>
              <a:t>. 2011, compared 587 patients with early cervical cancer who underwent either radical </a:t>
            </a:r>
            <a:r>
              <a:rPr lang="en-US" sz="2400" b="0" i="0" dirty="0" err="1">
                <a:solidFill>
                  <a:srgbClr val="000000"/>
                </a:solidFill>
                <a:effectLst/>
                <a:latin typeface="Times New Roman" panose="02020603050405020304" pitchFamily="18" charset="0"/>
              </a:rPr>
              <a:t>trachelectomy</a:t>
            </a:r>
            <a:r>
              <a:rPr lang="en-US" sz="2400" b="0" i="0" dirty="0">
                <a:solidFill>
                  <a:srgbClr val="000000"/>
                </a:solidFill>
                <a:effectLst/>
                <a:latin typeface="Times New Roman" panose="02020603050405020304" pitchFamily="18" charset="0"/>
              </a:rPr>
              <a:t> or radical hysterectomy in a systemic review. No significant differences were noted between the groups for rates of recurrence, mortality, 5 years recurrence-free survival, or 5 years survival. There is, however, an increased risk of cervical incompetence, preterm delivery, low birth weight and cesarean section associated with this procedure.</a:t>
            </a:r>
          </a:p>
        </p:txBody>
      </p:sp>
    </p:spTree>
    <p:extLst>
      <p:ext uri="{BB962C8B-B14F-4D97-AF65-F5344CB8AC3E}">
        <p14:creationId xmlns:p14="http://schemas.microsoft.com/office/powerpoint/2010/main" val="38839000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llustration showing the before and after of a radical trachelectomy procedur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0972" y="598207"/>
            <a:ext cx="7605757" cy="52471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48979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03141" y="2134773"/>
            <a:ext cx="8385718" cy="2943578"/>
          </a:xfrm>
        </p:spPr>
        <p:txBody>
          <a:bodyPr>
            <a:normAutofit/>
          </a:bodyPr>
          <a:lstStyle/>
          <a:p>
            <a:pPr algn="ctr"/>
            <a:r>
              <a:rPr lang="en-US" sz="4400" dirty="0"/>
              <a:t>Management of Infertile Couple With Azoospermic Husband </a:t>
            </a:r>
          </a:p>
        </p:txBody>
      </p:sp>
      <p:sp>
        <p:nvSpPr>
          <p:cNvPr id="2" name="Subtitle 2">
            <a:extLst>
              <a:ext uri="{FF2B5EF4-FFF2-40B4-BE49-F238E27FC236}">
                <a16:creationId xmlns:a16="http://schemas.microsoft.com/office/drawing/2014/main" id="{12F31A1C-5244-EA29-5A59-B071FC418070}"/>
              </a:ext>
            </a:extLst>
          </p:cNvPr>
          <p:cNvSpPr txBox="1">
            <a:spLocks/>
          </p:cNvSpPr>
          <p:nvPr/>
        </p:nvSpPr>
        <p:spPr>
          <a:xfrm>
            <a:off x="2375581" y="5276471"/>
            <a:ext cx="8385718" cy="1276729"/>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l"/>
            <a:r>
              <a:rPr lang="en-US" sz="2000" b="1" i="0" dirty="0">
                <a:solidFill>
                  <a:srgbClr val="0F1111"/>
                </a:solidFill>
                <a:effectLst/>
                <a:latin typeface="Amazon Ember"/>
              </a:rPr>
              <a:t>Reference</a:t>
            </a:r>
            <a:r>
              <a:rPr lang="en-US" sz="2000" b="1" dirty="0">
                <a:solidFill>
                  <a:srgbClr val="0F1111"/>
                </a:solidFill>
                <a:latin typeface="Amazon Ember"/>
              </a:rPr>
              <a:t>:</a:t>
            </a:r>
          </a:p>
          <a:p>
            <a:pPr algn="l"/>
            <a:r>
              <a:rPr lang="en-US" sz="2000" b="1" i="0" dirty="0">
                <a:solidFill>
                  <a:srgbClr val="0F1111"/>
                </a:solidFill>
                <a:effectLst/>
                <a:latin typeface="Amazon Ember"/>
              </a:rPr>
              <a:t>- </a:t>
            </a:r>
            <a:r>
              <a:rPr lang="en-US" sz="2000" b="1" i="0" dirty="0" err="1">
                <a:solidFill>
                  <a:srgbClr val="0F1111"/>
                </a:solidFill>
                <a:effectLst/>
                <a:latin typeface="Amazon Ember"/>
              </a:rPr>
              <a:t>Berek</a:t>
            </a:r>
            <a:r>
              <a:rPr lang="en-US" sz="2000" b="1" i="0" dirty="0">
                <a:solidFill>
                  <a:srgbClr val="0F1111"/>
                </a:solidFill>
                <a:effectLst/>
                <a:latin typeface="Amazon Ember"/>
              </a:rPr>
              <a:t> &amp; Novak's Gynecology - </a:t>
            </a:r>
            <a:r>
              <a:rPr lang="en-US" sz="2000" b="1" i="0" dirty="0">
                <a:solidFill>
                  <a:srgbClr val="565959"/>
                </a:solidFill>
                <a:effectLst/>
                <a:latin typeface="Amazon Ember"/>
              </a:rPr>
              <a:t>16th Edition</a:t>
            </a:r>
            <a:endParaRPr lang="en-US" sz="2000" b="1" i="0" dirty="0">
              <a:solidFill>
                <a:srgbClr val="0F1111"/>
              </a:solidFill>
              <a:effectLst/>
              <a:latin typeface="Amazon Ember"/>
            </a:endParaRPr>
          </a:p>
        </p:txBody>
      </p:sp>
    </p:spTree>
    <p:extLst>
      <p:ext uri="{BB962C8B-B14F-4D97-AF65-F5344CB8AC3E}">
        <p14:creationId xmlns:p14="http://schemas.microsoft.com/office/powerpoint/2010/main" val="27390364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06729" y="918872"/>
            <a:ext cx="10539037" cy="5016758"/>
          </a:xfrm>
          <a:prstGeom prst="rect">
            <a:avLst/>
          </a:prstGeom>
        </p:spPr>
        <p:txBody>
          <a:bodyPr wrap="square">
            <a:spAutoFit/>
          </a:bodyPr>
          <a:lstStyle/>
          <a:p>
            <a:r>
              <a:rPr lang="en-US" sz="2000" b="1" i="0" dirty="0">
                <a:solidFill>
                  <a:srgbClr val="59331F"/>
                </a:solidFill>
                <a:effectLst/>
                <a:latin typeface="arial" panose="020B0604020202020204" pitchFamily="34" charset="0"/>
              </a:rPr>
              <a:t>Ovarian tumors</a:t>
            </a:r>
          </a:p>
          <a:p>
            <a:r>
              <a:rPr lang="en-US" sz="2000" b="0" i="0" dirty="0">
                <a:solidFill>
                  <a:srgbClr val="000000"/>
                </a:solidFill>
                <a:effectLst/>
                <a:latin typeface="Times New Roman" panose="02020603050405020304" pitchFamily="18" charset="0"/>
              </a:rPr>
              <a:t>Approximately, 30% of borderline tumors of the ovary affect women under 40 years of age. Traditional </a:t>
            </a:r>
            <a:r>
              <a:rPr lang="en-US" sz="2000" i="0" dirty="0">
                <a:solidFill>
                  <a:srgbClr val="000000"/>
                </a:solidFill>
                <a:effectLst/>
                <a:latin typeface="Times New Roman" panose="02020603050405020304" pitchFamily="18" charset="0"/>
              </a:rPr>
              <a:t>management</a:t>
            </a:r>
            <a:r>
              <a:rPr lang="en-US" sz="2000" b="0" i="0" dirty="0">
                <a:solidFill>
                  <a:srgbClr val="000000"/>
                </a:solidFill>
                <a:effectLst/>
                <a:latin typeface="Times New Roman" panose="02020603050405020304" pitchFamily="18" charset="0"/>
              </a:rPr>
              <a:t> is total hysterectomy with bilateral </a:t>
            </a:r>
            <a:r>
              <a:rPr lang="en-US" sz="2000" b="0" i="0" dirty="0" err="1">
                <a:solidFill>
                  <a:srgbClr val="000000"/>
                </a:solidFill>
                <a:effectLst/>
                <a:latin typeface="Times New Roman" panose="02020603050405020304" pitchFamily="18" charset="0"/>
              </a:rPr>
              <a:t>salpingo</a:t>
            </a:r>
            <a:r>
              <a:rPr lang="en-US" sz="2000" b="0" i="0" dirty="0">
                <a:solidFill>
                  <a:srgbClr val="000000"/>
                </a:solidFill>
                <a:effectLst/>
                <a:latin typeface="Times New Roman" panose="02020603050405020304" pitchFamily="18" charset="0"/>
              </a:rPr>
              <a:t>-oophorectomy (BSO). Type of fertility-sparing surgery (FSS) depends upon the histology, stage of disease and preexisting ovarian reserve.</a:t>
            </a:r>
          </a:p>
          <a:p>
            <a:endParaRPr lang="en-US" sz="2000" dirty="0">
              <a:solidFill>
                <a:srgbClr val="000000"/>
              </a:solidFill>
              <a:latin typeface="Times New Roman" panose="02020603050405020304" pitchFamily="18" charset="0"/>
            </a:endParaRPr>
          </a:p>
          <a:p>
            <a:r>
              <a:rPr lang="en-US" sz="2000" b="0" i="0" dirty="0">
                <a:solidFill>
                  <a:srgbClr val="000000"/>
                </a:solidFill>
                <a:effectLst/>
                <a:latin typeface="Times New Roman" panose="02020603050405020304" pitchFamily="18" charset="0"/>
              </a:rPr>
              <a:t> </a:t>
            </a:r>
            <a:r>
              <a:rPr lang="en-US" sz="2000" b="0" i="0" dirty="0" err="1">
                <a:solidFill>
                  <a:srgbClr val="000000"/>
                </a:solidFill>
                <a:effectLst/>
                <a:latin typeface="Times New Roman" panose="02020603050405020304" pitchFamily="18" charset="0"/>
              </a:rPr>
              <a:t>Nonepithelial</a:t>
            </a:r>
            <a:r>
              <a:rPr lang="en-US" sz="2000" b="0" i="0" dirty="0">
                <a:solidFill>
                  <a:srgbClr val="000000"/>
                </a:solidFill>
                <a:effectLst/>
                <a:latin typeface="Times New Roman" panose="02020603050405020304" pitchFamily="18" charset="0"/>
              </a:rPr>
              <a:t> malignant ovarian tumors, particularly germ-cell tumors, do well with fertility-sparing surgery. Unilateral </a:t>
            </a:r>
            <a:r>
              <a:rPr lang="en-US" sz="2000" b="0" i="0" dirty="0" err="1">
                <a:solidFill>
                  <a:srgbClr val="000000"/>
                </a:solidFill>
                <a:effectLst/>
                <a:latin typeface="Times New Roman" panose="02020603050405020304" pitchFamily="18" charset="0"/>
              </a:rPr>
              <a:t>salpingo</a:t>
            </a:r>
            <a:r>
              <a:rPr lang="en-US" sz="2000" b="0" i="0" dirty="0">
                <a:solidFill>
                  <a:srgbClr val="000000"/>
                </a:solidFill>
                <a:effectLst/>
                <a:latin typeface="Times New Roman" panose="02020603050405020304" pitchFamily="18" charset="0"/>
              </a:rPr>
              <a:t>-oophorectomy or in some cases cystectomy is done with extensive staging and subsequent follow-up. Recurrence after cystectomy is high 25%. FSS has also been tried for early stage epithelial ovarian malignancy. Prerequisites for conservative surgery include well-differentiated unilateral disease, with no sign of extra-ovarian metastasis.</a:t>
            </a:r>
          </a:p>
          <a:p>
            <a:endParaRPr lang="en-US" sz="2000" dirty="0">
              <a:solidFill>
                <a:srgbClr val="000000"/>
              </a:solidFill>
              <a:latin typeface="Times New Roman" panose="02020603050405020304" pitchFamily="18" charset="0"/>
            </a:endParaRPr>
          </a:p>
          <a:p>
            <a:r>
              <a:rPr lang="en-US" sz="2000" b="0" i="0" dirty="0">
                <a:solidFill>
                  <a:srgbClr val="000000"/>
                </a:solidFill>
                <a:effectLst/>
                <a:latin typeface="Times New Roman" panose="02020603050405020304" pitchFamily="18" charset="0"/>
              </a:rPr>
              <a:t> </a:t>
            </a:r>
            <a:r>
              <a:rPr lang="en-US" sz="2000" b="0" i="0" dirty="0" err="1">
                <a:solidFill>
                  <a:srgbClr val="000000"/>
                </a:solidFill>
                <a:effectLst/>
                <a:latin typeface="Times New Roman" panose="02020603050405020304" pitchFamily="18" charset="0"/>
              </a:rPr>
              <a:t>Kajiyama</a:t>
            </a:r>
            <a:r>
              <a:rPr lang="en-US" sz="2000" b="0" i="0" dirty="0">
                <a:solidFill>
                  <a:srgbClr val="000000"/>
                </a:solidFill>
                <a:effectLst/>
                <a:latin typeface="Times New Roman" panose="02020603050405020304" pitchFamily="18" charset="0"/>
              </a:rPr>
              <a:t> </a:t>
            </a:r>
            <a:r>
              <a:rPr lang="en-US" sz="2000" b="0" i="1" dirty="0">
                <a:solidFill>
                  <a:srgbClr val="000000"/>
                </a:solidFill>
                <a:effectLst/>
                <a:latin typeface="Times New Roman" panose="02020603050405020304" pitchFamily="18" charset="0"/>
              </a:rPr>
              <a:t>et al</a:t>
            </a:r>
            <a:r>
              <a:rPr lang="en-US" sz="2000" b="0" i="0" dirty="0">
                <a:solidFill>
                  <a:srgbClr val="000000"/>
                </a:solidFill>
                <a:effectLst/>
                <a:latin typeface="Times New Roman" panose="02020603050405020304" pitchFamily="18" charset="0"/>
              </a:rPr>
              <a:t>. 2011[</a:t>
            </a:r>
            <a:r>
              <a:rPr lang="en-US" sz="2000" b="0" i="0" dirty="0">
                <a:solidFill>
                  <a:srgbClr val="2F4A8B"/>
                </a:solidFill>
                <a:effectLst/>
                <a:latin typeface="Times New Roman" panose="02020603050405020304" pitchFamily="18" charset="0"/>
                <a:hlinkClick r:id="rId2"/>
              </a:rPr>
              <a:t>36</a:t>
            </a:r>
            <a:r>
              <a:rPr lang="en-US" sz="2000" b="0" i="0" dirty="0">
                <a:solidFill>
                  <a:srgbClr val="000000"/>
                </a:solidFill>
                <a:effectLst/>
                <a:latin typeface="Times New Roman" panose="02020603050405020304" pitchFamily="18" charset="0"/>
              </a:rPr>
              <a:t>] in a series of 572 women with stage (</a:t>
            </a:r>
            <a:r>
              <a:rPr lang="en-US" sz="2000" b="0" i="0" dirty="0" err="1">
                <a:solidFill>
                  <a:srgbClr val="000000"/>
                </a:solidFill>
                <a:effectLst/>
                <a:latin typeface="Times New Roman" panose="02020603050405020304" pitchFamily="18" charset="0"/>
              </a:rPr>
              <a:t>i</a:t>
            </a:r>
            <a:r>
              <a:rPr lang="en-US" sz="2000" b="0" i="0" dirty="0">
                <a:solidFill>
                  <a:srgbClr val="000000"/>
                </a:solidFill>
                <a:effectLst/>
                <a:latin typeface="Times New Roman" panose="02020603050405020304" pitchFamily="18" charset="0"/>
              </a:rPr>
              <a:t>) epithelial ovarian cancer showed no differences in 5 years overall survival (OS) or disease-free survival between women who had undergone radical hysterectomy and those who had undergone fertility-sparing surgery. Patients need to understand the risk of recurrence and give consent knowing this potential risk.</a:t>
            </a:r>
          </a:p>
        </p:txBody>
      </p:sp>
    </p:spTree>
    <p:extLst>
      <p:ext uri="{BB962C8B-B14F-4D97-AF65-F5344CB8AC3E}">
        <p14:creationId xmlns:p14="http://schemas.microsoft.com/office/powerpoint/2010/main" val="34126642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09300" y="1424983"/>
            <a:ext cx="10862590" cy="3477875"/>
          </a:xfrm>
          <a:prstGeom prst="rect">
            <a:avLst/>
          </a:prstGeom>
        </p:spPr>
        <p:txBody>
          <a:bodyPr wrap="square">
            <a:spAutoFit/>
          </a:bodyPr>
          <a:lstStyle/>
          <a:p>
            <a:r>
              <a:rPr lang="en-US" sz="2000" b="1" i="0" dirty="0">
                <a:solidFill>
                  <a:schemeClr val="accent1">
                    <a:lumMod val="75000"/>
                  </a:schemeClr>
                </a:solidFill>
                <a:effectLst/>
                <a:latin typeface="Source Sans Pro"/>
              </a:rPr>
              <a:t>Progesterone therapy for early-stage uterine cancer</a:t>
            </a:r>
          </a:p>
          <a:p>
            <a:endParaRPr lang="en-US" sz="2000" b="1" i="0" dirty="0">
              <a:solidFill>
                <a:schemeClr val="accent1">
                  <a:lumMod val="75000"/>
                </a:schemeClr>
              </a:solidFill>
              <a:effectLst/>
              <a:latin typeface="Source Sans Pro"/>
            </a:endParaRPr>
          </a:p>
          <a:p>
            <a:r>
              <a:rPr lang="en-US" sz="2000" b="0" i="0" dirty="0">
                <a:solidFill>
                  <a:srgbClr val="1E1E23"/>
                </a:solidFill>
                <a:effectLst/>
                <a:latin typeface="Source Sans Pro"/>
              </a:rPr>
              <a:t>Younger women sometimes have endometrial hyperplasia (pre-cancerous changes in the cells that line the uterus) or an early-stage, slow-growing cancer of the lining of the uterus (adenocarcinoma). The usual treatment would be hysterectomy (surgery to remove the uterus). However, women with stage 1, Grade 1 endometrial cancer who still want to have a child might have the option to be treated instead with the hormone progesterone, via an intrauterine device (IUD) or as a pill. Many will go on to have removal of the uterus, fallopian tubes, and both ovaries after giving birth.</a:t>
            </a:r>
          </a:p>
          <a:p>
            <a:endParaRPr lang="en-US" sz="2000" dirty="0">
              <a:solidFill>
                <a:srgbClr val="1E1E23"/>
              </a:solidFill>
              <a:latin typeface="Source Sans Pro"/>
            </a:endParaRPr>
          </a:p>
          <a:p>
            <a:r>
              <a:rPr lang="en-US" sz="2000" b="0" i="0" dirty="0">
                <a:solidFill>
                  <a:srgbClr val="1E1E23"/>
                </a:solidFill>
                <a:effectLst/>
                <a:latin typeface="Source Sans Pro"/>
              </a:rPr>
              <a:t> Since they also have a high risk of ovarian cancer, many oncologists believe young women with uterine cancer should not freeze ovarian tissue and put it back into their bodies later on</a:t>
            </a:r>
          </a:p>
        </p:txBody>
      </p:sp>
    </p:spTree>
    <p:extLst>
      <p:ext uri="{BB962C8B-B14F-4D97-AF65-F5344CB8AC3E}">
        <p14:creationId xmlns:p14="http://schemas.microsoft.com/office/powerpoint/2010/main" val="37798493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9361" y="1353371"/>
            <a:ext cx="11245136" cy="4154984"/>
          </a:xfrm>
          <a:prstGeom prst="rect">
            <a:avLst/>
          </a:prstGeom>
        </p:spPr>
        <p:txBody>
          <a:bodyPr wrap="square">
            <a:spAutoFit/>
          </a:bodyPr>
          <a:lstStyle/>
          <a:p>
            <a:r>
              <a:rPr lang="en-US" sz="2400" b="1" i="0" dirty="0">
                <a:solidFill>
                  <a:srgbClr val="59331F"/>
                </a:solidFill>
                <a:effectLst/>
                <a:latin typeface="arial" panose="020B0604020202020204" pitchFamily="34" charset="0"/>
              </a:rPr>
              <a:t>Endometrial carcinoma</a:t>
            </a:r>
          </a:p>
          <a:p>
            <a:r>
              <a:rPr lang="en-US" sz="2400" b="0" i="0" dirty="0">
                <a:solidFill>
                  <a:srgbClr val="000000"/>
                </a:solidFill>
                <a:effectLst/>
                <a:latin typeface="Times New Roman" panose="02020603050405020304" pitchFamily="18" charset="0"/>
              </a:rPr>
              <a:t>Standard management is total hysterectomy with BSO. </a:t>
            </a:r>
            <a:r>
              <a:rPr lang="en-US" sz="2400" b="0" i="0" dirty="0" err="1">
                <a:solidFill>
                  <a:srgbClr val="000000"/>
                </a:solidFill>
                <a:effectLst/>
                <a:latin typeface="Times New Roman" panose="02020603050405020304" pitchFamily="18" charset="0"/>
              </a:rPr>
              <a:t>Progestational</a:t>
            </a:r>
            <a:r>
              <a:rPr lang="en-US" sz="2400" b="0" i="0" dirty="0">
                <a:solidFill>
                  <a:srgbClr val="000000"/>
                </a:solidFill>
                <a:effectLst/>
                <a:latin typeface="Times New Roman" panose="02020603050405020304" pitchFamily="18" charset="0"/>
              </a:rPr>
              <a:t> agents are offered in well-differentiated early disease to women desirous of conception. Majority (73–81%) patients respond well to treatment. Recurrence rates are 18–40%, concurrent ovarian malignancy is present in 11–29% patients. Pregnancy rate (PR) of 40% and live birth rates up to 47% have been reported.</a:t>
            </a:r>
          </a:p>
          <a:p>
            <a:endParaRPr lang="en-US" sz="2400" dirty="0">
              <a:solidFill>
                <a:srgbClr val="000000"/>
              </a:solidFill>
              <a:latin typeface="Times New Roman" panose="02020603050405020304" pitchFamily="18" charset="0"/>
            </a:endParaRPr>
          </a:p>
          <a:p>
            <a:r>
              <a:rPr lang="en-US" sz="2400" b="0" i="0" dirty="0">
                <a:solidFill>
                  <a:srgbClr val="000000"/>
                </a:solidFill>
                <a:effectLst/>
                <a:latin typeface="Times New Roman" panose="02020603050405020304" pitchFamily="18" charset="0"/>
              </a:rPr>
              <a:t> So far, no randomized controlled trials have compared this treatment with standard care. Strict follow-up should be carried out with endometrial biopsy and magnetic resonance imaging to look for recurrence. Definitive treatment is required after completing childbearing.</a:t>
            </a:r>
          </a:p>
        </p:txBody>
      </p:sp>
    </p:spTree>
    <p:extLst>
      <p:ext uri="{BB962C8B-B14F-4D97-AF65-F5344CB8AC3E}">
        <p14:creationId xmlns:p14="http://schemas.microsoft.com/office/powerpoint/2010/main" val="38103037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D3D63-2DD4-EF6C-104D-1609E350BE8A}"/>
              </a:ext>
            </a:extLst>
          </p:cNvPr>
          <p:cNvSpPr>
            <a:spLocks noGrp="1"/>
          </p:cNvSpPr>
          <p:nvPr>
            <p:ph type="ctrTitle"/>
          </p:nvPr>
        </p:nvSpPr>
        <p:spPr>
          <a:xfrm>
            <a:off x="603504" y="346364"/>
            <a:ext cx="10782300" cy="3776903"/>
          </a:xfrm>
        </p:spPr>
        <p:txBody>
          <a:bodyPr/>
          <a:lstStyle/>
          <a:p>
            <a:r>
              <a:rPr lang="en-US" sz="7200" dirty="0"/>
              <a:t>Fertility preservation in women with non-gynecological malignancies</a:t>
            </a:r>
          </a:p>
        </p:txBody>
      </p:sp>
      <p:sp>
        <p:nvSpPr>
          <p:cNvPr id="3" name="Subtitle 2">
            <a:extLst>
              <a:ext uri="{FF2B5EF4-FFF2-40B4-BE49-F238E27FC236}">
                <a16:creationId xmlns:a16="http://schemas.microsoft.com/office/drawing/2014/main" id="{6DFE1A40-8B97-97C4-5A7C-04685005C6DB}"/>
              </a:ext>
            </a:extLst>
          </p:cNvPr>
          <p:cNvSpPr>
            <a:spLocks noGrp="1"/>
          </p:cNvSpPr>
          <p:nvPr>
            <p:ph type="subTitle" idx="1"/>
          </p:nvPr>
        </p:nvSpPr>
        <p:spPr/>
        <p:txBody>
          <a:bodyPr>
            <a:normAutofit/>
          </a:bodyPr>
          <a:lstStyle/>
          <a:p>
            <a:r>
              <a:rPr lang="en-US" dirty="0"/>
              <a:t>Ovarian protection</a:t>
            </a:r>
          </a:p>
          <a:p>
            <a:r>
              <a:rPr lang="en-US" dirty="0"/>
              <a:t>Assisted reproductive techniques</a:t>
            </a:r>
          </a:p>
          <a:p>
            <a:endParaRPr lang="en-US" dirty="0"/>
          </a:p>
        </p:txBody>
      </p:sp>
    </p:spTree>
    <p:extLst>
      <p:ext uri="{BB962C8B-B14F-4D97-AF65-F5344CB8AC3E}">
        <p14:creationId xmlns:p14="http://schemas.microsoft.com/office/powerpoint/2010/main" val="36705229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9800" y="357054"/>
            <a:ext cx="8911687" cy="1280890"/>
          </a:xfrm>
        </p:spPr>
        <p:txBody>
          <a:bodyPr/>
          <a:lstStyle/>
          <a:p>
            <a:r>
              <a:rPr lang="en-US" dirty="0"/>
              <a:t>Ovarian protection techniques</a:t>
            </a:r>
          </a:p>
        </p:txBody>
      </p:sp>
      <p:sp>
        <p:nvSpPr>
          <p:cNvPr id="3" name="Content Placeholder 2"/>
          <p:cNvSpPr>
            <a:spLocks noGrp="1"/>
          </p:cNvSpPr>
          <p:nvPr>
            <p:ph idx="1"/>
          </p:nvPr>
        </p:nvSpPr>
        <p:spPr>
          <a:xfrm>
            <a:off x="982603" y="1637944"/>
            <a:ext cx="8915400" cy="3777622"/>
          </a:xfrm>
        </p:spPr>
        <p:txBody>
          <a:bodyPr>
            <a:normAutofit/>
          </a:bodyPr>
          <a:lstStyle/>
          <a:p>
            <a:r>
              <a:rPr lang="en-US" sz="2400" b="1" dirty="0"/>
              <a:t>Non surgical techniques </a:t>
            </a:r>
            <a:r>
              <a:rPr lang="en-US" sz="2000" b="1" dirty="0"/>
              <a:t>:</a:t>
            </a:r>
          </a:p>
          <a:p>
            <a:r>
              <a:rPr lang="en-US" sz="2000" dirty="0" err="1"/>
              <a:t>GnRH</a:t>
            </a:r>
            <a:r>
              <a:rPr lang="en-US" sz="2000" dirty="0"/>
              <a:t> analogues</a:t>
            </a:r>
          </a:p>
          <a:p>
            <a:r>
              <a:rPr lang="en-US" sz="2000" dirty="0"/>
              <a:t>Pelvic shielding</a:t>
            </a:r>
          </a:p>
          <a:p>
            <a:endParaRPr lang="en-US" dirty="0"/>
          </a:p>
          <a:p>
            <a:r>
              <a:rPr lang="en-US" sz="2400" b="1" dirty="0"/>
              <a:t>Surgical techniques :</a:t>
            </a:r>
          </a:p>
          <a:p>
            <a:r>
              <a:rPr lang="en-US" sz="2000" dirty="0"/>
              <a:t>Ovarian transposition</a:t>
            </a:r>
          </a:p>
        </p:txBody>
      </p:sp>
    </p:spTree>
    <p:extLst>
      <p:ext uri="{BB962C8B-B14F-4D97-AF65-F5344CB8AC3E}">
        <p14:creationId xmlns:p14="http://schemas.microsoft.com/office/powerpoint/2010/main" val="10933416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97338" y="929115"/>
            <a:ext cx="10477144" cy="5386090"/>
          </a:xfrm>
          <a:prstGeom prst="rect">
            <a:avLst/>
          </a:prstGeom>
        </p:spPr>
        <p:txBody>
          <a:bodyPr wrap="square">
            <a:spAutoFit/>
          </a:bodyPr>
          <a:lstStyle/>
          <a:p>
            <a:r>
              <a:rPr lang="en-US" sz="2000" b="1" i="0" dirty="0">
                <a:solidFill>
                  <a:schemeClr val="accent1">
                    <a:lumMod val="75000"/>
                  </a:schemeClr>
                </a:solidFill>
                <a:effectLst/>
                <a:latin typeface="Source Sans Pro"/>
              </a:rPr>
              <a:t>Ovarian suppression</a:t>
            </a:r>
          </a:p>
          <a:p>
            <a:endParaRPr lang="en-US" b="1" dirty="0">
              <a:solidFill>
                <a:srgbClr val="1E1E23"/>
              </a:solidFill>
              <a:latin typeface="Source Sans Pro"/>
            </a:endParaRPr>
          </a:p>
          <a:p>
            <a:endParaRPr lang="en-US" b="1" i="0" dirty="0">
              <a:solidFill>
                <a:srgbClr val="1E1E23"/>
              </a:solidFill>
              <a:effectLst/>
              <a:latin typeface="Source Sans Pro"/>
            </a:endParaRPr>
          </a:p>
          <a:p>
            <a:r>
              <a:rPr lang="en-US" sz="2400" b="0" i="0" dirty="0">
                <a:solidFill>
                  <a:srgbClr val="1E1E23"/>
                </a:solidFill>
                <a:effectLst/>
                <a:latin typeface="Source Sans Pro"/>
              </a:rPr>
              <a:t>Gonadotropin-releasing hormone (GnRH) </a:t>
            </a:r>
            <a:r>
              <a:rPr lang="en-US" sz="2400" dirty="0">
                <a:solidFill>
                  <a:srgbClr val="1E1E23"/>
                </a:solidFill>
                <a:latin typeface="Source Sans Pro"/>
              </a:rPr>
              <a:t> analogs  are drugs that are used in order to decrease the gonadotropins release from the anterior pituitary by first increasing the amount of circulating GNRH causing eventual desensitization thereby disrupting the hypothalamic-pituitary-ovarian axis, suppressing the recruitment of follicles to undergo maturation and causing anovulation; decreasing ovarian apoptosis (stopping the female’s biological clock)</a:t>
            </a:r>
          </a:p>
          <a:p>
            <a:endParaRPr lang="en-US" sz="2400" dirty="0">
              <a:solidFill>
                <a:srgbClr val="1E1E23"/>
              </a:solidFill>
              <a:latin typeface="Source Sans Pro"/>
            </a:endParaRPr>
          </a:p>
          <a:p>
            <a:pPr>
              <a:buFont typeface="Arial" panose="020B0604020202020204" pitchFamily="34" charset="0"/>
              <a:buChar char="•"/>
            </a:pPr>
            <a:r>
              <a:rPr lang="en-US" sz="2400" u="sng" dirty="0"/>
              <a:t>Start : at least one week before the initiation of systemic cytotoxic therapy </a:t>
            </a:r>
          </a:p>
          <a:p>
            <a:pPr>
              <a:buFont typeface="Arial" panose="020B0604020202020204" pitchFamily="34" charset="0"/>
              <a:buChar char="•"/>
            </a:pPr>
            <a:r>
              <a:rPr lang="en-US" sz="2400" u="sng" dirty="0"/>
              <a:t>Prolonged until after the administration of the last chemotherapy cycle </a:t>
            </a:r>
          </a:p>
          <a:p>
            <a:endParaRPr lang="en-US" sz="2400" dirty="0">
              <a:solidFill>
                <a:srgbClr val="1E1E23"/>
              </a:solidFill>
              <a:latin typeface="Source Sans Pro"/>
            </a:endParaRPr>
          </a:p>
          <a:p>
            <a:endParaRPr lang="en-US" sz="2400" dirty="0"/>
          </a:p>
        </p:txBody>
      </p:sp>
    </p:spTree>
    <p:extLst>
      <p:ext uri="{BB962C8B-B14F-4D97-AF65-F5344CB8AC3E}">
        <p14:creationId xmlns:p14="http://schemas.microsoft.com/office/powerpoint/2010/main" val="12236285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4304" y="282278"/>
            <a:ext cx="9539374" cy="1280890"/>
          </a:xfrm>
        </p:spPr>
        <p:txBody>
          <a:bodyPr>
            <a:normAutofit fontScale="90000"/>
          </a:bodyPr>
          <a:lstStyle/>
          <a:p>
            <a:r>
              <a:rPr lang="en-US" b="1" dirty="0">
                <a:solidFill>
                  <a:schemeClr val="accent1">
                    <a:lumMod val="75000"/>
                  </a:schemeClr>
                </a:solidFill>
              </a:rPr>
              <a:t>Gonadotropins releasing hormone </a:t>
            </a:r>
            <a:br>
              <a:rPr lang="en-US" b="1" dirty="0">
                <a:solidFill>
                  <a:schemeClr val="accent1">
                    <a:lumMod val="75000"/>
                  </a:schemeClr>
                </a:solidFill>
              </a:rPr>
            </a:br>
            <a:r>
              <a:rPr lang="en-US" b="1" dirty="0">
                <a:solidFill>
                  <a:schemeClr val="accent1">
                    <a:lumMod val="75000"/>
                  </a:schemeClr>
                </a:solidFill>
              </a:rPr>
              <a:t>analogue </a:t>
            </a:r>
            <a:r>
              <a:rPr lang="en-US" sz="2200" b="1" dirty="0">
                <a:solidFill>
                  <a:schemeClr val="accent1">
                    <a:lumMod val="75000"/>
                  </a:schemeClr>
                </a:solidFill>
              </a:rPr>
              <a:t>(temporary ovarian suppression</a:t>
            </a:r>
            <a:r>
              <a:rPr lang="en-US" sz="2000" b="1" dirty="0">
                <a:solidFill>
                  <a:schemeClr val="accent1">
                    <a:lumMod val="75000"/>
                  </a:schemeClr>
                </a:solidFill>
              </a:rPr>
              <a:t>)</a:t>
            </a:r>
          </a:p>
        </p:txBody>
      </p:sp>
      <p:sp>
        <p:nvSpPr>
          <p:cNvPr id="3" name="Content Placeholder 2"/>
          <p:cNvSpPr>
            <a:spLocks noGrp="1"/>
          </p:cNvSpPr>
          <p:nvPr>
            <p:ph idx="1"/>
          </p:nvPr>
        </p:nvSpPr>
        <p:spPr>
          <a:xfrm>
            <a:off x="1182414" y="1800314"/>
            <a:ext cx="9681264" cy="3777622"/>
          </a:xfrm>
        </p:spPr>
        <p:txBody>
          <a:bodyPr>
            <a:normAutofit/>
          </a:bodyPr>
          <a:lstStyle/>
          <a:p>
            <a:r>
              <a:rPr lang="en-US" sz="2400" b="1" dirty="0"/>
              <a:t>Preventing early stage development of ovarian follicles .</a:t>
            </a:r>
          </a:p>
          <a:p>
            <a:endParaRPr lang="en-US" sz="2400" b="1" dirty="0"/>
          </a:p>
          <a:p>
            <a:r>
              <a:rPr lang="en-US" sz="2400" b="1" dirty="0"/>
              <a:t>Prevents cellular apoptosis</a:t>
            </a:r>
          </a:p>
          <a:p>
            <a:endParaRPr lang="en-US" sz="2400" b="1" dirty="0"/>
          </a:p>
          <a:p>
            <a:r>
              <a:rPr lang="en-US" sz="2400" b="1" dirty="0"/>
              <a:t>Suppression of HPO axis </a:t>
            </a:r>
          </a:p>
          <a:p>
            <a:endParaRPr lang="en-US" sz="2400" b="1" dirty="0"/>
          </a:p>
          <a:p>
            <a:pPr>
              <a:buFont typeface="Arial" panose="020B0604020202020204" pitchFamily="34" charset="0"/>
              <a:buChar char="•"/>
            </a:pPr>
            <a:r>
              <a:rPr lang="en-US" sz="2400" u="sng" dirty="0"/>
              <a:t>Start : at least one week before the initiation of systemic cytotoxic therapy </a:t>
            </a:r>
          </a:p>
          <a:p>
            <a:pPr>
              <a:buFont typeface="Arial" panose="020B0604020202020204" pitchFamily="34" charset="0"/>
              <a:buChar char="•"/>
            </a:pPr>
            <a:r>
              <a:rPr lang="en-US" sz="2400" u="sng" dirty="0"/>
              <a:t>Prolonged until after the administration of the last chemotherapy cycle </a:t>
            </a:r>
          </a:p>
        </p:txBody>
      </p:sp>
    </p:spTree>
    <p:extLst>
      <p:ext uri="{BB962C8B-B14F-4D97-AF65-F5344CB8AC3E}">
        <p14:creationId xmlns:p14="http://schemas.microsoft.com/office/powerpoint/2010/main" val="28559716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9441" y="316461"/>
            <a:ext cx="8911687" cy="1280890"/>
          </a:xfrm>
        </p:spPr>
        <p:txBody>
          <a:bodyPr/>
          <a:lstStyle/>
          <a:p>
            <a:r>
              <a:rPr lang="en-US" b="1" dirty="0">
                <a:solidFill>
                  <a:schemeClr val="accent1">
                    <a:lumMod val="75000"/>
                  </a:schemeClr>
                </a:solidFill>
              </a:rPr>
              <a:t>Ovarian transposition </a:t>
            </a:r>
          </a:p>
        </p:txBody>
      </p:sp>
      <p:sp>
        <p:nvSpPr>
          <p:cNvPr id="3" name="Content Placeholder 2"/>
          <p:cNvSpPr>
            <a:spLocks noGrp="1"/>
          </p:cNvSpPr>
          <p:nvPr>
            <p:ph idx="1"/>
          </p:nvPr>
        </p:nvSpPr>
        <p:spPr>
          <a:xfrm>
            <a:off x="660385" y="1739239"/>
            <a:ext cx="10871230" cy="4802299"/>
          </a:xfrm>
        </p:spPr>
        <p:txBody>
          <a:bodyPr>
            <a:noAutofit/>
          </a:bodyPr>
          <a:lstStyle/>
          <a:p>
            <a:pPr marL="284163" indent="-284163">
              <a:buFont typeface="Courier New" panose="02070309020205020404" pitchFamily="49" charset="0"/>
              <a:buChar char="o"/>
            </a:pPr>
            <a:r>
              <a:rPr lang="en-US" dirty="0">
                <a:solidFill>
                  <a:srgbClr val="000000"/>
                </a:solidFill>
                <a:latin typeface="Calibri Light (Body)"/>
              </a:rPr>
              <a:t>Protects ovarian function by moving the ovaries out of the field of radiation. In craniospinal irradiation, the ovaries are fixed as laterally as possible, away from the spine; for pelvic irradiation, they are moved outside the pelvis and anchored as high as possible above the pelvic brim in the spaces between the colon and the anterior </a:t>
            </a:r>
            <a:r>
              <a:rPr lang="en-US" dirty="0" err="1">
                <a:solidFill>
                  <a:srgbClr val="000000"/>
                </a:solidFill>
                <a:latin typeface="Calibri Light (Body)"/>
              </a:rPr>
              <a:t>abdome</a:t>
            </a:r>
            <a:r>
              <a:rPr lang="en-US" dirty="0">
                <a:solidFill>
                  <a:srgbClr val="000000"/>
                </a:solidFill>
                <a:latin typeface="Calibri Light (Body)"/>
              </a:rPr>
              <a:t>. This requires mobilization of the ovary by cutting the utero-ovarian ligaments. Titanium clips are placed on the two opposite borders of the ovaries for radiological identification.</a:t>
            </a:r>
          </a:p>
          <a:p>
            <a:pPr marL="284163" indent="-284163">
              <a:buFont typeface="Courier New" panose="02070309020205020404" pitchFamily="49" charset="0"/>
              <a:buChar char="o"/>
            </a:pPr>
            <a:r>
              <a:rPr lang="en-US" dirty="0">
                <a:solidFill>
                  <a:srgbClr val="000000"/>
                </a:solidFill>
                <a:latin typeface="Calibri Light (Body)"/>
              </a:rPr>
              <a:t> Ovarian transposition does carry certain risks such as increased ovarian cyst formation, postoperative adhesions, chronic pelvic pain, migration of the ovaries back to their native position and POF, apart from the surgical risk.</a:t>
            </a:r>
          </a:p>
          <a:p>
            <a:pPr marL="284163" indent="-284163">
              <a:buFont typeface="Courier New" panose="02070309020205020404" pitchFamily="49" charset="0"/>
              <a:buChar char="o"/>
            </a:pPr>
            <a:r>
              <a:rPr lang="en-US" dirty="0">
                <a:solidFill>
                  <a:srgbClr val="000000"/>
                </a:solidFill>
                <a:latin typeface="Calibri Light (Body)"/>
              </a:rPr>
              <a:t>It is contraindicated in combined radio and chemotherapy. It also poses a fertility challenge </a:t>
            </a:r>
            <a:r>
              <a:rPr lang="en-US" dirty="0" err="1">
                <a:solidFill>
                  <a:srgbClr val="000000"/>
                </a:solidFill>
                <a:latin typeface="Calibri Light (Body)"/>
              </a:rPr>
              <a:t>withTransvaginal</a:t>
            </a:r>
            <a:r>
              <a:rPr lang="en-US" dirty="0">
                <a:solidFill>
                  <a:srgbClr val="000000"/>
                </a:solidFill>
                <a:latin typeface="Calibri Light (Body)"/>
              </a:rPr>
              <a:t> oocyte recovery because of  the abnormal positioning of the ovaries which requires transabdominal oocyte retrieval </a:t>
            </a:r>
            <a:endParaRPr lang="en-US" dirty="0">
              <a:latin typeface="Calibri Light (Body)"/>
            </a:endParaRPr>
          </a:p>
        </p:txBody>
      </p:sp>
    </p:spTree>
    <p:extLst>
      <p:ext uri="{BB962C8B-B14F-4D97-AF65-F5344CB8AC3E}">
        <p14:creationId xmlns:p14="http://schemas.microsoft.com/office/powerpoint/2010/main" val="305121198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901758" y="1447628"/>
            <a:ext cx="10388484" cy="3962743"/>
          </a:xfrm>
          <a:prstGeom prst="rect">
            <a:avLst/>
          </a:prstGeom>
        </p:spPr>
      </p:pic>
    </p:spTree>
    <p:extLst>
      <p:ext uri="{BB962C8B-B14F-4D97-AF65-F5344CB8AC3E}">
        <p14:creationId xmlns:p14="http://schemas.microsoft.com/office/powerpoint/2010/main" val="38037998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99091" y="662737"/>
            <a:ext cx="11020342" cy="5755422"/>
          </a:xfrm>
          <a:prstGeom prst="rect">
            <a:avLst/>
          </a:prstGeom>
        </p:spPr>
        <p:txBody>
          <a:bodyPr wrap="square">
            <a:spAutoFit/>
          </a:bodyPr>
          <a:lstStyle/>
          <a:p>
            <a:pPr algn="ctr"/>
            <a:r>
              <a:rPr lang="en-US" sz="3200" b="1" dirty="0">
                <a:solidFill>
                  <a:srgbClr val="C00000"/>
                </a:solidFill>
              </a:rPr>
              <a:t>Embryo cryopreservation</a:t>
            </a:r>
          </a:p>
          <a:p>
            <a:pPr marL="457200" indent="-457200">
              <a:buFont typeface="Courier New" panose="02070309020205020404" pitchFamily="49" charset="0"/>
              <a:buChar char="o"/>
            </a:pPr>
            <a:endParaRPr lang="en-US" sz="2800" b="1" dirty="0"/>
          </a:p>
          <a:p>
            <a:pPr marL="457200" indent="-457200">
              <a:buFont typeface="Courier New" panose="02070309020205020404" pitchFamily="49" charset="0"/>
              <a:buChar char="o"/>
            </a:pPr>
            <a:r>
              <a:rPr lang="en-US" sz="2800" dirty="0"/>
              <a:t>This requires the patient to go through IVF. Since a sperm sample is required for oocyte fertilization, the woman must be married or should have a partner.</a:t>
            </a:r>
          </a:p>
          <a:p>
            <a:pPr marL="457200" indent="-457200">
              <a:buFont typeface="Courier New" panose="02070309020205020404" pitchFamily="49" charset="0"/>
              <a:buChar char="o"/>
            </a:pPr>
            <a:endParaRPr lang="en-US" sz="2800" dirty="0"/>
          </a:p>
          <a:p>
            <a:pPr marL="457200" indent="-457200">
              <a:buFont typeface="Courier New" panose="02070309020205020404" pitchFamily="49" charset="0"/>
              <a:buChar char="o"/>
            </a:pPr>
            <a:r>
              <a:rPr lang="en-US" sz="2800" dirty="0"/>
              <a:t>Embryo cryopreservation is an established technology that provides a good success rate depending on the number and quality of embryos stored.</a:t>
            </a:r>
          </a:p>
          <a:p>
            <a:pPr marL="457200" indent="-457200">
              <a:buFont typeface="Courier New" panose="02070309020205020404" pitchFamily="49" charset="0"/>
              <a:buChar char="o"/>
            </a:pPr>
            <a:endParaRPr lang="en-US" sz="2800" dirty="0"/>
          </a:p>
          <a:p>
            <a:pPr marL="457200" indent="-457200">
              <a:buFont typeface="Courier New" panose="02070309020205020404" pitchFamily="49" charset="0"/>
              <a:buChar char="o"/>
            </a:pPr>
            <a:r>
              <a:rPr lang="en-US" sz="2800" dirty="0"/>
              <a:t>Cancer patients had a higher likelihood of live birth resulting in twins possibly because there was no underlying infertility factor in these patients.</a:t>
            </a:r>
          </a:p>
        </p:txBody>
      </p:sp>
    </p:spTree>
    <p:extLst>
      <p:ext uri="{BB962C8B-B14F-4D97-AF65-F5344CB8AC3E}">
        <p14:creationId xmlns:p14="http://schemas.microsoft.com/office/powerpoint/2010/main" val="1226547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833BC-7358-8654-20E2-1A7547126912}"/>
              </a:ext>
            </a:extLst>
          </p:cNvPr>
          <p:cNvSpPr>
            <a:spLocks noGrp="1"/>
          </p:cNvSpPr>
          <p:nvPr>
            <p:ph type="title"/>
          </p:nvPr>
        </p:nvSpPr>
        <p:spPr/>
        <p:txBody>
          <a:bodyPr/>
          <a:lstStyle/>
          <a:p>
            <a:r>
              <a:rPr lang="en-US" dirty="0"/>
              <a:t>Introduction </a:t>
            </a:r>
          </a:p>
        </p:txBody>
      </p:sp>
      <p:sp>
        <p:nvSpPr>
          <p:cNvPr id="3" name="Content Placeholder 2">
            <a:extLst>
              <a:ext uri="{FF2B5EF4-FFF2-40B4-BE49-F238E27FC236}">
                <a16:creationId xmlns:a16="http://schemas.microsoft.com/office/drawing/2014/main" id="{00420D30-8785-6A6E-0C02-093E98C0616D}"/>
              </a:ext>
            </a:extLst>
          </p:cNvPr>
          <p:cNvSpPr>
            <a:spLocks noGrp="1"/>
          </p:cNvSpPr>
          <p:nvPr>
            <p:ph idx="1"/>
          </p:nvPr>
        </p:nvSpPr>
        <p:spPr>
          <a:xfrm>
            <a:off x="1103586" y="1905000"/>
            <a:ext cx="10401026" cy="4100290"/>
          </a:xfrm>
        </p:spPr>
        <p:txBody>
          <a:bodyPr>
            <a:normAutofit/>
          </a:bodyPr>
          <a:lstStyle/>
          <a:p>
            <a:pPr marL="236538" indent="-236538">
              <a:buFont typeface="Courier New" panose="02070309020205020404" pitchFamily="49" charset="0"/>
              <a:buChar char="o"/>
            </a:pPr>
            <a:r>
              <a:rPr lang="en-US" sz="2800" dirty="0"/>
              <a:t>The testes (testicles) are male reproductive glands found in a saccular extension of the anterior abdominal wall called the scrotum. </a:t>
            </a:r>
          </a:p>
          <a:p>
            <a:pPr marL="284163" indent="-284163">
              <a:buFont typeface="Courier New" panose="02070309020205020404" pitchFamily="49" charset="0"/>
              <a:buChar char="o"/>
            </a:pPr>
            <a:r>
              <a:rPr lang="en-US" sz="2800" dirty="0"/>
              <a:t>Testes:</a:t>
            </a:r>
            <a:endParaRPr lang="ar-JO" sz="2800" dirty="0"/>
          </a:p>
          <a:p>
            <a:pPr marL="630238" lvl="1">
              <a:buFont typeface="Wingdings" panose="05000000000000000000" pitchFamily="2" charset="2"/>
              <a:buChar char="§"/>
            </a:pPr>
            <a:r>
              <a:rPr lang="en-US" dirty="0"/>
              <a:t>Analogous to the female ovaries. </a:t>
            </a:r>
          </a:p>
          <a:p>
            <a:pPr marL="630238" lvl="1">
              <a:buFont typeface="Wingdings" panose="05000000000000000000" pitchFamily="2" charset="2"/>
              <a:buChar char="§"/>
            </a:pPr>
            <a:r>
              <a:rPr lang="en-US" dirty="0"/>
              <a:t>Produce sex hormones “androgens” (primarily testosterone) in the process of </a:t>
            </a:r>
            <a:r>
              <a:rPr lang="en-US" dirty="0">
                <a:solidFill>
                  <a:srgbClr val="FF0000"/>
                </a:solidFill>
              </a:rPr>
              <a:t>steroidogenesis</a:t>
            </a:r>
            <a:r>
              <a:rPr lang="en-US" dirty="0"/>
              <a:t> and are the place of </a:t>
            </a:r>
            <a:r>
              <a:rPr lang="en-US" dirty="0">
                <a:solidFill>
                  <a:srgbClr val="FF0000"/>
                </a:solidFill>
              </a:rPr>
              <a:t>spermatogenesis</a:t>
            </a:r>
            <a:r>
              <a:rPr lang="en-US" dirty="0"/>
              <a:t>.</a:t>
            </a:r>
          </a:p>
          <a:p>
            <a:pPr marL="630238" lvl="1">
              <a:buFont typeface="Wingdings" panose="05000000000000000000" pitchFamily="2" charset="2"/>
              <a:buChar char="§"/>
            </a:pPr>
            <a:r>
              <a:rPr lang="en-US" dirty="0"/>
              <a:t>Controlled by anterior pituitary gland: </a:t>
            </a:r>
          </a:p>
          <a:p>
            <a:pPr marL="850900" lvl="2" indent="-284163">
              <a:buFont typeface="Courier New" panose="02070309020205020404" pitchFamily="49" charset="0"/>
              <a:buChar char="o"/>
            </a:pPr>
            <a:r>
              <a:rPr lang="en-US" i="0" dirty="0"/>
              <a:t>Luteinizing hormone (LH) stimulates the production of testosterone.</a:t>
            </a:r>
          </a:p>
          <a:p>
            <a:pPr marL="850900" lvl="2" indent="-284163">
              <a:buFont typeface="Courier New" panose="02070309020205020404" pitchFamily="49" charset="0"/>
              <a:buChar char="o"/>
            </a:pPr>
            <a:r>
              <a:rPr lang="en-US" i="0" dirty="0"/>
              <a:t>Follicle-stimulating hormone (FSH) stimulates sperm production.</a:t>
            </a:r>
          </a:p>
        </p:txBody>
      </p:sp>
      <p:sp>
        <p:nvSpPr>
          <p:cNvPr id="5" name="Google Shape;497;p34">
            <a:extLst>
              <a:ext uri="{FF2B5EF4-FFF2-40B4-BE49-F238E27FC236}">
                <a16:creationId xmlns:a16="http://schemas.microsoft.com/office/drawing/2014/main" id="{D9B32FB6-2BE8-208A-0300-9A4826E04F1A}"/>
              </a:ext>
            </a:extLst>
          </p:cNvPr>
          <p:cNvSpPr txBox="1">
            <a:spLocks/>
          </p:cNvSpPr>
          <p:nvPr/>
        </p:nvSpPr>
        <p:spPr>
          <a:xfrm>
            <a:off x="5866228" y="-7944"/>
            <a:ext cx="6325772" cy="36372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r"/>
            <a:r>
              <a:rPr lang="en-US" sz="1600" dirty="0">
                <a:solidFill>
                  <a:schemeClr val="tx1"/>
                </a:solidFill>
                <a:highlight>
                  <a:srgbClr val="808080"/>
                </a:highlight>
              </a:rPr>
              <a:t>Management of Infertile Couple With Azoospermic Husband </a:t>
            </a:r>
          </a:p>
        </p:txBody>
      </p:sp>
    </p:spTree>
    <p:extLst>
      <p:ext uri="{BB962C8B-B14F-4D97-AF65-F5344CB8AC3E}">
        <p14:creationId xmlns:p14="http://schemas.microsoft.com/office/powerpoint/2010/main" val="287465570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27512" y="582067"/>
            <a:ext cx="10518253" cy="5693866"/>
          </a:xfrm>
          <a:prstGeom prst="rect">
            <a:avLst/>
          </a:prstGeom>
        </p:spPr>
        <p:txBody>
          <a:bodyPr wrap="square">
            <a:spAutoFit/>
          </a:bodyPr>
          <a:lstStyle/>
          <a:p>
            <a:pPr marL="457200" indent="-457200" algn="ctr">
              <a:buFont typeface="Courier New" panose="02070309020205020404" pitchFamily="49" charset="0"/>
              <a:buChar char="o"/>
            </a:pPr>
            <a:r>
              <a:rPr lang="en-US" sz="2800" b="1" dirty="0">
                <a:solidFill>
                  <a:srgbClr val="C00000"/>
                </a:solidFill>
              </a:rPr>
              <a:t>Limitations Embryo cryopreservation:</a:t>
            </a:r>
          </a:p>
          <a:p>
            <a:pPr marL="457200" indent="-457200">
              <a:buFont typeface="Courier New" panose="02070309020205020404" pitchFamily="49" charset="0"/>
              <a:buChar char="o"/>
            </a:pPr>
            <a:endParaRPr lang="en-US" sz="2800" dirty="0"/>
          </a:p>
          <a:p>
            <a:pPr marL="457200" indent="-457200">
              <a:buFont typeface="Courier New" panose="02070309020205020404" pitchFamily="49" charset="0"/>
              <a:buChar char="o"/>
            </a:pPr>
            <a:r>
              <a:rPr lang="en-US" sz="2800" dirty="0"/>
              <a:t>Controlled ovarian stimulation takes approximately 2 weeks from the 2</a:t>
            </a:r>
            <a:r>
              <a:rPr lang="en-US" sz="2800" baseline="30000" dirty="0"/>
              <a:t>nd</a:t>
            </a:r>
            <a:r>
              <a:rPr lang="en-US" sz="2800" dirty="0"/>
              <a:t> day of the period, and this may </a:t>
            </a:r>
            <a:r>
              <a:rPr lang="en-US" sz="2800" b="1" dirty="0"/>
              <a:t>delay cancer treatment</a:t>
            </a:r>
          </a:p>
          <a:p>
            <a:pPr marL="457200" indent="-457200">
              <a:buFont typeface="Courier New" panose="02070309020205020404" pitchFamily="49" charset="0"/>
              <a:buChar char="o"/>
            </a:pPr>
            <a:endParaRPr lang="en-US" sz="2800" dirty="0"/>
          </a:p>
          <a:p>
            <a:pPr marL="457200" indent="-457200">
              <a:buFont typeface="Courier New" panose="02070309020205020404" pitchFamily="49" charset="0"/>
              <a:buChar char="o"/>
            </a:pPr>
            <a:r>
              <a:rPr lang="en-US" sz="2800" dirty="0"/>
              <a:t>High estradiol levels during stimulation may have a </a:t>
            </a:r>
            <a:r>
              <a:rPr lang="en-US" sz="2800" b="1" dirty="0"/>
              <a:t>negative effect on estrogen-sensitive tumors</a:t>
            </a:r>
          </a:p>
          <a:p>
            <a:pPr marL="457200" indent="-457200">
              <a:buFont typeface="Courier New" panose="02070309020205020404" pitchFamily="49" charset="0"/>
              <a:buChar char="o"/>
            </a:pPr>
            <a:endParaRPr lang="en-US" sz="2800" dirty="0"/>
          </a:p>
          <a:p>
            <a:pPr marL="457200" indent="-457200">
              <a:buFont typeface="Courier New" panose="02070309020205020404" pitchFamily="49" charset="0"/>
              <a:buChar char="o"/>
            </a:pPr>
            <a:r>
              <a:rPr lang="en-US" sz="2800" b="1" dirty="0"/>
              <a:t>Ethical, legal and religious implications </a:t>
            </a:r>
            <a:r>
              <a:rPr lang="en-US" sz="2800" dirty="0"/>
              <a:t>regarding disposal of embryos in case patient dies before she can use the embryos or there is a separation of the partners</a:t>
            </a:r>
          </a:p>
          <a:p>
            <a:pPr marL="457200" indent="-457200">
              <a:buFont typeface="Courier New" panose="02070309020205020404" pitchFamily="49" charset="0"/>
              <a:buChar char="o"/>
            </a:pPr>
            <a:endParaRPr lang="en-US" sz="2800" dirty="0"/>
          </a:p>
          <a:p>
            <a:pPr marL="457200" indent="-457200">
              <a:buFont typeface="Courier New" panose="02070309020205020404" pitchFamily="49" charset="0"/>
              <a:buChar char="o"/>
            </a:pPr>
            <a:endParaRPr lang="en-US" sz="2800" dirty="0"/>
          </a:p>
        </p:txBody>
      </p:sp>
    </p:spTree>
    <p:extLst>
      <p:ext uri="{BB962C8B-B14F-4D97-AF65-F5344CB8AC3E}">
        <p14:creationId xmlns:p14="http://schemas.microsoft.com/office/powerpoint/2010/main" val="3784090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7826" y="843977"/>
            <a:ext cx="11136348" cy="5201424"/>
          </a:xfrm>
          <a:prstGeom prst="rect">
            <a:avLst/>
          </a:prstGeom>
        </p:spPr>
        <p:txBody>
          <a:bodyPr wrap="square">
            <a:spAutoFit/>
          </a:bodyPr>
          <a:lstStyle/>
          <a:p>
            <a:pPr algn="ctr"/>
            <a:r>
              <a:rPr lang="en-US" sz="3200" b="1" dirty="0">
                <a:solidFill>
                  <a:srgbClr val="C00000"/>
                </a:solidFill>
              </a:rPr>
              <a:t>Mature oocyte cryopreservation</a:t>
            </a:r>
          </a:p>
          <a:p>
            <a:endParaRPr lang="en-US" sz="2000" b="1" dirty="0"/>
          </a:p>
          <a:p>
            <a:pPr marL="457200" indent="-457200">
              <a:buFont typeface="Courier New" panose="02070309020205020404" pitchFamily="49" charset="0"/>
              <a:buChar char="o"/>
            </a:pPr>
            <a:r>
              <a:rPr lang="en-US" sz="2800" dirty="0"/>
              <a:t>When a woman is unmarried or does not have a partner mature oocyte cryopreservation is carried out. In fact, it has been suggested that oocyte preservation is a better option for all women to maintain reproductive autonomy. </a:t>
            </a:r>
          </a:p>
          <a:p>
            <a:pPr marL="457200" indent="-457200">
              <a:buFont typeface="Courier New" panose="02070309020205020404" pitchFamily="49" charset="0"/>
              <a:buChar char="o"/>
            </a:pPr>
            <a:r>
              <a:rPr lang="en-US" sz="2800" dirty="0"/>
              <a:t>Oocyte cryopreservation also requires the patient to go through ovarian stimulation, which may delay the initiation of cytotoxic drug administration.</a:t>
            </a:r>
          </a:p>
          <a:p>
            <a:pPr marL="457200" indent="-457200">
              <a:buFont typeface="Courier New" panose="02070309020205020404" pitchFamily="49" charset="0"/>
              <a:buChar char="o"/>
            </a:pPr>
            <a:r>
              <a:rPr lang="en-US" sz="2800" dirty="0"/>
              <a:t>Another disadvantage is that only a limited number of oocytes/embryos can be collected in one attempt, which in turn restricts the number of attempts for pregnancy</a:t>
            </a:r>
          </a:p>
        </p:txBody>
      </p:sp>
    </p:spTree>
    <p:extLst>
      <p:ext uri="{BB962C8B-B14F-4D97-AF65-F5344CB8AC3E}">
        <p14:creationId xmlns:p14="http://schemas.microsoft.com/office/powerpoint/2010/main" val="386975094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40980" y="882732"/>
            <a:ext cx="10893972" cy="5324535"/>
          </a:xfrm>
          <a:prstGeom prst="rect">
            <a:avLst/>
          </a:prstGeom>
        </p:spPr>
        <p:txBody>
          <a:bodyPr wrap="square">
            <a:spAutoFit/>
          </a:bodyPr>
          <a:lstStyle/>
          <a:p>
            <a:pPr algn="ctr"/>
            <a:r>
              <a:rPr lang="en-US" sz="3200" b="1" dirty="0">
                <a:solidFill>
                  <a:srgbClr val="C00000"/>
                </a:solidFill>
              </a:rPr>
              <a:t>Ovarian tissue cryopreservation</a:t>
            </a:r>
          </a:p>
          <a:p>
            <a:endParaRPr lang="en-US" sz="2000" b="1" dirty="0"/>
          </a:p>
          <a:p>
            <a:pPr marL="342900" indent="-342900">
              <a:buFont typeface="Courier New" panose="02070309020205020404" pitchFamily="49" charset="0"/>
              <a:buChar char="o"/>
            </a:pPr>
            <a:r>
              <a:rPr lang="en-US" sz="2400" dirty="0"/>
              <a:t>Involves obtaining ovarian </a:t>
            </a:r>
            <a:r>
              <a:rPr lang="en-US" sz="2400" dirty="0">
                <a:effectLst>
                  <a:outerShdw blurRad="38100" dist="38100" dir="2700000" algn="tl">
                    <a:srgbClr val="000000">
                      <a:alpha val="43137"/>
                    </a:srgbClr>
                  </a:outerShdw>
                </a:effectLst>
              </a:rPr>
              <a:t>cortical</a:t>
            </a:r>
            <a:r>
              <a:rPr lang="en-US" sz="2400" dirty="0"/>
              <a:t> tissue that is rich in primordial follicles, prior to ovarian failure by laparoscopy or laparotomy. Ovarian tissue is dissected into small fragments, and cryopreserved.</a:t>
            </a:r>
          </a:p>
          <a:p>
            <a:pPr marL="342900" indent="-342900">
              <a:buFont typeface="Courier New" panose="02070309020205020404" pitchFamily="49" charset="0"/>
              <a:buChar char="o"/>
            </a:pPr>
            <a:r>
              <a:rPr lang="en-US" sz="2400" dirty="0"/>
              <a:t>The tissue is transplanted after completion of cancer therapy into the pelvis (</a:t>
            </a:r>
            <a:r>
              <a:rPr lang="en-US" sz="2400" dirty="0" err="1"/>
              <a:t>orthoptic</a:t>
            </a:r>
            <a:r>
              <a:rPr lang="en-US" sz="2400" dirty="0"/>
              <a:t> transplant) or outside the pelvis-abdominal wall, and fore-arm have been used (heterotopic transplant).</a:t>
            </a:r>
          </a:p>
          <a:p>
            <a:pPr marL="342900" indent="-342900">
              <a:buFont typeface="Courier New" panose="02070309020205020404" pitchFamily="49" charset="0"/>
              <a:buChar char="o"/>
            </a:pPr>
            <a:endParaRPr lang="en-US" sz="2400" dirty="0"/>
          </a:p>
          <a:p>
            <a:pPr marL="342900" indent="-342900">
              <a:buFont typeface="Courier New" panose="02070309020205020404" pitchFamily="49" charset="0"/>
              <a:buChar char="o"/>
            </a:pPr>
            <a:r>
              <a:rPr lang="en-US" sz="2400" dirty="0"/>
              <a:t> Spontaneous pregnancies can occur after </a:t>
            </a:r>
            <a:r>
              <a:rPr lang="en-US" sz="2400" dirty="0" err="1"/>
              <a:t>orthotopic</a:t>
            </a:r>
            <a:r>
              <a:rPr lang="en-US" sz="2400" dirty="0"/>
              <a:t> pelvic transplant but IVF is necessary when a </a:t>
            </a:r>
            <a:r>
              <a:rPr lang="en-US" sz="2400" dirty="0" err="1"/>
              <a:t>heterotropic</a:t>
            </a:r>
            <a:r>
              <a:rPr lang="en-US" sz="2400" dirty="0"/>
              <a:t> transplant is carried out.</a:t>
            </a:r>
          </a:p>
          <a:p>
            <a:pPr marL="342900" indent="-342900">
              <a:buFont typeface="Courier New" panose="02070309020205020404" pitchFamily="49" charset="0"/>
              <a:buChar char="o"/>
            </a:pPr>
            <a:endParaRPr lang="en-US" sz="2400" dirty="0"/>
          </a:p>
          <a:p>
            <a:pPr marL="342900" indent="-342900">
              <a:buFont typeface="Courier New" panose="02070309020205020404" pitchFamily="49" charset="0"/>
              <a:buChar char="o"/>
            </a:pPr>
            <a:r>
              <a:rPr lang="en-US" sz="2400" dirty="0" err="1"/>
              <a:t>Orthotopic</a:t>
            </a:r>
            <a:r>
              <a:rPr lang="en-US" sz="2400" dirty="0"/>
              <a:t> transplantation has been more successful in humans.</a:t>
            </a:r>
          </a:p>
          <a:p>
            <a:endParaRPr lang="en-US" sz="2400" dirty="0"/>
          </a:p>
        </p:txBody>
      </p:sp>
    </p:spTree>
    <p:extLst>
      <p:ext uri="{BB962C8B-B14F-4D97-AF65-F5344CB8AC3E}">
        <p14:creationId xmlns:p14="http://schemas.microsoft.com/office/powerpoint/2010/main" val="40867904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4995" y="577546"/>
            <a:ext cx="10947163" cy="5632311"/>
          </a:xfrm>
          <a:prstGeom prst="rect">
            <a:avLst/>
          </a:prstGeom>
        </p:spPr>
        <p:txBody>
          <a:bodyPr wrap="square">
            <a:spAutoFit/>
          </a:bodyPr>
          <a:lstStyle/>
          <a:p>
            <a:pPr marL="342900" indent="-342900">
              <a:buFont typeface="Courier New" panose="02070309020205020404" pitchFamily="49" charset="0"/>
              <a:buChar char="o"/>
            </a:pPr>
            <a:r>
              <a:rPr lang="en-US" sz="2400" dirty="0"/>
              <a:t>Based on the current evidence, removal of both ovaries for cryopreservation is not justified at this time unless the chemotherapy regimen has an extremely high likelihood of inducing complete ovarian failure.</a:t>
            </a:r>
          </a:p>
          <a:p>
            <a:pPr marL="342900" indent="-342900">
              <a:buFont typeface="Courier New" panose="02070309020205020404" pitchFamily="49" charset="0"/>
              <a:buChar char="o"/>
            </a:pPr>
            <a:r>
              <a:rPr lang="en-US" sz="2400" dirty="0"/>
              <a:t>This technique has many advantages over oocyte and embryo cryopreservation.</a:t>
            </a:r>
          </a:p>
          <a:p>
            <a:pPr marL="342900" indent="-342900">
              <a:buFont typeface="Courier New" panose="02070309020205020404" pitchFamily="49" charset="0"/>
              <a:buChar char="o"/>
            </a:pPr>
            <a:r>
              <a:rPr lang="en-US" sz="2400" dirty="0"/>
              <a:t>It does not delay the start of cancer therapy and avoids the risk of ovarian stimulation. </a:t>
            </a:r>
          </a:p>
          <a:p>
            <a:pPr marL="342900" indent="-342900">
              <a:buFont typeface="Courier New" panose="02070309020205020404" pitchFamily="49" charset="0"/>
              <a:buChar char="o"/>
            </a:pPr>
            <a:r>
              <a:rPr lang="en-US" sz="2400" dirty="0"/>
              <a:t>There is no need for partner or donor sperm.</a:t>
            </a:r>
          </a:p>
          <a:p>
            <a:pPr marL="342900" indent="-342900">
              <a:buFont typeface="Courier New" panose="02070309020205020404" pitchFamily="49" charset="0"/>
              <a:buChar char="o"/>
            </a:pPr>
            <a:r>
              <a:rPr lang="en-US" sz="2400" dirty="0"/>
              <a:t>It preserves a larger pool of follicles and allows for the resumption of ovarian function. Ovarian function generally resumes between 2-8 months </a:t>
            </a:r>
            <a:r>
              <a:rPr lang="en-US" sz="2400" dirty="0" err="1"/>
              <a:t>posttransplant</a:t>
            </a:r>
            <a:r>
              <a:rPr lang="en-US" sz="2400" dirty="0"/>
              <a:t> and lasts for up to 7 years.</a:t>
            </a:r>
          </a:p>
          <a:p>
            <a:pPr marL="342900" indent="-342900">
              <a:buFont typeface="Courier New" panose="02070309020205020404" pitchFamily="49" charset="0"/>
              <a:buChar char="o"/>
            </a:pPr>
            <a:r>
              <a:rPr lang="en-US" sz="2400" dirty="0"/>
              <a:t>It is the only technique available for preserving fertility in prepubertal girls.</a:t>
            </a:r>
          </a:p>
          <a:p>
            <a:pPr marL="342900" indent="-342900">
              <a:buFont typeface="Courier New" panose="02070309020205020404" pitchFamily="49" charset="0"/>
              <a:buChar char="o"/>
            </a:pPr>
            <a:r>
              <a:rPr lang="en-US" sz="2400" dirty="0"/>
              <a:t>Reseeding tumor cells following ovarian tissue transplantation is a major concern especially for malignancies like </a:t>
            </a:r>
            <a:r>
              <a:rPr lang="en-US" sz="2400" dirty="0" err="1"/>
              <a:t>leukemias</a:t>
            </a:r>
            <a:r>
              <a:rPr lang="en-US" sz="2400" dirty="0"/>
              <a:t> that are systemic in nature autologous transplantation is contraindicated in situations where cancer cells may be present in the cryopreserved ovarian tissue</a:t>
            </a:r>
            <a:endParaRPr lang="ar-JO" sz="2400" dirty="0"/>
          </a:p>
        </p:txBody>
      </p:sp>
    </p:spTree>
    <p:extLst>
      <p:ext uri="{BB962C8B-B14F-4D97-AF65-F5344CB8AC3E}">
        <p14:creationId xmlns:p14="http://schemas.microsoft.com/office/powerpoint/2010/main" val="117579679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6386" y="940607"/>
            <a:ext cx="10801441" cy="4401205"/>
          </a:xfrm>
          <a:prstGeom prst="rect">
            <a:avLst/>
          </a:prstGeom>
        </p:spPr>
        <p:txBody>
          <a:bodyPr wrap="square">
            <a:spAutoFit/>
          </a:bodyPr>
          <a:lstStyle/>
          <a:p>
            <a:pPr algn="ctr"/>
            <a:r>
              <a:rPr lang="en-US" sz="3600" b="1" i="1" dirty="0">
                <a:solidFill>
                  <a:srgbClr val="C00000"/>
                </a:solidFill>
              </a:rPr>
              <a:t>In vitro</a:t>
            </a:r>
            <a:r>
              <a:rPr lang="en-US" sz="3600" b="1" dirty="0">
                <a:solidFill>
                  <a:srgbClr val="C00000"/>
                </a:solidFill>
              </a:rPr>
              <a:t> maturation</a:t>
            </a:r>
          </a:p>
          <a:p>
            <a:pPr algn="ctr"/>
            <a:endParaRPr lang="en-US" sz="2000" b="1" dirty="0"/>
          </a:p>
          <a:p>
            <a:pPr marL="457200" indent="-457200">
              <a:buFont typeface="Courier New" panose="02070309020205020404" pitchFamily="49" charset="0"/>
              <a:buChar char="o"/>
            </a:pPr>
            <a:r>
              <a:rPr lang="en-US" sz="3200" dirty="0"/>
              <a:t>Involves aspiration of immature oocytes after minimal or no stimulation followed by IVM and cryopreservation of mature oocytes or embryos generated after fertilization.</a:t>
            </a:r>
          </a:p>
          <a:p>
            <a:pPr marL="457200" indent="-457200">
              <a:buFont typeface="Courier New" panose="02070309020205020404" pitchFamily="49" charset="0"/>
              <a:buChar char="o"/>
            </a:pPr>
            <a:endParaRPr lang="en-US" sz="3200" dirty="0"/>
          </a:p>
          <a:p>
            <a:pPr marL="457200" indent="-457200">
              <a:buFont typeface="Courier New" panose="02070309020205020404" pitchFamily="49" charset="0"/>
              <a:buChar char="o"/>
            </a:pPr>
            <a:r>
              <a:rPr lang="en-US" sz="3200" dirty="0"/>
              <a:t>This technique has been performed experimentally and with good success in girls as young as 5 years. So far, this technique has mainly been used in polycystic ovary syndrome patients.</a:t>
            </a:r>
          </a:p>
        </p:txBody>
      </p:sp>
    </p:spTree>
    <p:extLst>
      <p:ext uri="{BB962C8B-B14F-4D97-AF65-F5344CB8AC3E}">
        <p14:creationId xmlns:p14="http://schemas.microsoft.com/office/powerpoint/2010/main" val="18761619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09301" y="426880"/>
            <a:ext cx="10773398" cy="5601533"/>
          </a:xfrm>
          <a:prstGeom prst="rect">
            <a:avLst/>
          </a:prstGeom>
        </p:spPr>
        <p:txBody>
          <a:bodyPr wrap="square">
            <a:spAutoFit/>
          </a:bodyPr>
          <a:lstStyle/>
          <a:p>
            <a:pPr algn="ctr"/>
            <a:r>
              <a:rPr lang="en-US" sz="2800" b="1" dirty="0">
                <a:solidFill>
                  <a:srgbClr val="C00000"/>
                </a:solidFill>
              </a:rPr>
              <a:t>Criteria for ovarian tissue banking</a:t>
            </a:r>
          </a:p>
          <a:p>
            <a:pPr marL="285750" indent="-285750">
              <a:buFont typeface="Arial" panose="020B0604020202020204" pitchFamily="34" charset="0"/>
              <a:buChar char="•"/>
            </a:pPr>
            <a:endParaRPr lang="en-US" b="1" dirty="0"/>
          </a:p>
          <a:p>
            <a:pPr marL="285750" indent="-285750">
              <a:buFont typeface="Arial" panose="020B0604020202020204" pitchFamily="34" charset="0"/>
              <a:buChar char="•"/>
            </a:pPr>
            <a:r>
              <a:rPr lang="en-US" sz="2400" dirty="0"/>
              <a:t>Age: Under 37 years (may be individualized based on the status of ovarian reserve)</a:t>
            </a:r>
          </a:p>
          <a:p>
            <a:pPr marL="285750" indent="-285750">
              <a:buFont typeface="Arial" panose="020B0604020202020204" pitchFamily="34" charset="0"/>
              <a:buChar char="•"/>
            </a:pPr>
            <a:r>
              <a:rPr lang="en-US" sz="2400" dirty="0"/>
              <a:t>Ovarian function: Premenopausal by follicle-stimulating hormone</a:t>
            </a:r>
          </a:p>
          <a:p>
            <a:pPr marL="285750" indent="-285750">
              <a:buFont typeface="Arial" panose="020B0604020202020204" pitchFamily="34" charset="0"/>
              <a:buChar char="•"/>
            </a:pPr>
            <a:r>
              <a:rPr lang="en-US" sz="2400" dirty="0"/>
              <a:t>Communication with oncologists: Cancer treatment plan, prognosis</a:t>
            </a:r>
          </a:p>
          <a:p>
            <a:pPr marL="285750" indent="-285750">
              <a:buFont typeface="Arial" panose="020B0604020202020204" pitchFamily="34" charset="0"/>
              <a:buChar char="•"/>
            </a:pPr>
            <a:r>
              <a:rPr lang="en-US" sz="2400" dirty="0"/>
              <a:t>When embryo freezing or oocyte freezing is not indicated: Delaying cancer treatment is not acceptable, hormonal stimulation is not permitted, assisted reproductive technology (ART) is not allowed</a:t>
            </a:r>
          </a:p>
          <a:p>
            <a:pPr marL="285750" indent="-285750">
              <a:buFont typeface="Arial" panose="020B0604020202020204" pitchFamily="34" charset="0"/>
              <a:buChar char="•"/>
            </a:pPr>
            <a:r>
              <a:rPr lang="en-US" sz="2400" dirty="0"/>
              <a:t>Prepubertal girls who do not have any other options</a:t>
            </a:r>
          </a:p>
          <a:p>
            <a:pPr marL="285750" indent="-285750">
              <a:buFont typeface="Arial" panose="020B0604020202020204" pitchFamily="34" charset="0"/>
              <a:buChar char="•"/>
            </a:pPr>
            <a:r>
              <a:rPr lang="en-US" sz="2400" dirty="0"/>
              <a:t>High risk for Premature ovarian failure</a:t>
            </a:r>
          </a:p>
          <a:p>
            <a:pPr marL="285750" indent="-285750">
              <a:buFont typeface="Arial" panose="020B0604020202020204" pitchFamily="34" charset="0"/>
              <a:buChar char="•"/>
            </a:pPr>
            <a:r>
              <a:rPr lang="en-US" sz="2400" dirty="0"/>
              <a:t>Informed consent from adult patients</a:t>
            </a:r>
          </a:p>
          <a:p>
            <a:pPr marL="285750" indent="-285750">
              <a:buFont typeface="Arial" panose="020B0604020202020204" pitchFamily="34" charset="0"/>
              <a:buChar char="•"/>
            </a:pPr>
            <a:r>
              <a:rPr lang="en-US" sz="2400" dirty="0"/>
              <a:t>Physically and mentally healthy enough for surgery</a:t>
            </a:r>
          </a:p>
          <a:p>
            <a:pPr marL="285750" indent="-285750">
              <a:buFont typeface="Arial" panose="020B0604020202020204" pitchFamily="34" charset="0"/>
              <a:buChar char="•"/>
            </a:pPr>
            <a:r>
              <a:rPr lang="en-US" sz="2400" dirty="0"/>
              <a:t>Desires to have a child in the future</a:t>
            </a:r>
          </a:p>
          <a:p>
            <a:pPr marL="285750" indent="-285750">
              <a:buFont typeface="Arial" panose="020B0604020202020204" pitchFamily="34" charset="0"/>
              <a:buChar char="•"/>
            </a:pPr>
            <a:r>
              <a:rPr lang="en-US" sz="2400" dirty="0"/>
              <a:t>Should understand the experimental nature and potential risks of cancer cell transmission.</a:t>
            </a:r>
          </a:p>
        </p:txBody>
      </p:sp>
    </p:spTree>
    <p:extLst>
      <p:ext uri="{BB962C8B-B14F-4D97-AF65-F5344CB8AC3E}">
        <p14:creationId xmlns:p14="http://schemas.microsoft.com/office/powerpoint/2010/main" val="323608945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6430" y="149552"/>
            <a:ext cx="10328316" cy="1280890"/>
          </a:xfrm>
        </p:spPr>
        <p:txBody>
          <a:bodyPr>
            <a:normAutofit/>
          </a:bodyPr>
          <a:lstStyle/>
          <a:p>
            <a:r>
              <a:rPr lang="en-US" sz="2800" b="1" dirty="0">
                <a:solidFill>
                  <a:srgbClr val="C00000"/>
                </a:solidFill>
              </a:rPr>
              <a:t>Options for women who are not fertile after cancer treatment</a:t>
            </a:r>
            <a:br>
              <a:rPr lang="en-US" sz="2800" b="1" dirty="0">
                <a:solidFill>
                  <a:srgbClr val="C00000"/>
                </a:solidFill>
              </a:rPr>
            </a:br>
            <a:r>
              <a:rPr lang="en-US" sz="2800" b="1" dirty="0">
                <a:solidFill>
                  <a:srgbClr val="C00000"/>
                </a:solidFill>
              </a:rPr>
              <a:t>	</a:t>
            </a:r>
            <a:r>
              <a:rPr lang="en-US" sz="2800" dirty="0"/>
              <a:t>legally complicated and expensive process.</a:t>
            </a:r>
          </a:p>
        </p:txBody>
      </p:sp>
      <p:sp>
        <p:nvSpPr>
          <p:cNvPr id="3" name="Content Placeholder 2"/>
          <p:cNvSpPr>
            <a:spLocks noGrp="1"/>
          </p:cNvSpPr>
          <p:nvPr>
            <p:ph idx="1"/>
          </p:nvPr>
        </p:nvSpPr>
        <p:spPr>
          <a:xfrm>
            <a:off x="565668" y="1359497"/>
            <a:ext cx="11089840" cy="5290559"/>
          </a:xfrm>
        </p:spPr>
        <p:txBody>
          <a:bodyPr>
            <a:normAutofit/>
          </a:bodyPr>
          <a:lstStyle/>
          <a:p>
            <a:pPr>
              <a:buFont typeface="Arial" pitchFamily="34" charset="0"/>
              <a:buChar char="•"/>
            </a:pPr>
            <a:r>
              <a:rPr lang="en-US" sz="2400" b="1" dirty="0"/>
              <a:t>Donor eggs or embryos</a:t>
            </a:r>
          </a:p>
          <a:p>
            <a:pPr>
              <a:buFont typeface="Arial" pitchFamily="34" charset="0"/>
              <a:buChar char="•"/>
            </a:pPr>
            <a:r>
              <a:rPr lang="en-US" sz="2400" b="1" dirty="0"/>
              <a:t>Surrogacy</a:t>
            </a:r>
            <a:r>
              <a:rPr lang="en-US" sz="2400" dirty="0"/>
              <a:t> </a:t>
            </a:r>
          </a:p>
          <a:p>
            <a:r>
              <a:rPr lang="en-US" sz="2400" dirty="0"/>
              <a:t>for women who cannot carry a pregnancy, There are 2 types of surrogate mothers:</a:t>
            </a:r>
          </a:p>
          <a:p>
            <a:r>
              <a:rPr lang="en-US" sz="2400" dirty="0"/>
              <a:t>A </a:t>
            </a:r>
            <a:r>
              <a:rPr lang="en-US" sz="2400" b="1" dirty="0"/>
              <a:t>gestational carrier</a:t>
            </a:r>
            <a:r>
              <a:rPr lang="en-US" sz="2400" dirty="0"/>
              <a:t> is a healthy female who receives the embryos created from the egg and sperm of the intended parents or from egg or sperm donors. The gestational carrier does not contribute her own egg to the embryo and has no genetic relationship to the baby.</a:t>
            </a:r>
          </a:p>
          <a:p>
            <a:r>
              <a:rPr lang="en-US" sz="2400" dirty="0"/>
              <a:t>A </a:t>
            </a:r>
            <a:r>
              <a:rPr lang="en-US" sz="2400" b="1" dirty="0"/>
              <a:t>traditional surrogate </a:t>
            </a:r>
            <a:r>
              <a:rPr lang="en-US" sz="2400" dirty="0"/>
              <a:t>is usually a woman who becomes pregnant through artificial insemination with the sperm of the male in the couple who will raise the child. She gives her egg (which is fertilized with his sperm in the lab), and carries the pregnancy. She is the genetic mother of the baby.</a:t>
            </a:r>
          </a:p>
          <a:p>
            <a:pPr>
              <a:buFont typeface="Arial" pitchFamily="34" charset="0"/>
              <a:buChar char="•"/>
            </a:pPr>
            <a:r>
              <a:rPr lang="en-US" sz="2400" b="1" dirty="0"/>
              <a:t>Adoption</a:t>
            </a:r>
          </a:p>
          <a:p>
            <a:endParaRPr lang="en-US" dirty="0"/>
          </a:p>
        </p:txBody>
      </p:sp>
    </p:spTree>
    <p:extLst>
      <p:ext uri="{BB962C8B-B14F-4D97-AF65-F5344CB8AC3E}">
        <p14:creationId xmlns:p14="http://schemas.microsoft.com/office/powerpoint/2010/main" val="79647314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hank you - 134171 - Nicepage Forum"/>
          <p:cNvPicPr>
            <a:picLocks noChangeAspect="1" noChangeArrowheads="1"/>
          </p:cNvPicPr>
          <p:nvPr/>
        </p:nvPicPr>
        <p:blipFill>
          <a:blip r:embed="rId2"/>
          <a:srcRect/>
          <a:stretch>
            <a:fillRect/>
          </a:stretch>
        </p:blipFill>
        <p:spPr bwMode="auto">
          <a:xfrm>
            <a:off x="3426863" y="1432828"/>
            <a:ext cx="5338274" cy="3992342"/>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125445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01617" y="1700035"/>
            <a:ext cx="10362025" cy="2372988"/>
          </a:xfrm>
        </p:spPr>
        <p:txBody>
          <a:bodyPr>
            <a:normAutofit lnSpcReduction="10000"/>
          </a:bodyPr>
          <a:lstStyle/>
          <a:p>
            <a:pPr marL="236538" indent="-236538">
              <a:buFont typeface="Courier New" panose="02070309020205020404" pitchFamily="49" charset="0"/>
              <a:buChar char="o"/>
            </a:pPr>
            <a:r>
              <a:rPr lang="en-US" sz="2400" dirty="0"/>
              <a:t>The male reproductive tract consists of the testis, epididymis, vas deferens, prostate, seminal vesicles, ejaculatory duct, bulbourethral glands, and urethra.</a:t>
            </a:r>
          </a:p>
          <a:p>
            <a:pPr marL="236538" indent="-236538">
              <a:buFont typeface="Courier New" panose="02070309020205020404" pitchFamily="49" charset="0"/>
              <a:buChar char="o"/>
            </a:pPr>
            <a:r>
              <a:rPr lang="en-US" sz="2400" dirty="0"/>
              <a:t>Gonadotropin responsive cells in the testes include “</a:t>
            </a:r>
            <a:r>
              <a:rPr lang="en-US" sz="2400" dirty="0">
                <a:solidFill>
                  <a:srgbClr val="FF0000"/>
                </a:solidFill>
              </a:rPr>
              <a:t>Leydig cells</a:t>
            </a:r>
            <a:r>
              <a:rPr lang="en-US" sz="2400" dirty="0"/>
              <a:t>” (the site of androgen synthesis) and “</a:t>
            </a:r>
            <a:r>
              <a:rPr lang="en-US" sz="2400" dirty="0">
                <a:solidFill>
                  <a:srgbClr val="FF0000"/>
                </a:solidFill>
              </a:rPr>
              <a:t>Sertoli cells</a:t>
            </a:r>
            <a:r>
              <a:rPr lang="en-US" sz="2400" dirty="0"/>
              <a:t>”, which line the seminiferous tubules (the site of spermatogenesis). The pituitary gland secretes (LH), which stimulates the synthesis and secretion of testosterone by the Leydig cells, and (FSH), which acts with testosterone on the Sertoli cells to stimulate spermatogenesis.</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92826" y="4214234"/>
            <a:ext cx="4936559" cy="2157263"/>
          </a:xfrm>
          <a:prstGeom prst="rect">
            <a:avLst/>
          </a:prstGeom>
        </p:spPr>
      </p:pic>
      <p:sp>
        <p:nvSpPr>
          <p:cNvPr id="5" name="Google Shape;497;p34">
            <a:extLst>
              <a:ext uri="{FF2B5EF4-FFF2-40B4-BE49-F238E27FC236}">
                <a16:creationId xmlns:a16="http://schemas.microsoft.com/office/drawing/2014/main" id="{299CAF82-D7E6-A7BE-46C5-7ACD5BB73EE0}"/>
              </a:ext>
            </a:extLst>
          </p:cNvPr>
          <p:cNvSpPr txBox="1">
            <a:spLocks/>
          </p:cNvSpPr>
          <p:nvPr/>
        </p:nvSpPr>
        <p:spPr>
          <a:xfrm>
            <a:off x="5866228" y="-7944"/>
            <a:ext cx="6325772" cy="36372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r"/>
            <a:r>
              <a:rPr lang="en-US" sz="1600" dirty="0">
                <a:solidFill>
                  <a:schemeClr val="tx1"/>
                </a:solidFill>
                <a:highlight>
                  <a:srgbClr val="808080"/>
                </a:highlight>
              </a:rPr>
              <a:t>Management of Infertile Couple With Azoospermic Husband </a:t>
            </a:r>
          </a:p>
        </p:txBody>
      </p:sp>
      <p:sp>
        <p:nvSpPr>
          <p:cNvPr id="6" name="Title 1">
            <a:extLst>
              <a:ext uri="{FF2B5EF4-FFF2-40B4-BE49-F238E27FC236}">
                <a16:creationId xmlns:a16="http://schemas.microsoft.com/office/drawing/2014/main" id="{3D4D8B2E-6D7A-986A-F865-016766F72CCA}"/>
              </a:ext>
            </a:extLst>
          </p:cNvPr>
          <p:cNvSpPr txBox="1">
            <a:spLocks/>
          </p:cNvSpPr>
          <p:nvPr/>
        </p:nvSpPr>
        <p:spPr>
          <a:xfrm>
            <a:off x="1631852" y="663220"/>
            <a:ext cx="9721948" cy="66181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dirty="0"/>
              <a:t>Spermatogenesis </a:t>
            </a:r>
          </a:p>
        </p:txBody>
      </p:sp>
      <p:pic>
        <p:nvPicPr>
          <p:cNvPr id="1026" name="Picture 2" descr="Sperm formation">
            <a:extLst>
              <a:ext uri="{FF2B5EF4-FFF2-40B4-BE49-F238E27FC236}">
                <a16:creationId xmlns:a16="http://schemas.microsoft.com/office/drawing/2014/main" id="{16DA137C-8083-EE4F-602D-C7FA71A47B7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46844" y="4294000"/>
            <a:ext cx="4700544" cy="19977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8280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0156" y="659807"/>
            <a:ext cx="8911687" cy="1074400"/>
          </a:xfrm>
        </p:spPr>
        <p:txBody>
          <a:bodyPr>
            <a:normAutofit/>
          </a:bodyPr>
          <a:lstStyle/>
          <a:p>
            <a:r>
              <a:rPr lang="en-US" sz="4400" dirty="0"/>
              <a:t>Semen Analysis </a:t>
            </a:r>
          </a:p>
        </p:txBody>
      </p:sp>
      <p:sp>
        <p:nvSpPr>
          <p:cNvPr id="3" name="Content Placeholder 2"/>
          <p:cNvSpPr>
            <a:spLocks noGrp="1"/>
          </p:cNvSpPr>
          <p:nvPr>
            <p:ph idx="1"/>
          </p:nvPr>
        </p:nvSpPr>
        <p:spPr>
          <a:xfrm>
            <a:off x="914401" y="2133600"/>
            <a:ext cx="10590212" cy="3777622"/>
          </a:xfrm>
        </p:spPr>
        <p:txBody>
          <a:bodyPr>
            <a:normAutofit/>
          </a:bodyPr>
          <a:lstStyle/>
          <a:p>
            <a:pPr marL="284163" indent="-284163">
              <a:buFont typeface="Courier New" panose="02070309020205020404" pitchFamily="49" charset="0"/>
              <a:buChar char="o"/>
            </a:pPr>
            <a:r>
              <a:rPr lang="en-US" sz="3200" dirty="0"/>
              <a:t>The Basic Semen Analysis Measures: </a:t>
            </a:r>
          </a:p>
          <a:p>
            <a:pPr marL="741363" lvl="1" indent="-284163">
              <a:buFont typeface="Courier New" panose="02070309020205020404" pitchFamily="49" charset="0"/>
              <a:buChar char="o"/>
              <a:tabLst>
                <a:tab pos="520700" algn="l"/>
              </a:tabLst>
            </a:pPr>
            <a:r>
              <a:rPr lang="en-US" sz="1800" dirty="0"/>
              <a:t>Semen Volume and PH,  Sperm Concentration ,  Sperm Motility, Sperm Morphology.</a:t>
            </a:r>
          </a:p>
          <a:p>
            <a:pPr marL="284163" indent="-284163">
              <a:buFont typeface="Courier New" panose="02070309020205020404" pitchFamily="49" charset="0"/>
              <a:buChar char="o"/>
            </a:pPr>
            <a:r>
              <a:rPr lang="en-US" sz="3200" dirty="0"/>
              <a:t>Collected after 48 hours of abstinence.</a:t>
            </a:r>
          </a:p>
          <a:p>
            <a:pPr marL="284163" indent="-284163">
              <a:buFont typeface="Courier New" panose="02070309020205020404" pitchFamily="49" charset="0"/>
              <a:buChar char="o"/>
            </a:pPr>
            <a:r>
              <a:rPr lang="en-US" sz="3200" dirty="0"/>
              <a:t>Evaluated within one hour of ejaculation.</a:t>
            </a:r>
          </a:p>
          <a:p>
            <a:pPr marL="284163" indent="-284163">
              <a:buFont typeface="Courier New" panose="02070309020205020404" pitchFamily="49" charset="0"/>
              <a:buChar char="o"/>
            </a:pPr>
            <a:r>
              <a:rPr lang="en-US" sz="3200" dirty="0"/>
              <a:t>If abnormal parameters, repeat twice, 2 weeks apart.</a:t>
            </a:r>
          </a:p>
          <a:p>
            <a:pPr marL="284163" indent="-284163">
              <a:buFont typeface="Courier New" panose="02070309020205020404" pitchFamily="49" charset="0"/>
              <a:buChar char="o"/>
            </a:pPr>
            <a:endParaRPr lang="en-US" sz="2000" dirty="0"/>
          </a:p>
        </p:txBody>
      </p:sp>
      <p:sp>
        <p:nvSpPr>
          <p:cNvPr id="4" name="Google Shape;497;p34">
            <a:extLst>
              <a:ext uri="{FF2B5EF4-FFF2-40B4-BE49-F238E27FC236}">
                <a16:creationId xmlns:a16="http://schemas.microsoft.com/office/drawing/2014/main" id="{65C989A1-67A6-DEF1-0CBD-CE86F291F2AE}"/>
              </a:ext>
            </a:extLst>
          </p:cNvPr>
          <p:cNvSpPr txBox="1">
            <a:spLocks/>
          </p:cNvSpPr>
          <p:nvPr/>
        </p:nvSpPr>
        <p:spPr>
          <a:xfrm>
            <a:off x="5866228" y="-7944"/>
            <a:ext cx="6325772" cy="36372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r"/>
            <a:r>
              <a:rPr lang="en-US" sz="1600" dirty="0">
                <a:solidFill>
                  <a:schemeClr val="tx1"/>
                </a:solidFill>
                <a:highlight>
                  <a:srgbClr val="808080"/>
                </a:highlight>
              </a:rPr>
              <a:t>Management of Infertile Couple With Azoospermic Husband </a:t>
            </a:r>
          </a:p>
        </p:txBody>
      </p:sp>
    </p:spTree>
    <p:extLst>
      <p:ext uri="{BB962C8B-B14F-4D97-AF65-F5344CB8AC3E}">
        <p14:creationId xmlns:p14="http://schemas.microsoft.com/office/powerpoint/2010/main" val="2592579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6921EA7B-8081-2D4C-6591-49E32C1C4C88}"/>
              </a:ext>
            </a:extLst>
          </p:cNvPr>
          <p:cNvSpPr>
            <a:spLocks noGrp="1"/>
          </p:cNvSpPr>
          <p:nvPr>
            <p:ph type="title"/>
          </p:nvPr>
        </p:nvSpPr>
        <p:spPr>
          <a:xfrm>
            <a:off x="1676400" y="617736"/>
            <a:ext cx="10515600" cy="690559"/>
          </a:xfrm>
        </p:spPr>
        <p:txBody>
          <a:bodyPr>
            <a:normAutofit fontScale="90000"/>
          </a:bodyPr>
          <a:lstStyle/>
          <a:p>
            <a:r>
              <a:rPr lang="en-US" dirty="0"/>
              <a:t>Normal Semen Analysis </a:t>
            </a:r>
          </a:p>
        </p:txBody>
      </p:sp>
      <p:pic>
        <p:nvPicPr>
          <p:cNvPr id="12" name="Content Placeholder 11"/>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88433" y="1478813"/>
            <a:ext cx="10415134" cy="4797984"/>
          </a:xfrm>
        </p:spPr>
      </p:pic>
      <p:sp>
        <p:nvSpPr>
          <p:cNvPr id="2" name="Google Shape;497;p34">
            <a:extLst>
              <a:ext uri="{FF2B5EF4-FFF2-40B4-BE49-F238E27FC236}">
                <a16:creationId xmlns:a16="http://schemas.microsoft.com/office/drawing/2014/main" id="{9222F545-29A8-6C08-0701-2F3F0BEA8AE3}"/>
              </a:ext>
            </a:extLst>
          </p:cNvPr>
          <p:cNvSpPr txBox="1">
            <a:spLocks/>
          </p:cNvSpPr>
          <p:nvPr/>
        </p:nvSpPr>
        <p:spPr>
          <a:xfrm>
            <a:off x="5866228" y="-7944"/>
            <a:ext cx="6325772" cy="36372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r"/>
            <a:r>
              <a:rPr lang="en-US" sz="1600" dirty="0">
                <a:solidFill>
                  <a:schemeClr val="tx1"/>
                </a:solidFill>
                <a:highlight>
                  <a:srgbClr val="808080"/>
                </a:highlight>
              </a:rPr>
              <a:t>Management of Infertile Couple With Azoospermic Husband </a:t>
            </a:r>
          </a:p>
        </p:txBody>
      </p:sp>
    </p:spTree>
    <p:extLst>
      <p:ext uri="{BB962C8B-B14F-4D97-AF65-F5344CB8AC3E}">
        <p14:creationId xmlns:p14="http://schemas.microsoft.com/office/powerpoint/2010/main" val="3973577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1853" y="654743"/>
            <a:ext cx="9802993" cy="720338"/>
          </a:xfrm>
        </p:spPr>
        <p:txBody>
          <a:bodyPr>
            <a:normAutofit fontScale="90000"/>
          </a:bodyPr>
          <a:lstStyle/>
          <a:p>
            <a:r>
              <a:rPr lang="en-US" dirty="0"/>
              <a:t>Terminology</a:t>
            </a:r>
          </a:p>
        </p:txBody>
      </p:sp>
      <p:sp>
        <p:nvSpPr>
          <p:cNvPr id="4" name="Google Shape;497;p34">
            <a:extLst>
              <a:ext uri="{FF2B5EF4-FFF2-40B4-BE49-F238E27FC236}">
                <a16:creationId xmlns:a16="http://schemas.microsoft.com/office/drawing/2014/main" id="{F6463D0C-7641-239A-EA4D-B03EBABF0A44}"/>
              </a:ext>
            </a:extLst>
          </p:cNvPr>
          <p:cNvSpPr txBox="1">
            <a:spLocks/>
          </p:cNvSpPr>
          <p:nvPr/>
        </p:nvSpPr>
        <p:spPr>
          <a:xfrm>
            <a:off x="5866228" y="-7944"/>
            <a:ext cx="6325772" cy="36372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r"/>
            <a:r>
              <a:rPr lang="en-US" sz="1600" dirty="0">
                <a:solidFill>
                  <a:schemeClr val="tx1"/>
                </a:solidFill>
                <a:highlight>
                  <a:srgbClr val="808080"/>
                </a:highlight>
              </a:rPr>
              <a:t>Management of Infertile Couple With Azoospermic Husband </a:t>
            </a:r>
          </a:p>
        </p:txBody>
      </p:sp>
      <p:graphicFrame>
        <p:nvGraphicFramePr>
          <p:cNvPr id="5" name="Table 4">
            <a:extLst>
              <a:ext uri="{FF2B5EF4-FFF2-40B4-BE49-F238E27FC236}">
                <a16:creationId xmlns:a16="http://schemas.microsoft.com/office/drawing/2014/main" id="{18EEAD3B-B095-29AE-6267-C3CDBD7FF8E0}"/>
              </a:ext>
            </a:extLst>
          </p:cNvPr>
          <p:cNvGraphicFramePr>
            <a:graphicFrameLocks noGrp="1"/>
          </p:cNvGraphicFramePr>
          <p:nvPr>
            <p:extLst>
              <p:ext uri="{D42A27DB-BD31-4B8C-83A1-F6EECF244321}">
                <p14:modId xmlns:p14="http://schemas.microsoft.com/office/powerpoint/2010/main" val="838472789"/>
              </p:ext>
            </p:extLst>
          </p:nvPr>
        </p:nvGraphicFramePr>
        <p:xfrm>
          <a:off x="686816" y="1995457"/>
          <a:ext cx="10818368" cy="3534500"/>
        </p:xfrm>
        <a:graphic>
          <a:graphicData uri="http://schemas.openxmlformats.org/drawingml/2006/table">
            <a:tbl>
              <a:tblPr firstRow="1" bandRow="1">
                <a:tableStyleId>{93296810-A885-4BE3-A3E7-6D5BEEA58F35}</a:tableStyleId>
              </a:tblPr>
              <a:tblGrid>
                <a:gridCol w="3814846">
                  <a:extLst>
                    <a:ext uri="{9D8B030D-6E8A-4147-A177-3AD203B41FA5}">
                      <a16:colId xmlns:a16="http://schemas.microsoft.com/office/drawing/2014/main" val="2695692235"/>
                    </a:ext>
                  </a:extLst>
                </a:gridCol>
                <a:gridCol w="7003522">
                  <a:extLst>
                    <a:ext uri="{9D8B030D-6E8A-4147-A177-3AD203B41FA5}">
                      <a16:colId xmlns:a16="http://schemas.microsoft.com/office/drawing/2014/main" val="2466196806"/>
                    </a:ext>
                  </a:extLst>
                </a:gridCol>
              </a:tblGrid>
              <a:tr h="559851">
                <a:tc>
                  <a:txBody>
                    <a:bodyPr/>
                    <a:lstStyle/>
                    <a:p>
                      <a:r>
                        <a:rPr lang="en-US" sz="2800" dirty="0">
                          <a:solidFill>
                            <a:schemeClr val="bg1"/>
                          </a:solidFill>
                        </a:rPr>
                        <a:t>Term</a:t>
                      </a:r>
                    </a:p>
                  </a:txBody>
                  <a:tcPr marL="121706" marR="121706" marT="66938" marB="66938"/>
                </a:tc>
                <a:tc>
                  <a:txBody>
                    <a:bodyPr/>
                    <a:lstStyle/>
                    <a:p>
                      <a:r>
                        <a:rPr lang="en-US" sz="2800" dirty="0">
                          <a:solidFill>
                            <a:schemeClr val="bg1"/>
                          </a:solidFill>
                        </a:rPr>
                        <a:t>Definition</a:t>
                      </a:r>
                    </a:p>
                  </a:txBody>
                  <a:tcPr marL="121706" marR="121706" marT="66938" marB="66938"/>
                </a:tc>
                <a:extLst>
                  <a:ext uri="{0D108BD9-81ED-4DB2-BD59-A6C34878D82A}">
                    <a16:rowId xmlns:a16="http://schemas.microsoft.com/office/drawing/2014/main" val="1691489871"/>
                  </a:ext>
                </a:extLst>
              </a:tr>
              <a:tr h="559851">
                <a:tc>
                  <a:txBody>
                    <a:bodyPr/>
                    <a:lstStyle/>
                    <a:p>
                      <a:r>
                        <a:rPr lang="en-US" sz="2800" b="1" dirty="0">
                          <a:solidFill>
                            <a:schemeClr val="tx1">
                              <a:lumMod val="95000"/>
                              <a:lumOff val="5000"/>
                            </a:schemeClr>
                          </a:solidFill>
                        </a:rPr>
                        <a:t>Normozoospermia</a:t>
                      </a:r>
                    </a:p>
                  </a:txBody>
                  <a:tcPr marL="121706" marR="121706" marT="66938" marB="6693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solidFill>
                            <a:schemeClr val="tx1">
                              <a:lumMod val="95000"/>
                              <a:lumOff val="5000"/>
                            </a:schemeClr>
                          </a:solidFill>
                        </a:rPr>
                        <a:t>All semen parameters normal</a:t>
                      </a:r>
                    </a:p>
                  </a:txBody>
                  <a:tcPr marL="121706" marR="121706" marT="66938" marB="66938"/>
                </a:tc>
                <a:extLst>
                  <a:ext uri="{0D108BD9-81ED-4DB2-BD59-A6C34878D82A}">
                    <a16:rowId xmlns:a16="http://schemas.microsoft.com/office/drawing/2014/main" val="3729223568"/>
                  </a:ext>
                </a:extLst>
              </a:tr>
              <a:tr h="559851">
                <a:tc>
                  <a:txBody>
                    <a:bodyPr/>
                    <a:lstStyle/>
                    <a:p>
                      <a:r>
                        <a:rPr lang="en-US" sz="2800" b="1" dirty="0">
                          <a:solidFill>
                            <a:schemeClr val="tx1">
                              <a:lumMod val="95000"/>
                              <a:lumOff val="5000"/>
                            </a:schemeClr>
                          </a:solidFill>
                        </a:rPr>
                        <a:t>Oligozoospermia</a:t>
                      </a:r>
                    </a:p>
                  </a:txBody>
                  <a:tcPr marL="121706" marR="121706" marT="66938" marB="66938"/>
                </a:tc>
                <a:tc>
                  <a:txBody>
                    <a:bodyPr/>
                    <a:lstStyle/>
                    <a:p>
                      <a:r>
                        <a:rPr lang="en-US" sz="2800" dirty="0">
                          <a:solidFill>
                            <a:schemeClr val="tx1">
                              <a:lumMod val="95000"/>
                              <a:lumOff val="5000"/>
                            </a:schemeClr>
                          </a:solidFill>
                        </a:rPr>
                        <a:t>Reduced motile sperm numbers</a:t>
                      </a:r>
                    </a:p>
                    <a:p>
                      <a:pPr marL="463550" indent="-238125">
                        <a:buFont typeface="Arial" panose="020B0604020202020204" pitchFamily="34" charset="0"/>
                        <a:buChar char="•"/>
                      </a:pPr>
                      <a:r>
                        <a:rPr lang="en-US" sz="2400" dirty="0">
                          <a:solidFill>
                            <a:schemeClr val="tx1">
                              <a:lumMod val="95000"/>
                              <a:lumOff val="5000"/>
                            </a:schemeClr>
                          </a:solidFill>
                        </a:rPr>
                        <a:t>Mild to moderate: 5–15 million/mL</a:t>
                      </a:r>
                    </a:p>
                    <a:p>
                      <a:pPr marL="463550" indent="-238125">
                        <a:buFont typeface="Arial" panose="020B0604020202020204" pitchFamily="34" charset="0"/>
                        <a:buChar char="•"/>
                      </a:pPr>
                      <a:r>
                        <a:rPr lang="en-US" sz="2400" dirty="0">
                          <a:solidFill>
                            <a:schemeClr val="tx1">
                              <a:lumMod val="95000"/>
                              <a:lumOff val="5000"/>
                            </a:schemeClr>
                          </a:solidFill>
                        </a:rPr>
                        <a:t>Severe: &lt;5 million/mL</a:t>
                      </a:r>
                    </a:p>
                  </a:txBody>
                  <a:tcPr marL="121706" marR="121706" marT="66938" marB="66938"/>
                </a:tc>
                <a:extLst>
                  <a:ext uri="{0D108BD9-81ED-4DB2-BD59-A6C34878D82A}">
                    <a16:rowId xmlns:a16="http://schemas.microsoft.com/office/drawing/2014/main" val="2693921153"/>
                  </a:ext>
                </a:extLst>
              </a:tr>
              <a:tr h="559851">
                <a:tc>
                  <a:txBody>
                    <a:bodyPr/>
                    <a:lstStyle/>
                    <a:p>
                      <a:r>
                        <a:rPr lang="en-US" sz="2800" b="1" dirty="0">
                          <a:solidFill>
                            <a:schemeClr val="tx1">
                              <a:lumMod val="95000"/>
                              <a:lumOff val="5000"/>
                            </a:schemeClr>
                          </a:solidFill>
                        </a:rPr>
                        <a:t>Asthenozoospermia</a:t>
                      </a:r>
                    </a:p>
                  </a:txBody>
                  <a:tcPr marL="121706" marR="121706" marT="66938" marB="6693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solidFill>
                            <a:schemeClr val="tx1">
                              <a:lumMod val="95000"/>
                              <a:lumOff val="5000"/>
                            </a:schemeClr>
                          </a:solidFill>
                        </a:rPr>
                        <a:t>Reduced sperm motility</a:t>
                      </a:r>
                    </a:p>
                  </a:txBody>
                  <a:tcPr marL="121706" marR="121706" marT="66938" marB="66938"/>
                </a:tc>
                <a:extLst>
                  <a:ext uri="{0D108BD9-81ED-4DB2-BD59-A6C34878D82A}">
                    <a16:rowId xmlns:a16="http://schemas.microsoft.com/office/drawing/2014/main" val="70705576"/>
                  </a:ext>
                </a:extLst>
              </a:tr>
              <a:tr h="559851">
                <a:tc>
                  <a:txBody>
                    <a:bodyPr/>
                    <a:lstStyle/>
                    <a:p>
                      <a:r>
                        <a:rPr lang="it-IT" sz="2800" b="1" dirty="0">
                          <a:solidFill>
                            <a:schemeClr val="tx1">
                              <a:lumMod val="95000"/>
                              <a:lumOff val="5000"/>
                            </a:schemeClr>
                          </a:solidFill>
                        </a:rPr>
                        <a:t>Azoospermia</a:t>
                      </a:r>
                      <a:endParaRPr lang="en-US" sz="2800" b="1" dirty="0">
                        <a:solidFill>
                          <a:schemeClr val="tx1">
                            <a:lumMod val="95000"/>
                            <a:lumOff val="5000"/>
                          </a:schemeClr>
                        </a:solidFill>
                      </a:endParaRPr>
                    </a:p>
                  </a:txBody>
                  <a:tcPr marL="121706" marR="121706" marT="66938" marB="6693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2800" dirty="0">
                          <a:solidFill>
                            <a:schemeClr val="tx1">
                              <a:lumMod val="95000"/>
                              <a:lumOff val="5000"/>
                            </a:schemeClr>
                          </a:solidFill>
                        </a:rPr>
                        <a:t>No sperm in semen</a:t>
                      </a:r>
                    </a:p>
                  </a:txBody>
                  <a:tcPr marL="121706" marR="121706" marT="66938" marB="66938"/>
                </a:tc>
                <a:extLst>
                  <a:ext uri="{0D108BD9-81ED-4DB2-BD59-A6C34878D82A}">
                    <a16:rowId xmlns:a16="http://schemas.microsoft.com/office/drawing/2014/main" val="4028626516"/>
                  </a:ext>
                </a:extLst>
              </a:tr>
            </a:tbl>
          </a:graphicData>
        </a:graphic>
      </p:graphicFrame>
    </p:spTree>
    <p:extLst>
      <p:ext uri="{BB962C8B-B14F-4D97-AF65-F5344CB8AC3E}">
        <p14:creationId xmlns:p14="http://schemas.microsoft.com/office/powerpoint/2010/main" val="1673452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Google Shape;497;p34">
            <a:extLst>
              <a:ext uri="{FF2B5EF4-FFF2-40B4-BE49-F238E27FC236}">
                <a16:creationId xmlns:a16="http://schemas.microsoft.com/office/drawing/2014/main" id="{B3AE10C6-93AA-9873-FAE9-27E89D64A3AF}"/>
              </a:ext>
            </a:extLst>
          </p:cNvPr>
          <p:cNvSpPr txBox="1">
            <a:spLocks/>
          </p:cNvSpPr>
          <p:nvPr/>
        </p:nvSpPr>
        <p:spPr>
          <a:xfrm>
            <a:off x="5866228" y="-7944"/>
            <a:ext cx="6325772" cy="36372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6"/>
              </a:buClr>
              <a:buSzPts val="3600"/>
              <a:buFont typeface="Josefin Sans"/>
              <a:buNone/>
              <a:defRPr sz="6000" b="1" i="0" u="none" strike="noStrike" cap="none">
                <a:solidFill>
                  <a:schemeClr val="accent6"/>
                </a:solidFill>
                <a:latin typeface="Josefin Sans"/>
                <a:ea typeface="Josefin Sans"/>
                <a:cs typeface="Josefin Sans"/>
                <a:sym typeface="Josefin Sans"/>
              </a:defRPr>
            </a:lvl1pPr>
            <a:lvl2pPr marR="0" lvl="1"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2pPr>
            <a:lvl3pPr marR="0" lvl="2"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3pPr>
            <a:lvl4pPr marR="0" lvl="3"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4pPr>
            <a:lvl5pPr marR="0" lvl="4"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5pPr>
            <a:lvl6pPr marR="0" lvl="5"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6pPr>
            <a:lvl7pPr marR="0" lvl="6"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7pPr>
            <a:lvl8pPr marR="0" lvl="7"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8pPr>
            <a:lvl9pPr marR="0" lvl="8" algn="l" rtl="0">
              <a:lnSpc>
                <a:spcPct val="100000"/>
              </a:lnSpc>
              <a:spcBef>
                <a:spcPts val="0"/>
              </a:spcBef>
              <a:spcAft>
                <a:spcPts val="0"/>
              </a:spcAft>
              <a:buClr>
                <a:schemeClr val="accent6"/>
              </a:buClr>
              <a:buSzPts val="3600"/>
              <a:buFont typeface="Josefin Sans"/>
              <a:buNone/>
              <a:defRPr sz="3600" b="1" i="0" u="none" strike="noStrike" cap="none">
                <a:solidFill>
                  <a:schemeClr val="accent6"/>
                </a:solidFill>
                <a:latin typeface="Josefin Sans"/>
                <a:ea typeface="Josefin Sans"/>
                <a:cs typeface="Josefin Sans"/>
                <a:sym typeface="Josefin Sans"/>
              </a:defRPr>
            </a:lvl9pPr>
          </a:lstStyle>
          <a:p>
            <a:pPr algn="r"/>
            <a:r>
              <a:rPr lang="en-US" sz="1600" dirty="0">
                <a:solidFill>
                  <a:schemeClr val="tx1"/>
                </a:solidFill>
                <a:highlight>
                  <a:srgbClr val="808080"/>
                </a:highlight>
              </a:rPr>
              <a:t>Management of Infertile Couple With Azoospermic Husband </a:t>
            </a:r>
          </a:p>
        </p:txBody>
      </p:sp>
      <p:sp>
        <p:nvSpPr>
          <p:cNvPr id="3" name="Title 1">
            <a:extLst>
              <a:ext uri="{FF2B5EF4-FFF2-40B4-BE49-F238E27FC236}">
                <a16:creationId xmlns:a16="http://schemas.microsoft.com/office/drawing/2014/main" id="{6827A65A-3806-F2DD-C0B4-9B8FF1A4E8A7}"/>
              </a:ext>
            </a:extLst>
          </p:cNvPr>
          <p:cNvSpPr>
            <a:spLocks noGrp="1"/>
          </p:cNvSpPr>
          <p:nvPr>
            <p:ph type="title"/>
          </p:nvPr>
        </p:nvSpPr>
        <p:spPr>
          <a:xfrm>
            <a:off x="1600376" y="606363"/>
            <a:ext cx="9764151" cy="752873"/>
          </a:xfrm>
        </p:spPr>
        <p:txBody>
          <a:bodyPr>
            <a:normAutofit fontScale="90000"/>
          </a:bodyPr>
          <a:lstStyle/>
          <a:p>
            <a:r>
              <a:rPr lang="en-US" dirty="0"/>
              <a:t>Drug that can Impair Male Fertility</a:t>
            </a:r>
          </a:p>
        </p:txBody>
      </p:sp>
      <p:pic>
        <p:nvPicPr>
          <p:cNvPr id="7" name="Content Placeholder 3">
            <a:extLst>
              <a:ext uri="{FF2B5EF4-FFF2-40B4-BE49-F238E27FC236}">
                <a16:creationId xmlns:a16="http://schemas.microsoft.com/office/drawing/2014/main" id="{AB7B7C72-436E-B9CE-C31C-71C5E0ACB8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8433" y="1443644"/>
            <a:ext cx="10415133" cy="4797984"/>
          </a:xfrm>
          <a:prstGeom prst="rect">
            <a:avLst/>
          </a:prstGeom>
        </p:spPr>
      </p:pic>
    </p:spTree>
    <p:extLst>
      <p:ext uri="{BB962C8B-B14F-4D97-AF65-F5344CB8AC3E}">
        <p14:creationId xmlns:p14="http://schemas.microsoft.com/office/powerpoint/2010/main" val="4141290866"/>
      </p:ext>
    </p:extLst>
  </p:cSld>
  <p:clrMapOvr>
    <a:masterClrMapping/>
  </p:clrMapOvr>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Metropolitan</Template>
  <TotalTime>3027</TotalTime>
  <Words>3942</Words>
  <Application>Microsoft Office PowerPoint</Application>
  <PresentationFormat>شاشة عريضة</PresentationFormat>
  <Paragraphs>362</Paragraphs>
  <Slides>47</Slides>
  <Notes>6</Notes>
  <HiddenSlides>1</HiddenSlides>
  <MMClips>0</MMClips>
  <ScaleCrop>false</ScaleCrop>
  <HeadingPairs>
    <vt:vector size="4" baseType="variant">
      <vt:variant>
        <vt:lpstr>نسق</vt:lpstr>
      </vt:variant>
      <vt:variant>
        <vt:i4>1</vt:i4>
      </vt:variant>
      <vt:variant>
        <vt:lpstr>عناوين الشرائح</vt:lpstr>
      </vt:variant>
      <vt:variant>
        <vt:i4>47</vt:i4>
      </vt:variant>
    </vt:vector>
  </HeadingPairs>
  <TitlesOfParts>
    <vt:vector size="48" baseType="lpstr">
      <vt:lpstr>Metropolitan</vt:lpstr>
      <vt:lpstr>Fertility Challenges </vt:lpstr>
      <vt:lpstr>Introduction</vt:lpstr>
      <vt:lpstr>عرض تقديمي في PowerPoint</vt:lpstr>
      <vt:lpstr>Introduction </vt:lpstr>
      <vt:lpstr>عرض تقديمي في PowerPoint</vt:lpstr>
      <vt:lpstr>Semen Analysis </vt:lpstr>
      <vt:lpstr>Normal Semen Analysis </vt:lpstr>
      <vt:lpstr>Terminology</vt:lpstr>
      <vt:lpstr>Drug that can Impair Male Fertility</vt:lpstr>
      <vt:lpstr>Azoospermia: Classification and Treatment</vt:lpstr>
      <vt:lpstr>عرض تقديمي في PowerPoint</vt:lpstr>
      <vt:lpstr>C-Post Testicular Azoospermia</vt:lpstr>
      <vt:lpstr>C-Post Testicular Azoospermia</vt:lpstr>
      <vt:lpstr>عرض تقديمي في PowerPoint</vt:lpstr>
      <vt:lpstr>عرض تقديمي في PowerPoint</vt:lpstr>
      <vt:lpstr>عرض تقديمي في PowerPoint</vt:lpstr>
      <vt:lpstr>Fertility preservation for females with cancer</vt:lpstr>
      <vt:lpstr>How Cancer and Cancer Treatment Can Affect Fertility</vt:lpstr>
      <vt:lpstr>Fertility and Cancer</vt:lpstr>
      <vt:lpstr>Fertility and Cancer</vt:lpstr>
      <vt:lpstr>CANCER THERAPY AND FERTILITY</vt:lpstr>
      <vt:lpstr>CANCER THERAPY AND FERTILITY</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Fertility preservation in women with non-gynecological malignancies</vt:lpstr>
      <vt:lpstr>Ovarian protection techniques</vt:lpstr>
      <vt:lpstr>عرض تقديمي في PowerPoint</vt:lpstr>
      <vt:lpstr>Gonadotropins releasing hormone  analogue (temporary ovarian suppression)</vt:lpstr>
      <vt:lpstr>Ovarian transposition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Options for women who are not fertile after cancer treatment  legally complicated and expensive process.</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Cancer and Cancer Treatment Can Affect Fertility</dc:title>
  <dc:creator>USER</dc:creator>
  <cp:lastModifiedBy>Khaleel Ra'ed AbuAwad</cp:lastModifiedBy>
  <cp:revision>98</cp:revision>
  <dcterms:created xsi:type="dcterms:W3CDTF">2021-10-18T15:41:20Z</dcterms:created>
  <dcterms:modified xsi:type="dcterms:W3CDTF">2025-04-15T10:37:25Z</dcterms:modified>
</cp:coreProperties>
</file>