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40" r:id="rId2"/>
  </p:sldMasterIdLst>
  <p:notesMasterIdLst>
    <p:notesMasterId r:id="rId22"/>
  </p:notesMasterIdLst>
  <p:sldIdLst>
    <p:sldId id="256" r:id="rId3"/>
    <p:sldId id="257" r:id="rId4"/>
    <p:sldId id="258" r:id="rId5"/>
    <p:sldId id="286" r:id="rId6"/>
    <p:sldId id="259" r:id="rId7"/>
    <p:sldId id="311" r:id="rId8"/>
    <p:sldId id="264" r:id="rId9"/>
    <p:sldId id="313" r:id="rId10"/>
    <p:sldId id="314" r:id="rId11"/>
    <p:sldId id="268" r:id="rId12"/>
    <p:sldId id="271" r:id="rId13"/>
    <p:sldId id="310" r:id="rId14"/>
    <p:sldId id="273" r:id="rId15"/>
    <p:sldId id="288" r:id="rId16"/>
    <p:sldId id="282" r:id="rId17"/>
    <p:sldId id="307" r:id="rId18"/>
    <p:sldId id="309" r:id="rId19"/>
    <p:sldId id="315" r:id="rId20"/>
    <p:sldId id="31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94E2B7-57EA-B6E1-852B-E2C806AFA96A}" v="14" dt="2023-03-02T07:15:32.775"/>
    <p1510:client id="{9FC85FC7-11AF-B9C2-3A31-FDB5CA83C2B2}" v="2" dt="2023-03-02T09:05:53.350"/>
    <p1510:client id="{C69483E6-40FB-733A-7F48-0B6E31642855}" v="122" dt="2023-03-05T06:49:37.339"/>
    <p1510:client id="{C9756B22-BD2E-20AB-3509-B6B14625A149}" v="8" dt="2023-03-01T12:37:27.852"/>
    <p1510:client id="{E0828938-C09E-8A77-FFA1-A081C0754F10}" v="29" dt="2023-03-02T10:25:18.2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3019" autoAdjust="0"/>
  </p:normalViewPr>
  <p:slideViewPr>
    <p:cSldViewPr>
      <p:cViewPr>
        <p:scale>
          <a:sx n="66" d="100"/>
          <a:sy n="66" d="100"/>
        </p:scale>
        <p:origin x="-150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har Ahmad. Abu morad" userId="S::mathhar@mutah.edu.jo::7ef918d1-8ff8-4c99-946b-4940260b1f06" providerId="AD" clId="Web-{C9756B22-BD2E-20AB-3509-B6B14625A149}"/>
    <pc:docChg chg="modSld">
      <pc:chgData name="Mathhar Ahmad. Abu morad" userId="S::mathhar@mutah.edu.jo::7ef918d1-8ff8-4c99-946b-4940260b1f06" providerId="AD" clId="Web-{C9756B22-BD2E-20AB-3509-B6B14625A149}" dt="2023-03-01T12:37:27.852" v="3" actId="20577"/>
      <pc:docMkLst>
        <pc:docMk/>
      </pc:docMkLst>
      <pc:sldChg chg="modSp">
        <pc:chgData name="Mathhar Ahmad. Abu morad" userId="S::mathhar@mutah.edu.jo::7ef918d1-8ff8-4c99-946b-4940260b1f06" providerId="AD" clId="Web-{C9756B22-BD2E-20AB-3509-B6B14625A149}" dt="2023-03-01T12:37:27.852" v="3" actId="20577"/>
        <pc:sldMkLst>
          <pc:docMk/>
          <pc:sldMk cId="0" sldId="290"/>
        </pc:sldMkLst>
        <pc:spChg chg="mod">
          <ac:chgData name="Mathhar Ahmad. Abu morad" userId="S::mathhar@mutah.edu.jo::7ef918d1-8ff8-4c99-946b-4940260b1f06" providerId="AD" clId="Web-{C9756B22-BD2E-20AB-3509-B6B14625A149}" dt="2023-03-01T12:37:27.852" v="3" actId="20577"/>
          <ac:spMkLst>
            <pc:docMk/>
            <pc:sldMk cId="0" sldId="290"/>
            <ac:spMk id="41987" creationId="{00000000-0000-0000-0000-000000000000}"/>
          </ac:spMkLst>
        </pc:spChg>
      </pc:sldChg>
    </pc:docChg>
  </pc:docChgLst>
  <pc:docChgLst>
    <pc:chgData name="Mathhar Ahmad. Abu morad" userId="S::mathhar@mutah.edu.jo::7ef918d1-8ff8-4c99-946b-4940260b1f06" providerId="AD" clId="Web-{2C94E2B7-57EA-B6E1-852B-E2C806AFA96A}"/>
    <pc:docChg chg="modSld">
      <pc:chgData name="Mathhar Ahmad. Abu morad" userId="S::mathhar@mutah.edu.jo::7ef918d1-8ff8-4c99-946b-4940260b1f06" providerId="AD" clId="Web-{2C94E2B7-57EA-B6E1-852B-E2C806AFA96A}" dt="2023-03-02T07:15:32.775" v="12" actId="20577"/>
      <pc:docMkLst>
        <pc:docMk/>
      </pc:docMkLst>
      <pc:sldChg chg="modSp">
        <pc:chgData name="Mathhar Ahmad. Abu morad" userId="S::mathhar@mutah.edu.jo::7ef918d1-8ff8-4c99-946b-4940260b1f06" providerId="AD" clId="Web-{2C94E2B7-57EA-B6E1-852B-E2C806AFA96A}" dt="2023-03-02T07:15:32.775" v="12" actId="20577"/>
        <pc:sldMkLst>
          <pc:docMk/>
          <pc:sldMk cId="0" sldId="268"/>
        </pc:sldMkLst>
        <pc:spChg chg="mod">
          <ac:chgData name="Mathhar Ahmad. Abu morad" userId="S::mathhar@mutah.edu.jo::7ef918d1-8ff8-4c99-946b-4940260b1f06" providerId="AD" clId="Web-{2C94E2B7-57EA-B6E1-852B-E2C806AFA96A}" dt="2023-03-02T07:15:32.775" v="12" actId="20577"/>
          <ac:spMkLst>
            <pc:docMk/>
            <pc:sldMk cId="0" sldId="268"/>
            <ac:spMk id="3" creationId="{00000000-0000-0000-0000-000000000000}"/>
          </ac:spMkLst>
        </pc:spChg>
      </pc:sldChg>
    </pc:docChg>
  </pc:docChgLst>
  <pc:docChgLst>
    <pc:chgData name="Mathhar Ahmad. Abu morad" userId="S::mathhar@mutah.edu.jo::7ef918d1-8ff8-4c99-946b-4940260b1f06" providerId="AD" clId="Web-{E0828938-C09E-8A77-FFA1-A081C0754F10}"/>
    <pc:docChg chg="addSld delSld modSld">
      <pc:chgData name="Mathhar Ahmad. Abu morad" userId="S::mathhar@mutah.edu.jo::7ef918d1-8ff8-4c99-946b-4940260b1f06" providerId="AD" clId="Web-{E0828938-C09E-8A77-FFA1-A081C0754F10}" dt="2023-03-02T10:25:18.227" v="25"/>
      <pc:docMkLst>
        <pc:docMk/>
      </pc:docMkLst>
      <pc:sldChg chg="addSp delSp modSp">
        <pc:chgData name="Mathhar Ahmad. Abu morad" userId="S::mathhar@mutah.edu.jo::7ef918d1-8ff8-4c99-946b-4940260b1f06" providerId="AD" clId="Web-{E0828938-C09E-8A77-FFA1-A081C0754F10}" dt="2023-03-02T10:09:24.691" v="6" actId="20577"/>
        <pc:sldMkLst>
          <pc:docMk/>
          <pc:sldMk cId="0" sldId="256"/>
        </pc:sldMkLst>
        <pc:spChg chg="mod">
          <ac:chgData name="Mathhar Ahmad. Abu morad" userId="S::mathhar@mutah.edu.jo::7ef918d1-8ff8-4c99-946b-4940260b1f06" providerId="AD" clId="Web-{E0828938-C09E-8A77-FFA1-A081C0754F10}" dt="2023-03-02T10:09:24.691" v="6" actId="20577"/>
          <ac:spMkLst>
            <pc:docMk/>
            <pc:sldMk cId="0" sldId="256"/>
            <ac:spMk id="2" creationId="{00000000-0000-0000-0000-000000000000}"/>
          </ac:spMkLst>
        </pc:spChg>
        <pc:spChg chg="del mod">
          <ac:chgData name="Mathhar Ahmad. Abu morad" userId="S::mathhar@mutah.edu.jo::7ef918d1-8ff8-4c99-946b-4940260b1f06" providerId="AD" clId="Web-{E0828938-C09E-8A77-FFA1-A081C0754F10}" dt="2023-03-02T10:09:12.706" v="4"/>
          <ac:spMkLst>
            <pc:docMk/>
            <pc:sldMk cId="0" sldId="256"/>
            <ac:spMk id="3" creationId="{00000000-0000-0000-0000-000000000000}"/>
          </ac:spMkLst>
        </pc:spChg>
        <pc:spChg chg="add mod">
          <ac:chgData name="Mathhar Ahmad. Abu morad" userId="S::mathhar@mutah.edu.jo::7ef918d1-8ff8-4c99-946b-4940260b1f06" providerId="AD" clId="Web-{E0828938-C09E-8A77-FFA1-A081C0754F10}" dt="2023-03-02T10:09:07.393" v="3" actId="1076"/>
          <ac:spMkLst>
            <pc:docMk/>
            <pc:sldMk cId="0" sldId="256"/>
            <ac:spMk id="4" creationId="{86C4E6D2-5E46-71E7-638E-0266E662AE52}"/>
          </ac:spMkLst>
        </pc:spChg>
      </pc:sldChg>
      <pc:sldChg chg="del">
        <pc:chgData name="Mathhar Ahmad. Abu morad" userId="S::mathhar@mutah.edu.jo::7ef918d1-8ff8-4c99-946b-4940260b1f06" providerId="AD" clId="Web-{E0828938-C09E-8A77-FFA1-A081C0754F10}" dt="2023-03-02T10:10:02.052" v="7"/>
        <pc:sldMkLst>
          <pc:docMk/>
          <pc:sldMk cId="0" sldId="290"/>
        </pc:sldMkLst>
      </pc:sldChg>
      <pc:sldChg chg="del">
        <pc:chgData name="Mathhar Ahmad. Abu morad" userId="S::mathhar@mutah.edu.jo::7ef918d1-8ff8-4c99-946b-4940260b1f06" providerId="AD" clId="Web-{E0828938-C09E-8A77-FFA1-A081C0754F10}" dt="2023-03-02T10:10:06.552" v="8"/>
        <pc:sldMkLst>
          <pc:docMk/>
          <pc:sldMk cId="0" sldId="291"/>
        </pc:sldMkLst>
      </pc:sldChg>
      <pc:sldChg chg="del">
        <pc:chgData name="Mathhar Ahmad. Abu morad" userId="S::mathhar@mutah.edu.jo::7ef918d1-8ff8-4c99-946b-4940260b1f06" providerId="AD" clId="Web-{E0828938-C09E-8A77-FFA1-A081C0754F10}" dt="2023-03-02T10:10:10.161" v="10"/>
        <pc:sldMkLst>
          <pc:docMk/>
          <pc:sldMk cId="0" sldId="292"/>
        </pc:sldMkLst>
      </pc:sldChg>
      <pc:sldChg chg="del">
        <pc:chgData name="Mathhar Ahmad. Abu morad" userId="S::mathhar@mutah.edu.jo::7ef918d1-8ff8-4c99-946b-4940260b1f06" providerId="AD" clId="Web-{E0828938-C09E-8A77-FFA1-A081C0754F10}" dt="2023-03-02T10:10:13.115" v="11"/>
        <pc:sldMkLst>
          <pc:docMk/>
          <pc:sldMk cId="0" sldId="293"/>
        </pc:sldMkLst>
      </pc:sldChg>
      <pc:sldChg chg="modSp">
        <pc:chgData name="Mathhar Ahmad. Abu morad" userId="S::mathhar@mutah.edu.jo::7ef918d1-8ff8-4c99-946b-4940260b1f06" providerId="AD" clId="Web-{E0828938-C09E-8A77-FFA1-A081C0754F10}" dt="2023-03-02T10:24:28.288" v="16" actId="1076"/>
        <pc:sldMkLst>
          <pc:docMk/>
          <pc:sldMk cId="0" sldId="309"/>
        </pc:sldMkLst>
        <pc:picChg chg="mod">
          <ac:chgData name="Mathhar Ahmad. Abu morad" userId="S::mathhar@mutah.edu.jo::7ef918d1-8ff8-4c99-946b-4940260b1f06" providerId="AD" clId="Web-{E0828938-C09E-8A77-FFA1-A081C0754F10}" dt="2023-03-02T10:24:28.288" v="16" actId="1076"/>
          <ac:picMkLst>
            <pc:docMk/>
            <pc:sldMk cId="0" sldId="309"/>
            <ac:picMk id="11" creationId="{00000000-0000-0000-0000-000000000000}"/>
          </ac:picMkLst>
        </pc:picChg>
      </pc:sldChg>
      <pc:sldChg chg="addSp modSp new del">
        <pc:chgData name="Mathhar Ahmad. Abu morad" userId="S::mathhar@mutah.edu.jo::7ef918d1-8ff8-4c99-946b-4940260b1f06" providerId="AD" clId="Web-{E0828938-C09E-8A77-FFA1-A081C0754F10}" dt="2023-03-02T10:24:32.147" v="17"/>
        <pc:sldMkLst>
          <pc:docMk/>
          <pc:sldMk cId="651783104" sldId="315"/>
        </pc:sldMkLst>
        <pc:picChg chg="add mod">
          <ac:chgData name="Mathhar Ahmad. Abu morad" userId="S::mathhar@mutah.edu.jo::7ef918d1-8ff8-4c99-946b-4940260b1f06" providerId="AD" clId="Web-{E0828938-C09E-8A77-FFA1-A081C0754F10}" dt="2023-03-02T10:24:18.100" v="15" actId="1076"/>
          <ac:picMkLst>
            <pc:docMk/>
            <pc:sldMk cId="651783104" sldId="315"/>
            <ac:picMk id="2" creationId="{9D4B3251-C936-ACB6-32CC-11AC7C6B7E11}"/>
          </ac:picMkLst>
        </pc:picChg>
      </pc:sldChg>
      <pc:sldChg chg="add del">
        <pc:chgData name="Mathhar Ahmad. Abu morad" userId="S::mathhar@mutah.edu.jo::7ef918d1-8ff8-4c99-946b-4940260b1f06" providerId="AD" clId="Web-{E0828938-C09E-8A77-FFA1-A081C0754F10}" dt="2023-03-02T10:25:18.227" v="25"/>
        <pc:sldMkLst>
          <pc:docMk/>
          <pc:sldMk cId="1429261020" sldId="315"/>
        </pc:sldMkLst>
      </pc:sldChg>
      <pc:sldChg chg="modSp add del">
        <pc:chgData name="Mathhar Ahmad. Abu morad" userId="S::mathhar@mutah.edu.jo::7ef918d1-8ff8-4c99-946b-4940260b1f06" providerId="AD" clId="Web-{E0828938-C09E-8A77-FFA1-A081C0754F10}" dt="2023-03-02T10:25:14.805" v="24"/>
        <pc:sldMkLst>
          <pc:docMk/>
          <pc:sldMk cId="3531986000" sldId="316"/>
        </pc:sldMkLst>
        <pc:picChg chg="mod">
          <ac:chgData name="Mathhar Ahmad. Abu morad" userId="S::mathhar@mutah.edu.jo::7ef918d1-8ff8-4c99-946b-4940260b1f06" providerId="AD" clId="Web-{E0828938-C09E-8A77-FFA1-A081C0754F10}" dt="2023-03-02T10:25:12.336" v="23" actId="1076"/>
          <ac:picMkLst>
            <pc:docMk/>
            <pc:sldMk cId="3531986000" sldId="316"/>
            <ac:picMk id="2" creationId="{9D4B3251-C936-ACB6-32CC-11AC7C6B7E11}"/>
          </ac:picMkLst>
        </pc:picChg>
      </pc:sldChg>
    </pc:docChg>
  </pc:docChgLst>
  <pc:docChgLst>
    <pc:chgData name="Mathhar Ahmad. Abu morad" userId="S::mathhar@mutah.edu.jo::7ef918d1-8ff8-4c99-946b-4940260b1f06" providerId="AD" clId="Web-{9FC85FC7-11AF-B9C2-3A31-FDB5CA83C2B2}"/>
    <pc:docChg chg="addSld delSld">
      <pc:chgData name="Mathhar Ahmad. Abu morad" userId="S::mathhar@mutah.edu.jo::7ef918d1-8ff8-4c99-946b-4940260b1f06" providerId="AD" clId="Web-{9FC85FC7-11AF-B9C2-3A31-FDB5CA83C2B2}" dt="2023-03-02T09:05:53.350" v="1"/>
      <pc:docMkLst>
        <pc:docMk/>
      </pc:docMkLst>
      <pc:sldChg chg="new del">
        <pc:chgData name="Mathhar Ahmad. Abu morad" userId="S::mathhar@mutah.edu.jo::7ef918d1-8ff8-4c99-946b-4940260b1f06" providerId="AD" clId="Web-{9FC85FC7-11AF-B9C2-3A31-FDB5CA83C2B2}" dt="2023-03-02T09:05:53.350" v="1"/>
        <pc:sldMkLst>
          <pc:docMk/>
          <pc:sldMk cId="2668226155" sldId="316"/>
        </pc:sldMkLst>
      </pc:sldChg>
    </pc:docChg>
  </pc:docChgLst>
  <pc:docChgLst>
    <pc:chgData name="Mathhar Ahmad. Abu morad" userId="S::mathhar@mutah.edu.jo::7ef918d1-8ff8-4c99-946b-4940260b1f06" providerId="AD" clId="Web-{C69483E6-40FB-733A-7F48-0B6E31642855}"/>
    <pc:docChg chg="addSld modSld addMainMaster">
      <pc:chgData name="Mathhar Ahmad. Abu morad" userId="S::mathhar@mutah.edu.jo::7ef918d1-8ff8-4c99-946b-4940260b1f06" providerId="AD" clId="Web-{C69483E6-40FB-733A-7F48-0B6E31642855}" dt="2023-03-05T06:49:37.339" v="98" actId="20577"/>
      <pc:docMkLst>
        <pc:docMk/>
      </pc:docMkLst>
      <pc:sldChg chg="addSp delSp modSp">
        <pc:chgData name="Mathhar Ahmad. Abu morad" userId="S::mathhar@mutah.edu.jo::7ef918d1-8ff8-4c99-946b-4940260b1f06" providerId="AD" clId="Web-{C69483E6-40FB-733A-7F48-0B6E31642855}" dt="2023-03-05T06:20:40.812" v="77" actId="20577"/>
        <pc:sldMkLst>
          <pc:docMk/>
          <pc:sldMk cId="0" sldId="309"/>
        </pc:sldMkLst>
        <pc:spChg chg="mod">
          <ac:chgData name="Mathhar Ahmad. Abu morad" userId="S::mathhar@mutah.edu.jo::7ef918d1-8ff8-4c99-946b-4940260b1f06" providerId="AD" clId="Web-{C69483E6-40FB-733A-7F48-0B6E31642855}" dt="2023-03-05T06:19:48.639" v="40" actId="1076"/>
          <ac:spMkLst>
            <pc:docMk/>
            <pc:sldMk cId="0" sldId="309"/>
            <ac:spMk id="10" creationId="{00000000-0000-0000-0000-000000000000}"/>
          </ac:spMkLst>
        </pc:spChg>
        <pc:spChg chg="add del mod">
          <ac:chgData name="Mathhar Ahmad. Abu morad" userId="S::mathhar@mutah.edu.jo::7ef918d1-8ff8-4c99-946b-4940260b1f06" providerId="AD" clId="Web-{C69483E6-40FB-733A-7F48-0B6E31642855}" dt="2023-03-05T06:20:40.812" v="77" actId="20577"/>
          <ac:spMkLst>
            <pc:docMk/>
            <pc:sldMk cId="0" sldId="309"/>
            <ac:spMk id="12" creationId="{00000000-0000-0000-0000-000000000000}"/>
          </ac:spMkLst>
        </pc:spChg>
        <pc:spChg chg="mod">
          <ac:chgData name="Mathhar Ahmad. Abu morad" userId="S::mathhar@mutah.edu.jo::7ef918d1-8ff8-4c99-946b-4940260b1f06" providerId="AD" clId="Web-{C69483E6-40FB-733A-7F48-0B6E31642855}" dt="2023-03-05T06:20:38.140" v="63" actId="14100"/>
          <ac:spMkLst>
            <pc:docMk/>
            <pc:sldMk cId="0" sldId="309"/>
            <ac:spMk id="20485" creationId="{00000000-0000-0000-0000-000000000000}"/>
          </ac:spMkLst>
        </pc:spChg>
      </pc:sldChg>
      <pc:sldChg chg="addSp modSp">
        <pc:chgData name="Mathhar Ahmad. Abu morad" userId="S::mathhar@mutah.edu.jo::7ef918d1-8ff8-4c99-946b-4940260b1f06" providerId="AD" clId="Web-{C69483E6-40FB-733A-7F48-0B6E31642855}" dt="2023-03-05T06:49:37.339" v="98" actId="20577"/>
        <pc:sldMkLst>
          <pc:docMk/>
          <pc:sldMk cId="0" sldId="312"/>
        </pc:sldMkLst>
        <pc:spChg chg="add mod">
          <ac:chgData name="Mathhar Ahmad. Abu morad" userId="S::mathhar@mutah.edu.jo::7ef918d1-8ff8-4c99-946b-4940260b1f06" providerId="AD" clId="Web-{C69483E6-40FB-733A-7F48-0B6E31642855}" dt="2023-03-05T06:49:37.339" v="98" actId="20577"/>
          <ac:spMkLst>
            <pc:docMk/>
            <pc:sldMk cId="0" sldId="312"/>
            <ac:spMk id="3" creationId="{1A16471A-1BEC-5C70-0922-01A367576CF5}"/>
          </ac:spMkLst>
        </pc:spChg>
        <pc:spChg chg="mod">
          <ac:chgData name="Mathhar Ahmad. Abu morad" userId="S::mathhar@mutah.edu.jo::7ef918d1-8ff8-4c99-946b-4940260b1f06" providerId="AD" clId="Web-{C69483E6-40FB-733A-7F48-0B6E31642855}" dt="2023-03-05T06:42:18.031" v="94" actId="20577"/>
          <ac:spMkLst>
            <pc:docMk/>
            <pc:sldMk cId="0" sldId="312"/>
            <ac:spMk id="44035" creationId="{00000000-0000-0000-0000-000000000000}"/>
          </ac:spMkLst>
        </pc:spChg>
        <pc:picChg chg="add mod">
          <ac:chgData name="Mathhar Ahmad. Abu morad" userId="S::mathhar@mutah.edu.jo::7ef918d1-8ff8-4c99-946b-4940260b1f06" providerId="AD" clId="Web-{C69483E6-40FB-733A-7F48-0B6E31642855}" dt="2023-03-05T06:39:02.180" v="82" actId="1076"/>
          <ac:picMkLst>
            <pc:docMk/>
            <pc:sldMk cId="0" sldId="312"/>
            <ac:picMk id="2" creationId="{9AF95BB1-3AED-B32B-2C18-658851588FE1}"/>
          </ac:picMkLst>
        </pc:picChg>
      </pc:sldChg>
      <pc:sldChg chg="modSp add">
        <pc:chgData name="Mathhar Ahmad. Abu morad" userId="S::mathhar@mutah.edu.jo::7ef918d1-8ff8-4c99-946b-4940260b1f06" providerId="AD" clId="Web-{C69483E6-40FB-733A-7F48-0B6E31642855}" dt="2023-03-05T06:29:21.755" v="80" actId="20577"/>
        <pc:sldMkLst>
          <pc:docMk/>
          <pc:sldMk cId="3228572830" sldId="315"/>
        </pc:sldMkLst>
        <pc:spChg chg="mod">
          <ac:chgData name="Mathhar Ahmad. Abu morad" userId="S::mathhar@mutah.edu.jo::7ef918d1-8ff8-4c99-946b-4940260b1f06" providerId="AD" clId="Web-{C69483E6-40FB-733A-7F48-0B6E31642855}" dt="2023-03-05T06:29:21.755" v="80" actId="20577"/>
          <ac:spMkLst>
            <pc:docMk/>
            <pc:sldMk cId="3228572830" sldId="315"/>
            <ac:spMk id="41986" creationId="{A4D4FB0E-83BB-3827-6523-20F360F81DC5}"/>
          </ac:spMkLst>
        </pc:spChg>
      </pc:sldChg>
      <pc:sldMasterChg chg="add addSldLayout">
        <pc:chgData name="Mathhar Ahmad. Abu morad" userId="S::mathhar@mutah.edu.jo::7ef918d1-8ff8-4c99-946b-4940260b1f06" providerId="AD" clId="Web-{C69483E6-40FB-733A-7F48-0B6E31642855}" dt="2023-03-05T06:28:07.144" v="78"/>
        <pc:sldMasterMkLst>
          <pc:docMk/>
          <pc:sldMasterMk cId="0" sldId="2147483940"/>
        </pc:sldMasterMkLst>
        <pc:sldLayoutChg chg="add">
          <pc:chgData name="Mathhar Ahmad. Abu morad" userId="S::mathhar@mutah.edu.jo::7ef918d1-8ff8-4c99-946b-4940260b1f06" providerId="AD" clId="Web-{C69483E6-40FB-733A-7F48-0B6E31642855}" dt="2023-03-05T06:28:07.144" v="78"/>
          <pc:sldLayoutMkLst>
            <pc:docMk/>
            <pc:sldMasterMk cId="0" sldId="2147483940"/>
            <pc:sldLayoutMk cId="4091935110" sldId="2147483925"/>
          </pc:sldLayoutMkLst>
        </pc:sldLayoutChg>
        <pc:sldLayoutChg chg="add">
          <pc:chgData name="Mathhar Ahmad. Abu morad" userId="S::mathhar@mutah.edu.jo::7ef918d1-8ff8-4c99-946b-4940260b1f06" providerId="AD" clId="Web-{C69483E6-40FB-733A-7F48-0B6E31642855}" dt="2023-03-05T06:28:07.144" v="78"/>
          <pc:sldLayoutMkLst>
            <pc:docMk/>
            <pc:sldMasterMk cId="0" sldId="2147483940"/>
            <pc:sldLayoutMk cId="1405521283" sldId="2147483926"/>
          </pc:sldLayoutMkLst>
        </pc:sldLayoutChg>
        <pc:sldLayoutChg chg="add">
          <pc:chgData name="Mathhar Ahmad. Abu morad" userId="S::mathhar@mutah.edu.jo::7ef918d1-8ff8-4c99-946b-4940260b1f06" providerId="AD" clId="Web-{C69483E6-40FB-733A-7F48-0B6E31642855}" dt="2023-03-05T06:28:07.144" v="78"/>
          <pc:sldLayoutMkLst>
            <pc:docMk/>
            <pc:sldMasterMk cId="0" sldId="2147483940"/>
            <pc:sldLayoutMk cId="2435482187" sldId="2147483927"/>
          </pc:sldLayoutMkLst>
        </pc:sldLayoutChg>
        <pc:sldLayoutChg chg="add">
          <pc:chgData name="Mathhar Ahmad. Abu morad" userId="S::mathhar@mutah.edu.jo::7ef918d1-8ff8-4c99-946b-4940260b1f06" providerId="AD" clId="Web-{C69483E6-40FB-733A-7F48-0B6E31642855}" dt="2023-03-05T06:28:07.144" v="78"/>
          <pc:sldLayoutMkLst>
            <pc:docMk/>
            <pc:sldMasterMk cId="0" sldId="2147483940"/>
            <pc:sldLayoutMk cId="3072755216" sldId="2147483928"/>
          </pc:sldLayoutMkLst>
        </pc:sldLayoutChg>
        <pc:sldLayoutChg chg="add">
          <pc:chgData name="Mathhar Ahmad. Abu morad" userId="S::mathhar@mutah.edu.jo::7ef918d1-8ff8-4c99-946b-4940260b1f06" providerId="AD" clId="Web-{C69483E6-40FB-733A-7F48-0B6E31642855}" dt="2023-03-05T06:28:07.144" v="78"/>
          <pc:sldLayoutMkLst>
            <pc:docMk/>
            <pc:sldMasterMk cId="0" sldId="2147483940"/>
            <pc:sldLayoutMk cId="4228778119" sldId="2147483929"/>
          </pc:sldLayoutMkLst>
        </pc:sldLayoutChg>
        <pc:sldLayoutChg chg="add">
          <pc:chgData name="Mathhar Ahmad. Abu morad" userId="S::mathhar@mutah.edu.jo::7ef918d1-8ff8-4c99-946b-4940260b1f06" providerId="AD" clId="Web-{C69483E6-40FB-733A-7F48-0B6E31642855}" dt="2023-03-05T06:28:07.144" v="78"/>
          <pc:sldLayoutMkLst>
            <pc:docMk/>
            <pc:sldMasterMk cId="0" sldId="2147483940"/>
            <pc:sldLayoutMk cId="1367991218" sldId="2147483930"/>
          </pc:sldLayoutMkLst>
        </pc:sldLayoutChg>
        <pc:sldLayoutChg chg="add">
          <pc:chgData name="Mathhar Ahmad. Abu morad" userId="S::mathhar@mutah.edu.jo::7ef918d1-8ff8-4c99-946b-4940260b1f06" providerId="AD" clId="Web-{C69483E6-40FB-733A-7F48-0B6E31642855}" dt="2023-03-05T06:28:07.144" v="78"/>
          <pc:sldLayoutMkLst>
            <pc:docMk/>
            <pc:sldMasterMk cId="0" sldId="2147483940"/>
            <pc:sldLayoutMk cId="1562498962" sldId="2147483931"/>
          </pc:sldLayoutMkLst>
        </pc:sldLayoutChg>
        <pc:sldLayoutChg chg="add">
          <pc:chgData name="Mathhar Ahmad. Abu morad" userId="S::mathhar@mutah.edu.jo::7ef918d1-8ff8-4c99-946b-4940260b1f06" providerId="AD" clId="Web-{C69483E6-40FB-733A-7F48-0B6E31642855}" dt="2023-03-05T06:28:07.144" v="78"/>
          <pc:sldLayoutMkLst>
            <pc:docMk/>
            <pc:sldMasterMk cId="0" sldId="2147483940"/>
            <pc:sldLayoutMk cId="2368203784" sldId="2147483932"/>
          </pc:sldLayoutMkLst>
        </pc:sldLayoutChg>
        <pc:sldLayoutChg chg="add">
          <pc:chgData name="Mathhar Ahmad. Abu morad" userId="S::mathhar@mutah.edu.jo::7ef918d1-8ff8-4c99-946b-4940260b1f06" providerId="AD" clId="Web-{C69483E6-40FB-733A-7F48-0B6E31642855}" dt="2023-03-05T06:28:07.144" v="78"/>
          <pc:sldLayoutMkLst>
            <pc:docMk/>
            <pc:sldMasterMk cId="0" sldId="2147483940"/>
            <pc:sldLayoutMk cId="1380042092" sldId="2147483933"/>
          </pc:sldLayoutMkLst>
        </pc:sldLayoutChg>
        <pc:sldLayoutChg chg="add">
          <pc:chgData name="Mathhar Ahmad. Abu morad" userId="S::mathhar@mutah.edu.jo::7ef918d1-8ff8-4c99-946b-4940260b1f06" providerId="AD" clId="Web-{C69483E6-40FB-733A-7F48-0B6E31642855}" dt="2023-03-05T06:28:07.144" v="78"/>
          <pc:sldLayoutMkLst>
            <pc:docMk/>
            <pc:sldMasterMk cId="0" sldId="2147483940"/>
            <pc:sldLayoutMk cId="1722458861" sldId="2147483934"/>
          </pc:sldLayoutMkLst>
        </pc:sldLayoutChg>
        <pc:sldLayoutChg chg="add">
          <pc:chgData name="Mathhar Ahmad. Abu morad" userId="S::mathhar@mutah.edu.jo::7ef918d1-8ff8-4c99-946b-4940260b1f06" providerId="AD" clId="Web-{C69483E6-40FB-733A-7F48-0B6E31642855}" dt="2023-03-05T06:28:07.144" v="78"/>
          <pc:sldLayoutMkLst>
            <pc:docMk/>
            <pc:sldMasterMk cId="0" sldId="2147483940"/>
            <pc:sldLayoutMk cId="887593252" sldId="2147483935"/>
          </pc:sldLayoutMkLst>
        </pc:sldLayoutChg>
        <pc:sldLayoutChg chg="add">
          <pc:chgData name="Mathhar Ahmad. Abu morad" userId="S::mathhar@mutah.edu.jo::7ef918d1-8ff8-4c99-946b-4940260b1f06" providerId="AD" clId="Web-{C69483E6-40FB-733A-7F48-0B6E31642855}" dt="2023-03-05T06:28:07.144" v="78"/>
          <pc:sldLayoutMkLst>
            <pc:docMk/>
            <pc:sldMasterMk cId="0" sldId="2147483940"/>
            <pc:sldLayoutMk cId="3913458477" sldId="2147483936"/>
          </pc:sldLayoutMkLst>
        </pc:sldLayoutChg>
        <pc:sldLayoutChg chg="add">
          <pc:chgData name="Mathhar Ahmad. Abu morad" userId="S::mathhar@mutah.edu.jo::7ef918d1-8ff8-4c99-946b-4940260b1f06" providerId="AD" clId="Web-{C69483E6-40FB-733A-7F48-0B6E31642855}" dt="2023-03-05T06:28:07.144" v="78"/>
          <pc:sldLayoutMkLst>
            <pc:docMk/>
            <pc:sldMasterMk cId="0" sldId="2147483940"/>
            <pc:sldLayoutMk cId="3092309190" sldId="2147483937"/>
          </pc:sldLayoutMkLst>
        </pc:sldLayoutChg>
        <pc:sldLayoutChg chg="add">
          <pc:chgData name="Mathhar Ahmad. Abu morad" userId="S::mathhar@mutah.edu.jo::7ef918d1-8ff8-4c99-946b-4940260b1f06" providerId="AD" clId="Web-{C69483E6-40FB-733A-7F48-0B6E31642855}" dt="2023-03-05T06:28:07.144" v="78"/>
          <pc:sldLayoutMkLst>
            <pc:docMk/>
            <pc:sldMasterMk cId="0" sldId="2147483940"/>
            <pc:sldLayoutMk cId="152670787" sldId="2147483938"/>
          </pc:sldLayoutMkLst>
        </pc:sldLayoutChg>
        <pc:sldLayoutChg chg="add">
          <pc:chgData name="Mathhar Ahmad. Abu morad" userId="S::mathhar@mutah.edu.jo::7ef918d1-8ff8-4c99-946b-4940260b1f06" providerId="AD" clId="Web-{C69483E6-40FB-733A-7F48-0B6E31642855}" dt="2023-03-05T06:28:07.144" v="78"/>
          <pc:sldLayoutMkLst>
            <pc:docMk/>
            <pc:sldMasterMk cId="0" sldId="2147483940"/>
            <pc:sldLayoutMk cId="137573287" sldId="214748393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88359-E01C-420E-B0E3-43A3F8111917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1309F-B10D-431F-9767-D4579B3B0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Coagulase test </a:t>
            </a:r>
          </a:p>
          <a:p>
            <a:r>
              <a:rPr lang="en-US" dirty="0"/>
              <a:t>•Done to distinguish pathogenic strain (S.aureus) from non-pathogenic strains. </a:t>
            </a:r>
          </a:p>
          <a:p>
            <a:r>
              <a:rPr lang="en-US" dirty="0"/>
              <a:t>•2 Methods of coagulase detection are: </a:t>
            </a:r>
          </a:p>
          <a:p>
            <a:r>
              <a:rPr lang="en-US" dirty="0"/>
              <a:t>(1)  Slide coagulase test : detects bound coagulase </a:t>
            </a:r>
          </a:p>
          <a:p>
            <a:r>
              <a:rPr lang="en-US" dirty="0"/>
              <a:t>(2)  Tube cogulase test : detects free coagulase </a:t>
            </a:r>
          </a:p>
          <a:p>
            <a:r>
              <a:rPr lang="en-US" dirty="0"/>
              <a:t>        (other coagulase +ive staphylococci are S.intermedius, S.hyicus)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1309F-B10D-431F-9767-D4579B3B050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Small (0.5-1mm), circular, semi-transparent colonies </a:t>
            </a:r>
          </a:p>
          <a:p>
            <a:r>
              <a:rPr lang="en-US" dirty="0"/>
              <a:t>    Produce wide zone of </a:t>
            </a:r>
            <a:r>
              <a:rPr lang="el-GR" dirty="0"/>
              <a:t>β- </a:t>
            </a:r>
            <a:r>
              <a:rPr lang="en-US" dirty="0"/>
              <a:t>hemolysis </a:t>
            </a:r>
          </a:p>
          <a:p>
            <a:r>
              <a:rPr lang="en-US" dirty="0"/>
              <a:t>    Growth and hemolysis are promoted by 5-10% CO2 </a:t>
            </a:r>
          </a:p>
          <a:p>
            <a:r>
              <a:rPr lang="en-US" dirty="0"/>
              <a:t>    Virulent strains, on fresh isolation form lesions, produce a ‘matt’ (finely granular) colony while avirulent strains form ‘glossy’ colonies </a:t>
            </a:r>
          </a:p>
          <a:p>
            <a:r>
              <a:rPr lang="en-US" dirty="0"/>
              <a:t> Mucoid colonies are formed by strains that produce large capsules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1309F-B10D-431F-9767-D4579B3B050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Small (0.5-1mm), circular, semi-transparent colonies </a:t>
            </a:r>
          </a:p>
          <a:p>
            <a:r>
              <a:rPr lang="en-US" dirty="0"/>
              <a:t>    Produce wide zone of </a:t>
            </a:r>
            <a:r>
              <a:rPr lang="el-GR" dirty="0"/>
              <a:t>β- </a:t>
            </a:r>
            <a:r>
              <a:rPr lang="en-US" dirty="0"/>
              <a:t>hemolysis </a:t>
            </a:r>
          </a:p>
          <a:p>
            <a:r>
              <a:rPr lang="en-US" dirty="0"/>
              <a:t>    Growth and hemolysis are promoted by 5-10% CO2 </a:t>
            </a:r>
          </a:p>
          <a:p>
            <a:r>
              <a:rPr lang="en-US" dirty="0"/>
              <a:t>    Virulent strains, on fresh isolation form lesions, produce a ‘matt’ (finely granular) colony while avirulent strains form ‘glossy’ colonies </a:t>
            </a:r>
          </a:p>
          <a:p>
            <a:r>
              <a:rPr lang="en-US" dirty="0"/>
              <a:t> Mucoid colonies are formed by strains that produce large capsules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1309F-B10D-431F-9767-D4579B3B050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2D266-DE9F-44D6-B6B4-3DCFAAEE5FB6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CB60-9F8B-41D7-B095-5C39E6FC5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2D266-DE9F-44D6-B6B4-3DCFAAEE5FB6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CB60-9F8B-41D7-B095-5C39E6FC5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2D266-DE9F-44D6-B6B4-3DCFAAEE5FB6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CB60-9F8B-41D7-B095-5C39E6FC5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AE833-D2D3-BF70-5118-E3BAB82E7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C752B-5BF7-E671-8392-AD80F5C28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Ekta, Microbiology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DE90C-DCE2-058E-7547-B33B8A6B2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A1F57-AF21-4E32-98A6-D4A7784A09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935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29EF8-7297-99ED-FD9D-60FF02C19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77BEC-0147-2427-5FE9-628441CA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Ekta, Microbiology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2767D-866F-5DB6-879E-F3674CA9A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3EB8E-4070-40A0-8CB0-B116E5337C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521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962BA-07EC-FAD5-E453-A42005B72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483F9-0815-6DF8-8DCC-3F89AFCA9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Ekta, Microbiology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8C094-9CF9-BCAC-5D07-39BCA3CBC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5FD5A-A049-443D-9125-6D8AFD96AA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482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11DC7A5-4E9A-4368-50BB-DD69B382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4B4113-3663-CF63-5C36-2B0365F7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Ekta, Microbiology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FECD9F-FA91-0543-FF59-936D3EE9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A413E-A7CF-4339-99BD-359C118C7F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755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29F35E3-D7AF-77B0-4724-7B5A1E636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564AA7-A215-4921-7B0A-3467363DD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Ekta, Microbiology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8461799-1CDA-D16D-14F4-907D4D2FA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239BE-6E84-44EA-AFD4-D61D4641CF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778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04E403A-15F4-2541-AE79-47CBDECC6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31B3103-4625-1DD5-9D9E-4F9037253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Ekta, Microbiology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6F625D6-D548-98EB-F540-085FB7513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568BB-0C71-46E7-86F6-4C1120CFA0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991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7EF971F-CBE1-BD07-CD3D-00EE46A20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F594495-DFCE-0D73-FA24-FAB34BECB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Ekta, Microbiology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120BB4F-52B3-38C8-761D-ABBB3F9ED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7498C-FE5A-47B9-9F11-23FD8CBB62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498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CEEDD1-08FD-35AE-0A94-D80D2E7B7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3C4E09-CBA0-1300-C5CF-A2CD7863A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Ekta, Microbiology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69AB81-0DA4-D5AB-CFEE-73701AD7F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C98D8-C4FE-4E97-B7A0-0EB3A223C3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203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2D266-DE9F-44D6-B6B4-3DCFAAEE5FB6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CB60-9F8B-41D7-B095-5C39E6FC5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F2DB061-C958-55AB-21F1-3F7ED553B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52EB3A8-236F-6D47-2347-66895D67F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Ekta, Microbiology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2BF02A-7DC8-5AE7-DD67-6DACB3205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1F582-F729-47E2-A190-9554856E5F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042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E6978-A4E3-8660-8663-41ACAFE8D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981A7-4DF3-D9E4-4866-60C437C0D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Ekta, Microbiology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8BD49-67AD-9BFC-A569-942098B5A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3FD32-817B-45D8-97D6-B2854929CD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458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3912B-BCD6-743E-A714-286150E6D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02DDA-FEE7-1151-E7BA-7A9B5264A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Ekta, Microbiology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DB6D4-CA40-723C-A29F-5446122C9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08229-66BA-41EF-9BB1-4559223CF8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593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عنوان، ونص، وقصاصة فن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قصاصة الفنية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86200" cy="4419600"/>
          </a:xfrm>
        </p:spPr>
        <p:txBody>
          <a:bodyPr rtlCol="0">
            <a:normAutofit/>
          </a:bodyPr>
          <a:lstStyle/>
          <a:p>
            <a:pPr lvl="0"/>
            <a:endParaRPr lang="ar-SA" noProof="0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DBAC4D2-5839-F3AA-70ED-FE2B3D9FF7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1783407-5C11-A3FA-5EB0-089E0EBBC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Ekta, Microbiology</a:t>
            </a: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776071F-803E-2CDB-7D62-3C78BDB1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66F2FE6-BCEF-463D-8EA3-1AAFE9B431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309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عنوان ومخطط أو مخطط هيك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ـ SmartArt 2"/>
          <p:cNvSpPr>
            <a:spLocks noGrp="1"/>
          </p:cNvSpPr>
          <p:nvPr>
            <p:ph type="dgm" idx="1"/>
          </p:nvPr>
        </p:nvSpPr>
        <p:spPr>
          <a:xfrm>
            <a:off x="609600" y="1600200"/>
            <a:ext cx="7924800" cy="4419600"/>
          </a:xfrm>
        </p:spPr>
        <p:txBody>
          <a:bodyPr rtlCol="0">
            <a:normAutofit/>
          </a:bodyPr>
          <a:lstStyle/>
          <a:p>
            <a:pPr lvl="0"/>
            <a:endParaRPr lang="ar-SA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6D1DE-04A2-AFDB-83E8-03A917F8B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FAA8E-2DCF-F23F-F8FC-E7A497DA9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Ekta, Microbiology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69E77-68BD-BCC3-0B27-C66B302A7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F29F2-C67B-4060-B6CF-2239431451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4584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FAB8EA3-39F6-6605-C653-3D9C680447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8FB1802-7286-9C76-3C89-04DBB23D69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6C0945A4-EFA5-802B-39FE-3429D07693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7D28D-9525-4428-8F29-64B75217B1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70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7D1B061-4E06-15F2-0CF1-4920E1886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4FD6915-2255-06FB-BAFB-C7D9D01A09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D230BB4-C763-3A6F-428D-7F50A5C461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3721B-EB61-4BB8-A21E-16F67A0E158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73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2D266-DE9F-44D6-B6B4-3DCFAAEE5FB6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CB60-9F8B-41D7-B095-5C39E6FC5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2D266-DE9F-44D6-B6B4-3DCFAAEE5FB6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CB60-9F8B-41D7-B095-5C39E6FC5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2D266-DE9F-44D6-B6B4-3DCFAAEE5FB6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CB60-9F8B-41D7-B095-5C39E6FC5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2D266-DE9F-44D6-B6B4-3DCFAAEE5FB6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CB60-9F8B-41D7-B095-5C39E6FC5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2D266-DE9F-44D6-B6B4-3DCFAAEE5FB6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CB60-9F8B-41D7-B095-5C39E6FC5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2D266-DE9F-44D6-B6B4-3DCFAAEE5FB6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CB60-9F8B-41D7-B095-5C39E6FC5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2D266-DE9F-44D6-B6B4-3DCFAAEE5FB6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CB60-9F8B-41D7-B095-5C39E6FC5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2D266-DE9F-44D6-B6B4-3DCFAAEE5FB6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DCB60-9F8B-41D7-B095-5C39E6FC5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EBF91ED-03F4-7290-ABA9-BA30443F8AD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9678F907-F166-7236-9F5A-84CA8BF7C6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88F03-D722-8D09-5987-D4A1A5F93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1662C-09FD-FA70-7EEA-B1D534D43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Dr Ekta, Microbiology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E0615-4B27-620F-7140-304EBF08B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BC13BA6-21AA-417B-A51C-DB4CD5E248C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7" r:id="rId12"/>
    <p:sldLayoutId id="2147483936" r:id="rId13"/>
    <p:sldLayoutId id="2147483938" r:id="rId14"/>
    <p:sldLayoutId id="2147483939" r:id="rId1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MSS Module</a:t>
            </a:r>
            <a:br>
              <a:rPr lang="en-US" dirty="0"/>
            </a:br>
            <a:r>
              <a:rPr lang="en-US" dirty="0"/>
              <a:t>Practical</a:t>
            </a:r>
            <a:br>
              <a:rPr lang="en-US" dirty="0"/>
            </a:br>
            <a:r>
              <a:rPr lang="en-US" dirty="0"/>
              <a:t>2022-2023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6C4E6D2-5E46-71E7-638E-0266E662AE52}"/>
              </a:ext>
            </a:extLst>
          </p:cNvPr>
          <p:cNvSpPr txBox="1"/>
          <p:nvPr/>
        </p:nvSpPr>
        <p:spPr>
          <a:xfrm>
            <a:off x="2285983" y="3717445"/>
            <a:ext cx="4905844" cy="2092881"/>
          </a:xfrm>
          <a:prstGeom prst="rect">
            <a:avLst/>
          </a:prstGeom>
          <a:noFill/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ar-JO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ctr">
              <a:spcBef>
                <a:spcPts val="600"/>
              </a:spcBef>
              <a:defRPr/>
            </a:pP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rPr>
              <a:t>Mathhar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rPr>
              <a:t> 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rPr>
              <a:t>ahmad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rPr>
              <a:t> 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rPr>
              <a:t>abu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rPr>
              <a:t> 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rPr>
              <a:t>morad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rPr>
              <a:t>   MD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 marL="273050" indent="-273050" algn="ctr">
              <a:spcBef>
                <a:spcPts val="6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rPr>
              <a:t>Department of Microbiology and immunology 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 marL="273050" indent="-273050" algn="ctr">
              <a:spcBef>
                <a:spcPts val="6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rPr>
              <a:t>Faculty of Medicine, 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rPr>
              <a:t>Mu’tah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rPr>
              <a:t> University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 </a:t>
            </a:r>
            <a:endParaRPr lang="en-US" dirty="0"/>
          </a:p>
          <a:p>
            <a:pPr algn="ctr" rtl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charset="0"/>
            </a:endParaRPr>
          </a:p>
          <a:p>
            <a:pPr algn="ctr" rtl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100013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/>
              <a:t>Laboratory Diagnosis of Staphylococial Infection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401080" cy="452596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FF0000"/>
                </a:solidFill>
              </a:rPr>
              <a:t>Antibiotic Sensitivity Testing</a:t>
            </a:r>
          </a:p>
          <a:p>
            <a:r>
              <a:rPr lang="en-US" sz="2000" dirty="0"/>
              <a:t>This is important as staphylococci develop </a:t>
            </a:r>
          </a:p>
          <a:p>
            <a:r>
              <a:rPr lang="en-US" sz="2000" dirty="0"/>
              <a:t>resistance to drugs readily.</a:t>
            </a:r>
          </a:p>
          <a:p>
            <a:pPr>
              <a:buNone/>
            </a:pPr>
            <a:r>
              <a:rPr lang="en-US" sz="2800" b="1" dirty="0">
                <a:solidFill>
                  <a:srgbClr val="FF0000"/>
                </a:solidFill>
              </a:rPr>
              <a:t>MRSA</a:t>
            </a:r>
          </a:p>
          <a:p>
            <a:r>
              <a:rPr lang="en-US" sz="2000" dirty="0"/>
              <a:t>Methicillin-resistant S. aureus.</a:t>
            </a:r>
          </a:p>
          <a:p>
            <a:r>
              <a:rPr lang="en-US" sz="2000" dirty="0"/>
              <a:t>First reported in 1960s.</a:t>
            </a:r>
          </a:p>
          <a:p>
            <a:r>
              <a:rPr lang="en-US" sz="2000" dirty="0"/>
              <a:t>May colonize mucosal or epithelial surfaces, (common : anterior nares) </a:t>
            </a:r>
          </a:p>
          <a:p>
            <a:r>
              <a:rPr lang="en-US" sz="2000" dirty="0"/>
              <a:t>Nosocomial pathogen.</a:t>
            </a:r>
          </a:p>
          <a:p>
            <a:r>
              <a:rPr lang="en-US" sz="2000" dirty="0"/>
              <a:t>Shows Resistant to penicillins, cephalosporins, carbapenems and monobactams.</a:t>
            </a:r>
            <a:endParaRPr lang="en-US" sz="2000" dirty="0">
              <a:cs typeface="Calibri"/>
            </a:endParaRPr>
          </a:p>
          <a:p>
            <a:r>
              <a:rPr lang="en-US" sz="2000" dirty="0"/>
              <a:t>Hospital-acquired (HA MRSA)</a:t>
            </a:r>
          </a:p>
          <a:p>
            <a:r>
              <a:rPr lang="en-US" sz="2000" dirty="0"/>
              <a:t>Community-acquired cases now (CA MRSA</a:t>
            </a:r>
          </a:p>
          <a:p>
            <a:endParaRPr lang="en-US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14422"/>
            <a:ext cx="8686800" cy="5643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800" b="1" dirty="0">
                <a:solidFill>
                  <a:srgbClr val="FF0000"/>
                </a:solidFill>
              </a:rPr>
              <a:t>Lab</a:t>
            </a:r>
            <a:r>
              <a:rPr lang="en-US" b="1" dirty="0"/>
              <a:t> </a:t>
            </a:r>
            <a:r>
              <a:rPr lang="en-US" sz="3800" b="1" dirty="0">
                <a:solidFill>
                  <a:srgbClr val="FF0000"/>
                </a:solidFill>
              </a:rPr>
              <a:t>Diagnosis</a:t>
            </a:r>
          </a:p>
          <a:p>
            <a:pPr>
              <a:buNone/>
            </a:pPr>
            <a:r>
              <a:rPr lang="en-US" b="1" dirty="0"/>
              <a:t>1- Gram staining (Microscopy):</a:t>
            </a:r>
            <a:r>
              <a:rPr lang="en-US" dirty="0"/>
              <a:t> </a:t>
            </a:r>
            <a:r>
              <a:rPr lang="en-US" sz="2800" dirty="0"/>
              <a:t>Gram-positive </a:t>
            </a:r>
            <a:r>
              <a:rPr lang="en-US" sz="2800" dirty="0" err="1"/>
              <a:t>cocci</a:t>
            </a:r>
            <a:r>
              <a:rPr lang="en-US" sz="2800" dirty="0"/>
              <a:t> </a:t>
            </a:r>
            <a:endParaRPr lang="en-US" b="1" dirty="0"/>
          </a:p>
          <a:p>
            <a:pPr>
              <a:buNone/>
            </a:pPr>
            <a:r>
              <a:rPr lang="en-US" b="1" dirty="0"/>
              <a:t>2- Blood Agar</a:t>
            </a:r>
          </a:p>
          <a:p>
            <a:r>
              <a:rPr lang="en-US" sz="2800" dirty="0"/>
              <a:t>Small (0.5-1mm), circular, semi-transparent colonies. </a:t>
            </a:r>
          </a:p>
          <a:p>
            <a:r>
              <a:rPr lang="en-US" sz="2800" dirty="0"/>
              <a:t>Produce wide zone of </a:t>
            </a:r>
            <a:r>
              <a:rPr lang="el-GR" sz="2800" dirty="0"/>
              <a:t>β- </a:t>
            </a:r>
            <a:r>
              <a:rPr lang="en-US" sz="2800" dirty="0" err="1"/>
              <a:t>hemolysis</a:t>
            </a:r>
            <a:r>
              <a:rPr lang="en-US" sz="2800" dirty="0"/>
              <a:t>.</a:t>
            </a:r>
          </a:p>
          <a:p>
            <a:r>
              <a:rPr lang="en-US" sz="2800" dirty="0"/>
              <a:t>Catalase negative. </a:t>
            </a:r>
          </a:p>
          <a:p>
            <a:pPr>
              <a:buNone/>
            </a:pPr>
            <a:r>
              <a:rPr lang="en-US" b="1" dirty="0"/>
              <a:t>3- Biochemical reactions</a:t>
            </a:r>
          </a:p>
          <a:p>
            <a:r>
              <a:rPr lang="en-US" sz="2800" dirty="0"/>
              <a:t>Bile insoluble </a:t>
            </a:r>
          </a:p>
          <a:p>
            <a:r>
              <a:rPr lang="en-US" sz="2800" dirty="0"/>
              <a:t>Ferments sugars producing acid but no gas.</a:t>
            </a:r>
          </a:p>
          <a:p>
            <a:pPr algn="just">
              <a:buNone/>
            </a:pPr>
            <a:endParaRPr lang="en-U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8596" y="71414"/>
            <a:ext cx="8229600" cy="10001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Laboratory Diagnosis of </a:t>
            </a:r>
            <a:r>
              <a:rPr lang="en-US" sz="32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Streptococcal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Infection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785794"/>
            <a:ext cx="7072362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28596" y="71414"/>
            <a:ext cx="8229600" cy="7143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Laboratory Diagnosis of </a:t>
            </a:r>
            <a:r>
              <a:rPr lang="en-US" sz="32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Streptococcal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Infection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14422"/>
            <a:ext cx="8686800" cy="5643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800" b="1" dirty="0">
                <a:solidFill>
                  <a:srgbClr val="FF0000"/>
                </a:solidFill>
              </a:rPr>
              <a:t>Lab</a:t>
            </a:r>
            <a:r>
              <a:rPr lang="en-US" b="1" dirty="0"/>
              <a:t> </a:t>
            </a:r>
            <a:r>
              <a:rPr lang="en-US" sz="3800" b="1" dirty="0">
                <a:solidFill>
                  <a:srgbClr val="FF0000"/>
                </a:solidFill>
              </a:rPr>
              <a:t>Diagnosis</a:t>
            </a:r>
          </a:p>
          <a:p>
            <a:pPr>
              <a:buNone/>
            </a:pPr>
            <a:r>
              <a:rPr lang="en-US" b="1" dirty="0"/>
              <a:t>4- Antigen detection</a:t>
            </a:r>
            <a:r>
              <a:rPr lang="en-US" sz="2800" dirty="0"/>
              <a:t> </a:t>
            </a:r>
            <a:r>
              <a:rPr lang="en-US" b="1" dirty="0"/>
              <a:t>tests</a:t>
            </a:r>
            <a:r>
              <a:rPr lang="en-US" sz="2800" dirty="0"/>
              <a:t> (ELISA) or agglutination tests </a:t>
            </a:r>
          </a:p>
          <a:p>
            <a:pPr>
              <a:buNone/>
            </a:pPr>
            <a:r>
              <a:rPr lang="en-US" b="1" dirty="0"/>
              <a:t>5- Antibody detection  </a:t>
            </a:r>
          </a:p>
          <a:p>
            <a:pPr lvl="1"/>
            <a:r>
              <a:rPr lang="en-US" sz="2400" dirty="0"/>
              <a:t>ASO titer – for respiratory disease </a:t>
            </a:r>
          </a:p>
          <a:p>
            <a:pPr lvl="1"/>
            <a:r>
              <a:rPr lang="en-US" sz="2400" dirty="0"/>
              <a:t>antiDNAse &amp; antihyaluronidase – for skin infections (Titres higher than 300 are taken)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8596" y="71414"/>
            <a:ext cx="8229600" cy="10001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Laboratory Diagnosis of </a:t>
            </a:r>
            <a:r>
              <a:rPr lang="en-US" sz="32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Streptococcal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Infection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2596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b="1" dirty="0">
                <a:solidFill>
                  <a:srgbClr val="FF0000"/>
                </a:solidFill>
              </a:rPr>
              <a:t>Laboratory Examination </a:t>
            </a:r>
          </a:p>
          <a:p>
            <a:pPr algn="just"/>
            <a:r>
              <a:rPr lang="en-US" dirty="0"/>
              <a:t>No laboratory examinations required.</a:t>
            </a:r>
          </a:p>
          <a:p>
            <a:pPr algn="just"/>
            <a:r>
              <a:rPr lang="en-US" dirty="0"/>
              <a:t>If there is suspicion of an endocrine disorder, free testosterone, follicle-stimulating hormone, luteinizing hormone should be determined to exclude hormonal imbalance. </a:t>
            </a:r>
          </a:p>
          <a:p>
            <a:pPr algn="just"/>
            <a:r>
              <a:rPr lang="en-US" dirty="0" err="1"/>
              <a:t>Transaminases</a:t>
            </a:r>
            <a:r>
              <a:rPr lang="en-US" dirty="0"/>
              <a:t> (ALT, AST), triglycerides, and cholesterol   levels  may be required if systemic isotretinoin treatment is planned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8596" y="71414"/>
            <a:ext cx="8229600" cy="10001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Laboratory Diagnosis of 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Propionibacterium acnes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Infection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classconnection.s3.amazonaws.com/330/flashcards/3731330/jpg/proprionibacterium_acnes_large-144A036B9CA45D18F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685800"/>
            <a:ext cx="5359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838200" y="4724400"/>
            <a:ext cx="7467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1"/>
              <a:t>Propionibacterium acnes </a:t>
            </a:r>
          </a:p>
          <a:p>
            <a:pPr algn="ctr"/>
            <a:r>
              <a:rPr lang="en-US" sz="2800" b="1"/>
              <a:t>Pleomorphic, </a:t>
            </a:r>
            <a:r>
              <a:rPr lang="en-US" sz="2800" b="1">
                <a:solidFill>
                  <a:srgbClr val="7030A0"/>
                </a:solidFill>
              </a:rPr>
              <a:t>gram-positive</a:t>
            </a:r>
            <a:r>
              <a:rPr lang="en-US" sz="2800" b="1"/>
              <a:t> rods</a:t>
            </a:r>
            <a:r>
              <a:rPr lang="en-US" sz="2800" b="1"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357188" y="1143001"/>
            <a:ext cx="356674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9750" lvl="1" indent="-514350" algn="just" rtl="0">
              <a:lnSpc>
                <a:spcPct val="150000"/>
              </a:lnSpc>
              <a:buClr>
                <a:srgbClr val="C00000"/>
              </a:buClr>
              <a:buSzPct val="95000"/>
              <a:buFont typeface="Calibri" pitchFamily="34" charset="0"/>
              <a:buAutoNum type="romanUcPeriod"/>
            </a:pPr>
            <a:r>
              <a:rPr lang="en-US" b="1" dirty="0">
                <a:solidFill>
                  <a:srgbClr val="C00000"/>
                </a:solidFill>
                <a:cs typeface="Arial" pitchFamily="34" charset="0"/>
              </a:rPr>
              <a:t>Adults:</a:t>
            </a:r>
          </a:p>
          <a:p>
            <a:pPr marL="812800" lvl="2" indent="-514350" algn="just" rtl="0">
              <a:lnSpc>
                <a:spcPct val="150000"/>
              </a:lnSpc>
              <a:buClr>
                <a:srgbClr val="C00000"/>
              </a:buClr>
              <a:buSzPct val="95000"/>
              <a:buFont typeface="Wingdings" pitchFamily="2" charset="2"/>
              <a:buChar char="Ø"/>
            </a:pPr>
            <a:r>
              <a:rPr lang="en-US" b="1" dirty="0">
                <a:solidFill>
                  <a:srgbClr val="000066"/>
                </a:solidFill>
                <a:cs typeface="Arial" pitchFamily="34" charset="0"/>
              </a:rPr>
              <a:t>Male: shorter than female. </a:t>
            </a:r>
          </a:p>
          <a:p>
            <a:pPr marL="812800" lvl="2" indent="-514350" algn="just" rtl="0">
              <a:lnSpc>
                <a:spcPct val="150000"/>
              </a:lnSpc>
              <a:buClr>
                <a:srgbClr val="C00000"/>
              </a:buClr>
              <a:buSzPct val="95000"/>
              <a:buFont typeface="Wingdings" pitchFamily="2" charset="2"/>
              <a:buChar char="Ø"/>
            </a:pPr>
            <a:r>
              <a:rPr lang="en-US" b="1" dirty="0">
                <a:solidFill>
                  <a:srgbClr val="000066"/>
                </a:solidFill>
                <a:cs typeface="Arial" pitchFamily="34" charset="0"/>
              </a:rPr>
              <a:t>Female: Layes  </a:t>
            </a:r>
            <a:r>
              <a:rPr lang="en-US" b="1" dirty="0" err="1">
                <a:solidFill>
                  <a:srgbClr val="000066"/>
                </a:solidFill>
                <a:cs typeface="Arial" pitchFamily="34" charset="0"/>
              </a:rPr>
              <a:t>micrifilaria</a:t>
            </a:r>
            <a:r>
              <a:rPr lang="en-US" b="1" dirty="0">
                <a:solidFill>
                  <a:srgbClr val="000066"/>
                </a:solidFill>
                <a:cs typeface="Arial" pitchFamily="34" charset="0"/>
              </a:rPr>
              <a:t> in subcutaneous nodules.</a:t>
            </a:r>
          </a:p>
          <a:p>
            <a:pPr marL="539750" lvl="1" indent="-514350" algn="just">
              <a:lnSpc>
                <a:spcPct val="200000"/>
              </a:lnSpc>
              <a:buClr>
                <a:srgbClr val="C00000"/>
              </a:buClr>
              <a:buSzPct val="95000"/>
              <a:buFont typeface="Calibri" pitchFamily="34" charset="0"/>
              <a:buAutoNum type="romanUcPeriod" startAt="2"/>
            </a:pPr>
            <a:r>
              <a:rPr lang="en-US" sz="2800" b="1" dirty="0">
                <a:solidFill>
                  <a:srgbClr val="C00000"/>
                </a:solidFill>
                <a:cs typeface="Arial" pitchFamily="34" charset="0"/>
              </a:rPr>
              <a:t>Microfilaria:</a:t>
            </a:r>
          </a:p>
          <a:p>
            <a:pPr marL="812800" lvl="2" indent="-514350" algn="just">
              <a:lnSpc>
                <a:spcPct val="200000"/>
              </a:lnSpc>
              <a:buClr>
                <a:srgbClr val="C00000"/>
              </a:buClr>
              <a:buSzPct val="95000"/>
              <a:buFont typeface="Wingdings" pitchFamily="2" charset="2"/>
              <a:buChar char="Ø"/>
            </a:pPr>
            <a:r>
              <a:rPr lang="en-US" b="1" dirty="0">
                <a:solidFill>
                  <a:srgbClr val="000066"/>
                </a:solidFill>
                <a:cs typeface="Arial" pitchFamily="34" charset="0"/>
              </a:rPr>
              <a:t>Smooth curves.</a:t>
            </a:r>
          </a:p>
          <a:p>
            <a:pPr marL="812800" lvl="2" indent="-514350" algn="just">
              <a:lnSpc>
                <a:spcPct val="200000"/>
              </a:lnSpc>
              <a:buClr>
                <a:srgbClr val="C00000"/>
              </a:buClr>
              <a:buSzPct val="95000"/>
              <a:buFont typeface="Wingdings" pitchFamily="2" charset="2"/>
              <a:buChar char="Ø"/>
            </a:pPr>
            <a:r>
              <a:rPr lang="en-US" b="1" dirty="0">
                <a:solidFill>
                  <a:srgbClr val="000066"/>
                </a:solidFill>
                <a:cs typeface="Arial" pitchFamily="34" charset="0"/>
              </a:rPr>
              <a:t>Non sheathed.</a:t>
            </a:r>
          </a:p>
          <a:p>
            <a:pPr marL="812800" lvl="2" indent="-514350" algn="just">
              <a:lnSpc>
                <a:spcPct val="200000"/>
              </a:lnSpc>
              <a:buClr>
                <a:srgbClr val="C00000"/>
              </a:buClr>
              <a:buSzPct val="95000"/>
              <a:buFont typeface="Wingdings" pitchFamily="2" charset="2"/>
              <a:buChar char="Ø"/>
            </a:pPr>
            <a:r>
              <a:rPr lang="en-US" b="1" dirty="0">
                <a:solidFill>
                  <a:srgbClr val="000066"/>
                </a:solidFill>
                <a:cs typeface="Arial" pitchFamily="34" charset="0"/>
              </a:rPr>
              <a:t>Anterior end &amp; tail free of nuclei.</a:t>
            </a:r>
          </a:p>
          <a:p>
            <a:pPr marL="812800" lvl="2" indent="-514350" algn="just">
              <a:lnSpc>
                <a:spcPct val="200000"/>
              </a:lnSpc>
              <a:buClr>
                <a:srgbClr val="C00000"/>
              </a:buClr>
              <a:buSzPct val="95000"/>
              <a:buFont typeface="Wingdings" pitchFamily="2" charset="2"/>
              <a:buChar char="Ø"/>
            </a:pPr>
            <a:r>
              <a:rPr lang="en-US" b="1" dirty="0">
                <a:solidFill>
                  <a:srgbClr val="000066"/>
                </a:solidFill>
                <a:cs typeface="Arial" pitchFamily="34" charset="0"/>
              </a:rPr>
              <a:t>Not found in blood.</a:t>
            </a:r>
            <a:endParaRPr lang="ar-EG" b="1" dirty="0">
              <a:solidFill>
                <a:srgbClr val="000066"/>
              </a:solidFill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E5333-3A0A-403E-B1C6-674CCE70BA5A}" type="slidenum">
              <a:rPr lang="ar-EG"/>
              <a:pPr>
                <a:defRPr/>
              </a:pPr>
              <a:t>17</a:t>
            </a:fld>
            <a:endParaRPr lang="ar-EG"/>
          </a:p>
        </p:txBody>
      </p:sp>
      <p:sp>
        <p:nvSpPr>
          <p:cNvPr id="10" name="مستطيل 9"/>
          <p:cNvSpPr/>
          <p:nvPr/>
        </p:nvSpPr>
        <p:spPr>
          <a:xfrm>
            <a:off x="395536" y="764704"/>
            <a:ext cx="4694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Morphological characters</a:t>
            </a:r>
            <a:endParaRPr lang="ar-EG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" descr="C:\Documents and Settings\Admin\My Documents\Downloads\onchocerca microfila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6213" y="3498099"/>
            <a:ext cx="2376264" cy="32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3"/>
          <p:cNvSpPr txBox="1"/>
          <p:nvPr/>
        </p:nvSpPr>
        <p:spPr>
          <a:xfrm>
            <a:off x="539552" y="44624"/>
            <a:ext cx="8064896" cy="58477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Onchocercus</a:t>
            </a:r>
            <a:r>
              <a:rPr lang="en-US" sz="32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volvolus</a:t>
            </a:r>
            <a:r>
              <a:rPr lang="en-US" sz="32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(River Blindness worm) </a:t>
            </a:r>
            <a:endParaRPr lang="ar-EG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4D4FB0E-83BB-3827-6523-20F360F81D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9144000" cy="71596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Trichinella spiralis</a:t>
            </a:r>
          </a:p>
        </p:txBody>
      </p:sp>
      <p:sp>
        <p:nvSpPr>
          <p:cNvPr id="16387" name="Text Box 8">
            <a:extLst>
              <a:ext uri="{FF2B5EF4-FFF2-40B4-BE49-F238E27FC236}">
                <a16:creationId xmlns:a16="http://schemas.microsoft.com/office/drawing/2014/main" id="{4B68D669-3B9C-2076-1236-7C382C61E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3850" y="5732463"/>
            <a:ext cx="5430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 eaLnBrk="1" hangingPunct="1">
              <a:buFontTx/>
              <a:buChar char="-"/>
            </a:pPr>
            <a:r>
              <a:rPr lang="en-US" altLang="en-US" sz="2000"/>
              <a:t> Male: up to 1.5mm</a:t>
            </a:r>
          </a:p>
          <a:p>
            <a:pPr lvl="2" eaLnBrk="1" hangingPunct="1">
              <a:buFontTx/>
              <a:buChar char="-"/>
            </a:pPr>
            <a:r>
              <a:rPr lang="en-US" altLang="en-US" sz="2000"/>
              <a:t> Female: up to 4 mm, viviparous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3C549AF2-9257-9469-32A6-5CEA46EFD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765175"/>
            <a:ext cx="810101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lang="en-US" altLang="en-US" sz="2800">
                <a:solidFill>
                  <a:srgbClr val="0000CC"/>
                </a:solidFill>
              </a:rPr>
              <a:t>Muscle biopsy</a:t>
            </a:r>
            <a:r>
              <a:rPr lang="en-US" altLang="en-US" sz="2800"/>
              <a:t> – encysted larva</a:t>
            </a:r>
          </a:p>
          <a:p>
            <a:pPr eaLnBrk="1" hangingPunct="1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lang="en-US" altLang="en-US" sz="2800">
                <a:solidFill>
                  <a:srgbClr val="0000CC"/>
                </a:solidFill>
              </a:rPr>
              <a:t>Blood</a:t>
            </a:r>
            <a:r>
              <a:rPr lang="en-US" altLang="en-US" sz="2800"/>
              <a:t> – eosinophilia between 2</a:t>
            </a:r>
            <a:r>
              <a:rPr lang="en-US" altLang="en-US" sz="2800" baseline="30000"/>
              <a:t>nd</a:t>
            </a:r>
            <a:r>
              <a:rPr lang="en-US" altLang="en-US" sz="2800"/>
              <a:t> &amp; 4</a:t>
            </a:r>
            <a:r>
              <a:rPr lang="en-US" altLang="en-US" sz="2800" baseline="30000"/>
              <a:t>th</a:t>
            </a:r>
            <a:r>
              <a:rPr lang="en-US" altLang="en-US" sz="2800"/>
              <a:t> week</a:t>
            </a:r>
          </a:p>
          <a:p>
            <a:pPr eaLnBrk="1" hangingPunct="1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lang="en-US" altLang="en-US" sz="2800">
                <a:solidFill>
                  <a:srgbClr val="0000CC"/>
                </a:solidFill>
              </a:rPr>
              <a:t>Serology</a:t>
            </a:r>
            <a:r>
              <a:rPr lang="en-US" altLang="en-US" sz="2800"/>
              <a:t> – to detect specific Abs</a:t>
            </a:r>
          </a:p>
        </p:txBody>
      </p:sp>
      <p:sp>
        <p:nvSpPr>
          <p:cNvPr id="16389" name="مستطيل 7">
            <a:extLst>
              <a:ext uri="{FF2B5EF4-FFF2-40B4-BE49-F238E27FC236}">
                <a16:creationId xmlns:a16="http://schemas.microsoft.com/office/drawing/2014/main" id="{725111D6-468E-E2FF-2E86-0AA639E20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4826000"/>
            <a:ext cx="327501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000">
                <a:solidFill>
                  <a:srgbClr val="0000FF"/>
                </a:solidFill>
              </a:rPr>
              <a:t>Encysted larva in muscle: </a:t>
            </a:r>
            <a:r>
              <a:rPr lang="en-US" altLang="en-US" sz="2000"/>
              <a:t>lies along the muscle fibers Shape: Usually seen coiled inside a lemon shaped cyst.</a:t>
            </a:r>
            <a:endParaRPr lang="ar-SA" altLang="en-US" sz="2000"/>
          </a:p>
        </p:txBody>
      </p:sp>
      <p:pic>
        <p:nvPicPr>
          <p:cNvPr id="16390" name="Picture 2">
            <a:extLst>
              <a:ext uri="{FF2B5EF4-FFF2-40B4-BE49-F238E27FC236}">
                <a16:creationId xmlns:a16="http://schemas.microsoft.com/office/drawing/2014/main" id="{415197B4-A71E-8C61-C025-B5354800D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349500"/>
            <a:ext cx="33274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3">
            <a:extLst>
              <a:ext uri="{FF2B5EF4-FFF2-40B4-BE49-F238E27FC236}">
                <a16:creationId xmlns:a16="http://schemas.microsoft.com/office/drawing/2014/main" id="{1A4469CD-75B4-00AD-3243-D6132B0C9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071688"/>
            <a:ext cx="316865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57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://classconnection.s3.amazonaws.com/714/flashcards/2791714/jpg/tsi-13E70F9699F602D152B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r="58645"/>
          <a:stretch/>
        </p:blipFill>
        <p:spPr>
          <a:xfrm>
            <a:off x="3505200" y="762000"/>
            <a:ext cx="2324100" cy="39163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3002279" y="4735285"/>
            <a:ext cx="565621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 i="1" dirty="0"/>
              <a:t>Pseudomonas  aeruginosa  on </a:t>
            </a:r>
            <a:r>
              <a:rPr lang="en-US" sz="2400" dirty="0"/>
              <a:t>Triple Sugar Iron agar:</a:t>
            </a:r>
          </a:p>
          <a:p>
            <a:r>
              <a:rPr lang="en-US" dirty="0"/>
              <a:t>Growth; red slant, red butt, no gas, no H </a:t>
            </a:r>
            <a:r>
              <a:rPr lang="en-US" baseline="-25000" dirty="0"/>
              <a:t>2 </a:t>
            </a:r>
            <a:r>
              <a:rPr lang="en-US" dirty="0"/>
              <a:t>S produced</a:t>
            </a:r>
            <a:endParaRPr lang="en-US" dirty="0">
              <a:cs typeface="Calibri"/>
            </a:endParaRPr>
          </a:p>
          <a:p>
            <a:endParaRPr lang="en-US" sz="240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AF95BB1-3AED-B32B-2C18-658851588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7" y="1192965"/>
            <a:ext cx="2743200" cy="20162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16471A-1BEC-5C70-0922-01A367576CF5}"/>
              </a:ext>
            </a:extLst>
          </p:cNvPr>
          <p:cNvSpPr txBox="1"/>
          <p:nvPr/>
        </p:nvSpPr>
        <p:spPr>
          <a:xfrm>
            <a:off x="65314" y="3304903"/>
            <a:ext cx="274320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494848"/>
                </a:solidFill>
                <a:latin typeface="Calibri"/>
                <a:cs typeface="Calibri"/>
              </a:rPr>
              <a:t>  culture of the pathogenic bacteria Pseudomonas aeruginosa which occur in pus of wounds and are associated with urinary tract infections. The bacteria are growing in colonies on nutrient agar.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100013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/>
              <a:t>Laboratory Diagnosis of Staphylococial Infection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3600" b="1" dirty="0">
                <a:solidFill>
                  <a:srgbClr val="FF0000"/>
                </a:solidFill>
              </a:rPr>
              <a:t>Diagnosis</a:t>
            </a:r>
          </a:p>
          <a:p>
            <a:r>
              <a:rPr lang="en-US" dirty="0">
                <a:solidFill>
                  <a:srgbClr val="00B0F0"/>
                </a:solidFill>
              </a:rPr>
              <a:t>Sample collection and Transportation</a:t>
            </a:r>
          </a:p>
          <a:p>
            <a:r>
              <a:rPr lang="en-US" dirty="0">
                <a:solidFill>
                  <a:srgbClr val="7030A0"/>
                </a:solidFill>
              </a:rPr>
              <a:t>Direct smear Microscopy</a:t>
            </a:r>
          </a:p>
          <a:p>
            <a:r>
              <a:rPr lang="en-US" dirty="0">
                <a:solidFill>
                  <a:srgbClr val="C00000"/>
                </a:solidFill>
              </a:rPr>
              <a:t>Culture</a:t>
            </a:r>
          </a:p>
          <a:p>
            <a:r>
              <a:rPr lang="en-US" dirty="0"/>
              <a:t>Biochemicals 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Typing of Staphylococcus aureus</a:t>
            </a:r>
          </a:p>
          <a:p>
            <a:r>
              <a:rPr lang="en-US" dirty="0"/>
              <a:t>Antibiotic Sensitivity Testing (AST)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Sample Collection </a:t>
            </a:r>
          </a:p>
          <a:p>
            <a:pPr>
              <a:buNone/>
            </a:pPr>
            <a:r>
              <a:rPr lang="en-US" dirty="0">
                <a:solidFill>
                  <a:srgbClr val="7030A0"/>
                </a:solidFill>
              </a:rPr>
              <a:t>Type of sample depends on the site of infection.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571744"/>
            <a:ext cx="74866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100013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/>
              <a:t>Laboratory Diagnosis of Staphylococial Infection  </a:t>
            </a:r>
          </a:p>
        </p:txBody>
      </p:sp>
      <p:sp>
        <p:nvSpPr>
          <p:cNvPr id="7" name="Rectangle 6"/>
          <p:cNvSpPr/>
          <p:nvPr/>
        </p:nvSpPr>
        <p:spPr>
          <a:xfrm>
            <a:off x="785786" y="3071810"/>
            <a:ext cx="7358114" cy="5000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i.pinimg.com/originals/05/d6/e3/05d6e3c26bce07f9d2f1c5e27692c2c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358246" cy="657227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-32" y="6577607"/>
            <a:ext cx="22557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Oxidative fermentative (OF)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00108"/>
            <a:ext cx="4929222" cy="564360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b="1" dirty="0">
                <a:solidFill>
                  <a:srgbClr val="FF0000"/>
                </a:solidFill>
              </a:rPr>
              <a:t>Direct Smear Microscopy </a:t>
            </a:r>
          </a:p>
          <a:p>
            <a:pPr algn="just"/>
            <a:r>
              <a:rPr lang="en-US" dirty="0"/>
              <a:t>Staphylococcus measuring 0.5-1.5 microns </a:t>
            </a:r>
          </a:p>
          <a:p>
            <a:pPr algn="just"/>
            <a:r>
              <a:rPr lang="en-US" dirty="0"/>
              <a:t>Present within and outside PMNs</a:t>
            </a:r>
          </a:p>
          <a:p>
            <a:pPr>
              <a:buNone/>
            </a:pPr>
            <a:r>
              <a:rPr lang="en-US" sz="3500" b="1" dirty="0">
                <a:solidFill>
                  <a:srgbClr val="FF0000"/>
                </a:solidFill>
              </a:rPr>
              <a:t>Culture  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Blood agar </a:t>
            </a:r>
          </a:p>
          <a:p>
            <a:pPr lvl="2"/>
            <a:r>
              <a:rPr lang="en-US" sz="2800" dirty="0"/>
              <a:t>Colonies are beta-hemolytic </a:t>
            </a:r>
          </a:p>
          <a:p>
            <a:r>
              <a:rPr lang="en-US" dirty="0"/>
              <a:t>MSA  (Selective media)</a:t>
            </a:r>
          </a:p>
          <a:p>
            <a:pPr lvl="2"/>
            <a:r>
              <a:rPr lang="en-US" sz="2800" dirty="0"/>
              <a:t>1% Mannitol + 7.5% NaCl + phenol red </a:t>
            </a:r>
          </a:p>
          <a:p>
            <a:pPr algn="just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7786" y="714356"/>
            <a:ext cx="353621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100013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/>
              <a:t>Laboratory Diagnosis of Staphylococial Infection 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143248"/>
            <a:ext cx="245616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https://www.researchgate.net/profile/Tufail_Hussain4/publication/319664218/figure/fig2/AS:541641883820032@1506148896370/Figure-2-Growth-of-Staphylococcus-aureus-on-Mannitol-salt-agar_Q3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572008"/>
            <a:ext cx="2143108" cy="1857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0" y="609600"/>
            <a:ext cx="4191000" cy="609600"/>
          </a:xfrm>
        </p:spPr>
        <p:txBody>
          <a:bodyPr>
            <a:normAutofit fontScale="70000" lnSpcReduction="20000"/>
          </a:bodyPr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en-US" i="1">
                <a:latin typeface="Arial" pitchFamily="34" charset="0"/>
                <a:cs typeface="Arial" pitchFamily="34" charset="0"/>
              </a:rPr>
              <a:t>S. aureus </a:t>
            </a:r>
            <a:r>
              <a:rPr lang="en-US">
                <a:latin typeface="Arial" pitchFamily="34" charset="0"/>
                <a:cs typeface="Arial" pitchFamily="34" charset="0"/>
              </a:rPr>
              <a:t>on mannitol salt agar</a:t>
            </a:r>
          </a:p>
        </p:txBody>
      </p:sp>
      <p:pic>
        <p:nvPicPr>
          <p:cNvPr id="4" name="Picture 4" descr="http://www.bio.umass.edu/biology/riley/sites/www.bio.umass.edu.biology.riley/files/MSA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3886200" cy="3067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www.bacteriainphotos.com/cultivation%20media/BA%20larger/hemolysis%20on%20blood%20agar.jpg"/>
          <p:cNvPicPr>
            <a:picLocks noChangeAspect="1" noChangeArrowheads="1"/>
          </p:cNvPicPr>
          <p:nvPr/>
        </p:nvPicPr>
        <p:blipFill rotWithShape="1">
          <a:blip r:embed="rId3" cstate="print"/>
          <a:srcRect l="51909" t="52821" r="3363"/>
          <a:stretch/>
        </p:blipFill>
        <p:spPr bwMode="auto">
          <a:xfrm>
            <a:off x="4800600" y="2971800"/>
            <a:ext cx="3940175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28596" y="1142984"/>
            <a:ext cx="8358246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b="1" dirty="0">
                <a:solidFill>
                  <a:srgbClr val="FF0000"/>
                </a:solidFill>
              </a:rPr>
              <a:t>Biochemical Reactions</a:t>
            </a:r>
          </a:p>
          <a:p>
            <a:pPr algn="just"/>
            <a:r>
              <a:rPr lang="en-US" sz="2800" dirty="0"/>
              <a:t>Catalase : positive</a:t>
            </a:r>
          </a:p>
          <a:p>
            <a:pPr algn="just"/>
            <a:r>
              <a:rPr lang="en-US" sz="2800" dirty="0"/>
              <a:t>Coagulase test : positive</a:t>
            </a:r>
          </a:p>
          <a:p>
            <a:pPr algn="just"/>
            <a:r>
              <a:rPr lang="en-US" sz="2800" dirty="0"/>
              <a:t>Oxidase : negative</a:t>
            </a:r>
          </a:p>
          <a:p>
            <a:pPr algn="just"/>
            <a:r>
              <a:rPr lang="en-US" sz="2800" dirty="0"/>
              <a:t>Ferment glucose, lactose, maltose, sucrose and  mannitol, with production of acid but no gas</a:t>
            </a:r>
          </a:p>
          <a:p>
            <a:pPr algn="just"/>
            <a:r>
              <a:rPr lang="en-US" sz="2800" dirty="0"/>
              <a:t>Indole : negative</a:t>
            </a:r>
          </a:p>
          <a:p>
            <a:pPr algn="just"/>
            <a:r>
              <a:rPr lang="en-US" sz="2800" dirty="0"/>
              <a:t>MR test : positive</a:t>
            </a:r>
          </a:p>
          <a:p>
            <a:pPr algn="just"/>
            <a:r>
              <a:rPr lang="en-US" sz="2800" dirty="0"/>
              <a:t>VP test : positive</a:t>
            </a:r>
          </a:p>
          <a:p>
            <a:pPr algn="just"/>
            <a:r>
              <a:rPr lang="en-US" sz="2800" dirty="0"/>
              <a:t>Gelatin liquefaction : positive </a:t>
            </a:r>
          </a:p>
          <a:p>
            <a:pPr algn="just"/>
            <a:r>
              <a:rPr lang="en-US" sz="2800" dirty="0"/>
              <a:t>Phosphatase : positive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100013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/>
              <a:t>Laboratory Diagnosis of </a:t>
            </a:r>
            <a:r>
              <a:rPr lang="en-US" sz="3200" b="1" dirty="0" err="1"/>
              <a:t>Staphylococial</a:t>
            </a:r>
            <a:r>
              <a:rPr lang="en-US" sz="3200" b="1" dirty="0"/>
              <a:t> Infection 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428736"/>
            <a:ext cx="4786314" cy="178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980728"/>
            <a:ext cx="4680520" cy="103942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DNA Hydrolysis</a:t>
            </a:r>
            <a:b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79512" y="1855365"/>
            <a:ext cx="8686800" cy="4525963"/>
          </a:xfrm>
        </p:spPr>
        <p:txBody>
          <a:bodyPr>
            <a:normAutofit fontScale="85000" lnSpcReduction="10000"/>
          </a:bodyPr>
          <a:lstStyle/>
          <a:p>
            <a:pPr algn="just" eaLnBrk="1" hangingPunct="1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Used to determine the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ability of an organism to hydrolyze DNA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(produce  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deoxyribonuclease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or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Dnase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). </a:t>
            </a:r>
          </a:p>
          <a:p>
            <a:pPr algn="just" eaLnBrk="1" hangingPunct="1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Agar medium: this medium is </a:t>
            </a:r>
            <a:r>
              <a:rPr lang="en-US" u="sng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pale green in color because of DNA-methyl green (indicator) complex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(Note: Methyl green is binds to the negatively-charged DNA). organism that </a:t>
            </a:r>
            <a:r>
              <a:rPr lang="en-US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hydrolyze DNA fade to colorless zone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 the blue/green agar.</a:t>
            </a:r>
          </a:p>
          <a:p>
            <a:pPr algn="just" eaLnBrk="1" hangingPunct="1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Quality control for DNA Hydrolysis</a:t>
            </a:r>
          </a:p>
          <a:p>
            <a:pPr algn="just" eaLnBrk="1" hangingPunct="1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Positive: </a:t>
            </a:r>
            <a:r>
              <a:rPr lang="en-US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Staphylococcus aureus</a:t>
            </a:r>
            <a:br>
              <a:rPr lang="en-US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Negative: </a:t>
            </a:r>
            <a:r>
              <a:rPr lang="en-US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Staphylococcus </a:t>
            </a:r>
            <a:r>
              <a:rPr lang="en-US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epidermidis</a:t>
            </a:r>
            <a:endParaRPr lang="en-US" b="1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8596" y="71414"/>
            <a:ext cx="8229600" cy="10001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Laboratory Diagnosis of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Staphylococial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Infection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DNA Hydrolysis test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2450" y="2590800"/>
            <a:ext cx="2747963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2" descr="http://www.eolabs.com/media/catalog/product/cache/1/image/500x500/9df78eab33525d08d6e5fb8d27136e95/p/p/pp0560-staphylococcus_aure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00" y="1635125"/>
            <a:ext cx="26543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4" descr="http://www.eolabs.com/media/catalog/product/cache/1/image/500x500/9df78eab33525d08d6e5fb8d27136e95/p/p/pp0560-staphylococcus_epidermid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191000"/>
            <a:ext cx="26543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Rectangle 9"/>
          <p:cNvSpPr>
            <a:spLocks noChangeArrowheads="1"/>
          </p:cNvSpPr>
          <p:nvPr/>
        </p:nvSpPr>
        <p:spPr bwMode="auto">
          <a:xfrm>
            <a:off x="2957513" y="1985963"/>
            <a:ext cx="5348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Positive: </a:t>
            </a:r>
            <a:r>
              <a:rPr lang="en-US" sz="2400" b="1" i="1">
                <a:solidFill>
                  <a:srgbClr val="FF0000"/>
                </a:solidFill>
              </a:rPr>
              <a:t>Staphylococcus aureus</a:t>
            </a:r>
            <a:br>
              <a:rPr lang="en-US" sz="2400" b="1" i="1">
                <a:solidFill>
                  <a:srgbClr val="FF0000"/>
                </a:solidFill>
              </a:rPr>
            </a:br>
            <a:endParaRPr lang="en-US" sz="2400">
              <a:latin typeface="Century Gothic" pitchFamily="34" charset="0"/>
            </a:endParaRPr>
          </a:p>
        </p:txBody>
      </p:sp>
      <p:sp>
        <p:nvSpPr>
          <p:cNvPr id="38919" name="Rectangle 10"/>
          <p:cNvSpPr>
            <a:spLocks noChangeArrowheads="1"/>
          </p:cNvSpPr>
          <p:nvPr/>
        </p:nvSpPr>
        <p:spPr bwMode="auto">
          <a:xfrm>
            <a:off x="3086100" y="5486400"/>
            <a:ext cx="5826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8000"/>
                </a:solidFill>
              </a:rPr>
              <a:t>Negative: </a:t>
            </a:r>
            <a:r>
              <a:rPr lang="en-US" sz="2400" b="1" i="1">
                <a:solidFill>
                  <a:srgbClr val="008000"/>
                </a:solidFill>
              </a:rPr>
              <a:t>Staphylococcus epidermidis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918" grpId="0"/>
      <p:bldP spid="389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1089</TotalTime>
  <Words>831</Words>
  <Application>Microsoft Office PowerPoint</Application>
  <PresentationFormat>On-screen Show (4:3)</PresentationFormat>
  <Paragraphs>135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Office Theme</vt:lpstr>
      <vt:lpstr>MSS Module Practical 2022-2023</vt:lpstr>
      <vt:lpstr>Laboratory Diagnosis of Staphylococial Infection  </vt:lpstr>
      <vt:lpstr>Laboratory Diagnosis of Staphylococial Infection  </vt:lpstr>
      <vt:lpstr>PowerPoint Presentation</vt:lpstr>
      <vt:lpstr>Laboratory Diagnosis of Staphylococial Infection  </vt:lpstr>
      <vt:lpstr>PowerPoint Presentation</vt:lpstr>
      <vt:lpstr>Laboratory Diagnosis of Staphylococial Infection  </vt:lpstr>
      <vt:lpstr> DNA Hydrolysis </vt:lpstr>
      <vt:lpstr>DNA Hydrolysis test</vt:lpstr>
      <vt:lpstr>Laboratory Diagnosis of Staphylococial Infection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Trichinella spiralis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frf</dc:creator>
  <cp:lastModifiedBy>mohammad</cp:lastModifiedBy>
  <cp:revision>170</cp:revision>
  <dcterms:created xsi:type="dcterms:W3CDTF">2020-01-24T09:06:29Z</dcterms:created>
  <dcterms:modified xsi:type="dcterms:W3CDTF">2023-03-05T06:49:41Z</dcterms:modified>
</cp:coreProperties>
</file>