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3" r:id="rId4"/>
  </p:sldMasterIdLst>
  <p:notesMasterIdLst>
    <p:notesMasterId r:id="rId47"/>
  </p:notesMasterIdLst>
  <p:handoutMasterIdLst>
    <p:handoutMasterId r:id="rId48"/>
  </p:handoutMasterIdLst>
  <p:sldIdLst>
    <p:sldId id="325" r:id="rId5"/>
    <p:sldId id="324" r:id="rId6"/>
    <p:sldId id="369" r:id="rId7"/>
    <p:sldId id="368" r:id="rId8"/>
    <p:sldId id="338" r:id="rId9"/>
    <p:sldId id="312" r:id="rId10"/>
    <p:sldId id="372" r:id="rId11"/>
    <p:sldId id="339" r:id="rId12"/>
    <p:sldId id="321" r:id="rId13"/>
    <p:sldId id="341" r:id="rId14"/>
    <p:sldId id="342" r:id="rId15"/>
    <p:sldId id="373" r:id="rId16"/>
    <p:sldId id="317" r:id="rId17"/>
    <p:sldId id="336" r:id="rId18"/>
    <p:sldId id="334" r:id="rId19"/>
    <p:sldId id="374" r:id="rId20"/>
    <p:sldId id="343" r:id="rId21"/>
    <p:sldId id="337" r:id="rId22"/>
    <p:sldId id="344" r:id="rId23"/>
    <p:sldId id="345" r:id="rId24"/>
    <p:sldId id="346" r:id="rId25"/>
    <p:sldId id="347" r:id="rId26"/>
    <p:sldId id="348" r:id="rId27"/>
    <p:sldId id="349" r:id="rId28"/>
    <p:sldId id="351" r:id="rId29"/>
    <p:sldId id="350" r:id="rId30"/>
    <p:sldId id="352" r:id="rId31"/>
    <p:sldId id="353" r:id="rId32"/>
    <p:sldId id="354" r:id="rId33"/>
    <p:sldId id="370" r:id="rId34"/>
    <p:sldId id="371" r:id="rId35"/>
    <p:sldId id="356" r:id="rId36"/>
    <p:sldId id="355" r:id="rId37"/>
    <p:sldId id="357" r:id="rId38"/>
    <p:sldId id="358" r:id="rId39"/>
    <p:sldId id="359" r:id="rId40"/>
    <p:sldId id="365" r:id="rId41"/>
    <p:sldId id="367" r:id="rId42"/>
    <p:sldId id="366" r:id="rId43"/>
    <p:sldId id="364" r:id="rId44"/>
    <p:sldId id="363" r:id="rId45"/>
    <p:sldId id="37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30A-158D-435B-B1F3-6FF82BD60FDF}" type="datetimeFigureOut">
              <a:rPr lang="en-US" smtClean="0"/>
              <a:t>7/16/2024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24AC-02A6-46A1-A072-EAC8AC25D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7/16/2024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7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1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3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3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4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06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2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76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541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74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82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2138289"/>
            <a:ext cx="12188952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C488A36-B0CB-7B46-C2A6-BA57D39EC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6962087" y="2143124"/>
            <a:ext cx="5226865" cy="40338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7" y="365125"/>
            <a:ext cx="1077893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9" y="2350108"/>
            <a:ext cx="10778221" cy="3609461"/>
          </a:xfrm>
        </p:spPr>
        <p:txBody>
          <a:bodyPr anchor="ctr" anchorCtr="0">
            <a:normAutofit/>
          </a:bodyPr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F98B46-5DFC-3487-EB05-148905CA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138288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768F8E-3DFF-8D92-E3CF-5AE5F6DA5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045761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83A1EA-5EE3-D81A-D135-860F481F6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6472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EA58FF-2FB1-3B78-FDCF-E5DC2EFE5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2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2"/>
            <a:ext cx="5646541" cy="5295371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6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415B1A-CA14-E219-0C7F-0B38B168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83096" y="1"/>
            <a:ext cx="5013088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BA35BB-6689-91C0-7D75-944092B3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1949B5-8206-3159-8E9E-E95F2A9AA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83096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97BFBC-DA17-6BEB-A937-333E9504D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363569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9A5C70-EFC4-1BAB-285F-B317FAF47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073F905-5A3E-F9EB-B095-7A3A17C1E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49" t="13424" r="28018" b="11087"/>
          <a:stretch/>
        </p:blipFill>
        <p:spPr>
          <a:xfrm>
            <a:off x="6472427" y="0"/>
            <a:ext cx="502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7B93E-437F-D9D6-D3D1-6DE5F025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4200" y="1"/>
            <a:ext cx="75198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74AAE1C-171A-32A3-E6FD-75252CAB8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796" t="12194" r="49125" b="12256"/>
          <a:stretch/>
        </p:blipFill>
        <p:spPr>
          <a:xfrm>
            <a:off x="10732660" y="-5609"/>
            <a:ext cx="763524" cy="68636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81E4B7-6D97-63BF-7E87-5E71F8BD8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9733538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6" y="2198915"/>
            <a:ext cx="9741183" cy="33453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0D2A6-7700-487F-AC7E-A5A2C30D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C30D6A-6415-42E1-89E9-EF806C3FE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5DBF26-BAB3-D5FD-5EA7-310263D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40584B-2A03-52F7-B667-9CD1A2BD7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3C0872-DC48-53B1-8569-7A913D92D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74420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5D700-0F05-E0E7-FB42-2FC890C2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77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00B3F-62BE-8535-5239-46279DF1B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05245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41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4F6DF6-2D97-1E21-15A5-D0E9397E2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140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6FBD3-8FFB-2E51-CAC4-CFB7B5AF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1640" y="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1066035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2178" y="2198914"/>
            <a:ext cx="5157787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620B83B-1673-865A-1958-873C4765EFA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24741" y="2198913"/>
            <a:ext cx="5157787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902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105342" y="2198914"/>
            <a:ext cx="3970218" cy="34459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C4E27-95CA-78A5-BD7A-6109D75C8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AE4F7BC-B724-2456-4104-1C5E254EEF3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2178" y="2198914"/>
            <a:ext cx="6487908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22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729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408E76-0AE4-495F-87FB-5DD280A9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1640" y="561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F130D9-40F7-D817-3F42-72C9D585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843" y="667582"/>
            <a:ext cx="5102717" cy="2482018"/>
          </a:xfrm>
        </p:spPr>
        <p:txBody>
          <a:bodyPr anchor="t" anchorCtr="0">
            <a:no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8A7439-0E5E-18D2-A4C7-D377032ED2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68964" y="667582"/>
            <a:ext cx="5827220" cy="2482018"/>
          </a:xfrm>
        </p:spPr>
        <p:txBody>
          <a:bodyPr tIns="9144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471630-9EC8-4C68-B4D8-D98C242DB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843" y="3362959"/>
            <a:ext cx="11102339" cy="2827459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B3B490-399A-EF1F-9626-CCCE0F5F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6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13657" y="2198914"/>
            <a:ext cx="3970218" cy="34459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21213" y="2198914"/>
            <a:ext cx="6154347" cy="34459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A46AB-E26C-4F66-A0B8-4CDBD5F4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4040" y="4282928"/>
            <a:ext cx="699477" cy="1898809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6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z="4800" dirty="0"/>
              <a:t>Click to add title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7" y="3354749"/>
            <a:ext cx="5228392" cy="258247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C0C26-4C66-47DC-B079-5B94C22F1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E30B1-7066-9D31-7A11-7B81B65D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72E672D-C862-C853-0730-15E3C4953D67}"/>
              </a:ext>
            </a:extLst>
          </p:cNvPr>
          <p:cNvSpPr/>
          <p:nvPr userDrawn="1"/>
        </p:nvSpPr>
        <p:spPr>
          <a:xfrm>
            <a:off x="9884230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0336ED-3DCB-4524-8A3F-9FBBD0B18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15F86B-1A6A-ECD5-F63A-4280BADEF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8423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5534F0-444E-1FA5-FC8F-F04505FC0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76862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19972F-DA18-8749-FF59-A83CA1E1F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372495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67D80A1-B7E7-2F80-975E-2E87C591BB67}"/>
              </a:ext>
            </a:extLst>
          </p:cNvPr>
          <p:cNvSpPr/>
          <p:nvPr userDrawn="1"/>
        </p:nvSpPr>
        <p:spPr>
          <a:xfrm>
            <a:off x="7760541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88F6AB-6890-F7DE-7C01-CE237F778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48135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6575E3-45E3-206E-9037-D8FD562B7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7605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E4BC31-600E-ECD3-1E7F-FE4F6F720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644933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3F8CA839-B327-1ECD-C35D-02164F5B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706" t="12194" r="49126" b="12256"/>
          <a:stretch/>
        </p:blipFill>
        <p:spPr>
          <a:xfrm>
            <a:off x="9884229" y="-5609"/>
            <a:ext cx="1611955" cy="686360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1A97957-D274-4D24-1862-D53BF7282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790" t="12194" r="70042" b="12256"/>
          <a:stretch/>
        </p:blipFill>
        <p:spPr>
          <a:xfrm>
            <a:off x="7753789" y="5610"/>
            <a:ext cx="1611955" cy="68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9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20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54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27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47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01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991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8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5" r:id="rId21"/>
    <p:sldLayoutId id="214748390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C06876-17B8-7D53-88B8-F2AA8112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114425"/>
            <a:ext cx="8534400" cy="4656138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  <a:t>Bladder Cancer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3" name="Picture 2" descr="Bladder Cancer: Overview and More">
            <a:extLst>
              <a:ext uri="{FF2B5EF4-FFF2-40B4-BE49-F238E27FC236}">
                <a16:creationId xmlns:a16="http://schemas.microsoft.com/office/drawing/2014/main" id="{31A70A43-4569-A79C-0823-D374B67C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3449" r="13449"/>
          <a:stretch>
            <a:fillRect/>
          </a:stretch>
        </p:blipFill>
        <p:spPr bwMode="auto">
          <a:xfrm>
            <a:off x="8629651" y="4041325"/>
            <a:ext cx="1871662" cy="215945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1CB243-6D8C-5B91-500C-FB2D904546A2}"/>
              </a:ext>
            </a:extLst>
          </p:cNvPr>
          <p:cNvSpPr txBox="1"/>
          <p:nvPr/>
        </p:nvSpPr>
        <p:spPr>
          <a:xfrm>
            <a:off x="4093756" y="4169787"/>
            <a:ext cx="4004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guet Script" panose="00000500000000000000" pitchFamily="2" charset="0"/>
              </a:rPr>
              <a:t>Presented by: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Baguet Script" panose="00000500000000000000" pitchFamily="2" charset="0"/>
              </a:rPr>
              <a:t>Lujain Alessa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Baguet Script" panose="00000500000000000000" pitchFamily="2" charset="0"/>
              </a:rPr>
              <a:t>Sham </a:t>
            </a:r>
            <a:r>
              <a:rPr lang="en-US" sz="2800" dirty="0" err="1">
                <a:latin typeface="Baguet Script" panose="00000500000000000000" pitchFamily="2" charset="0"/>
              </a:rPr>
              <a:t>AlShobaki</a:t>
            </a:r>
            <a:endParaRPr lang="en-US" sz="2800" dirty="0">
              <a:latin typeface="Baguet Scrip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Baguet Script" panose="00000500000000000000" pitchFamily="2" charset="0"/>
              </a:rPr>
              <a:t>Ruaa</a:t>
            </a:r>
            <a:r>
              <a:rPr lang="en-US" sz="2800" dirty="0">
                <a:latin typeface="Baguet Script" panose="00000500000000000000" pitchFamily="2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</a:rPr>
              <a:t>Allawanseh</a:t>
            </a:r>
            <a:endParaRPr lang="en-US" sz="2800" dirty="0"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09EA6087-D54D-8D26-9DD7-3B809E1ADA94}"/>
              </a:ext>
            </a:extLst>
          </p:cNvPr>
          <p:cNvSpPr txBox="1">
            <a:spLocks/>
          </p:cNvSpPr>
          <p:nvPr/>
        </p:nvSpPr>
        <p:spPr>
          <a:xfrm>
            <a:off x="214282" y="357166"/>
            <a:ext cx="60007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  <a:t>2-Flat carcinomas</a:t>
            </a:r>
            <a:br>
              <a:rPr lang="en-US" b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</a:br>
            <a:endParaRPr lang="en-US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CB85A063-CE90-D8B7-500E-9DD98E6E172D}"/>
              </a:ext>
            </a:extLst>
          </p:cNvPr>
          <p:cNvSpPr txBox="1">
            <a:spLocks/>
          </p:cNvSpPr>
          <p:nvPr/>
        </p:nvSpPr>
        <p:spPr>
          <a:xfrm>
            <a:off x="457199" y="1329070"/>
            <a:ext cx="9739423" cy="479709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 grow toward the hollow part of the bladder. It is a flat tumor. You may also hear it 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called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carcinoma in situ (CIS)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). This is </a:t>
            </a:r>
            <a:r>
              <a:rPr lang="en-US" dirty="0">
                <a:solidFill>
                  <a:srgbClr val="FF0000"/>
                </a:solidFill>
              </a:rPr>
              <a:t>poorly differentiated carcinoma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confined to the epithelium and associated with an intact basement membrane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The cells are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poorly cohesive ( lack of intercellular connections 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, up to 100% of patients with CIS exhibiting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positive urine cytology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untreated CIS lesions will progress to muscle invasive U</a:t>
            </a:r>
            <a:r>
              <a:rPr lang="en-US" dirty="0">
                <a:solidFill>
                  <a:srgbClr val="FF0000"/>
                </a:solidFill>
                <a:latin typeface="Calibri"/>
                <a:cs typeface="Tahoma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, making CIS the most aggressive form of superﬁcial UC.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17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>
            <a:extLst>
              <a:ext uri="{FF2B5EF4-FFF2-40B4-BE49-F238E27FC236}">
                <a16:creationId xmlns:a16="http://schemas.microsoft.com/office/drawing/2014/main" id="{5741E5E5-F5CB-B1AC-A793-25719AFCDB62}"/>
              </a:ext>
            </a:extLst>
          </p:cNvPr>
          <p:cNvSpPr txBox="1">
            <a:spLocks/>
          </p:cNvSpPr>
          <p:nvPr/>
        </p:nvSpPr>
        <p:spPr>
          <a:xfrm>
            <a:off x="285720" y="428604"/>
            <a:ext cx="751525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  <a:t>3-Squamous cell carcinoma</a:t>
            </a:r>
            <a:b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</a:br>
            <a:endParaRPr lang="en-US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8761724E-7FB2-940B-B2E6-4658993F641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Roughly 1% to 2%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bladder cancers are squamous cell carcinomas. Nearly all squamous cells are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solid or ulcerative and muscle-invasive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-SCC in the bladder is associated with chronic inflammation, stones and In Egypt, 80% of SCC is induced by the ova of Schistosoma haematobium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-long-term catheters develop SCC.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-Smoking is also a risk factor for SCC.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29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BB3FEA53-5BAF-9C0A-FCB4-598DB6900AA5}"/>
              </a:ext>
            </a:extLst>
          </p:cNvPr>
          <p:cNvSpPr txBox="1">
            <a:spLocks/>
          </p:cNvSpPr>
          <p:nvPr/>
        </p:nvSpPr>
        <p:spPr>
          <a:xfrm>
            <a:off x="285720" y="428604"/>
            <a:ext cx="751525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  <a:t>4- Adenocarcinoma</a:t>
            </a:r>
            <a:b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</a:br>
            <a:endParaRPr lang="en-US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6BC41-7F6D-7FE2-358B-D7EC3CF60537}"/>
              </a:ext>
            </a:extLst>
          </p:cNvPr>
          <p:cNvSpPr txBox="1"/>
          <p:nvPr/>
        </p:nvSpPr>
        <p:spPr>
          <a:xfrm>
            <a:off x="385733" y="1212613"/>
            <a:ext cx="98002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*Adenocarcinoma is rare, usually solid/ulcerative and carries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poor prognosis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One third originate in the urachus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(remnant of a channel between the bladder and the umbilicus 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*located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to the bladder mucosa in the dome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bladder.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*Adenocarcinoma is a long-term (10 years) complication of bladder exstrophy</a:t>
            </a:r>
            <a:r>
              <a:rPr lang="en-US" sz="2400" dirty="0">
                <a:solidFill>
                  <a:srgbClr val="FF0000"/>
                </a:solidFill>
              </a:rPr>
              <a:t>(  continental abnormality of bladder and bony pelvis bladder is exposed to outside environment)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690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C64CEEC-83BF-60C7-B00E-F2DE1BC0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عنصر نائب للمحتوى 2">
            <a:extLst>
              <a:ext uri="{FF2B5EF4-FFF2-40B4-BE49-F238E27FC236}">
                <a16:creationId xmlns:a16="http://schemas.microsoft.com/office/drawing/2014/main" id="{3BBD844E-2BF4-5B32-5943-25BBC88E343F}"/>
              </a:ext>
            </a:extLst>
          </p:cNvPr>
          <p:cNvSpPr txBox="1">
            <a:spLocks/>
          </p:cNvSpPr>
          <p:nvPr/>
        </p:nvSpPr>
        <p:spPr>
          <a:xfrm>
            <a:off x="385763" y="528638"/>
            <a:ext cx="10887075" cy="5626125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Tumor spread :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8064A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Direct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tumor growth to involve the detrusor muscle, the ureteric orifices, prostate, urethra, uterus, vagina,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perivesical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fat, bowel, or pelvic side walls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Implantation into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wounds/percutaneous catheter tracts.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contraindicated to do suprapubic catheterization for any pt suspected to have bladder cancer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Lymphatic infiltration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iliac and para-aortic nodes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Haematogenous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commonly to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liver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(38%), lung (36%), adrenal gland (21%), and bone (27%). Any other organ may be involved.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Char char="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8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E4A32E4-179C-6FC0-8A0F-65F163803A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D59F3E97-B7F9-9079-9C4F-1A6F67A880C8}"/>
              </a:ext>
            </a:extLst>
          </p:cNvPr>
          <p:cNvSpPr txBox="1">
            <a:spLocks/>
          </p:cNvSpPr>
          <p:nvPr/>
        </p:nvSpPr>
        <p:spPr>
          <a:xfrm>
            <a:off x="1924034" y="228579"/>
            <a:ext cx="8343931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  <a:t>Bladder cancer </a:t>
            </a:r>
            <a:r>
              <a:rPr lang="en-US" sz="5400" u="sng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  <a:t>grading</a:t>
            </a:r>
            <a:endParaRPr lang="en-US" u="sng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4" name="عنصر نائب للمحتوى 2">
            <a:extLst>
              <a:ext uri="{FF2B5EF4-FFF2-40B4-BE49-F238E27FC236}">
                <a16:creationId xmlns:a16="http://schemas.microsoft.com/office/drawing/2014/main" id="{0F1C70BA-E99D-96D6-6C01-026BF74BA8E4}"/>
              </a:ext>
            </a:extLst>
          </p:cNvPr>
          <p:cNvSpPr txBox="1">
            <a:spLocks/>
          </p:cNvSpPr>
          <p:nvPr/>
        </p:nvSpPr>
        <p:spPr>
          <a:xfrm>
            <a:off x="357158" y="1585900"/>
            <a:ext cx="8786842" cy="481171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The grades for bladder cancer are: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low-grade –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the cancer cells are slow-growing and are less likely to spread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high-grade –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the cancer cells grow more quickly and are more likely to spread.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Carcinoma in situ (CIS) is always classed as high-grade.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36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99A3C9AE-6440-E266-03D1-504E4CB48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4DEAB69-5E9B-E0C1-B1C0-3DB76577D1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1"/>
            <a:ext cx="6200774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8D12C8-D0C0-593F-847A-57A73C0B0A17}"/>
              </a:ext>
            </a:extLst>
          </p:cNvPr>
          <p:cNvSpPr txBox="1"/>
          <p:nvPr/>
        </p:nvSpPr>
        <p:spPr>
          <a:xfrm>
            <a:off x="6734171" y="85581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  <a:t>Bladder cancer </a:t>
            </a:r>
            <a:r>
              <a:rPr lang="en-US" sz="3600" u="sng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  <a:t>staging</a:t>
            </a:r>
            <a:endParaRPr lang="en-US" sz="2400" u="sng" dirty="0"/>
          </a:p>
        </p:txBody>
      </p:sp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F6985021-71E6-08E2-11F3-CC18E9205F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49" t="9645" r="13975"/>
          <a:stretch>
            <a:fillRect/>
          </a:stretch>
        </p:blipFill>
        <p:spPr>
          <a:xfrm>
            <a:off x="7472338" y="1916116"/>
            <a:ext cx="3571900" cy="468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Diagram of a diagram of a structure&#10;&#10;Description automatically generated with medium confidence">
            <a:extLst>
              <a:ext uri="{FF2B5EF4-FFF2-40B4-BE49-F238E27FC236}">
                <a16:creationId xmlns:a16="http://schemas.microsoft.com/office/drawing/2014/main" id="{34C17151-B337-5A8E-D72C-7A58DF75D0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34" b="534"/>
          <a:stretch>
            <a:fillRect/>
          </a:stretch>
        </p:blipFill>
        <p:spPr>
          <a:xfrm>
            <a:off x="863600" y="529515"/>
            <a:ext cx="10464800" cy="540297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A992-F849-A95F-26C3-F4512EF2C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4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CDB87-1644-F987-9600-16485CEFB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4EDC6835-46D4-D76D-9F6B-723EEEFD5185}"/>
              </a:ext>
            </a:extLst>
          </p:cNvPr>
          <p:cNvSpPr txBox="1">
            <a:spLocks/>
          </p:cNvSpPr>
          <p:nvPr/>
        </p:nvSpPr>
        <p:spPr>
          <a:xfrm>
            <a:off x="323528" y="476672"/>
            <a:ext cx="8686800" cy="6048672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 muscle invasive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871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means the cancer cells are only in the inner lining of the bladder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 invasive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cancer is in the muscle layer of the bladder or has spread into the fat layer. But it has not spread outside the bladder.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Locally advanced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when the cancer has spread outside the bladder into nearby tissues, such as the prostate, vagina, ovaries, womb or back passage (rectum). It may also be in a lymph node in the pelvis, near to the bladder.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Advanced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when the cancer has spread to other parts of the body, such as the liver, lungs or bones, or to the lymph nodes further from the bladder.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32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9C3EA6F-C7F7-8CA4-C495-1C9EEFF33D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F2C06D38-DAD9-E0D6-8DD2-E5A38F00D3C5}"/>
              </a:ext>
            </a:extLst>
          </p:cNvPr>
          <p:cNvSpPr txBox="1">
            <a:spLocks/>
          </p:cNvSpPr>
          <p:nvPr/>
        </p:nvSpPr>
        <p:spPr>
          <a:xfrm>
            <a:off x="0" y="214290"/>
            <a:ext cx="690088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  <a:t>Bladder cancer: presentation</a:t>
            </a:r>
            <a:endParaRPr lang="en-US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2" name="عنصر نائب للمحتوى 2">
            <a:extLst>
              <a:ext uri="{FF2B5EF4-FFF2-40B4-BE49-F238E27FC236}">
                <a16:creationId xmlns:a16="http://schemas.microsoft.com/office/drawing/2014/main" id="{CF1024BC-A186-0B8B-3D00-6EA2F69B6AEA}"/>
              </a:ext>
            </a:extLst>
          </p:cNvPr>
          <p:cNvSpPr txBox="1">
            <a:spLocks/>
          </p:cNvSpPr>
          <p:nvPr/>
        </p:nvSpPr>
        <p:spPr>
          <a:xfrm>
            <a:off x="128588" y="1228725"/>
            <a:ext cx="7872412" cy="5157810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Symptoms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most common presenting symptom (85% of cases)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painless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haematuria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This may be initial or terminal if the lesion is at the bladder neck or in the prostatic urethra. 35% of patients &gt;50 years and 10% &lt;50 years with macroscopic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haematuria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have bladder cancer.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History of smoking or occupational exposure is relevant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Asymptomatic microscopic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haematuria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found on routine urine stick-testing. Up to 16% of females and 4% of males have stick-test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haematuria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less than 5% of those &lt;50 years, while 7-13% of those &gt;50 years will have a malignancy.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unusual, even if the patient has obstructed upper tracts, since the obstruction and renal deterioration arise gradually, Pain may be caused by locally advanced (T4 disease).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 descr="Hematuria Stock Illustrations – 200 Hematuria Stock Illustrations, Vectors  &amp;amp; Clipart - Dreamstime">
            <a:extLst>
              <a:ext uri="{FF2B5EF4-FFF2-40B4-BE49-F238E27FC236}">
                <a16:creationId xmlns:a16="http://schemas.microsoft.com/office/drawing/2014/main" id="{0A773AC8-C881-7FAD-9689-A9C57113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82" b="7576"/>
          <a:stretch>
            <a:fillRect/>
          </a:stretch>
        </p:blipFill>
        <p:spPr bwMode="auto">
          <a:xfrm>
            <a:off x="8851566" y="382979"/>
            <a:ext cx="2192672" cy="2445961"/>
          </a:xfrm>
          <a:prstGeom prst="rect">
            <a:avLst/>
          </a:prstGeom>
          <a:noFill/>
        </p:spPr>
      </p:pic>
      <p:pic>
        <p:nvPicPr>
          <p:cNvPr id="14" name="Picture 2" descr="Icon urination">
            <a:extLst>
              <a:ext uri="{FF2B5EF4-FFF2-40B4-BE49-F238E27FC236}">
                <a16:creationId xmlns:a16="http://schemas.microsoft.com/office/drawing/2014/main" id="{AE7D7CA2-CA2D-DDDA-3E5B-6FC161C82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9666" y="4576853"/>
            <a:ext cx="2445925" cy="2038301"/>
          </a:xfrm>
          <a:prstGeom prst="rect">
            <a:avLst/>
          </a:prstGeom>
          <a:noFill/>
        </p:spPr>
      </p:pic>
      <p:pic>
        <p:nvPicPr>
          <p:cNvPr id="15" name="Picture 14" descr="Retro man smoking pipe stock vector. Illustration of cartoon - 72070520">
            <a:extLst>
              <a:ext uri="{FF2B5EF4-FFF2-40B4-BE49-F238E27FC236}">
                <a16:creationId xmlns:a16="http://schemas.microsoft.com/office/drawing/2014/main" id="{30A3B6CC-1E5F-3CD8-EA78-EACDF517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067"/>
          <a:stretch>
            <a:fillRect/>
          </a:stretch>
        </p:blipFill>
        <p:spPr bwMode="auto">
          <a:xfrm>
            <a:off x="8843980" y="2311805"/>
            <a:ext cx="2445961" cy="2445961"/>
          </a:xfrm>
          <a:prstGeom prst="rect">
            <a:avLst/>
          </a:prstGeom>
          <a:noFill/>
        </p:spPr>
      </p:pic>
      <p:pic>
        <p:nvPicPr>
          <p:cNvPr id="16" name="Picture 4" descr="Cute Sad Sick Human Vector &amp;amp; Photo (Free Trial) | Bigstock">
            <a:extLst>
              <a:ext uri="{FF2B5EF4-FFF2-40B4-BE49-F238E27FC236}">
                <a16:creationId xmlns:a16="http://schemas.microsoft.com/office/drawing/2014/main" id="{42E34298-21C5-A461-63A8-DA3FB41C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5850"/>
          <a:stretch>
            <a:fillRect/>
          </a:stretch>
        </p:blipFill>
        <p:spPr bwMode="auto">
          <a:xfrm>
            <a:off x="6721000" y="173112"/>
            <a:ext cx="1671652" cy="1432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323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5F440-218B-6A44-E269-6DBB23380D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EF24AF85-494A-43E7-7957-80BC995443D4}"/>
              </a:ext>
            </a:extLst>
          </p:cNvPr>
          <p:cNvSpPr txBox="1">
            <a:spLocks/>
          </p:cNvSpPr>
          <p:nvPr/>
        </p:nvSpPr>
        <p:spPr>
          <a:xfrm>
            <a:off x="357188" y="928688"/>
            <a:ext cx="11145964" cy="5197476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itchFamily="34" charset="0"/>
              </a:rPr>
              <a:t>Filling-type lower urinary tract symptoms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such as urgency or suprapubic pain. There is almost always microscopic or macroscopic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haematuria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. This so-called malignant cystitis is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typical in patients with CIS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Recurrent urinary tract infections and pneumaturia due to malignant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colovesical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fistula, though less common than benign causes (diverticular and Crohn's disease).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More advanced cases may present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itchFamily="34" charset="0"/>
              </a:rPr>
              <a:t>lower-limb swelling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due to lymphatic/venous obstruction, bone pain, weight loss, anorexia, confusion, and anuria (renal failure due to bilateral ureteric obstruction).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Urachal adenocarcinomas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may present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itchFamily="34" charset="0"/>
              </a:rPr>
              <a:t>a blood or mucus umbilical discharge or a deep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itchFamily="34" charset="0"/>
              </a:rPr>
              <a:t>subumbilical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itchFamily="34" charset="0"/>
              </a:rPr>
              <a:t> mass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(rare).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*the urachus, a fibrous remnant of the allantois that extends from the bladder to the umbilicus</a:t>
            </a:r>
            <a:endParaRPr kumimoji="0" lang="ar-SA" sz="29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67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28724"/>
            <a:ext cx="11901487" cy="54578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bladder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is a hollow muscular organ in the lower abdomen can’t be palpated or percussed until there is a urine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volum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of at least 150 ml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The wall of the bladder has four main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cs typeface="Tahoma" pitchFamily="34" charset="0"/>
              </a:rPr>
              <a:t>layers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: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cs typeface="Tahoma" pitchFamily="34" charset="0"/>
              </a:rPr>
              <a:t>1-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The inner layer is called the lining. This lining is made up of cells called urothelial or transitional cells. This layer is called the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cs typeface="Tahoma" pitchFamily="34" charset="0"/>
              </a:rPr>
              <a:t>urothelium or transitional epithelium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.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cs typeface="Tahoma" pitchFamily="34" charset="0"/>
              </a:rPr>
              <a:t>2-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Under the urothelium is a thin layer of connective tissue, blood vessels , and nerves, which is called the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cs typeface="Tahoma" pitchFamily="34" charset="0"/>
              </a:rPr>
              <a:t>lamina propria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.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cs typeface="Tahoma" pitchFamily="34" charset="0"/>
              </a:rPr>
              <a:t>3-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Next is a thick layer of muscle called the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cs typeface="Tahoma" pitchFamily="34" charset="0"/>
              </a:rPr>
              <a:t>muscularis propria (detrusor muscle).</a:t>
            </a:r>
            <a:br>
              <a:rPr lang="en-US" sz="3200" dirty="0">
                <a:solidFill>
                  <a:srgbClr val="FF0000"/>
                </a:solidFill>
                <a:cs typeface="Tahoma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cs typeface="Tahoma" pitchFamily="34" charset="0"/>
              </a:rPr>
              <a:t>4-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Outside of this muscle, a layer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cs typeface="Tahoma" pitchFamily="34" charset="0"/>
              </a:rPr>
              <a:t>of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cs typeface="Tahoma" pitchFamily="34" charset="0"/>
              </a:rPr>
              <a:t>fatty connective tissue </a:t>
            </a:r>
            <a:br>
              <a:rPr lang="en-US" sz="3200" dirty="0">
                <a:solidFill>
                  <a:srgbClr val="FF0000"/>
                </a:solidFill>
                <a:cs typeface="Tahoma" pitchFamily="34" charset="0"/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5A2F3-A272-BBAB-CFE7-F8BAFC9200A5}"/>
              </a:ext>
            </a:extLst>
          </p:cNvPr>
          <p:cNvSpPr txBox="1"/>
          <p:nvPr/>
        </p:nvSpPr>
        <p:spPr>
          <a:xfrm>
            <a:off x="655736" y="0"/>
            <a:ext cx="1088052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j-ea"/>
                <a:cs typeface="Tahoma" pitchFamily="34" charset="0"/>
              </a:rPr>
              <a:t>Normal bladder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9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1BE7A-73BA-8FEE-767A-D346F8002C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811ABE70-E134-3751-0663-38C69A064560}"/>
              </a:ext>
            </a:extLst>
          </p:cNvPr>
          <p:cNvSpPr txBox="1">
            <a:spLocks/>
          </p:cNvSpPr>
          <p:nvPr/>
        </p:nvSpPr>
        <p:spPr>
          <a:xfrm>
            <a:off x="457199" y="642918"/>
            <a:ext cx="5800725" cy="57578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  <a:defRPr/>
            </a:pPr>
            <a:r>
              <a:rPr lang="en-US" sz="28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_ General examination may reveal pallor, indicating anemia due to chronic renal impairment or blood loss.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_ Abdominal examination may reveal a </a:t>
            </a:r>
            <a:r>
              <a:rPr lang="en-US" sz="2800" dirty="0">
                <a:solidFill>
                  <a:srgbClr val="FF0000"/>
                </a:solidFill>
              </a:rPr>
              <a:t>suprapubic mass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 the case of locally advanced disease.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_Digital rectal examination may reveal </a:t>
            </a:r>
            <a:r>
              <a:rPr lang="en-US" sz="2800" dirty="0">
                <a:solidFill>
                  <a:srgbClr val="FF0000"/>
                </a:solidFill>
              </a:rPr>
              <a:t>a mass above or involving the prostate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7" name="Picture 4" descr="فحص المستقيم - ويكيبيديا">
            <a:extLst>
              <a:ext uri="{FF2B5EF4-FFF2-40B4-BE49-F238E27FC236}">
                <a16:creationId xmlns:a16="http://schemas.microsoft.com/office/drawing/2014/main" id="{B5887800-E582-D2D5-EC53-F7A081E4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6" t="2564" r="3845" b="5128"/>
          <a:stretch>
            <a:fillRect/>
          </a:stretch>
        </p:blipFill>
        <p:spPr bwMode="auto">
          <a:xfrm>
            <a:off x="7343751" y="1985962"/>
            <a:ext cx="3429024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3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39EFB-4094-B2F8-4CF8-13F515D5BA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A15FC479-D9C3-2BBE-782B-70BB12E43B9A}"/>
              </a:ext>
            </a:extLst>
          </p:cNvPr>
          <p:cNvSpPr txBox="1">
            <a:spLocks/>
          </p:cNvSpPr>
          <p:nvPr/>
        </p:nvSpPr>
        <p:spPr>
          <a:xfrm>
            <a:off x="214282" y="285728"/>
            <a:ext cx="1128887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  <a:t>Bladder cancer: diagnosis and staging</a:t>
            </a:r>
            <a:endParaRPr lang="en-US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9" name="عنصر نائب للمحتوى 2">
            <a:extLst>
              <a:ext uri="{FF2B5EF4-FFF2-40B4-BE49-F238E27FC236}">
                <a16:creationId xmlns:a16="http://schemas.microsoft.com/office/drawing/2014/main" id="{DEC60F52-1DEB-D2A6-473E-9239BA2BD142}"/>
              </a:ext>
            </a:extLst>
          </p:cNvPr>
          <p:cNvSpPr txBox="1">
            <a:spLocks/>
          </p:cNvSpPr>
          <p:nvPr/>
        </p:nvSpPr>
        <p:spPr>
          <a:xfrm>
            <a:off x="357158" y="1571612"/>
            <a:ext cx="5943630" cy="4811715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After a urinary tract infection has been excluded or treated, all patients with microscopic or macroscopic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haematuria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require investigation of their upper tracts, bladder, and urethra. Usually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itchFamily="34" charset="0"/>
              </a:rPr>
              <a:t>renal ultrasound and flexible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itchFamily="34" charset="0"/>
              </a:rPr>
              <a:t>cystoscopy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itchFamily="34" charset="0"/>
              </a:rPr>
              <a:t>, performed under local anesthesia, are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itchFamily="34" charset="0"/>
              </a:rPr>
              <a:t>first-line investigation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ow do Doctors Find Bladder Cancer? – Bladder Cancer Advocacy Network">
            <a:extLst>
              <a:ext uri="{FF2B5EF4-FFF2-40B4-BE49-F238E27FC236}">
                <a16:creationId xmlns:a16="http://schemas.microsoft.com/office/drawing/2014/main" id="{47EC69EC-84FE-3294-620C-E4FA9467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3" y="1941486"/>
            <a:ext cx="4143372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16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7CB23-418C-7588-B64F-DBC5CB3EB93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26979E5B-079E-CA8D-711C-BBBAE9CD0843}"/>
              </a:ext>
            </a:extLst>
          </p:cNvPr>
          <p:cNvSpPr txBox="1">
            <a:spLocks/>
          </p:cNvSpPr>
          <p:nvPr/>
        </p:nvSpPr>
        <p:spPr>
          <a:xfrm>
            <a:off x="357158" y="1357298"/>
            <a:ext cx="5229255" cy="3800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CT scan before and after IV contrast is becoming the first-line radiological investigation of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haematuria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cs typeface="Tahoma" pitchFamily="34" charset="0"/>
              </a:rPr>
              <a:t>. 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2" descr="89 Cartoon Of Ct Scan Illustrations &amp;amp; Clip Art - iStock">
            <a:extLst>
              <a:ext uri="{FF2B5EF4-FFF2-40B4-BE49-F238E27FC236}">
                <a16:creationId xmlns:a16="http://schemas.microsoft.com/office/drawing/2014/main" id="{4008ED39-1A2E-22BA-ED00-752E6700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13454" y="1643048"/>
            <a:ext cx="5378054" cy="425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17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068CB-67C1-5563-CB21-5BE0D4715A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11A6D306-AF24-6868-F636-2F8BAC3B12D6}"/>
              </a:ext>
            </a:extLst>
          </p:cNvPr>
          <p:cNvSpPr txBox="1">
            <a:spLocks/>
          </p:cNvSpPr>
          <p:nvPr/>
        </p:nvSpPr>
        <p:spPr>
          <a:xfrm>
            <a:off x="428596" y="1142984"/>
            <a:ext cx="11074556" cy="47688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*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False -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ve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 cytology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is frequent (40-70%) in patients with papillary TCC, but more sensitive (90-100%) in patients with high-grade TCC and CIS.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*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False +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ve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 cytology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can arise due to </a:t>
            </a:r>
            <a:r>
              <a:rPr lang="en-US" sz="4000" b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infection, inflammation, instrumentation, and chemotherapy</a:t>
            </a:r>
            <a:r>
              <a:rPr lang="en-US" sz="40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0195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786E7-E7EC-A903-D152-3E9CECEF34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0AD0DE61-79AC-E4F7-43B0-5005ADDC52D7}"/>
              </a:ext>
            </a:extLst>
          </p:cNvPr>
          <p:cNvSpPr txBox="1">
            <a:spLocks/>
          </p:cNvSpPr>
          <p:nvPr/>
        </p:nvSpPr>
        <p:spPr>
          <a:xfrm>
            <a:off x="428625" y="1250149"/>
            <a:ext cx="6686550" cy="4357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sz="32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Transurethral </a:t>
            </a:r>
            <a:r>
              <a:rPr lang="en-US" sz="60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Resection</a:t>
            </a:r>
            <a:r>
              <a:rPr lang="en-US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Bladder Tumor (TURBT)</a:t>
            </a:r>
          </a:p>
          <a:p>
            <a:endParaRPr lang="en-US" dirty="0"/>
          </a:p>
        </p:txBody>
      </p:sp>
      <p:pic>
        <p:nvPicPr>
          <p:cNvPr id="7" name="Picture 2" descr="Transurethral Resection of a Bladder Tumour (TURBT) - Brisbane Urology  Clinic">
            <a:extLst>
              <a:ext uri="{FF2B5EF4-FFF2-40B4-BE49-F238E27FC236}">
                <a16:creationId xmlns:a16="http://schemas.microsoft.com/office/drawing/2014/main" id="{C7E1937A-A73C-FBCF-58C8-9DA854279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450" y="2043105"/>
            <a:ext cx="6643702" cy="45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211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1F1E3-2CC1-D242-BAF5-F2C8CE60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3FBEACD5-AA96-B11F-B8E8-C386F217DD6B}"/>
              </a:ext>
            </a:extLst>
          </p:cNvPr>
          <p:cNvSpPr txBox="1">
            <a:spLocks/>
          </p:cNvSpPr>
          <p:nvPr/>
        </p:nvSpPr>
        <p:spPr>
          <a:xfrm>
            <a:off x="573023" y="1000125"/>
            <a:ext cx="11045953" cy="511492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300" b="1" i="1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Staging investigations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usually reserved for patients with biopsy-proven muscle-invasive bladder cancer unless clinically indicated, since superficial TCC and CIS disease are rarely associated with metastases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1-Pelvic CT or MRI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demonstrate extra-vesical tumor extension or iliac lymphadenopathy, reported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&gt;8mm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maximal diameter.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2-Chest X-ray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3-Isotope bone scan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obtained in cases being considered for radical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4-Staging lymphadenectomy (open or laparoscopic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be indicated in the presence of CT-detected pelvic lymphadenopathy if radical treatment is under consideration.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918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85979-6869-3FA7-C763-534A7317E1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6200" y="0"/>
            <a:ext cx="685800" cy="685800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345A01EB-401D-F768-9B8C-6A06A298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114425"/>
            <a:ext cx="8534400" cy="46561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TCC MANEGMENT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85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77B8FCBA-C233-EBE6-98F0-03E0204B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476672"/>
            <a:ext cx="10764143" cy="5995566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altLang="en-US" sz="46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Bladder cancer (non-muscle invasive TCC): surgery and recurrence</a:t>
            </a:r>
          </a:p>
          <a:p>
            <a:pPr marL="0" indent="0" algn="l">
              <a:buNone/>
            </a:pPr>
            <a:endParaRPr lang="en-US" altLang="en-US" sz="2800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en-US" sz="51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TURBT</a:t>
            </a:r>
          </a:p>
          <a:p>
            <a:pPr marL="0" indent="0" algn="l">
              <a:buNone/>
            </a:pPr>
            <a:endParaRPr lang="en-US" altLang="en-US" sz="2000" b="1" dirty="0"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As a primary treatment, a visually complete tumor resection is adequate for</a:t>
            </a:r>
          </a:p>
          <a:p>
            <a:pPr marL="0" indent="0" algn="l">
              <a:buNone/>
            </a:pP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70% of newly presenting patients with Ta/T1 superficial disease. The remaining</a:t>
            </a:r>
          </a:p>
          <a:p>
            <a:pPr marL="0" indent="0" algn="l">
              <a:buNone/>
            </a:pP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30% of patients experience early recurrence, 15% with upstaging.</a:t>
            </a:r>
          </a:p>
          <a:p>
            <a:pPr marL="0" indent="0" algn="l">
              <a:buNone/>
            </a:pP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Because of this, it is </a:t>
            </a:r>
            <a:r>
              <a:rPr lang="en-US" altLang="en-US" sz="3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standard care that all new patients receive adjuvant</a:t>
            </a:r>
          </a:p>
          <a:p>
            <a:pPr marL="0" indent="0" algn="l">
              <a:buNone/>
            </a:pPr>
            <a:r>
              <a:rPr lang="en-US" altLang="en-US" sz="3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treatment with a single dose of post-operative intravesical chemotherapy</a:t>
            </a:r>
          </a:p>
          <a:p>
            <a:pPr marL="0" indent="0" algn="l">
              <a:buNone/>
            </a:pPr>
            <a:r>
              <a:rPr lang="en-US" altLang="en-US" sz="3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(usually mitomycin). </a:t>
            </a:r>
            <a:r>
              <a:rPr lang="en-US" altLang="en-US" sz="3400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</a:t>
            </a:r>
            <a:r>
              <a:rPr lang="en-US" altLang="en-US" sz="3400" i="1" u="sng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omplications 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of TURBT </a:t>
            </a:r>
            <a:r>
              <a:rPr lang="en-US" altLang="en-US" sz="3400" dirty="0">
                <a:solidFill>
                  <a:srgbClr val="FF0000"/>
                </a:solidFill>
                <a:cs typeface="Times New Roman" pitchFamily="18" charset="0"/>
              </a:rPr>
              <a:t>are uncommon,</a:t>
            </a:r>
          </a:p>
          <a:p>
            <a:pPr marL="0" indent="0" algn="l">
              <a:buNone/>
            </a:pPr>
            <a:r>
              <a:rPr lang="en-US" altLang="en-US" sz="3400" dirty="0">
                <a:solidFill>
                  <a:srgbClr val="FF0000"/>
                </a:solidFill>
                <a:cs typeface="Times New Roman" pitchFamily="18" charset="0"/>
              </a:rPr>
              <a:t>including bleeding, sepsis, bladder perforation, incomplete resection,</a:t>
            </a:r>
          </a:p>
          <a:p>
            <a:pPr marL="0" indent="0" algn="l">
              <a:buNone/>
            </a:pPr>
            <a:r>
              <a:rPr lang="en-US" altLang="en-US" sz="3400" dirty="0">
                <a:solidFill>
                  <a:srgbClr val="FF0000"/>
                </a:solidFill>
                <a:cs typeface="Times New Roman" pitchFamily="18" charset="0"/>
              </a:rPr>
              <a:t>and urethral stricture.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47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0B2C2-2922-B139-E6B4-C32506D7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437203C6-2638-341E-1535-EC8DC2018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10029825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en-US" sz="2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imes New Roman" pitchFamily="18" charset="0"/>
              </a:rPr>
              <a:t>Alternatives to TURBT</a:t>
            </a:r>
          </a:p>
          <a:p>
            <a:pPr marL="0" indent="0" algn="l">
              <a:buNone/>
            </a:pPr>
            <a:endParaRPr lang="en-US" altLang="en-US" sz="2800" b="1" dirty="0">
              <a:latin typeface="GillHandbookBold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GillHandbookBook"/>
                <a:cs typeface="Times New Roman" pitchFamily="18" charset="0"/>
              </a:rPr>
              <a:t>Transurethral cyst diathermy or laser are accepted, quicker and less morbid</a:t>
            </a:r>
          </a:p>
          <a:p>
            <a:pPr marL="0" indent="0" algn="l">
              <a:buNone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GillHandbookBook"/>
                <a:cs typeface="Times New Roman" pitchFamily="18" charset="0"/>
              </a:rPr>
              <a:t>procedure for ablating small superficial recurrences when obtaining tissue for histology is not considered necessary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71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D84D-B77A-C3AD-3E3A-4943EEE43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603FF45F-EAA5-B0AB-1E50-085AA6FADF11}"/>
              </a:ext>
            </a:extLst>
          </p:cNvPr>
          <p:cNvSpPr txBox="1">
            <a:spLocks/>
          </p:cNvSpPr>
          <p:nvPr/>
        </p:nvSpPr>
        <p:spPr>
          <a:xfrm>
            <a:off x="457199" y="685800"/>
            <a:ext cx="9972675" cy="544036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Times New Roman" pitchFamily="18" charset="0"/>
              </a:rPr>
              <a:t>Follow-up after TURBT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Second resection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an early repeat TUR (within 2–6 weeks) should be undertaken: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(a)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if the first resection was incomplete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(b)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when the pathologist reports that the resected specimen contains no muscularis propria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(c)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if a high-grade, but apparently non-invasive, T1 tumor has been reported since perhaps 10% (3–25%) of high grade T1 tumors are under staged T2 tumors. This strategy improves recurrence-free survival and prognosis while complications include bladder perforation.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3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7425C-AF1D-999C-D257-DDAE71884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8" y="799930"/>
            <a:ext cx="6319837" cy="5258139"/>
          </a:xfrm>
          <a:prstGeom prst="rect">
            <a:avLst/>
          </a:prstGeom>
        </p:spPr>
      </p:pic>
      <p:pic>
        <p:nvPicPr>
          <p:cNvPr id="5" name="Picture 4" descr="A close-up of a cell&#10;&#10;Description automatically generated">
            <a:extLst>
              <a:ext uri="{FF2B5EF4-FFF2-40B4-BE49-F238E27FC236}">
                <a16:creationId xmlns:a16="http://schemas.microsoft.com/office/drawing/2014/main" id="{33984DB6-70AF-917B-8760-628E79576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80" y="1777914"/>
            <a:ext cx="5546882" cy="3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7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0D2D3-E58C-FEB9-9596-8FF4AA6E6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7DBE9B42-0CE9-8137-8F8D-D2E7B6AF0D5D}"/>
              </a:ext>
            </a:extLst>
          </p:cNvPr>
          <p:cNvSpPr txBox="1">
            <a:spLocks/>
          </p:cNvSpPr>
          <p:nvPr/>
        </p:nvSpPr>
        <p:spPr bwMode="auto">
          <a:xfrm>
            <a:off x="328613" y="414338"/>
            <a:ext cx="9844087" cy="52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In the absence of these indications for a second resection, review cystoscopy is performed at 3 months. If this demonstrates recurrence, 70% will recur further. If not, only 20% will recur further. If the bladder is clear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at follow-up, subsequent cystoscopies are performed under local anesthetic at 9 months and thereafter annually for 5y (patients with low-risk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TCC) or until the patient is no longer fit to undergo treatment (patients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with high-risk disease).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53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CBC2D-BB35-FB7C-B795-8E6A855CE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0915F29E-972D-750F-02CA-CFC9461A1426}"/>
              </a:ext>
            </a:extLst>
          </p:cNvPr>
          <p:cNvSpPr txBox="1">
            <a:spLocks/>
          </p:cNvSpPr>
          <p:nvPr/>
        </p:nvSpPr>
        <p:spPr bwMode="auto">
          <a:xfrm>
            <a:off x="755649" y="685800"/>
            <a:ext cx="917416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36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Predicting recurrence and progression in Ta/T1 TCC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364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364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36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 validated scoring system based on the following factors has been developed (by the EORTC):2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36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Number of lesions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D36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Tumour diameter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36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Prior recurrence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D36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T stage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36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D36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Tumour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36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grade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364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Presence of concomitant CIS.</a:t>
            </a:r>
          </a:p>
        </p:txBody>
      </p:sp>
    </p:spTree>
    <p:extLst>
      <p:ext uri="{BB962C8B-B14F-4D97-AF65-F5344CB8AC3E}">
        <p14:creationId xmlns:p14="http://schemas.microsoft.com/office/powerpoint/2010/main" val="296374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4263C-B6B0-C53B-4B66-F8CBE30E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D1E5936A-8AA5-A689-016F-B923524C6DC1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10258425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Intravesical chemotherapy (e.g. mitomycin C (MMC)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[ decreases rate of recurrence]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For many patients at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low risk of recurrence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the risk reduction seen with single-dose postoperative  chemotherapy is equivalent to that seen using weekly instillations for 6 weeks, commencing up to 2 weeks post-TURBT. Such longer courses are still recommended for patients at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higher risk of recurrence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or who have multifocal recurrences, excluding those with high-grade Ta/T1 TCC or CIS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95593405-1361-E13D-B87F-5AE34D0C7311}"/>
              </a:ext>
            </a:extLst>
          </p:cNvPr>
          <p:cNvSpPr txBox="1">
            <a:spLocks/>
          </p:cNvSpPr>
          <p:nvPr/>
        </p:nvSpPr>
        <p:spPr>
          <a:xfrm>
            <a:off x="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ADJUVANT THERAPY </a:t>
            </a:r>
            <a:br>
              <a:rPr lang="en-US" b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endParaRPr lang="en-US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0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25793-00D5-36D4-C8A9-645339ADB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D3857836-9265-14B2-96E5-434AF8DBE27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ADJUVANT THERAPY </a:t>
            </a:r>
            <a:br>
              <a:rPr lang="en-US" b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endParaRPr lang="en-US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D3EB318E-69AA-7F59-F874-7AC5A90DAF41}"/>
              </a:ext>
            </a:extLst>
          </p:cNvPr>
          <p:cNvSpPr txBox="1">
            <a:spLocks/>
          </p:cNvSpPr>
          <p:nvPr/>
        </p:nvSpPr>
        <p:spPr>
          <a:xfrm>
            <a:off x="251520" y="1600200"/>
            <a:ext cx="889248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Intravesical BCG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[decreases rate of progression ]  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BCG produces complete responses in 60–70% of patients. It is as effective as chemotherapy for adjuvant treatment of low- and intermediate risk TCC, therefore, is not often used (except as second-line)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because of the additional toxicity.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257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2111C-9A04-CB53-79E0-3BE45C15C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29D6A987-6964-4BBA-44D2-A3B7BFE6316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Contraindications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 intravesical BCG include: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Immunosuppressed patients.</a:t>
            </a: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Pregnant or lactating women.</a:t>
            </a: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 with haematological malignancy.</a:t>
            </a: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Following traumatic catheterization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96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460A1-510A-73B5-4906-8E0B58516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511DD92E-AFCC-61E9-CAAC-70D2F50F467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Radical cystectomy with:</a:t>
            </a: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Ileal conduit urinary diversion.</a:t>
            </a: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Ureterosigmoidostomy urinary diversion.</a:t>
            </a: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Continent urinary diversion.</a:t>
            </a: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C0DE6-1CC3-8D8F-2A65-99C8BD3CB8FB}"/>
              </a:ext>
            </a:extLst>
          </p:cNvPr>
          <p:cNvSpPr txBox="1"/>
          <p:nvPr/>
        </p:nvSpPr>
        <p:spPr>
          <a:xfrm>
            <a:off x="251520" y="236813"/>
            <a:ext cx="5328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altLang="en-US" sz="4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muscle invasive TCC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23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1088-B69A-DBF5-2EFF-EF215A88F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902642DB-1BD6-20BF-E3D0-C08615DB2D5E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Radical cystectomy :</a:t>
            </a: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complete removal of the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urinary bladder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pelvic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lymph nodes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external/ internal iliac LNs and obturator LNs , and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adjacent organs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( prostate, seminal vesicle and proximal part of urethra in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males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ovaries , fallopian tubes , uterus , cervix and anterior vaginal wall in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females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497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7057C-4C08-2058-8226-6D719D39A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E9E8C-E614-0537-F77F-AC094AFF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28887"/>
            <a:ext cx="3733800" cy="4463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94474B-C44C-6ED4-C17B-B9BF6BEAC7F5}"/>
              </a:ext>
            </a:extLst>
          </p:cNvPr>
          <p:cNvSpPr txBox="1"/>
          <p:nvPr/>
        </p:nvSpPr>
        <p:spPr>
          <a:xfrm>
            <a:off x="264468" y="544522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Ileal conduit urinary diversion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7F31F2-33F8-A890-B1EB-E6A2821B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3" y="728887"/>
            <a:ext cx="4288110" cy="4463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912F35-0673-FBD5-5944-232AC62301CB}"/>
              </a:ext>
            </a:extLst>
          </p:cNvPr>
          <p:cNvSpPr txBox="1"/>
          <p:nvPr/>
        </p:nvSpPr>
        <p:spPr>
          <a:xfrm>
            <a:off x="5852741" y="54507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Ureterosigmoidostomy urinary diversion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718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4E3A3-1655-D748-EAEE-A5ED12686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C1FCD-A036-1769-2E03-1866FB50F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684"/>
            <a:ext cx="7776864" cy="5688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B6260D-1F21-E350-70F1-F46F2934BFCB}"/>
              </a:ext>
            </a:extLst>
          </p:cNvPr>
          <p:cNvSpPr txBox="1"/>
          <p:nvPr/>
        </p:nvSpPr>
        <p:spPr>
          <a:xfrm>
            <a:off x="1602432" y="625850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Continent urinary diversion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586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D1D3F-376E-A652-2C96-60C4CE54F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عنصر نائب للمحتوى 5">
            <a:extLst>
              <a:ext uri="{FF2B5EF4-FFF2-40B4-BE49-F238E27FC236}">
                <a16:creationId xmlns:a16="http://schemas.microsoft.com/office/drawing/2014/main" id="{B8DD4F64-6DA9-E074-2DE3-5E08F4AAC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10558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5D2ED-00AD-8F44-42B3-30647BFC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543050"/>
            <a:ext cx="10401300" cy="1357313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948">
                    <a:lumMod val="75000"/>
                  </a:srgbClr>
                </a:solidFill>
                <a:effectLst/>
                <a:uLnTx/>
                <a:uFillTx/>
                <a:latin typeface="Dante"/>
                <a:ea typeface="+mj-ea"/>
                <a:cs typeface="Tahoma" pitchFamily="34" charset="0"/>
              </a:rPr>
              <a:t>Bladder cancer is the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49D9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nte"/>
                <a:ea typeface="+mj-ea"/>
                <a:cs typeface="Tahoma" pitchFamily="34" charset="0"/>
              </a:rPr>
              <a:t>second most common urological malignancy.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49D90">
                    <a:lumMod val="75000"/>
                  </a:srgbClr>
                </a:solidFill>
                <a:effectLst/>
                <a:uLnTx/>
                <a:uFillTx/>
                <a:latin typeface="Dante"/>
                <a:ea typeface="+mj-ea"/>
                <a:cs typeface="Tahoma" pitchFamily="34" charset="0"/>
              </a:rPr>
              <a:t> </a:t>
            </a:r>
            <a:endParaRPr kumimoji="0" lang="ar-S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631E4-2E23-D802-1806-DE10B6A9C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70B1A4-4E08-0DD2-06F8-174867B8F0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261" y="327528"/>
            <a:ext cx="9401176" cy="716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j-ea"/>
                <a:cs typeface="Tahoma" pitchFamily="34" charset="0"/>
              </a:rPr>
              <a:t>Bladder Cancer Prevalence</a:t>
            </a: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A comparison of a person with a person with a number of marks&#10;&#10;Description automatically generated with medium confidence">
            <a:extLst>
              <a:ext uri="{FF2B5EF4-FFF2-40B4-BE49-F238E27FC236}">
                <a16:creationId xmlns:a16="http://schemas.microsoft.com/office/drawing/2014/main" id="{6F77C0E6-8948-53CD-F082-4B6945B5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2" y="3096695"/>
            <a:ext cx="10592465" cy="32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4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77E7D-A204-AE78-059F-7C316362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61CEFC9A-2D60-3D5A-1362-67015B0BC78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Times New Roman" pitchFamily="18" charset="0"/>
              </a:rPr>
              <a:t>Palliative treatment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RT is effective for </a:t>
            </a: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metastatic bone pain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or to palliate symptomatic (bleeding) local tumor.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Intractable haematuria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may be controlled by intravesical formalin or a Alum, hyperbaric oxygen, bilateral internal iliac artery embolization or ligation, or palliative cystectomy/diversion.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Ureteric obstruction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may be relieved by percutaneous nephrostomy 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Involvement of the palliative care team can be very helpful to the patient and family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24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A60BA-F511-5F80-BD54-029CCC5AB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5F7D7B06-5449-16AE-136C-2F9A77185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0"/>
            <a:ext cx="11765179" cy="684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73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C6A7B-66AF-9150-640B-8C04D5DCE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" name="Picture 7" descr="A close-up of a building&#10;&#10;Description automatically generated">
            <a:extLst>
              <a:ext uri="{FF2B5EF4-FFF2-40B4-BE49-F238E27FC236}">
                <a16:creationId xmlns:a16="http://schemas.microsoft.com/office/drawing/2014/main" id="{B84791E5-6D5C-CD50-C6EB-2CE9503C8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1" y="342900"/>
            <a:ext cx="7839823" cy="6249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7EE5C0-C98E-64F5-3310-A7DB9981C81A}"/>
              </a:ext>
            </a:extLst>
          </p:cNvPr>
          <p:cNvSpPr txBox="1"/>
          <p:nvPr/>
        </p:nvSpPr>
        <p:spPr>
          <a:xfrm rot="5400000">
            <a:off x="7559749" y="2782669"/>
            <a:ext cx="313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420237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552F1CF-68AA-447B-B5B0-C65BB72A5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999" y="185739"/>
            <a:ext cx="5949950" cy="48148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buNone/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*Men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are 2.5 times more likely to develop the disease than women.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Tahoma" pitchFamily="34" charset="0"/>
            </a:endParaRPr>
          </a:p>
          <a:p>
            <a:pPr algn="l">
              <a:buNone/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*Age</a:t>
            </a:r>
            <a:r>
              <a:rPr lang="en-US" sz="32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increases risk , most commonly diagnosed in the 8th decade and rare &lt;50 years.</a:t>
            </a:r>
          </a:p>
          <a:p>
            <a:pPr algn="l">
              <a:buNone/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*Racially</a:t>
            </a:r>
            <a:r>
              <a:rPr lang="en-US" sz="32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,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Black people have a lower incidence than White people, but inexplicably they appear to carry a poorer prognosis.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CF5E1-7655-C1A3-FF7D-3194D3559BD7}"/>
              </a:ext>
            </a:extLst>
          </p:cNvPr>
          <p:cNvSpPr txBox="1"/>
          <p:nvPr/>
        </p:nvSpPr>
        <p:spPr>
          <a:xfrm>
            <a:off x="7458074" y="744200"/>
            <a:ext cx="31432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  <a:cs typeface="Tahoma" pitchFamily="34" charset="0"/>
              </a:rPr>
              <a:t>Risk factors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pic>
        <p:nvPicPr>
          <p:cNvPr id="8" name="Picture 4" descr="Bladder Cancer | Symptoms &amp;amp; Treatment Options | New Jersey Urology">
            <a:extLst>
              <a:ext uri="{FF2B5EF4-FFF2-40B4-BE49-F238E27FC236}">
                <a16:creationId xmlns:a16="http://schemas.microsoft.com/office/drawing/2014/main" id="{7F91860D-142E-C4A7-1F1A-0E21C8C6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8" t="4082" b="6122"/>
          <a:stretch>
            <a:fillRect/>
          </a:stretch>
        </p:blipFill>
        <p:spPr bwMode="auto">
          <a:xfrm>
            <a:off x="3599148" y="4329091"/>
            <a:ext cx="2982193" cy="2343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60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403B-F6A5-4855-B204-4A9D1F5B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6" y="685801"/>
            <a:ext cx="9967907" cy="4843462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*Environmental carcinogens</a:t>
            </a:r>
            <a:r>
              <a:rPr lang="en-US" sz="28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found in urine, are the major cause of bladder cancer.</a:t>
            </a:r>
          </a:p>
          <a:p>
            <a:pPr algn="l">
              <a:buNone/>
            </a:pP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*Chronic inflammation of bladder mucosa</a:t>
            </a:r>
            <a:r>
              <a:rPr lang="en-US" sz="2800" b="1" u="sng" dirty="0">
                <a:solidFill>
                  <a:schemeClr val="accent4">
                    <a:lumMod val="60000"/>
                    <a:lumOff val="40000"/>
                  </a:schemeClr>
                </a:solidFill>
                <a:cs typeface="Tahoma" pitchFamily="34" charset="0"/>
              </a:rPr>
              <a:t>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bladder stones, long-term catheters</a:t>
            </a:r>
          </a:p>
          <a:p>
            <a:pPr algn="l">
              <a:buNone/>
            </a:pP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*Smoking</a:t>
            </a:r>
            <a:r>
              <a:rPr lang="en-US" sz="2800" b="1" u="sng" dirty="0">
                <a:solidFill>
                  <a:srgbClr val="CC66FF"/>
                </a:solidFill>
                <a:cs typeface="Tahoma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is the major cause of bladder cancer in the developed world</a:t>
            </a:r>
          </a:p>
          <a:p>
            <a:pPr algn="l">
              <a:buNone/>
            </a:pP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*Occupational exposure to carcinogens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, in particular aromatic hydrocarbons like aniline </a:t>
            </a:r>
          </a:p>
          <a:p>
            <a:pPr algn="l">
              <a:buNone/>
            </a:pP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*Drugs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phenacetin and cyclophosphamide.</a:t>
            </a:r>
          </a:p>
          <a:p>
            <a:pPr algn="l">
              <a:buNone/>
            </a:pP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*Pelvic radiotherapy.</a:t>
            </a:r>
          </a:p>
          <a:p>
            <a:endParaRPr lang="en-US" sz="2800" dirty="0">
              <a:cs typeface="Tahoma" pitchFamily="34" charset="0"/>
            </a:endParaRPr>
          </a:p>
          <a:p>
            <a:pPr algn="l">
              <a:buNone/>
            </a:pPr>
            <a:endParaRPr lang="en-US" sz="2800" dirty="0"/>
          </a:p>
          <a:p>
            <a:pPr algn="l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53F77DE-9A00-003D-3E35-AA011DA6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D73156-2390-BB42-48B5-818ECA16547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 white board with red text and words&#10;&#10;Description automatically generated">
            <a:extLst>
              <a:ext uri="{FF2B5EF4-FFF2-40B4-BE49-F238E27FC236}">
                <a16:creationId xmlns:a16="http://schemas.microsoft.com/office/drawing/2014/main" id="{785C05B0-CA42-5BD3-EE7D-2DD2ADB65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980" y="3802370"/>
            <a:ext cx="4891246" cy="30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E2A9-D671-CD08-0BF6-4236C74D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491" y="342900"/>
            <a:ext cx="5307110" cy="948644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pathology and staging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3CD8F-DCB0-D544-2CE9-C9747E461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78" y="1756342"/>
            <a:ext cx="9741183" cy="334531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Benign tumors of the bladder, including inverted papilloma and nephrogenic adenoma, are uncommon.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vast majority of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bladder cancers are malignant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epithelial in origin.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BB8E5-C8A4-8CF9-A35B-44880304B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9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1">
            <a:extLst>
              <a:ext uri="{FF2B5EF4-FFF2-40B4-BE49-F238E27FC236}">
                <a16:creationId xmlns:a16="http://schemas.microsoft.com/office/drawing/2014/main" id="{5BEB8910-255B-42A1-DEEB-9E2F3140792D}"/>
              </a:ext>
            </a:extLst>
          </p:cNvPr>
          <p:cNvSpPr txBox="1">
            <a:spLocks/>
          </p:cNvSpPr>
          <p:nvPr/>
        </p:nvSpPr>
        <p:spPr>
          <a:xfrm>
            <a:off x="2043112" y="-25400"/>
            <a:ext cx="1047273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cs typeface="Tahoma" pitchFamily="34" charset="0"/>
              </a:rPr>
              <a:t>Types of Bladder Cancer :</a:t>
            </a:r>
            <a:endParaRPr lang="en-US" b="1" i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EE948-65B5-77C1-2FFB-33316E1BE801}"/>
              </a:ext>
            </a:extLst>
          </p:cNvPr>
          <p:cNvSpPr txBox="1"/>
          <p:nvPr/>
        </p:nvSpPr>
        <p:spPr>
          <a:xfrm>
            <a:off x="417520" y="1348800"/>
            <a:ext cx="1135695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1-Transitional cell (urothelial) carcinoma&gt;90%</a:t>
            </a:r>
          </a:p>
          <a:p>
            <a:pPr algn="l">
              <a:buNone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2-Flat carcinomas (CIS)</a:t>
            </a:r>
          </a:p>
          <a:p>
            <a:pPr algn="l">
              <a:buNone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3-Squamous cell carcinoma 7%</a:t>
            </a:r>
          </a:p>
          <a:p>
            <a:pPr algn="l">
              <a:buNone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4-Adenocarcinoma 2%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5-</a:t>
            </a:r>
            <a:r>
              <a:rPr lang="en-US" altLang="en-US" sz="3200" dirty="0">
                <a:cs typeface="Tahoma" panose="020B0604030504040204" pitchFamily="34" charset="0"/>
              </a:rPr>
              <a:t>Rarities include phaeochromocytoma, melanoma, lymphoma, and sarcoma arising within the bladder muscle</a:t>
            </a:r>
            <a:endParaRPr lang="en-US" sz="3200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 algn="l">
              <a:buNone/>
            </a:pPr>
            <a:r>
              <a:rPr lang="en-US" sz="3200" dirty="0">
                <a:solidFill>
                  <a:srgbClr val="00B050"/>
                </a:solidFill>
                <a:cs typeface="Tahoma" pitchFamily="34" charset="0"/>
              </a:rPr>
              <a:t>   Secondary bladder cancers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are mostly metastatic</a:t>
            </a:r>
            <a:r>
              <a:rPr lang="en-US" sz="3200" dirty="0">
                <a:cs typeface="Tahoma" pitchFamily="34" charset="0"/>
              </a:rPr>
              <a:t> </a:t>
            </a:r>
            <a:r>
              <a:rPr lang="en-US" sz="3200" b="1" u="sng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adenocarcinoma from gut, prostate, kidney, or ovary</a:t>
            </a:r>
          </a:p>
          <a:p>
            <a:endParaRPr lang="en-US" sz="3200" dirty="0">
              <a:cs typeface="Tahoma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496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1">
            <a:extLst>
              <a:ext uri="{FF2B5EF4-FFF2-40B4-BE49-F238E27FC236}">
                <a16:creationId xmlns:a16="http://schemas.microsoft.com/office/drawing/2014/main" id="{33F09DDA-587F-0E9C-6401-81F24E82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514336"/>
            <a:ext cx="109013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1-Transitional cell (urothelial) carcinoma</a:t>
            </a:r>
            <a:b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endParaRPr lang="en-US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9" name="عنصر نائب للمحتوى 2">
            <a:extLst>
              <a:ext uri="{FF2B5EF4-FFF2-40B4-BE49-F238E27FC236}">
                <a16:creationId xmlns:a16="http://schemas.microsoft.com/office/drawing/2014/main" id="{95E49275-8D07-FFE9-393C-75EAB51A2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657337"/>
            <a:ext cx="6943725" cy="3871926"/>
          </a:xfrm>
        </p:spPr>
        <p:txBody>
          <a:bodyPr/>
          <a:lstStyle/>
          <a:p>
            <a:pPr algn="l">
              <a:buNone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.* </a:t>
            </a:r>
            <a:r>
              <a:rPr lang="en-US" sz="3200" dirty="0">
                <a:solidFill>
                  <a:srgbClr val="FF0000"/>
                </a:solidFill>
                <a:cs typeface="Tahoma" pitchFamily="34" charset="0"/>
              </a:rPr>
              <a:t>This is the most common form of bladder cancer.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It represents </a:t>
            </a:r>
            <a:r>
              <a:rPr lang="en-US" sz="3200" dirty="0">
                <a:solidFill>
                  <a:srgbClr val="FF0000"/>
                </a:solidFill>
                <a:cs typeface="Tahoma" pitchFamily="34" charset="0"/>
              </a:rPr>
              <a:t>roughly 95%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of bladder cancers</a:t>
            </a:r>
          </a:p>
          <a:p>
            <a:pPr algn="l">
              <a:buNone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*Bladder cancer can be described as </a:t>
            </a:r>
            <a:r>
              <a:rPr lang="en-US" sz="3200" dirty="0">
                <a:solidFill>
                  <a:srgbClr val="FF0000"/>
                </a:solidFill>
                <a:cs typeface="Tahoma" pitchFamily="34" charset="0"/>
              </a:rPr>
              <a:t>superficial or non-muscle invasive</a:t>
            </a:r>
          </a:p>
          <a:p>
            <a:pPr algn="l">
              <a:buNone/>
            </a:pPr>
            <a:r>
              <a:rPr lang="en-US" sz="3200" b="1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*may be single or multifocal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4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37DAF-AFAF-4561-A80B-C76198EBD3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B665E41-66EB-401D-940D-8E7024721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9436BC-77AE-4AEE-A282-4E162A1CA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{49C6077C-0A83-4CF0-9E91-F265EA816599}tf67338807_win32</Template>
  <TotalTime>737</TotalTime>
  <Words>2204</Words>
  <Application>Microsoft Office PowerPoint</Application>
  <PresentationFormat>Widescreen</PresentationFormat>
  <Paragraphs>207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Arial</vt:lpstr>
      <vt:lpstr>Baguet Script</vt:lpstr>
      <vt:lpstr>Calibri</vt:lpstr>
      <vt:lpstr>Dante</vt:lpstr>
      <vt:lpstr>Dante (Headings)2</vt:lpstr>
      <vt:lpstr>GillHandbookBold</vt:lpstr>
      <vt:lpstr>GillHandbookBook</vt:lpstr>
      <vt:lpstr>Helvetica Neue Medium</vt:lpstr>
      <vt:lpstr>Jokerman</vt:lpstr>
      <vt:lpstr>Kristen ITC</vt:lpstr>
      <vt:lpstr>Tahoma</vt:lpstr>
      <vt:lpstr>Times New Roman</vt:lpstr>
      <vt:lpstr>Trebuchet MS</vt:lpstr>
      <vt:lpstr>Wingdings 2</vt:lpstr>
      <vt:lpstr>Wingdings 3</vt:lpstr>
      <vt:lpstr>OffsetVTI</vt:lpstr>
      <vt:lpstr>Bladder Cancer</vt:lpstr>
      <vt:lpstr>bladder is a hollow muscular organ in the lower abdomen can’t be palpated or percussed until there is a urine volum of at least 150 ml The wall of the bladder has four main layers:  1- The inner layer is called the lining. This lining is made up of cells called urothelial or transitional cells. This layer is called the urothelium or transitional epithelium. 2- Under the urothelium is a thin layer of connective tissue, blood vessels , and nerves, which is called the lamina propria. 3-Next is a thick layer of muscle called the muscularis propria (detrusor muscle). 4- Outside of this muscle, a layer of fatty connective tissue   </vt:lpstr>
      <vt:lpstr>PowerPoint Presentation</vt:lpstr>
      <vt:lpstr>Bladder Cancer Prevalence</vt:lpstr>
      <vt:lpstr>PowerPoint Presentation</vt:lpstr>
      <vt:lpstr>PowerPoint Presentation</vt:lpstr>
      <vt:lpstr>pathology and staging </vt:lpstr>
      <vt:lpstr>PowerPoint Presentation</vt:lpstr>
      <vt:lpstr>1-Transitional cell (urothelial) carcinoma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TCC MANEGMENT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Lujain Alessa</dc:creator>
  <cp:lastModifiedBy>Lujain Alessa</cp:lastModifiedBy>
  <cp:revision>4</cp:revision>
  <dcterms:created xsi:type="dcterms:W3CDTF">2024-07-15T12:23:14Z</dcterms:created>
  <dcterms:modified xsi:type="dcterms:W3CDTF">2024-07-16T09:40:37Z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