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8" r:id="rId2"/>
    <p:sldId id="259" r:id="rId3"/>
    <p:sldId id="261" r:id="rId4"/>
    <p:sldId id="260" r:id="rId5"/>
    <p:sldId id="262" r:id="rId6"/>
    <p:sldId id="263" r:id="rId7"/>
    <p:sldId id="264" r:id="rId8"/>
    <p:sldId id="265" r:id="rId9"/>
    <p:sldId id="266" r:id="rId10"/>
    <p:sldId id="267" r:id="rId11"/>
    <p:sldId id="268" r:id="rId12"/>
    <p:sldId id="269" r:id="rId13"/>
    <p:sldId id="271" r:id="rId14"/>
    <p:sldId id="270" r:id="rId15"/>
    <p:sldId id="272" r:id="rId16"/>
    <p:sldId id="336" r:id="rId17"/>
    <p:sldId id="273" r:id="rId18"/>
    <p:sldId id="274" r:id="rId19"/>
    <p:sldId id="275" r:id="rId20"/>
    <p:sldId id="276" r:id="rId21"/>
    <p:sldId id="33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D357F5-8072-4B54-944D-79B620B4EEBC}" type="datetimeFigureOut">
              <a:rPr lang="en-US" smtClean="0"/>
              <a:t>11/28/2020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C149CF-7FB8-443A-99DA-88F22A681DD2}" type="slidenum">
              <a:rPr lang="en-US" smtClean="0"/>
              <a:t>‹#›</a:t>
            </a:fld>
            <a:endParaRPr lang="en-US"/>
          </a:p>
        </p:txBody>
      </p:sp>
    </p:spTree>
    <p:extLst>
      <p:ext uri="{BB962C8B-B14F-4D97-AF65-F5344CB8AC3E}">
        <p14:creationId xmlns:p14="http://schemas.microsoft.com/office/powerpoint/2010/main" val="3659947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E6A182-AF03-4CC8-94DC-C0726DF52A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775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AE1E626-6EB7-4D9A-AD4A-B54D1684CAD1}" type="datetime1">
              <a:rPr lang="en-US" smtClean="0"/>
              <a:t>11/28/2020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1CF334-2D5C-4859-84A6-CA7E6E43FAEB}" type="slidenum">
              <a:rPr lang="en-US" smtClean="0"/>
              <a:t>‹#›</a:t>
            </a:fld>
            <a:endParaRPr lang="en-US"/>
          </a:p>
        </p:txBody>
      </p:sp>
      <p:sp>
        <p:nvSpPr>
          <p:cNvPr id="9"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8"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solidFill>
                  <a:schemeClr val="accent2"/>
                </a:soli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3198425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932EDF-E99E-4C68-AFCB-7A835B309D6D}" type="datetime1">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endParaRPr kumimoji="0" lang="en-US" dirty="0"/>
          </a:p>
        </p:txBody>
      </p:sp>
    </p:spTree>
    <p:extLst>
      <p:ext uri="{BB962C8B-B14F-4D97-AF65-F5344CB8AC3E}">
        <p14:creationId xmlns:p14="http://schemas.microsoft.com/office/powerpoint/2010/main" val="2645875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82D85F-A551-4C69-800A-8CFFA2306A88}" type="datetime1">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Tree>
    <p:extLst>
      <p:ext uri="{BB962C8B-B14F-4D97-AF65-F5344CB8AC3E}">
        <p14:creationId xmlns:p14="http://schemas.microsoft.com/office/powerpoint/2010/main" val="201565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D24A36-10EA-4DE5-9251-C62AA44714D2}" type="datetime1">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2509180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E95A85-13CC-45EA-B1A6-5B8E77AB646B}" type="datetime1">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401CF334-2D5C-4859-84A6-CA7E6E43FAEB}" type="slidenum">
              <a:rPr lang="en-US" smtClean="0"/>
              <a:t>‹#›</a:t>
            </a:fld>
            <a:endParaRPr lang="en-US"/>
          </a:p>
        </p:txBody>
      </p:sp>
      <p:sp>
        <p:nvSpPr>
          <p:cNvPr id="8" name="Subtitle 8"/>
          <p:cNvSpPr>
            <a:spLocks noGrp="1"/>
          </p:cNvSpPr>
          <p:nvPr>
            <p:ph type="subTitle" idx="1"/>
          </p:nvPr>
        </p:nvSpPr>
        <p:spPr>
          <a:xfrm>
            <a:off x="562707" y="2320335"/>
            <a:ext cx="8534400" cy="1752600"/>
          </a:xfrm>
        </p:spPr>
        <p:txBody>
          <a:bodyPr/>
          <a:lstStyle>
            <a:lvl1pPr marL="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7" name="Title 7"/>
          <p:cNvSpPr>
            <a:spLocks noGrp="1"/>
          </p:cNvSpPr>
          <p:nvPr>
            <p:ph type="ctrTitle"/>
          </p:nvPr>
        </p:nvSpPr>
        <p:spPr>
          <a:xfrm>
            <a:off x="562707" y="288339"/>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l">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217060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B71815-F531-4787-BA2A-626422C133AD}" type="datetime1">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3329205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56C4885B-3C5C-43BB-9862-47948E5DF551}" type="datetime1">
              <a:rPr lang="en-US" smtClean="0"/>
              <a:t>11/28/2020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Tree>
    <p:extLst>
      <p:ext uri="{BB962C8B-B14F-4D97-AF65-F5344CB8AC3E}">
        <p14:creationId xmlns:p14="http://schemas.microsoft.com/office/powerpoint/2010/main" val="1922098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03B6AF-AB61-4D8E-B7B7-705C5ACEBBCC}" type="datetime1">
              <a:rPr lang="en-US" smtClean="0"/>
              <a:t>11/28/2020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812496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3EC9A-B094-4092-8061-75D86CB34931}" type="datetime1">
              <a:rPr lang="en-US" smtClean="0"/>
              <a:t>11/28/2020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5449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4E1AEED-2323-4359-853E-316DF6600362}" type="datetime1">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1">
                <a:ln w="6350">
                  <a:noFill/>
                </a:ln>
                <a:solidFill>
                  <a:schemeClr val="accent2"/>
                </a:solidFill>
                <a:effectLst>
                  <a:outerShdw blurRad="38100" dist="38100" dir="2700000" algn="tl">
                    <a:srgbClr val="000000">
                      <a:alpha val="43137"/>
                    </a:srgbClr>
                  </a:outerShdw>
                </a:effectLst>
              </a:defRPr>
            </a:lvl1pPr>
          </a:lstStyle>
          <a:p>
            <a:r>
              <a:rPr kumimoji="0" lang="en-US"/>
              <a:t>Click to edit Master title style</a:t>
            </a:r>
            <a:endParaRPr kumimoji="0" lang="en-US" dirty="0"/>
          </a:p>
        </p:txBody>
      </p:sp>
    </p:spTree>
    <p:extLst>
      <p:ext uri="{BB962C8B-B14F-4D97-AF65-F5344CB8AC3E}">
        <p14:creationId xmlns:p14="http://schemas.microsoft.com/office/powerpoint/2010/main" val="72277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33AC2DF-F1FD-4724-A563-92BADFC82ECC}" type="datetime1">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3" name="Picture Placeholder 2"/>
          <p:cNvSpPr>
            <a:spLocks noGrp="1"/>
          </p:cNvSpPr>
          <p:nvPr>
            <p:ph type="pic" idx="1"/>
          </p:nvPr>
        </p:nvSpPr>
        <p:spPr>
          <a:xfrm>
            <a:off x="2438400" y="1831975"/>
            <a:ext cx="7315200" cy="3962400"/>
          </a:xfrm>
          <a:solidFill>
            <a:schemeClr val="bg2">
              <a:lumMod val="20000"/>
              <a:lumOff val="80000"/>
            </a:schemeClr>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endParaRPr kumimoji="0" lang="en-US" dirty="0"/>
          </a:p>
        </p:txBody>
      </p:sp>
    </p:spTree>
    <p:extLst>
      <p:ext uri="{BB962C8B-B14F-4D97-AF65-F5344CB8AC3E}">
        <p14:creationId xmlns:p14="http://schemas.microsoft.com/office/powerpoint/2010/main" val="597318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D20E2CF-D74B-4B51-899A-DCEA821C90C7}" type="datetime1">
              <a:rPr lang="en-US" smtClean="0"/>
              <a:t>11/28/2020</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1CF334-2D5C-4859-84A6-CA7E6E43FAEB}" type="slidenum">
              <a:rPr lang="en-US" smtClean="0"/>
              <a:t>‹#›</a:t>
            </a:fld>
            <a:endParaRPr lang="en-US"/>
          </a:p>
        </p:txBody>
      </p:sp>
      <p:grpSp>
        <p:nvGrpSpPr>
          <p:cNvPr id="24" name="Group 18"/>
          <p:cNvGrpSpPr>
            <a:grpSpLocks/>
          </p:cNvGrpSpPr>
          <p:nvPr/>
        </p:nvGrpSpPr>
        <p:grpSpPr bwMode="auto">
          <a:xfrm>
            <a:off x="4263969" y="1960564"/>
            <a:ext cx="3762431" cy="4821237"/>
            <a:chOff x="1365" y="355"/>
            <a:chExt cx="3024" cy="3875"/>
          </a:xfrm>
          <a:solidFill>
            <a:schemeClr val="bg2">
              <a:lumMod val="50000"/>
              <a:alpha val="20000"/>
            </a:schemeClr>
          </a:solidFill>
        </p:grpSpPr>
        <p:sp>
          <p:nvSpPr>
            <p:cNvPr id="25" name="Freeform 2"/>
            <p:cNvSpPr>
              <a:spLocks/>
            </p:cNvSpPr>
            <p:nvPr/>
          </p:nvSpPr>
          <p:spPr bwMode="auto">
            <a:xfrm>
              <a:off x="2835" y="586"/>
              <a:ext cx="88" cy="1121"/>
            </a:xfrm>
            <a:custGeom>
              <a:avLst/>
              <a:gdLst>
                <a:gd name="T0" fmla="*/ 0 w 88"/>
                <a:gd name="T1" fmla="*/ 1120 h 1121"/>
                <a:gd name="T2" fmla="*/ 0 w 88"/>
                <a:gd name="T3" fmla="*/ 0 h 1121"/>
                <a:gd name="T4" fmla="*/ 87 w 88"/>
                <a:gd name="T5" fmla="*/ 0 h 1121"/>
                <a:gd name="T6" fmla="*/ 87 w 88"/>
                <a:gd name="T7" fmla="*/ 1085 h 1121"/>
                <a:gd name="T8" fmla="*/ 0 w 88"/>
                <a:gd name="T9" fmla="*/ 1120 h 1121"/>
              </a:gdLst>
              <a:ahLst/>
              <a:cxnLst>
                <a:cxn ang="0">
                  <a:pos x="T0" y="T1"/>
                </a:cxn>
                <a:cxn ang="0">
                  <a:pos x="T2" y="T3"/>
                </a:cxn>
                <a:cxn ang="0">
                  <a:pos x="T4" y="T5"/>
                </a:cxn>
                <a:cxn ang="0">
                  <a:pos x="T6" y="T7"/>
                </a:cxn>
                <a:cxn ang="0">
                  <a:pos x="T8" y="T9"/>
                </a:cxn>
              </a:cxnLst>
              <a:rect l="0" t="0" r="r" b="b"/>
              <a:pathLst>
                <a:path w="88" h="1121">
                  <a:moveTo>
                    <a:pt x="0" y="1120"/>
                  </a:moveTo>
                  <a:lnTo>
                    <a:pt x="0" y="0"/>
                  </a:lnTo>
                  <a:lnTo>
                    <a:pt x="87" y="0"/>
                  </a:lnTo>
                  <a:lnTo>
                    <a:pt x="87" y="1085"/>
                  </a:lnTo>
                  <a:lnTo>
                    <a:pt x="0" y="1120"/>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Freeform 3"/>
            <p:cNvSpPr>
              <a:spLocks/>
            </p:cNvSpPr>
            <p:nvPr/>
          </p:nvSpPr>
          <p:spPr bwMode="auto">
            <a:xfrm>
              <a:off x="2834" y="1900"/>
              <a:ext cx="84" cy="363"/>
            </a:xfrm>
            <a:custGeom>
              <a:avLst/>
              <a:gdLst>
                <a:gd name="T0" fmla="*/ 0 w 84"/>
                <a:gd name="T1" fmla="*/ 29 h 363"/>
                <a:gd name="T2" fmla="*/ 83 w 84"/>
                <a:gd name="T3" fmla="*/ 0 h 363"/>
                <a:gd name="T4" fmla="*/ 74 w 84"/>
                <a:gd name="T5" fmla="*/ 329 h 363"/>
                <a:gd name="T6" fmla="*/ 0 w 84"/>
                <a:gd name="T7" fmla="*/ 362 h 363"/>
                <a:gd name="T8" fmla="*/ 0 w 84"/>
                <a:gd name="T9" fmla="*/ 29 h 363"/>
              </a:gdLst>
              <a:ahLst/>
              <a:cxnLst>
                <a:cxn ang="0">
                  <a:pos x="T0" y="T1"/>
                </a:cxn>
                <a:cxn ang="0">
                  <a:pos x="T2" y="T3"/>
                </a:cxn>
                <a:cxn ang="0">
                  <a:pos x="T4" y="T5"/>
                </a:cxn>
                <a:cxn ang="0">
                  <a:pos x="T6" y="T7"/>
                </a:cxn>
                <a:cxn ang="0">
                  <a:pos x="T8" y="T9"/>
                </a:cxn>
              </a:cxnLst>
              <a:rect l="0" t="0" r="r" b="b"/>
              <a:pathLst>
                <a:path w="84" h="363">
                  <a:moveTo>
                    <a:pt x="0" y="29"/>
                  </a:moveTo>
                  <a:lnTo>
                    <a:pt x="83" y="0"/>
                  </a:lnTo>
                  <a:lnTo>
                    <a:pt x="74" y="329"/>
                  </a:lnTo>
                  <a:lnTo>
                    <a:pt x="0" y="362"/>
                  </a:lnTo>
                  <a:lnTo>
                    <a:pt x="0" y="2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4"/>
            <p:cNvSpPr>
              <a:spLocks/>
            </p:cNvSpPr>
            <p:nvPr/>
          </p:nvSpPr>
          <p:spPr bwMode="auto">
            <a:xfrm>
              <a:off x="2825" y="2493"/>
              <a:ext cx="84" cy="249"/>
            </a:xfrm>
            <a:custGeom>
              <a:avLst/>
              <a:gdLst>
                <a:gd name="T0" fmla="*/ 2 w 84"/>
                <a:gd name="T1" fmla="*/ 213 h 249"/>
                <a:gd name="T2" fmla="*/ 0 w 84"/>
                <a:gd name="T3" fmla="*/ 28 h 249"/>
                <a:gd name="T4" fmla="*/ 83 w 84"/>
                <a:gd name="T5" fmla="*/ 0 h 249"/>
                <a:gd name="T6" fmla="*/ 72 w 84"/>
                <a:gd name="T7" fmla="*/ 248 h 249"/>
                <a:gd name="T8" fmla="*/ 2 w 84"/>
                <a:gd name="T9" fmla="*/ 213 h 249"/>
              </a:gdLst>
              <a:ahLst/>
              <a:cxnLst>
                <a:cxn ang="0">
                  <a:pos x="T0" y="T1"/>
                </a:cxn>
                <a:cxn ang="0">
                  <a:pos x="T2" y="T3"/>
                </a:cxn>
                <a:cxn ang="0">
                  <a:pos x="T4" y="T5"/>
                </a:cxn>
                <a:cxn ang="0">
                  <a:pos x="T6" y="T7"/>
                </a:cxn>
                <a:cxn ang="0">
                  <a:pos x="T8" y="T9"/>
                </a:cxn>
              </a:cxnLst>
              <a:rect l="0" t="0" r="r" b="b"/>
              <a:pathLst>
                <a:path w="84" h="249">
                  <a:moveTo>
                    <a:pt x="2" y="213"/>
                  </a:moveTo>
                  <a:lnTo>
                    <a:pt x="0" y="28"/>
                  </a:lnTo>
                  <a:lnTo>
                    <a:pt x="83" y="0"/>
                  </a:lnTo>
                  <a:lnTo>
                    <a:pt x="72" y="248"/>
                  </a:lnTo>
                  <a:lnTo>
                    <a:pt x="2" y="21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Freeform 5"/>
            <p:cNvSpPr>
              <a:spLocks/>
            </p:cNvSpPr>
            <p:nvPr/>
          </p:nvSpPr>
          <p:spPr bwMode="auto">
            <a:xfrm>
              <a:off x="2831" y="2965"/>
              <a:ext cx="52" cy="232"/>
            </a:xfrm>
            <a:custGeom>
              <a:avLst/>
              <a:gdLst>
                <a:gd name="T0" fmla="*/ 13 w 52"/>
                <a:gd name="T1" fmla="*/ 204 h 232"/>
                <a:gd name="T2" fmla="*/ 0 w 52"/>
                <a:gd name="T3" fmla="*/ 0 h 232"/>
                <a:gd name="T4" fmla="*/ 51 w 52"/>
                <a:gd name="T5" fmla="*/ 26 h 232"/>
                <a:gd name="T6" fmla="*/ 47 w 52"/>
                <a:gd name="T7" fmla="*/ 231 h 232"/>
                <a:gd name="T8" fmla="*/ 13 w 52"/>
                <a:gd name="T9" fmla="*/ 204 h 232"/>
              </a:gdLst>
              <a:ahLst/>
              <a:cxnLst>
                <a:cxn ang="0">
                  <a:pos x="T0" y="T1"/>
                </a:cxn>
                <a:cxn ang="0">
                  <a:pos x="T2" y="T3"/>
                </a:cxn>
                <a:cxn ang="0">
                  <a:pos x="T4" y="T5"/>
                </a:cxn>
                <a:cxn ang="0">
                  <a:pos x="T6" y="T7"/>
                </a:cxn>
                <a:cxn ang="0">
                  <a:pos x="T8" y="T9"/>
                </a:cxn>
              </a:cxnLst>
              <a:rect l="0" t="0" r="r" b="b"/>
              <a:pathLst>
                <a:path w="52" h="232">
                  <a:moveTo>
                    <a:pt x="13" y="204"/>
                  </a:moveTo>
                  <a:lnTo>
                    <a:pt x="0" y="0"/>
                  </a:lnTo>
                  <a:lnTo>
                    <a:pt x="51" y="26"/>
                  </a:lnTo>
                  <a:lnTo>
                    <a:pt x="47" y="231"/>
                  </a:lnTo>
                  <a:lnTo>
                    <a:pt x="13" y="20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Freeform 6"/>
            <p:cNvSpPr>
              <a:spLocks/>
            </p:cNvSpPr>
            <p:nvPr/>
          </p:nvSpPr>
          <p:spPr bwMode="auto">
            <a:xfrm>
              <a:off x="2851" y="3354"/>
              <a:ext cx="36" cy="133"/>
            </a:xfrm>
            <a:custGeom>
              <a:avLst/>
              <a:gdLst>
                <a:gd name="T0" fmla="*/ 4 w 36"/>
                <a:gd name="T1" fmla="*/ 101 h 133"/>
                <a:gd name="T2" fmla="*/ 0 w 36"/>
                <a:gd name="T3" fmla="*/ 0 h 133"/>
                <a:gd name="T4" fmla="*/ 35 w 36"/>
                <a:gd name="T5" fmla="*/ 20 h 133"/>
                <a:gd name="T6" fmla="*/ 28 w 36"/>
                <a:gd name="T7" fmla="*/ 132 h 133"/>
                <a:gd name="T8" fmla="*/ 4 w 36"/>
                <a:gd name="T9" fmla="*/ 101 h 133"/>
              </a:gdLst>
              <a:ahLst/>
              <a:cxnLst>
                <a:cxn ang="0">
                  <a:pos x="T0" y="T1"/>
                </a:cxn>
                <a:cxn ang="0">
                  <a:pos x="T2" y="T3"/>
                </a:cxn>
                <a:cxn ang="0">
                  <a:pos x="T4" y="T5"/>
                </a:cxn>
                <a:cxn ang="0">
                  <a:pos x="T6" y="T7"/>
                </a:cxn>
                <a:cxn ang="0">
                  <a:pos x="T8" y="T9"/>
                </a:cxn>
              </a:cxnLst>
              <a:rect l="0" t="0" r="r" b="b"/>
              <a:pathLst>
                <a:path w="36" h="133">
                  <a:moveTo>
                    <a:pt x="4" y="101"/>
                  </a:moveTo>
                  <a:lnTo>
                    <a:pt x="0" y="0"/>
                  </a:lnTo>
                  <a:lnTo>
                    <a:pt x="35" y="20"/>
                  </a:lnTo>
                  <a:lnTo>
                    <a:pt x="28" y="132"/>
                  </a:lnTo>
                  <a:lnTo>
                    <a:pt x="4" y="10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Freeform 7"/>
            <p:cNvSpPr>
              <a:spLocks/>
            </p:cNvSpPr>
            <p:nvPr/>
          </p:nvSpPr>
          <p:spPr bwMode="auto">
            <a:xfrm>
              <a:off x="2851" y="3640"/>
              <a:ext cx="30" cy="590"/>
            </a:xfrm>
            <a:custGeom>
              <a:avLst/>
              <a:gdLst>
                <a:gd name="T0" fmla="*/ 15 w 30"/>
                <a:gd name="T1" fmla="*/ 589 h 590"/>
                <a:gd name="T2" fmla="*/ 0 w 30"/>
                <a:gd name="T3" fmla="*/ 0 h 590"/>
                <a:gd name="T4" fmla="*/ 29 w 30"/>
                <a:gd name="T5" fmla="*/ 37 h 590"/>
                <a:gd name="T6" fmla="*/ 15 w 30"/>
                <a:gd name="T7" fmla="*/ 589 h 590"/>
              </a:gdLst>
              <a:ahLst/>
              <a:cxnLst>
                <a:cxn ang="0">
                  <a:pos x="T0" y="T1"/>
                </a:cxn>
                <a:cxn ang="0">
                  <a:pos x="T2" y="T3"/>
                </a:cxn>
                <a:cxn ang="0">
                  <a:pos x="T4" y="T5"/>
                </a:cxn>
                <a:cxn ang="0">
                  <a:pos x="T6" y="T7"/>
                </a:cxn>
              </a:cxnLst>
              <a:rect l="0" t="0" r="r" b="b"/>
              <a:pathLst>
                <a:path w="30" h="590">
                  <a:moveTo>
                    <a:pt x="15" y="589"/>
                  </a:moveTo>
                  <a:lnTo>
                    <a:pt x="0" y="0"/>
                  </a:lnTo>
                  <a:lnTo>
                    <a:pt x="29" y="37"/>
                  </a:lnTo>
                  <a:lnTo>
                    <a:pt x="15" y="589"/>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Freeform 8"/>
            <p:cNvSpPr>
              <a:spLocks/>
            </p:cNvSpPr>
            <p:nvPr/>
          </p:nvSpPr>
          <p:spPr bwMode="auto">
            <a:xfrm>
              <a:off x="2600" y="3595"/>
              <a:ext cx="233" cy="130"/>
            </a:xfrm>
            <a:custGeom>
              <a:avLst/>
              <a:gdLst>
                <a:gd name="T0" fmla="*/ 0 w 233"/>
                <a:gd name="T1" fmla="*/ 117 h 130"/>
                <a:gd name="T2" fmla="*/ 48 w 233"/>
                <a:gd name="T3" fmla="*/ 101 h 130"/>
                <a:gd name="T4" fmla="*/ 93 w 233"/>
                <a:gd name="T5" fmla="*/ 79 h 130"/>
                <a:gd name="T6" fmla="*/ 146 w 233"/>
                <a:gd name="T7" fmla="*/ 39 h 130"/>
                <a:gd name="T8" fmla="*/ 182 w 233"/>
                <a:gd name="T9" fmla="*/ 0 h 130"/>
                <a:gd name="T10" fmla="*/ 232 w 233"/>
                <a:gd name="T11" fmla="*/ 42 h 130"/>
                <a:gd name="T12" fmla="*/ 188 w 233"/>
                <a:gd name="T13" fmla="*/ 74 h 130"/>
                <a:gd name="T14" fmla="*/ 134 w 233"/>
                <a:gd name="T15" fmla="*/ 110 h 130"/>
                <a:gd name="T16" fmla="*/ 61 w 233"/>
                <a:gd name="T17" fmla="*/ 129 h 130"/>
                <a:gd name="T18" fmla="*/ 0 w 233"/>
                <a:gd name="T19" fmla="*/ 11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130">
                  <a:moveTo>
                    <a:pt x="0" y="117"/>
                  </a:moveTo>
                  <a:lnTo>
                    <a:pt x="48" y="101"/>
                  </a:lnTo>
                  <a:lnTo>
                    <a:pt x="93" y="79"/>
                  </a:lnTo>
                  <a:lnTo>
                    <a:pt x="146" y="39"/>
                  </a:lnTo>
                  <a:lnTo>
                    <a:pt x="182" y="0"/>
                  </a:lnTo>
                  <a:lnTo>
                    <a:pt x="232" y="42"/>
                  </a:lnTo>
                  <a:lnTo>
                    <a:pt x="188" y="74"/>
                  </a:lnTo>
                  <a:lnTo>
                    <a:pt x="134" y="110"/>
                  </a:lnTo>
                  <a:lnTo>
                    <a:pt x="61" y="129"/>
                  </a:lnTo>
                  <a:lnTo>
                    <a:pt x="0" y="117"/>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Freeform 9"/>
            <p:cNvSpPr>
              <a:spLocks/>
            </p:cNvSpPr>
            <p:nvPr/>
          </p:nvSpPr>
          <p:spPr bwMode="auto">
            <a:xfrm>
              <a:off x="2583" y="2888"/>
              <a:ext cx="465" cy="646"/>
            </a:xfrm>
            <a:custGeom>
              <a:avLst/>
              <a:gdLst>
                <a:gd name="T0" fmla="*/ 359 w 465"/>
                <a:gd name="T1" fmla="*/ 645 h 646"/>
                <a:gd name="T2" fmla="*/ 405 w 465"/>
                <a:gd name="T3" fmla="*/ 616 h 646"/>
                <a:gd name="T4" fmla="*/ 447 w 465"/>
                <a:gd name="T5" fmla="*/ 580 h 646"/>
                <a:gd name="T6" fmla="*/ 460 w 465"/>
                <a:gd name="T7" fmla="*/ 552 h 646"/>
                <a:gd name="T8" fmla="*/ 464 w 465"/>
                <a:gd name="T9" fmla="*/ 515 h 646"/>
                <a:gd name="T10" fmla="*/ 451 w 465"/>
                <a:gd name="T11" fmla="*/ 468 h 646"/>
                <a:gd name="T12" fmla="*/ 424 w 465"/>
                <a:gd name="T13" fmla="*/ 424 h 646"/>
                <a:gd name="T14" fmla="*/ 380 w 465"/>
                <a:gd name="T15" fmla="*/ 385 h 646"/>
                <a:gd name="T16" fmla="*/ 168 w 465"/>
                <a:gd name="T17" fmla="*/ 259 h 646"/>
                <a:gd name="T18" fmla="*/ 133 w 465"/>
                <a:gd name="T19" fmla="*/ 235 h 646"/>
                <a:gd name="T20" fmla="*/ 111 w 465"/>
                <a:gd name="T21" fmla="*/ 208 h 646"/>
                <a:gd name="T22" fmla="*/ 104 w 465"/>
                <a:gd name="T23" fmla="*/ 166 h 646"/>
                <a:gd name="T24" fmla="*/ 117 w 465"/>
                <a:gd name="T25" fmla="*/ 124 h 646"/>
                <a:gd name="T26" fmla="*/ 155 w 465"/>
                <a:gd name="T27" fmla="*/ 95 h 646"/>
                <a:gd name="T28" fmla="*/ 222 w 465"/>
                <a:gd name="T29" fmla="*/ 52 h 646"/>
                <a:gd name="T30" fmla="*/ 124 w 465"/>
                <a:gd name="T31" fmla="*/ 0 h 646"/>
                <a:gd name="T32" fmla="*/ 55 w 465"/>
                <a:gd name="T33" fmla="*/ 41 h 646"/>
                <a:gd name="T34" fmla="*/ 27 w 465"/>
                <a:gd name="T35" fmla="*/ 70 h 646"/>
                <a:gd name="T36" fmla="*/ 2 w 465"/>
                <a:gd name="T37" fmla="*/ 123 h 646"/>
                <a:gd name="T38" fmla="*/ 0 w 465"/>
                <a:gd name="T39" fmla="*/ 189 h 646"/>
                <a:gd name="T40" fmla="*/ 29 w 465"/>
                <a:gd name="T41" fmla="*/ 257 h 646"/>
                <a:gd name="T42" fmla="*/ 78 w 465"/>
                <a:gd name="T43" fmla="*/ 300 h 646"/>
                <a:gd name="T44" fmla="*/ 311 w 465"/>
                <a:gd name="T45" fmla="*/ 442 h 646"/>
                <a:gd name="T46" fmla="*/ 358 w 465"/>
                <a:gd name="T47" fmla="*/ 474 h 646"/>
                <a:gd name="T48" fmla="*/ 375 w 465"/>
                <a:gd name="T49" fmla="*/ 516 h 646"/>
                <a:gd name="T50" fmla="*/ 375 w 465"/>
                <a:gd name="T51" fmla="*/ 550 h 646"/>
                <a:gd name="T52" fmla="*/ 308 w 465"/>
                <a:gd name="T53" fmla="*/ 608 h 646"/>
                <a:gd name="T54" fmla="*/ 359 w 465"/>
                <a:gd name="T55" fmla="*/ 645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5" h="646">
                  <a:moveTo>
                    <a:pt x="359" y="645"/>
                  </a:moveTo>
                  <a:lnTo>
                    <a:pt x="405" y="616"/>
                  </a:lnTo>
                  <a:lnTo>
                    <a:pt x="447" y="580"/>
                  </a:lnTo>
                  <a:lnTo>
                    <a:pt x="460" y="552"/>
                  </a:lnTo>
                  <a:lnTo>
                    <a:pt x="464" y="515"/>
                  </a:lnTo>
                  <a:lnTo>
                    <a:pt x="451" y="468"/>
                  </a:lnTo>
                  <a:lnTo>
                    <a:pt x="424" y="424"/>
                  </a:lnTo>
                  <a:lnTo>
                    <a:pt x="380" y="385"/>
                  </a:lnTo>
                  <a:lnTo>
                    <a:pt x="168" y="259"/>
                  </a:lnTo>
                  <a:lnTo>
                    <a:pt x="133" y="235"/>
                  </a:lnTo>
                  <a:lnTo>
                    <a:pt x="111" y="208"/>
                  </a:lnTo>
                  <a:lnTo>
                    <a:pt x="104" y="166"/>
                  </a:lnTo>
                  <a:lnTo>
                    <a:pt x="117" y="124"/>
                  </a:lnTo>
                  <a:lnTo>
                    <a:pt x="155" y="95"/>
                  </a:lnTo>
                  <a:lnTo>
                    <a:pt x="222" y="52"/>
                  </a:lnTo>
                  <a:lnTo>
                    <a:pt x="124" y="0"/>
                  </a:lnTo>
                  <a:lnTo>
                    <a:pt x="55" y="41"/>
                  </a:lnTo>
                  <a:lnTo>
                    <a:pt x="27" y="70"/>
                  </a:lnTo>
                  <a:lnTo>
                    <a:pt x="2" y="123"/>
                  </a:lnTo>
                  <a:lnTo>
                    <a:pt x="0" y="189"/>
                  </a:lnTo>
                  <a:lnTo>
                    <a:pt x="29" y="257"/>
                  </a:lnTo>
                  <a:lnTo>
                    <a:pt x="78" y="300"/>
                  </a:lnTo>
                  <a:lnTo>
                    <a:pt x="311" y="442"/>
                  </a:lnTo>
                  <a:lnTo>
                    <a:pt x="358" y="474"/>
                  </a:lnTo>
                  <a:lnTo>
                    <a:pt x="375" y="516"/>
                  </a:lnTo>
                  <a:lnTo>
                    <a:pt x="375" y="550"/>
                  </a:lnTo>
                  <a:lnTo>
                    <a:pt x="308" y="608"/>
                  </a:lnTo>
                  <a:lnTo>
                    <a:pt x="359" y="645"/>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Freeform 10"/>
            <p:cNvSpPr>
              <a:spLocks/>
            </p:cNvSpPr>
            <p:nvPr/>
          </p:nvSpPr>
          <p:spPr bwMode="auto">
            <a:xfrm>
              <a:off x="2966" y="2396"/>
              <a:ext cx="318" cy="422"/>
            </a:xfrm>
            <a:custGeom>
              <a:avLst/>
              <a:gdLst>
                <a:gd name="T0" fmla="*/ 92 w 318"/>
                <a:gd name="T1" fmla="*/ 421 h 422"/>
                <a:gd name="T2" fmla="*/ 163 w 318"/>
                <a:gd name="T3" fmla="*/ 399 h 422"/>
                <a:gd name="T4" fmla="*/ 218 w 318"/>
                <a:gd name="T5" fmla="*/ 357 h 422"/>
                <a:gd name="T6" fmla="*/ 263 w 318"/>
                <a:gd name="T7" fmla="*/ 316 h 422"/>
                <a:gd name="T8" fmla="*/ 300 w 318"/>
                <a:gd name="T9" fmla="*/ 265 h 422"/>
                <a:gd name="T10" fmla="*/ 317 w 318"/>
                <a:gd name="T11" fmla="*/ 203 h 422"/>
                <a:gd name="T12" fmla="*/ 316 w 318"/>
                <a:gd name="T13" fmla="*/ 139 h 422"/>
                <a:gd name="T14" fmla="*/ 299 w 318"/>
                <a:gd name="T15" fmla="*/ 95 h 422"/>
                <a:gd name="T16" fmla="*/ 276 w 318"/>
                <a:gd name="T17" fmla="*/ 64 h 422"/>
                <a:gd name="T18" fmla="*/ 241 w 318"/>
                <a:gd name="T19" fmla="*/ 36 h 422"/>
                <a:gd name="T20" fmla="*/ 218 w 318"/>
                <a:gd name="T21" fmla="*/ 14 h 422"/>
                <a:gd name="T22" fmla="*/ 180 w 318"/>
                <a:gd name="T23" fmla="*/ 0 h 422"/>
                <a:gd name="T24" fmla="*/ 61 w 318"/>
                <a:gd name="T25" fmla="*/ 52 h 422"/>
                <a:gd name="T26" fmla="*/ 106 w 318"/>
                <a:gd name="T27" fmla="*/ 93 h 422"/>
                <a:gd name="T28" fmla="*/ 137 w 318"/>
                <a:gd name="T29" fmla="*/ 130 h 422"/>
                <a:gd name="T30" fmla="*/ 159 w 318"/>
                <a:gd name="T31" fmla="*/ 159 h 422"/>
                <a:gd name="T32" fmla="*/ 176 w 318"/>
                <a:gd name="T33" fmla="*/ 196 h 422"/>
                <a:gd name="T34" fmla="*/ 176 w 318"/>
                <a:gd name="T35" fmla="*/ 246 h 422"/>
                <a:gd name="T36" fmla="*/ 145 w 318"/>
                <a:gd name="T37" fmla="*/ 279 h 422"/>
                <a:gd name="T38" fmla="*/ 105 w 318"/>
                <a:gd name="T39" fmla="*/ 309 h 422"/>
                <a:gd name="T40" fmla="*/ 50 w 318"/>
                <a:gd name="T41" fmla="*/ 342 h 422"/>
                <a:gd name="T42" fmla="*/ 0 w 318"/>
                <a:gd name="T43" fmla="*/ 369 h 422"/>
                <a:gd name="T44" fmla="*/ 92 w 318"/>
                <a:gd name="T45"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8" h="422">
                  <a:moveTo>
                    <a:pt x="92" y="421"/>
                  </a:moveTo>
                  <a:lnTo>
                    <a:pt x="163" y="399"/>
                  </a:lnTo>
                  <a:lnTo>
                    <a:pt x="218" y="357"/>
                  </a:lnTo>
                  <a:lnTo>
                    <a:pt x="263" y="316"/>
                  </a:lnTo>
                  <a:lnTo>
                    <a:pt x="300" y="265"/>
                  </a:lnTo>
                  <a:lnTo>
                    <a:pt x="317" y="203"/>
                  </a:lnTo>
                  <a:lnTo>
                    <a:pt x="316" y="139"/>
                  </a:lnTo>
                  <a:lnTo>
                    <a:pt x="299" y="95"/>
                  </a:lnTo>
                  <a:lnTo>
                    <a:pt x="276" y="64"/>
                  </a:lnTo>
                  <a:lnTo>
                    <a:pt x="241" y="36"/>
                  </a:lnTo>
                  <a:lnTo>
                    <a:pt x="218" y="14"/>
                  </a:lnTo>
                  <a:lnTo>
                    <a:pt x="180" y="0"/>
                  </a:lnTo>
                  <a:lnTo>
                    <a:pt x="61" y="52"/>
                  </a:lnTo>
                  <a:lnTo>
                    <a:pt x="106" y="93"/>
                  </a:lnTo>
                  <a:lnTo>
                    <a:pt x="137" y="130"/>
                  </a:lnTo>
                  <a:lnTo>
                    <a:pt x="159" y="159"/>
                  </a:lnTo>
                  <a:lnTo>
                    <a:pt x="176" y="196"/>
                  </a:lnTo>
                  <a:lnTo>
                    <a:pt x="176" y="246"/>
                  </a:lnTo>
                  <a:lnTo>
                    <a:pt x="145" y="279"/>
                  </a:lnTo>
                  <a:lnTo>
                    <a:pt x="105" y="309"/>
                  </a:lnTo>
                  <a:lnTo>
                    <a:pt x="50" y="342"/>
                  </a:lnTo>
                  <a:lnTo>
                    <a:pt x="0" y="369"/>
                  </a:lnTo>
                  <a:lnTo>
                    <a:pt x="92"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Freeform 11"/>
            <p:cNvSpPr>
              <a:spLocks/>
            </p:cNvSpPr>
            <p:nvPr/>
          </p:nvSpPr>
          <p:spPr bwMode="auto">
            <a:xfrm>
              <a:off x="2308" y="1190"/>
              <a:ext cx="1404" cy="1153"/>
            </a:xfrm>
            <a:custGeom>
              <a:avLst/>
              <a:gdLst>
                <a:gd name="T0" fmla="*/ 466 w 1404"/>
                <a:gd name="T1" fmla="*/ 1084 h 1153"/>
                <a:gd name="T2" fmla="*/ 370 w 1404"/>
                <a:gd name="T3" fmla="*/ 1066 h 1153"/>
                <a:gd name="T4" fmla="*/ 299 w 1404"/>
                <a:gd name="T5" fmla="*/ 1035 h 1153"/>
                <a:gd name="T6" fmla="*/ 257 w 1404"/>
                <a:gd name="T7" fmla="*/ 1002 h 1153"/>
                <a:gd name="T8" fmla="*/ 220 w 1404"/>
                <a:gd name="T9" fmla="*/ 956 h 1153"/>
                <a:gd name="T10" fmla="*/ 209 w 1404"/>
                <a:gd name="T11" fmla="*/ 914 h 1153"/>
                <a:gd name="T12" fmla="*/ 215 w 1404"/>
                <a:gd name="T13" fmla="*/ 873 h 1153"/>
                <a:gd name="T14" fmla="*/ 231 w 1404"/>
                <a:gd name="T15" fmla="*/ 836 h 1153"/>
                <a:gd name="T16" fmla="*/ 273 w 1404"/>
                <a:gd name="T17" fmla="*/ 798 h 1153"/>
                <a:gd name="T18" fmla="*/ 330 w 1404"/>
                <a:gd name="T19" fmla="*/ 774 h 1153"/>
                <a:gd name="T20" fmla="*/ 400 w 1404"/>
                <a:gd name="T21" fmla="*/ 748 h 1153"/>
                <a:gd name="T22" fmla="*/ 1110 w 1404"/>
                <a:gd name="T23" fmla="*/ 499 h 1153"/>
                <a:gd name="T24" fmla="*/ 1207 w 1404"/>
                <a:gd name="T25" fmla="*/ 451 h 1153"/>
                <a:gd name="T26" fmla="*/ 1289 w 1404"/>
                <a:gd name="T27" fmla="*/ 398 h 1153"/>
                <a:gd name="T28" fmla="*/ 1344 w 1404"/>
                <a:gd name="T29" fmla="*/ 356 h 1153"/>
                <a:gd name="T30" fmla="*/ 1381 w 1404"/>
                <a:gd name="T31" fmla="*/ 310 h 1153"/>
                <a:gd name="T32" fmla="*/ 1403 w 1404"/>
                <a:gd name="T33" fmla="*/ 249 h 1153"/>
                <a:gd name="T34" fmla="*/ 1401 w 1404"/>
                <a:gd name="T35" fmla="*/ 185 h 1153"/>
                <a:gd name="T36" fmla="*/ 1386 w 1404"/>
                <a:gd name="T37" fmla="*/ 136 h 1153"/>
                <a:gd name="T38" fmla="*/ 1370 w 1404"/>
                <a:gd name="T39" fmla="*/ 90 h 1153"/>
                <a:gd name="T40" fmla="*/ 1335 w 1404"/>
                <a:gd name="T41" fmla="*/ 55 h 1153"/>
                <a:gd name="T42" fmla="*/ 1280 w 1404"/>
                <a:gd name="T43" fmla="*/ 18 h 1153"/>
                <a:gd name="T44" fmla="*/ 1214 w 1404"/>
                <a:gd name="T45" fmla="*/ 0 h 1153"/>
                <a:gd name="T46" fmla="*/ 1172 w 1404"/>
                <a:gd name="T47" fmla="*/ 4 h 1153"/>
                <a:gd name="T48" fmla="*/ 1111 w 1404"/>
                <a:gd name="T49" fmla="*/ 7 h 1153"/>
                <a:gd name="T50" fmla="*/ 1053 w 1404"/>
                <a:gd name="T51" fmla="*/ 20 h 1153"/>
                <a:gd name="T52" fmla="*/ 989 w 1404"/>
                <a:gd name="T53" fmla="*/ 46 h 1153"/>
                <a:gd name="T54" fmla="*/ 939 w 1404"/>
                <a:gd name="T55" fmla="*/ 79 h 1153"/>
                <a:gd name="T56" fmla="*/ 899 w 1404"/>
                <a:gd name="T57" fmla="*/ 106 h 1153"/>
                <a:gd name="T58" fmla="*/ 878 w 1404"/>
                <a:gd name="T59" fmla="*/ 149 h 1153"/>
                <a:gd name="T60" fmla="*/ 897 w 1404"/>
                <a:gd name="T61" fmla="*/ 187 h 1153"/>
                <a:gd name="T62" fmla="*/ 939 w 1404"/>
                <a:gd name="T63" fmla="*/ 183 h 1153"/>
                <a:gd name="T64" fmla="*/ 987 w 1404"/>
                <a:gd name="T65" fmla="*/ 171 h 1153"/>
                <a:gd name="T66" fmla="*/ 1033 w 1404"/>
                <a:gd name="T67" fmla="*/ 158 h 1153"/>
                <a:gd name="T68" fmla="*/ 1069 w 1404"/>
                <a:gd name="T69" fmla="*/ 150 h 1153"/>
                <a:gd name="T70" fmla="*/ 1111 w 1404"/>
                <a:gd name="T71" fmla="*/ 150 h 1153"/>
                <a:gd name="T72" fmla="*/ 1154 w 1404"/>
                <a:gd name="T73" fmla="*/ 163 h 1153"/>
                <a:gd name="T74" fmla="*/ 1183 w 1404"/>
                <a:gd name="T75" fmla="*/ 204 h 1153"/>
                <a:gd name="T76" fmla="*/ 1179 w 1404"/>
                <a:gd name="T77" fmla="*/ 248 h 1153"/>
                <a:gd name="T78" fmla="*/ 1157 w 1404"/>
                <a:gd name="T79" fmla="*/ 286 h 1153"/>
                <a:gd name="T80" fmla="*/ 1121 w 1404"/>
                <a:gd name="T81" fmla="*/ 323 h 1153"/>
                <a:gd name="T82" fmla="*/ 1047 w 1404"/>
                <a:gd name="T83" fmla="*/ 361 h 1153"/>
                <a:gd name="T84" fmla="*/ 908 w 1404"/>
                <a:gd name="T85" fmla="*/ 415 h 1153"/>
                <a:gd name="T86" fmla="*/ 194 w 1404"/>
                <a:gd name="T87" fmla="*/ 675 h 1153"/>
                <a:gd name="T88" fmla="*/ 123 w 1404"/>
                <a:gd name="T89" fmla="*/ 715 h 1153"/>
                <a:gd name="T90" fmla="*/ 68 w 1404"/>
                <a:gd name="T91" fmla="*/ 763 h 1153"/>
                <a:gd name="T92" fmla="*/ 29 w 1404"/>
                <a:gd name="T93" fmla="*/ 809 h 1153"/>
                <a:gd name="T94" fmla="*/ 6 w 1404"/>
                <a:gd name="T95" fmla="*/ 858 h 1153"/>
                <a:gd name="T96" fmla="*/ 0 w 1404"/>
                <a:gd name="T97" fmla="*/ 912 h 1153"/>
                <a:gd name="T98" fmla="*/ 8 w 1404"/>
                <a:gd name="T99" fmla="*/ 952 h 1153"/>
                <a:gd name="T100" fmla="*/ 22 w 1404"/>
                <a:gd name="T101" fmla="*/ 992 h 1153"/>
                <a:gd name="T102" fmla="*/ 59 w 1404"/>
                <a:gd name="T103" fmla="*/ 1036 h 1153"/>
                <a:gd name="T104" fmla="*/ 127 w 1404"/>
                <a:gd name="T105" fmla="*/ 1095 h 1153"/>
                <a:gd name="T106" fmla="*/ 198 w 1404"/>
                <a:gd name="T107" fmla="*/ 1135 h 1153"/>
                <a:gd name="T108" fmla="*/ 273 w 1404"/>
                <a:gd name="T109" fmla="*/ 1152 h 1153"/>
                <a:gd name="T110" fmla="*/ 466 w 1404"/>
                <a:gd name="T111" fmla="*/ 108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404" h="1153">
                  <a:moveTo>
                    <a:pt x="466" y="1084"/>
                  </a:moveTo>
                  <a:lnTo>
                    <a:pt x="370" y="1066"/>
                  </a:lnTo>
                  <a:lnTo>
                    <a:pt x="299" y="1035"/>
                  </a:lnTo>
                  <a:lnTo>
                    <a:pt x="257" y="1002"/>
                  </a:lnTo>
                  <a:lnTo>
                    <a:pt x="220" y="956"/>
                  </a:lnTo>
                  <a:lnTo>
                    <a:pt x="209" y="914"/>
                  </a:lnTo>
                  <a:lnTo>
                    <a:pt x="215" y="873"/>
                  </a:lnTo>
                  <a:lnTo>
                    <a:pt x="231" y="836"/>
                  </a:lnTo>
                  <a:lnTo>
                    <a:pt x="273" y="798"/>
                  </a:lnTo>
                  <a:lnTo>
                    <a:pt x="330" y="774"/>
                  </a:lnTo>
                  <a:lnTo>
                    <a:pt x="400" y="748"/>
                  </a:lnTo>
                  <a:lnTo>
                    <a:pt x="1110" y="499"/>
                  </a:lnTo>
                  <a:lnTo>
                    <a:pt x="1207" y="451"/>
                  </a:lnTo>
                  <a:lnTo>
                    <a:pt x="1289" y="398"/>
                  </a:lnTo>
                  <a:lnTo>
                    <a:pt x="1344" y="356"/>
                  </a:lnTo>
                  <a:lnTo>
                    <a:pt x="1381" y="310"/>
                  </a:lnTo>
                  <a:lnTo>
                    <a:pt x="1403" y="249"/>
                  </a:lnTo>
                  <a:lnTo>
                    <a:pt x="1401" y="185"/>
                  </a:lnTo>
                  <a:lnTo>
                    <a:pt x="1386" y="136"/>
                  </a:lnTo>
                  <a:lnTo>
                    <a:pt x="1370" y="90"/>
                  </a:lnTo>
                  <a:lnTo>
                    <a:pt x="1335" y="55"/>
                  </a:lnTo>
                  <a:lnTo>
                    <a:pt x="1280" y="18"/>
                  </a:lnTo>
                  <a:lnTo>
                    <a:pt x="1214" y="0"/>
                  </a:lnTo>
                  <a:lnTo>
                    <a:pt x="1172" y="4"/>
                  </a:lnTo>
                  <a:lnTo>
                    <a:pt x="1111" y="7"/>
                  </a:lnTo>
                  <a:lnTo>
                    <a:pt x="1053" y="20"/>
                  </a:lnTo>
                  <a:lnTo>
                    <a:pt x="989" y="46"/>
                  </a:lnTo>
                  <a:lnTo>
                    <a:pt x="939" y="79"/>
                  </a:lnTo>
                  <a:lnTo>
                    <a:pt x="899" y="106"/>
                  </a:lnTo>
                  <a:lnTo>
                    <a:pt x="878" y="149"/>
                  </a:lnTo>
                  <a:lnTo>
                    <a:pt x="897" y="187"/>
                  </a:lnTo>
                  <a:lnTo>
                    <a:pt x="939" y="183"/>
                  </a:lnTo>
                  <a:lnTo>
                    <a:pt x="987" y="171"/>
                  </a:lnTo>
                  <a:lnTo>
                    <a:pt x="1033" y="158"/>
                  </a:lnTo>
                  <a:lnTo>
                    <a:pt x="1069" y="150"/>
                  </a:lnTo>
                  <a:lnTo>
                    <a:pt x="1111" y="150"/>
                  </a:lnTo>
                  <a:lnTo>
                    <a:pt x="1154" y="163"/>
                  </a:lnTo>
                  <a:lnTo>
                    <a:pt x="1183" y="204"/>
                  </a:lnTo>
                  <a:lnTo>
                    <a:pt x="1179" y="248"/>
                  </a:lnTo>
                  <a:lnTo>
                    <a:pt x="1157" y="286"/>
                  </a:lnTo>
                  <a:lnTo>
                    <a:pt x="1121" y="323"/>
                  </a:lnTo>
                  <a:lnTo>
                    <a:pt x="1047" y="361"/>
                  </a:lnTo>
                  <a:lnTo>
                    <a:pt x="908" y="415"/>
                  </a:lnTo>
                  <a:lnTo>
                    <a:pt x="194" y="675"/>
                  </a:lnTo>
                  <a:lnTo>
                    <a:pt x="123" y="715"/>
                  </a:lnTo>
                  <a:lnTo>
                    <a:pt x="68" y="763"/>
                  </a:lnTo>
                  <a:lnTo>
                    <a:pt x="29" y="809"/>
                  </a:lnTo>
                  <a:lnTo>
                    <a:pt x="6" y="858"/>
                  </a:lnTo>
                  <a:lnTo>
                    <a:pt x="0" y="912"/>
                  </a:lnTo>
                  <a:lnTo>
                    <a:pt x="8" y="952"/>
                  </a:lnTo>
                  <a:lnTo>
                    <a:pt x="22" y="992"/>
                  </a:lnTo>
                  <a:lnTo>
                    <a:pt x="59" y="1036"/>
                  </a:lnTo>
                  <a:lnTo>
                    <a:pt x="127" y="1095"/>
                  </a:lnTo>
                  <a:lnTo>
                    <a:pt x="198" y="1135"/>
                  </a:lnTo>
                  <a:lnTo>
                    <a:pt x="273" y="1152"/>
                  </a:lnTo>
                  <a:lnTo>
                    <a:pt x="466" y="1084"/>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Freeform 12"/>
            <p:cNvSpPr>
              <a:spLocks/>
            </p:cNvSpPr>
            <p:nvPr/>
          </p:nvSpPr>
          <p:spPr bwMode="auto">
            <a:xfrm>
              <a:off x="2711" y="3280"/>
              <a:ext cx="368" cy="422"/>
            </a:xfrm>
            <a:custGeom>
              <a:avLst/>
              <a:gdLst>
                <a:gd name="T0" fmla="*/ 367 w 368"/>
                <a:gd name="T1" fmla="*/ 421 h 422"/>
                <a:gd name="T2" fmla="*/ 171 w 368"/>
                <a:gd name="T3" fmla="*/ 340 h 422"/>
                <a:gd name="T4" fmla="*/ 117 w 368"/>
                <a:gd name="T5" fmla="*/ 304 h 422"/>
                <a:gd name="T6" fmla="*/ 73 w 368"/>
                <a:gd name="T7" fmla="*/ 265 h 422"/>
                <a:gd name="T8" fmla="*/ 31 w 368"/>
                <a:gd name="T9" fmla="*/ 219 h 422"/>
                <a:gd name="T10" fmla="*/ 9 w 368"/>
                <a:gd name="T11" fmla="*/ 179 h 422"/>
                <a:gd name="T12" fmla="*/ 0 w 368"/>
                <a:gd name="T13" fmla="*/ 137 h 422"/>
                <a:gd name="T14" fmla="*/ 2 w 368"/>
                <a:gd name="T15" fmla="*/ 95 h 422"/>
                <a:gd name="T16" fmla="*/ 19 w 368"/>
                <a:gd name="T17" fmla="*/ 51 h 422"/>
                <a:gd name="T18" fmla="*/ 44 w 368"/>
                <a:gd name="T19" fmla="*/ 0 h 422"/>
                <a:gd name="T20" fmla="*/ 120 w 368"/>
                <a:gd name="T21" fmla="*/ 52 h 422"/>
                <a:gd name="T22" fmla="*/ 95 w 368"/>
                <a:gd name="T23" fmla="*/ 98 h 422"/>
                <a:gd name="T24" fmla="*/ 95 w 368"/>
                <a:gd name="T25" fmla="*/ 143 h 422"/>
                <a:gd name="T26" fmla="*/ 122 w 368"/>
                <a:gd name="T27" fmla="*/ 191 h 422"/>
                <a:gd name="T28" fmla="*/ 162 w 368"/>
                <a:gd name="T29" fmla="*/ 235 h 422"/>
                <a:gd name="T30" fmla="*/ 223 w 368"/>
                <a:gd name="T31" fmla="*/ 284 h 422"/>
                <a:gd name="T32" fmla="*/ 290 w 368"/>
                <a:gd name="T33" fmla="*/ 317 h 422"/>
                <a:gd name="T34" fmla="*/ 332 w 368"/>
                <a:gd name="T35" fmla="*/ 351 h 422"/>
                <a:gd name="T36" fmla="*/ 351 w 368"/>
                <a:gd name="T37" fmla="*/ 378 h 422"/>
                <a:gd name="T38" fmla="*/ 367 w 368"/>
                <a:gd name="T39"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8" h="422">
                  <a:moveTo>
                    <a:pt x="367" y="421"/>
                  </a:moveTo>
                  <a:lnTo>
                    <a:pt x="171" y="340"/>
                  </a:lnTo>
                  <a:lnTo>
                    <a:pt x="117" y="304"/>
                  </a:lnTo>
                  <a:lnTo>
                    <a:pt x="73" y="265"/>
                  </a:lnTo>
                  <a:lnTo>
                    <a:pt x="31" y="219"/>
                  </a:lnTo>
                  <a:lnTo>
                    <a:pt x="9" y="179"/>
                  </a:lnTo>
                  <a:lnTo>
                    <a:pt x="0" y="137"/>
                  </a:lnTo>
                  <a:lnTo>
                    <a:pt x="2" y="95"/>
                  </a:lnTo>
                  <a:lnTo>
                    <a:pt x="19" y="51"/>
                  </a:lnTo>
                  <a:lnTo>
                    <a:pt x="44" y="0"/>
                  </a:lnTo>
                  <a:lnTo>
                    <a:pt x="120" y="52"/>
                  </a:lnTo>
                  <a:lnTo>
                    <a:pt x="95" y="98"/>
                  </a:lnTo>
                  <a:lnTo>
                    <a:pt x="95" y="143"/>
                  </a:lnTo>
                  <a:lnTo>
                    <a:pt x="122" y="191"/>
                  </a:lnTo>
                  <a:lnTo>
                    <a:pt x="162" y="235"/>
                  </a:lnTo>
                  <a:lnTo>
                    <a:pt x="223" y="284"/>
                  </a:lnTo>
                  <a:lnTo>
                    <a:pt x="290" y="317"/>
                  </a:lnTo>
                  <a:lnTo>
                    <a:pt x="332" y="351"/>
                  </a:lnTo>
                  <a:lnTo>
                    <a:pt x="351" y="378"/>
                  </a:lnTo>
                  <a:lnTo>
                    <a:pt x="367" y="421"/>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Freeform 13"/>
            <p:cNvSpPr>
              <a:spLocks/>
            </p:cNvSpPr>
            <p:nvPr/>
          </p:nvSpPr>
          <p:spPr bwMode="auto">
            <a:xfrm>
              <a:off x="2432" y="1792"/>
              <a:ext cx="989" cy="1439"/>
            </a:xfrm>
            <a:custGeom>
              <a:avLst/>
              <a:gdLst>
                <a:gd name="T0" fmla="*/ 525 w 989"/>
                <a:gd name="T1" fmla="*/ 1438 h 1439"/>
                <a:gd name="T2" fmla="*/ 582 w 989"/>
                <a:gd name="T3" fmla="*/ 1409 h 1439"/>
                <a:gd name="T4" fmla="*/ 647 w 989"/>
                <a:gd name="T5" fmla="*/ 1355 h 1439"/>
                <a:gd name="T6" fmla="*/ 670 w 989"/>
                <a:gd name="T7" fmla="*/ 1304 h 1439"/>
                <a:gd name="T8" fmla="*/ 686 w 989"/>
                <a:gd name="T9" fmla="*/ 1255 h 1439"/>
                <a:gd name="T10" fmla="*/ 677 w 989"/>
                <a:gd name="T11" fmla="*/ 1198 h 1439"/>
                <a:gd name="T12" fmla="*/ 637 w 989"/>
                <a:gd name="T13" fmla="*/ 1125 h 1439"/>
                <a:gd name="T14" fmla="*/ 609 w 989"/>
                <a:gd name="T15" fmla="*/ 1092 h 1439"/>
                <a:gd name="T16" fmla="*/ 569 w 989"/>
                <a:gd name="T17" fmla="*/ 1063 h 1439"/>
                <a:gd name="T18" fmla="*/ 259 w 989"/>
                <a:gd name="T19" fmla="*/ 905 h 1439"/>
                <a:gd name="T20" fmla="*/ 201 w 989"/>
                <a:gd name="T21" fmla="*/ 863 h 1439"/>
                <a:gd name="T22" fmla="*/ 177 w 989"/>
                <a:gd name="T23" fmla="*/ 843 h 1439"/>
                <a:gd name="T24" fmla="*/ 160 w 989"/>
                <a:gd name="T25" fmla="*/ 800 h 1439"/>
                <a:gd name="T26" fmla="*/ 171 w 989"/>
                <a:gd name="T27" fmla="*/ 766 h 1439"/>
                <a:gd name="T28" fmla="*/ 215 w 989"/>
                <a:gd name="T29" fmla="*/ 738 h 1439"/>
                <a:gd name="T30" fmla="*/ 294 w 989"/>
                <a:gd name="T31" fmla="*/ 709 h 1439"/>
                <a:gd name="T32" fmla="*/ 780 w 989"/>
                <a:gd name="T33" fmla="*/ 521 h 1439"/>
                <a:gd name="T34" fmla="*/ 856 w 989"/>
                <a:gd name="T35" fmla="*/ 471 h 1439"/>
                <a:gd name="T36" fmla="*/ 918 w 989"/>
                <a:gd name="T37" fmla="*/ 417 h 1439"/>
                <a:gd name="T38" fmla="*/ 953 w 989"/>
                <a:gd name="T39" fmla="*/ 379 h 1439"/>
                <a:gd name="T40" fmla="*/ 984 w 989"/>
                <a:gd name="T41" fmla="*/ 334 h 1439"/>
                <a:gd name="T42" fmla="*/ 988 w 989"/>
                <a:gd name="T43" fmla="*/ 274 h 1439"/>
                <a:gd name="T44" fmla="*/ 972 w 989"/>
                <a:gd name="T45" fmla="*/ 214 h 1439"/>
                <a:gd name="T46" fmla="*/ 953 w 989"/>
                <a:gd name="T47" fmla="*/ 167 h 1439"/>
                <a:gd name="T48" fmla="*/ 920 w 989"/>
                <a:gd name="T49" fmla="*/ 126 h 1439"/>
                <a:gd name="T50" fmla="*/ 875 w 989"/>
                <a:gd name="T51" fmla="*/ 85 h 1439"/>
                <a:gd name="T52" fmla="*/ 828 w 989"/>
                <a:gd name="T53" fmla="*/ 50 h 1439"/>
                <a:gd name="T54" fmla="*/ 803 w 989"/>
                <a:gd name="T55" fmla="*/ 29 h 1439"/>
                <a:gd name="T56" fmla="*/ 756 w 989"/>
                <a:gd name="T57" fmla="*/ 0 h 1439"/>
                <a:gd name="T58" fmla="*/ 588 w 989"/>
                <a:gd name="T59" fmla="*/ 61 h 1439"/>
                <a:gd name="T60" fmla="*/ 649 w 989"/>
                <a:gd name="T61" fmla="*/ 104 h 1439"/>
                <a:gd name="T62" fmla="*/ 694 w 989"/>
                <a:gd name="T63" fmla="*/ 145 h 1439"/>
                <a:gd name="T64" fmla="*/ 739 w 989"/>
                <a:gd name="T65" fmla="*/ 182 h 1439"/>
                <a:gd name="T66" fmla="*/ 780 w 989"/>
                <a:gd name="T67" fmla="*/ 223 h 1439"/>
                <a:gd name="T68" fmla="*/ 803 w 989"/>
                <a:gd name="T69" fmla="*/ 272 h 1439"/>
                <a:gd name="T70" fmla="*/ 787 w 989"/>
                <a:gd name="T71" fmla="*/ 323 h 1439"/>
                <a:gd name="T72" fmla="*/ 729 w 989"/>
                <a:gd name="T73" fmla="*/ 369 h 1439"/>
                <a:gd name="T74" fmla="*/ 639 w 989"/>
                <a:gd name="T75" fmla="*/ 413 h 1439"/>
                <a:gd name="T76" fmla="*/ 212 w 989"/>
                <a:gd name="T77" fmla="*/ 589 h 1439"/>
                <a:gd name="T78" fmla="*/ 160 w 989"/>
                <a:gd name="T79" fmla="*/ 608 h 1439"/>
                <a:gd name="T80" fmla="*/ 88 w 989"/>
                <a:gd name="T81" fmla="*/ 653 h 1439"/>
                <a:gd name="T82" fmla="*/ 43 w 989"/>
                <a:gd name="T83" fmla="*/ 698 h 1439"/>
                <a:gd name="T84" fmla="*/ 9 w 989"/>
                <a:gd name="T85" fmla="*/ 755 h 1439"/>
                <a:gd name="T86" fmla="*/ 0 w 989"/>
                <a:gd name="T87" fmla="*/ 820 h 1439"/>
                <a:gd name="T88" fmla="*/ 10 w 989"/>
                <a:gd name="T89" fmla="*/ 872 h 1439"/>
                <a:gd name="T90" fmla="*/ 40 w 989"/>
                <a:gd name="T91" fmla="*/ 914 h 1439"/>
                <a:gd name="T92" fmla="*/ 84 w 989"/>
                <a:gd name="T93" fmla="*/ 949 h 1439"/>
                <a:gd name="T94" fmla="*/ 159 w 989"/>
                <a:gd name="T95" fmla="*/ 999 h 1439"/>
                <a:gd name="T96" fmla="*/ 487 w 989"/>
                <a:gd name="T97" fmla="*/ 1164 h 1439"/>
                <a:gd name="T98" fmla="*/ 530 w 989"/>
                <a:gd name="T99" fmla="*/ 1197 h 1439"/>
                <a:gd name="T100" fmla="*/ 569 w 989"/>
                <a:gd name="T101" fmla="*/ 1236 h 1439"/>
                <a:gd name="T102" fmla="*/ 557 w 989"/>
                <a:gd name="T103" fmla="*/ 1292 h 1439"/>
                <a:gd name="T104" fmla="*/ 502 w 989"/>
                <a:gd name="T105" fmla="*/ 1354 h 1439"/>
                <a:gd name="T106" fmla="*/ 434 w 989"/>
                <a:gd name="T107" fmla="*/ 1394 h 1439"/>
                <a:gd name="T108" fmla="*/ 525 w 989"/>
                <a:gd name="T109" fmla="*/ 1438 h 1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89" h="1439">
                  <a:moveTo>
                    <a:pt x="525" y="1438"/>
                  </a:moveTo>
                  <a:lnTo>
                    <a:pt x="582" y="1409"/>
                  </a:lnTo>
                  <a:lnTo>
                    <a:pt x="647" y="1355"/>
                  </a:lnTo>
                  <a:lnTo>
                    <a:pt x="670" y="1304"/>
                  </a:lnTo>
                  <a:lnTo>
                    <a:pt x="686" y="1255"/>
                  </a:lnTo>
                  <a:lnTo>
                    <a:pt x="677" y="1198"/>
                  </a:lnTo>
                  <a:lnTo>
                    <a:pt x="637" y="1125"/>
                  </a:lnTo>
                  <a:lnTo>
                    <a:pt x="609" y="1092"/>
                  </a:lnTo>
                  <a:lnTo>
                    <a:pt x="569" y="1063"/>
                  </a:lnTo>
                  <a:lnTo>
                    <a:pt x="259" y="905"/>
                  </a:lnTo>
                  <a:lnTo>
                    <a:pt x="201" y="863"/>
                  </a:lnTo>
                  <a:lnTo>
                    <a:pt x="177" y="843"/>
                  </a:lnTo>
                  <a:lnTo>
                    <a:pt x="160" y="800"/>
                  </a:lnTo>
                  <a:lnTo>
                    <a:pt x="171" y="766"/>
                  </a:lnTo>
                  <a:lnTo>
                    <a:pt x="215" y="738"/>
                  </a:lnTo>
                  <a:lnTo>
                    <a:pt x="294" y="709"/>
                  </a:lnTo>
                  <a:lnTo>
                    <a:pt x="780" y="521"/>
                  </a:lnTo>
                  <a:lnTo>
                    <a:pt x="856" y="471"/>
                  </a:lnTo>
                  <a:lnTo>
                    <a:pt x="918" y="417"/>
                  </a:lnTo>
                  <a:lnTo>
                    <a:pt x="953" y="379"/>
                  </a:lnTo>
                  <a:lnTo>
                    <a:pt x="984" y="334"/>
                  </a:lnTo>
                  <a:lnTo>
                    <a:pt x="988" y="274"/>
                  </a:lnTo>
                  <a:lnTo>
                    <a:pt x="972" y="214"/>
                  </a:lnTo>
                  <a:lnTo>
                    <a:pt x="953" y="167"/>
                  </a:lnTo>
                  <a:lnTo>
                    <a:pt x="920" y="126"/>
                  </a:lnTo>
                  <a:lnTo>
                    <a:pt x="875" y="85"/>
                  </a:lnTo>
                  <a:lnTo>
                    <a:pt x="828" y="50"/>
                  </a:lnTo>
                  <a:lnTo>
                    <a:pt x="803" y="29"/>
                  </a:lnTo>
                  <a:lnTo>
                    <a:pt x="756" y="0"/>
                  </a:lnTo>
                  <a:lnTo>
                    <a:pt x="588" y="61"/>
                  </a:lnTo>
                  <a:lnTo>
                    <a:pt x="649" y="104"/>
                  </a:lnTo>
                  <a:lnTo>
                    <a:pt x="694" y="145"/>
                  </a:lnTo>
                  <a:lnTo>
                    <a:pt x="739" y="182"/>
                  </a:lnTo>
                  <a:lnTo>
                    <a:pt x="780" y="223"/>
                  </a:lnTo>
                  <a:lnTo>
                    <a:pt x="803" y="272"/>
                  </a:lnTo>
                  <a:lnTo>
                    <a:pt x="787" y="323"/>
                  </a:lnTo>
                  <a:lnTo>
                    <a:pt x="729" y="369"/>
                  </a:lnTo>
                  <a:lnTo>
                    <a:pt x="639" y="413"/>
                  </a:lnTo>
                  <a:lnTo>
                    <a:pt x="212" y="589"/>
                  </a:lnTo>
                  <a:lnTo>
                    <a:pt x="160" y="608"/>
                  </a:lnTo>
                  <a:lnTo>
                    <a:pt x="88" y="653"/>
                  </a:lnTo>
                  <a:lnTo>
                    <a:pt x="43" y="698"/>
                  </a:lnTo>
                  <a:lnTo>
                    <a:pt x="9" y="755"/>
                  </a:lnTo>
                  <a:lnTo>
                    <a:pt x="0" y="820"/>
                  </a:lnTo>
                  <a:lnTo>
                    <a:pt x="10" y="872"/>
                  </a:lnTo>
                  <a:lnTo>
                    <a:pt x="40" y="914"/>
                  </a:lnTo>
                  <a:lnTo>
                    <a:pt x="84" y="949"/>
                  </a:lnTo>
                  <a:lnTo>
                    <a:pt x="159" y="999"/>
                  </a:lnTo>
                  <a:lnTo>
                    <a:pt x="487" y="1164"/>
                  </a:lnTo>
                  <a:lnTo>
                    <a:pt x="530" y="1197"/>
                  </a:lnTo>
                  <a:lnTo>
                    <a:pt x="569" y="1236"/>
                  </a:lnTo>
                  <a:lnTo>
                    <a:pt x="557" y="1292"/>
                  </a:lnTo>
                  <a:lnTo>
                    <a:pt x="502" y="1354"/>
                  </a:lnTo>
                  <a:lnTo>
                    <a:pt x="434" y="1394"/>
                  </a:lnTo>
                  <a:lnTo>
                    <a:pt x="525" y="143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Freeform 14"/>
            <p:cNvSpPr>
              <a:spLocks/>
            </p:cNvSpPr>
            <p:nvPr/>
          </p:nvSpPr>
          <p:spPr bwMode="auto">
            <a:xfrm>
              <a:off x="2100" y="1162"/>
              <a:ext cx="669" cy="582"/>
            </a:xfrm>
            <a:custGeom>
              <a:avLst/>
              <a:gdLst>
                <a:gd name="T0" fmla="*/ 668 w 669"/>
                <a:gd name="T1" fmla="*/ 553 h 582"/>
                <a:gd name="T2" fmla="*/ 668 w 669"/>
                <a:gd name="T3" fmla="*/ 450 h 582"/>
                <a:gd name="T4" fmla="*/ 562 w 669"/>
                <a:gd name="T5" fmla="*/ 435 h 582"/>
                <a:gd name="T6" fmla="*/ 448 w 669"/>
                <a:gd name="T7" fmla="*/ 420 h 582"/>
                <a:gd name="T8" fmla="*/ 367 w 669"/>
                <a:gd name="T9" fmla="*/ 400 h 582"/>
                <a:gd name="T10" fmla="*/ 314 w 669"/>
                <a:gd name="T11" fmla="*/ 378 h 582"/>
                <a:gd name="T12" fmla="*/ 257 w 669"/>
                <a:gd name="T13" fmla="*/ 349 h 582"/>
                <a:gd name="T14" fmla="*/ 220 w 669"/>
                <a:gd name="T15" fmla="*/ 314 h 582"/>
                <a:gd name="T16" fmla="*/ 193 w 669"/>
                <a:gd name="T17" fmla="*/ 274 h 582"/>
                <a:gd name="T18" fmla="*/ 180 w 669"/>
                <a:gd name="T19" fmla="*/ 231 h 582"/>
                <a:gd name="T20" fmla="*/ 180 w 669"/>
                <a:gd name="T21" fmla="*/ 189 h 582"/>
                <a:gd name="T22" fmla="*/ 193 w 669"/>
                <a:gd name="T23" fmla="*/ 165 h 582"/>
                <a:gd name="T24" fmla="*/ 209 w 669"/>
                <a:gd name="T25" fmla="*/ 143 h 582"/>
                <a:gd name="T26" fmla="*/ 255 w 669"/>
                <a:gd name="T27" fmla="*/ 127 h 582"/>
                <a:gd name="T28" fmla="*/ 297 w 669"/>
                <a:gd name="T29" fmla="*/ 127 h 582"/>
                <a:gd name="T30" fmla="*/ 345 w 669"/>
                <a:gd name="T31" fmla="*/ 141 h 582"/>
                <a:gd name="T32" fmla="*/ 396 w 669"/>
                <a:gd name="T33" fmla="*/ 156 h 582"/>
                <a:gd name="T34" fmla="*/ 448 w 669"/>
                <a:gd name="T35" fmla="*/ 163 h 582"/>
                <a:gd name="T36" fmla="*/ 477 w 669"/>
                <a:gd name="T37" fmla="*/ 125 h 582"/>
                <a:gd name="T38" fmla="*/ 464 w 669"/>
                <a:gd name="T39" fmla="*/ 86 h 582"/>
                <a:gd name="T40" fmla="*/ 415 w 669"/>
                <a:gd name="T41" fmla="*/ 42 h 582"/>
                <a:gd name="T42" fmla="*/ 363 w 669"/>
                <a:gd name="T43" fmla="*/ 18 h 582"/>
                <a:gd name="T44" fmla="*/ 319 w 669"/>
                <a:gd name="T45" fmla="*/ 7 h 582"/>
                <a:gd name="T46" fmla="*/ 273 w 669"/>
                <a:gd name="T47" fmla="*/ 2 h 582"/>
                <a:gd name="T48" fmla="*/ 222 w 669"/>
                <a:gd name="T49" fmla="*/ 0 h 582"/>
                <a:gd name="T50" fmla="*/ 176 w 669"/>
                <a:gd name="T51" fmla="*/ 4 h 582"/>
                <a:gd name="T52" fmla="*/ 136 w 669"/>
                <a:gd name="T53" fmla="*/ 15 h 582"/>
                <a:gd name="T54" fmla="*/ 86 w 669"/>
                <a:gd name="T55" fmla="*/ 33 h 582"/>
                <a:gd name="T56" fmla="*/ 50 w 669"/>
                <a:gd name="T57" fmla="*/ 66 h 582"/>
                <a:gd name="T58" fmla="*/ 22 w 669"/>
                <a:gd name="T59" fmla="*/ 99 h 582"/>
                <a:gd name="T60" fmla="*/ 6 w 669"/>
                <a:gd name="T61" fmla="*/ 145 h 582"/>
                <a:gd name="T62" fmla="*/ 0 w 669"/>
                <a:gd name="T63" fmla="*/ 189 h 582"/>
                <a:gd name="T64" fmla="*/ 9 w 669"/>
                <a:gd name="T65" fmla="*/ 237 h 582"/>
                <a:gd name="T66" fmla="*/ 22 w 669"/>
                <a:gd name="T67" fmla="*/ 285 h 582"/>
                <a:gd name="T68" fmla="*/ 50 w 669"/>
                <a:gd name="T69" fmla="*/ 330 h 582"/>
                <a:gd name="T70" fmla="*/ 81 w 669"/>
                <a:gd name="T71" fmla="*/ 375 h 582"/>
                <a:gd name="T72" fmla="*/ 125 w 669"/>
                <a:gd name="T73" fmla="*/ 419 h 582"/>
                <a:gd name="T74" fmla="*/ 169 w 669"/>
                <a:gd name="T75" fmla="*/ 457 h 582"/>
                <a:gd name="T76" fmla="*/ 217 w 669"/>
                <a:gd name="T77" fmla="*/ 488 h 582"/>
                <a:gd name="T78" fmla="*/ 266 w 669"/>
                <a:gd name="T79" fmla="*/ 514 h 582"/>
                <a:gd name="T80" fmla="*/ 310 w 669"/>
                <a:gd name="T81" fmla="*/ 534 h 582"/>
                <a:gd name="T82" fmla="*/ 369 w 669"/>
                <a:gd name="T83" fmla="*/ 549 h 582"/>
                <a:gd name="T84" fmla="*/ 437 w 669"/>
                <a:gd name="T85" fmla="*/ 568 h 582"/>
                <a:gd name="T86" fmla="*/ 516 w 669"/>
                <a:gd name="T87" fmla="*/ 581 h 582"/>
                <a:gd name="T88" fmla="*/ 595 w 669"/>
                <a:gd name="T89" fmla="*/ 577 h 582"/>
                <a:gd name="T90" fmla="*/ 668 w 669"/>
                <a:gd name="T91" fmla="*/ 55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9" h="582">
                  <a:moveTo>
                    <a:pt x="668" y="553"/>
                  </a:moveTo>
                  <a:lnTo>
                    <a:pt x="668" y="450"/>
                  </a:lnTo>
                  <a:lnTo>
                    <a:pt x="562" y="435"/>
                  </a:lnTo>
                  <a:lnTo>
                    <a:pt x="448" y="420"/>
                  </a:lnTo>
                  <a:lnTo>
                    <a:pt x="367" y="400"/>
                  </a:lnTo>
                  <a:lnTo>
                    <a:pt x="314" y="378"/>
                  </a:lnTo>
                  <a:lnTo>
                    <a:pt x="257" y="349"/>
                  </a:lnTo>
                  <a:lnTo>
                    <a:pt x="220" y="314"/>
                  </a:lnTo>
                  <a:lnTo>
                    <a:pt x="193" y="274"/>
                  </a:lnTo>
                  <a:lnTo>
                    <a:pt x="180" y="231"/>
                  </a:lnTo>
                  <a:lnTo>
                    <a:pt x="180" y="189"/>
                  </a:lnTo>
                  <a:lnTo>
                    <a:pt x="193" y="165"/>
                  </a:lnTo>
                  <a:lnTo>
                    <a:pt x="209" y="143"/>
                  </a:lnTo>
                  <a:lnTo>
                    <a:pt x="255" y="127"/>
                  </a:lnTo>
                  <a:lnTo>
                    <a:pt x="297" y="127"/>
                  </a:lnTo>
                  <a:lnTo>
                    <a:pt x="345" y="141"/>
                  </a:lnTo>
                  <a:lnTo>
                    <a:pt x="396" y="156"/>
                  </a:lnTo>
                  <a:lnTo>
                    <a:pt x="448" y="163"/>
                  </a:lnTo>
                  <a:lnTo>
                    <a:pt x="477" y="125"/>
                  </a:lnTo>
                  <a:lnTo>
                    <a:pt x="464" y="86"/>
                  </a:lnTo>
                  <a:lnTo>
                    <a:pt x="415" y="42"/>
                  </a:lnTo>
                  <a:lnTo>
                    <a:pt x="363" y="18"/>
                  </a:lnTo>
                  <a:lnTo>
                    <a:pt x="319" y="7"/>
                  </a:lnTo>
                  <a:lnTo>
                    <a:pt x="273" y="2"/>
                  </a:lnTo>
                  <a:lnTo>
                    <a:pt x="222" y="0"/>
                  </a:lnTo>
                  <a:lnTo>
                    <a:pt x="176" y="4"/>
                  </a:lnTo>
                  <a:lnTo>
                    <a:pt x="136" y="15"/>
                  </a:lnTo>
                  <a:lnTo>
                    <a:pt x="86" y="33"/>
                  </a:lnTo>
                  <a:lnTo>
                    <a:pt x="50" y="66"/>
                  </a:lnTo>
                  <a:lnTo>
                    <a:pt x="22" y="99"/>
                  </a:lnTo>
                  <a:lnTo>
                    <a:pt x="6" y="145"/>
                  </a:lnTo>
                  <a:lnTo>
                    <a:pt x="0" y="189"/>
                  </a:lnTo>
                  <a:lnTo>
                    <a:pt x="9" y="237"/>
                  </a:lnTo>
                  <a:lnTo>
                    <a:pt x="22" y="285"/>
                  </a:lnTo>
                  <a:lnTo>
                    <a:pt x="50" y="330"/>
                  </a:lnTo>
                  <a:lnTo>
                    <a:pt x="81" y="375"/>
                  </a:lnTo>
                  <a:lnTo>
                    <a:pt x="125" y="419"/>
                  </a:lnTo>
                  <a:lnTo>
                    <a:pt x="169" y="457"/>
                  </a:lnTo>
                  <a:lnTo>
                    <a:pt x="217" y="488"/>
                  </a:lnTo>
                  <a:lnTo>
                    <a:pt x="266" y="514"/>
                  </a:lnTo>
                  <a:lnTo>
                    <a:pt x="310" y="534"/>
                  </a:lnTo>
                  <a:lnTo>
                    <a:pt x="369" y="549"/>
                  </a:lnTo>
                  <a:lnTo>
                    <a:pt x="437" y="568"/>
                  </a:lnTo>
                  <a:lnTo>
                    <a:pt x="516" y="581"/>
                  </a:lnTo>
                  <a:lnTo>
                    <a:pt x="595" y="577"/>
                  </a:lnTo>
                  <a:lnTo>
                    <a:pt x="668" y="553"/>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Freeform 15"/>
            <p:cNvSpPr>
              <a:spLocks/>
            </p:cNvSpPr>
            <p:nvPr/>
          </p:nvSpPr>
          <p:spPr bwMode="auto">
            <a:xfrm>
              <a:off x="1365" y="583"/>
              <a:ext cx="1413" cy="549"/>
            </a:xfrm>
            <a:custGeom>
              <a:avLst/>
              <a:gdLst>
                <a:gd name="T0" fmla="*/ 1412 w 1413"/>
                <a:gd name="T1" fmla="*/ 548 h 549"/>
                <a:gd name="T2" fmla="*/ 1316 w 1413"/>
                <a:gd name="T3" fmla="*/ 537 h 549"/>
                <a:gd name="T4" fmla="*/ 1237 w 1413"/>
                <a:gd name="T5" fmla="*/ 524 h 549"/>
                <a:gd name="T6" fmla="*/ 1179 w 1413"/>
                <a:gd name="T7" fmla="*/ 511 h 549"/>
                <a:gd name="T8" fmla="*/ 1118 w 1413"/>
                <a:gd name="T9" fmla="*/ 499 h 549"/>
                <a:gd name="T10" fmla="*/ 1060 w 1413"/>
                <a:gd name="T11" fmla="*/ 493 h 549"/>
                <a:gd name="T12" fmla="*/ 1000 w 1413"/>
                <a:gd name="T13" fmla="*/ 495 h 549"/>
                <a:gd name="T14" fmla="*/ 939 w 1413"/>
                <a:gd name="T15" fmla="*/ 499 h 549"/>
                <a:gd name="T16" fmla="*/ 894 w 1413"/>
                <a:gd name="T17" fmla="*/ 482 h 549"/>
                <a:gd name="T18" fmla="*/ 962 w 1413"/>
                <a:gd name="T19" fmla="*/ 440 h 549"/>
                <a:gd name="T20" fmla="*/ 1005 w 1413"/>
                <a:gd name="T21" fmla="*/ 411 h 549"/>
                <a:gd name="T22" fmla="*/ 1043 w 1413"/>
                <a:gd name="T23" fmla="*/ 381 h 549"/>
                <a:gd name="T24" fmla="*/ 1069 w 1413"/>
                <a:gd name="T25" fmla="*/ 348 h 549"/>
                <a:gd name="T26" fmla="*/ 962 w 1413"/>
                <a:gd name="T27" fmla="*/ 383 h 549"/>
                <a:gd name="T28" fmla="*/ 855 w 1413"/>
                <a:gd name="T29" fmla="*/ 418 h 549"/>
                <a:gd name="T30" fmla="*/ 783 w 1413"/>
                <a:gd name="T31" fmla="*/ 436 h 549"/>
                <a:gd name="T32" fmla="*/ 670 w 1413"/>
                <a:gd name="T33" fmla="*/ 449 h 549"/>
                <a:gd name="T34" fmla="*/ 597 w 1413"/>
                <a:gd name="T35" fmla="*/ 449 h 549"/>
                <a:gd name="T36" fmla="*/ 531 w 1413"/>
                <a:gd name="T37" fmla="*/ 444 h 549"/>
                <a:gd name="T38" fmla="*/ 486 w 1413"/>
                <a:gd name="T39" fmla="*/ 427 h 549"/>
                <a:gd name="T40" fmla="*/ 459 w 1413"/>
                <a:gd name="T41" fmla="*/ 407 h 549"/>
                <a:gd name="T42" fmla="*/ 527 w 1413"/>
                <a:gd name="T43" fmla="*/ 389 h 549"/>
                <a:gd name="T44" fmla="*/ 572 w 1413"/>
                <a:gd name="T45" fmla="*/ 365 h 549"/>
                <a:gd name="T46" fmla="*/ 599 w 1413"/>
                <a:gd name="T47" fmla="*/ 339 h 549"/>
                <a:gd name="T48" fmla="*/ 634 w 1413"/>
                <a:gd name="T49" fmla="*/ 308 h 549"/>
                <a:gd name="T50" fmla="*/ 544 w 1413"/>
                <a:gd name="T51" fmla="*/ 334 h 549"/>
                <a:gd name="T52" fmla="*/ 463 w 1413"/>
                <a:gd name="T53" fmla="*/ 348 h 549"/>
                <a:gd name="T54" fmla="*/ 378 w 1413"/>
                <a:gd name="T55" fmla="*/ 356 h 549"/>
                <a:gd name="T56" fmla="*/ 303 w 1413"/>
                <a:gd name="T57" fmla="*/ 352 h 549"/>
                <a:gd name="T58" fmla="*/ 254 w 1413"/>
                <a:gd name="T59" fmla="*/ 334 h 549"/>
                <a:gd name="T60" fmla="*/ 233 w 1413"/>
                <a:gd name="T61" fmla="*/ 312 h 549"/>
                <a:gd name="T62" fmla="*/ 281 w 1413"/>
                <a:gd name="T63" fmla="*/ 291 h 549"/>
                <a:gd name="T64" fmla="*/ 313 w 1413"/>
                <a:gd name="T65" fmla="*/ 269 h 549"/>
                <a:gd name="T66" fmla="*/ 341 w 1413"/>
                <a:gd name="T67" fmla="*/ 244 h 549"/>
                <a:gd name="T68" fmla="*/ 339 w 1413"/>
                <a:gd name="T69" fmla="*/ 229 h 549"/>
                <a:gd name="T70" fmla="*/ 262 w 1413"/>
                <a:gd name="T71" fmla="*/ 246 h 549"/>
                <a:gd name="T72" fmla="*/ 179 w 1413"/>
                <a:gd name="T73" fmla="*/ 255 h 549"/>
                <a:gd name="T74" fmla="*/ 109 w 1413"/>
                <a:gd name="T75" fmla="*/ 254 h 549"/>
                <a:gd name="T76" fmla="*/ 51 w 1413"/>
                <a:gd name="T77" fmla="*/ 244 h 549"/>
                <a:gd name="T78" fmla="*/ 19 w 1413"/>
                <a:gd name="T79" fmla="*/ 229 h 549"/>
                <a:gd name="T80" fmla="*/ 0 w 1413"/>
                <a:gd name="T81" fmla="*/ 205 h 549"/>
                <a:gd name="T82" fmla="*/ 120 w 1413"/>
                <a:gd name="T83" fmla="*/ 187 h 549"/>
                <a:gd name="T84" fmla="*/ 309 w 1413"/>
                <a:gd name="T85" fmla="*/ 156 h 549"/>
                <a:gd name="T86" fmla="*/ 544 w 1413"/>
                <a:gd name="T87" fmla="*/ 119 h 549"/>
                <a:gd name="T88" fmla="*/ 742 w 1413"/>
                <a:gd name="T89" fmla="*/ 71 h 549"/>
                <a:gd name="T90" fmla="*/ 926 w 1413"/>
                <a:gd name="T91" fmla="*/ 26 h 549"/>
                <a:gd name="T92" fmla="*/ 1020 w 1413"/>
                <a:gd name="T93" fmla="*/ 9 h 549"/>
                <a:gd name="T94" fmla="*/ 1098 w 1413"/>
                <a:gd name="T95" fmla="*/ 0 h 549"/>
                <a:gd name="T96" fmla="*/ 1165 w 1413"/>
                <a:gd name="T97" fmla="*/ 2 h 549"/>
                <a:gd name="T98" fmla="*/ 1211 w 1413"/>
                <a:gd name="T99" fmla="*/ 7 h 549"/>
                <a:gd name="T100" fmla="*/ 1254 w 1413"/>
                <a:gd name="T101" fmla="*/ 27 h 549"/>
                <a:gd name="T102" fmla="*/ 1288 w 1413"/>
                <a:gd name="T103" fmla="*/ 71 h 549"/>
                <a:gd name="T104" fmla="*/ 1301 w 1413"/>
                <a:gd name="T105" fmla="*/ 117 h 549"/>
                <a:gd name="T106" fmla="*/ 1316 w 1413"/>
                <a:gd name="T107" fmla="*/ 148 h 549"/>
                <a:gd name="T108" fmla="*/ 1344 w 1413"/>
                <a:gd name="T109" fmla="*/ 159 h 549"/>
                <a:gd name="T110" fmla="*/ 1384 w 1413"/>
                <a:gd name="T111" fmla="*/ 156 h 549"/>
                <a:gd name="T112" fmla="*/ 1412 w 1413"/>
                <a:gd name="T113" fmla="*/ 145 h 549"/>
                <a:gd name="T114" fmla="*/ 1412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1412" y="548"/>
                  </a:moveTo>
                  <a:lnTo>
                    <a:pt x="1316" y="537"/>
                  </a:lnTo>
                  <a:lnTo>
                    <a:pt x="1237" y="524"/>
                  </a:lnTo>
                  <a:lnTo>
                    <a:pt x="1179" y="511"/>
                  </a:lnTo>
                  <a:lnTo>
                    <a:pt x="1118" y="499"/>
                  </a:lnTo>
                  <a:lnTo>
                    <a:pt x="1060" y="493"/>
                  </a:lnTo>
                  <a:lnTo>
                    <a:pt x="1000" y="495"/>
                  </a:lnTo>
                  <a:lnTo>
                    <a:pt x="939" y="499"/>
                  </a:lnTo>
                  <a:lnTo>
                    <a:pt x="894" y="482"/>
                  </a:lnTo>
                  <a:lnTo>
                    <a:pt x="962" y="440"/>
                  </a:lnTo>
                  <a:lnTo>
                    <a:pt x="1005" y="411"/>
                  </a:lnTo>
                  <a:lnTo>
                    <a:pt x="1043" y="381"/>
                  </a:lnTo>
                  <a:lnTo>
                    <a:pt x="1069" y="348"/>
                  </a:lnTo>
                  <a:lnTo>
                    <a:pt x="962" y="383"/>
                  </a:lnTo>
                  <a:lnTo>
                    <a:pt x="855" y="418"/>
                  </a:lnTo>
                  <a:lnTo>
                    <a:pt x="783" y="436"/>
                  </a:lnTo>
                  <a:lnTo>
                    <a:pt x="670" y="449"/>
                  </a:lnTo>
                  <a:lnTo>
                    <a:pt x="597" y="449"/>
                  </a:lnTo>
                  <a:lnTo>
                    <a:pt x="531" y="444"/>
                  </a:lnTo>
                  <a:lnTo>
                    <a:pt x="486" y="427"/>
                  </a:lnTo>
                  <a:lnTo>
                    <a:pt x="459" y="407"/>
                  </a:lnTo>
                  <a:lnTo>
                    <a:pt x="527" y="389"/>
                  </a:lnTo>
                  <a:lnTo>
                    <a:pt x="572" y="365"/>
                  </a:lnTo>
                  <a:lnTo>
                    <a:pt x="599" y="339"/>
                  </a:lnTo>
                  <a:lnTo>
                    <a:pt x="634" y="308"/>
                  </a:lnTo>
                  <a:lnTo>
                    <a:pt x="544" y="334"/>
                  </a:lnTo>
                  <a:lnTo>
                    <a:pt x="463" y="348"/>
                  </a:lnTo>
                  <a:lnTo>
                    <a:pt x="378" y="356"/>
                  </a:lnTo>
                  <a:lnTo>
                    <a:pt x="303" y="352"/>
                  </a:lnTo>
                  <a:lnTo>
                    <a:pt x="254" y="334"/>
                  </a:lnTo>
                  <a:lnTo>
                    <a:pt x="233" y="312"/>
                  </a:lnTo>
                  <a:lnTo>
                    <a:pt x="281" y="291"/>
                  </a:lnTo>
                  <a:lnTo>
                    <a:pt x="313" y="269"/>
                  </a:lnTo>
                  <a:lnTo>
                    <a:pt x="341" y="244"/>
                  </a:lnTo>
                  <a:lnTo>
                    <a:pt x="339" y="229"/>
                  </a:lnTo>
                  <a:lnTo>
                    <a:pt x="262" y="246"/>
                  </a:lnTo>
                  <a:lnTo>
                    <a:pt x="179" y="255"/>
                  </a:lnTo>
                  <a:lnTo>
                    <a:pt x="109" y="254"/>
                  </a:lnTo>
                  <a:lnTo>
                    <a:pt x="51" y="244"/>
                  </a:lnTo>
                  <a:lnTo>
                    <a:pt x="19" y="229"/>
                  </a:lnTo>
                  <a:lnTo>
                    <a:pt x="0" y="205"/>
                  </a:lnTo>
                  <a:lnTo>
                    <a:pt x="120" y="187"/>
                  </a:lnTo>
                  <a:lnTo>
                    <a:pt x="309" y="156"/>
                  </a:lnTo>
                  <a:lnTo>
                    <a:pt x="544" y="119"/>
                  </a:lnTo>
                  <a:lnTo>
                    <a:pt x="742" y="71"/>
                  </a:lnTo>
                  <a:lnTo>
                    <a:pt x="926" y="26"/>
                  </a:lnTo>
                  <a:lnTo>
                    <a:pt x="1020" y="9"/>
                  </a:lnTo>
                  <a:lnTo>
                    <a:pt x="1098" y="0"/>
                  </a:lnTo>
                  <a:lnTo>
                    <a:pt x="1165" y="2"/>
                  </a:lnTo>
                  <a:lnTo>
                    <a:pt x="1211" y="7"/>
                  </a:lnTo>
                  <a:lnTo>
                    <a:pt x="1254" y="27"/>
                  </a:lnTo>
                  <a:lnTo>
                    <a:pt x="1288" y="71"/>
                  </a:lnTo>
                  <a:lnTo>
                    <a:pt x="1301" y="117"/>
                  </a:lnTo>
                  <a:lnTo>
                    <a:pt x="1316" y="148"/>
                  </a:lnTo>
                  <a:lnTo>
                    <a:pt x="1344" y="159"/>
                  </a:lnTo>
                  <a:lnTo>
                    <a:pt x="1384" y="156"/>
                  </a:lnTo>
                  <a:lnTo>
                    <a:pt x="1412" y="145"/>
                  </a:lnTo>
                  <a:lnTo>
                    <a:pt x="1412"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Oval 16"/>
            <p:cNvSpPr>
              <a:spLocks noChangeArrowheads="1"/>
            </p:cNvSpPr>
            <p:nvPr/>
          </p:nvSpPr>
          <p:spPr bwMode="auto">
            <a:xfrm>
              <a:off x="2785" y="355"/>
              <a:ext cx="187" cy="198"/>
            </a:xfrm>
            <a:prstGeom prst="ellipse">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Freeform 17"/>
            <p:cNvSpPr>
              <a:spLocks/>
            </p:cNvSpPr>
            <p:nvPr/>
          </p:nvSpPr>
          <p:spPr bwMode="auto">
            <a:xfrm>
              <a:off x="2976" y="583"/>
              <a:ext cx="1413" cy="549"/>
            </a:xfrm>
            <a:custGeom>
              <a:avLst/>
              <a:gdLst>
                <a:gd name="T0" fmla="*/ 0 w 1413"/>
                <a:gd name="T1" fmla="*/ 548 h 549"/>
                <a:gd name="T2" fmla="*/ 96 w 1413"/>
                <a:gd name="T3" fmla="*/ 537 h 549"/>
                <a:gd name="T4" fmla="*/ 175 w 1413"/>
                <a:gd name="T5" fmla="*/ 524 h 549"/>
                <a:gd name="T6" fmla="*/ 233 w 1413"/>
                <a:gd name="T7" fmla="*/ 511 h 549"/>
                <a:gd name="T8" fmla="*/ 294 w 1413"/>
                <a:gd name="T9" fmla="*/ 499 h 549"/>
                <a:gd name="T10" fmla="*/ 352 w 1413"/>
                <a:gd name="T11" fmla="*/ 493 h 549"/>
                <a:gd name="T12" fmla="*/ 412 w 1413"/>
                <a:gd name="T13" fmla="*/ 495 h 549"/>
                <a:gd name="T14" fmla="*/ 473 w 1413"/>
                <a:gd name="T15" fmla="*/ 499 h 549"/>
                <a:gd name="T16" fmla="*/ 518 w 1413"/>
                <a:gd name="T17" fmla="*/ 482 h 549"/>
                <a:gd name="T18" fmla="*/ 450 w 1413"/>
                <a:gd name="T19" fmla="*/ 440 h 549"/>
                <a:gd name="T20" fmla="*/ 407 w 1413"/>
                <a:gd name="T21" fmla="*/ 411 h 549"/>
                <a:gd name="T22" fmla="*/ 369 w 1413"/>
                <a:gd name="T23" fmla="*/ 381 h 549"/>
                <a:gd name="T24" fmla="*/ 343 w 1413"/>
                <a:gd name="T25" fmla="*/ 348 h 549"/>
                <a:gd name="T26" fmla="*/ 450 w 1413"/>
                <a:gd name="T27" fmla="*/ 383 h 549"/>
                <a:gd name="T28" fmla="*/ 557 w 1413"/>
                <a:gd name="T29" fmla="*/ 418 h 549"/>
                <a:gd name="T30" fmla="*/ 629 w 1413"/>
                <a:gd name="T31" fmla="*/ 436 h 549"/>
                <a:gd name="T32" fmla="*/ 742 w 1413"/>
                <a:gd name="T33" fmla="*/ 449 h 549"/>
                <a:gd name="T34" fmla="*/ 815 w 1413"/>
                <a:gd name="T35" fmla="*/ 449 h 549"/>
                <a:gd name="T36" fmla="*/ 881 w 1413"/>
                <a:gd name="T37" fmla="*/ 444 h 549"/>
                <a:gd name="T38" fmla="*/ 926 w 1413"/>
                <a:gd name="T39" fmla="*/ 427 h 549"/>
                <a:gd name="T40" fmla="*/ 953 w 1413"/>
                <a:gd name="T41" fmla="*/ 407 h 549"/>
                <a:gd name="T42" fmla="*/ 885 w 1413"/>
                <a:gd name="T43" fmla="*/ 389 h 549"/>
                <a:gd name="T44" fmla="*/ 840 w 1413"/>
                <a:gd name="T45" fmla="*/ 365 h 549"/>
                <a:gd name="T46" fmla="*/ 809 w 1413"/>
                <a:gd name="T47" fmla="*/ 339 h 549"/>
                <a:gd name="T48" fmla="*/ 778 w 1413"/>
                <a:gd name="T49" fmla="*/ 308 h 549"/>
                <a:gd name="T50" fmla="*/ 868 w 1413"/>
                <a:gd name="T51" fmla="*/ 334 h 549"/>
                <a:gd name="T52" fmla="*/ 949 w 1413"/>
                <a:gd name="T53" fmla="*/ 348 h 549"/>
                <a:gd name="T54" fmla="*/ 1034 w 1413"/>
                <a:gd name="T55" fmla="*/ 356 h 549"/>
                <a:gd name="T56" fmla="*/ 1109 w 1413"/>
                <a:gd name="T57" fmla="*/ 352 h 549"/>
                <a:gd name="T58" fmla="*/ 1158 w 1413"/>
                <a:gd name="T59" fmla="*/ 334 h 549"/>
                <a:gd name="T60" fmla="*/ 1179 w 1413"/>
                <a:gd name="T61" fmla="*/ 312 h 549"/>
                <a:gd name="T62" fmla="*/ 1131 w 1413"/>
                <a:gd name="T63" fmla="*/ 291 h 549"/>
                <a:gd name="T64" fmla="*/ 1099 w 1413"/>
                <a:gd name="T65" fmla="*/ 269 h 549"/>
                <a:gd name="T66" fmla="*/ 1071 w 1413"/>
                <a:gd name="T67" fmla="*/ 244 h 549"/>
                <a:gd name="T68" fmla="*/ 1073 w 1413"/>
                <a:gd name="T69" fmla="*/ 229 h 549"/>
                <a:gd name="T70" fmla="*/ 1150 w 1413"/>
                <a:gd name="T71" fmla="*/ 246 h 549"/>
                <a:gd name="T72" fmla="*/ 1233 w 1413"/>
                <a:gd name="T73" fmla="*/ 255 h 549"/>
                <a:gd name="T74" fmla="*/ 1311 w 1413"/>
                <a:gd name="T75" fmla="*/ 253 h 549"/>
                <a:gd name="T76" fmla="*/ 1361 w 1413"/>
                <a:gd name="T77" fmla="*/ 244 h 549"/>
                <a:gd name="T78" fmla="*/ 1393 w 1413"/>
                <a:gd name="T79" fmla="*/ 229 h 549"/>
                <a:gd name="T80" fmla="*/ 1412 w 1413"/>
                <a:gd name="T81" fmla="*/ 205 h 549"/>
                <a:gd name="T82" fmla="*/ 1292 w 1413"/>
                <a:gd name="T83" fmla="*/ 187 h 549"/>
                <a:gd name="T84" fmla="*/ 1087 w 1413"/>
                <a:gd name="T85" fmla="*/ 158 h 549"/>
                <a:gd name="T86" fmla="*/ 868 w 1413"/>
                <a:gd name="T87" fmla="*/ 119 h 549"/>
                <a:gd name="T88" fmla="*/ 670 w 1413"/>
                <a:gd name="T89" fmla="*/ 71 h 549"/>
                <a:gd name="T90" fmla="*/ 486 w 1413"/>
                <a:gd name="T91" fmla="*/ 26 h 549"/>
                <a:gd name="T92" fmla="*/ 392 w 1413"/>
                <a:gd name="T93" fmla="*/ 9 h 549"/>
                <a:gd name="T94" fmla="*/ 314 w 1413"/>
                <a:gd name="T95" fmla="*/ 0 h 549"/>
                <a:gd name="T96" fmla="*/ 247 w 1413"/>
                <a:gd name="T97" fmla="*/ 2 h 549"/>
                <a:gd name="T98" fmla="*/ 201 w 1413"/>
                <a:gd name="T99" fmla="*/ 7 h 549"/>
                <a:gd name="T100" fmla="*/ 158 w 1413"/>
                <a:gd name="T101" fmla="*/ 27 h 549"/>
                <a:gd name="T102" fmla="*/ 124 w 1413"/>
                <a:gd name="T103" fmla="*/ 71 h 549"/>
                <a:gd name="T104" fmla="*/ 111 w 1413"/>
                <a:gd name="T105" fmla="*/ 117 h 549"/>
                <a:gd name="T106" fmla="*/ 96 w 1413"/>
                <a:gd name="T107" fmla="*/ 148 h 549"/>
                <a:gd name="T108" fmla="*/ 68 w 1413"/>
                <a:gd name="T109" fmla="*/ 159 h 549"/>
                <a:gd name="T110" fmla="*/ 28 w 1413"/>
                <a:gd name="T111" fmla="*/ 156 h 549"/>
                <a:gd name="T112" fmla="*/ 0 w 1413"/>
                <a:gd name="T113" fmla="*/ 145 h 549"/>
                <a:gd name="T114" fmla="*/ 0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0" y="548"/>
                  </a:moveTo>
                  <a:lnTo>
                    <a:pt x="96" y="537"/>
                  </a:lnTo>
                  <a:lnTo>
                    <a:pt x="175" y="524"/>
                  </a:lnTo>
                  <a:lnTo>
                    <a:pt x="233" y="511"/>
                  </a:lnTo>
                  <a:lnTo>
                    <a:pt x="294" y="499"/>
                  </a:lnTo>
                  <a:lnTo>
                    <a:pt x="352" y="493"/>
                  </a:lnTo>
                  <a:lnTo>
                    <a:pt x="412" y="495"/>
                  </a:lnTo>
                  <a:lnTo>
                    <a:pt x="473" y="499"/>
                  </a:lnTo>
                  <a:lnTo>
                    <a:pt x="518" y="482"/>
                  </a:lnTo>
                  <a:lnTo>
                    <a:pt x="450" y="440"/>
                  </a:lnTo>
                  <a:lnTo>
                    <a:pt x="407" y="411"/>
                  </a:lnTo>
                  <a:lnTo>
                    <a:pt x="369" y="381"/>
                  </a:lnTo>
                  <a:lnTo>
                    <a:pt x="343" y="348"/>
                  </a:lnTo>
                  <a:lnTo>
                    <a:pt x="450" y="383"/>
                  </a:lnTo>
                  <a:lnTo>
                    <a:pt x="557" y="418"/>
                  </a:lnTo>
                  <a:lnTo>
                    <a:pt x="629" y="436"/>
                  </a:lnTo>
                  <a:lnTo>
                    <a:pt x="742" y="449"/>
                  </a:lnTo>
                  <a:lnTo>
                    <a:pt x="815" y="449"/>
                  </a:lnTo>
                  <a:lnTo>
                    <a:pt x="881" y="444"/>
                  </a:lnTo>
                  <a:lnTo>
                    <a:pt x="926" y="427"/>
                  </a:lnTo>
                  <a:lnTo>
                    <a:pt x="953" y="407"/>
                  </a:lnTo>
                  <a:lnTo>
                    <a:pt x="885" y="389"/>
                  </a:lnTo>
                  <a:lnTo>
                    <a:pt x="840" y="365"/>
                  </a:lnTo>
                  <a:lnTo>
                    <a:pt x="809" y="339"/>
                  </a:lnTo>
                  <a:lnTo>
                    <a:pt x="778" y="308"/>
                  </a:lnTo>
                  <a:lnTo>
                    <a:pt x="868" y="334"/>
                  </a:lnTo>
                  <a:lnTo>
                    <a:pt x="949" y="348"/>
                  </a:lnTo>
                  <a:lnTo>
                    <a:pt x="1034" y="356"/>
                  </a:lnTo>
                  <a:lnTo>
                    <a:pt x="1109" y="352"/>
                  </a:lnTo>
                  <a:lnTo>
                    <a:pt x="1158" y="334"/>
                  </a:lnTo>
                  <a:lnTo>
                    <a:pt x="1179" y="312"/>
                  </a:lnTo>
                  <a:lnTo>
                    <a:pt x="1131" y="291"/>
                  </a:lnTo>
                  <a:lnTo>
                    <a:pt x="1099" y="269"/>
                  </a:lnTo>
                  <a:lnTo>
                    <a:pt x="1071" y="244"/>
                  </a:lnTo>
                  <a:lnTo>
                    <a:pt x="1073" y="229"/>
                  </a:lnTo>
                  <a:lnTo>
                    <a:pt x="1150" y="246"/>
                  </a:lnTo>
                  <a:lnTo>
                    <a:pt x="1233" y="255"/>
                  </a:lnTo>
                  <a:lnTo>
                    <a:pt x="1311" y="253"/>
                  </a:lnTo>
                  <a:lnTo>
                    <a:pt x="1361" y="244"/>
                  </a:lnTo>
                  <a:lnTo>
                    <a:pt x="1393" y="229"/>
                  </a:lnTo>
                  <a:lnTo>
                    <a:pt x="1412" y="205"/>
                  </a:lnTo>
                  <a:lnTo>
                    <a:pt x="1292" y="187"/>
                  </a:lnTo>
                  <a:lnTo>
                    <a:pt x="1087" y="158"/>
                  </a:lnTo>
                  <a:lnTo>
                    <a:pt x="868" y="119"/>
                  </a:lnTo>
                  <a:lnTo>
                    <a:pt x="670" y="71"/>
                  </a:lnTo>
                  <a:lnTo>
                    <a:pt x="486" y="26"/>
                  </a:lnTo>
                  <a:lnTo>
                    <a:pt x="392" y="9"/>
                  </a:lnTo>
                  <a:lnTo>
                    <a:pt x="314" y="0"/>
                  </a:lnTo>
                  <a:lnTo>
                    <a:pt x="247" y="2"/>
                  </a:lnTo>
                  <a:lnTo>
                    <a:pt x="201" y="7"/>
                  </a:lnTo>
                  <a:lnTo>
                    <a:pt x="158" y="27"/>
                  </a:lnTo>
                  <a:lnTo>
                    <a:pt x="124" y="71"/>
                  </a:lnTo>
                  <a:lnTo>
                    <a:pt x="111" y="117"/>
                  </a:lnTo>
                  <a:lnTo>
                    <a:pt x="96" y="148"/>
                  </a:lnTo>
                  <a:lnTo>
                    <a:pt x="68" y="159"/>
                  </a:lnTo>
                  <a:lnTo>
                    <a:pt x="28" y="156"/>
                  </a:lnTo>
                  <a:lnTo>
                    <a:pt x="0" y="145"/>
                  </a:lnTo>
                  <a:lnTo>
                    <a:pt x="0" y="548"/>
                  </a:lnTo>
                </a:path>
              </a:pathLst>
            </a:custGeom>
            <a:grp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Tree>
    <p:extLst>
      <p:ext uri="{BB962C8B-B14F-4D97-AF65-F5344CB8AC3E}">
        <p14:creationId xmlns:p14="http://schemas.microsoft.com/office/powerpoint/2010/main" val="411374705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rtl="0" eaLnBrk="1" latinLnBrk="0" hangingPunct="1">
        <a:spcBef>
          <a:spcPct val="0"/>
        </a:spcBef>
        <a:buNone/>
        <a:defRPr kumimoji="0" sz="4100" b="1" kern="1200" cap="none" baseline="0">
          <a:ln w="6350">
            <a:noFill/>
          </a:ln>
          <a:solidFill>
            <a:schemeClr val="accent2"/>
          </a:soli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bg2"/>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bg2"/>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bg2"/>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bg2"/>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bg2"/>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bg2"/>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7pPr>
      <a:lvl8pPr marL="2167128" indent="-182880" algn="l" rtl="0" eaLnBrk="1" latinLnBrk="0" hangingPunct="1">
        <a:spcBef>
          <a:spcPct val="20000"/>
        </a:spcBef>
        <a:buClr>
          <a:schemeClr val="bg2"/>
        </a:buClr>
        <a:buFont typeface="Wingdings 2"/>
        <a:buChar char=""/>
        <a:defRPr kumimoji="0" sz="1800" kern="1200">
          <a:solidFill>
            <a:schemeClr val="tx1"/>
          </a:solidFill>
          <a:latin typeface="+mn-lt"/>
          <a:ea typeface="+mn-ea"/>
          <a:cs typeface="+mn-cs"/>
        </a:defRPr>
      </a:lvl8pPr>
      <a:lvl9pPr marL="2368296" indent="-182880" algn="l" rtl="0" eaLnBrk="1" latinLnBrk="0" hangingPunct="1">
        <a:spcBef>
          <a:spcPct val="20000"/>
        </a:spcBef>
        <a:buClr>
          <a:schemeClr val="bg2"/>
        </a:buClr>
        <a:buFont typeface="Wingdings 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16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62707" y="2267326"/>
            <a:ext cx="11386637" cy="3956178"/>
          </a:xfrm>
        </p:spPr>
        <p:txBody>
          <a:bodyPr>
            <a:normAutofit/>
          </a:bodyPr>
          <a:lstStyle/>
          <a:p>
            <a:r>
              <a:rPr lang="en-US" sz="4800" dirty="0"/>
              <a:t>Created by:</a:t>
            </a:r>
          </a:p>
          <a:p>
            <a:r>
              <a:rPr lang="en-US" sz="4800" dirty="0"/>
              <a:t>Ali Mohammad otoom</a:t>
            </a:r>
          </a:p>
          <a:p>
            <a:r>
              <a:rPr lang="en-US" sz="4800" dirty="0"/>
              <a:t>Fawaz Naser Abu Alghanam</a:t>
            </a:r>
          </a:p>
          <a:p>
            <a:endParaRPr lang="en-US" sz="4800" dirty="0"/>
          </a:p>
          <a:p>
            <a:endParaRPr lang="en-US" sz="4800" dirty="0"/>
          </a:p>
        </p:txBody>
      </p:sp>
      <p:sp>
        <p:nvSpPr>
          <p:cNvPr id="2" name="Title 1"/>
          <p:cNvSpPr>
            <a:spLocks noGrp="1"/>
          </p:cNvSpPr>
          <p:nvPr>
            <p:ph type="ctrTitle"/>
          </p:nvPr>
        </p:nvSpPr>
        <p:spPr>
          <a:xfrm>
            <a:off x="562707" y="288339"/>
            <a:ext cx="10972800" cy="901269"/>
          </a:xfrm>
        </p:spPr>
        <p:txBody>
          <a:bodyPr/>
          <a:lstStyle/>
          <a:p>
            <a:pPr algn="ctr"/>
            <a:r>
              <a:rPr lang="en-US" dirty="0"/>
              <a:t>Familial Mediterranean fever</a:t>
            </a:r>
          </a:p>
        </p:txBody>
      </p:sp>
    </p:spTree>
    <p:extLst>
      <p:ext uri="{BB962C8B-B14F-4D97-AF65-F5344CB8AC3E}">
        <p14:creationId xmlns:p14="http://schemas.microsoft.com/office/powerpoint/2010/main" val="2324598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055BBC-0853-447A-A3DB-4AF4D94B3220}"/>
              </a:ext>
            </a:extLst>
          </p:cNvPr>
          <p:cNvSpPr>
            <a:spLocks noGrp="1"/>
          </p:cNvSpPr>
          <p:nvPr>
            <p:ph idx="1"/>
          </p:nvPr>
        </p:nvSpPr>
        <p:spPr/>
        <p:txBody>
          <a:bodyPr>
            <a:normAutofit fontScale="62500" lnSpcReduction="20000"/>
          </a:bodyPr>
          <a:lstStyle/>
          <a:p>
            <a:r>
              <a:rPr lang="en-US" sz="4000" b="1" dirty="0">
                <a:solidFill>
                  <a:schemeClr val="bg1"/>
                </a:solidFill>
              </a:rPr>
              <a:t>4. </a:t>
            </a:r>
            <a:r>
              <a:rPr lang="en-US" sz="5700" b="1" dirty="0">
                <a:solidFill>
                  <a:schemeClr val="bg1"/>
                </a:solidFill>
              </a:rPr>
              <a:t>Joint attacks: 25-75%</a:t>
            </a:r>
          </a:p>
          <a:p>
            <a:pPr>
              <a:buFont typeface="Wingdings" panose="05000000000000000000" pitchFamily="2" charset="2"/>
              <a:buChar char="Ø"/>
            </a:pPr>
            <a:endParaRPr lang="en-GB" altLang="en-US" sz="4200" dirty="0">
              <a:solidFill>
                <a:schemeClr val="bg1"/>
              </a:solidFill>
            </a:endParaRPr>
          </a:p>
          <a:p>
            <a:pPr>
              <a:buFont typeface="Wingdings" panose="05000000000000000000" pitchFamily="2" charset="2"/>
              <a:buChar char="Ø"/>
            </a:pPr>
            <a:r>
              <a:rPr lang="en-GB" altLang="en-US" sz="5100" dirty="0">
                <a:solidFill>
                  <a:schemeClr val="bg1"/>
                </a:solidFill>
              </a:rPr>
              <a:t>occur in 75% of patients .</a:t>
            </a:r>
          </a:p>
          <a:p>
            <a:pPr>
              <a:buFont typeface="Wingdings" panose="05000000000000000000" pitchFamily="2" charset="2"/>
              <a:buChar char="Ø"/>
            </a:pPr>
            <a:r>
              <a:rPr lang="en-GB" altLang="en-US" sz="5100" dirty="0">
                <a:solidFill>
                  <a:schemeClr val="bg1"/>
                </a:solidFill>
              </a:rPr>
              <a:t>Can be acute (one week) or chronic (more than a month)</a:t>
            </a:r>
          </a:p>
          <a:p>
            <a:pPr>
              <a:buFont typeface="Wingdings" panose="05000000000000000000" pitchFamily="2" charset="2"/>
              <a:buChar char="Ø"/>
            </a:pPr>
            <a:r>
              <a:rPr lang="en-GB" altLang="en-US" sz="5100" dirty="0">
                <a:solidFill>
                  <a:schemeClr val="bg1"/>
                </a:solidFill>
              </a:rPr>
              <a:t>mainly occur in large joints, especially in the lower limbs ( knee and ankle )</a:t>
            </a:r>
          </a:p>
          <a:p>
            <a:pPr>
              <a:spcBef>
                <a:spcPts val="575"/>
              </a:spcBef>
              <a:buFont typeface="Wingdings" panose="05000000000000000000" pitchFamily="2" charset="2"/>
              <a:buChar char="Ø"/>
            </a:pPr>
            <a:r>
              <a:rPr lang="en-GB" altLang="en-US" sz="5100" dirty="0">
                <a:solidFill>
                  <a:schemeClr val="bg1"/>
                </a:solidFill>
              </a:rPr>
              <a:t> </a:t>
            </a:r>
            <a:r>
              <a:rPr lang="en-US" altLang="en-US" sz="5100" dirty="0">
                <a:solidFill>
                  <a:schemeClr val="bg1"/>
                </a:solidFill>
              </a:rPr>
              <a:t>the affected joint is tender, swollen, and held immobile </a:t>
            </a:r>
            <a:endParaRPr lang="tr-TR" altLang="en-US" sz="5100" dirty="0">
              <a:solidFill>
                <a:schemeClr val="bg1"/>
              </a:solidFill>
            </a:endParaRPr>
          </a:p>
          <a:p>
            <a:pPr>
              <a:buFont typeface="Wingdings" panose="05000000000000000000" pitchFamily="2" charset="2"/>
              <a:buChar char="Ø"/>
            </a:pPr>
            <a:r>
              <a:rPr lang="en-GB" altLang="en-US" sz="5100" dirty="0">
                <a:solidFill>
                  <a:schemeClr val="bg1"/>
                </a:solidFill>
              </a:rPr>
              <a:t>Permanent damage , radiographic changes and erosion in the joints are not expected </a:t>
            </a:r>
          </a:p>
          <a:p>
            <a:pPr marL="137160" indent="0">
              <a:buNone/>
            </a:pPr>
            <a:r>
              <a:rPr lang="en-US" sz="5100" b="1" dirty="0">
                <a:solidFill>
                  <a:schemeClr val="bg1"/>
                </a:solidFill>
              </a:rPr>
              <a:t> </a:t>
            </a:r>
          </a:p>
        </p:txBody>
      </p:sp>
      <p:sp>
        <p:nvSpPr>
          <p:cNvPr id="3" name="Title 2">
            <a:extLst>
              <a:ext uri="{FF2B5EF4-FFF2-40B4-BE49-F238E27FC236}">
                <a16:creationId xmlns:a16="http://schemas.microsoft.com/office/drawing/2014/main" id="{42FB1243-D304-45AD-A235-F9557DD43E03}"/>
              </a:ext>
            </a:extLst>
          </p:cNvPr>
          <p:cNvSpPr>
            <a:spLocks noGrp="1"/>
          </p:cNvSpPr>
          <p:nvPr>
            <p:ph type="title"/>
          </p:nvPr>
        </p:nvSpPr>
        <p:spPr/>
        <p:txBody>
          <a:bodyPr/>
          <a:lstStyle/>
          <a:p>
            <a:r>
              <a:rPr lang="en-US" sz="4000" dirty="0"/>
              <a:t>Clinical manifestation:</a:t>
            </a:r>
            <a:endParaRPr lang="en-US" dirty="0"/>
          </a:p>
        </p:txBody>
      </p:sp>
    </p:spTree>
    <p:extLst>
      <p:ext uri="{BB962C8B-B14F-4D97-AF65-F5344CB8AC3E}">
        <p14:creationId xmlns:p14="http://schemas.microsoft.com/office/powerpoint/2010/main" val="6048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CCA145-8809-48A4-8E07-765E38FCA158}"/>
              </a:ext>
            </a:extLst>
          </p:cNvPr>
          <p:cNvSpPr>
            <a:spLocks noGrp="1"/>
          </p:cNvSpPr>
          <p:nvPr>
            <p:ph idx="1"/>
          </p:nvPr>
        </p:nvSpPr>
        <p:spPr/>
        <p:txBody>
          <a:bodyPr/>
          <a:lstStyle/>
          <a:p>
            <a:r>
              <a:rPr lang="en-US" sz="4000" b="1" dirty="0">
                <a:solidFill>
                  <a:schemeClr val="bg1"/>
                </a:solidFill>
              </a:rPr>
              <a:t>5. Cutaneous manifestation: 50%</a:t>
            </a:r>
          </a:p>
          <a:p>
            <a:endParaRPr lang="en-US" dirty="0"/>
          </a:p>
          <a:p>
            <a:pPr marL="137160" indent="0">
              <a:buNone/>
            </a:pPr>
            <a:r>
              <a:rPr lang="en-US" dirty="0"/>
              <a:t> </a:t>
            </a:r>
            <a:r>
              <a:rPr lang="en-US" sz="3600" dirty="0">
                <a:solidFill>
                  <a:schemeClr val="bg1"/>
                </a:solidFill>
              </a:rPr>
              <a:t>◦ The most characteristic is erysipelas-like erythema, a raised erythematous rash most common on dorsum of foot, ankle, or lower leg. </a:t>
            </a:r>
          </a:p>
        </p:txBody>
      </p:sp>
      <p:sp>
        <p:nvSpPr>
          <p:cNvPr id="3" name="Title 2">
            <a:extLst>
              <a:ext uri="{FF2B5EF4-FFF2-40B4-BE49-F238E27FC236}">
                <a16:creationId xmlns:a16="http://schemas.microsoft.com/office/drawing/2014/main" id="{FCA788BC-35DF-4786-BFC1-970D2DA4B53A}"/>
              </a:ext>
            </a:extLst>
          </p:cNvPr>
          <p:cNvSpPr>
            <a:spLocks noGrp="1"/>
          </p:cNvSpPr>
          <p:nvPr>
            <p:ph type="title"/>
          </p:nvPr>
        </p:nvSpPr>
        <p:spPr/>
        <p:txBody>
          <a:bodyPr/>
          <a:lstStyle/>
          <a:p>
            <a:r>
              <a:rPr lang="en-US" sz="4400" dirty="0"/>
              <a:t>Clinical manifestation:</a:t>
            </a:r>
            <a:endParaRPr lang="en-US" dirty="0"/>
          </a:p>
        </p:txBody>
      </p:sp>
    </p:spTree>
    <p:extLst>
      <p:ext uri="{BB962C8B-B14F-4D97-AF65-F5344CB8AC3E}">
        <p14:creationId xmlns:p14="http://schemas.microsoft.com/office/powerpoint/2010/main" val="1215224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1793F5-0604-48C7-8558-C12BF8CF0BFB}"/>
              </a:ext>
            </a:extLst>
          </p:cNvPr>
          <p:cNvSpPr>
            <a:spLocks noGrp="1"/>
          </p:cNvSpPr>
          <p:nvPr>
            <p:ph idx="1"/>
          </p:nvPr>
        </p:nvSpPr>
        <p:spPr/>
        <p:txBody>
          <a:bodyPr/>
          <a:lstStyle/>
          <a:p>
            <a:r>
              <a:rPr lang="en-US" sz="3600" b="1" dirty="0">
                <a:solidFill>
                  <a:schemeClr val="bg1"/>
                </a:solidFill>
              </a:rPr>
              <a:t>6. Myalgia:</a:t>
            </a:r>
            <a:endParaRPr lang="en-US" dirty="0"/>
          </a:p>
          <a:p>
            <a:pPr marL="137160" indent="0">
              <a:buNone/>
            </a:pPr>
            <a:r>
              <a:rPr lang="en-US" dirty="0"/>
              <a:t> </a:t>
            </a:r>
            <a:r>
              <a:rPr lang="en-US" sz="3200" dirty="0">
                <a:solidFill>
                  <a:schemeClr val="bg1"/>
                </a:solidFill>
              </a:rPr>
              <a:t>◦ Exercise-induced (nonfebrile) myalgia is common. ◦ A small % develop a protracted febrile myalgia lasting several weeks.</a:t>
            </a:r>
          </a:p>
          <a:p>
            <a:pPr marL="137160" indent="0">
              <a:buNone/>
            </a:pPr>
            <a:endParaRPr lang="en-US" dirty="0"/>
          </a:p>
          <a:p>
            <a:r>
              <a:rPr lang="en-US" sz="3600" b="1" dirty="0">
                <a:solidFill>
                  <a:schemeClr val="bg1"/>
                </a:solidFill>
              </a:rPr>
              <a:t> 7. Scrotal attacks: 5% </a:t>
            </a:r>
          </a:p>
          <a:p>
            <a:pPr marL="137160" indent="0">
              <a:buNone/>
            </a:pPr>
            <a:r>
              <a:rPr lang="en-US" sz="3200" dirty="0">
                <a:solidFill>
                  <a:schemeClr val="bg1"/>
                </a:solidFill>
              </a:rPr>
              <a:t>◦ Unilateral acute scrotal inflammation (of tunica vaginalis) may occur in prepubertal boys.</a:t>
            </a:r>
          </a:p>
        </p:txBody>
      </p:sp>
      <p:sp>
        <p:nvSpPr>
          <p:cNvPr id="3" name="Title 2">
            <a:extLst>
              <a:ext uri="{FF2B5EF4-FFF2-40B4-BE49-F238E27FC236}">
                <a16:creationId xmlns:a16="http://schemas.microsoft.com/office/drawing/2014/main" id="{3CB9421D-B0B7-4699-9FB1-0781AB14184A}"/>
              </a:ext>
            </a:extLst>
          </p:cNvPr>
          <p:cNvSpPr>
            <a:spLocks noGrp="1"/>
          </p:cNvSpPr>
          <p:nvPr>
            <p:ph type="title"/>
          </p:nvPr>
        </p:nvSpPr>
        <p:spPr/>
        <p:txBody>
          <a:bodyPr/>
          <a:lstStyle/>
          <a:p>
            <a:r>
              <a:rPr lang="en-US" sz="4400" dirty="0"/>
              <a:t>Clinical manifestation:</a:t>
            </a:r>
            <a:endParaRPr lang="en-US" dirty="0"/>
          </a:p>
        </p:txBody>
      </p:sp>
    </p:spTree>
    <p:extLst>
      <p:ext uri="{BB962C8B-B14F-4D97-AF65-F5344CB8AC3E}">
        <p14:creationId xmlns:p14="http://schemas.microsoft.com/office/powerpoint/2010/main" val="154188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B674EE-5CA6-4A4F-8953-BDA7C9709A1C}"/>
              </a:ext>
            </a:extLst>
          </p:cNvPr>
          <p:cNvSpPr>
            <a:spLocks noGrp="1"/>
          </p:cNvSpPr>
          <p:nvPr>
            <p:ph idx="1"/>
          </p:nvPr>
        </p:nvSpPr>
        <p:spPr/>
        <p:txBody>
          <a:bodyPr/>
          <a:lstStyle/>
          <a:p>
            <a:r>
              <a:rPr lang="en-US" sz="4000" dirty="0">
                <a:solidFill>
                  <a:schemeClr val="bg1"/>
                </a:solidFill>
              </a:rPr>
              <a:t>The diagnosis of Familial Mediterranean fever (FMF) is based on Tel-Hashomer clinical criteria, which is two or more major symptoms or one major plus two minor symptom .</a:t>
            </a:r>
            <a:endParaRPr lang="ar-JO" sz="4000" dirty="0">
              <a:solidFill>
                <a:schemeClr val="bg1"/>
              </a:solidFill>
            </a:endParaRPr>
          </a:p>
          <a:p>
            <a:endParaRPr lang="en-US" dirty="0"/>
          </a:p>
        </p:txBody>
      </p:sp>
      <p:sp>
        <p:nvSpPr>
          <p:cNvPr id="3" name="Title 2">
            <a:extLst>
              <a:ext uri="{FF2B5EF4-FFF2-40B4-BE49-F238E27FC236}">
                <a16:creationId xmlns:a16="http://schemas.microsoft.com/office/drawing/2014/main" id="{E12D90D7-3E99-4EB9-9D3B-9754A2C1F678}"/>
              </a:ext>
            </a:extLst>
          </p:cNvPr>
          <p:cNvSpPr>
            <a:spLocks noGrp="1"/>
          </p:cNvSpPr>
          <p:nvPr>
            <p:ph type="title"/>
          </p:nvPr>
        </p:nvSpPr>
        <p:spPr/>
        <p:txBody>
          <a:bodyPr/>
          <a:lstStyle/>
          <a:p>
            <a:r>
              <a:rPr lang="en-US" dirty="0"/>
              <a:t>Diagnosis and Investigations:</a:t>
            </a:r>
          </a:p>
        </p:txBody>
      </p:sp>
    </p:spTree>
    <p:extLst>
      <p:ext uri="{BB962C8B-B14F-4D97-AF65-F5344CB8AC3E}">
        <p14:creationId xmlns:p14="http://schemas.microsoft.com/office/powerpoint/2010/main" val="232629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17A863-FF0B-45AF-A165-9D21F50E65F8}"/>
              </a:ext>
            </a:extLst>
          </p:cNvPr>
          <p:cNvSpPr>
            <a:spLocks noGrp="1"/>
          </p:cNvSpPr>
          <p:nvPr>
            <p:ph idx="1"/>
          </p:nvPr>
        </p:nvSpPr>
        <p:spPr>
          <a:xfrm>
            <a:off x="527538" y="1074420"/>
            <a:ext cx="10972800" cy="4709160"/>
          </a:xfrm>
        </p:spPr>
        <p:txBody>
          <a:bodyPr>
            <a:normAutofit/>
          </a:bodyPr>
          <a:lstStyle/>
          <a:p>
            <a:r>
              <a:rPr lang="en-US" sz="4000" b="1" dirty="0">
                <a:solidFill>
                  <a:schemeClr val="bg1"/>
                </a:solidFill>
              </a:rPr>
              <a:t>Diagnostic criteria :</a:t>
            </a:r>
          </a:p>
        </p:txBody>
      </p:sp>
      <p:sp>
        <p:nvSpPr>
          <p:cNvPr id="3" name="Title 2">
            <a:extLst>
              <a:ext uri="{FF2B5EF4-FFF2-40B4-BE49-F238E27FC236}">
                <a16:creationId xmlns:a16="http://schemas.microsoft.com/office/drawing/2014/main" id="{FC5E8E33-173B-4159-9C85-1E79316A624E}"/>
              </a:ext>
            </a:extLst>
          </p:cNvPr>
          <p:cNvSpPr>
            <a:spLocks noGrp="1"/>
          </p:cNvSpPr>
          <p:nvPr>
            <p:ph type="title"/>
          </p:nvPr>
        </p:nvSpPr>
        <p:spPr>
          <a:xfrm>
            <a:off x="609600" y="0"/>
            <a:ext cx="10972800" cy="1143000"/>
          </a:xfrm>
        </p:spPr>
        <p:txBody>
          <a:bodyPr/>
          <a:lstStyle/>
          <a:p>
            <a:r>
              <a:rPr lang="en-US" dirty="0"/>
              <a:t>Diagnosis and Investigations:</a:t>
            </a:r>
          </a:p>
        </p:txBody>
      </p:sp>
      <p:pic>
        <p:nvPicPr>
          <p:cNvPr id="4" name="صورة 10">
            <a:extLst>
              <a:ext uri="{FF2B5EF4-FFF2-40B4-BE49-F238E27FC236}">
                <a16:creationId xmlns:a16="http://schemas.microsoft.com/office/drawing/2014/main" id="{D917DB4B-55ED-4A15-8D01-3D58D392C2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579110" y="1776194"/>
            <a:ext cx="8903666" cy="4709160"/>
          </a:xfrm>
          <a:prstGeom prst="rect">
            <a:avLst/>
          </a:prstGeom>
        </p:spPr>
      </p:pic>
    </p:spTree>
    <p:extLst>
      <p:ext uri="{BB962C8B-B14F-4D97-AF65-F5344CB8AC3E}">
        <p14:creationId xmlns:p14="http://schemas.microsoft.com/office/powerpoint/2010/main" val="2777618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49998E-F582-4217-B531-539B83F505A0}"/>
              </a:ext>
            </a:extLst>
          </p:cNvPr>
          <p:cNvSpPr>
            <a:spLocks noGrp="1"/>
          </p:cNvSpPr>
          <p:nvPr>
            <p:ph idx="1"/>
          </p:nvPr>
        </p:nvSpPr>
        <p:spPr/>
        <p:txBody>
          <a:bodyPr>
            <a:noAutofit/>
          </a:bodyPr>
          <a:lstStyle/>
          <a:p>
            <a:r>
              <a:rPr lang="en-US" sz="4000" dirty="0">
                <a:solidFill>
                  <a:schemeClr val="bg1"/>
                </a:solidFill>
              </a:rPr>
              <a:t>Lab features during attacks are consistent with acute inflammation &amp; include:</a:t>
            </a:r>
          </a:p>
          <a:p>
            <a:r>
              <a:rPr lang="en-US" sz="4000" dirty="0">
                <a:solidFill>
                  <a:schemeClr val="bg1"/>
                </a:solidFill>
              </a:rPr>
              <a:t>↑ ESR, ↑ WBC’s, ↑ Plt (in children) </a:t>
            </a:r>
          </a:p>
          <a:p>
            <a:r>
              <a:rPr lang="en-US" sz="4000" dirty="0">
                <a:solidFill>
                  <a:schemeClr val="bg1"/>
                </a:solidFill>
              </a:rPr>
              <a:t>↑ CRP, fibrinogen, haptoglobin &amp; serum immunoglobulins. </a:t>
            </a:r>
          </a:p>
          <a:p>
            <a:r>
              <a:rPr lang="en-US" sz="4000" dirty="0">
                <a:solidFill>
                  <a:schemeClr val="bg1"/>
                </a:solidFill>
              </a:rPr>
              <a:t>Transient albuminuria &amp; hematuria may be seen.</a:t>
            </a:r>
          </a:p>
        </p:txBody>
      </p:sp>
      <p:sp>
        <p:nvSpPr>
          <p:cNvPr id="3" name="Title 2">
            <a:extLst>
              <a:ext uri="{FF2B5EF4-FFF2-40B4-BE49-F238E27FC236}">
                <a16:creationId xmlns:a16="http://schemas.microsoft.com/office/drawing/2014/main" id="{565116A1-ECFE-419F-922C-67717AAD7F51}"/>
              </a:ext>
            </a:extLst>
          </p:cNvPr>
          <p:cNvSpPr>
            <a:spLocks noGrp="1"/>
          </p:cNvSpPr>
          <p:nvPr>
            <p:ph type="title"/>
          </p:nvPr>
        </p:nvSpPr>
        <p:spPr/>
        <p:txBody>
          <a:bodyPr/>
          <a:lstStyle/>
          <a:p>
            <a:r>
              <a:rPr lang="en-US" dirty="0"/>
              <a:t>Diagnosis and Investigations:</a:t>
            </a:r>
          </a:p>
        </p:txBody>
      </p:sp>
    </p:spTree>
    <p:extLst>
      <p:ext uri="{BB962C8B-B14F-4D97-AF65-F5344CB8AC3E}">
        <p14:creationId xmlns:p14="http://schemas.microsoft.com/office/powerpoint/2010/main" val="1930640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88C1BB-4309-404D-962A-FC84C5E883AE}"/>
              </a:ext>
            </a:extLst>
          </p:cNvPr>
          <p:cNvSpPr>
            <a:spLocks noGrp="1"/>
          </p:cNvSpPr>
          <p:nvPr>
            <p:ph idx="1"/>
          </p:nvPr>
        </p:nvSpPr>
        <p:spPr/>
        <p:txBody>
          <a:bodyPr>
            <a:normAutofit fontScale="85000" lnSpcReduction="10000"/>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Abnormal protein in the blood.</a:t>
            </a:r>
            <a:r>
              <a:rPr lang="en-US" b="0" i="0" dirty="0">
                <a:solidFill>
                  <a:srgbClr val="111111"/>
                </a:solidFill>
                <a:effectLst/>
                <a:latin typeface="Helvetica" panose="020B0604020202020204" pitchFamily="34" charset="0"/>
              </a:rPr>
              <a:t> During attacks of familial Mediterranean fever, your body may produce an abnormal protein (amyloid A). The protein can accumulate in your body and cause organ damage (amyloidosis).</a:t>
            </a:r>
          </a:p>
          <a:p>
            <a:pPr algn="l">
              <a:buFont typeface="Arial" panose="020B0604020202020204" pitchFamily="34" charset="0"/>
              <a:buChar char="•"/>
            </a:pPr>
            <a:r>
              <a:rPr lang="en-US" b="1" i="0" dirty="0">
                <a:solidFill>
                  <a:srgbClr val="111111"/>
                </a:solidFill>
                <a:effectLst/>
                <a:latin typeface="Helvetica" panose="020B0604020202020204" pitchFamily="34" charset="0"/>
              </a:rPr>
              <a:t>Kidney damage.</a:t>
            </a:r>
            <a:r>
              <a:rPr lang="en-US" b="0" i="0" dirty="0">
                <a:solidFill>
                  <a:srgbClr val="111111"/>
                </a:solidFill>
                <a:effectLst/>
                <a:latin typeface="Helvetica" panose="020B0604020202020204" pitchFamily="34" charset="0"/>
              </a:rPr>
              <a:t> Amyloidosis can damage the kidneys, causing nephrotic syndrome. Nephrotic syndrome occurs when your kidneys' filtering systems (glomeruli) are damaged. People with this condition may lose large amounts of protein in their urine. Nephrotic syndrome can lead to blood clots in your kidneys (renal vein thrombosis) or kidney failure.</a:t>
            </a:r>
          </a:p>
          <a:p>
            <a:pPr algn="l">
              <a:buFont typeface="Arial" panose="020B0604020202020204" pitchFamily="34" charset="0"/>
              <a:buChar char="•"/>
            </a:pPr>
            <a:r>
              <a:rPr lang="en-US" b="1" i="0" dirty="0">
                <a:solidFill>
                  <a:srgbClr val="111111"/>
                </a:solidFill>
                <a:effectLst/>
                <a:latin typeface="Helvetica" panose="020B0604020202020204" pitchFamily="34" charset="0"/>
              </a:rPr>
              <a:t>Infertility in women.</a:t>
            </a:r>
            <a:r>
              <a:rPr lang="en-US" b="0" i="0" dirty="0">
                <a:solidFill>
                  <a:srgbClr val="111111"/>
                </a:solidFill>
                <a:effectLst/>
                <a:latin typeface="Helvetica" panose="020B0604020202020204" pitchFamily="34" charset="0"/>
              </a:rPr>
              <a:t> Inflammation caused by familial Mediterranean fever may also affect the female reproductive organs, causing infertility.</a:t>
            </a:r>
          </a:p>
          <a:p>
            <a:pPr algn="l">
              <a:buFont typeface="Arial" panose="020B0604020202020204" pitchFamily="34" charset="0"/>
              <a:buChar char="•"/>
            </a:pPr>
            <a:r>
              <a:rPr lang="en-US" b="1" i="0" dirty="0">
                <a:solidFill>
                  <a:srgbClr val="111111"/>
                </a:solidFill>
                <a:effectLst/>
                <a:latin typeface="Helvetica" panose="020B0604020202020204" pitchFamily="34" charset="0"/>
              </a:rPr>
              <a:t>Joint pain.</a:t>
            </a:r>
            <a:r>
              <a:rPr lang="en-US" b="0" i="0" dirty="0">
                <a:solidFill>
                  <a:srgbClr val="111111"/>
                </a:solidFill>
                <a:effectLst/>
                <a:latin typeface="Helvetica" panose="020B0604020202020204" pitchFamily="34" charset="0"/>
              </a:rPr>
              <a:t> Arthritis is common in people with familial Mediterranean fever. The most commonly affected joints are the knees, ankles, hips and elbows.</a:t>
            </a:r>
          </a:p>
          <a:p>
            <a:endParaRPr lang="en-US" dirty="0"/>
          </a:p>
        </p:txBody>
      </p:sp>
      <p:sp>
        <p:nvSpPr>
          <p:cNvPr id="3" name="Title 2">
            <a:extLst>
              <a:ext uri="{FF2B5EF4-FFF2-40B4-BE49-F238E27FC236}">
                <a16:creationId xmlns:a16="http://schemas.microsoft.com/office/drawing/2014/main" id="{1CF03F89-A1DE-42BB-837B-358305812CA0}"/>
              </a:ext>
            </a:extLst>
          </p:cNvPr>
          <p:cNvSpPr>
            <a:spLocks noGrp="1"/>
          </p:cNvSpPr>
          <p:nvPr>
            <p:ph type="title"/>
          </p:nvPr>
        </p:nvSpPr>
        <p:spPr/>
        <p:txBody>
          <a:bodyPr/>
          <a:lstStyle/>
          <a:p>
            <a:r>
              <a:rPr lang="en-US" dirty="0"/>
              <a:t>Complications:</a:t>
            </a:r>
          </a:p>
        </p:txBody>
      </p:sp>
    </p:spTree>
    <p:extLst>
      <p:ext uri="{BB962C8B-B14F-4D97-AF65-F5344CB8AC3E}">
        <p14:creationId xmlns:p14="http://schemas.microsoft.com/office/powerpoint/2010/main" val="3649001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E25D87-BC66-45DF-A7ED-6A91560C362E}"/>
              </a:ext>
            </a:extLst>
          </p:cNvPr>
          <p:cNvSpPr>
            <a:spLocks noGrp="1"/>
          </p:cNvSpPr>
          <p:nvPr>
            <p:ph idx="1"/>
          </p:nvPr>
        </p:nvSpPr>
        <p:spPr/>
        <p:txBody>
          <a:bodyPr>
            <a:normAutofit/>
          </a:bodyPr>
          <a:lstStyle/>
          <a:p>
            <a:pPr marL="137160" indent="0" algn="ctr">
              <a:buNone/>
            </a:pPr>
            <a:r>
              <a:rPr lang="en-US" sz="4400" b="1" dirty="0">
                <a:solidFill>
                  <a:schemeClr val="bg1"/>
                </a:solidFill>
              </a:rPr>
              <a:t>Aim of treatment:</a:t>
            </a:r>
          </a:p>
          <a:p>
            <a:pPr marL="137160" indent="0">
              <a:buNone/>
            </a:pPr>
            <a:r>
              <a:rPr lang="en-US" sz="3600" dirty="0">
                <a:solidFill>
                  <a:schemeClr val="bg1"/>
                </a:solidFill>
              </a:rPr>
              <a:t>1- Symptomatic relief of the acute attacks</a:t>
            </a:r>
          </a:p>
          <a:p>
            <a:pPr marL="137160" indent="0">
              <a:buNone/>
            </a:pPr>
            <a:endParaRPr lang="en-US" sz="3600" dirty="0">
              <a:solidFill>
                <a:schemeClr val="bg1"/>
              </a:solidFill>
            </a:endParaRPr>
          </a:p>
          <a:p>
            <a:pPr marL="137160" indent="0">
              <a:buNone/>
            </a:pPr>
            <a:r>
              <a:rPr lang="en-US" sz="3600" dirty="0">
                <a:solidFill>
                  <a:schemeClr val="bg1"/>
                </a:solidFill>
              </a:rPr>
              <a:t> 2- Prevent or reduce recurrent episodes </a:t>
            </a:r>
          </a:p>
          <a:p>
            <a:pPr marL="137160" indent="0">
              <a:buNone/>
            </a:pPr>
            <a:endParaRPr lang="en-US" sz="3600" dirty="0">
              <a:solidFill>
                <a:schemeClr val="bg1"/>
              </a:solidFill>
            </a:endParaRPr>
          </a:p>
          <a:p>
            <a:pPr marL="137160" indent="0">
              <a:buNone/>
            </a:pPr>
            <a:r>
              <a:rPr lang="en-US" sz="3600" dirty="0">
                <a:solidFill>
                  <a:schemeClr val="bg1"/>
                </a:solidFill>
              </a:rPr>
              <a:t>3- Prevention of the development and progression of amyloidosis</a:t>
            </a:r>
          </a:p>
        </p:txBody>
      </p:sp>
      <p:sp>
        <p:nvSpPr>
          <p:cNvPr id="3" name="Title 2">
            <a:extLst>
              <a:ext uri="{FF2B5EF4-FFF2-40B4-BE49-F238E27FC236}">
                <a16:creationId xmlns:a16="http://schemas.microsoft.com/office/drawing/2014/main" id="{9B80B436-1016-4E92-8EDC-32A2F21F5A7E}"/>
              </a:ext>
            </a:extLst>
          </p:cNvPr>
          <p:cNvSpPr>
            <a:spLocks noGrp="1"/>
          </p:cNvSpPr>
          <p:nvPr>
            <p:ph type="title"/>
          </p:nvPr>
        </p:nvSpPr>
        <p:spPr/>
        <p:txBody>
          <a:bodyPr/>
          <a:lstStyle/>
          <a:p>
            <a:r>
              <a:rPr lang="en-US" dirty="0"/>
              <a:t>Treatment:</a:t>
            </a:r>
          </a:p>
        </p:txBody>
      </p:sp>
    </p:spTree>
    <p:extLst>
      <p:ext uri="{BB962C8B-B14F-4D97-AF65-F5344CB8AC3E}">
        <p14:creationId xmlns:p14="http://schemas.microsoft.com/office/powerpoint/2010/main" val="1410209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6DCC68-61D1-4FE1-8B0B-AF80FD8C3495}"/>
              </a:ext>
            </a:extLst>
          </p:cNvPr>
          <p:cNvSpPr>
            <a:spLocks noGrp="1"/>
          </p:cNvSpPr>
          <p:nvPr>
            <p:ph idx="1"/>
          </p:nvPr>
        </p:nvSpPr>
        <p:spPr/>
        <p:txBody>
          <a:bodyPr>
            <a:normAutofit/>
          </a:bodyPr>
          <a:lstStyle/>
          <a:p>
            <a:r>
              <a:rPr lang="en-US" sz="3200" dirty="0">
                <a:solidFill>
                  <a:schemeClr val="bg1"/>
                </a:solidFill>
              </a:rPr>
              <a:t>Attacks are self-limiting, require analgesia &amp; NSAIDs (e.g. diclofenac). </a:t>
            </a:r>
          </a:p>
          <a:p>
            <a:endParaRPr lang="en-US" sz="3200" dirty="0">
              <a:solidFill>
                <a:schemeClr val="bg1"/>
              </a:solidFill>
            </a:endParaRPr>
          </a:p>
          <a:p>
            <a:r>
              <a:rPr lang="en-US" sz="3200" dirty="0">
                <a:solidFill>
                  <a:schemeClr val="bg1"/>
                </a:solidFill>
              </a:rPr>
              <a:t> Colchicine, taken orally each day for life, is the drug of choice for familial Mediterranean fever</a:t>
            </a:r>
          </a:p>
          <a:p>
            <a:endParaRPr lang="en-US" sz="3200" dirty="0">
              <a:solidFill>
                <a:schemeClr val="bg1"/>
              </a:solidFill>
            </a:endParaRPr>
          </a:p>
          <a:p>
            <a:r>
              <a:rPr lang="en-US" sz="3200" dirty="0">
                <a:solidFill>
                  <a:schemeClr val="bg1"/>
                </a:solidFill>
              </a:rPr>
              <a:t>Colchicine is ineffective in well established CRF</a:t>
            </a:r>
          </a:p>
        </p:txBody>
      </p:sp>
      <p:sp>
        <p:nvSpPr>
          <p:cNvPr id="3" name="Title 2">
            <a:extLst>
              <a:ext uri="{FF2B5EF4-FFF2-40B4-BE49-F238E27FC236}">
                <a16:creationId xmlns:a16="http://schemas.microsoft.com/office/drawing/2014/main" id="{D0665E27-45A0-4DD4-872A-B1EA1CB61CEA}"/>
              </a:ext>
            </a:extLst>
          </p:cNvPr>
          <p:cNvSpPr>
            <a:spLocks noGrp="1"/>
          </p:cNvSpPr>
          <p:nvPr>
            <p:ph type="title"/>
          </p:nvPr>
        </p:nvSpPr>
        <p:spPr/>
        <p:txBody>
          <a:bodyPr/>
          <a:lstStyle/>
          <a:p>
            <a:r>
              <a:rPr lang="en-US" dirty="0"/>
              <a:t>Treatment:</a:t>
            </a:r>
          </a:p>
        </p:txBody>
      </p:sp>
    </p:spTree>
    <p:extLst>
      <p:ext uri="{BB962C8B-B14F-4D97-AF65-F5344CB8AC3E}">
        <p14:creationId xmlns:p14="http://schemas.microsoft.com/office/powerpoint/2010/main" val="88124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72CF52-F58B-4815-8CDA-D08CF671FBD2}"/>
              </a:ext>
            </a:extLst>
          </p:cNvPr>
          <p:cNvSpPr>
            <a:spLocks noGrp="1"/>
          </p:cNvSpPr>
          <p:nvPr>
            <p:ph idx="1"/>
          </p:nvPr>
        </p:nvSpPr>
        <p:spPr/>
        <p:txBody>
          <a:bodyPr>
            <a:normAutofit/>
          </a:bodyPr>
          <a:lstStyle/>
          <a:p>
            <a:r>
              <a:rPr lang="en-US" sz="3600" dirty="0">
                <a:solidFill>
                  <a:schemeClr val="bg1"/>
                </a:solidFill>
              </a:rPr>
              <a:t>In patients whose conditions were not responsive to oral colchicine, the addition of 1 mg IV colchicine once a week reduced the number of attacks. </a:t>
            </a:r>
          </a:p>
          <a:p>
            <a:endParaRPr lang="en-US" sz="3600" dirty="0">
              <a:solidFill>
                <a:schemeClr val="bg1"/>
              </a:solidFill>
            </a:endParaRPr>
          </a:p>
          <a:p>
            <a:r>
              <a:rPr lang="en-US" sz="3600" dirty="0">
                <a:solidFill>
                  <a:schemeClr val="bg1"/>
                </a:solidFill>
              </a:rPr>
              <a:t> In patients whose conditions do not respond to colchicine, the use of interferon-alpha, the tumor necrosis factor–blocking drug (etanercept) and the IL-1 receptor antagonist (anakinra)</a:t>
            </a:r>
          </a:p>
        </p:txBody>
      </p:sp>
      <p:sp>
        <p:nvSpPr>
          <p:cNvPr id="3" name="Title 2">
            <a:extLst>
              <a:ext uri="{FF2B5EF4-FFF2-40B4-BE49-F238E27FC236}">
                <a16:creationId xmlns:a16="http://schemas.microsoft.com/office/drawing/2014/main" id="{2CA6324F-6117-4AAE-88FE-FBABCE1CE02B}"/>
              </a:ext>
            </a:extLst>
          </p:cNvPr>
          <p:cNvSpPr>
            <a:spLocks noGrp="1"/>
          </p:cNvSpPr>
          <p:nvPr>
            <p:ph type="title"/>
          </p:nvPr>
        </p:nvSpPr>
        <p:spPr/>
        <p:txBody>
          <a:bodyPr/>
          <a:lstStyle/>
          <a:p>
            <a:r>
              <a:rPr lang="en-US" dirty="0"/>
              <a:t>Treatment:</a:t>
            </a:r>
          </a:p>
        </p:txBody>
      </p:sp>
    </p:spTree>
    <p:extLst>
      <p:ext uri="{BB962C8B-B14F-4D97-AF65-F5344CB8AC3E}">
        <p14:creationId xmlns:p14="http://schemas.microsoft.com/office/powerpoint/2010/main" val="1467846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A341647-04AD-46AB-B341-59D5A4EEDCEA}"/>
              </a:ext>
            </a:extLst>
          </p:cNvPr>
          <p:cNvSpPr>
            <a:spLocks noGrp="1"/>
          </p:cNvSpPr>
          <p:nvPr>
            <p:ph idx="1"/>
          </p:nvPr>
        </p:nvSpPr>
        <p:spPr/>
        <p:txBody>
          <a:bodyPr>
            <a:normAutofit lnSpcReduction="10000"/>
          </a:bodyPr>
          <a:lstStyle/>
          <a:p>
            <a:r>
              <a:rPr lang="en-US" sz="4000" b="1" dirty="0">
                <a:solidFill>
                  <a:schemeClr val="bg1"/>
                </a:solidFill>
              </a:rPr>
              <a:t>Familial Mediterranean fever</a:t>
            </a:r>
          </a:p>
          <a:p>
            <a:endParaRPr lang="en-US" sz="4000" b="1" dirty="0">
              <a:solidFill>
                <a:schemeClr val="bg1"/>
              </a:solidFill>
            </a:endParaRPr>
          </a:p>
          <a:p>
            <a:r>
              <a:rPr lang="en-US" sz="4000" b="1" dirty="0">
                <a:solidFill>
                  <a:schemeClr val="bg1"/>
                </a:solidFill>
              </a:rPr>
              <a:t>Clinical manifestation</a:t>
            </a:r>
          </a:p>
          <a:p>
            <a:endParaRPr lang="en-US" sz="4000" b="1" dirty="0">
              <a:solidFill>
                <a:schemeClr val="bg1"/>
              </a:solidFill>
            </a:endParaRPr>
          </a:p>
          <a:p>
            <a:r>
              <a:rPr lang="en-US" sz="4000" b="1" dirty="0">
                <a:solidFill>
                  <a:schemeClr val="bg1"/>
                </a:solidFill>
              </a:rPr>
              <a:t>Investigation and diagnosis</a:t>
            </a:r>
          </a:p>
          <a:p>
            <a:endParaRPr lang="en-US" sz="4000" b="1" dirty="0">
              <a:solidFill>
                <a:schemeClr val="bg1"/>
              </a:solidFill>
            </a:endParaRPr>
          </a:p>
          <a:p>
            <a:r>
              <a:rPr lang="en-US" sz="4000" b="1" dirty="0">
                <a:solidFill>
                  <a:schemeClr val="bg1"/>
                </a:solidFill>
              </a:rPr>
              <a:t>Complications and treatment</a:t>
            </a:r>
          </a:p>
        </p:txBody>
      </p:sp>
      <p:sp>
        <p:nvSpPr>
          <p:cNvPr id="3" name="Title 2">
            <a:extLst>
              <a:ext uri="{FF2B5EF4-FFF2-40B4-BE49-F238E27FC236}">
                <a16:creationId xmlns:a16="http://schemas.microsoft.com/office/drawing/2014/main" id="{806685C7-E690-46FE-93A0-FA4882ED0977}"/>
              </a:ext>
            </a:extLst>
          </p:cNvPr>
          <p:cNvSpPr>
            <a:spLocks noGrp="1"/>
          </p:cNvSpPr>
          <p:nvPr>
            <p:ph type="title"/>
          </p:nvPr>
        </p:nvSpPr>
        <p:spPr/>
        <p:txBody>
          <a:bodyPr>
            <a:normAutofit/>
          </a:bodyPr>
          <a:lstStyle/>
          <a:p>
            <a:r>
              <a:rPr lang="en-US" sz="6600" dirty="0"/>
              <a:t>Content:</a:t>
            </a:r>
          </a:p>
        </p:txBody>
      </p:sp>
    </p:spTree>
    <p:extLst>
      <p:ext uri="{BB962C8B-B14F-4D97-AF65-F5344CB8AC3E}">
        <p14:creationId xmlns:p14="http://schemas.microsoft.com/office/powerpoint/2010/main" val="19554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ED71C7-5571-4C3B-A2F7-77C82AB47407}"/>
              </a:ext>
            </a:extLst>
          </p:cNvPr>
          <p:cNvSpPr>
            <a:spLocks noGrp="1"/>
          </p:cNvSpPr>
          <p:nvPr>
            <p:ph idx="1"/>
          </p:nvPr>
        </p:nvSpPr>
        <p:spPr/>
        <p:txBody>
          <a:bodyPr>
            <a:normAutofit/>
          </a:bodyPr>
          <a:lstStyle/>
          <a:p>
            <a:r>
              <a:rPr lang="en-US" sz="3600" dirty="0">
                <a:solidFill>
                  <a:schemeClr val="bg1"/>
                </a:solidFill>
              </a:rPr>
              <a:t>Compliant patients with daily colchicine can expect to have a normal lifespan if colchicine is started before proteinuria develops. </a:t>
            </a:r>
          </a:p>
          <a:p>
            <a:endParaRPr lang="en-US" sz="3600" dirty="0">
              <a:solidFill>
                <a:schemeClr val="bg1"/>
              </a:solidFill>
            </a:endParaRPr>
          </a:p>
          <a:p>
            <a:r>
              <a:rPr lang="en-US" sz="3600" dirty="0">
                <a:solidFill>
                  <a:schemeClr val="bg1"/>
                </a:solidFill>
              </a:rPr>
              <a:t>Even with amyloidosis, the use of colchicine, dialysis &amp; renal transplantation should extend a patient's life beyond age 50 years</a:t>
            </a:r>
          </a:p>
        </p:txBody>
      </p:sp>
      <p:sp>
        <p:nvSpPr>
          <p:cNvPr id="3" name="Title 2">
            <a:extLst>
              <a:ext uri="{FF2B5EF4-FFF2-40B4-BE49-F238E27FC236}">
                <a16:creationId xmlns:a16="http://schemas.microsoft.com/office/drawing/2014/main" id="{7D7554B3-6D17-4E18-A428-CE02C6BAC1CC}"/>
              </a:ext>
            </a:extLst>
          </p:cNvPr>
          <p:cNvSpPr>
            <a:spLocks noGrp="1"/>
          </p:cNvSpPr>
          <p:nvPr>
            <p:ph type="title"/>
          </p:nvPr>
        </p:nvSpPr>
        <p:spPr/>
        <p:txBody>
          <a:bodyPr/>
          <a:lstStyle/>
          <a:p>
            <a:r>
              <a:rPr lang="en-US" dirty="0"/>
              <a:t>Prognosis:</a:t>
            </a:r>
          </a:p>
        </p:txBody>
      </p:sp>
    </p:spTree>
    <p:extLst>
      <p:ext uri="{BB962C8B-B14F-4D97-AF65-F5344CB8AC3E}">
        <p14:creationId xmlns:p14="http://schemas.microsoft.com/office/powerpoint/2010/main" val="55983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B0228F6-9D4F-4154-9398-08CE11038D76}"/>
              </a:ext>
            </a:extLst>
          </p:cNvPr>
          <p:cNvSpPr>
            <a:spLocks noGrp="1"/>
          </p:cNvSpPr>
          <p:nvPr>
            <p:ph type="title"/>
          </p:nvPr>
        </p:nvSpPr>
        <p:spPr>
          <a:xfrm>
            <a:off x="609600" y="274637"/>
            <a:ext cx="10972800" cy="6269037"/>
          </a:xfrm>
        </p:spPr>
        <p:txBody>
          <a:bodyPr>
            <a:normAutofit/>
          </a:bodyPr>
          <a:lstStyle/>
          <a:p>
            <a:r>
              <a:rPr lang="en-US" sz="9600" dirty="0"/>
              <a:t>Thank you</a:t>
            </a:r>
          </a:p>
        </p:txBody>
      </p:sp>
    </p:spTree>
    <p:extLst>
      <p:ext uri="{BB962C8B-B14F-4D97-AF65-F5344CB8AC3E}">
        <p14:creationId xmlns:p14="http://schemas.microsoft.com/office/powerpoint/2010/main" val="2268158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1E4C53-B4D7-4B2B-8A1C-A20A0783B366}"/>
              </a:ext>
            </a:extLst>
          </p:cNvPr>
          <p:cNvSpPr>
            <a:spLocks noGrp="1"/>
          </p:cNvSpPr>
          <p:nvPr>
            <p:ph idx="1"/>
          </p:nvPr>
        </p:nvSpPr>
        <p:spPr/>
        <p:txBody>
          <a:bodyPr>
            <a:normAutofit/>
          </a:bodyPr>
          <a:lstStyle/>
          <a:p>
            <a:r>
              <a:rPr lang="en-US" sz="3200" b="1" dirty="0">
                <a:solidFill>
                  <a:schemeClr val="bg1"/>
                </a:solidFill>
              </a:rPr>
              <a:t>FMF</a:t>
            </a:r>
            <a:r>
              <a:rPr lang="en-US" sz="3200" dirty="0">
                <a:solidFill>
                  <a:schemeClr val="bg1"/>
                </a:solidFill>
              </a:rPr>
              <a:t> is characterized by recurrent ,short episodes of high fever associated with abdominal pain,+ -chest pain +- inflammation of joints +- skin rash ,caused by neutrophil-induced serosal inflammation and a gradual accumulation of amyloid in kidneys.</a:t>
            </a:r>
          </a:p>
          <a:p>
            <a:endParaRPr lang="en-US" sz="3200" dirty="0">
              <a:solidFill>
                <a:schemeClr val="bg1"/>
              </a:solidFill>
            </a:endParaRPr>
          </a:p>
          <a:p>
            <a:r>
              <a:rPr lang="en-US" sz="3200" dirty="0">
                <a:solidFill>
                  <a:schemeClr val="bg1"/>
                </a:solidFill>
              </a:rPr>
              <a:t> If untreated, amyloidosis commonly develops and may have a fatal outcome(ch renal failure).</a:t>
            </a:r>
          </a:p>
        </p:txBody>
      </p:sp>
      <p:sp>
        <p:nvSpPr>
          <p:cNvPr id="3" name="Title 2">
            <a:extLst>
              <a:ext uri="{FF2B5EF4-FFF2-40B4-BE49-F238E27FC236}">
                <a16:creationId xmlns:a16="http://schemas.microsoft.com/office/drawing/2014/main" id="{D72B5439-9BC1-477E-AEA9-D95E2CC0431B}"/>
              </a:ext>
            </a:extLst>
          </p:cNvPr>
          <p:cNvSpPr>
            <a:spLocks noGrp="1"/>
          </p:cNvSpPr>
          <p:nvPr>
            <p:ph type="title"/>
          </p:nvPr>
        </p:nvSpPr>
        <p:spPr/>
        <p:txBody>
          <a:bodyPr/>
          <a:lstStyle/>
          <a:p>
            <a:r>
              <a:rPr lang="en-US" dirty="0"/>
              <a:t>Familial Mediterranean fever</a:t>
            </a:r>
          </a:p>
        </p:txBody>
      </p:sp>
    </p:spTree>
    <p:extLst>
      <p:ext uri="{BB962C8B-B14F-4D97-AF65-F5344CB8AC3E}">
        <p14:creationId xmlns:p14="http://schemas.microsoft.com/office/powerpoint/2010/main" val="107635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0FB4A9-9F3D-420D-8FDF-9C224DBA85C9}"/>
              </a:ext>
            </a:extLst>
          </p:cNvPr>
          <p:cNvSpPr>
            <a:spLocks noGrp="1"/>
          </p:cNvSpPr>
          <p:nvPr>
            <p:ph idx="1"/>
          </p:nvPr>
        </p:nvSpPr>
        <p:spPr/>
        <p:txBody>
          <a:bodyPr>
            <a:normAutofit fontScale="92500" lnSpcReduction="10000"/>
          </a:bodyPr>
          <a:lstStyle/>
          <a:p>
            <a:pPr marL="137160" indent="0">
              <a:buNone/>
            </a:pPr>
            <a:r>
              <a:rPr lang="en-US" sz="3000" dirty="0">
                <a:solidFill>
                  <a:schemeClr val="bg1"/>
                </a:solidFill>
              </a:rPr>
              <a:t>Familial Mediterranean fever ,also known as recurrent polyserositis , is an autosomal recessive hereditary disease and occurs as a result of point mutations(substitution mutation) M694V  in the Mediterranean Fever (MEFV) gene on the short arm of chromosome 16. </a:t>
            </a:r>
          </a:p>
          <a:p>
            <a:pPr marL="137160" indent="0">
              <a:buNone/>
            </a:pPr>
            <a:endParaRPr lang="en-US" sz="3000" b="1" dirty="0">
              <a:solidFill>
                <a:schemeClr val="bg1"/>
              </a:solidFill>
            </a:endParaRPr>
          </a:p>
          <a:p>
            <a:pPr marL="137160" indent="0">
              <a:buNone/>
            </a:pPr>
            <a:r>
              <a:rPr lang="en-US" sz="3000" dirty="0">
                <a:solidFill>
                  <a:schemeClr val="bg1"/>
                </a:solidFill>
              </a:rPr>
              <a:t>This gene encodes a protein called pyrin(also known as marenostrin).</a:t>
            </a:r>
          </a:p>
          <a:p>
            <a:pPr marL="137160" indent="0">
              <a:buNone/>
            </a:pPr>
            <a:endParaRPr lang="en-US" sz="3000" dirty="0">
              <a:solidFill>
                <a:schemeClr val="bg1"/>
              </a:solidFill>
            </a:endParaRPr>
          </a:p>
          <a:p>
            <a:pPr marL="137160" indent="0">
              <a:buNone/>
            </a:pPr>
            <a:r>
              <a:rPr lang="en-US" sz="3000" dirty="0">
                <a:solidFill>
                  <a:schemeClr val="bg1"/>
                </a:solidFill>
              </a:rPr>
              <a:t>The pyrin protein is essentially responsible for the regulation of inflammation and cytokines, and is mainly expressed in neutrophils, eosinophils, dendritic cells, it is assumed that the primary function of this molecule is to suppress the inflammatory response</a:t>
            </a:r>
          </a:p>
          <a:p>
            <a:pPr marL="137160" indent="0">
              <a:buNone/>
            </a:pPr>
            <a:endParaRPr lang="en-US" dirty="0">
              <a:solidFill>
                <a:schemeClr val="bg1"/>
              </a:solidFill>
            </a:endParaRPr>
          </a:p>
          <a:p>
            <a:pPr marL="137160" indent="0">
              <a:buNone/>
            </a:pPr>
            <a:endParaRPr lang="en-US" dirty="0">
              <a:solidFill>
                <a:schemeClr val="bg1"/>
              </a:solidFill>
            </a:endParaRPr>
          </a:p>
          <a:p>
            <a:pPr marL="137160" indent="0">
              <a:buNone/>
            </a:pPr>
            <a:endParaRPr lang="en-US" b="1" dirty="0">
              <a:solidFill>
                <a:schemeClr val="bg1"/>
              </a:solidFill>
            </a:endParaRPr>
          </a:p>
        </p:txBody>
      </p:sp>
      <p:sp>
        <p:nvSpPr>
          <p:cNvPr id="3" name="Title 2">
            <a:extLst>
              <a:ext uri="{FF2B5EF4-FFF2-40B4-BE49-F238E27FC236}">
                <a16:creationId xmlns:a16="http://schemas.microsoft.com/office/drawing/2014/main" id="{0BB35416-09ED-4C77-86EE-AD354F5BAAE5}"/>
              </a:ext>
            </a:extLst>
          </p:cNvPr>
          <p:cNvSpPr>
            <a:spLocks noGrp="1"/>
          </p:cNvSpPr>
          <p:nvPr>
            <p:ph type="title"/>
          </p:nvPr>
        </p:nvSpPr>
        <p:spPr/>
        <p:txBody>
          <a:bodyPr/>
          <a:lstStyle/>
          <a:p>
            <a:r>
              <a:rPr lang="en-US" dirty="0"/>
              <a:t>Familial Mediterranean fever</a:t>
            </a:r>
          </a:p>
        </p:txBody>
      </p:sp>
    </p:spTree>
    <p:extLst>
      <p:ext uri="{BB962C8B-B14F-4D97-AF65-F5344CB8AC3E}">
        <p14:creationId xmlns:p14="http://schemas.microsoft.com/office/powerpoint/2010/main" val="3859360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B53A45-69E4-4D00-803F-261221CDF646}"/>
              </a:ext>
            </a:extLst>
          </p:cNvPr>
          <p:cNvSpPr>
            <a:spLocks noGrp="1"/>
          </p:cNvSpPr>
          <p:nvPr>
            <p:ph idx="1"/>
          </p:nvPr>
        </p:nvSpPr>
        <p:spPr>
          <a:xfrm>
            <a:off x="609600" y="1600200"/>
            <a:ext cx="10972800" cy="4561449"/>
          </a:xfrm>
        </p:spPr>
        <p:txBody>
          <a:bodyPr>
            <a:noAutofit/>
          </a:bodyPr>
          <a:lstStyle/>
          <a:p>
            <a:r>
              <a:rPr lang="en-US" dirty="0">
                <a:solidFill>
                  <a:schemeClr val="bg1"/>
                </a:solidFill>
              </a:rPr>
              <a:t>While all ethnic groups are susceptible to FMF, it usually occurs in people of Mediterranean origin—including Sephardic Jews, Armenians, Azerbaijanis, Arabs, Kurds, Greeks, Turks and Italians.</a:t>
            </a:r>
          </a:p>
          <a:p>
            <a:endParaRPr lang="en-US" dirty="0">
              <a:solidFill>
                <a:schemeClr val="bg1"/>
              </a:solidFill>
            </a:endParaRPr>
          </a:p>
          <a:p>
            <a:r>
              <a:rPr lang="en-US" altLang="en-US" dirty="0">
                <a:solidFill>
                  <a:schemeClr val="bg1"/>
                </a:solidFill>
              </a:rPr>
              <a:t>FMF is more prevalent in men than in women</a:t>
            </a:r>
          </a:p>
          <a:p>
            <a:endParaRPr lang="en-US" altLang="en-US" dirty="0">
              <a:solidFill>
                <a:schemeClr val="bg1"/>
              </a:solidFill>
            </a:endParaRPr>
          </a:p>
          <a:p>
            <a:r>
              <a:rPr lang="en-US" altLang="en-US" dirty="0">
                <a:solidFill>
                  <a:schemeClr val="bg1"/>
                </a:solidFill>
              </a:rPr>
              <a:t>Of all persons with FMF, 80-95% are younger than 20 years at onset </a:t>
            </a:r>
          </a:p>
          <a:p>
            <a:pPr marL="137160" indent="0">
              <a:buNone/>
            </a:pPr>
            <a:endParaRPr lang="en-US" altLang="en-US" dirty="0">
              <a:solidFill>
                <a:schemeClr val="bg1"/>
              </a:solidFill>
            </a:endParaRPr>
          </a:p>
          <a:p>
            <a:r>
              <a:rPr lang="en-US" altLang="en-US" dirty="0">
                <a:solidFill>
                  <a:schemeClr val="bg1"/>
                </a:solidFill>
              </a:rPr>
              <a:t>Onset in persons older than 40 years is rare</a:t>
            </a:r>
          </a:p>
          <a:p>
            <a:endParaRPr lang="en-US" dirty="0">
              <a:solidFill>
                <a:schemeClr val="bg1"/>
              </a:solidFill>
            </a:endParaRPr>
          </a:p>
        </p:txBody>
      </p:sp>
      <p:sp>
        <p:nvSpPr>
          <p:cNvPr id="3" name="Title 2">
            <a:extLst>
              <a:ext uri="{FF2B5EF4-FFF2-40B4-BE49-F238E27FC236}">
                <a16:creationId xmlns:a16="http://schemas.microsoft.com/office/drawing/2014/main" id="{15A5A5F4-CEDA-4F16-BBCF-321A17432E2C}"/>
              </a:ext>
            </a:extLst>
          </p:cNvPr>
          <p:cNvSpPr>
            <a:spLocks noGrp="1"/>
          </p:cNvSpPr>
          <p:nvPr>
            <p:ph type="title"/>
          </p:nvPr>
        </p:nvSpPr>
        <p:spPr/>
        <p:txBody>
          <a:bodyPr/>
          <a:lstStyle/>
          <a:p>
            <a:r>
              <a:rPr lang="en-US" dirty="0"/>
              <a:t>Familial Mediterranean fever</a:t>
            </a:r>
          </a:p>
        </p:txBody>
      </p:sp>
    </p:spTree>
    <p:extLst>
      <p:ext uri="{BB962C8B-B14F-4D97-AF65-F5344CB8AC3E}">
        <p14:creationId xmlns:p14="http://schemas.microsoft.com/office/powerpoint/2010/main" val="148678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E017D5-A4F6-4094-A697-2D2F80BC5108}"/>
              </a:ext>
            </a:extLst>
          </p:cNvPr>
          <p:cNvSpPr>
            <a:spLocks noGrp="1"/>
          </p:cNvSpPr>
          <p:nvPr>
            <p:ph type="title"/>
          </p:nvPr>
        </p:nvSpPr>
        <p:spPr>
          <a:xfrm>
            <a:off x="609600" y="176164"/>
            <a:ext cx="10972800" cy="1143000"/>
          </a:xfrm>
        </p:spPr>
        <p:txBody>
          <a:bodyPr/>
          <a:lstStyle/>
          <a:p>
            <a:r>
              <a:rPr lang="en-US" dirty="0"/>
              <a:t>Clinical manifestation:</a:t>
            </a:r>
          </a:p>
        </p:txBody>
      </p:sp>
      <p:sp>
        <p:nvSpPr>
          <p:cNvPr id="5" name="Content Placeholder 4">
            <a:extLst>
              <a:ext uri="{FF2B5EF4-FFF2-40B4-BE49-F238E27FC236}">
                <a16:creationId xmlns:a16="http://schemas.microsoft.com/office/drawing/2014/main" id="{B451DA24-29D5-4915-AAA1-6AB22E84C4E8}"/>
              </a:ext>
            </a:extLst>
          </p:cNvPr>
          <p:cNvSpPr>
            <a:spLocks noGrp="1"/>
          </p:cNvSpPr>
          <p:nvPr>
            <p:ph idx="1"/>
          </p:nvPr>
        </p:nvSpPr>
        <p:spPr>
          <a:xfrm>
            <a:off x="609600" y="1319164"/>
            <a:ext cx="10972800" cy="4709160"/>
          </a:xfrm>
        </p:spPr>
        <p:txBody>
          <a:bodyPr>
            <a:normAutofit fontScale="77500" lnSpcReduction="20000"/>
          </a:bodyPr>
          <a:lstStyle/>
          <a:p>
            <a:r>
              <a:rPr lang="en-US" b="1" dirty="0">
                <a:solidFill>
                  <a:schemeClr val="bg1"/>
                </a:solidFill>
              </a:rPr>
              <a:t>Signs and symptoms of familial Mediterranean fever usually begin during childhood. They occur in bouts called attacks that last one to three days. Arthritic attacks may last for weeks or months.</a:t>
            </a:r>
          </a:p>
          <a:p>
            <a:endParaRPr lang="en-US" b="1" dirty="0">
              <a:solidFill>
                <a:schemeClr val="bg1"/>
              </a:solidFill>
            </a:endParaRPr>
          </a:p>
          <a:p>
            <a:r>
              <a:rPr lang="en-US" b="1" dirty="0">
                <a:solidFill>
                  <a:schemeClr val="bg1"/>
                </a:solidFill>
              </a:rPr>
              <a:t>Signs and symptoms of familial Mediterranean fever include:</a:t>
            </a:r>
          </a:p>
          <a:p>
            <a:pPr marL="137160" indent="0">
              <a:buNone/>
            </a:pPr>
            <a:r>
              <a:rPr lang="en-US" b="1" dirty="0">
                <a:solidFill>
                  <a:schemeClr val="bg1"/>
                </a:solidFill>
              </a:rPr>
              <a:t>Fever</a:t>
            </a:r>
          </a:p>
          <a:p>
            <a:pPr marL="137160" indent="0">
              <a:buNone/>
            </a:pPr>
            <a:r>
              <a:rPr lang="en-US" b="1" dirty="0">
                <a:solidFill>
                  <a:schemeClr val="bg1"/>
                </a:solidFill>
              </a:rPr>
              <a:t>Abdominal pain</a:t>
            </a:r>
          </a:p>
          <a:p>
            <a:pPr marL="137160" indent="0">
              <a:buNone/>
            </a:pPr>
            <a:r>
              <a:rPr lang="en-US" b="1" dirty="0">
                <a:solidFill>
                  <a:schemeClr val="bg1"/>
                </a:solidFill>
              </a:rPr>
              <a:t>Chest pain</a:t>
            </a:r>
          </a:p>
          <a:p>
            <a:pPr marL="137160" indent="0">
              <a:buNone/>
            </a:pPr>
            <a:r>
              <a:rPr lang="en-US" b="1" dirty="0">
                <a:solidFill>
                  <a:schemeClr val="bg1"/>
                </a:solidFill>
              </a:rPr>
              <a:t>Achy, swollen joints</a:t>
            </a:r>
          </a:p>
          <a:p>
            <a:pPr marL="137160" indent="0">
              <a:buNone/>
            </a:pPr>
            <a:r>
              <a:rPr lang="en-US" b="1" dirty="0">
                <a:solidFill>
                  <a:schemeClr val="bg1"/>
                </a:solidFill>
              </a:rPr>
              <a:t>A red rash on the legs, especially below the knees</a:t>
            </a:r>
          </a:p>
          <a:p>
            <a:pPr marL="137160" indent="0">
              <a:buNone/>
            </a:pPr>
            <a:r>
              <a:rPr lang="en-US" b="1" dirty="0">
                <a:solidFill>
                  <a:schemeClr val="bg1"/>
                </a:solidFill>
              </a:rPr>
              <a:t>Muscle aches</a:t>
            </a:r>
          </a:p>
          <a:p>
            <a:pPr marL="137160" indent="0">
              <a:buNone/>
            </a:pPr>
            <a:r>
              <a:rPr lang="en-US" b="1" dirty="0">
                <a:solidFill>
                  <a:schemeClr val="bg1"/>
                </a:solidFill>
              </a:rPr>
              <a:t>A swollen, tender scrotum</a:t>
            </a:r>
          </a:p>
          <a:p>
            <a:r>
              <a:rPr lang="en-US" b="1" dirty="0">
                <a:solidFill>
                  <a:schemeClr val="bg1"/>
                </a:solidFill>
              </a:rPr>
              <a:t>Between attacks, you'll likely feel normal. Symptom-free periods may be as short as a few days or as long as several years.</a:t>
            </a:r>
          </a:p>
          <a:p>
            <a:endParaRPr lang="en-US" b="1" dirty="0">
              <a:solidFill>
                <a:schemeClr val="bg1"/>
              </a:solidFill>
            </a:endParaRPr>
          </a:p>
        </p:txBody>
      </p:sp>
    </p:spTree>
    <p:extLst>
      <p:ext uri="{BB962C8B-B14F-4D97-AF65-F5344CB8AC3E}">
        <p14:creationId xmlns:p14="http://schemas.microsoft.com/office/powerpoint/2010/main" val="3526615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341AED-9BEE-4E49-A21B-FDAF41303815}"/>
              </a:ext>
            </a:extLst>
          </p:cNvPr>
          <p:cNvSpPr>
            <a:spLocks noGrp="1"/>
          </p:cNvSpPr>
          <p:nvPr>
            <p:ph idx="1"/>
          </p:nvPr>
        </p:nvSpPr>
        <p:spPr/>
        <p:txBody>
          <a:bodyPr>
            <a:normAutofit/>
          </a:bodyPr>
          <a:lstStyle/>
          <a:p>
            <a:r>
              <a:rPr lang="en-US" sz="4400" b="1" dirty="0">
                <a:solidFill>
                  <a:schemeClr val="bg1"/>
                </a:solidFill>
              </a:rPr>
              <a:t>1. Fever: </a:t>
            </a:r>
          </a:p>
          <a:p>
            <a:r>
              <a:rPr lang="en-US" sz="4400" dirty="0">
                <a:solidFill>
                  <a:schemeClr val="bg1"/>
                </a:solidFill>
              </a:rPr>
              <a:t>◦ Nearly always present, Severe hyperpyrexia &amp; febrile seizures may be seen in infants. </a:t>
            </a:r>
          </a:p>
          <a:p>
            <a:pPr marL="137160" indent="0">
              <a:buNone/>
            </a:pPr>
            <a:r>
              <a:rPr lang="en-US" sz="4400" dirty="0">
                <a:solidFill>
                  <a:schemeClr val="bg1"/>
                </a:solidFill>
              </a:rPr>
              <a:t>◦ In 25% it is the only manifestation especially in young children.</a:t>
            </a:r>
          </a:p>
          <a:p>
            <a:pPr marL="137160" indent="0">
              <a:buNone/>
            </a:pPr>
            <a:endParaRPr lang="en-US" dirty="0"/>
          </a:p>
        </p:txBody>
      </p:sp>
      <p:sp>
        <p:nvSpPr>
          <p:cNvPr id="3" name="Title 2">
            <a:extLst>
              <a:ext uri="{FF2B5EF4-FFF2-40B4-BE49-F238E27FC236}">
                <a16:creationId xmlns:a16="http://schemas.microsoft.com/office/drawing/2014/main" id="{5090E4A4-0910-4A72-B061-C2A42C8DE882}"/>
              </a:ext>
            </a:extLst>
          </p:cNvPr>
          <p:cNvSpPr>
            <a:spLocks noGrp="1"/>
          </p:cNvSpPr>
          <p:nvPr>
            <p:ph type="title"/>
          </p:nvPr>
        </p:nvSpPr>
        <p:spPr/>
        <p:txBody>
          <a:bodyPr>
            <a:normAutofit/>
          </a:bodyPr>
          <a:lstStyle/>
          <a:p>
            <a:r>
              <a:rPr lang="en-US" sz="5400" dirty="0"/>
              <a:t>Clinical manifestation:</a:t>
            </a:r>
          </a:p>
        </p:txBody>
      </p:sp>
    </p:spTree>
    <p:extLst>
      <p:ext uri="{BB962C8B-B14F-4D97-AF65-F5344CB8AC3E}">
        <p14:creationId xmlns:p14="http://schemas.microsoft.com/office/powerpoint/2010/main" val="4179250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808ACA-4009-4468-B19D-11B97217402A}"/>
              </a:ext>
            </a:extLst>
          </p:cNvPr>
          <p:cNvSpPr>
            <a:spLocks noGrp="1"/>
          </p:cNvSpPr>
          <p:nvPr>
            <p:ph idx="1"/>
          </p:nvPr>
        </p:nvSpPr>
        <p:spPr/>
        <p:txBody>
          <a:bodyPr>
            <a:normAutofit/>
          </a:bodyPr>
          <a:lstStyle/>
          <a:p>
            <a:pPr marL="137160" indent="0">
              <a:buNone/>
            </a:pPr>
            <a:r>
              <a:rPr lang="en-US" sz="3600" b="1" dirty="0">
                <a:solidFill>
                  <a:schemeClr val="bg1"/>
                </a:solidFill>
              </a:rPr>
              <a:t>2. Abdominal attacks: 90%</a:t>
            </a:r>
          </a:p>
          <a:p>
            <a:pPr marL="137160" indent="0">
              <a:buNone/>
            </a:pPr>
            <a:r>
              <a:rPr lang="en-US" sz="3600" dirty="0">
                <a:solidFill>
                  <a:schemeClr val="bg1"/>
                </a:solidFill>
              </a:rPr>
              <a:t>◦ Acute abdominal pain &amp; signs of peritonitis -resembling appendicitis or cholecystitis.</a:t>
            </a:r>
          </a:p>
          <a:p>
            <a:pPr marL="137160" indent="0">
              <a:buNone/>
            </a:pPr>
            <a:r>
              <a:rPr lang="en-US" sz="3600" dirty="0">
                <a:solidFill>
                  <a:schemeClr val="bg1"/>
                </a:solidFill>
              </a:rPr>
              <a:t> ◦ May lead to unnecessary laparotomy &amp; appendectomy.</a:t>
            </a:r>
          </a:p>
          <a:p>
            <a:pPr marL="137160" indent="0">
              <a:buNone/>
            </a:pPr>
            <a:r>
              <a:rPr lang="en-US" sz="3600" dirty="0">
                <a:solidFill>
                  <a:schemeClr val="bg1"/>
                </a:solidFill>
              </a:rPr>
              <a:t> ◦ Severity is variable. </a:t>
            </a:r>
          </a:p>
          <a:p>
            <a:pPr marL="137160" indent="0">
              <a:buNone/>
            </a:pPr>
            <a:r>
              <a:rPr lang="en-US" sz="3600" dirty="0">
                <a:solidFill>
                  <a:schemeClr val="bg1"/>
                </a:solidFill>
              </a:rPr>
              <a:t>◦ In many cases, patients develop constipation during attack &amp; diarrhea after attack resolves</a:t>
            </a:r>
          </a:p>
          <a:p>
            <a:endParaRPr lang="en-US" sz="3600" dirty="0">
              <a:solidFill>
                <a:schemeClr val="bg1"/>
              </a:solidFill>
            </a:endParaRPr>
          </a:p>
        </p:txBody>
      </p:sp>
      <p:sp>
        <p:nvSpPr>
          <p:cNvPr id="3" name="Title 2">
            <a:extLst>
              <a:ext uri="{FF2B5EF4-FFF2-40B4-BE49-F238E27FC236}">
                <a16:creationId xmlns:a16="http://schemas.microsoft.com/office/drawing/2014/main" id="{4EA4B8ED-725D-4CDD-9F7F-D8951AACB2B9}"/>
              </a:ext>
            </a:extLst>
          </p:cNvPr>
          <p:cNvSpPr>
            <a:spLocks noGrp="1"/>
          </p:cNvSpPr>
          <p:nvPr>
            <p:ph type="title"/>
          </p:nvPr>
        </p:nvSpPr>
        <p:spPr/>
        <p:txBody>
          <a:bodyPr/>
          <a:lstStyle/>
          <a:p>
            <a:r>
              <a:rPr lang="en-US" dirty="0"/>
              <a:t>Clinical manifestation:</a:t>
            </a:r>
          </a:p>
        </p:txBody>
      </p:sp>
    </p:spTree>
    <p:extLst>
      <p:ext uri="{BB962C8B-B14F-4D97-AF65-F5344CB8AC3E}">
        <p14:creationId xmlns:p14="http://schemas.microsoft.com/office/powerpoint/2010/main" val="2264289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83C032-41C1-4C67-983A-FB67E427D083}"/>
              </a:ext>
            </a:extLst>
          </p:cNvPr>
          <p:cNvSpPr>
            <a:spLocks noGrp="1"/>
          </p:cNvSpPr>
          <p:nvPr>
            <p:ph idx="1"/>
          </p:nvPr>
        </p:nvSpPr>
        <p:spPr/>
        <p:txBody>
          <a:bodyPr>
            <a:normAutofit/>
          </a:bodyPr>
          <a:lstStyle/>
          <a:p>
            <a:r>
              <a:rPr lang="en-US" sz="4000" b="1" dirty="0">
                <a:solidFill>
                  <a:schemeClr val="bg1"/>
                </a:solidFill>
              </a:rPr>
              <a:t>3. Chest attacks: </a:t>
            </a:r>
          </a:p>
          <a:p>
            <a:pPr marL="137160" indent="0">
              <a:buNone/>
            </a:pPr>
            <a:r>
              <a:rPr lang="en-US" sz="4000" dirty="0">
                <a:solidFill>
                  <a:schemeClr val="bg1"/>
                </a:solidFill>
              </a:rPr>
              <a:t>◦ Pleuritis (25-80%), Pericarditis (rare). ◦ Usually manifest as unilateral, sharp, stabbing chest pain that makes it difficult to breathe or lie flat. </a:t>
            </a:r>
          </a:p>
          <a:p>
            <a:pPr marL="137160" indent="0">
              <a:buNone/>
            </a:pPr>
            <a:r>
              <a:rPr lang="en-US" sz="4000" dirty="0">
                <a:solidFill>
                  <a:schemeClr val="bg1"/>
                </a:solidFill>
              </a:rPr>
              <a:t>Friction rub is rare.</a:t>
            </a:r>
          </a:p>
        </p:txBody>
      </p:sp>
      <p:sp>
        <p:nvSpPr>
          <p:cNvPr id="3" name="Title 2">
            <a:extLst>
              <a:ext uri="{FF2B5EF4-FFF2-40B4-BE49-F238E27FC236}">
                <a16:creationId xmlns:a16="http://schemas.microsoft.com/office/drawing/2014/main" id="{FA02DB81-8308-4BA6-94CB-906D562A5C26}"/>
              </a:ext>
            </a:extLst>
          </p:cNvPr>
          <p:cNvSpPr>
            <a:spLocks noGrp="1"/>
          </p:cNvSpPr>
          <p:nvPr>
            <p:ph type="title"/>
          </p:nvPr>
        </p:nvSpPr>
        <p:spPr/>
        <p:txBody>
          <a:bodyPr/>
          <a:lstStyle/>
          <a:p>
            <a:r>
              <a:rPr lang="en-US" sz="4400" dirty="0"/>
              <a:t>Clinical manifestation:</a:t>
            </a:r>
            <a:endParaRPr lang="en-US" dirty="0"/>
          </a:p>
        </p:txBody>
      </p:sp>
    </p:spTree>
    <p:extLst>
      <p:ext uri="{BB962C8B-B14F-4D97-AF65-F5344CB8AC3E}">
        <p14:creationId xmlns:p14="http://schemas.microsoft.com/office/powerpoint/2010/main" val="1509422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dical design templat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extLst>
    <a:ext uri="{05A4C25C-085E-4340-85A3-A5531E510DB2}">
      <thm15:themeFamily xmlns:thm15="http://schemas.microsoft.com/office/thememl/2012/main" name="Medical design template" id="{BE883315-6697-4975-AEB2-5905098383C4}" vid="{D3CC9EF4-996F-4232-B765-B82F773B79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TM02836342[[fn=Ion]]</Template>
  <TotalTime>368</TotalTime>
  <Words>1080</Words>
  <Application>Microsoft Office PowerPoint</Application>
  <PresentationFormat>Widescreen</PresentationFormat>
  <Paragraphs>113</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Helvetica</vt:lpstr>
      <vt:lpstr>Wingdings</vt:lpstr>
      <vt:lpstr>Wingdings 2</vt:lpstr>
      <vt:lpstr>Wingdings 3</vt:lpstr>
      <vt:lpstr>Medical design template</vt:lpstr>
      <vt:lpstr>Familial Mediterranean fever</vt:lpstr>
      <vt:lpstr>Content:</vt:lpstr>
      <vt:lpstr>Familial Mediterranean fever</vt:lpstr>
      <vt:lpstr>Familial Mediterranean fever</vt:lpstr>
      <vt:lpstr>Familial Mediterranean fever</vt:lpstr>
      <vt:lpstr>Clinical manifestation:</vt:lpstr>
      <vt:lpstr>Clinical manifestation:</vt:lpstr>
      <vt:lpstr>Clinical manifestation:</vt:lpstr>
      <vt:lpstr>Clinical manifestation:</vt:lpstr>
      <vt:lpstr>Clinical manifestation:</vt:lpstr>
      <vt:lpstr>Clinical manifestation:</vt:lpstr>
      <vt:lpstr>Clinical manifestation:</vt:lpstr>
      <vt:lpstr>Diagnosis and Investigations:</vt:lpstr>
      <vt:lpstr>Diagnosis and Investigations:</vt:lpstr>
      <vt:lpstr>Diagnosis and Investigations:</vt:lpstr>
      <vt:lpstr>Complications:</vt:lpstr>
      <vt:lpstr>Treatment:</vt:lpstr>
      <vt:lpstr>Treatment:</vt:lpstr>
      <vt:lpstr>Treatment:</vt:lpstr>
      <vt:lpstr>Prognosis: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Familial mediteranian fever</dc:title>
  <dc:creator>علي عتوم</dc:creator>
  <cp:lastModifiedBy> </cp:lastModifiedBy>
  <cp:revision>20</cp:revision>
  <dcterms:created xsi:type="dcterms:W3CDTF">2020-11-24T14:46:35Z</dcterms:created>
  <dcterms:modified xsi:type="dcterms:W3CDTF">2020-11-28T09:06:38Z</dcterms:modified>
</cp:coreProperties>
</file>