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p:sldMasterIdLst>
    <p:sldMasterId id="2147483672" r:id="rId1"/>
    <p:sldMasterId id="2147483684" r:id="rId2"/>
    <p:sldMasterId id="2147483696" r:id="rId3"/>
  </p:sldMasterIdLst>
  <p:notesMasterIdLst>
    <p:notesMasterId r:id="rId63"/>
  </p:notesMasterIdLst>
  <p:sldIdLst>
    <p:sldId id="298" r:id="rId4"/>
    <p:sldId id="257" r:id="rId5"/>
    <p:sldId id="279" r:id="rId6"/>
    <p:sldId id="280" r:id="rId7"/>
    <p:sldId id="286" r:id="rId8"/>
    <p:sldId id="282" r:id="rId9"/>
    <p:sldId id="283" r:id="rId10"/>
    <p:sldId id="284" r:id="rId11"/>
    <p:sldId id="263" r:id="rId12"/>
    <p:sldId id="260" r:id="rId13"/>
    <p:sldId id="289" r:id="rId14"/>
    <p:sldId id="273" r:id="rId15"/>
    <p:sldId id="299" r:id="rId16"/>
    <p:sldId id="291" r:id="rId17"/>
    <p:sldId id="292" r:id="rId18"/>
    <p:sldId id="294" r:id="rId19"/>
    <p:sldId id="295" r:id="rId20"/>
    <p:sldId id="296" r:id="rId21"/>
    <p:sldId id="297" r:id="rId22"/>
    <p:sldId id="300" r:id="rId23"/>
    <p:sldId id="301" r:id="rId24"/>
    <p:sldId id="302" r:id="rId25"/>
    <p:sldId id="303" r:id="rId26"/>
    <p:sldId id="304" r:id="rId27"/>
    <p:sldId id="305" r:id="rId28"/>
    <p:sldId id="306" r:id="rId29"/>
    <p:sldId id="307" r:id="rId30"/>
    <p:sldId id="308" r:id="rId31"/>
    <p:sldId id="309" r:id="rId32"/>
    <p:sldId id="310" r:id="rId33"/>
    <p:sldId id="311" r:id="rId34"/>
    <p:sldId id="312" r:id="rId35"/>
    <p:sldId id="313" r:id="rId36"/>
    <p:sldId id="314" r:id="rId37"/>
    <p:sldId id="315" r:id="rId38"/>
    <p:sldId id="316" r:id="rId39"/>
    <p:sldId id="317" r:id="rId40"/>
    <p:sldId id="318" r:id="rId41"/>
    <p:sldId id="319" r:id="rId42"/>
    <p:sldId id="320" r:id="rId43"/>
    <p:sldId id="321" r:id="rId44"/>
    <p:sldId id="322" r:id="rId45"/>
    <p:sldId id="323" r:id="rId46"/>
    <p:sldId id="324" r:id="rId47"/>
    <p:sldId id="325" r:id="rId48"/>
    <p:sldId id="326" r:id="rId49"/>
    <p:sldId id="327" r:id="rId50"/>
    <p:sldId id="328" r:id="rId51"/>
    <p:sldId id="329" r:id="rId52"/>
    <p:sldId id="330" r:id="rId53"/>
    <p:sldId id="331" r:id="rId54"/>
    <p:sldId id="332" r:id="rId55"/>
    <p:sldId id="333" r:id="rId56"/>
    <p:sldId id="334" r:id="rId57"/>
    <p:sldId id="335" r:id="rId58"/>
    <p:sldId id="336" r:id="rId59"/>
    <p:sldId id="337" r:id="rId60"/>
    <p:sldId id="338" r:id="rId61"/>
    <p:sldId id="339" r:id="rId62"/>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84380"/>
    <p:restoredTop sz="88790" autoAdjust="0"/>
  </p:normalViewPr>
  <p:slideViewPr>
    <p:cSldViewPr>
      <p:cViewPr>
        <p:scale>
          <a:sx n="81" d="100"/>
          <a:sy n="81" d="100"/>
        </p:scale>
        <p:origin x="-1056" y="-48"/>
      </p:cViewPr>
      <p:guideLst>
        <p:guide orient="horz" pos="2160"/>
        <p:guide pos="2880"/>
      </p:guideLst>
    </p:cSldViewPr>
  </p:slideViewPr>
  <p:notesTextViewPr>
    <p:cViewPr>
      <p:scale>
        <a:sx n="1" d="1"/>
        <a:sy n="1" d="1"/>
      </p:scale>
      <p:origin x="0" y="0"/>
    </p:cViewPr>
  </p:notesTextViewPr>
  <p:sorterViewPr>
    <p:cViewPr varScale="1">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slide" Target="slides/slide36.xml"/><Relationship Id="rId21" Type="http://schemas.openxmlformats.org/officeDocument/2006/relationships/slide" Target="slides/slide18.xml"/><Relationship Id="rId34" Type="http://schemas.openxmlformats.org/officeDocument/2006/relationships/slide" Target="slides/slide31.xml"/><Relationship Id="rId42" Type="http://schemas.openxmlformats.org/officeDocument/2006/relationships/slide" Target="slides/slide39.xml"/><Relationship Id="rId47" Type="http://schemas.openxmlformats.org/officeDocument/2006/relationships/slide" Target="slides/slide44.xml"/><Relationship Id="rId50" Type="http://schemas.openxmlformats.org/officeDocument/2006/relationships/slide" Target="slides/slide47.xml"/><Relationship Id="rId55" Type="http://schemas.openxmlformats.org/officeDocument/2006/relationships/slide" Target="slides/slide52.xml"/><Relationship Id="rId63" Type="http://schemas.openxmlformats.org/officeDocument/2006/relationships/notesMaster" Target="notesMasters/notesMaster1.xml"/><Relationship Id="rId7" Type="http://schemas.openxmlformats.org/officeDocument/2006/relationships/slide" Target="slides/slide4.xml"/><Relationship Id="rId2" Type="http://schemas.openxmlformats.org/officeDocument/2006/relationships/slideMaster" Target="slideMasters/slideMaster2.xml"/><Relationship Id="rId16" Type="http://schemas.openxmlformats.org/officeDocument/2006/relationships/slide" Target="slides/slide13.xml"/><Relationship Id="rId29" Type="http://schemas.openxmlformats.org/officeDocument/2006/relationships/slide" Target="slides/slide26.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slide" Target="slides/slide37.xml"/><Relationship Id="rId45" Type="http://schemas.openxmlformats.org/officeDocument/2006/relationships/slide" Target="slides/slide42.xml"/><Relationship Id="rId53" Type="http://schemas.openxmlformats.org/officeDocument/2006/relationships/slide" Target="slides/slide50.xml"/><Relationship Id="rId58" Type="http://schemas.openxmlformats.org/officeDocument/2006/relationships/slide" Target="slides/slide55.xml"/><Relationship Id="rId66" Type="http://schemas.openxmlformats.org/officeDocument/2006/relationships/theme" Target="theme/theme1.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49" Type="http://schemas.openxmlformats.org/officeDocument/2006/relationships/slide" Target="slides/slide46.xml"/><Relationship Id="rId57" Type="http://schemas.openxmlformats.org/officeDocument/2006/relationships/slide" Target="slides/slide54.xml"/><Relationship Id="rId61" Type="http://schemas.openxmlformats.org/officeDocument/2006/relationships/slide" Target="slides/slide58.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4" Type="http://schemas.openxmlformats.org/officeDocument/2006/relationships/slide" Target="slides/slide41.xml"/><Relationship Id="rId52" Type="http://schemas.openxmlformats.org/officeDocument/2006/relationships/slide" Target="slides/slide49.xml"/><Relationship Id="rId60" Type="http://schemas.openxmlformats.org/officeDocument/2006/relationships/slide" Target="slides/slide57.xml"/><Relationship Id="rId65" Type="http://schemas.openxmlformats.org/officeDocument/2006/relationships/viewProps" Target="viewProps.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slide" Target="slides/slide40.xml"/><Relationship Id="rId48" Type="http://schemas.openxmlformats.org/officeDocument/2006/relationships/slide" Target="slides/slide45.xml"/><Relationship Id="rId56" Type="http://schemas.openxmlformats.org/officeDocument/2006/relationships/slide" Target="slides/slide53.xml"/><Relationship Id="rId64" Type="http://schemas.openxmlformats.org/officeDocument/2006/relationships/presProps" Target="presProps.xml"/><Relationship Id="rId8" Type="http://schemas.openxmlformats.org/officeDocument/2006/relationships/slide" Target="slides/slide5.xml"/><Relationship Id="rId51" Type="http://schemas.openxmlformats.org/officeDocument/2006/relationships/slide" Target="slides/slide48.xml"/><Relationship Id="rId3" Type="http://schemas.openxmlformats.org/officeDocument/2006/relationships/slideMaster" Target="slideMasters/slideMaster3.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46" Type="http://schemas.openxmlformats.org/officeDocument/2006/relationships/slide" Target="slides/slide43.xml"/><Relationship Id="rId59" Type="http://schemas.openxmlformats.org/officeDocument/2006/relationships/slide" Target="slides/slide56.xml"/><Relationship Id="rId67" Type="http://schemas.openxmlformats.org/officeDocument/2006/relationships/tableStyles" Target="tableStyles.xml"/><Relationship Id="rId20" Type="http://schemas.openxmlformats.org/officeDocument/2006/relationships/slide" Target="slides/slide17.xml"/><Relationship Id="rId41" Type="http://schemas.openxmlformats.org/officeDocument/2006/relationships/slide" Target="slides/slide38.xml"/><Relationship Id="rId54" Type="http://schemas.openxmlformats.org/officeDocument/2006/relationships/slide" Target="slides/slide51.xml"/><Relationship Id="rId62" Type="http://schemas.openxmlformats.org/officeDocument/2006/relationships/slide" Target="slides/slide59.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3886200" y="0"/>
            <a:ext cx="2971800" cy="457200"/>
          </a:xfrm>
          <a:prstGeom prst="rect">
            <a:avLst/>
          </a:prstGeom>
        </p:spPr>
        <p:txBody>
          <a:bodyPr vert="horz" lIns="91440" tIns="45720" rIns="91440" bIns="45720" rtlCol="1"/>
          <a:lstStyle>
            <a:lvl1pPr algn="r">
              <a:defRPr sz="1200"/>
            </a:lvl1pPr>
          </a:lstStyle>
          <a:p>
            <a:endParaRPr lang="ar-JO"/>
          </a:p>
        </p:txBody>
      </p:sp>
      <p:sp>
        <p:nvSpPr>
          <p:cNvPr id="3" name="Date Placeholder 2"/>
          <p:cNvSpPr>
            <a:spLocks noGrp="1"/>
          </p:cNvSpPr>
          <p:nvPr>
            <p:ph type="dt" idx="1"/>
          </p:nvPr>
        </p:nvSpPr>
        <p:spPr>
          <a:xfrm>
            <a:off x="1588" y="0"/>
            <a:ext cx="2971800" cy="457200"/>
          </a:xfrm>
          <a:prstGeom prst="rect">
            <a:avLst/>
          </a:prstGeom>
        </p:spPr>
        <p:txBody>
          <a:bodyPr vert="horz" lIns="91440" tIns="45720" rIns="91440" bIns="45720" rtlCol="1"/>
          <a:lstStyle>
            <a:lvl1pPr algn="l">
              <a:defRPr sz="1200"/>
            </a:lvl1pPr>
          </a:lstStyle>
          <a:p>
            <a:fld id="{E1360DBA-BB99-416D-88A0-5784B41CBF18}" type="datetimeFigureOut">
              <a:rPr lang="ar-JO" smtClean="0"/>
              <a:t>13/12/1441</a:t>
            </a:fld>
            <a:endParaRPr lang="ar-JO"/>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1" anchor="ctr"/>
          <a:lstStyle/>
          <a:p>
            <a:endParaRPr lang="ar-JO"/>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1"/>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ar-JO"/>
          </a:p>
        </p:txBody>
      </p:sp>
      <p:sp>
        <p:nvSpPr>
          <p:cNvPr id="6" name="Footer Placeholder 5"/>
          <p:cNvSpPr>
            <a:spLocks noGrp="1"/>
          </p:cNvSpPr>
          <p:nvPr>
            <p:ph type="ftr" sz="quarter" idx="4"/>
          </p:nvPr>
        </p:nvSpPr>
        <p:spPr>
          <a:xfrm>
            <a:off x="3886200" y="8685213"/>
            <a:ext cx="2971800" cy="457200"/>
          </a:xfrm>
          <a:prstGeom prst="rect">
            <a:avLst/>
          </a:prstGeom>
        </p:spPr>
        <p:txBody>
          <a:bodyPr vert="horz" lIns="91440" tIns="45720" rIns="91440" bIns="45720" rtlCol="1" anchor="b"/>
          <a:lstStyle>
            <a:lvl1pPr algn="r">
              <a:defRPr sz="1200"/>
            </a:lvl1pPr>
          </a:lstStyle>
          <a:p>
            <a:endParaRPr lang="ar-JO"/>
          </a:p>
        </p:txBody>
      </p:sp>
      <p:sp>
        <p:nvSpPr>
          <p:cNvPr id="7" name="Slide Number Placeholder 6"/>
          <p:cNvSpPr>
            <a:spLocks noGrp="1"/>
          </p:cNvSpPr>
          <p:nvPr>
            <p:ph type="sldNum" sz="quarter" idx="5"/>
          </p:nvPr>
        </p:nvSpPr>
        <p:spPr>
          <a:xfrm>
            <a:off x="1588" y="8685213"/>
            <a:ext cx="2971800" cy="457200"/>
          </a:xfrm>
          <a:prstGeom prst="rect">
            <a:avLst/>
          </a:prstGeom>
        </p:spPr>
        <p:txBody>
          <a:bodyPr vert="horz" lIns="91440" tIns="45720" rIns="91440" bIns="45720" rtlCol="1" anchor="b"/>
          <a:lstStyle>
            <a:lvl1pPr algn="l">
              <a:defRPr sz="1200"/>
            </a:lvl1pPr>
          </a:lstStyle>
          <a:p>
            <a:fld id="{9F568A64-BF25-4B33-A3D0-39DB5820162E}" type="slidenum">
              <a:rPr lang="ar-JO" smtClean="0"/>
              <a:t>‹#›</a:t>
            </a:fld>
            <a:endParaRPr lang="ar-JO"/>
          </a:p>
        </p:txBody>
      </p:sp>
    </p:spTree>
    <p:extLst>
      <p:ext uri="{BB962C8B-B14F-4D97-AF65-F5344CB8AC3E}">
        <p14:creationId xmlns:p14="http://schemas.microsoft.com/office/powerpoint/2010/main" val="1579999291"/>
      </p:ext>
    </p:extLst>
  </p:cSld>
  <p:clrMap bg1="lt1" tx1="dk1" bg2="lt2" tx2="dk2" accent1="accent1" accent2="accent2" accent3="accent3" accent4="accent4" accent5="accent5" accent6="accent6" hlink="hlink" folHlink="folHlink"/>
  <p:notesStyle>
    <a:lvl1pPr marL="0" algn="r" defTabSz="914400" rtl="1" eaLnBrk="1" latinLnBrk="0" hangingPunct="1">
      <a:defRPr sz="1200" kern="1200">
        <a:solidFill>
          <a:schemeClr val="tx1"/>
        </a:solidFill>
        <a:latin typeface="+mn-lt"/>
        <a:ea typeface="+mn-ea"/>
        <a:cs typeface="+mn-cs"/>
      </a:defRPr>
    </a:lvl1pPr>
    <a:lvl2pPr marL="457200" algn="r" defTabSz="914400" rtl="1" eaLnBrk="1" latinLnBrk="0" hangingPunct="1">
      <a:defRPr sz="1200" kern="1200">
        <a:solidFill>
          <a:schemeClr val="tx1"/>
        </a:solidFill>
        <a:latin typeface="+mn-lt"/>
        <a:ea typeface="+mn-ea"/>
        <a:cs typeface="+mn-cs"/>
      </a:defRPr>
    </a:lvl2pPr>
    <a:lvl3pPr marL="914400" algn="r" defTabSz="914400" rtl="1" eaLnBrk="1" latinLnBrk="0" hangingPunct="1">
      <a:defRPr sz="1200" kern="1200">
        <a:solidFill>
          <a:schemeClr val="tx1"/>
        </a:solidFill>
        <a:latin typeface="+mn-lt"/>
        <a:ea typeface="+mn-ea"/>
        <a:cs typeface="+mn-cs"/>
      </a:defRPr>
    </a:lvl3pPr>
    <a:lvl4pPr marL="1371600" algn="r" defTabSz="914400" rtl="1" eaLnBrk="1" latinLnBrk="0" hangingPunct="1">
      <a:defRPr sz="1200" kern="1200">
        <a:solidFill>
          <a:schemeClr val="tx1"/>
        </a:solidFill>
        <a:latin typeface="+mn-lt"/>
        <a:ea typeface="+mn-ea"/>
        <a:cs typeface="+mn-cs"/>
      </a:defRPr>
    </a:lvl4pPr>
    <a:lvl5pPr marL="1828800" algn="r" defTabSz="914400" rtl="1" eaLnBrk="1" latinLnBrk="0" hangingPunct="1">
      <a:defRPr sz="1200" kern="1200">
        <a:solidFill>
          <a:schemeClr val="tx1"/>
        </a:solidFill>
        <a:latin typeface="+mn-lt"/>
        <a:ea typeface="+mn-ea"/>
        <a:cs typeface="+mn-cs"/>
      </a:defRPr>
    </a:lvl5pPr>
    <a:lvl6pPr marL="2286000" algn="r" defTabSz="914400" rtl="1" eaLnBrk="1" latinLnBrk="0" hangingPunct="1">
      <a:defRPr sz="1200" kern="1200">
        <a:solidFill>
          <a:schemeClr val="tx1"/>
        </a:solidFill>
        <a:latin typeface="+mn-lt"/>
        <a:ea typeface="+mn-ea"/>
        <a:cs typeface="+mn-cs"/>
      </a:defRPr>
    </a:lvl6pPr>
    <a:lvl7pPr marL="2743200" algn="r" defTabSz="914400" rtl="1" eaLnBrk="1" latinLnBrk="0" hangingPunct="1">
      <a:defRPr sz="1200" kern="1200">
        <a:solidFill>
          <a:schemeClr val="tx1"/>
        </a:solidFill>
        <a:latin typeface="+mn-lt"/>
        <a:ea typeface="+mn-ea"/>
        <a:cs typeface="+mn-cs"/>
      </a:defRPr>
    </a:lvl7pPr>
    <a:lvl8pPr marL="3200400" algn="r" defTabSz="914400" rtl="1" eaLnBrk="1" latinLnBrk="0" hangingPunct="1">
      <a:defRPr sz="1200" kern="1200">
        <a:solidFill>
          <a:schemeClr val="tx1"/>
        </a:solidFill>
        <a:latin typeface="+mn-lt"/>
        <a:ea typeface="+mn-ea"/>
        <a:cs typeface="+mn-cs"/>
      </a:defRPr>
    </a:lvl8pPr>
    <a:lvl9pPr marL="3657600" algn="r" defTabSz="914400" rtl="1"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Dystocia</a:t>
            </a:r>
            <a:r>
              <a:rPr lang="en-US" baseline="0" dirty="0"/>
              <a:t> or prolonged non progressive labor, can occur when the baby’s head is unable to fit through the birth canal or its body is an unfavorable position such as perpendicular to the birth canal or buttocks first which is the breech position. Placenta </a:t>
            </a:r>
            <a:r>
              <a:rPr lang="en-US" baseline="0" dirty="0" err="1"/>
              <a:t>previa</a:t>
            </a:r>
            <a:r>
              <a:rPr lang="en-US" baseline="0" dirty="0"/>
              <a:t> occurs when a low-lying placenta partially or completely blocks the cervical opening. Fetal distress occurs whenever the health of the baby is in imminent danger ,usually from inadequate blood flow through the placenta or umbilical cord fetal distress can </a:t>
            </a:r>
            <a:r>
              <a:rPr lang="en-US" baseline="0" dirty="0" err="1"/>
              <a:t>pccur</a:t>
            </a:r>
            <a:r>
              <a:rPr lang="en-US" baseline="0" dirty="0"/>
              <a:t> when the placenta separates from the wall of the uterus prior to delivery or the umbilical cord becomes compressed or squeezed , other conditions that may require a CS include </a:t>
            </a:r>
          </a:p>
          <a:p>
            <a:r>
              <a:rPr lang="en-US" baseline="0" dirty="0"/>
              <a:t>Multiple births, large </a:t>
            </a:r>
            <a:r>
              <a:rPr lang="en-US" baseline="0" dirty="0" err="1"/>
              <a:t>tumers</a:t>
            </a:r>
            <a:r>
              <a:rPr lang="en-US" baseline="0" dirty="0"/>
              <a:t> of the uterus , genital herpes or other infections or medical problems such as uncontrolled </a:t>
            </a:r>
            <a:r>
              <a:rPr lang="en-US" baseline="0" dirty="0" err="1"/>
              <a:t>dm</a:t>
            </a:r>
            <a:r>
              <a:rPr lang="en-US" baseline="0" dirty="0"/>
              <a:t> or HTN , your </a:t>
            </a:r>
            <a:r>
              <a:rPr lang="en-US" baseline="0" dirty="0" err="1"/>
              <a:t>dr</a:t>
            </a:r>
            <a:r>
              <a:rPr lang="en-US" baseline="0" dirty="0"/>
              <a:t> may use u/s testing and fetal heart monitor to help decide </a:t>
            </a:r>
            <a:r>
              <a:rPr lang="en-US" baseline="0" dirty="0" err="1"/>
              <a:t>wether</a:t>
            </a:r>
            <a:r>
              <a:rPr lang="en-US" baseline="0" dirty="0"/>
              <a:t> your baby should be delivered by </a:t>
            </a:r>
            <a:r>
              <a:rPr lang="en-US" baseline="0" dirty="0" err="1"/>
              <a:t>cs</a:t>
            </a:r>
            <a:r>
              <a:rPr lang="en-US" baseline="0" dirty="0"/>
              <a:t> or not </a:t>
            </a:r>
          </a:p>
          <a:p>
            <a:r>
              <a:rPr lang="en-US" baseline="0" dirty="0"/>
              <a:t>If </a:t>
            </a:r>
            <a:r>
              <a:rPr lang="en-US" baseline="0" dirty="0" err="1"/>
              <a:t>cs</a:t>
            </a:r>
            <a:r>
              <a:rPr lang="en-US" baseline="0" dirty="0"/>
              <a:t> ? You will be prepped for surgery,,</a:t>
            </a:r>
          </a:p>
          <a:p>
            <a:r>
              <a:rPr lang="en-US" baseline="0" dirty="0"/>
              <a:t>Iv line will be started .</a:t>
            </a:r>
          </a:p>
          <a:p>
            <a:r>
              <a:rPr lang="en-US" baseline="0" dirty="0"/>
              <a:t>Catheter will be inserted into your bladder to drain urine </a:t>
            </a:r>
          </a:p>
          <a:p>
            <a:r>
              <a:rPr lang="en-US" baseline="0" dirty="0"/>
              <a:t>In the operating room you will be given anesthesia, in most cases a spinal anesthetic is administered to numb the lower portion of your body ,sometimes however a GA will be used </a:t>
            </a:r>
          </a:p>
          <a:p>
            <a:r>
              <a:rPr lang="en-US" baseline="0" dirty="0"/>
              <a:t>Your </a:t>
            </a:r>
            <a:r>
              <a:rPr lang="en-US" baseline="0" dirty="0" err="1"/>
              <a:t>dr</a:t>
            </a:r>
            <a:r>
              <a:rPr lang="en-US" baseline="0" dirty="0"/>
              <a:t> will begin by making an incision in your </a:t>
            </a:r>
            <a:r>
              <a:rPr lang="en-US" baseline="0" dirty="0" err="1"/>
              <a:t>abd</a:t>
            </a:r>
            <a:r>
              <a:rPr lang="en-US" baseline="0" dirty="0"/>
              <a:t>. It will either be a vertical in decision from just below the navel to the top of the pubic bone or more frequently a horizontal incision across and just above the pubic bone </a:t>
            </a:r>
          </a:p>
          <a:p>
            <a:r>
              <a:rPr lang="en-US" baseline="0" dirty="0"/>
              <a:t>Then a second incision on the lower part of the uterus </a:t>
            </a:r>
          </a:p>
          <a:p>
            <a:endParaRPr lang="en-US" baseline="0" dirty="0"/>
          </a:p>
          <a:p>
            <a:r>
              <a:rPr lang="en-US" baseline="0" dirty="0"/>
              <a:t>The time from the initial abdominal incision to birth is typically 5 min</a:t>
            </a:r>
          </a:p>
          <a:p>
            <a:endParaRPr lang="en-US" baseline="0" dirty="0"/>
          </a:p>
          <a:p>
            <a:r>
              <a:rPr lang="en-US" baseline="0" dirty="0"/>
              <a:t>Clamp and cut the umbilical cord  </a:t>
            </a:r>
          </a:p>
          <a:p>
            <a:r>
              <a:rPr lang="en-US" baseline="0" dirty="0"/>
              <a:t>Gently remove the placenta and tightly suture the uterus and abdomen</a:t>
            </a:r>
          </a:p>
          <a:p>
            <a:r>
              <a:rPr lang="en-US" baseline="0" dirty="0"/>
              <a:t>The hospital stay after a </a:t>
            </a:r>
            <a:r>
              <a:rPr lang="en-US" baseline="0" dirty="0" err="1"/>
              <a:t>cs</a:t>
            </a:r>
            <a:r>
              <a:rPr lang="en-US" baseline="0" dirty="0"/>
              <a:t> is usually 3 – 5 days  </a:t>
            </a:r>
            <a:endParaRPr lang="en-US" dirty="0"/>
          </a:p>
        </p:txBody>
      </p:sp>
      <p:sp>
        <p:nvSpPr>
          <p:cNvPr id="4" name="Slide Number Placeholder 3"/>
          <p:cNvSpPr>
            <a:spLocks noGrp="1"/>
          </p:cNvSpPr>
          <p:nvPr>
            <p:ph type="sldNum" sz="quarter" idx="10"/>
          </p:nvPr>
        </p:nvSpPr>
        <p:spPr/>
        <p:txBody>
          <a:bodyPr/>
          <a:lstStyle/>
          <a:p>
            <a:fld id="{9F568A64-BF25-4B33-A3D0-39DB5820162E}" type="slidenum">
              <a:rPr lang="ar-JO" smtClean="0"/>
              <a:t>7</a:t>
            </a:fld>
            <a:endParaRPr lang="ar-JO"/>
          </a:p>
        </p:txBody>
      </p:sp>
    </p:spTree>
    <p:extLst>
      <p:ext uri="{BB962C8B-B14F-4D97-AF65-F5344CB8AC3E}">
        <p14:creationId xmlns:p14="http://schemas.microsoft.com/office/powerpoint/2010/main" val="101744655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F568A64-BF25-4B33-A3D0-39DB5820162E}" type="slidenum">
              <a:rPr lang="ar-JO" smtClean="0">
                <a:solidFill>
                  <a:prstClr val="black"/>
                </a:solidFill>
              </a:rPr>
              <a:pPr/>
              <a:t>42</a:t>
            </a:fld>
            <a:endParaRPr lang="ar-JO">
              <a:solidFill>
                <a:prstClr val="black"/>
              </a:solidFill>
            </a:endParaRPr>
          </a:p>
        </p:txBody>
      </p:sp>
    </p:spTree>
    <p:extLst>
      <p:ext uri="{BB962C8B-B14F-4D97-AF65-F5344CB8AC3E}">
        <p14:creationId xmlns:p14="http://schemas.microsoft.com/office/powerpoint/2010/main" val="124915530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ar-JO" dirty="0"/>
          </a:p>
        </p:txBody>
      </p:sp>
      <p:sp>
        <p:nvSpPr>
          <p:cNvPr id="4" name="Slide Number Placeholder 3"/>
          <p:cNvSpPr>
            <a:spLocks noGrp="1"/>
          </p:cNvSpPr>
          <p:nvPr>
            <p:ph type="sldNum" sz="quarter" idx="10"/>
          </p:nvPr>
        </p:nvSpPr>
        <p:spPr/>
        <p:txBody>
          <a:bodyPr/>
          <a:lstStyle/>
          <a:p>
            <a:fld id="{9F568A64-BF25-4B33-A3D0-39DB5820162E}" type="slidenum">
              <a:rPr lang="ar-JO" smtClean="0"/>
              <a:t>12</a:t>
            </a:fld>
            <a:endParaRPr lang="ar-JO"/>
          </a:p>
        </p:txBody>
      </p:sp>
    </p:spTree>
    <p:extLst>
      <p:ext uri="{BB962C8B-B14F-4D97-AF65-F5344CB8AC3E}">
        <p14:creationId xmlns:p14="http://schemas.microsoft.com/office/powerpoint/2010/main" val="124478973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44034" name="Shape 286"/>
          <p:cNvSpPr>
            <a:spLocks noGrp="1" noRot="1" noChangeAspect="1" noTextEdit="1"/>
          </p:cNvSpPr>
          <p:nvPr>
            <p:ph type="sldImg" idx="2"/>
          </p:nvPr>
        </p:nvSpPr>
        <p:spPr bwMode="auto">
          <a:xfrm>
            <a:off x="1143000" y="685800"/>
            <a:ext cx="4572000" cy="3429000"/>
          </a:xfrm>
          <a:custGeom>
            <a:avLst/>
            <a:gdLst>
              <a:gd name="T0" fmla="*/ 0 w 120000"/>
              <a:gd name="T1" fmla="*/ 0 h 120000"/>
              <a:gd name="T2" fmla="*/ 2147483647 w 120000"/>
              <a:gd name="T3" fmla="*/ 0 h 120000"/>
              <a:gd name="T4" fmla="*/ 2147483647 w 120000"/>
              <a:gd name="T5" fmla="*/ 2147483647 h 120000"/>
              <a:gd name="T6" fmla="*/ 0 w 120000"/>
              <a:gd name="T7" fmla="*/ 2147483647 h 120000"/>
              <a:gd name="T8" fmla="*/ 0 w 120000"/>
              <a:gd name="T9" fmla="*/ 0 h 120000"/>
              <a:gd name="T10" fmla="*/ 0 60000 65536"/>
              <a:gd name="T11" fmla="*/ 0 60000 65536"/>
              <a:gd name="T12" fmla="*/ 0 60000 65536"/>
              <a:gd name="T13" fmla="*/ 0 60000 65536"/>
              <a:gd name="T14" fmla="*/ 0 60000 65536"/>
              <a:gd name="T15" fmla="*/ 0 w 120000"/>
              <a:gd name="T16" fmla="*/ 0 h 120000"/>
              <a:gd name="T17" fmla="*/ 120000 w 120000"/>
              <a:gd name="T18" fmla="*/ 120000 h 120000"/>
            </a:gdLst>
            <a:ahLst/>
            <a:cxnLst>
              <a:cxn ang="T10">
                <a:pos x="T0" y="T1"/>
              </a:cxn>
              <a:cxn ang="T11">
                <a:pos x="T2" y="T3"/>
              </a:cxn>
              <a:cxn ang="T12">
                <a:pos x="T4" y="T5"/>
              </a:cxn>
              <a:cxn ang="T13">
                <a:pos x="T6" y="T7"/>
              </a:cxn>
              <a:cxn ang="T14">
                <a:pos x="T8" y="T9"/>
              </a:cxn>
            </a:cxnLst>
            <a:rect l="T15" t="T16" r="T17" b="T18"/>
            <a:pathLst>
              <a:path w="120000" h="120000" extrusionOk="0">
                <a:moveTo>
                  <a:pt x="0" y="0"/>
                </a:moveTo>
                <a:lnTo>
                  <a:pt x="120000" y="0"/>
                </a:lnTo>
                <a:lnTo>
                  <a:pt x="120000" y="120000"/>
                </a:lnTo>
                <a:lnTo>
                  <a:pt x="0" y="120000"/>
                </a:lnTo>
                <a:lnTo>
                  <a:pt x="0" y="0"/>
                </a:lnTo>
                <a:close/>
              </a:path>
            </a:pathLst>
          </a:custGeom>
          <a:noFill/>
          <a:ln w="9525">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round/>
                <a:headEnd/>
                <a:tailEnd/>
              </a14:hiddenLine>
            </a:ext>
          </a:extLst>
        </p:spPr>
      </p:sp>
      <p:sp>
        <p:nvSpPr>
          <p:cNvPr id="44035" name="Shape 287"/>
          <p:cNvSpPr>
            <a:spLocks noGrp="1"/>
          </p:cNvSpPr>
          <p:nvPr>
            <p:ph type="body" idx="1"/>
          </p:nvPr>
        </p:nvSpPr>
        <p:spPr bwMode="auto">
          <a:xfrm>
            <a:off x="685800" y="4343400"/>
            <a:ext cx="5486400" cy="41148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25" tIns="45700" rIns="91425" bIns="45700" numCol="1" anchor="t" anchorCtr="0" compatLnSpc="1">
            <a:prstTxWarp prst="textNoShape">
              <a:avLst/>
            </a:prstTxWarp>
          </a:bodyPr>
          <a:lstStyle/>
          <a:p>
            <a:pPr>
              <a:spcBef>
                <a:spcPct val="0"/>
              </a:spcBef>
              <a:buSzPct val="25000"/>
            </a:pPr>
            <a:r>
              <a:rPr lang="en-US" altLang="en-US" dirty="0"/>
              <a:t>In patients with thrombocytopenia, a history of a bleeding disorder, preeclampsia, or a condition with suspected disseminated intravascular coagulation (DIC), whether consumptive or secondary to </a:t>
            </a:r>
            <a:r>
              <a:rPr lang="en-US" altLang="en-US" dirty="0" err="1"/>
              <a:t>thromboplastin</a:t>
            </a:r>
            <a:r>
              <a:rPr lang="en-US" altLang="en-US" dirty="0"/>
              <a:t> release, a CBC and coagulation studies (including </a:t>
            </a:r>
            <a:r>
              <a:rPr lang="en-US" altLang="en-US" dirty="0" err="1"/>
              <a:t>prothrombin</a:t>
            </a:r>
            <a:r>
              <a:rPr lang="en-US" altLang="en-US" dirty="0"/>
              <a:t> time [PT], activated partial </a:t>
            </a:r>
            <a:r>
              <a:rPr lang="en-US" altLang="en-US" dirty="0" err="1"/>
              <a:t>thromboplastin</a:t>
            </a:r>
            <a:r>
              <a:rPr lang="en-US" altLang="en-US" dirty="0"/>
              <a:t> time [</a:t>
            </a:r>
            <a:r>
              <a:rPr lang="en-US" altLang="en-US" dirty="0" err="1"/>
              <a:t>aPTT</a:t>
            </a:r>
            <a:r>
              <a:rPr lang="en-US" altLang="en-US" dirty="0"/>
              <a:t>], and fibrinogen) may be ordered to assist the attending anesthesiologist in determining the safety of attempting regional anesthesia with an epidural or spinal procedure.</a:t>
            </a:r>
          </a:p>
        </p:txBody>
      </p:sp>
      <p:sp>
        <p:nvSpPr>
          <p:cNvPr id="44036" name="Shape 288"/>
          <p:cNvSpPr txBox="1">
            <a:spLocks noChangeArrowheads="1"/>
          </p:cNvSpPr>
          <p:nvPr/>
        </p:nvSpPr>
        <p:spPr bwMode="auto">
          <a:xfrm>
            <a:off x="1588"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5" tIns="45700" rIns="91425" bIns="45700" anchor="b"/>
          <a:lstStyle>
            <a:lvl1pPr>
              <a:defRPr>
                <a:solidFill>
                  <a:schemeClr val="tx1"/>
                </a:solidFill>
                <a:latin typeface="Garamond" panose="02020404030301010803" pitchFamily="18" charset="0"/>
              </a:defRPr>
            </a:lvl1pPr>
            <a:lvl2pPr marL="742950" indent="-285750">
              <a:defRPr>
                <a:solidFill>
                  <a:schemeClr val="tx1"/>
                </a:solidFill>
                <a:latin typeface="Garamond" panose="02020404030301010803" pitchFamily="18" charset="0"/>
              </a:defRPr>
            </a:lvl2pPr>
            <a:lvl3pPr marL="1143000" indent="-228600">
              <a:defRPr>
                <a:solidFill>
                  <a:schemeClr val="tx1"/>
                </a:solidFill>
                <a:latin typeface="Garamond" panose="02020404030301010803" pitchFamily="18" charset="0"/>
              </a:defRPr>
            </a:lvl3pPr>
            <a:lvl4pPr marL="1600200" indent="-228600">
              <a:defRPr>
                <a:solidFill>
                  <a:schemeClr val="tx1"/>
                </a:solidFill>
                <a:latin typeface="Garamond" panose="02020404030301010803" pitchFamily="18" charset="0"/>
              </a:defRPr>
            </a:lvl4pPr>
            <a:lvl5pPr marL="2057400" indent="-228600">
              <a:defRPr>
                <a:solidFill>
                  <a:schemeClr val="tx1"/>
                </a:solidFill>
                <a:latin typeface="Garamond" panose="02020404030301010803" pitchFamily="18" charset="0"/>
              </a:defRPr>
            </a:lvl5pPr>
            <a:lvl6pPr marL="2514600" indent="-228600" eaLnBrk="0" fontAlgn="base" hangingPunct="0">
              <a:spcBef>
                <a:spcPct val="0"/>
              </a:spcBef>
              <a:spcAft>
                <a:spcPct val="0"/>
              </a:spcAft>
              <a:defRPr>
                <a:solidFill>
                  <a:schemeClr val="tx1"/>
                </a:solidFill>
                <a:latin typeface="Garamond" panose="02020404030301010803" pitchFamily="18" charset="0"/>
              </a:defRPr>
            </a:lvl6pPr>
            <a:lvl7pPr marL="2971800" indent="-228600" eaLnBrk="0" fontAlgn="base" hangingPunct="0">
              <a:spcBef>
                <a:spcPct val="0"/>
              </a:spcBef>
              <a:spcAft>
                <a:spcPct val="0"/>
              </a:spcAft>
              <a:defRPr>
                <a:solidFill>
                  <a:schemeClr val="tx1"/>
                </a:solidFill>
                <a:latin typeface="Garamond" panose="02020404030301010803" pitchFamily="18" charset="0"/>
              </a:defRPr>
            </a:lvl7pPr>
            <a:lvl8pPr marL="3429000" indent="-228600" eaLnBrk="0" fontAlgn="base" hangingPunct="0">
              <a:spcBef>
                <a:spcPct val="0"/>
              </a:spcBef>
              <a:spcAft>
                <a:spcPct val="0"/>
              </a:spcAft>
              <a:defRPr>
                <a:solidFill>
                  <a:schemeClr val="tx1"/>
                </a:solidFill>
                <a:latin typeface="Garamond" panose="02020404030301010803" pitchFamily="18" charset="0"/>
              </a:defRPr>
            </a:lvl8pPr>
            <a:lvl9pPr marL="3886200" indent="-228600" eaLnBrk="0" fontAlgn="base" hangingPunct="0">
              <a:spcBef>
                <a:spcPct val="0"/>
              </a:spcBef>
              <a:spcAft>
                <a:spcPct val="0"/>
              </a:spcAft>
              <a:defRPr>
                <a:solidFill>
                  <a:schemeClr val="tx1"/>
                </a:solidFill>
                <a:latin typeface="Garamond" panose="02020404030301010803" pitchFamily="18" charset="0"/>
              </a:defRPr>
            </a:lvl9pPr>
          </a:lstStyle>
          <a:p>
            <a:pPr marL="0" marR="0" lvl="0" indent="0" algn="l" defTabSz="914400" rtl="0" eaLnBrk="0" fontAlgn="base" latinLnBrk="0" hangingPunct="0">
              <a:lnSpc>
                <a:spcPct val="100000"/>
              </a:lnSpc>
              <a:spcBef>
                <a:spcPct val="0"/>
              </a:spcBef>
              <a:spcAft>
                <a:spcPct val="0"/>
              </a:spcAft>
              <a:buClr>
                <a:srgbClr val="000000"/>
              </a:buClr>
              <a:buSzPct val="25000"/>
              <a:buFont typeface="Arial" panose="020B0604020202020204" pitchFamily="34" charset="0"/>
              <a:buNone/>
              <a:tabLst/>
              <a:defRPr/>
            </a:pPr>
            <a:fld id="{0140BA3F-3543-45D5-90F0-445A819C0566}" type="slidenum">
              <a:rPr kumimoji="0" lang="ar-SA" alt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sym typeface="Arial" panose="020B0604020202020204" pitchFamily="34" charset="0"/>
              </a:rPr>
              <a:pPr marL="0" marR="0" lvl="0" indent="0" algn="l" defTabSz="914400" rtl="0" eaLnBrk="0" fontAlgn="base" latinLnBrk="0" hangingPunct="0">
                <a:lnSpc>
                  <a:spcPct val="100000"/>
                </a:lnSpc>
                <a:spcBef>
                  <a:spcPct val="0"/>
                </a:spcBef>
                <a:spcAft>
                  <a:spcPct val="0"/>
                </a:spcAft>
                <a:buClr>
                  <a:srgbClr val="000000"/>
                </a:buClr>
                <a:buSzPct val="25000"/>
                <a:buFont typeface="Arial" panose="020B0604020202020204" pitchFamily="34" charset="0"/>
                <a:buNone/>
                <a:tabLst/>
                <a:defRPr/>
              </a:pPr>
              <a:t>14</a:t>
            </a:fld>
            <a:endPar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sym typeface="Arial" panose="020B0604020202020204" pitchFamily="34" charset="0"/>
            </a:endParaRPr>
          </a:p>
        </p:txBody>
      </p:sp>
    </p:spTree>
    <p:extLst>
      <p:ext uri="{BB962C8B-B14F-4D97-AF65-F5344CB8AC3E}">
        <p14:creationId xmlns:p14="http://schemas.microsoft.com/office/powerpoint/2010/main" val="399389616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46082" name="Shape 300"/>
          <p:cNvSpPr>
            <a:spLocks noGrp="1" noRot="1" noChangeAspect="1" noTextEdit="1"/>
          </p:cNvSpPr>
          <p:nvPr>
            <p:ph type="sldImg" idx="2"/>
          </p:nvPr>
        </p:nvSpPr>
        <p:spPr bwMode="auto">
          <a:xfrm>
            <a:off x="1143000" y="685800"/>
            <a:ext cx="4572000" cy="3429000"/>
          </a:xfrm>
          <a:custGeom>
            <a:avLst/>
            <a:gdLst>
              <a:gd name="T0" fmla="*/ 0 w 120000"/>
              <a:gd name="T1" fmla="*/ 0 h 120000"/>
              <a:gd name="T2" fmla="*/ 2147483647 w 120000"/>
              <a:gd name="T3" fmla="*/ 0 h 120000"/>
              <a:gd name="T4" fmla="*/ 2147483647 w 120000"/>
              <a:gd name="T5" fmla="*/ 2147483647 h 120000"/>
              <a:gd name="T6" fmla="*/ 0 w 120000"/>
              <a:gd name="T7" fmla="*/ 2147483647 h 120000"/>
              <a:gd name="T8" fmla="*/ 0 w 120000"/>
              <a:gd name="T9" fmla="*/ 0 h 120000"/>
              <a:gd name="T10" fmla="*/ 0 60000 65536"/>
              <a:gd name="T11" fmla="*/ 0 60000 65536"/>
              <a:gd name="T12" fmla="*/ 0 60000 65536"/>
              <a:gd name="T13" fmla="*/ 0 60000 65536"/>
              <a:gd name="T14" fmla="*/ 0 60000 65536"/>
              <a:gd name="T15" fmla="*/ 0 w 120000"/>
              <a:gd name="T16" fmla="*/ 0 h 120000"/>
              <a:gd name="T17" fmla="*/ 120000 w 120000"/>
              <a:gd name="T18" fmla="*/ 120000 h 120000"/>
            </a:gdLst>
            <a:ahLst/>
            <a:cxnLst>
              <a:cxn ang="T10">
                <a:pos x="T0" y="T1"/>
              </a:cxn>
              <a:cxn ang="T11">
                <a:pos x="T2" y="T3"/>
              </a:cxn>
              <a:cxn ang="T12">
                <a:pos x="T4" y="T5"/>
              </a:cxn>
              <a:cxn ang="T13">
                <a:pos x="T6" y="T7"/>
              </a:cxn>
              <a:cxn ang="T14">
                <a:pos x="T8" y="T9"/>
              </a:cxn>
            </a:cxnLst>
            <a:rect l="T15" t="T16" r="T17" b="T18"/>
            <a:pathLst>
              <a:path w="120000" h="120000" extrusionOk="0">
                <a:moveTo>
                  <a:pt x="0" y="0"/>
                </a:moveTo>
                <a:lnTo>
                  <a:pt x="120000" y="0"/>
                </a:lnTo>
                <a:lnTo>
                  <a:pt x="120000" y="120000"/>
                </a:lnTo>
                <a:lnTo>
                  <a:pt x="0" y="120000"/>
                </a:lnTo>
                <a:lnTo>
                  <a:pt x="0" y="0"/>
                </a:lnTo>
                <a:close/>
              </a:path>
            </a:pathLst>
          </a:custGeom>
          <a:noFill/>
          <a:ln w="9525">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round/>
                <a:headEnd/>
                <a:tailEnd/>
              </a14:hiddenLine>
            </a:ext>
          </a:extLst>
        </p:spPr>
      </p:sp>
      <p:sp>
        <p:nvSpPr>
          <p:cNvPr id="46083" name="Shape 301"/>
          <p:cNvSpPr>
            <a:spLocks noGrp="1"/>
          </p:cNvSpPr>
          <p:nvPr>
            <p:ph type="body" idx="1"/>
          </p:nvPr>
        </p:nvSpPr>
        <p:spPr bwMode="auto">
          <a:xfrm>
            <a:off x="685800" y="4343400"/>
            <a:ext cx="5486400" cy="41148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25" tIns="45700" rIns="91425" bIns="45700" numCol="1" anchor="t" anchorCtr="0" compatLnSpc="1">
            <a:prstTxWarp prst="textNoShape">
              <a:avLst/>
            </a:prstTxWarp>
          </a:bodyPr>
          <a:lstStyle/>
          <a:p>
            <a:pPr>
              <a:spcBef>
                <a:spcPct val="0"/>
              </a:spcBef>
              <a:buSzPct val="25000"/>
            </a:pPr>
            <a:r>
              <a:rPr lang="en-US" altLang="en-US"/>
              <a:t>to prevent nociceptive input from the peritoneal manipulation</a:t>
            </a:r>
          </a:p>
        </p:txBody>
      </p:sp>
      <p:sp>
        <p:nvSpPr>
          <p:cNvPr id="46084" name="Shape 302"/>
          <p:cNvSpPr txBox="1">
            <a:spLocks noChangeArrowheads="1"/>
          </p:cNvSpPr>
          <p:nvPr/>
        </p:nvSpPr>
        <p:spPr bwMode="auto">
          <a:xfrm>
            <a:off x="1588"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5" tIns="45700" rIns="91425" bIns="45700" anchor="b"/>
          <a:lstStyle>
            <a:lvl1pPr>
              <a:defRPr>
                <a:solidFill>
                  <a:schemeClr val="tx1"/>
                </a:solidFill>
                <a:latin typeface="Garamond" panose="02020404030301010803" pitchFamily="18" charset="0"/>
              </a:defRPr>
            </a:lvl1pPr>
            <a:lvl2pPr marL="742950" indent="-285750">
              <a:defRPr>
                <a:solidFill>
                  <a:schemeClr val="tx1"/>
                </a:solidFill>
                <a:latin typeface="Garamond" panose="02020404030301010803" pitchFamily="18" charset="0"/>
              </a:defRPr>
            </a:lvl2pPr>
            <a:lvl3pPr marL="1143000" indent="-228600">
              <a:defRPr>
                <a:solidFill>
                  <a:schemeClr val="tx1"/>
                </a:solidFill>
                <a:latin typeface="Garamond" panose="02020404030301010803" pitchFamily="18" charset="0"/>
              </a:defRPr>
            </a:lvl3pPr>
            <a:lvl4pPr marL="1600200" indent="-228600">
              <a:defRPr>
                <a:solidFill>
                  <a:schemeClr val="tx1"/>
                </a:solidFill>
                <a:latin typeface="Garamond" panose="02020404030301010803" pitchFamily="18" charset="0"/>
              </a:defRPr>
            </a:lvl4pPr>
            <a:lvl5pPr marL="2057400" indent="-228600">
              <a:defRPr>
                <a:solidFill>
                  <a:schemeClr val="tx1"/>
                </a:solidFill>
                <a:latin typeface="Garamond" panose="02020404030301010803" pitchFamily="18" charset="0"/>
              </a:defRPr>
            </a:lvl5pPr>
            <a:lvl6pPr marL="2514600" indent="-228600" eaLnBrk="0" fontAlgn="base" hangingPunct="0">
              <a:spcBef>
                <a:spcPct val="0"/>
              </a:spcBef>
              <a:spcAft>
                <a:spcPct val="0"/>
              </a:spcAft>
              <a:defRPr>
                <a:solidFill>
                  <a:schemeClr val="tx1"/>
                </a:solidFill>
                <a:latin typeface="Garamond" panose="02020404030301010803" pitchFamily="18" charset="0"/>
              </a:defRPr>
            </a:lvl6pPr>
            <a:lvl7pPr marL="2971800" indent="-228600" eaLnBrk="0" fontAlgn="base" hangingPunct="0">
              <a:spcBef>
                <a:spcPct val="0"/>
              </a:spcBef>
              <a:spcAft>
                <a:spcPct val="0"/>
              </a:spcAft>
              <a:defRPr>
                <a:solidFill>
                  <a:schemeClr val="tx1"/>
                </a:solidFill>
                <a:latin typeface="Garamond" panose="02020404030301010803" pitchFamily="18" charset="0"/>
              </a:defRPr>
            </a:lvl7pPr>
            <a:lvl8pPr marL="3429000" indent="-228600" eaLnBrk="0" fontAlgn="base" hangingPunct="0">
              <a:spcBef>
                <a:spcPct val="0"/>
              </a:spcBef>
              <a:spcAft>
                <a:spcPct val="0"/>
              </a:spcAft>
              <a:defRPr>
                <a:solidFill>
                  <a:schemeClr val="tx1"/>
                </a:solidFill>
                <a:latin typeface="Garamond" panose="02020404030301010803" pitchFamily="18" charset="0"/>
              </a:defRPr>
            </a:lvl8pPr>
            <a:lvl9pPr marL="3886200" indent="-228600" eaLnBrk="0" fontAlgn="base" hangingPunct="0">
              <a:spcBef>
                <a:spcPct val="0"/>
              </a:spcBef>
              <a:spcAft>
                <a:spcPct val="0"/>
              </a:spcAft>
              <a:defRPr>
                <a:solidFill>
                  <a:schemeClr val="tx1"/>
                </a:solidFill>
                <a:latin typeface="Garamond" panose="02020404030301010803" pitchFamily="18" charset="0"/>
              </a:defRPr>
            </a:lvl9pPr>
          </a:lstStyle>
          <a:p>
            <a:pPr marL="0" marR="0" lvl="0" indent="0" algn="l" defTabSz="914400" rtl="0" eaLnBrk="0" fontAlgn="base" latinLnBrk="0" hangingPunct="0">
              <a:lnSpc>
                <a:spcPct val="100000"/>
              </a:lnSpc>
              <a:spcBef>
                <a:spcPct val="0"/>
              </a:spcBef>
              <a:spcAft>
                <a:spcPct val="0"/>
              </a:spcAft>
              <a:buClr>
                <a:srgbClr val="000000"/>
              </a:buClr>
              <a:buSzPct val="25000"/>
              <a:buFont typeface="Arial" panose="020B0604020202020204" pitchFamily="34" charset="0"/>
              <a:buNone/>
              <a:tabLst/>
              <a:defRPr/>
            </a:pPr>
            <a:fld id="{A98A653F-31A8-44B7-8031-3417EEF98613}" type="slidenum">
              <a:rPr kumimoji="0" lang="ar-SA" alt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sym typeface="Arial" panose="020B0604020202020204" pitchFamily="34" charset="0"/>
              </a:rPr>
              <a:pPr marL="0" marR="0" lvl="0" indent="0" algn="l" defTabSz="914400" rtl="0" eaLnBrk="0" fontAlgn="base" latinLnBrk="0" hangingPunct="0">
                <a:lnSpc>
                  <a:spcPct val="100000"/>
                </a:lnSpc>
                <a:spcBef>
                  <a:spcPct val="0"/>
                </a:spcBef>
                <a:spcAft>
                  <a:spcPct val="0"/>
                </a:spcAft>
                <a:buClr>
                  <a:srgbClr val="000000"/>
                </a:buClr>
                <a:buSzPct val="25000"/>
                <a:buFont typeface="Arial" panose="020B0604020202020204" pitchFamily="34" charset="0"/>
                <a:buNone/>
                <a:tabLst/>
                <a:defRPr/>
              </a:pPr>
              <a:t>16</a:t>
            </a:fld>
            <a:endPar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sym typeface="Arial" panose="020B0604020202020204" pitchFamily="34" charset="0"/>
            </a:endParaRPr>
          </a:p>
        </p:txBody>
      </p:sp>
    </p:spTree>
    <p:extLst>
      <p:ext uri="{BB962C8B-B14F-4D97-AF65-F5344CB8AC3E}">
        <p14:creationId xmlns:p14="http://schemas.microsoft.com/office/powerpoint/2010/main" val="165425272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47106" name="Shape 307"/>
          <p:cNvSpPr>
            <a:spLocks noGrp="1" noRot="1" noChangeAspect="1" noTextEdit="1"/>
          </p:cNvSpPr>
          <p:nvPr>
            <p:ph type="sldImg" idx="2"/>
          </p:nvPr>
        </p:nvSpPr>
        <p:spPr bwMode="auto">
          <a:xfrm>
            <a:off x="1143000" y="685800"/>
            <a:ext cx="4572000" cy="3429000"/>
          </a:xfrm>
          <a:custGeom>
            <a:avLst/>
            <a:gdLst>
              <a:gd name="T0" fmla="*/ 0 w 120000"/>
              <a:gd name="T1" fmla="*/ 0 h 120000"/>
              <a:gd name="T2" fmla="*/ 2147483647 w 120000"/>
              <a:gd name="T3" fmla="*/ 0 h 120000"/>
              <a:gd name="T4" fmla="*/ 2147483647 w 120000"/>
              <a:gd name="T5" fmla="*/ 2147483647 h 120000"/>
              <a:gd name="T6" fmla="*/ 0 w 120000"/>
              <a:gd name="T7" fmla="*/ 2147483647 h 120000"/>
              <a:gd name="T8" fmla="*/ 0 w 120000"/>
              <a:gd name="T9" fmla="*/ 0 h 120000"/>
              <a:gd name="T10" fmla="*/ 0 60000 65536"/>
              <a:gd name="T11" fmla="*/ 0 60000 65536"/>
              <a:gd name="T12" fmla="*/ 0 60000 65536"/>
              <a:gd name="T13" fmla="*/ 0 60000 65536"/>
              <a:gd name="T14" fmla="*/ 0 60000 65536"/>
              <a:gd name="T15" fmla="*/ 0 w 120000"/>
              <a:gd name="T16" fmla="*/ 0 h 120000"/>
              <a:gd name="T17" fmla="*/ 120000 w 120000"/>
              <a:gd name="T18" fmla="*/ 120000 h 120000"/>
            </a:gdLst>
            <a:ahLst/>
            <a:cxnLst>
              <a:cxn ang="T10">
                <a:pos x="T0" y="T1"/>
              </a:cxn>
              <a:cxn ang="T11">
                <a:pos x="T2" y="T3"/>
              </a:cxn>
              <a:cxn ang="T12">
                <a:pos x="T4" y="T5"/>
              </a:cxn>
              <a:cxn ang="T13">
                <a:pos x="T6" y="T7"/>
              </a:cxn>
              <a:cxn ang="T14">
                <a:pos x="T8" y="T9"/>
              </a:cxn>
            </a:cxnLst>
            <a:rect l="T15" t="T16" r="T17" b="T18"/>
            <a:pathLst>
              <a:path w="120000" h="120000" extrusionOk="0">
                <a:moveTo>
                  <a:pt x="0" y="0"/>
                </a:moveTo>
                <a:lnTo>
                  <a:pt x="120000" y="0"/>
                </a:lnTo>
                <a:lnTo>
                  <a:pt x="120000" y="120000"/>
                </a:lnTo>
                <a:lnTo>
                  <a:pt x="0" y="120000"/>
                </a:lnTo>
                <a:lnTo>
                  <a:pt x="0" y="0"/>
                </a:lnTo>
                <a:close/>
              </a:path>
            </a:pathLst>
          </a:custGeom>
          <a:noFill/>
          <a:ln w="9525">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round/>
                <a:headEnd/>
                <a:tailEnd/>
              </a14:hiddenLine>
            </a:ext>
          </a:extLst>
        </p:spPr>
      </p:sp>
      <p:sp>
        <p:nvSpPr>
          <p:cNvPr id="47107" name="Shape 308"/>
          <p:cNvSpPr>
            <a:spLocks noGrp="1"/>
          </p:cNvSpPr>
          <p:nvPr>
            <p:ph type="body" idx="1"/>
          </p:nvPr>
        </p:nvSpPr>
        <p:spPr bwMode="auto">
          <a:xfrm>
            <a:off x="685800" y="4343400"/>
            <a:ext cx="5486400" cy="41148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25" tIns="45700" rIns="91425" bIns="45700" numCol="1" anchor="t" anchorCtr="0" compatLnSpc="1">
            <a:prstTxWarp prst="textNoShape">
              <a:avLst/>
            </a:prstTxWarp>
          </a:bodyPr>
          <a:lstStyle/>
          <a:p>
            <a:pPr>
              <a:spcBef>
                <a:spcPct val="0"/>
              </a:spcBef>
              <a:buSzPct val="25000"/>
            </a:pPr>
            <a:r>
              <a:rPr lang="en-US" altLang="en-US"/>
              <a:t>During anesthesia check the fetal H.R ..... In cases of high risk of bleeding like (brevia , multiple preg .. Obstructed labour ) insure having blood ... </a:t>
            </a:r>
          </a:p>
          <a:p>
            <a:pPr>
              <a:spcBef>
                <a:spcPct val="0"/>
              </a:spcBef>
              <a:buSzPct val="25000"/>
            </a:pPr>
            <a:r>
              <a:rPr lang="en-US" altLang="en-US"/>
              <a:t>After anesthesia skin cleaned with 4% chlorhexidine</a:t>
            </a:r>
          </a:p>
        </p:txBody>
      </p:sp>
      <p:sp>
        <p:nvSpPr>
          <p:cNvPr id="47108" name="Shape 309"/>
          <p:cNvSpPr txBox="1">
            <a:spLocks noChangeArrowheads="1"/>
          </p:cNvSpPr>
          <p:nvPr/>
        </p:nvSpPr>
        <p:spPr bwMode="auto">
          <a:xfrm>
            <a:off x="1588"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5" tIns="45700" rIns="91425" bIns="45700" anchor="b"/>
          <a:lstStyle>
            <a:lvl1pPr>
              <a:defRPr>
                <a:solidFill>
                  <a:schemeClr val="tx1"/>
                </a:solidFill>
                <a:latin typeface="Garamond" panose="02020404030301010803" pitchFamily="18" charset="0"/>
              </a:defRPr>
            </a:lvl1pPr>
            <a:lvl2pPr marL="742950" indent="-285750">
              <a:defRPr>
                <a:solidFill>
                  <a:schemeClr val="tx1"/>
                </a:solidFill>
                <a:latin typeface="Garamond" panose="02020404030301010803" pitchFamily="18" charset="0"/>
              </a:defRPr>
            </a:lvl2pPr>
            <a:lvl3pPr marL="1143000" indent="-228600">
              <a:defRPr>
                <a:solidFill>
                  <a:schemeClr val="tx1"/>
                </a:solidFill>
                <a:latin typeface="Garamond" panose="02020404030301010803" pitchFamily="18" charset="0"/>
              </a:defRPr>
            </a:lvl3pPr>
            <a:lvl4pPr marL="1600200" indent="-228600">
              <a:defRPr>
                <a:solidFill>
                  <a:schemeClr val="tx1"/>
                </a:solidFill>
                <a:latin typeface="Garamond" panose="02020404030301010803" pitchFamily="18" charset="0"/>
              </a:defRPr>
            </a:lvl4pPr>
            <a:lvl5pPr marL="2057400" indent="-228600">
              <a:defRPr>
                <a:solidFill>
                  <a:schemeClr val="tx1"/>
                </a:solidFill>
                <a:latin typeface="Garamond" panose="02020404030301010803" pitchFamily="18" charset="0"/>
              </a:defRPr>
            </a:lvl5pPr>
            <a:lvl6pPr marL="2514600" indent="-228600" eaLnBrk="0" fontAlgn="base" hangingPunct="0">
              <a:spcBef>
                <a:spcPct val="0"/>
              </a:spcBef>
              <a:spcAft>
                <a:spcPct val="0"/>
              </a:spcAft>
              <a:defRPr>
                <a:solidFill>
                  <a:schemeClr val="tx1"/>
                </a:solidFill>
                <a:latin typeface="Garamond" panose="02020404030301010803" pitchFamily="18" charset="0"/>
              </a:defRPr>
            </a:lvl6pPr>
            <a:lvl7pPr marL="2971800" indent="-228600" eaLnBrk="0" fontAlgn="base" hangingPunct="0">
              <a:spcBef>
                <a:spcPct val="0"/>
              </a:spcBef>
              <a:spcAft>
                <a:spcPct val="0"/>
              </a:spcAft>
              <a:defRPr>
                <a:solidFill>
                  <a:schemeClr val="tx1"/>
                </a:solidFill>
                <a:latin typeface="Garamond" panose="02020404030301010803" pitchFamily="18" charset="0"/>
              </a:defRPr>
            </a:lvl7pPr>
            <a:lvl8pPr marL="3429000" indent="-228600" eaLnBrk="0" fontAlgn="base" hangingPunct="0">
              <a:spcBef>
                <a:spcPct val="0"/>
              </a:spcBef>
              <a:spcAft>
                <a:spcPct val="0"/>
              </a:spcAft>
              <a:defRPr>
                <a:solidFill>
                  <a:schemeClr val="tx1"/>
                </a:solidFill>
                <a:latin typeface="Garamond" panose="02020404030301010803" pitchFamily="18" charset="0"/>
              </a:defRPr>
            </a:lvl8pPr>
            <a:lvl9pPr marL="3886200" indent="-228600" eaLnBrk="0" fontAlgn="base" hangingPunct="0">
              <a:spcBef>
                <a:spcPct val="0"/>
              </a:spcBef>
              <a:spcAft>
                <a:spcPct val="0"/>
              </a:spcAft>
              <a:defRPr>
                <a:solidFill>
                  <a:schemeClr val="tx1"/>
                </a:solidFill>
                <a:latin typeface="Garamond" panose="02020404030301010803" pitchFamily="18" charset="0"/>
              </a:defRPr>
            </a:lvl9pPr>
          </a:lstStyle>
          <a:p>
            <a:pPr marL="0" marR="0" lvl="0" indent="0" algn="l" defTabSz="914400" rtl="0" eaLnBrk="0" fontAlgn="base" latinLnBrk="0" hangingPunct="0">
              <a:lnSpc>
                <a:spcPct val="100000"/>
              </a:lnSpc>
              <a:spcBef>
                <a:spcPct val="0"/>
              </a:spcBef>
              <a:spcAft>
                <a:spcPct val="0"/>
              </a:spcAft>
              <a:buClr>
                <a:srgbClr val="000000"/>
              </a:buClr>
              <a:buSzPct val="25000"/>
              <a:buFont typeface="Arial" panose="020B0604020202020204" pitchFamily="34" charset="0"/>
              <a:buNone/>
              <a:tabLst/>
              <a:defRPr/>
            </a:pPr>
            <a:fld id="{F194C3CA-0FF1-4F73-99E8-4A84CC4C99B8}" type="slidenum">
              <a:rPr kumimoji="0" lang="ar-SA" alt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sym typeface="Arial" panose="020B0604020202020204" pitchFamily="34" charset="0"/>
              </a:rPr>
              <a:pPr marL="0" marR="0" lvl="0" indent="0" algn="l" defTabSz="914400" rtl="0" eaLnBrk="0" fontAlgn="base" latinLnBrk="0" hangingPunct="0">
                <a:lnSpc>
                  <a:spcPct val="100000"/>
                </a:lnSpc>
                <a:spcBef>
                  <a:spcPct val="0"/>
                </a:spcBef>
                <a:spcAft>
                  <a:spcPct val="0"/>
                </a:spcAft>
                <a:buClr>
                  <a:srgbClr val="000000"/>
                </a:buClr>
                <a:buSzPct val="25000"/>
                <a:buFont typeface="Arial" panose="020B0604020202020204" pitchFamily="34" charset="0"/>
                <a:buNone/>
                <a:tabLst/>
                <a:defRPr/>
              </a:pPr>
              <a:t>18</a:t>
            </a:fld>
            <a:endPar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sym typeface="Arial" panose="020B0604020202020204" pitchFamily="34" charset="0"/>
            </a:endParaRPr>
          </a:p>
        </p:txBody>
      </p:sp>
    </p:spTree>
    <p:extLst>
      <p:ext uri="{BB962C8B-B14F-4D97-AF65-F5344CB8AC3E}">
        <p14:creationId xmlns:p14="http://schemas.microsoft.com/office/powerpoint/2010/main" val="223176721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4719092-E61B-4DDE-97C2-B16452711927}" type="slidenum">
              <a:rPr lang="ar-JO" smtClean="0"/>
              <a:pPr/>
              <a:t>19</a:t>
            </a:fld>
            <a:endParaRPr lang="ar-JO"/>
          </a:p>
        </p:txBody>
      </p:sp>
    </p:spTree>
    <p:extLst>
      <p:ext uri="{BB962C8B-B14F-4D97-AF65-F5344CB8AC3E}">
        <p14:creationId xmlns:p14="http://schemas.microsoft.com/office/powerpoint/2010/main" val="146635714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51202" name="Shape 336"/>
          <p:cNvSpPr>
            <a:spLocks noGrp="1"/>
          </p:cNvSpPr>
          <p:nvPr>
            <p:ph type="body" idx="1"/>
          </p:nvPr>
        </p:nvSpPr>
        <p:spPr bwMode="auto">
          <a:xfrm>
            <a:off x="685800" y="4343400"/>
            <a:ext cx="5486400" cy="41148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25" tIns="91425" rIns="91425" bIns="91425" numCol="1" anchor="t" anchorCtr="0" compatLnSpc="1">
            <a:prstTxWarp prst="textNoShape">
              <a:avLst/>
            </a:prstTxWarp>
          </a:bodyPr>
          <a:lstStyle/>
          <a:p>
            <a:pPr>
              <a:spcBef>
                <a:spcPct val="0"/>
              </a:spcBef>
            </a:pPr>
            <a:endParaRPr lang="ar-JO" altLang="en-US"/>
          </a:p>
        </p:txBody>
      </p:sp>
      <p:sp>
        <p:nvSpPr>
          <p:cNvPr id="51203" name="Shape 337"/>
          <p:cNvSpPr>
            <a:spLocks noGrp="1" noRot="1" noChangeAspect="1" noTextEdit="1"/>
          </p:cNvSpPr>
          <p:nvPr>
            <p:ph type="sldImg" idx="2"/>
          </p:nvPr>
        </p:nvSpPr>
        <p:spPr bwMode="auto">
          <a:xfrm>
            <a:off x="1143000" y="685800"/>
            <a:ext cx="4572000" cy="3429000"/>
          </a:xfrm>
          <a:custGeom>
            <a:avLst/>
            <a:gdLst>
              <a:gd name="T0" fmla="*/ 0 w 120000"/>
              <a:gd name="T1" fmla="*/ 0 h 120000"/>
              <a:gd name="T2" fmla="*/ 2147483647 w 120000"/>
              <a:gd name="T3" fmla="*/ 0 h 120000"/>
              <a:gd name="T4" fmla="*/ 2147483647 w 120000"/>
              <a:gd name="T5" fmla="*/ 2147483647 h 120000"/>
              <a:gd name="T6" fmla="*/ 0 w 120000"/>
              <a:gd name="T7" fmla="*/ 2147483647 h 120000"/>
              <a:gd name="T8" fmla="*/ 0 w 120000"/>
              <a:gd name="T9" fmla="*/ 0 h 120000"/>
              <a:gd name="T10" fmla="*/ 0 60000 65536"/>
              <a:gd name="T11" fmla="*/ 0 60000 65536"/>
              <a:gd name="T12" fmla="*/ 0 60000 65536"/>
              <a:gd name="T13" fmla="*/ 0 60000 65536"/>
              <a:gd name="T14" fmla="*/ 0 60000 65536"/>
              <a:gd name="T15" fmla="*/ 0 w 120000"/>
              <a:gd name="T16" fmla="*/ 0 h 120000"/>
              <a:gd name="T17" fmla="*/ 120000 w 120000"/>
              <a:gd name="T18" fmla="*/ 120000 h 120000"/>
            </a:gdLst>
            <a:ahLst/>
            <a:cxnLst>
              <a:cxn ang="T10">
                <a:pos x="T0" y="T1"/>
              </a:cxn>
              <a:cxn ang="T11">
                <a:pos x="T2" y="T3"/>
              </a:cxn>
              <a:cxn ang="T12">
                <a:pos x="T4" y="T5"/>
              </a:cxn>
              <a:cxn ang="T13">
                <a:pos x="T6" y="T7"/>
              </a:cxn>
              <a:cxn ang="T14">
                <a:pos x="T8" y="T9"/>
              </a:cxn>
            </a:cxnLst>
            <a:rect l="T15" t="T16" r="T17" b="T18"/>
            <a:pathLst>
              <a:path w="120000" h="120000" extrusionOk="0">
                <a:moveTo>
                  <a:pt x="0" y="0"/>
                </a:moveTo>
                <a:lnTo>
                  <a:pt x="120000" y="0"/>
                </a:lnTo>
                <a:lnTo>
                  <a:pt x="120000" y="120000"/>
                </a:lnTo>
                <a:lnTo>
                  <a:pt x="0" y="120000"/>
                </a:lnTo>
                <a:lnTo>
                  <a:pt x="0" y="0"/>
                </a:lnTo>
                <a:close/>
              </a:path>
            </a:pathLst>
          </a:custGeom>
          <a:noFill/>
          <a:ln>
            <a:solidFill>
              <a:srgbClr val="000000"/>
            </a:solidFill>
            <a:round/>
            <a:headEnd/>
            <a:tailEnd/>
          </a:ln>
          <a:extLst>
            <a:ext uri="{909E8E84-426E-40DD-AFC4-6F175D3DCCD1}">
              <a14:hiddenFill xmlns:a14="http://schemas.microsoft.com/office/drawing/2010/main">
                <a:solidFill>
                  <a:srgbClr val="FFFFFF"/>
                </a:solidFill>
              </a14:hiddenFill>
            </a:ext>
          </a:extLst>
        </p:spPr>
      </p:sp>
    </p:spTree>
    <p:extLst>
      <p:ext uri="{BB962C8B-B14F-4D97-AF65-F5344CB8AC3E}">
        <p14:creationId xmlns:p14="http://schemas.microsoft.com/office/powerpoint/2010/main" val="422086899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lgn="l" rtl="0"/>
            <a:r>
              <a:rPr lang="en-US" sz="1200" dirty="0">
                <a:latin typeface="Times New Roman" pitchFamily="18" charset="0"/>
                <a:ea typeface="Arial" pitchFamily="34" charset="0"/>
                <a:cs typeface="Times New Roman" pitchFamily="18" charset="0"/>
              </a:rPr>
              <a:t/>
            </a:r>
            <a:br>
              <a:rPr lang="en-US" sz="1200" dirty="0">
                <a:latin typeface="Times New Roman" pitchFamily="18" charset="0"/>
                <a:ea typeface="Arial" pitchFamily="34" charset="0"/>
                <a:cs typeface="Times New Roman" pitchFamily="18" charset="0"/>
              </a:rPr>
            </a:br>
            <a:r>
              <a:rPr lang="en-US" sz="1200" dirty="0">
                <a:latin typeface="Times New Roman" pitchFamily="18" charset="0"/>
                <a:ea typeface="Arial" pitchFamily="34" charset="0"/>
                <a:cs typeface="Times New Roman" pitchFamily="18" charset="0"/>
                <a:sym typeface="Arial" pitchFamily="34" charset="0"/>
              </a:rPr>
              <a:t/>
            </a:r>
            <a:br>
              <a:rPr lang="en-US" sz="1200" dirty="0">
                <a:latin typeface="Times New Roman" pitchFamily="18" charset="0"/>
                <a:ea typeface="Arial" pitchFamily="34" charset="0"/>
                <a:cs typeface="Times New Roman" pitchFamily="18" charset="0"/>
                <a:sym typeface="Arial" pitchFamily="34" charset="0"/>
              </a:rPr>
            </a:br>
            <a:endParaRPr lang="ar-JO" dirty="0"/>
          </a:p>
        </p:txBody>
      </p:sp>
      <p:sp>
        <p:nvSpPr>
          <p:cNvPr id="4" name="Slide Number Placeholder 3"/>
          <p:cNvSpPr>
            <a:spLocks noGrp="1"/>
          </p:cNvSpPr>
          <p:nvPr>
            <p:ph type="sldNum" sz="quarter" idx="10"/>
          </p:nvPr>
        </p:nvSpPr>
        <p:spPr/>
        <p:txBody>
          <a:bodyPr/>
          <a:lstStyle/>
          <a:p>
            <a:fld id="{14719092-E61B-4DDE-97C2-B16452711927}" type="slidenum">
              <a:rPr lang="ar-JO" smtClean="0">
                <a:solidFill>
                  <a:prstClr val="black"/>
                </a:solidFill>
              </a:rPr>
              <a:pPr/>
              <a:t>27</a:t>
            </a:fld>
            <a:endParaRPr lang="ar-JO">
              <a:solidFill>
                <a:prstClr val="black"/>
              </a:solidFill>
            </a:endParaRPr>
          </a:p>
        </p:txBody>
      </p:sp>
    </p:spTree>
    <p:extLst>
      <p:ext uri="{BB962C8B-B14F-4D97-AF65-F5344CB8AC3E}">
        <p14:creationId xmlns:p14="http://schemas.microsoft.com/office/powerpoint/2010/main" val="326203580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lgn="l" rtl="0"/>
            <a:endParaRPr lang="ar-JO" dirty="0"/>
          </a:p>
          <a:p>
            <a:endParaRPr lang="ar-JO" dirty="0"/>
          </a:p>
        </p:txBody>
      </p:sp>
      <p:sp>
        <p:nvSpPr>
          <p:cNvPr id="4" name="Slide Number Placeholder 3"/>
          <p:cNvSpPr>
            <a:spLocks noGrp="1"/>
          </p:cNvSpPr>
          <p:nvPr>
            <p:ph type="sldNum" sz="quarter" idx="10"/>
          </p:nvPr>
        </p:nvSpPr>
        <p:spPr/>
        <p:txBody>
          <a:bodyPr/>
          <a:lstStyle/>
          <a:p>
            <a:fld id="{14719092-E61B-4DDE-97C2-B16452711927}" type="slidenum">
              <a:rPr lang="ar-JO" smtClean="0">
                <a:solidFill>
                  <a:prstClr val="black"/>
                </a:solidFill>
              </a:rPr>
              <a:pPr/>
              <a:t>28</a:t>
            </a:fld>
            <a:endParaRPr lang="ar-JO">
              <a:solidFill>
                <a:prstClr val="black"/>
              </a:solidFill>
            </a:endParaRPr>
          </a:p>
        </p:txBody>
      </p:sp>
    </p:spTree>
    <p:extLst>
      <p:ext uri="{BB962C8B-B14F-4D97-AF65-F5344CB8AC3E}">
        <p14:creationId xmlns:p14="http://schemas.microsoft.com/office/powerpoint/2010/main" val="3017058249"/>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2">
        <a:schemeClr val="bg2"/>
      </p:bgRef>
    </p:bg>
    <p:spTree>
      <p:nvGrpSpPr>
        <p:cNvPr id="1" name=""/>
        <p:cNvGrpSpPr/>
        <p:nvPr/>
      </p:nvGrpSpPr>
      <p:grpSpPr>
        <a:xfrm>
          <a:off x="0" y="0"/>
          <a:ext cx="0" cy="0"/>
          <a:chOff x="0" y="0"/>
          <a:chExt cx="0" cy="0"/>
        </a:xfrm>
      </p:grpSpPr>
      <p:sp>
        <p:nvSpPr>
          <p:cNvPr id="16" name="Rectangle 15"/>
          <p:cNvSpPr/>
          <p:nvPr/>
        </p:nvSpPr>
        <p:spPr>
          <a:xfrm>
            <a:off x="0" y="0"/>
            <a:ext cx="9144000" cy="6858000"/>
          </a:xfrm>
          <a:prstGeom prst="rect">
            <a:avLst/>
          </a:prstGeom>
          <a:blipFill dpi="0" rotWithShape="1">
            <a:blip r:embed="rId2">
              <a:alphaModFix amt="45000"/>
              <a:duotone>
                <a:schemeClr val="accent1">
                  <a:shade val="45000"/>
                  <a:satMod val="135000"/>
                </a:schemeClr>
                <a:prstClr val="white"/>
              </a:duotone>
            </a:blip>
            <a:srcRect/>
            <a:tile tx="-44450" ty="38100" sx="85000" sy="85000" flip="none" algn="tl"/>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Rectangle 9"/>
          <p:cNvSpPr/>
          <p:nvPr/>
        </p:nvSpPr>
        <p:spPr>
          <a:xfrm>
            <a:off x="980902" y="1275025"/>
            <a:ext cx="7182197" cy="4307950"/>
          </a:xfrm>
          <a:prstGeom prst="rect">
            <a:avLst/>
          </a:prstGeom>
          <a:solidFill>
            <a:schemeClr val="bg1"/>
          </a:solidFill>
          <a:ln w="6350" cap="flat" cmpd="sng" algn="ctr">
            <a:noFill/>
            <a:prstDash val="solid"/>
          </a:ln>
          <a:effectLst>
            <a:outerShdw blurRad="50800" algn="ctr" rotWithShape="0">
              <a:prstClr val="black">
                <a:alpha val="66000"/>
              </a:prstClr>
            </a:outerShdw>
            <a:softEdge rad="0"/>
          </a:effectLst>
        </p:spPr>
      </p:sp>
      <p:sp>
        <p:nvSpPr>
          <p:cNvPr id="11" name="Rectangle 10"/>
          <p:cNvSpPr/>
          <p:nvPr/>
        </p:nvSpPr>
        <p:spPr>
          <a:xfrm>
            <a:off x="1088136" y="1385316"/>
            <a:ext cx="6967728" cy="4087368"/>
          </a:xfrm>
          <a:prstGeom prst="rect">
            <a:avLst/>
          </a:prstGeom>
          <a:noFill/>
          <a:ln w="6350" cap="sq" cmpd="sng" algn="ctr">
            <a:solidFill>
              <a:schemeClr val="tx1">
                <a:lumMod val="75000"/>
                <a:lumOff val="25000"/>
              </a:schemeClr>
            </a:solidFill>
            <a:prstDash val="solid"/>
            <a:miter lim="800000"/>
          </a:ln>
          <a:effectLst/>
        </p:spPr>
      </p:sp>
      <p:sp>
        <p:nvSpPr>
          <p:cNvPr id="15" name="Rectangle 14"/>
          <p:cNvSpPr/>
          <p:nvPr/>
        </p:nvSpPr>
        <p:spPr>
          <a:xfrm>
            <a:off x="3794760" y="1267730"/>
            <a:ext cx="1554480" cy="64008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sp>
      <p:grpSp>
        <p:nvGrpSpPr>
          <p:cNvPr id="4" name="Group 3"/>
          <p:cNvGrpSpPr/>
          <p:nvPr/>
        </p:nvGrpSpPr>
        <p:grpSpPr>
          <a:xfrm>
            <a:off x="3886200" y="1267731"/>
            <a:ext cx="1371600" cy="548640"/>
            <a:chOff x="5318306" y="1386268"/>
            <a:chExt cx="1567331" cy="645295"/>
          </a:xfrm>
        </p:grpSpPr>
        <p:cxnSp>
          <p:nvCxnSpPr>
            <p:cNvPr id="17" name="Straight Connector 16"/>
            <p:cNvCxnSpPr/>
            <p:nvPr/>
          </p:nvCxnSpPr>
          <p:spPr>
            <a:xfrm>
              <a:off x="5318306" y="1386268"/>
              <a:ext cx="0" cy="640080"/>
            </a:xfrm>
            <a:prstGeom prst="line">
              <a:avLst/>
            </a:prstGeom>
            <a:solidFill>
              <a:schemeClr val="tx1">
                <a:lumMod val="85000"/>
                <a:lumOff val="15000"/>
              </a:schemeClr>
            </a:solidFill>
            <a:ln>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a:off x="6885637" y="1386268"/>
              <a:ext cx="0" cy="640080"/>
            </a:xfrm>
            <a:prstGeom prst="line">
              <a:avLst/>
            </a:prstGeom>
            <a:solidFill>
              <a:schemeClr val="tx1">
                <a:lumMod val="85000"/>
                <a:lumOff val="15000"/>
              </a:schemeClr>
            </a:solidFill>
            <a:ln>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a:off x="5318306" y="2031563"/>
              <a:ext cx="1567331" cy="0"/>
            </a:xfrm>
            <a:prstGeom prst="line">
              <a:avLst/>
            </a:prstGeom>
            <a:solidFill>
              <a:schemeClr val="tx1">
                <a:lumMod val="85000"/>
                <a:lumOff val="15000"/>
              </a:schemeClr>
            </a:solidFill>
            <a:ln>
              <a:solidFill>
                <a:schemeClr val="tx1"/>
              </a:solidFill>
              <a:miter lim="800000"/>
            </a:ln>
          </p:spPr>
          <p:style>
            <a:lnRef idx="1">
              <a:schemeClr val="accent1"/>
            </a:lnRef>
            <a:fillRef idx="0">
              <a:schemeClr val="accent1"/>
            </a:fillRef>
            <a:effectRef idx="0">
              <a:schemeClr val="accent1"/>
            </a:effectRef>
            <a:fontRef idx="minor">
              <a:schemeClr val="tx1"/>
            </a:fontRef>
          </p:style>
        </p:cxnSp>
      </p:grpSp>
      <p:sp>
        <p:nvSpPr>
          <p:cNvPr id="2" name="Title 1"/>
          <p:cNvSpPr>
            <a:spLocks noGrp="1"/>
          </p:cNvSpPr>
          <p:nvPr>
            <p:ph type="ctrTitle"/>
          </p:nvPr>
        </p:nvSpPr>
        <p:spPr>
          <a:xfrm>
            <a:off x="1171281" y="2091263"/>
            <a:ext cx="6801440" cy="2590800"/>
          </a:xfrm>
        </p:spPr>
        <p:txBody>
          <a:bodyPr tIns="45720" bIns="45720" anchor="ctr">
            <a:noAutofit/>
          </a:bodyPr>
          <a:lstStyle>
            <a:lvl1pPr algn="ctr">
              <a:lnSpc>
                <a:spcPct val="83000"/>
              </a:lnSpc>
              <a:defRPr lang="en-US" sz="6200" b="0" kern="1200" cap="all" spc="-100" baseline="0" dirty="0">
                <a:solidFill>
                  <a:schemeClr val="tx1">
                    <a:lumMod val="85000"/>
                    <a:lumOff val="15000"/>
                  </a:schemeClr>
                </a:solidFill>
                <a:effectLst/>
                <a:latin typeface="+mj-lt"/>
                <a:ea typeface="+mn-ea"/>
                <a:cs typeface="+mn-cs"/>
              </a:defRPr>
            </a:lvl1pPr>
          </a:lstStyle>
          <a:p>
            <a:r>
              <a:rPr lang="en-US"/>
              <a:t>Click to edit Master title style</a:t>
            </a:r>
            <a:endParaRPr lang="en-US" dirty="0"/>
          </a:p>
        </p:txBody>
      </p:sp>
      <p:sp>
        <p:nvSpPr>
          <p:cNvPr id="3" name="Subtitle 2"/>
          <p:cNvSpPr>
            <a:spLocks noGrp="1"/>
          </p:cNvSpPr>
          <p:nvPr>
            <p:ph type="subTitle" idx="1"/>
          </p:nvPr>
        </p:nvSpPr>
        <p:spPr>
          <a:xfrm>
            <a:off x="1171575" y="4682062"/>
            <a:ext cx="6803136" cy="502920"/>
          </a:xfrm>
        </p:spPr>
        <p:txBody>
          <a:bodyPr>
            <a:normAutofit/>
          </a:bodyPr>
          <a:lstStyle>
            <a:lvl1pPr marL="0" indent="0" algn="ctr">
              <a:spcBef>
                <a:spcPts val="0"/>
              </a:spcBef>
              <a:buNone/>
              <a:defRPr sz="1400" spc="80" baseline="0">
                <a:solidFill>
                  <a:schemeClr val="tx1"/>
                </a:solidFill>
              </a:defRPr>
            </a:lvl1pPr>
            <a:lvl2pPr marL="457200" indent="0" algn="ctr">
              <a:buNone/>
              <a:defRPr sz="1400"/>
            </a:lvl2pPr>
            <a:lvl3pPr marL="914400" indent="0" algn="ctr">
              <a:buNone/>
              <a:defRPr sz="1400"/>
            </a:lvl3pPr>
            <a:lvl4pPr marL="1371600" indent="0" algn="ctr">
              <a:buNone/>
              <a:defRPr sz="1400"/>
            </a:lvl4pPr>
            <a:lvl5pPr marL="1828800" indent="0" algn="ctr">
              <a:buNone/>
              <a:defRPr sz="1400"/>
            </a:lvl5pPr>
            <a:lvl6pPr marL="2286000" indent="0" algn="ctr">
              <a:buNone/>
              <a:defRPr sz="1400"/>
            </a:lvl6pPr>
            <a:lvl7pPr marL="2743200" indent="0" algn="ctr">
              <a:buNone/>
              <a:defRPr sz="1400"/>
            </a:lvl7pPr>
            <a:lvl8pPr marL="3200400" indent="0" algn="ctr">
              <a:buNone/>
              <a:defRPr sz="1400"/>
            </a:lvl8pPr>
            <a:lvl9pPr marL="3657600" indent="0" algn="ctr">
              <a:buNone/>
              <a:defRPr sz="1400"/>
            </a:lvl9pPr>
          </a:lstStyle>
          <a:p>
            <a:r>
              <a:rPr lang="en-US"/>
              <a:t>Click to edit Master subtitle style</a:t>
            </a:r>
            <a:endParaRPr lang="en-US" dirty="0"/>
          </a:p>
        </p:txBody>
      </p:sp>
      <p:sp>
        <p:nvSpPr>
          <p:cNvPr id="20" name="Date Placeholder 19"/>
          <p:cNvSpPr>
            <a:spLocks noGrp="1"/>
          </p:cNvSpPr>
          <p:nvPr>
            <p:ph type="dt" sz="half" idx="10"/>
          </p:nvPr>
        </p:nvSpPr>
        <p:spPr>
          <a:xfrm>
            <a:off x="3931920" y="1327188"/>
            <a:ext cx="1280160" cy="457200"/>
          </a:xfrm>
        </p:spPr>
        <p:txBody>
          <a:bodyPr/>
          <a:lstStyle>
            <a:lvl1pPr algn="ctr">
              <a:defRPr sz="1100" spc="0" baseline="0">
                <a:solidFill>
                  <a:schemeClr val="tx1"/>
                </a:solidFill>
                <a:latin typeface="+mn-lt"/>
              </a:defRPr>
            </a:lvl1pPr>
          </a:lstStyle>
          <a:p>
            <a:fld id="{CE2898DF-6AB4-4D98-9C7E-3F04ABB9FD5C}" type="datetimeFigureOut">
              <a:rPr lang="ar-JO" smtClean="0"/>
              <a:t>13/12/1441</a:t>
            </a:fld>
            <a:endParaRPr lang="ar-JO"/>
          </a:p>
        </p:txBody>
      </p:sp>
      <p:sp>
        <p:nvSpPr>
          <p:cNvPr id="21" name="Footer Placeholder 20"/>
          <p:cNvSpPr>
            <a:spLocks noGrp="1"/>
          </p:cNvSpPr>
          <p:nvPr>
            <p:ph type="ftr" sz="quarter" idx="11"/>
          </p:nvPr>
        </p:nvSpPr>
        <p:spPr>
          <a:xfrm>
            <a:off x="1104936" y="5211060"/>
            <a:ext cx="4429125" cy="228600"/>
          </a:xfrm>
        </p:spPr>
        <p:txBody>
          <a:bodyPr/>
          <a:lstStyle>
            <a:lvl1pPr algn="l">
              <a:defRPr sz="900">
                <a:solidFill>
                  <a:schemeClr val="tx1">
                    <a:lumMod val="75000"/>
                    <a:lumOff val="25000"/>
                  </a:schemeClr>
                </a:solidFill>
              </a:defRPr>
            </a:lvl1pPr>
          </a:lstStyle>
          <a:p>
            <a:endParaRPr lang="ar-JO"/>
          </a:p>
        </p:txBody>
      </p:sp>
      <p:sp>
        <p:nvSpPr>
          <p:cNvPr id="22" name="Slide Number Placeholder 21"/>
          <p:cNvSpPr>
            <a:spLocks noGrp="1"/>
          </p:cNvSpPr>
          <p:nvPr>
            <p:ph type="sldNum" sz="quarter" idx="12"/>
          </p:nvPr>
        </p:nvSpPr>
        <p:spPr>
          <a:xfrm>
            <a:off x="6455190" y="5212080"/>
            <a:ext cx="1583911" cy="228600"/>
          </a:xfrm>
        </p:spPr>
        <p:txBody>
          <a:bodyPr/>
          <a:lstStyle>
            <a:lvl1pPr>
              <a:defRPr>
                <a:solidFill>
                  <a:schemeClr val="tx1">
                    <a:lumMod val="75000"/>
                    <a:lumOff val="25000"/>
                  </a:schemeClr>
                </a:solidFill>
              </a:defRPr>
            </a:lvl1pPr>
          </a:lstStyle>
          <a:p>
            <a:fld id="{3444BFF4-CCF6-4F43-BABB-3990472C12C3}" type="slidenum">
              <a:rPr lang="ar-JO" smtClean="0"/>
              <a:t>‹#›</a:t>
            </a:fld>
            <a:endParaRPr lang="ar-JO"/>
          </a:p>
        </p:txBody>
      </p:sp>
    </p:spTree>
    <p:extLst>
      <p:ext uri="{BB962C8B-B14F-4D97-AF65-F5344CB8AC3E}">
        <p14:creationId xmlns:p14="http://schemas.microsoft.com/office/powerpoint/2010/main" val="3346021266"/>
      </p:ext>
    </p:extLst>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E2898DF-6AB4-4D98-9C7E-3F04ABB9FD5C}" type="datetimeFigureOut">
              <a:rPr lang="ar-JO" smtClean="0"/>
              <a:t>13/12/1441</a:t>
            </a:fld>
            <a:endParaRPr lang="ar-JO"/>
          </a:p>
        </p:txBody>
      </p:sp>
      <p:sp>
        <p:nvSpPr>
          <p:cNvPr id="5" name="Footer Placeholder 4"/>
          <p:cNvSpPr>
            <a:spLocks noGrp="1"/>
          </p:cNvSpPr>
          <p:nvPr>
            <p:ph type="ftr" sz="quarter" idx="11"/>
          </p:nvPr>
        </p:nvSpPr>
        <p:spPr/>
        <p:txBody>
          <a:bodyPr/>
          <a:lstStyle/>
          <a:p>
            <a:endParaRPr lang="ar-JO"/>
          </a:p>
        </p:txBody>
      </p:sp>
      <p:sp>
        <p:nvSpPr>
          <p:cNvPr id="6" name="Slide Number Placeholder 5"/>
          <p:cNvSpPr>
            <a:spLocks noGrp="1"/>
          </p:cNvSpPr>
          <p:nvPr>
            <p:ph type="sldNum" sz="quarter" idx="12"/>
          </p:nvPr>
        </p:nvSpPr>
        <p:spPr/>
        <p:txBody>
          <a:bodyPr/>
          <a:lstStyle/>
          <a:p>
            <a:fld id="{3444BFF4-CCF6-4F43-BABB-3990472C12C3}" type="slidenum">
              <a:rPr lang="ar-JO" smtClean="0"/>
              <a:t>‹#›</a:t>
            </a:fld>
            <a:endParaRPr lang="ar-JO"/>
          </a:p>
        </p:txBody>
      </p:sp>
    </p:spTree>
    <p:extLst>
      <p:ext uri="{BB962C8B-B14F-4D97-AF65-F5344CB8AC3E}">
        <p14:creationId xmlns:p14="http://schemas.microsoft.com/office/powerpoint/2010/main" val="77353115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43700" y="762000"/>
            <a:ext cx="1771650" cy="5257800"/>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762000"/>
            <a:ext cx="6057900" cy="5257800"/>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E2898DF-6AB4-4D98-9C7E-3F04ABB9FD5C}" type="datetimeFigureOut">
              <a:rPr lang="ar-JO" smtClean="0"/>
              <a:t>13/12/1441</a:t>
            </a:fld>
            <a:endParaRPr lang="ar-JO"/>
          </a:p>
        </p:txBody>
      </p:sp>
      <p:sp>
        <p:nvSpPr>
          <p:cNvPr id="5" name="Footer Placeholder 4"/>
          <p:cNvSpPr>
            <a:spLocks noGrp="1"/>
          </p:cNvSpPr>
          <p:nvPr>
            <p:ph type="ftr" sz="quarter" idx="11"/>
          </p:nvPr>
        </p:nvSpPr>
        <p:spPr/>
        <p:txBody>
          <a:bodyPr/>
          <a:lstStyle/>
          <a:p>
            <a:endParaRPr lang="ar-JO"/>
          </a:p>
        </p:txBody>
      </p:sp>
      <p:sp>
        <p:nvSpPr>
          <p:cNvPr id="6" name="Slide Number Placeholder 5"/>
          <p:cNvSpPr>
            <a:spLocks noGrp="1"/>
          </p:cNvSpPr>
          <p:nvPr>
            <p:ph type="sldNum" sz="quarter" idx="12"/>
          </p:nvPr>
        </p:nvSpPr>
        <p:spPr/>
        <p:txBody>
          <a:bodyPr/>
          <a:lstStyle/>
          <a:p>
            <a:fld id="{3444BFF4-CCF6-4F43-BABB-3990472C12C3}" type="slidenum">
              <a:rPr lang="ar-JO" smtClean="0"/>
              <a:t>‹#›</a:t>
            </a:fld>
            <a:endParaRPr lang="ar-JO"/>
          </a:p>
        </p:txBody>
      </p:sp>
    </p:spTree>
    <p:extLst>
      <p:ext uri="{BB962C8B-B14F-4D97-AF65-F5344CB8AC3E}">
        <p14:creationId xmlns:p14="http://schemas.microsoft.com/office/powerpoint/2010/main" val="379234385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2382" y="6400800"/>
            <a:ext cx="9141619"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2" y="633431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822960" y="758952"/>
            <a:ext cx="7543800" cy="3566160"/>
          </a:xfrm>
        </p:spPr>
        <p:txBody>
          <a:bodyPr anchor="b">
            <a:normAutofit/>
          </a:bodyPr>
          <a:lstStyle>
            <a:lvl1pPr algn="l">
              <a:lnSpc>
                <a:spcPct val="85000"/>
              </a:lnSpc>
              <a:defRPr sz="8000" spc="-50" baseline="0">
                <a:solidFill>
                  <a:schemeClr val="tx1">
                    <a:lumMod val="85000"/>
                    <a:lumOff val="15000"/>
                  </a:schemeClr>
                </a:solidFill>
              </a:defRPr>
            </a:lvl1pPr>
          </a:lstStyle>
          <a:p>
            <a:r>
              <a:rPr lang="en-US"/>
              <a:t>Click to edit Master title style</a:t>
            </a:r>
            <a:endParaRPr lang="en-US" dirty="0"/>
          </a:p>
        </p:txBody>
      </p:sp>
      <p:sp>
        <p:nvSpPr>
          <p:cNvPr id="3" name="Subtitle 2"/>
          <p:cNvSpPr>
            <a:spLocks noGrp="1"/>
          </p:cNvSpPr>
          <p:nvPr>
            <p:ph type="subTitle" idx="1"/>
          </p:nvPr>
        </p:nvSpPr>
        <p:spPr>
          <a:xfrm>
            <a:off x="825038" y="4455621"/>
            <a:ext cx="75438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CE2898DF-6AB4-4D98-9C7E-3F04ABB9FD5C}" type="datetimeFigureOut">
              <a:rPr lang="ar-JO" smtClean="0"/>
              <a:pPr/>
              <a:t>13/12/1441</a:t>
            </a:fld>
            <a:endParaRPr lang="ar-JO"/>
          </a:p>
        </p:txBody>
      </p:sp>
      <p:sp>
        <p:nvSpPr>
          <p:cNvPr id="5" name="Footer Placeholder 4"/>
          <p:cNvSpPr>
            <a:spLocks noGrp="1"/>
          </p:cNvSpPr>
          <p:nvPr>
            <p:ph type="ftr" sz="quarter" idx="11"/>
          </p:nvPr>
        </p:nvSpPr>
        <p:spPr/>
        <p:txBody>
          <a:bodyPr/>
          <a:lstStyle/>
          <a:p>
            <a:endParaRPr lang="ar-JO"/>
          </a:p>
        </p:txBody>
      </p:sp>
      <p:sp>
        <p:nvSpPr>
          <p:cNvPr id="6" name="Slide Number Placeholder 5"/>
          <p:cNvSpPr>
            <a:spLocks noGrp="1"/>
          </p:cNvSpPr>
          <p:nvPr>
            <p:ph type="sldNum" sz="quarter" idx="12"/>
          </p:nvPr>
        </p:nvSpPr>
        <p:spPr/>
        <p:txBody>
          <a:bodyPr/>
          <a:lstStyle/>
          <a:p>
            <a:fld id="{3444BFF4-CCF6-4F43-BABB-3990472C12C3}" type="slidenum">
              <a:rPr lang="ar-JO" smtClean="0"/>
              <a:pPr/>
              <a:t>‹#›</a:t>
            </a:fld>
            <a:endParaRPr lang="ar-JO"/>
          </a:p>
        </p:txBody>
      </p:sp>
      <p:cxnSp>
        <p:nvCxnSpPr>
          <p:cNvPr id="9" name="Straight Connector 8"/>
          <p:cNvCxnSpPr/>
          <p:nvPr/>
        </p:nvCxnSpPr>
        <p:spPr>
          <a:xfrm>
            <a:off x="905744" y="4343400"/>
            <a:ext cx="740664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77195135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E2898DF-6AB4-4D98-9C7E-3F04ABB9FD5C}" type="datetimeFigureOut">
              <a:rPr lang="ar-JO" smtClean="0"/>
              <a:pPr/>
              <a:t>13/12/1441</a:t>
            </a:fld>
            <a:endParaRPr lang="ar-JO"/>
          </a:p>
        </p:txBody>
      </p:sp>
      <p:sp>
        <p:nvSpPr>
          <p:cNvPr id="5" name="Footer Placeholder 4"/>
          <p:cNvSpPr>
            <a:spLocks noGrp="1"/>
          </p:cNvSpPr>
          <p:nvPr>
            <p:ph type="ftr" sz="quarter" idx="11"/>
          </p:nvPr>
        </p:nvSpPr>
        <p:spPr/>
        <p:txBody>
          <a:bodyPr/>
          <a:lstStyle/>
          <a:p>
            <a:endParaRPr lang="ar-JO"/>
          </a:p>
        </p:txBody>
      </p:sp>
      <p:sp>
        <p:nvSpPr>
          <p:cNvPr id="6" name="Slide Number Placeholder 5"/>
          <p:cNvSpPr>
            <a:spLocks noGrp="1"/>
          </p:cNvSpPr>
          <p:nvPr>
            <p:ph type="sldNum" sz="quarter" idx="12"/>
          </p:nvPr>
        </p:nvSpPr>
        <p:spPr/>
        <p:txBody>
          <a:bodyPr/>
          <a:lstStyle/>
          <a:p>
            <a:fld id="{3444BFF4-CCF6-4F43-BABB-3990472C12C3}" type="slidenum">
              <a:rPr lang="ar-JO" smtClean="0"/>
              <a:pPr/>
              <a:t>‹#›</a:t>
            </a:fld>
            <a:endParaRPr lang="ar-JO"/>
          </a:p>
        </p:txBody>
      </p:sp>
    </p:spTree>
    <p:extLst>
      <p:ext uri="{BB962C8B-B14F-4D97-AF65-F5344CB8AC3E}">
        <p14:creationId xmlns:p14="http://schemas.microsoft.com/office/powerpoint/2010/main" val="191280014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2382" y="6400800"/>
            <a:ext cx="9141619"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2" y="633431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22960" y="758952"/>
            <a:ext cx="7543800" cy="3566160"/>
          </a:xfrm>
        </p:spPr>
        <p:txBody>
          <a:bodyPr anchor="b" anchorCtr="0">
            <a:normAutofit/>
          </a:bodyPr>
          <a:lstStyle>
            <a:lvl1pPr>
              <a:lnSpc>
                <a:spcPct val="85000"/>
              </a:lnSpc>
              <a:defRPr sz="8000" b="0">
                <a:solidFill>
                  <a:schemeClr val="tx1">
                    <a:lumMod val="85000"/>
                    <a:lumOff val="15000"/>
                  </a:schemeClr>
                </a:solidFill>
              </a:defRPr>
            </a:lvl1pPr>
          </a:lstStyle>
          <a:p>
            <a:r>
              <a:rPr lang="en-US"/>
              <a:t>Click to edit Master title style</a:t>
            </a:r>
            <a:endParaRPr lang="en-US" dirty="0"/>
          </a:p>
        </p:txBody>
      </p:sp>
      <p:sp>
        <p:nvSpPr>
          <p:cNvPr id="3" name="Text Placeholder 2"/>
          <p:cNvSpPr>
            <a:spLocks noGrp="1"/>
          </p:cNvSpPr>
          <p:nvPr>
            <p:ph type="body" idx="1"/>
          </p:nvPr>
        </p:nvSpPr>
        <p:spPr>
          <a:xfrm>
            <a:off x="822960" y="4453128"/>
            <a:ext cx="7543800" cy="1143000"/>
          </a:xfrm>
        </p:spPr>
        <p:txBody>
          <a:bodyPr lIns="91440" rIns="91440" anchor="t" anchorCtr="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CE2898DF-6AB4-4D98-9C7E-3F04ABB9FD5C}" type="datetimeFigureOut">
              <a:rPr lang="ar-JO" smtClean="0"/>
              <a:pPr/>
              <a:t>13/12/1441</a:t>
            </a:fld>
            <a:endParaRPr lang="ar-JO"/>
          </a:p>
        </p:txBody>
      </p:sp>
      <p:sp>
        <p:nvSpPr>
          <p:cNvPr id="5" name="Footer Placeholder 4"/>
          <p:cNvSpPr>
            <a:spLocks noGrp="1"/>
          </p:cNvSpPr>
          <p:nvPr>
            <p:ph type="ftr" sz="quarter" idx="11"/>
          </p:nvPr>
        </p:nvSpPr>
        <p:spPr/>
        <p:txBody>
          <a:bodyPr/>
          <a:lstStyle/>
          <a:p>
            <a:endParaRPr lang="ar-JO"/>
          </a:p>
        </p:txBody>
      </p:sp>
      <p:sp>
        <p:nvSpPr>
          <p:cNvPr id="6" name="Slide Number Placeholder 5"/>
          <p:cNvSpPr>
            <a:spLocks noGrp="1"/>
          </p:cNvSpPr>
          <p:nvPr>
            <p:ph type="sldNum" sz="quarter" idx="12"/>
          </p:nvPr>
        </p:nvSpPr>
        <p:spPr/>
        <p:txBody>
          <a:bodyPr/>
          <a:lstStyle/>
          <a:p>
            <a:fld id="{3444BFF4-CCF6-4F43-BABB-3990472C12C3}" type="slidenum">
              <a:rPr lang="ar-JO" smtClean="0"/>
              <a:pPr/>
              <a:t>‹#›</a:t>
            </a:fld>
            <a:endParaRPr lang="ar-JO"/>
          </a:p>
        </p:txBody>
      </p:sp>
      <p:cxnSp>
        <p:nvCxnSpPr>
          <p:cNvPr id="9" name="Straight Connector 8"/>
          <p:cNvCxnSpPr/>
          <p:nvPr/>
        </p:nvCxnSpPr>
        <p:spPr>
          <a:xfrm>
            <a:off x="905744" y="4343400"/>
            <a:ext cx="740664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3836456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a:xfrm>
            <a:off x="822960" y="286604"/>
            <a:ext cx="7543800" cy="1450757"/>
          </a:xfrm>
        </p:spPr>
        <p:txBody>
          <a:bodyPr/>
          <a:lstStyle/>
          <a:p>
            <a:r>
              <a:rPr lang="en-US"/>
              <a:t>Click to edit Master title style</a:t>
            </a:r>
            <a:endParaRPr lang="en-US" dirty="0"/>
          </a:p>
        </p:txBody>
      </p:sp>
      <p:sp>
        <p:nvSpPr>
          <p:cNvPr id="3" name="Content Placeholder 2"/>
          <p:cNvSpPr>
            <a:spLocks noGrp="1"/>
          </p:cNvSpPr>
          <p:nvPr>
            <p:ph sz="half" idx="1"/>
          </p:nvPr>
        </p:nvSpPr>
        <p:spPr>
          <a:xfrm>
            <a:off x="822960" y="1845734"/>
            <a:ext cx="3703320" cy="402336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63440" y="1845736"/>
            <a:ext cx="3703320" cy="402335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CE2898DF-6AB4-4D98-9C7E-3F04ABB9FD5C}" type="datetimeFigureOut">
              <a:rPr lang="ar-JO" smtClean="0"/>
              <a:pPr/>
              <a:t>13/12/1441</a:t>
            </a:fld>
            <a:endParaRPr lang="ar-JO"/>
          </a:p>
        </p:txBody>
      </p:sp>
      <p:sp>
        <p:nvSpPr>
          <p:cNvPr id="6" name="Footer Placeholder 5"/>
          <p:cNvSpPr>
            <a:spLocks noGrp="1"/>
          </p:cNvSpPr>
          <p:nvPr>
            <p:ph type="ftr" sz="quarter" idx="11"/>
          </p:nvPr>
        </p:nvSpPr>
        <p:spPr/>
        <p:txBody>
          <a:bodyPr/>
          <a:lstStyle/>
          <a:p>
            <a:endParaRPr lang="ar-JO"/>
          </a:p>
        </p:txBody>
      </p:sp>
      <p:sp>
        <p:nvSpPr>
          <p:cNvPr id="7" name="Slide Number Placeholder 6"/>
          <p:cNvSpPr>
            <a:spLocks noGrp="1"/>
          </p:cNvSpPr>
          <p:nvPr>
            <p:ph type="sldNum" sz="quarter" idx="12"/>
          </p:nvPr>
        </p:nvSpPr>
        <p:spPr/>
        <p:txBody>
          <a:bodyPr/>
          <a:lstStyle/>
          <a:p>
            <a:fld id="{3444BFF4-CCF6-4F43-BABB-3990472C12C3}" type="slidenum">
              <a:rPr lang="ar-JO" smtClean="0"/>
              <a:pPr/>
              <a:t>‹#›</a:t>
            </a:fld>
            <a:endParaRPr lang="ar-JO"/>
          </a:p>
        </p:txBody>
      </p:sp>
    </p:spTree>
    <p:extLst>
      <p:ext uri="{BB962C8B-B14F-4D97-AF65-F5344CB8AC3E}">
        <p14:creationId xmlns:p14="http://schemas.microsoft.com/office/powerpoint/2010/main" val="132021386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822960" y="286604"/>
            <a:ext cx="7543800" cy="1450757"/>
          </a:xfrm>
        </p:spPr>
        <p:txBody>
          <a:bodyPr/>
          <a:lstStyle/>
          <a:p>
            <a:r>
              <a:rPr lang="en-US"/>
              <a:t>Click to edit Master title style</a:t>
            </a:r>
            <a:endParaRPr lang="en-US" dirty="0"/>
          </a:p>
        </p:txBody>
      </p:sp>
      <p:sp>
        <p:nvSpPr>
          <p:cNvPr id="3" name="Text Placeholder 2"/>
          <p:cNvSpPr>
            <a:spLocks noGrp="1"/>
          </p:cNvSpPr>
          <p:nvPr>
            <p:ph type="body" idx="1"/>
          </p:nvPr>
        </p:nvSpPr>
        <p:spPr>
          <a:xfrm>
            <a:off x="822960" y="1846052"/>
            <a:ext cx="370332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22960" y="2582334"/>
            <a:ext cx="3703320" cy="328676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63440" y="1846052"/>
            <a:ext cx="370332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4663440" y="2582334"/>
            <a:ext cx="3703320" cy="328676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CE2898DF-6AB4-4D98-9C7E-3F04ABB9FD5C}" type="datetimeFigureOut">
              <a:rPr lang="ar-JO" smtClean="0"/>
              <a:pPr/>
              <a:t>13/12/1441</a:t>
            </a:fld>
            <a:endParaRPr lang="ar-JO"/>
          </a:p>
        </p:txBody>
      </p:sp>
      <p:sp>
        <p:nvSpPr>
          <p:cNvPr id="8" name="Footer Placeholder 7"/>
          <p:cNvSpPr>
            <a:spLocks noGrp="1"/>
          </p:cNvSpPr>
          <p:nvPr>
            <p:ph type="ftr" sz="quarter" idx="11"/>
          </p:nvPr>
        </p:nvSpPr>
        <p:spPr/>
        <p:txBody>
          <a:bodyPr/>
          <a:lstStyle/>
          <a:p>
            <a:endParaRPr lang="ar-JO"/>
          </a:p>
        </p:txBody>
      </p:sp>
      <p:sp>
        <p:nvSpPr>
          <p:cNvPr id="9" name="Slide Number Placeholder 8"/>
          <p:cNvSpPr>
            <a:spLocks noGrp="1"/>
          </p:cNvSpPr>
          <p:nvPr>
            <p:ph type="sldNum" sz="quarter" idx="12"/>
          </p:nvPr>
        </p:nvSpPr>
        <p:spPr/>
        <p:txBody>
          <a:bodyPr/>
          <a:lstStyle/>
          <a:p>
            <a:fld id="{3444BFF4-CCF6-4F43-BABB-3990472C12C3}" type="slidenum">
              <a:rPr lang="ar-JO" smtClean="0"/>
              <a:pPr/>
              <a:t>‹#›</a:t>
            </a:fld>
            <a:endParaRPr lang="ar-JO"/>
          </a:p>
        </p:txBody>
      </p:sp>
    </p:spTree>
    <p:extLst>
      <p:ext uri="{BB962C8B-B14F-4D97-AF65-F5344CB8AC3E}">
        <p14:creationId xmlns:p14="http://schemas.microsoft.com/office/powerpoint/2010/main" val="407820981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CE2898DF-6AB4-4D98-9C7E-3F04ABB9FD5C}" type="datetimeFigureOut">
              <a:rPr lang="ar-JO" smtClean="0"/>
              <a:pPr/>
              <a:t>13/12/1441</a:t>
            </a:fld>
            <a:endParaRPr lang="ar-JO"/>
          </a:p>
        </p:txBody>
      </p:sp>
      <p:sp>
        <p:nvSpPr>
          <p:cNvPr id="4" name="Footer Placeholder 3"/>
          <p:cNvSpPr>
            <a:spLocks noGrp="1"/>
          </p:cNvSpPr>
          <p:nvPr>
            <p:ph type="ftr" sz="quarter" idx="11"/>
          </p:nvPr>
        </p:nvSpPr>
        <p:spPr/>
        <p:txBody>
          <a:bodyPr/>
          <a:lstStyle/>
          <a:p>
            <a:endParaRPr lang="ar-JO"/>
          </a:p>
        </p:txBody>
      </p:sp>
      <p:sp>
        <p:nvSpPr>
          <p:cNvPr id="5" name="Slide Number Placeholder 4"/>
          <p:cNvSpPr>
            <a:spLocks noGrp="1"/>
          </p:cNvSpPr>
          <p:nvPr>
            <p:ph type="sldNum" sz="quarter" idx="12"/>
          </p:nvPr>
        </p:nvSpPr>
        <p:spPr/>
        <p:txBody>
          <a:bodyPr/>
          <a:lstStyle/>
          <a:p>
            <a:fld id="{3444BFF4-CCF6-4F43-BABB-3990472C12C3}" type="slidenum">
              <a:rPr lang="ar-JO" smtClean="0"/>
              <a:pPr/>
              <a:t>‹#›</a:t>
            </a:fld>
            <a:endParaRPr lang="ar-JO"/>
          </a:p>
        </p:txBody>
      </p:sp>
    </p:spTree>
    <p:extLst>
      <p:ext uri="{BB962C8B-B14F-4D97-AF65-F5344CB8AC3E}">
        <p14:creationId xmlns:p14="http://schemas.microsoft.com/office/powerpoint/2010/main" val="60797456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2382" y="6400800"/>
            <a:ext cx="9141619"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2" y="633431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fld id="{CE2898DF-6AB4-4D98-9C7E-3F04ABB9FD5C}" type="datetimeFigureOut">
              <a:rPr lang="ar-JO" smtClean="0"/>
              <a:pPr/>
              <a:t>13/12/1441</a:t>
            </a:fld>
            <a:endParaRPr lang="ar-JO"/>
          </a:p>
        </p:txBody>
      </p:sp>
      <p:sp>
        <p:nvSpPr>
          <p:cNvPr id="8" name="Footer Placeholder 7"/>
          <p:cNvSpPr>
            <a:spLocks noGrp="1"/>
          </p:cNvSpPr>
          <p:nvPr>
            <p:ph type="ftr" sz="quarter" idx="11"/>
          </p:nvPr>
        </p:nvSpPr>
        <p:spPr/>
        <p:txBody>
          <a:bodyPr/>
          <a:lstStyle>
            <a:lvl1pPr>
              <a:defRPr>
                <a:solidFill>
                  <a:srgbClr val="FFFFFF"/>
                </a:solidFill>
              </a:defRPr>
            </a:lvl1pPr>
          </a:lstStyle>
          <a:p>
            <a:endParaRPr lang="ar-JO"/>
          </a:p>
        </p:txBody>
      </p:sp>
      <p:sp>
        <p:nvSpPr>
          <p:cNvPr id="9" name="Slide Number Placeholder 8"/>
          <p:cNvSpPr>
            <a:spLocks noGrp="1"/>
          </p:cNvSpPr>
          <p:nvPr>
            <p:ph type="sldNum" sz="quarter" idx="12"/>
          </p:nvPr>
        </p:nvSpPr>
        <p:spPr/>
        <p:txBody>
          <a:bodyPr/>
          <a:lstStyle/>
          <a:p>
            <a:fld id="{3444BFF4-CCF6-4F43-BABB-3990472C12C3}" type="slidenum">
              <a:rPr lang="ar-JO" smtClean="0"/>
              <a:pPr/>
              <a:t>‹#›</a:t>
            </a:fld>
            <a:endParaRPr lang="ar-JO"/>
          </a:p>
        </p:txBody>
      </p:sp>
    </p:spTree>
    <p:extLst>
      <p:ext uri="{BB962C8B-B14F-4D97-AF65-F5344CB8AC3E}">
        <p14:creationId xmlns:p14="http://schemas.microsoft.com/office/powerpoint/2010/main" val="14024512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p:cNvSpPr/>
          <p:nvPr/>
        </p:nvSpPr>
        <p:spPr>
          <a:xfrm>
            <a:off x="13" y="0"/>
            <a:ext cx="3038093"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3030053" y="0"/>
            <a:ext cx="48006"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342900" y="594359"/>
            <a:ext cx="2400300" cy="2286000"/>
          </a:xfrm>
        </p:spPr>
        <p:txBody>
          <a:bodyPr anchor="b">
            <a:normAutofit/>
          </a:bodyPr>
          <a:lstStyle>
            <a:lvl1pPr>
              <a:defRPr sz="3600" b="0">
                <a:solidFill>
                  <a:srgbClr val="FFFFFF"/>
                </a:solidFill>
              </a:defRPr>
            </a:lvl1pPr>
          </a:lstStyle>
          <a:p>
            <a:r>
              <a:rPr lang="en-US"/>
              <a:t>Click to edit Master title style</a:t>
            </a:r>
            <a:endParaRPr lang="en-US" dirty="0"/>
          </a:p>
        </p:txBody>
      </p:sp>
      <p:sp>
        <p:nvSpPr>
          <p:cNvPr id="3" name="Content Placeholder 2"/>
          <p:cNvSpPr>
            <a:spLocks noGrp="1"/>
          </p:cNvSpPr>
          <p:nvPr>
            <p:ph idx="1"/>
          </p:nvPr>
        </p:nvSpPr>
        <p:spPr>
          <a:xfrm>
            <a:off x="3460237" y="731520"/>
            <a:ext cx="5009393" cy="52578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342900" y="2926080"/>
            <a:ext cx="24003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a:xfrm>
            <a:off x="349134" y="6459786"/>
            <a:ext cx="1963883" cy="365125"/>
          </a:xfrm>
        </p:spPr>
        <p:txBody>
          <a:bodyPr/>
          <a:lstStyle>
            <a:lvl1pPr algn="l">
              <a:defRPr/>
            </a:lvl1pPr>
          </a:lstStyle>
          <a:p>
            <a:fld id="{CE2898DF-6AB4-4D98-9C7E-3F04ABB9FD5C}" type="datetimeFigureOut">
              <a:rPr lang="ar-JO" smtClean="0"/>
              <a:pPr/>
              <a:t>13/12/1441</a:t>
            </a:fld>
            <a:endParaRPr lang="ar-JO"/>
          </a:p>
        </p:txBody>
      </p:sp>
      <p:sp>
        <p:nvSpPr>
          <p:cNvPr id="6" name="Footer Placeholder 5"/>
          <p:cNvSpPr>
            <a:spLocks noGrp="1"/>
          </p:cNvSpPr>
          <p:nvPr>
            <p:ph type="ftr" sz="quarter" idx="11"/>
          </p:nvPr>
        </p:nvSpPr>
        <p:spPr>
          <a:xfrm>
            <a:off x="3600450" y="6459786"/>
            <a:ext cx="3486150" cy="365125"/>
          </a:xfrm>
        </p:spPr>
        <p:txBody>
          <a:bodyPr/>
          <a:lstStyle>
            <a:lvl1pPr algn="l">
              <a:defRPr>
                <a:solidFill>
                  <a:schemeClr val="tx2"/>
                </a:solidFill>
              </a:defRPr>
            </a:lvl1pPr>
          </a:lstStyle>
          <a:p>
            <a:endParaRPr lang="ar-JO">
              <a:solidFill>
                <a:srgbClr val="637052"/>
              </a:solidFill>
            </a:endParaRPr>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3444BFF4-CCF6-4F43-BABB-3990472C12C3}" type="slidenum">
              <a:rPr lang="ar-JO" smtClean="0">
                <a:solidFill>
                  <a:srgbClr val="637052"/>
                </a:solidFill>
              </a:rPr>
              <a:pPr/>
              <a:t>‹#›</a:t>
            </a:fld>
            <a:endParaRPr lang="ar-JO">
              <a:solidFill>
                <a:srgbClr val="637052"/>
              </a:solidFill>
            </a:endParaRPr>
          </a:p>
        </p:txBody>
      </p:sp>
    </p:spTree>
    <p:extLst>
      <p:ext uri="{BB962C8B-B14F-4D97-AF65-F5344CB8AC3E}">
        <p14:creationId xmlns:p14="http://schemas.microsoft.com/office/powerpoint/2010/main" val="45546141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CE2898DF-6AB4-4D98-9C7E-3F04ABB9FD5C}" type="datetimeFigureOut">
              <a:rPr lang="ar-JO" smtClean="0"/>
              <a:t>13/12/1441</a:t>
            </a:fld>
            <a:endParaRPr lang="ar-JO"/>
          </a:p>
        </p:txBody>
      </p:sp>
      <p:sp>
        <p:nvSpPr>
          <p:cNvPr id="8" name="Footer Placeholder 7"/>
          <p:cNvSpPr>
            <a:spLocks noGrp="1"/>
          </p:cNvSpPr>
          <p:nvPr>
            <p:ph type="ftr" sz="quarter" idx="11"/>
          </p:nvPr>
        </p:nvSpPr>
        <p:spPr/>
        <p:txBody>
          <a:bodyPr/>
          <a:lstStyle/>
          <a:p>
            <a:endParaRPr lang="ar-JO"/>
          </a:p>
        </p:txBody>
      </p:sp>
      <p:sp>
        <p:nvSpPr>
          <p:cNvPr id="9" name="Slide Number Placeholder 8"/>
          <p:cNvSpPr>
            <a:spLocks noGrp="1"/>
          </p:cNvSpPr>
          <p:nvPr>
            <p:ph type="sldNum" sz="quarter" idx="12"/>
          </p:nvPr>
        </p:nvSpPr>
        <p:spPr/>
        <p:txBody>
          <a:bodyPr/>
          <a:lstStyle/>
          <a:p>
            <a:fld id="{3444BFF4-CCF6-4F43-BABB-3990472C12C3}" type="slidenum">
              <a:rPr lang="ar-JO" smtClean="0"/>
              <a:t>‹#›</a:t>
            </a:fld>
            <a:endParaRPr lang="ar-JO"/>
          </a:p>
        </p:txBody>
      </p:sp>
    </p:spTree>
    <p:extLst>
      <p:ext uri="{BB962C8B-B14F-4D97-AF65-F5344CB8AC3E}">
        <p14:creationId xmlns:p14="http://schemas.microsoft.com/office/powerpoint/2010/main" val="8127359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p:cNvSpPr/>
          <p:nvPr/>
        </p:nvSpPr>
        <p:spPr>
          <a:xfrm>
            <a:off x="0" y="4953000"/>
            <a:ext cx="9141619"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2" y="491507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22960" y="5074920"/>
            <a:ext cx="7589520" cy="822960"/>
          </a:xfrm>
        </p:spPr>
        <p:txBody>
          <a:bodyPr tIns="0" bIns="0" anchor="b">
            <a:noAutofit/>
          </a:bodyPr>
          <a:lstStyle>
            <a:lvl1pPr>
              <a:defRPr sz="3600" b="0">
                <a:solidFill>
                  <a:srgbClr val="FFFFFF"/>
                </a:solidFill>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12" y="0"/>
            <a:ext cx="9143989" cy="4915076"/>
          </a:xfrm>
          <a:blipFill>
            <a:blip r:embed="rId2"/>
            <a:stretch>
              <a:fillRect/>
            </a:stretch>
          </a:blipFill>
        </p:spPr>
        <p:txBody>
          <a:bodyPr lIns="457200" tIns="457200" anchor="t"/>
          <a:lstStyle>
            <a:lvl1pPr marL="0" indent="0">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22959" y="5907024"/>
            <a:ext cx="7589520"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CE2898DF-6AB4-4D98-9C7E-3F04ABB9FD5C}" type="datetimeFigureOut">
              <a:rPr lang="ar-JO" smtClean="0"/>
              <a:pPr/>
              <a:t>13/12/1441</a:t>
            </a:fld>
            <a:endParaRPr lang="ar-JO"/>
          </a:p>
        </p:txBody>
      </p:sp>
      <p:sp>
        <p:nvSpPr>
          <p:cNvPr id="6" name="Footer Placeholder 5"/>
          <p:cNvSpPr>
            <a:spLocks noGrp="1"/>
          </p:cNvSpPr>
          <p:nvPr>
            <p:ph type="ftr" sz="quarter" idx="11"/>
          </p:nvPr>
        </p:nvSpPr>
        <p:spPr/>
        <p:txBody>
          <a:bodyPr/>
          <a:lstStyle/>
          <a:p>
            <a:endParaRPr lang="ar-JO"/>
          </a:p>
        </p:txBody>
      </p:sp>
      <p:sp>
        <p:nvSpPr>
          <p:cNvPr id="7" name="Slide Number Placeholder 6"/>
          <p:cNvSpPr>
            <a:spLocks noGrp="1"/>
          </p:cNvSpPr>
          <p:nvPr>
            <p:ph type="sldNum" sz="quarter" idx="12"/>
          </p:nvPr>
        </p:nvSpPr>
        <p:spPr/>
        <p:txBody>
          <a:bodyPr/>
          <a:lstStyle/>
          <a:p>
            <a:fld id="{3444BFF4-CCF6-4F43-BABB-3990472C12C3}" type="slidenum">
              <a:rPr lang="ar-JO" smtClean="0"/>
              <a:pPr/>
              <a:t>‹#›</a:t>
            </a:fld>
            <a:endParaRPr lang="ar-JO"/>
          </a:p>
        </p:txBody>
      </p:sp>
    </p:spTree>
    <p:extLst>
      <p:ext uri="{BB962C8B-B14F-4D97-AF65-F5344CB8AC3E}">
        <p14:creationId xmlns:p14="http://schemas.microsoft.com/office/powerpoint/2010/main" val="150429375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E2898DF-6AB4-4D98-9C7E-3F04ABB9FD5C}" type="datetimeFigureOut">
              <a:rPr lang="ar-JO" smtClean="0"/>
              <a:pPr/>
              <a:t>13/12/1441</a:t>
            </a:fld>
            <a:endParaRPr lang="ar-JO"/>
          </a:p>
        </p:txBody>
      </p:sp>
      <p:sp>
        <p:nvSpPr>
          <p:cNvPr id="5" name="Footer Placeholder 4"/>
          <p:cNvSpPr>
            <a:spLocks noGrp="1"/>
          </p:cNvSpPr>
          <p:nvPr>
            <p:ph type="ftr" sz="quarter" idx="11"/>
          </p:nvPr>
        </p:nvSpPr>
        <p:spPr/>
        <p:txBody>
          <a:bodyPr/>
          <a:lstStyle/>
          <a:p>
            <a:endParaRPr lang="ar-JO"/>
          </a:p>
        </p:txBody>
      </p:sp>
      <p:sp>
        <p:nvSpPr>
          <p:cNvPr id="6" name="Slide Number Placeholder 5"/>
          <p:cNvSpPr>
            <a:spLocks noGrp="1"/>
          </p:cNvSpPr>
          <p:nvPr>
            <p:ph type="sldNum" sz="quarter" idx="12"/>
          </p:nvPr>
        </p:nvSpPr>
        <p:spPr/>
        <p:txBody>
          <a:bodyPr/>
          <a:lstStyle/>
          <a:p>
            <a:fld id="{3444BFF4-CCF6-4F43-BABB-3990472C12C3}" type="slidenum">
              <a:rPr lang="ar-JO" smtClean="0"/>
              <a:pPr/>
              <a:t>‹#›</a:t>
            </a:fld>
            <a:endParaRPr lang="ar-JO"/>
          </a:p>
        </p:txBody>
      </p:sp>
    </p:spTree>
    <p:extLst>
      <p:ext uri="{BB962C8B-B14F-4D97-AF65-F5344CB8AC3E}">
        <p14:creationId xmlns:p14="http://schemas.microsoft.com/office/powerpoint/2010/main" val="69026712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2382" y="6400800"/>
            <a:ext cx="9141619"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2" y="633431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6543675" y="414779"/>
            <a:ext cx="1971675" cy="5757421"/>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414779"/>
            <a:ext cx="5800725" cy="5757420"/>
          </a:xfrm>
        </p:spPr>
        <p:txBody>
          <a:bodyPr vert="eaVert" lIns="45720" tIns="0" rIns="45720" bIns="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E2898DF-6AB4-4D98-9C7E-3F04ABB9FD5C}" type="datetimeFigureOut">
              <a:rPr lang="ar-JO" smtClean="0"/>
              <a:pPr/>
              <a:t>13/12/1441</a:t>
            </a:fld>
            <a:endParaRPr lang="ar-JO"/>
          </a:p>
        </p:txBody>
      </p:sp>
      <p:sp>
        <p:nvSpPr>
          <p:cNvPr id="5" name="Footer Placeholder 4"/>
          <p:cNvSpPr>
            <a:spLocks noGrp="1"/>
          </p:cNvSpPr>
          <p:nvPr>
            <p:ph type="ftr" sz="quarter" idx="11"/>
          </p:nvPr>
        </p:nvSpPr>
        <p:spPr/>
        <p:txBody>
          <a:bodyPr/>
          <a:lstStyle/>
          <a:p>
            <a:endParaRPr lang="ar-JO"/>
          </a:p>
        </p:txBody>
      </p:sp>
      <p:sp>
        <p:nvSpPr>
          <p:cNvPr id="6" name="Slide Number Placeholder 5"/>
          <p:cNvSpPr>
            <a:spLocks noGrp="1"/>
          </p:cNvSpPr>
          <p:nvPr>
            <p:ph type="sldNum" sz="quarter" idx="12"/>
          </p:nvPr>
        </p:nvSpPr>
        <p:spPr/>
        <p:txBody>
          <a:bodyPr/>
          <a:lstStyle/>
          <a:p>
            <a:fld id="{3444BFF4-CCF6-4F43-BABB-3990472C12C3}" type="slidenum">
              <a:rPr lang="ar-JO" smtClean="0"/>
              <a:pPr/>
              <a:t>‹#›</a:t>
            </a:fld>
            <a:endParaRPr lang="ar-JO"/>
          </a:p>
        </p:txBody>
      </p:sp>
    </p:spTree>
    <p:extLst>
      <p:ext uri="{BB962C8B-B14F-4D97-AF65-F5344CB8AC3E}">
        <p14:creationId xmlns:p14="http://schemas.microsoft.com/office/powerpoint/2010/main" val="371176902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2">
        <a:schemeClr val="bg2"/>
      </p:bgRef>
    </p:bg>
    <p:spTree>
      <p:nvGrpSpPr>
        <p:cNvPr id="1" name=""/>
        <p:cNvGrpSpPr/>
        <p:nvPr/>
      </p:nvGrpSpPr>
      <p:grpSpPr>
        <a:xfrm>
          <a:off x="0" y="0"/>
          <a:ext cx="0" cy="0"/>
          <a:chOff x="0" y="0"/>
          <a:chExt cx="0" cy="0"/>
        </a:xfrm>
      </p:grpSpPr>
      <p:sp>
        <p:nvSpPr>
          <p:cNvPr id="16" name="Rectangle 15"/>
          <p:cNvSpPr/>
          <p:nvPr/>
        </p:nvSpPr>
        <p:spPr>
          <a:xfrm>
            <a:off x="0" y="0"/>
            <a:ext cx="9144000" cy="6858000"/>
          </a:xfrm>
          <a:prstGeom prst="rect">
            <a:avLst/>
          </a:prstGeom>
          <a:blipFill dpi="0" rotWithShape="1">
            <a:blip r:embed="rId2">
              <a:alphaModFix amt="45000"/>
              <a:duotone>
                <a:schemeClr val="accent1">
                  <a:shade val="45000"/>
                  <a:satMod val="135000"/>
                </a:schemeClr>
                <a:prstClr val="white"/>
              </a:duotone>
            </a:blip>
            <a:srcRect/>
            <a:tile tx="-44450" ty="38100" sx="85000" sy="85000" flip="none" algn="tl"/>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Rectangle 9"/>
          <p:cNvSpPr/>
          <p:nvPr/>
        </p:nvSpPr>
        <p:spPr>
          <a:xfrm>
            <a:off x="980902" y="1275025"/>
            <a:ext cx="7182197" cy="4307950"/>
          </a:xfrm>
          <a:prstGeom prst="rect">
            <a:avLst/>
          </a:prstGeom>
          <a:solidFill>
            <a:schemeClr val="bg1"/>
          </a:solidFill>
          <a:ln w="6350" cap="flat" cmpd="sng" algn="ctr">
            <a:noFill/>
            <a:prstDash val="solid"/>
          </a:ln>
          <a:effectLst>
            <a:outerShdw blurRad="50800" algn="ctr" rotWithShape="0">
              <a:prstClr val="black">
                <a:alpha val="66000"/>
              </a:prstClr>
            </a:outerShdw>
            <a:softEdge rad="0"/>
          </a:effectLst>
        </p:spPr>
      </p:sp>
      <p:sp>
        <p:nvSpPr>
          <p:cNvPr id="11" name="Rectangle 10"/>
          <p:cNvSpPr/>
          <p:nvPr/>
        </p:nvSpPr>
        <p:spPr>
          <a:xfrm>
            <a:off x="1088136" y="1385316"/>
            <a:ext cx="6967728" cy="4087368"/>
          </a:xfrm>
          <a:prstGeom prst="rect">
            <a:avLst/>
          </a:prstGeom>
          <a:noFill/>
          <a:ln w="6350" cap="sq" cmpd="sng" algn="ctr">
            <a:solidFill>
              <a:schemeClr val="tx1">
                <a:lumMod val="75000"/>
                <a:lumOff val="25000"/>
              </a:schemeClr>
            </a:solidFill>
            <a:prstDash val="solid"/>
            <a:miter lim="800000"/>
          </a:ln>
          <a:effectLst/>
        </p:spPr>
      </p:sp>
      <p:sp>
        <p:nvSpPr>
          <p:cNvPr id="15" name="Rectangle 14"/>
          <p:cNvSpPr/>
          <p:nvPr/>
        </p:nvSpPr>
        <p:spPr>
          <a:xfrm>
            <a:off x="3794760" y="1267730"/>
            <a:ext cx="1554480" cy="64008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sp>
      <p:grpSp>
        <p:nvGrpSpPr>
          <p:cNvPr id="4" name="Group 3"/>
          <p:cNvGrpSpPr/>
          <p:nvPr/>
        </p:nvGrpSpPr>
        <p:grpSpPr>
          <a:xfrm>
            <a:off x="3886200" y="1267731"/>
            <a:ext cx="1371600" cy="548640"/>
            <a:chOff x="5318306" y="1386268"/>
            <a:chExt cx="1567331" cy="645295"/>
          </a:xfrm>
        </p:grpSpPr>
        <p:cxnSp>
          <p:nvCxnSpPr>
            <p:cNvPr id="17" name="Straight Connector 16"/>
            <p:cNvCxnSpPr/>
            <p:nvPr/>
          </p:nvCxnSpPr>
          <p:spPr>
            <a:xfrm>
              <a:off x="5318306" y="1386268"/>
              <a:ext cx="0" cy="640080"/>
            </a:xfrm>
            <a:prstGeom prst="line">
              <a:avLst/>
            </a:prstGeom>
            <a:solidFill>
              <a:schemeClr val="tx1">
                <a:lumMod val="85000"/>
                <a:lumOff val="15000"/>
              </a:schemeClr>
            </a:solidFill>
            <a:ln>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a:off x="6885637" y="1386268"/>
              <a:ext cx="0" cy="640080"/>
            </a:xfrm>
            <a:prstGeom prst="line">
              <a:avLst/>
            </a:prstGeom>
            <a:solidFill>
              <a:schemeClr val="tx1">
                <a:lumMod val="85000"/>
                <a:lumOff val="15000"/>
              </a:schemeClr>
            </a:solidFill>
            <a:ln>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a:off x="5318306" y="2031563"/>
              <a:ext cx="1567331" cy="0"/>
            </a:xfrm>
            <a:prstGeom prst="line">
              <a:avLst/>
            </a:prstGeom>
            <a:solidFill>
              <a:schemeClr val="tx1">
                <a:lumMod val="85000"/>
                <a:lumOff val="15000"/>
              </a:schemeClr>
            </a:solidFill>
            <a:ln>
              <a:solidFill>
                <a:schemeClr val="tx1"/>
              </a:solidFill>
              <a:miter lim="800000"/>
            </a:ln>
          </p:spPr>
          <p:style>
            <a:lnRef idx="1">
              <a:schemeClr val="accent1"/>
            </a:lnRef>
            <a:fillRef idx="0">
              <a:schemeClr val="accent1"/>
            </a:fillRef>
            <a:effectRef idx="0">
              <a:schemeClr val="accent1"/>
            </a:effectRef>
            <a:fontRef idx="minor">
              <a:schemeClr val="tx1"/>
            </a:fontRef>
          </p:style>
        </p:cxnSp>
      </p:grpSp>
      <p:sp>
        <p:nvSpPr>
          <p:cNvPr id="2" name="Title 1"/>
          <p:cNvSpPr>
            <a:spLocks noGrp="1"/>
          </p:cNvSpPr>
          <p:nvPr>
            <p:ph type="ctrTitle"/>
          </p:nvPr>
        </p:nvSpPr>
        <p:spPr>
          <a:xfrm>
            <a:off x="1171281" y="2091263"/>
            <a:ext cx="6801440" cy="2590800"/>
          </a:xfrm>
        </p:spPr>
        <p:txBody>
          <a:bodyPr tIns="45720" bIns="45720" anchor="ctr">
            <a:noAutofit/>
          </a:bodyPr>
          <a:lstStyle>
            <a:lvl1pPr algn="ctr">
              <a:lnSpc>
                <a:spcPct val="83000"/>
              </a:lnSpc>
              <a:defRPr lang="en-US" sz="6200" b="0" kern="1200" cap="all" spc="-100" baseline="0" dirty="0">
                <a:solidFill>
                  <a:schemeClr val="tx1">
                    <a:lumMod val="85000"/>
                    <a:lumOff val="15000"/>
                  </a:schemeClr>
                </a:solidFill>
                <a:effectLst/>
                <a:latin typeface="+mj-lt"/>
                <a:ea typeface="+mn-ea"/>
                <a:cs typeface="+mn-cs"/>
              </a:defRPr>
            </a:lvl1pPr>
          </a:lstStyle>
          <a:p>
            <a:r>
              <a:rPr lang="en-US"/>
              <a:t>Click to edit Master title style</a:t>
            </a:r>
            <a:endParaRPr lang="en-US" dirty="0"/>
          </a:p>
        </p:txBody>
      </p:sp>
      <p:sp>
        <p:nvSpPr>
          <p:cNvPr id="3" name="Subtitle 2"/>
          <p:cNvSpPr>
            <a:spLocks noGrp="1"/>
          </p:cNvSpPr>
          <p:nvPr>
            <p:ph type="subTitle" idx="1"/>
          </p:nvPr>
        </p:nvSpPr>
        <p:spPr>
          <a:xfrm>
            <a:off x="1171575" y="4682062"/>
            <a:ext cx="6803136" cy="502920"/>
          </a:xfrm>
        </p:spPr>
        <p:txBody>
          <a:bodyPr>
            <a:normAutofit/>
          </a:bodyPr>
          <a:lstStyle>
            <a:lvl1pPr marL="0" indent="0" algn="ctr">
              <a:spcBef>
                <a:spcPts val="0"/>
              </a:spcBef>
              <a:buNone/>
              <a:defRPr sz="1400" spc="80" baseline="0">
                <a:solidFill>
                  <a:schemeClr val="tx1"/>
                </a:solidFill>
              </a:defRPr>
            </a:lvl1pPr>
            <a:lvl2pPr marL="457200" indent="0" algn="ctr">
              <a:buNone/>
              <a:defRPr sz="1400"/>
            </a:lvl2pPr>
            <a:lvl3pPr marL="914400" indent="0" algn="ctr">
              <a:buNone/>
              <a:defRPr sz="1400"/>
            </a:lvl3pPr>
            <a:lvl4pPr marL="1371600" indent="0" algn="ctr">
              <a:buNone/>
              <a:defRPr sz="1400"/>
            </a:lvl4pPr>
            <a:lvl5pPr marL="1828800" indent="0" algn="ctr">
              <a:buNone/>
              <a:defRPr sz="1400"/>
            </a:lvl5pPr>
            <a:lvl6pPr marL="2286000" indent="0" algn="ctr">
              <a:buNone/>
              <a:defRPr sz="1400"/>
            </a:lvl6pPr>
            <a:lvl7pPr marL="2743200" indent="0" algn="ctr">
              <a:buNone/>
              <a:defRPr sz="1400"/>
            </a:lvl7pPr>
            <a:lvl8pPr marL="3200400" indent="0" algn="ctr">
              <a:buNone/>
              <a:defRPr sz="1400"/>
            </a:lvl8pPr>
            <a:lvl9pPr marL="3657600" indent="0" algn="ctr">
              <a:buNone/>
              <a:defRPr sz="1400"/>
            </a:lvl9pPr>
          </a:lstStyle>
          <a:p>
            <a:r>
              <a:rPr lang="en-US"/>
              <a:t>Click to edit Master subtitle style</a:t>
            </a:r>
            <a:endParaRPr lang="en-US" dirty="0"/>
          </a:p>
        </p:txBody>
      </p:sp>
      <p:sp>
        <p:nvSpPr>
          <p:cNvPr id="20" name="Date Placeholder 19"/>
          <p:cNvSpPr>
            <a:spLocks noGrp="1"/>
          </p:cNvSpPr>
          <p:nvPr>
            <p:ph type="dt" sz="half" idx="10"/>
          </p:nvPr>
        </p:nvSpPr>
        <p:spPr>
          <a:xfrm>
            <a:off x="3931920" y="1327188"/>
            <a:ext cx="1280160" cy="457200"/>
          </a:xfrm>
        </p:spPr>
        <p:txBody>
          <a:bodyPr/>
          <a:lstStyle>
            <a:lvl1pPr algn="ctr">
              <a:defRPr sz="1100" spc="0" baseline="0">
                <a:solidFill>
                  <a:schemeClr val="tx1"/>
                </a:solidFill>
                <a:latin typeface="+mn-lt"/>
              </a:defRPr>
            </a:lvl1pPr>
          </a:lstStyle>
          <a:p>
            <a:fld id="{CE2898DF-6AB4-4D98-9C7E-3F04ABB9FD5C}" type="datetimeFigureOut">
              <a:rPr lang="ar-JO" smtClean="0">
                <a:solidFill>
                  <a:prstClr val="black"/>
                </a:solidFill>
              </a:rPr>
              <a:pPr/>
              <a:t>13/12/1441</a:t>
            </a:fld>
            <a:endParaRPr lang="ar-JO">
              <a:solidFill>
                <a:prstClr val="black"/>
              </a:solidFill>
            </a:endParaRPr>
          </a:p>
        </p:txBody>
      </p:sp>
      <p:sp>
        <p:nvSpPr>
          <p:cNvPr id="21" name="Footer Placeholder 20"/>
          <p:cNvSpPr>
            <a:spLocks noGrp="1"/>
          </p:cNvSpPr>
          <p:nvPr>
            <p:ph type="ftr" sz="quarter" idx="11"/>
          </p:nvPr>
        </p:nvSpPr>
        <p:spPr>
          <a:xfrm>
            <a:off x="1104936" y="5211060"/>
            <a:ext cx="4429125" cy="228600"/>
          </a:xfrm>
        </p:spPr>
        <p:txBody>
          <a:bodyPr/>
          <a:lstStyle>
            <a:lvl1pPr algn="l">
              <a:defRPr sz="900">
                <a:solidFill>
                  <a:schemeClr val="tx1">
                    <a:lumMod val="75000"/>
                    <a:lumOff val="25000"/>
                  </a:schemeClr>
                </a:solidFill>
              </a:defRPr>
            </a:lvl1pPr>
          </a:lstStyle>
          <a:p>
            <a:endParaRPr lang="ar-JO">
              <a:solidFill>
                <a:prstClr val="black">
                  <a:lumMod val="75000"/>
                  <a:lumOff val="25000"/>
                </a:prstClr>
              </a:solidFill>
            </a:endParaRPr>
          </a:p>
        </p:txBody>
      </p:sp>
      <p:sp>
        <p:nvSpPr>
          <p:cNvPr id="22" name="Slide Number Placeholder 21"/>
          <p:cNvSpPr>
            <a:spLocks noGrp="1"/>
          </p:cNvSpPr>
          <p:nvPr>
            <p:ph type="sldNum" sz="quarter" idx="12"/>
          </p:nvPr>
        </p:nvSpPr>
        <p:spPr>
          <a:xfrm>
            <a:off x="6455190" y="5212080"/>
            <a:ext cx="1583911" cy="228600"/>
          </a:xfrm>
        </p:spPr>
        <p:txBody>
          <a:bodyPr/>
          <a:lstStyle>
            <a:lvl1pPr>
              <a:defRPr>
                <a:solidFill>
                  <a:schemeClr val="tx1">
                    <a:lumMod val="75000"/>
                    <a:lumOff val="25000"/>
                  </a:schemeClr>
                </a:solidFill>
              </a:defRPr>
            </a:lvl1pPr>
          </a:lstStyle>
          <a:p>
            <a:fld id="{3444BFF4-CCF6-4F43-BABB-3990472C12C3}" type="slidenum">
              <a:rPr lang="ar-JO" smtClean="0">
                <a:solidFill>
                  <a:prstClr val="black">
                    <a:lumMod val="75000"/>
                    <a:lumOff val="25000"/>
                  </a:prstClr>
                </a:solidFill>
              </a:rPr>
              <a:pPr/>
              <a:t>‹#›</a:t>
            </a:fld>
            <a:endParaRPr lang="ar-JO">
              <a:solidFill>
                <a:prstClr val="black">
                  <a:lumMod val="75000"/>
                  <a:lumOff val="25000"/>
                </a:prstClr>
              </a:solidFill>
            </a:endParaRPr>
          </a:p>
        </p:txBody>
      </p:sp>
    </p:spTree>
    <p:extLst>
      <p:ext uri="{BB962C8B-B14F-4D97-AF65-F5344CB8AC3E}">
        <p14:creationId xmlns:p14="http://schemas.microsoft.com/office/powerpoint/2010/main" val="2246929422"/>
      </p:ext>
    </p:extLst>
  </p:cSld>
  <p:clrMapOvr>
    <a:overrideClrMapping bg1="lt1" tx1="dk1" bg2="lt2" tx2="dk2" accent1="accent1" accent2="accent2" accent3="accent3" accent4="accent4" accent5="accent5" accent6="accent6" hlink="hlink" folHlink="folHlink"/>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CE2898DF-6AB4-4D98-9C7E-3F04ABB9FD5C}" type="datetimeFigureOut">
              <a:rPr lang="ar-JO" smtClean="0">
                <a:solidFill>
                  <a:prstClr val="black">
                    <a:lumMod val="75000"/>
                    <a:lumOff val="25000"/>
                  </a:prstClr>
                </a:solidFill>
              </a:rPr>
              <a:pPr/>
              <a:t>13/12/1441</a:t>
            </a:fld>
            <a:endParaRPr lang="ar-JO">
              <a:solidFill>
                <a:prstClr val="black">
                  <a:lumMod val="75000"/>
                  <a:lumOff val="25000"/>
                </a:prstClr>
              </a:solidFill>
            </a:endParaRPr>
          </a:p>
        </p:txBody>
      </p:sp>
      <p:sp>
        <p:nvSpPr>
          <p:cNvPr id="8" name="Footer Placeholder 7"/>
          <p:cNvSpPr>
            <a:spLocks noGrp="1"/>
          </p:cNvSpPr>
          <p:nvPr>
            <p:ph type="ftr" sz="quarter" idx="11"/>
          </p:nvPr>
        </p:nvSpPr>
        <p:spPr/>
        <p:txBody>
          <a:bodyPr/>
          <a:lstStyle/>
          <a:p>
            <a:endParaRPr lang="ar-JO">
              <a:solidFill>
                <a:prstClr val="black">
                  <a:lumMod val="75000"/>
                  <a:lumOff val="25000"/>
                </a:prstClr>
              </a:solidFill>
            </a:endParaRPr>
          </a:p>
        </p:txBody>
      </p:sp>
      <p:sp>
        <p:nvSpPr>
          <p:cNvPr id="9" name="Slide Number Placeholder 8"/>
          <p:cNvSpPr>
            <a:spLocks noGrp="1"/>
          </p:cNvSpPr>
          <p:nvPr>
            <p:ph type="sldNum" sz="quarter" idx="12"/>
          </p:nvPr>
        </p:nvSpPr>
        <p:spPr/>
        <p:txBody>
          <a:bodyPr/>
          <a:lstStyle/>
          <a:p>
            <a:fld id="{3444BFF4-CCF6-4F43-BABB-3990472C12C3}" type="slidenum">
              <a:rPr lang="ar-JO" smtClean="0">
                <a:solidFill>
                  <a:prstClr val="black">
                    <a:lumMod val="75000"/>
                    <a:lumOff val="25000"/>
                  </a:prstClr>
                </a:solidFill>
              </a:rPr>
              <a:pPr/>
              <a:t>‹#›</a:t>
            </a:fld>
            <a:endParaRPr lang="ar-JO">
              <a:solidFill>
                <a:prstClr val="black">
                  <a:lumMod val="75000"/>
                  <a:lumOff val="25000"/>
                </a:prstClr>
              </a:solidFill>
            </a:endParaRPr>
          </a:p>
        </p:txBody>
      </p:sp>
    </p:spTree>
    <p:extLst>
      <p:ext uri="{BB962C8B-B14F-4D97-AF65-F5344CB8AC3E}">
        <p14:creationId xmlns:p14="http://schemas.microsoft.com/office/powerpoint/2010/main" val="827291644"/>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2">
        <a:schemeClr val="bg2"/>
      </p:bgRef>
    </p:bg>
    <p:spTree>
      <p:nvGrpSpPr>
        <p:cNvPr id="1" name=""/>
        <p:cNvGrpSpPr/>
        <p:nvPr/>
      </p:nvGrpSpPr>
      <p:grpSpPr>
        <a:xfrm>
          <a:off x="0" y="0"/>
          <a:ext cx="0" cy="0"/>
          <a:chOff x="0" y="0"/>
          <a:chExt cx="0" cy="0"/>
        </a:xfrm>
      </p:grpSpPr>
      <p:sp>
        <p:nvSpPr>
          <p:cNvPr id="22" name="Rectangle 21"/>
          <p:cNvSpPr/>
          <p:nvPr/>
        </p:nvSpPr>
        <p:spPr>
          <a:xfrm>
            <a:off x="0" y="0"/>
            <a:ext cx="9144000" cy="6858000"/>
          </a:xfrm>
          <a:prstGeom prst="rect">
            <a:avLst/>
          </a:prstGeom>
          <a:blipFill dpi="0" rotWithShape="1">
            <a:blip r:embed="rId2">
              <a:alphaModFix amt="45000"/>
              <a:duotone>
                <a:schemeClr val="accent2">
                  <a:shade val="45000"/>
                  <a:satMod val="135000"/>
                </a:schemeClr>
                <a:prstClr val="white"/>
              </a:duotone>
            </a:blip>
            <a:srcRect/>
            <a:tile tx="-44450" ty="38100" sx="85000" sy="85000" flip="none" algn="tl"/>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3" name="Rectangle 22"/>
          <p:cNvSpPr/>
          <p:nvPr/>
        </p:nvSpPr>
        <p:spPr>
          <a:xfrm>
            <a:off x="980902" y="1275025"/>
            <a:ext cx="7182197" cy="4307950"/>
          </a:xfrm>
          <a:prstGeom prst="rect">
            <a:avLst/>
          </a:prstGeom>
          <a:solidFill>
            <a:schemeClr val="bg1"/>
          </a:solidFill>
          <a:ln w="6350" cap="flat" cmpd="sng" algn="ctr">
            <a:noFill/>
            <a:prstDash val="solid"/>
          </a:ln>
          <a:effectLst>
            <a:outerShdw blurRad="50800" algn="ctr" rotWithShape="0">
              <a:prstClr val="black">
                <a:alpha val="66000"/>
              </a:prstClr>
            </a:outerShdw>
            <a:softEdge rad="0"/>
          </a:effectLst>
        </p:spPr>
      </p:sp>
      <p:sp>
        <p:nvSpPr>
          <p:cNvPr id="24" name="Rectangle 23"/>
          <p:cNvSpPr/>
          <p:nvPr/>
        </p:nvSpPr>
        <p:spPr>
          <a:xfrm>
            <a:off x="1088136" y="1385316"/>
            <a:ext cx="6967728" cy="4087368"/>
          </a:xfrm>
          <a:prstGeom prst="rect">
            <a:avLst/>
          </a:prstGeom>
          <a:noFill/>
          <a:ln w="6350" cap="sq" cmpd="sng" algn="ctr">
            <a:solidFill>
              <a:schemeClr val="tx1">
                <a:lumMod val="75000"/>
                <a:lumOff val="25000"/>
              </a:schemeClr>
            </a:solidFill>
            <a:prstDash val="solid"/>
            <a:miter lim="800000"/>
          </a:ln>
          <a:effectLst/>
        </p:spPr>
      </p:sp>
      <p:sp>
        <p:nvSpPr>
          <p:cNvPr id="30" name="Rectangle 29"/>
          <p:cNvSpPr/>
          <p:nvPr/>
        </p:nvSpPr>
        <p:spPr>
          <a:xfrm>
            <a:off x="3794760" y="1267730"/>
            <a:ext cx="1554480" cy="64008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sp>
      <p:grpSp>
        <p:nvGrpSpPr>
          <p:cNvPr id="31" name="Group 30"/>
          <p:cNvGrpSpPr/>
          <p:nvPr/>
        </p:nvGrpSpPr>
        <p:grpSpPr>
          <a:xfrm>
            <a:off x="3886200" y="1267731"/>
            <a:ext cx="1371600" cy="548640"/>
            <a:chOff x="5318306" y="1386268"/>
            <a:chExt cx="1567331" cy="645295"/>
          </a:xfrm>
        </p:grpSpPr>
        <p:cxnSp>
          <p:nvCxnSpPr>
            <p:cNvPr id="32" name="Straight Connector 31"/>
            <p:cNvCxnSpPr/>
            <p:nvPr/>
          </p:nvCxnSpPr>
          <p:spPr>
            <a:xfrm>
              <a:off x="5318306" y="1386268"/>
              <a:ext cx="0" cy="640080"/>
            </a:xfrm>
            <a:prstGeom prst="line">
              <a:avLst/>
            </a:prstGeom>
            <a:solidFill>
              <a:schemeClr val="tx1">
                <a:lumMod val="85000"/>
                <a:lumOff val="15000"/>
              </a:schemeClr>
            </a:solidFill>
            <a:ln>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p:nvCxnSpPr>
          <p:spPr>
            <a:xfrm>
              <a:off x="6885637" y="1386268"/>
              <a:ext cx="0" cy="640080"/>
            </a:xfrm>
            <a:prstGeom prst="line">
              <a:avLst/>
            </a:prstGeom>
            <a:solidFill>
              <a:schemeClr val="tx1">
                <a:lumMod val="85000"/>
                <a:lumOff val="15000"/>
              </a:schemeClr>
            </a:solidFill>
            <a:ln>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p:nvCxnSpPr>
          <p:spPr>
            <a:xfrm>
              <a:off x="5318306" y="2031563"/>
              <a:ext cx="1567331" cy="0"/>
            </a:xfrm>
            <a:prstGeom prst="line">
              <a:avLst/>
            </a:prstGeom>
            <a:solidFill>
              <a:schemeClr val="tx1">
                <a:lumMod val="85000"/>
                <a:lumOff val="15000"/>
              </a:schemeClr>
            </a:solidFill>
            <a:ln>
              <a:solidFill>
                <a:schemeClr val="tx1"/>
              </a:solidFill>
              <a:miter lim="800000"/>
            </a:ln>
          </p:spPr>
          <p:style>
            <a:lnRef idx="1">
              <a:schemeClr val="accent1"/>
            </a:lnRef>
            <a:fillRef idx="0">
              <a:schemeClr val="accent1"/>
            </a:fillRef>
            <a:effectRef idx="0">
              <a:schemeClr val="accent1"/>
            </a:effectRef>
            <a:fontRef idx="minor">
              <a:schemeClr val="tx1"/>
            </a:fontRef>
          </p:style>
        </p:cxnSp>
      </p:grpSp>
      <p:sp>
        <p:nvSpPr>
          <p:cNvPr id="2" name="Title 1"/>
          <p:cNvSpPr>
            <a:spLocks noGrp="1"/>
          </p:cNvSpPr>
          <p:nvPr>
            <p:ph type="title"/>
          </p:nvPr>
        </p:nvSpPr>
        <p:spPr>
          <a:xfrm>
            <a:off x="1172717" y="2094309"/>
            <a:ext cx="6803136" cy="2587752"/>
          </a:xfrm>
        </p:spPr>
        <p:txBody>
          <a:bodyPr anchor="ctr">
            <a:noAutofit/>
          </a:bodyPr>
          <a:lstStyle>
            <a:lvl1pPr algn="ctr">
              <a:lnSpc>
                <a:spcPct val="83000"/>
              </a:lnSpc>
              <a:defRPr lang="en-US" sz="6200" kern="1200" cap="all" spc="-100" baseline="0" dirty="0">
                <a:solidFill>
                  <a:schemeClr val="tx1">
                    <a:lumMod val="85000"/>
                    <a:lumOff val="15000"/>
                  </a:schemeClr>
                </a:solidFill>
                <a:effectLst/>
                <a:latin typeface="+mj-lt"/>
                <a:ea typeface="+mn-ea"/>
                <a:cs typeface="+mn-cs"/>
              </a:defRPr>
            </a:lvl1pPr>
          </a:lstStyle>
          <a:p>
            <a:r>
              <a:rPr lang="en-US"/>
              <a:t>Click to edit Master title style</a:t>
            </a:r>
            <a:endParaRPr lang="en-US" dirty="0"/>
          </a:p>
        </p:txBody>
      </p:sp>
      <p:sp>
        <p:nvSpPr>
          <p:cNvPr id="3" name="Text Placeholder 2"/>
          <p:cNvSpPr>
            <a:spLocks noGrp="1"/>
          </p:cNvSpPr>
          <p:nvPr>
            <p:ph type="body" idx="1"/>
          </p:nvPr>
        </p:nvSpPr>
        <p:spPr>
          <a:xfrm>
            <a:off x="1172718" y="4682062"/>
            <a:ext cx="6803136" cy="502920"/>
          </a:xfrm>
        </p:spPr>
        <p:txBody>
          <a:bodyPr anchor="t">
            <a:normAutofit/>
          </a:bodyPr>
          <a:lstStyle>
            <a:lvl1pPr marL="0" indent="0" algn="ctr">
              <a:buNone/>
              <a:defRPr sz="1400">
                <a:solidFill>
                  <a:schemeClr val="tx1"/>
                </a:solidFill>
                <a:effectLst/>
              </a:defRPr>
            </a:lvl1pPr>
            <a:lvl2pPr marL="457200" indent="0">
              <a:buNone/>
              <a:defRPr sz="1400">
                <a:solidFill>
                  <a:schemeClr val="tx1">
                    <a:tint val="75000"/>
                  </a:schemeClr>
                </a:solidFill>
              </a:defRPr>
            </a:lvl2pPr>
            <a:lvl3pPr marL="914400" indent="0">
              <a:buNone/>
              <a:defRPr sz="14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a:xfrm>
            <a:off x="3931920" y="1325880"/>
            <a:ext cx="1280160" cy="457200"/>
          </a:xfrm>
        </p:spPr>
        <p:txBody>
          <a:bodyPr/>
          <a:lstStyle>
            <a:lvl1pPr algn="ctr">
              <a:defRPr lang="en-US" sz="1100" kern="1200" spc="0" baseline="0">
                <a:solidFill>
                  <a:schemeClr val="tx1"/>
                </a:solidFill>
                <a:latin typeface="+mn-lt"/>
                <a:ea typeface="+mn-ea"/>
                <a:cs typeface="+mn-cs"/>
              </a:defRPr>
            </a:lvl1pPr>
          </a:lstStyle>
          <a:p>
            <a:fld id="{CE2898DF-6AB4-4D98-9C7E-3F04ABB9FD5C}" type="datetimeFigureOut">
              <a:rPr lang="ar-JO" smtClean="0">
                <a:solidFill>
                  <a:prstClr val="black"/>
                </a:solidFill>
              </a:rPr>
              <a:pPr/>
              <a:t>13/12/1441</a:t>
            </a:fld>
            <a:endParaRPr lang="ar-JO">
              <a:solidFill>
                <a:prstClr val="black"/>
              </a:solidFill>
            </a:endParaRPr>
          </a:p>
        </p:txBody>
      </p:sp>
      <p:sp>
        <p:nvSpPr>
          <p:cNvPr id="5" name="Footer Placeholder 4"/>
          <p:cNvSpPr>
            <a:spLocks noGrp="1"/>
          </p:cNvSpPr>
          <p:nvPr>
            <p:ph type="ftr" sz="quarter" idx="11"/>
          </p:nvPr>
        </p:nvSpPr>
        <p:spPr>
          <a:xfrm>
            <a:off x="1104679" y="5211060"/>
            <a:ext cx="4430268" cy="228600"/>
          </a:xfrm>
        </p:spPr>
        <p:txBody>
          <a:bodyPr/>
          <a:lstStyle>
            <a:lvl1pPr algn="l">
              <a:defRPr/>
            </a:lvl1pPr>
          </a:lstStyle>
          <a:p>
            <a:endParaRPr lang="ar-JO">
              <a:solidFill>
                <a:prstClr val="black">
                  <a:lumMod val="75000"/>
                  <a:lumOff val="25000"/>
                </a:prstClr>
              </a:solidFill>
            </a:endParaRPr>
          </a:p>
        </p:txBody>
      </p:sp>
      <p:sp>
        <p:nvSpPr>
          <p:cNvPr id="6" name="Slide Number Placeholder 5"/>
          <p:cNvSpPr>
            <a:spLocks noGrp="1"/>
          </p:cNvSpPr>
          <p:nvPr>
            <p:ph type="sldNum" sz="quarter" idx="12"/>
          </p:nvPr>
        </p:nvSpPr>
        <p:spPr>
          <a:xfrm>
            <a:off x="6453378" y="5211060"/>
            <a:ext cx="1584198" cy="228600"/>
          </a:xfrm>
        </p:spPr>
        <p:txBody>
          <a:bodyPr/>
          <a:lstStyle/>
          <a:p>
            <a:fld id="{3444BFF4-CCF6-4F43-BABB-3990472C12C3}" type="slidenum">
              <a:rPr lang="ar-JO" smtClean="0">
                <a:solidFill>
                  <a:prstClr val="black">
                    <a:lumMod val="75000"/>
                    <a:lumOff val="25000"/>
                  </a:prstClr>
                </a:solidFill>
              </a:rPr>
              <a:pPr/>
              <a:t>‹#›</a:t>
            </a:fld>
            <a:endParaRPr lang="ar-JO">
              <a:solidFill>
                <a:prstClr val="black">
                  <a:lumMod val="75000"/>
                  <a:lumOff val="25000"/>
                </a:prstClr>
              </a:solidFill>
            </a:endParaRPr>
          </a:p>
        </p:txBody>
      </p:sp>
    </p:spTree>
    <p:extLst>
      <p:ext uri="{BB962C8B-B14F-4D97-AF65-F5344CB8AC3E}">
        <p14:creationId xmlns:p14="http://schemas.microsoft.com/office/powerpoint/2010/main" val="3194289066"/>
      </p:ext>
    </p:extLst>
  </p:cSld>
  <p:clrMapOvr>
    <a:overrideClrMapping bg1="lt1" tx1="dk1" bg2="lt2" tx2="dk2" accent1="accent1" accent2="accent2" accent3="accent3" accent4="accent4" accent5="accent5" accent6="accent6" hlink="hlink" folHlink="folHlink"/>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731520" y="2103120"/>
            <a:ext cx="3657600" cy="3931920"/>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754880" y="2103120"/>
            <a:ext cx="3657600" cy="3931920"/>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CE2898DF-6AB4-4D98-9C7E-3F04ABB9FD5C}" type="datetimeFigureOut">
              <a:rPr lang="ar-JO" smtClean="0">
                <a:solidFill>
                  <a:prstClr val="black">
                    <a:lumMod val="75000"/>
                    <a:lumOff val="25000"/>
                  </a:prstClr>
                </a:solidFill>
              </a:rPr>
              <a:pPr/>
              <a:t>13/12/1441</a:t>
            </a:fld>
            <a:endParaRPr lang="ar-JO">
              <a:solidFill>
                <a:prstClr val="black">
                  <a:lumMod val="75000"/>
                  <a:lumOff val="25000"/>
                </a:prstClr>
              </a:solidFill>
            </a:endParaRPr>
          </a:p>
        </p:txBody>
      </p:sp>
      <p:sp>
        <p:nvSpPr>
          <p:cNvPr id="6" name="Footer Placeholder 5"/>
          <p:cNvSpPr>
            <a:spLocks noGrp="1"/>
          </p:cNvSpPr>
          <p:nvPr>
            <p:ph type="ftr" sz="quarter" idx="11"/>
          </p:nvPr>
        </p:nvSpPr>
        <p:spPr/>
        <p:txBody>
          <a:bodyPr/>
          <a:lstStyle/>
          <a:p>
            <a:endParaRPr lang="ar-JO">
              <a:solidFill>
                <a:prstClr val="black">
                  <a:lumMod val="75000"/>
                  <a:lumOff val="25000"/>
                </a:prstClr>
              </a:solidFill>
            </a:endParaRPr>
          </a:p>
        </p:txBody>
      </p:sp>
      <p:sp>
        <p:nvSpPr>
          <p:cNvPr id="7" name="Slide Number Placeholder 6"/>
          <p:cNvSpPr>
            <a:spLocks noGrp="1"/>
          </p:cNvSpPr>
          <p:nvPr>
            <p:ph type="sldNum" sz="quarter" idx="12"/>
          </p:nvPr>
        </p:nvSpPr>
        <p:spPr/>
        <p:txBody>
          <a:bodyPr/>
          <a:lstStyle/>
          <a:p>
            <a:fld id="{3444BFF4-CCF6-4F43-BABB-3990472C12C3}" type="slidenum">
              <a:rPr lang="ar-JO" smtClean="0">
                <a:solidFill>
                  <a:prstClr val="black">
                    <a:lumMod val="75000"/>
                    <a:lumOff val="25000"/>
                  </a:prstClr>
                </a:solidFill>
              </a:rPr>
              <a:pPr/>
              <a:t>‹#›</a:t>
            </a:fld>
            <a:endParaRPr lang="ar-JO">
              <a:solidFill>
                <a:prstClr val="black">
                  <a:lumMod val="75000"/>
                  <a:lumOff val="25000"/>
                </a:prstClr>
              </a:solidFill>
            </a:endParaRPr>
          </a:p>
        </p:txBody>
      </p:sp>
    </p:spTree>
    <p:extLst>
      <p:ext uri="{BB962C8B-B14F-4D97-AF65-F5344CB8AC3E}">
        <p14:creationId xmlns:p14="http://schemas.microsoft.com/office/powerpoint/2010/main" val="3342752106"/>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731520" y="2074334"/>
            <a:ext cx="3657600" cy="640080"/>
          </a:xfrm>
        </p:spPr>
        <p:txBody>
          <a:bodyPr anchor="ctr">
            <a:normAutofit/>
          </a:bodyPr>
          <a:lstStyle>
            <a:lvl1pPr marL="0" indent="0" algn="ctr">
              <a:spcBef>
                <a:spcPts val="0"/>
              </a:spcBef>
              <a:buNone/>
              <a:defRPr sz="1900" b="0">
                <a:solidFill>
                  <a:schemeClr val="tx2"/>
                </a:solidFill>
                <a:latin typeface="+mn-lt"/>
              </a:defRPr>
            </a:lvl1pPr>
            <a:lvl2pPr marL="457200" indent="0">
              <a:buNone/>
              <a:defRPr sz="19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731520" y="2755898"/>
            <a:ext cx="3657600" cy="3200400"/>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754880" y="2074334"/>
            <a:ext cx="3657600" cy="640080"/>
          </a:xfrm>
        </p:spPr>
        <p:txBody>
          <a:bodyPr anchor="ctr">
            <a:normAutofit/>
          </a:bodyPr>
          <a:lstStyle>
            <a:lvl1pPr marL="0" indent="0" algn="ctr">
              <a:spcBef>
                <a:spcPts val="0"/>
              </a:spcBef>
              <a:buNone/>
              <a:defRPr sz="1900" b="0">
                <a:solidFill>
                  <a:schemeClr val="tx2"/>
                </a:solidFill>
              </a:defRPr>
            </a:lvl1pPr>
            <a:lvl2pPr marL="457200" indent="0">
              <a:buNone/>
              <a:defRPr sz="19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4754880" y="2756581"/>
            <a:ext cx="3657600" cy="3200400"/>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CE2898DF-6AB4-4D98-9C7E-3F04ABB9FD5C}" type="datetimeFigureOut">
              <a:rPr lang="ar-JO" smtClean="0">
                <a:solidFill>
                  <a:prstClr val="black">
                    <a:lumMod val="75000"/>
                    <a:lumOff val="25000"/>
                  </a:prstClr>
                </a:solidFill>
              </a:rPr>
              <a:pPr/>
              <a:t>13/12/1441</a:t>
            </a:fld>
            <a:endParaRPr lang="ar-JO">
              <a:solidFill>
                <a:prstClr val="black">
                  <a:lumMod val="75000"/>
                  <a:lumOff val="25000"/>
                </a:prstClr>
              </a:solidFill>
            </a:endParaRPr>
          </a:p>
        </p:txBody>
      </p:sp>
      <p:sp>
        <p:nvSpPr>
          <p:cNvPr id="8" name="Footer Placeholder 7"/>
          <p:cNvSpPr>
            <a:spLocks noGrp="1"/>
          </p:cNvSpPr>
          <p:nvPr>
            <p:ph type="ftr" sz="quarter" idx="11"/>
          </p:nvPr>
        </p:nvSpPr>
        <p:spPr/>
        <p:txBody>
          <a:bodyPr/>
          <a:lstStyle/>
          <a:p>
            <a:endParaRPr lang="ar-JO">
              <a:solidFill>
                <a:prstClr val="black">
                  <a:lumMod val="75000"/>
                  <a:lumOff val="25000"/>
                </a:prstClr>
              </a:solidFill>
            </a:endParaRPr>
          </a:p>
        </p:txBody>
      </p:sp>
      <p:sp>
        <p:nvSpPr>
          <p:cNvPr id="9" name="Slide Number Placeholder 8"/>
          <p:cNvSpPr>
            <a:spLocks noGrp="1"/>
          </p:cNvSpPr>
          <p:nvPr>
            <p:ph type="sldNum" sz="quarter" idx="12"/>
          </p:nvPr>
        </p:nvSpPr>
        <p:spPr/>
        <p:txBody>
          <a:bodyPr/>
          <a:lstStyle/>
          <a:p>
            <a:fld id="{3444BFF4-CCF6-4F43-BABB-3990472C12C3}" type="slidenum">
              <a:rPr lang="ar-JO" smtClean="0">
                <a:solidFill>
                  <a:prstClr val="black">
                    <a:lumMod val="75000"/>
                    <a:lumOff val="25000"/>
                  </a:prstClr>
                </a:solidFill>
              </a:rPr>
              <a:pPr/>
              <a:t>‹#›</a:t>
            </a:fld>
            <a:endParaRPr lang="ar-JO">
              <a:solidFill>
                <a:prstClr val="black">
                  <a:lumMod val="75000"/>
                  <a:lumOff val="25000"/>
                </a:prstClr>
              </a:solidFill>
            </a:endParaRPr>
          </a:p>
        </p:txBody>
      </p:sp>
    </p:spTree>
    <p:extLst>
      <p:ext uri="{BB962C8B-B14F-4D97-AF65-F5344CB8AC3E}">
        <p14:creationId xmlns:p14="http://schemas.microsoft.com/office/powerpoint/2010/main" val="1498485709"/>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CE2898DF-6AB4-4D98-9C7E-3F04ABB9FD5C}" type="datetimeFigureOut">
              <a:rPr lang="ar-JO" smtClean="0">
                <a:solidFill>
                  <a:prstClr val="black">
                    <a:lumMod val="75000"/>
                    <a:lumOff val="25000"/>
                  </a:prstClr>
                </a:solidFill>
              </a:rPr>
              <a:pPr/>
              <a:t>13/12/1441</a:t>
            </a:fld>
            <a:endParaRPr lang="ar-JO">
              <a:solidFill>
                <a:prstClr val="black">
                  <a:lumMod val="75000"/>
                  <a:lumOff val="25000"/>
                </a:prstClr>
              </a:solidFill>
            </a:endParaRPr>
          </a:p>
        </p:txBody>
      </p:sp>
      <p:sp>
        <p:nvSpPr>
          <p:cNvPr id="4" name="Footer Placeholder 3"/>
          <p:cNvSpPr>
            <a:spLocks noGrp="1"/>
          </p:cNvSpPr>
          <p:nvPr>
            <p:ph type="ftr" sz="quarter" idx="11"/>
          </p:nvPr>
        </p:nvSpPr>
        <p:spPr/>
        <p:txBody>
          <a:bodyPr/>
          <a:lstStyle/>
          <a:p>
            <a:endParaRPr lang="ar-JO">
              <a:solidFill>
                <a:prstClr val="black">
                  <a:lumMod val="75000"/>
                  <a:lumOff val="25000"/>
                </a:prstClr>
              </a:solidFill>
            </a:endParaRPr>
          </a:p>
        </p:txBody>
      </p:sp>
      <p:sp>
        <p:nvSpPr>
          <p:cNvPr id="5" name="Slide Number Placeholder 4"/>
          <p:cNvSpPr>
            <a:spLocks noGrp="1"/>
          </p:cNvSpPr>
          <p:nvPr>
            <p:ph type="sldNum" sz="quarter" idx="12"/>
          </p:nvPr>
        </p:nvSpPr>
        <p:spPr/>
        <p:txBody>
          <a:bodyPr/>
          <a:lstStyle/>
          <a:p>
            <a:fld id="{3444BFF4-CCF6-4F43-BABB-3990472C12C3}" type="slidenum">
              <a:rPr lang="ar-JO" smtClean="0">
                <a:solidFill>
                  <a:prstClr val="black">
                    <a:lumMod val="75000"/>
                    <a:lumOff val="25000"/>
                  </a:prstClr>
                </a:solidFill>
              </a:rPr>
              <a:pPr/>
              <a:t>‹#›</a:t>
            </a:fld>
            <a:endParaRPr lang="ar-JO">
              <a:solidFill>
                <a:prstClr val="black">
                  <a:lumMod val="75000"/>
                  <a:lumOff val="25000"/>
                </a:prstClr>
              </a:solidFill>
            </a:endParaRPr>
          </a:p>
        </p:txBody>
      </p:sp>
    </p:spTree>
    <p:extLst>
      <p:ext uri="{BB962C8B-B14F-4D97-AF65-F5344CB8AC3E}">
        <p14:creationId xmlns:p14="http://schemas.microsoft.com/office/powerpoint/2010/main" val="1531209448"/>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E2898DF-6AB4-4D98-9C7E-3F04ABB9FD5C}" type="datetimeFigureOut">
              <a:rPr lang="ar-JO" smtClean="0">
                <a:solidFill>
                  <a:prstClr val="black">
                    <a:lumMod val="75000"/>
                    <a:lumOff val="25000"/>
                  </a:prstClr>
                </a:solidFill>
              </a:rPr>
              <a:pPr/>
              <a:t>13/12/1441</a:t>
            </a:fld>
            <a:endParaRPr lang="ar-JO">
              <a:solidFill>
                <a:prstClr val="black">
                  <a:lumMod val="75000"/>
                  <a:lumOff val="25000"/>
                </a:prstClr>
              </a:solidFill>
            </a:endParaRPr>
          </a:p>
        </p:txBody>
      </p:sp>
      <p:sp>
        <p:nvSpPr>
          <p:cNvPr id="3" name="Footer Placeholder 2"/>
          <p:cNvSpPr>
            <a:spLocks noGrp="1"/>
          </p:cNvSpPr>
          <p:nvPr>
            <p:ph type="ftr" sz="quarter" idx="11"/>
          </p:nvPr>
        </p:nvSpPr>
        <p:spPr/>
        <p:txBody>
          <a:bodyPr/>
          <a:lstStyle/>
          <a:p>
            <a:endParaRPr lang="ar-JO">
              <a:solidFill>
                <a:prstClr val="black">
                  <a:lumMod val="75000"/>
                  <a:lumOff val="25000"/>
                </a:prstClr>
              </a:solidFill>
            </a:endParaRPr>
          </a:p>
        </p:txBody>
      </p:sp>
      <p:sp>
        <p:nvSpPr>
          <p:cNvPr id="4" name="Slide Number Placeholder 3"/>
          <p:cNvSpPr>
            <a:spLocks noGrp="1"/>
          </p:cNvSpPr>
          <p:nvPr>
            <p:ph type="sldNum" sz="quarter" idx="12"/>
          </p:nvPr>
        </p:nvSpPr>
        <p:spPr/>
        <p:txBody>
          <a:bodyPr/>
          <a:lstStyle/>
          <a:p>
            <a:fld id="{3444BFF4-CCF6-4F43-BABB-3990472C12C3}" type="slidenum">
              <a:rPr lang="ar-JO" smtClean="0">
                <a:solidFill>
                  <a:prstClr val="black">
                    <a:lumMod val="75000"/>
                    <a:lumOff val="25000"/>
                  </a:prstClr>
                </a:solidFill>
              </a:rPr>
              <a:pPr/>
              <a:t>‹#›</a:t>
            </a:fld>
            <a:endParaRPr lang="ar-JO">
              <a:solidFill>
                <a:prstClr val="black">
                  <a:lumMod val="75000"/>
                  <a:lumOff val="25000"/>
                </a:prstClr>
              </a:solidFill>
            </a:endParaRPr>
          </a:p>
        </p:txBody>
      </p:sp>
    </p:spTree>
    <p:extLst>
      <p:ext uri="{BB962C8B-B14F-4D97-AF65-F5344CB8AC3E}">
        <p14:creationId xmlns:p14="http://schemas.microsoft.com/office/powerpoint/2010/main" val="276749259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2">
        <a:schemeClr val="bg2"/>
      </p:bgRef>
    </p:bg>
    <p:spTree>
      <p:nvGrpSpPr>
        <p:cNvPr id="1" name=""/>
        <p:cNvGrpSpPr/>
        <p:nvPr/>
      </p:nvGrpSpPr>
      <p:grpSpPr>
        <a:xfrm>
          <a:off x="0" y="0"/>
          <a:ext cx="0" cy="0"/>
          <a:chOff x="0" y="0"/>
          <a:chExt cx="0" cy="0"/>
        </a:xfrm>
      </p:grpSpPr>
      <p:sp>
        <p:nvSpPr>
          <p:cNvPr id="22" name="Rectangle 21"/>
          <p:cNvSpPr/>
          <p:nvPr/>
        </p:nvSpPr>
        <p:spPr>
          <a:xfrm>
            <a:off x="0" y="0"/>
            <a:ext cx="9144000" cy="6858000"/>
          </a:xfrm>
          <a:prstGeom prst="rect">
            <a:avLst/>
          </a:prstGeom>
          <a:blipFill dpi="0" rotWithShape="1">
            <a:blip r:embed="rId2">
              <a:alphaModFix amt="45000"/>
              <a:duotone>
                <a:schemeClr val="accent2">
                  <a:shade val="45000"/>
                  <a:satMod val="135000"/>
                </a:schemeClr>
                <a:prstClr val="white"/>
              </a:duotone>
            </a:blip>
            <a:srcRect/>
            <a:tile tx="-44450" ty="38100" sx="85000" sy="85000" flip="none" algn="tl"/>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3" name="Rectangle 22"/>
          <p:cNvSpPr/>
          <p:nvPr/>
        </p:nvSpPr>
        <p:spPr>
          <a:xfrm>
            <a:off x="980902" y="1275025"/>
            <a:ext cx="7182197" cy="4307950"/>
          </a:xfrm>
          <a:prstGeom prst="rect">
            <a:avLst/>
          </a:prstGeom>
          <a:solidFill>
            <a:schemeClr val="bg1"/>
          </a:solidFill>
          <a:ln w="6350" cap="flat" cmpd="sng" algn="ctr">
            <a:noFill/>
            <a:prstDash val="solid"/>
          </a:ln>
          <a:effectLst>
            <a:outerShdw blurRad="50800" algn="ctr" rotWithShape="0">
              <a:prstClr val="black">
                <a:alpha val="66000"/>
              </a:prstClr>
            </a:outerShdw>
            <a:softEdge rad="0"/>
          </a:effectLst>
        </p:spPr>
      </p:sp>
      <p:sp>
        <p:nvSpPr>
          <p:cNvPr id="24" name="Rectangle 23"/>
          <p:cNvSpPr/>
          <p:nvPr/>
        </p:nvSpPr>
        <p:spPr>
          <a:xfrm>
            <a:off x="1088136" y="1385316"/>
            <a:ext cx="6967728" cy="4087368"/>
          </a:xfrm>
          <a:prstGeom prst="rect">
            <a:avLst/>
          </a:prstGeom>
          <a:noFill/>
          <a:ln w="6350" cap="sq" cmpd="sng" algn="ctr">
            <a:solidFill>
              <a:schemeClr val="tx1">
                <a:lumMod val="75000"/>
                <a:lumOff val="25000"/>
              </a:schemeClr>
            </a:solidFill>
            <a:prstDash val="solid"/>
            <a:miter lim="800000"/>
          </a:ln>
          <a:effectLst/>
        </p:spPr>
      </p:sp>
      <p:sp>
        <p:nvSpPr>
          <p:cNvPr id="30" name="Rectangle 29"/>
          <p:cNvSpPr/>
          <p:nvPr/>
        </p:nvSpPr>
        <p:spPr>
          <a:xfrm>
            <a:off x="3794760" y="1267730"/>
            <a:ext cx="1554480" cy="64008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sp>
      <p:grpSp>
        <p:nvGrpSpPr>
          <p:cNvPr id="31" name="Group 30"/>
          <p:cNvGrpSpPr/>
          <p:nvPr/>
        </p:nvGrpSpPr>
        <p:grpSpPr>
          <a:xfrm>
            <a:off x="3886200" y="1267731"/>
            <a:ext cx="1371600" cy="548640"/>
            <a:chOff x="5318306" y="1386268"/>
            <a:chExt cx="1567331" cy="645295"/>
          </a:xfrm>
        </p:grpSpPr>
        <p:cxnSp>
          <p:nvCxnSpPr>
            <p:cNvPr id="32" name="Straight Connector 31"/>
            <p:cNvCxnSpPr/>
            <p:nvPr/>
          </p:nvCxnSpPr>
          <p:spPr>
            <a:xfrm>
              <a:off x="5318306" y="1386268"/>
              <a:ext cx="0" cy="640080"/>
            </a:xfrm>
            <a:prstGeom prst="line">
              <a:avLst/>
            </a:prstGeom>
            <a:solidFill>
              <a:schemeClr val="tx1">
                <a:lumMod val="85000"/>
                <a:lumOff val="15000"/>
              </a:schemeClr>
            </a:solidFill>
            <a:ln>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p:nvCxnSpPr>
          <p:spPr>
            <a:xfrm>
              <a:off x="6885637" y="1386268"/>
              <a:ext cx="0" cy="640080"/>
            </a:xfrm>
            <a:prstGeom prst="line">
              <a:avLst/>
            </a:prstGeom>
            <a:solidFill>
              <a:schemeClr val="tx1">
                <a:lumMod val="85000"/>
                <a:lumOff val="15000"/>
              </a:schemeClr>
            </a:solidFill>
            <a:ln>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p:nvCxnSpPr>
          <p:spPr>
            <a:xfrm>
              <a:off x="5318306" y="2031563"/>
              <a:ext cx="1567331" cy="0"/>
            </a:xfrm>
            <a:prstGeom prst="line">
              <a:avLst/>
            </a:prstGeom>
            <a:solidFill>
              <a:schemeClr val="tx1">
                <a:lumMod val="85000"/>
                <a:lumOff val="15000"/>
              </a:schemeClr>
            </a:solidFill>
            <a:ln>
              <a:solidFill>
                <a:schemeClr val="tx1"/>
              </a:solidFill>
              <a:miter lim="800000"/>
            </a:ln>
          </p:spPr>
          <p:style>
            <a:lnRef idx="1">
              <a:schemeClr val="accent1"/>
            </a:lnRef>
            <a:fillRef idx="0">
              <a:schemeClr val="accent1"/>
            </a:fillRef>
            <a:effectRef idx="0">
              <a:schemeClr val="accent1"/>
            </a:effectRef>
            <a:fontRef idx="minor">
              <a:schemeClr val="tx1"/>
            </a:fontRef>
          </p:style>
        </p:cxnSp>
      </p:grpSp>
      <p:sp>
        <p:nvSpPr>
          <p:cNvPr id="2" name="Title 1"/>
          <p:cNvSpPr>
            <a:spLocks noGrp="1"/>
          </p:cNvSpPr>
          <p:nvPr>
            <p:ph type="title"/>
          </p:nvPr>
        </p:nvSpPr>
        <p:spPr>
          <a:xfrm>
            <a:off x="1172717" y="2094309"/>
            <a:ext cx="6803136" cy="2587752"/>
          </a:xfrm>
        </p:spPr>
        <p:txBody>
          <a:bodyPr anchor="ctr">
            <a:noAutofit/>
          </a:bodyPr>
          <a:lstStyle>
            <a:lvl1pPr algn="ctr">
              <a:lnSpc>
                <a:spcPct val="83000"/>
              </a:lnSpc>
              <a:defRPr lang="en-US" sz="6200" kern="1200" cap="all" spc="-100" baseline="0" dirty="0">
                <a:solidFill>
                  <a:schemeClr val="tx1">
                    <a:lumMod val="85000"/>
                    <a:lumOff val="15000"/>
                  </a:schemeClr>
                </a:solidFill>
                <a:effectLst/>
                <a:latin typeface="+mj-lt"/>
                <a:ea typeface="+mn-ea"/>
                <a:cs typeface="+mn-cs"/>
              </a:defRPr>
            </a:lvl1pPr>
          </a:lstStyle>
          <a:p>
            <a:r>
              <a:rPr lang="en-US"/>
              <a:t>Click to edit Master title style</a:t>
            </a:r>
            <a:endParaRPr lang="en-US" dirty="0"/>
          </a:p>
        </p:txBody>
      </p:sp>
      <p:sp>
        <p:nvSpPr>
          <p:cNvPr id="3" name="Text Placeholder 2"/>
          <p:cNvSpPr>
            <a:spLocks noGrp="1"/>
          </p:cNvSpPr>
          <p:nvPr>
            <p:ph type="body" idx="1"/>
          </p:nvPr>
        </p:nvSpPr>
        <p:spPr>
          <a:xfrm>
            <a:off x="1172718" y="4682062"/>
            <a:ext cx="6803136" cy="502920"/>
          </a:xfrm>
        </p:spPr>
        <p:txBody>
          <a:bodyPr anchor="t">
            <a:normAutofit/>
          </a:bodyPr>
          <a:lstStyle>
            <a:lvl1pPr marL="0" indent="0" algn="ctr">
              <a:buNone/>
              <a:defRPr sz="1400">
                <a:solidFill>
                  <a:schemeClr val="tx1"/>
                </a:solidFill>
                <a:effectLst/>
              </a:defRPr>
            </a:lvl1pPr>
            <a:lvl2pPr marL="457200" indent="0">
              <a:buNone/>
              <a:defRPr sz="1400">
                <a:solidFill>
                  <a:schemeClr val="tx1">
                    <a:tint val="75000"/>
                  </a:schemeClr>
                </a:solidFill>
              </a:defRPr>
            </a:lvl2pPr>
            <a:lvl3pPr marL="914400" indent="0">
              <a:buNone/>
              <a:defRPr sz="14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a:xfrm>
            <a:off x="3931920" y="1325880"/>
            <a:ext cx="1280160" cy="457200"/>
          </a:xfrm>
        </p:spPr>
        <p:txBody>
          <a:bodyPr/>
          <a:lstStyle>
            <a:lvl1pPr algn="ctr">
              <a:defRPr lang="en-US" sz="1100" kern="1200" spc="0" baseline="0">
                <a:solidFill>
                  <a:schemeClr val="tx1"/>
                </a:solidFill>
                <a:latin typeface="+mn-lt"/>
                <a:ea typeface="+mn-ea"/>
                <a:cs typeface="+mn-cs"/>
              </a:defRPr>
            </a:lvl1pPr>
          </a:lstStyle>
          <a:p>
            <a:fld id="{CE2898DF-6AB4-4D98-9C7E-3F04ABB9FD5C}" type="datetimeFigureOut">
              <a:rPr lang="ar-JO" smtClean="0"/>
              <a:t>13/12/1441</a:t>
            </a:fld>
            <a:endParaRPr lang="ar-JO"/>
          </a:p>
        </p:txBody>
      </p:sp>
      <p:sp>
        <p:nvSpPr>
          <p:cNvPr id="5" name="Footer Placeholder 4"/>
          <p:cNvSpPr>
            <a:spLocks noGrp="1"/>
          </p:cNvSpPr>
          <p:nvPr>
            <p:ph type="ftr" sz="quarter" idx="11"/>
          </p:nvPr>
        </p:nvSpPr>
        <p:spPr>
          <a:xfrm>
            <a:off x="1104679" y="5211060"/>
            <a:ext cx="4430268" cy="228600"/>
          </a:xfrm>
        </p:spPr>
        <p:txBody>
          <a:bodyPr/>
          <a:lstStyle>
            <a:lvl1pPr algn="l">
              <a:defRPr/>
            </a:lvl1pPr>
          </a:lstStyle>
          <a:p>
            <a:endParaRPr lang="ar-JO"/>
          </a:p>
        </p:txBody>
      </p:sp>
      <p:sp>
        <p:nvSpPr>
          <p:cNvPr id="6" name="Slide Number Placeholder 5"/>
          <p:cNvSpPr>
            <a:spLocks noGrp="1"/>
          </p:cNvSpPr>
          <p:nvPr>
            <p:ph type="sldNum" sz="quarter" idx="12"/>
          </p:nvPr>
        </p:nvSpPr>
        <p:spPr>
          <a:xfrm>
            <a:off x="6453378" y="5211060"/>
            <a:ext cx="1584198" cy="228600"/>
          </a:xfrm>
        </p:spPr>
        <p:txBody>
          <a:bodyPr/>
          <a:lstStyle/>
          <a:p>
            <a:fld id="{3444BFF4-CCF6-4F43-BABB-3990472C12C3}" type="slidenum">
              <a:rPr lang="ar-JO" smtClean="0"/>
              <a:t>‹#›</a:t>
            </a:fld>
            <a:endParaRPr lang="ar-JO"/>
          </a:p>
        </p:txBody>
      </p:sp>
    </p:spTree>
    <p:extLst>
      <p:ext uri="{BB962C8B-B14F-4D97-AF65-F5344CB8AC3E}">
        <p14:creationId xmlns:p14="http://schemas.microsoft.com/office/powerpoint/2010/main" val="535158547"/>
      </p:ext>
    </p:extLst>
  </p:cSld>
  <p:clrMapOvr>
    <a:overrideClrMapping bg1="lt1" tx1="dk1" bg2="lt2" tx2="dk2" accent1="accent1" accent2="accent2" accent3="accent3" accent4="accent4" accent5="accent5" accent6="accent6" hlink="hlink" folHlink="folHlink"/>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16" name="Rectangle 15"/>
          <p:cNvSpPr/>
          <p:nvPr/>
        </p:nvSpPr>
        <p:spPr>
          <a:xfrm>
            <a:off x="184147" y="173736"/>
            <a:ext cx="6398514" cy="6510528"/>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Rectangle 14"/>
          <p:cNvSpPr/>
          <p:nvPr/>
        </p:nvSpPr>
        <p:spPr>
          <a:xfrm>
            <a:off x="6765290" y="173736"/>
            <a:ext cx="2194560" cy="651052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972300" y="607392"/>
            <a:ext cx="1823085" cy="1645920"/>
          </a:xfrm>
        </p:spPr>
        <p:txBody>
          <a:bodyPr anchor="b">
            <a:normAutofit/>
          </a:bodyPr>
          <a:lstStyle>
            <a:lvl1pPr algn="l" defTabSz="914400" rtl="0" eaLnBrk="1" latinLnBrk="0" hangingPunct="1">
              <a:lnSpc>
                <a:spcPct val="90000"/>
              </a:lnSpc>
              <a:spcBef>
                <a:spcPct val="0"/>
              </a:spcBef>
              <a:buNone/>
              <a:defRPr lang="en-US" sz="2400" b="0" kern="1200" cap="none" spc="0" baseline="0" dirty="0">
                <a:solidFill>
                  <a:srgbClr val="FFFFFF"/>
                </a:solidFill>
                <a:effectLst/>
                <a:latin typeface="+mj-lt"/>
                <a:ea typeface="+mn-ea"/>
                <a:cs typeface="+mn-cs"/>
              </a:defRPr>
            </a:lvl1pPr>
          </a:lstStyle>
          <a:p>
            <a:r>
              <a:rPr lang="en-US"/>
              <a:t>Click to edit Master title style</a:t>
            </a:r>
            <a:endParaRPr lang="en-US" dirty="0"/>
          </a:p>
        </p:txBody>
      </p:sp>
      <p:sp>
        <p:nvSpPr>
          <p:cNvPr id="3" name="Content Placeholder 2"/>
          <p:cNvSpPr>
            <a:spLocks noGrp="1"/>
          </p:cNvSpPr>
          <p:nvPr>
            <p:ph idx="1"/>
          </p:nvPr>
        </p:nvSpPr>
        <p:spPr>
          <a:xfrm>
            <a:off x="668976" y="907143"/>
            <a:ext cx="5428856" cy="5043714"/>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972300" y="2286000"/>
            <a:ext cx="1823085" cy="3505200"/>
          </a:xfrm>
        </p:spPr>
        <p:txBody>
          <a:bodyPr>
            <a:normAutofit/>
          </a:bodyPr>
          <a:lstStyle>
            <a:lvl1pPr marL="0" indent="0">
              <a:lnSpc>
                <a:spcPct val="110000"/>
              </a:lnSpc>
              <a:spcBef>
                <a:spcPts val="800"/>
              </a:spcBef>
              <a:buNone/>
              <a:defRPr sz="13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8" name="Date Placeholder 7"/>
          <p:cNvSpPr>
            <a:spLocks noGrp="1"/>
          </p:cNvSpPr>
          <p:nvPr>
            <p:ph type="dt" sz="half" idx="10"/>
          </p:nvPr>
        </p:nvSpPr>
        <p:spPr/>
        <p:txBody>
          <a:bodyPr/>
          <a:lstStyle/>
          <a:p>
            <a:fld id="{CE2898DF-6AB4-4D98-9C7E-3F04ABB9FD5C}" type="datetimeFigureOut">
              <a:rPr lang="ar-JO" smtClean="0">
                <a:solidFill>
                  <a:prstClr val="black">
                    <a:lumMod val="75000"/>
                    <a:lumOff val="25000"/>
                  </a:prstClr>
                </a:solidFill>
              </a:rPr>
              <a:pPr/>
              <a:t>13/12/1441</a:t>
            </a:fld>
            <a:endParaRPr lang="ar-JO">
              <a:solidFill>
                <a:prstClr val="black">
                  <a:lumMod val="75000"/>
                  <a:lumOff val="25000"/>
                </a:prstClr>
              </a:solidFill>
            </a:endParaRPr>
          </a:p>
        </p:txBody>
      </p:sp>
      <p:sp>
        <p:nvSpPr>
          <p:cNvPr id="9" name="Footer Placeholder 8"/>
          <p:cNvSpPr>
            <a:spLocks noGrp="1"/>
          </p:cNvSpPr>
          <p:nvPr>
            <p:ph type="ftr" sz="quarter" idx="11"/>
          </p:nvPr>
        </p:nvSpPr>
        <p:spPr/>
        <p:txBody>
          <a:bodyPr/>
          <a:lstStyle>
            <a:lvl1pPr algn="r">
              <a:defRPr/>
            </a:lvl1pPr>
          </a:lstStyle>
          <a:p>
            <a:endParaRPr lang="ar-JO">
              <a:solidFill>
                <a:prstClr val="black">
                  <a:lumMod val="75000"/>
                  <a:lumOff val="25000"/>
                </a:prstClr>
              </a:solidFill>
            </a:endParaRPr>
          </a:p>
        </p:txBody>
      </p:sp>
      <p:sp>
        <p:nvSpPr>
          <p:cNvPr id="11" name="Slide Number Placeholder 10"/>
          <p:cNvSpPr>
            <a:spLocks noGrp="1"/>
          </p:cNvSpPr>
          <p:nvPr>
            <p:ph type="sldNum" sz="quarter" idx="12"/>
          </p:nvPr>
        </p:nvSpPr>
        <p:spPr>
          <a:xfrm>
            <a:off x="7795258" y="6310086"/>
            <a:ext cx="1097280" cy="274320"/>
          </a:xfrm>
        </p:spPr>
        <p:txBody>
          <a:bodyPr/>
          <a:lstStyle>
            <a:lvl1pPr>
              <a:defRPr>
                <a:solidFill>
                  <a:srgbClr val="FFFFFF"/>
                </a:solidFill>
              </a:defRPr>
            </a:lvl1pPr>
          </a:lstStyle>
          <a:p>
            <a:fld id="{3444BFF4-CCF6-4F43-BABB-3990472C12C3}" type="slidenum">
              <a:rPr lang="ar-JO" smtClean="0"/>
              <a:pPr/>
              <a:t>‹#›</a:t>
            </a:fld>
            <a:endParaRPr lang="ar-JO"/>
          </a:p>
        </p:txBody>
      </p:sp>
      <p:sp>
        <p:nvSpPr>
          <p:cNvPr id="12" name="Rectangle 11"/>
          <p:cNvSpPr/>
          <p:nvPr/>
        </p:nvSpPr>
        <p:spPr>
          <a:xfrm>
            <a:off x="6868160" y="274320"/>
            <a:ext cx="1988820" cy="6309360"/>
          </a:xfrm>
          <a:prstGeom prst="rect">
            <a:avLst/>
          </a:prstGeom>
          <a:noFill/>
          <a:ln w="6350" cap="sq">
            <a:solidFill>
              <a:srgbClr val="FFFFFF"/>
            </a:solidFill>
            <a:miter lim="800000"/>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3011744461"/>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14" name="Rectangle 13"/>
          <p:cNvSpPr/>
          <p:nvPr/>
        </p:nvSpPr>
        <p:spPr>
          <a:xfrm>
            <a:off x="6765290" y="173736"/>
            <a:ext cx="2194560" cy="651052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972300" y="603504"/>
            <a:ext cx="1824228" cy="1645920"/>
          </a:xfrm>
        </p:spPr>
        <p:txBody>
          <a:bodyPr anchor="b">
            <a:noAutofit/>
          </a:bodyPr>
          <a:lstStyle>
            <a:lvl1pPr algn="l">
              <a:defRPr sz="2400" b="0">
                <a:solidFill>
                  <a:srgbClr val="FFFFFF"/>
                </a:solidFill>
                <a:latin typeface="+mj-lt"/>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171449" y="173736"/>
            <a:ext cx="6398514" cy="6510528"/>
          </a:xfrm>
          <a:solidFill>
            <a:schemeClr val="accent1">
              <a:lumMod val="60000"/>
              <a:lumOff val="40000"/>
            </a:schemeClr>
          </a:solidFill>
          <a:ln>
            <a:noFill/>
          </a:ln>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972300" y="2286000"/>
            <a:ext cx="1824228" cy="3502152"/>
          </a:xfrm>
        </p:spPr>
        <p:txBody>
          <a:bodyPr>
            <a:normAutofit/>
          </a:bodyPr>
          <a:lstStyle>
            <a:lvl1pPr marL="0" indent="0" algn="l">
              <a:lnSpc>
                <a:spcPct val="110000"/>
              </a:lnSpc>
              <a:spcBef>
                <a:spcPts val="800"/>
              </a:spcBef>
              <a:buNone/>
              <a:defRPr sz="13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lvl1pPr>
              <a:defRPr>
                <a:solidFill>
                  <a:srgbClr val="FFFFFF"/>
                </a:solidFill>
                <a:effectLst>
                  <a:outerShdw blurRad="12700" dist="6350" dir="2700000" algn="tl" rotWithShape="0">
                    <a:prstClr val="black">
                      <a:alpha val="40000"/>
                    </a:prstClr>
                  </a:outerShdw>
                </a:effectLst>
              </a:defRPr>
            </a:lvl1pPr>
          </a:lstStyle>
          <a:p>
            <a:fld id="{CE2898DF-6AB4-4D98-9C7E-3F04ABB9FD5C}" type="datetimeFigureOut">
              <a:rPr lang="ar-JO" smtClean="0"/>
              <a:pPr/>
              <a:t>13/12/1441</a:t>
            </a:fld>
            <a:endParaRPr lang="ar-JO"/>
          </a:p>
        </p:txBody>
      </p:sp>
      <p:sp>
        <p:nvSpPr>
          <p:cNvPr id="6" name="Footer Placeholder 5"/>
          <p:cNvSpPr>
            <a:spLocks noGrp="1"/>
          </p:cNvSpPr>
          <p:nvPr>
            <p:ph type="ftr" sz="quarter" idx="11"/>
          </p:nvPr>
        </p:nvSpPr>
        <p:spPr/>
        <p:txBody>
          <a:bodyPr/>
          <a:lstStyle>
            <a:lvl1pPr marL="0" algn="r" defTabSz="914400" rtl="0" eaLnBrk="1" latinLnBrk="0" hangingPunct="1">
              <a:defRPr lang="en-US" sz="900" kern="1200" dirty="0">
                <a:solidFill>
                  <a:srgbClr val="FFFFFF"/>
                </a:solidFill>
                <a:effectLst>
                  <a:outerShdw blurRad="12700" dist="6350" dir="2700000" algn="tl" rotWithShape="0">
                    <a:prstClr val="black">
                      <a:alpha val="40000"/>
                    </a:prstClr>
                  </a:outerShdw>
                </a:effectLst>
                <a:latin typeface="+mn-lt"/>
                <a:ea typeface="+mn-ea"/>
                <a:cs typeface="+mn-cs"/>
              </a:defRPr>
            </a:lvl1pPr>
          </a:lstStyle>
          <a:p>
            <a:endParaRPr lang="ar-JO"/>
          </a:p>
        </p:txBody>
      </p:sp>
      <p:sp>
        <p:nvSpPr>
          <p:cNvPr id="7" name="Slide Number Placeholder 6"/>
          <p:cNvSpPr>
            <a:spLocks noGrp="1"/>
          </p:cNvSpPr>
          <p:nvPr>
            <p:ph type="sldNum" sz="quarter" idx="12"/>
          </p:nvPr>
        </p:nvSpPr>
        <p:spPr>
          <a:xfrm>
            <a:off x="7797546" y="6309360"/>
            <a:ext cx="1097280" cy="274320"/>
          </a:xfrm>
        </p:spPr>
        <p:txBody>
          <a:bodyPr/>
          <a:lstStyle>
            <a:lvl1pPr>
              <a:defRPr>
                <a:solidFill>
                  <a:srgbClr val="FFFFFF"/>
                </a:solidFill>
              </a:defRPr>
            </a:lvl1pPr>
          </a:lstStyle>
          <a:p>
            <a:fld id="{3444BFF4-CCF6-4F43-BABB-3990472C12C3}" type="slidenum">
              <a:rPr lang="ar-JO" smtClean="0"/>
              <a:pPr/>
              <a:t>‹#›</a:t>
            </a:fld>
            <a:endParaRPr lang="ar-JO"/>
          </a:p>
        </p:txBody>
      </p:sp>
      <p:sp>
        <p:nvSpPr>
          <p:cNvPr id="11" name="Rectangle 10"/>
          <p:cNvSpPr/>
          <p:nvPr/>
        </p:nvSpPr>
        <p:spPr>
          <a:xfrm>
            <a:off x="6868160" y="274320"/>
            <a:ext cx="1988820" cy="6309360"/>
          </a:xfrm>
          <a:prstGeom prst="rect">
            <a:avLst/>
          </a:prstGeom>
          <a:noFill/>
          <a:ln w="6350" cap="sq">
            <a:solidFill>
              <a:srgbClr val="FFFFFF"/>
            </a:solidFill>
            <a:miter lim="800000"/>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2355047497"/>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E2898DF-6AB4-4D98-9C7E-3F04ABB9FD5C}" type="datetimeFigureOut">
              <a:rPr lang="ar-JO" smtClean="0">
                <a:solidFill>
                  <a:prstClr val="black">
                    <a:lumMod val="75000"/>
                    <a:lumOff val="25000"/>
                  </a:prstClr>
                </a:solidFill>
              </a:rPr>
              <a:pPr/>
              <a:t>13/12/1441</a:t>
            </a:fld>
            <a:endParaRPr lang="ar-JO">
              <a:solidFill>
                <a:prstClr val="black">
                  <a:lumMod val="75000"/>
                  <a:lumOff val="25000"/>
                </a:prstClr>
              </a:solidFill>
            </a:endParaRPr>
          </a:p>
        </p:txBody>
      </p:sp>
      <p:sp>
        <p:nvSpPr>
          <p:cNvPr id="5" name="Footer Placeholder 4"/>
          <p:cNvSpPr>
            <a:spLocks noGrp="1"/>
          </p:cNvSpPr>
          <p:nvPr>
            <p:ph type="ftr" sz="quarter" idx="11"/>
          </p:nvPr>
        </p:nvSpPr>
        <p:spPr/>
        <p:txBody>
          <a:bodyPr/>
          <a:lstStyle/>
          <a:p>
            <a:endParaRPr lang="ar-JO">
              <a:solidFill>
                <a:prstClr val="black">
                  <a:lumMod val="75000"/>
                  <a:lumOff val="25000"/>
                </a:prstClr>
              </a:solidFill>
            </a:endParaRPr>
          </a:p>
        </p:txBody>
      </p:sp>
      <p:sp>
        <p:nvSpPr>
          <p:cNvPr id="6" name="Slide Number Placeholder 5"/>
          <p:cNvSpPr>
            <a:spLocks noGrp="1"/>
          </p:cNvSpPr>
          <p:nvPr>
            <p:ph type="sldNum" sz="quarter" idx="12"/>
          </p:nvPr>
        </p:nvSpPr>
        <p:spPr/>
        <p:txBody>
          <a:bodyPr/>
          <a:lstStyle/>
          <a:p>
            <a:fld id="{3444BFF4-CCF6-4F43-BABB-3990472C12C3}" type="slidenum">
              <a:rPr lang="ar-JO" smtClean="0">
                <a:solidFill>
                  <a:prstClr val="black">
                    <a:lumMod val="75000"/>
                    <a:lumOff val="25000"/>
                  </a:prstClr>
                </a:solidFill>
              </a:rPr>
              <a:pPr/>
              <a:t>‹#›</a:t>
            </a:fld>
            <a:endParaRPr lang="ar-JO">
              <a:solidFill>
                <a:prstClr val="black">
                  <a:lumMod val="75000"/>
                  <a:lumOff val="25000"/>
                </a:prstClr>
              </a:solidFill>
            </a:endParaRPr>
          </a:p>
        </p:txBody>
      </p:sp>
    </p:spTree>
    <p:extLst>
      <p:ext uri="{BB962C8B-B14F-4D97-AF65-F5344CB8AC3E}">
        <p14:creationId xmlns:p14="http://schemas.microsoft.com/office/powerpoint/2010/main" val="3889481891"/>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43700" y="762000"/>
            <a:ext cx="1771650" cy="5257800"/>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762000"/>
            <a:ext cx="6057900" cy="5257800"/>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E2898DF-6AB4-4D98-9C7E-3F04ABB9FD5C}" type="datetimeFigureOut">
              <a:rPr lang="ar-JO" smtClean="0">
                <a:solidFill>
                  <a:prstClr val="black">
                    <a:lumMod val="75000"/>
                    <a:lumOff val="25000"/>
                  </a:prstClr>
                </a:solidFill>
              </a:rPr>
              <a:pPr/>
              <a:t>13/12/1441</a:t>
            </a:fld>
            <a:endParaRPr lang="ar-JO">
              <a:solidFill>
                <a:prstClr val="black">
                  <a:lumMod val="75000"/>
                  <a:lumOff val="25000"/>
                </a:prstClr>
              </a:solidFill>
            </a:endParaRPr>
          </a:p>
        </p:txBody>
      </p:sp>
      <p:sp>
        <p:nvSpPr>
          <p:cNvPr id="5" name="Footer Placeholder 4"/>
          <p:cNvSpPr>
            <a:spLocks noGrp="1"/>
          </p:cNvSpPr>
          <p:nvPr>
            <p:ph type="ftr" sz="quarter" idx="11"/>
          </p:nvPr>
        </p:nvSpPr>
        <p:spPr/>
        <p:txBody>
          <a:bodyPr/>
          <a:lstStyle/>
          <a:p>
            <a:endParaRPr lang="ar-JO">
              <a:solidFill>
                <a:prstClr val="black">
                  <a:lumMod val="75000"/>
                  <a:lumOff val="25000"/>
                </a:prstClr>
              </a:solidFill>
            </a:endParaRPr>
          </a:p>
        </p:txBody>
      </p:sp>
      <p:sp>
        <p:nvSpPr>
          <p:cNvPr id="6" name="Slide Number Placeholder 5"/>
          <p:cNvSpPr>
            <a:spLocks noGrp="1"/>
          </p:cNvSpPr>
          <p:nvPr>
            <p:ph type="sldNum" sz="quarter" idx="12"/>
          </p:nvPr>
        </p:nvSpPr>
        <p:spPr/>
        <p:txBody>
          <a:bodyPr/>
          <a:lstStyle/>
          <a:p>
            <a:fld id="{3444BFF4-CCF6-4F43-BABB-3990472C12C3}" type="slidenum">
              <a:rPr lang="ar-JO" smtClean="0">
                <a:solidFill>
                  <a:prstClr val="black">
                    <a:lumMod val="75000"/>
                    <a:lumOff val="25000"/>
                  </a:prstClr>
                </a:solidFill>
              </a:rPr>
              <a:pPr/>
              <a:t>‹#›</a:t>
            </a:fld>
            <a:endParaRPr lang="ar-JO">
              <a:solidFill>
                <a:prstClr val="black">
                  <a:lumMod val="75000"/>
                  <a:lumOff val="25000"/>
                </a:prstClr>
              </a:solidFill>
            </a:endParaRPr>
          </a:p>
        </p:txBody>
      </p:sp>
    </p:spTree>
    <p:extLst>
      <p:ext uri="{BB962C8B-B14F-4D97-AF65-F5344CB8AC3E}">
        <p14:creationId xmlns:p14="http://schemas.microsoft.com/office/powerpoint/2010/main" val="170976756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731520" y="2103120"/>
            <a:ext cx="3657600" cy="3931920"/>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754880" y="2103120"/>
            <a:ext cx="3657600" cy="3931920"/>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CE2898DF-6AB4-4D98-9C7E-3F04ABB9FD5C}" type="datetimeFigureOut">
              <a:rPr lang="ar-JO" smtClean="0"/>
              <a:t>13/12/1441</a:t>
            </a:fld>
            <a:endParaRPr lang="ar-JO"/>
          </a:p>
        </p:txBody>
      </p:sp>
      <p:sp>
        <p:nvSpPr>
          <p:cNvPr id="6" name="Footer Placeholder 5"/>
          <p:cNvSpPr>
            <a:spLocks noGrp="1"/>
          </p:cNvSpPr>
          <p:nvPr>
            <p:ph type="ftr" sz="quarter" idx="11"/>
          </p:nvPr>
        </p:nvSpPr>
        <p:spPr/>
        <p:txBody>
          <a:bodyPr/>
          <a:lstStyle/>
          <a:p>
            <a:endParaRPr lang="ar-JO"/>
          </a:p>
        </p:txBody>
      </p:sp>
      <p:sp>
        <p:nvSpPr>
          <p:cNvPr id="7" name="Slide Number Placeholder 6"/>
          <p:cNvSpPr>
            <a:spLocks noGrp="1"/>
          </p:cNvSpPr>
          <p:nvPr>
            <p:ph type="sldNum" sz="quarter" idx="12"/>
          </p:nvPr>
        </p:nvSpPr>
        <p:spPr/>
        <p:txBody>
          <a:bodyPr/>
          <a:lstStyle/>
          <a:p>
            <a:fld id="{3444BFF4-CCF6-4F43-BABB-3990472C12C3}" type="slidenum">
              <a:rPr lang="ar-JO" smtClean="0"/>
              <a:t>‹#›</a:t>
            </a:fld>
            <a:endParaRPr lang="ar-JO"/>
          </a:p>
        </p:txBody>
      </p:sp>
    </p:spTree>
    <p:extLst>
      <p:ext uri="{BB962C8B-B14F-4D97-AF65-F5344CB8AC3E}">
        <p14:creationId xmlns:p14="http://schemas.microsoft.com/office/powerpoint/2010/main" val="27425240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731520" y="2074334"/>
            <a:ext cx="3657600" cy="640080"/>
          </a:xfrm>
        </p:spPr>
        <p:txBody>
          <a:bodyPr anchor="ctr">
            <a:normAutofit/>
          </a:bodyPr>
          <a:lstStyle>
            <a:lvl1pPr marL="0" indent="0" algn="ctr">
              <a:spcBef>
                <a:spcPts val="0"/>
              </a:spcBef>
              <a:buNone/>
              <a:defRPr sz="1900" b="0">
                <a:solidFill>
                  <a:schemeClr val="tx2"/>
                </a:solidFill>
                <a:latin typeface="+mn-lt"/>
              </a:defRPr>
            </a:lvl1pPr>
            <a:lvl2pPr marL="457200" indent="0">
              <a:buNone/>
              <a:defRPr sz="19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731520" y="2755898"/>
            <a:ext cx="3657600" cy="3200400"/>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754880" y="2074334"/>
            <a:ext cx="3657600" cy="640080"/>
          </a:xfrm>
        </p:spPr>
        <p:txBody>
          <a:bodyPr anchor="ctr">
            <a:normAutofit/>
          </a:bodyPr>
          <a:lstStyle>
            <a:lvl1pPr marL="0" indent="0" algn="ctr">
              <a:spcBef>
                <a:spcPts val="0"/>
              </a:spcBef>
              <a:buNone/>
              <a:defRPr sz="1900" b="0">
                <a:solidFill>
                  <a:schemeClr val="tx2"/>
                </a:solidFill>
              </a:defRPr>
            </a:lvl1pPr>
            <a:lvl2pPr marL="457200" indent="0">
              <a:buNone/>
              <a:defRPr sz="19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4754880" y="2756581"/>
            <a:ext cx="3657600" cy="3200400"/>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CE2898DF-6AB4-4D98-9C7E-3F04ABB9FD5C}" type="datetimeFigureOut">
              <a:rPr lang="ar-JO" smtClean="0"/>
              <a:t>13/12/1441</a:t>
            </a:fld>
            <a:endParaRPr lang="ar-JO"/>
          </a:p>
        </p:txBody>
      </p:sp>
      <p:sp>
        <p:nvSpPr>
          <p:cNvPr id="8" name="Footer Placeholder 7"/>
          <p:cNvSpPr>
            <a:spLocks noGrp="1"/>
          </p:cNvSpPr>
          <p:nvPr>
            <p:ph type="ftr" sz="quarter" idx="11"/>
          </p:nvPr>
        </p:nvSpPr>
        <p:spPr/>
        <p:txBody>
          <a:bodyPr/>
          <a:lstStyle/>
          <a:p>
            <a:endParaRPr lang="ar-JO"/>
          </a:p>
        </p:txBody>
      </p:sp>
      <p:sp>
        <p:nvSpPr>
          <p:cNvPr id="9" name="Slide Number Placeholder 8"/>
          <p:cNvSpPr>
            <a:spLocks noGrp="1"/>
          </p:cNvSpPr>
          <p:nvPr>
            <p:ph type="sldNum" sz="quarter" idx="12"/>
          </p:nvPr>
        </p:nvSpPr>
        <p:spPr/>
        <p:txBody>
          <a:bodyPr/>
          <a:lstStyle/>
          <a:p>
            <a:fld id="{3444BFF4-CCF6-4F43-BABB-3990472C12C3}" type="slidenum">
              <a:rPr lang="ar-JO" smtClean="0"/>
              <a:t>‹#›</a:t>
            </a:fld>
            <a:endParaRPr lang="ar-JO"/>
          </a:p>
        </p:txBody>
      </p:sp>
    </p:spTree>
    <p:extLst>
      <p:ext uri="{BB962C8B-B14F-4D97-AF65-F5344CB8AC3E}">
        <p14:creationId xmlns:p14="http://schemas.microsoft.com/office/powerpoint/2010/main" val="375317077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CE2898DF-6AB4-4D98-9C7E-3F04ABB9FD5C}" type="datetimeFigureOut">
              <a:rPr lang="ar-JO" smtClean="0"/>
              <a:t>13/12/1441</a:t>
            </a:fld>
            <a:endParaRPr lang="ar-JO"/>
          </a:p>
        </p:txBody>
      </p:sp>
      <p:sp>
        <p:nvSpPr>
          <p:cNvPr id="4" name="Footer Placeholder 3"/>
          <p:cNvSpPr>
            <a:spLocks noGrp="1"/>
          </p:cNvSpPr>
          <p:nvPr>
            <p:ph type="ftr" sz="quarter" idx="11"/>
          </p:nvPr>
        </p:nvSpPr>
        <p:spPr/>
        <p:txBody>
          <a:bodyPr/>
          <a:lstStyle/>
          <a:p>
            <a:endParaRPr lang="ar-JO"/>
          </a:p>
        </p:txBody>
      </p:sp>
      <p:sp>
        <p:nvSpPr>
          <p:cNvPr id="5" name="Slide Number Placeholder 4"/>
          <p:cNvSpPr>
            <a:spLocks noGrp="1"/>
          </p:cNvSpPr>
          <p:nvPr>
            <p:ph type="sldNum" sz="quarter" idx="12"/>
          </p:nvPr>
        </p:nvSpPr>
        <p:spPr/>
        <p:txBody>
          <a:bodyPr/>
          <a:lstStyle/>
          <a:p>
            <a:fld id="{3444BFF4-CCF6-4F43-BABB-3990472C12C3}" type="slidenum">
              <a:rPr lang="ar-JO" smtClean="0"/>
              <a:t>‹#›</a:t>
            </a:fld>
            <a:endParaRPr lang="ar-JO"/>
          </a:p>
        </p:txBody>
      </p:sp>
    </p:spTree>
    <p:extLst>
      <p:ext uri="{BB962C8B-B14F-4D97-AF65-F5344CB8AC3E}">
        <p14:creationId xmlns:p14="http://schemas.microsoft.com/office/powerpoint/2010/main" val="370616964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E2898DF-6AB4-4D98-9C7E-3F04ABB9FD5C}" type="datetimeFigureOut">
              <a:rPr lang="ar-JO" smtClean="0"/>
              <a:t>13/12/1441</a:t>
            </a:fld>
            <a:endParaRPr lang="ar-JO"/>
          </a:p>
        </p:txBody>
      </p:sp>
      <p:sp>
        <p:nvSpPr>
          <p:cNvPr id="3" name="Footer Placeholder 2"/>
          <p:cNvSpPr>
            <a:spLocks noGrp="1"/>
          </p:cNvSpPr>
          <p:nvPr>
            <p:ph type="ftr" sz="quarter" idx="11"/>
          </p:nvPr>
        </p:nvSpPr>
        <p:spPr/>
        <p:txBody>
          <a:bodyPr/>
          <a:lstStyle/>
          <a:p>
            <a:endParaRPr lang="ar-JO"/>
          </a:p>
        </p:txBody>
      </p:sp>
      <p:sp>
        <p:nvSpPr>
          <p:cNvPr id="4" name="Slide Number Placeholder 3"/>
          <p:cNvSpPr>
            <a:spLocks noGrp="1"/>
          </p:cNvSpPr>
          <p:nvPr>
            <p:ph type="sldNum" sz="quarter" idx="12"/>
          </p:nvPr>
        </p:nvSpPr>
        <p:spPr/>
        <p:txBody>
          <a:bodyPr/>
          <a:lstStyle/>
          <a:p>
            <a:fld id="{3444BFF4-CCF6-4F43-BABB-3990472C12C3}" type="slidenum">
              <a:rPr lang="ar-JO" smtClean="0"/>
              <a:t>‹#›</a:t>
            </a:fld>
            <a:endParaRPr lang="ar-JO"/>
          </a:p>
        </p:txBody>
      </p:sp>
    </p:spTree>
    <p:extLst>
      <p:ext uri="{BB962C8B-B14F-4D97-AF65-F5344CB8AC3E}">
        <p14:creationId xmlns:p14="http://schemas.microsoft.com/office/powerpoint/2010/main" val="424554433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16" name="Rectangle 15"/>
          <p:cNvSpPr/>
          <p:nvPr/>
        </p:nvSpPr>
        <p:spPr>
          <a:xfrm>
            <a:off x="184147" y="173736"/>
            <a:ext cx="6398514" cy="6510528"/>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Rectangle 14"/>
          <p:cNvSpPr/>
          <p:nvPr/>
        </p:nvSpPr>
        <p:spPr>
          <a:xfrm>
            <a:off x="6765290" y="173736"/>
            <a:ext cx="2194560" cy="651052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972300" y="607392"/>
            <a:ext cx="1823085" cy="1645920"/>
          </a:xfrm>
        </p:spPr>
        <p:txBody>
          <a:bodyPr anchor="b">
            <a:normAutofit/>
          </a:bodyPr>
          <a:lstStyle>
            <a:lvl1pPr algn="l" defTabSz="914400" rtl="0" eaLnBrk="1" latinLnBrk="0" hangingPunct="1">
              <a:lnSpc>
                <a:spcPct val="90000"/>
              </a:lnSpc>
              <a:spcBef>
                <a:spcPct val="0"/>
              </a:spcBef>
              <a:buNone/>
              <a:defRPr lang="en-US" sz="2400" b="0" kern="1200" cap="none" spc="0" baseline="0" dirty="0">
                <a:solidFill>
                  <a:srgbClr val="FFFFFF"/>
                </a:solidFill>
                <a:effectLst/>
                <a:latin typeface="+mj-lt"/>
                <a:ea typeface="+mn-ea"/>
                <a:cs typeface="+mn-cs"/>
              </a:defRPr>
            </a:lvl1pPr>
          </a:lstStyle>
          <a:p>
            <a:r>
              <a:rPr lang="en-US"/>
              <a:t>Click to edit Master title style</a:t>
            </a:r>
            <a:endParaRPr lang="en-US" dirty="0"/>
          </a:p>
        </p:txBody>
      </p:sp>
      <p:sp>
        <p:nvSpPr>
          <p:cNvPr id="3" name="Content Placeholder 2"/>
          <p:cNvSpPr>
            <a:spLocks noGrp="1"/>
          </p:cNvSpPr>
          <p:nvPr>
            <p:ph idx="1"/>
          </p:nvPr>
        </p:nvSpPr>
        <p:spPr>
          <a:xfrm>
            <a:off x="668976" y="907143"/>
            <a:ext cx="5428856" cy="5043714"/>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972300" y="2286000"/>
            <a:ext cx="1823085" cy="3505200"/>
          </a:xfrm>
        </p:spPr>
        <p:txBody>
          <a:bodyPr>
            <a:normAutofit/>
          </a:bodyPr>
          <a:lstStyle>
            <a:lvl1pPr marL="0" indent="0">
              <a:lnSpc>
                <a:spcPct val="110000"/>
              </a:lnSpc>
              <a:spcBef>
                <a:spcPts val="800"/>
              </a:spcBef>
              <a:buNone/>
              <a:defRPr sz="13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8" name="Date Placeholder 7"/>
          <p:cNvSpPr>
            <a:spLocks noGrp="1"/>
          </p:cNvSpPr>
          <p:nvPr>
            <p:ph type="dt" sz="half" idx="10"/>
          </p:nvPr>
        </p:nvSpPr>
        <p:spPr/>
        <p:txBody>
          <a:bodyPr/>
          <a:lstStyle/>
          <a:p>
            <a:fld id="{CE2898DF-6AB4-4D98-9C7E-3F04ABB9FD5C}" type="datetimeFigureOut">
              <a:rPr lang="ar-JO" smtClean="0"/>
              <a:t>13/12/1441</a:t>
            </a:fld>
            <a:endParaRPr lang="ar-JO"/>
          </a:p>
        </p:txBody>
      </p:sp>
      <p:sp>
        <p:nvSpPr>
          <p:cNvPr id="9" name="Footer Placeholder 8"/>
          <p:cNvSpPr>
            <a:spLocks noGrp="1"/>
          </p:cNvSpPr>
          <p:nvPr>
            <p:ph type="ftr" sz="quarter" idx="11"/>
          </p:nvPr>
        </p:nvSpPr>
        <p:spPr/>
        <p:txBody>
          <a:bodyPr/>
          <a:lstStyle>
            <a:lvl1pPr algn="r">
              <a:defRPr/>
            </a:lvl1pPr>
          </a:lstStyle>
          <a:p>
            <a:endParaRPr lang="ar-JO"/>
          </a:p>
        </p:txBody>
      </p:sp>
      <p:sp>
        <p:nvSpPr>
          <p:cNvPr id="11" name="Slide Number Placeholder 10"/>
          <p:cNvSpPr>
            <a:spLocks noGrp="1"/>
          </p:cNvSpPr>
          <p:nvPr>
            <p:ph type="sldNum" sz="quarter" idx="12"/>
          </p:nvPr>
        </p:nvSpPr>
        <p:spPr>
          <a:xfrm>
            <a:off x="7795258" y="6310086"/>
            <a:ext cx="1097280" cy="274320"/>
          </a:xfrm>
        </p:spPr>
        <p:txBody>
          <a:bodyPr/>
          <a:lstStyle>
            <a:lvl1pPr>
              <a:defRPr>
                <a:solidFill>
                  <a:srgbClr val="FFFFFF"/>
                </a:solidFill>
              </a:defRPr>
            </a:lvl1pPr>
          </a:lstStyle>
          <a:p>
            <a:fld id="{3444BFF4-CCF6-4F43-BABB-3990472C12C3}" type="slidenum">
              <a:rPr lang="ar-JO" smtClean="0"/>
              <a:t>‹#›</a:t>
            </a:fld>
            <a:endParaRPr lang="ar-JO"/>
          </a:p>
        </p:txBody>
      </p:sp>
      <p:sp>
        <p:nvSpPr>
          <p:cNvPr id="12" name="Rectangle 11"/>
          <p:cNvSpPr/>
          <p:nvPr/>
        </p:nvSpPr>
        <p:spPr>
          <a:xfrm>
            <a:off x="6868160" y="274320"/>
            <a:ext cx="1988820" cy="6309360"/>
          </a:xfrm>
          <a:prstGeom prst="rect">
            <a:avLst/>
          </a:prstGeom>
          <a:noFill/>
          <a:ln w="6350" cap="sq">
            <a:solidFill>
              <a:srgbClr val="FFFFFF"/>
            </a:solidFill>
            <a:miter lim="800000"/>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409112591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14" name="Rectangle 13"/>
          <p:cNvSpPr/>
          <p:nvPr/>
        </p:nvSpPr>
        <p:spPr>
          <a:xfrm>
            <a:off x="6765290" y="173736"/>
            <a:ext cx="2194560" cy="651052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972300" y="603504"/>
            <a:ext cx="1824228" cy="1645920"/>
          </a:xfrm>
        </p:spPr>
        <p:txBody>
          <a:bodyPr anchor="b">
            <a:noAutofit/>
          </a:bodyPr>
          <a:lstStyle>
            <a:lvl1pPr algn="l">
              <a:defRPr sz="2400" b="0">
                <a:solidFill>
                  <a:srgbClr val="FFFFFF"/>
                </a:solidFill>
                <a:latin typeface="+mj-lt"/>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171449" y="173736"/>
            <a:ext cx="6398514" cy="6510528"/>
          </a:xfrm>
          <a:solidFill>
            <a:schemeClr val="accent1">
              <a:lumMod val="60000"/>
              <a:lumOff val="40000"/>
            </a:schemeClr>
          </a:solidFill>
          <a:ln>
            <a:noFill/>
          </a:ln>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972300" y="2286000"/>
            <a:ext cx="1824228" cy="3502152"/>
          </a:xfrm>
        </p:spPr>
        <p:txBody>
          <a:bodyPr>
            <a:normAutofit/>
          </a:bodyPr>
          <a:lstStyle>
            <a:lvl1pPr marL="0" indent="0" algn="l">
              <a:lnSpc>
                <a:spcPct val="110000"/>
              </a:lnSpc>
              <a:spcBef>
                <a:spcPts val="800"/>
              </a:spcBef>
              <a:buNone/>
              <a:defRPr sz="13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lvl1pPr>
              <a:defRPr>
                <a:solidFill>
                  <a:srgbClr val="FFFFFF"/>
                </a:solidFill>
                <a:effectLst>
                  <a:outerShdw blurRad="12700" dist="6350" dir="2700000" algn="tl" rotWithShape="0">
                    <a:prstClr val="black">
                      <a:alpha val="40000"/>
                    </a:prstClr>
                  </a:outerShdw>
                </a:effectLst>
              </a:defRPr>
            </a:lvl1pPr>
          </a:lstStyle>
          <a:p>
            <a:fld id="{CE2898DF-6AB4-4D98-9C7E-3F04ABB9FD5C}" type="datetimeFigureOut">
              <a:rPr lang="ar-JO" smtClean="0"/>
              <a:t>13/12/1441</a:t>
            </a:fld>
            <a:endParaRPr lang="ar-JO"/>
          </a:p>
        </p:txBody>
      </p:sp>
      <p:sp>
        <p:nvSpPr>
          <p:cNvPr id="6" name="Footer Placeholder 5"/>
          <p:cNvSpPr>
            <a:spLocks noGrp="1"/>
          </p:cNvSpPr>
          <p:nvPr>
            <p:ph type="ftr" sz="quarter" idx="11"/>
          </p:nvPr>
        </p:nvSpPr>
        <p:spPr/>
        <p:txBody>
          <a:bodyPr/>
          <a:lstStyle>
            <a:lvl1pPr marL="0" algn="r" defTabSz="914400" rtl="0" eaLnBrk="1" latinLnBrk="0" hangingPunct="1">
              <a:defRPr lang="en-US" sz="900" kern="1200" dirty="0">
                <a:solidFill>
                  <a:srgbClr val="FFFFFF"/>
                </a:solidFill>
                <a:effectLst>
                  <a:outerShdw blurRad="12700" dist="6350" dir="2700000" algn="tl" rotWithShape="0">
                    <a:prstClr val="black">
                      <a:alpha val="40000"/>
                    </a:prstClr>
                  </a:outerShdw>
                </a:effectLst>
                <a:latin typeface="+mn-lt"/>
                <a:ea typeface="+mn-ea"/>
                <a:cs typeface="+mn-cs"/>
              </a:defRPr>
            </a:lvl1pPr>
          </a:lstStyle>
          <a:p>
            <a:endParaRPr lang="ar-JO"/>
          </a:p>
        </p:txBody>
      </p:sp>
      <p:sp>
        <p:nvSpPr>
          <p:cNvPr id="7" name="Slide Number Placeholder 6"/>
          <p:cNvSpPr>
            <a:spLocks noGrp="1"/>
          </p:cNvSpPr>
          <p:nvPr>
            <p:ph type="sldNum" sz="quarter" idx="12"/>
          </p:nvPr>
        </p:nvSpPr>
        <p:spPr>
          <a:xfrm>
            <a:off x="7797546" y="6309360"/>
            <a:ext cx="1097280" cy="274320"/>
          </a:xfrm>
        </p:spPr>
        <p:txBody>
          <a:bodyPr/>
          <a:lstStyle>
            <a:lvl1pPr>
              <a:defRPr>
                <a:solidFill>
                  <a:srgbClr val="FFFFFF"/>
                </a:solidFill>
              </a:defRPr>
            </a:lvl1pPr>
          </a:lstStyle>
          <a:p>
            <a:fld id="{3444BFF4-CCF6-4F43-BABB-3990472C12C3}" type="slidenum">
              <a:rPr lang="ar-JO" smtClean="0"/>
              <a:t>‹#›</a:t>
            </a:fld>
            <a:endParaRPr lang="ar-JO"/>
          </a:p>
        </p:txBody>
      </p:sp>
      <p:sp>
        <p:nvSpPr>
          <p:cNvPr id="11" name="Rectangle 10"/>
          <p:cNvSpPr/>
          <p:nvPr/>
        </p:nvSpPr>
        <p:spPr>
          <a:xfrm>
            <a:off x="6868160" y="274320"/>
            <a:ext cx="1988820" cy="6309360"/>
          </a:xfrm>
          <a:prstGeom prst="rect">
            <a:avLst/>
          </a:prstGeom>
          <a:noFill/>
          <a:ln w="6350" cap="sq">
            <a:solidFill>
              <a:srgbClr val="FFFFFF"/>
            </a:solidFill>
            <a:miter lim="800000"/>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315267018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176022" y="173736"/>
            <a:ext cx="8791956" cy="6510528"/>
          </a:xfrm>
          <a:prstGeom prst="rect">
            <a:avLst/>
          </a:prstGeom>
          <a:solidFill>
            <a:schemeClr val="bg2"/>
          </a:solidFill>
          <a:ln w="6350" cap="flat" cmpd="sng" algn="ctr">
            <a:noFill/>
            <a:prstDash val="solid"/>
          </a:ln>
          <a:effectLst>
            <a:softEdge rad="0"/>
          </a:effectLst>
        </p:spPr>
      </p:sp>
      <p:sp>
        <p:nvSpPr>
          <p:cNvPr id="2" name="Title Placeholder 1"/>
          <p:cNvSpPr>
            <a:spLocks noGrp="1"/>
          </p:cNvSpPr>
          <p:nvPr>
            <p:ph type="title"/>
          </p:nvPr>
        </p:nvSpPr>
        <p:spPr>
          <a:xfrm>
            <a:off x="731520" y="642594"/>
            <a:ext cx="7680960" cy="1371600"/>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731520" y="2103120"/>
            <a:ext cx="7680960" cy="3931920"/>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234768" y="6309360"/>
            <a:ext cx="2057400" cy="274320"/>
          </a:xfrm>
          <a:prstGeom prst="rect">
            <a:avLst/>
          </a:prstGeom>
        </p:spPr>
        <p:txBody>
          <a:bodyPr vert="horz" lIns="91440" tIns="45720" rIns="91440" bIns="45720" rtlCol="0" anchor="b"/>
          <a:lstStyle>
            <a:lvl1pPr algn="l">
              <a:defRPr sz="900">
                <a:solidFill>
                  <a:schemeClr val="tx1">
                    <a:lumMod val="75000"/>
                    <a:lumOff val="25000"/>
                  </a:schemeClr>
                </a:solidFill>
              </a:defRPr>
            </a:lvl1pPr>
          </a:lstStyle>
          <a:p>
            <a:fld id="{CE2898DF-6AB4-4D98-9C7E-3F04ABB9FD5C}" type="datetimeFigureOut">
              <a:rPr lang="ar-JO" smtClean="0"/>
              <a:t>13/12/1441</a:t>
            </a:fld>
            <a:endParaRPr lang="ar-JO"/>
          </a:p>
        </p:txBody>
      </p:sp>
      <p:sp>
        <p:nvSpPr>
          <p:cNvPr id="5" name="Footer Placeholder 4"/>
          <p:cNvSpPr>
            <a:spLocks noGrp="1"/>
          </p:cNvSpPr>
          <p:nvPr>
            <p:ph type="ftr" sz="quarter" idx="3"/>
          </p:nvPr>
        </p:nvSpPr>
        <p:spPr>
          <a:xfrm>
            <a:off x="2596896" y="6309360"/>
            <a:ext cx="3950208" cy="274320"/>
          </a:xfrm>
          <a:prstGeom prst="rect">
            <a:avLst/>
          </a:prstGeom>
        </p:spPr>
        <p:txBody>
          <a:bodyPr vert="horz" lIns="91440" tIns="45720" rIns="91440" bIns="45720" rtlCol="0" anchor="b"/>
          <a:lstStyle>
            <a:lvl1pPr algn="ctr">
              <a:defRPr sz="900">
                <a:solidFill>
                  <a:schemeClr val="tx1">
                    <a:lumMod val="75000"/>
                    <a:lumOff val="25000"/>
                  </a:schemeClr>
                </a:solidFill>
              </a:defRPr>
            </a:lvl1pPr>
          </a:lstStyle>
          <a:p>
            <a:endParaRPr lang="ar-JO"/>
          </a:p>
        </p:txBody>
      </p:sp>
      <p:sp>
        <p:nvSpPr>
          <p:cNvPr id="6" name="Slide Number Placeholder 5"/>
          <p:cNvSpPr>
            <a:spLocks noGrp="1"/>
          </p:cNvSpPr>
          <p:nvPr>
            <p:ph type="sldNum" sz="quarter" idx="4"/>
          </p:nvPr>
        </p:nvSpPr>
        <p:spPr>
          <a:xfrm>
            <a:off x="7823382" y="6309360"/>
            <a:ext cx="1097280" cy="274320"/>
          </a:xfrm>
          <a:prstGeom prst="rect">
            <a:avLst/>
          </a:prstGeom>
        </p:spPr>
        <p:txBody>
          <a:bodyPr vert="horz" lIns="91440" tIns="45720" rIns="91440" bIns="45720" rtlCol="0" anchor="b"/>
          <a:lstStyle>
            <a:lvl1pPr algn="r">
              <a:defRPr sz="900">
                <a:solidFill>
                  <a:schemeClr val="tx1">
                    <a:lumMod val="75000"/>
                    <a:lumOff val="25000"/>
                  </a:schemeClr>
                </a:solidFill>
              </a:defRPr>
            </a:lvl1pPr>
          </a:lstStyle>
          <a:p>
            <a:fld id="{3444BFF4-CCF6-4F43-BABB-3990472C12C3}" type="slidenum">
              <a:rPr lang="ar-JO" smtClean="0"/>
              <a:t>‹#›</a:t>
            </a:fld>
            <a:endParaRPr lang="ar-JO"/>
          </a:p>
        </p:txBody>
      </p:sp>
    </p:spTree>
    <p:extLst>
      <p:ext uri="{BB962C8B-B14F-4D97-AF65-F5344CB8AC3E}">
        <p14:creationId xmlns:p14="http://schemas.microsoft.com/office/powerpoint/2010/main" val="3926283261"/>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914400" rtl="0" eaLnBrk="1" latinLnBrk="0" hangingPunct="1">
        <a:lnSpc>
          <a:spcPct val="90000"/>
        </a:lnSpc>
        <a:spcBef>
          <a:spcPct val="0"/>
        </a:spcBef>
        <a:buNone/>
        <a:defRPr lang="en-US" sz="4000" kern="1200" cap="none" spc="0" baseline="0" dirty="0">
          <a:solidFill>
            <a:schemeClr val="tx1">
              <a:lumMod val="85000"/>
              <a:lumOff val="15000"/>
            </a:schemeClr>
          </a:solidFill>
          <a:effectLst/>
          <a:latin typeface="+mj-lt"/>
          <a:ea typeface="+mn-ea"/>
          <a:cs typeface="+mn-cs"/>
        </a:defRPr>
      </a:lvl1pPr>
    </p:titleStyle>
    <p:bodyStyle>
      <a:lvl1pPr marL="182880" indent="-182880" algn="l" defTabSz="914400" rtl="0" eaLnBrk="1" latinLnBrk="0" hangingPunct="1">
        <a:lnSpc>
          <a:spcPct val="100000"/>
        </a:lnSpc>
        <a:spcBef>
          <a:spcPts val="900"/>
        </a:spcBef>
        <a:spcAft>
          <a:spcPts val="0"/>
        </a:spcAft>
        <a:buClr>
          <a:schemeClr val="tx1">
            <a:lumMod val="85000"/>
            <a:lumOff val="15000"/>
          </a:schemeClr>
        </a:buClr>
        <a:buFont typeface="Garamond" pitchFamily="18" charset="0"/>
        <a:buChar char="◦"/>
        <a:defRPr sz="1800" kern="1200">
          <a:solidFill>
            <a:schemeClr val="tx1"/>
          </a:solidFill>
          <a:latin typeface="+mn-lt"/>
          <a:ea typeface="+mn-ea"/>
          <a:cs typeface="+mn-cs"/>
        </a:defRPr>
      </a:lvl1pPr>
      <a:lvl2pPr marL="45720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600" kern="1200">
          <a:solidFill>
            <a:schemeClr val="tx1"/>
          </a:solidFill>
          <a:latin typeface="+mn-lt"/>
          <a:ea typeface="+mn-ea"/>
          <a:cs typeface="+mn-cs"/>
        </a:defRPr>
      </a:lvl2pPr>
      <a:lvl3pPr marL="73152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3pPr>
      <a:lvl4pPr marL="100584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4pPr>
      <a:lvl5pPr marL="128016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5pPr>
      <a:lvl6pPr marL="16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6pPr>
      <a:lvl7pPr marL="19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7pPr>
      <a:lvl8pPr marL="22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8pPr>
      <a:lvl9pPr marL="25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0" y="6400800"/>
            <a:ext cx="9144001"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0" y="6334315"/>
            <a:ext cx="9144001" cy="6599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822960" y="286604"/>
            <a:ext cx="7543800" cy="1450757"/>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p:cNvSpPr>
            <a:spLocks noGrp="1"/>
          </p:cNvSpPr>
          <p:nvPr>
            <p:ph type="body" idx="1"/>
          </p:nvPr>
        </p:nvSpPr>
        <p:spPr>
          <a:xfrm>
            <a:off x="822959" y="1845734"/>
            <a:ext cx="7543801" cy="4023360"/>
          </a:xfrm>
          <a:prstGeom prst="rect">
            <a:avLst/>
          </a:prstGeom>
        </p:spPr>
        <p:txBody>
          <a:bodyPr vert="horz" lIns="0" tIns="45720" rIns="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22961" y="6459786"/>
            <a:ext cx="1854203" cy="365125"/>
          </a:xfrm>
          <a:prstGeom prst="rect">
            <a:avLst/>
          </a:prstGeom>
        </p:spPr>
        <p:txBody>
          <a:bodyPr vert="horz" lIns="91440" tIns="45720" rIns="91440" bIns="45720" rtlCol="0" anchor="ctr"/>
          <a:lstStyle>
            <a:lvl1pPr algn="l">
              <a:defRPr sz="900">
                <a:solidFill>
                  <a:srgbClr val="FFFFFF"/>
                </a:solidFill>
              </a:defRPr>
            </a:lvl1pPr>
          </a:lstStyle>
          <a:p>
            <a:fld id="{CE2898DF-6AB4-4D98-9C7E-3F04ABB9FD5C}" type="datetimeFigureOut">
              <a:rPr lang="ar-JO" smtClean="0"/>
              <a:pPr/>
              <a:t>13/12/1441</a:t>
            </a:fld>
            <a:endParaRPr lang="ar-JO"/>
          </a:p>
        </p:txBody>
      </p:sp>
      <p:sp>
        <p:nvSpPr>
          <p:cNvPr id="5" name="Footer Placeholder 4"/>
          <p:cNvSpPr>
            <a:spLocks noGrp="1"/>
          </p:cNvSpPr>
          <p:nvPr>
            <p:ph type="ftr" sz="quarter" idx="3"/>
          </p:nvPr>
        </p:nvSpPr>
        <p:spPr>
          <a:xfrm>
            <a:off x="2764639" y="6459786"/>
            <a:ext cx="3617103" cy="365125"/>
          </a:xfrm>
          <a:prstGeom prst="rect">
            <a:avLst/>
          </a:prstGeom>
        </p:spPr>
        <p:txBody>
          <a:bodyPr vert="horz" lIns="91440" tIns="45720" rIns="91440" bIns="45720" rtlCol="0" anchor="ctr"/>
          <a:lstStyle>
            <a:lvl1pPr algn="ctr">
              <a:defRPr sz="900" cap="all" baseline="0">
                <a:solidFill>
                  <a:srgbClr val="FFFFFF"/>
                </a:solidFill>
              </a:defRPr>
            </a:lvl1pPr>
          </a:lstStyle>
          <a:p>
            <a:endParaRPr lang="ar-JO"/>
          </a:p>
        </p:txBody>
      </p:sp>
      <p:sp>
        <p:nvSpPr>
          <p:cNvPr id="6" name="Slide Number Placeholder 5"/>
          <p:cNvSpPr>
            <a:spLocks noGrp="1"/>
          </p:cNvSpPr>
          <p:nvPr>
            <p:ph type="sldNum" sz="quarter" idx="4"/>
          </p:nvPr>
        </p:nvSpPr>
        <p:spPr>
          <a:xfrm>
            <a:off x="7425344" y="6459786"/>
            <a:ext cx="984019" cy="365125"/>
          </a:xfrm>
          <a:prstGeom prst="rect">
            <a:avLst/>
          </a:prstGeom>
        </p:spPr>
        <p:txBody>
          <a:bodyPr vert="horz" lIns="91440" tIns="45720" rIns="91440" bIns="45720" rtlCol="0" anchor="ctr"/>
          <a:lstStyle>
            <a:lvl1pPr algn="r">
              <a:defRPr sz="1050">
                <a:solidFill>
                  <a:srgbClr val="FFFFFF"/>
                </a:solidFill>
              </a:defRPr>
            </a:lvl1pPr>
          </a:lstStyle>
          <a:p>
            <a:fld id="{3444BFF4-CCF6-4F43-BABB-3990472C12C3}" type="slidenum">
              <a:rPr lang="ar-JO" smtClean="0"/>
              <a:pPr/>
              <a:t>‹#›</a:t>
            </a:fld>
            <a:endParaRPr lang="ar-JO"/>
          </a:p>
        </p:txBody>
      </p:sp>
      <p:cxnSp>
        <p:nvCxnSpPr>
          <p:cNvPr id="10" name="Straight Connector 9"/>
          <p:cNvCxnSpPr/>
          <p:nvPr/>
        </p:nvCxnSpPr>
        <p:spPr>
          <a:xfrm>
            <a:off x="895149" y="1737845"/>
            <a:ext cx="74752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86647401"/>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176022" y="173736"/>
            <a:ext cx="8791956" cy="6510528"/>
          </a:xfrm>
          <a:prstGeom prst="rect">
            <a:avLst/>
          </a:prstGeom>
          <a:solidFill>
            <a:schemeClr val="bg2"/>
          </a:solidFill>
          <a:ln w="6350" cap="flat" cmpd="sng" algn="ctr">
            <a:noFill/>
            <a:prstDash val="solid"/>
          </a:ln>
          <a:effectLst>
            <a:softEdge rad="0"/>
          </a:effectLst>
        </p:spPr>
      </p:sp>
      <p:sp>
        <p:nvSpPr>
          <p:cNvPr id="2" name="Title Placeholder 1"/>
          <p:cNvSpPr>
            <a:spLocks noGrp="1"/>
          </p:cNvSpPr>
          <p:nvPr>
            <p:ph type="title"/>
          </p:nvPr>
        </p:nvSpPr>
        <p:spPr>
          <a:xfrm>
            <a:off x="731520" y="642594"/>
            <a:ext cx="7680960" cy="1371600"/>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731520" y="2103120"/>
            <a:ext cx="7680960" cy="3931920"/>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234768" y="6309360"/>
            <a:ext cx="2057400" cy="274320"/>
          </a:xfrm>
          <a:prstGeom prst="rect">
            <a:avLst/>
          </a:prstGeom>
        </p:spPr>
        <p:txBody>
          <a:bodyPr vert="horz" lIns="91440" tIns="45720" rIns="91440" bIns="45720" rtlCol="0" anchor="b"/>
          <a:lstStyle>
            <a:lvl1pPr algn="l">
              <a:defRPr sz="900">
                <a:solidFill>
                  <a:schemeClr val="tx1">
                    <a:lumMod val="75000"/>
                    <a:lumOff val="25000"/>
                  </a:schemeClr>
                </a:solidFill>
              </a:defRPr>
            </a:lvl1pPr>
          </a:lstStyle>
          <a:p>
            <a:fld id="{CE2898DF-6AB4-4D98-9C7E-3F04ABB9FD5C}" type="datetimeFigureOut">
              <a:rPr lang="ar-JO" smtClean="0">
                <a:solidFill>
                  <a:prstClr val="black">
                    <a:lumMod val="75000"/>
                    <a:lumOff val="25000"/>
                  </a:prstClr>
                </a:solidFill>
              </a:rPr>
              <a:pPr/>
              <a:t>13/12/1441</a:t>
            </a:fld>
            <a:endParaRPr lang="ar-JO">
              <a:solidFill>
                <a:prstClr val="black">
                  <a:lumMod val="75000"/>
                  <a:lumOff val="25000"/>
                </a:prstClr>
              </a:solidFill>
            </a:endParaRPr>
          </a:p>
        </p:txBody>
      </p:sp>
      <p:sp>
        <p:nvSpPr>
          <p:cNvPr id="5" name="Footer Placeholder 4"/>
          <p:cNvSpPr>
            <a:spLocks noGrp="1"/>
          </p:cNvSpPr>
          <p:nvPr>
            <p:ph type="ftr" sz="quarter" idx="3"/>
          </p:nvPr>
        </p:nvSpPr>
        <p:spPr>
          <a:xfrm>
            <a:off x="2596896" y="6309360"/>
            <a:ext cx="3950208" cy="274320"/>
          </a:xfrm>
          <a:prstGeom prst="rect">
            <a:avLst/>
          </a:prstGeom>
        </p:spPr>
        <p:txBody>
          <a:bodyPr vert="horz" lIns="91440" tIns="45720" rIns="91440" bIns="45720" rtlCol="0" anchor="b"/>
          <a:lstStyle>
            <a:lvl1pPr algn="ctr">
              <a:defRPr sz="900">
                <a:solidFill>
                  <a:schemeClr val="tx1">
                    <a:lumMod val="75000"/>
                    <a:lumOff val="25000"/>
                  </a:schemeClr>
                </a:solidFill>
              </a:defRPr>
            </a:lvl1pPr>
          </a:lstStyle>
          <a:p>
            <a:endParaRPr lang="ar-JO">
              <a:solidFill>
                <a:prstClr val="black">
                  <a:lumMod val="75000"/>
                  <a:lumOff val="25000"/>
                </a:prstClr>
              </a:solidFill>
            </a:endParaRPr>
          </a:p>
        </p:txBody>
      </p:sp>
      <p:sp>
        <p:nvSpPr>
          <p:cNvPr id="6" name="Slide Number Placeholder 5"/>
          <p:cNvSpPr>
            <a:spLocks noGrp="1"/>
          </p:cNvSpPr>
          <p:nvPr>
            <p:ph type="sldNum" sz="quarter" idx="4"/>
          </p:nvPr>
        </p:nvSpPr>
        <p:spPr>
          <a:xfrm>
            <a:off x="7823382" y="6309360"/>
            <a:ext cx="1097280" cy="274320"/>
          </a:xfrm>
          <a:prstGeom prst="rect">
            <a:avLst/>
          </a:prstGeom>
        </p:spPr>
        <p:txBody>
          <a:bodyPr vert="horz" lIns="91440" tIns="45720" rIns="91440" bIns="45720" rtlCol="0" anchor="b"/>
          <a:lstStyle>
            <a:lvl1pPr algn="r">
              <a:defRPr sz="900">
                <a:solidFill>
                  <a:schemeClr val="tx1">
                    <a:lumMod val="75000"/>
                    <a:lumOff val="25000"/>
                  </a:schemeClr>
                </a:solidFill>
              </a:defRPr>
            </a:lvl1pPr>
          </a:lstStyle>
          <a:p>
            <a:fld id="{3444BFF4-CCF6-4F43-BABB-3990472C12C3}" type="slidenum">
              <a:rPr lang="ar-JO" smtClean="0">
                <a:solidFill>
                  <a:prstClr val="black">
                    <a:lumMod val="75000"/>
                    <a:lumOff val="25000"/>
                  </a:prstClr>
                </a:solidFill>
              </a:rPr>
              <a:pPr/>
              <a:t>‹#›</a:t>
            </a:fld>
            <a:endParaRPr lang="ar-JO">
              <a:solidFill>
                <a:prstClr val="black">
                  <a:lumMod val="75000"/>
                  <a:lumOff val="25000"/>
                </a:prstClr>
              </a:solidFill>
            </a:endParaRPr>
          </a:p>
        </p:txBody>
      </p:sp>
    </p:spTree>
    <p:extLst>
      <p:ext uri="{BB962C8B-B14F-4D97-AF65-F5344CB8AC3E}">
        <p14:creationId xmlns:p14="http://schemas.microsoft.com/office/powerpoint/2010/main" val="877114969"/>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xStyles>
    <p:titleStyle>
      <a:lvl1pPr algn="l" defTabSz="914400" rtl="0" eaLnBrk="1" latinLnBrk="0" hangingPunct="1">
        <a:lnSpc>
          <a:spcPct val="90000"/>
        </a:lnSpc>
        <a:spcBef>
          <a:spcPct val="0"/>
        </a:spcBef>
        <a:buNone/>
        <a:defRPr lang="en-US" sz="4000" kern="1200" cap="none" spc="0" baseline="0" dirty="0">
          <a:solidFill>
            <a:schemeClr val="tx1">
              <a:lumMod val="85000"/>
              <a:lumOff val="15000"/>
            </a:schemeClr>
          </a:solidFill>
          <a:effectLst/>
          <a:latin typeface="+mj-lt"/>
          <a:ea typeface="+mn-ea"/>
          <a:cs typeface="+mn-cs"/>
        </a:defRPr>
      </a:lvl1pPr>
    </p:titleStyle>
    <p:bodyStyle>
      <a:lvl1pPr marL="182880" indent="-182880" algn="l" defTabSz="914400" rtl="0" eaLnBrk="1" latinLnBrk="0" hangingPunct="1">
        <a:lnSpc>
          <a:spcPct val="100000"/>
        </a:lnSpc>
        <a:spcBef>
          <a:spcPts val="900"/>
        </a:spcBef>
        <a:spcAft>
          <a:spcPts val="0"/>
        </a:spcAft>
        <a:buClr>
          <a:schemeClr val="tx1">
            <a:lumMod val="85000"/>
            <a:lumOff val="15000"/>
          </a:schemeClr>
        </a:buClr>
        <a:buFont typeface="Garamond" pitchFamily="18" charset="0"/>
        <a:buChar char="◦"/>
        <a:defRPr sz="1800" kern="1200">
          <a:solidFill>
            <a:schemeClr val="tx1"/>
          </a:solidFill>
          <a:latin typeface="+mn-lt"/>
          <a:ea typeface="+mn-ea"/>
          <a:cs typeface="+mn-cs"/>
        </a:defRPr>
      </a:lvl1pPr>
      <a:lvl2pPr marL="45720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600" kern="1200">
          <a:solidFill>
            <a:schemeClr val="tx1"/>
          </a:solidFill>
          <a:latin typeface="+mn-lt"/>
          <a:ea typeface="+mn-ea"/>
          <a:cs typeface="+mn-cs"/>
        </a:defRPr>
      </a:lvl2pPr>
      <a:lvl3pPr marL="73152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3pPr>
      <a:lvl4pPr marL="100584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4pPr>
      <a:lvl5pPr marL="128016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5pPr>
      <a:lvl6pPr marL="16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6pPr>
      <a:lvl7pPr marL="19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7pPr>
      <a:lvl8pPr marL="22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8pPr>
      <a:lvl9pPr marL="25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1.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3.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7.xml"/><Relationship Id="rId1" Type="http://schemas.openxmlformats.org/officeDocument/2006/relationships/slideLayout" Target="../slideLayouts/slideLayout18.xml"/></Relationships>
</file>

<file path=ppt/slides/_rels/slide2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8.xml"/><Relationship Id="rId1" Type="http://schemas.openxmlformats.org/officeDocument/2006/relationships/slideLayout" Target="../slideLayouts/slideLayout13.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3.xml"/></Relationships>
</file>

<file path=ppt/slides/_rels/slide29.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2.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13.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4.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13.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6.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13.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9.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2.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10.xml"/><Relationship Id="rId1" Type="http://schemas.openxmlformats.org/officeDocument/2006/relationships/slideLayout" Target="../slideLayouts/slideLayout13.xml"/><Relationship Id="rId4" Type="http://schemas.openxmlformats.org/officeDocument/2006/relationships/image" Target="../media/image23.jpg"/></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5.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692696"/>
            <a:ext cx="8160960" cy="2354358"/>
          </a:xfrm>
        </p:spPr>
        <p:txBody>
          <a:bodyPr>
            <a:normAutofit fontScale="90000"/>
          </a:bodyPr>
          <a:lstStyle/>
          <a:p>
            <a:pPr algn="ctr"/>
            <a:r>
              <a:rPr lang="en-US" altLang="en-US" sz="8800" b="1" dirty="0">
                <a:solidFill>
                  <a:prstClr val="black"/>
                </a:solidFill>
                <a:latin typeface="Times New Roman" pitchFamily="18" charset="0"/>
                <a:cs typeface="Times New Roman" pitchFamily="18" charset="0"/>
              </a:rPr>
              <a:t>Cesarean section </a:t>
            </a:r>
            <a:endParaRPr lang="en-US" sz="8800" b="1" dirty="0"/>
          </a:p>
        </p:txBody>
      </p:sp>
      <p:sp>
        <p:nvSpPr>
          <p:cNvPr id="3" name="Content Placeholder 2"/>
          <p:cNvSpPr>
            <a:spLocks noGrp="1"/>
          </p:cNvSpPr>
          <p:nvPr>
            <p:ph idx="1"/>
          </p:nvPr>
        </p:nvSpPr>
        <p:spPr>
          <a:xfrm>
            <a:off x="971600" y="3284984"/>
            <a:ext cx="7680960" cy="3931920"/>
          </a:xfrm>
        </p:spPr>
        <p:txBody>
          <a:bodyPr>
            <a:normAutofit/>
          </a:bodyPr>
          <a:lstStyle/>
          <a:p>
            <a:r>
              <a:rPr lang="en-US" sz="2800" b="1" dirty="0" smtClean="0">
                <a:solidFill>
                  <a:srgbClr val="FF0000"/>
                </a:solidFill>
              </a:rPr>
              <a:t>introduction</a:t>
            </a:r>
            <a:r>
              <a:rPr lang="en-US" sz="2800" b="1" dirty="0" smtClean="0"/>
              <a:t>: </a:t>
            </a:r>
            <a:r>
              <a:rPr lang="en-US" sz="2800" b="1" dirty="0" err="1"/>
              <a:t>zedan</a:t>
            </a:r>
            <a:r>
              <a:rPr lang="en-US" sz="2800" b="1" dirty="0"/>
              <a:t> </a:t>
            </a:r>
            <a:r>
              <a:rPr lang="en-US" sz="2800" b="1" dirty="0" smtClean="0"/>
              <a:t>al-</a:t>
            </a:r>
            <a:r>
              <a:rPr lang="en-US" sz="2800" b="1" dirty="0" err="1" smtClean="0"/>
              <a:t>saleh</a:t>
            </a:r>
            <a:endParaRPr lang="en-US" sz="2800" b="1" dirty="0" smtClean="0"/>
          </a:p>
          <a:p>
            <a:pPr algn="ctr"/>
            <a:r>
              <a:rPr lang="en-US" sz="2800" b="1" dirty="0" err="1" smtClean="0">
                <a:solidFill>
                  <a:srgbClr val="FF0000"/>
                </a:solidFill>
              </a:rPr>
              <a:t>Abdomin</a:t>
            </a:r>
            <a:r>
              <a:rPr lang="en-US" sz="2800" b="1" dirty="0" smtClean="0">
                <a:solidFill>
                  <a:srgbClr val="FF0000"/>
                </a:solidFill>
              </a:rPr>
              <a:t> &amp; uterus </a:t>
            </a:r>
            <a:r>
              <a:rPr lang="en-US" sz="2800" b="1" dirty="0" err="1" smtClean="0">
                <a:solidFill>
                  <a:srgbClr val="FF0000"/>
                </a:solidFill>
              </a:rPr>
              <a:t>incesion</a:t>
            </a:r>
            <a:r>
              <a:rPr lang="en-US" sz="2800" b="1" dirty="0" smtClean="0"/>
              <a:t>: </a:t>
            </a:r>
            <a:r>
              <a:rPr lang="en-US" sz="2800" b="1" dirty="0" err="1" smtClean="0"/>
              <a:t>qais</a:t>
            </a:r>
            <a:r>
              <a:rPr lang="en-US" sz="2800" b="1" dirty="0" smtClean="0"/>
              <a:t> </a:t>
            </a:r>
            <a:r>
              <a:rPr lang="en-US" sz="2800" b="1" dirty="0" err="1" smtClean="0"/>
              <a:t>abu</a:t>
            </a:r>
            <a:r>
              <a:rPr lang="en-US" sz="2800" b="1" dirty="0" smtClean="0"/>
              <a:t> </a:t>
            </a:r>
            <a:r>
              <a:rPr lang="en-US" sz="2800" b="1" dirty="0" err="1" smtClean="0"/>
              <a:t>alrub</a:t>
            </a:r>
            <a:endParaRPr lang="en-US" sz="2800" b="1" dirty="0" smtClean="0"/>
          </a:p>
          <a:p>
            <a:r>
              <a:rPr lang="en-US" sz="2800" b="1" dirty="0" smtClean="0">
                <a:solidFill>
                  <a:srgbClr val="FF0000"/>
                </a:solidFill>
              </a:rPr>
              <a:t>Complication of CS</a:t>
            </a:r>
            <a:r>
              <a:rPr lang="en-US" sz="2800" b="1" dirty="0" smtClean="0"/>
              <a:t>: </a:t>
            </a:r>
            <a:r>
              <a:rPr lang="en-US" sz="2800" b="1" dirty="0" err="1" smtClean="0"/>
              <a:t>Muneeb</a:t>
            </a:r>
            <a:r>
              <a:rPr lang="en-US" sz="2800" b="1" dirty="0" smtClean="0"/>
              <a:t> </a:t>
            </a:r>
            <a:r>
              <a:rPr lang="en-US" sz="2800" b="1" dirty="0" err="1" smtClean="0"/>
              <a:t>abu</a:t>
            </a:r>
            <a:r>
              <a:rPr lang="en-US" sz="2800" b="1" dirty="0" smtClean="0"/>
              <a:t> AR</a:t>
            </a:r>
          </a:p>
          <a:p>
            <a:endParaRPr lang="en-US" sz="2800" b="1" dirty="0"/>
          </a:p>
          <a:p>
            <a:r>
              <a:rPr lang="en-US" sz="2800" b="1" dirty="0"/>
              <a:t> Supervised by:- Dr. </a:t>
            </a:r>
            <a:r>
              <a:rPr lang="en-US" sz="2800" b="1" dirty="0" err="1" smtClean="0"/>
              <a:t>hashem</a:t>
            </a:r>
            <a:r>
              <a:rPr lang="en-US" sz="2800" b="1" dirty="0" smtClean="0"/>
              <a:t> </a:t>
            </a:r>
            <a:r>
              <a:rPr lang="en-US" sz="2800" b="1" dirty="0" err="1" smtClean="0"/>
              <a:t>yaseen</a:t>
            </a:r>
            <a:endParaRPr lang="ar-JO" sz="2800" b="1" dirty="0"/>
          </a:p>
          <a:p>
            <a:pPr algn="ctr"/>
            <a:endParaRPr lang="en-US" sz="2800" b="1" dirty="0"/>
          </a:p>
        </p:txBody>
      </p:sp>
    </p:spTree>
    <p:extLst>
      <p:ext uri="{BB962C8B-B14F-4D97-AF65-F5344CB8AC3E}">
        <p14:creationId xmlns:p14="http://schemas.microsoft.com/office/powerpoint/2010/main" val="380057653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ar-JO" dirty="0"/>
          </a:p>
        </p:txBody>
      </p:sp>
      <p:pic>
        <p:nvPicPr>
          <p:cNvPr id="6" name="Content Placeholder 5"/>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95536" y="-243408"/>
            <a:ext cx="8568952" cy="7416824"/>
          </a:xfrm>
        </p:spPr>
      </p:pic>
    </p:spTree>
    <p:extLst>
      <p:ext uri="{BB962C8B-B14F-4D97-AF65-F5344CB8AC3E}">
        <p14:creationId xmlns:p14="http://schemas.microsoft.com/office/powerpoint/2010/main" val="162408549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764704"/>
            <a:ext cx="9144000" cy="5140990"/>
          </a:xfrm>
          <a:prstGeom prst="rect">
            <a:avLst/>
          </a:prstGeom>
        </p:spPr>
      </p:pic>
    </p:spTree>
    <p:extLst>
      <p:ext uri="{BB962C8B-B14F-4D97-AF65-F5344CB8AC3E}">
        <p14:creationId xmlns:p14="http://schemas.microsoft.com/office/powerpoint/2010/main" val="133482432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6022" y="329208"/>
            <a:ext cx="8388425" cy="1371600"/>
          </a:xfrm>
        </p:spPr>
        <p:txBody>
          <a:bodyPr rtlCol="0">
            <a:normAutofit fontScale="90000"/>
          </a:bodyPr>
          <a:lstStyle/>
          <a:p>
            <a:pPr eaLnBrk="1" fontAlgn="auto" hangingPunct="1">
              <a:spcAft>
                <a:spcPts val="0"/>
              </a:spcAft>
              <a:defRPr/>
            </a:pPr>
            <a:r>
              <a:rPr lang="en-US" b="1" dirty="0">
                <a:latin typeface="Times New Roman" pitchFamily="18" charset="0"/>
                <a:cs typeface="Times New Roman" pitchFamily="18" charset="0"/>
              </a:rPr>
              <a:t>Cesarean delivery on maternal request</a:t>
            </a:r>
            <a:br>
              <a:rPr lang="en-US" b="1" dirty="0">
                <a:latin typeface="Times New Roman" pitchFamily="18" charset="0"/>
                <a:cs typeface="Times New Roman" pitchFamily="18" charset="0"/>
              </a:rPr>
            </a:br>
            <a:r>
              <a:rPr lang="en-US" dirty="0">
                <a:latin typeface="Times New Roman" pitchFamily="18" charset="0"/>
                <a:cs typeface="Times New Roman" pitchFamily="18" charset="0"/>
              </a:rPr>
              <a:t>Points to be aware of !!!</a:t>
            </a:r>
          </a:p>
        </p:txBody>
      </p:sp>
      <p:sp>
        <p:nvSpPr>
          <p:cNvPr id="3" name="Content Placeholder 2"/>
          <p:cNvSpPr>
            <a:spLocks noGrp="1"/>
          </p:cNvSpPr>
          <p:nvPr>
            <p:ph idx="1"/>
          </p:nvPr>
        </p:nvSpPr>
        <p:spPr>
          <a:xfrm>
            <a:off x="216022" y="1700808"/>
            <a:ext cx="5117978" cy="5040560"/>
          </a:xfrm>
        </p:spPr>
        <p:txBody>
          <a:bodyPr>
            <a:normAutofit lnSpcReduction="10000"/>
          </a:bodyPr>
          <a:lstStyle/>
          <a:p>
            <a:pPr marL="0" indent="0" algn="ctr">
              <a:buNone/>
            </a:pPr>
            <a:r>
              <a:rPr lang="en-US" sz="2400" dirty="0">
                <a:latin typeface="Times New Roman" pitchFamily="18" charset="0"/>
                <a:cs typeface="Times New Roman" pitchFamily="18" charset="0"/>
              </a:rPr>
              <a:t>1-Unless there are maternal or fetal indications for cesarean delivery, vaginal delivery should be recommended</a:t>
            </a:r>
          </a:p>
          <a:p>
            <a:pPr marL="0" indent="0" algn="ctr" eaLnBrk="1" hangingPunct="1">
              <a:buNone/>
            </a:pPr>
            <a:r>
              <a:rPr lang="en-US" sz="2400" dirty="0">
                <a:latin typeface="Times New Roman" pitchFamily="18" charset="0"/>
                <a:cs typeface="Times New Roman" pitchFamily="18" charset="0"/>
              </a:rPr>
              <a:t>2- should not be performed before 39 weeks’ gestation without verifying fetal lung maturity (due to a potential risk of respiratory problems for the baby)</a:t>
            </a:r>
          </a:p>
          <a:p>
            <a:pPr marL="0" indent="0" algn="ctr" eaLnBrk="1" hangingPunct="1">
              <a:buNone/>
            </a:pPr>
            <a:r>
              <a:rPr lang="en-US" sz="2400" dirty="0">
                <a:latin typeface="Times New Roman" pitchFamily="18" charset="0"/>
                <a:cs typeface="Times New Roman" pitchFamily="18" charset="0"/>
              </a:rPr>
              <a:t>3-it is not recommended for women who want more children ??</a:t>
            </a:r>
          </a:p>
          <a:p>
            <a:pPr marL="0" indent="0" algn="ctr" eaLnBrk="1" hangingPunct="1">
              <a:buNone/>
            </a:pPr>
            <a:r>
              <a:rPr lang="en-US" sz="2400" dirty="0">
                <a:latin typeface="Times New Roman" pitchFamily="18" charset="0"/>
                <a:cs typeface="Times New Roman" pitchFamily="18" charset="0"/>
              </a:rPr>
              <a:t>  (due to the increased risk for placenta </a:t>
            </a:r>
            <a:r>
              <a:rPr lang="en-US" sz="2400" dirty="0" err="1">
                <a:latin typeface="Times New Roman" pitchFamily="18" charset="0"/>
                <a:cs typeface="Times New Roman" pitchFamily="18" charset="0"/>
              </a:rPr>
              <a:t>previa</a:t>
            </a:r>
            <a:r>
              <a:rPr lang="en-US" sz="2400" dirty="0">
                <a:latin typeface="Times New Roman" pitchFamily="18" charset="0"/>
                <a:cs typeface="Times New Roman" pitchFamily="18" charset="0"/>
              </a:rPr>
              <a:t>/</a:t>
            </a:r>
            <a:r>
              <a:rPr lang="en-US" sz="2400" dirty="0" err="1">
                <a:latin typeface="Times New Roman" pitchFamily="18" charset="0"/>
                <a:cs typeface="Times New Roman" pitchFamily="18" charset="0"/>
              </a:rPr>
              <a:t>accreta</a:t>
            </a:r>
            <a:r>
              <a:rPr lang="en-US" sz="2400" dirty="0">
                <a:latin typeface="Times New Roman" pitchFamily="18" charset="0"/>
                <a:cs typeface="Times New Roman" pitchFamily="18" charset="0"/>
              </a:rPr>
              <a:t> and gravid hysterectomy with each cesarean delivery)</a:t>
            </a:r>
          </a:p>
          <a:p>
            <a:pPr marL="0" indent="0" algn="ctr">
              <a:buNone/>
            </a:pPr>
            <a:endParaRPr lang="en-US" sz="2400" dirty="0">
              <a:latin typeface="Times New Roman" pitchFamily="18" charset="0"/>
              <a:cs typeface="Times New Roman" pitchFamily="18" charset="0"/>
            </a:endParaRPr>
          </a:p>
        </p:txBody>
      </p:sp>
      <p:pic>
        <p:nvPicPr>
          <p:cNvPr id="5" name="Picture 4">
            <a:extLst>
              <a:ext uri="{FF2B5EF4-FFF2-40B4-BE49-F238E27FC236}">
                <a16:creationId xmlns:a16="http://schemas.microsoft.com/office/drawing/2014/main" xmlns="" id="{304611C2-DD7C-4502-9371-B96FB8554AB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299385" y="2423517"/>
            <a:ext cx="3810000" cy="2733675"/>
          </a:xfrm>
          <a:prstGeom prst="rect">
            <a:avLst/>
          </a:prstGeom>
        </p:spPr>
      </p:pic>
    </p:spTree>
    <p:extLst>
      <p:ext uri="{BB962C8B-B14F-4D97-AF65-F5344CB8AC3E}">
        <p14:creationId xmlns:p14="http://schemas.microsoft.com/office/powerpoint/2010/main" val="264798150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animEffect transition="in" filter="fade">
                                      <p:cBhvr>
                                        <p:cTn id="7"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xmlns="" id="{A514F707-5217-42BB-BCD7-19E536C32290}"/>
              </a:ext>
            </a:extLst>
          </p:cNvPr>
          <p:cNvSpPr>
            <a:spLocks noGrp="1"/>
          </p:cNvSpPr>
          <p:nvPr>
            <p:ph idx="1"/>
          </p:nvPr>
        </p:nvSpPr>
        <p:spPr>
          <a:xfrm>
            <a:off x="0" y="116632"/>
            <a:ext cx="9144000" cy="6120680"/>
          </a:xfrm>
        </p:spPr>
        <p:txBody>
          <a:bodyPr>
            <a:normAutofit lnSpcReduction="10000"/>
          </a:bodyPr>
          <a:lstStyle/>
          <a:p>
            <a:pPr algn="ctr"/>
            <a:r>
              <a:rPr lang="en-US" sz="3600" dirty="0"/>
              <a:t>VAGINAL BIRTH AFTER CESAREAN (VBAC)</a:t>
            </a:r>
          </a:p>
          <a:p>
            <a:endParaRPr lang="en-US" dirty="0"/>
          </a:p>
          <a:p>
            <a:endParaRPr lang="en-US" dirty="0"/>
          </a:p>
          <a:p>
            <a:endParaRPr lang="en-US" dirty="0"/>
          </a:p>
          <a:p>
            <a:pPr>
              <a:buFont typeface="Wingdings" panose="05000000000000000000" pitchFamily="2" charset="2"/>
              <a:buChar char="q"/>
            </a:pPr>
            <a:r>
              <a:rPr lang="en-US" sz="2400" dirty="0"/>
              <a:t>Successful vaginal delivery rate is up to 80% in carefully selected patients.</a:t>
            </a:r>
          </a:p>
          <a:p>
            <a:pPr marL="0" indent="0">
              <a:buNone/>
            </a:pPr>
            <a:endParaRPr lang="en-US" dirty="0"/>
          </a:p>
          <a:p>
            <a:pPr marL="0" indent="0">
              <a:buNone/>
            </a:pPr>
            <a:r>
              <a:rPr lang="en-US" sz="3600" dirty="0">
                <a:highlight>
                  <a:srgbClr val="FFFF00"/>
                </a:highlight>
              </a:rPr>
              <a:t>Criteria for trial of labor include</a:t>
            </a:r>
            <a:r>
              <a:rPr lang="en-US" dirty="0"/>
              <a:t>:</a:t>
            </a:r>
          </a:p>
          <a:p>
            <a:pPr marL="0" indent="0">
              <a:buNone/>
            </a:pPr>
            <a:r>
              <a:rPr lang="en-US" dirty="0"/>
              <a:t>1. </a:t>
            </a:r>
            <a:r>
              <a:rPr lang="en-US" sz="2400" dirty="0"/>
              <a:t>patient consent</a:t>
            </a:r>
          </a:p>
          <a:p>
            <a:pPr marL="0" indent="0">
              <a:buNone/>
            </a:pPr>
            <a:r>
              <a:rPr lang="en-US" sz="2400" dirty="0"/>
              <a:t>2. non-repetitive cesarean indication(e.g., breech, placenta previa), </a:t>
            </a:r>
          </a:p>
          <a:p>
            <a:pPr marL="0" indent="0">
              <a:buNone/>
            </a:pPr>
            <a:r>
              <a:rPr lang="en-US" sz="2400" dirty="0"/>
              <a:t>3.previous low segment transverse uterine incision</a:t>
            </a:r>
          </a:p>
          <a:p>
            <a:pPr marL="0" indent="0">
              <a:buNone/>
            </a:pPr>
            <a:r>
              <a:rPr lang="en-US" sz="2400" dirty="0"/>
              <a:t>4.clinically adequate pelvis</a:t>
            </a:r>
            <a:r>
              <a:rPr lang="en-US" dirty="0"/>
              <a:t>.</a:t>
            </a:r>
          </a:p>
        </p:txBody>
      </p:sp>
    </p:spTree>
    <p:extLst>
      <p:ext uri="{BB962C8B-B14F-4D97-AF65-F5344CB8AC3E}">
        <p14:creationId xmlns:p14="http://schemas.microsoft.com/office/powerpoint/2010/main" val="243120139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Shape 290"/>
          <p:cNvSpPr txBox="1">
            <a:spLocks noChangeArrowheads="1"/>
          </p:cNvSpPr>
          <p:nvPr/>
        </p:nvSpPr>
        <p:spPr bwMode="auto">
          <a:xfrm>
            <a:off x="132160" y="1285875"/>
            <a:ext cx="9011840" cy="45012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69" tIns="34275" rIns="68569" bIns="34275">
            <a:spAutoFit/>
          </a:bodyPr>
          <a:lstStyle>
            <a:lvl1pPr>
              <a:defRPr>
                <a:solidFill>
                  <a:schemeClr val="tx1"/>
                </a:solidFill>
                <a:latin typeface="Garamond" panose="02020404030301010803" pitchFamily="18" charset="0"/>
              </a:defRPr>
            </a:lvl1pPr>
            <a:lvl2pPr marL="742950" indent="-285750">
              <a:defRPr>
                <a:solidFill>
                  <a:schemeClr val="tx1"/>
                </a:solidFill>
                <a:latin typeface="Garamond" panose="02020404030301010803" pitchFamily="18" charset="0"/>
              </a:defRPr>
            </a:lvl2pPr>
            <a:lvl3pPr marL="1143000" indent="-228600">
              <a:defRPr>
                <a:solidFill>
                  <a:schemeClr val="tx1"/>
                </a:solidFill>
                <a:latin typeface="Garamond" panose="02020404030301010803" pitchFamily="18" charset="0"/>
              </a:defRPr>
            </a:lvl3pPr>
            <a:lvl4pPr marL="1600200" indent="-228600">
              <a:defRPr>
                <a:solidFill>
                  <a:schemeClr val="tx1"/>
                </a:solidFill>
                <a:latin typeface="Garamond" panose="02020404030301010803" pitchFamily="18" charset="0"/>
              </a:defRPr>
            </a:lvl4pPr>
            <a:lvl5pPr marL="2057400" indent="-228600">
              <a:defRPr>
                <a:solidFill>
                  <a:schemeClr val="tx1"/>
                </a:solidFill>
                <a:latin typeface="Garamond" panose="02020404030301010803" pitchFamily="18" charset="0"/>
              </a:defRPr>
            </a:lvl5pPr>
            <a:lvl6pPr marL="2514600" indent="-228600" eaLnBrk="0" fontAlgn="base" hangingPunct="0">
              <a:spcBef>
                <a:spcPct val="0"/>
              </a:spcBef>
              <a:spcAft>
                <a:spcPct val="0"/>
              </a:spcAft>
              <a:defRPr>
                <a:solidFill>
                  <a:schemeClr val="tx1"/>
                </a:solidFill>
                <a:latin typeface="Garamond" panose="02020404030301010803" pitchFamily="18" charset="0"/>
              </a:defRPr>
            </a:lvl6pPr>
            <a:lvl7pPr marL="2971800" indent="-228600" eaLnBrk="0" fontAlgn="base" hangingPunct="0">
              <a:spcBef>
                <a:spcPct val="0"/>
              </a:spcBef>
              <a:spcAft>
                <a:spcPct val="0"/>
              </a:spcAft>
              <a:defRPr>
                <a:solidFill>
                  <a:schemeClr val="tx1"/>
                </a:solidFill>
                <a:latin typeface="Garamond" panose="02020404030301010803" pitchFamily="18" charset="0"/>
              </a:defRPr>
            </a:lvl7pPr>
            <a:lvl8pPr marL="3429000" indent="-228600" eaLnBrk="0" fontAlgn="base" hangingPunct="0">
              <a:spcBef>
                <a:spcPct val="0"/>
              </a:spcBef>
              <a:spcAft>
                <a:spcPct val="0"/>
              </a:spcAft>
              <a:defRPr>
                <a:solidFill>
                  <a:schemeClr val="tx1"/>
                </a:solidFill>
                <a:latin typeface="Garamond" panose="02020404030301010803" pitchFamily="18" charset="0"/>
              </a:defRPr>
            </a:lvl8pPr>
            <a:lvl9pPr marL="3886200" indent="-228600" eaLnBrk="0" fontAlgn="base" hangingPunct="0">
              <a:spcBef>
                <a:spcPct val="0"/>
              </a:spcBef>
              <a:spcAft>
                <a:spcPct val="0"/>
              </a:spcAft>
              <a:defRPr>
                <a:solidFill>
                  <a:schemeClr val="tx1"/>
                </a:solidFill>
                <a:latin typeface="Garamond" panose="02020404030301010803" pitchFamily="18" charset="0"/>
              </a:defRPr>
            </a:lvl9pPr>
          </a:lstStyle>
          <a:p>
            <a:pPr algn="l" defTabSz="685800" rtl="0" eaLnBrk="0" fontAlgn="base" hangingPunct="0">
              <a:spcBef>
                <a:spcPct val="0"/>
              </a:spcBef>
              <a:spcAft>
                <a:spcPct val="0"/>
              </a:spcAft>
              <a:buClr>
                <a:srgbClr val="000000"/>
              </a:buClr>
              <a:buSzPct val="100000"/>
              <a:buFont typeface="Noto Sans Symbols"/>
              <a:buChar char="❑"/>
            </a:pPr>
            <a:endParaRPr lang="en-US" altLang="en-US" sz="2400" b="1" dirty="0">
              <a:solidFill>
                <a:srgbClr val="000000"/>
              </a:solidFill>
              <a:latin typeface="Times New Roman" panose="02020603050405020304" pitchFamily="18" charset="0"/>
              <a:cs typeface="Times New Roman" panose="02020603050405020304" pitchFamily="18" charset="0"/>
              <a:sym typeface="Arial" panose="020B0604020202020204" pitchFamily="34" charset="0"/>
            </a:endParaRPr>
          </a:p>
          <a:p>
            <a:pPr algn="l" defTabSz="685800" rtl="0" eaLnBrk="0" fontAlgn="base" hangingPunct="0">
              <a:spcBef>
                <a:spcPct val="0"/>
              </a:spcBef>
              <a:spcAft>
                <a:spcPct val="0"/>
              </a:spcAft>
              <a:buClr>
                <a:srgbClr val="000000"/>
              </a:buClr>
              <a:buSzPct val="100000"/>
              <a:buFont typeface="Noto Sans Symbols"/>
              <a:buChar char="❑"/>
            </a:pPr>
            <a:r>
              <a:rPr lang="en-US" altLang="en-US" sz="2400" dirty="0">
                <a:solidFill>
                  <a:prstClr val="black"/>
                </a:solidFill>
                <a:latin typeface="Times New Roman" panose="02020603050405020304" pitchFamily="18" charset="0"/>
                <a:cs typeface="Times New Roman" panose="02020603050405020304" pitchFamily="18" charset="0"/>
                <a:sym typeface="Arial" panose="020B0604020202020204" pitchFamily="34" charset="0"/>
              </a:rPr>
              <a:t>Usually she is asked to be fasting 12 hours preoperative  </a:t>
            </a:r>
          </a:p>
          <a:p>
            <a:pPr algn="l" defTabSz="685800" rtl="0" eaLnBrk="0" fontAlgn="base" hangingPunct="0">
              <a:spcBef>
                <a:spcPct val="0"/>
              </a:spcBef>
              <a:spcAft>
                <a:spcPct val="0"/>
              </a:spcAft>
              <a:buClr>
                <a:srgbClr val="000000"/>
              </a:buClr>
              <a:buSzPct val="100000"/>
              <a:buFont typeface="Noto Sans Symbols"/>
              <a:buChar char="❑"/>
            </a:pPr>
            <a:endParaRPr lang="en-US" altLang="en-US" sz="2400" b="1" dirty="0">
              <a:solidFill>
                <a:srgbClr val="000000"/>
              </a:solidFill>
              <a:latin typeface="Times New Roman" panose="02020603050405020304" pitchFamily="18" charset="0"/>
              <a:cs typeface="Times New Roman" panose="02020603050405020304" pitchFamily="18" charset="0"/>
              <a:sym typeface="Arial" panose="020B0604020202020204" pitchFamily="34" charset="0"/>
            </a:endParaRPr>
          </a:p>
          <a:p>
            <a:pPr algn="l" defTabSz="685800" rtl="0" eaLnBrk="0" fontAlgn="base" hangingPunct="0">
              <a:spcBef>
                <a:spcPct val="0"/>
              </a:spcBef>
              <a:spcAft>
                <a:spcPct val="0"/>
              </a:spcAft>
              <a:buClr>
                <a:srgbClr val="000000"/>
              </a:buClr>
              <a:buSzPct val="100000"/>
              <a:buFont typeface="Noto Sans Symbols"/>
              <a:buChar char="❑"/>
            </a:pPr>
            <a:r>
              <a:rPr lang="en-US" altLang="en-US" sz="2400" dirty="0">
                <a:solidFill>
                  <a:srgbClr val="000000"/>
                </a:solidFill>
                <a:latin typeface="Times New Roman" panose="02020603050405020304" pitchFamily="18" charset="0"/>
                <a:cs typeface="Times New Roman" panose="02020603050405020304" pitchFamily="18" charset="0"/>
                <a:sym typeface="Arial" panose="020B0604020202020204" pitchFamily="34" charset="0"/>
              </a:rPr>
              <a:t>I.V line .</a:t>
            </a:r>
          </a:p>
          <a:p>
            <a:pPr algn="l" defTabSz="685800" rtl="0" eaLnBrk="0" fontAlgn="base" hangingPunct="0">
              <a:spcBef>
                <a:spcPct val="0"/>
              </a:spcBef>
              <a:spcAft>
                <a:spcPct val="0"/>
              </a:spcAft>
              <a:buClr>
                <a:srgbClr val="000000"/>
              </a:buClr>
              <a:buSzPct val="100000"/>
              <a:buFont typeface="Noto Sans Symbols"/>
              <a:buChar char="❑"/>
            </a:pPr>
            <a:r>
              <a:rPr lang="en-US" altLang="en-US" sz="2400" dirty="0">
                <a:solidFill>
                  <a:srgbClr val="000000"/>
                </a:solidFill>
                <a:latin typeface="Times New Roman" panose="02020603050405020304" pitchFamily="18" charset="0"/>
                <a:cs typeface="Times New Roman" panose="02020603050405020304" pitchFamily="18" charset="0"/>
                <a:sym typeface="Arial" panose="020B0604020202020204" pitchFamily="34" charset="0"/>
              </a:rPr>
              <a:t>Fluids .</a:t>
            </a:r>
          </a:p>
          <a:p>
            <a:pPr algn="l" defTabSz="685800" rtl="0" eaLnBrk="0" fontAlgn="base" hangingPunct="0">
              <a:spcBef>
                <a:spcPct val="0"/>
              </a:spcBef>
              <a:spcAft>
                <a:spcPct val="0"/>
              </a:spcAft>
              <a:buClr>
                <a:srgbClr val="000000"/>
              </a:buClr>
              <a:buSzPct val="100000"/>
              <a:buFont typeface="Noto Sans Symbols"/>
              <a:buChar char="❑"/>
            </a:pPr>
            <a:r>
              <a:rPr lang="en-US" altLang="en-US" sz="2400" dirty="0">
                <a:solidFill>
                  <a:srgbClr val="000000"/>
                </a:solidFill>
                <a:latin typeface="Times New Roman" panose="02020603050405020304" pitchFamily="18" charset="0"/>
                <a:cs typeface="Times New Roman" panose="02020603050405020304" pitchFamily="18" charset="0"/>
                <a:sym typeface="Arial" panose="020B0604020202020204" pitchFamily="34" charset="0"/>
              </a:rPr>
              <a:t>Foley catheter .</a:t>
            </a:r>
          </a:p>
          <a:p>
            <a:pPr algn="l" defTabSz="685800" rtl="0" eaLnBrk="0" fontAlgn="base" hangingPunct="0">
              <a:spcBef>
                <a:spcPct val="0"/>
              </a:spcBef>
              <a:spcAft>
                <a:spcPct val="0"/>
              </a:spcAft>
              <a:buClr>
                <a:srgbClr val="000000"/>
              </a:buClr>
              <a:buSzPct val="100000"/>
              <a:buFont typeface="Noto Sans Symbols"/>
              <a:buChar char="❑"/>
            </a:pPr>
            <a:r>
              <a:rPr lang="en-US" altLang="en-US" sz="2400" dirty="0">
                <a:solidFill>
                  <a:srgbClr val="000000"/>
                </a:solidFill>
                <a:latin typeface="Times New Roman" panose="02020603050405020304" pitchFamily="18" charset="0"/>
                <a:cs typeface="Times New Roman" panose="02020603050405020304" pitchFamily="18" charset="0"/>
                <a:sym typeface="Arial" panose="020B0604020202020204" pitchFamily="34" charset="0"/>
              </a:rPr>
              <a:t>External fetal and maternal monitors.</a:t>
            </a:r>
          </a:p>
          <a:p>
            <a:pPr algn="l" defTabSz="685800" rtl="0" eaLnBrk="0" fontAlgn="base" hangingPunct="0">
              <a:spcBef>
                <a:spcPct val="0"/>
              </a:spcBef>
              <a:spcAft>
                <a:spcPct val="0"/>
              </a:spcAft>
              <a:buClr>
                <a:srgbClr val="000000"/>
              </a:buClr>
              <a:buSzPct val="100000"/>
              <a:buFont typeface="Noto Sans Symbols"/>
              <a:buChar char="❑"/>
            </a:pPr>
            <a:r>
              <a:rPr lang="en-US" altLang="en-US" sz="2400" dirty="0">
                <a:solidFill>
                  <a:srgbClr val="000000"/>
                </a:solidFill>
                <a:latin typeface="Times New Roman" panose="02020603050405020304" pitchFamily="18" charset="0"/>
                <a:cs typeface="Times New Roman" panose="02020603050405020304" pitchFamily="18" charset="0"/>
                <a:sym typeface="Arial" panose="020B0604020202020204" pitchFamily="34" charset="0"/>
              </a:rPr>
              <a:t>Antibiotic prophylaxis .</a:t>
            </a:r>
          </a:p>
          <a:p>
            <a:pPr algn="l" defTabSz="685800" rtl="0" eaLnBrk="0" fontAlgn="base" hangingPunct="0">
              <a:spcBef>
                <a:spcPct val="0"/>
              </a:spcBef>
              <a:spcAft>
                <a:spcPct val="0"/>
              </a:spcAft>
              <a:buClr>
                <a:srgbClr val="000000"/>
              </a:buClr>
              <a:buSzPct val="100000"/>
              <a:buFont typeface="Noto Sans Symbols"/>
              <a:buChar char="❑"/>
            </a:pPr>
            <a:r>
              <a:rPr lang="en-US" altLang="en-US" sz="2400" dirty="0" err="1">
                <a:solidFill>
                  <a:srgbClr val="000000"/>
                </a:solidFill>
                <a:latin typeface="Times New Roman" panose="02020603050405020304" pitchFamily="18" charset="0"/>
                <a:cs typeface="Times New Roman" panose="02020603050405020304" pitchFamily="18" charset="0"/>
                <a:sym typeface="Arial" panose="020B0604020202020204" pitchFamily="34" charset="0"/>
              </a:rPr>
              <a:t>Antiacids</a:t>
            </a:r>
            <a:r>
              <a:rPr lang="en-US" altLang="en-US" sz="2400" dirty="0">
                <a:solidFill>
                  <a:srgbClr val="000000"/>
                </a:solidFill>
                <a:latin typeface="Times New Roman" panose="02020603050405020304" pitchFamily="18" charset="0"/>
                <a:cs typeface="Times New Roman" panose="02020603050405020304" pitchFamily="18" charset="0"/>
                <a:sym typeface="Arial" panose="020B0604020202020204" pitchFamily="34" charset="0"/>
              </a:rPr>
              <a:t>.</a:t>
            </a:r>
          </a:p>
          <a:p>
            <a:pPr algn="l" defTabSz="685800" rtl="0" eaLnBrk="0" fontAlgn="base" hangingPunct="0">
              <a:spcBef>
                <a:spcPct val="0"/>
              </a:spcBef>
              <a:spcAft>
                <a:spcPct val="0"/>
              </a:spcAft>
              <a:buClr>
                <a:srgbClr val="000000"/>
              </a:buClr>
            </a:pPr>
            <a:endParaRPr lang="en-US" altLang="en-US" sz="2400" dirty="0">
              <a:solidFill>
                <a:srgbClr val="000000"/>
              </a:solidFill>
              <a:latin typeface="Times New Roman" panose="02020603050405020304" pitchFamily="18" charset="0"/>
              <a:cs typeface="Times New Roman" panose="02020603050405020304" pitchFamily="18" charset="0"/>
              <a:sym typeface="Arial" panose="020B0604020202020204" pitchFamily="34" charset="0"/>
            </a:endParaRPr>
          </a:p>
          <a:p>
            <a:pPr algn="l" defTabSz="685800" rtl="0" eaLnBrk="0" fontAlgn="base" hangingPunct="0">
              <a:spcBef>
                <a:spcPct val="0"/>
              </a:spcBef>
              <a:spcAft>
                <a:spcPct val="0"/>
              </a:spcAft>
              <a:buClr>
                <a:srgbClr val="000000"/>
              </a:buClr>
            </a:pPr>
            <a:endParaRPr lang="en-US" altLang="en-US" sz="2400" dirty="0">
              <a:solidFill>
                <a:srgbClr val="000000"/>
              </a:solidFill>
              <a:latin typeface="Times New Roman" panose="02020603050405020304" pitchFamily="18" charset="0"/>
              <a:cs typeface="Times New Roman" panose="02020603050405020304" pitchFamily="18" charset="0"/>
              <a:sym typeface="Arial" panose="020B0604020202020204" pitchFamily="34" charset="0"/>
            </a:endParaRPr>
          </a:p>
          <a:p>
            <a:pPr algn="ctr" defTabSz="685800" rtl="0" eaLnBrk="0" fontAlgn="base" hangingPunct="0">
              <a:spcBef>
                <a:spcPct val="0"/>
              </a:spcBef>
              <a:spcAft>
                <a:spcPct val="0"/>
              </a:spcAft>
            </a:pPr>
            <a:endParaRPr lang="en-US" altLang="en-US" sz="2400" dirty="0">
              <a:solidFill>
                <a:srgbClr val="000000"/>
              </a:solidFill>
              <a:latin typeface="Times New Roman" panose="02020603050405020304" pitchFamily="18" charset="0"/>
              <a:cs typeface="Times New Roman" panose="02020603050405020304" pitchFamily="18" charset="0"/>
              <a:sym typeface="Arial" panose="020B0604020202020204" pitchFamily="34" charset="0"/>
            </a:endParaRPr>
          </a:p>
        </p:txBody>
      </p:sp>
      <p:sp>
        <p:nvSpPr>
          <p:cNvPr id="22531" name="Shape 283"/>
          <p:cNvSpPr txBox="1">
            <a:spLocks/>
          </p:cNvSpPr>
          <p:nvPr/>
        </p:nvSpPr>
        <p:spPr bwMode="auto">
          <a:xfrm>
            <a:off x="417910" y="1067991"/>
            <a:ext cx="7300913" cy="428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69" tIns="34275" rIns="68569" bIns="34275" anchor="b"/>
          <a:lstStyle>
            <a:lvl1pPr>
              <a:defRPr>
                <a:solidFill>
                  <a:schemeClr val="tx1"/>
                </a:solidFill>
                <a:latin typeface="Garamond" panose="02020404030301010803" pitchFamily="18" charset="0"/>
              </a:defRPr>
            </a:lvl1pPr>
            <a:lvl2pPr marL="742950" indent="-285750">
              <a:defRPr>
                <a:solidFill>
                  <a:schemeClr val="tx1"/>
                </a:solidFill>
                <a:latin typeface="Garamond" panose="02020404030301010803" pitchFamily="18" charset="0"/>
              </a:defRPr>
            </a:lvl2pPr>
            <a:lvl3pPr marL="1143000" indent="-228600">
              <a:defRPr>
                <a:solidFill>
                  <a:schemeClr val="tx1"/>
                </a:solidFill>
                <a:latin typeface="Garamond" panose="02020404030301010803" pitchFamily="18" charset="0"/>
              </a:defRPr>
            </a:lvl3pPr>
            <a:lvl4pPr marL="1600200" indent="-228600">
              <a:defRPr>
                <a:solidFill>
                  <a:schemeClr val="tx1"/>
                </a:solidFill>
                <a:latin typeface="Garamond" panose="02020404030301010803" pitchFamily="18" charset="0"/>
              </a:defRPr>
            </a:lvl4pPr>
            <a:lvl5pPr marL="2057400" indent="-228600">
              <a:defRPr>
                <a:solidFill>
                  <a:schemeClr val="tx1"/>
                </a:solidFill>
                <a:latin typeface="Garamond" panose="02020404030301010803" pitchFamily="18" charset="0"/>
              </a:defRPr>
            </a:lvl5pPr>
            <a:lvl6pPr marL="2514600" indent="-228600" eaLnBrk="0" fontAlgn="base" hangingPunct="0">
              <a:spcBef>
                <a:spcPct val="0"/>
              </a:spcBef>
              <a:spcAft>
                <a:spcPct val="0"/>
              </a:spcAft>
              <a:defRPr>
                <a:solidFill>
                  <a:schemeClr val="tx1"/>
                </a:solidFill>
                <a:latin typeface="Garamond" panose="02020404030301010803" pitchFamily="18" charset="0"/>
              </a:defRPr>
            </a:lvl6pPr>
            <a:lvl7pPr marL="2971800" indent="-228600" eaLnBrk="0" fontAlgn="base" hangingPunct="0">
              <a:spcBef>
                <a:spcPct val="0"/>
              </a:spcBef>
              <a:spcAft>
                <a:spcPct val="0"/>
              </a:spcAft>
              <a:defRPr>
                <a:solidFill>
                  <a:schemeClr val="tx1"/>
                </a:solidFill>
                <a:latin typeface="Garamond" panose="02020404030301010803" pitchFamily="18" charset="0"/>
              </a:defRPr>
            </a:lvl7pPr>
            <a:lvl8pPr marL="3429000" indent="-228600" eaLnBrk="0" fontAlgn="base" hangingPunct="0">
              <a:spcBef>
                <a:spcPct val="0"/>
              </a:spcBef>
              <a:spcAft>
                <a:spcPct val="0"/>
              </a:spcAft>
              <a:defRPr>
                <a:solidFill>
                  <a:schemeClr val="tx1"/>
                </a:solidFill>
                <a:latin typeface="Garamond" panose="02020404030301010803" pitchFamily="18" charset="0"/>
              </a:defRPr>
            </a:lvl8pPr>
            <a:lvl9pPr marL="3886200" indent="-228600" eaLnBrk="0" fontAlgn="base" hangingPunct="0">
              <a:spcBef>
                <a:spcPct val="0"/>
              </a:spcBef>
              <a:spcAft>
                <a:spcPct val="0"/>
              </a:spcAft>
              <a:defRPr>
                <a:solidFill>
                  <a:schemeClr val="tx1"/>
                </a:solidFill>
                <a:latin typeface="Garamond" panose="02020404030301010803" pitchFamily="18" charset="0"/>
              </a:defRPr>
            </a:lvl9pPr>
          </a:lstStyle>
          <a:p>
            <a:pPr algn="ctr" defTabSz="685800" fontAlgn="base">
              <a:spcBef>
                <a:spcPct val="0"/>
              </a:spcBef>
              <a:spcAft>
                <a:spcPct val="0"/>
              </a:spcAft>
              <a:buClr>
                <a:srgbClr val="7B9899"/>
              </a:buClr>
              <a:buSzPct val="25000"/>
            </a:pPr>
            <a:r>
              <a:rPr lang="en-US" altLang="en-US" sz="3200" b="1" dirty="0">
                <a:solidFill>
                  <a:prstClr val="black"/>
                </a:solidFill>
                <a:latin typeface="Times New Roman" panose="02020603050405020304" pitchFamily="18" charset="0"/>
                <a:ea typeface="Arial" panose="020B0604020202020204" pitchFamily="34" charset="0"/>
                <a:cs typeface="Times New Roman" panose="02020603050405020304" pitchFamily="18" charset="0"/>
                <a:sym typeface="Arial" panose="020B0604020202020204" pitchFamily="34" charset="0"/>
              </a:rPr>
              <a:t>Preoperative </a:t>
            </a:r>
            <a:r>
              <a:rPr lang="en-US" altLang="en-US" sz="4000" b="1" dirty="0">
                <a:solidFill>
                  <a:prstClr val="black"/>
                </a:solidFill>
                <a:latin typeface="Times New Roman" panose="02020603050405020304" pitchFamily="18" charset="0"/>
                <a:ea typeface="Arial" panose="020B0604020202020204" pitchFamily="34" charset="0"/>
                <a:cs typeface="Times New Roman" panose="02020603050405020304" pitchFamily="18" charset="0"/>
                <a:sym typeface="Arial" panose="020B0604020202020204" pitchFamily="34" charset="0"/>
              </a:rPr>
              <a:t>for</a:t>
            </a:r>
            <a:r>
              <a:rPr lang="en-US" altLang="en-US" sz="3200" b="1" dirty="0">
                <a:solidFill>
                  <a:prstClr val="black"/>
                </a:solidFill>
                <a:latin typeface="Times New Roman" panose="02020603050405020304" pitchFamily="18" charset="0"/>
                <a:ea typeface="Arial" panose="020B0604020202020204" pitchFamily="34" charset="0"/>
                <a:cs typeface="Times New Roman" panose="02020603050405020304" pitchFamily="18" charset="0"/>
                <a:sym typeface="Arial" panose="020B0604020202020204" pitchFamily="34" charset="0"/>
              </a:rPr>
              <a:t/>
            </a:r>
            <a:br>
              <a:rPr lang="en-US" altLang="en-US" sz="3200" b="1" dirty="0">
                <a:solidFill>
                  <a:prstClr val="black"/>
                </a:solidFill>
                <a:latin typeface="Times New Roman" panose="02020603050405020304" pitchFamily="18" charset="0"/>
                <a:ea typeface="Arial" panose="020B0604020202020204" pitchFamily="34" charset="0"/>
                <a:cs typeface="Times New Roman" panose="02020603050405020304" pitchFamily="18" charset="0"/>
                <a:sym typeface="Arial" panose="020B0604020202020204" pitchFamily="34" charset="0"/>
              </a:rPr>
            </a:br>
            <a:r>
              <a:rPr lang="en-US" altLang="en-US" sz="3200" b="1" dirty="0">
                <a:solidFill>
                  <a:prstClr val="black"/>
                </a:solidFill>
                <a:latin typeface="Times New Roman" panose="02020603050405020304" pitchFamily="18" charset="0"/>
                <a:ea typeface="Arial" panose="020B0604020202020204" pitchFamily="34" charset="0"/>
                <a:cs typeface="Times New Roman" panose="02020603050405020304" pitchFamily="18" charset="0"/>
                <a:sym typeface="Arial" panose="020B0604020202020204" pitchFamily="34" charset="0"/>
              </a:rPr>
              <a:t> CS</a:t>
            </a:r>
          </a:p>
        </p:txBody>
      </p:sp>
    </p:spTree>
    <p:extLst>
      <p:ext uri="{BB962C8B-B14F-4D97-AF65-F5344CB8AC3E}">
        <p14:creationId xmlns:p14="http://schemas.microsoft.com/office/powerpoint/2010/main" val="3622318324"/>
      </p:ext>
    </p:extLst>
  </p:cSld>
  <p:clrMapOvr>
    <a:masterClrMapping/>
  </p:clrMapOvr>
  <p:transition spd="slow">
    <p:wipe dir="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39552" y="1484784"/>
            <a:ext cx="7272808" cy="3539430"/>
          </a:xfrm>
          <a:prstGeom prst="rect">
            <a:avLst/>
          </a:prstGeom>
        </p:spPr>
        <p:txBody>
          <a:bodyPr wrap="square">
            <a:spAutoFit/>
          </a:bodyPr>
          <a:lstStyle/>
          <a:p>
            <a:pPr algn="l" defTabSz="685800" rtl="0" eaLnBrk="0" fontAlgn="base" hangingPunct="0">
              <a:spcBef>
                <a:spcPct val="0"/>
              </a:spcBef>
              <a:spcAft>
                <a:spcPct val="0"/>
              </a:spcAft>
              <a:buClr>
                <a:srgbClr val="000000"/>
              </a:buClr>
              <a:buSzPct val="25000"/>
            </a:pPr>
            <a:r>
              <a:rPr lang="en-US" altLang="en-US" sz="2800" b="1" dirty="0">
                <a:solidFill>
                  <a:srgbClr val="000000"/>
                </a:solidFill>
                <a:latin typeface="Times New Roman" panose="02020603050405020304" pitchFamily="18" charset="0"/>
                <a:cs typeface="Times New Roman" panose="02020603050405020304" pitchFamily="18" charset="0"/>
                <a:sym typeface="Arial" panose="020B0604020202020204" pitchFamily="34" charset="0"/>
              </a:rPr>
              <a:t>LAB TESTS: </a:t>
            </a:r>
          </a:p>
          <a:p>
            <a:pPr algn="l" defTabSz="685800" rtl="0" eaLnBrk="0" fontAlgn="base" hangingPunct="0">
              <a:spcBef>
                <a:spcPct val="0"/>
              </a:spcBef>
              <a:spcAft>
                <a:spcPct val="0"/>
              </a:spcAft>
              <a:buClr>
                <a:srgbClr val="000000"/>
              </a:buClr>
              <a:buSzPct val="25000"/>
            </a:pPr>
            <a:endParaRPr lang="en-US" altLang="en-US" sz="2800" b="1" dirty="0">
              <a:solidFill>
                <a:srgbClr val="000000"/>
              </a:solidFill>
              <a:latin typeface="Times New Roman" panose="02020603050405020304" pitchFamily="18" charset="0"/>
              <a:cs typeface="Times New Roman" panose="02020603050405020304" pitchFamily="18" charset="0"/>
              <a:sym typeface="Arial" panose="020B0604020202020204" pitchFamily="34" charset="0"/>
            </a:endParaRPr>
          </a:p>
          <a:p>
            <a:pPr algn="l" defTabSz="685800" rtl="0" eaLnBrk="0" fontAlgn="base" hangingPunct="0">
              <a:spcBef>
                <a:spcPct val="0"/>
              </a:spcBef>
              <a:spcAft>
                <a:spcPct val="0"/>
              </a:spcAft>
              <a:buClr>
                <a:srgbClr val="000000"/>
              </a:buClr>
              <a:buSzPct val="100000"/>
              <a:buFont typeface="Noto Sans Symbols"/>
              <a:buChar char="❑"/>
            </a:pPr>
            <a:r>
              <a:rPr lang="en-US" altLang="en-US" sz="2800" dirty="0">
                <a:solidFill>
                  <a:srgbClr val="000000"/>
                </a:solidFill>
                <a:latin typeface="Times New Roman" panose="02020603050405020304" pitchFamily="18" charset="0"/>
                <a:cs typeface="Times New Roman" panose="02020603050405020304" pitchFamily="18" charset="0"/>
                <a:sym typeface="Arial" panose="020B0604020202020204" pitchFamily="34" charset="0"/>
              </a:rPr>
              <a:t>CBC .</a:t>
            </a:r>
          </a:p>
          <a:p>
            <a:pPr algn="l" defTabSz="685800" rtl="0" eaLnBrk="0" fontAlgn="base" hangingPunct="0">
              <a:spcBef>
                <a:spcPct val="0"/>
              </a:spcBef>
              <a:spcAft>
                <a:spcPct val="0"/>
              </a:spcAft>
              <a:buClr>
                <a:srgbClr val="000000"/>
              </a:buClr>
              <a:buSzPct val="100000"/>
              <a:buFont typeface="Noto Sans Symbols"/>
              <a:buChar char="❑"/>
            </a:pPr>
            <a:r>
              <a:rPr lang="en-US" altLang="en-US" sz="2800" dirty="0">
                <a:solidFill>
                  <a:srgbClr val="000000"/>
                </a:solidFill>
                <a:latin typeface="Times New Roman" panose="02020603050405020304" pitchFamily="18" charset="0"/>
                <a:cs typeface="Times New Roman" panose="02020603050405020304" pitchFamily="18" charset="0"/>
                <a:sym typeface="Arial" panose="020B0604020202020204" pitchFamily="34" charset="0"/>
              </a:rPr>
              <a:t>BLOOD TYPE AND CROSS MATCH .</a:t>
            </a:r>
          </a:p>
          <a:p>
            <a:pPr algn="l" defTabSz="685800" rtl="0" eaLnBrk="0" fontAlgn="base" hangingPunct="0">
              <a:spcBef>
                <a:spcPct val="0"/>
              </a:spcBef>
              <a:spcAft>
                <a:spcPct val="0"/>
              </a:spcAft>
              <a:buClr>
                <a:srgbClr val="000000"/>
              </a:buClr>
              <a:buSzPct val="100000"/>
              <a:buFont typeface="Noto Sans Symbols"/>
              <a:buChar char="❑"/>
            </a:pPr>
            <a:r>
              <a:rPr lang="en-US" altLang="en-US" sz="2800" dirty="0">
                <a:solidFill>
                  <a:srgbClr val="000000"/>
                </a:solidFill>
                <a:latin typeface="Times New Roman" panose="02020603050405020304" pitchFamily="18" charset="0"/>
                <a:cs typeface="Times New Roman" panose="02020603050405020304" pitchFamily="18" charset="0"/>
                <a:sym typeface="Arial" panose="020B0604020202020204" pitchFamily="34" charset="0"/>
              </a:rPr>
              <a:t>Coagulation study .</a:t>
            </a:r>
          </a:p>
          <a:p>
            <a:pPr algn="l" defTabSz="685800" rtl="0" eaLnBrk="0" fontAlgn="base" hangingPunct="0">
              <a:spcBef>
                <a:spcPct val="0"/>
              </a:spcBef>
              <a:spcAft>
                <a:spcPct val="0"/>
              </a:spcAft>
              <a:buClr>
                <a:srgbClr val="000000"/>
              </a:buClr>
            </a:pPr>
            <a:endParaRPr lang="en-US" altLang="en-US" sz="2800" dirty="0">
              <a:solidFill>
                <a:srgbClr val="000000"/>
              </a:solidFill>
              <a:latin typeface="Times New Roman" panose="02020603050405020304" pitchFamily="18" charset="0"/>
              <a:cs typeface="Times New Roman" panose="02020603050405020304" pitchFamily="18" charset="0"/>
              <a:sym typeface="Arial" panose="020B0604020202020204" pitchFamily="34" charset="0"/>
            </a:endParaRPr>
          </a:p>
          <a:p>
            <a:pPr algn="l" defTabSz="685800" rtl="0" eaLnBrk="0" fontAlgn="base" hangingPunct="0">
              <a:spcBef>
                <a:spcPct val="0"/>
              </a:spcBef>
              <a:spcAft>
                <a:spcPct val="0"/>
              </a:spcAft>
              <a:buClr>
                <a:srgbClr val="000000"/>
              </a:buClr>
              <a:buSzPct val="25000"/>
            </a:pPr>
            <a:r>
              <a:rPr lang="en-US" altLang="en-US" sz="2800" dirty="0">
                <a:solidFill>
                  <a:srgbClr val="000000"/>
                </a:solidFill>
                <a:latin typeface="Times New Roman" panose="02020603050405020304" pitchFamily="18" charset="0"/>
                <a:cs typeface="Times New Roman" panose="02020603050405020304" pitchFamily="18" charset="0"/>
                <a:sym typeface="Arial" panose="020B0604020202020204" pitchFamily="34" charset="0"/>
              </a:rPr>
              <a:t>ULTRASOUND (</a:t>
            </a:r>
            <a:r>
              <a:rPr lang="en-US" altLang="en-US" sz="2800" b="1" dirty="0">
                <a:solidFill>
                  <a:srgbClr val="000000"/>
                </a:solidFill>
                <a:latin typeface="Times New Roman" panose="02020603050405020304" pitchFamily="18" charset="0"/>
                <a:cs typeface="Times New Roman" panose="02020603050405020304" pitchFamily="18" charset="0"/>
                <a:sym typeface="Arial" panose="020B0604020202020204" pitchFamily="34" charset="0"/>
              </a:rPr>
              <a:t>document fetal position and estimated fetal weight and site of placenta </a:t>
            </a:r>
            <a:r>
              <a:rPr lang="en-US" altLang="en-US" sz="2800" dirty="0">
                <a:solidFill>
                  <a:srgbClr val="000000"/>
                </a:solidFill>
                <a:latin typeface="Times New Roman" panose="02020603050405020304" pitchFamily="18" charset="0"/>
                <a:cs typeface="Times New Roman" panose="02020603050405020304" pitchFamily="18" charset="0"/>
                <a:sym typeface="Arial" panose="020B0604020202020204" pitchFamily="34" charset="0"/>
              </a:rPr>
              <a:t>) </a:t>
            </a:r>
          </a:p>
        </p:txBody>
      </p:sp>
    </p:spTree>
    <p:extLst>
      <p:ext uri="{BB962C8B-B14F-4D97-AF65-F5344CB8AC3E}">
        <p14:creationId xmlns:p14="http://schemas.microsoft.com/office/powerpoint/2010/main" val="175217835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Shape 304"/>
          <p:cNvSpPr>
            <a:spLocks noGrp="1"/>
          </p:cNvSpPr>
          <p:nvPr>
            <p:ph type="title" idx="4294967295"/>
          </p:nvPr>
        </p:nvSpPr>
        <p:spPr>
          <a:xfrm>
            <a:off x="0" y="357188"/>
            <a:ext cx="8229600" cy="663179"/>
          </a:xfrm>
        </p:spPr>
        <p:txBody>
          <a:bodyPr vert="horz" wrap="square" lIns="68569" tIns="34275" rIns="68569" bIns="34275" numCol="1" anchor="b" anchorCtr="0" compatLnSpc="1">
            <a:prstTxWarp prst="textNoShape">
              <a:avLst/>
            </a:prstTxWarp>
            <a:normAutofit/>
          </a:bodyPr>
          <a:lstStyle/>
          <a:p>
            <a:pPr rtl="1" eaLnBrk="1" hangingPunct="1">
              <a:buClr>
                <a:srgbClr val="7B9899"/>
              </a:buClr>
              <a:buSzPct val="25000"/>
            </a:pPr>
            <a:r>
              <a:rPr lang="en-US" altLang="en-US" sz="4000" dirty="0">
                <a:solidFill>
                  <a:srgbClr val="FF0000"/>
                </a:solidFill>
                <a:latin typeface="Times New Roman" panose="02020603050405020304" pitchFamily="18" charset="0"/>
                <a:ea typeface="Arial" panose="020B0604020202020204" pitchFamily="34" charset="0"/>
                <a:cs typeface="Times New Roman" panose="02020603050405020304" pitchFamily="18" charset="0"/>
                <a:sym typeface="Arial" panose="020B0604020202020204" pitchFamily="34" charset="0"/>
              </a:rPr>
              <a:t>Anesthesia </a:t>
            </a:r>
          </a:p>
        </p:txBody>
      </p:sp>
      <p:sp>
        <p:nvSpPr>
          <p:cNvPr id="25603" name="Shape 305"/>
          <p:cNvSpPr>
            <a:spLocks noGrp="1"/>
          </p:cNvSpPr>
          <p:nvPr>
            <p:ph type="body" idx="4294967295"/>
          </p:nvPr>
        </p:nvSpPr>
        <p:spPr>
          <a:xfrm>
            <a:off x="179512" y="1628800"/>
            <a:ext cx="8534400" cy="3394472"/>
          </a:xfrm>
        </p:spPr>
        <p:txBody>
          <a:bodyPr vert="horz" wrap="square" lIns="68569" tIns="34275" rIns="68569" bIns="34275" numCol="1" anchor="t" anchorCtr="0" compatLnSpc="1">
            <a:prstTxWarp prst="textNoShape">
              <a:avLst/>
            </a:prstTxWarp>
          </a:bodyPr>
          <a:lstStyle/>
          <a:p>
            <a:pPr marL="204788" indent="-204788" eaLnBrk="1" hangingPunct="1">
              <a:spcBef>
                <a:spcPct val="0"/>
              </a:spcBef>
              <a:buClr>
                <a:schemeClr val="accent1"/>
              </a:buClr>
              <a:buSzPct val="85000"/>
              <a:buFont typeface="Noto Sans Symbols"/>
              <a:buChar char="●"/>
            </a:pPr>
            <a:r>
              <a:rPr lang="en-US" altLang="en-US" sz="3200" dirty="0">
                <a:latin typeface="Times New Roman" panose="02020603050405020304" pitchFamily="18" charset="0"/>
                <a:ea typeface="Arial" panose="020B0604020202020204" pitchFamily="34" charset="0"/>
                <a:cs typeface="Times New Roman" panose="02020603050405020304" pitchFamily="18" charset="0"/>
                <a:sym typeface="Arial" panose="020B0604020202020204" pitchFamily="34" charset="0"/>
              </a:rPr>
              <a:t> SPINAL </a:t>
            </a:r>
          </a:p>
          <a:p>
            <a:pPr marL="204788" indent="-204788" eaLnBrk="1" hangingPunct="1">
              <a:spcBef>
                <a:spcPct val="0"/>
              </a:spcBef>
              <a:buClr>
                <a:schemeClr val="accent1"/>
              </a:buClr>
              <a:buSzPct val="85000"/>
              <a:buFont typeface="Noto Sans Symbols"/>
              <a:buChar char="●"/>
            </a:pPr>
            <a:r>
              <a:rPr lang="en-US" altLang="en-US" sz="3200" dirty="0">
                <a:latin typeface="Times New Roman" panose="02020603050405020304" pitchFamily="18" charset="0"/>
                <a:ea typeface="Arial" panose="020B0604020202020204" pitchFamily="34" charset="0"/>
                <a:cs typeface="Times New Roman" panose="02020603050405020304" pitchFamily="18" charset="0"/>
                <a:sym typeface="Arial" panose="020B0604020202020204" pitchFamily="34" charset="0"/>
              </a:rPr>
              <a:t>Epidural  </a:t>
            </a:r>
          </a:p>
          <a:p>
            <a:pPr marL="204788" indent="-204788" eaLnBrk="1" hangingPunct="1">
              <a:spcBef>
                <a:spcPts val="422"/>
              </a:spcBef>
              <a:buClr>
                <a:schemeClr val="accent1"/>
              </a:buClr>
              <a:buSzPct val="85000"/>
              <a:buFont typeface="Noto Sans Symbols"/>
              <a:buChar char="●"/>
            </a:pPr>
            <a:r>
              <a:rPr lang="en-US" altLang="en-US" sz="3200" dirty="0">
                <a:latin typeface="Times New Roman" panose="02020603050405020304" pitchFamily="18" charset="0"/>
                <a:ea typeface="Arial" panose="020B0604020202020204" pitchFamily="34" charset="0"/>
                <a:cs typeface="Times New Roman" panose="02020603050405020304" pitchFamily="18" charset="0"/>
                <a:sym typeface="Arial" panose="020B0604020202020204" pitchFamily="34" charset="0"/>
              </a:rPr>
              <a:t>GENERAL</a:t>
            </a:r>
          </a:p>
          <a:p>
            <a:pPr marL="204788" indent="-204788" eaLnBrk="1" hangingPunct="1">
              <a:spcBef>
                <a:spcPts val="422"/>
              </a:spcBef>
              <a:buClr>
                <a:schemeClr val="accent1"/>
              </a:buClr>
              <a:buSzPct val="85000"/>
              <a:buNone/>
            </a:pPr>
            <a:endParaRPr lang="en-US" altLang="en-US" sz="3200" dirty="0">
              <a:latin typeface="Times New Roman" panose="02020603050405020304" pitchFamily="18" charset="0"/>
              <a:ea typeface="Arial" panose="020B0604020202020204" pitchFamily="34" charset="0"/>
              <a:cs typeface="Times New Roman" panose="02020603050405020304" pitchFamily="18" charset="0"/>
              <a:sym typeface="Arial" panose="020B0604020202020204" pitchFamily="34" charset="0"/>
            </a:endParaRPr>
          </a:p>
        </p:txBody>
      </p:sp>
      <p:pic>
        <p:nvPicPr>
          <p:cNvPr id="25604" name="Picture 6" descr="Image result for spinal anesthesia for c section"/>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515784" y="4365104"/>
            <a:ext cx="4605114" cy="22267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762256485"/>
      </p:ext>
    </p:extLst>
  </p:cSld>
  <p:clrMapOvr>
    <a:masterClrMapping/>
  </p:clrMapOvr>
  <p:transition spd="slow">
    <p:wipe dir="r"/>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46230" y="4239477"/>
            <a:ext cx="4572000" cy="2308324"/>
          </a:xfrm>
          <a:prstGeom prst="rect">
            <a:avLst/>
          </a:prstGeom>
        </p:spPr>
        <p:txBody>
          <a:bodyPr>
            <a:spAutoFit/>
          </a:bodyPr>
          <a:lstStyle/>
          <a:p>
            <a:pPr algn="l" rtl="0"/>
            <a:r>
              <a:rPr lang="en-US" sz="2400" dirty="0">
                <a:solidFill>
                  <a:srgbClr val="000000"/>
                </a:solidFill>
                <a:latin typeface="Universal"/>
              </a:rPr>
              <a:t>Disadvantages : </a:t>
            </a:r>
          </a:p>
          <a:p>
            <a:pPr marL="342900" indent="-342900" algn="l" rtl="0">
              <a:buFont typeface="Arial" panose="020B0604020202020204" pitchFamily="34" charset="0"/>
              <a:buChar char="•"/>
            </a:pPr>
            <a:r>
              <a:rPr lang="en-US" sz="2400" b="1" dirty="0">
                <a:solidFill>
                  <a:srgbClr val="000000"/>
                </a:solidFill>
                <a:latin typeface="Calibri" panose="020F0502020204030204" pitchFamily="34" charset="0"/>
              </a:rPr>
              <a:t>Hypotension </a:t>
            </a:r>
            <a:endParaRPr lang="en-US" sz="2400" dirty="0">
              <a:solidFill>
                <a:srgbClr val="000000"/>
              </a:solidFill>
              <a:latin typeface="Calibri" panose="020F0502020204030204" pitchFamily="34" charset="0"/>
            </a:endParaRPr>
          </a:p>
          <a:p>
            <a:pPr marL="342900" indent="-342900" algn="l" rtl="0">
              <a:buFont typeface="Arial" panose="020B0604020202020204" pitchFamily="34" charset="0"/>
              <a:buChar char="•"/>
            </a:pPr>
            <a:r>
              <a:rPr lang="en-US" sz="2400" b="1" dirty="0">
                <a:solidFill>
                  <a:srgbClr val="000000"/>
                </a:solidFill>
                <a:latin typeface="Calibri" panose="020F0502020204030204" pitchFamily="34" charset="0"/>
              </a:rPr>
              <a:t>intrapartum nausea and </a:t>
            </a:r>
            <a:r>
              <a:rPr lang="en-US" sz="2400" b="1" dirty="0" err="1">
                <a:solidFill>
                  <a:srgbClr val="000000"/>
                </a:solidFill>
                <a:latin typeface="Calibri" panose="020F0502020204030204" pitchFamily="34" charset="0"/>
              </a:rPr>
              <a:t>vomitting</a:t>
            </a:r>
            <a:r>
              <a:rPr lang="en-US" sz="2400" b="1" dirty="0">
                <a:solidFill>
                  <a:srgbClr val="000000"/>
                </a:solidFill>
                <a:latin typeface="Calibri" panose="020F0502020204030204" pitchFamily="34" charset="0"/>
              </a:rPr>
              <a:t> </a:t>
            </a:r>
            <a:endParaRPr lang="en-US" sz="2400" dirty="0">
              <a:solidFill>
                <a:srgbClr val="000000"/>
              </a:solidFill>
              <a:latin typeface="Calibri" panose="020F0502020204030204" pitchFamily="34" charset="0"/>
            </a:endParaRPr>
          </a:p>
          <a:p>
            <a:pPr marL="342900" indent="-342900" algn="l" rtl="0">
              <a:buFont typeface="Arial" panose="020B0604020202020204" pitchFamily="34" charset="0"/>
              <a:buChar char="•"/>
            </a:pPr>
            <a:r>
              <a:rPr lang="en-US" sz="2400" b="1" dirty="0">
                <a:solidFill>
                  <a:srgbClr val="000000"/>
                </a:solidFill>
                <a:latin typeface="Calibri" panose="020F0502020204030204" pitchFamily="34" charset="0"/>
              </a:rPr>
              <a:t>spinal headache </a:t>
            </a:r>
            <a:endParaRPr lang="en-US" sz="2400" dirty="0">
              <a:solidFill>
                <a:srgbClr val="000000"/>
              </a:solidFill>
              <a:latin typeface="Calibri" panose="020F0502020204030204" pitchFamily="34" charset="0"/>
            </a:endParaRPr>
          </a:p>
          <a:p>
            <a:pPr marL="342900" indent="-342900" algn="l" rtl="0">
              <a:buFont typeface="Arial" panose="020B0604020202020204" pitchFamily="34" charset="0"/>
              <a:buChar char="•"/>
            </a:pPr>
            <a:r>
              <a:rPr lang="en-US" sz="2400" b="1" dirty="0">
                <a:solidFill>
                  <a:srgbClr val="000000"/>
                </a:solidFill>
                <a:latin typeface="Calibri" panose="020F0502020204030204" pitchFamily="34" charset="0"/>
              </a:rPr>
              <a:t>Post-operative shivering </a:t>
            </a:r>
            <a:endParaRPr lang="en-US" sz="2400" dirty="0">
              <a:solidFill>
                <a:srgbClr val="000000"/>
              </a:solidFill>
              <a:latin typeface="Calibri" panose="020F0502020204030204" pitchFamily="34" charset="0"/>
            </a:endParaRPr>
          </a:p>
        </p:txBody>
      </p:sp>
      <p:sp>
        <p:nvSpPr>
          <p:cNvPr id="3" name="Rectangle 2"/>
          <p:cNvSpPr/>
          <p:nvPr/>
        </p:nvSpPr>
        <p:spPr>
          <a:xfrm>
            <a:off x="66279" y="1522532"/>
            <a:ext cx="9098313" cy="2677656"/>
          </a:xfrm>
          <a:prstGeom prst="rect">
            <a:avLst/>
          </a:prstGeom>
        </p:spPr>
        <p:txBody>
          <a:bodyPr wrap="square">
            <a:spAutoFit/>
          </a:bodyPr>
          <a:lstStyle/>
          <a:p>
            <a:pPr algn="l" rtl="0"/>
            <a:r>
              <a:rPr lang="en-US" sz="2400" dirty="0">
                <a:solidFill>
                  <a:srgbClr val="000000"/>
                </a:solidFill>
                <a:latin typeface="Universal"/>
              </a:rPr>
              <a:t> Advantages : </a:t>
            </a:r>
            <a:endParaRPr lang="en-US" sz="2400" dirty="0">
              <a:solidFill>
                <a:srgbClr val="000000"/>
              </a:solidFill>
              <a:latin typeface="Aardvark Cafe"/>
            </a:endParaRPr>
          </a:p>
          <a:p>
            <a:pPr marL="285750" indent="-285750" algn="l" rtl="0">
              <a:buFont typeface="Arial" panose="020B0604020202020204" pitchFamily="34" charset="0"/>
              <a:buChar char="•"/>
            </a:pPr>
            <a:r>
              <a:rPr lang="en-US" sz="2400" b="1" dirty="0">
                <a:solidFill>
                  <a:srgbClr val="000000"/>
                </a:solidFill>
                <a:latin typeface="Calibri" panose="020F0502020204030204" pitchFamily="34" charset="0"/>
              </a:rPr>
              <a:t>Simple and rapid onset </a:t>
            </a:r>
            <a:endParaRPr lang="en-US" sz="2400" dirty="0">
              <a:solidFill>
                <a:srgbClr val="000000"/>
              </a:solidFill>
              <a:latin typeface="Calibri" panose="020F0502020204030204" pitchFamily="34" charset="0"/>
            </a:endParaRPr>
          </a:p>
          <a:p>
            <a:pPr marL="285750" indent="-285750" algn="l" rtl="0">
              <a:buFont typeface="Arial" panose="020B0604020202020204" pitchFamily="34" charset="0"/>
              <a:buChar char="•"/>
            </a:pPr>
            <a:r>
              <a:rPr lang="en-US" sz="2400" b="1" dirty="0">
                <a:solidFill>
                  <a:srgbClr val="000000"/>
                </a:solidFill>
                <a:latin typeface="Calibri" panose="020F0502020204030204" pitchFamily="34" charset="0"/>
              </a:rPr>
              <a:t>Minimal fetal exposure to drug </a:t>
            </a:r>
          </a:p>
          <a:p>
            <a:pPr marL="342900" indent="-342900" algn="l" rtl="0">
              <a:buFont typeface="Arial" panose="020B0604020202020204" pitchFamily="34" charset="0"/>
              <a:buChar char="•"/>
            </a:pPr>
            <a:r>
              <a:rPr lang="en-US" sz="2400" b="1" dirty="0">
                <a:solidFill>
                  <a:srgbClr val="000000"/>
                </a:solidFill>
                <a:latin typeface="Calibri" panose="020F0502020204030204" pitchFamily="34" charset="0"/>
              </a:rPr>
              <a:t>Allow time for careful abdominal wall incision and good </a:t>
            </a:r>
            <a:r>
              <a:rPr lang="en-US" sz="2400" b="1" dirty="0" err="1">
                <a:solidFill>
                  <a:srgbClr val="000000"/>
                </a:solidFill>
                <a:latin typeface="Calibri" panose="020F0502020204030204" pitchFamily="34" charset="0"/>
              </a:rPr>
              <a:t>haemostasis</a:t>
            </a:r>
            <a:r>
              <a:rPr lang="en-US" sz="2400" b="1" dirty="0">
                <a:solidFill>
                  <a:srgbClr val="000000"/>
                </a:solidFill>
                <a:latin typeface="Calibri" panose="020F0502020204030204" pitchFamily="34" charset="0"/>
              </a:rPr>
              <a:t> </a:t>
            </a:r>
          </a:p>
          <a:p>
            <a:pPr marL="285750" indent="-285750" algn="l" rtl="0">
              <a:buFont typeface="Arial" panose="020B0604020202020204" pitchFamily="34" charset="0"/>
              <a:buChar char="•"/>
            </a:pPr>
            <a:r>
              <a:rPr lang="en-US" sz="2400" b="1" dirty="0" smtClean="0">
                <a:solidFill>
                  <a:srgbClr val="000000"/>
                </a:solidFill>
                <a:latin typeface="Calibri" panose="020F0502020204030204" pitchFamily="34" charset="0"/>
              </a:rPr>
              <a:t>Avoidance </a:t>
            </a:r>
            <a:r>
              <a:rPr lang="en-US" sz="2400" b="1" dirty="0">
                <a:solidFill>
                  <a:srgbClr val="000000"/>
                </a:solidFill>
                <a:latin typeface="Calibri" panose="020F0502020204030204" pitchFamily="34" charset="0"/>
              </a:rPr>
              <a:t>of complication of general anesthesia uterine atony and </a:t>
            </a:r>
            <a:endParaRPr lang="en-US" sz="2400" dirty="0">
              <a:solidFill>
                <a:srgbClr val="000000"/>
              </a:solidFill>
              <a:latin typeface="Calibri" panose="020F0502020204030204" pitchFamily="34" charset="0"/>
            </a:endParaRPr>
          </a:p>
          <a:p>
            <a:pPr algn="l" rtl="0"/>
            <a:r>
              <a:rPr lang="en-US" sz="2400" b="1" dirty="0">
                <a:solidFill>
                  <a:srgbClr val="000000"/>
                </a:solidFill>
                <a:latin typeface="Calibri" panose="020F0502020204030204" pitchFamily="34" charset="0"/>
              </a:rPr>
              <a:t>pulmonary aspiration </a:t>
            </a:r>
            <a:endParaRPr lang="en-US" sz="2400" dirty="0"/>
          </a:p>
        </p:txBody>
      </p:sp>
      <p:sp>
        <p:nvSpPr>
          <p:cNvPr id="4" name="Rectangle 3"/>
          <p:cNvSpPr/>
          <p:nvPr/>
        </p:nvSpPr>
        <p:spPr>
          <a:xfrm>
            <a:off x="81284" y="260648"/>
            <a:ext cx="8846793" cy="1261884"/>
          </a:xfrm>
          <a:prstGeom prst="rect">
            <a:avLst/>
          </a:prstGeom>
        </p:spPr>
        <p:txBody>
          <a:bodyPr wrap="square">
            <a:spAutoFit/>
          </a:bodyPr>
          <a:lstStyle/>
          <a:p>
            <a:pPr marL="204788" lvl="0" indent="-204788" algn="l" rtl="0" fontAlgn="base">
              <a:spcBef>
                <a:spcPts val="422"/>
              </a:spcBef>
              <a:spcAft>
                <a:spcPct val="0"/>
              </a:spcAft>
              <a:buClr>
                <a:srgbClr val="4F81BD"/>
              </a:buClr>
              <a:buSzPct val="85000"/>
              <a:buFont typeface="Noto Sans Symbols"/>
              <a:buChar char="●"/>
            </a:pPr>
            <a:r>
              <a:rPr lang="en-US" altLang="en-US" sz="2800" b="1" dirty="0">
                <a:solidFill>
                  <a:srgbClr val="FF0000"/>
                </a:solidFill>
                <a:latin typeface="Times New Roman" panose="02020603050405020304" pitchFamily="18" charset="0"/>
                <a:ea typeface="Arial" panose="020B0604020202020204" pitchFamily="34" charset="0"/>
                <a:cs typeface="Times New Roman" panose="02020603050405020304" pitchFamily="18" charset="0"/>
                <a:sym typeface="Arial" panose="020B0604020202020204" pitchFamily="34" charset="0"/>
              </a:rPr>
              <a:t>Spinal anesthesia </a:t>
            </a:r>
            <a:r>
              <a:rPr lang="en-US" altLang="en-US" sz="2100" dirty="0">
                <a:solidFill>
                  <a:prstClr val="black"/>
                </a:solidFill>
                <a:latin typeface="Times New Roman" panose="02020603050405020304" pitchFamily="18" charset="0"/>
                <a:ea typeface="Arial" panose="020B0604020202020204" pitchFamily="34" charset="0"/>
                <a:cs typeface="Times New Roman" panose="02020603050405020304" pitchFamily="18" charset="0"/>
                <a:sym typeface="Arial" panose="020B0604020202020204" pitchFamily="34" charset="0"/>
              </a:rPr>
              <a:t>&gt;&gt;</a:t>
            </a:r>
            <a:r>
              <a:rPr lang="en-US" altLang="en-US" sz="2400" dirty="0">
                <a:solidFill>
                  <a:prstClr val="black"/>
                </a:solidFill>
                <a:ea typeface="Arial" panose="020B0604020202020204" pitchFamily="34" charset="0"/>
                <a:cs typeface="Times New Roman" panose="02020603050405020304" pitchFamily="18" charset="0"/>
                <a:sym typeface="Arial" panose="020B0604020202020204" pitchFamily="34" charset="0"/>
              </a:rPr>
              <a:t> injection of a local </a:t>
            </a:r>
            <a:r>
              <a:rPr lang="en-US" altLang="en-US" sz="2400" b="1" dirty="0" err="1">
                <a:solidFill>
                  <a:prstClr val="black"/>
                </a:solidFill>
                <a:ea typeface="Arial" panose="020B0604020202020204" pitchFamily="34" charset="0"/>
                <a:cs typeface="Times New Roman" panose="02020603050405020304" pitchFamily="18" charset="0"/>
                <a:sym typeface="Arial" panose="020B0604020202020204" pitchFamily="34" charset="0"/>
              </a:rPr>
              <a:t>anaesthetic</a:t>
            </a:r>
            <a:r>
              <a:rPr lang="en-US" altLang="en-US" sz="2400" dirty="0">
                <a:solidFill>
                  <a:prstClr val="black"/>
                </a:solidFill>
                <a:ea typeface="Arial" panose="020B0604020202020204" pitchFamily="34" charset="0"/>
                <a:cs typeface="Times New Roman" panose="02020603050405020304" pitchFamily="18" charset="0"/>
                <a:sym typeface="Arial" panose="020B0604020202020204" pitchFamily="34" charset="0"/>
              </a:rPr>
              <a:t> into the subarachnoid space, generally through a fine needle, usually 9 cm long. </a:t>
            </a:r>
            <a:r>
              <a:rPr lang="en-US" altLang="en-US" sz="2100" dirty="0">
                <a:solidFill>
                  <a:prstClr val="black"/>
                </a:solidFill>
                <a:latin typeface="Times New Roman" panose="02020603050405020304" pitchFamily="18" charset="0"/>
                <a:ea typeface="Arial" panose="020B0604020202020204" pitchFamily="34" charset="0"/>
                <a:cs typeface="Times New Roman" panose="02020603050405020304" pitchFamily="18" charset="0"/>
                <a:sym typeface="Arial" panose="020B0604020202020204" pitchFamily="34" charset="0"/>
              </a:rPr>
              <a:t> </a:t>
            </a:r>
          </a:p>
        </p:txBody>
      </p:sp>
    </p:spTree>
    <p:extLst>
      <p:ext uri="{BB962C8B-B14F-4D97-AF65-F5344CB8AC3E}">
        <p14:creationId xmlns:p14="http://schemas.microsoft.com/office/powerpoint/2010/main" val="424452935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627" name="Shape 312"/>
          <p:cNvPicPr preferRelativeResize="0">
            <a:picLocks noGrp="1"/>
          </p:cNvPicPr>
          <p:nvPr>
            <p:ph type="body" idx="4294967295"/>
          </p:nvPr>
        </p:nvPicPr>
        <p:blipFill>
          <a:blip r:embed="rId3" cstate="print">
            <a:extLst>
              <a:ext uri="{28A0092B-C50C-407E-A947-70E740481C1C}">
                <a14:useLocalDpi xmlns:a14="http://schemas.microsoft.com/office/drawing/2010/main" val="0"/>
              </a:ext>
            </a:extLst>
          </a:blip>
          <a:srcRect/>
          <a:stretch>
            <a:fillRect/>
          </a:stretch>
        </p:blipFill>
        <p:spPr>
          <a:xfrm>
            <a:off x="323528" y="4221088"/>
            <a:ext cx="6096000" cy="2343150"/>
          </a:xfrm>
        </p:spPr>
      </p:pic>
      <p:sp>
        <p:nvSpPr>
          <p:cNvPr id="2" name="Rectangle 1"/>
          <p:cNvSpPr/>
          <p:nvPr/>
        </p:nvSpPr>
        <p:spPr>
          <a:xfrm>
            <a:off x="539552" y="476672"/>
            <a:ext cx="8424936" cy="3477875"/>
          </a:xfrm>
          <a:prstGeom prst="rect">
            <a:avLst/>
          </a:prstGeom>
        </p:spPr>
        <p:txBody>
          <a:bodyPr wrap="square">
            <a:spAutoFit/>
          </a:bodyPr>
          <a:lstStyle/>
          <a:p>
            <a:pPr algn="l" rtl="0"/>
            <a:r>
              <a:rPr lang="en-US" sz="2800" dirty="0">
                <a:solidFill>
                  <a:srgbClr val="FF0000"/>
                </a:solidFill>
                <a:latin typeface="Aardvark Cafe"/>
              </a:rPr>
              <a:t>Epidural anesthesia : </a:t>
            </a:r>
          </a:p>
          <a:p>
            <a:pPr algn="l" rtl="0"/>
            <a:r>
              <a:rPr lang="en-US" sz="2400" dirty="0">
                <a:solidFill>
                  <a:srgbClr val="000000"/>
                </a:solidFill>
                <a:latin typeface="Universal"/>
              </a:rPr>
              <a:t>Advantages </a:t>
            </a:r>
            <a:endParaRPr lang="en-US" sz="2400" dirty="0">
              <a:solidFill>
                <a:srgbClr val="000000"/>
              </a:solidFill>
              <a:latin typeface="Aardvark Cafe"/>
            </a:endParaRPr>
          </a:p>
          <a:p>
            <a:pPr marL="342900" indent="-342900" algn="l" rtl="0">
              <a:buFont typeface="Arial" panose="020B0604020202020204" pitchFamily="34" charset="0"/>
              <a:buChar char="•"/>
            </a:pPr>
            <a:r>
              <a:rPr lang="en-US" sz="2400" b="1" dirty="0">
                <a:solidFill>
                  <a:srgbClr val="000000"/>
                </a:solidFill>
                <a:latin typeface="Calibri" panose="020F0502020204030204" pitchFamily="34" charset="0"/>
              </a:rPr>
              <a:t>Less incidence of hypotension because of slow onset of sympathetic block </a:t>
            </a:r>
            <a:endParaRPr lang="en-US" sz="2400" dirty="0">
              <a:solidFill>
                <a:srgbClr val="000000"/>
              </a:solidFill>
              <a:latin typeface="Calibri" panose="020F0502020204030204" pitchFamily="34" charset="0"/>
            </a:endParaRPr>
          </a:p>
          <a:p>
            <a:pPr marL="342900" indent="-342900" algn="l" rtl="0">
              <a:buFont typeface="Arial" panose="020B0604020202020204" pitchFamily="34" charset="0"/>
              <a:buChar char="•"/>
            </a:pPr>
            <a:r>
              <a:rPr lang="en-US" sz="2400" b="1" dirty="0">
                <a:solidFill>
                  <a:srgbClr val="000000"/>
                </a:solidFill>
                <a:latin typeface="Calibri" panose="020F0502020204030204" pitchFamily="34" charset="0"/>
              </a:rPr>
              <a:t>Less incidence of spinal headache </a:t>
            </a:r>
            <a:endParaRPr lang="en-US" sz="2400" dirty="0">
              <a:solidFill>
                <a:srgbClr val="000000"/>
              </a:solidFill>
              <a:latin typeface="Calibri" panose="020F0502020204030204" pitchFamily="34" charset="0"/>
            </a:endParaRPr>
          </a:p>
          <a:p>
            <a:pPr marL="342900" indent="-342900" algn="l" rtl="0">
              <a:buFont typeface="Arial" panose="020B0604020202020204" pitchFamily="34" charset="0"/>
              <a:buChar char="•"/>
            </a:pPr>
            <a:r>
              <a:rPr lang="en-US" sz="2400" b="1" dirty="0">
                <a:solidFill>
                  <a:srgbClr val="000000"/>
                </a:solidFill>
                <a:latin typeface="Calibri" panose="020F0502020204030204" pitchFamily="34" charset="0"/>
              </a:rPr>
              <a:t>Allow repeated administration through epidural catheter if the surgery is prolonged </a:t>
            </a:r>
            <a:endParaRPr lang="en-US" sz="2400" dirty="0">
              <a:solidFill>
                <a:srgbClr val="000000"/>
              </a:solidFill>
              <a:latin typeface="Calibri" panose="020F0502020204030204" pitchFamily="34" charset="0"/>
            </a:endParaRPr>
          </a:p>
          <a:p>
            <a:pPr marL="342900" indent="-342900" algn="l" rtl="0">
              <a:buFont typeface="Arial" panose="020B0604020202020204" pitchFamily="34" charset="0"/>
              <a:buChar char="•"/>
            </a:pPr>
            <a:r>
              <a:rPr lang="en-US" sz="2400" b="1" dirty="0">
                <a:solidFill>
                  <a:srgbClr val="000000"/>
                </a:solidFill>
                <a:latin typeface="Calibri" panose="020F0502020204030204" pitchFamily="34" charset="0"/>
              </a:rPr>
              <a:t>Epidural catheter allow administration of post-operative analgesia </a:t>
            </a:r>
            <a:endParaRPr lang="en-US" sz="2400" dirty="0">
              <a:solidFill>
                <a:srgbClr val="000000"/>
              </a:solidFill>
              <a:latin typeface="Calibri" panose="020F0502020204030204" pitchFamily="34" charset="0"/>
            </a:endParaRPr>
          </a:p>
        </p:txBody>
      </p:sp>
    </p:spTree>
    <p:extLst>
      <p:ext uri="{BB962C8B-B14F-4D97-AF65-F5344CB8AC3E}">
        <p14:creationId xmlns:p14="http://schemas.microsoft.com/office/powerpoint/2010/main" val="1946450528"/>
      </p:ext>
    </p:extLst>
  </p:cSld>
  <p:clrMapOvr>
    <a:masterClrMapping/>
  </p:clrMapOvr>
  <p:transition spd="slow">
    <p:wipe dir="r"/>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61984" y="484217"/>
            <a:ext cx="7614592" cy="2800767"/>
          </a:xfrm>
          <a:prstGeom prst="rect">
            <a:avLst/>
          </a:prstGeom>
        </p:spPr>
        <p:txBody>
          <a:bodyPr wrap="square">
            <a:spAutoFit/>
          </a:bodyPr>
          <a:lstStyle/>
          <a:p>
            <a:pPr algn="l" rtl="0"/>
            <a:r>
              <a:rPr lang="en-US" sz="2800" dirty="0">
                <a:solidFill>
                  <a:srgbClr val="FF0000"/>
                </a:solidFill>
                <a:latin typeface="Aardvark Cafe"/>
              </a:rPr>
              <a:t>General anesthesia : </a:t>
            </a:r>
          </a:p>
          <a:p>
            <a:pPr algn="l" rtl="0"/>
            <a:endParaRPr lang="en-US" sz="2800" dirty="0">
              <a:solidFill>
                <a:srgbClr val="FF0000"/>
              </a:solidFill>
              <a:latin typeface="Aardvark Cafe"/>
            </a:endParaRPr>
          </a:p>
          <a:p>
            <a:pPr algn="l" rtl="0"/>
            <a:r>
              <a:rPr lang="en-US" sz="2400" dirty="0">
                <a:solidFill>
                  <a:srgbClr val="000000"/>
                </a:solidFill>
                <a:latin typeface="Universal"/>
              </a:rPr>
              <a:t>advantages </a:t>
            </a:r>
            <a:endParaRPr lang="en-US" sz="2400" dirty="0">
              <a:solidFill>
                <a:srgbClr val="000000"/>
              </a:solidFill>
              <a:latin typeface="Aardvark Cafe"/>
            </a:endParaRPr>
          </a:p>
          <a:p>
            <a:pPr marL="342900" indent="-342900" algn="l" rtl="0">
              <a:buFont typeface="Arial" panose="020B0604020202020204" pitchFamily="34" charset="0"/>
              <a:buChar char="•"/>
            </a:pPr>
            <a:r>
              <a:rPr lang="en-US" sz="2400" b="1" dirty="0">
                <a:solidFill>
                  <a:srgbClr val="000000"/>
                </a:solidFill>
                <a:latin typeface="Calibri" panose="020F0502020204030204" pitchFamily="34" charset="0"/>
              </a:rPr>
              <a:t>Can be given </a:t>
            </a:r>
            <a:r>
              <a:rPr lang="en-US" sz="2400" b="1" dirty="0" err="1">
                <a:solidFill>
                  <a:srgbClr val="000000"/>
                </a:solidFill>
                <a:latin typeface="Calibri" panose="020F0502020204030204" pitchFamily="34" charset="0"/>
              </a:rPr>
              <a:t>quikly</a:t>
            </a:r>
            <a:r>
              <a:rPr lang="en-US" sz="2400" b="1" dirty="0">
                <a:solidFill>
                  <a:srgbClr val="000000"/>
                </a:solidFill>
                <a:latin typeface="Calibri" panose="020F0502020204030204" pitchFamily="34" charset="0"/>
              </a:rPr>
              <a:t> (suitable for emergency CS) </a:t>
            </a:r>
            <a:endParaRPr lang="en-US" sz="2400" dirty="0">
              <a:solidFill>
                <a:srgbClr val="000000"/>
              </a:solidFill>
              <a:latin typeface="Calibri" panose="020F0502020204030204" pitchFamily="34" charset="0"/>
            </a:endParaRPr>
          </a:p>
          <a:p>
            <a:pPr marL="342900" indent="-342900" algn="l" rtl="0">
              <a:buFont typeface="Arial" panose="020B0604020202020204" pitchFamily="34" charset="0"/>
              <a:buChar char="•"/>
            </a:pPr>
            <a:r>
              <a:rPr lang="en-US" sz="2400" b="1" dirty="0">
                <a:solidFill>
                  <a:srgbClr val="000000"/>
                </a:solidFill>
                <a:latin typeface="Calibri" panose="020F0502020204030204" pitchFamily="34" charset="0"/>
              </a:rPr>
              <a:t>Blood pressure and breathing are easily controlled </a:t>
            </a:r>
            <a:endParaRPr lang="en-US" sz="2400" dirty="0">
              <a:solidFill>
                <a:srgbClr val="000000"/>
              </a:solidFill>
              <a:latin typeface="Calibri" panose="020F0502020204030204" pitchFamily="34" charset="0"/>
            </a:endParaRPr>
          </a:p>
          <a:p>
            <a:pPr marL="342900" indent="-342900" algn="l" rtl="0">
              <a:buFont typeface="Arial" panose="020B0604020202020204" pitchFamily="34" charset="0"/>
              <a:buChar char="•"/>
            </a:pPr>
            <a:r>
              <a:rPr lang="en-US" sz="2400" b="1" dirty="0">
                <a:solidFill>
                  <a:srgbClr val="000000"/>
                </a:solidFill>
                <a:latin typeface="Calibri" panose="020F0502020204030204" pitchFamily="34" charset="0"/>
              </a:rPr>
              <a:t>Better in patient with psychological problems </a:t>
            </a:r>
            <a:endParaRPr lang="en-US" sz="2400" dirty="0">
              <a:solidFill>
                <a:srgbClr val="000000"/>
              </a:solidFill>
              <a:latin typeface="Calibri" panose="020F0502020204030204" pitchFamily="34" charset="0"/>
            </a:endParaRPr>
          </a:p>
          <a:p>
            <a:pPr algn="l" rtl="0"/>
            <a:endParaRPr lang="en-US" sz="2400" dirty="0">
              <a:solidFill>
                <a:srgbClr val="000000"/>
              </a:solidFill>
              <a:latin typeface="Calibri" panose="020F0502020204030204" pitchFamily="34" charset="0"/>
            </a:endParaRPr>
          </a:p>
        </p:txBody>
      </p:sp>
      <p:sp>
        <p:nvSpPr>
          <p:cNvPr id="3" name="Rectangle 2"/>
          <p:cNvSpPr/>
          <p:nvPr/>
        </p:nvSpPr>
        <p:spPr>
          <a:xfrm>
            <a:off x="161984" y="3284984"/>
            <a:ext cx="8586480" cy="2677656"/>
          </a:xfrm>
          <a:prstGeom prst="rect">
            <a:avLst/>
          </a:prstGeom>
        </p:spPr>
        <p:txBody>
          <a:bodyPr wrap="square">
            <a:spAutoFit/>
          </a:bodyPr>
          <a:lstStyle/>
          <a:p>
            <a:pPr algn="l" rtl="0"/>
            <a:r>
              <a:rPr lang="en-US" sz="2400" dirty="0">
                <a:solidFill>
                  <a:srgbClr val="000000"/>
                </a:solidFill>
                <a:latin typeface="Universal"/>
              </a:rPr>
              <a:t>disadvantages </a:t>
            </a:r>
          </a:p>
          <a:p>
            <a:pPr marL="342900" indent="-342900" algn="l" rtl="0">
              <a:buFont typeface="Arial" panose="020B0604020202020204" pitchFamily="34" charset="0"/>
              <a:buChar char="•"/>
            </a:pPr>
            <a:r>
              <a:rPr lang="en-US" sz="2400" b="1" dirty="0">
                <a:solidFill>
                  <a:srgbClr val="000000"/>
                </a:solidFill>
                <a:latin typeface="Calibri" panose="020F0502020204030204" pitchFamily="34" charset="0"/>
              </a:rPr>
              <a:t>Extraction of the fetus should be within 15 min. </a:t>
            </a:r>
            <a:r>
              <a:rPr lang="en-US" sz="2400" b="1" dirty="0" err="1">
                <a:solidFill>
                  <a:srgbClr val="000000"/>
                </a:solidFill>
                <a:latin typeface="Calibri" panose="020F0502020204030204" pitchFamily="34" charset="0"/>
              </a:rPr>
              <a:t>Nitous</a:t>
            </a:r>
            <a:r>
              <a:rPr lang="en-US" sz="2400" b="1" dirty="0">
                <a:solidFill>
                  <a:srgbClr val="000000"/>
                </a:solidFill>
                <a:latin typeface="Calibri" panose="020F0502020204030204" pitchFamily="34" charset="0"/>
              </a:rPr>
              <a:t> oxide can cross placental blood barrier </a:t>
            </a:r>
            <a:r>
              <a:rPr lang="en-US" sz="2400" b="1" dirty="0" err="1">
                <a:solidFill>
                  <a:srgbClr val="000000"/>
                </a:solidFill>
                <a:latin typeface="Calibri" panose="020F0502020204030204" pitchFamily="34" charset="0"/>
              </a:rPr>
              <a:t>cardiodepressant</a:t>
            </a:r>
            <a:r>
              <a:rPr lang="en-US" sz="2400" b="1" dirty="0">
                <a:solidFill>
                  <a:srgbClr val="000000"/>
                </a:solidFill>
                <a:latin typeface="Calibri" panose="020F0502020204030204" pitchFamily="34" charset="0"/>
              </a:rPr>
              <a:t> effect on the fetus </a:t>
            </a:r>
            <a:endParaRPr lang="en-US" sz="2400" dirty="0">
              <a:solidFill>
                <a:srgbClr val="000000"/>
              </a:solidFill>
              <a:latin typeface="Calibri" panose="020F0502020204030204" pitchFamily="34" charset="0"/>
            </a:endParaRPr>
          </a:p>
          <a:p>
            <a:pPr marL="342900" indent="-342900" algn="l" rtl="0">
              <a:buFont typeface="Arial" panose="020B0604020202020204" pitchFamily="34" charset="0"/>
              <a:buChar char="•"/>
            </a:pPr>
            <a:r>
              <a:rPr lang="en-US" sz="2400" b="1" dirty="0">
                <a:solidFill>
                  <a:srgbClr val="000000"/>
                </a:solidFill>
                <a:latin typeface="Calibri" panose="020F0502020204030204" pitchFamily="34" charset="0"/>
              </a:rPr>
              <a:t>Acid aspiration syndrome </a:t>
            </a:r>
            <a:endParaRPr lang="en-US" sz="2400" dirty="0">
              <a:solidFill>
                <a:srgbClr val="000000"/>
              </a:solidFill>
              <a:latin typeface="Calibri" panose="020F0502020204030204" pitchFamily="34" charset="0"/>
            </a:endParaRPr>
          </a:p>
          <a:p>
            <a:pPr marL="342900" indent="-342900" algn="l" rtl="0">
              <a:buFont typeface="Arial" panose="020B0604020202020204" pitchFamily="34" charset="0"/>
              <a:buChar char="•"/>
            </a:pPr>
            <a:r>
              <a:rPr lang="en-US" sz="2400" b="1" dirty="0">
                <a:solidFill>
                  <a:srgbClr val="000000"/>
                </a:solidFill>
                <a:latin typeface="Calibri" panose="020F0502020204030204" pitchFamily="34" charset="0"/>
              </a:rPr>
              <a:t>High incidence of uterine atony (Effect of </a:t>
            </a:r>
            <a:r>
              <a:rPr lang="en-US" sz="2400" b="1" dirty="0" err="1">
                <a:solidFill>
                  <a:srgbClr val="000000"/>
                </a:solidFill>
                <a:latin typeface="Calibri" panose="020F0502020204030204" pitchFamily="34" charset="0"/>
              </a:rPr>
              <a:t>halothan</a:t>
            </a:r>
            <a:r>
              <a:rPr lang="en-US" sz="2400" b="1" dirty="0">
                <a:solidFill>
                  <a:srgbClr val="000000"/>
                </a:solidFill>
                <a:latin typeface="Calibri" panose="020F0502020204030204" pitchFamily="34" charset="0"/>
              </a:rPr>
              <a:t>) </a:t>
            </a:r>
            <a:endParaRPr lang="en-US" sz="2400" dirty="0">
              <a:solidFill>
                <a:srgbClr val="000000"/>
              </a:solidFill>
              <a:latin typeface="Calibri" panose="020F0502020204030204" pitchFamily="34" charset="0"/>
            </a:endParaRPr>
          </a:p>
          <a:p>
            <a:pPr algn="l" rtl="0"/>
            <a:endParaRPr lang="en-US" sz="2400" dirty="0">
              <a:solidFill>
                <a:srgbClr val="000000"/>
              </a:solidFill>
              <a:latin typeface="Calibri" panose="020F0502020204030204" pitchFamily="34" charset="0"/>
            </a:endParaRPr>
          </a:p>
        </p:txBody>
      </p:sp>
    </p:spTree>
    <p:extLst>
      <p:ext uri="{BB962C8B-B14F-4D97-AF65-F5344CB8AC3E}">
        <p14:creationId xmlns:p14="http://schemas.microsoft.com/office/powerpoint/2010/main" val="269839255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339424" y="3933056"/>
            <a:ext cx="4320902" cy="2184846"/>
          </a:xfrm>
          <a:prstGeom prst="rect">
            <a:avLst/>
          </a:prstGeom>
        </p:spPr>
      </p:pic>
      <p:sp>
        <p:nvSpPr>
          <p:cNvPr id="2" name="Title 1"/>
          <p:cNvSpPr>
            <a:spLocks noGrp="1"/>
          </p:cNvSpPr>
          <p:nvPr>
            <p:ph type="title"/>
          </p:nvPr>
        </p:nvSpPr>
        <p:spPr>
          <a:xfrm>
            <a:off x="399159" y="64368"/>
            <a:ext cx="7680960" cy="1371600"/>
          </a:xfrm>
        </p:spPr>
        <p:txBody>
          <a:bodyPr/>
          <a:lstStyle/>
          <a:p>
            <a:r>
              <a:rPr lang="en-US" b="1" dirty="0"/>
              <a:t>D</a:t>
            </a:r>
            <a:r>
              <a:rPr lang="ar-JO" b="1" dirty="0"/>
              <a:t>efinition </a:t>
            </a:r>
          </a:p>
        </p:txBody>
      </p:sp>
      <p:sp>
        <p:nvSpPr>
          <p:cNvPr id="3" name="Content Placeholder 2"/>
          <p:cNvSpPr>
            <a:spLocks noGrp="1"/>
          </p:cNvSpPr>
          <p:nvPr>
            <p:ph idx="1"/>
          </p:nvPr>
        </p:nvSpPr>
        <p:spPr>
          <a:xfrm>
            <a:off x="277180" y="1111165"/>
            <a:ext cx="8589640" cy="5092824"/>
          </a:xfrm>
        </p:spPr>
        <p:txBody>
          <a:bodyPr/>
          <a:lstStyle/>
          <a:p>
            <a:pPr marL="0" indent="0">
              <a:buNone/>
            </a:pPr>
            <a:r>
              <a:rPr lang="en-US" sz="2400" b="1" dirty="0"/>
              <a:t>A </a:t>
            </a:r>
            <a:r>
              <a:rPr lang="en-US" sz="2400" b="1" u="sng" dirty="0">
                <a:solidFill>
                  <a:srgbClr val="FF0000"/>
                </a:solidFill>
              </a:rPr>
              <a:t>caesarean section </a:t>
            </a:r>
            <a:r>
              <a:rPr lang="en-US" sz="2400" b="1" dirty="0"/>
              <a:t>is a surgical procedure in which incisions are made through a woman’s abdomen (laparotomy) and uterus (hysterotomy) to deliver one or more babies.  </a:t>
            </a:r>
          </a:p>
          <a:p>
            <a:pPr marL="0" indent="0" algn="ctr">
              <a:buNone/>
            </a:pPr>
            <a:endParaRPr lang="en-US" sz="2400" dirty="0"/>
          </a:p>
          <a:p>
            <a:pPr marL="0" indent="0" algn="ctr">
              <a:buNone/>
            </a:pPr>
            <a:endParaRPr lang="ar-JO" dirty="0"/>
          </a:p>
        </p:txBody>
      </p:sp>
      <p:sp>
        <p:nvSpPr>
          <p:cNvPr id="5" name="TextBox 4"/>
          <p:cNvSpPr txBox="1"/>
          <p:nvPr/>
        </p:nvSpPr>
        <p:spPr>
          <a:xfrm>
            <a:off x="105198" y="2704413"/>
            <a:ext cx="3888432" cy="3631763"/>
          </a:xfrm>
          <a:prstGeom prst="rect">
            <a:avLst/>
          </a:prstGeom>
          <a:noFill/>
        </p:spPr>
        <p:txBody>
          <a:bodyPr wrap="square" rtlCol="0">
            <a:spAutoFit/>
          </a:bodyPr>
          <a:lstStyle/>
          <a:p>
            <a:pPr algn="ctr"/>
            <a:r>
              <a:rPr lang="en-US" sz="2300" dirty="0"/>
              <a:t>Some CSs </a:t>
            </a:r>
            <a:r>
              <a:rPr lang="en-US" sz="2300"/>
              <a:t>are planned,</a:t>
            </a:r>
          </a:p>
          <a:p>
            <a:pPr algn="ctr"/>
            <a:endParaRPr lang="en-US" sz="2300"/>
          </a:p>
          <a:p>
            <a:pPr algn="ctr"/>
            <a:r>
              <a:rPr lang="en-US" sz="2300"/>
              <a:t> </a:t>
            </a:r>
            <a:r>
              <a:rPr lang="en-US" sz="2300" dirty="0"/>
              <a:t>however the need for the procedure becomes apparent after the onset of labor when abnormal conditions make a vaginal delivery unsafe for the mother or her baby.</a:t>
            </a:r>
          </a:p>
        </p:txBody>
      </p:sp>
    </p:spTree>
    <p:extLst>
      <p:ext uri="{BB962C8B-B14F-4D97-AF65-F5344CB8AC3E}">
        <p14:creationId xmlns:p14="http://schemas.microsoft.com/office/powerpoint/2010/main" val="380554720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5A4AA26E-23CD-46CA-A0BA-F394BE00B9F9}"/>
              </a:ext>
            </a:extLst>
          </p:cNvPr>
          <p:cNvSpPr>
            <a:spLocks noGrp="1"/>
          </p:cNvSpPr>
          <p:nvPr>
            <p:ph type="ctrTitle"/>
          </p:nvPr>
        </p:nvSpPr>
        <p:spPr>
          <a:xfrm>
            <a:off x="822960" y="758952"/>
            <a:ext cx="7543800" cy="3566160"/>
          </a:xfrm>
        </p:spPr>
        <p:txBody>
          <a:bodyPr/>
          <a:lstStyle/>
          <a:p>
            <a:pPr algn="ctr"/>
            <a:r>
              <a:rPr lang="en-US" b="1" dirty="0" err="1">
                <a:highlight>
                  <a:srgbClr val="00FFFF"/>
                </a:highlight>
              </a:rPr>
              <a:t>Abdomin&amp;Uterine</a:t>
            </a:r>
            <a:r>
              <a:rPr lang="en-US" b="1" dirty="0">
                <a:highlight>
                  <a:srgbClr val="00FFFF"/>
                </a:highlight>
              </a:rPr>
              <a:t> Incision</a:t>
            </a:r>
            <a:r>
              <a:rPr lang="ar-JO" dirty="0"/>
              <a:t/>
            </a:r>
            <a:br>
              <a:rPr lang="ar-JO" dirty="0"/>
            </a:br>
            <a:endParaRPr lang="en-US" dirty="0"/>
          </a:p>
        </p:txBody>
      </p:sp>
      <p:sp>
        <p:nvSpPr>
          <p:cNvPr id="3" name="Subtitle 2">
            <a:extLst>
              <a:ext uri="{FF2B5EF4-FFF2-40B4-BE49-F238E27FC236}">
                <a16:creationId xmlns="" xmlns:a16="http://schemas.microsoft.com/office/drawing/2014/main" id="{CBFABBCB-BD81-4EDF-BB20-05B38B759410}"/>
              </a:ext>
            </a:extLst>
          </p:cNvPr>
          <p:cNvSpPr>
            <a:spLocks noGrp="1"/>
          </p:cNvSpPr>
          <p:nvPr>
            <p:ph type="subTitle" idx="1"/>
          </p:nvPr>
        </p:nvSpPr>
        <p:spPr/>
        <p:txBody>
          <a:bodyPr>
            <a:normAutofit lnSpcReduction="10000"/>
          </a:bodyPr>
          <a:lstStyle/>
          <a:p>
            <a:r>
              <a:rPr lang="en-US" sz="3200" b="1" dirty="0">
                <a:solidFill>
                  <a:schemeClr val="accent1">
                    <a:lumMod val="75000"/>
                  </a:schemeClr>
                </a:solidFill>
              </a:rPr>
              <a:t>Done by </a:t>
            </a:r>
            <a:r>
              <a:rPr lang="en-US" b="1" dirty="0">
                <a:solidFill>
                  <a:schemeClr val="tx1"/>
                </a:solidFill>
              </a:rPr>
              <a:t>:</a:t>
            </a:r>
            <a:r>
              <a:rPr lang="en-US" b="1" dirty="0" err="1">
                <a:solidFill>
                  <a:schemeClr val="tx1"/>
                </a:solidFill>
              </a:rPr>
              <a:t>qais</a:t>
            </a:r>
            <a:r>
              <a:rPr lang="en-US" b="1" dirty="0">
                <a:solidFill>
                  <a:schemeClr val="tx1"/>
                </a:solidFill>
              </a:rPr>
              <a:t> </a:t>
            </a:r>
            <a:r>
              <a:rPr lang="en-US" b="1" dirty="0" err="1">
                <a:solidFill>
                  <a:schemeClr val="tx1"/>
                </a:solidFill>
              </a:rPr>
              <a:t>abu</a:t>
            </a:r>
            <a:r>
              <a:rPr lang="en-US" b="1" dirty="0">
                <a:solidFill>
                  <a:schemeClr val="tx1"/>
                </a:solidFill>
              </a:rPr>
              <a:t>-al-rub</a:t>
            </a:r>
          </a:p>
          <a:p>
            <a:r>
              <a:rPr lang="en-US" sz="3200" b="1" dirty="0">
                <a:solidFill>
                  <a:schemeClr val="accent1">
                    <a:lumMod val="75000"/>
                  </a:schemeClr>
                </a:solidFill>
              </a:rPr>
              <a:t>Supervised by </a:t>
            </a:r>
            <a:r>
              <a:rPr lang="en-US" b="1" dirty="0">
                <a:solidFill>
                  <a:schemeClr val="tx1"/>
                </a:solidFill>
              </a:rPr>
              <a:t>:</a:t>
            </a:r>
            <a:r>
              <a:rPr lang="en-US" b="1" dirty="0" err="1">
                <a:solidFill>
                  <a:schemeClr val="tx1"/>
                </a:solidFill>
              </a:rPr>
              <a:t>dr.hashem</a:t>
            </a:r>
            <a:endParaRPr lang="en-US" b="1" dirty="0">
              <a:solidFill>
                <a:schemeClr val="tx1"/>
              </a:solidFill>
            </a:endParaRPr>
          </a:p>
        </p:txBody>
      </p:sp>
    </p:spTree>
    <p:extLst>
      <p:ext uri="{BB962C8B-B14F-4D97-AF65-F5344CB8AC3E}">
        <p14:creationId xmlns:p14="http://schemas.microsoft.com/office/powerpoint/2010/main" val="326266014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165390"/>
            <a:ext cx="9144000" cy="7023390"/>
          </a:xfrm>
        </p:spPr>
      </p:pic>
    </p:spTree>
    <p:extLst>
      <p:ext uri="{BB962C8B-B14F-4D97-AF65-F5344CB8AC3E}">
        <p14:creationId xmlns:p14="http://schemas.microsoft.com/office/powerpoint/2010/main" val="415561756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79512" y="188639"/>
            <a:ext cx="8784976" cy="6556129"/>
          </a:xfrm>
        </p:spPr>
      </p:pic>
    </p:spTree>
    <p:extLst>
      <p:ext uri="{BB962C8B-B14F-4D97-AF65-F5344CB8AC3E}">
        <p14:creationId xmlns:p14="http://schemas.microsoft.com/office/powerpoint/2010/main" val="103912540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a:extLst>
              <a:ext uri="{FF2B5EF4-FFF2-40B4-BE49-F238E27FC236}">
                <a16:creationId xmlns="" xmlns:a16="http://schemas.microsoft.com/office/drawing/2014/main" id="{E4BB20F4-4DA7-47C9-8F43-4F72FA3A4901}"/>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116632"/>
            <a:ext cx="9036496" cy="6048672"/>
          </a:xfrm>
        </p:spPr>
      </p:pic>
    </p:spTree>
    <p:extLst>
      <p:ext uri="{BB962C8B-B14F-4D97-AF65-F5344CB8AC3E}">
        <p14:creationId xmlns:p14="http://schemas.microsoft.com/office/powerpoint/2010/main" val="209143284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8C55CA8B-2E7C-4235-823B-73C08AA2173C}"/>
              </a:ext>
            </a:extLst>
          </p:cNvPr>
          <p:cNvSpPr>
            <a:spLocks noGrp="1"/>
          </p:cNvSpPr>
          <p:nvPr>
            <p:ph type="title"/>
          </p:nvPr>
        </p:nvSpPr>
        <p:spPr/>
        <p:txBody>
          <a:bodyPr/>
          <a:lstStyle/>
          <a:p>
            <a:endParaRPr lang="en-US"/>
          </a:p>
        </p:txBody>
      </p:sp>
      <p:pic>
        <p:nvPicPr>
          <p:cNvPr id="5" name="Content Placeholder 4">
            <a:extLst>
              <a:ext uri="{FF2B5EF4-FFF2-40B4-BE49-F238E27FC236}">
                <a16:creationId xmlns="" xmlns:a16="http://schemas.microsoft.com/office/drawing/2014/main" id="{A9BDFAEA-F0A2-4E2A-BCB5-DBF4ECF478E1}"/>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116632"/>
            <a:ext cx="9198899" cy="6192688"/>
          </a:xfrm>
        </p:spPr>
      </p:pic>
    </p:spTree>
    <p:extLst>
      <p:ext uri="{BB962C8B-B14F-4D97-AF65-F5344CB8AC3E}">
        <p14:creationId xmlns:p14="http://schemas.microsoft.com/office/powerpoint/2010/main" val="296726570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 xmlns:a16="http://schemas.microsoft.com/office/drawing/2014/main" id="{1B58AD80-A5E4-4469-8344-7AF01B5A9D7E}"/>
              </a:ext>
            </a:extLst>
          </p:cNvPr>
          <p:cNvSpPr>
            <a:spLocks noGrp="1"/>
          </p:cNvSpPr>
          <p:nvPr>
            <p:ph idx="1"/>
          </p:nvPr>
        </p:nvSpPr>
        <p:spPr>
          <a:xfrm>
            <a:off x="1" y="1052736"/>
            <a:ext cx="9144000" cy="5805264"/>
          </a:xfrm>
        </p:spPr>
        <p:txBody>
          <a:bodyPr>
            <a:normAutofit/>
          </a:bodyPr>
          <a:lstStyle/>
          <a:p>
            <a:pPr algn="ctr"/>
            <a:r>
              <a:rPr lang="en-US" sz="5400" b="1" dirty="0"/>
              <a:t>Abdominal incision</a:t>
            </a:r>
          </a:p>
          <a:p>
            <a:r>
              <a:rPr lang="en-US" sz="2800" b="1" u="sng" dirty="0"/>
              <a:t>Notes:</a:t>
            </a:r>
          </a:p>
          <a:p>
            <a:pPr>
              <a:buFont typeface="Wingdings" panose="05000000000000000000" pitchFamily="2" charset="2"/>
              <a:buChar char="q"/>
            </a:pPr>
            <a:r>
              <a:rPr lang="en-US" sz="3200" b="1" dirty="0">
                <a:solidFill>
                  <a:schemeClr val="accent1">
                    <a:lumMod val="75000"/>
                  </a:schemeClr>
                </a:solidFill>
              </a:rPr>
              <a:t>Pfannenstiel incision </a:t>
            </a:r>
          </a:p>
          <a:p>
            <a:pPr marL="0" indent="0">
              <a:buNone/>
            </a:pPr>
            <a:r>
              <a:rPr lang="en-US" sz="3200" b="1" dirty="0">
                <a:solidFill>
                  <a:schemeClr val="accent1">
                    <a:lumMod val="75000"/>
                  </a:schemeClr>
                </a:solidFill>
              </a:rPr>
              <a:t> </a:t>
            </a:r>
            <a:r>
              <a:rPr lang="en-US" dirty="0"/>
              <a:t>has the advantages </a:t>
            </a:r>
            <a:r>
              <a:rPr lang="en-US" b="1" dirty="0"/>
              <a:t>of </a:t>
            </a:r>
            <a:r>
              <a:rPr lang="en-US" b="1" u="sng" dirty="0">
                <a:solidFill>
                  <a:schemeClr val="tx1"/>
                </a:solidFill>
              </a:rPr>
              <a:t>improved cosmetic results &amp;decreased analgesic requirements.</a:t>
            </a:r>
          </a:p>
          <a:p>
            <a:pPr marL="0" indent="0">
              <a:buNone/>
            </a:pPr>
            <a:endParaRPr lang="en-US" dirty="0">
              <a:solidFill>
                <a:schemeClr val="accent1">
                  <a:lumMod val="75000"/>
                </a:schemeClr>
              </a:solidFill>
            </a:endParaRPr>
          </a:p>
          <a:p>
            <a:pPr>
              <a:buFont typeface="Wingdings" panose="05000000000000000000" pitchFamily="2" charset="2"/>
              <a:buChar char="q"/>
            </a:pPr>
            <a:r>
              <a:rPr lang="en-US" sz="3200" b="1" dirty="0">
                <a:solidFill>
                  <a:schemeClr val="accent1">
                    <a:lumMod val="75000"/>
                  </a:schemeClr>
                </a:solidFill>
              </a:rPr>
              <a:t>A vertical skin incision </a:t>
            </a:r>
          </a:p>
          <a:p>
            <a:r>
              <a:rPr lang="en-US" dirty="0"/>
              <a:t>is indicated in cases of extreme maternal </a:t>
            </a:r>
            <a:r>
              <a:rPr lang="en-US" b="1" u="sng" dirty="0"/>
              <a:t>obesity,</a:t>
            </a:r>
          </a:p>
          <a:p>
            <a:endParaRPr lang="en-US" b="1" u="sng" dirty="0"/>
          </a:p>
          <a:p>
            <a:r>
              <a:rPr lang="en-US" dirty="0"/>
              <a:t>Has the advantage of provide </a:t>
            </a:r>
            <a:r>
              <a:rPr lang="en-US" dirty="0">
                <a:solidFill>
                  <a:schemeClr val="tx1"/>
                </a:solidFill>
              </a:rPr>
              <a:t>greater ease</a:t>
            </a:r>
            <a:r>
              <a:rPr lang="en-US" dirty="0"/>
              <a:t> of access to the pelvic and intra-abdominal organs and may be enlarged more easily</a:t>
            </a:r>
          </a:p>
          <a:p>
            <a:endParaRPr lang="en-US" dirty="0"/>
          </a:p>
          <a:p>
            <a:pPr marL="0" indent="0">
              <a:buNone/>
            </a:pPr>
            <a:endParaRPr lang="en-US" dirty="0"/>
          </a:p>
        </p:txBody>
      </p:sp>
    </p:spTree>
    <p:extLst>
      <p:ext uri="{BB962C8B-B14F-4D97-AF65-F5344CB8AC3E}">
        <p14:creationId xmlns:p14="http://schemas.microsoft.com/office/powerpoint/2010/main" val="61283726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746" name="Shape 339"/>
          <p:cNvPicPr preferRelativeResize="0">
            <a:picLocks noChangeAspect="1" noChangeArrowheads="1"/>
          </p:cNvPicPr>
          <p:nvPr/>
        </p:nvPicPr>
        <p:blipFill>
          <a:blip r:embed="rId3" cstate="print">
            <a:duotone>
              <a:schemeClr val="accent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0" y="0"/>
            <a:ext cx="9144000" cy="63813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620081943"/>
      </p:ext>
    </p:extLst>
  </p:cSld>
  <p:clrMapOvr>
    <a:masterClrMapping/>
  </p:clrMapOvr>
  <p:transition spd="slow">
    <p:wipe dir="r"/>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0520" y="506477"/>
            <a:ext cx="8676456" cy="1423846"/>
          </a:xfrm>
        </p:spPr>
        <p:txBody>
          <a:bodyPr>
            <a:normAutofit fontScale="90000"/>
          </a:bodyPr>
          <a:lstStyle/>
          <a:p>
            <a:pPr algn="ctr"/>
            <a:r>
              <a:rPr lang="en-US" sz="5300" b="1" dirty="0">
                <a:solidFill>
                  <a:schemeClr val="accent1"/>
                </a:solidFill>
                <a:ea typeface="Georgia" pitchFamily="18" charset="0"/>
                <a:cs typeface="Times New Roman" pitchFamily="18" charset="0"/>
                <a:sym typeface="Georgia" pitchFamily="18" charset="0"/>
              </a:rPr>
              <a:t/>
            </a:r>
            <a:br>
              <a:rPr lang="en-US" sz="5300" b="1" dirty="0">
                <a:solidFill>
                  <a:schemeClr val="accent1"/>
                </a:solidFill>
                <a:ea typeface="Georgia" pitchFamily="18" charset="0"/>
                <a:cs typeface="Times New Roman" pitchFamily="18" charset="0"/>
                <a:sym typeface="Georgia" pitchFamily="18" charset="0"/>
              </a:rPr>
            </a:br>
            <a:r>
              <a:rPr lang="en-US" sz="5300" b="1" dirty="0">
                <a:solidFill>
                  <a:schemeClr val="accent1"/>
                </a:solidFill>
                <a:ea typeface="Georgia" pitchFamily="18" charset="0"/>
                <a:cs typeface="Times New Roman" pitchFamily="18" charset="0"/>
                <a:sym typeface="Georgia" pitchFamily="18" charset="0"/>
              </a:rPr>
              <a:t/>
            </a:r>
            <a:br>
              <a:rPr lang="en-US" sz="5300" b="1" dirty="0">
                <a:solidFill>
                  <a:schemeClr val="accent1"/>
                </a:solidFill>
                <a:ea typeface="Georgia" pitchFamily="18" charset="0"/>
                <a:cs typeface="Times New Roman" pitchFamily="18" charset="0"/>
                <a:sym typeface="Georgia" pitchFamily="18" charset="0"/>
              </a:rPr>
            </a:br>
            <a:r>
              <a:rPr lang="en-US" sz="5300" b="1" dirty="0">
                <a:solidFill>
                  <a:schemeClr val="accent1"/>
                </a:solidFill>
                <a:ea typeface="Georgia" pitchFamily="18" charset="0"/>
                <a:cs typeface="Times New Roman" pitchFamily="18" charset="0"/>
                <a:sym typeface="Georgia" pitchFamily="18" charset="0"/>
              </a:rPr>
              <a:t>Uterine incision</a:t>
            </a:r>
            <a:r>
              <a:rPr lang="en-US" sz="3600" b="1" dirty="0">
                <a:ea typeface="Georgia" pitchFamily="18" charset="0"/>
                <a:cs typeface="Times New Roman" pitchFamily="18" charset="0"/>
                <a:sym typeface="Georgia" pitchFamily="18" charset="0"/>
              </a:rPr>
              <a:t/>
            </a:r>
            <a:br>
              <a:rPr lang="en-US" sz="3600" b="1" dirty="0">
                <a:ea typeface="Georgia" pitchFamily="18" charset="0"/>
                <a:cs typeface="Times New Roman" pitchFamily="18" charset="0"/>
                <a:sym typeface="Georgia" pitchFamily="18" charset="0"/>
              </a:rPr>
            </a:br>
            <a:r>
              <a:rPr lang="en-US" sz="3600" b="1" dirty="0">
                <a:ea typeface="Georgia" pitchFamily="18" charset="0"/>
                <a:cs typeface="Times New Roman" pitchFamily="18" charset="0"/>
                <a:sym typeface="Georgia" pitchFamily="18" charset="0"/>
              </a:rPr>
              <a:t> </a:t>
            </a:r>
            <a:br>
              <a:rPr lang="en-US" sz="3600" b="1" dirty="0">
                <a:ea typeface="Georgia" pitchFamily="18" charset="0"/>
                <a:cs typeface="Times New Roman" pitchFamily="18" charset="0"/>
                <a:sym typeface="Georgia" pitchFamily="18" charset="0"/>
              </a:rPr>
            </a:br>
            <a:r>
              <a:rPr lang="en-US" sz="3600" b="1" dirty="0">
                <a:ea typeface="Georgia" pitchFamily="18" charset="0"/>
                <a:cs typeface="Times New Roman" pitchFamily="18" charset="0"/>
                <a:sym typeface="Georgia" pitchFamily="18" charset="0"/>
              </a:rPr>
              <a:t>1.</a:t>
            </a:r>
            <a:r>
              <a:rPr lang="en-US" sz="3600" b="1" dirty="0">
                <a:ea typeface="Arial" pitchFamily="34" charset="0"/>
                <a:cs typeface="Times New Roman" pitchFamily="18" charset="0"/>
                <a:sym typeface="Arial" pitchFamily="34" charset="0"/>
              </a:rPr>
              <a:t>Low segment transverse incision(</a:t>
            </a:r>
            <a:r>
              <a:rPr lang="en-US" sz="3600" dirty="0">
                <a:ea typeface="Georgia" pitchFamily="18" charset="0"/>
                <a:cs typeface="Times New Roman" pitchFamily="18" charset="0"/>
                <a:sym typeface="Georgia" pitchFamily="18" charset="0"/>
              </a:rPr>
              <a:t>Monroe-Kerr</a:t>
            </a:r>
            <a:r>
              <a:rPr lang="en-US" sz="3600" b="1" dirty="0">
                <a:ea typeface="Arial" pitchFamily="34" charset="0"/>
                <a:cs typeface="Times New Roman" pitchFamily="18" charset="0"/>
                <a:sym typeface="Arial" pitchFamily="34" charset="0"/>
              </a:rPr>
              <a:t>)</a:t>
            </a:r>
            <a:br>
              <a:rPr lang="en-US" sz="3600" b="1" dirty="0">
                <a:ea typeface="Arial" pitchFamily="34" charset="0"/>
                <a:cs typeface="Times New Roman" pitchFamily="18" charset="0"/>
                <a:sym typeface="Arial" pitchFamily="34" charset="0"/>
              </a:rPr>
            </a:br>
            <a:r>
              <a:rPr lang="en-US" sz="3600" b="1" dirty="0">
                <a:ea typeface="Arial" pitchFamily="34" charset="0"/>
                <a:cs typeface="Times New Roman" pitchFamily="18" charset="0"/>
                <a:sym typeface="Arial" pitchFamily="34" charset="0"/>
              </a:rPr>
              <a:t> </a:t>
            </a:r>
            <a:endParaRPr lang="ar-JO" sz="3600" dirty="0"/>
          </a:p>
        </p:txBody>
      </p:sp>
      <p:sp>
        <p:nvSpPr>
          <p:cNvPr id="3" name="Content Placeholder 2"/>
          <p:cNvSpPr>
            <a:spLocks noGrp="1"/>
          </p:cNvSpPr>
          <p:nvPr>
            <p:ph idx="1"/>
          </p:nvPr>
        </p:nvSpPr>
        <p:spPr>
          <a:xfrm>
            <a:off x="0" y="3429000"/>
            <a:ext cx="7236296" cy="5257800"/>
          </a:xfrm>
        </p:spPr>
        <p:txBody>
          <a:bodyPr>
            <a:normAutofit/>
          </a:bodyPr>
          <a:lstStyle/>
          <a:p>
            <a:pPr algn="l" rtl="0">
              <a:buFont typeface="Wingdings" panose="05000000000000000000" pitchFamily="2" charset="2"/>
              <a:buChar char="v"/>
            </a:pPr>
            <a:r>
              <a:rPr lang="en-US" sz="2400" b="1" dirty="0">
                <a:latin typeface="+mj-lt"/>
                <a:ea typeface="Arial" pitchFamily="34" charset="0"/>
                <a:cs typeface="Times New Roman" pitchFamily="18" charset="0"/>
                <a:sym typeface="Arial" pitchFamily="34" charset="0"/>
              </a:rPr>
              <a:t>          Most common uterine incision 90%</a:t>
            </a:r>
          </a:p>
          <a:p>
            <a:pPr algn="l" rtl="0"/>
            <a:r>
              <a:rPr lang="en-US" sz="2400" dirty="0">
                <a:latin typeface="+mj-lt"/>
                <a:ea typeface="Arial" pitchFamily="34" charset="0"/>
                <a:cs typeface="Times New Roman" pitchFamily="18" charset="0"/>
                <a:sym typeface="Arial" pitchFamily="34" charset="0"/>
              </a:rPr>
              <a:t>Low transverse incision</a:t>
            </a:r>
            <a:r>
              <a:rPr lang="en-US" sz="2400" dirty="0">
                <a:latin typeface="+mj-lt"/>
                <a:ea typeface="Arial" pitchFamily="34" charset="0"/>
                <a:cs typeface="Times New Roman" pitchFamily="18" charset="0"/>
              </a:rPr>
              <a:t> is </a:t>
            </a:r>
            <a:r>
              <a:rPr lang="en-US" sz="2400" u="sng" dirty="0">
                <a:latin typeface="+mj-lt"/>
                <a:ea typeface="Arial" pitchFamily="34" charset="0"/>
                <a:cs typeface="Times New Roman" pitchFamily="18" charset="0"/>
              </a:rPr>
              <a:t>smaller</a:t>
            </a:r>
            <a:r>
              <a:rPr lang="en-US" sz="2400" dirty="0">
                <a:latin typeface="+mj-lt"/>
                <a:ea typeface="Arial" pitchFamily="34" charset="0"/>
                <a:cs typeface="Times New Roman" pitchFamily="18" charset="0"/>
              </a:rPr>
              <a:t>, </a:t>
            </a:r>
            <a:r>
              <a:rPr lang="en-US" sz="2400" u="sng" dirty="0">
                <a:latin typeface="+mj-lt"/>
                <a:ea typeface="Arial" pitchFamily="34" charset="0"/>
                <a:cs typeface="Times New Roman" pitchFamily="18" charset="0"/>
              </a:rPr>
              <a:t>horizontal</a:t>
            </a:r>
            <a:r>
              <a:rPr lang="en-US" sz="2400" dirty="0">
                <a:latin typeface="+mj-lt"/>
                <a:ea typeface="Arial" pitchFamily="34" charset="0"/>
                <a:cs typeface="Times New Roman" pitchFamily="18" charset="0"/>
              </a:rPr>
              <a:t> and made near the bikini line. </a:t>
            </a:r>
          </a:p>
          <a:p>
            <a:pPr algn="l" rtl="0"/>
            <a:r>
              <a:rPr lang="en-US" sz="2400" b="1" dirty="0">
                <a:latin typeface="+mj-lt"/>
                <a:ea typeface="Arial" pitchFamily="34" charset="0"/>
                <a:cs typeface="Times New Roman" pitchFamily="18" charset="0"/>
              </a:rPr>
              <a:t>Obstetricians</a:t>
            </a:r>
            <a:r>
              <a:rPr lang="en-US" sz="2400" dirty="0">
                <a:latin typeface="+mj-lt"/>
                <a:ea typeface="Arial" pitchFamily="34" charset="0"/>
                <a:cs typeface="Times New Roman" pitchFamily="18" charset="0"/>
              </a:rPr>
              <a:t> can then deliver the baby, however because of the smaller incision ,they may need to use forceps or a Vacuum </a:t>
            </a:r>
            <a:r>
              <a:rPr lang="en-US" dirty="0">
                <a:latin typeface="+mj-lt"/>
                <a:ea typeface="Arial" pitchFamily="34" charset="0"/>
                <a:cs typeface="Times New Roman" pitchFamily="18" charset="0"/>
              </a:rPr>
              <a:t>. </a:t>
            </a:r>
          </a:p>
          <a:p>
            <a:pPr algn="l" rtl="0"/>
            <a:endParaRPr lang="ar-JO" dirty="0"/>
          </a:p>
        </p:txBody>
      </p:sp>
      <p:pic>
        <p:nvPicPr>
          <p:cNvPr id="4" name="صورة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090547" y="3652014"/>
            <a:ext cx="4106905" cy="3666634"/>
          </a:xfrm>
          <a:prstGeom prst="rect">
            <a:avLst/>
          </a:prstGeom>
        </p:spPr>
      </p:pic>
      <p:sp>
        <p:nvSpPr>
          <p:cNvPr id="5" name="TextBox 4"/>
          <p:cNvSpPr txBox="1"/>
          <p:nvPr/>
        </p:nvSpPr>
        <p:spPr>
          <a:xfrm>
            <a:off x="170520" y="1930323"/>
            <a:ext cx="8973480" cy="1200329"/>
          </a:xfrm>
          <a:prstGeom prst="rect">
            <a:avLst/>
          </a:prstGeom>
          <a:noFill/>
        </p:spPr>
        <p:txBody>
          <a:bodyPr wrap="square" rtlCol="0">
            <a:spAutoFit/>
          </a:bodyPr>
          <a:lstStyle/>
          <a:p>
            <a:pPr marL="342900" indent="-342900">
              <a:buFont typeface="Wingdings" panose="05000000000000000000" pitchFamily="2" charset="2"/>
              <a:buChar char="v"/>
            </a:pPr>
            <a:r>
              <a:rPr lang="en-US" sz="2400" dirty="0">
                <a:solidFill>
                  <a:srgbClr val="000000"/>
                </a:solidFill>
              </a:rPr>
              <a:t>This is made in the </a:t>
            </a:r>
            <a:r>
              <a:rPr lang="en-US" sz="2400" dirty="0">
                <a:solidFill>
                  <a:srgbClr val="000000"/>
                </a:solidFill>
                <a:highlight>
                  <a:srgbClr val="00FFFF"/>
                </a:highlight>
              </a:rPr>
              <a:t>noncontractile portion of the uterus</a:t>
            </a:r>
            <a:r>
              <a:rPr lang="en-US" sz="2400" dirty="0">
                <a:solidFill>
                  <a:srgbClr val="000000"/>
                </a:solidFill>
              </a:rPr>
              <a:t>.  </a:t>
            </a:r>
          </a:p>
          <a:p>
            <a:endParaRPr lang="en-US" sz="2400" dirty="0">
              <a:solidFill>
                <a:srgbClr val="000000"/>
              </a:solidFill>
            </a:endParaRPr>
          </a:p>
          <a:p>
            <a:pPr marL="342900" indent="-342900">
              <a:buFont typeface="Wingdings" panose="05000000000000000000" pitchFamily="2" charset="2"/>
              <a:buChar char="v"/>
            </a:pPr>
            <a:r>
              <a:rPr lang="en-US" sz="2400" dirty="0">
                <a:solidFill>
                  <a:srgbClr val="000000"/>
                </a:solidFill>
              </a:rPr>
              <a:t>The bladder must be </a:t>
            </a:r>
            <a:r>
              <a:rPr lang="en-US" sz="2400" dirty="0">
                <a:solidFill>
                  <a:srgbClr val="000000"/>
                </a:solidFill>
                <a:highlight>
                  <a:srgbClr val="00FFFF"/>
                </a:highlight>
              </a:rPr>
              <a:t>dissected off the lower uterine segment</a:t>
            </a:r>
            <a:r>
              <a:rPr lang="en-US" sz="2400" dirty="0">
                <a:solidFill>
                  <a:srgbClr val="000000"/>
                </a:solidFill>
              </a:rPr>
              <a:t>.  </a:t>
            </a:r>
          </a:p>
        </p:txBody>
      </p:sp>
    </p:spTree>
    <p:extLst>
      <p:ext uri="{BB962C8B-B14F-4D97-AF65-F5344CB8AC3E}">
        <p14:creationId xmlns:p14="http://schemas.microsoft.com/office/powerpoint/2010/main" val="358834295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79512" y="116632"/>
            <a:ext cx="8964488" cy="6741368"/>
          </a:xfrm>
        </p:spPr>
        <p:txBody>
          <a:bodyPr>
            <a:normAutofit lnSpcReduction="10000"/>
          </a:bodyPr>
          <a:lstStyle/>
          <a:p>
            <a:pPr marL="273050" indent="-273050" algn="l" rtl="0">
              <a:spcBef>
                <a:spcPct val="0"/>
              </a:spcBef>
              <a:buClr>
                <a:schemeClr val="accent1"/>
              </a:buClr>
              <a:buSzPct val="85000"/>
              <a:buNone/>
            </a:pPr>
            <a:r>
              <a:rPr lang="en-US" sz="4400" b="1" u="sng" dirty="0">
                <a:highlight>
                  <a:srgbClr val="00FFFF"/>
                </a:highlight>
                <a:latin typeface="+mj-lt"/>
                <a:ea typeface="Arial" pitchFamily="34" charset="0"/>
                <a:cs typeface="Times New Roman" pitchFamily="18" charset="0"/>
                <a:sym typeface="Arial" pitchFamily="34" charset="0"/>
              </a:rPr>
              <a:t>Advantages</a:t>
            </a:r>
            <a:r>
              <a:rPr lang="en-US" sz="4400" dirty="0">
                <a:latin typeface="+mj-lt"/>
                <a:ea typeface="Arial" pitchFamily="34" charset="0"/>
                <a:cs typeface="Times New Roman" pitchFamily="18" charset="0"/>
                <a:sym typeface="Arial" pitchFamily="34" charset="0"/>
              </a:rPr>
              <a:t>: </a:t>
            </a:r>
          </a:p>
          <a:p>
            <a:pPr marL="0" indent="0" algn="l" rtl="0">
              <a:spcBef>
                <a:spcPct val="0"/>
              </a:spcBef>
              <a:buClr>
                <a:schemeClr val="accent1"/>
              </a:buClr>
              <a:buSzPct val="85000"/>
              <a:buNone/>
            </a:pPr>
            <a:endParaRPr lang="en-US" sz="2400" dirty="0">
              <a:latin typeface="+mj-lt"/>
              <a:ea typeface="Arial" pitchFamily="34" charset="0"/>
              <a:cs typeface="Times New Roman" pitchFamily="18" charset="0"/>
              <a:sym typeface="Arial" pitchFamily="34" charset="0"/>
            </a:endParaRPr>
          </a:p>
          <a:p>
            <a:pPr marL="0" indent="0" algn="l" rtl="0">
              <a:spcBef>
                <a:spcPct val="0"/>
              </a:spcBef>
              <a:buClr>
                <a:schemeClr val="accent1"/>
              </a:buClr>
              <a:buSzPct val="85000"/>
              <a:buNone/>
            </a:pPr>
            <a:r>
              <a:rPr lang="en-US" sz="2400" dirty="0">
                <a:latin typeface="+mj-lt"/>
                <a:ea typeface="Arial" pitchFamily="34" charset="0"/>
                <a:cs typeface="Times New Roman" pitchFamily="18" charset="0"/>
                <a:sym typeface="Arial" pitchFamily="34" charset="0"/>
              </a:rPr>
              <a:t>1.trial of labor in subsequent pregnancy is safe</a:t>
            </a:r>
          </a:p>
          <a:p>
            <a:pPr marL="0" indent="0" algn="l" rtl="0">
              <a:spcBef>
                <a:spcPct val="0"/>
              </a:spcBef>
              <a:buClr>
                <a:schemeClr val="accent1"/>
              </a:buClr>
              <a:buSzPct val="85000"/>
              <a:buNone/>
            </a:pPr>
            <a:r>
              <a:rPr lang="en-US" sz="2400" dirty="0">
                <a:latin typeface="+mj-lt"/>
                <a:ea typeface="Arial" pitchFamily="34" charset="0"/>
                <a:cs typeface="Times New Roman" pitchFamily="18" charset="0"/>
                <a:sym typeface="Arial" pitchFamily="34" charset="0"/>
              </a:rPr>
              <a:t>2.Less risk of bleeding </a:t>
            </a:r>
          </a:p>
          <a:p>
            <a:pPr marL="0" indent="0" algn="l" rtl="0">
              <a:spcBef>
                <a:spcPct val="0"/>
              </a:spcBef>
              <a:buClr>
                <a:schemeClr val="accent1"/>
              </a:buClr>
              <a:buSzPct val="85000"/>
              <a:buNone/>
            </a:pPr>
            <a:r>
              <a:rPr lang="en-US" sz="2400" dirty="0">
                <a:latin typeface="+mj-lt"/>
                <a:ea typeface="Arial" pitchFamily="34" charset="0"/>
                <a:cs typeface="Times New Roman" pitchFamily="18" charset="0"/>
                <a:sym typeface="Arial" pitchFamily="34" charset="0"/>
              </a:rPr>
              <a:t>3.Less adhesions  </a:t>
            </a:r>
          </a:p>
          <a:p>
            <a:pPr marL="0" indent="0" algn="l" rtl="0">
              <a:spcBef>
                <a:spcPct val="0"/>
              </a:spcBef>
              <a:buClr>
                <a:schemeClr val="accent1"/>
              </a:buClr>
              <a:buSzPct val="85000"/>
              <a:buNone/>
            </a:pPr>
            <a:r>
              <a:rPr lang="en-US" sz="2400" dirty="0">
                <a:latin typeface="+mj-lt"/>
                <a:ea typeface="Arial" pitchFamily="34" charset="0"/>
                <a:cs typeface="Times New Roman" pitchFamily="18" charset="0"/>
                <a:sym typeface="Arial" pitchFamily="34" charset="0"/>
              </a:rPr>
              <a:t>4.less </a:t>
            </a:r>
            <a:r>
              <a:rPr lang="en-US" sz="2400" dirty="0">
                <a:latin typeface="+mj-lt"/>
                <a:ea typeface="Arial" pitchFamily="34" charset="0"/>
                <a:cs typeface="Times New Roman" pitchFamily="18" charset="0"/>
              </a:rPr>
              <a:t>uterine infection </a:t>
            </a:r>
          </a:p>
          <a:p>
            <a:pPr marL="0" indent="0" algn="l" rtl="0">
              <a:spcBef>
                <a:spcPct val="0"/>
              </a:spcBef>
              <a:buClr>
                <a:schemeClr val="accent1"/>
              </a:buClr>
              <a:buSzPct val="85000"/>
              <a:buNone/>
            </a:pPr>
            <a:r>
              <a:rPr lang="en-US" sz="2400" dirty="0">
                <a:latin typeface="+mj-lt"/>
                <a:ea typeface="Arial" pitchFamily="34" charset="0"/>
                <a:cs typeface="Times New Roman" pitchFamily="18" charset="0"/>
              </a:rPr>
              <a:t>5.Easy to repair </a:t>
            </a:r>
          </a:p>
          <a:p>
            <a:pPr marL="0" indent="0" algn="l" rtl="0">
              <a:spcBef>
                <a:spcPct val="0"/>
              </a:spcBef>
              <a:buClr>
                <a:schemeClr val="accent1"/>
              </a:buClr>
              <a:buSzPct val="85000"/>
              <a:buNone/>
            </a:pPr>
            <a:r>
              <a:rPr lang="en-US" sz="2400" dirty="0">
                <a:latin typeface="+mj-lt"/>
                <a:ea typeface="Arial" pitchFamily="34" charset="0"/>
                <a:cs typeface="Times New Roman" pitchFamily="18" charset="0"/>
              </a:rPr>
              <a:t>6.Less likely to rupture in next pregnancy </a:t>
            </a:r>
          </a:p>
          <a:p>
            <a:pPr marL="273050" indent="-273050" algn="l" rtl="0">
              <a:spcBef>
                <a:spcPct val="0"/>
              </a:spcBef>
              <a:buClr>
                <a:schemeClr val="accent1"/>
              </a:buClr>
              <a:buSzPct val="85000"/>
              <a:buFont typeface="Noto Sans Symbols"/>
              <a:buChar char="●"/>
            </a:pPr>
            <a:endParaRPr lang="en-US" sz="2400" dirty="0">
              <a:latin typeface="+mj-lt"/>
              <a:ea typeface="Arial" pitchFamily="34" charset="0"/>
              <a:cs typeface="Times New Roman" pitchFamily="18" charset="0"/>
              <a:sym typeface="Arial" pitchFamily="34" charset="0"/>
            </a:endParaRPr>
          </a:p>
          <a:p>
            <a:pPr marL="273050" indent="-273050" algn="l" rtl="0">
              <a:spcBef>
                <a:spcPts val="538"/>
              </a:spcBef>
              <a:buClr>
                <a:schemeClr val="accent1"/>
              </a:buClr>
              <a:buSzPct val="85000"/>
              <a:buNone/>
            </a:pPr>
            <a:r>
              <a:rPr lang="en-US" sz="4400" b="1" u="sng" dirty="0">
                <a:highlight>
                  <a:srgbClr val="00FFFF"/>
                </a:highlight>
                <a:latin typeface="+mj-lt"/>
                <a:ea typeface="Arial" pitchFamily="34" charset="0"/>
                <a:cs typeface="Times New Roman" pitchFamily="18" charset="0"/>
                <a:sym typeface="Arial" pitchFamily="34" charset="0"/>
              </a:rPr>
              <a:t>Disadvantages</a:t>
            </a:r>
            <a:r>
              <a:rPr lang="en-US" sz="2400" dirty="0">
                <a:latin typeface="+mj-lt"/>
                <a:ea typeface="Arial" pitchFamily="34" charset="0"/>
                <a:cs typeface="Times New Roman" pitchFamily="18" charset="0"/>
                <a:sym typeface="Arial" pitchFamily="34" charset="0"/>
              </a:rPr>
              <a:t> : </a:t>
            </a:r>
          </a:p>
          <a:p>
            <a:pPr marL="0" indent="0" algn="l" rtl="0">
              <a:spcBef>
                <a:spcPts val="538"/>
              </a:spcBef>
              <a:buClr>
                <a:schemeClr val="accent1"/>
              </a:buClr>
              <a:buSzPct val="85000"/>
              <a:buNone/>
            </a:pPr>
            <a:endParaRPr lang="en-US" sz="2400" dirty="0">
              <a:latin typeface="+mj-lt"/>
              <a:ea typeface="Arial" pitchFamily="34" charset="0"/>
              <a:cs typeface="Times New Roman" pitchFamily="18" charset="0"/>
              <a:sym typeface="Arial" pitchFamily="34" charset="0"/>
            </a:endParaRPr>
          </a:p>
          <a:p>
            <a:pPr marL="0" indent="0" algn="l" rtl="0">
              <a:spcBef>
                <a:spcPts val="538"/>
              </a:spcBef>
              <a:buClr>
                <a:schemeClr val="accent1"/>
              </a:buClr>
              <a:buSzPct val="85000"/>
              <a:buNone/>
            </a:pPr>
            <a:r>
              <a:rPr lang="en-US" sz="2400" dirty="0">
                <a:latin typeface="+mj-lt"/>
                <a:ea typeface="Arial" pitchFamily="34" charset="0"/>
                <a:cs typeface="Times New Roman" pitchFamily="18" charset="0"/>
                <a:sym typeface="Arial" pitchFamily="34" charset="0"/>
              </a:rPr>
              <a:t>1.fetus must be longitudinal lie</a:t>
            </a:r>
          </a:p>
          <a:p>
            <a:pPr marL="0" indent="0" algn="l" rtl="0">
              <a:spcBef>
                <a:spcPts val="538"/>
              </a:spcBef>
              <a:buClr>
                <a:schemeClr val="accent1"/>
              </a:buClr>
              <a:buSzPct val="85000"/>
              <a:buNone/>
            </a:pPr>
            <a:r>
              <a:rPr lang="en-US" sz="2400" dirty="0">
                <a:latin typeface="+mj-lt"/>
                <a:ea typeface="Arial" pitchFamily="34" charset="0"/>
                <a:cs typeface="Times New Roman" pitchFamily="18" charset="0"/>
                <a:sym typeface="Arial" pitchFamily="34" charset="0"/>
              </a:rPr>
              <a:t>2. lower segment must be developed</a:t>
            </a:r>
          </a:p>
          <a:p>
            <a:pPr marL="0" indent="0">
              <a:spcBef>
                <a:spcPts val="538"/>
              </a:spcBef>
              <a:buSzPct val="85000"/>
              <a:buNone/>
            </a:pPr>
            <a:r>
              <a:rPr lang="en-US" sz="2400" dirty="0">
                <a:latin typeface="+mj-lt"/>
                <a:ea typeface="Arial" pitchFamily="34" charset="0"/>
                <a:cs typeface="Times New Roman" pitchFamily="18" charset="0"/>
                <a:sym typeface="Arial" pitchFamily="34" charset="0"/>
              </a:rPr>
              <a:t>3. </a:t>
            </a:r>
            <a:r>
              <a:rPr lang="en-US" sz="2400" u="sng" dirty="0"/>
              <a:t>varicosities or myomas</a:t>
            </a:r>
            <a:r>
              <a:rPr lang="en-US" sz="2400" u="sng" dirty="0">
                <a:latin typeface="+mj-lt"/>
                <a:ea typeface="Arial" pitchFamily="34" charset="0"/>
                <a:cs typeface="Times New Roman" pitchFamily="18" charset="0"/>
                <a:sym typeface="Arial" pitchFamily="34" charset="0"/>
              </a:rPr>
              <a:t> </a:t>
            </a:r>
            <a:r>
              <a:rPr lang="en-US" sz="2400" dirty="0">
                <a:latin typeface="+mj-lt"/>
                <a:ea typeface="Arial" pitchFamily="34" charset="0"/>
                <a:cs typeface="Times New Roman" pitchFamily="18" charset="0"/>
                <a:sym typeface="Arial" pitchFamily="34" charset="0"/>
              </a:rPr>
              <a:t>in the lower segment.</a:t>
            </a:r>
          </a:p>
          <a:p>
            <a:pPr marL="273050" indent="-273050" algn="l" rtl="0">
              <a:spcBef>
                <a:spcPts val="538"/>
              </a:spcBef>
              <a:buClr>
                <a:schemeClr val="accent1"/>
              </a:buClr>
              <a:buSzPct val="85000"/>
              <a:buNone/>
            </a:pPr>
            <a:endParaRPr lang="en-US" dirty="0">
              <a:latin typeface="Times New Roman" pitchFamily="18" charset="0"/>
              <a:ea typeface="Arial" pitchFamily="34" charset="0"/>
              <a:cs typeface="Times New Roman" pitchFamily="18" charset="0"/>
              <a:sym typeface="Arial" pitchFamily="34" charset="0"/>
            </a:endParaRPr>
          </a:p>
          <a:p>
            <a:pPr marL="273050" indent="-273050" algn="l" rtl="0">
              <a:spcBef>
                <a:spcPts val="538"/>
              </a:spcBef>
              <a:buClr>
                <a:schemeClr val="accent1"/>
              </a:buClr>
              <a:buSzPct val="85000"/>
              <a:buNone/>
            </a:pPr>
            <a:r>
              <a:rPr lang="en-US" dirty="0">
                <a:latin typeface="Times New Roman" pitchFamily="18" charset="0"/>
                <a:ea typeface="Arial" pitchFamily="34" charset="0"/>
                <a:cs typeface="Times New Roman" pitchFamily="18" charset="0"/>
                <a:sym typeface="Georgia" pitchFamily="18" charset="0"/>
              </a:rPr>
              <a:t/>
            </a:r>
            <a:br>
              <a:rPr lang="en-US" dirty="0">
                <a:latin typeface="Times New Roman" pitchFamily="18" charset="0"/>
                <a:ea typeface="Arial" pitchFamily="34" charset="0"/>
                <a:cs typeface="Times New Roman" pitchFamily="18" charset="0"/>
                <a:sym typeface="Georgia" pitchFamily="18" charset="0"/>
              </a:rPr>
            </a:br>
            <a:endParaRPr lang="en-US" dirty="0">
              <a:latin typeface="Times New Roman" pitchFamily="18" charset="0"/>
              <a:ea typeface="Arial" pitchFamily="34" charset="0"/>
              <a:cs typeface="Times New Roman" pitchFamily="18" charset="0"/>
              <a:sym typeface="Arial" pitchFamily="34" charset="0"/>
            </a:endParaRPr>
          </a:p>
          <a:p>
            <a:pPr marL="273050" indent="-273050" algn="l" rtl="0">
              <a:spcBef>
                <a:spcPts val="538"/>
              </a:spcBef>
              <a:buClr>
                <a:schemeClr val="accent1"/>
              </a:buClr>
              <a:buSzPct val="85000"/>
              <a:buNone/>
            </a:pPr>
            <a:endParaRPr lang="en-US" dirty="0">
              <a:latin typeface="Times New Roman" pitchFamily="18" charset="0"/>
              <a:ea typeface="Arial" pitchFamily="34" charset="0"/>
              <a:cs typeface="Times New Roman" pitchFamily="18" charset="0"/>
              <a:sym typeface="Arial" pitchFamily="34" charset="0"/>
            </a:endParaRPr>
          </a:p>
          <a:p>
            <a:pPr marL="273050" indent="-273050" algn="l" rtl="0">
              <a:spcBef>
                <a:spcPts val="538"/>
              </a:spcBef>
              <a:buClr>
                <a:schemeClr val="accent1"/>
              </a:buClr>
              <a:buSzPct val="85000"/>
              <a:buNone/>
            </a:pPr>
            <a:endParaRPr lang="en-US" dirty="0">
              <a:latin typeface="Times New Roman" pitchFamily="18" charset="0"/>
              <a:ea typeface="Arial" pitchFamily="34" charset="0"/>
              <a:cs typeface="Times New Roman" pitchFamily="18" charset="0"/>
              <a:sym typeface="Arial" pitchFamily="34" charset="0"/>
            </a:endParaRPr>
          </a:p>
          <a:p>
            <a:pPr algn="l" rtl="0"/>
            <a:endParaRPr lang="ar-JO" dirty="0"/>
          </a:p>
        </p:txBody>
      </p:sp>
    </p:spTree>
    <p:extLst>
      <p:ext uri="{BB962C8B-B14F-4D97-AF65-F5344CB8AC3E}">
        <p14:creationId xmlns:p14="http://schemas.microsoft.com/office/powerpoint/2010/main" val="303366180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239276"/>
            <a:ext cx="7886700" cy="1461532"/>
          </a:xfrm>
        </p:spPr>
        <p:txBody>
          <a:bodyPr>
            <a:noAutofit/>
          </a:bodyPr>
          <a:lstStyle/>
          <a:p>
            <a:pPr algn="ctr"/>
            <a:r>
              <a:rPr lang="en-US" b="1" dirty="0">
                <a:solidFill>
                  <a:schemeClr val="accent1"/>
                </a:solidFill>
                <a:ea typeface="Georgia" pitchFamily="18" charset="0"/>
                <a:cs typeface="Times New Roman" pitchFamily="18" charset="0"/>
                <a:sym typeface="Georgia" pitchFamily="18" charset="0"/>
              </a:rPr>
              <a:t>Uterine incision </a:t>
            </a:r>
            <a:r>
              <a:rPr lang="en-US" sz="3600" b="1" dirty="0">
                <a:solidFill>
                  <a:schemeClr val="accent1"/>
                </a:solidFill>
                <a:ea typeface="Georgia" pitchFamily="18" charset="0"/>
                <a:cs typeface="Times New Roman" pitchFamily="18" charset="0"/>
                <a:sym typeface="Georgia" pitchFamily="18" charset="0"/>
              </a:rPr>
              <a:t/>
            </a:r>
            <a:br>
              <a:rPr lang="en-US" sz="3600" b="1" dirty="0">
                <a:solidFill>
                  <a:schemeClr val="accent1"/>
                </a:solidFill>
                <a:ea typeface="Georgia" pitchFamily="18" charset="0"/>
                <a:cs typeface="Times New Roman" pitchFamily="18" charset="0"/>
                <a:sym typeface="Georgia" pitchFamily="18" charset="0"/>
              </a:rPr>
            </a:br>
            <a:r>
              <a:rPr lang="en-US" sz="3600" b="1" dirty="0">
                <a:ea typeface="Georgia" pitchFamily="18" charset="0"/>
                <a:cs typeface="Times New Roman" pitchFamily="18" charset="0"/>
                <a:sym typeface="Georgia" pitchFamily="18" charset="0"/>
              </a:rPr>
              <a:t>2. </a:t>
            </a:r>
            <a:r>
              <a:rPr lang="en-US" sz="3600" b="1" dirty="0">
                <a:ea typeface="Arial" pitchFamily="34" charset="0"/>
                <a:cs typeface="Times New Roman" pitchFamily="18" charset="0"/>
                <a:sym typeface="Arial" pitchFamily="34" charset="0"/>
              </a:rPr>
              <a:t>Classical upper segment incision</a:t>
            </a:r>
            <a:endParaRPr lang="ar-JO" sz="3600" dirty="0"/>
          </a:p>
        </p:txBody>
      </p:sp>
      <p:sp>
        <p:nvSpPr>
          <p:cNvPr id="3" name="Content Placeholder 2"/>
          <p:cNvSpPr>
            <a:spLocks noGrp="1"/>
          </p:cNvSpPr>
          <p:nvPr>
            <p:ph idx="1"/>
          </p:nvPr>
        </p:nvSpPr>
        <p:spPr>
          <a:xfrm>
            <a:off x="107504" y="3077105"/>
            <a:ext cx="6688396" cy="3088199"/>
          </a:xfrm>
        </p:spPr>
        <p:txBody>
          <a:bodyPr>
            <a:noAutofit/>
          </a:bodyPr>
          <a:lstStyle/>
          <a:p>
            <a:pPr algn="l" rtl="0">
              <a:buFont typeface="Wingdings" panose="05000000000000000000" pitchFamily="2" charset="2"/>
              <a:buChar char="q"/>
            </a:pPr>
            <a:r>
              <a:rPr lang="en-US" dirty="0">
                <a:cs typeface="Times New Roman" pitchFamily="18" charset="0"/>
              </a:rPr>
              <a:t>The classic C-section involves a </a:t>
            </a:r>
            <a:r>
              <a:rPr lang="en-US" u="sng" dirty="0">
                <a:cs typeface="Times New Roman" pitchFamily="18" charset="0"/>
              </a:rPr>
              <a:t>larger,</a:t>
            </a:r>
          </a:p>
          <a:p>
            <a:pPr algn="l" rtl="0"/>
            <a:r>
              <a:rPr lang="en-US" dirty="0">
                <a:cs typeface="Times New Roman" pitchFamily="18" charset="0"/>
              </a:rPr>
              <a:t> vertical incision down the lower abdomen</a:t>
            </a:r>
            <a:r>
              <a:rPr lang="en-US" dirty="0">
                <a:latin typeface="+mj-lt"/>
                <a:cs typeface="Times New Roman" pitchFamily="18" charset="0"/>
              </a:rPr>
              <a:t>.</a:t>
            </a:r>
          </a:p>
          <a:p>
            <a:pPr algn="l" rtl="0"/>
            <a:endParaRPr lang="en-US" dirty="0">
              <a:latin typeface="Times New Roman" pitchFamily="18" charset="0"/>
              <a:cs typeface="Times New Roman" pitchFamily="18" charset="0"/>
            </a:endParaRPr>
          </a:p>
          <a:p>
            <a:pPr algn="l" rtl="0">
              <a:buNone/>
            </a:pPr>
            <a:r>
              <a:rPr lang="en-US" sz="2400" dirty="0">
                <a:latin typeface="Times New Roman" pitchFamily="18" charset="0"/>
                <a:cs typeface="Times New Roman" pitchFamily="18" charset="0"/>
              </a:rPr>
              <a:t> </a:t>
            </a:r>
            <a:endParaRPr lang="ar-JO" sz="2400" dirty="0"/>
          </a:p>
        </p:txBody>
      </p:sp>
      <p:pic>
        <p:nvPicPr>
          <p:cNvPr id="4" name="صورة 3"/>
          <p:cNvPicPr>
            <a:picLocks noChangeAspect="1"/>
          </p:cNvPicPr>
          <p:nvPr/>
        </p:nvPicPr>
        <p:blipFill rotWithShape="1">
          <a:blip r:embed="rId2">
            <a:extLst>
              <a:ext uri="{28A0092B-C50C-407E-A947-70E740481C1C}">
                <a14:useLocalDpi xmlns:a14="http://schemas.microsoft.com/office/drawing/2010/main" val="0"/>
              </a:ext>
            </a:extLst>
          </a:blip>
          <a:srcRect l="50351" t="-787"/>
          <a:stretch/>
        </p:blipFill>
        <p:spPr>
          <a:xfrm>
            <a:off x="6540815" y="2661183"/>
            <a:ext cx="2823540" cy="4223982"/>
          </a:xfrm>
          <a:prstGeom prst="rect">
            <a:avLst/>
          </a:prstGeom>
        </p:spPr>
      </p:pic>
      <p:sp>
        <p:nvSpPr>
          <p:cNvPr id="5" name="TextBox 4"/>
          <p:cNvSpPr txBox="1"/>
          <p:nvPr/>
        </p:nvSpPr>
        <p:spPr>
          <a:xfrm>
            <a:off x="0" y="1819366"/>
            <a:ext cx="9361041" cy="400110"/>
          </a:xfrm>
          <a:prstGeom prst="rect">
            <a:avLst/>
          </a:prstGeom>
          <a:noFill/>
        </p:spPr>
        <p:txBody>
          <a:bodyPr wrap="square" rtlCol="0">
            <a:spAutoFit/>
          </a:bodyPr>
          <a:lstStyle/>
          <a:p>
            <a:pPr marL="285750" indent="-285750">
              <a:buFont typeface="Wingdings" panose="05000000000000000000" pitchFamily="2" charset="2"/>
              <a:buChar char="q"/>
            </a:pPr>
            <a:r>
              <a:rPr lang="en-US" sz="2000" dirty="0">
                <a:solidFill>
                  <a:srgbClr val="000000"/>
                </a:solidFill>
              </a:rPr>
              <a:t>This made in the </a:t>
            </a:r>
            <a:r>
              <a:rPr lang="en-US" sz="2000" dirty="0">
                <a:solidFill>
                  <a:srgbClr val="000000"/>
                </a:solidFill>
                <a:highlight>
                  <a:srgbClr val="00FFFF"/>
                </a:highlight>
              </a:rPr>
              <a:t>contractile fundus of the uterus and less commonly performed. </a:t>
            </a:r>
          </a:p>
        </p:txBody>
      </p:sp>
      <p:sp>
        <p:nvSpPr>
          <p:cNvPr id="6" name="TextBox 5"/>
          <p:cNvSpPr txBox="1"/>
          <p:nvPr/>
        </p:nvSpPr>
        <p:spPr>
          <a:xfrm>
            <a:off x="1" y="2224435"/>
            <a:ext cx="6226548" cy="400110"/>
          </a:xfrm>
          <a:prstGeom prst="rect">
            <a:avLst/>
          </a:prstGeom>
          <a:noFill/>
        </p:spPr>
        <p:txBody>
          <a:bodyPr wrap="square" rtlCol="0">
            <a:spAutoFit/>
          </a:bodyPr>
          <a:lstStyle/>
          <a:p>
            <a:pPr marL="285750" indent="-285750">
              <a:buFont typeface="Wingdings" panose="05000000000000000000" pitchFamily="2" charset="2"/>
              <a:buChar char="q"/>
            </a:pPr>
            <a:r>
              <a:rPr lang="en-US" sz="2000" dirty="0">
                <a:solidFill>
                  <a:srgbClr val="000000"/>
                </a:solidFill>
              </a:rPr>
              <a:t>Easy to perform, no bladder dissection is needed. </a:t>
            </a:r>
          </a:p>
        </p:txBody>
      </p:sp>
      <p:sp>
        <p:nvSpPr>
          <p:cNvPr id="7" name="TextBox 6"/>
          <p:cNvSpPr txBox="1"/>
          <p:nvPr/>
        </p:nvSpPr>
        <p:spPr>
          <a:xfrm>
            <a:off x="0" y="2650770"/>
            <a:ext cx="6226548" cy="400110"/>
          </a:xfrm>
          <a:prstGeom prst="rect">
            <a:avLst/>
          </a:prstGeom>
          <a:noFill/>
        </p:spPr>
        <p:txBody>
          <a:bodyPr wrap="square" rtlCol="0">
            <a:spAutoFit/>
          </a:bodyPr>
          <a:lstStyle/>
          <a:p>
            <a:pPr marL="285750" indent="-285750">
              <a:buFont typeface="Wingdings" panose="05000000000000000000" pitchFamily="2" charset="2"/>
              <a:buChar char="q"/>
            </a:pPr>
            <a:r>
              <a:rPr lang="en-US" sz="2000" dirty="0">
                <a:solidFill>
                  <a:srgbClr val="000000"/>
                </a:solidFill>
              </a:rPr>
              <a:t>Classical incision is </a:t>
            </a:r>
            <a:r>
              <a:rPr lang="en-US" sz="2000" dirty="0" err="1">
                <a:solidFill>
                  <a:srgbClr val="000000"/>
                </a:solidFill>
                <a:highlight>
                  <a:srgbClr val="00FFFF"/>
                </a:highlight>
              </a:rPr>
              <a:t>contrandicated</a:t>
            </a:r>
            <a:r>
              <a:rPr lang="en-US" sz="2000" dirty="0">
                <a:solidFill>
                  <a:srgbClr val="000000"/>
                </a:solidFill>
              </a:rPr>
              <a:t> for vaginal delivery</a:t>
            </a:r>
            <a:r>
              <a:rPr lang="en-US" dirty="0">
                <a:solidFill>
                  <a:srgbClr val="000000"/>
                </a:solidFill>
              </a:rPr>
              <a:t>.</a:t>
            </a:r>
          </a:p>
        </p:txBody>
      </p:sp>
    </p:spTree>
    <p:extLst>
      <p:ext uri="{BB962C8B-B14F-4D97-AF65-F5344CB8AC3E}">
        <p14:creationId xmlns:p14="http://schemas.microsoft.com/office/powerpoint/2010/main" val="272505603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xmlns="" id="{FCAE493C-3DF6-405B-B423-022206711558}"/>
              </a:ext>
            </a:extLst>
          </p:cNvPr>
          <p:cNvSpPr>
            <a:spLocks noGrp="1"/>
          </p:cNvSpPr>
          <p:nvPr>
            <p:ph idx="1"/>
          </p:nvPr>
        </p:nvSpPr>
        <p:spPr>
          <a:xfrm>
            <a:off x="251520" y="404664"/>
            <a:ext cx="8435280" cy="6072336"/>
          </a:xfrm>
        </p:spPr>
        <p:txBody>
          <a:bodyPr>
            <a:normAutofit lnSpcReduction="10000"/>
          </a:bodyPr>
          <a:lstStyle/>
          <a:p>
            <a:pPr marL="0" indent="0">
              <a:buNone/>
            </a:pPr>
            <a:r>
              <a:rPr lang="en-US" sz="2400" dirty="0">
                <a:latin typeface="+mj-lt"/>
              </a:rPr>
              <a:t>Maternal mortality </a:t>
            </a:r>
            <a:r>
              <a:rPr lang="en-US" altLang="en-US" sz="2400" dirty="0">
                <a:latin typeface="+mj-lt"/>
                <a:cs typeface="Times New Roman" pitchFamily="18" charset="0"/>
              </a:rPr>
              <a:t>rate for all Caesarean sections is </a:t>
            </a:r>
            <a:r>
              <a:rPr lang="en-US" altLang="en-US" sz="2400" b="1" dirty="0">
                <a:highlight>
                  <a:srgbClr val="FFFF00"/>
                </a:highlight>
                <a:latin typeface="+mj-lt"/>
                <a:cs typeface="Times New Roman" pitchFamily="18" charset="0"/>
              </a:rPr>
              <a:t>5 times </a:t>
            </a:r>
            <a:r>
              <a:rPr lang="en-US" altLang="en-US" sz="2400" dirty="0">
                <a:latin typeface="+mj-lt"/>
                <a:cs typeface="Times New Roman" pitchFamily="18" charset="0"/>
              </a:rPr>
              <a:t>that for </a:t>
            </a:r>
            <a:r>
              <a:rPr lang="en-US" altLang="en-US" sz="2400">
                <a:latin typeface="+mj-lt"/>
                <a:cs typeface="Times New Roman" pitchFamily="18" charset="0"/>
              </a:rPr>
              <a:t>vaginal delivery, </a:t>
            </a:r>
            <a:r>
              <a:rPr lang="en-US" sz="2400"/>
              <a:t>especially </a:t>
            </a:r>
            <a:r>
              <a:rPr lang="en-US" sz="2400" dirty="0"/>
              <a:t>with emergency cesareans performed in </a:t>
            </a:r>
            <a:r>
              <a:rPr lang="en-US" sz="2400"/>
              <a:t>labor.</a:t>
            </a:r>
          </a:p>
          <a:p>
            <a:pPr marL="0" indent="0">
              <a:buNone/>
            </a:pPr>
            <a:endParaRPr lang="en-US" sz="2400"/>
          </a:p>
          <a:p>
            <a:pPr marL="0" indent="0">
              <a:buNone/>
            </a:pPr>
            <a:r>
              <a:rPr lang="en-US" sz="2400"/>
              <a:t>- </a:t>
            </a:r>
            <a:r>
              <a:rPr lang="en-US" sz="2400" dirty="0"/>
              <a:t>Maternal mortality is largely </a:t>
            </a:r>
            <a:r>
              <a:rPr lang="en-US" sz="2400" dirty="0" err="1"/>
              <a:t>anesthethic</a:t>
            </a:r>
            <a:r>
              <a:rPr lang="en-US" sz="2400" dirty="0"/>
              <a:t> related. </a:t>
            </a:r>
          </a:p>
          <a:p>
            <a:pPr marL="0" indent="0" algn="l">
              <a:buNone/>
            </a:pPr>
            <a:endParaRPr lang="en-US" sz="2400" dirty="0"/>
          </a:p>
          <a:p>
            <a:pPr marL="0" indent="0" algn="l">
              <a:buNone/>
            </a:pPr>
            <a:r>
              <a:rPr lang="en-US" sz="2400" dirty="0"/>
              <a:t>Risks are those from any </a:t>
            </a:r>
            <a:r>
              <a:rPr lang="en-US" sz="2400"/>
              <a:t>major procedure:</a:t>
            </a:r>
          </a:p>
          <a:p>
            <a:pPr marL="0" indent="0" algn="l">
              <a:buNone/>
            </a:pPr>
            <a:r>
              <a:rPr lang="en-US" sz="2400"/>
              <a:t>hemorrhage, infection, visceral injury (injury of the bladder or bowel) ,thrombosis.</a:t>
            </a:r>
          </a:p>
          <a:p>
            <a:pPr marL="0" indent="0" algn="l">
              <a:buNone/>
            </a:pPr>
            <a:endParaRPr lang="en-US" sz="2400"/>
          </a:p>
          <a:p>
            <a:pPr marL="0" indent="0" algn="l">
              <a:buNone/>
            </a:pPr>
            <a:r>
              <a:rPr lang="en-US" sz="2400"/>
              <a:t>Despite </a:t>
            </a:r>
            <a:r>
              <a:rPr lang="en-US" sz="2400" dirty="0"/>
              <a:t>this, rates of caesarean section continue to increase, and are increasingly used by choice not necessity.</a:t>
            </a:r>
          </a:p>
          <a:p>
            <a:pPr marL="0" indent="0" algn="l">
              <a:buNone/>
            </a:pPr>
            <a:r>
              <a:rPr lang="en-US" sz="2400" dirty="0"/>
              <a:t> </a:t>
            </a:r>
          </a:p>
        </p:txBody>
      </p:sp>
    </p:spTree>
    <p:extLst>
      <p:ext uri="{BB962C8B-B14F-4D97-AF65-F5344CB8AC3E}">
        <p14:creationId xmlns:p14="http://schemas.microsoft.com/office/powerpoint/2010/main" val="418730733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07504" y="8857"/>
            <a:ext cx="9036496" cy="6383547"/>
          </a:xfrm>
        </p:spPr>
        <p:txBody>
          <a:bodyPr>
            <a:normAutofit/>
          </a:bodyPr>
          <a:lstStyle/>
          <a:p>
            <a:pPr algn="l" rtl="0">
              <a:buClr>
                <a:srgbClr val="000000"/>
              </a:buClr>
              <a:buSzPct val="25000"/>
              <a:buNone/>
            </a:pPr>
            <a:endParaRPr lang="en-US" b="1" dirty="0">
              <a:latin typeface="Times New Roman" pitchFamily="18" charset="0"/>
              <a:cs typeface="Times New Roman" pitchFamily="18" charset="0"/>
              <a:sym typeface="Arial" pitchFamily="34" charset="0"/>
            </a:endParaRPr>
          </a:p>
          <a:p>
            <a:pPr algn="l" rtl="0">
              <a:buClr>
                <a:srgbClr val="000000"/>
              </a:buClr>
              <a:buSzPct val="25000"/>
              <a:buNone/>
            </a:pPr>
            <a:r>
              <a:rPr lang="en-US" sz="3600" b="1" dirty="0">
                <a:highlight>
                  <a:srgbClr val="00FFFF"/>
                </a:highlight>
                <a:latin typeface="+mj-lt"/>
                <a:cs typeface="Times New Roman" pitchFamily="18" charset="0"/>
                <a:sym typeface="Arial" pitchFamily="34" charset="0"/>
              </a:rPr>
              <a:t>Advantages :</a:t>
            </a:r>
          </a:p>
          <a:p>
            <a:pPr marL="0" indent="0">
              <a:buClr>
                <a:srgbClr val="000000"/>
              </a:buClr>
              <a:buSzPct val="25000"/>
              <a:buNone/>
            </a:pPr>
            <a:r>
              <a:rPr lang="en-US" sz="2400" dirty="0"/>
              <a:t>1. any fetus(es) regardless of intrauterine orientation can be delivered</a:t>
            </a:r>
          </a:p>
          <a:p>
            <a:pPr>
              <a:buClr>
                <a:srgbClr val="000000"/>
              </a:buClr>
              <a:buSzPct val="25000"/>
              <a:buNone/>
            </a:pPr>
            <a:r>
              <a:rPr lang="en-US" sz="2400" dirty="0">
                <a:latin typeface="+mj-lt"/>
                <a:cs typeface="Times New Roman" pitchFamily="18" charset="0"/>
                <a:sym typeface="Arial" pitchFamily="34" charset="0"/>
              </a:rPr>
              <a:t>2. </a:t>
            </a:r>
            <a:r>
              <a:rPr lang="en-US" sz="2400" dirty="0"/>
              <a:t>lower segment varicosities or myomas can be bypassed</a:t>
            </a:r>
            <a:endParaRPr lang="en-US" sz="2400" dirty="0">
              <a:latin typeface="+mj-lt"/>
              <a:cs typeface="Times New Roman" pitchFamily="18" charset="0"/>
              <a:sym typeface="Arial" pitchFamily="34" charset="0"/>
            </a:endParaRPr>
          </a:p>
          <a:p>
            <a:pPr algn="l" rtl="0">
              <a:buClr>
                <a:srgbClr val="000000"/>
              </a:buClr>
              <a:buSzPct val="25000"/>
              <a:buNone/>
            </a:pPr>
            <a:r>
              <a:rPr lang="en-US" sz="2400" dirty="0">
                <a:latin typeface="+mj-lt"/>
                <a:ea typeface="Arial" pitchFamily="34" charset="0"/>
                <a:cs typeface="Times New Roman" pitchFamily="18" charset="0"/>
                <a:sym typeface="Arial" pitchFamily="34" charset="0"/>
              </a:rPr>
              <a:t> </a:t>
            </a:r>
            <a:endParaRPr lang="en-US" sz="2400" dirty="0">
              <a:latin typeface="+mj-lt"/>
              <a:cs typeface="Times New Roman" pitchFamily="18" charset="0"/>
              <a:sym typeface="Arial" pitchFamily="34" charset="0"/>
            </a:endParaRPr>
          </a:p>
          <a:p>
            <a:pPr algn="l" rtl="0">
              <a:buClr>
                <a:srgbClr val="000000"/>
              </a:buClr>
              <a:buSzPct val="25000"/>
              <a:buNone/>
            </a:pPr>
            <a:r>
              <a:rPr lang="en-US" sz="3600" b="1" dirty="0">
                <a:highlight>
                  <a:srgbClr val="00FFFF"/>
                </a:highlight>
                <a:latin typeface="+mj-lt"/>
                <a:cs typeface="Times New Roman" pitchFamily="18" charset="0"/>
                <a:sym typeface="Arial" pitchFamily="34" charset="0"/>
              </a:rPr>
              <a:t>Disadvantages:</a:t>
            </a:r>
          </a:p>
          <a:p>
            <a:pPr>
              <a:buClr>
                <a:srgbClr val="000000"/>
              </a:buClr>
              <a:buSzPct val="25000"/>
              <a:buNone/>
            </a:pPr>
            <a:r>
              <a:rPr lang="en-US" sz="2400" b="1" dirty="0">
                <a:latin typeface="+mj-lt"/>
                <a:cs typeface="Times New Roman" pitchFamily="18" charset="0"/>
                <a:sym typeface="Arial" pitchFamily="34" charset="0"/>
              </a:rPr>
              <a:t> </a:t>
            </a:r>
            <a:r>
              <a:rPr lang="en-US" sz="2400" dirty="0">
                <a:cs typeface="Times New Roman" pitchFamily="18" charset="0"/>
                <a:sym typeface="Arial" pitchFamily="34" charset="0"/>
              </a:rPr>
              <a:t>1.</a:t>
            </a:r>
            <a:r>
              <a:rPr lang="en-US" sz="2400" dirty="0"/>
              <a:t> trial of labor in a subsequent pregnancy is unsafe</a:t>
            </a:r>
            <a:endParaRPr lang="en-US" sz="2400" dirty="0">
              <a:cs typeface="Times New Roman" pitchFamily="18" charset="0"/>
              <a:sym typeface="Arial" pitchFamily="34" charset="0"/>
            </a:endParaRPr>
          </a:p>
          <a:p>
            <a:pPr algn="l" rtl="0">
              <a:buClr>
                <a:srgbClr val="000000"/>
              </a:buClr>
              <a:buSzPct val="25000"/>
              <a:buNone/>
            </a:pPr>
            <a:r>
              <a:rPr lang="en-US" sz="2400" dirty="0">
                <a:cs typeface="Times New Roman" pitchFamily="18" charset="0"/>
                <a:sym typeface="Arial" pitchFamily="34" charset="0"/>
              </a:rPr>
              <a:t> 2.Difficult to repair </a:t>
            </a:r>
          </a:p>
          <a:p>
            <a:pPr marL="0" indent="0" algn="l" rtl="0">
              <a:buClr>
                <a:srgbClr val="000000"/>
              </a:buClr>
              <a:buSzPct val="25000"/>
              <a:buNone/>
            </a:pPr>
            <a:r>
              <a:rPr lang="en-US" sz="2400" dirty="0">
                <a:cs typeface="Times New Roman" pitchFamily="18" charset="0"/>
                <a:sym typeface="Arial" pitchFamily="34" charset="0"/>
              </a:rPr>
              <a:t> 3.More bleeding </a:t>
            </a:r>
          </a:p>
          <a:p>
            <a:pPr algn="l" rtl="0">
              <a:buClr>
                <a:srgbClr val="000000"/>
              </a:buClr>
              <a:buSzPct val="25000"/>
              <a:buNone/>
            </a:pPr>
            <a:r>
              <a:rPr lang="en-US" sz="2400" dirty="0">
                <a:cs typeface="Times New Roman" pitchFamily="18" charset="0"/>
                <a:sym typeface="Arial" pitchFamily="34" charset="0"/>
              </a:rPr>
              <a:t>4. High risk for adhesion</a:t>
            </a:r>
          </a:p>
          <a:p>
            <a:pPr algn="l" rtl="0">
              <a:buClr>
                <a:srgbClr val="000000"/>
              </a:buClr>
              <a:buSzPct val="25000"/>
              <a:buNone/>
            </a:pPr>
            <a:endParaRPr lang="en-US" sz="2400" dirty="0">
              <a:cs typeface="Times New Roman" pitchFamily="18" charset="0"/>
              <a:sym typeface="Arial" pitchFamily="34" charset="0"/>
            </a:endParaRPr>
          </a:p>
          <a:p>
            <a:pPr algn="l" rtl="0">
              <a:buClr>
                <a:srgbClr val="000000"/>
              </a:buClr>
              <a:buSzPct val="25000"/>
              <a:buFont typeface="Wingdings" panose="05000000000000000000" pitchFamily="2" charset="2"/>
              <a:buChar char="ü"/>
            </a:pPr>
            <a:r>
              <a:rPr lang="en-US" sz="2800" dirty="0">
                <a:cs typeface="Times New Roman" pitchFamily="18" charset="0"/>
                <a:sym typeface="Arial" pitchFamily="34" charset="0"/>
              </a:rPr>
              <a:t>Higher risk of rupture in </a:t>
            </a:r>
            <a:r>
              <a:rPr lang="en-US" sz="2800" dirty="0" err="1">
                <a:cs typeface="Times New Roman" pitchFamily="18" charset="0"/>
                <a:sym typeface="Arial" pitchFamily="34" charset="0"/>
              </a:rPr>
              <a:t>subseqent</a:t>
            </a:r>
            <a:r>
              <a:rPr lang="en-US" sz="2800" dirty="0">
                <a:cs typeface="Times New Roman" pitchFamily="18" charset="0"/>
                <a:sym typeface="Arial" pitchFamily="34" charset="0"/>
              </a:rPr>
              <a:t> </a:t>
            </a:r>
            <a:r>
              <a:rPr lang="en-US" sz="2800" dirty="0" err="1">
                <a:cs typeface="Times New Roman" pitchFamily="18" charset="0"/>
                <a:sym typeface="Arial" pitchFamily="34" charset="0"/>
              </a:rPr>
              <a:t>pregnencies</a:t>
            </a:r>
            <a:r>
              <a:rPr lang="en-US" sz="2800" dirty="0">
                <a:cs typeface="Times New Roman" pitchFamily="18" charset="0"/>
                <a:sym typeface="Arial" pitchFamily="34" charset="0"/>
              </a:rPr>
              <a:t> </a:t>
            </a:r>
            <a:r>
              <a:rPr lang="en-US" sz="2800" b="1" dirty="0">
                <a:cs typeface="Times New Roman" pitchFamily="18" charset="0"/>
                <a:sym typeface="Arial" pitchFamily="34" charset="0"/>
              </a:rPr>
              <a:t>1.5% - 5%</a:t>
            </a:r>
            <a:endParaRPr lang="en-US" sz="2800" dirty="0">
              <a:cs typeface="Times New Roman" pitchFamily="18" charset="0"/>
              <a:sym typeface="Arial" pitchFamily="34" charset="0"/>
            </a:endParaRPr>
          </a:p>
          <a:p>
            <a:pPr algn="l" rtl="0"/>
            <a:endParaRPr lang="ar-JO" sz="2400" dirty="0">
              <a:latin typeface="+mj-lt"/>
            </a:endParaRPr>
          </a:p>
        </p:txBody>
      </p:sp>
    </p:spTree>
    <p:extLst>
      <p:ext uri="{BB962C8B-B14F-4D97-AF65-F5344CB8AC3E}">
        <p14:creationId xmlns:p14="http://schemas.microsoft.com/office/powerpoint/2010/main" val="302394246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1C563323-0554-4129-92D1-86C4FE425813}"/>
              </a:ext>
            </a:extLst>
          </p:cNvPr>
          <p:cNvSpPr>
            <a:spLocks noGrp="1"/>
          </p:cNvSpPr>
          <p:nvPr>
            <p:ph type="ctrTitle"/>
          </p:nvPr>
        </p:nvSpPr>
        <p:spPr>
          <a:xfrm>
            <a:off x="1028154" y="2852936"/>
            <a:ext cx="7087691" cy="1008112"/>
          </a:xfrm>
        </p:spPr>
        <p:txBody>
          <a:bodyPr>
            <a:noAutofit/>
          </a:bodyPr>
          <a:lstStyle/>
          <a:p>
            <a:pPr algn="ctr"/>
            <a:r>
              <a:rPr lang="en-US" sz="6000" dirty="0">
                <a:solidFill>
                  <a:schemeClr val="accent1"/>
                </a:solidFill>
              </a:rPr>
              <a:t>Delivery of the Fetus – Placenta &amp; Repair Of Uterus and abdominal closure</a:t>
            </a:r>
            <a:endParaRPr lang="en-US" sz="6000" b="1" dirty="0">
              <a:solidFill>
                <a:schemeClr val="accent1"/>
              </a:solidFill>
            </a:endParaRPr>
          </a:p>
        </p:txBody>
      </p:sp>
    </p:spTree>
    <p:extLst>
      <p:ext uri="{BB962C8B-B14F-4D97-AF65-F5344CB8AC3E}">
        <p14:creationId xmlns:p14="http://schemas.microsoft.com/office/powerpoint/2010/main" val="237256943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72DDD7E2-40B4-4E84-BABD-92777DA9F189}"/>
              </a:ext>
            </a:extLst>
          </p:cNvPr>
          <p:cNvSpPr>
            <a:spLocks noGrp="1"/>
          </p:cNvSpPr>
          <p:nvPr>
            <p:ph type="title"/>
          </p:nvPr>
        </p:nvSpPr>
        <p:spPr/>
        <p:txBody>
          <a:bodyPr/>
          <a:lstStyle/>
          <a:p>
            <a:r>
              <a:rPr lang="en-US" b="1" dirty="0">
                <a:solidFill>
                  <a:schemeClr val="accent1"/>
                </a:solidFill>
              </a:rPr>
              <a:t>Delivery Of Fetus</a:t>
            </a:r>
          </a:p>
        </p:txBody>
      </p:sp>
      <p:sp>
        <p:nvSpPr>
          <p:cNvPr id="3" name="Content Placeholder 2">
            <a:extLst>
              <a:ext uri="{FF2B5EF4-FFF2-40B4-BE49-F238E27FC236}">
                <a16:creationId xmlns="" xmlns:a16="http://schemas.microsoft.com/office/drawing/2014/main" id="{B8BAA6C9-9D12-4B47-8FDF-678999F2F4BA}"/>
              </a:ext>
            </a:extLst>
          </p:cNvPr>
          <p:cNvSpPr>
            <a:spLocks noGrp="1"/>
          </p:cNvSpPr>
          <p:nvPr>
            <p:ph idx="1"/>
          </p:nvPr>
        </p:nvSpPr>
        <p:spPr>
          <a:xfrm>
            <a:off x="0" y="1802249"/>
            <a:ext cx="4067944" cy="4543448"/>
          </a:xfrm>
        </p:spPr>
        <p:txBody>
          <a:bodyPr>
            <a:noAutofit/>
          </a:bodyPr>
          <a:lstStyle/>
          <a:p>
            <a:pPr>
              <a:buFont typeface="Wingdings" panose="05000000000000000000" pitchFamily="2" charset="2"/>
              <a:buChar char="§"/>
            </a:pPr>
            <a:r>
              <a:rPr lang="en-US" sz="2400" dirty="0"/>
              <a:t>In a cephalic presentation, a hand is slipped into the uterine cavity between the symphysis and fetal head. </a:t>
            </a:r>
          </a:p>
          <a:p>
            <a:pPr>
              <a:buFont typeface="Wingdings" panose="05000000000000000000" pitchFamily="2" charset="2"/>
              <a:buChar char="§"/>
            </a:pPr>
            <a:r>
              <a:rPr lang="en-US" sz="2400" dirty="0"/>
              <a:t>The head is elevated gently with the fingers and palm through the incision. </a:t>
            </a:r>
          </a:p>
          <a:p>
            <a:pPr>
              <a:buFont typeface="Wingdings" panose="05000000000000000000" pitchFamily="2" charset="2"/>
              <a:buChar char="§"/>
            </a:pPr>
            <a:r>
              <a:rPr lang="en-US" sz="2400" dirty="0"/>
              <a:t>Once the head enters the incision, delivery may be aided by modest transabdominal fundal pressure</a:t>
            </a:r>
          </a:p>
        </p:txBody>
      </p:sp>
      <p:pic>
        <p:nvPicPr>
          <p:cNvPr id="5" name="Picture 4">
            <a:extLst>
              <a:ext uri="{FF2B5EF4-FFF2-40B4-BE49-F238E27FC236}">
                <a16:creationId xmlns="" xmlns:a16="http://schemas.microsoft.com/office/drawing/2014/main" id="{349CC42B-C0F5-4FF4-B85C-D6CEC4506CE2}"/>
              </a:ext>
            </a:extLst>
          </p:cNvPr>
          <p:cNvPicPr>
            <a:picLocks noChangeAspect="1"/>
          </p:cNvPicPr>
          <p:nvPr/>
        </p:nvPicPr>
        <p:blipFill>
          <a:blip r:embed="rId2"/>
          <a:stretch>
            <a:fillRect/>
          </a:stretch>
        </p:blipFill>
        <p:spPr>
          <a:xfrm>
            <a:off x="4067944" y="2341371"/>
            <a:ext cx="5211259" cy="3465203"/>
          </a:xfrm>
          <a:prstGeom prst="rect">
            <a:avLst/>
          </a:prstGeom>
        </p:spPr>
      </p:pic>
    </p:spTree>
    <p:extLst>
      <p:ext uri="{BB962C8B-B14F-4D97-AF65-F5344CB8AC3E}">
        <p14:creationId xmlns:p14="http://schemas.microsoft.com/office/powerpoint/2010/main" val="71974141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DCF44F07-EFD7-4C82-B592-EF3B798382BD}"/>
              </a:ext>
            </a:extLst>
          </p:cNvPr>
          <p:cNvSpPr>
            <a:spLocks noGrp="1"/>
          </p:cNvSpPr>
          <p:nvPr>
            <p:ph type="title"/>
          </p:nvPr>
        </p:nvSpPr>
        <p:spPr/>
        <p:txBody>
          <a:bodyPr/>
          <a:lstStyle/>
          <a:p>
            <a:r>
              <a:rPr lang="en-US" dirty="0">
                <a:solidFill>
                  <a:schemeClr val="accent1"/>
                </a:solidFill>
              </a:rPr>
              <a:t>Steps Taken After Head Delivery</a:t>
            </a:r>
          </a:p>
        </p:txBody>
      </p:sp>
      <p:sp>
        <p:nvSpPr>
          <p:cNvPr id="3" name="Content Placeholder 2">
            <a:extLst>
              <a:ext uri="{FF2B5EF4-FFF2-40B4-BE49-F238E27FC236}">
                <a16:creationId xmlns="" xmlns:a16="http://schemas.microsoft.com/office/drawing/2014/main" id="{75D01F79-C312-4129-8EF6-F090EB240F26}"/>
              </a:ext>
            </a:extLst>
          </p:cNvPr>
          <p:cNvSpPr>
            <a:spLocks noGrp="1"/>
          </p:cNvSpPr>
          <p:nvPr>
            <p:ph idx="1"/>
          </p:nvPr>
        </p:nvSpPr>
        <p:spPr>
          <a:xfrm>
            <a:off x="107504" y="1844824"/>
            <a:ext cx="8520955" cy="3379475"/>
          </a:xfrm>
        </p:spPr>
        <p:txBody>
          <a:bodyPr>
            <a:normAutofit/>
          </a:bodyPr>
          <a:lstStyle/>
          <a:p>
            <a:r>
              <a:rPr lang="en-US" sz="2400" u="sng" dirty="0"/>
              <a:t>After head delivery, a finger should be passed across the fetal neck . </a:t>
            </a:r>
          </a:p>
          <a:p>
            <a:r>
              <a:rPr lang="en-US" sz="2400" b="1" i="1" u="sng" dirty="0">
                <a:solidFill>
                  <a:srgbClr val="FF0000"/>
                </a:solidFill>
              </a:rPr>
              <a:t>The head is rotated to an occiput transverse position</a:t>
            </a:r>
            <a:r>
              <a:rPr lang="en-US" sz="2400" u="sng" dirty="0">
                <a:solidFill>
                  <a:srgbClr val="FF0000"/>
                </a:solidFill>
              </a:rPr>
              <a:t>,</a:t>
            </a:r>
            <a:r>
              <a:rPr lang="en-US" sz="2400" dirty="0"/>
              <a:t> </a:t>
            </a:r>
          </a:p>
          <a:p>
            <a:r>
              <a:rPr lang="en-US" sz="2400" dirty="0"/>
              <a:t>The sides of the head are grasped with two hands, and gentle downward traction is applied until the anterior shoulder enters the hysterotomy incision </a:t>
            </a:r>
          </a:p>
          <a:p>
            <a:r>
              <a:rPr lang="en-US" sz="2400" dirty="0"/>
              <a:t>Next, by upward movement, the posterior shoulder is delivered. </a:t>
            </a:r>
          </a:p>
        </p:txBody>
      </p:sp>
    </p:spTree>
    <p:extLst>
      <p:ext uri="{BB962C8B-B14F-4D97-AF65-F5344CB8AC3E}">
        <p14:creationId xmlns:p14="http://schemas.microsoft.com/office/powerpoint/2010/main" val="58956819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a:extLst>
              <a:ext uri="{FF2B5EF4-FFF2-40B4-BE49-F238E27FC236}">
                <a16:creationId xmlns="" xmlns:a16="http://schemas.microsoft.com/office/drawing/2014/main" id="{E96A749E-49D6-4F8E-8541-F96423EE3D46}"/>
              </a:ext>
            </a:extLst>
          </p:cNvPr>
          <p:cNvPicPr>
            <a:picLocks noGrp="1" noChangeAspect="1"/>
          </p:cNvPicPr>
          <p:nvPr>
            <p:ph idx="1"/>
          </p:nvPr>
        </p:nvPicPr>
        <p:blipFill>
          <a:blip r:embed="rId2"/>
          <a:stretch>
            <a:fillRect/>
          </a:stretch>
        </p:blipFill>
        <p:spPr>
          <a:xfrm>
            <a:off x="0" y="764704"/>
            <a:ext cx="9144000" cy="5236046"/>
          </a:xfrm>
        </p:spPr>
      </p:pic>
    </p:spTree>
    <p:extLst>
      <p:ext uri="{BB962C8B-B14F-4D97-AF65-F5344CB8AC3E}">
        <p14:creationId xmlns:p14="http://schemas.microsoft.com/office/powerpoint/2010/main" val="298826987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C9CA92EC-4A4B-4DDF-A609-0070EB956D99}"/>
              </a:ext>
            </a:extLst>
          </p:cNvPr>
          <p:cNvSpPr>
            <a:spLocks noGrp="1"/>
          </p:cNvSpPr>
          <p:nvPr>
            <p:ph type="title"/>
          </p:nvPr>
        </p:nvSpPr>
        <p:spPr/>
        <p:txBody>
          <a:bodyPr/>
          <a:lstStyle/>
          <a:p>
            <a:pPr algn="ctr"/>
            <a:r>
              <a:rPr lang="en-US" dirty="0">
                <a:solidFill>
                  <a:schemeClr val="accent1"/>
                </a:solidFill>
              </a:rPr>
              <a:t>Placental Delivery. </a:t>
            </a:r>
          </a:p>
        </p:txBody>
      </p:sp>
      <p:sp>
        <p:nvSpPr>
          <p:cNvPr id="3" name="Content Placeholder 2">
            <a:extLst>
              <a:ext uri="{FF2B5EF4-FFF2-40B4-BE49-F238E27FC236}">
                <a16:creationId xmlns="" xmlns:a16="http://schemas.microsoft.com/office/drawing/2014/main" id="{CAC60489-2EA5-45C3-B3D6-6A91895608B0}"/>
              </a:ext>
            </a:extLst>
          </p:cNvPr>
          <p:cNvSpPr>
            <a:spLocks noGrp="1"/>
          </p:cNvSpPr>
          <p:nvPr>
            <p:ph idx="1"/>
          </p:nvPr>
        </p:nvSpPr>
        <p:spPr>
          <a:xfrm>
            <a:off x="0" y="1737362"/>
            <a:ext cx="8628459" cy="3553306"/>
          </a:xfrm>
        </p:spPr>
        <p:txBody>
          <a:bodyPr>
            <a:normAutofit/>
          </a:bodyPr>
          <a:lstStyle/>
          <a:p>
            <a:r>
              <a:rPr lang="en-US" sz="2400" dirty="0"/>
              <a:t>The placenta is then delivered spontaneously, or manually along with some cord traction may reduce the risk of operative blood loss and infection </a:t>
            </a:r>
          </a:p>
          <a:p>
            <a:r>
              <a:rPr lang="en-US" sz="2400" b="1" dirty="0"/>
              <a:t>Fundal massage may begin as soon as the fetus is delivered to hasten placental separation and delivery.</a:t>
            </a:r>
          </a:p>
          <a:p>
            <a:r>
              <a:rPr lang="en-US" sz="2400" dirty="0"/>
              <a:t>Immediately after delivery and gross inspection of the placenta, the uterine cavity is suctioned and wiped out </a:t>
            </a:r>
            <a:r>
              <a:rPr lang="en-US" sz="2400" b="1" i="1" dirty="0">
                <a:solidFill>
                  <a:srgbClr val="FF0000"/>
                </a:solidFill>
              </a:rPr>
              <a:t>to remove avulsed membranes, vernix, and clots</a:t>
            </a:r>
            <a:r>
              <a:rPr lang="en-US" dirty="0"/>
              <a:t>. </a:t>
            </a:r>
          </a:p>
        </p:txBody>
      </p:sp>
    </p:spTree>
    <p:extLst>
      <p:ext uri="{BB962C8B-B14F-4D97-AF65-F5344CB8AC3E}">
        <p14:creationId xmlns:p14="http://schemas.microsoft.com/office/powerpoint/2010/main" val="52129516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a:extLst>
              <a:ext uri="{FF2B5EF4-FFF2-40B4-BE49-F238E27FC236}">
                <a16:creationId xmlns="" xmlns:a16="http://schemas.microsoft.com/office/drawing/2014/main" id="{6D590020-141F-44F0-ADE6-07308B49AB77}"/>
              </a:ext>
            </a:extLst>
          </p:cNvPr>
          <p:cNvPicPr>
            <a:picLocks noGrp="1" noChangeAspect="1"/>
          </p:cNvPicPr>
          <p:nvPr>
            <p:ph idx="1"/>
          </p:nvPr>
        </p:nvPicPr>
        <p:blipFill>
          <a:blip r:embed="rId2"/>
          <a:stretch>
            <a:fillRect/>
          </a:stretch>
        </p:blipFill>
        <p:spPr>
          <a:xfrm>
            <a:off x="0" y="857250"/>
            <a:ext cx="9144000" cy="5143500"/>
          </a:xfrm>
        </p:spPr>
      </p:pic>
    </p:spTree>
    <p:extLst>
      <p:ext uri="{BB962C8B-B14F-4D97-AF65-F5344CB8AC3E}">
        <p14:creationId xmlns:p14="http://schemas.microsoft.com/office/powerpoint/2010/main" val="3819977266"/>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024C7EF3-1FD0-4E7C-9A43-F8251AECE97B}"/>
              </a:ext>
            </a:extLst>
          </p:cNvPr>
          <p:cNvSpPr>
            <a:spLocks noGrp="1"/>
          </p:cNvSpPr>
          <p:nvPr>
            <p:ph type="title"/>
          </p:nvPr>
        </p:nvSpPr>
        <p:spPr>
          <a:xfrm>
            <a:off x="683568" y="263527"/>
            <a:ext cx="7543800" cy="1450757"/>
          </a:xfrm>
        </p:spPr>
        <p:txBody>
          <a:bodyPr/>
          <a:lstStyle/>
          <a:p>
            <a:r>
              <a:rPr lang="en-US" dirty="0"/>
              <a:t>Uterine Repair - Exteriorization</a:t>
            </a:r>
          </a:p>
        </p:txBody>
      </p:sp>
      <p:sp>
        <p:nvSpPr>
          <p:cNvPr id="3" name="Content Placeholder 2">
            <a:extLst>
              <a:ext uri="{FF2B5EF4-FFF2-40B4-BE49-F238E27FC236}">
                <a16:creationId xmlns="" xmlns:a16="http://schemas.microsoft.com/office/drawing/2014/main" id="{B5831B02-3553-49C5-89FB-67BD9866E148}"/>
              </a:ext>
            </a:extLst>
          </p:cNvPr>
          <p:cNvSpPr>
            <a:spLocks noGrp="1"/>
          </p:cNvSpPr>
          <p:nvPr>
            <p:ph idx="1"/>
          </p:nvPr>
        </p:nvSpPr>
        <p:spPr>
          <a:xfrm>
            <a:off x="179512" y="1845734"/>
            <a:ext cx="8784975" cy="4391578"/>
          </a:xfrm>
        </p:spPr>
        <p:txBody>
          <a:bodyPr>
            <a:normAutofit/>
          </a:bodyPr>
          <a:lstStyle/>
          <a:p>
            <a:r>
              <a:rPr lang="en-US" sz="2400" dirty="0"/>
              <a:t>After placental delivery, the uterus is lifted through the incision onto the draped abdominal wall, and the fundus is covered with a moistened laparotomy sponge. Although some clinicians prefer to avoid such</a:t>
            </a:r>
            <a:r>
              <a:rPr lang="en-US" sz="2400" b="1" dirty="0"/>
              <a:t> uterine exteriorization</a:t>
            </a:r>
            <a:r>
              <a:rPr lang="en-US" sz="2400" dirty="0"/>
              <a:t>, </a:t>
            </a:r>
          </a:p>
          <a:p>
            <a:r>
              <a:rPr lang="en-US" sz="2400" dirty="0"/>
              <a:t>it often has benefits that outweigh its disadvantages.</a:t>
            </a:r>
          </a:p>
          <a:p>
            <a:r>
              <a:rPr lang="en-US" sz="2400" dirty="0"/>
              <a:t> For example, </a:t>
            </a:r>
            <a:r>
              <a:rPr lang="en-US" sz="2400" b="1" dirty="0">
                <a:solidFill>
                  <a:srgbClr val="FF0000"/>
                </a:solidFill>
              </a:rPr>
              <a:t>the relaxed, atonic uterus can be recognized quickly and massage applied. </a:t>
            </a:r>
          </a:p>
          <a:p>
            <a:r>
              <a:rPr lang="en-US" sz="2400" b="1" dirty="0">
                <a:solidFill>
                  <a:schemeClr val="accent2"/>
                </a:solidFill>
              </a:rPr>
              <a:t>The principal disadvantage is discomfort and vomiting caused by traction in cesarean deliveries performed under regional analgesia</a:t>
            </a:r>
            <a:r>
              <a:rPr lang="en-US" dirty="0"/>
              <a:t>. </a:t>
            </a:r>
          </a:p>
        </p:txBody>
      </p:sp>
    </p:spTree>
    <p:extLst>
      <p:ext uri="{BB962C8B-B14F-4D97-AF65-F5344CB8AC3E}">
        <p14:creationId xmlns:p14="http://schemas.microsoft.com/office/powerpoint/2010/main" val="4031795076"/>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5D3BC097-F5D2-4695-B881-27F0F261748B}"/>
              </a:ext>
            </a:extLst>
          </p:cNvPr>
          <p:cNvSpPr>
            <a:spLocks noGrp="1"/>
          </p:cNvSpPr>
          <p:nvPr>
            <p:ph type="title"/>
          </p:nvPr>
        </p:nvSpPr>
        <p:spPr/>
        <p:txBody>
          <a:bodyPr/>
          <a:lstStyle/>
          <a:p>
            <a:r>
              <a:rPr lang="en-US" dirty="0"/>
              <a:t>After Exteriorization</a:t>
            </a:r>
          </a:p>
        </p:txBody>
      </p:sp>
      <p:sp>
        <p:nvSpPr>
          <p:cNvPr id="3" name="Content Placeholder 2">
            <a:extLst>
              <a:ext uri="{FF2B5EF4-FFF2-40B4-BE49-F238E27FC236}">
                <a16:creationId xmlns="" xmlns:a16="http://schemas.microsoft.com/office/drawing/2014/main" id="{CF79804E-9ABB-4604-ABBF-FAD48CE154E9}"/>
              </a:ext>
            </a:extLst>
          </p:cNvPr>
          <p:cNvSpPr>
            <a:spLocks noGrp="1"/>
          </p:cNvSpPr>
          <p:nvPr>
            <p:ph idx="1"/>
          </p:nvPr>
        </p:nvSpPr>
        <p:spPr/>
        <p:txBody>
          <a:bodyPr>
            <a:normAutofit/>
          </a:bodyPr>
          <a:lstStyle/>
          <a:p>
            <a:r>
              <a:rPr lang="en-US" sz="1500" dirty="0"/>
              <a:t>The uterine incision is then closed with </a:t>
            </a:r>
            <a:r>
              <a:rPr lang="en-US" b="1" dirty="0"/>
              <a:t>one or two layers of continuous 0- or No. 1 absorbable suture </a:t>
            </a:r>
            <a:r>
              <a:rPr lang="en-US" sz="1500" dirty="0"/>
              <a:t>.</a:t>
            </a:r>
          </a:p>
          <a:p>
            <a:endParaRPr lang="en-US" sz="1500" dirty="0"/>
          </a:p>
          <a:p>
            <a:r>
              <a:rPr lang="en-US" b="1" dirty="0">
                <a:solidFill>
                  <a:schemeClr val="accent2"/>
                </a:solidFill>
              </a:rPr>
              <a:t>Single-layer closure is typically faster and is not associated with higher rates of infection or transfusion </a:t>
            </a:r>
          </a:p>
          <a:p>
            <a:endParaRPr lang="en-US" b="1" dirty="0">
              <a:solidFill>
                <a:schemeClr val="accent2"/>
              </a:solidFill>
            </a:endParaRPr>
          </a:p>
        </p:txBody>
      </p:sp>
    </p:spTree>
    <p:extLst>
      <p:ext uri="{BB962C8B-B14F-4D97-AF65-F5344CB8AC3E}">
        <p14:creationId xmlns:p14="http://schemas.microsoft.com/office/powerpoint/2010/main" val="1656888164"/>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a:extLst>
              <a:ext uri="{FF2B5EF4-FFF2-40B4-BE49-F238E27FC236}">
                <a16:creationId xmlns="" xmlns:a16="http://schemas.microsoft.com/office/drawing/2014/main" id="{42D98835-F785-4478-BDE7-B80831C6C741}"/>
              </a:ext>
            </a:extLst>
          </p:cNvPr>
          <p:cNvPicPr>
            <a:picLocks noGrp="1" noChangeAspect="1"/>
          </p:cNvPicPr>
          <p:nvPr>
            <p:ph idx="1"/>
          </p:nvPr>
        </p:nvPicPr>
        <p:blipFill>
          <a:blip r:embed="rId2"/>
          <a:stretch>
            <a:fillRect/>
          </a:stretch>
        </p:blipFill>
        <p:spPr>
          <a:xfrm>
            <a:off x="0" y="857250"/>
            <a:ext cx="9144000" cy="5143500"/>
          </a:xfrm>
        </p:spPr>
      </p:pic>
    </p:spTree>
    <p:extLst>
      <p:ext uri="{BB962C8B-B14F-4D97-AF65-F5344CB8AC3E}">
        <p14:creationId xmlns:p14="http://schemas.microsoft.com/office/powerpoint/2010/main" val="76245884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71021E4D-026D-4BE5-88C1-3420C78194EF}"/>
              </a:ext>
            </a:extLst>
          </p:cNvPr>
          <p:cNvSpPr>
            <a:spLocks noGrp="1"/>
          </p:cNvSpPr>
          <p:nvPr>
            <p:ph type="title"/>
          </p:nvPr>
        </p:nvSpPr>
        <p:spPr>
          <a:xfrm>
            <a:off x="637220" y="118525"/>
            <a:ext cx="7680960" cy="1371600"/>
          </a:xfrm>
        </p:spPr>
        <p:txBody>
          <a:bodyPr>
            <a:normAutofit/>
          </a:bodyPr>
          <a:lstStyle/>
          <a:p>
            <a:pPr algn="ctr"/>
            <a:r>
              <a:rPr lang="en-US" sz="4800" dirty="0"/>
              <a:t>Classification :- </a:t>
            </a:r>
          </a:p>
        </p:txBody>
      </p:sp>
      <p:cxnSp>
        <p:nvCxnSpPr>
          <p:cNvPr id="5" name="Straight Arrow Connector 4">
            <a:extLst>
              <a:ext uri="{FF2B5EF4-FFF2-40B4-BE49-F238E27FC236}">
                <a16:creationId xmlns:a16="http://schemas.microsoft.com/office/drawing/2014/main" xmlns="" id="{B058FD69-EF99-4F98-B2F4-BBDB0E3DB4F9}"/>
              </a:ext>
            </a:extLst>
          </p:cNvPr>
          <p:cNvCxnSpPr>
            <a:cxnSpLocks/>
          </p:cNvCxnSpPr>
          <p:nvPr/>
        </p:nvCxnSpPr>
        <p:spPr>
          <a:xfrm>
            <a:off x="4477700" y="1152941"/>
            <a:ext cx="1409328" cy="119830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7" name="Straight Arrow Connector 6">
            <a:extLst>
              <a:ext uri="{FF2B5EF4-FFF2-40B4-BE49-F238E27FC236}">
                <a16:creationId xmlns:a16="http://schemas.microsoft.com/office/drawing/2014/main" xmlns="" id="{7D416BAE-C408-4E7F-BF82-0AB64CB8C9C8}"/>
              </a:ext>
            </a:extLst>
          </p:cNvPr>
          <p:cNvCxnSpPr>
            <a:cxnSpLocks/>
          </p:cNvCxnSpPr>
          <p:nvPr/>
        </p:nvCxnSpPr>
        <p:spPr>
          <a:xfrm flipH="1">
            <a:off x="2334580" y="1152941"/>
            <a:ext cx="1440160" cy="119830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2" name="Oval 11">
            <a:extLst>
              <a:ext uri="{FF2B5EF4-FFF2-40B4-BE49-F238E27FC236}">
                <a16:creationId xmlns:a16="http://schemas.microsoft.com/office/drawing/2014/main" xmlns="" id="{7469B7BB-FA40-4335-B55A-B2A36AAED323}"/>
              </a:ext>
            </a:extLst>
          </p:cNvPr>
          <p:cNvSpPr/>
          <p:nvPr/>
        </p:nvSpPr>
        <p:spPr>
          <a:xfrm>
            <a:off x="405689" y="2403415"/>
            <a:ext cx="3394720" cy="1662411"/>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t>Elective </a:t>
            </a:r>
          </a:p>
        </p:txBody>
      </p:sp>
      <p:sp>
        <p:nvSpPr>
          <p:cNvPr id="13" name="Oval 12">
            <a:extLst>
              <a:ext uri="{FF2B5EF4-FFF2-40B4-BE49-F238E27FC236}">
                <a16:creationId xmlns:a16="http://schemas.microsoft.com/office/drawing/2014/main" xmlns="" id="{D3D8C127-F6DC-406A-A43E-A5CA3B821DAE}"/>
              </a:ext>
            </a:extLst>
          </p:cNvPr>
          <p:cNvSpPr/>
          <p:nvPr/>
        </p:nvSpPr>
        <p:spPr>
          <a:xfrm>
            <a:off x="4734900" y="2348052"/>
            <a:ext cx="3552447" cy="1662411"/>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Emergency </a:t>
            </a:r>
          </a:p>
        </p:txBody>
      </p:sp>
      <p:sp>
        <p:nvSpPr>
          <p:cNvPr id="16" name="Rectangle 15">
            <a:extLst>
              <a:ext uri="{FF2B5EF4-FFF2-40B4-BE49-F238E27FC236}">
                <a16:creationId xmlns:a16="http://schemas.microsoft.com/office/drawing/2014/main" xmlns="" id="{C2723FA8-3797-4AA0-B81F-D1534EB7D498}"/>
              </a:ext>
            </a:extLst>
          </p:cNvPr>
          <p:cNvSpPr/>
          <p:nvPr/>
        </p:nvSpPr>
        <p:spPr>
          <a:xfrm>
            <a:off x="204482" y="4175532"/>
            <a:ext cx="3775947" cy="2472671"/>
          </a:xfrm>
          <a:prstGeom prst="rect">
            <a:avLst/>
          </a:prstGeom>
          <a:solidFill>
            <a:schemeClr val="bg1">
              <a:lumMod val="9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rgbClr val="7030A0"/>
                </a:solidFill>
              </a:rPr>
              <a:t>Arranged ahead of time </a:t>
            </a:r>
          </a:p>
        </p:txBody>
      </p:sp>
      <p:sp>
        <p:nvSpPr>
          <p:cNvPr id="17" name="Rectangle 16">
            <a:extLst>
              <a:ext uri="{FF2B5EF4-FFF2-40B4-BE49-F238E27FC236}">
                <a16:creationId xmlns:a16="http://schemas.microsoft.com/office/drawing/2014/main" xmlns="" id="{A88606FB-2963-421B-A839-FA54AD0B9800}"/>
              </a:ext>
            </a:extLst>
          </p:cNvPr>
          <p:cNvSpPr/>
          <p:nvPr/>
        </p:nvSpPr>
        <p:spPr>
          <a:xfrm>
            <a:off x="4186990" y="4175532"/>
            <a:ext cx="4752528" cy="2472671"/>
          </a:xfrm>
          <a:prstGeom prst="rect">
            <a:avLst/>
          </a:prstGeom>
          <a:solidFill>
            <a:schemeClr val="bg1">
              <a:lumMod val="9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rgbClr val="7030A0"/>
                </a:solidFill>
              </a:rPr>
              <a:t>When the cesarean section is done because of sudden deterioration in maternal\fetal condition or during </a:t>
            </a:r>
            <a:r>
              <a:rPr lang="en-US" sz="2400" dirty="0" err="1">
                <a:solidFill>
                  <a:srgbClr val="7030A0"/>
                </a:solidFill>
              </a:rPr>
              <a:t>labour</a:t>
            </a:r>
            <a:r>
              <a:rPr lang="en-US" sz="2400" dirty="0">
                <a:solidFill>
                  <a:srgbClr val="7030A0"/>
                </a:solidFill>
              </a:rPr>
              <a:t> due to non progress\failed induction\failed trial. </a:t>
            </a:r>
          </a:p>
        </p:txBody>
      </p:sp>
    </p:spTree>
    <p:extLst>
      <p:ext uri="{BB962C8B-B14F-4D97-AF65-F5344CB8AC3E}">
        <p14:creationId xmlns:p14="http://schemas.microsoft.com/office/powerpoint/2010/main" val="3852090102"/>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35F315DF-FBEE-482D-96B7-209846B684CF}"/>
              </a:ext>
            </a:extLst>
          </p:cNvPr>
          <p:cNvSpPr>
            <a:spLocks noGrp="1"/>
          </p:cNvSpPr>
          <p:nvPr>
            <p:ph type="title"/>
          </p:nvPr>
        </p:nvSpPr>
        <p:spPr/>
        <p:txBody>
          <a:bodyPr/>
          <a:lstStyle/>
          <a:p>
            <a:endParaRPr lang="en-US"/>
          </a:p>
        </p:txBody>
      </p:sp>
      <p:sp>
        <p:nvSpPr>
          <p:cNvPr id="3" name="Content Placeholder 2">
            <a:extLst>
              <a:ext uri="{FF2B5EF4-FFF2-40B4-BE49-F238E27FC236}">
                <a16:creationId xmlns="" xmlns:a16="http://schemas.microsoft.com/office/drawing/2014/main" id="{9FD87DF3-0CC1-4AE5-BF1C-1472F0DED60B}"/>
              </a:ext>
            </a:extLst>
          </p:cNvPr>
          <p:cNvSpPr>
            <a:spLocks noGrp="1"/>
          </p:cNvSpPr>
          <p:nvPr>
            <p:ph idx="1"/>
          </p:nvPr>
        </p:nvSpPr>
        <p:spPr/>
        <p:txBody>
          <a:bodyPr/>
          <a:lstStyle/>
          <a:p>
            <a:endParaRPr lang="en-US"/>
          </a:p>
        </p:txBody>
      </p:sp>
    </p:spTree>
    <p:extLst>
      <p:ext uri="{BB962C8B-B14F-4D97-AF65-F5344CB8AC3E}">
        <p14:creationId xmlns:p14="http://schemas.microsoft.com/office/powerpoint/2010/main" val="82091329"/>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187FBDFB-2920-4D78-AAF1-3259378B5023}"/>
              </a:ext>
            </a:extLst>
          </p:cNvPr>
          <p:cNvSpPr>
            <a:spLocks noGrp="1"/>
          </p:cNvSpPr>
          <p:nvPr>
            <p:ph type="title"/>
          </p:nvPr>
        </p:nvSpPr>
        <p:spPr>
          <a:xfrm>
            <a:off x="404080" y="360164"/>
            <a:ext cx="8560407" cy="994172"/>
          </a:xfrm>
        </p:spPr>
        <p:txBody>
          <a:bodyPr>
            <a:normAutofit fontScale="90000"/>
          </a:bodyPr>
          <a:lstStyle/>
          <a:p>
            <a:r>
              <a:rPr lang="en-US" sz="4900" dirty="0">
                <a:solidFill>
                  <a:schemeClr val="accent1"/>
                </a:solidFill>
              </a:rPr>
              <a:t>Deliver baby and placenta  (summary</a:t>
            </a:r>
            <a:r>
              <a:rPr lang="en-US" dirty="0">
                <a:solidFill>
                  <a:schemeClr val="accent1"/>
                </a:solidFill>
              </a:rPr>
              <a:t>)</a:t>
            </a:r>
          </a:p>
        </p:txBody>
      </p:sp>
      <p:sp>
        <p:nvSpPr>
          <p:cNvPr id="3" name="Content Placeholder 2">
            <a:extLst>
              <a:ext uri="{FF2B5EF4-FFF2-40B4-BE49-F238E27FC236}">
                <a16:creationId xmlns="" xmlns:a16="http://schemas.microsoft.com/office/drawing/2014/main" id="{8BA8E3FB-1EA5-4697-9046-FB0593E298B1}"/>
              </a:ext>
            </a:extLst>
          </p:cNvPr>
          <p:cNvSpPr>
            <a:spLocks noGrp="1"/>
          </p:cNvSpPr>
          <p:nvPr>
            <p:ph idx="1"/>
          </p:nvPr>
        </p:nvSpPr>
        <p:spPr>
          <a:xfrm>
            <a:off x="0" y="1640060"/>
            <a:ext cx="9144000" cy="4360690"/>
          </a:xfrm>
        </p:spPr>
        <p:txBody>
          <a:bodyPr>
            <a:normAutofit fontScale="92500" lnSpcReduction="20000"/>
          </a:bodyPr>
          <a:lstStyle/>
          <a:p>
            <a:endParaRPr lang="en-US" dirty="0"/>
          </a:p>
          <a:p>
            <a:r>
              <a:rPr lang="en-US" sz="2200" dirty="0"/>
              <a:t>Once the uterus is incised, the membranes are ruptured if still intact, and the</a:t>
            </a:r>
          </a:p>
          <a:p>
            <a:r>
              <a:rPr lang="en-US" sz="2200" dirty="0"/>
              <a:t>operator’s hand is positioned below the presenting part. If cephalic, the head is</a:t>
            </a:r>
          </a:p>
          <a:p>
            <a:r>
              <a:rPr lang="en-US" sz="2200" dirty="0"/>
              <a:t>flexed and delivered by elevation through the uterine incision either manually or</a:t>
            </a:r>
          </a:p>
          <a:p>
            <a:r>
              <a:rPr lang="en-US" sz="2200" dirty="0"/>
              <a:t>with forceps. Fundal pressure is applied by the assistant to aid delivery; this</a:t>
            </a:r>
          </a:p>
          <a:p>
            <a:r>
              <a:rPr lang="en-US" sz="2200" dirty="0"/>
              <a:t>should not commence until the presenting part is located within the incision – for</a:t>
            </a:r>
          </a:p>
          <a:p>
            <a:r>
              <a:rPr lang="en-US" sz="2200" dirty="0"/>
              <a:t>fear of converting the lie from longitudinal to transverse. Once the fetus is</a:t>
            </a:r>
          </a:p>
          <a:p>
            <a:r>
              <a:rPr lang="en-US" sz="2200" dirty="0"/>
              <a:t>delivered, an oxytocic agent (5 IU </a:t>
            </a:r>
            <a:r>
              <a:rPr lang="en-US" sz="2200" dirty="0" err="1"/>
              <a:t>Syntocinon</a:t>
            </a:r>
            <a:r>
              <a:rPr lang="en-US" sz="2200" dirty="0"/>
              <a:t>™ IV) is administered to aid uterine</a:t>
            </a:r>
          </a:p>
          <a:p>
            <a:r>
              <a:rPr lang="en-US" sz="2200" dirty="0"/>
              <a:t>contraction and placental separation. The placenta is delivered by controlled cord</a:t>
            </a:r>
          </a:p>
          <a:p>
            <a:r>
              <a:rPr lang="en-US" sz="2200" dirty="0"/>
              <a:t>traction; manual removal significantly increases the intraoperative blood loss and</a:t>
            </a:r>
          </a:p>
          <a:p>
            <a:r>
              <a:rPr lang="en-US" sz="2200" dirty="0"/>
              <a:t>postoperative infectious morbidity</a:t>
            </a:r>
          </a:p>
        </p:txBody>
      </p:sp>
    </p:spTree>
    <p:extLst>
      <p:ext uri="{BB962C8B-B14F-4D97-AF65-F5344CB8AC3E}">
        <p14:creationId xmlns:p14="http://schemas.microsoft.com/office/powerpoint/2010/main" val="255544543"/>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 xmlns:a16="http://schemas.microsoft.com/office/drawing/2014/main" id="{A1D3C872-E58B-4FB7-82B9-F18DE907A7CD}"/>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51521" y="224644"/>
            <a:ext cx="8640958" cy="6408712"/>
          </a:xfrm>
          <a:prstGeom prst="rect">
            <a:avLst/>
          </a:prstGeom>
          <a:ln w="228600" cap="sq" cmpd="thickThin">
            <a:solidFill>
              <a:srgbClr val="000000"/>
            </a:solidFill>
            <a:prstDash val="solid"/>
            <a:miter lim="800000"/>
          </a:ln>
          <a:effectLst>
            <a:innerShdw blurRad="76200">
              <a:srgbClr val="000000"/>
            </a:innerShdw>
          </a:effectLst>
        </p:spPr>
      </p:pic>
      <p:pic>
        <p:nvPicPr>
          <p:cNvPr id="11" name="Content Placeholder 10">
            <a:extLst>
              <a:ext uri="{FF2B5EF4-FFF2-40B4-BE49-F238E27FC236}">
                <a16:creationId xmlns="" xmlns:a16="http://schemas.microsoft.com/office/drawing/2014/main" id="{6F1D9921-B8BB-43C3-80D9-C9AED63A639B}"/>
              </a:ext>
            </a:extLst>
          </p:cNvPr>
          <p:cNvPicPr>
            <a:picLocks noGrp="1" noChangeAspect="1"/>
          </p:cNvPicPr>
          <p:nvPr>
            <p:ph idx="1"/>
          </p:nvPr>
        </p:nvPicPr>
        <p:blipFill>
          <a:blip r:embed="rId4">
            <a:extLst>
              <a:ext uri="{28A0092B-C50C-407E-A947-70E740481C1C}">
                <a14:useLocalDpi xmlns:a14="http://schemas.microsoft.com/office/drawing/2010/main" val="0"/>
              </a:ext>
            </a:extLst>
          </a:blip>
          <a:stretch>
            <a:fillRect/>
          </a:stretch>
        </p:blipFill>
        <p:spPr>
          <a:xfrm>
            <a:off x="161320" y="27316"/>
            <a:ext cx="8863766" cy="6606040"/>
          </a:xfrm>
        </p:spPr>
      </p:pic>
    </p:spTree>
    <p:extLst>
      <p:ext uri="{BB962C8B-B14F-4D97-AF65-F5344CB8AC3E}">
        <p14:creationId xmlns:p14="http://schemas.microsoft.com/office/powerpoint/2010/main" val="2805454693"/>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ctrTitle"/>
          </p:nvPr>
        </p:nvSpPr>
        <p:spPr>
          <a:xfrm>
            <a:off x="1143000" y="1176995"/>
            <a:ext cx="6858000" cy="1790700"/>
          </a:xfrm>
        </p:spPr>
        <p:txBody>
          <a:bodyPr/>
          <a:lstStyle/>
          <a:p>
            <a:r>
              <a:rPr lang="en-US" dirty="0" smtClean="0"/>
              <a:t>CS Complications </a:t>
            </a:r>
            <a:endParaRPr lang="ar-JO" dirty="0"/>
          </a:p>
        </p:txBody>
      </p:sp>
      <p:sp>
        <p:nvSpPr>
          <p:cNvPr id="3" name="عنوان فرعي 2"/>
          <p:cNvSpPr>
            <a:spLocks noGrp="1"/>
          </p:cNvSpPr>
          <p:nvPr>
            <p:ph type="subTitle" idx="1"/>
          </p:nvPr>
        </p:nvSpPr>
        <p:spPr/>
        <p:txBody>
          <a:bodyPr>
            <a:normAutofit lnSpcReduction="10000"/>
          </a:bodyPr>
          <a:lstStyle/>
          <a:p>
            <a:r>
              <a:rPr lang="en-US" dirty="0" smtClean="0"/>
              <a:t>Done by: </a:t>
            </a:r>
            <a:r>
              <a:rPr lang="en-US" dirty="0" err="1" smtClean="0"/>
              <a:t>Muneeb</a:t>
            </a:r>
            <a:r>
              <a:rPr lang="en-US" dirty="0" smtClean="0"/>
              <a:t> </a:t>
            </a:r>
            <a:r>
              <a:rPr lang="en-US" dirty="0" err="1" smtClean="0"/>
              <a:t>Husein</a:t>
            </a:r>
            <a:r>
              <a:rPr lang="en-US" dirty="0" smtClean="0"/>
              <a:t> AR </a:t>
            </a:r>
          </a:p>
          <a:p>
            <a:r>
              <a:rPr lang="en-US" dirty="0" smtClean="0"/>
              <a:t>Supervised by : Dr. </a:t>
            </a:r>
            <a:r>
              <a:rPr lang="en-US" dirty="0" err="1" smtClean="0"/>
              <a:t>Hashem</a:t>
            </a:r>
            <a:endParaRPr lang="ar-JO" dirty="0"/>
          </a:p>
        </p:txBody>
      </p:sp>
    </p:spTree>
    <p:extLst>
      <p:ext uri="{BB962C8B-B14F-4D97-AF65-F5344CB8AC3E}">
        <p14:creationId xmlns:p14="http://schemas.microsoft.com/office/powerpoint/2010/main" val="3978766433"/>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a:xfrm>
            <a:off x="597943" y="1121000"/>
            <a:ext cx="7886700" cy="4117181"/>
          </a:xfrm>
        </p:spPr>
        <p:txBody>
          <a:bodyPr>
            <a:noAutofit/>
          </a:bodyPr>
          <a:lstStyle/>
          <a:p>
            <a:pPr algn="l" rtl="0"/>
            <a:r>
              <a:rPr lang="en-US" dirty="0" smtClean="0"/>
              <a:t>Although caesarean section is relatively </a:t>
            </a:r>
            <a:r>
              <a:rPr lang="en-US" dirty="0" smtClean="0">
                <a:solidFill>
                  <a:srgbClr val="FF0000"/>
                </a:solidFill>
              </a:rPr>
              <a:t>safe </a:t>
            </a:r>
            <a:r>
              <a:rPr lang="en-US" dirty="0" smtClean="0"/>
              <a:t>, the women need to be </a:t>
            </a:r>
            <a:r>
              <a:rPr lang="en-US" dirty="0" smtClean="0">
                <a:solidFill>
                  <a:srgbClr val="FF0000"/>
                </a:solidFill>
              </a:rPr>
              <a:t>counseled</a:t>
            </a:r>
            <a:r>
              <a:rPr lang="en-US" dirty="0" smtClean="0"/>
              <a:t> about potential complications .</a:t>
            </a:r>
          </a:p>
          <a:p>
            <a:pPr algn="l" rtl="0"/>
            <a:endParaRPr lang="en-US" dirty="0"/>
          </a:p>
          <a:p>
            <a:pPr marL="0" indent="0">
              <a:buNone/>
            </a:pPr>
            <a:endParaRPr lang="en-US" dirty="0"/>
          </a:p>
          <a:p>
            <a:pPr algn="l" rtl="0"/>
            <a:r>
              <a:rPr lang="en-US" dirty="0"/>
              <a:t>The risks associated with cesarean delivery can be divided into those that are </a:t>
            </a:r>
            <a:r>
              <a:rPr lang="en-US" dirty="0" smtClean="0"/>
              <a:t>:</a:t>
            </a:r>
          </a:p>
          <a:p>
            <a:pPr marL="385763" indent="-385763">
              <a:buFont typeface="+mj-lt"/>
              <a:buAutoNum type="arabicPeriod"/>
            </a:pPr>
            <a:r>
              <a:rPr lang="en-US" dirty="0" smtClean="0"/>
              <a:t>short term. </a:t>
            </a:r>
          </a:p>
          <a:p>
            <a:pPr marL="385763" indent="-385763">
              <a:buFont typeface="+mj-lt"/>
              <a:buAutoNum type="arabicPeriod"/>
            </a:pPr>
            <a:r>
              <a:rPr lang="en-US" dirty="0" smtClean="0"/>
              <a:t>Long term.  </a:t>
            </a:r>
          </a:p>
          <a:p>
            <a:pPr marL="385763" indent="-385763">
              <a:buFont typeface="+mj-lt"/>
              <a:buAutoNum type="arabicPeriod"/>
            </a:pPr>
            <a:r>
              <a:rPr lang="en-US" dirty="0" smtClean="0"/>
              <a:t>risks </a:t>
            </a:r>
            <a:r>
              <a:rPr lang="en-US" dirty="0"/>
              <a:t>to future pregnancies. </a:t>
            </a:r>
            <a:endParaRPr lang="en-US" dirty="0" smtClean="0"/>
          </a:p>
          <a:p>
            <a:pPr marL="385763" indent="-385763">
              <a:buFont typeface="+mj-lt"/>
              <a:buAutoNum type="arabicPeriod"/>
            </a:pPr>
            <a:r>
              <a:rPr lang="en-US" dirty="0" smtClean="0"/>
              <a:t>risks </a:t>
            </a:r>
            <a:r>
              <a:rPr lang="en-US" dirty="0"/>
              <a:t>to the </a:t>
            </a:r>
            <a:r>
              <a:rPr lang="en-US" dirty="0" smtClean="0"/>
              <a:t>newborn.</a:t>
            </a:r>
          </a:p>
          <a:p>
            <a:pPr marL="385763" indent="-385763">
              <a:buFont typeface="+mj-lt"/>
              <a:buAutoNum type="arabicPeriod"/>
            </a:pPr>
            <a:endParaRPr lang="en-US" dirty="0"/>
          </a:p>
          <a:p>
            <a:pPr marL="0" indent="0">
              <a:buNone/>
            </a:pPr>
            <a:endParaRPr lang="en-US" dirty="0" smtClean="0"/>
          </a:p>
        </p:txBody>
      </p:sp>
    </p:spTree>
    <p:extLst>
      <p:ext uri="{BB962C8B-B14F-4D97-AF65-F5344CB8AC3E}">
        <p14:creationId xmlns:p14="http://schemas.microsoft.com/office/powerpoint/2010/main" val="12076984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4" end="4"/>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5" end="5"/>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6" end="6"/>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628650" y="957085"/>
            <a:ext cx="7886700" cy="994172"/>
          </a:xfrm>
        </p:spPr>
        <p:txBody>
          <a:bodyPr/>
          <a:lstStyle/>
          <a:p>
            <a:pPr algn="l"/>
            <a:r>
              <a:rPr lang="en-US" dirty="0" smtClean="0"/>
              <a:t>Short term complication: </a:t>
            </a:r>
            <a:endParaRPr lang="ar-JO" dirty="0"/>
          </a:p>
        </p:txBody>
      </p:sp>
      <p:sp>
        <p:nvSpPr>
          <p:cNvPr id="3" name="عنصر نائب للمحتوى 2"/>
          <p:cNvSpPr>
            <a:spLocks noGrp="1"/>
          </p:cNvSpPr>
          <p:nvPr>
            <p:ph idx="1"/>
          </p:nvPr>
        </p:nvSpPr>
        <p:spPr>
          <a:xfrm>
            <a:off x="628650" y="1951257"/>
            <a:ext cx="7886700" cy="3263504"/>
          </a:xfrm>
        </p:spPr>
        <p:txBody>
          <a:bodyPr>
            <a:normAutofit fontScale="92500" lnSpcReduction="20000"/>
          </a:bodyPr>
          <a:lstStyle/>
          <a:p>
            <a:pPr marL="0" indent="0">
              <a:buNone/>
            </a:pPr>
            <a:r>
              <a:rPr lang="en-US" b="1" dirty="0" smtClean="0"/>
              <a:t>1. Hemorrhage: </a:t>
            </a:r>
          </a:p>
          <a:p>
            <a:pPr algn="l" rtl="0"/>
            <a:r>
              <a:rPr lang="en-US" dirty="0" smtClean="0"/>
              <a:t>Blood </a:t>
            </a:r>
            <a:r>
              <a:rPr lang="en-US" dirty="0"/>
              <a:t>loss during a cesarean delivery may be greater than during a vaginal </a:t>
            </a:r>
            <a:r>
              <a:rPr lang="en-US" dirty="0" smtClean="0"/>
              <a:t>delivery,</a:t>
            </a:r>
            <a:r>
              <a:rPr lang="en-US" dirty="0"/>
              <a:t> however, the transfusion rate remains low at 1% to 2% of patients undergoing cesarean section</a:t>
            </a:r>
            <a:r>
              <a:rPr lang="en-US" dirty="0" smtClean="0"/>
              <a:t>.</a:t>
            </a:r>
          </a:p>
          <a:p>
            <a:pPr algn="l" rtl="0"/>
            <a:endParaRPr lang="en-US" dirty="0"/>
          </a:p>
          <a:p>
            <a:pPr algn="l" rtl="0"/>
            <a:r>
              <a:rPr lang="en-US" dirty="0"/>
              <a:t>Excessive blood loss during a cesarean section typically results from laceration of uterine vessels that occurs with extension of the uterine incision. Additional lacerations may extend into the vagina and result in significant bleeding and increased operative time</a:t>
            </a:r>
            <a:r>
              <a:rPr lang="en-US" dirty="0" smtClean="0"/>
              <a:t>.</a:t>
            </a:r>
          </a:p>
          <a:p>
            <a:pPr algn="l" rtl="0"/>
            <a:endParaRPr lang="en-US" dirty="0"/>
          </a:p>
          <a:p>
            <a:pPr algn="l" rtl="0"/>
            <a:r>
              <a:rPr lang="en-US" dirty="0"/>
              <a:t> </a:t>
            </a:r>
            <a:r>
              <a:rPr lang="en-US" b="1" dirty="0"/>
              <a:t>The mean estimated blood loss at cesarean delivery is approximately 1000 </a:t>
            </a:r>
            <a:r>
              <a:rPr lang="en-US" b="1" dirty="0" err="1"/>
              <a:t>mL.</a:t>
            </a:r>
            <a:endParaRPr lang="en-US" b="1" dirty="0"/>
          </a:p>
          <a:p>
            <a:pPr marL="0" indent="0">
              <a:buNone/>
            </a:pPr>
            <a:endParaRPr lang="ar-JO" dirty="0"/>
          </a:p>
        </p:txBody>
      </p:sp>
    </p:spTree>
    <p:extLst>
      <p:ext uri="{BB962C8B-B14F-4D97-AF65-F5344CB8AC3E}">
        <p14:creationId xmlns:p14="http://schemas.microsoft.com/office/powerpoint/2010/main" val="36804016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a:xfrm>
            <a:off x="618414" y="1653263"/>
            <a:ext cx="7886700" cy="3263504"/>
          </a:xfrm>
        </p:spPr>
        <p:txBody>
          <a:bodyPr>
            <a:normAutofit fontScale="92500" lnSpcReduction="20000"/>
          </a:bodyPr>
          <a:lstStyle/>
          <a:p>
            <a:pPr marL="0" indent="0">
              <a:buNone/>
            </a:pPr>
            <a:r>
              <a:rPr lang="en-US" sz="2250" b="1" dirty="0"/>
              <a:t>2. Infection : </a:t>
            </a:r>
          </a:p>
          <a:p>
            <a:pPr algn="l" rtl="0"/>
            <a:r>
              <a:rPr lang="en-US" dirty="0" smtClean="0"/>
              <a:t>Infection </a:t>
            </a:r>
            <a:r>
              <a:rPr lang="en-US" dirty="0"/>
              <a:t>is one of the most common complications of </a:t>
            </a:r>
            <a:r>
              <a:rPr lang="en-US" dirty="0" smtClean="0"/>
              <a:t>cesarean delivery. In </a:t>
            </a:r>
            <a:r>
              <a:rPr lang="en-US" dirty="0"/>
              <a:t>the absence of prophylactic antibiotics, the rates of postpartum </a:t>
            </a:r>
            <a:r>
              <a:rPr lang="en-US" dirty="0" err="1"/>
              <a:t>endomyometritis</a:t>
            </a:r>
            <a:r>
              <a:rPr lang="en-US" dirty="0"/>
              <a:t> can be as high as 35% to 40</a:t>
            </a:r>
            <a:r>
              <a:rPr lang="en-US" dirty="0" smtClean="0"/>
              <a:t>%.</a:t>
            </a:r>
          </a:p>
          <a:p>
            <a:pPr marL="0" indent="0">
              <a:buNone/>
            </a:pPr>
            <a:endParaRPr lang="en-US" dirty="0" smtClean="0"/>
          </a:p>
          <a:p>
            <a:pPr algn="l" rtl="0"/>
            <a:r>
              <a:rPr lang="en-US" dirty="0"/>
              <a:t>Another common complication of cesarean delivery is wound infection. Wound infections may occur in 2.5% to 16% of cesareans.</a:t>
            </a:r>
            <a:endParaRPr lang="en-US" dirty="0" smtClean="0"/>
          </a:p>
          <a:p>
            <a:pPr marL="0" indent="0">
              <a:buNone/>
            </a:pPr>
            <a:endParaRPr lang="en-US" dirty="0"/>
          </a:p>
          <a:p>
            <a:pPr algn="l" rtl="0"/>
            <a:r>
              <a:rPr lang="en-US" dirty="0" smtClean="0"/>
              <a:t>Risk for Infection increase with : the presence of ruptured membranes [ most important ], With obesity particularly important role in the </a:t>
            </a:r>
            <a:r>
              <a:rPr lang="en-US" dirty="0" err="1" smtClean="0"/>
              <a:t>occurance</a:t>
            </a:r>
            <a:r>
              <a:rPr lang="en-US" dirty="0" smtClean="0"/>
              <a:t> of wound infection,  </a:t>
            </a:r>
            <a:r>
              <a:rPr lang="en-US" i="0" dirty="0" smtClean="0">
                <a:solidFill>
                  <a:srgbClr val="000000"/>
                </a:solidFill>
                <a:effectLst/>
                <a:latin typeface="Arial" panose="020B0604020202020204" pitchFamily="34" charset="0"/>
              </a:rPr>
              <a:t>blood transfusion. </a:t>
            </a:r>
            <a:endParaRPr lang="ar-JO" dirty="0" smtClean="0"/>
          </a:p>
          <a:p>
            <a:pPr algn="l" rtl="0"/>
            <a:endParaRPr lang="en-US" dirty="0" smtClean="0"/>
          </a:p>
          <a:p>
            <a:pPr algn="l" rtl="0"/>
            <a:endParaRPr lang="en-US" dirty="0"/>
          </a:p>
          <a:p>
            <a:pPr algn="l" rtl="0"/>
            <a:endParaRPr lang="ar-JO" dirty="0"/>
          </a:p>
        </p:txBody>
      </p:sp>
    </p:spTree>
    <p:extLst>
      <p:ext uri="{BB962C8B-B14F-4D97-AF65-F5344CB8AC3E}">
        <p14:creationId xmlns:p14="http://schemas.microsoft.com/office/powerpoint/2010/main" val="22851598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a:xfrm>
            <a:off x="590842" y="1173773"/>
            <a:ext cx="7913957" cy="4242344"/>
          </a:xfrm>
        </p:spPr>
        <p:txBody>
          <a:bodyPr/>
          <a:lstStyle/>
          <a:p>
            <a:pPr marL="0" indent="0">
              <a:buNone/>
            </a:pPr>
            <a:r>
              <a:rPr lang="en-US" b="1" dirty="0" smtClean="0"/>
              <a:t>Other Causes of infection : </a:t>
            </a:r>
          </a:p>
          <a:p>
            <a:pPr lvl="0" algn="l" rtl="0"/>
            <a:r>
              <a:rPr lang="en-US" dirty="0" smtClean="0"/>
              <a:t>Atelectasis.</a:t>
            </a:r>
          </a:p>
          <a:p>
            <a:pPr lvl="0" algn="l" rtl="0"/>
            <a:r>
              <a:rPr lang="en-US" dirty="0" smtClean="0"/>
              <a:t>Pneumonia ( Aspiration).  </a:t>
            </a:r>
            <a:endParaRPr lang="en-US" dirty="0"/>
          </a:p>
          <a:p>
            <a:pPr lvl="0" algn="l" rtl="0"/>
            <a:r>
              <a:rPr lang="en-US" dirty="0" smtClean="0"/>
              <a:t>Bacteremia. </a:t>
            </a:r>
            <a:endParaRPr lang="en-US" dirty="0"/>
          </a:p>
          <a:p>
            <a:pPr lvl="0" algn="l" rtl="0"/>
            <a:r>
              <a:rPr lang="en-US" dirty="0"/>
              <a:t>Urinary tract </a:t>
            </a:r>
            <a:r>
              <a:rPr lang="en-US" dirty="0" smtClean="0"/>
              <a:t>infection.</a:t>
            </a:r>
            <a:endParaRPr lang="en-US" dirty="0"/>
          </a:p>
          <a:p>
            <a:pPr algn="l" rtl="0"/>
            <a:r>
              <a:rPr lang="en-US" dirty="0" smtClean="0"/>
              <a:t>Deep Abscesses. </a:t>
            </a:r>
          </a:p>
          <a:p>
            <a:pPr algn="l" rtl="0"/>
            <a:endParaRPr lang="en-US" dirty="0"/>
          </a:p>
          <a:p>
            <a:pPr marL="0" indent="0">
              <a:buNone/>
            </a:pPr>
            <a:r>
              <a:rPr lang="en-US" b="1" dirty="0" smtClean="0"/>
              <a:t>Source : </a:t>
            </a:r>
          </a:p>
          <a:p>
            <a:pPr marL="0" indent="0">
              <a:buNone/>
            </a:pPr>
            <a:r>
              <a:rPr lang="en-US" dirty="0" smtClean="0"/>
              <a:t>The </a:t>
            </a:r>
            <a:r>
              <a:rPr lang="en-US" dirty="0"/>
              <a:t>most important source of microorganisms responsible for post caesarean section infection is the </a:t>
            </a:r>
            <a:r>
              <a:rPr lang="en-US" dirty="0">
                <a:solidFill>
                  <a:srgbClr val="FF0000"/>
                </a:solidFill>
              </a:rPr>
              <a:t>genital tract </a:t>
            </a:r>
            <a:r>
              <a:rPr lang="en-US" dirty="0"/>
              <a:t>, particularly if the membranes are ruptured preoperatively </a:t>
            </a:r>
            <a:endParaRPr lang="ar-JO" dirty="0"/>
          </a:p>
          <a:p>
            <a:pPr marL="0" indent="0">
              <a:buNone/>
            </a:pPr>
            <a:endParaRPr lang="ar-JO" b="1" dirty="0"/>
          </a:p>
        </p:txBody>
      </p:sp>
    </p:spTree>
    <p:extLst>
      <p:ext uri="{BB962C8B-B14F-4D97-AF65-F5344CB8AC3E}">
        <p14:creationId xmlns:p14="http://schemas.microsoft.com/office/powerpoint/2010/main" val="19270956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3">
                                            <p:txEl>
                                              <p:pRg st="7" end="7"/>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a:xfrm>
            <a:off x="628650" y="1491871"/>
            <a:ext cx="7886700" cy="3701263"/>
          </a:xfrm>
        </p:spPr>
        <p:txBody>
          <a:bodyPr>
            <a:normAutofit/>
          </a:bodyPr>
          <a:lstStyle/>
          <a:p>
            <a:pPr marL="0" indent="0">
              <a:buNone/>
            </a:pPr>
            <a:r>
              <a:rPr lang="en-US" b="1" dirty="0" smtClean="0"/>
              <a:t>3. </a:t>
            </a:r>
            <a:r>
              <a:rPr lang="en-US" b="1" dirty="0"/>
              <a:t>Incidental Surgical </a:t>
            </a:r>
            <a:r>
              <a:rPr lang="en-US" b="1" dirty="0" smtClean="0"/>
              <a:t>Injuries : </a:t>
            </a:r>
          </a:p>
          <a:p>
            <a:pPr algn="l" rtl="0"/>
            <a:r>
              <a:rPr lang="en-US" dirty="0" smtClean="0"/>
              <a:t>Bladder </a:t>
            </a:r>
            <a:r>
              <a:rPr lang="en-US" dirty="0"/>
              <a:t>injuries are the most common injuries to surrounding structures occurring at the time of cesarean </a:t>
            </a:r>
            <a:r>
              <a:rPr lang="en-US" dirty="0" smtClean="0"/>
              <a:t>delivery, </a:t>
            </a:r>
            <a:r>
              <a:rPr lang="en-US" dirty="0"/>
              <a:t>Less common surgical injuries involve the bowel or ureters</a:t>
            </a:r>
            <a:r>
              <a:rPr lang="en-US" dirty="0" smtClean="0"/>
              <a:t>.</a:t>
            </a:r>
          </a:p>
          <a:p>
            <a:pPr algn="l" rtl="0"/>
            <a:endParaRPr lang="en-US" dirty="0"/>
          </a:p>
          <a:p>
            <a:pPr algn="l" rtl="0"/>
            <a:r>
              <a:rPr lang="en-US" dirty="0"/>
              <a:t>Risk factors for any of these injuries are prior pelvic surgery (including prior cesarean deliveries), emergency cesarean </a:t>
            </a:r>
            <a:r>
              <a:rPr lang="en-US" dirty="0" smtClean="0"/>
              <a:t>delivery. </a:t>
            </a:r>
          </a:p>
          <a:p>
            <a:pPr algn="l" rtl="0"/>
            <a:endParaRPr lang="en-US" dirty="0"/>
          </a:p>
          <a:p>
            <a:pPr algn="l" rtl="0"/>
            <a:r>
              <a:rPr lang="en-US" dirty="0"/>
              <a:t>Early recognition and prompt management of these injuries are key to preventing the development of further complications, such as sepsis, renal failure, and fistula formation.</a:t>
            </a:r>
            <a:endParaRPr lang="en-US" dirty="0" smtClean="0"/>
          </a:p>
          <a:p>
            <a:pPr algn="l" rtl="0"/>
            <a:endParaRPr lang="en-US" dirty="0"/>
          </a:p>
          <a:p>
            <a:pPr algn="l" rtl="0"/>
            <a:endParaRPr lang="en-US" dirty="0" smtClean="0"/>
          </a:p>
          <a:p>
            <a:pPr algn="l" rtl="0"/>
            <a:endParaRPr lang="en-US" dirty="0"/>
          </a:p>
          <a:p>
            <a:pPr algn="l" rtl="0"/>
            <a:endParaRPr lang="ar-JO" dirty="0"/>
          </a:p>
        </p:txBody>
      </p:sp>
    </p:spTree>
    <p:extLst>
      <p:ext uri="{BB962C8B-B14F-4D97-AF65-F5344CB8AC3E}">
        <p14:creationId xmlns:p14="http://schemas.microsoft.com/office/powerpoint/2010/main" val="10241772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a:xfrm>
            <a:off x="608178" y="1561140"/>
            <a:ext cx="7886700" cy="3994352"/>
          </a:xfrm>
        </p:spPr>
        <p:txBody>
          <a:bodyPr>
            <a:normAutofit fontScale="92500" lnSpcReduction="10000"/>
          </a:bodyPr>
          <a:lstStyle/>
          <a:p>
            <a:pPr marL="0" indent="0">
              <a:buNone/>
            </a:pPr>
            <a:r>
              <a:rPr lang="en-US" sz="2250" b="1" dirty="0"/>
              <a:t>4. Emergency Hysterectomy: </a:t>
            </a:r>
          </a:p>
          <a:p>
            <a:pPr algn="l" rtl="0"/>
            <a:r>
              <a:rPr lang="en-US" dirty="0" smtClean="0"/>
              <a:t>The </a:t>
            </a:r>
            <a:r>
              <a:rPr lang="en-US" dirty="0"/>
              <a:t>risk of the need for hysterectomy after or during a cesarean delivery is greater than after a vaginal </a:t>
            </a:r>
            <a:r>
              <a:rPr lang="en-US" dirty="0" smtClean="0"/>
              <a:t>delivery. </a:t>
            </a:r>
          </a:p>
          <a:p>
            <a:pPr algn="l" rtl="0"/>
            <a:endParaRPr lang="en-US" dirty="0"/>
          </a:p>
          <a:p>
            <a:pPr algn="l" rtl="0"/>
            <a:r>
              <a:rPr lang="en-US" dirty="0" smtClean="0"/>
              <a:t>The most important risk factor for emergency postpartum hysterectomy is a previous Caesarean section especially when placenta overlies the old scar , increasing the risk of placenta </a:t>
            </a:r>
            <a:r>
              <a:rPr lang="en-US" dirty="0" err="1" smtClean="0"/>
              <a:t>accreta</a:t>
            </a:r>
            <a:r>
              <a:rPr lang="en-US" dirty="0" smtClean="0"/>
              <a:t>.</a:t>
            </a:r>
          </a:p>
          <a:p>
            <a:pPr algn="l" rtl="0"/>
            <a:endParaRPr lang="en-US" dirty="0"/>
          </a:p>
          <a:p>
            <a:pPr algn="l" rtl="0"/>
            <a:r>
              <a:rPr lang="en-US" dirty="0" smtClean="0"/>
              <a:t>The most common indication for caesarean hysterectomy is: uncontrollable maternal hemorrhage, </a:t>
            </a:r>
          </a:p>
          <a:p>
            <a:pPr algn="l" rtl="0"/>
            <a:endParaRPr lang="en-US" dirty="0"/>
          </a:p>
          <a:p>
            <a:pPr algn="l" rtl="0"/>
            <a:r>
              <a:rPr lang="en-US" dirty="0" smtClean="0"/>
              <a:t>other indication include: atony , uterine rupture , extension of transverse uterine incision &amp; fibroids preventing uterine closure &amp; hemostasis.</a:t>
            </a:r>
          </a:p>
          <a:p>
            <a:pPr algn="l" rtl="0"/>
            <a:endParaRPr lang="en-US" dirty="0" smtClean="0"/>
          </a:p>
          <a:p>
            <a:pPr algn="l" rtl="0"/>
            <a:endParaRPr lang="en-US" dirty="0" smtClean="0"/>
          </a:p>
          <a:p>
            <a:pPr algn="l" rtl="0"/>
            <a:endParaRPr lang="en-US" dirty="0"/>
          </a:p>
          <a:p>
            <a:pPr algn="l" rtl="0"/>
            <a:endParaRPr lang="ar-JO" dirty="0"/>
          </a:p>
        </p:txBody>
      </p:sp>
    </p:spTree>
    <p:extLst>
      <p:ext uri="{BB962C8B-B14F-4D97-AF65-F5344CB8AC3E}">
        <p14:creationId xmlns:p14="http://schemas.microsoft.com/office/powerpoint/2010/main" val="30006029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557" y="20103"/>
            <a:ext cx="9143999" cy="6858000"/>
          </a:xfrm>
        </p:spPr>
      </p:pic>
    </p:spTree>
    <p:extLst>
      <p:ext uri="{BB962C8B-B14F-4D97-AF65-F5344CB8AC3E}">
        <p14:creationId xmlns:p14="http://schemas.microsoft.com/office/powerpoint/2010/main" val="1656341155"/>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a:xfrm>
            <a:off x="638885" y="1806800"/>
            <a:ext cx="7886700" cy="3263504"/>
          </a:xfrm>
        </p:spPr>
        <p:txBody>
          <a:bodyPr/>
          <a:lstStyle/>
          <a:p>
            <a:pPr marL="0" indent="0">
              <a:buNone/>
            </a:pPr>
            <a:r>
              <a:rPr lang="en-US" b="1" dirty="0" smtClean="0"/>
              <a:t>5. Pain </a:t>
            </a:r>
            <a:r>
              <a:rPr lang="en-US" dirty="0" smtClean="0"/>
              <a:t>: </a:t>
            </a:r>
          </a:p>
          <a:p>
            <a:pPr algn="l" rtl="0"/>
            <a:r>
              <a:rPr lang="en-US" dirty="0" smtClean="0"/>
              <a:t>Women </a:t>
            </a:r>
            <a:r>
              <a:rPr lang="en-US" dirty="0"/>
              <a:t>who undergo cesarean delivery more commonly experience pain after delivery compared with those having vaginal deliveries</a:t>
            </a:r>
            <a:r>
              <a:rPr lang="en-US" dirty="0" smtClean="0"/>
              <a:t>.</a:t>
            </a:r>
          </a:p>
          <a:p>
            <a:pPr algn="l" rtl="0"/>
            <a:endParaRPr lang="en-US" dirty="0"/>
          </a:p>
          <a:p>
            <a:pPr algn="l" rtl="0"/>
            <a:r>
              <a:rPr lang="en-US" dirty="0"/>
              <a:t>narcotic pain medications can have a significant impact on initial bonding between the mother and the newborn and on breastfeeding success rates, as well as maternal functioning postpartum; in addition, the risk for postpartum depression may be greater</a:t>
            </a:r>
            <a:r>
              <a:rPr lang="en-US" dirty="0" smtClean="0"/>
              <a:t>.</a:t>
            </a:r>
          </a:p>
          <a:p>
            <a:pPr algn="l" rtl="0"/>
            <a:endParaRPr lang="en-US" dirty="0"/>
          </a:p>
          <a:p>
            <a:pPr marL="0" indent="0">
              <a:buNone/>
            </a:pPr>
            <a:endParaRPr lang="ar-JO" dirty="0"/>
          </a:p>
        </p:txBody>
      </p:sp>
    </p:spTree>
    <p:extLst>
      <p:ext uri="{BB962C8B-B14F-4D97-AF65-F5344CB8AC3E}">
        <p14:creationId xmlns:p14="http://schemas.microsoft.com/office/powerpoint/2010/main" val="24063744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a:xfrm>
            <a:off x="453683" y="1469195"/>
            <a:ext cx="8050800" cy="4236841"/>
          </a:xfrm>
        </p:spPr>
        <p:txBody>
          <a:bodyPr>
            <a:normAutofit fontScale="62500" lnSpcReduction="20000"/>
          </a:bodyPr>
          <a:lstStyle/>
          <a:p>
            <a:pPr marL="0" indent="0">
              <a:buNone/>
            </a:pPr>
            <a:r>
              <a:rPr lang="en-US" sz="2250" b="1" dirty="0"/>
              <a:t>6. Thromboembolism : </a:t>
            </a:r>
          </a:p>
          <a:p>
            <a:pPr algn="l" rtl="0"/>
            <a:r>
              <a:rPr lang="en-US" sz="2250" dirty="0"/>
              <a:t>One of the leading causes of maternal mortality related to cesarean delivery is deep vein thrombosis resulting in pulmonary embolism.</a:t>
            </a:r>
          </a:p>
          <a:p>
            <a:pPr algn="l" rtl="0"/>
            <a:endParaRPr lang="en-US" sz="2250" dirty="0"/>
          </a:p>
          <a:p>
            <a:pPr algn="l" rtl="0"/>
            <a:r>
              <a:rPr lang="en-US" sz="2250" dirty="0"/>
              <a:t>The incidence of such complication can be reduced by adequate hydration , early embolization &amp; administration of prophylactic heparin.</a:t>
            </a:r>
          </a:p>
          <a:p>
            <a:pPr algn="l" rtl="0"/>
            <a:endParaRPr lang="en-US" sz="2250" dirty="0"/>
          </a:p>
          <a:p>
            <a:pPr algn="l" rtl="0"/>
            <a:endParaRPr lang="en-US" sz="2250" dirty="0"/>
          </a:p>
          <a:p>
            <a:pPr marL="0" indent="0">
              <a:buNone/>
            </a:pPr>
            <a:r>
              <a:rPr lang="en-US" sz="2250" b="1" dirty="0"/>
              <a:t>7. Paralytic ileus :</a:t>
            </a:r>
          </a:p>
          <a:p>
            <a:pPr algn="l" rtl="0"/>
            <a:r>
              <a:rPr lang="en-US" sz="2250" dirty="0"/>
              <a:t>Expected in the first few days.</a:t>
            </a:r>
          </a:p>
          <a:p>
            <a:pPr algn="l" rtl="0"/>
            <a:r>
              <a:rPr lang="en-US" sz="2250" dirty="0"/>
              <a:t> Bowel sound are absent or hypoactive and there is no passage of gas. </a:t>
            </a:r>
          </a:p>
          <a:p>
            <a:pPr algn="l" rtl="0"/>
            <a:endParaRPr lang="en-US" dirty="0" smtClean="0"/>
          </a:p>
          <a:p>
            <a:pPr algn="l" rtl="0"/>
            <a:endParaRPr lang="en-US" dirty="0" smtClean="0"/>
          </a:p>
          <a:p>
            <a:pPr algn="l" rtl="0"/>
            <a:endParaRPr lang="en-US" dirty="0"/>
          </a:p>
          <a:p>
            <a:pPr marL="0" indent="0">
              <a:buNone/>
            </a:pPr>
            <a:r>
              <a:rPr lang="en-US" dirty="0" smtClean="0"/>
              <a:t> </a:t>
            </a:r>
          </a:p>
          <a:p>
            <a:pPr algn="l" rtl="0"/>
            <a:endParaRPr lang="ar-JO" dirty="0"/>
          </a:p>
        </p:txBody>
      </p:sp>
    </p:spTree>
    <p:extLst>
      <p:ext uri="{BB962C8B-B14F-4D97-AF65-F5344CB8AC3E}">
        <p14:creationId xmlns:p14="http://schemas.microsoft.com/office/powerpoint/2010/main" val="33545890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6" end="6"/>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7" end="7"/>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a:xfrm>
            <a:off x="634621" y="1317862"/>
            <a:ext cx="8105918" cy="4151639"/>
          </a:xfrm>
        </p:spPr>
        <p:txBody>
          <a:bodyPr/>
          <a:lstStyle/>
          <a:p>
            <a:pPr algn="l" rtl="0"/>
            <a:endParaRPr lang="en-US" b="1" dirty="0"/>
          </a:p>
          <a:p>
            <a:pPr marL="0" indent="0">
              <a:buNone/>
            </a:pPr>
            <a:r>
              <a:rPr lang="en-US" b="1" dirty="0"/>
              <a:t>7. Anesthesia complication :</a:t>
            </a:r>
          </a:p>
          <a:p>
            <a:pPr algn="l" rtl="0"/>
            <a:endParaRPr lang="en-US" b="1" dirty="0"/>
          </a:p>
          <a:p>
            <a:pPr algn="l" rtl="0">
              <a:buFontTx/>
              <a:buChar char="-"/>
            </a:pPr>
            <a:r>
              <a:rPr lang="en-US" dirty="0">
                <a:solidFill>
                  <a:srgbClr val="000000"/>
                </a:solidFill>
                <a:latin typeface="Arial" panose="020B0604020202020204" pitchFamily="34" charset="0"/>
              </a:rPr>
              <a:t>Abscess / meningitis </a:t>
            </a:r>
          </a:p>
          <a:p>
            <a:pPr algn="l" rtl="0">
              <a:buFontTx/>
              <a:buChar char="-"/>
            </a:pPr>
            <a:r>
              <a:rPr lang="en-US" dirty="0">
                <a:solidFill>
                  <a:srgbClr val="000000"/>
                </a:solidFill>
                <a:latin typeface="Arial" panose="020B0604020202020204" pitchFamily="34" charset="0"/>
              </a:rPr>
              <a:t>epidural hematoma</a:t>
            </a:r>
          </a:p>
          <a:p>
            <a:pPr algn="l" rtl="0">
              <a:buFontTx/>
              <a:buChar char="-"/>
            </a:pPr>
            <a:r>
              <a:rPr lang="en-US" dirty="0">
                <a:solidFill>
                  <a:srgbClr val="000000"/>
                </a:solidFill>
                <a:latin typeface="Arial" panose="020B0604020202020204" pitchFamily="34" charset="0"/>
              </a:rPr>
              <a:t>Failed intubation</a:t>
            </a:r>
          </a:p>
          <a:p>
            <a:pPr algn="l" rtl="0">
              <a:buFontTx/>
              <a:buChar char="-"/>
            </a:pPr>
            <a:r>
              <a:rPr lang="en-US" dirty="0">
                <a:solidFill>
                  <a:srgbClr val="000000"/>
                </a:solidFill>
                <a:latin typeface="Arial" panose="020B0604020202020204" pitchFamily="34" charset="0"/>
              </a:rPr>
              <a:t>High </a:t>
            </a:r>
            <a:r>
              <a:rPr lang="en-US" dirty="0" err="1" smtClean="0">
                <a:solidFill>
                  <a:srgbClr val="000000"/>
                </a:solidFill>
                <a:latin typeface="Arial" panose="020B0604020202020204" pitchFamily="34" charset="0"/>
              </a:rPr>
              <a:t>neuroaxial</a:t>
            </a:r>
            <a:r>
              <a:rPr lang="en-US" dirty="0" smtClean="0">
                <a:solidFill>
                  <a:srgbClr val="000000"/>
                </a:solidFill>
                <a:latin typeface="Arial" panose="020B0604020202020204" pitchFamily="34" charset="0"/>
              </a:rPr>
              <a:t> </a:t>
            </a:r>
            <a:r>
              <a:rPr lang="en-US" dirty="0">
                <a:solidFill>
                  <a:srgbClr val="000000"/>
                </a:solidFill>
                <a:latin typeface="Arial" panose="020B0604020202020204" pitchFamily="34" charset="0"/>
              </a:rPr>
              <a:t>block </a:t>
            </a:r>
          </a:p>
          <a:p>
            <a:pPr algn="l" rtl="0">
              <a:buFontTx/>
              <a:buChar char="-"/>
            </a:pPr>
            <a:r>
              <a:rPr lang="en-US" dirty="0">
                <a:solidFill>
                  <a:srgbClr val="000000"/>
                </a:solidFill>
                <a:latin typeface="Arial" panose="020B0604020202020204" pitchFamily="34" charset="0"/>
              </a:rPr>
              <a:t>neurologic injury</a:t>
            </a:r>
          </a:p>
          <a:p>
            <a:pPr algn="l" rtl="0">
              <a:buFontTx/>
              <a:buChar char="-"/>
            </a:pPr>
            <a:r>
              <a:rPr lang="en-US" dirty="0">
                <a:solidFill>
                  <a:srgbClr val="000000"/>
                </a:solidFill>
                <a:latin typeface="Arial" panose="020B0604020202020204" pitchFamily="34" charset="0"/>
              </a:rPr>
              <a:t>Respiratory arrest</a:t>
            </a:r>
          </a:p>
          <a:p>
            <a:endParaRPr lang="ar-JO" dirty="0"/>
          </a:p>
        </p:txBody>
      </p:sp>
    </p:spTree>
    <p:extLst>
      <p:ext uri="{BB962C8B-B14F-4D97-AF65-F5344CB8AC3E}">
        <p14:creationId xmlns:p14="http://schemas.microsoft.com/office/powerpoint/2010/main" val="40539628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3" end="3"/>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5" end="5"/>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6" end="6"/>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7" end="7"/>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502041" y="972832"/>
            <a:ext cx="7886700" cy="994172"/>
          </a:xfrm>
        </p:spPr>
        <p:txBody>
          <a:bodyPr/>
          <a:lstStyle/>
          <a:p>
            <a:pPr algn="l"/>
            <a:r>
              <a:rPr lang="en-US" b="1" dirty="0" smtClean="0"/>
              <a:t>Post operative Fever : </a:t>
            </a:r>
            <a:endParaRPr lang="ar-JO" b="1" dirty="0"/>
          </a:p>
        </p:txBody>
      </p:sp>
      <p:sp>
        <p:nvSpPr>
          <p:cNvPr id="3" name="عنصر نائب للمحتوى 2"/>
          <p:cNvSpPr>
            <a:spLocks noGrp="1"/>
          </p:cNvSpPr>
          <p:nvPr>
            <p:ph idx="1"/>
          </p:nvPr>
        </p:nvSpPr>
        <p:spPr>
          <a:xfrm>
            <a:off x="639200" y="1967004"/>
            <a:ext cx="7886700" cy="3263504"/>
          </a:xfrm>
        </p:spPr>
        <p:txBody>
          <a:bodyPr/>
          <a:lstStyle/>
          <a:p>
            <a:pPr marL="0" indent="0">
              <a:buNone/>
            </a:pPr>
            <a:r>
              <a:rPr lang="en-US" dirty="0" smtClean="0"/>
              <a:t>Short after the onset of the Anesthesia : Malignant hyperthermia. </a:t>
            </a:r>
          </a:p>
          <a:p>
            <a:pPr marL="0" indent="0">
              <a:buNone/>
            </a:pPr>
            <a:r>
              <a:rPr lang="en-US" dirty="0" smtClean="0"/>
              <a:t>Within 30-45 min : Bacteremia. </a:t>
            </a:r>
          </a:p>
          <a:p>
            <a:pPr marL="0" indent="0">
              <a:buNone/>
            </a:pPr>
            <a:r>
              <a:rPr lang="en-US" dirty="0" smtClean="0"/>
              <a:t>On first day : Atelectasis. </a:t>
            </a:r>
          </a:p>
          <a:p>
            <a:pPr marL="0" indent="0">
              <a:buNone/>
            </a:pPr>
            <a:r>
              <a:rPr lang="en-US" dirty="0" smtClean="0"/>
              <a:t>On 3</a:t>
            </a:r>
            <a:r>
              <a:rPr lang="en-US" baseline="30000" dirty="0" smtClean="0"/>
              <a:t>rd</a:t>
            </a:r>
            <a:r>
              <a:rPr lang="en-US" dirty="0" smtClean="0"/>
              <a:t> day : Pneumonia or UTI. </a:t>
            </a:r>
          </a:p>
          <a:p>
            <a:pPr marL="0" indent="0">
              <a:buNone/>
            </a:pPr>
            <a:r>
              <a:rPr lang="en-US" dirty="0" smtClean="0"/>
              <a:t>On 5</a:t>
            </a:r>
            <a:r>
              <a:rPr lang="en-US" baseline="30000" dirty="0" smtClean="0"/>
              <a:t>th</a:t>
            </a:r>
            <a:r>
              <a:rPr lang="en-US" dirty="0" smtClean="0"/>
              <a:t> day : DVT </a:t>
            </a:r>
          </a:p>
          <a:p>
            <a:pPr marL="0" indent="0">
              <a:buNone/>
            </a:pPr>
            <a:r>
              <a:rPr lang="en-US" dirty="0" smtClean="0"/>
              <a:t>On 7</a:t>
            </a:r>
            <a:r>
              <a:rPr lang="en-US" baseline="30000" dirty="0" smtClean="0"/>
              <a:t>th</a:t>
            </a:r>
            <a:r>
              <a:rPr lang="en-US" dirty="0" smtClean="0"/>
              <a:t> day : Wound infection. </a:t>
            </a:r>
          </a:p>
          <a:p>
            <a:pPr marL="0" indent="0">
              <a:buNone/>
            </a:pPr>
            <a:r>
              <a:rPr lang="en-US" dirty="0" smtClean="0"/>
              <a:t>On 10-15 day : Deep abscesses.  </a:t>
            </a:r>
            <a:endParaRPr lang="ar-JO" dirty="0"/>
          </a:p>
        </p:txBody>
      </p:sp>
    </p:spTree>
    <p:extLst>
      <p:ext uri="{BB962C8B-B14F-4D97-AF65-F5344CB8AC3E}">
        <p14:creationId xmlns:p14="http://schemas.microsoft.com/office/powerpoint/2010/main" val="12343949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628650" y="946850"/>
            <a:ext cx="7886700" cy="994172"/>
          </a:xfrm>
        </p:spPr>
        <p:txBody>
          <a:bodyPr>
            <a:normAutofit fontScale="90000"/>
          </a:bodyPr>
          <a:lstStyle/>
          <a:p>
            <a:pPr algn="l"/>
            <a:r>
              <a:rPr lang="en-US" dirty="0" smtClean="0"/>
              <a:t>Long Term complication and risks to future pregnancies : </a:t>
            </a:r>
            <a:endParaRPr lang="ar-JO" dirty="0"/>
          </a:p>
        </p:txBody>
      </p:sp>
      <p:sp>
        <p:nvSpPr>
          <p:cNvPr id="3" name="عنصر نائب للمحتوى 2"/>
          <p:cNvSpPr>
            <a:spLocks noGrp="1"/>
          </p:cNvSpPr>
          <p:nvPr>
            <p:ph idx="1"/>
          </p:nvPr>
        </p:nvSpPr>
        <p:spPr>
          <a:xfrm>
            <a:off x="628650" y="2022907"/>
            <a:ext cx="7886700" cy="3604235"/>
          </a:xfrm>
        </p:spPr>
        <p:txBody>
          <a:bodyPr>
            <a:normAutofit lnSpcReduction="10000"/>
          </a:bodyPr>
          <a:lstStyle/>
          <a:p>
            <a:pPr marL="0" indent="0">
              <a:buNone/>
            </a:pPr>
            <a:r>
              <a:rPr lang="en-US" b="1" dirty="0" smtClean="0"/>
              <a:t>1. Adhesion formation: </a:t>
            </a:r>
          </a:p>
          <a:p>
            <a:pPr algn="l" rtl="0"/>
            <a:r>
              <a:rPr lang="en-US" b="1" dirty="0" smtClean="0"/>
              <a:t> </a:t>
            </a:r>
            <a:r>
              <a:rPr lang="en-US" dirty="0"/>
              <a:t>resulting from cesarean delivery is common and significantly contributes to the risk of complications at future </a:t>
            </a:r>
            <a:r>
              <a:rPr lang="en-US" dirty="0" smtClean="0"/>
              <a:t>deliveries.(Ectopic pregnancy risk will increase).</a:t>
            </a:r>
          </a:p>
          <a:p>
            <a:pPr algn="l" rtl="0"/>
            <a:r>
              <a:rPr lang="en-US" sz="2250" dirty="0"/>
              <a:t>can cause significant morbidity and mortality related to bowel obstruction, infertility, or organ injury during repeat abdominal surgery.</a:t>
            </a:r>
          </a:p>
          <a:p>
            <a:pPr marL="0" indent="0">
              <a:buNone/>
            </a:pPr>
            <a:endParaRPr lang="en-US" dirty="0"/>
          </a:p>
          <a:p>
            <a:pPr marL="0" indent="0">
              <a:buNone/>
            </a:pPr>
            <a:r>
              <a:rPr lang="en-US" b="1" dirty="0" smtClean="0"/>
              <a:t>2. Uterine Rupture: </a:t>
            </a:r>
          </a:p>
          <a:p>
            <a:pPr algn="l" rtl="0"/>
            <a:r>
              <a:rPr lang="en-US" dirty="0" smtClean="0">
                <a:solidFill>
                  <a:srgbClr val="000000"/>
                </a:solidFill>
              </a:rPr>
              <a:t>The incidence of uterine rupture is higher in women who undergo a trial of labor after cesarean delivery. </a:t>
            </a:r>
          </a:p>
          <a:p>
            <a:pPr algn="l" rtl="0"/>
            <a:endParaRPr lang="en-US" dirty="0">
              <a:solidFill>
                <a:srgbClr val="000000"/>
              </a:solidFill>
            </a:endParaRPr>
          </a:p>
          <a:p>
            <a:pPr algn="l" rtl="0"/>
            <a:endParaRPr lang="en-US" dirty="0"/>
          </a:p>
          <a:p>
            <a:pPr algn="l" rtl="0"/>
            <a:endParaRPr lang="ar-JO" dirty="0"/>
          </a:p>
        </p:txBody>
      </p:sp>
    </p:spTree>
    <p:extLst>
      <p:ext uri="{BB962C8B-B14F-4D97-AF65-F5344CB8AC3E}">
        <p14:creationId xmlns:p14="http://schemas.microsoft.com/office/powerpoint/2010/main" val="21123627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a:xfrm>
            <a:off x="628650" y="1335952"/>
            <a:ext cx="7886700" cy="4158125"/>
          </a:xfrm>
        </p:spPr>
        <p:txBody>
          <a:bodyPr>
            <a:normAutofit/>
          </a:bodyPr>
          <a:lstStyle/>
          <a:p>
            <a:pPr marL="0" indent="0">
              <a:buNone/>
            </a:pPr>
            <a:r>
              <a:rPr lang="en-US" b="1" dirty="0" smtClean="0"/>
              <a:t>3. Abnormal placentation </a:t>
            </a:r>
            <a:r>
              <a:rPr lang="en-US" dirty="0" smtClean="0"/>
              <a:t>: placenta Previa ,accrete , </a:t>
            </a:r>
            <a:r>
              <a:rPr lang="en-US" dirty="0" err="1" smtClean="0"/>
              <a:t>abruptio</a:t>
            </a:r>
            <a:r>
              <a:rPr lang="en-US" dirty="0" smtClean="0"/>
              <a:t>.</a:t>
            </a:r>
          </a:p>
          <a:p>
            <a:pPr marL="0" indent="0">
              <a:buNone/>
            </a:pPr>
            <a:endParaRPr lang="en-US" dirty="0" smtClean="0"/>
          </a:p>
          <a:p>
            <a:pPr marL="0" indent="0">
              <a:buNone/>
            </a:pPr>
            <a:endParaRPr lang="en-US" b="1" dirty="0"/>
          </a:p>
          <a:p>
            <a:pPr marL="0" indent="0">
              <a:buNone/>
            </a:pPr>
            <a:r>
              <a:rPr lang="en-US" b="1" dirty="0"/>
              <a:t>4</a:t>
            </a:r>
            <a:r>
              <a:rPr lang="en-US" b="1" dirty="0" smtClean="0"/>
              <a:t>. Scar complications:</a:t>
            </a:r>
          </a:p>
          <a:p>
            <a:pPr algn="l" rtl="0"/>
            <a:r>
              <a:rPr lang="en-US" b="1" dirty="0" smtClean="0">
                <a:latin typeface="Arial" panose="020B0604020202020204" pitchFamily="34" charset="0"/>
              </a:rPr>
              <a:t> </a:t>
            </a:r>
            <a:r>
              <a:rPr lang="en-US" dirty="0" smtClean="0"/>
              <a:t>Long-term abdominal scar complications include numbness, pain [ Branches of the </a:t>
            </a:r>
            <a:r>
              <a:rPr lang="en-US" dirty="0" err="1" smtClean="0"/>
              <a:t>ilioinguinal</a:t>
            </a:r>
            <a:r>
              <a:rPr lang="en-US" dirty="0" smtClean="0"/>
              <a:t> nerve and the </a:t>
            </a:r>
            <a:r>
              <a:rPr lang="en-US" dirty="0" err="1" smtClean="0"/>
              <a:t>iliohypogastric</a:t>
            </a:r>
            <a:r>
              <a:rPr lang="en-US" dirty="0" smtClean="0"/>
              <a:t> nerve are severed by transverse abdominal incisions].</a:t>
            </a:r>
          </a:p>
          <a:p>
            <a:pPr marL="0" indent="0">
              <a:buNone/>
            </a:pPr>
            <a:endParaRPr lang="en-US" b="1" dirty="0" smtClean="0">
              <a:solidFill>
                <a:srgbClr val="000000"/>
              </a:solidFill>
              <a:latin typeface="Arial" panose="020B0604020202020204" pitchFamily="34" charset="0"/>
            </a:endParaRPr>
          </a:p>
          <a:p>
            <a:pPr algn="l" rtl="0"/>
            <a:r>
              <a:rPr lang="en-US" dirty="0" smtClean="0"/>
              <a:t>Uterine scar complications include cesarean scar pregnancy and postmenstrual spotting (an indentation on the endometrial side of the cesarean scar). </a:t>
            </a:r>
          </a:p>
          <a:p>
            <a:pPr marL="0" indent="0">
              <a:buNone/>
            </a:pPr>
            <a:endParaRPr lang="en-US" b="1" dirty="0" smtClean="0"/>
          </a:p>
          <a:p>
            <a:pPr algn="l" rtl="0"/>
            <a:endParaRPr lang="en-US" dirty="0" smtClean="0"/>
          </a:p>
          <a:p>
            <a:pPr marL="0" indent="0">
              <a:buNone/>
            </a:pPr>
            <a:endParaRPr lang="ar-JO" dirty="0"/>
          </a:p>
        </p:txBody>
      </p:sp>
    </p:spTree>
    <p:extLst>
      <p:ext uri="{BB962C8B-B14F-4D97-AF65-F5344CB8AC3E}">
        <p14:creationId xmlns:p14="http://schemas.microsoft.com/office/powerpoint/2010/main" val="18158490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628650" y="998029"/>
            <a:ext cx="7886700" cy="994172"/>
          </a:xfrm>
        </p:spPr>
        <p:txBody>
          <a:bodyPr/>
          <a:lstStyle/>
          <a:p>
            <a:pPr algn="l"/>
            <a:r>
              <a:rPr lang="en-US" dirty="0" smtClean="0"/>
              <a:t>Neonatal Complication: </a:t>
            </a:r>
            <a:endParaRPr lang="ar-JO" dirty="0"/>
          </a:p>
        </p:txBody>
      </p:sp>
      <p:sp>
        <p:nvSpPr>
          <p:cNvPr id="3" name="عنصر نائب للمحتوى 2"/>
          <p:cNvSpPr>
            <a:spLocks noGrp="1"/>
          </p:cNvSpPr>
          <p:nvPr>
            <p:ph idx="1"/>
          </p:nvPr>
        </p:nvSpPr>
        <p:spPr>
          <a:xfrm>
            <a:off x="628650" y="1817035"/>
            <a:ext cx="7886700" cy="3851051"/>
          </a:xfrm>
        </p:spPr>
        <p:txBody>
          <a:bodyPr/>
          <a:lstStyle/>
          <a:p>
            <a:pPr marL="385763" indent="-385763">
              <a:buAutoNum type="arabicPeriod"/>
            </a:pPr>
            <a:r>
              <a:rPr lang="en-US" b="1" dirty="0" smtClean="0"/>
              <a:t>Respiratory </a:t>
            </a:r>
            <a:r>
              <a:rPr lang="en-US" b="1" dirty="0"/>
              <a:t>Difficulties</a:t>
            </a:r>
            <a:r>
              <a:rPr lang="en-US" b="1" dirty="0" smtClean="0"/>
              <a:t>.</a:t>
            </a:r>
          </a:p>
          <a:p>
            <a:pPr marL="385763" indent="-385763">
              <a:buAutoNum type="arabicPeriod"/>
            </a:pPr>
            <a:r>
              <a:rPr lang="en-US" b="1" dirty="0" smtClean="0"/>
              <a:t>Iatrogenic injury. </a:t>
            </a:r>
          </a:p>
          <a:p>
            <a:pPr marL="385763" indent="-385763">
              <a:buAutoNum type="arabicPeriod"/>
            </a:pPr>
            <a:r>
              <a:rPr lang="en-US" b="1" dirty="0"/>
              <a:t>Failure to Breastfeed.</a:t>
            </a:r>
            <a:endParaRPr lang="en-US" b="1" dirty="0" smtClean="0"/>
          </a:p>
          <a:p>
            <a:pPr marL="385763" indent="-385763">
              <a:buAutoNum type="arabicPeriod"/>
            </a:pPr>
            <a:endParaRPr lang="ar-SA" b="1" dirty="0" smtClean="0"/>
          </a:p>
          <a:p>
            <a:pPr marL="385763" indent="-385763">
              <a:buAutoNum type="arabicPeriod"/>
            </a:pPr>
            <a:endParaRPr lang="ar-SA" b="1" dirty="0"/>
          </a:p>
          <a:p>
            <a:pPr marL="385763" indent="-385763">
              <a:buAutoNum type="arabicPeriod"/>
            </a:pPr>
            <a:endParaRPr lang="ar-JO" dirty="0"/>
          </a:p>
        </p:txBody>
      </p:sp>
    </p:spTree>
    <p:extLst>
      <p:ext uri="{BB962C8B-B14F-4D97-AF65-F5344CB8AC3E}">
        <p14:creationId xmlns:p14="http://schemas.microsoft.com/office/powerpoint/2010/main" val="12839349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pPr algn="l"/>
            <a:r>
              <a:rPr lang="en-US" dirty="0" smtClean="0"/>
              <a:t>Postoperative care: </a:t>
            </a:r>
            <a:endParaRPr lang="ar-JO" dirty="0"/>
          </a:p>
        </p:txBody>
      </p:sp>
      <p:sp>
        <p:nvSpPr>
          <p:cNvPr id="3" name="عنصر نائب للمحتوى 2"/>
          <p:cNvSpPr>
            <a:spLocks noGrp="1"/>
          </p:cNvSpPr>
          <p:nvPr>
            <p:ph idx="1"/>
          </p:nvPr>
        </p:nvSpPr>
        <p:spPr>
          <a:xfrm>
            <a:off x="628650" y="1981965"/>
            <a:ext cx="7886700" cy="3574683"/>
          </a:xfrm>
        </p:spPr>
        <p:txBody>
          <a:bodyPr>
            <a:normAutofit lnSpcReduction="10000"/>
          </a:bodyPr>
          <a:lstStyle/>
          <a:p>
            <a:pPr marL="0" indent="0">
              <a:buNone/>
            </a:pPr>
            <a:r>
              <a:rPr lang="en-US" b="1" dirty="0" smtClean="0"/>
              <a:t>1. Maternal monitoring In </a:t>
            </a:r>
            <a:r>
              <a:rPr lang="en-US" b="1" dirty="0"/>
              <a:t>the immediate postoperative </a:t>
            </a:r>
            <a:r>
              <a:rPr lang="en-US" b="1" dirty="0" smtClean="0"/>
              <a:t>period: </a:t>
            </a:r>
          </a:p>
          <a:p>
            <a:pPr marL="0" indent="0">
              <a:buNone/>
            </a:pPr>
            <a:r>
              <a:rPr lang="en-US" dirty="0" smtClean="0"/>
              <a:t>vital </a:t>
            </a:r>
            <a:r>
              <a:rPr lang="en-US" dirty="0"/>
              <a:t>signs, uterine tone, vaginal and incisional bleeding, and urine output are monitored closely</a:t>
            </a:r>
            <a:r>
              <a:rPr lang="en-US" dirty="0" smtClean="0"/>
              <a:t>.</a:t>
            </a:r>
          </a:p>
          <a:p>
            <a:pPr marL="0" indent="0">
              <a:buNone/>
            </a:pPr>
            <a:endParaRPr lang="en-US" dirty="0"/>
          </a:p>
          <a:p>
            <a:pPr marL="0" indent="0">
              <a:buNone/>
            </a:pPr>
            <a:r>
              <a:rPr lang="en-US" b="1" dirty="0" smtClean="0"/>
              <a:t>2. </a:t>
            </a:r>
            <a:r>
              <a:rPr lang="en-US" b="1" dirty="0"/>
              <a:t>pain </a:t>
            </a:r>
            <a:r>
              <a:rPr lang="en-US" b="1" dirty="0" smtClean="0"/>
              <a:t>relieving: </a:t>
            </a:r>
          </a:p>
          <a:p>
            <a:pPr marL="0" indent="0">
              <a:buNone/>
            </a:pPr>
            <a:r>
              <a:rPr lang="en-US" dirty="0">
                <a:solidFill>
                  <a:srgbClr val="000000"/>
                </a:solidFill>
              </a:rPr>
              <a:t>analgesia followed by oral nonsteroidal anti-inflammatory </a:t>
            </a:r>
            <a:r>
              <a:rPr lang="en-US" dirty="0" smtClean="0">
                <a:solidFill>
                  <a:srgbClr val="000000"/>
                </a:solidFill>
              </a:rPr>
              <a:t>drugs. </a:t>
            </a:r>
          </a:p>
          <a:p>
            <a:pPr marL="0" indent="0">
              <a:buNone/>
            </a:pPr>
            <a:endParaRPr lang="en-US" dirty="0">
              <a:solidFill>
                <a:srgbClr val="000000"/>
              </a:solidFill>
            </a:endParaRPr>
          </a:p>
          <a:p>
            <a:pPr marL="0" indent="0">
              <a:buNone/>
            </a:pPr>
            <a:r>
              <a:rPr lang="en-US" b="1" dirty="0" smtClean="0"/>
              <a:t>3.Bladder catheter: </a:t>
            </a:r>
          </a:p>
          <a:p>
            <a:pPr marL="0" indent="0">
              <a:buNone/>
            </a:pPr>
            <a:r>
              <a:rPr lang="en-US" b="1" dirty="0">
                <a:solidFill>
                  <a:srgbClr val="000000"/>
                </a:solidFill>
                <a:latin typeface="Arial" panose="020B0604020202020204" pitchFamily="34" charset="0"/>
              </a:rPr>
              <a:t> </a:t>
            </a:r>
            <a:r>
              <a:rPr lang="en-US" dirty="0">
                <a:solidFill>
                  <a:srgbClr val="000000"/>
                </a:solidFill>
              </a:rPr>
              <a:t>Removing the catheter as soon as possible minimizes the risk of infection.</a:t>
            </a:r>
          </a:p>
          <a:p>
            <a:pPr marL="0" indent="0">
              <a:buNone/>
            </a:pPr>
            <a:endParaRPr lang="en-US" dirty="0" smtClean="0"/>
          </a:p>
          <a:p>
            <a:pPr marL="0" indent="0">
              <a:buNone/>
            </a:pPr>
            <a:endParaRPr lang="en-US" dirty="0"/>
          </a:p>
          <a:p>
            <a:pPr marL="0" indent="0">
              <a:buNone/>
            </a:pPr>
            <a:endParaRPr lang="en-US" dirty="0"/>
          </a:p>
          <a:p>
            <a:pPr algn="l"/>
            <a:endParaRPr lang="ar-JO" dirty="0"/>
          </a:p>
        </p:txBody>
      </p:sp>
    </p:spTree>
    <p:extLst>
      <p:ext uri="{BB962C8B-B14F-4D97-AF65-F5344CB8AC3E}">
        <p14:creationId xmlns:p14="http://schemas.microsoft.com/office/powerpoint/2010/main" val="13703999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a:xfrm>
            <a:off x="628650" y="1602084"/>
            <a:ext cx="7886700" cy="3912464"/>
          </a:xfrm>
        </p:spPr>
        <p:txBody>
          <a:bodyPr/>
          <a:lstStyle/>
          <a:p>
            <a:pPr marL="0" indent="0">
              <a:buNone/>
            </a:pPr>
            <a:r>
              <a:rPr lang="en-US" b="1" dirty="0" smtClean="0"/>
              <a:t>4. </a:t>
            </a:r>
            <a:r>
              <a:rPr lang="en-US" b="1" dirty="0"/>
              <a:t>Diet and </a:t>
            </a:r>
            <a:r>
              <a:rPr lang="en-US" b="1" dirty="0" smtClean="0"/>
              <a:t>activity:</a:t>
            </a:r>
          </a:p>
          <a:p>
            <a:pPr marL="0" indent="0">
              <a:buNone/>
            </a:pPr>
            <a:r>
              <a:rPr lang="en-US" b="1" dirty="0">
                <a:solidFill>
                  <a:srgbClr val="000000"/>
                </a:solidFill>
              </a:rPr>
              <a:t> </a:t>
            </a:r>
            <a:r>
              <a:rPr lang="en-US" dirty="0">
                <a:solidFill>
                  <a:srgbClr val="000000"/>
                </a:solidFill>
              </a:rPr>
              <a:t>Early ambulation (when the effects of anesthesia have abated) and oral intake (within six hours of delivery) are encouraged</a:t>
            </a:r>
            <a:endParaRPr lang="en-US" dirty="0"/>
          </a:p>
          <a:p>
            <a:pPr marL="0" indent="0">
              <a:buNone/>
            </a:pPr>
            <a:endParaRPr lang="ar-SA" dirty="0" smtClean="0"/>
          </a:p>
          <a:p>
            <a:pPr marL="0" indent="0">
              <a:buNone/>
            </a:pPr>
            <a:r>
              <a:rPr lang="en-US" b="1" dirty="0" smtClean="0"/>
              <a:t>5. Breastfeeding</a:t>
            </a:r>
            <a:r>
              <a:rPr lang="en-US" b="1" dirty="0" smtClean="0">
                <a:solidFill>
                  <a:srgbClr val="000000"/>
                </a:solidFill>
              </a:rPr>
              <a:t>: </a:t>
            </a:r>
          </a:p>
          <a:p>
            <a:pPr marL="0" indent="0">
              <a:buNone/>
            </a:pPr>
            <a:r>
              <a:rPr lang="en-US" dirty="0" smtClean="0">
                <a:solidFill>
                  <a:srgbClr val="000000"/>
                </a:solidFill>
              </a:rPr>
              <a:t>can </a:t>
            </a:r>
            <a:r>
              <a:rPr lang="en-US" dirty="0">
                <a:solidFill>
                  <a:srgbClr val="000000"/>
                </a:solidFill>
              </a:rPr>
              <a:t>be initiated in the delivery room</a:t>
            </a:r>
            <a:r>
              <a:rPr lang="en-US" dirty="0" smtClean="0">
                <a:solidFill>
                  <a:srgbClr val="000000"/>
                </a:solidFill>
              </a:rPr>
              <a:t>.</a:t>
            </a:r>
            <a:endParaRPr lang="ar-SA" dirty="0" smtClean="0">
              <a:solidFill>
                <a:srgbClr val="000000"/>
              </a:solidFill>
            </a:endParaRPr>
          </a:p>
          <a:p>
            <a:pPr marL="0" indent="0">
              <a:buNone/>
            </a:pPr>
            <a:endParaRPr lang="ar-SA" b="1" dirty="0">
              <a:solidFill>
                <a:srgbClr val="000000"/>
              </a:solidFill>
            </a:endParaRPr>
          </a:p>
          <a:p>
            <a:pPr marL="0" indent="0">
              <a:buNone/>
            </a:pPr>
            <a:r>
              <a:rPr lang="en-US" b="1" dirty="0" smtClean="0"/>
              <a:t>6. </a:t>
            </a:r>
            <a:r>
              <a:rPr lang="en-US" b="1" dirty="0"/>
              <a:t>Wound care</a:t>
            </a:r>
            <a:r>
              <a:rPr lang="en-US" dirty="0"/>
              <a:t>: </a:t>
            </a:r>
            <a:br>
              <a:rPr lang="en-US" dirty="0"/>
            </a:br>
            <a:r>
              <a:rPr lang="en-US" dirty="0">
                <a:solidFill>
                  <a:srgbClr val="000000"/>
                </a:solidFill>
              </a:rPr>
              <a:t>Dressings can be removed, and patients may shower within 48 hours of surgery.</a:t>
            </a:r>
          </a:p>
          <a:p>
            <a:pPr marL="0" indent="0">
              <a:buNone/>
            </a:pPr>
            <a:endParaRPr lang="ar-JO" dirty="0"/>
          </a:p>
        </p:txBody>
      </p:sp>
    </p:spTree>
    <p:extLst>
      <p:ext uri="{BB962C8B-B14F-4D97-AF65-F5344CB8AC3E}">
        <p14:creationId xmlns:p14="http://schemas.microsoft.com/office/powerpoint/2010/main" val="8895134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a:bodyPr>
          <a:lstStyle/>
          <a:p>
            <a:pPr marL="0" indent="0">
              <a:buNone/>
            </a:pPr>
            <a:r>
              <a:rPr lang="en-US" sz="8800" b="1" i="1" dirty="0" smtClean="0"/>
              <a:t> Thank</a:t>
            </a:r>
            <a:r>
              <a:rPr lang="en-US" sz="8800" dirty="0" smtClean="0"/>
              <a:t> </a:t>
            </a:r>
            <a:r>
              <a:rPr lang="en-US" sz="8800" b="1" i="1" dirty="0" smtClean="0"/>
              <a:t>you</a:t>
            </a:r>
            <a:r>
              <a:rPr lang="en-US" sz="8800" dirty="0" smtClean="0"/>
              <a:t> </a:t>
            </a:r>
            <a:endParaRPr lang="en-US" sz="8800" dirty="0"/>
          </a:p>
        </p:txBody>
      </p:sp>
    </p:spTree>
    <p:extLst>
      <p:ext uri="{BB962C8B-B14F-4D97-AF65-F5344CB8AC3E}">
        <p14:creationId xmlns:p14="http://schemas.microsoft.com/office/powerpoint/2010/main" val="284984573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2B52E4D7-53E9-4ECA-89DF-A08D8A476BCB}"/>
              </a:ext>
            </a:extLst>
          </p:cNvPr>
          <p:cNvSpPr>
            <a:spLocks noGrp="1"/>
          </p:cNvSpPr>
          <p:nvPr>
            <p:ph type="title"/>
          </p:nvPr>
        </p:nvSpPr>
        <p:spPr/>
        <p:txBody>
          <a:bodyPr/>
          <a:lstStyle/>
          <a:p>
            <a:r>
              <a:rPr lang="en-US" dirty="0"/>
              <a:t>Indications :- </a:t>
            </a:r>
          </a:p>
        </p:txBody>
      </p:sp>
      <p:sp>
        <p:nvSpPr>
          <p:cNvPr id="3" name="Content Placeholder 2">
            <a:extLst>
              <a:ext uri="{FF2B5EF4-FFF2-40B4-BE49-F238E27FC236}">
                <a16:creationId xmlns:a16="http://schemas.microsoft.com/office/drawing/2014/main" xmlns="" id="{3993FE54-B814-4732-B8F8-186757902868}"/>
              </a:ext>
            </a:extLst>
          </p:cNvPr>
          <p:cNvSpPr>
            <a:spLocks noGrp="1"/>
          </p:cNvSpPr>
          <p:nvPr>
            <p:ph idx="1"/>
          </p:nvPr>
        </p:nvSpPr>
        <p:spPr/>
        <p:txBody>
          <a:bodyPr>
            <a:normAutofit/>
          </a:bodyPr>
          <a:lstStyle/>
          <a:p>
            <a:pPr marL="0" indent="0" algn="l">
              <a:buNone/>
            </a:pPr>
            <a:r>
              <a:rPr lang="en-US" sz="2000" dirty="0"/>
              <a:t>There are many different reasons for performing a delivery by caesarean section.</a:t>
            </a:r>
          </a:p>
          <a:p>
            <a:pPr marL="0" indent="0" algn="l">
              <a:buNone/>
            </a:pPr>
            <a:endParaRPr lang="en-US" sz="2000" dirty="0"/>
          </a:p>
          <a:p>
            <a:pPr marL="0" indent="0" algn="l">
              <a:buNone/>
            </a:pPr>
            <a:r>
              <a:rPr lang="en-US" sz="2000" dirty="0"/>
              <a:t>The four major indications accounting for greater than 70% of operations are:</a:t>
            </a:r>
          </a:p>
        </p:txBody>
      </p:sp>
    </p:spTree>
    <p:extLst>
      <p:ext uri="{BB962C8B-B14F-4D97-AF65-F5344CB8AC3E}">
        <p14:creationId xmlns:p14="http://schemas.microsoft.com/office/powerpoint/2010/main" val="124191778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val 3">
            <a:extLst>
              <a:ext uri="{FF2B5EF4-FFF2-40B4-BE49-F238E27FC236}">
                <a16:creationId xmlns:a16="http://schemas.microsoft.com/office/drawing/2014/main" xmlns="" id="{1EB78484-972F-4824-BFEE-9895AD458522}"/>
              </a:ext>
            </a:extLst>
          </p:cNvPr>
          <p:cNvSpPr/>
          <p:nvPr/>
        </p:nvSpPr>
        <p:spPr>
          <a:xfrm>
            <a:off x="2735796" y="2420888"/>
            <a:ext cx="3672408" cy="2016224"/>
          </a:xfrm>
          <a:prstGeom prst="ellipse">
            <a:avLst/>
          </a:prstGeom>
          <a:solidFill>
            <a:schemeClr val="tx1">
              <a:lumMod val="25000"/>
              <a:lumOff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rgbClr val="7030A0"/>
                </a:solidFill>
              </a:rPr>
              <a:t>Indication:</a:t>
            </a:r>
          </a:p>
        </p:txBody>
      </p:sp>
      <p:cxnSp>
        <p:nvCxnSpPr>
          <p:cNvPr id="6" name="Straight Arrow Connector 5">
            <a:extLst>
              <a:ext uri="{FF2B5EF4-FFF2-40B4-BE49-F238E27FC236}">
                <a16:creationId xmlns:a16="http://schemas.microsoft.com/office/drawing/2014/main" xmlns="" id="{32F9E29A-A9CE-4A6D-8FA8-E1DBB54CEEC9}"/>
              </a:ext>
            </a:extLst>
          </p:cNvPr>
          <p:cNvCxnSpPr>
            <a:cxnSpLocks/>
          </p:cNvCxnSpPr>
          <p:nvPr/>
        </p:nvCxnSpPr>
        <p:spPr>
          <a:xfrm flipV="1">
            <a:off x="4590001" y="1700808"/>
            <a:ext cx="990111" cy="68407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7" name="Hexagon 6">
            <a:extLst>
              <a:ext uri="{FF2B5EF4-FFF2-40B4-BE49-F238E27FC236}">
                <a16:creationId xmlns:a16="http://schemas.microsoft.com/office/drawing/2014/main" xmlns="" id="{451E7E0E-DD26-4D01-A8C2-70B4D88513B9}"/>
              </a:ext>
            </a:extLst>
          </p:cNvPr>
          <p:cNvSpPr/>
          <p:nvPr/>
        </p:nvSpPr>
        <p:spPr>
          <a:xfrm>
            <a:off x="5724128" y="505378"/>
            <a:ext cx="3096344" cy="1627478"/>
          </a:xfrm>
          <a:prstGeom prst="hexagon">
            <a:avLst/>
          </a:prstGeom>
          <a:solidFill>
            <a:schemeClr val="tx1">
              <a:lumMod val="25000"/>
              <a:lumOff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a:solidFill>
                  <a:srgbClr val="7030A0"/>
                </a:solidFill>
              </a:rPr>
              <a:t>Previous caesarean section</a:t>
            </a:r>
          </a:p>
        </p:txBody>
      </p:sp>
      <p:sp>
        <p:nvSpPr>
          <p:cNvPr id="8" name="Hexagon 7">
            <a:extLst>
              <a:ext uri="{FF2B5EF4-FFF2-40B4-BE49-F238E27FC236}">
                <a16:creationId xmlns:a16="http://schemas.microsoft.com/office/drawing/2014/main" xmlns="" id="{5E2350F7-BCBE-4739-9E0D-B4C0EF2FFE4C}"/>
              </a:ext>
            </a:extLst>
          </p:cNvPr>
          <p:cNvSpPr/>
          <p:nvPr/>
        </p:nvSpPr>
        <p:spPr>
          <a:xfrm>
            <a:off x="5745627" y="4725144"/>
            <a:ext cx="3074845" cy="1785835"/>
          </a:xfrm>
          <a:prstGeom prst="hexagon">
            <a:avLst/>
          </a:prstGeom>
          <a:solidFill>
            <a:schemeClr val="tx1">
              <a:lumMod val="25000"/>
              <a:lumOff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rgbClr val="7030A0"/>
                </a:solidFill>
              </a:rPr>
              <a:t>Failure to progress in </a:t>
            </a:r>
            <a:r>
              <a:rPr lang="en-US" sz="2400" dirty="0" err="1">
                <a:solidFill>
                  <a:srgbClr val="7030A0"/>
                </a:solidFill>
              </a:rPr>
              <a:t>labour</a:t>
            </a:r>
            <a:r>
              <a:rPr lang="en-US" sz="2400" dirty="0">
                <a:solidFill>
                  <a:srgbClr val="7030A0"/>
                </a:solidFill>
              </a:rPr>
              <a:t> (Dystocia) (CPD)</a:t>
            </a:r>
          </a:p>
        </p:txBody>
      </p:sp>
      <p:sp>
        <p:nvSpPr>
          <p:cNvPr id="9" name="Hexagon 8">
            <a:extLst>
              <a:ext uri="{FF2B5EF4-FFF2-40B4-BE49-F238E27FC236}">
                <a16:creationId xmlns:a16="http://schemas.microsoft.com/office/drawing/2014/main" xmlns="" id="{7A354AE7-B9BB-4E81-B2A4-1F5FD06ADC14}"/>
              </a:ext>
            </a:extLst>
          </p:cNvPr>
          <p:cNvSpPr/>
          <p:nvPr/>
        </p:nvSpPr>
        <p:spPr>
          <a:xfrm>
            <a:off x="302029" y="4820439"/>
            <a:ext cx="3096344" cy="1627478"/>
          </a:xfrm>
          <a:prstGeom prst="hexagon">
            <a:avLst/>
          </a:prstGeom>
          <a:solidFill>
            <a:schemeClr val="tx1">
              <a:lumMod val="25000"/>
              <a:lumOff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rgbClr val="7030A0"/>
                </a:solidFill>
              </a:rPr>
              <a:t>Suspected fetal compromise in </a:t>
            </a:r>
            <a:r>
              <a:rPr lang="en-US" sz="2400" dirty="0" err="1">
                <a:solidFill>
                  <a:srgbClr val="7030A0"/>
                </a:solidFill>
              </a:rPr>
              <a:t>labour</a:t>
            </a:r>
            <a:endParaRPr lang="en-US" sz="2400" dirty="0">
              <a:solidFill>
                <a:srgbClr val="7030A0"/>
              </a:solidFill>
            </a:endParaRPr>
          </a:p>
        </p:txBody>
      </p:sp>
      <p:sp>
        <p:nvSpPr>
          <p:cNvPr id="10" name="Hexagon 9">
            <a:extLst>
              <a:ext uri="{FF2B5EF4-FFF2-40B4-BE49-F238E27FC236}">
                <a16:creationId xmlns:a16="http://schemas.microsoft.com/office/drawing/2014/main" xmlns="" id="{821359EE-A3E9-4CAA-AF17-9C13C3884E9C}"/>
              </a:ext>
            </a:extLst>
          </p:cNvPr>
          <p:cNvSpPr/>
          <p:nvPr/>
        </p:nvSpPr>
        <p:spPr>
          <a:xfrm>
            <a:off x="107504" y="534380"/>
            <a:ext cx="3456384" cy="1627478"/>
          </a:xfrm>
          <a:prstGeom prst="hexagon">
            <a:avLst/>
          </a:prstGeom>
          <a:solidFill>
            <a:schemeClr val="tx1">
              <a:lumMod val="25000"/>
              <a:lumOff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rgbClr val="7030A0"/>
                </a:solidFill>
              </a:rPr>
              <a:t>Malpresentation (mainly breech)</a:t>
            </a:r>
          </a:p>
        </p:txBody>
      </p:sp>
      <p:cxnSp>
        <p:nvCxnSpPr>
          <p:cNvPr id="12" name="Straight Arrow Connector 11">
            <a:extLst>
              <a:ext uri="{FF2B5EF4-FFF2-40B4-BE49-F238E27FC236}">
                <a16:creationId xmlns:a16="http://schemas.microsoft.com/office/drawing/2014/main" xmlns="" id="{25C4E9E0-5869-4125-B329-59FB97F5A69F}"/>
              </a:ext>
            </a:extLst>
          </p:cNvPr>
          <p:cNvCxnSpPr>
            <a:cxnSpLocks/>
          </p:cNvCxnSpPr>
          <p:nvPr/>
        </p:nvCxnSpPr>
        <p:spPr>
          <a:xfrm flipH="1" flipV="1">
            <a:off x="3343672" y="1700808"/>
            <a:ext cx="1102314" cy="698577"/>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7" name="Straight Arrow Connector 16">
            <a:extLst>
              <a:ext uri="{FF2B5EF4-FFF2-40B4-BE49-F238E27FC236}">
                <a16:creationId xmlns:a16="http://schemas.microsoft.com/office/drawing/2014/main" xmlns="" id="{C90494AB-D99D-40AA-9B51-A75776C3E0C5}"/>
              </a:ext>
            </a:extLst>
          </p:cNvPr>
          <p:cNvCxnSpPr/>
          <p:nvPr/>
        </p:nvCxnSpPr>
        <p:spPr>
          <a:xfrm>
            <a:off x="5085056" y="4444114"/>
            <a:ext cx="639072" cy="813739"/>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9" name="Straight Arrow Connector 18">
            <a:extLst>
              <a:ext uri="{FF2B5EF4-FFF2-40B4-BE49-F238E27FC236}">
                <a16:creationId xmlns:a16="http://schemas.microsoft.com/office/drawing/2014/main" xmlns="" id="{F992FFB1-BE6C-47F9-A240-05AB03FF4700}"/>
              </a:ext>
            </a:extLst>
          </p:cNvPr>
          <p:cNvCxnSpPr>
            <a:cxnSpLocks/>
          </p:cNvCxnSpPr>
          <p:nvPr/>
        </p:nvCxnSpPr>
        <p:spPr>
          <a:xfrm flipH="1">
            <a:off x="3419872" y="4516603"/>
            <a:ext cx="849194" cy="856613"/>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64507711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xmlns="" id="{718AAFA0-AE25-4C33-BBEA-BC0064EF6A8E}"/>
              </a:ext>
            </a:extLst>
          </p:cNvPr>
          <p:cNvSpPr>
            <a:spLocks noGrp="1"/>
          </p:cNvSpPr>
          <p:nvPr>
            <p:ph idx="1"/>
          </p:nvPr>
        </p:nvSpPr>
        <p:spPr>
          <a:xfrm>
            <a:off x="251520" y="692696"/>
            <a:ext cx="8435280" cy="5976664"/>
          </a:xfrm>
        </p:spPr>
        <p:txBody>
          <a:bodyPr>
            <a:normAutofit/>
          </a:bodyPr>
          <a:lstStyle/>
          <a:p>
            <a:pPr marL="0" indent="0" algn="l">
              <a:buNone/>
            </a:pPr>
            <a:r>
              <a:rPr lang="en-US" dirty="0"/>
              <a:t>Other indications, such as </a:t>
            </a:r>
            <a:r>
              <a:rPr lang="en-US" u="sng" dirty="0"/>
              <a:t>multiple pregnancy</a:t>
            </a:r>
            <a:r>
              <a:rPr lang="en-US" dirty="0"/>
              <a:t>, </a:t>
            </a:r>
            <a:r>
              <a:rPr lang="en-US" u="sng" dirty="0"/>
              <a:t>placental abruption</a:t>
            </a:r>
            <a:r>
              <a:rPr lang="en-US" dirty="0"/>
              <a:t>, </a:t>
            </a:r>
            <a:r>
              <a:rPr lang="en-US" u="sng" dirty="0"/>
              <a:t>placenta </a:t>
            </a:r>
            <a:r>
              <a:rPr lang="en-US" u="sng" dirty="0" err="1"/>
              <a:t>praevia</a:t>
            </a:r>
            <a:r>
              <a:rPr lang="en-US" dirty="0"/>
              <a:t>, </a:t>
            </a:r>
            <a:r>
              <a:rPr lang="en-US" u="sng" dirty="0"/>
              <a:t>fetal cause </a:t>
            </a:r>
            <a:r>
              <a:rPr lang="en-US" dirty="0"/>
              <a:t>and </a:t>
            </a:r>
            <a:r>
              <a:rPr lang="en-US" u="sng" dirty="0"/>
              <a:t>maternal cause,</a:t>
            </a:r>
            <a:r>
              <a:rPr lang="en-US" dirty="0"/>
              <a:t> are less common. </a:t>
            </a:r>
          </a:p>
          <a:p>
            <a:pPr marL="0" indent="0" algn="l">
              <a:buNone/>
            </a:pPr>
            <a:endParaRPr lang="en-US" dirty="0"/>
          </a:p>
        </p:txBody>
      </p:sp>
      <p:sp>
        <p:nvSpPr>
          <p:cNvPr id="5" name="Rectangle 4">
            <a:extLst>
              <a:ext uri="{FF2B5EF4-FFF2-40B4-BE49-F238E27FC236}">
                <a16:creationId xmlns:a16="http://schemas.microsoft.com/office/drawing/2014/main" xmlns="" id="{58F2CECE-CBC0-4377-9699-9D3191AE71A9}"/>
              </a:ext>
            </a:extLst>
          </p:cNvPr>
          <p:cNvSpPr/>
          <p:nvPr/>
        </p:nvSpPr>
        <p:spPr>
          <a:xfrm>
            <a:off x="251520" y="1832936"/>
            <a:ext cx="8435280" cy="4154984"/>
          </a:xfrm>
          <a:prstGeom prst="rect">
            <a:avLst/>
          </a:prstGeom>
        </p:spPr>
        <p:txBody>
          <a:bodyPr wrap="square">
            <a:spAutoFit/>
          </a:bodyPr>
          <a:lstStyle/>
          <a:p>
            <a:pPr algn="l"/>
            <a:r>
              <a:rPr lang="en-US" sz="2400" dirty="0">
                <a:solidFill>
                  <a:schemeClr val="bg1"/>
                </a:solidFill>
                <a:highlight>
                  <a:srgbClr val="008000"/>
                </a:highlight>
              </a:rPr>
              <a:t>Fetal indications for cesarean delivery include the  following:</a:t>
            </a:r>
          </a:p>
          <a:p>
            <a:pPr algn="l"/>
            <a:endParaRPr lang="en-US" sz="2400" dirty="0"/>
          </a:p>
          <a:p>
            <a:pPr algn="l"/>
            <a:r>
              <a:rPr lang="en-US" sz="2400" dirty="0"/>
              <a:t>1-Fetal macrosomia &gt; 4500 gm</a:t>
            </a:r>
          </a:p>
          <a:p>
            <a:pPr algn="l"/>
            <a:r>
              <a:rPr lang="en-US" sz="2400" dirty="0"/>
              <a:t>2-Multiple pregnancy</a:t>
            </a:r>
          </a:p>
          <a:p>
            <a:pPr algn="l"/>
            <a:r>
              <a:rPr lang="en-US" sz="2400" dirty="0"/>
              <a:t>3-Transverse lie and Malpresentation  brow, chin post, shoulder &amp; compound presentations, breech</a:t>
            </a:r>
          </a:p>
          <a:p>
            <a:pPr algn="l"/>
            <a:r>
              <a:rPr lang="en-US" sz="2400" dirty="0"/>
              <a:t>4-Cord prolapse</a:t>
            </a:r>
          </a:p>
          <a:p>
            <a:pPr algn="l"/>
            <a:r>
              <a:rPr lang="en-US" sz="2400" dirty="0"/>
              <a:t>5-Severe PET-relative contraindication </a:t>
            </a:r>
          </a:p>
          <a:p>
            <a:pPr algn="l"/>
            <a:r>
              <a:rPr lang="en-US" sz="2400" dirty="0"/>
              <a:t>6-Failed induction and obstructed labor</a:t>
            </a:r>
            <a:br>
              <a:rPr lang="en-US" sz="2400" dirty="0"/>
            </a:br>
            <a:endParaRPr lang="ar-SA" sz="2400" dirty="0"/>
          </a:p>
        </p:txBody>
      </p:sp>
    </p:spTree>
    <p:extLst>
      <p:ext uri="{BB962C8B-B14F-4D97-AF65-F5344CB8AC3E}">
        <p14:creationId xmlns:p14="http://schemas.microsoft.com/office/powerpoint/2010/main" val="170500481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79512" y="260648"/>
            <a:ext cx="8589640" cy="6336704"/>
          </a:xfrm>
        </p:spPr>
        <p:txBody>
          <a:bodyPr>
            <a:normAutofit fontScale="85000" lnSpcReduction="20000"/>
          </a:bodyPr>
          <a:lstStyle/>
          <a:p>
            <a:pPr marL="0" indent="0" algn="l">
              <a:buNone/>
            </a:pPr>
            <a:r>
              <a:rPr lang="en-US" sz="3300" dirty="0">
                <a:solidFill>
                  <a:schemeClr val="bg1"/>
                </a:solidFill>
                <a:highlight>
                  <a:srgbClr val="008000"/>
                </a:highlight>
                <a:latin typeface="proxima_nova_rgregular"/>
              </a:rPr>
              <a:t>Maternal indications for cesarean delivery include the following:-</a:t>
            </a:r>
            <a:endParaRPr lang="en-US" dirty="0">
              <a:solidFill>
                <a:srgbClr val="2A2A2A"/>
              </a:solidFill>
              <a:highlight>
                <a:srgbClr val="008000"/>
              </a:highlight>
              <a:latin typeface="proxima_nova_rgregular"/>
            </a:endParaRPr>
          </a:p>
          <a:p>
            <a:pPr marL="0" indent="0" algn="l">
              <a:buNone/>
            </a:pPr>
            <a:r>
              <a:rPr lang="en-US" sz="2900" dirty="0">
                <a:latin typeface="proxima_nova_rgregular"/>
              </a:rPr>
              <a:t>1-Repeat cesarean delivery </a:t>
            </a:r>
          </a:p>
          <a:p>
            <a:pPr marL="0" indent="0" algn="l">
              <a:buNone/>
            </a:pPr>
            <a:endParaRPr lang="en-US" sz="2900" dirty="0">
              <a:latin typeface="proxima_nova_rgregular"/>
            </a:endParaRPr>
          </a:p>
          <a:p>
            <a:pPr marL="0" indent="0" algn="l">
              <a:buNone/>
            </a:pPr>
            <a:r>
              <a:rPr lang="en-US" sz="2900" dirty="0">
                <a:latin typeface="proxima_nova_rgregular"/>
              </a:rPr>
              <a:t>2-Obstructive lesions in the lower genital tract, including leiomyomas of the lower uterine segment that interfere with engagement of the fetal head</a:t>
            </a:r>
          </a:p>
          <a:p>
            <a:pPr marL="0" indent="0" algn="l">
              <a:buNone/>
            </a:pPr>
            <a:endParaRPr lang="en-US" sz="2900" dirty="0">
              <a:latin typeface="proxima_nova_rgregular"/>
            </a:endParaRPr>
          </a:p>
          <a:p>
            <a:pPr marL="0" indent="0" algn="l">
              <a:buNone/>
            </a:pPr>
            <a:r>
              <a:rPr lang="en-US" sz="2900" dirty="0">
                <a:latin typeface="proxima_nova_rgregular"/>
              </a:rPr>
              <a:t>3-Pelvic abnormalities that preclude engagement or interfere with descent of the fetal presentation in labor. </a:t>
            </a:r>
          </a:p>
          <a:p>
            <a:pPr marL="0" indent="0" algn="l">
              <a:buNone/>
            </a:pPr>
            <a:r>
              <a:rPr lang="en-US" sz="2900">
                <a:latin typeface="proxima_nova_rgregular"/>
              </a:rPr>
              <a:t> </a:t>
            </a:r>
            <a:endParaRPr lang="en-US" sz="2900" dirty="0">
              <a:latin typeface="proxima_nova_rgregular"/>
            </a:endParaRPr>
          </a:p>
          <a:p>
            <a:pPr marL="0" indent="0" algn="l">
              <a:buNone/>
            </a:pPr>
            <a:endParaRPr lang="en-US" sz="2900" dirty="0">
              <a:latin typeface="proxima_nova_rgregular"/>
            </a:endParaRPr>
          </a:p>
          <a:p>
            <a:pPr marL="0" indent="0">
              <a:buNone/>
            </a:pPr>
            <a:r>
              <a:rPr lang="en-US" sz="2900">
                <a:latin typeface="proxima_nova_rgregular"/>
              </a:rPr>
              <a:t> </a:t>
            </a:r>
            <a:r>
              <a:rPr lang="ar-SA" sz="2900">
                <a:latin typeface="proxima_nova_rgregular"/>
              </a:rPr>
              <a:t>4</a:t>
            </a:r>
            <a:r>
              <a:rPr lang="en-US" sz="2900">
                <a:latin typeface="proxima_nova_rgregular"/>
              </a:rPr>
              <a:t>-Abnormal </a:t>
            </a:r>
            <a:r>
              <a:rPr lang="en-US" sz="2900" dirty="0">
                <a:latin typeface="proxima_nova_rgregular"/>
              </a:rPr>
              <a:t>placentation (</a:t>
            </a:r>
            <a:r>
              <a:rPr lang="en-US" sz="2900" dirty="0" err="1">
                <a:latin typeface="proxima_nova_rgregular"/>
              </a:rPr>
              <a:t>eg</a:t>
            </a:r>
            <a:r>
              <a:rPr lang="en-US" sz="2900" dirty="0">
                <a:latin typeface="proxima_nova_rgregular"/>
              </a:rPr>
              <a:t>, placenta previa, placenta accrete). </a:t>
            </a:r>
          </a:p>
          <a:p>
            <a:pPr marL="0" indent="0">
              <a:buNone/>
            </a:pPr>
            <a:endParaRPr lang="en-US" sz="2900" dirty="0">
              <a:latin typeface="proxima_nova_rgregular"/>
            </a:endParaRPr>
          </a:p>
          <a:p>
            <a:pPr marL="0" indent="0">
              <a:buNone/>
            </a:pPr>
            <a:r>
              <a:rPr lang="ar-SA" sz="2900" dirty="0">
                <a:solidFill>
                  <a:srgbClr val="2A2A2A"/>
                </a:solidFill>
                <a:latin typeface="proxima_nova_rgregular"/>
              </a:rPr>
              <a:t>5</a:t>
            </a:r>
            <a:r>
              <a:rPr lang="en-US" sz="2900">
                <a:solidFill>
                  <a:srgbClr val="2A2A2A"/>
                </a:solidFill>
                <a:latin typeface="proxima_nova_rgregular"/>
              </a:rPr>
              <a:t>- </a:t>
            </a:r>
            <a:r>
              <a:rPr lang="en-US" sz="2900" dirty="0">
                <a:solidFill>
                  <a:srgbClr val="2A2A2A"/>
                </a:solidFill>
                <a:latin typeface="proxima_nova_rgregular"/>
              </a:rPr>
              <a:t>Active genital herpes infection or maternal HIV infection. </a:t>
            </a:r>
            <a:endParaRPr lang="en-US" dirty="0">
              <a:solidFill>
                <a:srgbClr val="2A2A2A"/>
              </a:solidFill>
              <a:latin typeface="proxima_nova_rgregular"/>
            </a:endParaRPr>
          </a:p>
          <a:p>
            <a:pPr marL="0" indent="0" algn="l">
              <a:buNone/>
            </a:pPr>
            <a:endParaRPr lang="en-US" dirty="0">
              <a:solidFill>
                <a:srgbClr val="2A2A2A"/>
              </a:solidFill>
              <a:latin typeface="proxima_nova_rgregular"/>
            </a:endParaRPr>
          </a:p>
        </p:txBody>
      </p:sp>
    </p:spTree>
    <p:extLst>
      <p:ext uri="{BB962C8B-B14F-4D97-AF65-F5344CB8AC3E}">
        <p14:creationId xmlns:p14="http://schemas.microsoft.com/office/powerpoint/2010/main" val="4242594316"/>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_rels/theme3.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Savon">
  <a:themeElements>
    <a:clrScheme name="Red Violet">
      <a:dk1>
        <a:sysClr val="windowText" lastClr="000000"/>
      </a:dk1>
      <a:lt1>
        <a:sysClr val="window" lastClr="FFFFFF"/>
      </a:lt1>
      <a:dk2>
        <a:srgbClr val="454551"/>
      </a:dk2>
      <a:lt2>
        <a:srgbClr val="D8D9DC"/>
      </a:lt2>
      <a:accent1>
        <a:srgbClr val="E32D91"/>
      </a:accent1>
      <a:accent2>
        <a:srgbClr val="C830CC"/>
      </a:accent2>
      <a:accent3>
        <a:srgbClr val="4EA6DC"/>
      </a:accent3>
      <a:accent4>
        <a:srgbClr val="4775E7"/>
      </a:accent4>
      <a:accent5>
        <a:srgbClr val="8971E1"/>
      </a:accent5>
      <a:accent6>
        <a:srgbClr val="D54773"/>
      </a:accent6>
      <a:hlink>
        <a:srgbClr val="6B9F25"/>
      </a:hlink>
      <a:folHlink>
        <a:srgbClr val="8C8C8C"/>
      </a:folHlink>
    </a:clrScheme>
    <a:fontScheme name="Savon">
      <a:majorFont>
        <a:latin typeface="Century Gothic"/>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Savon">
      <a:fillStyleLst>
        <a:solidFill>
          <a:schemeClr val="phClr"/>
        </a:solidFill>
        <a:gradFill rotWithShape="1">
          <a:gsLst>
            <a:gs pos="0">
              <a:schemeClr val="phClr">
                <a:tint val="60000"/>
                <a:satMod val="105000"/>
                <a:lumMod val="105000"/>
              </a:schemeClr>
            </a:gs>
            <a:gs pos="100000">
              <a:schemeClr val="phClr">
                <a:tint val="65000"/>
                <a:satMod val="100000"/>
                <a:lumMod val="100000"/>
              </a:schemeClr>
            </a:gs>
            <a:gs pos="100000">
              <a:schemeClr val="phClr">
                <a:tint val="70000"/>
                <a:satMod val="100000"/>
                <a:lumMod val="100000"/>
              </a:schemeClr>
            </a:gs>
          </a:gsLst>
          <a:lin ang="5400000" scaled="0"/>
        </a:gradFill>
        <a:gradFill rotWithShape="1">
          <a:gsLst>
            <a:gs pos="0">
              <a:schemeClr val="phClr">
                <a:satMod val="100000"/>
                <a:lumMod val="100000"/>
              </a:schemeClr>
            </a:gs>
            <a:gs pos="50000">
              <a:schemeClr val="phClr">
                <a:shade val="99000"/>
                <a:satMod val="105000"/>
                <a:lumMod val="100000"/>
              </a:schemeClr>
            </a:gs>
            <a:gs pos="100000">
              <a:schemeClr val="phClr">
                <a:shade val="98000"/>
                <a:satMod val="105000"/>
                <a:lumMod val="100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outerShdw blurRad="38100" dist="12700" dir="5400000" algn="ctr" rotWithShape="0">
              <a:srgbClr val="000000">
                <a:alpha val="63000"/>
              </a:srgbClr>
            </a:outerShdw>
          </a:effectLst>
        </a:effectStyle>
        <a:effectStyle>
          <a:effectLst>
            <a:outerShdw blurRad="57150" dist="19050" dir="5400000" algn="ctr" rotWithShape="0">
              <a:srgbClr val="000000">
                <a:alpha val="63000"/>
              </a:srgbClr>
            </a:outerShdw>
          </a:effectLst>
          <a:scene3d>
            <a:camera prst="orthographicFront">
              <a:rot lat="0" lon="0" rev="0"/>
            </a:camera>
            <a:lightRig rig="flat" dir="tl">
              <a:rot lat="0" lon="0" rev="4200000"/>
            </a:lightRig>
          </a:scene3d>
          <a:sp3d prstMaterial="flat">
            <a:bevelT w="50800" h="63500" prst="riblet"/>
          </a:sp3d>
        </a:effectStyle>
      </a:effectStyleLst>
      <a:bgFillStyleLst>
        <a:solidFill>
          <a:schemeClr val="phClr"/>
        </a:solidFill>
        <a:gradFill rotWithShape="1">
          <a:gsLst>
            <a:gs pos="0">
              <a:schemeClr val="phClr">
                <a:tint val="90000"/>
                <a:shade val="92000"/>
                <a:satMod val="160000"/>
              </a:schemeClr>
            </a:gs>
            <a:gs pos="77000">
              <a:schemeClr val="phClr">
                <a:tint val="100000"/>
                <a:shade val="73000"/>
                <a:satMod val="155000"/>
              </a:schemeClr>
            </a:gs>
            <a:gs pos="100000">
              <a:schemeClr val="phClr">
                <a:tint val="100000"/>
                <a:shade val="67000"/>
                <a:satMod val="145000"/>
              </a:schemeClr>
            </a:gs>
          </a:gsLst>
          <a:lin ang="5400000" scaled="0"/>
        </a:gradFill>
        <a:blipFill rotWithShape="1">
          <a:blip xmlns:r="http://schemas.openxmlformats.org/officeDocument/2006/relationships" r:embed="rId1">
            <a:duotone>
              <a:schemeClr val="phClr">
                <a:tint val="95000"/>
              </a:schemeClr>
              <a:schemeClr val="phClr">
                <a:shade val="92000"/>
                <a:satMod val="115000"/>
              </a:schemeClr>
            </a:duotone>
          </a:blip>
          <a:tile tx="0" ty="0" sx="60000" sy="60000" flip="none" algn="tl"/>
        </a:blipFill>
      </a:bgFillStyleLst>
    </a:fmtScheme>
  </a:themeElements>
  <a:objectDefaults/>
  <a:extraClrSchemeLst/>
  <a:extLst>
    <a:ext uri="{05A4C25C-085E-4340-85A3-A5531E510DB2}">
      <thm15:themeFamily xmlns:thm15="http://schemas.microsoft.com/office/thememl/2012/main" xmlns="" name="Savon" id="{1306E473-ED32-493B-A2D0-240A757EDD34}" vid="{C20BADFE-D095-436F-9677-9264042809F0}"/>
    </a:ext>
  </a:extLst>
</a:theme>
</file>

<file path=ppt/theme/theme2.xml><?xml version="1.0" encoding="utf-8"?>
<a:theme xmlns:a="http://schemas.openxmlformats.org/drawingml/2006/main" name="Retrospect">
  <a:themeElements>
    <a:clrScheme name="Retrospect">
      <a:dk1>
        <a:srgbClr val="000000"/>
      </a:dk1>
      <a:lt1>
        <a:sysClr val="window" lastClr="FFFFFF"/>
      </a:lt1>
      <a:dk2>
        <a:srgbClr val="637052"/>
      </a:dk2>
      <a:lt2>
        <a:srgbClr val="CCDDEA"/>
      </a:lt2>
      <a:accent1>
        <a:srgbClr val="E48312"/>
      </a:accent1>
      <a:accent2>
        <a:srgbClr val="BD582C"/>
      </a:accent2>
      <a:accent3>
        <a:srgbClr val="865640"/>
      </a:accent3>
      <a:accent4>
        <a:srgbClr val="9B8357"/>
      </a:accent4>
      <a:accent5>
        <a:srgbClr val="C2BC80"/>
      </a:accent5>
      <a:accent6>
        <a:srgbClr val="94A088"/>
      </a:accent6>
      <a:hlink>
        <a:srgbClr val="2998E3"/>
      </a:hlink>
      <a:folHlink>
        <a:srgbClr val="8C8C8C"/>
      </a:folHlink>
    </a:clrScheme>
    <a:fontScheme name="Retrospect">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 xmlns:thm15="http://schemas.microsoft.com/office/thememl/2012/main" name="Retrospect" id="{5F128B03-DCCA-4EEB-AB3B-CF2899314A46}" vid="{3F1AAB62-24C6-49D2-8E01-B56FAC9A3DCD}"/>
    </a:ext>
  </a:extLst>
</a:theme>
</file>

<file path=ppt/theme/theme3.xml><?xml version="1.0" encoding="utf-8"?>
<a:theme xmlns:a="http://schemas.openxmlformats.org/drawingml/2006/main" name="1_Savon">
  <a:themeElements>
    <a:clrScheme name="Red Violet">
      <a:dk1>
        <a:sysClr val="windowText" lastClr="000000"/>
      </a:dk1>
      <a:lt1>
        <a:sysClr val="window" lastClr="FFFFFF"/>
      </a:lt1>
      <a:dk2>
        <a:srgbClr val="454551"/>
      </a:dk2>
      <a:lt2>
        <a:srgbClr val="D8D9DC"/>
      </a:lt2>
      <a:accent1>
        <a:srgbClr val="E32D91"/>
      </a:accent1>
      <a:accent2>
        <a:srgbClr val="C830CC"/>
      </a:accent2>
      <a:accent3>
        <a:srgbClr val="4EA6DC"/>
      </a:accent3>
      <a:accent4>
        <a:srgbClr val="4775E7"/>
      </a:accent4>
      <a:accent5>
        <a:srgbClr val="8971E1"/>
      </a:accent5>
      <a:accent6>
        <a:srgbClr val="D54773"/>
      </a:accent6>
      <a:hlink>
        <a:srgbClr val="6B9F25"/>
      </a:hlink>
      <a:folHlink>
        <a:srgbClr val="8C8C8C"/>
      </a:folHlink>
    </a:clrScheme>
    <a:fontScheme name="Savon">
      <a:majorFont>
        <a:latin typeface="Century Gothic"/>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Savon">
      <a:fillStyleLst>
        <a:solidFill>
          <a:schemeClr val="phClr"/>
        </a:solidFill>
        <a:gradFill rotWithShape="1">
          <a:gsLst>
            <a:gs pos="0">
              <a:schemeClr val="phClr">
                <a:tint val="60000"/>
                <a:satMod val="105000"/>
                <a:lumMod val="105000"/>
              </a:schemeClr>
            </a:gs>
            <a:gs pos="100000">
              <a:schemeClr val="phClr">
                <a:tint val="65000"/>
                <a:satMod val="100000"/>
                <a:lumMod val="100000"/>
              </a:schemeClr>
            </a:gs>
            <a:gs pos="100000">
              <a:schemeClr val="phClr">
                <a:tint val="70000"/>
                <a:satMod val="100000"/>
                <a:lumMod val="100000"/>
              </a:schemeClr>
            </a:gs>
          </a:gsLst>
          <a:lin ang="5400000" scaled="0"/>
        </a:gradFill>
        <a:gradFill rotWithShape="1">
          <a:gsLst>
            <a:gs pos="0">
              <a:schemeClr val="phClr">
                <a:satMod val="100000"/>
                <a:lumMod val="100000"/>
              </a:schemeClr>
            </a:gs>
            <a:gs pos="50000">
              <a:schemeClr val="phClr">
                <a:shade val="99000"/>
                <a:satMod val="105000"/>
                <a:lumMod val="100000"/>
              </a:schemeClr>
            </a:gs>
            <a:gs pos="100000">
              <a:schemeClr val="phClr">
                <a:shade val="98000"/>
                <a:satMod val="105000"/>
                <a:lumMod val="100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outerShdw blurRad="38100" dist="12700" dir="5400000" algn="ctr" rotWithShape="0">
              <a:srgbClr val="000000">
                <a:alpha val="63000"/>
              </a:srgbClr>
            </a:outerShdw>
          </a:effectLst>
        </a:effectStyle>
        <a:effectStyle>
          <a:effectLst>
            <a:outerShdw blurRad="57150" dist="19050" dir="5400000" algn="ctr" rotWithShape="0">
              <a:srgbClr val="000000">
                <a:alpha val="63000"/>
              </a:srgbClr>
            </a:outerShdw>
          </a:effectLst>
          <a:scene3d>
            <a:camera prst="orthographicFront">
              <a:rot lat="0" lon="0" rev="0"/>
            </a:camera>
            <a:lightRig rig="flat" dir="tl">
              <a:rot lat="0" lon="0" rev="4200000"/>
            </a:lightRig>
          </a:scene3d>
          <a:sp3d prstMaterial="flat">
            <a:bevelT w="50800" h="63500" prst="riblet"/>
          </a:sp3d>
        </a:effectStyle>
      </a:effectStyleLst>
      <a:bgFillStyleLst>
        <a:solidFill>
          <a:schemeClr val="phClr"/>
        </a:solidFill>
        <a:gradFill rotWithShape="1">
          <a:gsLst>
            <a:gs pos="0">
              <a:schemeClr val="phClr">
                <a:tint val="90000"/>
                <a:shade val="92000"/>
                <a:satMod val="160000"/>
              </a:schemeClr>
            </a:gs>
            <a:gs pos="77000">
              <a:schemeClr val="phClr">
                <a:tint val="100000"/>
                <a:shade val="73000"/>
                <a:satMod val="155000"/>
              </a:schemeClr>
            </a:gs>
            <a:gs pos="100000">
              <a:schemeClr val="phClr">
                <a:tint val="100000"/>
                <a:shade val="67000"/>
                <a:satMod val="145000"/>
              </a:schemeClr>
            </a:gs>
          </a:gsLst>
          <a:lin ang="5400000" scaled="0"/>
        </a:gradFill>
        <a:blipFill rotWithShape="1">
          <a:blip xmlns:r="http://schemas.openxmlformats.org/officeDocument/2006/relationships" r:embed="rId1">
            <a:duotone>
              <a:schemeClr val="phClr">
                <a:tint val="95000"/>
              </a:schemeClr>
              <a:schemeClr val="phClr">
                <a:shade val="92000"/>
                <a:satMod val="115000"/>
              </a:schemeClr>
            </a:duotone>
          </a:blip>
          <a:tile tx="0" ty="0" sx="60000" sy="60000" flip="none" algn="tl"/>
        </a:blipFill>
      </a:bgFillStyleLst>
    </a:fmtScheme>
  </a:themeElements>
  <a:objectDefaults/>
  <a:extraClrSchemeLst/>
  <a:extLst>
    <a:ext uri="{05A4C25C-085E-4340-85A3-A5531E510DB2}">
      <thm15:themeFamily xmlns="" xmlns:thm15="http://schemas.microsoft.com/office/thememl/2012/main" name="Savon" id="{1306E473-ED32-493B-A2D0-240A757EDD34}" vid="{C20BADFE-D095-436F-9677-9264042809F0}"/>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Savon</Template>
  <TotalTime>1048</TotalTime>
  <Words>2764</Words>
  <Application>Microsoft Office PowerPoint</Application>
  <PresentationFormat>On-screen Show (4:3)</PresentationFormat>
  <Paragraphs>365</Paragraphs>
  <Slides>59</Slides>
  <Notes>10</Notes>
  <HiddenSlides>0</HiddenSlides>
  <MMClips>0</MMClips>
  <ScaleCrop>false</ScaleCrop>
  <HeadingPairs>
    <vt:vector size="4" baseType="variant">
      <vt:variant>
        <vt:lpstr>Theme</vt:lpstr>
      </vt:variant>
      <vt:variant>
        <vt:i4>3</vt:i4>
      </vt:variant>
      <vt:variant>
        <vt:lpstr>Slide Titles</vt:lpstr>
      </vt:variant>
      <vt:variant>
        <vt:i4>59</vt:i4>
      </vt:variant>
    </vt:vector>
  </HeadingPairs>
  <TitlesOfParts>
    <vt:vector size="62" baseType="lpstr">
      <vt:lpstr>Savon</vt:lpstr>
      <vt:lpstr>Retrospect</vt:lpstr>
      <vt:lpstr>1_Savon</vt:lpstr>
      <vt:lpstr>Cesarean section </vt:lpstr>
      <vt:lpstr>Definition </vt:lpstr>
      <vt:lpstr>PowerPoint Presentation</vt:lpstr>
      <vt:lpstr>Classification :- </vt:lpstr>
      <vt:lpstr>PowerPoint Presentation</vt:lpstr>
      <vt:lpstr>Indications :- </vt:lpstr>
      <vt:lpstr>PowerPoint Presentation</vt:lpstr>
      <vt:lpstr>PowerPoint Presentation</vt:lpstr>
      <vt:lpstr>PowerPoint Presentation</vt:lpstr>
      <vt:lpstr>PowerPoint Presentation</vt:lpstr>
      <vt:lpstr>PowerPoint Presentation</vt:lpstr>
      <vt:lpstr>Cesarean delivery on maternal request Points to be aware of !!!</vt:lpstr>
      <vt:lpstr>PowerPoint Presentation</vt:lpstr>
      <vt:lpstr>PowerPoint Presentation</vt:lpstr>
      <vt:lpstr>PowerPoint Presentation</vt:lpstr>
      <vt:lpstr>Anesthesia </vt:lpstr>
      <vt:lpstr>PowerPoint Presentation</vt:lpstr>
      <vt:lpstr>PowerPoint Presentation</vt:lpstr>
      <vt:lpstr>PowerPoint Presentation</vt:lpstr>
      <vt:lpstr>Abdomin&amp;Uterine Incision </vt:lpstr>
      <vt:lpstr>PowerPoint Presentation</vt:lpstr>
      <vt:lpstr>PowerPoint Presentation</vt:lpstr>
      <vt:lpstr>PowerPoint Presentation</vt:lpstr>
      <vt:lpstr>PowerPoint Presentation</vt:lpstr>
      <vt:lpstr>PowerPoint Presentation</vt:lpstr>
      <vt:lpstr>PowerPoint Presentation</vt:lpstr>
      <vt:lpstr>  Uterine incision   1.Low segment transverse incision(Monroe-Kerr)  </vt:lpstr>
      <vt:lpstr>PowerPoint Presentation</vt:lpstr>
      <vt:lpstr>Uterine incision  2. Classical upper segment incision</vt:lpstr>
      <vt:lpstr>PowerPoint Presentation</vt:lpstr>
      <vt:lpstr>Delivery of the Fetus – Placenta &amp; Repair Of Uterus and abdominal closure</vt:lpstr>
      <vt:lpstr>Delivery Of Fetus</vt:lpstr>
      <vt:lpstr>Steps Taken After Head Delivery</vt:lpstr>
      <vt:lpstr>PowerPoint Presentation</vt:lpstr>
      <vt:lpstr>Placental Delivery. </vt:lpstr>
      <vt:lpstr>PowerPoint Presentation</vt:lpstr>
      <vt:lpstr>Uterine Repair - Exteriorization</vt:lpstr>
      <vt:lpstr>After Exteriorization</vt:lpstr>
      <vt:lpstr>PowerPoint Presentation</vt:lpstr>
      <vt:lpstr>PowerPoint Presentation</vt:lpstr>
      <vt:lpstr>Deliver baby and placenta  (summary)</vt:lpstr>
      <vt:lpstr>PowerPoint Presentation</vt:lpstr>
      <vt:lpstr>CS Complications </vt:lpstr>
      <vt:lpstr>PowerPoint Presentation</vt:lpstr>
      <vt:lpstr>Short term complication: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Post operative Fever : </vt:lpstr>
      <vt:lpstr>Long Term complication and risks to future pregnancies : </vt:lpstr>
      <vt:lpstr>PowerPoint Presentation</vt:lpstr>
      <vt:lpstr>Neonatal Complication: </vt:lpstr>
      <vt:lpstr>Postoperative care: </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SCC</dc:creator>
  <cp:lastModifiedBy>hussein</cp:lastModifiedBy>
  <cp:revision>70</cp:revision>
  <dcterms:created xsi:type="dcterms:W3CDTF">2017-11-26T15:32:15Z</dcterms:created>
  <dcterms:modified xsi:type="dcterms:W3CDTF">2020-08-02T11:01:13Z</dcterms:modified>
</cp:coreProperties>
</file>