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1535" r:id="rId2"/>
    <p:sldId id="2073" r:id="rId3"/>
    <p:sldId id="2076" r:id="rId4"/>
    <p:sldId id="2079" r:id="rId5"/>
    <p:sldId id="2434" r:id="rId6"/>
    <p:sldId id="2081" r:id="rId7"/>
    <p:sldId id="2086" r:id="rId8"/>
    <p:sldId id="2401" r:id="rId9"/>
    <p:sldId id="2087" r:id="rId10"/>
    <p:sldId id="2399" r:id="rId11"/>
    <p:sldId id="2604" r:id="rId12"/>
    <p:sldId id="2606" r:id="rId13"/>
    <p:sldId id="2091" r:id="rId14"/>
    <p:sldId id="2592" r:id="rId15"/>
    <p:sldId id="2594" r:id="rId16"/>
    <p:sldId id="2564" r:id="rId17"/>
    <p:sldId id="2560" r:id="rId18"/>
    <p:sldId id="2561" r:id="rId19"/>
    <p:sldId id="2562" r:id="rId20"/>
    <p:sldId id="2094" r:id="rId21"/>
    <p:sldId id="2598" r:id="rId22"/>
    <p:sldId id="2095" r:id="rId23"/>
    <p:sldId id="2612" r:id="rId24"/>
    <p:sldId id="2613" r:id="rId25"/>
    <p:sldId id="2615" r:id="rId26"/>
    <p:sldId id="2451" r:id="rId27"/>
    <p:sldId id="2452" r:id="rId28"/>
    <p:sldId id="2419" r:id="rId29"/>
    <p:sldId id="2098" r:id="rId30"/>
    <p:sldId id="2097" r:id="rId31"/>
    <p:sldId id="2409" r:id="rId32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00FF"/>
    <a:srgbClr val="660066"/>
    <a:srgbClr val="008000"/>
    <a:srgbClr val="FF6699"/>
    <a:srgbClr val="3333FF"/>
    <a:srgbClr val="669900"/>
    <a:srgbClr val="FFC319"/>
    <a:srgbClr val="66FF33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94660"/>
  </p:normalViewPr>
  <p:slideViewPr>
    <p:cSldViewPr>
      <p:cViewPr>
        <p:scale>
          <a:sx n="90" d="100"/>
          <a:sy n="90" d="100"/>
        </p:scale>
        <p:origin x="-1205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B4AB6AD-E5BF-41B4-98D6-36D5365710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98427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DF1FCCB-239B-4F8B-B21B-EFF6B79CC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81656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" name="Freeform 40"/>
          <p:cNvSpPr>
            <a:spLocks/>
          </p:cNvSpPr>
          <p:nvPr/>
        </p:nvSpPr>
        <p:spPr bwMode="gray">
          <a:xfrm>
            <a:off x="0" y="6048375"/>
            <a:ext cx="2762250" cy="809625"/>
          </a:xfrm>
          <a:custGeom>
            <a:avLst/>
            <a:gdLst>
              <a:gd name="T0" fmla="*/ 0 w 1740"/>
              <a:gd name="T1" fmla="*/ 0 h 510"/>
              <a:gd name="T2" fmla="*/ 0 w 1740"/>
              <a:gd name="T3" fmla="*/ 510 h 510"/>
              <a:gd name="T4" fmla="*/ 1740 w 1740"/>
              <a:gd name="T5" fmla="*/ 510 h 510"/>
              <a:gd name="T6" fmla="*/ 1595 w 1740"/>
              <a:gd name="T7" fmla="*/ 30 h 510"/>
              <a:gd name="T8" fmla="*/ 0 w 1740"/>
              <a:gd name="T9" fmla="*/ 0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0" h="510">
                <a:moveTo>
                  <a:pt x="0" y="0"/>
                </a:moveTo>
                <a:lnTo>
                  <a:pt x="0" y="510"/>
                </a:lnTo>
                <a:cubicBezTo>
                  <a:pt x="0" y="510"/>
                  <a:pt x="870" y="510"/>
                  <a:pt x="1740" y="510"/>
                </a:cubicBezTo>
                <a:cubicBezTo>
                  <a:pt x="1650" y="258"/>
                  <a:pt x="1595" y="30"/>
                  <a:pt x="1595" y="30"/>
                </a:cubicBezTo>
                <a:cubicBezTo>
                  <a:pt x="798" y="54"/>
                  <a:pt x="0" y="0"/>
                  <a:pt x="0" y="0"/>
                </a:cubicBezTo>
                <a:close/>
              </a:path>
            </a:pathLst>
          </a:cu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" name="Freeform 41"/>
          <p:cNvSpPr>
            <a:spLocks/>
          </p:cNvSpPr>
          <p:nvPr/>
        </p:nvSpPr>
        <p:spPr bwMode="gray">
          <a:xfrm>
            <a:off x="2590800" y="4705350"/>
            <a:ext cx="6400800" cy="2152650"/>
          </a:xfrm>
          <a:custGeom>
            <a:avLst/>
            <a:gdLst>
              <a:gd name="T0" fmla="*/ 1116 w 4032"/>
              <a:gd name="T1" fmla="*/ 0 h 1356"/>
              <a:gd name="T2" fmla="*/ 3840 w 4032"/>
              <a:gd name="T3" fmla="*/ 636 h 1356"/>
              <a:gd name="T4" fmla="*/ 4032 w 4032"/>
              <a:gd name="T5" fmla="*/ 1356 h 1356"/>
              <a:gd name="T6" fmla="*/ 288 w 4032"/>
              <a:gd name="T7" fmla="*/ 1356 h 1356"/>
              <a:gd name="T8" fmla="*/ 0 w 4032"/>
              <a:gd name="T9" fmla="*/ 828 h 1356"/>
              <a:gd name="T10" fmla="*/ 1116 w 4032"/>
              <a:gd name="T11" fmla="*/ 0 h 1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32" h="1356">
                <a:moveTo>
                  <a:pt x="1116" y="0"/>
                </a:moveTo>
                <a:cubicBezTo>
                  <a:pt x="2370" y="1254"/>
                  <a:pt x="3840" y="636"/>
                  <a:pt x="3840" y="636"/>
                </a:cubicBezTo>
                <a:cubicBezTo>
                  <a:pt x="4032" y="966"/>
                  <a:pt x="4032" y="1356"/>
                  <a:pt x="4032" y="1356"/>
                </a:cubicBezTo>
                <a:cubicBezTo>
                  <a:pt x="4032" y="1356"/>
                  <a:pt x="2160" y="1356"/>
                  <a:pt x="288" y="1356"/>
                </a:cubicBezTo>
                <a:cubicBezTo>
                  <a:pt x="120" y="1140"/>
                  <a:pt x="0" y="828"/>
                  <a:pt x="0" y="828"/>
                </a:cubicBezTo>
                <a:lnTo>
                  <a:pt x="1116" y="0"/>
                </a:lnTo>
                <a:close/>
              </a:path>
            </a:pathLst>
          </a:cu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4" name="Freeform 42"/>
          <p:cNvSpPr>
            <a:spLocks/>
          </p:cNvSpPr>
          <p:nvPr/>
        </p:nvSpPr>
        <p:spPr bwMode="gray">
          <a:xfrm>
            <a:off x="4400550" y="781050"/>
            <a:ext cx="4743450" cy="5048250"/>
          </a:xfrm>
          <a:custGeom>
            <a:avLst/>
            <a:gdLst>
              <a:gd name="T0" fmla="*/ 510 w 2988"/>
              <a:gd name="T1" fmla="*/ 1098 h 3180"/>
              <a:gd name="T2" fmla="*/ 2280 w 2988"/>
              <a:gd name="T3" fmla="*/ 0 h 3180"/>
              <a:gd name="T4" fmla="*/ 2988 w 2988"/>
              <a:gd name="T5" fmla="*/ 342 h 3180"/>
              <a:gd name="T6" fmla="*/ 2988 w 2988"/>
              <a:gd name="T7" fmla="*/ 2772 h 3180"/>
              <a:gd name="T8" fmla="*/ 1452 w 2988"/>
              <a:gd name="T9" fmla="*/ 3060 h 3180"/>
              <a:gd name="T10" fmla="*/ 0 w 2988"/>
              <a:gd name="T11" fmla="*/ 2406 h 3180"/>
              <a:gd name="T12" fmla="*/ 510 w 2988"/>
              <a:gd name="T13" fmla="*/ 1098 h 3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88" h="3180">
                <a:moveTo>
                  <a:pt x="510" y="1098"/>
                </a:moveTo>
                <a:cubicBezTo>
                  <a:pt x="1710" y="840"/>
                  <a:pt x="2280" y="0"/>
                  <a:pt x="2280" y="0"/>
                </a:cubicBezTo>
                <a:cubicBezTo>
                  <a:pt x="2700" y="96"/>
                  <a:pt x="2988" y="342"/>
                  <a:pt x="2988" y="342"/>
                </a:cubicBezTo>
                <a:lnTo>
                  <a:pt x="2988" y="2772"/>
                </a:lnTo>
                <a:cubicBezTo>
                  <a:pt x="2988" y="2772"/>
                  <a:pt x="2202" y="3180"/>
                  <a:pt x="1452" y="3060"/>
                </a:cubicBezTo>
                <a:cubicBezTo>
                  <a:pt x="636" y="2940"/>
                  <a:pt x="0" y="2406"/>
                  <a:pt x="0" y="2406"/>
                </a:cubicBezTo>
                <a:lnTo>
                  <a:pt x="510" y="109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5" name="Freeform 43"/>
          <p:cNvSpPr>
            <a:spLocks/>
          </p:cNvSpPr>
          <p:nvPr/>
        </p:nvSpPr>
        <p:spPr bwMode="gray">
          <a:xfrm>
            <a:off x="4800600" y="0"/>
            <a:ext cx="3276600" cy="2409825"/>
          </a:xfrm>
          <a:custGeom>
            <a:avLst/>
            <a:gdLst>
              <a:gd name="T0" fmla="*/ 0 w 2064"/>
              <a:gd name="T1" fmla="*/ 0 h 1518"/>
              <a:gd name="T2" fmla="*/ 276 w 2064"/>
              <a:gd name="T3" fmla="*/ 1518 h 1518"/>
              <a:gd name="T4" fmla="*/ 2064 w 2064"/>
              <a:gd name="T5" fmla="*/ 0 h 1518"/>
              <a:gd name="T6" fmla="*/ 0 w 2064"/>
              <a:gd name="T7" fmla="*/ 0 h 15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64" h="1518">
                <a:moveTo>
                  <a:pt x="0" y="0"/>
                </a:moveTo>
                <a:cubicBezTo>
                  <a:pt x="0" y="0"/>
                  <a:pt x="138" y="759"/>
                  <a:pt x="276" y="1518"/>
                </a:cubicBezTo>
                <a:cubicBezTo>
                  <a:pt x="1518" y="1194"/>
                  <a:pt x="2064" y="0"/>
                  <a:pt x="2064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51" name="Freeform 79"/>
          <p:cNvSpPr>
            <a:spLocks/>
          </p:cNvSpPr>
          <p:nvPr/>
        </p:nvSpPr>
        <p:spPr bwMode="gray">
          <a:xfrm>
            <a:off x="0" y="0"/>
            <a:ext cx="6583363" cy="7267575"/>
          </a:xfrm>
          <a:custGeom>
            <a:avLst/>
            <a:gdLst>
              <a:gd name="T0" fmla="*/ 0 w 4014"/>
              <a:gd name="T1" fmla="*/ 0 h 4455"/>
              <a:gd name="T2" fmla="*/ 3612 w 4014"/>
              <a:gd name="T3" fmla="*/ 0 h 4455"/>
              <a:gd name="T4" fmla="*/ 3222 w 4014"/>
              <a:gd name="T5" fmla="*/ 3042 h 4455"/>
              <a:gd name="T6" fmla="*/ 0 w 4014"/>
              <a:gd name="T7" fmla="*/ 3744 h 4455"/>
              <a:gd name="T8" fmla="*/ 0 w 4014"/>
              <a:gd name="T9" fmla="*/ 0 h 44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14" h="4455">
                <a:moveTo>
                  <a:pt x="0" y="0"/>
                </a:moveTo>
                <a:lnTo>
                  <a:pt x="3612" y="0"/>
                </a:lnTo>
                <a:cubicBezTo>
                  <a:pt x="4014" y="984"/>
                  <a:pt x="3812" y="2307"/>
                  <a:pt x="3222" y="3042"/>
                </a:cubicBezTo>
                <a:cubicBezTo>
                  <a:pt x="1988" y="4455"/>
                  <a:pt x="0" y="3744"/>
                  <a:pt x="0" y="3744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7" name="Freeform 45"/>
          <p:cNvSpPr>
            <a:spLocks/>
          </p:cNvSpPr>
          <p:nvPr/>
        </p:nvSpPr>
        <p:spPr bwMode="gray">
          <a:xfrm>
            <a:off x="0" y="0"/>
            <a:ext cx="6372225" cy="7072313"/>
          </a:xfrm>
          <a:custGeom>
            <a:avLst/>
            <a:gdLst>
              <a:gd name="T0" fmla="*/ 0 w 4014"/>
              <a:gd name="T1" fmla="*/ 0 h 4455"/>
              <a:gd name="T2" fmla="*/ 3612 w 4014"/>
              <a:gd name="T3" fmla="*/ 0 h 4455"/>
              <a:gd name="T4" fmla="*/ 3222 w 4014"/>
              <a:gd name="T5" fmla="*/ 3042 h 4455"/>
              <a:gd name="T6" fmla="*/ 0 w 4014"/>
              <a:gd name="T7" fmla="*/ 3744 h 4455"/>
              <a:gd name="T8" fmla="*/ 0 w 4014"/>
              <a:gd name="T9" fmla="*/ 0 h 44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14" h="4455">
                <a:moveTo>
                  <a:pt x="0" y="0"/>
                </a:moveTo>
                <a:lnTo>
                  <a:pt x="3612" y="0"/>
                </a:lnTo>
                <a:cubicBezTo>
                  <a:pt x="4014" y="984"/>
                  <a:pt x="3812" y="2307"/>
                  <a:pt x="3222" y="3042"/>
                </a:cubicBezTo>
                <a:cubicBezTo>
                  <a:pt x="1988" y="4455"/>
                  <a:pt x="0" y="3744"/>
                  <a:pt x="0" y="3744"/>
                </a:cubicBez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gamma/>
                  <a:tint val="25490"/>
                  <a:invGamma/>
                </a:schemeClr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9" name="Line 47"/>
          <p:cNvSpPr>
            <a:spLocks noChangeShapeType="1"/>
          </p:cNvSpPr>
          <p:nvPr/>
        </p:nvSpPr>
        <p:spPr bwMode="gray">
          <a:xfrm>
            <a:off x="250825" y="1588"/>
            <a:ext cx="0" cy="6015037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0" name="Line 48"/>
          <p:cNvSpPr>
            <a:spLocks noChangeShapeType="1"/>
          </p:cNvSpPr>
          <p:nvPr/>
        </p:nvSpPr>
        <p:spPr bwMode="gray">
          <a:xfrm>
            <a:off x="1293813" y="1588"/>
            <a:ext cx="0" cy="62071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1" name="Line 49"/>
          <p:cNvSpPr>
            <a:spLocks noChangeShapeType="1"/>
          </p:cNvSpPr>
          <p:nvPr/>
        </p:nvSpPr>
        <p:spPr bwMode="gray">
          <a:xfrm>
            <a:off x="2338388" y="1588"/>
            <a:ext cx="0" cy="6183312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2" name="Line 50"/>
          <p:cNvSpPr>
            <a:spLocks noChangeShapeType="1"/>
          </p:cNvSpPr>
          <p:nvPr/>
        </p:nvSpPr>
        <p:spPr bwMode="gray">
          <a:xfrm>
            <a:off x="3382963" y="1588"/>
            <a:ext cx="0" cy="597217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3" name="Line 51"/>
          <p:cNvSpPr>
            <a:spLocks noChangeShapeType="1"/>
          </p:cNvSpPr>
          <p:nvPr/>
        </p:nvSpPr>
        <p:spPr bwMode="gray">
          <a:xfrm>
            <a:off x="4427538" y="1588"/>
            <a:ext cx="0" cy="5449887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5" name="Line 53"/>
          <p:cNvSpPr>
            <a:spLocks noChangeShapeType="1"/>
          </p:cNvSpPr>
          <p:nvPr/>
        </p:nvSpPr>
        <p:spPr bwMode="gray">
          <a:xfrm rot="5400000">
            <a:off x="2913063" y="-2654300"/>
            <a:ext cx="0" cy="58134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6" name="Line 54"/>
          <p:cNvSpPr>
            <a:spLocks noChangeShapeType="1"/>
          </p:cNvSpPr>
          <p:nvPr/>
        </p:nvSpPr>
        <p:spPr bwMode="gray">
          <a:xfrm rot="5400000">
            <a:off x="3006725" y="-1682750"/>
            <a:ext cx="0" cy="600075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7" name="Line 55"/>
          <p:cNvSpPr>
            <a:spLocks noChangeShapeType="1"/>
          </p:cNvSpPr>
          <p:nvPr/>
        </p:nvSpPr>
        <p:spPr bwMode="gray">
          <a:xfrm rot="5400000">
            <a:off x="3011488" y="-622300"/>
            <a:ext cx="0" cy="601027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8" name="Line 56"/>
          <p:cNvSpPr>
            <a:spLocks noChangeShapeType="1"/>
          </p:cNvSpPr>
          <p:nvPr/>
        </p:nvSpPr>
        <p:spPr bwMode="gray">
          <a:xfrm rot="5400000">
            <a:off x="2907507" y="548481"/>
            <a:ext cx="0" cy="5802313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9" name="Line 57"/>
          <p:cNvSpPr>
            <a:spLocks noChangeShapeType="1"/>
          </p:cNvSpPr>
          <p:nvPr/>
        </p:nvSpPr>
        <p:spPr bwMode="gray">
          <a:xfrm rot="5400000">
            <a:off x="2666207" y="1854993"/>
            <a:ext cx="0" cy="5319713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30" name="Line 58"/>
          <p:cNvSpPr>
            <a:spLocks noChangeShapeType="1"/>
          </p:cNvSpPr>
          <p:nvPr/>
        </p:nvSpPr>
        <p:spPr bwMode="gray">
          <a:xfrm rot="5400000">
            <a:off x="2115344" y="3472656"/>
            <a:ext cx="0" cy="4217988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31" name="Rectangle 59"/>
          <p:cNvSpPr>
            <a:spLocks noChangeArrowheads="1"/>
          </p:cNvSpPr>
          <p:nvPr/>
        </p:nvSpPr>
        <p:spPr bwMode="gray">
          <a:xfrm>
            <a:off x="2362200" y="277813"/>
            <a:ext cx="1012825" cy="1025525"/>
          </a:xfrm>
          <a:prstGeom prst="rect">
            <a:avLst/>
          </a:prstGeom>
          <a:solidFill>
            <a:srgbClr val="FFFF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2" name="Rectangle 60"/>
          <p:cNvSpPr>
            <a:spLocks noChangeArrowheads="1"/>
          </p:cNvSpPr>
          <p:nvPr/>
        </p:nvSpPr>
        <p:spPr bwMode="gray">
          <a:xfrm>
            <a:off x="285750" y="2427288"/>
            <a:ext cx="1012825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3" name="Rectangle 61"/>
          <p:cNvSpPr>
            <a:spLocks noChangeArrowheads="1"/>
          </p:cNvSpPr>
          <p:nvPr/>
        </p:nvSpPr>
        <p:spPr bwMode="gray">
          <a:xfrm>
            <a:off x="0" y="271463"/>
            <a:ext cx="250825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4" name="Rectangle 62"/>
          <p:cNvSpPr>
            <a:spLocks noChangeArrowheads="1"/>
          </p:cNvSpPr>
          <p:nvPr/>
        </p:nvSpPr>
        <p:spPr bwMode="gray">
          <a:xfrm>
            <a:off x="1331913" y="1588"/>
            <a:ext cx="1012825" cy="234950"/>
          </a:xfrm>
          <a:prstGeom prst="rect">
            <a:avLst/>
          </a:prstGeom>
          <a:solidFill>
            <a:srgbClr val="FFFF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6" name="Freeform 64"/>
          <p:cNvSpPr>
            <a:spLocks/>
          </p:cNvSpPr>
          <p:nvPr/>
        </p:nvSpPr>
        <p:spPr bwMode="gray">
          <a:xfrm>
            <a:off x="2365375" y="4541838"/>
            <a:ext cx="1009650" cy="1033462"/>
          </a:xfrm>
          <a:custGeom>
            <a:avLst/>
            <a:gdLst>
              <a:gd name="T0" fmla="*/ 0 w 636"/>
              <a:gd name="T1" fmla="*/ 0 h 651"/>
              <a:gd name="T2" fmla="*/ 0 w 636"/>
              <a:gd name="T3" fmla="*/ 645 h 651"/>
              <a:gd name="T4" fmla="*/ 636 w 636"/>
              <a:gd name="T5" fmla="*/ 651 h 651"/>
              <a:gd name="T6" fmla="*/ 632 w 636"/>
              <a:gd name="T7" fmla="*/ 0 h 651"/>
              <a:gd name="T8" fmla="*/ 0 w 636"/>
              <a:gd name="T9" fmla="*/ 0 h 6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6" h="651">
                <a:moveTo>
                  <a:pt x="0" y="0"/>
                </a:moveTo>
                <a:lnTo>
                  <a:pt x="0" y="645"/>
                </a:lnTo>
                <a:lnTo>
                  <a:pt x="636" y="651"/>
                </a:lnTo>
                <a:lnTo>
                  <a:pt x="63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3" name="Rectangle 31"/>
          <p:cNvSpPr>
            <a:spLocks noChangeArrowheads="1"/>
          </p:cNvSpPr>
          <p:nvPr/>
        </p:nvSpPr>
        <p:spPr bwMode="gray">
          <a:xfrm>
            <a:off x="285750" y="2435225"/>
            <a:ext cx="1012825" cy="1025525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3375" y="5084763"/>
            <a:ext cx="6400800" cy="457200"/>
          </a:xfrm>
        </p:spPr>
        <p:txBody>
          <a:bodyPr/>
          <a:lstStyle>
            <a:lvl1pPr marL="0" indent="0">
              <a:buFontTx/>
              <a:buNone/>
              <a:defRPr sz="1600">
                <a:latin typeface="Times New Roman" pitchFamily="18" charset="0"/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407150"/>
            <a:ext cx="2133600" cy="314325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07150"/>
            <a:ext cx="2895600" cy="314325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07150"/>
            <a:ext cx="2133600" cy="314325"/>
          </a:xfrm>
        </p:spPr>
        <p:txBody>
          <a:bodyPr/>
          <a:lstStyle>
            <a:lvl1pPr>
              <a:defRPr/>
            </a:lvl1pPr>
          </a:lstStyle>
          <a:p>
            <a:fld id="{39244A29-41BF-4B9B-B918-F4E10D6789E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110" name="Text Box 38"/>
          <p:cNvSpPr txBox="1">
            <a:spLocks noChangeArrowheads="1"/>
          </p:cNvSpPr>
          <p:nvPr/>
        </p:nvSpPr>
        <p:spPr bwMode="gray">
          <a:xfrm>
            <a:off x="333375" y="4714875"/>
            <a:ext cx="130333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200">
                <a:latin typeface="Arial Black" pitchFamily="34" charset="0"/>
              </a:rPr>
              <a:t>L/O/G/O</a:t>
            </a:r>
          </a:p>
        </p:txBody>
      </p:sp>
      <p:grpSp>
        <p:nvGrpSpPr>
          <p:cNvPr id="3143" name="Group 71"/>
          <p:cNvGrpSpPr>
            <a:grpSpLocks/>
          </p:cNvGrpSpPr>
          <p:nvPr/>
        </p:nvGrpSpPr>
        <p:grpSpPr bwMode="auto">
          <a:xfrm>
            <a:off x="8077200" y="0"/>
            <a:ext cx="1076325" cy="6858000"/>
            <a:chOff x="5088" y="0"/>
            <a:chExt cx="678" cy="4320"/>
          </a:xfrm>
        </p:grpSpPr>
        <p:sp>
          <p:nvSpPr>
            <p:cNvPr id="3138" name="Freeform 66"/>
            <p:cNvSpPr>
              <a:spLocks/>
            </p:cNvSpPr>
            <p:nvPr userDrawn="1"/>
          </p:nvSpPr>
          <p:spPr bwMode="gray">
            <a:xfrm>
              <a:off x="5088" y="0"/>
              <a:ext cx="672" cy="702"/>
            </a:xfrm>
            <a:custGeom>
              <a:avLst/>
              <a:gdLst>
                <a:gd name="T0" fmla="*/ 0 w 672"/>
                <a:gd name="T1" fmla="*/ 432 h 720"/>
                <a:gd name="T2" fmla="*/ 288 w 672"/>
                <a:gd name="T3" fmla="*/ 0 h 720"/>
                <a:gd name="T4" fmla="*/ 672 w 672"/>
                <a:gd name="T5" fmla="*/ 0 h 720"/>
                <a:gd name="T6" fmla="*/ 672 w 672"/>
                <a:gd name="T7" fmla="*/ 720 h 720"/>
                <a:gd name="T8" fmla="*/ 0 w 672"/>
                <a:gd name="T9" fmla="*/ 432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2" h="720">
                  <a:moveTo>
                    <a:pt x="0" y="432"/>
                  </a:moveTo>
                  <a:cubicBezTo>
                    <a:pt x="186" y="216"/>
                    <a:pt x="288" y="0"/>
                    <a:pt x="288" y="0"/>
                  </a:cubicBezTo>
                  <a:lnTo>
                    <a:pt x="672" y="0"/>
                  </a:lnTo>
                  <a:lnTo>
                    <a:pt x="672" y="720"/>
                  </a:lnTo>
                  <a:cubicBezTo>
                    <a:pt x="672" y="720"/>
                    <a:pt x="384" y="516"/>
                    <a:pt x="0" y="432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39" name="Freeform 67"/>
            <p:cNvSpPr>
              <a:spLocks/>
            </p:cNvSpPr>
            <p:nvPr userDrawn="1"/>
          </p:nvSpPr>
          <p:spPr bwMode="gray">
            <a:xfrm>
              <a:off x="5602" y="3496"/>
              <a:ext cx="164" cy="824"/>
            </a:xfrm>
            <a:custGeom>
              <a:avLst/>
              <a:gdLst>
                <a:gd name="T0" fmla="*/ 206 w 212"/>
                <a:gd name="T1" fmla="*/ 0 h 824"/>
                <a:gd name="T2" fmla="*/ 0 w 212"/>
                <a:gd name="T3" fmla="*/ 82 h 824"/>
                <a:gd name="T4" fmla="*/ 168 w 212"/>
                <a:gd name="T5" fmla="*/ 824 h 824"/>
                <a:gd name="T6" fmla="*/ 212 w 212"/>
                <a:gd name="T7" fmla="*/ 822 h 824"/>
                <a:gd name="T8" fmla="*/ 206 w 212"/>
                <a:gd name="T9" fmla="*/ 0 h 8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2" h="824">
                  <a:moveTo>
                    <a:pt x="206" y="0"/>
                  </a:moveTo>
                  <a:cubicBezTo>
                    <a:pt x="104" y="54"/>
                    <a:pt x="0" y="82"/>
                    <a:pt x="0" y="82"/>
                  </a:cubicBezTo>
                  <a:cubicBezTo>
                    <a:pt x="0" y="82"/>
                    <a:pt x="148" y="378"/>
                    <a:pt x="168" y="824"/>
                  </a:cubicBezTo>
                  <a:lnTo>
                    <a:pt x="212" y="822"/>
                  </a:lnTo>
                  <a:cubicBezTo>
                    <a:pt x="212" y="822"/>
                    <a:pt x="209" y="411"/>
                    <a:pt x="206" y="0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52" name="Rectangle 80"/>
          <p:cNvSpPr>
            <a:spLocks noChangeArrowheads="1"/>
          </p:cNvSpPr>
          <p:nvPr/>
        </p:nvSpPr>
        <p:spPr bwMode="gray">
          <a:xfrm>
            <a:off x="5495925" y="1333500"/>
            <a:ext cx="660400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53" name="Line 81"/>
          <p:cNvSpPr>
            <a:spLocks noChangeShapeType="1"/>
          </p:cNvSpPr>
          <p:nvPr/>
        </p:nvSpPr>
        <p:spPr bwMode="gray">
          <a:xfrm>
            <a:off x="5480050" y="1588"/>
            <a:ext cx="0" cy="42386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54" name="Rectangle 82"/>
          <p:cNvSpPr>
            <a:spLocks noChangeArrowheads="1"/>
          </p:cNvSpPr>
          <p:nvPr/>
        </p:nvSpPr>
        <p:spPr bwMode="gray">
          <a:xfrm>
            <a:off x="4457700" y="3495675"/>
            <a:ext cx="1012825" cy="1025525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333375" y="1884363"/>
            <a:ext cx="8229600" cy="1470025"/>
          </a:xfrm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pic>
        <p:nvPicPr>
          <p:cNvPr id="3155" name="Picture 83" descr="wat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09" t="16374" b="27486"/>
          <a:stretch>
            <a:fillRect/>
          </a:stretch>
        </p:blipFill>
        <p:spPr bwMode="gray">
          <a:xfrm rot="393398">
            <a:off x="2667000" y="609600"/>
            <a:ext cx="2663825" cy="219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 tmFilter="0, 0; .2, .5; .8, .5; 1, 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1000" autoRev="1" fill="hold"/>
                                        <p:tgtEl>
                                          <p:spTgt spid="31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31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26" presetClass="emph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 tmFilter="0, 0; .2, .5; .8, .5; 1, 0"/>
                                        <p:tgtEl>
                                          <p:spTgt spid="31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1000" autoRev="1" fill="hold"/>
                                        <p:tgtEl>
                                          <p:spTgt spid="31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mph" presetSubtype="0" fill="hold" grpId="1" nodeType="withEffect">
                                  <p:stCondLst>
                                    <p:cond delay="16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 tmFilter="0, 0; .2, .5; .8, .5; 1, 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1000" autoRev="1" fill="hold"/>
                                        <p:tgtEl>
                                          <p:spTgt spid="3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6600"/>
                            </p:stCondLst>
                            <p:childTnLst>
                              <p:par>
                                <p:cTn id="31" presetID="19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33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4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9" presetClass="emph" presetSubtype="0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 dir="cw">
                                      <p:cBhvr>
                                        <p:cTn id="38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39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9" presetClass="emph" presetSubtype="0" fill="hold" grpId="2" nodeType="withEffect">
                                  <p:stCondLst>
                                    <p:cond delay="9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43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4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9" presetClass="emph" presetSubtype="0" fill="hold" grpId="2" nodeType="withEffect">
                                  <p:stCondLst>
                                    <p:cond delay="14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8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52" presetID="19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 dir="cw">
                                      <p:cBhvr>
                                        <p:cTn id="54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55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9" presetClass="emph" presetSubtype="0" fill="hold" grpId="3" nodeType="withEffect">
                                  <p:stCondLst>
                                    <p:cond delay="7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59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9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3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4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5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9" presetClass="emph" presetSubtype="0" fill="hold" grpId="3" nodeType="withEffect">
                                  <p:stCondLst>
                                    <p:cond delay="7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69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70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2" grpId="0" animBg="1"/>
      <p:bldP spid="3112" grpId="1" animBg="1"/>
      <p:bldP spid="3112" grpId="2" animBg="1"/>
      <p:bldP spid="3112" grpId="3" animBg="1"/>
      <p:bldP spid="3113" grpId="0" animBg="1"/>
      <p:bldP spid="3113" grpId="1" animBg="1"/>
      <p:bldP spid="3113" grpId="2" animBg="1"/>
      <p:bldP spid="3113" grpId="3" animBg="1"/>
      <p:bldP spid="3114" grpId="0" animBg="1"/>
      <p:bldP spid="3114" grpId="1" animBg="1"/>
      <p:bldP spid="3114" grpId="2" animBg="1"/>
      <p:bldP spid="3114" grpId="3" animBg="1"/>
      <p:bldP spid="3115" grpId="0" animBg="1"/>
      <p:bldP spid="3115" grpId="1" animBg="1"/>
      <p:bldP spid="3115" grpId="2" animBg="1"/>
      <p:bldP spid="3115" grpId="3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296B3-C257-4CAE-8970-4017CBBBA7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7211599"/>
      </p:ext>
    </p:extLst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25438"/>
            <a:ext cx="2057400" cy="58007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25438"/>
            <a:ext cx="6019800" cy="58007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E0393A-1D23-4DE6-B9C1-40ADD0633F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6522404"/>
      </p:ext>
    </p:extLst>
  </p:cSld>
  <p:clrMapOvr>
    <a:masterClrMapping/>
  </p:clrMapOvr>
  <p:transition>
    <p:wedg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90842F3-A712-4C6B-80A6-8AC57D80C4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3014420"/>
      </p:ext>
    </p:extLst>
  </p:cSld>
  <p:clrMapOvr>
    <a:masterClrMapping/>
  </p:clrMapOvr>
  <p:transition>
    <p:wedg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853CFED-5044-408B-9AAD-1BDD39F4B9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4592086"/>
      </p:ext>
    </p:extLst>
  </p:cSld>
  <p:clrMapOvr>
    <a:masterClrMapping/>
  </p:clrMapOvr>
  <p:transition>
    <p:wedg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DF5E384-5DCD-4043-93EC-53B1E1C6EF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9331193"/>
      </p:ext>
    </p:extLst>
  </p:cSld>
  <p:clrMapOvr>
    <a:masterClrMapping/>
  </p:clrMapOvr>
  <p:transition>
    <p:wedg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CAC68D0-F9D5-4747-9E85-EB1D86F81D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2879787"/>
      </p:ext>
    </p:extLst>
  </p:cSld>
  <p:clrMapOvr>
    <a:masterClrMapping/>
  </p:clrMapOvr>
  <p:transition>
    <p:wedg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smtClean="0"/>
              <a:t>Click icon to add SmartArt graphic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A4CCD76-C058-4C1A-917F-ED418C77F1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8829821"/>
      </p:ext>
    </p:extLst>
  </p:cSld>
  <p:clrMapOvr>
    <a:masterClrMapping/>
  </p:clrMapOvr>
  <p:transition>
    <p:wedg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4F5E1-AF52-45ED-A47B-2CCCA57B03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6D8CA9-64D2-4FE5-B011-C867C0EF31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2671405"/>
      </p:ext>
    </p:extLst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6A9D20-8DA2-4129-9372-2C3692A674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8960858"/>
      </p:ext>
    </p:extLst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3F8F67-579B-4523-963F-C34226A33D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1675357"/>
      </p:ext>
    </p:extLst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0AB648-F613-4A74-A4BB-8D46C7BBD3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3906124"/>
      </p:ext>
    </p:extLst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D16A6A-D2C6-4561-AD7E-DB950003FB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2469938"/>
      </p:ext>
    </p:extLst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50D81-DC5D-46D0-A88B-B7CB9CDDE7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4478152"/>
      </p:ext>
    </p:extLst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E4376F-EB6B-4B29-A294-32BEF4DE30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3694472"/>
      </p:ext>
    </p:extLst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BCE37-F790-414C-B77C-6DC3BA674F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1266893"/>
      </p:ext>
    </p:extLst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Freeform 7"/>
          <p:cNvSpPr>
            <a:spLocks/>
          </p:cNvSpPr>
          <p:nvPr/>
        </p:nvSpPr>
        <p:spPr bwMode="gray">
          <a:xfrm>
            <a:off x="-9525" y="-9525"/>
            <a:ext cx="9156700" cy="6872288"/>
          </a:xfrm>
          <a:custGeom>
            <a:avLst/>
            <a:gdLst>
              <a:gd name="T0" fmla="*/ 5766 w 5768"/>
              <a:gd name="T1" fmla="*/ 605 h 4329"/>
              <a:gd name="T2" fmla="*/ 5768 w 5768"/>
              <a:gd name="T3" fmla="*/ 4325 h 4329"/>
              <a:gd name="T4" fmla="*/ 1082 w 5768"/>
              <a:gd name="T5" fmla="*/ 4329 h 4329"/>
              <a:gd name="T6" fmla="*/ 13 w 5768"/>
              <a:gd name="T7" fmla="*/ 3351 h 4329"/>
              <a:gd name="T8" fmla="*/ 0 w 5768"/>
              <a:gd name="T9" fmla="*/ 0 h 4329"/>
              <a:gd name="T10" fmla="*/ 2428 w 5768"/>
              <a:gd name="T11" fmla="*/ 7 h 4329"/>
              <a:gd name="T12" fmla="*/ 5766 w 5768"/>
              <a:gd name="T13" fmla="*/ 605 h 4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768" h="4329">
                <a:moveTo>
                  <a:pt x="5766" y="605"/>
                </a:moveTo>
                <a:cubicBezTo>
                  <a:pt x="5767" y="2464"/>
                  <a:pt x="5768" y="4325"/>
                  <a:pt x="5768" y="4325"/>
                </a:cubicBezTo>
                <a:lnTo>
                  <a:pt x="1082" y="4329"/>
                </a:lnTo>
                <a:cubicBezTo>
                  <a:pt x="318" y="3809"/>
                  <a:pt x="9" y="3349"/>
                  <a:pt x="13" y="3351"/>
                </a:cubicBezTo>
                <a:lnTo>
                  <a:pt x="0" y="0"/>
                </a:lnTo>
                <a:lnTo>
                  <a:pt x="2428" y="7"/>
                </a:lnTo>
                <a:cubicBezTo>
                  <a:pt x="2428" y="12"/>
                  <a:pt x="3096" y="401"/>
                  <a:pt x="5766" y="605"/>
                </a:cubicBezTo>
                <a:close/>
              </a:path>
            </a:pathLst>
          </a:custGeom>
          <a:gradFill rotWithShape="1">
            <a:gsLst>
              <a:gs pos="0">
                <a:schemeClr val="bg1">
                  <a:gamma/>
                  <a:tint val="3137"/>
                  <a:invGamma/>
                </a:schemeClr>
              </a:gs>
              <a:gs pos="100000">
                <a:schemeClr val="bg1">
                  <a:alpha val="70000"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3" name="Freeform 9"/>
          <p:cNvSpPr>
            <a:spLocks/>
          </p:cNvSpPr>
          <p:nvPr/>
        </p:nvSpPr>
        <p:spPr bwMode="gray">
          <a:xfrm>
            <a:off x="-4763" y="5500688"/>
            <a:ext cx="1441451" cy="1358900"/>
          </a:xfrm>
          <a:custGeom>
            <a:avLst/>
            <a:gdLst>
              <a:gd name="T0" fmla="*/ 0 w 1089"/>
              <a:gd name="T1" fmla="*/ 0 h 1100"/>
              <a:gd name="T2" fmla="*/ 0 w 1089"/>
              <a:gd name="T3" fmla="*/ 1100 h 1100"/>
              <a:gd name="T4" fmla="*/ 1089 w 1089"/>
              <a:gd name="T5" fmla="*/ 1100 h 1100"/>
              <a:gd name="T6" fmla="*/ 0 w 1089"/>
              <a:gd name="T7" fmla="*/ 0 h 1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89" h="1100">
                <a:moveTo>
                  <a:pt x="0" y="0"/>
                </a:moveTo>
                <a:cubicBezTo>
                  <a:pt x="0" y="550"/>
                  <a:pt x="0" y="1100"/>
                  <a:pt x="0" y="1100"/>
                </a:cubicBezTo>
                <a:lnTo>
                  <a:pt x="1089" y="1100"/>
                </a:lnTo>
                <a:cubicBezTo>
                  <a:pt x="1089" y="1100"/>
                  <a:pt x="596" y="865"/>
                  <a:pt x="0" y="0"/>
                </a:cubicBezTo>
                <a:close/>
              </a:path>
            </a:pathLst>
          </a:cu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gray">
          <a:xfrm>
            <a:off x="527050" y="0"/>
            <a:ext cx="0" cy="5910263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8" name="Line 14"/>
          <p:cNvSpPr>
            <a:spLocks noChangeShapeType="1"/>
          </p:cNvSpPr>
          <p:nvPr/>
        </p:nvSpPr>
        <p:spPr bwMode="gray">
          <a:xfrm>
            <a:off x="1677988" y="0"/>
            <a:ext cx="0" cy="68326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gray">
          <a:xfrm>
            <a:off x="2830513" y="0"/>
            <a:ext cx="0" cy="686117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gray">
          <a:xfrm>
            <a:off x="3983038" y="0"/>
            <a:ext cx="0" cy="6875463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1" name="Line 17"/>
          <p:cNvSpPr>
            <a:spLocks noChangeShapeType="1"/>
          </p:cNvSpPr>
          <p:nvPr/>
        </p:nvSpPr>
        <p:spPr bwMode="gray">
          <a:xfrm>
            <a:off x="5133975" y="388938"/>
            <a:ext cx="0" cy="6486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2" name="Line 18"/>
          <p:cNvSpPr>
            <a:spLocks noChangeShapeType="1"/>
          </p:cNvSpPr>
          <p:nvPr/>
        </p:nvSpPr>
        <p:spPr bwMode="gray">
          <a:xfrm>
            <a:off x="6286500" y="619125"/>
            <a:ext cx="0" cy="6256338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3" name="Line 19"/>
          <p:cNvSpPr>
            <a:spLocks noChangeShapeType="1"/>
          </p:cNvSpPr>
          <p:nvPr/>
        </p:nvSpPr>
        <p:spPr bwMode="gray">
          <a:xfrm>
            <a:off x="7439025" y="773113"/>
            <a:ext cx="0" cy="610235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gray">
          <a:xfrm>
            <a:off x="8591550" y="900113"/>
            <a:ext cx="0" cy="597535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6" name="Line 22"/>
          <p:cNvSpPr>
            <a:spLocks noChangeShapeType="1"/>
          </p:cNvSpPr>
          <p:nvPr/>
        </p:nvSpPr>
        <p:spPr bwMode="gray">
          <a:xfrm rot="5400000">
            <a:off x="2595563" y="-2176463"/>
            <a:ext cx="0" cy="51911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7" name="Line 23"/>
          <p:cNvSpPr>
            <a:spLocks noChangeShapeType="1"/>
          </p:cNvSpPr>
          <p:nvPr/>
        </p:nvSpPr>
        <p:spPr bwMode="gray">
          <a:xfrm rot="5400000">
            <a:off x="4578350" y="-3036887"/>
            <a:ext cx="0" cy="91567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8" name="Line 24"/>
          <p:cNvSpPr>
            <a:spLocks noChangeShapeType="1"/>
          </p:cNvSpPr>
          <p:nvPr/>
        </p:nvSpPr>
        <p:spPr bwMode="gray">
          <a:xfrm rot="5400000">
            <a:off x="4578350" y="-1912937"/>
            <a:ext cx="0" cy="91567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9" name="Line 25"/>
          <p:cNvSpPr>
            <a:spLocks noChangeShapeType="1"/>
          </p:cNvSpPr>
          <p:nvPr/>
        </p:nvSpPr>
        <p:spPr bwMode="gray">
          <a:xfrm rot="5400000">
            <a:off x="4579938" y="-788988"/>
            <a:ext cx="0" cy="9153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0" name="Line 26"/>
          <p:cNvSpPr>
            <a:spLocks noChangeShapeType="1"/>
          </p:cNvSpPr>
          <p:nvPr/>
        </p:nvSpPr>
        <p:spPr bwMode="gray">
          <a:xfrm rot="5400000">
            <a:off x="4579938" y="334962"/>
            <a:ext cx="0" cy="9153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1" name="Line 27"/>
          <p:cNvSpPr>
            <a:spLocks noChangeShapeType="1"/>
          </p:cNvSpPr>
          <p:nvPr/>
        </p:nvSpPr>
        <p:spPr bwMode="gray">
          <a:xfrm rot="5400000">
            <a:off x="4905376" y="1824037"/>
            <a:ext cx="0" cy="842327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gray">
          <a:xfrm>
            <a:off x="4005263" y="2692400"/>
            <a:ext cx="1128712" cy="1079500"/>
          </a:xfrm>
          <a:prstGeom prst="rect">
            <a:avLst/>
          </a:prstGeom>
          <a:solidFill>
            <a:srgbClr val="FFFFFF">
              <a:alpha val="25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gray">
          <a:xfrm>
            <a:off x="7459663" y="4937125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gray">
          <a:xfrm>
            <a:off x="549275" y="3808413"/>
            <a:ext cx="1128713" cy="10795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gray">
          <a:xfrm>
            <a:off x="6307138" y="6064250"/>
            <a:ext cx="1128712" cy="796925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gray">
          <a:xfrm>
            <a:off x="2846388" y="0"/>
            <a:ext cx="1128712" cy="404813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7" name="Rectangle 33"/>
          <p:cNvSpPr>
            <a:spLocks noChangeArrowheads="1"/>
          </p:cNvSpPr>
          <p:nvPr/>
        </p:nvSpPr>
        <p:spPr bwMode="gray">
          <a:xfrm>
            <a:off x="2852738" y="4938713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gray">
          <a:xfrm>
            <a:off x="6300788" y="1566863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D348AF7-04F5-45B8-A7F5-0EC5593EC5D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60" name="Freeform 36"/>
          <p:cNvSpPr>
            <a:spLocks/>
          </p:cNvSpPr>
          <p:nvPr/>
        </p:nvSpPr>
        <p:spPr bwMode="gray">
          <a:xfrm>
            <a:off x="4041775" y="0"/>
            <a:ext cx="5105400" cy="739775"/>
          </a:xfrm>
          <a:custGeom>
            <a:avLst/>
            <a:gdLst>
              <a:gd name="T0" fmla="*/ 3130 w 3130"/>
              <a:gd name="T1" fmla="*/ 453 h 453"/>
              <a:gd name="T2" fmla="*/ 3130 w 3130"/>
              <a:gd name="T3" fmla="*/ 0 h 453"/>
              <a:gd name="T4" fmla="*/ 0 w 3130"/>
              <a:gd name="T5" fmla="*/ 0 h 453"/>
              <a:gd name="T6" fmla="*/ 3130 w 3130"/>
              <a:gd name="T7" fmla="*/ 453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130" h="453">
                <a:moveTo>
                  <a:pt x="3130" y="453"/>
                </a:moveTo>
                <a:cubicBezTo>
                  <a:pt x="3130" y="226"/>
                  <a:pt x="3130" y="0"/>
                  <a:pt x="3130" y="0"/>
                </a:cubicBezTo>
                <a:lnTo>
                  <a:pt x="0" y="0"/>
                </a:lnTo>
                <a:cubicBezTo>
                  <a:pt x="0" y="0"/>
                  <a:pt x="1298" y="389"/>
                  <a:pt x="3130" y="453"/>
                </a:cubicBezTo>
                <a:close/>
              </a:path>
            </a:pathLst>
          </a:cu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325438"/>
            <a:ext cx="8229600" cy="9271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pic>
        <p:nvPicPr>
          <p:cNvPr id="1061" name="Picture 37" descr="water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09" t="16374" b="27486"/>
          <a:stretch>
            <a:fillRect/>
          </a:stretch>
        </p:blipFill>
        <p:spPr bwMode="gray">
          <a:xfrm rot="786797">
            <a:off x="6629400" y="-381000"/>
            <a:ext cx="2417763" cy="1995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2" name="Picture 38" descr="3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 rot="20740733" flipH="1">
            <a:off x="49213" y="5726113"/>
            <a:ext cx="1223962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10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10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4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3" grpId="0" animBg="1"/>
      <p:bldP spid="1060" grpId="0" animBg="1"/>
      <p:bldP spid="1026" grpId="0"/>
    </p:bld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5.w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285852" y="3971932"/>
            <a:ext cx="6429420" cy="1743084"/>
          </a:xfrm>
        </p:spPr>
        <p:txBody>
          <a:bodyPr/>
          <a:lstStyle/>
          <a:p>
            <a:pPr algn="ctr"/>
            <a:r>
              <a:rPr lang="en-US" sz="4000" b="1" dirty="0" smtClean="0">
                <a:solidFill>
                  <a:schemeClr val="tx2"/>
                </a:solidFill>
                <a:latin typeface="+mn-lt"/>
              </a:rPr>
              <a:t>Lipid chemistry</a:t>
            </a:r>
          </a:p>
          <a:p>
            <a:pPr algn="ctr"/>
            <a:r>
              <a:rPr lang="en-US" sz="4000" b="1" dirty="0" smtClean="0">
                <a:solidFill>
                  <a:srgbClr val="008000"/>
                </a:solidFill>
                <a:latin typeface="+mn-lt"/>
              </a:rPr>
              <a:t> Lecture 1 (31 slides)</a:t>
            </a:r>
          </a:p>
          <a:p>
            <a:pPr algn="ctr"/>
            <a:endParaRPr lang="en-US" sz="4000" b="1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-142908" y="1214422"/>
            <a:ext cx="8229600" cy="1470025"/>
          </a:xfrm>
        </p:spPr>
        <p:txBody>
          <a:bodyPr/>
          <a:lstStyle/>
          <a:p>
            <a:pPr algn="ctr"/>
            <a:r>
              <a:rPr lang="en-US" dirty="0" smtClean="0"/>
              <a:t>Dr. </a:t>
            </a:r>
            <a:r>
              <a:rPr lang="en-US" dirty="0" err="1" smtClean="0"/>
              <a:t>Eman</a:t>
            </a:r>
            <a:r>
              <a:rPr lang="en-US" dirty="0" smtClean="0"/>
              <a:t> </a:t>
            </a:r>
            <a:r>
              <a:rPr lang="en-US" dirty="0" err="1" smtClean="0"/>
              <a:t>Shaat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>
                <a:solidFill>
                  <a:srgbClr val="0070C0"/>
                </a:solidFill>
              </a:rPr>
              <a:t>Professor </a:t>
            </a:r>
            <a:br>
              <a:rPr lang="en-US" sz="3600" dirty="0" smtClean="0">
                <a:solidFill>
                  <a:srgbClr val="0070C0"/>
                </a:solidFill>
              </a:rPr>
            </a:br>
            <a:r>
              <a:rPr lang="en-US" sz="3600" dirty="0" smtClean="0">
                <a:solidFill>
                  <a:srgbClr val="0070C0"/>
                </a:solidFill>
              </a:rPr>
              <a:t>of Medical Biochemistry and Molecular Biology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9244A29-41BF-4B9B-B918-F4E10D6789E9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015" y="1714488"/>
            <a:ext cx="8321703" cy="4286280"/>
          </a:xfrm>
          <a:prstGeom prst="rect">
            <a:avLst/>
          </a:prstGeom>
          <a:noFill/>
          <a:ln w="82550" cmpd="thinThick">
            <a:solidFill>
              <a:srgbClr val="00FFFF"/>
            </a:solidFill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 smtClean="0">
                <a:latin typeface="Arial" charset="0"/>
              </a:rPr>
              <a:t>Nomenclature of fatty acids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 noChangeArrowheads="1"/>
          </p:cNvSpPr>
          <p:nvPr>
            <p:ph idx="1"/>
          </p:nvPr>
        </p:nvSpPr>
        <p:spPr bwMode="auto">
          <a:xfrm>
            <a:off x="467544" y="2671700"/>
            <a:ext cx="59721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buNone/>
            </a:pPr>
            <a:r>
              <a:rPr lang="en-US" sz="1800" b="1" dirty="0">
                <a:solidFill>
                  <a:srgbClr val="C00000"/>
                </a:solidFill>
                <a:latin typeface="Arial" charset="0"/>
              </a:rPr>
              <a:t>omega end (</a:t>
            </a:r>
            <a:r>
              <a:rPr lang="en-US" altLang="en-US" sz="2000" b="1" dirty="0">
                <a:solidFill>
                  <a:srgbClr val="C00000"/>
                </a:solidFill>
                <a:latin typeface="Symbol" pitchFamily="18" charset="2"/>
              </a:rPr>
              <a:t>w</a:t>
            </a:r>
            <a:r>
              <a:rPr lang="en-US" sz="1800" b="1" dirty="0">
                <a:solidFill>
                  <a:srgbClr val="C00000"/>
                </a:solidFill>
                <a:latin typeface="Arial" charset="0"/>
              </a:rPr>
              <a:t>)</a:t>
            </a:r>
            <a:r>
              <a:rPr lang="en-US" altLang="en-US" sz="2000" b="1" dirty="0">
                <a:solidFill>
                  <a:srgbClr val="C00000"/>
                </a:solidFill>
                <a:latin typeface="Symbol" pitchFamily="18" charset="2"/>
              </a:rPr>
              <a:t> 		</a:t>
            </a:r>
            <a:r>
              <a:rPr lang="en-US" sz="1800" b="1" dirty="0" smtClean="0">
                <a:solidFill>
                  <a:srgbClr val="C00000"/>
                </a:solidFill>
                <a:latin typeface="Arial" charset="0"/>
              </a:rPr>
              <a:t>carboxyl </a:t>
            </a:r>
            <a:r>
              <a:rPr lang="en-US" sz="1800" b="1" dirty="0">
                <a:solidFill>
                  <a:srgbClr val="C00000"/>
                </a:solidFill>
                <a:latin typeface="Arial" charset="0"/>
              </a:rPr>
              <a:t>end (1)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286116" y="3071810"/>
            <a:ext cx="857256" cy="714380"/>
          </a:xfrm>
          <a:prstGeom prst="rect">
            <a:avLst/>
          </a:prstGeom>
          <a:noFill/>
          <a:ln w="6350" cap="flat" cmpd="sng" algn="ctr">
            <a:solidFill>
              <a:schemeClr val="accent1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1285852" y="3143248"/>
            <a:ext cx="714380" cy="714380"/>
          </a:xfrm>
          <a:prstGeom prst="rect">
            <a:avLst/>
          </a:prstGeom>
          <a:noFill/>
          <a:ln w="6350" cap="flat" cmpd="sng" algn="ctr">
            <a:solidFill>
              <a:srgbClr val="FF00FF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143000" y="4038600"/>
            <a:ext cx="533400" cy="685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198"/>
            <a:ext cx="8229600" cy="9271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/>
              <a:t>Classification of fatty acids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17681"/>
            <a:ext cx="8229600" cy="4525963"/>
          </a:xfrm>
        </p:spPr>
        <p:txBody>
          <a:bodyPr/>
          <a:lstStyle/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sz="2800" b="1" dirty="0" smtClean="0">
                <a:solidFill>
                  <a:srgbClr val="0070C0"/>
                </a:solidFill>
              </a:rPr>
              <a:t>A- According to chain length:</a:t>
            </a:r>
          </a:p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sz="2400" b="1" i="1" dirty="0" smtClean="0">
                <a:solidFill>
                  <a:srgbClr val="008000"/>
                </a:solidFill>
              </a:rPr>
              <a:t>1.	Low fatty acids (short chain fatty acids):  </a:t>
            </a:r>
            <a:r>
              <a:rPr lang="en-US" sz="2400" b="1" dirty="0" smtClean="0"/>
              <a:t>i.e.  </a:t>
            </a:r>
            <a:r>
              <a:rPr lang="en-US" sz="2400" dirty="0" smtClean="0"/>
              <a:t>containing </a:t>
            </a:r>
            <a:r>
              <a:rPr lang="en-US" sz="2400" b="1" u="sng" dirty="0" smtClean="0"/>
              <a:t>5 carbon atoms or less</a:t>
            </a:r>
            <a:r>
              <a:rPr lang="en-US" sz="2400" dirty="0" smtClean="0"/>
              <a:t>.  Such as: </a:t>
            </a:r>
            <a:endParaRPr lang="en-US" sz="2400" dirty="0" smtClean="0">
              <a:sym typeface="Symbol" pitchFamily="18" charset="2"/>
            </a:endParaRPr>
          </a:p>
          <a:p>
            <a:pPr>
              <a:defRPr/>
            </a:pPr>
            <a:r>
              <a:rPr lang="en-US" sz="2800" dirty="0" smtClean="0"/>
              <a:t>Acetic acid (2 C):  </a:t>
            </a:r>
            <a:r>
              <a:rPr lang="en-US" sz="2800" b="1" dirty="0" smtClean="0">
                <a:solidFill>
                  <a:srgbClr val="7030A0"/>
                </a:solidFill>
              </a:rPr>
              <a:t>CH3</a:t>
            </a:r>
            <a:r>
              <a:rPr lang="en-US" sz="2800" b="1" dirty="0" smtClean="0"/>
              <a:t>-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COOH</a:t>
            </a:r>
            <a:r>
              <a:rPr lang="en-US" sz="2800" dirty="0" smtClean="0"/>
              <a:t> </a:t>
            </a:r>
            <a:r>
              <a:rPr lang="en-US" sz="2000" dirty="0" smtClean="0"/>
              <a:t>(vinegar)</a:t>
            </a:r>
            <a:endParaRPr lang="en-US" sz="2800" dirty="0" smtClean="0">
              <a:sym typeface="Symbol" pitchFamily="18" charset="2"/>
            </a:endParaRPr>
          </a:p>
          <a:p>
            <a:pPr>
              <a:defRPr/>
            </a:pPr>
            <a:r>
              <a:rPr lang="en-US" sz="2800" dirty="0" smtClean="0"/>
              <a:t>Butyric (4 C):       </a:t>
            </a:r>
            <a:r>
              <a:rPr lang="en-US" sz="2800" b="1" dirty="0" smtClean="0">
                <a:solidFill>
                  <a:srgbClr val="7030A0"/>
                </a:solidFill>
              </a:rPr>
              <a:t>CH3</a:t>
            </a:r>
            <a:r>
              <a:rPr lang="en-US" sz="2800" b="1" dirty="0" smtClean="0"/>
              <a:t>-CH2-CH2-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COOH</a:t>
            </a:r>
          </a:p>
          <a:p>
            <a:pPr>
              <a:buNone/>
              <a:defRPr/>
            </a:pPr>
            <a:endParaRPr lang="en-US" sz="2800" b="1" dirty="0" smtClean="0">
              <a:solidFill>
                <a:schemeClr val="accent1">
                  <a:lumMod val="50000"/>
                </a:schemeClr>
              </a:solidFill>
              <a:sym typeface="Symbol" pitchFamily="18" charset="2"/>
            </a:endParaRPr>
          </a:p>
          <a:p>
            <a:pPr marL="0" lvl="0" indent="0">
              <a:buNone/>
              <a:defRPr/>
            </a:pPr>
            <a:r>
              <a:rPr lang="en-US" sz="2800" b="1" i="1" dirty="0" smtClean="0">
                <a:solidFill>
                  <a:srgbClr val="008000"/>
                </a:solidFill>
              </a:rPr>
              <a:t>2. Medium-chain </a:t>
            </a:r>
            <a:r>
              <a:rPr lang="en-US" sz="2800" b="1" i="1" dirty="0">
                <a:solidFill>
                  <a:srgbClr val="008000"/>
                </a:solidFill>
              </a:rPr>
              <a:t>fatty acids </a:t>
            </a:r>
            <a:r>
              <a:rPr lang="en-US" sz="2800" b="1" i="1" dirty="0" smtClean="0">
                <a:solidFill>
                  <a:srgbClr val="008000"/>
                </a:solidFill>
              </a:rPr>
              <a:t>: </a:t>
            </a:r>
            <a:r>
              <a:rPr lang="en-US" sz="2800" dirty="0" smtClean="0"/>
              <a:t>contains</a:t>
            </a:r>
            <a:r>
              <a:rPr lang="en-US" sz="2800" b="1" i="1" dirty="0" smtClean="0">
                <a:solidFill>
                  <a:srgbClr val="008000"/>
                </a:solidFill>
              </a:rPr>
              <a:t> </a:t>
            </a:r>
            <a:r>
              <a:rPr lang="en-US" sz="2800" b="1" dirty="0" smtClean="0">
                <a:solidFill>
                  <a:srgbClr val="3333FF"/>
                </a:solidFill>
              </a:rPr>
              <a:t> </a:t>
            </a:r>
            <a:r>
              <a:rPr lang="en-US" sz="2800" b="1" u="sng" dirty="0" smtClean="0"/>
              <a:t>6 – 12 </a:t>
            </a:r>
            <a:r>
              <a:rPr lang="en-US" sz="2800" dirty="0" smtClean="0"/>
              <a:t>carbons.</a:t>
            </a:r>
          </a:p>
          <a:p>
            <a:pPr>
              <a:defRPr/>
            </a:pPr>
            <a:r>
              <a:rPr lang="en-US" sz="2800" dirty="0" err="1" smtClean="0"/>
              <a:t>Caproic</a:t>
            </a:r>
            <a:r>
              <a:rPr lang="en-US" sz="2800" dirty="0" smtClean="0"/>
              <a:t> (6 C):    </a:t>
            </a:r>
            <a:r>
              <a:rPr lang="en-US" sz="2800" b="1" dirty="0" smtClean="0">
                <a:solidFill>
                  <a:srgbClr val="7030A0"/>
                </a:solidFill>
              </a:rPr>
              <a:t>CH3</a:t>
            </a:r>
            <a:r>
              <a:rPr lang="en-US" sz="2800" b="1" dirty="0" smtClean="0"/>
              <a:t>-(CH2)4-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COOH</a:t>
            </a:r>
            <a:r>
              <a:rPr lang="en-US" sz="2800" b="1" dirty="0" smtClean="0"/>
              <a:t> </a:t>
            </a:r>
            <a:r>
              <a:rPr lang="en-US" sz="2000" dirty="0" smtClean="0"/>
              <a:t>(butter)</a:t>
            </a:r>
          </a:p>
          <a:p>
            <a:pPr>
              <a:defRPr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860179626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>
              <a:buNone/>
              <a:defRPr/>
            </a:pPr>
            <a:r>
              <a:rPr lang="en-US" sz="2000" b="1" i="1" dirty="0">
                <a:solidFill>
                  <a:srgbClr val="008000"/>
                </a:solidFill>
              </a:rPr>
              <a:t>3.  High fatty acids (long chain fatty acids): </a:t>
            </a:r>
            <a:r>
              <a:rPr lang="en-US" sz="2000" dirty="0"/>
              <a:t>contain from </a:t>
            </a:r>
            <a:r>
              <a:rPr lang="en-US" sz="2000" b="1" u="sng" dirty="0"/>
              <a:t>13 - 21 </a:t>
            </a:r>
            <a:r>
              <a:rPr lang="en-US" sz="2000" dirty="0"/>
              <a:t>carbon atoms.  Such as: </a:t>
            </a:r>
            <a:endParaRPr lang="en-US" sz="2000" b="1" dirty="0">
              <a:sym typeface="Symbol" pitchFamily="18" charset="2"/>
            </a:endParaRPr>
          </a:p>
          <a:p>
            <a:pPr>
              <a:buNone/>
              <a:defRPr/>
            </a:pPr>
            <a:r>
              <a:rPr lang="en-US" sz="1800" dirty="0">
                <a:sym typeface="Symbol" pitchFamily="18" charset="2"/>
              </a:rPr>
              <a:t></a:t>
            </a:r>
            <a:r>
              <a:rPr lang="en-US" sz="1800" dirty="0"/>
              <a:t>	</a:t>
            </a:r>
            <a:r>
              <a:rPr lang="en-US" sz="2000" dirty="0"/>
              <a:t>Palmitic (16 C): </a:t>
            </a:r>
            <a:r>
              <a:rPr lang="en-US" sz="2000" b="1" dirty="0">
                <a:solidFill>
                  <a:srgbClr val="7030A0"/>
                </a:solidFill>
              </a:rPr>
              <a:t>CH3</a:t>
            </a:r>
            <a:r>
              <a:rPr lang="en-US" sz="2000" b="1" dirty="0"/>
              <a:t>-(</a:t>
            </a:r>
            <a:r>
              <a:rPr lang="en-US" sz="2000" b="1" dirty="0" smtClean="0"/>
              <a:t>CH2)14-</a:t>
            </a:r>
            <a:r>
              <a:rPr lang="en-US" sz="2000" b="1" dirty="0" smtClean="0">
                <a:solidFill>
                  <a:srgbClr val="C00000"/>
                </a:solidFill>
              </a:rPr>
              <a:t>COOH </a:t>
            </a:r>
            <a:r>
              <a:rPr lang="en-US" sz="1400" dirty="0" smtClean="0"/>
              <a:t>(</a:t>
            </a:r>
            <a:r>
              <a:rPr lang="en-US" sz="1400" dirty="0"/>
              <a:t>body fat)</a:t>
            </a:r>
            <a:endParaRPr lang="en-US" sz="2400" dirty="0">
              <a:sym typeface="Symbol" pitchFamily="18" charset="2"/>
            </a:endParaRPr>
          </a:p>
          <a:p>
            <a:pPr>
              <a:buNone/>
              <a:defRPr/>
            </a:pPr>
            <a:r>
              <a:rPr lang="en-US" sz="2000" dirty="0">
                <a:sym typeface="Symbol" pitchFamily="18" charset="2"/>
              </a:rPr>
              <a:t></a:t>
            </a:r>
            <a:r>
              <a:rPr lang="en-US" sz="2000" dirty="0"/>
              <a:t>	Stearic (18 C): </a:t>
            </a:r>
            <a:r>
              <a:rPr lang="en-US" sz="2000" b="1" dirty="0">
                <a:solidFill>
                  <a:srgbClr val="7030A0"/>
                </a:solidFill>
              </a:rPr>
              <a:t>CH3</a:t>
            </a:r>
            <a:r>
              <a:rPr lang="en-US" sz="2000" b="1" dirty="0"/>
              <a:t>-(CH2)16-</a:t>
            </a:r>
            <a:r>
              <a:rPr lang="en-US" sz="2000" b="1" dirty="0">
                <a:solidFill>
                  <a:srgbClr val="C00000"/>
                </a:solidFill>
              </a:rPr>
              <a:t>COOH</a:t>
            </a:r>
            <a:r>
              <a:rPr lang="en-US" sz="2000" b="1" dirty="0"/>
              <a:t> </a:t>
            </a:r>
            <a:r>
              <a:rPr lang="en-US" sz="1400" dirty="0"/>
              <a:t>(body fat)</a:t>
            </a:r>
            <a:endParaRPr lang="en-US" sz="1400" dirty="0">
              <a:sym typeface="Symbol" pitchFamily="18" charset="2"/>
            </a:endParaRPr>
          </a:p>
          <a:p>
            <a:pPr>
              <a:buFont typeface="Symbol"/>
              <a:buChar char="·"/>
              <a:defRPr/>
            </a:pPr>
            <a:r>
              <a:rPr lang="en-US" sz="2000" dirty="0" err="1"/>
              <a:t>Arachidic</a:t>
            </a:r>
            <a:r>
              <a:rPr lang="en-US" sz="2000" dirty="0"/>
              <a:t> (20 C):</a:t>
            </a:r>
            <a:r>
              <a:rPr lang="en-US" sz="2000" b="1" dirty="0">
                <a:solidFill>
                  <a:srgbClr val="7030A0"/>
                </a:solidFill>
              </a:rPr>
              <a:t>CH3</a:t>
            </a:r>
            <a:r>
              <a:rPr lang="en-US" sz="2000" b="1" dirty="0"/>
              <a:t>-(</a:t>
            </a:r>
            <a:r>
              <a:rPr lang="en-US" sz="2000" b="1" dirty="0" smtClean="0"/>
              <a:t>CH2)18-</a:t>
            </a:r>
            <a:r>
              <a:rPr lang="en-US" sz="2000" b="1" dirty="0" smtClean="0">
                <a:solidFill>
                  <a:srgbClr val="C00000"/>
                </a:solidFill>
              </a:rPr>
              <a:t>COOH </a:t>
            </a:r>
            <a:r>
              <a:rPr lang="en-US" sz="1400" dirty="0" smtClean="0"/>
              <a:t>(</a:t>
            </a:r>
            <a:r>
              <a:rPr lang="en-US" sz="1400" dirty="0"/>
              <a:t>peanut oil)</a:t>
            </a:r>
          </a:p>
          <a:p>
            <a:pPr>
              <a:defRPr/>
            </a:pPr>
            <a:r>
              <a:rPr lang="en-US" sz="2000" dirty="0"/>
              <a:t>Oleic, linoleic, linolenic (18 C</a:t>
            </a:r>
            <a:r>
              <a:rPr lang="en-US" sz="2000" dirty="0" smtClean="0"/>
              <a:t>) and Arachidonic </a:t>
            </a:r>
            <a:r>
              <a:rPr lang="en-US" sz="2000" dirty="0"/>
              <a:t>(20 C</a:t>
            </a:r>
            <a:r>
              <a:rPr lang="en-US" sz="2000" dirty="0" smtClean="0"/>
              <a:t>).</a:t>
            </a:r>
          </a:p>
          <a:p>
            <a:pPr>
              <a:buNone/>
              <a:defRPr/>
            </a:pPr>
            <a:endParaRPr lang="en-US" sz="1800" b="1" i="1" dirty="0" smtClean="0">
              <a:solidFill>
                <a:srgbClr val="008000"/>
              </a:solidFill>
            </a:endParaRPr>
          </a:p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sz="2000" b="1" i="1" dirty="0" smtClean="0">
                <a:solidFill>
                  <a:srgbClr val="008000"/>
                </a:solidFill>
              </a:rPr>
              <a:t>4.  Very long chain fatty acids: </a:t>
            </a:r>
            <a:r>
              <a:rPr lang="en-US" sz="2000" dirty="0" smtClean="0"/>
              <a:t>contain </a:t>
            </a:r>
            <a:r>
              <a:rPr lang="en-US" sz="2000" b="1" u="sng" dirty="0" smtClean="0"/>
              <a:t>more than 22 </a:t>
            </a:r>
            <a:r>
              <a:rPr lang="en-US" sz="2000" dirty="0" smtClean="0"/>
              <a:t>carbon atoms. Their </a:t>
            </a:r>
            <a:r>
              <a:rPr lang="en-US" sz="2000" dirty="0"/>
              <a:t>biosynthesis occurs in the </a:t>
            </a:r>
            <a:r>
              <a:rPr lang="en-US" sz="2000" b="1" dirty="0">
                <a:solidFill>
                  <a:srgbClr val="0070C0"/>
                </a:solidFill>
              </a:rPr>
              <a:t>endoplasmic </a:t>
            </a:r>
            <a:r>
              <a:rPr lang="en-US" sz="2000" b="1" dirty="0" smtClean="0">
                <a:solidFill>
                  <a:srgbClr val="0070C0"/>
                </a:solidFill>
              </a:rPr>
              <a:t>reticulum</a:t>
            </a:r>
            <a:r>
              <a:rPr lang="en-US" sz="2000" dirty="0" smtClean="0"/>
              <a:t>.</a:t>
            </a:r>
            <a:r>
              <a:rPr lang="en-US" sz="2000" dirty="0"/>
              <a:t> </a:t>
            </a:r>
            <a:endParaRPr lang="en-US" sz="2000" dirty="0" smtClean="0"/>
          </a:p>
          <a:p>
            <a:r>
              <a:rPr lang="en-US" sz="2000" dirty="0" smtClean="0"/>
              <a:t>They </a:t>
            </a:r>
            <a:r>
              <a:rPr lang="en-US" sz="2000" dirty="0"/>
              <a:t>can represent </a:t>
            </a:r>
            <a:r>
              <a:rPr lang="en-US" sz="2000" dirty="0" smtClean="0"/>
              <a:t>a </a:t>
            </a:r>
            <a:r>
              <a:rPr lang="en-US" sz="2000" dirty="0"/>
              <a:t>few percent of the total fatty acid content of a cell</a:t>
            </a:r>
            <a:r>
              <a:rPr lang="en-US" sz="2000" dirty="0" smtClean="0"/>
              <a:t>.</a:t>
            </a:r>
            <a:r>
              <a:rPr lang="en-US" sz="2000" dirty="0"/>
              <a:t> </a:t>
            </a:r>
            <a:r>
              <a:rPr lang="en-US" sz="2000" dirty="0" smtClean="0"/>
              <a:t>They </a:t>
            </a:r>
            <a:r>
              <a:rPr lang="en-US" sz="2000" dirty="0"/>
              <a:t>are constituents of </a:t>
            </a:r>
            <a:r>
              <a:rPr lang="en-US" sz="2000" dirty="0" smtClean="0"/>
              <a:t>sphingolipids </a:t>
            </a:r>
            <a:r>
              <a:rPr lang="en-US" sz="2000" dirty="0"/>
              <a:t>and </a:t>
            </a:r>
            <a:r>
              <a:rPr lang="en-US" sz="2000" dirty="0" err="1"/>
              <a:t>glycerophospholipids</a:t>
            </a:r>
            <a:r>
              <a:rPr lang="en-US" sz="2000" dirty="0" smtClean="0"/>
              <a:t>.</a:t>
            </a:r>
            <a:endParaRPr lang="en-US" sz="2000" dirty="0"/>
          </a:p>
          <a:p>
            <a:r>
              <a:rPr lang="en-US" sz="2000" dirty="0"/>
              <a:t>e</a:t>
            </a:r>
            <a:r>
              <a:rPr lang="en-US" sz="2000" dirty="0" smtClean="0"/>
              <a:t>x. </a:t>
            </a:r>
            <a:r>
              <a:rPr lang="en-US" sz="2000" b="1" dirty="0" err="1" smtClean="0"/>
              <a:t>Lignoceric</a:t>
            </a:r>
            <a:r>
              <a:rPr lang="en-US" sz="2000" b="1" dirty="0"/>
              <a:t> acid (C24</a:t>
            </a:r>
            <a:r>
              <a:rPr lang="en-US" sz="2000" b="1" dirty="0" smtClean="0"/>
              <a:t>)</a:t>
            </a:r>
          </a:p>
          <a:p>
            <a:pPr marL="0" indent="0" algn="ctr"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CH3-(CH2)22-COOH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 dirty="0" smtClean="0"/>
              <a:t>Classification of fatty acids</a:t>
            </a:r>
          </a:p>
        </p:txBody>
      </p:sp>
    </p:spTree>
    <p:extLst>
      <p:ext uri="{BB962C8B-B14F-4D97-AF65-F5344CB8AC3E}">
        <p14:creationId xmlns:p14="http://schemas.microsoft.com/office/powerpoint/2010/main" val="313312312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1214422"/>
            <a:ext cx="8429684" cy="5000660"/>
          </a:xfrm>
        </p:spPr>
        <p:txBody>
          <a:bodyPr/>
          <a:lstStyle/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sz="2800" b="1" dirty="0" smtClean="0">
                <a:solidFill>
                  <a:srgbClr val="0070C0"/>
                </a:solidFill>
              </a:rPr>
              <a:t>B- According to saturation and </a:t>
            </a:r>
            <a:r>
              <a:rPr lang="en-US" sz="2800" b="1" dirty="0" err="1" smtClean="0">
                <a:solidFill>
                  <a:srgbClr val="0070C0"/>
                </a:solidFill>
              </a:rPr>
              <a:t>unsaturation</a:t>
            </a:r>
            <a:r>
              <a:rPr lang="en-US" sz="2800" b="1" dirty="0" smtClean="0">
                <a:solidFill>
                  <a:srgbClr val="0070C0"/>
                </a:solidFill>
              </a:rPr>
              <a:t>:</a:t>
            </a:r>
          </a:p>
          <a:p>
            <a:pPr marL="514350" indent="-514350" algn="l" rtl="0" eaLnBrk="1" hangingPunct="1">
              <a:buFont typeface="Wingdings" pitchFamily="2" charset="2"/>
              <a:buAutoNum type="arabicPeriod"/>
              <a:defRPr/>
            </a:pPr>
            <a:r>
              <a:rPr lang="en-US" sz="2800" b="1" i="1" u="sng" dirty="0" smtClean="0">
                <a:solidFill>
                  <a:srgbClr val="008000"/>
                </a:solidFill>
              </a:rPr>
              <a:t>Saturated fatty acids 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double bonds)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/>
              <a:t>such as Butyric, </a:t>
            </a:r>
            <a:r>
              <a:rPr lang="en-US" sz="2400" dirty="0" err="1" smtClean="0"/>
              <a:t>Caproic</a:t>
            </a:r>
            <a:r>
              <a:rPr lang="en-US" sz="2400" dirty="0" smtClean="0"/>
              <a:t>, </a:t>
            </a:r>
            <a:r>
              <a:rPr lang="en-US" sz="2400" dirty="0" err="1" smtClean="0"/>
              <a:t>Palmitic</a:t>
            </a:r>
            <a:r>
              <a:rPr lang="en-US" sz="2400" dirty="0" smtClean="0"/>
              <a:t>, </a:t>
            </a:r>
            <a:r>
              <a:rPr lang="en-US" sz="2400" dirty="0" err="1" smtClean="0"/>
              <a:t>Stearic</a:t>
            </a:r>
            <a:r>
              <a:rPr lang="en-US" sz="2400" dirty="0" smtClean="0"/>
              <a:t>.</a:t>
            </a:r>
          </a:p>
          <a:p>
            <a:pPr marL="609600" indent="-609600">
              <a:buNone/>
              <a:defRPr/>
            </a:pPr>
            <a:r>
              <a:rPr lang="en-US" sz="2400" b="1" i="1" dirty="0" smtClean="0">
                <a:solidFill>
                  <a:srgbClr val="008000"/>
                </a:solidFill>
              </a:rPr>
              <a:t>2.	</a:t>
            </a:r>
            <a:r>
              <a:rPr lang="en-US" sz="2800" b="1" i="1" u="sng" dirty="0" smtClean="0">
                <a:solidFill>
                  <a:srgbClr val="008000"/>
                </a:solidFill>
              </a:rPr>
              <a:t>Unsaturated fatty acids: </a:t>
            </a:r>
            <a:r>
              <a:rPr lang="en-US" sz="2400" dirty="0" smtClean="0"/>
              <a:t>contain one or more double bonds.  They can be classified into:</a:t>
            </a:r>
          </a:p>
          <a:p>
            <a:pPr marL="609600" indent="-609600">
              <a:buNone/>
              <a:defRPr/>
            </a:pPr>
            <a:r>
              <a:rPr lang="en-US" sz="2400" b="1" dirty="0" smtClean="0">
                <a:solidFill>
                  <a:srgbClr val="7030A0"/>
                </a:solidFill>
              </a:rPr>
              <a:t>a. Monounsaturated fatty acids: </a:t>
            </a:r>
            <a:r>
              <a:rPr lang="en-US" sz="2000" dirty="0" smtClean="0"/>
              <a:t>contain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</a:t>
            </a:r>
            <a:r>
              <a:rPr lang="en-US" sz="2000" dirty="0" smtClean="0"/>
              <a:t> double </a:t>
            </a:r>
            <a:r>
              <a:rPr lang="en-US" sz="2000" dirty="0" err="1" smtClean="0"/>
              <a:t>bond.e.g</a:t>
            </a:r>
            <a:r>
              <a:rPr lang="en-US" sz="2000" dirty="0" smtClean="0"/>
              <a:t>.: </a:t>
            </a:r>
            <a:r>
              <a:rPr lang="en-US" sz="2400" b="1" dirty="0" smtClean="0">
                <a:solidFill>
                  <a:schemeClr val="tx2"/>
                </a:solidFill>
              </a:rPr>
              <a:t>Oleic acid</a:t>
            </a:r>
          </a:p>
          <a:p>
            <a:pPr>
              <a:buNone/>
              <a:defRPr/>
            </a:pPr>
            <a:r>
              <a:rPr lang="en-US" sz="2400" b="1" dirty="0" smtClean="0">
                <a:solidFill>
                  <a:srgbClr val="7030A0"/>
                </a:solidFill>
              </a:rPr>
              <a:t>b. Polyunsaturated fatty acids (PUFA): </a:t>
            </a:r>
            <a:r>
              <a:rPr lang="en-US" sz="2000" dirty="0" smtClean="0"/>
              <a:t>Contain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 than one double bond</a:t>
            </a:r>
            <a:r>
              <a:rPr lang="en-US" sz="2000" dirty="0" smtClean="0"/>
              <a:t>.  Usually the double bonds are separated by </a:t>
            </a:r>
            <a:r>
              <a:rPr lang="en-US" sz="2000" dirty="0" err="1" smtClean="0"/>
              <a:t>methylene</a:t>
            </a:r>
            <a:r>
              <a:rPr lang="en-US" sz="2000" dirty="0" smtClean="0"/>
              <a:t> groups </a:t>
            </a:r>
            <a:r>
              <a:rPr lang="en-US" sz="2000" b="1" dirty="0" smtClean="0">
                <a:solidFill>
                  <a:srgbClr val="7030A0"/>
                </a:solidFill>
              </a:rPr>
              <a:t>(-CH2-</a:t>
            </a:r>
            <a:r>
              <a:rPr lang="en-US" sz="2000" dirty="0" smtClean="0"/>
              <a:t>). </a:t>
            </a:r>
          </a:p>
          <a:p>
            <a:pPr>
              <a:buNone/>
              <a:defRPr/>
            </a:pPr>
            <a:r>
              <a:rPr lang="en-US" sz="2000" dirty="0" smtClean="0"/>
              <a:t> e.g.</a:t>
            </a:r>
            <a:r>
              <a:rPr lang="en-US" sz="1100" b="1" dirty="0" smtClean="0"/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Linoleic</a:t>
            </a:r>
            <a:r>
              <a:rPr lang="en-US" sz="2400" b="1" dirty="0" smtClean="0">
                <a:solidFill>
                  <a:srgbClr val="008000"/>
                </a:solidFill>
              </a:rPr>
              <a:t>, </a:t>
            </a:r>
            <a:r>
              <a:rPr lang="el-GR" sz="2400" b="1" dirty="0" smtClean="0">
                <a:solidFill>
                  <a:schemeClr val="tx2"/>
                </a:solidFill>
              </a:rPr>
              <a:t>α</a:t>
            </a:r>
            <a:r>
              <a:rPr lang="en-US" sz="2400" b="1" dirty="0" smtClean="0">
                <a:solidFill>
                  <a:schemeClr val="tx2"/>
                </a:solidFill>
              </a:rPr>
              <a:t>-</a:t>
            </a:r>
            <a:r>
              <a:rPr lang="en-US" sz="2400" b="1" dirty="0" err="1" smtClean="0">
                <a:solidFill>
                  <a:schemeClr val="tx2"/>
                </a:solidFill>
              </a:rPr>
              <a:t>Linolenic</a:t>
            </a:r>
            <a:r>
              <a:rPr lang="en-US" sz="2400" b="1" dirty="0" smtClean="0">
                <a:solidFill>
                  <a:schemeClr val="tx2"/>
                </a:solidFill>
              </a:rPr>
              <a:t>, </a:t>
            </a:r>
            <a:r>
              <a:rPr lang="en-US" sz="2400" b="1" dirty="0" err="1" smtClean="0">
                <a:solidFill>
                  <a:schemeClr val="tx2"/>
                </a:solidFill>
              </a:rPr>
              <a:t>arachidonic</a:t>
            </a:r>
            <a:r>
              <a:rPr lang="en-US" sz="2400" b="1" dirty="0" smtClean="0">
                <a:solidFill>
                  <a:schemeClr val="tx2"/>
                </a:solidFill>
              </a:rPr>
              <a:t> acids, </a:t>
            </a:r>
            <a:r>
              <a:rPr lang="en-US" sz="2400" b="1" dirty="0" err="1" smtClean="0">
                <a:solidFill>
                  <a:srgbClr val="C00000"/>
                </a:solidFill>
              </a:rPr>
              <a:t>docosahexaenoic</a:t>
            </a:r>
            <a:r>
              <a:rPr lang="en-US" sz="2400" b="1" dirty="0" smtClean="0">
                <a:solidFill>
                  <a:srgbClr val="C00000"/>
                </a:solidFill>
              </a:rPr>
              <a:t> acid. </a:t>
            </a:r>
            <a:endParaRPr lang="en-US" sz="2400" b="1" dirty="0" smtClean="0">
              <a:solidFill>
                <a:srgbClr val="C00000"/>
              </a:solidFill>
              <a:sym typeface="Symbol" pitchFamily="18" charset="2"/>
            </a:endParaRPr>
          </a:p>
          <a:p>
            <a:pPr marL="609600" indent="-609600">
              <a:buFont typeface="Symbol"/>
              <a:buChar char="·"/>
              <a:defRPr/>
            </a:pPr>
            <a:endParaRPr lang="en-US" sz="2400" b="1" dirty="0" smtClean="0">
              <a:solidFill>
                <a:srgbClr val="7030A0"/>
              </a:solidFill>
            </a:endParaRPr>
          </a:p>
          <a:p>
            <a:pPr marL="457200" indent="-457200" algn="l" rtl="0" eaLnBrk="1" hangingPunct="1">
              <a:buFont typeface="Wingdings" pitchFamily="2" charset="2"/>
              <a:buAutoNum type="arabicPeriod"/>
              <a:defRPr/>
            </a:pPr>
            <a:endParaRPr lang="en-US" sz="240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 dirty="0" smtClean="0"/>
              <a:t>Classification of fatty acids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10"/>
          <p:cNvSpPr>
            <a:spLocks noChangeArrowheads="1"/>
          </p:cNvSpPr>
          <p:nvPr/>
        </p:nvSpPr>
        <p:spPr bwMode="auto">
          <a:xfrm>
            <a:off x="3457575" y="2771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ar-JO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838200" y="1162048"/>
            <a:ext cx="8020080" cy="895352"/>
          </a:xfrm>
        </p:spPr>
        <p:txBody>
          <a:bodyPr/>
          <a:lstStyle/>
          <a:p>
            <a:r>
              <a:rPr lang="en-US" sz="2000" dirty="0" smtClean="0"/>
              <a:t>Double bonds in fatty acids usually have the </a:t>
            </a:r>
            <a:r>
              <a:rPr lang="en-US" sz="2000" b="1" dirty="0" err="1" smtClean="0">
                <a:solidFill>
                  <a:srgbClr val="000099"/>
                </a:solidFill>
              </a:rPr>
              <a:t>cis</a:t>
            </a:r>
            <a:r>
              <a:rPr lang="en-US" sz="2000" b="1" dirty="0" smtClean="0">
                <a:solidFill>
                  <a:srgbClr val="000099"/>
                </a:solidFill>
              </a:rPr>
              <a:t> </a:t>
            </a:r>
            <a:r>
              <a:rPr lang="en-US" sz="2000" dirty="0" smtClean="0"/>
              <a:t>configuration. </a:t>
            </a:r>
          </a:p>
          <a:p>
            <a:r>
              <a:rPr lang="en-US" sz="2000" dirty="0" smtClean="0"/>
              <a:t>Each </a:t>
            </a:r>
            <a:r>
              <a:rPr lang="en-US" sz="2000" dirty="0" err="1" smtClean="0"/>
              <a:t>cis</a:t>
            </a:r>
            <a:r>
              <a:rPr lang="en-US" sz="2000" dirty="0" smtClean="0"/>
              <a:t> double bond causes a </a:t>
            </a:r>
            <a:r>
              <a:rPr lang="en-US" sz="2000" b="1" dirty="0" smtClean="0">
                <a:solidFill>
                  <a:srgbClr val="000099"/>
                </a:solidFill>
              </a:rPr>
              <a:t>kink</a:t>
            </a:r>
            <a:r>
              <a:rPr lang="en-US" sz="2000" dirty="0" smtClean="0"/>
              <a:t> in the chain. 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ar-JO" sz="2000" dirty="0"/>
          </a:p>
        </p:txBody>
      </p:sp>
      <p:sp>
        <p:nvSpPr>
          <p:cNvPr id="7" name="Rectangle 6"/>
          <p:cNvSpPr/>
          <p:nvPr/>
        </p:nvSpPr>
        <p:spPr>
          <a:xfrm>
            <a:off x="500034" y="500042"/>
            <a:ext cx="68547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</a:rPr>
              <a:t>General patterns of double bonds</a:t>
            </a:r>
            <a:endParaRPr lang="en-US" sz="3200" b="1" dirty="0">
              <a:solidFill>
                <a:schemeClr val="tx2"/>
              </a:solidFill>
            </a:endParaRPr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-40000"/>
          </a:blip>
          <a:srcRect/>
          <a:stretch>
            <a:fillRect/>
          </a:stretch>
        </p:blipFill>
        <p:spPr>
          <a:xfrm>
            <a:off x="1648641" y="3953368"/>
            <a:ext cx="6357982" cy="2569862"/>
          </a:xfrm>
          <a:blipFill>
            <a:blip r:embed="rId3" cstate="print">
              <a:lum bright="-40000"/>
            </a:blip>
            <a:tile tx="0" ty="0" sx="100000" sy="100000" flip="none" algn="tl"/>
          </a:blipFill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57242" y="5788048"/>
            <a:ext cx="8229600" cy="927100"/>
          </a:xfrm>
        </p:spPr>
        <p:txBody>
          <a:bodyPr/>
          <a:lstStyle/>
          <a:p>
            <a:pPr algn="ctr" eaLnBrk="1" hangingPunct="1"/>
            <a:r>
              <a:rPr lang="en-US" sz="2400" b="0" dirty="0" err="1" smtClean="0"/>
              <a:t>Cis</a:t>
            </a:r>
            <a:r>
              <a:rPr lang="en-US" sz="2400" b="0" dirty="0" smtClean="0"/>
              <a:t>- and trans- fatty acids</a:t>
            </a:r>
            <a:endParaRPr lang="ar-JO" sz="2400" b="0" dirty="0" smtClean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D4F5E1-AF52-45ED-A47B-2CCCA57B036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11" name="Content Placeholder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277957" y="1981200"/>
            <a:ext cx="7391400" cy="1910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/>
              <a:t>The packing of fatty acids</a:t>
            </a:r>
            <a:endParaRPr lang="en-US" sz="4000" dirty="0"/>
          </a:p>
        </p:txBody>
      </p:sp>
      <p:pic>
        <p:nvPicPr>
          <p:cNvPr id="24579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571612"/>
            <a:ext cx="2671754" cy="2219338"/>
          </a:xfrm>
          <a:prstGeom prst="rect">
            <a:avLst/>
          </a:prstGeom>
          <a:noFill/>
          <a:ln w="9525">
            <a:solidFill>
              <a:srgbClr val="FF00FF"/>
            </a:solidFill>
            <a:miter lim="800000"/>
            <a:headEnd/>
            <a:tailEnd/>
          </a:ln>
        </p:spPr>
      </p:pic>
      <p:pic>
        <p:nvPicPr>
          <p:cNvPr id="24580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38694" y="1500174"/>
            <a:ext cx="3190892" cy="2286016"/>
          </a:xfrm>
          <a:prstGeom prst="rect">
            <a:avLst/>
          </a:prstGeom>
          <a:noFill/>
          <a:ln w="9525">
            <a:solidFill>
              <a:srgbClr val="FF00FF"/>
            </a:solidFill>
            <a:miter lim="800000"/>
            <a:headEnd/>
            <a:tailEnd/>
          </a:ln>
        </p:spPr>
      </p:pic>
      <p:pic>
        <p:nvPicPr>
          <p:cNvPr id="24581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48" y="3986213"/>
            <a:ext cx="2643206" cy="2195512"/>
          </a:xfrm>
          <a:prstGeom prst="rect">
            <a:avLst/>
          </a:prstGeom>
          <a:noFill/>
          <a:ln w="9525">
            <a:solidFill>
              <a:srgbClr val="FF00FF"/>
            </a:solidFill>
            <a:miter lim="800000"/>
            <a:headEnd/>
            <a:tailEnd/>
          </a:ln>
        </p:spPr>
      </p:pic>
      <p:pic>
        <p:nvPicPr>
          <p:cNvPr id="24582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6314" y="4000504"/>
            <a:ext cx="3214710" cy="2173287"/>
          </a:xfrm>
          <a:prstGeom prst="rect">
            <a:avLst/>
          </a:prstGeom>
          <a:noFill/>
          <a:ln w="9525">
            <a:solidFill>
              <a:srgbClr val="FF00FF"/>
            </a:solidFill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 flipH="1" flipV="1">
            <a:off x="914400" y="2514600"/>
            <a:ext cx="53340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6200000" flipH="1">
            <a:off x="1333500" y="2476500"/>
            <a:ext cx="533400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 flipH="1" flipV="1">
            <a:off x="1752600" y="2514600"/>
            <a:ext cx="53340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6200000" flipH="1">
            <a:off x="2133600" y="2514600"/>
            <a:ext cx="53340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 flipH="1" flipV="1">
            <a:off x="2514600" y="2514600"/>
            <a:ext cx="53340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16200000" flipH="1">
            <a:off x="2895600" y="2514600"/>
            <a:ext cx="53340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 flipH="1" flipV="1">
            <a:off x="3276600" y="2514600"/>
            <a:ext cx="53340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3695700" y="2476500"/>
            <a:ext cx="533400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 flipH="1" flipV="1">
            <a:off x="4114800" y="2514600"/>
            <a:ext cx="53340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6200000" flipH="1">
            <a:off x="4495800" y="2514600"/>
            <a:ext cx="53340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 flipH="1" flipV="1">
            <a:off x="4876800" y="2514600"/>
            <a:ext cx="53340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16200000" flipH="1">
            <a:off x="5295900" y="2476500"/>
            <a:ext cx="533400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 flipH="1" flipV="1">
            <a:off x="5715000" y="2514600"/>
            <a:ext cx="53340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16200000" flipH="1">
            <a:off x="6134100" y="2476500"/>
            <a:ext cx="533400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 flipH="1" flipV="1">
            <a:off x="6515100" y="2476500"/>
            <a:ext cx="60960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16200000" flipH="1">
            <a:off x="6934200" y="2438400"/>
            <a:ext cx="609600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5400000" flipH="1" flipV="1">
            <a:off x="7353300" y="2476500"/>
            <a:ext cx="60960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rot="5400000" flipH="1" flipV="1">
            <a:off x="1943100" y="2628900"/>
            <a:ext cx="30480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rot="16200000" flipH="1">
            <a:off x="3086100" y="2552700"/>
            <a:ext cx="30480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rot="5400000" flipH="1" flipV="1">
            <a:off x="4305300" y="2628900"/>
            <a:ext cx="30480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79" name="TextBox 127"/>
          <p:cNvSpPr txBox="1">
            <a:spLocks noChangeArrowheads="1"/>
          </p:cNvSpPr>
          <p:nvPr/>
        </p:nvSpPr>
        <p:spPr bwMode="auto">
          <a:xfrm>
            <a:off x="7567642" y="1988098"/>
            <a:ext cx="1219200" cy="369332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dirty="0">
                <a:latin typeface="Georgia" pitchFamily="18" charset="0"/>
              </a:rPr>
              <a:t>      COOH</a:t>
            </a:r>
          </a:p>
        </p:txBody>
      </p:sp>
      <p:sp>
        <p:nvSpPr>
          <p:cNvPr id="19480" name="TextBox 128"/>
          <p:cNvSpPr txBox="1">
            <a:spLocks noChangeArrowheads="1"/>
          </p:cNvSpPr>
          <p:nvPr/>
        </p:nvSpPr>
        <p:spPr bwMode="auto">
          <a:xfrm>
            <a:off x="7696200" y="1981200"/>
            <a:ext cx="2841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Georgia" pitchFamily="18" charset="0"/>
              </a:rPr>
              <a:t>1</a:t>
            </a:r>
          </a:p>
        </p:txBody>
      </p:sp>
      <p:sp>
        <p:nvSpPr>
          <p:cNvPr id="19481" name="TextBox 129"/>
          <p:cNvSpPr txBox="1">
            <a:spLocks noChangeArrowheads="1"/>
          </p:cNvSpPr>
          <p:nvPr/>
        </p:nvSpPr>
        <p:spPr bwMode="auto">
          <a:xfrm>
            <a:off x="7315200" y="28956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Georgia" pitchFamily="18" charset="0"/>
              </a:rPr>
              <a:t>2</a:t>
            </a:r>
          </a:p>
        </p:txBody>
      </p:sp>
      <p:sp>
        <p:nvSpPr>
          <p:cNvPr id="19482" name="TextBox 130"/>
          <p:cNvSpPr txBox="1">
            <a:spLocks noChangeArrowheads="1"/>
          </p:cNvSpPr>
          <p:nvPr/>
        </p:nvSpPr>
        <p:spPr bwMode="auto">
          <a:xfrm>
            <a:off x="6858000" y="1981200"/>
            <a:ext cx="311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Georgia" pitchFamily="18" charset="0"/>
              </a:rPr>
              <a:t>3</a:t>
            </a:r>
          </a:p>
        </p:txBody>
      </p:sp>
      <p:sp>
        <p:nvSpPr>
          <p:cNvPr id="19483" name="TextBox 131"/>
          <p:cNvSpPr txBox="1">
            <a:spLocks noChangeArrowheads="1"/>
          </p:cNvSpPr>
          <p:nvPr/>
        </p:nvSpPr>
        <p:spPr bwMode="auto">
          <a:xfrm>
            <a:off x="6477000" y="2895600"/>
            <a:ext cx="314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Georgia" pitchFamily="18" charset="0"/>
              </a:rPr>
              <a:t>4</a:t>
            </a:r>
          </a:p>
        </p:txBody>
      </p:sp>
      <p:sp>
        <p:nvSpPr>
          <p:cNvPr id="19484" name="TextBox 132"/>
          <p:cNvSpPr txBox="1">
            <a:spLocks noChangeArrowheads="1"/>
          </p:cNvSpPr>
          <p:nvPr/>
        </p:nvSpPr>
        <p:spPr bwMode="auto">
          <a:xfrm>
            <a:off x="5943600" y="2057400"/>
            <a:ext cx="3063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Georgia" pitchFamily="18" charset="0"/>
              </a:rPr>
              <a:t>5</a:t>
            </a:r>
          </a:p>
        </p:txBody>
      </p:sp>
      <p:sp>
        <p:nvSpPr>
          <p:cNvPr id="19485" name="TextBox 133"/>
          <p:cNvSpPr txBox="1">
            <a:spLocks noChangeArrowheads="1"/>
          </p:cNvSpPr>
          <p:nvPr/>
        </p:nvSpPr>
        <p:spPr bwMode="auto">
          <a:xfrm>
            <a:off x="5638800" y="2971800"/>
            <a:ext cx="314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Georgia" pitchFamily="18" charset="0"/>
              </a:rPr>
              <a:t>6</a:t>
            </a:r>
          </a:p>
        </p:txBody>
      </p:sp>
      <p:sp>
        <p:nvSpPr>
          <p:cNvPr id="19486" name="TextBox 134"/>
          <p:cNvSpPr txBox="1">
            <a:spLocks noChangeArrowheads="1"/>
          </p:cNvSpPr>
          <p:nvPr/>
        </p:nvSpPr>
        <p:spPr bwMode="auto">
          <a:xfrm>
            <a:off x="5181600" y="2133600"/>
            <a:ext cx="228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Georgia" pitchFamily="18" charset="0"/>
              </a:rPr>
              <a:t>7</a:t>
            </a:r>
          </a:p>
        </p:txBody>
      </p:sp>
      <p:sp>
        <p:nvSpPr>
          <p:cNvPr id="19487" name="TextBox 135"/>
          <p:cNvSpPr txBox="1">
            <a:spLocks noChangeArrowheads="1"/>
          </p:cNvSpPr>
          <p:nvPr/>
        </p:nvSpPr>
        <p:spPr bwMode="auto">
          <a:xfrm>
            <a:off x="4800600" y="2971800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Georgia" pitchFamily="18" charset="0"/>
              </a:rPr>
              <a:t>8</a:t>
            </a:r>
          </a:p>
        </p:txBody>
      </p:sp>
      <p:sp>
        <p:nvSpPr>
          <p:cNvPr id="19488" name="TextBox 136"/>
          <p:cNvSpPr txBox="1">
            <a:spLocks noChangeArrowheads="1"/>
          </p:cNvSpPr>
          <p:nvPr/>
        </p:nvSpPr>
        <p:spPr bwMode="auto">
          <a:xfrm>
            <a:off x="4419600" y="2133600"/>
            <a:ext cx="314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Georgia" pitchFamily="18" charset="0"/>
              </a:rPr>
              <a:t>9</a:t>
            </a:r>
          </a:p>
        </p:txBody>
      </p:sp>
      <p:sp>
        <p:nvSpPr>
          <p:cNvPr id="19489" name="TextBox 137"/>
          <p:cNvSpPr txBox="1">
            <a:spLocks noChangeArrowheads="1"/>
          </p:cNvSpPr>
          <p:nvPr/>
        </p:nvSpPr>
        <p:spPr bwMode="auto">
          <a:xfrm>
            <a:off x="3962400" y="2971800"/>
            <a:ext cx="4254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Georgia" pitchFamily="18" charset="0"/>
              </a:rPr>
              <a:t>10</a:t>
            </a:r>
          </a:p>
        </p:txBody>
      </p:sp>
      <p:sp>
        <p:nvSpPr>
          <p:cNvPr id="19490" name="TextBox 138"/>
          <p:cNvSpPr txBox="1">
            <a:spLocks noChangeArrowheads="1"/>
          </p:cNvSpPr>
          <p:nvPr/>
        </p:nvSpPr>
        <p:spPr bwMode="auto">
          <a:xfrm>
            <a:off x="3505200" y="2133600"/>
            <a:ext cx="3841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Georgia" pitchFamily="18" charset="0"/>
              </a:rPr>
              <a:t>11</a:t>
            </a:r>
          </a:p>
        </p:txBody>
      </p:sp>
      <p:sp>
        <p:nvSpPr>
          <p:cNvPr id="19491" name="TextBox 139"/>
          <p:cNvSpPr txBox="1">
            <a:spLocks noChangeArrowheads="1"/>
          </p:cNvSpPr>
          <p:nvPr/>
        </p:nvSpPr>
        <p:spPr bwMode="auto">
          <a:xfrm>
            <a:off x="3200400" y="2971800"/>
            <a:ext cx="412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Georgia" pitchFamily="18" charset="0"/>
              </a:rPr>
              <a:t>12</a:t>
            </a:r>
          </a:p>
        </p:txBody>
      </p:sp>
      <p:sp>
        <p:nvSpPr>
          <p:cNvPr id="19492" name="TextBox 140"/>
          <p:cNvSpPr txBox="1">
            <a:spLocks noChangeArrowheads="1"/>
          </p:cNvSpPr>
          <p:nvPr/>
        </p:nvSpPr>
        <p:spPr bwMode="auto">
          <a:xfrm>
            <a:off x="2743200" y="2133600"/>
            <a:ext cx="4111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Georgia" pitchFamily="18" charset="0"/>
              </a:rPr>
              <a:t>13</a:t>
            </a:r>
          </a:p>
        </p:txBody>
      </p:sp>
      <p:sp>
        <p:nvSpPr>
          <p:cNvPr id="19493" name="TextBox 141"/>
          <p:cNvSpPr txBox="1">
            <a:spLocks noChangeArrowheads="1"/>
          </p:cNvSpPr>
          <p:nvPr/>
        </p:nvSpPr>
        <p:spPr bwMode="auto">
          <a:xfrm>
            <a:off x="2362200" y="2895600"/>
            <a:ext cx="4143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Georgia" pitchFamily="18" charset="0"/>
              </a:rPr>
              <a:t>14</a:t>
            </a:r>
          </a:p>
        </p:txBody>
      </p:sp>
      <p:sp>
        <p:nvSpPr>
          <p:cNvPr id="19494" name="TextBox 142"/>
          <p:cNvSpPr txBox="1">
            <a:spLocks noChangeArrowheads="1"/>
          </p:cNvSpPr>
          <p:nvPr/>
        </p:nvSpPr>
        <p:spPr bwMode="auto">
          <a:xfrm>
            <a:off x="1981200" y="2133600"/>
            <a:ext cx="406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Georgia" pitchFamily="18" charset="0"/>
              </a:rPr>
              <a:t>15</a:t>
            </a:r>
          </a:p>
        </p:txBody>
      </p:sp>
      <p:sp>
        <p:nvSpPr>
          <p:cNvPr id="19495" name="TextBox 143"/>
          <p:cNvSpPr txBox="1">
            <a:spLocks noChangeArrowheads="1"/>
          </p:cNvSpPr>
          <p:nvPr/>
        </p:nvSpPr>
        <p:spPr bwMode="auto">
          <a:xfrm>
            <a:off x="1600200" y="2971800"/>
            <a:ext cx="4143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Georgia" pitchFamily="18" charset="0"/>
              </a:rPr>
              <a:t>16</a:t>
            </a:r>
          </a:p>
        </p:txBody>
      </p:sp>
      <p:sp>
        <p:nvSpPr>
          <p:cNvPr id="19496" name="TextBox 144"/>
          <p:cNvSpPr txBox="1">
            <a:spLocks noChangeArrowheads="1"/>
          </p:cNvSpPr>
          <p:nvPr/>
        </p:nvSpPr>
        <p:spPr bwMode="auto">
          <a:xfrm>
            <a:off x="1219200" y="2133600"/>
            <a:ext cx="4000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Georgia" pitchFamily="18" charset="0"/>
              </a:rPr>
              <a:t>17</a:t>
            </a:r>
          </a:p>
        </p:txBody>
      </p:sp>
      <p:sp>
        <p:nvSpPr>
          <p:cNvPr id="19497" name="TextBox 145"/>
          <p:cNvSpPr txBox="1">
            <a:spLocks noChangeArrowheads="1"/>
          </p:cNvSpPr>
          <p:nvPr/>
        </p:nvSpPr>
        <p:spPr bwMode="auto">
          <a:xfrm>
            <a:off x="838200" y="29718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Georgia" pitchFamily="18" charset="0"/>
              </a:rPr>
              <a:t>18</a:t>
            </a:r>
          </a:p>
        </p:txBody>
      </p:sp>
      <p:sp>
        <p:nvSpPr>
          <p:cNvPr id="19498" name="TextBox 146"/>
          <p:cNvSpPr txBox="1">
            <a:spLocks noChangeArrowheads="1"/>
          </p:cNvSpPr>
          <p:nvPr/>
        </p:nvSpPr>
        <p:spPr bwMode="auto">
          <a:xfrm>
            <a:off x="2743200" y="3581400"/>
            <a:ext cx="3200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Georgia" pitchFamily="18" charset="0"/>
              </a:rPr>
              <a:t>Number of Double Bonds</a:t>
            </a:r>
          </a:p>
        </p:txBody>
      </p:sp>
      <p:sp>
        <p:nvSpPr>
          <p:cNvPr id="19499" name="TextBox 147"/>
          <p:cNvSpPr txBox="1">
            <a:spLocks noChangeArrowheads="1"/>
          </p:cNvSpPr>
          <p:nvPr/>
        </p:nvSpPr>
        <p:spPr bwMode="auto">
          <a:xfrm>
            <a:off x="6019800" y="4038600"/>
            <a:ext cx="2778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Georgia" pitchFamily="18" charset="0"/>
              </a:rPr>
              <a:t>Position of Double Bonds</a:t>
            </a:r>
          </a:p>
        </p:txBody>
      </p:sp>
      <p:sp>
        <p:nvSpPr>
          <p:cNvPr id="19500" name="TextBox 148"/>
          <p:cNvSpPr txBox="1">
            <a:spLocks noChangeArrowheads="1"/>
          </p:cNvSpPr>
          <p:nvPr/>
        </p:nvSpPr>
        <p:spPr bwMode="auto">
          <a:xfrm>
            <a:off x="457200" y="4038600"/>
            <a:ext cx="237013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Georgia" pitchFamily="18" charset="0"/>
              </a:rPr>
              <a:t>Carbon Chain Length</a:t>
            </a:r>
          </a:p>
        </p:txBody>
      </p:sp>
      <p:sp>
        <p:nvSpPr>
          <p:cNvPr id="19501" name="TextBox 149"/>
          <p:cNvSpPr txBox="1">
            <a:spLocks noChangeArrowheads="1"/>
          </p:cNvSpPr>
          <p:nvPr/>
        </p:nvSpPr>
        <p:spPr bwMode="auto">
          <a:xfrm>
            <a:off x="3581400" y="4800600"/>
            <a:ext cx="2743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latin typeface="Georgia" pitchFamily="18" charset="0"/>
              </a:rPr>
              <a:t>18:3    (      9, 12, 15</a:t>
            </a:r>
            <a:r>
              <a:rPr lang="en-US" b="1" dirty="0" smtClean="0">
                <a:latin typeface="Georgia" pitchFamily="18" charset="0"/>
              </a:rPr>
              <a:t>)</a:t>
            </a:r>
            <a:endParaRPr lang="en-US" b="1" dirty="0">
              <a:latin typeface="Georgia" pitchFamily="18" charset="0"/>
            </a:endParaRPr>
          </a:p>
        </p:txBody>
      </p:sp>
      <p:sp>
        <p:nvSpPr>
          <p:cNvPr id="154" name="Isosceles Triangle 153"/>
          <p:cNvSpPr/>
          <p:nvPr/>
        </p:nvSpPr>
        <p:spPr>
          <a:xfrm>
            <a:off x="4495800" y="4876800"/>
            <a:ext cx="304800" cy="22860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6" name="Straight Arrow Connector 155"/>
          <p:cNvCxnSpPr/>
          <p:nvPr/>
        </p:nvCxnSpPr>
        <p:spPr>
          <a:xfrm rot="5400000">
            <a:off x="3619501" y="4381500"/>
            <a:ext cx="990600" cy="31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/>
          <p:cNvCxnSpPr>
            <a:endCxn id="19501" idx="1"/>
          </p:cNvCxnSpPr>
          <p:nvPr/>
        </p:nvCxnSpPr>
        <p:spPr>
          <a:xfrm>
            <a:off x="1981200" y="4419600"/>
            <a:ext cx="1600200" cy="5651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Arrow Connector 164"/>
          <p:cNvCxnSpPr/>
          <p:nvPr/>
        </p:nvCxnSpPr>
        <p:spPr>
          <a:xfrm rot="10800000" flipV="1">
            <a:off x="5638800" y="4495800"/>
            <a:ext cx="11430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127"/>
          <p:cNvSpPr txBox="1">
            <a:spLocks noChangeArrowheads="1"/>
          </p:cNvSpPr>
          <p:nvPr/>
        </p:nvSpPr>
        <p:spPr bwMode="auto">
          <a:xfrm>
            <a:off x="357158" y="2571744"/>
            <a:ext cx="428628" cy="830997"/>
          </a:xfrm>
          <a:prstGeom prst="rect">
            <a:avLst/>
          </a:prstGeom>
          <a:noFill/>
          <a:ln w="28575">
            <a:solidFill>
              <a:srgbClr val="0070C0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latin typeface="Georgia" pitchFamily="18" charset="0"/>
              </a:rPr>
              <a:t>    </a:t>
            </a:r>
            <a:r>
              <a:rPr lang="en-US" sz="2400" dirty="0">
                <a:latin typeface="Symbol" pitchFamily="18" charset="2"/>
              </a:rPr>
              <a:t> </a:t>
            </a:r>
            <a:r>
              <a:rPr lang="en-US" sz="2400" dirty="0" smtClean="0">
                <a:latin typeface="Symbol" pitchFamily="18" charset="2"/>
              </a:rPr>
              <a:t>w</a:t>
            </a:r>
            <a:endParaRPr lang="en-US" sz="2400" dirty="0">
              <a:latin typeface="Symbol" pitchFamily="18" charset="2"/>
            </a:endParaRPr>
          </a:p>
        </p:txBody>
      </p:sp>
      <p:sp>
        <p:nvSpPr>
          <p:cNvPr id="57" name="Title 2"/>
          <p:cNvSpPr>
            <a:spLocks noGrp="1"/>
          </p:cNvSpPr>
          <p:nvPr>
            <p:ph type="title"/>
          </p:nvPr>
        </p:nvSpPr>
        <p:spPr>
          <a:xfrm>
            <a:off x="414366" y="501636"/>
            <a:ext cx="8229600" cy="927100"/>
          </a:xfrm>
        </p:spPr>
        <p:txBody>
          <a:bodyPr/>
          <a:lstStyle/>
          <a:p>
            <a:r>
              <a:rPr lang="en-US" altLang="en-US" dirty="0" smtClean="0">
                <a:latin typeface="Arial" charset="0"/>
              </a:rPr>
              <a:t>Nomenclature of fatty acids</a:t>
            </a:r>
            <a:endParaRPr lang="en-US" dirty="0"/>
          </a:p>
        </p:txBody>
      </p:sp>
      <p:sp>
        <p:nvSpPr>
          <p:cNvPr id="53" name="Slide Number Placeholder 5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16</a:t>
            </a:fld>
            <a:endParaRPr lang="en-US" altLang="en-US"/>
          </a:p>
        </p:txBody>
      </p:sp>
      <p:sp>
        <p:nvSpPr>
          <p:cNvPr id="2" name="Rectangle 1"/>
          <p:cNvSpPr/>
          <p:nvPr/>
        </p:nvSpPr>
        <p:spPr>
          <a:xfrm>
            <a:off x="899592" y="5589240"/>
            <a:ext cx="780732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site of unsaturation in a fatty acid is indicated by the symbol </a:t>
            </a:r>
            <a:r>
              <a:rPr lang="en-US" b="1" dirty="0"/>
              <a:t>Δ</a:t>
            </a:r>
            <a:r>
              <a:rPr lang="en-US" dirty="0"/>
              <a:t> and the number of the first carbon of the double bond relative to the carboxylic acid group (–COOH) carbon which is designated carbon #1.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94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9" grpId="0" animBg="1"/>
      <p:bldP spid="19479" grpId="1" animBg="1"/>
      <p:bldP spid="51" grpId="0" animBg="1"/>
      <p:bldP spid="51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32" y="1600200"/>
            <a:ext cx="8258172" cy="4525963"/>
          </a:xfrm>
        </p:spPr>
        <p:txBody>
          <a:bodyPr/>
          <a:lstStyle/>
          <a:p>
            <a:r>
              <a:rPr lang="en-US" sz="4000" b="1" dirty="0" smtClean="0"/>
              <a:t> </a:t>
            </a:r>
            <a:r>
              <a:rPr lang="en-US" sz="3600" b="1" dirty="0" smtClean="0">
                <a:solidFill>
                  <a:srgbClr val="008000"/>
                </a:solidFill>
              </a:rPr>
              <a:t>Oleic acid  [18: 1; 9 ]  [18:1 cis</a:t>
            </a:r>
            <a:r>
              <a:rPr lang="en-US" sz="3600" b="1" dirty="0" smtClean="0">
                <a:solidFill>
                  <a:srgbClr val="008000"/>
                </a:solidFill>
                <a:latin typeface="Symbol" pitchFamily="18" charset="2"/>
              </a:rPr>
              <a:t>D</a:t>
            </a:r>
            <a:r>
              <a:rPr lang="en-US" sz="3600" b="1" baseline="30000" dirty="0" smtClean="0">
                <a:solidFill>
                  <a:srgbClr val="008000"/>
                </a:solidFill>
              </a:rPr>
              <a:t>9</a:t>
            </a:r>
            <a:r>
              <a:rPr lang="en-US" sz="3600" b="1" dirty="0" smtClean="0">
                <a:solidFill>
                  <a:srgbClr val="008000"/>
                </a:solidFill>
              </a:rPr>
              <a:t> ]</a:t>
            </a:r>
            <a:endParaRPr lang="en-US" sz="4000" b="1" dirty="0" smtClean="0">
              <a:solidFill>
                <a:srgbClr val="008000"/>
              </a:solidFill>
            </a:endParaRPr>
          </a:p>
          <a:p>
            <a:pPr>
              <a:buNone/>
            </a:pPr>
            <a:endParaRPr lang="en-US" sz="4000" b="1" dirty="0" smtClean="0"/>
          </a:p>
          <a:p>
            <a:pPr>
              <a:buNone/>
            </a:pPr>
            <a:r>
              <a:rPr lang="en-US" sz="3600" b="1" dirty="0" smtClean="0"/>
              <a:t>CH3-(CH2)7-HC = CH-(CH2)7-COOH</a:t>
            </a:r>
          </a:p>
          <a:p>
            <a:pPr>
              <a:buNone/>
            </a:pPr>
            <a:endParaRPr lang="en-US" b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b="1" dirty="0" smtClean="0">
              <a:solidFill>
                <a:srgbClr val="7030A0"/>
              </a:solidFill>
            </a:endParaRPr>
          </a:p>
          <a:p>
            <a:r>
              <a:rPr lang="en-US" sz="3600" b="1" dirty="0" smtClean="0">
                <a:solidFill>
                  <a:srgbClr val="7030A0"/>
                </a:solidFill>
              </a:rPr>
              <a:t>Oleic acid (</a:t>
            </a:r>
            <a:r>
              <a:rPr lang="el-GR" sz="3600" b="1" dirty="0" smtClean="0">
                <a:solidFill>
                  <a:srgbClr val="7030A0"/>
                </a:solidFill>
              </a:rPr>
              <a:t>ω </a:t>
            </a:r>
            <a:r>
              <a:rPr lang="en-US" sz="3600" b="1" dirty="0" smtClean="0">
                <a:solidFill>
                  <a:srgbClr val="7030A0"/>
                </a:solidFill>
              </a:rPr>
              <a:t>9)</a:t>
            </a:r>
          </a:p>
          <a:p>
            <a:pPr>
              <a:buNone/>
            </a:pPr>
            <a:r>
              <a:rPr lang="en-US" sz="2800" dirty="0" smtClean="0"/>
              <a:t>    (body fat, olive oil)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830164" y="2620028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1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4348" y="2643182"/>
            <a:ext cx="5854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18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86116" y="2643182"/>
            <a:ext cx="5854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10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72710" y="2643182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9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2910" y="3429000"/>
            <a:ext cx="7143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  <a:latin typeface="Symbol" pitchFamily="18" charset="2"/>
              </a:rPr>
              <a:t>w1</a:t>
            </a:r>
            <a:endParaRPr lang="en-US" sz="4000" b="1" dirty="0">
              <a:solidFill>
                <a:srgbClr val="0070C0"/>
              </a:solidFill>
              <a:latin typeface="Symbol" pitchFamily="18" charset="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43240" y="3429000"/>
            <a:ext cx="7143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  <a:latin typeface="Symbol" pitchFamily="18" charset="2"/>
              </a:rPr>
              <a:t>w9</a:t>
            </a:r>
            <a:endParaRPr lang="en-US" sz="4000" b="1" dirty="0">
              <a:solidFill>
                <a:srgbClr val="0070C0"/>
              </a:solidFill>
              <a:latin typeface="Symbol" pitchFamily="18" charset="2"/>
            </a:endParaRPr>
          </a:p>
        </p:txBody>
      </p:sp>
      <p:sp>
        <p:nvSpPr>
          <p:cNvPr id="12" name="TextBox 127"/>
          <p:cNvSpPr txBox="1">
            <a:spLocks noChangeArrowheads="1"/>
          </p:cNvSpPr>
          <p:nvPr/>
        </p:nvSpPr>
        <p:spPr bwMode="auto">
          <a:xfrm>
            <a:off x="6858016" y="3202544"/>
            <a:ext cx="1576358" cy="369332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dirty="0">
                <a:latin typeface="Georgia" pitchFamily="18" charset="0"/>
              </a:rPr>
              <a:t>      </a:t>
            </a:r>
          </a:p>
        </p:txBody>
      </p:sp>
      <p:sp>
        <p:nvSpPr>
          <p:cNvPr id="13" name="TextBox 127"/>
          <p:cNvSpPr txBox="1">
            <a:spLocks noChangeArrowheads="1"/>
          </p:cNvSpPr>
          <p:nvPr/>
        </p:nvSpPr>
        <p:spPr bwMode="auto">
          <a:xfrm>
            <a:off x="571472" y="571480"/>
            <a:ext cx="3286148" cy="954107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28575">
            <a:solidFill>
              <a:schemeClr val="accent1"/>
            </a:solidFill>
            <a:prstDash val="sysDash"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r>
              <a:rPr lang="en-US" sz="2800" b="1" dirty="0">
                <a:latin typeface="Georgia" pitchFamily="18" charset="0"/>
              </a:rPr>
              <a:t>    </a:t>
            </a:r>
            <a:r>
              <a:rPr lang="en-US" sz="2800" b="1" dirty="0" smtClean="0">
                <a:latin typeface="Georgia" pitchFamily="18" charset="0"/>
              </a:rPr>
              <a:t>Oleic acid</a:t>
            </a:r>
          </a:p>
          <a:p>
            <a:r>
              <a:rPr lang="en-US" sz="2800" b="1" dirty="0" smtClean="0">
                <a:latin typeface="Symbol" pitchFamily="18" charset="2"/>
              </a:rPr>
              <a:t> w 9</a:t>
            </a:r>
            <a:endParaRPr lang="en-US" sz="2800" b="1" dirty="0">
              <a:latin typeface="Symbol" pitchFamily="18" charset="2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071934" y="967071"/>
            <a:ext cx="33287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>
                <a:solidFill>
                  <a:srgbClr val="7030A0"/>
                </a:solidFill>
              </a:rPr>
              <a:t>Monounsaturated  FA</a:t>
            </a:r>
            <a:endParaRPr lang="en-US" sz="2400" i="1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 animBg="1"/>
      <p:bldP spid="13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 smtClean="0">
                <a:solidFill>
                  <a:srgbClr val="7030A0"/>
                </a:solidFill>
              </a:rPr>
              <a:t>Polyunsaturated fatty acid, </a:t>
            </a:r>
            <a:r>
              <a:rPr lang="en-US" sz="2800" b="1" i="1" dirty="0" err="1" smtClean="0"/>
              <a:t>Dienoic</a:t>
            </a:r>
            <a:r>
              <a:rPr lang="en-US" sz="2800" b="1" i="1" dirty="0" smtClean="0"/>
              <a:t> acid</a:t>
            </a:r>
            <a:endParaRPr lang="en-US" sz="2800" dirty="0" smtClean="0">
              <a:solidFill>
                <a:srgbClr val="7030A0"/>
              </a:solidFill>
            </a:endParaRPr>
          </a:p>
          <a:p>
            <a:pPr algn="l" rtl="0" eaLnBrk="1" hangingPunct="1">
              <a:buFont typeface="Wingdings" pitchFamily="2" charset="2"/>
              <a:buNone/>
              <a:defRPr/>
            </a:pPr>
            <a:endParaRPr lang="en-US" sz="1200" b="1" dirty="0" smtClean="0"/>
          </a:p>
          <a:p>
            <a:pPr marL="514350" indent="-514350">
              <a:buNone/>
              <a:defRPr/>
            </a:pPr>
            <a:r>
              <a:rPr lang="en-US" sz="2800" b="1" dirty="0" err="1" smtClean="0">
                <a:solidFill>
                  <a:srgbClr val="C00000"/>
                </a:solidFill>
              </a:rPr>
              <a:t>Linoleic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dirty="0" smtClean="0"/>
              <a:t>[18: 2; 9, 12] [18:2 cis</a:t>
            </a:r>
            <a:r>
              <a:rPr lang="en-US" sz="2800" dirty="0" smtClean="0">
                <a:latin typeface="Symbol" pitchFamily="18" charset="2"/>
              </a:rPr>
              <a:t>D</a:t>
            </a:r>
            <a:r>
              <a:rPr lang="en-US" sz="2800" baseline="30000" dirty="0" smtClean="0"/>
              <a:t>9,12 ]</a:t>
            </a:r>
          </a:p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sz="2800" dirty="0" smtClean="0"/>
              <a:t>	</a:t>
            </a:r>
          </a:p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sz="2400" b="1" dirty="0" smtClean="0"/>
              <a:t>  CH3-(CH2)4-CH = CH-CH2-CH = CH-(CH2)7-COOH</a:t>
            </a:r>
            <a:endParaRPr lang="en-US" sz="2800" b="1" dirty="0" smtClean="0"/>
          </a:p>
          <a:p>
            <a:pPr>
              <a:buNone/>
              <a:defRPr/>
            </a:pPr>
            <a:r>
              <a:rPr lang="en-US" sz="2800" dirty="0" smtClean="0"/>
              <a:t> </a:t>
            </a:r>
          </a:p>
          <a:p>
            <a:pPr algn="ctr">
              <a:buNone/>
              <a:defRPr/>
            </a:pPr>
            <a:r>
              <a:rPr lang="en-US" sz="2800" b="1" dirty="0" smtClean="0"/>
              <a:t>(</a:t>
            </a:r>
            <a:r>
              <a:rPr lang="el-GR" sz="2800" b="1" dirty="0" smtClean="0"/>
              <a:t>ω </a:t>
            </a:r>
            <a:r>
              <a:rPr lang="en-US" sz="2800" b="1" dirty="0" smtClean="0"/>
              <a:t>6)</a:t>
            </a:r>
            <a:r>
              <a:rPr lang="en-US" sz="2800" b="1" i="1" dirty="0" smtClean="0"/>
              <a:t>.  </a:t>
            </a:r>
          </a:p>
          <a:p>
            <a:pPr>
              <a:buNone/>
              <a:defRPr/>
            </a:pPr>
            <a:r>
              <a:rPr lang="en-US" sz="2800" dirty="0" smtClean="0"/>
              <a:t> (vegetable oil)</a:t>
            </a:r>
          </a:p>
          <a:p>
            <a:pPr algn="l" rtl="0" eaLnBrk="1" hangingPunct="1">
              <a:buFont typeface="Symbol" pitchFamily="18" charset="2"/>
              <a:buNone/>
              <a:defRPr/>
            </a:pPr>
            <a:endParaRPr lang="en-US" sz="28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57818" y="307181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9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86116" y="3071810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12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28860" y="3610277"/>
            <a:ext cx="6319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  <a:latin typeface="Symbol" pitchFamily="18" charset="2"/>
              </a:rPr>
              <a:t>w</a:t>
            </a:r>
            <a:r>
              <a:rPr lang="en-US" sz="2800" b="1" dirty="0" smtClean="0">
                <a:solidFill>
                  <a:srgbClr val="7030A0"/>
                </a:solidFill>
              </a:rPr>
              <a:t>6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10" name="TextBox 127"/>
          <p:cNvSpPr txBox="1">
            <a:spLocks noChangeArrowheads="1"/>
          </p:cNvSpPr>
          <p:nvPr/>
        </p:nvSpPr>
        <p:spPr bwMode="auto">
          <a:xfrm>
            <a:off x="571472" y="500042"/>
            <a:ext cx="3286148" cy="954107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28575">
            <a:solidFill>
              <a:schemeClr val="accent1"/>
            </a:solidFill>
            <a:prstDash val="sysDash"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r>
              <a:rPr lang="en-US" sz="2800" b="1" dirty="0">
                <a:latin typeface="Georgia" pitchFamily="18" charset="0"/>
              </a:rPr>
              <a:t>    </a:t>
            </a:r>
            <a:r>
              <a:rPr lang="en-US" sz="2800" b="1" dirty="0" err="1" smtClean="0">
                <a:latin typeface="Georgia" pitchFamily="18" charset="0"/>
              </a:rPr>
              <a:t>Linoleic</a:t>
            </a:r>
            <a:r>
              <a:rPr lang="en-US" sz="2800" b="1" dirty="0" smtClean="0">
                <a:latin typeface="Georgia" pitchFamily="18" charset="0"/>
              </a:rPr>
              <a:t>  acid</a:t>
            </a:r>
          </a:p>
          <a:p>
            <a:r>
              <a:rPr lang="en-US" sz="2800" b="1" dirty="0" smtClean="0">
                <a:latin typeface="Symbol" pitchFamily="18" charset="2"/>
              </a:rPr>
              <a:t> w 6</a:t>
            </a:r>
            <a:endParaRPr lang="en-US" sz="2800" b="1" dirty="0">
              <a:latin typeface="Symbol" pitchFamily="18" charset="2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solidFill>
                  <a:srgbClr val="7030A0"/>
                </a:solidFill>
              </a:rPr>
              <a:t>Polyunsaturated fatty acids, </a:t>
            </a:r>
            <a:r>
              <a:rPr lang="en-US" sz="2400" b="1" i="1" dirty="0" err="1" smtClean="0"/>
              <a:t>Trienoic</a:t>
            </a:r>
            <a:r>
              <a:rPr lang="en-US" sz="2400" b="1" i="1" dirty="0" smtClean="0"/>
              <a:t> acid</a:t>
            </a:r>
            <a:endParaRPr lang="en-US" sz="1200" b="1" dirty="0" smtClean="0"/>
          </a:p>
          <a:p>
            <a:pPr>
              <a:buNone/>
              <a:defRPr/>
            </a:pPr>
            <a:endParaRPr lang="en-US" sz="2800" b="1" dirty="0" smtClean="0">
              <a:solidFill>
                <a:schemeClr val="tx2"/>
              </a:solidFill>
              <a:sym typeface="Symbol" pitchFamily="18" charset="2"/>
            </a:endParaRPr>
          </a:p>
          <a:p>
            <a:pPr>
              <a:buNone/>
              <a:defRPr/>
            </a:pPr>
            <a:r>
              <a:rPr lang="el-GR" sz="2800" b="1" dirty="0" smtClean="0">
                <a:solidFill>
                  <a:schemeClr val="tx2"/>
                </a:solidFill>
              </a:rPr>
              <a:t>α</a:t>
            </a:r>
            <a:r>
              <a:rPr lang="en-US" sz="2800" b="1" dirty="0" smtClean="0">
                <a:solidFill>
                  <a:schemeClr val="tx2"/>
                </a:solidFill>
              </a:rPr>
              <a:t>-</a:t>
            </a:r>
            <a:r>
              <a:rPr lang="en-US" sz="2800" b="1" dirty="0" err="1" smtClean="0">
                <a:solidFill>
                  <a:schemeClr val="tx2"/>
                </a:solidFill>
              </a:rPr>
              <a:t>Linolenic</a:t>
            </a:r>
            <a:r>
              <a:rPr lang="en-US" sz="2800" b="1" dirty="0" smtClean="0">
                <a:solidFill>
                  <a:schemeClr val="tx2"/>
                </a:solidFill>
              </a:rPr>
              <a:t>  </a:t>
            </a:r>
            <a:r>
              <a:rPr lang="en-US" sz="2800" dirty="0" smtClean="0"/>
              <a:t>[18: 3; 9 12, 15] [18:3 cis</a:t>
            </a:r>
            <a:r>
              <a:rPr lang="en-US" sz="2800" dirty="0" smtClean="0">
                <a:latin typeface="Symbol" pitchFamily="18" charset="2"/>
              </a:rPr>
              <a:t>D</a:t>
            </a:r>
            <a:r>
              <a:rPr lang="en-US" sz="2800" baseline="30000" dirty="0" smtClean="0"/>
              <a:t>9,12,15 ]</a:t>
            </a:r>
            <a:r>
              <a:rPr lang="en-US" sz="2800" dirty="0" smtClean="0"/>
              <a:t> </a:t>
            </a:r>
          </a:p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sz="2800" dirty="0" smtClean="0"/>
              <a:t>	</a:t>
            </a:r>
          </a:p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sz="2000" dirty="0" smtClean="0"/>
              <a:t>    CH3-CH2-CH=CH-CH2-CH=CH-CH2-CH = CH-(CH2)7-COOH</a:t>
            </a:r>
          </a:p>
          <a:p>
            <a:pPr>
              <a:buNone/>
              <a:defRPr/>
            </a:pPr>
            <a:r>
              <a:rPr lang="en-US" sz="2000" b="1" dirty="0" smtClean="0">
                <a:solidFill>
                  <a:srgbClr val="7030A0"/>
                </a:solidFill>
              </a:rPr>
              <a:t>                      </a:t>
            </a:r>
            <a:r>
              <a:rPr lang="el-GR" sz="2000" b="1" dirty="0" smtClean="0">
                <a:solidFill>
                  <a:srgbClr val="7030A0"/>
                </a:solidFill>
              </a:rPr>
              <a:t>ω </a:t>
            </a:r>
            <a:r>
              <a:rPr lang="en-US" sz="2000" b="1" dirty="0" smtClean="0">
                <a:solidFill>
                  <a:srgbClr val="7030A0"/>
                </a:solidFill>
              </a:rPr>
              <a:t>3</a:t>
            </a:r>
            <a:endParaRPr lang="en-US" sz="2000" dirty="0" smtClean="0">
              <a:sym typeface="Symbol" pitchFamily="18" charset="2"/>
            </a:endParaRPr>
          </a:p>
          <a:p>
            <a:pPr algn="ctr">
              <a:buNone/>
              <a:defRPr/>
            </a:pPr>
            <a:r>
              <a:rPr lang="en-US" sz="2800" b="1" dirty="0" smtClean="0"/>
              <a:t>(</a:t>
            </a:r>
            <a:r>
              <a:rPr lang="el-GR" sz="2800" b="1" dirty="0" smtClean="0"/>
              <a:t>ω </a:t>
            </a:r>
            <a:r>
              <a:rPr lang="en-US" sz="2800" b="1" dirty="0" smtClean="0"/>
              <a:t>3). </a:t>
            </a:r>
            <a:endParaRPr lang="en-US" sz="2800" b="1" i="1" dirty="0" smtClean="0"/>
          </a:p>
          <a:p>
            <a:pPr>
              <a:buNone/>
              <a:defRPr/>
            </a:pPr>
            <a:r>
              <a:rPr lang="en-US" sz="2800" dirty="0" smtClean="0"/>
              <a:t>(vegetable oil)</a:t>
            </a:r>
          </a:p>
          <a:p>
            <a:pPr>
              <a:buNone/>
              <a:defRPr/>
            </a:pPr>
            <a:endParaRPr lang="en-US" sz="2800" b="1" dirty="0" smtClean="0"/>
          </a:p>
          <a:p>
            <a:pPr algn="l" rtl="0" eaLnBrk="1" hangingPunct="1">
              <a:buFont typeface="Wingdings" pitchFamily="2" charset="2"/>
              <a:buNone/>
              <a:defRPr/>
            </a:pPr>
            <a:endParaRPr lang="en-US" sz="2800" dirty="0" smtClean="0">
              <a:sym typeface="Symbol" pitchFamily="18" charset="2"/>
            </a:endParaRPr>
          </a:p>
          <a:p>
            <a:pPr algn="l" rtl="0" eaLnBrk="1" hangingPunct="1">
              <a:buFont typeface="Symbol" pitchFamily="18" charset="2"/>
              <a:buNone/>
              <a:defRPr/>
            </a:pPr>
            <a:endParaRPr lang="en-US" sz="28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787448" y="332452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9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71934" y="3286124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12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01300" y="3286124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15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0" name="TextBox 127"/>
          <p:cNvSpPr txBox="1">
            <a:spLocks noChangeArrowheads="1"/>
          </p:cNvSpPr>
          <p:nvPr/>
        </p:nvSpPr>
        <p:spPr bwMode="auto">
          <a:xfrm>
            <a:off x="571472" y="500042"/>
            <a:ext cx="4143404" cy="954107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28575">
            <a:solidFill>
              <a:schemeClr val="accent1"/>
            </a:solidFill>
            <a:prstDash val="sysDash"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r>
              <a:rPr lang="en-US" sz="2800" b="1" dirty="0">
                <a:latin typeface="Georgia" pitchFamily="18" charset="0"/>
              </a:rPr>
              <a:t>    </a:t>
            </a:r>
            <a:r>
              <a:rPr lang="en-US" sz="2800" b="1" dirty="0" smtClean="0">
                <a:latin typeface="Symbol" pitchFamily="18" charset="2"/>
              </a:rPr>
              <a:t>a</a:t>
            </a:r>
            <a:r>
              <a:rPr lang="en-US" sz="2800" b="1" dirty="0" smtClean="0">
                <a:latin typeface="Georgia" pitchFamily="18" charset="0"/>
              </a:rPr>
              <a:t>- </a:t>
            </a:r>
            <a:r>
              <a:rPr lang="en-US" sz="2800" b="1" dirty="0" err="1" smtClean="0">
                <a:latin typeface="Georgia" pitchFamily="18" charset="0"/>
              </a:rPr>
              <a:t>Linolenic</a:t>
            </a:r>
            <a:r>
              <a:rPr lang="en-US" sz="2800" b="1" dirty="0" smtClean="0">
                <a:latin typeface="Georgia" pitchFamily="18" charset="0"/>
              </a:rPr>
              <a:t>  acid</a:t>
            </a:r>
          </a:p>
          <a:p>
            <a:r>
              <a:rPr lang="en-US" sz="2800" b="1" dirty="0" smtClean="0">
                <a:latin typeface="Symbol" pitchFamily="18" charset="2"/>
              </a:rPr>
              <a:t> w 3</a:t>
            </a:r>
            <a:endParaRPr lang="en-US" sz="2800" b="1" dirty="0">
              <a:latin typeface="Symbol" pitchFamily="18" charset="2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/>
              <a:t>Lipids</a:t>
            </a:r>
            <a:br>
              <a:rPr lang="en-US" b="1" dirty="0" smtClean="0"/>
            </a:br>
            <a:r>
              <a:rPr lang="en-US" sz="3600" b="1" dirty="0" smtClean="0"/>
              <a:t>Definition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00174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en-US" sz="2400" dirty="0" smtClean="0"/>
              <a:t>Lipids are heterogeneous group of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organic</a:t>
            </a:r>
            <a:r>
              <a:rPr lang="en-US" sz="2400" dirty="0" smtClean="0"/>
              <a:t> compounds related, either actually or potentially to </a:t>
            </a:r>
            <a:r>
              <a:rPr lang="en-US" sz="2400" b="1" dirty="0" smtClean="0"/>
              <a:t>fatty acids (FA)</a:t>
            </a:r>
            <a:r>
              <a:rPr lang="en-US" sz="2400" dirty="0" smtClean="0"/>
              <a:t>. They contain  </a:t>
            </a:r>
            <a:r>
              <a:rPr lang="en-US" sz="2800" b="1" dirty="0" smtClean="0">
                <a:solidFill>
                  <a:srgbClr val="0070C0"/>
                </a:solidFill>
              </a:rPr>
              <a:t>C </a:t>
            </a:r>
            <a:r>
              <a:rPr lang="en-US" sz="2400" dirty="0" smtClean="0"/>
              <a:t>, </a:t>
            </a:r>
            <a:r>
              <a:rPr lang="en-US" sz="2800" b="1" dirty="0" smtClean="0">
                <a:solidFill>
                  <a:srgbClr val="0070C0"/>
                </a:solidFill>
              </a:rPr>
              <a:t>H</a:t>
            </a:r>
            <a:r>
              <a:rPr lang="en-US" sz="2400" dirty="0" smtClean="0"/>
              <a:t> , and </a:t>
            </a:r>
            <a:r>
              <a:rPr lang="en-US" sz="2800" b="1" dirty="0" smtClean="0">
                <a:solidFill>
                  <a:srgbClr val="0070C0"/>
                </a:solidFill>
              </a:rPr>
              <a:t>O.</a:t>
            </a:r>
            <a:r>
              <a:rPr lang="ar-EG" sz="2800" b="1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/>
              <a:t>They may also contain </a:t>
            </a:r>
            <a:r>
              <a:rPr lang="en-US" sz="2400" b="1" dirty="0" smtClean="0">
                <a:solidFill>
                  <a:srgbClr val="008000"/>
                </a:solidFill>
              </a:rPr>
              <a:t>P</a:t>
            </a:r>
            <a:r>
              <a:rPr lang="en-US" sz="2400" dirty="0" smtClean="0"/>
              <a:t>, </a:t>
            </a:r>
            <a:r>
              <a:rPr lang="en-US" sz="2400" b="1" dirty="0" smtClean="0">
                <a:solidFill>
                  <a:srgbClr val="008000"/>
                </a:solidFill>
              </a:rPr>
              <a:t>N</a:t>
            </a:r>
            <a:r>
              <a:rPr lang="en-US" sz="2400" dirty="0" smtClean="0"/>
              <a:t>, and </a:t>
            </a:r>
            <a:r>
              <a:rPr lang="en-US" sz="2400" b="1" dirty="0" smtClean="0">
                <a:solidFill>
                  <a:srgbClr val="008000"/>
                </a:solidFill>
              </a:rPr>
              <a:t>S</a:t>
            </a:r>
            <a:r>
              <a:rPr lang="en-US" sz="2400" dirty="0" smtClean="0"/>
              <a:t>.</a:t>
            </a:r>
          </a:p>
          <a:p>
            <a:pPr>
              <a:buNone/>
              <a:defRPr/>
            </a:pPr>
            <a:r>
              <a:rPr lang="en-US" b="1" dirty="0" smtClean="0">
                <a:solidFill>
                  <a:schemeClr val="tx2"/>
                </a:solidFill>
              </a:rPr>
              <a:t>Common property of lipids </a:t>
            </a:r>
            <a:endParaRPr lang="en-US" dirty="0" smtClean="0">
              <a:solidFill>
                <a:schemeClr val="tx2"/>
              </a:solidFill>
            </a:endParaRPr>
          </a:p>
          <a:p>
            <a:pPr marL="609600" indent="-609600">
              <a:buNone/>
              <a:defRPr/>
            </a:pPr>
            <a:r>
              <a:rPr lang="en-US" sz="2400" dirty="0" smtClean="0"/>
              <a:t>1. Relatively </a:t>
            </a:r>
            <a:r>
              <a:rPr lang="en-US" sz="2400" b="1" i="1" dirty="0" smtClean="0">
                <a:solidFill>
                  <a:srgbClr val="0070C0"/>
                </a:solidFill>
              </a:rPr>
              <a:t>insoluble in water</a:t>
            </a:r>
            <a:r>
              <a:rPr lang="en-US" sz="2400" dirty="0" smtClean="0"/>
              <a:t>.</a:t>
            </a:r>
          </a:p>
          <a:p>
            <a:pPr marL="609600" indent="-609600">
              <a:buNone/>
              <a:defRPr/>
            </a:pPr>
            <a:endParaRPr lang="en-US" sz="100" dirty="0" smtClean="0"/>
          </a:p>
          <a:p>
            <a:pPr marL="609600" indent="-609600">
              <a:buFont typeface="Wingdings" pitchFamily="2" charset="2"/>
              <a:buAutoNum type="arabicPeriod" startAt="2"/>
              <a:defRPr/>
            </a:pPr>
            <a:r>
              <a:rPr lang="en-US" sz="2400" b="1" i="1" dirty="0" smtClean="0">
                <a:solidFill>
                  <a:srgbClr val="0070C0"/>
                </a:solidFill>
              </a:rPr>
              <a:t>Soluble in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nonpolar</a:t>
            </a:r>
            <a:r>
              <a:rPr lang="en-US" sz="2400" b="1" i="1" dirty="0" smtClean="0">
                <a:solidFill>
                  <a:srgbClr val="0070C0"/>
                </a:solidFill>
              </a:rPr>
              <a:t> solvents </a:t>
            </a:r>
            <a:r>
              <a:rPr lang="en-US" sz="2400" dirty="0" smtClean="0"/>
              <a:t>(fat solvents) as ether, chloroform, benzene and acetone. </a:t>
            </a:r>
          </a:p>
          <a:p>
            <a:pPr marL="609600" indent="-609600">
              <a:buFont typeface="Wingdings" pitchFamily="2" charset="2"/>
              <a:buAutoNum type="arabicPeriod" startAt="2"/>
              <a:defRPr/>
            </a:pPr>
            <a:r>
              <a:rPr lang="en-US" sz="2400" dirty="0" smtClean="0"/>
              <a:t>They can be </a:t>
            </a:r>
            <a:r>
              <a:rPr lang="en-US" sz="2400" b="1" i="1" dirty="0" smtClean="0">
                <a:solidFill>
                  <a:srgbClr val="0070C0"/>
                </a:solidFill>
              </a:rPr>
              <a:t>utilized</a:t>
            </a:r>
            <a:r>
              <a:rPr lang="en-US" sz="2400" dirty="0" smtClean="0"/>
              <a:t> by the living organisms.</a:t>
            </a:r>
          </a:p>
          <a:p>
            <a:pPr marL="609600" indent="-609600">
              <a:buFont typeface="Wingdings" pitchFamily="2" charset="2"/>
              <a:buAutoNum type="arabicPeriod" startAt="2"/>
              <a:defRPr/>
            </a:pPr>
            <a:r>
              <a:rPr lang="en-US" sz="2400" dirty="0" smtClean="0"/>
              <a:t>They are molecules that contain </a:t>
            </a:r>
            <a:r>
              <a:rPr lang="en-US" sz="2400" b="1" i="1" dirty="0" smtClean="0">
                <a:solidFill>
                  <a:srgbClr val="0070C0"/>
                </a:solidFill>
              </a:rPr>
              <a:t>fatty acids </a:t>
            </a:r>
            <a:r>
              <a:rPr lang="en-US" sz="2400" dirty="0" smtClean="0"/>
              <a:t>or derived from fatty acids compound</a:t>
            </a:r>
          </a:p>
          <a:p>
            <a:pPr>
              <a:defRPr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sz="2800" dirty="0" smtClean="0">
                <a:solidFill>
                  <a:srgbClr val="7030A0"/>
                </a:solidFill>
              </a:rPr>
              <a:t>Polyunsaturated fatty acid, </a:t>
            </a:r>
            <a:r>
              <a:rPr lang="en-US" sz="2800" i="1" dirty="0" err="1" smtClean="0"/>
              <a:t>Eicosa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tetraenoic</a:t>
            </a:r>
            <a:r>
              <a:rPr lang="en-US" sz="2800" i="1" dirty="0" smtClean="0"/>
              <a:t> acid</a:t>
            </a:r>
          </a:p>
          <a:p>
            <a:pPr>
              <a:buNone/>
              <a:defRPr/>
            </a:pPr>
            <a:r>
              <a:rPr lang="en-US" sz="2000" dirty="0" smtClean="0"/>
              <a:t>(</a:t>
            </a:r>
            <a:r>
              <a:rPr lang="en-US" sz="2000" dirty="0" err="1" smtClean="0"/>
              <a:t>Eicosa</a:t>
            </a:r>
            <a:r>
              <a:rPr lang="en-US" sz="2000" dirty="0" smtClean="0"/>
              <a:t>=20)</a:t>
            </a:r>
            <a:endParaRPr lang="en-US" sz="2400" b="1" dirty="0" smtClean="0">
              <a:solidFill>
                <a:schemeClr val="tx2"/>
              </a:solidFill>
              <a:sym typeface="Symbol" pitchFamily="18" charset="2"/>
            </a:endParaRPr>
          </a:p>
          <a:p>
            <a:pPr>
              <a:defRPr/>
            </a:pPr>
            <a:r>
              <a:rPr lang="en-US" sz="2800" b="1" dirty="0" smtClean="0">
                <a:solidFill>
                  <a:schemeClr val="tx2"/>
                </a:solidFill>
                <a:sym typeface="Symbol" pitchFamily="18" charset="2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</a:rPr>
              <a:t>Arachidonic</a:t>
            </a:r>
            <a:r>
              <a:rPr lang="en-US" sz="2800" dirty="0" smtClean="0">
                <a:solidFill>
                  <a:schemeClr val="tx2"/>
                </a:solidFill>
              </a:rPr>
              <a:t> </a:t>
            </a:r>
            <a:r>
              <a:rPr lang="en-US" sz="2400" dirty="0" smtClean="0"/>
              <a:t>[20: 4; 5,8,11,14] or [20:4 cis</a:t>
            </a:r>
            <a:r>
              <a:rPr lang="en-US" sz="2400" dirty="0" smtClean="0">
                <a:latin typeface="Symbol" pitchFamily="18" charset="2"/>
              </a:rPr>
              <a:t>D</a:t>
            </a:r>
            <a:r>
              <a:rPr lang="en-US" sz="2400" baseline="30000" dirty="0" smtClean="0"/>
              <a:t>5,8,11,14</a:t>
            </a:r>
            <a:r>
              <a:rPr lang="en-US" sz="2400" dirty="0" smtClean="0"/>
              <a:t> ]  </a:t>
            </a:r>
            <a:endParaRPr lang="en-US" dirty="0" smtClean="0"/>
          </a:p>
          <a:p>
            <a:pPr algn="ctr" rtl="0" eaLnBrk="1" hangingPunct="1"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(</a:t>
            </a:r>
            <a:r>
              <a:rPr lang="el-GR" b="1" dirty="0" smtClean="0">
                <a:solidFill>
                  <a:srgbClr val="7030A0"/>
                </a:solidFill>
              </a:rPr>
              <a:t>ω </a:t>
            </a:r>
            <a:r>
              <a:rPr lang="en-US" b="1" dirty="0" smtClean="0">
                <a:solidFill>
                  <a:srgbClr val="7030A0"/>
                </a:solidFill>
              </a:rPr>
              <a:t>6)  </a:t>
            </a:r>
            <a:r>
              <a:rPr lang="en-US" sz="2000" dirty="0" smtClean="0">
                <a:solidFill>
                  <a:srgbClr val="7030A0"/>
                </a:solidFill>
              </a:rPr>
              <a:t>(vegetable oil)</a:t>
            </a:r>
            <a:endParaRPr lang="en-US" sz="2800" dirty="0" smtClean="0"/>
          </a:p>
          <a:p>
            <a:pPr algn="l" rtl="0" eaLnBrk="1" hangingPunct="1">
              <a:buFont typeface="Wingdings" pitchFamily="2" charset="2"/>
              <a:buNone/>
              <a:defRPr/>
            </a:pPr>
            <a:endParaRPr lang="en-US" sz="2800" dirty="0" smtClean="0"/>
          </a:p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algn="l" rtl="0"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algn="l" rtl="0"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algn="l" rtl="0" eaLnBrk="1" hangingPunct="1">
              <a:buFont typeface="Wingdings" pitchFamily="2" charset="2"/>
              <a:buNone/>
              <a:defRPr/>
            </a:pPr>
            <a:endParaRPr lang="en-US" b="1" i="1" dirty="0" smtClean="0"/>
          </a:p>
          <a:p>
            <a:pPr algn="ctr" rtl="0" eaLnBrk="1" hangingPunct="1">
              <a:buFont typeface="Wingdings" pitchFamily="2" charset="2"/>
              <a:buNone/>
              <a:defRPr/>
            </a:pPr>
            <a:endParaRPr lang="en-US" b="1" i="1" dirty="0" smtClean="0"/>
          </a:p>
          <a:p>
            <a:pPr algn="ctr" rtl="0" eaLnBrk="1" hangingPunct="1">
              <a:buFont typeface="Wingdings" pitchFamily="2" charset="2"/>
              <a:buNone/>
              <a:defRPr/>
            </a:pPr>
            <a:endParaRPr lang="en-US" b="1" i="1" dirty="0" smtClean="0"/>
          </a:p>
        </p:txBody>
      </p:sp>
      <p:pic>
        <p:nvPicPr>
          <p:cNvPr id="26627" name="Picture 4"/>
          <p:cNvPicPr>
            <a:picLocks noChangeAspect="1" noChangeArrowheads="1"/>
          </p:cNvPicPr>
          <p:nvPr/>
        </p:nvPicPr>
        <p:blipFill>
          <a:blip r:embed="rId2" cstate="print"/>
          <a:srcRect b="14778"/>
          <a:stretch>
            <a:fillRect/>
          </a:stretch>
        </p:blipFill>
        <p:spPr bwMode="auto">
          <a:xfrm>
            <a:off x="539750" y="4071942"/>
            <a:ext cx="8208963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127"/>
          <p:cNvSpPr txBox="1">
            <a:spLocks noChangeArrowheads="1"/>
          </p:cNvSpPr>
          <p:nvPr/>
        </p:nvSpPr>
        <p:spPr bwMode="auto">
          <a:xfrm>
            <a:off x="571472" y="500042"/>
            <a:ext cx="4714908" cy="954107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28575">
            <a:solidFill>
              <a:schemeClr val="accent1"/>
            </a:solidFill>
            <a:prstDash val="sysDash"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r>
              <a:rPr lang="en-US" sz="2800" b="1" dirty="0">
                <a:latin typeface="Georgia" pitchFamily="18" charset="0"/>
              </a:rPr>
              <a:t>    </a:t>
            </a:r>
            <a:r>
              <a:rPr lang="en-US" sz="2800" b="1" dirty="0" err="1" smtClean="0">
                <a:latin typeface="Georgia" pitchFamily="18" charset="0"/>
              </a:rPr>
              <a:t>Arachidonic</a:t>
            </a:r>
            <a:r>
              <a:rPr lang="en-US" sz="2800" b="1" dirty="0" smtClean="0">
                <a:latin typeface="Georgia" pitchFamily="18" charset="0"/>
              </a:rPr>
              <a:t>  acid</a:t>
            </a:r>
          </a:p>
          <a:p>
            <a:r>
              <a:rPr lang="en-US" sz="2800" b="1" dirty="0" smtClean="0">
                <a:latin typeface="Symbol" pitchFamily="18" charset="2"/>
              </a:rPr>
              <a:t> w 6</a:t>
            </a:r>
            <a:endParaRPr lang="en-US" sz="2800" b="1" dirty="0">
              <a:latin typeface="Symbol" pitchFamily="18" charset="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010400" cy="927100"/>
          </a:xfrm>
          <a:solidFill>
            <a:schemeClr val="bg1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/>
          <a:lstStyle/>
          <a:p>
            <a:r>
              <a:rPr lang="en-US" sz="2800" dirty="0" err="1" smtClean="0">
                <a:solidFill>
                  <a:srgbClr val="C00000"/>
                </a:solidFill>
              </a:rPr>
              <a:t>Docosa-Hexa-enoic</a:t>
            </a:r>
            <a:r>
              <a:rPr lang="en-US" sz="2800" dirty="0" smtClean="0">
                <a:solidFill>
                  <a:srgbClr val="C00000"/>
                </a:solidFill>
              </a:rPr>
              <a:t> acid (DHA):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260491"/>
            <a:ext cx="8501122" cy="4525963"/>
          </a:xfrm>
        </p:spPr>
        <p:txBody>
          <a:bodyPr/>
          <a:lstStyle/>
          <a:p>
            <a:r>
              <a:rPr lang="en-US" sz="2400" b="1" dirty="0" smtClean="0"/>
              <a:t>22:6   </a:t>
            </a:r>
            <a:r>
              <a:rPr lang="en-US" sz="2400" b="1" i="1" dirty="0" smtClean="0"/>
              <a:t>cis</a:t>
            </a:r>
            <a:r>
              <a:rPr lang="en-US" sz="2400" b="1" dirty="0" smtClean="0"/>
              <a:t>-Δ</a:t>
            </a:r>
            <a:r>
              <a:rPr lang="en-US" sz="2400" b="1" baseline="30000" dirty="0" smtClean="0"/>
              <a:t>4</a:t>
            </a:r>
            <a:r>
              <a:rPr lang="en-US" sz="2400" b="1" dirty="0" smtClean="0"/>
              <a:t>,</a:t>
            </a:r>
            <a:r>
              <a:rPr lang="en-US" sz="2400" b="1" baseline="30000" dirty="0" smtClean="0"/>
              <a:t>7</a:t>
            </a:r>
            <a:r>
              <a:rPr lang="en-US" sz="2400" b="1" dirty="0" smtClean="0"/>
              <a:t>,</a:t>
            </a:r>
            <a:r>
              <a:rPr lang="en-US" sz="2400" b="1" baseline="30000" dirty="0" smtClean="0"/>
              <a:t>10</a:t>
            </a:r>
            <a:r>
              <a:rPr lang="en-US" sz="2400" b="1" dirty="0" smtClean="0"/>
              <a:t>,</a:t>
            </a:r>
            <a:r>
              <a:rPr lang="en-US" sz="2400" b="1" baseline="30000" dirty="0" smtClean="0"/>
              <a:t>13</a:t>
            </a:r>
            <a:r>
              <a:rPr lang="en-US" sz="2400" b="1" dirty="0" smtClean="0"/>
              <a:t>,</a:t>
            </a:r>
            <a:r>
              <a:rPr lang="en-US" sz="2400" b="1" baseline="30000" dirty="0" smtClean="0"/>
              <a:t>16</a:t>
            </a:r>
            <a:r>
              <a:rPr lang="en-US" sz="2400" b="1" dirty="0" smtClean="0"/>
              <a:t>,</a:t>
            </a:r>
            <a:r>
              <a:rPr lang="en-US" sz="2400" b="1" baseline="30000" dirty="0" smtClean="0"/>
              <a:t>19</a:t>
            </a:r>
            <a:r>
              <a:rPr lang="en-US" sz="2400" b="1" dirty="0" smtClean="0"/>
              <a:t>        </a:t>
            </a:r>
          </a:p>
          <a:p>
            <a:r>
              <a:rPr lang="el-GR" sz="2000" b="1" dirty="0" smtClean="0"/>
              <a:t>ω </a:t>
            </a:r>
            <a:r>
              <a:rPr lang="en-US" sz="2000" b="1" dirty="0" smtClean="0"/>
              <a:t>3</a:t>
            </a:r>
            <a:endParaRPr lang="en-US" sz="20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2000" b="1" dirty="0" smtClean="0">
                <a:solidFill>
                  <a:srgbClr val="FF00FF"/>
                </a:solidFill>
              </a:rPr>
              <a:t>                  </a:t>
            </a:r>
            <a:r>
              <a:rPr lang="el-GR" sz="2000" b="1" dirty="0" smtClean="0">
                <a:solidFill>
                  <a:srgbClr val="C00000"/>
                </a:solidFill>
              </a:rPr>
              <a:t>ω </a:t>
            </a:r>
            <a:r>
              <a:rPr lang="en-US" sz="2000" b="1" dirty="0" smtClean="0">
                <a:solidFill>
                  <a:srgbClr val="C00000"/>
                </a:solidFill>
              </a:rPr>
              <a:t>3</a:t>
            </a:r>
          </a:p>
          <a:p>
            <a:r>
              <a:rPr lang="en-US" sz="2000" dirty="0" smtClean="0"/>
              <a:t>CH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CH</a:t>
            </a:r>
            <a:r>
              <a:rPr lang="en-US" sz="2000" baseline="-25000" dirty="0" smtClean="0"/>
              <a:t>2</a:t>
            </a:r>
            <a:r>
              <a:rPr lang="en-US" sz="2000" b="1" dirty="0" smtClean="0"/>
              <a:t>CH=CH</a:t>
            </a:r>
            <a:r>
              <a:rPr lang="en-US" sz="2000" dirty="0" smtClean="0"/>
              <a:t>CH</a:t>
            </a:r>
            <a:r>
              <a:rPr lang="en-US" sz="2000" baseline="-25000" dirty="0" smtClean="0"/>
              <a:t>2</a:t>
            </a:r>
            <a:r>
              <a:rPr lang="en-US" sz="2000" b="1" dirty="0" smtClean="0"/>
              <a:t>CH=CH</a:t>
            </a:r>
            <a:r>
              <a:rPr lang="en-US" sz="2000" dirty="0" smtClean="0"/>
              <a:t>CH</a:t>
            </a:r>
            <a:r>
              <a:rPr lang="en-US" sz="2000" baseline="-25000" dirty="0" smtClean="0"/>
              <a:t>2</a:t>
            </a:r>
            <a:r>
              <a:rPr lang="en-US" sz="2000" b="1" dirty="0" smtClean="0"/>
              <a:t>CH=CH</a:t>
            </a:r>
            <a:r>
              <a:rPr lang="en-US" sz="2000" dirty="0" smtClean="0"/>
              <a:t>CH</a:t>
            </a:r>
            <a:r>
              <a:rPr lang="en-US" sz="2000" baseline="-25000" dirty="0" smtClean="0"/>
              <a:t>2</a:t>
            </a:r>
            <a:r>
              <a:rPr lang="en-US" sz="2000" b="1" dirty="0" smtClean="0"/>
              <a:t>CH=CH</a:t>
            </a:r>
            <a:r>
              <a:rPr lang="en-US" sz="2000" dirty="0" smtClean="0"/>
              <a:t>CH</a:t>
            </a:r>
            <a:r>
              <a:rPr lang="en-US" sz="2000" baseline="-25000" dirty="0" smtClean="0"/>
              <a:t>2</a:t>
            </a:r>
            <a:r>
              <a:rPr lang="en-US" sz="2000" b="1" dirty="0" smtClean="0"/>
              <a:t>CH=CH</a:t>
            </a:r>
            <a:r>
              <a:rPr lang="en-US" sz="2000" dirty="0" smtClean="0"/>
              <a:t>CH</a:t>
            </a:r>
            <a:r>
              <a:rPr lang="en-US" sz="2000" baseline="-25000" dirty="0" smtClean="0"/>
              <a:t>2</a:t>
            </a:r>
            <a:r>
              <a:rPr lang="en-US" sz="2000" b="1" dirty="0" smtClean="0"/>
              <a:t>CH=CH</a:t>
            </a:r>
            <a:r>
              <a:rPr lang="en-US" sz="2000" dirty="0" smtClean="0"/>
              <a:t>(CH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)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COOH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DHA can be obtained from oily </a:t>
            </a:r>
            <a:r>
              <a:rPr lang="en-US" sz="2000" b="1" dirty="0" smtClean="0"/>
              <a:t>fish such as </a:t>
            </a:r>
            <a:r>
              <a:rPr lang="en-US" sz="2000" b="1" u="sng" dirty="0" smtClean="0"/>
              <a:t>salmon, </a:t>
            </a:r>
            <a:r>
              <a:rPr lang="en-US" sz="2000" b="1" dirty="0" smtClean="0"/>
              <a:t>, </a:t>
            </a:r>
            <a:r>
              <a:rPr lang="en-US" sz="2000" b="1" u="sng" dirty="0" smtClean="0"/>
              <a:t>mackerel</a:t>
            </a:r>
            <a:r>
              <a:rPr lang="en-US" sz="2000" b="1" dirty="0" smtClean="0"/>
              <a:t>, </a:t>
            </a:r>
            <a:r>
              <a:rPr lang="en-US" sz="2000" b="1" u="sng" dirty="0" smtClean="0"/>
              <a:t>anchovies</a:t>
            </a:r>
            <a:r>
              <a:rPr lang="en-US" sz="2000" b="1" dirty="0" smtClean="0"/>
              <a:t>, and </a:t>
            </a:r>
            <a:r>
              <a:rPr lang="en-US" sz="2000" b="1" u="sng" dirty="0" smtClean="0"/>
              <a:t>sardines</a:t>
            </a:r>
            <a:r>
              <a:rPr lang="en-US" sz="2000" b="1" dirty="0" smtClean="0"/>
              <a:t>. </a:t>
            </a:r>
          </a:p>
          <a:p>
            <a:r>
              <a:rPr lang="en-US" sz="2000" b="1" dirty="0" smtClean="0"/>
              <a:t>DHA is abundant in the </a:t>
            </a:r>
            <a:r>
              <a:rPr lang="en-US" sz="2000" b="1" dirty="0" smtClean="0">
                <a:solidFill>
                  <a:srgbClr val="7030A0"/>
                </a:solidFill>
              </a:rPr>
              <a:t>human brain</a:t>
            </a:r>
            <a:r>
              <a:rPr lang="en-US" sz="2000" b="1" dirty="0" smtClean="0"/>
              <a:t>.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Wingdings 3" pitchFamily="18" charset="2"/>
              </a:rPr>
              <a:t>,,,</a:t>
            </a:r>
            <a:r>
              <a:rPr lang="en-US" sz="2000" b="1" dirty="0" smtClean="0">
                <a:solidFill>
                  <a:srgbClr val="7030A0"/>
                </a:solidFill>
              </a:rPr>
              <a:t>  DHA </a:t>
            </a:r>
            <a:r>
              <a:rPr lang="en-US" sz="2000" dirty="0" smtClean="0"/>
              <a:t>with </a:t>
            </a:r>
            <a:r>
              <a:rPr lang="en-US" sz="2000" b="1" dirty="0" smtClean="0">
                <a:solidFill>
                  <a:srgbClr val="0070C0"/>
                </a:solidFill>
              </a:rPr>
              <a:t>impairments</a:t>
            </a:r>
            <a:r>
              <a:rPr lang="en-US" sz="2000" dirty="0" smtClean="0"/>
              <a:t> in </a:t>
            </a:r>
            <a:r>
              <a:rPr lang="en-US" sz="2000" b="1" dirty="0" smtClean="0">
                <a:solidFill>
                  <a:srgbClr val="0070C0"/>
                </a:solidFill>
              </a:rPr>
              <a:t>cognitive</a:t>
            </a:r>
            <a:r>
              <a:rPr lang="en-US" sz="2000" dirty="0" smtClean="0"/>
              <a:t> and </a:t>
            </a:r>
            <a:r>
              <a:rPr lang="en-US" sz="2000" b="1" dirty="0" smtClean="0">
                <a:solidFill>
                  <a:srgbClr val="0070C0"/>
                </a:solidFill>
              </a:rPr>
              <a:t>behavioral performance</a:t>
            </a:r>
            <a:r>
              <a:rPr lang="en-US" sz="2000" dirty="0" smtClean="0"/>
              <a:t>. As in: 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 Depression.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Borderline personality disorder (is a condition characterized by </a:t>
            </a:r>
            <a:r>
              <a:rPr lang="en-US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difficulties regulating emotion)</a:t>
            </a:r>
            <a:endParaRPr lang="en-US" sz="2000" b="1" dirty="0" smtClean="0"/>
          </a:p>
          <a:p>
            <a:pPr>
              <a:buNone/>
            </a:pPr>
            <a:endParaRPr lang="en-US" sz="2000" b="1" dirty="0" smtClean="0"/>
          </a:p>
          <a:p>
            <a:endParaRPr lang="en-US" sz="20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71546"/>
            <a:ext cx="8401080" cy="4525963"/>
          </a:xfrm>
        </p:spPr>
        <p:txBody>
          <a:bodyPr/>
          <a:lstStyle/>
          <a:p>
            <a:pPr>
              <a:lnSpc>
                <a:spcPct val="90000"/>
              </a:lnSpc>
              <a:buNone/>
              <a:defRPr/>
            </a:pPr>
            <a:r>
              <a:rPr lang="en-US" sz="2800" b="1" dirty="0" smtClean="0">
                <a:solidFill>
                  <a:srgbClr val="0070C0"/>
                </a:solidFill>
              </a:rPr>
              <a:t>C. Biological classification of fatty acids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dirty="0" smtClean="0"/>
              <a:t>From the nutritional point of view fatty acids can be classified into:</a:t>
            </a:r>
          </a:p>
          <a:p>
            <a:pPr marL="457200" indent="-457200">
              <a:lnSpc>
                <a:spcPct val="90000"/>
              </a:lnSpc>
              <a:buAutoNum type="arabicPeriod"/>
              <a:defRPr/>
            </a:pPr>
            <a:r>
              <a:rPr lang="en-US" sz="2400" b="1" i="1" u="sng" dirty="0" smtClean="0">
                <a:solidFill>
                  <a:srgbClr val="008000"/>
                </a:solidFill>
              </a:rPr>
              <a:t>Essential fatty acids: </a:t>
            </a:r>
            <a:r>
              <a:rPr lang="en-US" sz="2400" dirty="0" smtClean="0"/>
              <a:t>These are </a:t>
            </a:r>
            <a:r>
              <a:rPr lang="en-US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polyunsaturated </a:t>
            </a:r>
            <a:r>
              <a:rPr lang="en-US" sz="2400" dirty="0" smtClean="0"/>
              <a:t>fatty acids as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b="1" dirty="0" smtClean="0">
                <a:solidFill>
                  <a:schemeClr val="tx2"/>
                </a:solidFill>
              </a:rPr>
              <a:t>Linoleic(</a:t>
            </a:r>
            <a:r>
              <a:rPr lang="el-GR" sz="2400" b="1" dirty="0" smtClean="0">
                <a:solidFill>
                  <a:schemeClr val="tx2"/>
                </a:solidFill>
              </a:rPr>
              <a:t>ω</a:t>
            </a:r>
            <a:r>
              <a:rPr lang="en-US" sz="2400" b="1" dirty="0" smtClean="0">
                <a:solidFill>
                  <a:schemeClr val="tx2"/>
                </a:solidFill>
              </a:rPr>
              <a:t>6), </a:t>
            </a:r>
            <a:r>
              <a:rPr lang="el-GR" sz="2400" b="1" dirty="0" smtClean="0">
                <a:solidFill>
                  <a:schemeClr val="tx2"/>
                </a:solidFill>
              </a:rPr>
              <a:t>α</a:t>
            </a:r>
            <a:r>
              <a:rPr lang="en-US" sz="2400" b="1" dirty="0" smtClean="0">
                <a:solidFill>
                  <a:schemeClr val="tx2"/>
                </a:solidFill>
              </a:rPr>
              <a:t>-</a:t>
            </a:r>
            <a:r>
              <a:rPr lang="en-US" sz="2400" b="1" dirty="0" err="1" smtClean="0">
                <a:solidFill>
                  <a:schemeClr val="tx2"/>
                </a:solidFill>
              </a:rPr>
              <a:t>Linolenic</a:t>
            </a:r>
            <a:r>
              <a:rPr lang="en-US" sz="2400" b="1" dirty="0" smtClean="0">
                <a:solidFill>
                  <a:schemeClr val="tx2"/>
                </a:solidFill>
              </a:rPr>
              <a:t>(</a:t>
            </a:r>
            <a:r>
              <a:rPr lang="el-GR" sz="2400" b="1" dirty="0" smtClean="0">
                <a:solidFill>
                  <a:schemeClr val="tx2"/>
                </a:solidFill>
              </a:rPr>
              <a:t>ω</a:t>
            </a:r>
            <a:r>
              <a:rPr lang="en-US" sz="2400" b="1" dirty="0" smtClean="0">
                <a:solidFill>
                  <a:schemeClr val="tx2"/>
                </a:solidFill>
              </a:rPr>
              <a:t>3).</a:t>
            </a:r>
            <a:r>
              <a:rPr lang="en-US" sz="2400" dirty="0" smtClean="0"/>
              <a:t>They can not be synthesized by mammals and must be obtained from plant or fish.</a:t>
            </a:r>
          </a:p>
          <a:p>
            <a:pPr>
              <a:buNone/>
              <a:defRPr/>
            </a:pPr>
            <a:r>
              <a:rPr lang="en-US" sz="2400" b="1" i="1" dirty="0" smtClean="0">
                <a:solidFill>
                  <a:srgbClr val="008000"/>
                </a:solidFill>
              </a:rPr>
              <a:t>2.  </a:t>
            </a:r>
            <a:r>
              <a:rPr lang="en-US" sz="2400" b="1" i="1" u="sng" dirty="0" smtClean="0">
                <a:solidFill>
                  <a:srgbClr val="008000"/>
                </a:solidFill>
              </a:rPr>
              <a:t>Non essential fatty acids:</a:t>
            </a:r>
            <a:r>
              <a:rPr lang="en-US" sz="2400" u="sng" dirty="0" smtClean="0"/>
              <a:t> </a:t>
            </a:r>
            <a:r>
              <a:rPr lang="en-US" sz="2400" dirty="0" smtClean="0"/>
              <a:t>Those which are </a:t>
            </a:r>
            <a:r>
              <a:rPr lang="en-US" sz="2400" u="sng" dirty="0" smtClean="0"/>
              <a:t>saturated</a:t>
            </a:r>
            <a:r>
              <a:rPr lang="en-US" sz="2400" dirty="0" smtClean="0"/>
              <a:t> fatty acids or FA contain </a:t>
            </a:r>
            <a:r>
              <a:rPr lang="en-US" sz="2400" u="sng" dirty="0" smtClean="0"/>
              <a:t>one double bond</a:t>
            </a:r>
            <a:r>
              <a:rPr lang="en-US" sz="2400" dirty="0" smtClean="0"/>
              <a:t>, mammals can synthesize them from other precursors.</a:t>
            </a:r>
          </a:p>
          <a:p>
            <a:pPr>
              <a:buNone/>
              <a:defRPr/>
            </a:pPr>
            <a:r>
              <a:rPr lang="en-US" sz="2400" b="1" i="1" dirty="0" smtClean="0">
                <a:solidFill>
                  <a:srgbClr val="008000"/>
                </a:solidFill>
              </a:rPr>
              <a:t>3.  </a:t>
            </a:r>
            <a:r>
              <a:rPr lang="en-US" sz="2400" b="1" i="1" u="sng" dirty="0" smtClean="0">
                <a:solidFill>
                  <a:srgbClr val="008000"/>
                </a:solidFill>
              </a:rPr>
              <a:t>Relatively essential  </a:t>
            </a:r>
            <a:r>
              <a:rPr lang="en-US" sz="2400" dirty="0" smtClean="0"/>
              <a:t>e.g. </a:t>
            </a:r>
            <a:r>
              <a:rPr lang="en-US" sz="2400" b="1" dirty="0" err="1" smtClean="0">
                <a:solidFill>
                  <a:schemeClr val="tx2"/>
                </a:solidFill>
              </a:rPr>
              <a:t>Arachidonic</a:t>
            </a:r>
            <a:r>
              <a:rPr lang="en-US" sz="2400" b="1" dirty="0" smtClean="0">
                <a:solidFill>
                  <a:schemeClr val="tx2"/>
                </a:solidFill>
              </a:rPr>
              <a:t> acid (</a:t>
            </a:r>
            <a:r>
              <a:rPr lang="el-GR" sz="2400" b="1" dirty="0" smtClean="0">
                <a:solidFill>
                  <a:schemeClr val="tx2"/>
                </a:solidFill>
              </a:rPr>
              <a:t>ω</a:t>
            </a:r>
            <a:r>
              <a:rPr lang="en-US" sz="2400" b="1" dirty="0" smtClean="0">
                <a:solidFill>
                  <a:schemeClr val="tx2"/>
                </a:solidFill>
              </a:rPr>
              <a:t>6). </a:t>
            </a:r>
            <a:r>
              <a:rPr lang="en-US" sz="2400" dirty="0" smtClean="0"/>
              <a:t>It is found in animal fats and peanut oil, and is synthesized in the body from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linoleic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acid </a:t>
            </a:r>
            <a:r>
              <a:rPr lang="en-US" sz="2400" dirty="0" smtClean="0"/>
              <a:t>. </a:t>
            </a:r>
            <a:r>
              <a:rPr lang="en-US" sz="2400" dirty="0" err="1" smtClean="0"/>
              <a:t>Arachidonic</a:t>
            </a:r>
            <a:r>
              <a:rPr lang="en-US" sz="2400" dirty="0" smtClean="0"/>
              <a:t> acid becomes essential if its precursor; </a:t>
            </a:r>
            <a:r>
              <a:rPr lang="en-US" sz="2400" dirty="0" err="1" smtClean="0"/>
              <a:t>linoleic</a:t>
            </a:r>
            <a:r>
              <a:rPr lang="en-US" sz="2400" dirty="0" smtClean="0"/>
              <a:t> acid is missing in the diet.</a:t>
            </a:r>
          </a:p>
          <a:p>
            <a:pPr>
              <a:lnSpc>
                <a:spcPct val="90000"/>
              </a:lnSpc>
              <a:buNone/>
              <a:defRPr/>
            </a:pPr>
            <a:endParaRPr lang="en-US" sz="240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4290"/>
            <a:ext cx="8229600" cy="9271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/>
              <a:t>Classification of fatty acids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27100"/>
          </a:xfrm>
        </p:spPr>
        <p:txBody>
          <a:bodyPr/>
          <a:lstStyle/>
          <a:p>
            <a:r>
              <a:rPr lang="en-US" sz="3200" dirty="0"/>
              <a:t>FAT and BRAIN</a:t>
            </a:r>
            <a:r>
              <a:rPr lang="en-US" sz="3200" dirty="0" smtClean="0"/>
              <a:t>: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/>
          <a:lstStyle/>
          <a:p>
            <a:r>
              <a:rPr lang="en-US" sz="1800" dirty="0"/>
              <a:t>The human brain is nearly 60 percent fat.</a:t>
            </a:r>
          </a:p>
          <a:p>
            <a:r>
              <a:rPr lang="en-US" sz="1800" dirty="0" smtClean="0"/>
              <a:t>Fatty </a:t>
            </a:r>
            <a:r>
              <a:rPr lang="en-US" sz="1800" dirty="0"/>
              <a:t>acids are </a:t>
            </a:r>
            <a:r>
              <a:rPr lang="en-US" sz="1800" dirty="0" smtClean="0"/>
              <a:t>important for the </a:t>
            </a:r>
            <a:r>
              <a:rPr lang="en-US" sz="1800" dirty="0"/>
              <a:t>brain’s integrity and ability to perform. </a:t>
            </a:r>
            <a:endParaRPr lang="en-US" sz="1800" dirty="0" smtClean="0"/>
          </a:p>
          <a:p>
            <a:r>
              <a:rPr lang="en-US" sz="1800" dirty="0" smtClean="0"/>
              <a:t>The </a:t>
            </a:r>
            <a:r>
              <a:rPr lang="en-US" sz="1800" dirty="0"/>
              <a:t>brain prefers arachidonic acid (AA) and DHA</a:t>
            </a:r>
            <a:r>
              <a:rPr lang="en-US" sz="1800" dirty="0" smtClean="0"/>
              <a:t>.</a:t>
            </a:r>
          </a:p>
          <a:p>
            <a:r>
              <a:rPr lang="en-US" sz="1800" dirty="0"/>
              <a:t>Very high levels of FAs and lipids can be found in two structural </a:t>
            </a:r>
            <a:r>
              <a:rPr lang="en-US" sz="1800" dirty="0" smtClean="0"/>
              <a:t>components: The </a:t>
            </a:r>
            <a:r>
              <a:rPr lang="en-US" sz="1800" dirty="0"/>
              <a:t>neuronal </a:t>
            </a:r>
            <a:r>
              <a:rPr lang="en-US" sz="1800" dirty="0" smtClean="0"/>
              <a:t>membrane (~ 50%) </a:t>
            </a:r>
            <a:r>
              <a:rPr lang="en-US" sz="1800" dirty="0"/>
              <a:t>and </a:t>
            </a:r>
            <a:r>
              <a:rPr lang="en-US" sz="1800" dirty="0" smtClean="0"/>
              <a:t>The </a:t>
            </a:r>
            <a:r>
              <a:rPr lang="en-US" sz="1800" dirty="0"/>
              <a:t>myelin </a:t>
            </a:r>
            <a:r>
              <a:rPr lang="en-US" sz="1800" dirty="0" smtClean="0"/>
              <a:t>sheath</a:t>
            </a:r>
            <a:r>
              <a:rPr lang="en-US" sz="1800" dirty="0"/>
              <a:t> (~ </a:t>
            </a:r>
            <a:r>
              <a:rPr lang="en-US" sz="1800" dirty="0" smtClean="0"/>
              <a:t>70</a:t>
            </a:r>
            <a:r>
              <a:rPr lang="en-US" sz="1800" dirty="0"/>
              <a:t>%)</a:t>
            </a:r>
            <a:r>
              <a:rPr lang="en-US" sz="1800" dirty="0" smtClean="0"/>
              <a:t>.</a:t>
            </a:r>
            <a:endParaRPr lang="en-US" sz="1800" dirty="0"/>
          </a:p>
          <a:p>
            <a:r>
              <a:rPr lang="en-US" sz="1800" dirty="0" smtClean="0"/>
              <a:t>There </a:t>
            </a:r>
            <a:r>
              <a:rPr lang="en-US" sz="1800" dirty="0"/>
              <a:t>are two classes of PUFAs--omega-6 and omega-3. </a:t>
            </a:r>
          </a:p>
          <a:p>
            <a:pPr lvl="0"/>
            <a:r>
              <a:rPr lang="en-US" sz="1800" b="1" dirty="0"/>
              <a:t>The parent omega-6 fatty acid</a:t>
            </a:r>
            <a:r>
              <a:rPr lang="en-US" sz="1800" dirty="0"/>
              <a:t>, </a:t>
            </a:r>
            <a:r>
              <a:rPr lang="en-US" sz="1800" b="1" dirty="0">
                <a:solidFill>
                  <a:srgbClr val="0070C0"/>
                </a:solidFill>
              </a:rPr>
              <a:t>linoleic acid (LA) </a:t>
            </a:r>
            <a:r>
              <a:rPr lang="en-US" sz="1800" dirty="0"/>
              <a:t>is desaturated in the body to form arachidonic acid while</a:t>
            </a:r>
          </a:p>
          <a:p>
            <a:pPr lvl="0"/>
            <a:r>
              <a:rPr lang="en-US" sz="1800" dirty="0"/>
              <a:t> </a:t>
            </a:r>
            <a:r>
              <a:rPr lang="en-US" sz="1800" b="1" dirty="0"/>
              <a:t>Parent omega-3 fatty acid </a:t>
            </a:r>
            <a:r>
              <a:rPr lang="en-US" sz="1800" b="1" dirty="0">
                <a:solidFill>
                  <a:srgbClr val="0070C0"/>
                </a:solidFill>
              </a:rPr>
              <a:t>alpha-linolenic acid (ALA) </a:t>
            </a:r>
            <a:r>
              <a:rPr lang="en-US" sz="1800" dirty="0"/>
              <a:t>is </a:t>
            </a:r>
            <a:r>
              <a:rPr lang="en-US" sz="1800" dirty="0" smtClean="0"/>
              <a:t>desaturated to </a:t>
            </a:r>
            <a:r>
              <a:rPr lang="en-US" sz="1800" dirty="0"/>
              <a:t>form </a:t>
            </a:r>
            <a:r>
              <a:rPr lang="en-US" sz="1800" dirty="0" err="1"/>
              <a:t>eicosapentaenoic</a:t>
            </a:r>
            <a:r>
              <a:rPr lang="en-US" sz="1800" dirty="0"/>
              <a:t> acid (EPA) and </a:t>
            </a:r>
            <a:r>
              <a:rPr lang="en-US" sz="1800" dirty="0" err="1" smtClean="0"/>
              <a:t>docosahexaenoic</a:t>
            </a:r>
            <a:r>
              <a:rPr lang="en-US" sz="1800" dirty="0" smtClean="0"/>
              <a:t> </a:t>
            </a:r>
            <a:r>
              <a:rPr lang="en-US" sz="1800" dirty="0"/>
              <a:t>acid (DHA). </a:t>
            </a:r>
            <a:endParaRPr lang="en-US" sz="1800" dirty="0" smtClean="0"/>
          </a:p>
          <a:p>
            <a:r>
              <a:rPr lang="en-US" sz="1800" b="1" dirty="0"/>
              <a:t>In order for ALA to have the same powerful effects of EPA and DHA in the brain, the body must convert it.</a:t>
            </a:r>
            <a:r>
              <a:rPr lang="en-US" sz="1800" dirty="0"/>
              <a:t> </a:t>
            </a:r>
            <a:r>
              <a:rPr lang="en-US" sz="2000" dirty="0"/>
              <a:t>Because many of us do not make these conversions efficiently, it is best to seek out </a:t>
            </a:r>
            <a:r>
              <a:rPr lang="en-US" sz="2000" dirty="0" smtClean="0"/>
              <a:t>dietary </a:t>
            </a:r>
            <a:r>
              <a:rPr lang="en-US" sz="2000" dirty="0"/>
              <a:t>sources of DHA and EPA. </a:t>
            </a:r>
            <a:endParaRPr lang="en-US" sz="1800" dirty="0" smtClean="0"/>
          </a:p>
          <a:p>
            <a:r>
              <a:rPr lang="en-US" sz="1800" dirty="0" smtClean="0"/>
              <a:t>Best </a:t>
            </a:r>
            <a:r>
              <a:rPr lang="en-US" sz="1800" dirty="0"/>
              <a:t>dietary sources are </a:t>
            </a:r>
            <a:r>
              <a:rPr lang="en-US" sz="1800" b="1" dirty="0">
                <a:solidFill>
                  <a:srgbClr val="0070C0"/>
                </a:solidFill>
              </a:rPr>
              <a:t>vegetable oils </a:t>
            </a:r>
            <a:r>
              <a:rPr lang="en-US" sz="1800" dirty="0"/>
              <a:t>(corn oil, sunflower oil) for </a:t>
            </a:r>
            <a:r>
              <a:rPr lang="en-US" sz="1800" dirty="0">
                <a:latin typeface="Symbol" pitchFamily="18" charset="2"/>
              </a:rPr>
              <a:t>w</a:t>
            </a:r>
            <a:r>
              <a:rPr lang="en-US" sz="1800" dirty="0"/>
              <a:t>6 and </a:t>
            </a:r>
            <a:r>
              <a:rPr lang="en-US" sz="1800" b="1" dirty="0">
                <a:solidFill>
                  <a:srgbClr val="0070C0"/>
                </a:solidFill>
              </a:rPr>
              <a:t>oil rich fish</a:t>
            </a:r>
            <a:r>
              <a:rPr lang="en-US" sz="1800" dirty="0">
                <a:solidFill>
                  <a:srgbClr val="7030A0"/>
                </a:solidFill>
                <a:latin typeface="Symbol" pitchFamily="18" charset="2"/>
              </a:rPr>
              <a:t> </a:t>
            </a:r>
            <a:r>
              <a:rPr lang="en-US" sz="1800" dirty="0">
                <a:latin typeface="Symbol" pitchFamily="18" charset="2"/>
              </a:rPr>
              <a:t>w</a:t>
            </a:r>
            <a:r>
              <a:rPr lang="en-US" sz="1800" dirty="0"/>
              <a:t>3</a:t>
            </a:r>
            <a:r>
              <a:rPr lang="en-US" sz="1800" b="1" dirty="0">
                <a:solidFill>
                  <a:srgbClr val="0070C0"/>
                </a:solidFill>
              </a:rPr>
              <a:t> </a:t>
            </a:r>
            <a:r>
              <a:rPr lang="en-US" sz="1800" dirty="0"/>
              <a:t>(Sardine, salmon, mackerel).</a:t>
            </a:r>
            <a:r>
              <a:rPr lang="en-US" sz="1800" dirty="0">
                <a:solidFill>
                  <a:srgbClr val="7030A0"/>
                </a:solidFill>
              </a:rPr>
              <a:t> </a:t>
            </a:r>
            <a:endParaRPr lang="en-US" sz="1800" dirty="0"/>
          </a:p>
          <a:p>
            <a:endParaRPr lang="en-US" sz="1800" dirty="0">
              <a:solidFill>
                <a:srgbClr val="C00000"/>
              </a:solidFill>
            </a:endParaRPr>
          </a:p>
          <a:p>
            <a:pPr marL="0" lvl="0" indent="0">
              <a:buNone/>
            </a:pPr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1739204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The Mix – </a:t>
            </a:r>
            <a:r>
              <a:rPr lang="en-US" sz="3200" dirty="0" smtClean="0"/>
              <a:t>Omega-3 </a:t>
            </a:r>
            <a:r>
              <a:rPr lang="en-US" sz="3200" dirty="0"/>
              <a:t>and </a:t>
            </a:r>
            <a:r>
              <a:rPr lang="en-US" sz="3200" dirty="0" smtClean="0"/>
              <a:t>Omega-6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1437"/>
            <a:ext cx="8229600" cy="4525963"/>
          </a:xfrm>
        </p:spPr>
        <p:txBody>
          <a:bodyPr/>
          <a:lstStyle/>
          <a:p>
            <a:r>
              <a:rPr lang="en-US" sz="2000" b="1" dirty="0" smtClean="0"/>
              <a:t>Omega-6s</a:t>
            </a:r>
            <a:r>
              <a:rPr lang="en-US" sz="2000" dirty="0" smtClean="0"/>
              <a:t> </a:t>
            </a:r>
            <a:r>
              <a:rPr lang="en-US" sz="2000" dirty="0"/>
              <a:t>are essential fatty </a:t>
            </a:r>
            <a:r>
              <a:rPr lang="en-US" sz="2000" dirty="0" smtClean="0"/>
              <a:t>acids. They are </a:t>
            </a:r>
            <a:r>
              <a:rPr lang="en-US" sz="2000" dirty="0"/>
              <a:t>crucial for brain function but are not nearly as important as </a:t>
            </a:r>
            <a:r>
              <a:rPr lang="en-US" sz="2000" b="1" dirty="0"/>
              <a:t>omega-3s</a:t>
            </a:r>
            <a:r>
              <a:rPr lang="en-US" sz="2000" dirty="0"/>
              <a:t>. </a:t>
            </a:r>
            <a:endParaRPr lang="en-US" sz="2000" dirty="0" smtClean="0"/>
          </a:p>
          <a:p>
            <a:r>
              <a:rPr lang="en-US" sz="2000" b="1" dirty="0" smtClean="0"/>
              <a:t>Omega-6s</a:t>
            </a:r>
            <a:r>
              <a:rPr lang="en-US" sz="2000" dirty="0" smtClean="0"/>
              <a:t> </a:t>
            </a:r>
            <a:r>
              <a:rPr lang="en-US" sz="2000" b="1" dirty="0"/>
              <a:t>are precursors to pro-inflammatory molecules.</a:t>
            </a:r>
            <a:r>
              <a:rPr lang="en-US" sz="2000" dirty="0"/>
              <a:t> </a:t>
            </a:r>
            <a:endParaRPr lang="en-US" sz="2000" dirty="0" smtClean="0"/>
          </a:p>
          <a:p>
            <a:r>
              <a:rPr lang="en-US" sz="2000" b="1" dirty="0" smtClean="0"/>
              <a:t>A </a:t>
            </a:r>
            <a:r>
              <a:rPr lang="en-US" sz="2000" b="1" dirty="0"/>
              <a:t>high omega-6 to omega-3 ratio</a:t>
            </a:r>
            <a:r>
              <a:rPr lang="en-US" sz="2000" dirty="0"/>
              <a:t> throws the body into a pro-inflammatory state. </a:t>
            </a:r>
            <a:r>
              <a:rPr lang="en-US" sz="2000" dirty="0" smtClean="0"/>
              <a:t>Because </a:t>
            </a:r>
            <a:r>
              <a:rPr lang="en-US" sz="2000" dirty="0"/>
              <a:t>omega-3s compete with omega-6s to be included in cell membranes, it is important to balance their ratio appropriately to promote an anti-inflammatory state. </a:t>
            </a:r>
          </a:p>
          <a:p>
            <a:r>
              <a:rPr lang="en-US" sz="2000" b="1" dirty="0" smtClean="0">
                <a:solidFill>
                  <a:srgbClr val="0070C0"/>
                </a:solidFill>
              </a:rPr>
              <a:t>Research </a:t>
            </a:r>
            <a:r>
              <a:rPr lang="en-US" sz="2000" b="1" dirty="0">
                <a:solidFill>
                  <a:srgbClr val="0070C0"/>
                </a:solidFill>
              </a:rPr>
              <a:t>suggests a ratio closer to </a:t>
            </a:r>
            <a:r>
              <a:rPr lang="en-US" sz="2000" b="1" dirty="0" smtClean="0">
                <a:solidFill>
                  <a:srgbClr val="0070C0"/>
                </a:solidFill>
              </a:rPr>
              <a:t>1:1 to 3:1 </a:t>
            </a:r>
            <a:r>
              <a:rPr lang="en-US" sz="2000" b="1" dirty="0">
                <a:solidFill>
                  <a:srgbClr val="0070C0"/>
                </a:solidFill>
              </a:rPr>
              <a:t>for optimal health</a:t>
            </a:r>
            <a:r>
              <a:rPr lang="en-US" sz="2000" dirty="0" smtClean="0"/>
              <a:t>.</a:t>
            </a:r>
          </a:p>
          <a:p>
            <a:pPr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Essential fatty acid deficiency </a:t>
            </a:r>
            <a:r>
              <a:rPr lang="en-US" sz="2000" dirty="0" smtClean="0"/>
              <a:t>can result in: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000" b="1" i="1" dirty="0" smtClean="0">
                <a:solidFill>
                  <a:srgbClr val="7030A0"/>
                </a:solidFill>
              </a:rPr>
              <a:t>Poor growth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000" b="1" i="1" dirty="0" smtClean="0">
                <a:solidFill>
                  <a:srgbClr val="7030A0"/>
                </a:solidFill>
              </a:rPr>
              <a:t>Increase food intake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000" b="1" i="1" dirty="0" smtClean="0">
                <a:solidFill>
                  <a:srgbClr val="7030A0"/>
                </a:solidFill>
              </a:rPr>
              <a:t>Scale inflammation of skin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000" b="1" i="1" dirty="0" smtClean="0">
                <a:solidFill>
                  <a:srgbClr val="7030A0"/>
                </a:solidFill>
              </a:rPr>
              <a:t>Impaired immune response.</a:t>
            </a:r>
          </a:p>
          <a:p>
            <a:pPr>
              <a:buNone/>
            </a:pPr>
            <a:r>
              <a:rPr lang="en-US" sz="2000" dirty="0" smtClean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390690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/>
            <a:r>
              <a:rPr lang="en-US" sz="3200" dirty="0" smtClean="0">
                <a:solidFill>
                  <a:srgbClr val="C00000"/>
                </a:solidFill>
              </a:rPr>
              <a:t>EFAs importance: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00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  <a:defRPr/>
            </a:pPr>
            <a:r>
              <a:rPr lang="en-US" sz="2000" dirty="0" smtClean="0"/>
              <a:t>EFAs </a:t>
            </a:r>
            <a:r>
              <a:rPr lang="en-US" sz="2000" dirty="0"/>
              <a:t>synthesize </a:t>
            </a:r>
            <a:r>
              <a:rPr lang="en-US" sz="2000" b="1" dirty="0" err="1">
                <a:solidFill>
                  <a:srgbClr val="0070C0"/>
                </a:solidFill>
              </a:rPr>
              <a:t>prostoglandins</a:t>
            </a:r>
            <a:r>
              <a:rPr lang="en-US" sz="2000" b="1" dirty="0">
                <a:solidFill>
                  <a:srgbClr val="0070C0"/>
                </a:solidFill>
              </a:rPr>
              <a:t>,</a:t>
            </a:r>
            <a:r>
              <a:rPr lang="en-US" sz="2000" dirty="0"/>
              <a:t> </a:t>
            </a:r>
            <a:r>
              <a:rPr lang="en-US" sz="2000" b="1" dirty="0" err="1">
                <a:solidFill>
                  <a:srgbClr val="0070C0"/>
                </a:solidFill>
              </a:rPr>
              <a:t>leukotriens</a:t>
            </a:r>
            <a:r>
              <a:rPr lang="en-US" sz="2000" b="1" dirty="0">
                <a:solidFill>
                  <a:srgbClr val="0070C0"/>
                </a:solidFill>
              </a:rPr>
              <a:t>, </a:t>
            </a:r>
            <a:r>
              <a:rPr lang="en-US" sz="2000" b="1" dirty="0" err="1">
                <a:solidFill>
                  <a:srgbClr val="0070C0"/>
                </a:solidFill>
              </a:rPr>
              <a:t>thromboxanes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dirty="0"/>
              <a:t> which regulate body functions such </a:t>
            </a:r>
            <a:r>
              <a:rPr lang="en-US" sz="2000" dirty="0" smtClean="0"/>
              <a:t>as </a:t>
            </a:r>
            <a:r>
              <a:rPr lang="en-US" sz="2000" b="1" i="1" dirty="0" smtClean="0">
                <a:solidFill>
                  <a:srgbClr val="660066"/>
                </a:solidFill>
              </a:rPr>
              <a:t>inflammation</a:t>
            </a:r>
            <a:r>
              <a:rPr lang="en-US" sz="2000" b="1" dirty="0" smtClean="0"/>
              <a:t>.</a:t>
            </a:r>
            <a:endParaRPr lang="en-US" sz="2000" dirty="0" smtClean="0"/>
          </a:p>
          <a:p>
            <a:pPr lvl="0">
              <a:buFont typeface="Wingdings" panose="05000000000000000000" pitchFamily="2" charset="2"/>
              <a:buChar char="v"/>
            </a:pPr>
            <a:r>
              <a:rPr lang="en-US" sz="2000" dirty="0" smtClean="0"/>
              <a:t>important role in building the </a:t>
            </a:r>
            <a:r>
              <a:rPr lang="en-US" sz="2000" b="1" dirty="0" smtClean="0">
                <a:solidFill>
                  <a:srgbClr val="0070C0"/>
                </a:solidFill>
              </a:rPr>
              <a:t>brain structure</a:t>
            </a:r>
            <a:r>
              <a:rPr lang="en-US" sz="2000" dirty="0" smtClean="0"/>
              <a:t>. </a:t>
            </a:r>
            <a:endParaRPr lang="en-US" sz="2000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en-US" sz="2000" dirty="0" smtClean="0"/>
              <a:t>They </a:t>
            </a:r>
            <a:r>
              <a:rPr lang="en-US" sz="2000" dirty="0"/>
              <a:t>are involved in the synthesis and functions of </a:t>
            </a:r>
            <a:r>
              <a:rPr lang="en-US" sz="2000" b="1" dirty="0">
                <a:solidFill>
                  <a:srgbClr val="0070C0"/>
                </a:solidFill>
              </a:rPr>
              <a:t>brain </a:t>
            </a:r>
            <a:r>
              <a:rPr lang="en-US" sz="2000" b="1" dirty="0" smtClean="0">
                <a:solidFill>
                  <a:srgbClr val="0070C0"/>
                </a:solidFill>
              </a:rPr>
              <a:t>neurotransmitters</a:t>
            </a:r>
            <a:r>
              <a:rPr lang="en-US" sz="2000" dirty="0" smtClean="0"/>
              <a:t>. </a:t>
            </a:r>
            <a:endParaRPr lang="en-US" sz="2000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en-US" sz="2000" dirty="0" smtClean="0"/>
              <a:t>They affects the </a:t>
            </a:r>
            <a:r>
              <a:rPr lang="en-US" sz="2000" b="1" dirty="0" smtClean="0">
                <a:solidFill>
                  <a:srgbClr val="0070C0"/>
                </a:solidFill>
              </a:rPr>
              <a:t>immune system</a:t>
            </a:r>
            <a:r>
              <a:rPr lang="en-US" sz="2000" dirty="0" smtClean="0"/>
              <a:t>.</a:t>
            </a:r>
          </a:p>
          <a:p>
            <a:pPr lvl="0">
              <a:buNone/>
            </a:pPr>
            <a:endParaRPr lang="en-US" sz="1200" dirty="0" smtClean="0"/>
          </a:p>
          <a:p>
            <a:pPr lvl="0"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Mechanisms of EFAs action: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By affecting </a:t>
            </a:r>
            <a:r>
              <a:rPr lang="en-US" sz="2000" b="1" dirty="0" smtClean="0">
                <a:solidFill>
                  <a:srgbClr val="0070C0"/>
                </a:solidFill>
              </a:rPr>
              <a:t>Membrane fluidity </a:t>
            </a:r>
            <a:r>
              <a:rPr lang="en-US" sz="2000" dirty="0" smtClean="0"/>
              <a:t>(changes the capability of cytokines to bind to their receptors on the cell membrane).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The mechanism of FA transport into the brain: </a:t>
            </a:r>
            <a:endParaRPr lang="en-US" sz="2000" b="1" dirty="0" smtClean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/>
              <a:t>FA can move across membranes by </a:t>
            </a:r>
            <a:r>
              <a:rPr lang="en-US" sz="2000" b="1" dirty="0" smtClean="0">
                <a:solidFill>
                  <a:srgbClr val="0070C0"/>
                </a:solidFill>
              </a:rPr>
              <a:t>diffusion</a:t>
            </a:r>
            <a:r>
              <a:rPr lang="en-US" sz="2000" dirty="0" smtClean="0"/>
              <a:t>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/>
              <a:t>FA may enter into cells via </a:t>
            </a:r>
            <a:r>
              <a:rPr lang="en-US" sz="2000" b="1" dirty="0" smtClean="0">
                <a:solidFill>
                  <a:srgbClr val="0070C0"/>
                </a:solidFill>
              </a:rPr>
              <a:t>specific protein-mediated transport</a:t>
            </a:r>
            <a:r>
              <a:rPr lang="en-US" sz="2000" dirty="0" smtClean="0"/>
              <a:t>.</a:t>
            </a:r>
          </a:p>
          <a:p>
            <a:pPr>
              <a:buFont typeface="Wingdings" pitchFamily="2" charset="2"/>
              <a:buChar char="§"/>
            </a:pPr>
            <a:endParaRPr lang="en-US" sz="2000" dirty="0" smtClean="0"/>
          </a:p>
          <a:p>
            <a:pPr lvl="0">
              <a:buNone/>
            </a:pPr>
            <a:endParaRPr lang="en-US" sz="2000" b="1" dirty="0" smtClean="0">
              <a:solidFill>
                <a:srgbClr val="C00000"/>
              </a:solidFill>
            </a:endParaRPr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43499460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33375" y="2387603"/>
            <a:ext cx="8229600" cy="1470025"/>
          </a:xfrm>
        </p:spPr>
        <p:txBody>
          <a:bodyPr/>
          <a:lstStyle/>
          <a:p>
            <a:r>
              <a:rPr lang="en-US" dirty="0" err="1" smtClean="0"/>
              <a:t>I.Simple</a:t>
            </a:r>
            <a:r>
              <a:rPr lang="en-US" dirty="0" smtClean="0"/>
              <a:t> lipids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dirty="0" smtClean="0">
                <a:solidFill>
                  <a:srgbClr val="0070C0"/>
                </a:solidFill>
              </a:rPr>
              <a:t>1.</a:t>
            </a:r>
            <a:r>
              <a:rPr lang="en-US" sz="4400" dirty="0" smtClean="0">
                <a:solidFill>
                  <a:srgbClr val="0070C0"/>
                </a:solidFill>
              </a:rPr>
              <a:t>True fat</a:t>
            </a:r>
            <a:br>
              <a:rPr lang="en-US" sz="4400" dirty="0" smtClean="0">
                <a:solidFill>
                  <a:srgbClr val="0070C0"/>
                </a:solidFill>
              </a:rPr>
            </a:br>
            <a:r>
              <a:rPr lang="en-US" sz="4400" dirty="0" smtClean="0">
                <a:solidFill>
                  <a:srgbClr val="0070C0"/>
                </a:solidFill>
              </a:rPr>
              <a:t>         </a:t>
            </a:r>
            <a:r>
              <a:rPr lang="en-US" sz="3600" u="sng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sz="3600" dirty="0" smtClean="0">
                <a:solidFill>
                  <a:srgbClr val="008000"/>
                </a:solidFill>
              </a:rPr>
              <a:t>ri</a:t>
            </a:r>
            <a:r>
              <a:rPr lang="en-US" sz="3600" u="sng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sz="3600" dirty="0" smtClean="0">
                <a:solidFill>
                  <a:srgbClr val="008000"/>
                </a:solidFill>
              </a:rPr>
              <a:t>lycerides (TG) </a:t>
            </a:r>
            <a:br>
              <a:rPr lang="en-US" sz="3600" dirty="0" smtClean="0">
                <a:solidFill>
                  <a:srgbClr val="008000"/>
                </a:solidFill>
              </a:rPr>
            </a:br>
            <a:r>
              <a:rPr lang="en-US" sz="3600" dirty="0" smtClean="0">
                <a:solidFill>
                  <a:srgbClr val="008000"/>
                </a:solidFill>
              </a:rPr>
              <a:t>           </a:t>
            </a:r>
            <a:r>
              <a:rPr lang="en-US" sz="3600" u="sng" dirty="0" err="1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sz="3600" dirty="0" err="1" smtClean="0">
                <a:solidFill>
                  <a:srgbClr val="008000"/>
                </a:solidFill>
              </a:rPr>
              <a:t>ri</a:t>
            </a:r>
            <a:r>
              <a:rPr lang="en-US" sz="3600" u="sng" dirty="0" err="1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3600" dirty="0" err="1" smtClean="0">
                <a:solidFill>
                  <a:srgbClr val="008000"/>
                </a:solidFill>
              </a:rPr>
              <a:t>cyl</a:t>
            </a:r>
            <a:r>
              <a:rPr lang="en-US" sz="3600" u="sng" dirty="0" err="1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sz="3600" dirty="0" err="1" smtClean="0">
                <a:solidFill>
                  <a:srgbClr val="008000"/>
                </a:solidFill>
              </a:rPr>
              <a:t>lycerol</a:t>
            </a:r>
            <a:r>
              <a:rPr lang="en-US" sz="3600" dirty="0" smtClean="0">
                <a:solidFill>
                  <a:srgbClr val="008000"/>
                </a:solidFill>
              </a:rPr>
              <a:t>  (TAG)</a:t>
            </a:r>
            <a:endParaRPr lang="en-US" sz="3600" dirty="0">
              <a:solidFill>
                <a:srgbClr val="008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9244A29-41BF-4B9B-B918-F4E10D6789E9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3"/>
          <p:cNvGraphicFramePr>
            <a:graphicFrameLocks noChangeAspect="1"/>
          </p:cNvGraphicFramePr>
          <p:nvPr/>
        </p:nvGraphicFramePr>
        <p:xfrm>
          <a:off x="642910" y="4572008"/>
          <a:ext cx="7929618" cy="19288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345" r:id="rId3" imgW="2686812" imgH="914400" progId="Word.Picture.8">
                  <p:embed/>
                </p:oleObj>
              </mc:Choice>
              <mc:Fallback>
                <p:oleObj r:id="rId3" imgW="2686812" imgH="914400" progId="Word.Picture.8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10" y="4572008"/>
                        <a:ext cx="7929618" cy="19288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728"/>
            <a:ext cx="8229600" cy="927100"/>
          </a:xfrm>
        </p:spPr>
        <p:txBody>
          <a:bodyPr/>
          <a:lstStyle/>
          <a:p>
            <a:pPr rtl="0" eaLnBrk="1" hangingPunct="1">
              <a:defRPr/>
            </a:pPr>
            <a:r>
              <a:rPr lang="en-US" sz="4000" b="1" dirty="0" smtClean="0"/>
              <a:t>I.  Simple lipids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1214422"/>
            <a:ext cx="8229600" cy="4525963"/>
          </a:xfrm>
        </p:spPr>
        <p:txBody>
          <a:bodyPr/>
          <a:lstStyle/>
          <a:p>
            <a:pPr rtl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b="1" dirty="0" smtClean="0">
                <a:solidFill>
                  <a:srgbClr val="0070C0"/>
                </a:solidFill>
              </a:rPr>
              <a:t>1.True fats (</a:t>
            </a:r>
            <a:r>
              <a:rPr lang="en-US" sz="2800" b="1" i="1" dirty="0" smtClean="0">
                <a:solidFill>
                  <a:srgbClr val="0070C0"/>
                </a:solidFill>
              </a:rPr>
              <a:t>neutral fats</a:t>
            </a:r>
            <a:r>
              <a:rPr lang="en-US" sz="2800" b="1" dirty="0" smtClean="0">
                <a:solidFill>
                  <a:srgbClr val="0070C0"/>
                </a:solidFill>
              </a:rPr>
              <a:t>)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These are esters of glycerol and various fatty acids.  If all the three hydroxyl groups of glycerol are </a:t>
            </a:r>
            <a:r>
              <a:rPr lang="en-US" sz="2400" dirty="0" err="1" smtClean="0"/>
              <a:t>esterified</a:t>
            </a:r>
            <a:r>
              <a:rPr lang="en-US" sz="2400" dirty="0" smtClean="0"/>
              <a:t>, fats are known as </a:t>
            </a:r>
            <a:r>
              <a:rPr lang="en-US" sz="2400" dirty="0" err="1" smtClean="0"/>
              <a:t>triacylglycerol</a:t>
            </a:r>
            <a:r>
              <a:rPr lang="en-US" sz="2400" dirty="0" smtClean="0"/>
              <a:t> (TG; TAG). </a:t>
            </a:r>
            <a:endParaRPr lang="en-US" dirty="0" smtClean="0"/>
          </a:p>
          <a:p>
            <a:pPr>
              <a:lnSpc>
                <a:spcPct val="90000"/>
              </a:lnSpc>
              <a:buNone/>
              <a:defRPr/>
            </a:pPr>
            <a:endParaRPr lang="en-US" dirty="0" smtClean="0"/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6291292" y="2571744"/>
          <a:ext cx="2495550" cy="21431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346" name="Picture" r:id="rId5" imgW="1143000" imgH="1315212" progId="Word.Picture.8">
                  <p:embed/>
                </p:oleObj>
              </mc:Choice>
              <mc:Fallback>
                <p:oleObj name="Picture" r:id="rId5" imgW="1143000" imgH="1315212" progId="Word.Picture.8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1292" y="2571744"/>
                        <a:ext cx="2495550" cy="21431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10446" y="3214686"/>
            <a:ext cx="54617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CH3-CH2-CH2-CH2-CH2-COOH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 bwMode="auto">
          <a:xfrm>
            <a:off x="4857752" y="3214686"/>
            <a:ext cx="1214446" cy="500066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7858148" y="2643182"/>
            <a:ext cx="428628" cy="500066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04800" y="1447800"/>
            <a:ext cx="6696092" cy="487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342900" indent="-342900" algn="l">
              <a:spcBef>
                <a:spcPct val="20000"/>
              </a:spcBef>
              <a:defRPr/>
            </a:pPr>
            <a:r>
              <a:rPr lang="en-US" sz="2000" b="1" dirty="0">
                <a:latin typeface="Arial" pitchFamily="34" charset="0"/>
              </a:rPr>
              <a:t>Physical </a:t>
            </a:r>
            <a:r>
              <a:rPr lang="en-US" sz="2000" b="1" dirty="0" smtClean="0">
                <a:latin typeface="Arial" pitchFamily="34" charset="0"/>
              </a:rPr>
              <a:t>properties </a:t>
            </a:r>
            <a:r>
              <a:rPr lang="en-US" sz="2000" b="1" dirty="0">
                <a:latin typeface="Arial" pitchFamily="34" charset="0"/>
              </a:rPr>
              <a:t>depend on the fatty acid </a:t>
            </a:r>
            <a:r>
              <a:rPr lang="en-US" sz="2000" b="1" dirty="0" smtClean="0">
                <a:latin typeface="Arial" pitchFamily="34" charset="0"/>
              </a:rPr>
              <a:t>components.</a:t>
            </a:r>
          </a:p>
          <a:p>
            <a:pPr marL="342900" indent="-342900" algn="l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the </a:t>
            </a:r>
            <a:r>
              <a:rPr lang="en-US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melting point </a:t>
            </a:r>
            <a:r>
              <a:rPr lang="en-US" sz="2400" dirty="0">
                <a:latin typeface="Arial" pitchFamily="34" charset="0"/>
              </a:rPr>
              <a:t>increases as the </a:t>
            </a:r>
            <a:r>
              <a:rPr lang="en-US" sz="2400" b="1" i="1" dirty="0">
                <a:solidFill>
                  <a:srgbClr val="0070C0"/>
                </a:solidFill>
                <a:latin typeface="Arial" pitchFamily="34" charset="0"/>
              </a:rPr>
              <a:t>number of carbons </a:t>
            </a:r>
            <a:r>
              <a:rPr lang="en-US" sz="2400" dirty="0">
                <a:latin typeface="Arial" pitchFamily="34" charset="0"/>
              </a:rPr>
              <a:t>in the hydrocarbon chain increases and as the number of </a:t>
            </a:r>
            <a:r>
              <a:rPr lang="en-US" sz="2400" b="1" i="1" dirty="0">
                <a:solidFill>
                  <a:srgbClr val="0070C0"/>
                </a:solidFill>
                <a:latin typeface="Arial" pitchFamily="34" charset="0"/>
              </a:rPr>
              <a:t>double bonds </a:t>
            </a:r>
            <a:r>
              <a:rPr lang="en-US" sz="2400" dirty="0" smtClean="0">
                <a:latin typeface="Arial" pitchFamily="34" charset="0"/>
              </a:rPr>
              <a:t>decrease.</a:t>
            </a:r>
          </a:p>
          <a:p>
            <a:pPr marL="342900" indent="-342900" algn="l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latin typeface="Arial" pitchFamily="34" charset="0"/>
              </a:rPr>
              <a:t>triglycerides </a:t>
            </a:r>
            <a:r>
              <a:rPr lang="en-US" sz="2400" dirty="0">
                <a:latin typeface="Arial" pitchFamily="34" charset="0"/>
              </a:rPr>
              <a:t>rich in unsaturated (</a:t>
            </a:r>
            <a:r>
              <a:rPr lang="en-US" sz="2400" b="1" dirty="0" err="1">
                <a:solidFill>
                  <a:srgbClr val="33CC33"/>
                </a:solidFill>
                <a:latin typeface="Arial" pitchFamily="34" charset="0"/>
              </a:rPr>
              <a:t>cis</a:t>
            </a:r>
            <a:r>
              <a:rPr lang="en-US" sz="2400" b="1" dirty="0">
                <a:solidFill>
                  <a:srgbClr val="33CC33"/>
                </a:solidFill>
                <a:latin typeface="Arial" pitchFamily="34" charset="0"/>
              </a:rPr>
              <a:t> double bonds</a:t>
            </a:r>
            <a:r>
              <a:rPr lang="en-US" sz="2400" dirty="0">
                <a:latin typeface="Arial" pitchFamily="34" charset="0"/>
              </a:rPr>
              <a:t>) fatty acids are generally liquid at room temperature and are called </a:t>
            </a:r>
            <a:r>
              <a:rPr lang="en-US" sz="2400" b="1" dirty="0" smtClean="0">
                <a:solidFill>
                  <a:srgbClr val="FF5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oils</a:t>
            </a:r>
            <a:r>
              <a:rPr lang="en-US" sz="2400" dirty="0" smtClean="0">
                <a:latin typeface="Arial" pitchFamily="34" charset="0"/>
              </a:rPr>
              <a:t>.</a:t>
            </a:r>
          </a:p>
          <a:p>
            <a:pPr marL="342900" indent="-342900" algn="l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latin typeface="Arial" pitchFamily="34" charset="0"/>
              </a:rPr>
              <a:t>triglycerides </a:t>
            </a:r>
            <a:r>
              <a:rPr lang="en-US" sz="2400" dirty="0">
                <a:latin typeface="Arial" pitchFamily="34" charset="0"/>
              </a:rPr>
              <a:t>rich in saturated fatty acids are generally semisolids or solids at room temperature and are called </a:t>
            </a:r>
            <a:r>
              <a:rPr lang="en-US" sz="2400" b="1" dirty="0">
                <a:solidFill>
                  <a:srgbClr val="FF5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fats</a:t>
            </a:r>
            <a:r>
              <a:rPr lang="en-US" sz="2400" b="1" dirty="0">
                <a:latin typeface="Arial" pitchFamily="34" charset="0"/>
              </a:rPr>
              <a:t>.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Triglyceride (TG; TAG)</a:t>
            </a:r>
            <a:endParaRPr lang="en-US" dirty="0"/>
          </a:p>
        </p:txBody>
      </p:sp>
      <p:pic>
        <p:nvPicPr>
          <p:cNvPr id="4" name="Content Placeholder 3"/>
          <p:cNvPicPr>
            <a:picLocks noChangeAspect="1" noChangeArrowheads="1"/>
          </p:cNvPicPr>
          <p:nvPr/>
        </p:nvPicPr>
        <p:blipFill>
          <a:blip r:embed="rId2" cstate="print"/>
          <a:srcRect l="-957" r="51131" b="4921"/>
          <a:stretch>
            <a:fillRect/>
          </a:stretch>
        </p:blipFill>
        <p:spPr bwMode="auto">
          <a:xfrm>
            <a:off x="7143768" y="3786190"/>
            <a:ext cx="1785950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/>
          <a:srcRect l="50824" b="4921"/>
          <a:stretch>
            <a:fillRect/>
          </a:stretch>
        </p:blipFill>
        <p:spPr bwMode="auto">
          <a:xfrm>
            <a:off x="7072330" y="1000108"/>
            <a:ext cx="1857388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16A6A-D2C6-4561-AD7E-DB950003FB53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596" y="644512"/>
            <a:ext cx="8258204" cy="569910"/>
          </a:xfrm>
        </p:spPr>
        <p:txBody>
          <a:bodyPr/>
          <a:lstStyle/>
          <a:p>
            <a:r>
              <a:rPr lang="en-US" sz="3200" dirty="0" smtClean="0"/>
              <a:t>Biological importance of true fats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57298"/>
            <a:ext cx="8229600" cy="4525963"/>
          </a:xfrm>
        </p:spPr>
        <p:txBody>
          <a:bodyPr/>
          <a:lstStyle/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sz="2400" b="1" dirty="0" smtClean="0"/>
              <a:t>1.</a:t>
            </a:r>
            <a:r>
              <a:rPr lang="en-US" sz="2400" dirty="0" smtClean="0"/>
              <a:t>They form reserve foods in animals. In animals, they are found as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depot fat </a:t>
            </a:r>
            <a:r>
              <a:rPr lang="en-US" sz="2400" dirty="0" smtClean="0"/>
              <a:t>in the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subcutaneous tissues</a:t>
            </a:r>
            <a:r>
              <a:rPr lang="en-US" sz="2400" dirty="0" smtClean="0"/>
              <a:t>.  This depot fat is mobilized during starvation to </a:t>
            </a:r>
            <a:r>
              <a:rPr lang="en-US" sz="2400" b="1" dirty="0" smtClean="0">
                <a:solidFill>
                  <a:srgbClr val="0070C0"/>
                </a:solidFill>
              </a:rPr>
              <a:t>produce energy </a:t>
            </a:r>
            <a:r>
              <a:rPr lang="en-US" sz="2400" dirty="0" smtClean="0"/>
              <a:t>and so its amount is variable, and thus true fats are known as </a:t>
            </a:r>
            <a:r>
              <a:rPr lang="en-US" sz="2800" b="1" i="1" u="sng" dirty="0" smtClean="0">
                <a:solidFill>
                  <a:srgbClr val="008000"/>
                </a:solidFill>
              </a:rPr>
              <a:t>variable element of fat.</a:t>
            </a:r>
          </a:p>
          <a:p>
            <a:pPr algn="l" rtl="0" eaLnBrk="1" hangingPunct="1">
              <a:buFont typeface="Wingdings" pitchFamily="2" charset="2"/>
              <a:buNone/>
              <a:defRPr/>
            </a:pPr>
            <a:endParaRPr lang="en-US" sz="2800" b="1" i="1" u="sng" dirty="0" smtClean="0">
              <a:solidFill>
                <a:srgbClr val="008000"/>
              </a:solidFill>
            </a:endParaRPr>
          </a:p>
          <a:p>
            <a:pPr>
              <a:buNone/>
              <a:defRPr/>
            </a:pPr>
            <a:r>
              <a:rPr lang="en-US" sz="2400" b="1" dirty="0" smtClean="0"/>
              <a:t>2.</a:t>
            </a:r>
            <a:r>
              <a:rPr lang="en-US" sz="2400" dirty="0" smtClean="0"/>
              <a:t>They are the most compact form in which energy can be stored. </a:t>
            </a:r>
            <a:r>
              <a:rPr lang="en-US" sz="2800" b="1" dirty="0" smtClean="0">
                <a:solidFill>
                  <a:srgbClr val="0070C0"/>
                </a:solidFill>
              </a:rPr>
              <a:t>(1 gm of fat </a:t>
            </a:r>
            <a:r>
              <a:rPr lang="en-US" sz="2800" b="1" dirty="0" smtClean="0">
                <a:solidFill>
                  <a:srgbClr val="0070C0"/>
                </a:solidFill>
                <a:sym typeface="Symbol" pitchFamily="18" charset="2"/>
              </a:rPr>
              <a:t></a:t>
            </a:r>
            <a:r>
              <a:rPr lang="en-US" sz="2800" b="1" dirty="0" smtClean="0">
                <a:solidFill>
                  <a:srgbClr val="0070C0"/>
                </a:solidFill>
              </a:rPr>
              <a:t> 9.3 </a:t>
            </a:r>
            <a:r>
              <a:rPr lang="en-US" sz="2800" b="1" dirty="0" err="1" smtClean="0">
                <a:solidFill>
                  <a:srgbClr val="0070C0"/>
                </a:solidFill>
              </a:rPr>
              <a:t>KCal</a:t>
            </a:r>
            <a:r>
              <a:rPr lang="en-US" sz="2800" b="1" dirty="0" smtClean="0">
                <a:solidFill>
                  <a:srgbClr val="0070C0"/>
                </a:solidFill>
              </a:rPr>
              <a:t>).</a:t>
            </a:r>
          </a:p>
          <a:p>
            <a:pPr>
              <a:buNone/>
              <a:defRPr/>
            </a:pPr>
            <a:endParaRPr lang="en-US" sz="2800" b="1" dirty="0" smtClean="0"/>
          </a:p>
          <a:p>
            <a:pPr>
              <a:buNone/>
              <a:defRPr/>
            </a:pPr>
            <a:r>
              <a:rPr lang="en-US" sz="2400" b="1" dirty="0" smtClean="0"/>
              <a:t>3.</a:t>
            </a:r>
            <a:r>
              <a:rPr lang="en-US" sz="2400" dirty="0" smtClean="0"/>
              <a:t>True fats are also found as </a:t>
            </a:r>
            <a:r>
              <a:rPr lang="en-US" sz="2400" b="1" dirty="0" smtClean="0">
                <a:solidFill>
                  <a:srgbClr val="0070C0"/>
                </a:solidFill>
              </a:rPr>
              <a:t>supporting material </a:t>
            </a:r>
            <a:r>
              <a:rPr lang="en-US" sz="2400" dirty="0" smtClean="0"/>
              <a:t>in some parts of the body as around the kidneys.</a:t>
            </a:r>
          </a:p>
          <a:p>
            <a:pPr algn="l" rtl="0" eaLnBrk="1" hangingPunct="1">
              <a:buFont typeface="Wingdings" pitchFamily="2" charset="2"/>
              <a:buNone/>
              <a:defRPr/>
            </a:pPr>
            <a:endParaRPr lang="en-US" sz="2400" u="sng" dirty="0" smtClean="0">
              <a:solidFill>
                <a:srgbClr val="008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sz="4000" b="1" dirty="0" smtClean="0"/>
              <a:t>Biomedical importance of lipids: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sz="2400" dirty="0" smtClean="0"/>
              <a:t>1.  They have </a:t>
            </a:r>
            <a:r>
              <a:rPr lang="en-US" sz="2400" b="1" i="1" dirty="0" smtClean="0">
                <a:solidFill>
                  <a:srgbClr val="0070C0"/>
                </a:solidFill>
              </a:rPr>
              <a:t>high caloric energy </a:t>
            </a:r>
            <a:r>
              <a:rPr lang="en-US" sz="2400" dirty="0" smtClean="0"/>
              <a:t>value.  Fat serves as an efficient source of energy; both directly and potentially when stored in adipose tissue.</a:t>
            </a:r>
          </a:p>
          <a:p>
            <a:pPr>
              <a:buNone/>
              <a:defRPr/>
            </a:pPr>
            <a:r>
              <a:rPr lang="en-US" sz="2400" dirty="0" smtClean="0"/>
              <a:t>2. Lipids are important dietary constituents; because of the </a:t>
            </a:r>
            <a:r>
              <a:rPr lang="en-US" sz="2400" b="1" i="1" dirty="0" smtClean="0">
                <a:solidFill>
                  <a:srgbClr val="0070C0"/>
                </a:solidFill>
              </a:rPr>
              <a:t>fat soluble vitamins </a:t>
            </a:r>
            <a:r>
              <a:rPr lang="en-US" sz="2400" dirty="0" smtClean="0"/>
              <a:t>and </a:t>
            </a:r>
            <a:r>
              <a:rPr lang="en-US" sz="2400" b="1" i="1" dirty="0" smtClean="0">
                <a:solidFill>
                  <a:srgbClr val="0070C0"/>
                </a:solidFill>
              </a:rPr>
              <a:t>essential fatty acids </a:t>
            </a:r>
            <a:r>
              <a:rPr lang="en-US" sz="2400" dirty="0" smtClean="0"/>
              <a:t>contained in the fat of natural food.</a:t>
            </a:r>
          </a:p>
          <a:p>
            <a:pPr>
              <a:buNone/>
              <a:defRPr/>
            </a:pPr>
            <a:r>
              <a:rPr lang="en-US" sz="2400" dirty="0" smtClean="0"/>
              <a:t>3. They serve as </a:t>
            </a:r>
            <a:r>
              <a:rPr lang="en-US" sz="2400" b="1" i="1" dirty="0" smtClean="0">
                <a:solidFill>
                  <a:srgbClr val="0070C0"/>
                </a:solidFill>
              </a:rPr>
              <a:t>protective coating </a:t>
            </a:r>
            <a:r>
              <a:rPr lang="en-US" sz="2400" dirty="0" smtClean="0"/>
              <a:t>on the surface, and around certain organs to keep them in position.</a:t>
            </a:r>
          </a:p>
          <a:p>
            <a:pPr>
              <a:buNone/>
              <a:defRPr/>
            </a:pPr>
            <a:r>
              <a:rPr lang="en-US" sz="2400" b="1" dirty="0" smtClean="0"/>
              <a:t>4. </a:t>
            </a:r>
            <a:r>
              <a:rPr lang="en-US" sz="2400" dirty="0" smtClean="0"/>
              <a:t>It serves as a </a:t>
            </a:r>
            <a:r>
              <a:rPr lang="en-US" sz="2400" b="1" i="1" dirty="0" smtClean="0">
                <a:solidFill>
                  <a:srgbClr val="0070C0"/>
                </a:solidFill>
              </a:rPr>
              <a:t>thermal insulator </a:t>
            </a:r>
            <a:r>
              <a:rPr lang="en-US" sz="2400" dirty="0" smtClean="0"/>
              <a:t>in the subcutaneous tissues and also acts as an </a:t>
            </a:r>
            <a:r>
              <a:rPr lang="en-US" sz="2400" b="1" i="1" dirty="0" smtClean="0">
                <a:solidFill>
                  <a:srgbClr val="0070C0"/>
                </a:solidFill>
              </a:rPr>
              <a:t>electrical insulator </a:t>
            </a:r>
            <a:r>
              <a:rPr lang="en-US" sz="2400" dirty="0" smtClean="0"/>
              <a:t>allowing rapid propagation of depolarization waves along </a:t>
            </a:r>
            <a:r>
              <a:rPr lang="en-US" sz="2400" dirty="0" err="1" smtClean="0"/>
              <a:t>myelinated</a:t>
            </a:r>
            <a:r>
              <a:rPr lang="en-US" sz="2400" dirty="0" smtClean="0"/>
              <a:t> nerves.</a:t>
            </a:r>
          </a:p>
          <a:p>
            <a:pPr>
              <a:buNone/>
              <a:defRPr/>
            </a:pPr>
            <a:endParaRPr lang="en-US" sz="2400" dirty="0" smtClean="0"/>
          </a:p>
          <a:p>
            <a:pPr>
              <a:lnSpc>
                <a:spcPct val="90000"/>
              </a:lnSpc>
              <a:buNone/>
              <a:defRPr/>
            </a:pPr>
            <a:endParaRPr lang="en-US" sz="2400" dirty="0" smtClean="0"/>
          </a:p>
          <a:p>
            <a:pPr>
              <a:lnSpc>
                <a:spcPct val="90000"/>
              </a:lnSpc>
              <a:buFont typeface="Wingdings" pitchFamily="2" charset="2"/>
              <a:buChar char="•"/>
              <a:defRPr/>
            </a:pPr>
            <a:endParaRPr lang="en-US" sz="2400" dirty="0" smtClean="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30000"/>
              </a:spcBef>
            </a:pPr>
            <a:endParaRPr lang="en-US" sz="1200">
              <a:latin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28736"/>
            <a:ext cx="8229600" cy="4525963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They may be:</a:t>
            </a:r>
            <a:endParaRPr lang="en-US" sz="600" dirty="0" smtClean="0"/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rgbClr val="0070C0"/>
                </a:solidFill>
              </a:rPr>
              <a:t>1.Simple </a:t>
            </a:r>
            <a:r>
              <a:rPr lang="en-US" sz="2400" b="1" dirty="0" err="1" smtClean="0">
                <a:solidFill>
                  <a:srgbClr val="0070C0"/>
                </a:solidFill>
              </a:rPr>
              <a:t>triacylglycerols</a:t>
            </a:r>
            <a:r>
              <a:rPr lang="en-US" sz="2400" b="1" dirty="0" smtClean="0">
                <a:solidFill>
                  <a:srgbClr val="0070C0"/>
                </a:solidFill>
              </a:rPr>
              <a:t>: </a:t>
            </a:r>
            <a:r>
              <a:rPr lang="en-US" sz="2800" dirty="0" smtClean="0"/>
              <a:t>i.e.  </a:t>
            </a:r>
            <a:r>
              <a:rPr lang="en-US" sz="2400" dirty="0" smtClean="0"/>
              <a:t>contain a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single kind of fatty acid </a:t>
            </a:r>
            <a:r>
              <a:rPr lang="en-US" sz="2400" dirty="0" smtClean="0"/>
              <a:t>in all the three ester positions.  </a:t>
            </a:r>
            <a:r>
              <a:rPr lang="en-US" sz="2400" dirty="0" err="1" smtClean="0"/>
              <a:t>e.g.</a:t>
            </a:r>
            <a:r>
              <a:rPr lang="en-US" sz="2400" b="1" i="1" dirty="0" err="1" smtClean="0">
                <a:solidFill>
                  <a:schemeClr val="tx2"/>
                </a:solidFill>
              </a:rPr>
              <a:t>Tristearin</a:t>
            </a:r>
            <a:r>
              <a:rPr lang="en-US" sz="2400" dirty="0" err="1" smtClean="0"/>
              <a:t>,</a:t>
            </a:r>
            <a:r>
              <a:rPr lang="en-US" sz="2400" b="1" i="1" dirty="0" err="1" smtClean="0">
                <a:solidFill>
                  <a:schemeClr val="tx2"/>
                </a:solidFill>
              </a:rPr>
              <a:t>Tripalmitin</a:t>
            </a:r>
            <a:r>
              <a:rPr lang="en-US" sz="2400" b="1" i="1" dirty="0" smtClean="0">
                <a:solidFill>
                  <a:schemeClr val="tx2"/>
                </a:solidFill>
              </a:rPr>
              <a:t> </a:t>
            </a:r>
            <a:r>
              <a:rPr lang="en-US" sz="2400" dirty="0" smtClean="0"/>
              <a:t>and </a:t>
            </a:r>
            <a:r>
              <a:rPr lang="en-US" sz="2400" b="1" i="1" dirty="0" err="1" smtClean="0">
                <a:solidFill>
                  <a:schemeClr val="tx2"/>
                </a:solidFill>
              </a:rPr>
              <a:t>Triolein</a:t>
            </a:r>
            <a:r>
              <a:rPr lang="en-US" sz="2400" b="1" i="1" dirty="0" smtClean="0">
                <a:solidFill>
                  <a:schemeClr val="tx2"/>
                </a:solidFill>
              </a:rPr>
              <a:t>.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500" dirty="0" smtClean="0"/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rgbClr val="0070C0"/>
                </a:solidFill>
              </a:rPr>
              <a:t>2.Mixed </a:t>
            </a:r>
            <a:r>
              <a:rPr lang="en-US" sz="2400" b="1" dirty="0" err="1" smtClean="0">
                <a:solidFill>
                  <a:srgbClr val="0070C0"/>
                </a:solidFill>
              </a:rPr>
              <a:t>triacylglycerols</a:t>
            </a:r>
            <a:r>
              <a:rPr lang="en-US" sz="2400" b="1" dirty="0" smtClean="0">
                <a:solidFill>
                  <a:srgbClr val="0070C0"/>
                </a:solidFill>
              </a:rPr>
              <a:t>: </a:t>
            </a:r>
            <a:r>
              <a:rPr lang="en-US" sz="2400" dirty="0" smtClean="0"/>
              <a:t>i.e.  contain 2 or more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different fatty acids </a:t>
            </a:r>
            <a:r>
              <a:rPr lang="en-US" sz="2400" dirty="0" smtClean="0"/>
              <a:t>in the molecule.  e.g. </a:t>
            </a:r>
            <a:r>
              <a:rPr lang="en-US" sz="2400" b="1" i="1" dirty="0" smtClean="0">
                <a:solidFill>
                  <a:schemeClr val="tx2"/>
                </a:solidFill>
              </a:rPr>
              <a:t>1,3- </a:t>
            </a:r>
            <a:r>
              <a:rPr lang="en-US" sz="2400" b="1" i="1" dirty="0" err="1" smtClean="0">
                <a:solidFill>
                  <a:schemeClr val="tx2"/>
                </a:solidFill>
              </a:rPr>
              <a:t>Distearopalmitin</a:t>
            </a:r>
            <a:endParaRPr lang="en-US" sz="2400" b="1" i="1" dirty="0" smtClean="0">
              <a:solidFill>
                <a:schemeClr val="tx2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Classification of triglycerides (TG;TAG)</a:t>
            </a:r>
            <a:endParaRPr lang="en-US" sz="3200" dirty="0"/>
          </a:p>
        </p:txBody>
      </p:sp>
      <p:pic>
        <p:nvPicPr>
          <p:cNvPr id="5" name="Picture 9" descr="tlc1f18UN03_a"/>
          <p:cNvPicPr>
            <a:picLocks noChangeAspect="1" noChangeArrowheads="1"/>
          </p:cNvPicPr>
          <p:nvPr/>
        </p:nvPicPr>
        <p:blipFill>
          <a:blip r:embed="rId2" cstate="print"/>
          <a:srcRect l="932" b="9489"/>
          <a:stretch>
            <a:fillRect/>
          </a:stretch>
        </p:blipFill>
        <p:spPr bwMode="auto">
          <a:xfrm>
            <a:off x="785786" y="3929066"/>
            <a:ext cx="7972452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914400"/>
          </a:xfrm>
        </p:spPr>
        <p:txBody>
          <a:bodyPr/>
          <a:lstStyle/>
          <a:p>
            <a:pPr eaLnBrk="1" hangingPunct="1"/>
            <a:r>
              <a:rPr lang="en-US" sz="4000" b="1" dirty="0" err="1" smtClean="0">
                <a:latin typeface="Arial" charset="0"/>
              </a:rPr>
              <a:t>Triacylglycerol</a:t>
            </a:r>
            <a:r>
              <a:rPr lang="en-US" sz="4000" b="1" dirty="0" smtClean="0">
                <a:latin typeface="Arial" charset="0"/>
              </a:rPr>
              <a:t> (TG; TAG)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81000" y="1447800"/>
            <a:ext cx="8458200" cy="487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/>
          <a:lstStyle/>
          <a:p>
            <a:pPr marL="742950" lvl="1" indent="-285750" algn="l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err="1" smtClean="0">
                <a:latin typeface="+mn-lt"/>
              </a:rPr>
              <a:t>ex.Triglyceride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>
                <a:latin typeface="+mn-lt"/>
              </a:rPr>
              <a:t>is derived from glycerol plus one molecule each of </a:t>
            </a:r>
            <a:r>
              <a:rPr lang="en-US" sz="2400" dirty="0" err="1">
                <a:latin typeface="+mn-lt"/>
              </a:rPr>
              <a:t>palmitic</a:t>
            </a:r>
            <a:r>
              <a:rPr lang="en-US" sz="2400" dirty="0">
                <a:latin typeface="+mn-lt"/>
              </a:rPr>
              <a:t> acid, oleic acid, and </a:t>
            </a:r>
            <a:r>
              <a:rPr lang="en-US" sz="2400" dirty="0" err="1">
                <a:latin typeface="+mn-lt"/>
              </a:rPr>
              <a:t>stearic</a:t>
            </a:r>
            <a:r>
              <a:rPr lang="en-US" sz="2400" dirty="0">
                <a:latin typeface="+mn-lt"/>
              </a:rPr>
              <a:t> acid, the three most abundant fatty acids.</a:t>
            </a:r>
          </a:p>
          <a:p>
            <a:pPr marL="742950" lvl="1" indent="-285750">
              <a:spcBef>
                <a:spcPct val="20000"/>
              </a:spcBef>
            </a:pPr>
            <a:endParaRPr lang="en-US" sz="2800" b="1" dirty="0">
              <a:latin typeface="+mn-lt"/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857496"/>
            <a:ext cx="7391400" cy="15716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1571604" y="4714884"/>
            <a:ext cx="5900782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1" dirty="0">
                <a:solidFill>
                  <a:srgbClr val="0070C0"/>
                </a:solidFill>
                <a:latin typeface="Helvetica" pitchFamily="34" charset="0"/>
              </a:rPr>
              <a:t>A </a:t>
            </a: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very non-polar </a:t>
            </a:r>
            <a:r>
              <a:rPr lang="en-US" sz="2400" b="1" dirty="0">
                <a:solidFill>
                  <a:srgbClr val="0070C0"/>
                </a:solidFill>
                <a:latin typeface="Helvetica" pitchFamily="34" charset="0"/>
              </a:rPr>
              <a:t>molecule (storage fat</a:t>
            </a:r>
            <a:r>
              <a:rPr lang="en-US" sz="2400" b="1" dirty="0" smtClean="0">
                <a:solidFill>
                  <a:srgbClr val="0070C0"/>
                </a:solidFill>
                <a:latin typeface="Helvetica" pitchFamily="34" charset="0"/>
              </a:rPr>
              <a:t>)</a:t>
            </a:r>
          </a:p>
          <a:p>
            <a:pPr eaLnBrk="0" hangingPunct="0"/>
            <a:r>
              <a:rPr lang="en-US" sz="2400" b="1" dirty="0" smtClean="0">
                <a:solidFill>
                  <a:srgbClr val="0070C0"/>
                </a:solidFill>
                <a:latin typeface="Helvetica" pitchFamily="34" charset="0"/>
              </a:rPr>
              <a:t>Mixed TG</a:t>
            </a:r>
            <a:endParaRPr lang="en-US" sz="2400" b="1" dirty="0">
              <a:solidFill>
                <a:srgbClr val="0070C0"/>
              </a:solidFill>
              <a:latin typeface="Helvetic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51541" y="5786454"/>
            <a:ext cx="42559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4000" b="1" dirty="0" smtClean="0">
                <a:solidFill>
                  <a:srgbClr val="FF00FF"/>
                </a:solidFill>
                <a:latin typeface="Brush Script MT" pitchFamily="66" charset="0"/>
              </a:rPr>
              <a:t>Thank you &amp; </a:t>
            </a:r>
            <a:r>
              <a:rPr lang="en-US" sz="4000" b="1" smtClean="0">
                <a:solidFill>
                  <a:srgbClr val="FF00FF"/>
                </a:solidFill>
                <a:latin typeface="Brush Script MT" pitchFamily="66" charset="0"/>
              </a:rPr>
              <a:t>best wishes</a:t>
            </a:r>
            <a:endParaRPr lang="en-US" sz="4000" b="1" dirty="0">
              <a:solidFill>
                <a:srgbClr val="FF00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16A6A-D2C6-4561-AD7E-DB950003FB53}" type="slidenum">
              <a:rPr lang="en-US" altLang="en-US" smtClean="0"/>
              <a:pPr/>
              <a:t>31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00174"/>
            <a:ext cx="8401080" cy="4525963"/>
          </a:xfrm>
        </p:spPr>
        <p:txBody>
          <a:bodyPr/>
          <a:lstStyle/>
          <a:p>
            <a:pPr marL="609600" indent="-609600">
              <a:buNone/>
              <a:defRPr/>
            </a:pPr>
            <a:r>
              <a:rPr lang="en-US" sz="2400" dirty="0" smtClean="0"/>
              <a:t>5. As a cell surface component, they are concerned with</a:t>
            </a:r>
          </a:p>
          <a:p>
            <a:pPr marL="609600" indent="-609600">
              <a:buNone/>
              <a:defRPr/>
            </a:pPr>
            <a:r>
              <a:rPr lang="en-US" sz="2400" b="1" i="1" dirty="0" smtClean="0">
                <a:solidFill>
                  <a:srgbClr val="0070C0"/>
                </a:solidFill>
              </a:rPr>
              <a:t>cell recognition</a:t>
            </a:r>
            <a:r>
              <a:rPr lang="en-US" sz="2400" dirty="0" smtClean="0"/>
              <a:t>, </a:t>
            </a:r>
            <a:r>
              <a:rPr lang="en-US" sz="2400" b="1" i="1" dirty="0" smtClean="0">
                <a:solidFill>
                  <a:srgbClr val="0070C0"/>
                </a:solidFill>
              </a:rPr>
              <a:t>species specificity </a:t>
            </a:r>
            <a:r>
              <a:rPr lang="en-US" sz="2400" dirty="0" smtClean="0"/>
              <a:t>and </a:t>
            </a:r>
            <a:r>
              <a:rPr lang="en-US" sz="2400" b="1" i="1" dirty="0" smtClean="0">
                <a:solidFill>
                  <a:srgbClr val="0070C0"/>
                </a:solidFill>
              </a:rPr>
              <a:t>tissue immunity</a:t>
            </a:r>
            <a:r>
              <a:rPr lang="en-US" sz="2400" dirty="0" smtClean="0"/>
              <a:t>.</a:t>
            </a:r>
          </a:p>
          <a:p>
            <a:pPr marL="609600" indent="-609600">
              <a:buNone/>
              <a:defRPr/>
            </a:pPr>
            <a:r>
              <a:rPr lang="en-US" sz="2400" dirty="0" smtClean="0">
                <a:cs typeface="Arial" charset="0"/>
              </a:rPr>
              <a:t>6. Lipids are the constituents of cell membrane and regulate </a:t>
            </a:r>
            <a:r>
              <a:rPr lang="en-US" sz="2400" b="1" i="1" dirty="0" smtClean="0">
                <a:solidFill>
                  <a:srgbClr val="0070C0"/>
                </a:solidFill>
              </a:rPr>
              <a:t>membrane permeability.</a:t>
            </a:r>
          </a:p>
          <a:p>
            <a:pPr>
              <a:buNone/>
              <a:defRPr/>
            </a:pPr>
            <a:r>
              <a:rPr lang="en-US" sz="2400" dirty="0" smtClean="0"/>
              <a:t>7. Combinations of fat and protein (lipoproteins) serve as the means of </a:t>
            </a:r>
            <a:r>
              <a:rPr lang="en-US" sz="2400" b="1" i="1" dirty="0" smtClean="0">
                <a:solidFill>
                  <a:srgbClr val="0070C0"/>
                </a:solidFill>
              </a:rPr>
              <a:t>transporting lipids </a:t>
            </a:r>
            <a:r>
              <a:rPr lang="en-US" sz="2400" dirty="0" smtClean="0"/>
              <a:t>in the blood.</a:t>
            </a:r>
          </a:p>
          <a:p>
            <a:pPr>
              <a:buNone/>
              <a:defRPr/>
            </a:pPr>
            <a:r>
              <a:rPr lang="en-US" sz="2400" b="1" i="1" dirty="0" smtClean="0">
                <a:solidFill>
                  <a:srgbClr val="0070C0"/>
                </a:solidFill>
              </a:rPr>
              <a:t>8. metabolic regulators</a:t>
            </a:r>
            <a:r>
              <a:rPr lang="en-US" sz="2400" dirty="0" smtClean="0"/>
              <a:t> as hormones.</a:t>
            </a:r>
          </a:p>
          <a:p>
            <a:pPr>
              <a:buNone/>
              <a:defRPr/>
            </a:pPr>
            <a:r>
              <a:rPr lang="en-US" sz="2400" dirty="0" smtClean="0"/>
              <a:t>9. Knowledge of lipid biochemistry is important in </a:t>
            </a:r>
            <a:r>
              <a:rPr lang="en-US" sz="2400" b="1" i="1" dirty="0" smtClean="0">
                <a:solidFill>
                  <a:srgbClr val="0070C0"/>
                </a:solidFill>
              </a:rPr>
              <a:t>understanding many areas of interest</a:t>
            </a:r>
            <a:r>
              <a:rPr lang="en-US" sz="2400" dirty="0" smtClean="0"/>
              <a:t> like obesity, atherosclerosis, and the role of various polyunsaturated fatty acids in nutrition and health.</a:t>
            </a:r>
          </a:p>
          <a:p>
            <a:pPr marL="609600" indent="-609600">
              <a:buNone/>
              <a:defRPr/>
            </a:pPr>
            <a:endParaRPr lang="en-US" sz="2400" b="1" i="1" dirty="0" smtClean="0">
              <a:solidFill>
                <a:srgbClr val="0070C0"/>
              </a:solidFill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sz="4000" b="1" dirty="0" smtClean="0"/>
              <a:t>Biomedical importance of lipids: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Classification of lipids</a:t>
            </a:r>
            <a:endParaRPr lang="ar-SA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301625" y="1285860"/>
            <a:ext cx="8504238" cy="487680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en-US" dirty="0" smtClean="0"/>
              <a:t>Lipids</a:t>
            </a:r>
          </a:p>
        </p:txBody>
      </p:sp>
      <p:sp>
        <p:nvSpPr>
          <p:cNvPr id="11268" name="Content Placeholder 2"/>
          <p:cNvSpPr txBox="1">
            <a:spLocks/>
          </p:cNvSpPr>
          <p:nvPr/>
        </p:nvSpPr>
        <p:spPr bwMode="auto">
          <a:xfrm>
            <a:off x="147662" y="1285860"/>
            <a:ext cx="7924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ctr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None/>
            </a:pPr>
            <a:endParaRPr lang="ar-SA" sz="2700">
              <a:latin typeface="Georgia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219200" y="1857364"/>
            <a:ext cx="6553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954088" y="2124064"/>
            <a:ext cx="53181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6200000" flipH="1">
            <a:off x="7595408" y="2035945"/>
            <a:ext cx="369882" cy="127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4393406" y="2050238"/>
            <a:ext cx="35718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3" name="TextBox 21"/>
          <p:cNvSpPr txBox="1">
            <a:spLocks noChangeArrowheads="1"/>
          </p:cNvSpPr>
          <p:nvPr/>
        </p:nvSpPr>
        <p:spPr bwMode="auto">
          <a:xfrm>
            <a:off x="571472" y="2390764"/>
            <a:ext cx="213360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/>
            <a:r>
              <a:rPr lang="en-US" dirty="0"/>
              <a:t>   </a:t>
            </a:r>
            <a:r>
              <a:rPr lang="en-US" b="1" dirty="0"/>
              <a:t> </a:t>
            </a:r>
            <a:r>
              <a:rPr lang="en-US" sz="2000" b="1" dirty="0" smtClean="0">
                <a:solidFill>
                  <a:schemeClr val="tx2"/>
                </a:solidFill>
              </a:rPr>
              <a:t>Simple</a:t>
            </a:r>
            <a:endParaRPr lang="en-US" dirty="0"/>
          </a:p>
          <a:p>
            <a:pPr marL="342900" indent="-342900" algn="l">
              <a:buFontTx/>
              <a:buAutoNum type="arabicPeriod"/>
            </a:pPr>
            <a:r>
              <a:rPr lang="en-US" dirty="0" err="1" smtClean="0"/>
              <a:t>Triacylglycerol</a:t>
            </a:r>
            <a:endParaRPr lang="en-US" dirty="0" smtClean="0"/>
          </a:p>
          <a:p>
            <a:pPr marL="342900" indent="-342900" algn="l">
              <a:buFontTx/>
              <a:buAutoNum type="arabicPeriod"/>
            </a:pPr>
            <a:r>
              <a:rPr lang="en-US" dirty="0" smtClean="0"/>
              <a:t>Wax esters</a:t>
            </a:r>
          </a:p>
          <a:p>
            <a:pPr marL="342900" indent="-342900" algn="l">
              <a:buFontTx/>
              <a:buAutoNum type="arabicPeriod"/>
            </a:pPr>
            <a:r>
              <a:rPr lang="en-US" dirty="0" smtClean="0"/>
              <a:t>Sterol esters</a:t>
            </a:r>
            <a:endParaRPr lang="en-US" dirty="0"/>
          </a:p>
        </p:txBody>
      </p:sp>
      <p:sp>
        <p:nvSpPr>
          <p:cNvPr id="11274" name="TextBox 22"/>
          <p:cNvSpPr txBox="1">
            <a:spLocks noChangeArrowheads="1"/>
          </p:cNvSpPr>
          <p:nvPr/>
        </p:nvSpPr>
        <p:spPr bwMode="auto">
          <a:xfrm>
            <a:off x="3214678" y="2157394"/>
            <a:ext cx="32861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  <a:latin typeface="Georgia" pitchFamily="18" charset="0"/>
              </a:rPr>
              <a:t>Complex (compound)</a:t>
            </a:r>
            <a:endParaRPr lang="ar-SA" sz="2000" b="1" dirty="0">
              <a:solidFill>
                <a:schemeClr val="tx2"/>
              </a:solidFill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1275" name="TextBox 23"/>
          <p:cNvSpPr txBox="1">
            <a:spLocks noChangeArrowheads="1"/>
          </p:cNvSpPr>
          <p:nvPr/>
        </p:nvSpPr>
        <p:spPr bwMode="auto">
          <a:xfrm>
            <a:off x="6848476" y="2157394"/>
            <a:ext cx="215268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/>
            <a:r>
              <a:rPr lang="en-US" sz="2000" b="1" dirty="0">
                <a:solidFill>
                  <a:schemeClr val="tx2"/>
                </a:solidFill>
              </a:rPr>
              <a:t>       </a:t>
            </a:r>
            <a:r>
              <a:rPr lang="en-US" sz="2000" b="1" dirty="0" smtClean="0">
                <a:solidFill>
                  <a:schemeClr val="tx2"/>
                </a:solidFill>
              </a:rPr>
              <a:t>Derived &amp; associated</a:t>
            </a:r>
            <a:endParaRPr lang="en-US" sz="2000" b="1" dirty="0">
              <a:solidFill>
                <a:schemeClr val="tx2"/>
              </a:solidFill>
            </a:endParaRPr>
          </a:p>
          <a:p>
            <a:pPr marL="342900" indent="-342900" algn="l">
              <a:buFontTx/>
              <a:buAutoNum type="arabicPeriod"/>
            </a:pPr>
            <a:r>
              <a:rPr lang="en-US" dirty="0"/>
              <a:t>Fatty acids</a:t>
            </a:r>
          </a:p>
          <a:p>
            <a:pPr marL="342900" indent="-342900" algn="l">
              <a:buFontTx/>
              <a:buAutoNum type="arabicPeriod"/>
            </a:pPr>
            <a:r>
              <a:rPr lang="en-US" dirty="0"/>
              <a:t>Sterols</a:t>
            </a:r>
          </a:p>
          <a:p>
            <a:pPr marL="342900" indent="-342900" algn="l">
              <a:buFontTx/>
              <a:buAutoNum type="arabicPeriod"/>
            </a:pPr>
            <a:r>
              <a:rPr lang="en-US" dirty="0" err="1"/>
              <a:t>Diglycerides</a:t>
            </a:r>
            <a:endParaRPr lang="en-US" dirty="0"/>
          </a:p>
          <a:p>
            <a:pPr marL="342900" indent="-342900" algn="l">
              <a:buFontTx/>
              <a:buAutoNum type="arabicPeriod"/>
            </a:pPr>
            <a:r>
              <a:rPr lang="en-US" dirty="0" err="1" smtClean="0"/>
              <a:t>Monoglycerides</a:t>
            </a:r>
            <a:endParaRPr lang="en-US" dirty="0" smtClean="0"/>
          </a:p>
          <a:p>
            <a:pPr marL="342900" indent="-342900" algn="l">
              <a:buFontTx/>
              <a:buAutoNum type="arabicPeriod"/>
            </a:pPr>
            <a:r>
              <a:rPr lang="en-US" dirty="0" smtClean="0"/>
              <a:t>Steroids.</a:t>
            </a:r>
          </a:p>
          <a:p>
            <a:pPr marL="342900" indent="-342900" algn="l">
              <a:buFontTx/>
              <a:buAutoNum type="arabicPeriod"/>
            </a:pPr>
            <a:r>
              <a:rPr lang="en-US" dirty="0" smtClean="0"/>
              <a:t>Bile acids.</a:t>
            </a:r>
          </a:p>
          <a:p>
            <a:pPr marL="342900" indent="-342900" algn="l">
              <a:buFontTx/>
              <a:buAutoNum type="arabicPeriod"/>
            </a:pPr>
            <a:r>
              <a:rPr lang="en-US" sz="1400" dirty="0" smtClean="0"/>
              <a:t>Fat soluble vitamins</a:t>
            </a:r>
            <a:endParaRPr lang="en-US" sz="1400" dirty="0"/>
          </a:p>
        </p:txBody>
      </p:sp>
      <p:cxnSp>
        <p:nvCxnSpPr>
          <p:cNvPr id="26" name="Straight Connector 25"/>
          <p:cNvCxnSpPr>
            <a:stCxn id="11274" idx="2"/>
            <a:endCxn id="11274" idx="2"/>
          </p:cNvCxnSpPr>
          <p:nvPr/>
        </p:nvCxnSpPr>
        <p:spPr>
          <a:xfrm rot="5400000">
            <a:off x="4857752" y="2557504"/>
            <a:ext cx="15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4383088" y="2760656"/>
            <a:ext cx="37941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276600" y="2928934"/>
            <a:ext cx="2438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16200000" flipH="1">
            <a:off x="2854317" y="3354393"/>
            <a:ext cx="855670" cy="79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16200000" flipH="1">
            <a:off x="5393537" y="3250404"/>
            <a:ext cx="642942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81" name="TextBox 53"/>
          <p:cNvSpPr txBox="1">
            <a:spLocks noChangeArrowheads="1"/>
          </p:cNvSpPr>
          <p:nvPr/>
        </p:nvSpPr>
        <p:spPr bwMode="auto">
          <a:xfrm>
            <a:off x="2571736" y="3845486"/>
            <a:ext cx="1905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Georgia" pitchFamily="18" charset="0"/>
              </a:rPr>
              <a:t>Phospholipids</a:t>
            </a:r>
            <a:endParaRPr lang="ar-SA" b="1" dirty="0">
              <a:solidFill>
                <a:srgbClr val="008000"/>
              </a:solidFill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1282" name="TextBox 54"/>
          <p:cNvSpPr txBox="1">
            <a:spLocks noChangeArrowheads="1"/>
          </p:cNvSpPr>
          <p:nvPr/>
        </p:nvSpPr>
        <p:spPr bwMode="auto">
          <a:xfrm>
            <a:off x="4724416" y="3571876"/>
            <a:ext cx="2133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dirty="0">
                <a:latin typeface="Georgia" pitchFamily="18" charset="0"/>
              </a:rPr>
              <a:t>  </a:t>
            </a:r>
            <a:r>
              <a:rPr lang="en-US" b="1" dirty="0" err="1">
                <a:solidFill>
                  <a:srgbClr val="008000"/>
                </a:solidFill>
                <a:latin typeface="Georgia" pitchFamily="18" charset="0"/>
              </a:rPr>
              <a:t>Glycolipids</a:t>
            </a:r>
            <a:endParaRPr lang="en-US" b="1" dirty="0">
              <a:solidFill>
                <a:srgbClr val="008000"/>
              </a:solidFill>
              <a:latin typeface="Georgia" pitchFamily="18" charset="0"/>
            </a:endParaRPr>
          </a:p>
          <a:p>
            <a:pPr algn="l"/>
            <a:r>
              <a:rPr lang="en-US" dirty="0" smtClean="0">
                <a:latin typeface="Georgia" pitchFamily="18" charset="0"/>
              </a:rPr>
              <a:t>1.Cerebrosides</a:t>
            </a:r>
          </a:p>
          <a:p>
            <a:pPr algn="l"/>
            <a:r>
              <a:rPr lang="en-US" dirty="0" smtClean="0">
                <a:latin typeface="Georgia" pitchFamily="18" charset="0"/>
              </a:rPr>
              <a:t>2. </a:t>
            </a:r>
            <a:r>
              <a:rPr lang="en-US" dirty="0" err="1" smtClean="0">
                <a:latin typeface="Georgia" pitchFamily="18" charset="0"/>
              </a:rPr>
              <a:t>sulfatides</a:t>
            </a:r>
            <a:endParaRPr lang="en-US" dirty="0">
              <a:latin typeface="Georgia" pitchFamily="18" charset="0"/>
            </a:endParaRPr>
          </a:p>
          <a:p>
            <a:pPr algn="l"/>
            <a:r>
              <a:rPr lang="en-US" dirty="0">
                <a:latin typeface="Georgia" pitchFamily="18" charset="0"/>
              </a:rPr>
              <a:t>3</a:t>
            </a:r>
            <a:r>
              <a:rPr lang="en-US" dirty="0" smtClean="0">
                <a:latin typeface="Georgia" pitchFamily="18" charset="0"/>
              </a:rPr>
              <a:t>.Gangliosides</a:t>
            </a:r>
            <a:endParaRPr lang="ar-SA" dirty="0">
              <a:latin typeface="Georgia" pitchFamily="18" charset="0"/>
              <a:cs typeface="Times New Roman" pitchFamily="18" charset="0"/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 rot="5400000">
            <a:off x="2984499" y="4576771"/>
            <a:ext cx="592132" cy="111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1295400" y="4876800"/>
            <a:ext cx="64008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85" name="TextBox 60"/>
          <p:cNvSpPr txBox="1">
            <a:spLocks noChangeArrowheads="1"/>
          </p:cNvSpPr>
          <p:nvPr/>
        </p:nvSpPr>
        <p:spPr bwMode="auto">
          <a:xfrm>
            <a:off x="381000" y="5029200"/>
            <a:ext cx="4333876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b="1" dirty="0" err="1">
                <a:latin typeface="Georgia" pitchFamily="18" charset="0"/>
              </a:rPr>
              <a:t>Glycerophospholipids</a:t>
            </a:r>
            <a:endParaRPr lang="en-US" b="1" dirty="0">
              <a:latin typeface="Georgia" pitchFamily="18" charset="0"/>
            </a:endParaRPr>
          </a:p>
          <a:p>
            <a:pPr algn="l"/>
            <a:r>
              <a:rPr lang="en-US" dirty="0">
                <a:latin typeface="Georgia" pitchFamily="18" charset="0"/>
              </a:rPr>
              <a:t>1.Phosphatidylcholine </a:t>
            </a:r>
            <a:r>
              <a:rPr lang="en-US" dirty="0" smtClean="0">
                <a:latin typeface="Georgia" pitchFamily="18" charset="0"/>
              </a:rPr>
              <a:t>(lecithin)</a:t>
            </a:r>
            <a:endParaRPr lang="en-US" dirty="0">
              <a:latin typeface="Georgia" pitchFamily="18" charset="0"/>
            </a:endParaRPr>
          </a:p>
          <a:p>
            <a:pPr algn="l"/>
            <a:r>
              <a:rPr lang="en-US" dirty="0">
                <a:latin typeface="Georgia" pitchFamily="18" charset="0"/>
              </a:rPr>
              <a:t>2.Phosphatidylethanolamine </a:t>
            </a:r>
            <a:r>
              <a:rPr lang="en-US" dirty="0" smtClean="0">
                <a:latin typeface="Georgia" pitchFamily="18" charset="0"/>
              </a:rPr>
              <a:t>(</a:t>
            </a:r>
            <a:r>
              <a:rPr lang="en-US" dirty="0" err="1" smtClean="0">
                <a:latin typeface="Georgia" pitchFamily="18" charset="0"/>
              </a:rPr>
              <a:t>cephalin</a:t>
            </a:r>
            <a:r>
              <a:rPr lang="en-US" dirty="0" smtClean="0">
                <a:latin typeface="Georgia" pitchFamily="18" charset="0"/>
              </a:rPr>
              <a:t>)</a:t>
            </a:r>
            <a:endParaRPr lang="en-US" dirty="0">
              <a:latin typeface="Georgia" pitchFamily="18" charset="0"/>
            </a:endParaRPr>
          </a:p>
          <a:p>
            <a:pPr algn="l"/>
            <a:r>
              <a:rPr lang="en-US" dirty="0">
                <a:latin typeface="Georgia" pitchFamily="18" charset="0"/>
              </a:rPr>
              <a:t>3.Phosphatidylinositol (PI</a:t>
            </a:r>
            <a:r>
              <a:rPr lang="en-US" dirty="0" smtClean="0">
                <a:latin typeface="Georgia" pitchFamily="18" charset="0"/>
              </a:rPr>
              <a:t>)</a:t>
            </a:r>
          </a:p>
          <a:p>
            <a:pPr algn="l"/>
            <a:r>
              <a:rPr lang="en-US" dirty="0" smtClean="0">
                <a:latin typeface="Georgia" pitchFamily="18" charset="0"/>
              </a:rPr>
              <a:t>4. </a:t>
            </a:r>
            <a:r>
              <a:rPr lang="en-US" dirty="0" err="1" smtClean="0">
                <a:latin typeface="Georgia" pitchFamily="18" charset="0"/>
              </a:rPr>
              <a:t>Cardiolipin</a:t>
            </a:r>
            <a:r>
              <a:rPr lang="en-US" dirty="0" smtClean="0">
                <a:latin typeface="Georgia" pitchFamily="18" charset="0"/>
              </a:rPr>
              <a:t> </a:t>
            </a:r>
            <a:endParaRPr lang="en-US" dirty="0">
              <a:latin typeface="Georgia" pitchFamily="18" charset="0"/>
            </a:endParaRPr>
          </a:p>
        </p:txBody>
      </p:sp>
      <p:cxnSp>
        <p:nvCxnSpPr>
          <p:cNvPr id="63" name="Straight Connector 62"/>
          <p:cNvCxnSpPr/>
          <p:nvPr/>
        </p:nvCxnSpPr>
        <p:spPr>
          <a:xfrm rot="5400000">
            <a:off x="1181101" y="4991100"/>
            <a:ext cx="228600" cy="3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5400000">
            <a:off x="7581901" y="4991100"/>
            <a:ext cx="228600" cy="3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88" name="TextBox 65"/>
          <p:cNvSpPr txBox="1">
            <a:spLocks noChangeArrowheads="1"/>
          </p:cNvSpPr>
          <p:nvPr/>
        </p:nvSpPr>
        <p:spPr bwMode="auto">
          <a:xfrm>
            <a:off x="6172200" y="5105400"/>
            <a:ext cx="25146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dirty="0">
                <a:latin typeface="Georgia" pitchFamily="18" charset="0"/>
              </a:rPr>
              <a:t>           </a:t>
            </a:r>
            <a:r>
              <a:rPr lang="en-US" b="1" dirty="0" err="1">
                <a:latin typeface="Georgia" pitchFamily="18" charset="0"/>
              </a:rPr>
              <a:t>Sphingolipids</a:t>
            </a:r>
            <a:endParaRPr lang="en-US" b="1" dirty="0">
              <a:latin typeface="Georgia" pitchFamily="18" charset="0"/>
            </a:endParaRPr>
          </a:p>
          <a:p>
            <a:pPr algn="l"/>
            <a:r>
              <a:rPr lang="en-US" dirty="0">
                <a:latin typeface="Georgia" pitchFamily="18" charset="0"/>
              </a:rPr>
              <a:t>           1.Ceramides</a:t>
            </a:r>
          </a:p>
          <a:p>
            <a:pPr algn="l"/>
            <a:r>
              <a:rPr lang="en-US" dirty="0">
                <a:latin typeface="Georgia" pitchFamily="18" charset="0"/>
              </a:rPr>
              <a:t>           2.Sphingomyelin</a:t>
            </a:r>
            <a:endParaRPr lang="ar-SA" dirty="0">
              <a:latin typeface="Georgia" pitchFamily="18" charset="0"/>
              <a:cs typeface="Times New Roman" pitchFamily="18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rot="5400000">
            <a:off x="4421188" y="2722557"/>
            <a:ext cx="304800" cy="3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53"/>
          <p:cNvSpPr txBox="1">
            <a:spLocks noChangeArrowheads="1"/>
          </p:cNvSpPr>
          <p:nvPr/>
        </p:nvSpPr>
        <p:spPr bwMode="auto">
          <a:xfrm>
            <a:off x="3595694" y="3143248"/>
            <a:ext cx="1905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  <a:latin typeface="Georgia" pitchFamily="18" charset="0"/>
                <a:cs typeface="Times New Roman" pitchFamily="18" charset="0"/>
              </a:rPr>
              <a:t>lipoproteins</a:t>
            </a:r>
            <a:endParaRPr lang="ar-SA" b="1" dirty="0">
              <a:solidFill>
                <a:srgbClr val="008000"/>
              </a:solidFill>
              <a:latin typeface="Georgia" pitchFamily="18" charset="0"/>
              <a:cs typeface="Times New Roman" pitchFamily="18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rot="5400000">
            <a:off x="4421188" y="2989260"/>
            <a:ext cx="304800" cy="3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7322"/>
            <a:ext cx="8229600" cy="9271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/>
              <a:t>Classification of lipids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1260491"/>
            <a:ext cx="8186766" cy="5026029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solidFill>
                  <a:srgbClr val="0070C0"/>
                </a:solidFill>
              </a:rPr>
              <a:t>I.  </a:t>
            </a:r>
            <a:r>
              <a:rPr lang="en-US" sz="2000" b="1" u="sng" dirty="0" smtClean="0">
                <a:solidFill>
                  <a:srgbClr val="0070C0"/>
                </a:solidFill>
              </a:rPr>
              <a:t>Simple lipids: </a:t>
            </a:r>
            <a:r>
              <a:rPr lang="en-US" sz="2000" b="1" dirty="0" smtClean="0">
                <a:solidFill>
                  <a:srgbClr val="0070C0"/>
                </a:solidFill>
              </a:rPr>
              <a:t>(= alcohol + F.A.)</a:t>
            </a:r>
            <a:endParaRPr lang="en-US" sz="2000" b="1" i="1" dirty="0" smtClean="0"/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b="1" i="1" dirty="0" smtClean="0">
                <a:solidFill>
                  <a:srgbClr val="669900"/>
                </a:solidFill>
              </a:rPr>
              <a:t>1. </a:t>
            </a:r>
            <a:r>
              <a:rPr lang="en-US" sz="2000" b="1" dirty="0" smtClean="0">
                <a:solidFill>
                  <a:srgbClr val="669900"/>
                </a:solidFill>
              </a:rPr>
              <a:t>True fats: </a:t>
            </a:r>
            <a:r>
              <a:rPr lang="en-US" sz="2000" dirty="0" smtClean="0"/>
              <a:t>Esters of fatty acids with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glycerol</a:t>
            </a:r>
            <a:r>
              <a:rPr lang="en-US" sz="2000" dirty="0" smtClean="0"/>
              <a:t>.</a:t>
            </a:r>
            <a:endParaRPr lang="en-US" sz="2000" b="1" dirty="0" smtClean="0"/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solidFill>
                  <a:srgbClr val="669900"/>
                </a:solidFill>
              </a:rPr>
              <a:t>2. Waxes:</a:t>
            </a:r>
            <a:r>
              <a:rPr lang="en-US" sz="2000" dirty="0" smtClean="0"/>
              <a:t> Esters of fatty acids  with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higher</a:t>
            </a:r>
            <a:r>
              <a:rPr lang="en-US" sz="2000" dirty="0" smtClean="0"/>
              <a:t> molecular weight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monohydric</a:t>
            </a:r>
            <a:r>
              <a:rPr lang="en-US" sz="2000" dirty="0" smtClean="0"/>
              <a:t> alcohol. </a:t>
            </a:r>
          </a:p>
          <a:p>
            <a:pPr marL="812800" indent="-812800">
              <a:lnSpc>
                <a:spcPct val="90000"/>
              </a:lnSpc>
              <a:buNone/>
              <a:defRPr/>
            </a:pPr>
            <a:r>
              <a:rPr lang="en-US" sz="2000" b="1" dirty="0" smtClean="0">
                <a:solidFill>
                  <a:srgbClr val="0070C0"/>
                </a:solidFill>
              </a:rPr>
              <a:t>II. </a:t>
            </a:r>
            <a:r>
              <a:rPr lang="en-US" sz="2000" b="1" u="sng" dirty="0" smtClean="0">
                <a:solidFill>
                  <a:srgbClr val="0070C0"/>
                </a:solidFill>
              </a:rPr>
              <a:t>Complex lipids </a:t>
            </a:r>
            <a:r>
              <a:rPr lang="en-US" sz="2000" b="1" dirty="0" smtClean="0">
                <a:solidFill>
                  <a:srgbClr val="0070C0"/>
                </a:solidFill>
              </a:rPr>
              <a:t>(compound lipids):</a:t>
            </a:r>
          </a:p>
          <a:p>
            <a:pPr marL="812800" indent="-812800">
              <a:lnSpc>
                <a:spcPct val="90000"/>
              </a:lnSpc>
              <a:buNone/>
              <a:defRPr/>
            </a:pPr>
            <a:r>
              <a:rPr lang="en-US" sz="2000" b="1" dirty="0" smtClean="0">
                <a:solidFill>
                  <a:srgbClr val="0070C0"/>
                </a:solidFill>
              </a:rPr>
              <a:t>    (= alcohol + F.A. + group)</a:t>
            </a:r>
          </a:p>
          <a:p>
            <a:pPr marL="812800" indent="-812800">
              <a:lnSpc>
                <a:spcPct val="90000"/>
              </a:lnSpc>
              <a:defRPr/>
            </a:pPr>
            <a:r>
              <a:rPr lang="en-US" sz="2000" dirty="0" smtClean="0"/>
              <a:t>They are esters of fatty acids with alcohol and in addition they contain another group. </a:t>
            </a:r>
            <a:r>
              <a:rPr lang="en-US" sz="2000" i="1" dirty="0" smtClean="0"/>
              <a:t>e.g. (</a:t>
            </a:r>
            <a:r>
              <a:rPr lang="en-US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phosphate, carbohydrate, </a:t>
            </a:r>
            <a:r>
              <a:rPr lang="en-US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sulphate</a:t>
            </a:r>
            <a:r>
              <a:rPr lang="en-US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protein).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000" b="1" dirty="0" smtClean="0">
                <a:solidFill>
                  <a:srgbClr val="0070C0"/>
                </a:solidFill>
              </a:rPr>
              <a:t>III.  </a:t>
            </a:r>
            <a:r>
              <a:rPr lang="en-US" sz="2000" b="1" u="sng" dirty="0" smtClean="0">
                <a:solidFill>
                  <a:srgbClr val="0070C0"/>
                </a:solidFill>
              </a:rPr>
              <a:t>Derived &amp; associated lipids:</a:t>
            </a:r>
            <a:endParaRPr lang="en-US" sz="2000" b="1" u="sng" dirty="0" smtClean="0"/>
          </a:p>
          <a:p>
            <a:pPr>
              <a:lnSpc>
                <a:spcPct val="90000"/>
              </a:lnSpc>
              <a:buNone/>
              <a:defRPr/>
            </a:pPr>
            <a:r>
              <a:rPr lang="en-US" sz="2000" dirty="0" smtClean="0"/>
              <a:t>1. Fatty acids.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000" dirty="0" smtClean="0"/>
              <a:t>2. Alcohols: glycerol, </a:t>
            </a:r>
            <a:r>
              <a:rPr lang="en-US" sz="2000" dirty="0" err="1" smtClean="0"/>
              <a:t>sphingosine</a:t>
            </a:r>
            <a:r>
              <a:rPr lang="en-US" sz="2000" dirty="0" smtClean="0"/>
              <a:t>, cholesterol.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000" dirty="0" smtClean="0"/>
              <a:t>3. Steroids: sex hormones, </a:t>
            </a:r>
            <a:r>
              <a:rPr lang="en-US" sz="2000" dirty="0" err="1" smtClean="0"/>
              <a:t>mineralocorticoids</a:t>
            </a:r>
            <a:r>
              <a:rPr lang="en-US" sz="2000" dirty="0" smtClean="0"/>
              <a:t>, …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000" dirty="0" smtClean="0"/>
              <a:t>4. </a:t>
            </a:r>
            <a:r>
              <a:rPr lang="en-US" sz="2000" dirty="0" err="1" smtClean="0"/>
              <a:t>Carotenoids</a:t>
            </a:r>
            <a:r>
              <a:rPr lang="en-US" sz="2000" dirty="0" smtClean="0"/>
              <a:t>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000" dirty="0" smtClean="0"/>
              <a:t>5. Fat soluble vitamins: Vitamins A, D, E and K.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3200" dirty="0" smtClean="0"/>
              <a:t>Alcohols:</a:t>
            </a:r>
            <a:br>
              <a:rPr lang="en-US" sz="3200" dirty="0" smtClean="0"/>
            </a:br>
            <a:r>
              <a:rPr lang="en-US" sz="3200" dirty="0" smtClean="0"/>
              <a:t>1. Glycerol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0491"/>
            <a:ext cx="5400684" cy="4525963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It is a </a:t>
            </a:r>
            <a:r>
              <a:rPr lang="en-US" sz="2400" b="1" dirty="0" err="1" smtClean="0">
                <a:solidFill>
                  <a:srgbClr val="0070C0"/>
                </a:solidFill>
              </a:rPr>
              <a:t>trihydric</a:t>
            </a:r>
            <a:r>
              <a:rPr lang="en-US" sz="2400" dirty="0" smtClean="0"/>
              <a:t> alcohol containing three hydroxyl groups.  It is colorless, syrupy liquid, sweet and very hygroscopic.</a:t>
            </a:r>
          </a:p>
          <a:p>
            <a:pPr>
              <a:lnSpc>
                <a:spcPct val="90000"/>
              </a:lnSpc>
              <a:buNone/>
              <a:defRPr/>
            </a:pPr>
            <a:endParaRPr lang="en-US" sz="2000" dirty="0" smtClean="0"/>
          </a:p>
          <a:p>
            <a:pPr>
              <a:lnSpc>
                <a:spcPct val="90000"/>
              </a:lnSpc>
              <a:buNone/>
              <a:defRPr/>
            </a:pPr>
            <a:r>
              <a:rPr lang="en-US" sz="3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2. </a:t>
            </a:r>
            <a:r>
              <a:rPr lang="en-US" sz="3600" b="1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Sphingosine</a:t>
            </a:r>
            <a:r>
              <a:rPr lang="en-US" sz="3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</a:p>
          <a:p>
            <a:pPr>
              <a:lnSpc>
                <a:spcPct val="95000"/>
              </a:lnSpc>
              <a:spcAft>
                <a:spcPct val="30000"/>
              </a:spcAft>
              <a:buFont typeface="Arial" pitchFamily="34" charset="0"/>
              <a:buChar char="•"/>
            </a:pPr>
            <a:r>
              <a:rPr lang="en-US" sz="2400" dirty="0" err="1" smtClean="0"/>
              <a:t>Sphingosine</a:t>
            </a:r>
            <a:r>
              <a:rPr lang="en-US" sz="2400" dirty="0" smtClean="0"/>
              <a:t> may be </a:t>
            </a:r>
            <a:r>
              <a:rPr lang="en-US" sz="2400" dirty="0" err="1" smtClean="0"/>
              <a:t>phosphorylated</a:t>
            </a:r>
            <a:r>
              <a:rPr lang="en-US" sz="2400" dirty="0" smtClean="0"/>
              <a:t> to produce the </a:t>
            </a:r>
            <a:r>
              <a:rPr lang="en-US" sz="2400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signal molecule </a:t>
            </a:r>
            <a:r>
              <a:rPr lang="en-US" sz="2400" b="1" dirty="0" smtClean="0">
                <a:solidFill>
                  <a:srgbClr val="0070C0"/>
                </a:solidFill>
              </a:rPr>
              <a:t>sphingosine-1-phosphate</a:t>
            </a:r>
            <a:r>
              <a:rPr lang="en-US" sz="2400" dirty="0" smtClean="0">
                <a:solidFill>
                  <a:srgbClr val="0070C0"/>
                </a:solidFill>
              </a:rPr>
              <a:t>. </a:t>
            </a:r>
          </a:p>
          <a:p>
            <a:pPr>
              <a:lnSpc>
                <a:spcPct val="95000"/>
              </a:lnSpc>
              <a:spcAft>
                <a:spcPct val="30000"/>
              </a:spcAft>
            </a:pPr>
            <a:r>
              <a:rPr lang="en-US" sz="2400" dirty="0" smtClean="0"/>
              <a:t>Derivatives of </a:t>
            </a:r>
            <a:r>
              <a:rPr lang="en-US" sz="2400" dirty="0" err="1" smtClean="0"/>
              <a:t>sphingosine</a:t>
            </a:r>
            <a:r>
              <a:rPr lang="en-US" sz="2400" dirty="0" smtClean="0"/>
              <a:t> are commonly found as constituents of biological </a:t>
            </a:r>
            <a:r>
              <a:rPr lang="en-US" sz="2400" b="1" dirty="0" smtClean="0">
                <a:solidFill>
                  <a:srgbClr val="0070C0"/>
                </a:solidFill>
              </a:rPr>
              <a:t>membranes.</a:t>
            </a:r>
          </a:p>
          <a:p>
            <a:pPr>
              <a:lnSpc>
                <a:spcPct val="90000"/>
              </a:lnSpc>
              <a:defRPr/>
            </a:pPr>
            <a:endParaRPr lang="en-US" sz="2400" dirty="0" smtClean="0"/>
          </a:p>
        </p:txBody>
      </p:sp>
      <p:graphicFrame>
        <p:nvGraphicFramePr>
          <p:cNvPr id="323585" name="Object 4"/>
          <p:cNvGraphicFramePr>
            <a:graphicFrameLocks noChangeAspect="1"/>
          </p:cNvGraphicFramePr>
          <p:nvPr/>
        </p:nvGraphicFramePr>
        <p:xfrm>
          <a:off x="6005540" y="785794"/>
          <a:ext cx="2495550" cy="25003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633" name="Picture" r:id="rId3" imgW="1143000" imgH="1315212" progId="Word.Picture.8">
                  <p:embed/>
                </p:oleObj>
              </mc:Choice>
              <mc:Fallback>
                <p:oleObj name="Picture" r:id="rId3" imgW="1143000" imgH="1315212" progId="Word.Picture.8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5540" y="785794"/>
                        <a:ext cx="2495550" cy="250032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3586" name="Object 4"/>
          <p:cNvGraphicFramePr>
            <a:graphicFrameLocks noChangeAspect="1"/>
          </p:cNvGraphicFramePr>
          <p:nvPr/>
        </p:nvGraphicFramePr>
        <p:xfrm>
          <a:off x="6072197" y="3286141"/>
          <a:ext cx="2428865" cy="30718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634" name="Picture" r:id="rId5" imgW="1429512" imgH="1714500" progId="Word.Picture.8">
                  <p:embed/>
                </p:oleObj>
              </mc:Choice>
              <mc:Fallback>
                <p:oleObj name="Picture" r:id="rId5" imgW="1429512" imgH="1714500" progId="Word.Picture.8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2197" y="3286141"/>
                        <a:ext cx="2428865" cy="307181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val 5"/>
          <p:cNvSpPr/>
          <p:nvPr/>
        </p:nvSpPr>
        <p:spPr bwMode="auto">
          <a:xfrm>
            <a:off x="6643702" y="3357562"/>
            <a:ext cx="571504" cy="357190"/>
          </a:xfrm>
          <a:prstGeom prst="ellipse">
            <a:avLst/>
          </a:prstGeom>
          <a:noFill/>
          <a:ln w="635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8" name="Oval 7"/>
          <p:cNvSpPr/>
          <p:nvPr/>
        </p:nvSpPr>
        <p:spPr bwMode="auto">
          <a:xfrm>
            <a:off x="7000892" y="4357694"/>
            <a:ext cx="571504" cy="357190"/>
          </a:xfrm>
          <a:prstGeom prst="ellipse">
            <a:avLst/>
          </a:prstGeom>
          <a:noFill/>
          <a:ln w="635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Fatty acids (F.A.)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9244A29-41BF-4B9B-B918-F4E10D6789E9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Fatty acids structure</a:t>
            </a:r>
            <a:endParaRPr lang="en-US" sz="3200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4422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000" dirty="0" smtClean="0"/>
              <a:t>They are </a:t>
            </a:r>
            <a:r>
              <a:rPr lang="en-US" sz="2000" b="1" dirty="0" smtClean="0">
                <a:solidFill>
                  <a:srgbClr val="0070C0"/>
                </a:solidFill>
              </a:rPr>
              <a:t>aliphatic</a:t>
            </a: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rgbClr val="0070C0"/>
                </a:solidFill>
              </a:rPr>
              <a:t>monocarboxylic</a:t>
            </a:r>
            <a:r>
              <a:rPr lang="en-US" sz="2000" dirty="0" smtClean="0"/>
              <a:t> organic acids.</a:t>
            </a:r>
          </a:p>
          <a:p>
            <a:pPr>
              <a:lnSpc>
                <a:spcPct val="90000"/>
              </a:lnSpc>
              <a:defRPr/>
            </a:pPr>
            <a:r>
              <a:rPr lang="en-US" sz="2000" dirty="0"/>
              <a:t>At physiological pH, the carboxyl group is readily ionized, rendering a negative charge onto fatty acids in </a:t>
            </a:r>
            <a:r>
              <a:rPr lang="en-US" sz="2000" dirty="0" smtClean="0"/>
              <a:t>body </a:t>
            </a:r>
            <a:r>
              <a:rPr lang="en-US" sz="2000" dirty="0"/>
              <a:t>fluids</a:t>
            </a:r>
            <a:r>
              <a:rPr lang="en-US" sz="2000" dirty="0" smtClean="0"/>
              <a:t>.</a:t>
            </a:r>
          </a:p>
          <a:p>
            <a:pPr lvl="0">
              <a:lnSpc>
                <a:spcPct val="90000"/>
              </a:lnSpc>
              <a:defRPr/>
            </a:pPr>
            <a:r>
              <a:rPr lang="en-US" sz="2000" dirty="0" smtClean="0"/>
              <a:t>They are obtained mostly from the hydrolysis of natural fats and oils (triglycerides &amp; phospholipids). Most naturally occurring fatty acids have an </a:t>
            </a:r>
            <a:r>
              <a:rPr lang="en-US" sz="2000" b="1" dirty="0" smtClean="0">
                <a:solidFill>
                  <a:srgbClr val="C00000"/>
                </a:solidFill>
              </a:rPr>
              <a:t>even</a:t>
            </a:r>
            <a:r>
              <a:rPr lang="en-US" sz="2000" dirty="0" smtClean="0"/>
              <a:t> number of carbon atoms, from </a:t>
            </a:r>
            <a:r>
              <a:rPr lang="en-US" sz="2000" b="1" dirty="0" smtClean="0">
                <a:solidFill>
                  <a:srgbClr val="C00000"/>
                </a:solidFill>
              </a:rPr>
              <a:t>4</a:t>
            </a:r>
            <a:r>
              <a:rPr lang="en-US" sz="2000" dirty="0" smtClean="0"/>
              <a:t> to </a:t>
            </a:r>
            <a:r>
              <a:rPr lang="en-US" sz="2000" b="1" dirty="0" smtClean="0">
                <a:solidFill>
                  <a:srgbClr val="C00000"/>
                </a:solidFill>
              </a:rPr>
              <a:t>28</a:t>
            </a:r>
            <a:r>
              <a:rPr lang="en-US" sz="2000" dirty="0" smtClean="0"/>
              <a:t>. </a:t>
            </a:r>
            <a:endParaRPr lang="en-US" sz="2000" b="1" dirty="0" smtClean="0">
              <a:solidFill>
                <a:srgbClr val="008000"/>
              </a:solidFill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Naming fatty acids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sz="2400" dirty="0" smtClean="0"/>
              <a:t>Arabic nomenclature: carboxyl carbon </a:t>
            </a:r>
            <a:r>
              <a:rPr lang="en-US" altLang="en-US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C-1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sz="2400" dirty="0" smtClean="0"/>
              <a:t>Common nomenclature: </a:t>
            </a:r>
            <a:r>
              <a:rPr lang="en-US" altLang="en-US" sz="2400" b="1" dirty="0" smtClean="0">
                <a:latin typeface="Symbol" pitchFamily="18" charset="2"/>
              </a:rPr>
              <a:t>a, b, g, d, e </a:t>
            </a:r>
            <a:r>
              <a:rPr lang="en-US" altLang="en-US" sz="2400" dirty="0" smtClean="0"/>
              <a:t>etc. </a:t>
            </a:r>
            <a:r>
              <a:rPr lang="en-US" altLang="en-US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C-1 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sz="2400" dirty="0" smtClean="0"/>
              <a:t>Carbon </a:t>
            </a:r>
            <a:r>
              <a:rPr lang="en-US" altLang="en-US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farthest from carboxyl </a:t>
            </a:r>
            <a:r>
              <a:rPr lang="en-US" altLang="en-US" sz="2400" dirty="0" smtClean="0"/>
              <a:t>is </a:t>
            </a:r>
            <a:r>
              <a:rPr lang="en-US" altLang="en-US" sz="2400" b="1" dirty="0" smtClean="0">
                <a:latin typeface="Symbol" pitchFamily="18" charset="2"/>
              </a:rPr>
              <a:t>w</a:t>
            </a:r>
          </a:p>
          <a:p>
            <a:pPr>
              <a:lnSpc>
                <a:spcPct val="90000"/>
              </a:lnSpc>
              <a:buNone/>
              <a:defRPr/>
            </a:pPr>
            <a:endParaRPr lang="en-US" b="1" dirty="0" smtClean="0">
              <a:solidFill>
                <a:schemeClr val="tx2"/>
              </a:solidFill>
              <a:latin typeface="Arial" charset="0"/>
            </a:endParaRPr>
          </a:p>
          <a:p>
            <a:pPr>
              <a:lnSpc>
                <a:spcPct val="90000"/>
              </a:lnSpc>
              <a:buNone/>
              <a:defRPr/>
            </a:pPr>
            <a:endParaRPr lang="en-US" b="1" dirty="0" smtClean="0">
              <a:solidFill>
                <a:schemeClr val="tx2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85852" y="4929198"/>
            <a:ext cx="6477026" cy="1428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8CA9-64D2-4FE5-B011-C867C0EF31A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80TGp_general_light_ani">
  <a:themeElements>
    <a:clrScheme name="Default Design 1">
      <a:dk1>
        <a:srgbClr val="000000"/>
      </a:dk1>
      <a:lt1>
        <a:srgbClr val="FDF58D"/>
      </a:lt1>
      <a:dk2>
        <a:srgbClr val="CC3300"/>
      </a:dk2>
      <a:lt2>
        <a:srgbClr val="808080"/>
      </a:lt2>
      <a:accent1>
        <a:srgbClr val="FF6161"/>
      </a:accent1>
      <a:accent2>
        <a:srgbClr val="FFC319"/>
      </a:accent2>
      <a:accent3>
        <a:srgbClr val="FEF9C5"/>
      </a:accent3>
      <a:accent4>
        <a:srgbClr val="000000"/>
      </a:accent4>
      <a:accent5>
        <a:srgbClr val="FFB7B7"/>
      </a:accent5>
      <a:accent6>
        <a:srgbClr val="E7B016"/>
      </a:accent6>
      <a:hlink>
        <a:srgbClr val="A8D02A"/>
      </a:hlink>
      <a:folHlink>
        <a:srgbClr val="5CB1F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DF58D"/>
        </a:lt1>
        <a:dk2>
          <a:srgbClr val="CC3300"/>
        </a:dk2>
        <a:lt2>
          <a:srgbClr val="808080"/>
        </a:lt2>
        <a:accent1>
          <a:srgbClr val="FF6161"/>
        </a:accent1>
        <a:accent2>
          <a:srgbClr val="FFC319"/>
        </a:accent2>
        <a:accent3>
          <a:srgbClr val="FEF9C5"/>
        </a:accent3>
        <a:accent4>
          <a:srgbClr val="000000"/>
        </a:accent4>
        <a:accent5>
          <a:srgbClr val="FFB7B7"/>
        </a:accent5>
        <a:accent6>
          <a:srgbClr val="E7B016"/>
        </a:accent6>
        <a:hlink>
          <a:srgbClr val="A8D02A"/>
        </a:hlink>
        <a:folHlink>
          <a:srgbClr val="5CB1F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E1F4D8"/>
        </a:lt1>
        <a:dk2>
          <a:srgbClr val="003366"/>
        </a:dk2>
        <a:lt2>
          <a:srgbClr val="808080"/>
        </a:lt2>
        <a:accent1>
          <a:srgbClr val="FFC319"/>
        </a:accent1>
        <a:accent2>
          <a:srgbClr val="A8D02A"/>
        </a:accent2>
        <a:accent3>
          <a:srgbClr val="EEF8E9"/>
        </a:accent3>
        <a:accent4>
          <a:srgbClr val="000000"/>
        </a:accent4>
        <a:accent5>
          <a:srgbClr val="FFDEAB"/>
        </a:accent5>
        <a:accent6>
          <a:srgbClr val="98BC25"/>
        </a:accent6>
        <a:hlink>
          <a:srgbClr val="5CB1FE"/>
        </a:hlink>
        <a:folHlink>
          <a:srgbClr val="FF61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EE9DE"/>
        </a:lt1>
        <a:dk2>
          <a:srgbClr val="000066"/>
        </a:dk2>
        <a:lt2>
          <a:srgbClr val="808080"/>
        </a:lt2>
        <a:accent1>
          <a:srgbClr val="5CB1FE"/>
        </a:accent1>
        <a:accent2>
          <a:srgbClr val="FF7575"/>
        </a:accent2>
        <a:accent3>
          <a:srgbClr val="FEF2EC"/>
        </a:accent3>
        <a:accent4>
          <a:srgbClr val="000000"/>
        </a:accent4>
        <a:accent5>
          <a:srgbClr val="B5D5FE"/>
        </a:accent5>
        <a:accent6>
          <a:srgbClr val="E76969"/>
        </a:accent6>
        <a:hlink>
          <a:srgbClr val="FFC319"/>
        </a:hlink>
        <a:folHlink>
          <a:srgbClr val="A8D02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DF58D"/>
    </a:lt1>
    <a:dk2>
      <a:srgbClr val="CC3300"/>
    </a:dk2>
    <a:lt2>
      <a:srgbClr val="808080"/>
    </a:lt2>
    <a:accent1>
      <a:srgbClr val="FF6161"/>
    </a:accent1>
    <a:accent2>
      <a:srgbClr val="FFC319"/>
    </a:accent2>
    <a:accent3>
      <a:srgbClr val="FEF9C5"/>
    </a:accent3>
    <a:accent4>
      <a:srgbClr val="000000"/>
    </a:accent4>
    <a:accent5>
      <a:srgbClr val="FFB7B7"/>
    </a:accent5>
    <a:accent6>
      <a:srgbClr val="E7B016"/>
    </a:accent6>
    <a:hlink>
      <a:srgbClr val="A8D02A"/>
    </a:hlink>
    <a:folHlink>
      <a:srgbClr val="5CB1FE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5776</TotalTime>
  <Words>1920</Words>
  <Application>Microsoft Office PowerPoint</Application>
  <PresentationFormat>On-screen Show (4:3)</PresentationFormat>
  <Paragraphs>301</Paragraphs>
  <Slides>31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580TGp_general_light_ani</vt:lpstr>
      <vt:lpstr>Picture</vt:lpstr>
      <vt:lpstr>Microsoft Word Picture</vt:lpstr>
      <vt:lpstr>Dr. Eman Shaat Professor  of Medical Biochemistry and Molecular Biology</vt:lpstr>
      <vt:lpstr>Lipids Definition</vt:lpstr>
      <vt:lpstr>Biomedical importance of lipids:</vt:lpstr>
      <vt:lpstr>Biomedical importance of lipids:</vt:lpstr>
      <vt:lpstr>Classification of lipids</vt:lpstr>
      <vt:lpstr>Classification of lipids</vt:lpstr>
      <vt:lpstr>Alcohols: 1. Glycerol</vt:lpstr>
      <vt:lpstr>Fatty acids (F.A.)</vt:lpstr>
      <vt:lpstr>Fatty acids structure</vt:lpstr>
      <vt:lpstr>Nomenclature of fatty acids</vt:lpstr>
      <vt:lpstr>Classification of fatty acids</vt:lpstr>
      <vt:lpstr>Classification of fatty acids</vt:lpstr>
      <vt:lpstr>Classification of fatty acids</vt:lpstr>
      <vt:lpstr>Cis- and trans- fatty acids</vt:lpstr>
      <vt:lpstr>The packing of fatty acids</vt:lpstr>
      <vt:lpstr>Nomenclature of fatty acids</vt:lpstr>
      <vt:lpstr>PowerPoint Presentation</vt:lpstr>
      <vt:lpstr>PowerPoint Presentation</vt:lpstr>
      <vt:lpstr>PowerPoint Presentation</vt:lpstr>
      <vt:lpstr>PowerPoint Presentation</vt:lpstr>
      <vt:lpstr>Docosa-Hexa-enoic acid (DHA):</vt:lpstr>
      <vt:lpstr>Classification of fatty acids</vt:lpstr>
      <vt:lpstr>FAT and BRAIN:</vt:lpstr>
      <vt:lpstr>The Mix – Omega-3 and Omega-6 </vt:lpstr>
      <vt:lpstr>EFAs importance:</vt:lpstr>
      <vt:lpstr>I.Simple lipids     1.True fat          Triglycerides (TG)             Triacylglycerol  (TAG)</vt:lpstr>
      <vt:lpstr>I.  Simple lipids</vt:lpstr>
      <vt:lpstr>Triglyceride (TG; TAG)</vt:lpstr>
      <vt:lpstr>Biological importance of true fats </vt:lpstr>
      <vt:lpstr>Classification of triglycerides (TG;TAG)</vt:lpstr>
      <vt:lpstr>Triacylglycerol (TG; TAG)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</dc:title>
  <dc:creator>SONY</dc:creator>
  <cp:lastModifiedBy>anas2621@outlook.com</cp:lastModifiedBy>
  <cp:revision>1141</cp:revision>
  <dcterms:created xsi:type="dcterms:W3CDTF">2013-11-26T13:19:47Z</dcterms:created>
  <dcterms:modified xsi:type="dcterms:W3CDTF">2019-10-16T12:10:41Z</dcterms:modified>
</cp:coreProperties>
</file>