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1" r:id="rId1"/>
  </p:sldMasterIdLst>
  <p:notesMasterIdLst>
    <p:notesMasterId r:id="rId55"/>
  </p:notesMasterIdLst>
  <p:handoutMasterIdLst>
    <p:handoutMasterId r:id="rId56"/>
  </p:handoutMasterIdLst>
  <p:sldIdLst>
    <p:sldId id="358" r:id="rId2"/>
    <p:sldId id="393" r:id="rId3"/>
    <p:sldId id="394" r:id="rId4"/>
    <p:sldId id="360" r:id="rId5"/>
    <p:sldId id="381" r:id="rId6"/>
    <p:sldId id="397" r:id="rId7"/>
    <p:sldId id="375" r:id="rId8"/>
    <p:sldId id="376" r:id="rId9"/>
    <p:sldId id="377" r:id="rId10"/>
    <p:sldId id="419" r:id="rId11"/>
    <p:sldId id="421" r:id="rId12"/>
    <p:sldId id="447" r:id="rId13"/>
    <p:sldId id="384" r:id="rId14"/>
    <p:sldId id="445" r:id="rId15"/>
    <p:sldId id="423" r:id="rId16"/>
    <p:sldId id="424" r:id="rId17"/>
    <p:sldId id="452" r:id="rId18"/>
    <p:sldId id="399" r:id="rId19"/>
    <p:sldId id="448" r:id="rId20"/>
    <p:sldId id="449" r:id="rId21"/>
    <p:sldId id="450" r:id="rId22"/>
    <p:sldId id="451" r:id="rId23"/>
    <p:sldId id="427" r:id="rId24"/>
    <p:sldId id="428" r:id="rId25"/>
    <p:sldId id="429" r:id="rId26"/>
    <p:sldId id="430" r:id="rId27"/>
    <p:sldId id="431" r:id="rId28"/>
    <p:sldId id="432" r:id="rId29"/>
    <p:sldId id="378" r:id="rId30"/>
    <p:sldId id="379" r:id="rId31"/>
    <p:sldId id="433" r:id="rId32"/>
    <p:sldId id="380" r:id="rId33"/>
    <p:sldId id="386" r:id="rId34"/>
    <p:sldId id="437" r:id="rId35"/>
    <p:sldId id="438" r:id="rId36"/>
    <p:sldId id="453" r:id="rId37"/>
    <p:sldId id="426" r:id="rId38"/>
    <p:sldId id="387" r:id="rId39"/>
    <p:sldId id="415" r:id="rId40"/>
    <p:sldId id="416" r:id="rId41"/>
    <p:sldId id="388" r:id="rId42"/>
    <p:sldId id="389" r:id="rId43"/>
    <p:sldId id="392" r:id="rId44"/>
    <p:sldId id="256" r:id="rId45"/>
    <p:sldId id="260" r:id="rId46"/>
    <p:sldId id="406" r:id="rId47"/>
    <p:sldId id="434" r:id="rId48"/>
    <p:sldId id="435" r:id="rId49"/>
    <p:sldId id="454" r:id="rId50"/>
    <p:sldId id="267" r:id="rId51"/>
    <p:sldId id="409" r:id="rId52"/>
    <p:sldId id="410" r:id="rId53"/>
    <p:sldId id="413" r:id="rId54"/>
  </p:sldIdLst>
  <p:sldSz cx="9144000" cy="6858000" type="screen4x3"/>
  <p:notesSz cx="6858000" cy="9144000"/>
  <p:defaultTextStyle>
    <a:defPPr>
      <a:defRPr lang="ar-EG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6600"/>
    <a:srgbClr val="003300"/>
    <a:srgbClr val="333300"/>
    <a:srgbClr val="FFFF00"/>
    <a:srgbClr val="663300"/>
    <a:srgbClr val="FF0066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75550" autoAdjust="0"/>
  </p:normalViewPr>
  <p:slideViewPr>
    <p:cSldViewPr>
      <p:cViewPr>
        <p:scale>
          <a:sx n="81" d="100"/>
          <a:sy n="81" d="100"/>
        </p:scale>
        <p:origin x="-1506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-114" y="27570"/>
    </p:cViewPr>
  </p:sorterViewPr>
  <p:notesViewPr>
    <p:cSldViewPr>
      <p:cViewPr varScale="1">
        <p:scale>
          <a:sx n="39" d="100"/>
          <a:sy n="39" d="100"/>
        </p:scale>
        <p:origin x="-151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91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91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/>
            </a:lvl1pPr>
          </a:lstStyle>
          <a:p>
            <a:fld id="{0FEA48E4-45C2-4092-8434-20532F46E1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2638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9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noProof="0"/>
              <a:t>انقر لتحرير أنماط النص الرئيسي</a:t>
            </a:r>
          </a:p>
          <a:p>
            <a:pPr lvl="1"/>
            <a:r>
              <a:rPr lang="ar-SA" altLang="en-US" noProof="0"/>
              <a:t>المستوى الثاني</a:t>
            </a:r>
          </a:p>
          <a:p>
            <a:pPr lvl="2"/>
            <a:r>
              <a:rPr lang="ar-SA" altLang="en-US" noProof="0"/>
              <a:t>المستوى الثالث</a:t>
            </a:r>
          </a:p>
          <a:p>
            <a:pPr lvl="3"/>
            <a:r>
              <a:rPr lang="ar-SA" altLang="en-US" noProof="0"/>
              <a:t>المستوى الرابع</a:t>
            </a:r>
          </a:p>
          <a:p>
            <a:pPr lvl="4"/>
            <a:r>
              <a:rPr lang="ar-SA" altLang="en-US" noProof="0"/>
              <a:t>المستوى الخامس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/>
            </a:lvl1pPr>
          </a:lstStyle>
          <a:p>
            <a:fld id="{0719C1FB-F8B9-4177-A919-C33CA28AE0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27400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swers.com/topic/hypogonadism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answers.com/topic/anosmia" TargetMode="Externa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lm.nih.gov/medlineplus/ency/article/002219.htm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1F3E3EE8-DE9C-4D79-8D90-85D4FB13A291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63764244-51F5-4954-A4DD-00EF52A65A18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 eaLnBrk="1" hangingPunct="1"/>
            <a:r>
              <a:rPr lang="en-US" altLang="en-US" smtClean="0"/>
              <a:t>Resistant ovary syndrome aka savage syndrome: </a:t>
            </a:r>
            <a:r>
              <a:rPr lang="en-US" altLang="en-US" b="1" smtClean="0"/>
              <a:t>Resistant ovaries</a:t>
            </a:r>
            <a:r>
              <a:rPr lang="en-US" altLang="en-US" smtClean="0"/>
              <a:t>" result from a functional disturbance of the gonadotrophin receptors in the ovarian follicles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80A5DD5A-D03A-48B4-8A97-EF413662C8CE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 eaLnBrk="1" hangingPunct="1"/>
            <a:r>
              <a:rPr lang="en-US" altLang="en-US" smtClean="0"/>
              <a:t>A disorder of hypogonadotropic </a:t>
            </a:r>
            <a:r>
              <a:rPr lang="en-US" altLang="en-US" smtClean="0">
                <a:hlinkClick r:id="rId3"/>
              </a:rPr>
              <a:t>hypogonadism</a:t>
            </a:r>
            <a:r>
              <a:rPr lang="en-US" altLang="en-US" smtClean="0"/>
              <a:t>, delayed puberty, and </a:t>
            </a:r>
            <a:r>
              <a:rPr lang="en-US" altLang="en-US" smtClean="0">
                <a:hlinkClick r:id="rId4"/>
              </a:rPr>
              <a:t>anosmia</a:t>
            </a:r>
            <a:r>
              <a:rPr lang="en-US" altLang="en-US" smtClean="0"/>
              <a:t>. Kallman's syndrome is a birth defect in the brain that prevents release of hormones and appears as failure of male puberty.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E9419F5E-9D11-4BB0-89AC-C73E397F60B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 eaLnBrk="1" hangingPunct="1"/>
            <a:r>
              <a:rPr lang="en-US" altLang="en-US" smtClean="0"/>
              <a:t>Congenital adrenal hyperplasia refers to a group of inherited </a:t>
            </a:r>
            <a:r>
              <a:rPr lang="en-US" altLang="en-US" smtClean="0">
                <a:hlinkClick r:id="rId3"/>
              </a:rPr>
              <a:t>adrenal gland</a:t>
            </a:r>
            <a:r>
              <a:rPr lang="en-US" altLang="en-US" smtClean="0"/>
              <a:t> disorders. People with this condition do no produce enough of the hormones cortisol and aldosterone, and produce too much of androgen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56DF4786-596F-4651-8519-0B2835C58B04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 eaLnBrk="1" hangingPunct="1"/>
            <a:r>
              <a:rPr lang="en-US" altLang="en-US" smtClean="0"/>
              <a:t>This is a very rare ovarian tumor which has classically been grouped in the sex cord-stromal cell tumors. These tumors are known for producing various hormones and about 1/3 of cases may present with virilization. In other patients, oligomenorrhea followed by amenorrhea may occur. Progressive masculinization and hirsuitism may also occur. However, 50% of these patients may have no endocrine symptomatology and instead have abdominal pain or swelling. Removal of the tumor results in a nomral menses in about 4 weeks.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4 w 1722"/>
                <a:gd name="T1" fmla="*/ 62 h 66"/>
                <a:gd name="T2" fmla="*/ 1714 w 1722"/>
                <a:gd name="T3" fmla="*/ 56 h 66"/>
                <a:gd name="T4" fmla="*/ 0 w 1722"/>
                <a:gd name="T5" fmla="*/ 0 h 66"/>
                <a:gd name="T6" fmla="*/ 0 w 1722"/>
                <a:gd name="T7" fmla="*/ 44 h 66"/>
                <a:gd name="T8" fmla="*/ 1714 w 1722"/>
                <a:gd name="T9" fmla="*/ 62 h 66"/>
                <a:gd name="T10" fmla="*/ 1714 w 1722"/>
                <a:gd name="T11" fmla="*/ 62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1 w 975"/>
                <a:gd name="T1" fmla="*/ 48 h 101"/>
                <a:gd name="T2" fmla="*/ 971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1 w 975"/>
                <a:gd name="T9" fmla="*/ 48 h 101"/>
                <a:gd name="T10" fmla="*/ 971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3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3 w 2141"/>
                <a:gd name="T7" fmla="*/ 0 h 198"/>
                <a:gd name="T8" fmla="*/ 2133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0 w 2517"/>
                <a:gd name="T1" fmla="*/ 276 h 276"/>
                <a:gd name="T2" fmla="*/ 2505 w 2517"/>
                <a:gd name="T3" fmla="*/ 204 h 276"/>
                <a:gd name="T4" fmla="*/ 2248 w 2517"/>
                <a:gd name="T5" fmla="*/ 0 h 276"/>
                <a:gd name="T6" fmla="*/ 0 w 2517"/>
                <a:gd name="T7" fmla="*/ 276 h 276"/>
                <a:gd name="T8" fmla="*/ 2170 w 2517"/>
                <a:gd name="T9" fmla="*/ 276 h 276"/>
                <a:gd name="T10" fmla="*/ 2170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5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5 w 729"/>
                <a:gd name="T7" fmla="*/ 240 h 240"/>
                <a:gd name="T8" fmla="*/ 725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5 w 729"/>
                <a:gd name="T1" fmla="*/ 318 h 318"/>
                <a:gd name="T2" fmla="*/ 725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5 w 729"/>
                <a:gd name="T9" fmla="*/ 318 h 318"/>
                <a:gd name="T10" fmla="*/ 725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8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</p:grpSp>
      </p:grpSp>
      <p:sp>
        <p:nvSpPr>
          <p:cNvPr id="19460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9460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D790E-828A-44FE-ADCE-DE2CE338A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933427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BC9C2A-F274-409E-ACD0-A1F757DA71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572553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78775-C2EC-4BAF-9AB1-D32719AEA4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172190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77AD26-7EC1-4EEC-A493-A3BF601D75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643806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542206-768E-4C12-BD14-F2E242A51D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425997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64DC40-B63E-4604-9789-26877016D0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7523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DC5EDD-C0AA-498E-85CF-E64ADE4801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435575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9CA8A0-563A-4FCC-A042-0916CFE7A6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044215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A54C58-7C17-4479-A113-527680D6F5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861919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A29445-C43A-4D3B-B296-093BC73E34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8358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1E356D-7695-4D79-9688-19AF4E3766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082052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061E8B-E3E8-4662-B14A-E41C654C6C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154881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2F2A7D-0A59-4CAF-8EF2-8F02E898F3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30284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9353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9354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9354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4 w 1722"/>
                <a:gd name="T1" fmla="*/ 62 h 66"/>
                <a:gd name="T2" fmla="*/ 1714 w 1722"/>
                <a:gd name="T3" fmla="*/ 56 h 66"/>
                <a:gd name="T4" fmla="*/ 0 w 1722"/>
                <a:gd name="T5" fmla="*/ 0 h 66"/>
                <a:gd name="T6" fmla="*/ 0 w 1722"/>
                <a:gd name="T7" fmla="*/ 44 h 66"/>
                <a:gd name="T8" fmla="*/ 1714 w 1722"/>
                <a:gd name="T9" fmla="*/ 62 h 66"/>
                <a:gd name="T10" fmla="*/ 1714 w 1722"/>
                <a:gd name="T11" fmla="*/ 62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9354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1 w 975"/>
                <a:gd name="T1" fmla="*/ 48 h 101"/>
                <a:gd name="T2" fmla="*/ 971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1 w 975"/>
                <a:gd name="T9" fmla="*/ 48 h 101"/>
                <a:gd name="T10" fmla="*/ 971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3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3 w 2141"/>
                <a:gd name="T7" fmla="*/ 0 h 198"/>
                <a:gd name="T8" fmla="*/ 2133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9354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0 w 2517"/>
                <a:gd name="T1" fmla="*/ 276 h 276"/>
                <a:gd name="T2" fmla="*/ 2505 w 2517"/>
                <a:gd name="T3" fmla="*/ 204 h 276"/>
                <a:gd name="T4" fmla="*/ 2248 w 2517"/>
                <a:gd name="T5" fmla="*/ 0 h 276"/>
                <a:gd name="T6" fmla="*/ 0 w 2517"/>
                <a:gd name="T7" fmla="*/ 276 h 276"/>
                <a:gd name="T8" fmla="*/ 2170 w 2517"/>
                <a:gd name="T9" fmla="*/ 276 h 276"/>
                <a:gd name="T10" fmla="*/ 2170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9354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5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5 w 729"/>
                <a:gd name="T7" fmla="*/ 240 h 240"/>
                <a:gd name="T8" fmla="*/ 725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9355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5 w 729"/>
                <a:gd name="T1" fmla="*/ 318 h 318"/>
                <a:gd name="T2" fmla="*/ 725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5 w 729"/>
                <a:gd name="T9" fmla="*/ 318 h 318"/>
                <a:gd name="T10" fmla="*/ 725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9355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9355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9355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9355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9355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9355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9356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9356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9356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8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9356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9356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9356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9356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9357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9357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9357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9357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9357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9357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19357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</p:grpSp>
      </p:grpSp>
      <p:sp>
        <p:nvSpPr>
          <p:cNvPr id="19357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935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35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358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35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6934B3C-54B8-4805-A3AF-533F0F496A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6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7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838200" y="4508500"/>
            <a:ext cx="7848600" cy="151288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ar-EG" sz="3200" dirty="0">
                <a:solidFill>
                  <a:schemeClr val="tx1"/>
                </a:solidFill>
              </a:rPr>
              <a:t>Professor Adel </a:t>
            </a:r>
            <a:r>
              <a:rPr lang="en-US" altLang="ar-EG" sz="3200" dirty="0" err="1">
                <a:solidFill>
                  <a:schemeClr val="tx1"/>
                </a:solidFill>
              </a:rPr>
              <a:t>Abulheija</a:t>
            </a:r>
            <a:r>
              <a:rPr lang="en-US" altLang="ar-EG" sz="3200" dirty="0">
                <a:solidFill>
                  <a:schemeClr val="tx1"/>
                </a:solidFill>
              </a:rPr>
              <a:t> FRCOG</a:t>
            </a:r>
          </a:p>
        </p:txBody>
      </p:sp>
      <p:sp>
        <p:nvSpPr>
          <p:cNvPr id="131077" name="Rectangle 1029"/>
          <p:cNvSpPr>
            <a:spLocks noChangeArrowheads="1"/>
          </p:cNvSpPr>
          <p:nvPr/>
        </p:nvSpPr>
        <p:spPr bwMode="auto">
          <a:xfrm>
            <a:off x="304800" y="1374775"/>
            <a:ext cx="8610600" cy="197802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 anchorCtr="1"/>
          <a:lstStyle/>
          <a:p>
            <a:pPr algn="ctr" rtl="1" eaLnBrk="1" hangingPunct="1">
              <a:defRPr/>
            </a:pPr>
            <a:r>
              <a:rPr lang="en-US" altLang="ar-EG" sz="660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AMENORRHEA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6600"/>
                </a:solidFill>
              </a:rPr>
              <a:t>CAH</a:t>
            </a:r>
          </a:p>
        </p:txBody>
      </p:sp>
      <p:sp>
        <p:nvSpPr>
          <p:cNvPr id="20480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327275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pic>
        <p:nvPicPr>
          <p:cNvPr id="17412" name="Picture 7" descr="59FIG-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57338"/>
            <a:ext cx="8507413" cy="5184775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Sertoli-Leydig Cell Tumor</a:t>
            </a:r>
          </a:p>
        </p:txBody>
      </p:sp>
      <p:sp>
        <p:nvSpPr>
          <p:cNvPr id="207877" name="Rectangle 5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07878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19461" name="Picture 8" descr="viri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57338"/>
            <a:ext cx="8075613" cy="45720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Gonadal dysgenesis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en-US" altLang="ar-SA" sz="2400" dirty="0">
                <a:latin typeface="Tahoma" pitchFamily="34" charset="0"/>
              </a:rPr>
              <a:t>Classic turner</a:t>
            </a:r>
            <a:r>
              <a:rPr lang="en-US" altLang="ar-SA" sz="2400" dirty="0">
                <a:latin typeface="Tahoma" pitchFamily="34" charset="0"/>
                <a:cs typeface="Times New Roman" pitchFamily="18" charset="0"/>
              </a:rPr>
              <a:t>’s syndrome (45XO)</a:t>
            </a:r>
          </a:p>
          <a:p>
            <a:pPr>
              <a:buFontTx/>
              <a:buNone/>
              <a:defRPr/>
            </a:pPr>
            <a:r>
              <a:rPr lang="en-US" altLang="ar-SA" sz="2400" dirty="0">
                <a:latin typeface="Tahoma" pitchFamily="34" charset="0"/>
                <a:cs typeface="Times New Roman" pitchFamily="18" charset="0"/>
              </a:rPr>
              <a:t>   - Turner variants (45XO/46XX),(46X-abnormal X)</a:t>
            </a:r>
          </a:p>
          <a:p>
            <a:pPr>
              <a:buFontTx/>
              <a:buNone/>
              <a:defRPr/>
            </a:pPr>
            <a:r>
              <a:rPr lang="en-US" altLang="ar-SA" sz="2400" dirty="0">
                <a:latin typeface="Tahoma" pitchFamily="34" charset="0"/>
                <a:cs typeface="Times New Roman" pitchFamily="18" charset="0"/>
              </a:rPr>
              <a:t>   - Mixed gonadal </a:t>
            </a:r>
            <a:r>
              <a:rPr lang="en-US" altLang="ar-SA" sz="2400" dirty="0" err="1">
                <a:latin typeface="Tahoma" pitchFamily="34" charset="0"/>
                <a:cs typeface="Times New Roman" pitchFamily="18" charset="0"/>
              </a:rPr>
              <a:t>dygenesis</a:t>
            </a:r>
            <a:r>
              <a:rPr lang="en-US" altLang="ar-SA" sz="2400" dirty="0">
                <a:latin typeface="Tahoma" pitchFamily="34" charset="0"/>
                <a:cs typeface="Times New Roman" pitchFamily="18" charset="0"/>
              </a:rPr>
              <a:t> (45XO/46XY)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/>
              <a:t>If there Y chromosome do </a:t>
            </a:r>
            <a:r>
              <a:rPr lang="en-US" sz="2400" dirty="0" err="1"/>
              <a:t>gonadectomy</a:t>
            </a:r>
            <a:r>
              <a:rPr lang="en-US" sz="2400" dirty="0"/>
              <a:t> because of high risk of malignancy</a:t>
            </a:r>
          </a:p>
        </p:txBody>
      </p:sp>
      <p:pic>
        <p:nvPicPr>
          <p:cNvPr id="21508" name="Picture 2" descr="gonadal dysgenesis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1844675"/>
            <a:ext cx="4248150" cy="4824413"/>
          </a:xfrm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ar-SA" b="1" smtClean="0">
                <a:solidFill>
                  <a:srgbClr val="FF6600"/>
                </a:solidFill>
                <a:effectLst/>
              </a:rPr>
              <a:t/>
            </a:r>
            <a:br>
              <a:rPr lang="en-US" altLang="ar-SA" b="1" smtClean="0">
                <a:solidFill>
                  <a:srgbClr val="FF6600"/>
                </a:solidFill>
                <a:effectLst/>
              </a:rPr>
            </a:br>
            <a:r>
              <a:rPr lang="en-US" altLang="ar-SA" b="1" smtClean="0">
                <a:solidFill>
                  <a:srgbClr val="FF6600"/>
                </a:solidFill>
                <a:effectLst/>
              </a:rPr>
              <a:t>Turner's syndrome</a:t>
            </a:r>
            <a:br>
              <a:rPr lang="en-US" altLang="ar-SA" b="1" smtClean="0">
                <a:solidFill>
                  <a:srgbClr val="FF6600"/>
                </a:solidFill>
                <a:effectLst/>
              </a:rPr>
            </a:br>
            <a:endParaRPr lang="en-US" altLang="en-US" b="1" smtClean="0">
              <a:solidFill>
                <a:srgbClr val="FF6600"/>
              </a:solidFill>
              <a:effectLst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  <a:defRPr/>
            </a:pPr>
            <a:r>
              <a:rPr lang="en-US" altLang="ar-SA" sz="2200" dirty="0">
                <a:effectLst/>
              </a:rPr>
              <a:t>Turner's syndrome is caused by either a complete absence or a partial abnormality of one of the two X chromosomes.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  <a:defRPr/>
            </a:pPr>
            <a:r>
              <a:rPr lang="en-US" altLang="ar-SA" sz="2200" dirty="0">
                <a:effectLst/>
              </a:rPr>
              <a:t>Features : short stature, web neck, lymphedema, shield chest with widely spaced nipples, </a:t>
            </a:r>
            <a:r>
              <a:rPr lang="en-US" altLang="ar-SA" sz="2200" dirty="0">
                <a:latin typeface="Tahoma" pitchFamily="34" charset="0"/>
              </a:rPr>
              <a:t>short metacarpal bones and renal anomalies.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  <a:defRPr/>
            </a:pPr>
            <a:r>
              <a:rPr lang="en-US" altLang="ar-SA" sz="2200" dirty="0">
                <a:effectLst/>
              </a:rPr>
              <a:t>wide carrying angle, </a:t>
            </a:r>
            <a:r>
              <a:rPr lang="en-US" altLang="ar-SA" sz="2200" dirty="0" err="1">
                <a:effectLst/>
              </a:rPr>
              <a:t>coarctation</a:t>
            </a:r>
            <a:r>
              <a:rPr lang="en-US" altLang="ar-SA" sz="2200" dirty="0">
                <a:effectLst/>
              </a:rPr>
              <a:t> of the aorta.</a:t>
            </a:r>
          </a:p>
        </p:txBody>
      </p:sp>
      <p:sp>
        <p:nvSpPr>
          <p:cNvPr id="157700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defRPr/>
            </a:pPr>
            <a:endParaRPr lang="en-US" sz="2800"/>
          </a:p>
        </p:txBody>
      </p:sp>
      <p:pic>
        <p:nvPicPr>
          <p:cNvPr id="22533" name="Picture 6" descr="59-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1600200"/>
            <a:ext cx="3887787" cy="453072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b="1" dirty="0">
                <a:solidFill>
                  <a:srgbClr val="FF6600"/>
                </a:solidFill>
                <a:effectLst/>
              </a:rPr>
              <a:t>Turner's syndrome</a:t>
            </a:r>
            <a:br>
              <a:rPr lang="en-US" altLang="ar-SA" b="1" dirty="0">
                <a:solidFill>
                  <a:srgbClr val="FF6600"/>
                </a:solidFill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ar-SA" dirty="0">
                <a:latin typeface="Tahoma" pitchFamily="34" charset="0"/>
              </a:rPr>
              <a:t>• High FSH and LH levels.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ar-SA" dirty="0">
                <a:latin typeface="Tahoma" pitchFamily="34" charset="0"/>
              </a:rPr>
              <a:t>• Bilateral streaked gonads.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ar-SA" dirty="0">
                <a:latin typeface="Tahoma" pitchFamily="34" charset="0"/>
              </a:rPr>
              <a:t>• Karyotype  - 80 % 45, X0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ar-SA" dirty="0">
                <a:latin typeface="Tahoma" pitchFamily="34" charset="0"/>
              </a:rPr>
              <a:t>                   Treatment: HRT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ar-SA" dirty="0">
                <a:latin typeface="Tahoma" pitchFamily="34" charset="0"/>
              </a:rPr>
              <a:t> </a:t>
            </a:r>
          </a:p>
          <a:p>
            <a:pPr>
              <a:lnSpc>
                <a:spcPct val="90000"/>
              </a:lnSpc>
              <a:buFontTx/>
              <a:buChar char="-"/>
              <a:defRPr/>
            </a:pPr>
            <a:r>
              <a:rPr lang="en-US" altLang="ar-SA" dirty="0">
                <a:latin typeface="Tahoma" pitchFamily="34" charset="0"/>
              </a:rPr>
              <a:t>20% mosaic forms (46XX/45X0) or 45X/46XY)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>
                <a:solidFill>
                  <a:srgbClr val="FF5050"/>
                </a:solidFill>
              </a:rPr>
              <a:t>Uterovaginal</a:t>
            </a:r>
            <a:r>
              <a:rPr lang="en-US" dirty="0">
                <a:solidFill>
                  <a:srgbClr val="FF5050"/>
                </a:solidFill>
              </a:rPr>
              <a:t> agenesis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2800" i="1" dirty="0"/>
              <a:t>15% </a:t>
            </a:r>
            <a:r>
              <a:rPr lang="en-US" altLang="ar-SA" sz="2800" i="1" dirty="0"/>
              <a:t>of  primary amenorrhea </a:t>
            </a:r>
          </a:p>
          <a:p>
            <a:pPr eaLnBrk="1" hangingPunct="1">
              <a:defRPr/>
            </a:pPr>
            <a:r>
              <a:rPr lang="en-US" altLang="ar-SA" sz="2800" i="1" dirty="0"/>
              <a:t>Normal secondary development  &amp;  external female genitalia</a:t>
            </a:r>
          </a:p>
          <a:p>
            <a:pPr eaLnBrk="1" hangingPunct="1">
              <a:defRPr/>
            </a:pPr>
            <a:r>
              <a:rPr lang="en-US" altLang="ar-SA" sz="2800" i="1" dirty="0"/>
              <a:t>Normal female range testosterone level</a:t>
            </a:r>
          </a:p>
          <a:p>
            <a:pPr eaLnBrk="1" hangingPunct="1">
              <a:defRPr/>
            </a:pPr>
            <a:r>
              <a:rPr lang="en-US" altLang="ar-SA" i="1" dirty="0">
                <a:solidFill>
                  <a:srgbClr val="FFFF00"/>
                </a:solidFill>
              </a:rPr>
              <a:t>Absent uterus and upper vagina &amp; normal ovaries</a:t>
            </a:r>
          </a:p>
          <a:p>
            <a:pPr eaLnBrk="1" hangingPunct="1">
              <a:defRPr/>
            </a:pPr>
            <a:r>
              <a:rPr lang="en-US" altLang="ar-SA" sz="2800" i="1" dirty="0"/>
              <a:t>Karyotype 46-XX</a:t>
            </a:r>
          </a:p>
          <a:p>
            <a:pPr eaLnBrk="1" hangingPunct="1">
              <a:defRPr/>
            </a:pPr>
            <a:r>
              <a:rPr lang="en-US" altLang="ar-SA" sz="2800" i="1" dirty="0"/>
              <a:t>15</a:t>
            </a:r>
            <a:r>
              <a:rPr lang="en-US" altLang="zh-CN" sz="2800" i="1" dirty="0">
                <a:ea typeface="SimSun" pitchFamily="2" charset="-122"/>
              </a:rPr>
              <a:t>-</a:t>
            </a:r>
            <a:r>
              <a:rPr lang="en-US" altLang="ar-SA" sz="2800" i="1" dirty="0"/>
              <a:t>30%  associated renal, skeletal  and  middle ear anomalies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5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>
                <a:solidFill>
                  <a:srgbClr val="FF5050"/>
                </a:solidFill>
              </a:rPr>
              <a:t/>
            </a:r>
            <a:br>
              <a:rPr lang="en-US" sz="2400" dirty="0">
                <a:solidFill>
                  <a:srgbClr val="FF5050"/>
                </a:solidFill>
              </a:rPr>
            </a:br>
            <a:r>
              <a:rPr lang="en-US" altLang="ar-SA" sz="2400" dirty="0">
                <a:solidFill>
                  <a:srgbClr val="FFFF00"/>
                </a:solidFill>
                <a:latin typeface="Tahoma" pitchFamily="34" charset="0"/>
              </a:rPr>
              <a:t>Utero-vaginal </a:t>
            </a:r>
            <a:r>
              <a:rPr lang="en-US" altLang="ar-SA" sz="2400" dirty="0" err="1">
                <a:solidFill>
                  <a:srgbClr val="FFFF00"/>
                </a:solidFill>
                <a:latin typeface="Tahoma" pitchFamily="34" charset="0"/>
              </a:rPr>
              <a:t>Agenisis</a:t>
            </a:r>
            <a:r>
              <a:rPr lang="en-US" altLang="ar-SA" sz="2400" dirty="0">
                <a:solidFill>
                  <a:srgbClr val="FFFF00"/>
                </a:solidFill>
                <a:latin typeface="Tahoma" pitchFamily="34" charset="0"/>
              </a:rPr>
              <a:t/>
            </a:r>
            <a:br>
              <a:rPr lang="en-US" altLang="ar-SA" sz="2400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altLang="ar-SA" sz="2400" dirty="0">
                <a:solidFill>
                  <a:srgbClr val="FFFF00"/>
                </a:solidFill>
                <a:latin typeface="Tahoma" pitchFamily="34" charset="0"/>
              </a:rPr>
              <a:t> Mayer-</a:t>
            </a:r>
            <a:r>
              <a:rPr lang="en-US" altLang="ar-SA" sz="2400" dirty="0" err="1">
                <a:solidFill>
                  <a:srgbClr val="FFFF00"/>
                </a:solidFill>
                <a:latin typeface="Tahoma" pitchFamily="34" charset="0"/>
              </a:rPr>
              <a:t>Rokitansky</a:t>
            </a:r>
            <a:r>
              <a:rPr lang="en-US" altLang="ar-SA" sz="2400" dirty="0">
                <a:solidFill>
                  <a:srgbClr val="FFFF00"/>
                </a:solidFill>
                <a:latin typeface="Tahoma" pitchFamily="34" charset="0"/>
              </a:rPr>
              <a:t>-</a:t>
            </a:r>
            <a:r>
              <a:rPr lang="en-US" altLang="ar-SA" sz="2400" dirty="0" err="1">
                <a:solidFill>
                  <a:srgbClr val="FFFF00"/>
                </a:solidFill>
                <a:latin typeface="Tahoma" pitchFamily="34" charset="0"/>
              </a:rPr>
              <a:t>Kuster</a:t>
            </a:r>
            <a:r>
              <a:rPr lang="en-US" altLang="ar-SA" sz="2400" dirty="0">
                <a:solidFill>
                  <a:srgbClr val="FFFF00"/>
                </a:solidFill>
                <a:latin typeface="Tahoma" pitchFamily="34" charset="0"/>
              </a:rPr>
              <a:t>-Hauser syndrome</a:t>
            </a:r>
            <a:endParaRPr lang="en-US" sz="2400" dirty="0"/>
          </a:p>
        </p:txBody>
      </p:sp>
      <p:pic>
        <p:nvPicPr>
          <p:cNvPr id="25603" name="Picture 8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11638" y="1844675"/>
            <a:ext cx="4787900" cy="4673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754438" cy="4530725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altLang="ar-SA" sz="2400" b="1" dirty="0">
                <a:latin typeface="Arial Narrow" pitchFamily="34" charset="0"/>
              </a:rPr>
              <a:t>Second most common cause of Primary amenorrhea.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ar-SA" sz="2400" b="1" dirty="0">
                <a:latin typeface="Arial Narrow" pitchFamily="34" charset="0"/>
              </a:rPr>
              <a:t>Normal breasts and Sexual Hair Normal looking external female genitalia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ar-SA" sz="2400" b="1" dirty="0">
                <a:latin typeface="Arial Narrow" pitchFamily="34" charset="0"/>
              </a:rPr>
              <a:t>Karyotype 46-XX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ar-SA" sz="2400" b="1" dirty="0">
                <a:latin typeface="Arial Narrow" pitchFamily="34" charset="0"/>
              </a:rPr>
              <a:t>15-30% renal abnormalities.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ar-SA" sz="2400" b="1" dirty="0">
                <a:latin typeface="Arial Narrow" pitchFamily="34" charset="0"/>
              </a:rPr>
              <a:t>Treatment :  Vaginal creation          (Dilatation </a:t>
            </a:r>
            <a:r>
              <a:rPr lang="en-US" altLang="ar-SA" sz="2400" b="1" i="1" dirty="0">
                <a:latin typeface="Arial Narrow" pitchFamily="34" charset="0"/>
              </a:rPr>
              <a:t>VS </a:t>
            </a:r>
            <a:r>
              <a:rPr lang="en-US" altLang="ar-SA" sz="2400" b="1" dirty="0">
                <a:latin typeface="Arial Narrow" pitchFamily="34" charset="0"/>
              </a:rPr>
              <a:t> </a:t>
            </a:r>
            <a:r>
              <a:rPr lang="en-US" altLang="ar-SA" sz="2400" b="1" dirty="0" err="1">
                <a:latin typeface="Arial Narrow" pitchFamily="34" charset="0"/>
              </a:rPr>
              <a:t>Vaginoplasty</a:t>
            </a:r>
            <a:r>
              <a:rPr lang="en-US" altLang="ar-SA" sz="2400" b="1" dirty="0">
                <a:latin typeface="Arial Narrow" pitchFamily="34" charset="0"/>
              </a:rPr>
              <a:t>)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b="1" dirty="0">
                <a:solidFill>
                  <a:srgbClr val="FF6600"/>
                </a:solidFill>
                <a:effectLst/>
              </a:rPr>
              <a:t>Androgen insensitivity syndrome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068888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ar-SA" sz="2000" dirty="0">
                <a:latin typeface="Tahoma" pitchFamily="34" charset="0"/>
                <a:cs typeface="Tahoma" pitchFamily="34" charset="0"/>
              </a:rPr>
              <a:t>Normal breasts but no sexual hair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ar-SA" sz="2000" dirty="0">
                <a:latin typeface="Tahoma" pitchFamily="34" charset="0"/>
                <a:cs typeface="Tahoma" pitchFamily="34" charset="0"/>
              </a:rPr>
              <a:t>Normal looking female external genitalia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ar-SA" sz="2000" dirty="0">
                <a:latin typeface="Tahoma" pitchFamily="34" charset="0"/>
                <a:cs typeface="Tahoma" pitchFamily="34" charset="0"/>
              </a:rPr>
              <a:t>Absent uterus and upper vagina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ar-SA" sz="2000" dirty="0">
                <a:latin typeface="Tahoma" pitchFamily="34" charset="0"/>
                <a:cs typeface="Tahoma" pitchFamily="34" charset="0"/>
              </a:rPr>
              <a:t>Karyotype 46, XY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ar-SA" sz="2000" dirty="0">
                <a:latin typeface="Tahoma" pitchFamily="34" charset="0"/>
                <a:cs typeface="Tahoma" pitchFamily="34" charset="0"/>
              </a:rPr>
              <a:t>Male range  testosterone level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ar-SA" sz="2000" dirty="0">
                <a:latin typeface="Tahoma" pitchFamily="34" charset="0"/>
                <a:cs typeface="Tahoma" pitchFamily="34" charset="0"/>
              </a:rPr>
              <a:t>Treatment : </a:t>
            </a:r>
            <a:r>
              <a:rPr lang="en-US" altLang="ar-SA" sz="2000" dirty="0" err="1">
                <a:latin typeface="Tahoma" pitchFamily="34" charset="0"/>
                <a:cs typeface="Tahoma" pitchFamily="34" charset="0"/>
              </a:rPr>
              <a:t>gonadectomy</a:t>
            </a:r>
            <a:r>
              <a:rPr lang="en-US" altLang="ar-SA" sz="2000" dirty="0">
                <a:latin typeface="Tahoma" pitchFamily="34" charset="0"/>
                <a:cs typeface="Tahoma" pitchFamily="34" charset="0"/>
              </a:rPr>
              <a:t> after puberty + HRT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dirty="0"/>
              <a:t>The testis present in the inguinal canal and liable to trauma, torsion and malignancy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dirty="0"/>
              <a:t>The receptors in the external genitalia are not sensitive to testosterone and sometimes deficiency of 5alpha reductase which </a:t>
            </a:r>
            <a:r>
              <a:rPr lang="en-US" sz="2000" dirty="0" err="1"/>
              <a:t>converst</a:t>
            </a:r>
            <a:r>
              <a:rPr lang="en-US" sz="2000" dirty="0"/>
              <a:t> T to T2</a:t>
            </a:r>
          </a:p>
        </p:txBody>
      </p:sp>
      <p:graphicFrame>
        <p:nvGraphicFramePr>
          <p:cNvPr id="26628" name="Object 6"/>
          <p:cNvGraphicFramePr>
            <a:graphicFrameLocks noGrp="1" noChangeAspect="1"/>
          </p:cNvGraphicFramePr>
          <p:nvPr>
            <p:ph sz="half" idx="2"/>
          </p:nvPr>
        </p:nvGraphicFramePr>
        <p:xfrm>
          <a:off x="4716463" y="1420813"/>
          <a:ext cx="4176712" cy="503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Image" r:id="rId3" imgW="685714" imgH="1085714" progId="PSP5.Image">
                  <p:embed/>
                </p:oleObj>
              </mc:Choice>
              <mc:Fallback>
                <p:oleObj name="Image" r:id="rId3" imgW="685714" imgH="1085714" progId="PSP5.Image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1420813"/>
                        <a:ext cx="4176712" cy="503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ar-SA" sz="4800" b="1" smtClean="0">
                <a:solidFill>
                  <a:srgbClr val="FF6600"/>
                </a:solidFill>
                <a:effectLst/>
              </a:rPr>
              <a:t>Imperforate hymen</a:t>
            </a:r>
            <a:endParaRPr lang="en-US" altLang="en-US" sz="4800" b="1" smtClean="0">
              <a:solidFill>
                <a:srgbClr val="FF6600"/>
              </a:solidFill>
              <a:effectLst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defRPr/>
            </a:pPr>
            <a:r>
              <a:rPr lang="en-US" altLang="ar-SA" sz="2800" b="1">
                <a:effectLst/>
              </a:rPr>
              <a:t>Imperforate hymen represents the most common and most distal form of vaginal outflow obstruction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defRPr/>
            </a:pPr>
            <a:r>
              <a:rPr lang="en-US" altLang="ar-SA" sz="2800" b="1">
                <a:effectLst/>
              </a:rPr>
              <a:t>Clinical presentations range from an incidental finding on physical examination of an asymptomatic patient to discovery on an evaluation for primary amenorrhea or abdominal or back pain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defRPr/>
            </a:pPr>
            <a:r>
              <a:rPr lang="en-US" altLang="ar-SA" sz="2800" b="1">
                <a:effectLst/>
              </a:rPr>
              <a:t>The differential diagnosis of uterovaginal obstruction includes disorders of vaginal development, such as transverse vaginal septum or complete vaginal agenesis.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8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b="1" dirty="0">
                <a:solidFill>
                  <a:srgbClr val="FF6600"/>
                </a:solidFill>
              </a:rPr>
              <a:t>Imperforate hymen</a:t>
            </a:r>
            <a:r>
              <a:rPr lang="en-US" altLang="en-US" b="1" dirty="0">
                <a:solidFill>
                  <a:srgbClr val="FF6600"/>
                </a:solidFill>
              </a:rPr>
              <a:t/>
            </a:r>
            <a:br>
              <a:rPr lang="en-US" altLang="en-US" b="1" dirty="0">
                <a:solidFill>
                  <a:srgbClr val="FF66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Incise the Hymen, drain the blood,</a:t>
            </a:r>
          </a:p>
          <a:p>
            <a:pPr>
              <a:defRPr/>
            </a:pPr>
            <a:r>
              <a:rPr lang="en-US" dirty="0"/>
              <a:t>Needs IVP as there is up to 30% association with renal tract abnormalities.</a:t>
            </a:r>
          </a:p>
        </p:txBody>
      </p:sp>
      <p:pic>
        <p:nvPicPr>
          <p:cNvPr id="28676" name="Picture 102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06938" y="1600200"/>
            <a:ext cx="3033712" cy="2260600"/>
          </a:xfrm>
        </p:spPr>
      </p:pic>
      <p:pic>
        <p:nvPicPr>
          <p:cNvPr id="28677" name="Picture 10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938" y="4040188"/>
            <a:ext cx="3178175" cy="248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ar-SA" smtClean="0">
                <a:solidFill>
                  <a:srgbClr val="FF6600"/>
                </a:solidFill>
                <a:effectLst/>
              </a:rPr>
              <a:t>Primary Amenorrhea</a:t>
            </a:r>
            <a:endParaRPr lang="en-US" altLang="en-US" smtClean="0">
              <a:solidFill>
                <a:srgbClr val="FF6600"/>
              </a:solidFill>
              <a:effectLst/>
            </a:endParaRP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altLang="ar-SA">
                <a:effectLst/>
              </a:rPr>
              <a:t>is defined either as absence of menses by age 14 years with no development of secondary sexual characteristics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altLang="ar-SA">
                <a:effectLst/>
              </a:rPr>
              <a:t> OR as absence of menses by age 16 years with normal development of secondary sexual characteristics.</a:t>
            </a:r>
          </a:p>
          <a:p>
            <a:pPr eaLnBrk="1" hangingPunct="1">
              <a:defRPr/>
            </a:pP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dirty="0" err="1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Hypogonadotrophic</a:t>
            </a:r>
            <a:r>
              <a:rPr lang="en-US" altLang="ar-SA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Hypogonadism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ar-SA" sz="3200" b="1" dirty="0">
                <a:latin typeface="Arial Narrow" pitchFamily="34" charset="0"/>
              </a:rPr>
              <a:t>Normal </a:t>
            </a:r>
            <a:r>
              <a:rPr lang="en-US" altLang="ar-SA" sz="3200" b="1" dirty="0" err="1">
                <a:latin typeface="Arial Narrow" pitchFamily="34" charset="0"/>
              </a:rPr>
              <a:t>hight</a:t>
            </a:r>
            <a:endParaRPr lang="en-US" altLang="ar-SA" sz="3200" b="1" dirty="0">
              <a:latin typeface="Arial Narrow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ar-SA" sz="3200" b="1" dirty="0">
                <a:latin typeface="Arial Narrow" pitchFamily="34" charset="0"/>
              </a:rPr>
              <a:t>Normal external and internal genital organs (infantile)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ar-SA" sz="3200" b="1" dirty="0">
                <a:latin typeface="Arial Narrow" pitchFamily="34" charset="0"/>
              </a:rPr>
              <a:t> Low FSH and LH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ar-SA" sz="3200" b="1" dirty="0">
                <a:latin typeface="Arial Narrow" pitchFamily="34" charset="0"/>
              </a:rPr>
              <a:t> 30-40% anosmia (</a:t>
            </a:r>
            <a:r>
              <a:rPr lang="en-US" altLang="ar-SA" sz="3200" b="1" dirty="0" err="1">
                <a:latin typeface="Arial Narrow" pitchFamily="34" charset="0"/>
              </a:rPr>
              <a:t>kallmann</a:t>
            </a:r>
            <a:r>
              <a:rPr lang="en-US" altLang="ar-SA" sz="3200" b="1" dirty="0" err="1">
                <a:latin typeface="Arial Narrow" pitchFamily="34" charset="0"/>
                <a:cs typeface="Times New Roman" pitchFamily="18" charset="0"/>
              </a:rPr>
              <a:t>’s</a:t>
            </a:r>
            <a:r>
              <a:rPr lang="en-US" altLang="ar-SA" sz="3200" b="1" dirty="0">
                <a:latin typeface="Arial Narrow" pitchFamily="34" charset="0"/>
                <a:cs typeface="Times New Roman" pitchFamily="18" charset="0"/>
              </a:rPr>
              <a:t> syndrome)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ar-SA" sz="3200" b="1" dirty="0">
                <a:latin typeface="Arial Narrow" pitchFamily="34" charset="0"/>
                <a:cs typeface="Times New Roman" pitchFamily="18" charset="0"/>
              </a:rPr>
              <a:t>Treat with HRT</a:t>
            </a:r>
            <a:endParaRPr lang="en-US" altLang="ar-SA" sz="3200" b="1" dirty="0">
              <a:latin typeface="Arial Narrow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ar-SA" sz="3200" dirty="0">
                <a:latin typeface="Tahoma" pitchFamily="34" charset="0"/>
              </a:rPr>
              <a:t>  </a:t>
            </a:r>
          </a:p>
          <a:p>
            <a:pPr>
              <a:defRPr/>
            </a:pPr>
            <a:endParaRPr lang="en-US" dirty="0"/>
          </a:p>
        </p:txBody>
      </p:sp>
      <p:pic>
        <p:nvPicPr>
          <p:cNvPr id="5" name="Picture 11" descr="GOnadal dysgenesi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lum bright="6000"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67175" y="1773238"/>
            <a:ext cx="5076825" cy="4895850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b="1" dirty="0">
                <a:solidFill>
                  <a:srgbClr val="FF6600"/>
                </a:solidFill>
                <a:effectLst/>
              </a:rPr>
              <a:t>Constitutional delay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24425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000" b="1" dirty="0">
                <a:effectLst/>
              </a:rPr>
              <a:t>There is no anatomical abnormality or endocrine investigations show normal results</a:t>
            </a:r>
            <a:endParaRPr lang="en-US" altLang="ar-SA" sz="2000" dirty="0">
              <a:effectLst/>
            </a:endParaRP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000" dirty="0">
                <a:effectLst/>
              </a:rPr>
              <a:t>It is caused by immature pulsatile release of gonadotrophin-releasing hormone; maturation eventually occurs spontaneously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ar-SA" sz="2000" dirty="0">
                <a:latin typeface="Tahoma" pitchFamily="34" charset="0"/>
              </a:rPr>
              <a:t>delayed bone age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ar-SA" sz="2000" dirty="0">
                <a:latin typeface="Tahoma" pitchFamily="34" charset="0"/>
              </a:rPr>
              <a:t> ( X-ray Wrist  joint)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ar-SA" sz="2000" dirty="0">
                <a:latin typeface="Tahoma" pitchFamily="34" charset="0"/>
              </a:rPr>
              <a:t>• Positive family history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ar-SA" sz="2000" dirty="0">
                <a:latin typeface="Tahoma" pitchFamily="34" charset="0"/>
              </a:rPr>
              <a:t>• Diagnosis by exclusion and follow up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en-US" sz="2000" dirty="0"/>
          </a:p>
          <a:p>
            <a:pPr>
              <a:defRPr/>
            </a:pPr>
            <a:endParaRPr lang="en-US" dirty="0"/>
          </a:p>
        </p:txBody>
      </p:sp>
      <p:pic>
        <p:nvPicPr>
          <p:cNvPr id="30724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84663" y="1420813"/>
            <a:ext cx="4751387" cy="4887912"/>
          </a:xfrm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dirty="0">
                <a:solidFill>
                  <a:srgbClr val="FFFF00"/>
                </a:solidFill>
                <a:latin typeface="Tahoma" pitchFamily="34" charset="0"/>
              </a:rPr>
              <a:t>Weight-related </a:t>
            </a:r>
            <a:r>
              <a:rPr lang="en-US" altLang="ar-SA" dirty="0" err="1">
                <a:solidFill>
                  <a:srgbClr val="FFFF00"/>
                </a:solidFill>
                <a:latin typeface="Tahoma" pitchFamily="34" charset="0"/>
              </a:rPr>
              <a:t>amenorrhoea</a:t>
            </a:r>
            <a:r>
              <a:rPr lang="en-US" altLang="ar-SA" dirty="0">
                <a:solidFill>
                  <a:srgbClr val="FFFF00"/>
                </a:solidFill>
                <a:latin typeface="Tahoma" pitchFamily="34" charset="0"/>
              </a:rPr>
              <a:t/>
            </a:r>
            <a:br>
              <a:rPr lang="en-US" altLang="ar-SA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dirty="0">
                <a:latin typeface="Arial Narrow" pitchFamily="34" charset="0"/>
              </a:rPr>
              <a:t>Anorexia Nervosa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en-US" sz="2400" b="1" dirty="0">
                <a:latin typeface="Arial Narrow" pitchFamily="34" charset="0"/>
              </a:rPr>
              <a:t>1</a:t>
            </a:r>
            <a:r>
              <a:rPr lang="en-US" sz="2400" b="1" baseline="30000" dirty="0">
                <a:latin typeface="Arial Narrow" pitchFamily="34" charset="0"/>
              </a:rPr>
              <a:t>o </a:t>
            </a:r>
            <a:r>
              <a:rPr lang="en-US" sz="2400" b="1" dirty="0">
                <a:latin typeface="Arial Narrow" pitchFamily="34" charset="0"/>
              </a:rPr>
              <a:t>or 2</a:t>
            </a:r>
            <a:r>
              <a:rPr lang="en-US" sz="2400" b="1" baseline="30000" dirty="0">
                <a:latin typeface="Arial Narrow" pitchFamily="34" charset="0"/>
              </a:rPr>
              <a:t>o </a:t>
            </a:r>
            <a:r>
              <a:rPr lang="en-US" sz="2400" b="1" dirty="0">
                <a:latin typeface="Arial Narrow" pitchFamily="34" charset="0"/>
              </a:rPr>
              <a:t>Amenorrhea is often first sign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ar-SA" sz="2400" b="1" dirty="0">
                <a:latin typeface="Arial Narrow" pitchFamily="34" charset="0"/>
              </a:rPr>
              <a:t>A body mass index (BMI) &lt;17  kg/m</a:t>
            </a:r>
            <a:r>
              <a:rPr lang="en-US" altLang="ar-SA" sz="2400" b="1" dirty="0">
                <a:cs typeface="Tahoma" pitchFamily="34" charset="0"/>
                <a:sym typeface="Symbol" pitchFamily="18" charset="2"/>
              </a:rPr>
              <a:t>²</a:t>
            </a:r>
            <a:r>
              <a:rPr lang="en-US" altLang="ar-SA" sz="2400" b="1" dirty="0">
                <a:latin typeface="Arial Narrow" pitchFamily="34" charset="0"/>
                <a:sym typeface="Wingdings 3" pitchFamily="18" charset="2"/>
              </a:rPr>
              <a:t> menstrual irregularity and amenorrhea</a:t>
            </a:r>
            <a:endParaRPr lang="en-US" altLang="ar-SA" sz="2400" b="1" dirty="0">
              <a:latin typeface="Arial Narrow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400" b="1" dirty="0">
                <a:latin typeface="Arial Narrow" pitchFamily="34" charset="0"/>
              </a:rPr>
              <a:t>Hypothalamic  suppression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400" b="1" dirty="0">
                <a:latin typeface="Arial Narrow" pitchFamily="34" charset="0"/>
              </a:rPr>
              <a:t>Low estradiol </a:t>
            </a:r>
            <a:r>
              <a:rPr lang="en-US" sz="2400" b="1" dirty="0">
                <a:latin typeface="Arial Narrow" pitchFamily="34" charset="0"/>
                <a:sym typeface="Wingdings" pitchFamily="2" charset="2"/>
              </a:rPr>
              <a:t> risk of osteoporosis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ar-SA" sz="2400" b="1" dirty="0">
                <a:latin typeface="Arial Narrow" pitchFamily="34" charset="0"/>
              </a:rPr>
              <a:t>Treatment : </a:t>
            </a:r>
            <a:r>
              <a:rPr lang="en-US" altLang="ar-SA" sz="2400" b="1" dirty="0">
                <a:latin typeface="Arial Narrow" pitchFamily="34" charset="0"/>
                <a:sym typeface="Symbol" pitchFamily="18" charset="2"/>
              </a:rPr>
              <a:t> body wt. (Psychiatrist referral) </a:t>
            </a:r>
            <a:r>
              <a:rPr lang="en-US" altLang="ar-SA" sz="2400" b="1" dirty="0">
                <a:latin typeface="Arial Narrow" pitchFamily="34" charset="0"/>
              </a:rPr>
              <a:t> </a:t>
            </a:r>
          </a:p>
          <a:p>
            <a:pPr>
              <a:lnSpc>
                <a:spcPct val="90000"/>
              </a:lnSpc>
              <a:defRPr/>
            </a:pPr>
            <a:endParaRPr lang="en-US" altLang="ar-SA" sz="2400" b="1" dirty="0">
              <a:latin typeface="Arial Narrow" pitchFamily="34" charset="0"/>
            </a:endParaRPr>
          </a:p>
          <a:p>
            <a:pPr>
              <a:defRPr/>
            </a:pPr>
            <a:endParaRPr lang="en-US" b="1" dirty="0">
              <a:latin typeface="Arial Narrow" pitchFamily="34" charset="0"/>
              <a:sym typeface="Wingdings" pitchFamily="2" charset="2"/>
            </a:endParaRPr>
          </a:p>
          <a:p>
            <a:pPr>
              <a:defRPr/>
            </a:pPr>
            <a:endParaRPr lang="en-US" dirty="0"/>
          </a:p>
        </p:txBody>
      </p:sp>
      <p:pic>
        <p:nvPicPr>
          <p:cNvPr id="31748" name="Content Placeholder 4" descr="anorexia nervos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95800" y="1700213"/>
            <a:ext cx="4397375" cy="4430712"/>
          </a:xfrm>
        </p:spPr>
      </p:pic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ar-EG" b="1">
                <a:solidFill>
                  <a:srgbClr val="FF6600"/>
                </a:solidFill>
              </a:rPr>
              <a:t>ASSESSMENT OF PRIMARY AMENORRHEA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Text Box 2"/>
          <p:cNvSpPr txBox="1">
            <a:spLocks noChangeArrowheads="1"/>
          </p:cNvSpPr>
          <p:nvPr/>
        </p:nvSpPr>
        <p:spPr bwMode="auto">
          <a:xfrm>
            <a:off x="3962400" y="0"/>
            <a:ext cx="1066800" cy="528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ar-SA" sz="2800" b="1">
                <a:latin typeface="Times New Roman" pitchFamily="18" charset="0"/>
              </a:rPr>
              <a:t>TSH</a:t>
            </a:r>
          </a:p>
        </p:txBody>
      </p:sp>
      <p:sp>
        <p:nvSpPr>
          <p:cNvPr id="33795" name="Line 3"/>
          <p:cNvSpPr>
            <a:spLocks noChangeShapeType="1"/>
          </p:cNvSpPr>
          <p:nvPr/>
        </p:nvSpPr>
        <p:spPr bwMode="auto">
          <a:xfrm flipV="1">
            <a:off x="5257800" y="3048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41668" name="Text Box 4"/>
          <p:cNvSpPr txBox="1">
            <a:spLocks noChangeArrowheads="1"/>
          </p:cNvSpPr>
          <p:nvPr/>
        </p:nvSpPr>
        <p:spPr bwMode="auto">
          <a:xfrm>
            <a:off x="6858000" y="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en-US" altLang="ar-SA" sz="2400">
                <a:latin typeface="Times New Roman" pitchFamily="18" charset="0"/>
              </a:rPr>
              <a:t>elevated</a:t>
            </a:r>
          </a:p>
        </p:txBody>
      </p:sp>
      <p:sp>
        <p:nvSpPr>
          <p:cNvPr id="241669" name="Rectangle 5"/>
          <p:cNvSpPr>
            <a:spLocks noChangeArrowheads="1"/>
          </p:cNvSpPr>
          <p:nvPr/>
        </p:nvSpPr>
        <p:spPr bwMode="auto">
          <a:xfrm>
            <a:off x="6772275" y="533400"/>
            <a:ext cx="1844675" cy="439738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>
                <a:solidFill>
                  <a:schemeClr val="bg1"/>
                </a:solidFill>
              </a:rPr>
              <a:t>hypothyroidism</a:t>
            </a:r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4572000" y="533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41671" name="Text Box 7"/>
          <p:cNvSpPr txBox="1">
            <a:spLocks noChangeArrowheads="1"/>
          </p:cNvSpPr>
          <p:nvPr/>
        </p:nvSpPr>
        <p:spPr bwMode="auto">
          <a:xfrm>
            <a:off x="2819400" y="6858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en-US" altLang="ar-SA" sz="2400"/>
              <a:t>Normal</a:t>
            </a:r>
          </a:p>
        </p:txBody>
      </p:sp>
      <p:sp>
        <p:nvSpPr>
          <p:cNvPr id="241672" name="Rectangle 8"/>
          <p:cNvSpPr>
            <a:spLocks noChangeArrowheads="1"/>
          </p:cNvSpPr>
          <p:nvPr/>
        </p:nvSpPr>
        <p:spPr bwMode="auto">
          <a:xfrm>
            <a:off x="3429000" y="1298575"/>
            <a:ext cx="1744663" cy="530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sz="2400" b="1"/>
              <a:t>bone age </a:t>
            </a: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5334000" y="15240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41674" name="Rectangle 10"/>
          <p:cNvSpPr>
            <a:spLocks noChangeArrowheads="1"/>
          </p:cNvSpPr>
          <p:nvPr/>
        </p:nvSpPr>
        <p:spPr bwMode="auto">
          <a:xfrm>
            <a:off x="6934200" y="1219200"/>
            <a:ext cx="10985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/>
              <a:t>delayed</a:t>
            </a:r>
          </a:p>
        </p:txBody>
      </p:sp>
      <p:sp>
        <p:nvSpPr>
          <p:cNvPr id="241675" name="Rectangle 11"/>
          <p:cNvSpPr>
            <a:spLocks noChangeArrowheads="1"/>
          </p:cNvSpPr>
          <p:nvPr/>
        </p:nvSpPr>
        <p:spPr bwMode="auto">
          <a:xfrm>
            <a:off x="6391275" y="1676400"/>
            <a:ext cx="2251075" cy="439738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>
                <a:solidFill>
                  <a:schemeClr val="bg1"/>
                </a:solidFill>
              </a:rPr>
              <a:t>constitutional delay</a:t>
            </a:r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>
            <a:off x="4572000" y="1828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41677" name="Rectangle 13"/>
          <p:cNvSpPr>
            <a:spLocks noChangeArrowheads="1"/>
          </p:cNvSpPr>
          <p:nvPr/>
        </p:nvSpPr>
        <p:spPr bwMode="auto">
          <a:xfrm>
            <a:off x="2971800" y="1828800"/>
            <a:ext cx="13716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sz="2400"/>
              <a:t>Normal</a:t>
            </a:r>
          </a:p>
        </p:txBody>
      </p:sp>
      <p:sp>
        <p:nvSpPr>
          <p:cNvPr id="241678" name="Rectangle 14"/>
          <p:cNvSpPr>
            <a:spLocks noChangeArrowheads="1"/>
          </p:cNvSpPr>
          <p:nvPr/>
        </p:nvSpPr>
        <p:spPr bwMode="auto">
          <a:xfrm>
            <a:off x="1981200" y="2593975"/>
            <a:ext cx="4559300" cy="530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sz="2400" b="1"/>
              <a:t>LH, FSH, and prolactin levels</a:t>
            </a:r>
          </a:p>
        </p:txBody>
      </p:sp>
      <p:sp>
        <p:nvSpPr>
          <p:cNvPr id="241679" name="Rectangle 15"/>
          <p:cNvSpPr>
            <a:spLocks noChangeArrowheads="1"/>
          </p:cNvSpPr>
          <p:nvPr/>
        </p:nvSpPr>
        <p:spPr bwMode="auto">
          <a:xfrm>
            <a:off x="4419600" y="4038600"/>
            <a:ext cx="11620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/>
              <a:t>elevated</a:t>
            </a:r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>
            <a:off x="5410200" y="3352800"/>
            <a:ext cx="533400" cy="2057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41681" name="Rectangle 17"/>
          <p:cNvSpPr>
            <a:spLocks noChangeArrowheads="1"/>
          </p:cNvSpPr>
          <p:nvPr/>
        </p:nvSpPr>
        <p:spPr bwMode="auto">
          <a:xfrm>
            <a:off x="5543550" y="5410200"/>
            <a:ext cx="13525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/>
              <a:t>karyotype.</a:t>
            </a:r>
          </a:p>
        </p:txBody>
      </p:sp>
      <p:sp>
        <p:nvSpPr>
          <p:cNvPr id="241682" name="Rectangle 18"/>
          <p:cNvSpPr>
            <a:spLocks noChangeArrowheads="1"/>
          </p:cNvSpPr>
          <p:nvPr/>
        </p:nvSpPr>
        <p:spPr bwMode="auto">
          <a:xfrm>
            <a:off x="7169150" y="2641600"/>
            <a:ext cx="2171700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sz="2000"/>
              <a:t>low or within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sz="2000"/>
              <a:t> reference range</a:t>
            </a:r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>
            <a:off x="6629400" y="28956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41684" name="Rectangle 20"/>
          <p:cNvSpPr>
            <a:spLocks noChangeArrowheads="1"/>
          </p:cNvSpPr>
          <p:nvPr/>
        </p:nvSpPr>
        <p:spPr bwMode="auto">
          <a:xfrm>
            <a:off x="7543800" y="4038600"/>
            <a:ext cx="12890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/>
              <a:t>head MRI</a:t>
            </a:r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>
            <a:off x="8305800" y="34290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41686" name="Rectangle 22"/>
          <p:cNvSpPr>
            <a:spLocks noChangeArrowheads="1"/>
          </p:cNvSpPr>
          <p:nvPr/>
        </p:nvSpPr>
        <p:spPr bwMode="auto">
          <a:xfrm>
            <a:off x="228600" y="5181600"/>
            <a:ext cx="4495800" cy="439738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>
                <a:solidFill>
                  <a:schemeClr val="bg1"/>
                </a:solidFill>
              </a:rPr>
              <a:t>45,</a:t>
            </a:r>
            <a:r>
              <a:rPr lang="en-US" altLang="ar-SA">
                <a:solidFill>
                  <a:schemeClr val="bg1"/>
                </a:solidFill>
              </a:rPr>
              <a:t>XO, the cause is gonadal dysgenesis </a:t>
            </a:r>
          </a:p>
        </p:txBody>
      </p:sp>
      <p:sp>
        <p:nvSpPr>
          <p:cNvPr id="241687" name="Rectangle 23"/>
          <p:cNvSpPr>
            <a:spLocks noChangeArrowheads="1"/>
          </p:cNvSpPr>
          <p:nvPr/>
        </p:nvSpPr>
        <p:spPr bwMode="auto">
          <a:xfrm>
            <a:off x="152400" y="5867400"/>
            <a:ext cx="4600575" cy="439738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>
                <a:solidFill>
                  <a:schemeClr val="bg1"/>
                </a:solidFill>
              </a:rPr>
              <a:t>46,</a:t>
            </a:r>
            <a:r>
              <a:rPr lang="en-US" altLang="ar-SA">
                <a:solidFill>
                  <a:schemeClr val="bg1"/>
                </a:solidFill>
              </a:rPr>
              <a:t>XX, the primary cause is ovarian failure</a:t>
            </a:r>
          </a:p>
        </p:txBody>
      </p:sp>
      <p:sp>
        <p:nvSpPr>
          <p:cNvPr id="33816" name="Line 24"/>
          <p:cNvSpPr>
            <a:spLocks noChangeShapeType="1"/>
          </p:cNvSpPr>
          <p:nvPr/>
        </p:nvSpPr>
        <p:spPr bwMode="auto">
          <a:xfrm flipH="1" flipV="1">
            <a:off x="4876800" y="5410200"/>
            <a:ext cx="609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3817" name="Line 25"/>
          <p:cNvSpPr>
            <a:spLocks noChangeShapeType="1"/>
          </p:cNvSpPr>
          <p:nvPr/>
        </p:nvSpPr>
        <p:spPr bwMode="auto">
          <a:xfrm flipH="1">
            <a:off x="4876800" y="5638800"/>
            <a:ext cx="6096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41690" name="Rectangle 26"/>
          <p:cNvSpPr>
            <a:spLocks noChangeArrowheads="1"/>
          </p:cNvSpPr>
          <p:nvPr/>
        </p:nvSpPr>
        <p:spPr bwMode="auto">
          <a:xfrm>
            <a:off x="6705600" y="4495800"/>
            <a:ext cx="2438400" cy="2278063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en-US" altLang="ar-SA">
                <a:solidFill>
                  <a:schemeClr val="bg1"/>
                </a:solidFill>
              </a:rPr>
              <a:t>pituitary tumor or a brain lesion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en-US" altLang="ar-SA">
                <a:solidFill>
                  <a:schemeClr val="bg1"/>
                </a:solidFill>
              </a:rPr>
              <a:t>drug use, an eating disorder, athleticism, or psychosocial stress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endParaRPr lang="en-US" altLang="ar-SA">
              <a:solidFill>
                <a:schemeClr val="bg1"/>
              </a:solidFill>
            </a:endParaRPr>
          </a:p>
        </p:txBody>
      </p:sp>
      <p:sp>
        <p:nvSpPr>
          <p:cNvPr id="33819" name="AutoShape 27"/>
          <p:cNvSpPr>
            <a:spLocks noChangeArrowheads="1"/>
          </p:cNvSpPr>
          <p:nvPr/>
        </p:nvSpPr>
        <p:spPr bwMode="auto">
          <a:xfrm>
            <a:off x="76200" y="304800"/>
            <a:ext cx="2819400" cy="1981200"/>
          </a:xfrm>
          <a:prstGeom prst="cloudCallout">
            <a:avLst>
              <a:gd name="adj1" fmla="val -12162"/>
              <a:gd name="adj2" fmla="val 77083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ar-SA" sz="2400" b="1">
                <a:solidFill>
                  <a:schemeClr val="bg1"/>
                </a:solidFill>
                <a:latin typeface="Times New Roman" pitchFamily="18" charset="0"/>
              </a:rPr>
              <a:t>If puberty delayed</a:t>
            </a:r>
            <a:endParaRPr lang="en-US" altLang="en-US" sz="2400" b="1">
              <a:solidFill>
                <a:srgbClr val="FFFF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6" grpId="0" animBg="1" autoUpdateAnimBg="0"/>
      <p:bldP spid="241668" grpId="0" autoUpdateAnimBg="0"/>
      <p:bldP spid="241669" grpId="0" animBg="1" autoUpdateAnimBg="0"/>
      <p:bldP spid="241671" grpId="0" autoUpdateAnimBg="0"/>
      <p:bldP spid="241672" grpId="0" animBg="1" autoUpdateAnimBg="0"/>
      <p:bldP spid="241674" grpId="0" autoUpdateAnimBg="0"/>
      <p:bldP spid="241675" grpId="0" animBg="1" autoUpdateAnimBg="0"/>
      <p:bldP spid="241677" grpId="0" autoUpdateAnimBg="0"/>
      <p:bldP spid="241678" grpId="0" animBg="1" autoUpdateAnimBg="0"/>
      <p:bldP spid="241679" grpId="0" autoUpdateAnimBg="0"/>
      <p:bldP spid="241681" grpId="0" autoUpdateAnimBg="0"/>
      <p:bldP spid="241682" grpId="0" autoUpdateAnimBg="0"/>
      <p:bldP spid="241684" grpId="0" autoUpdateAnimBg="0"/>
      <p:bldP spid="241686" grpId="0" animBg="1" autoUpdateAnimBg="0"/>
      <p:bldP spid="241687" grpId="0" animBg="1" autoUpdateAnimBg="0"/>
      <p:bldP spid="241690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1" name="Rectangle 3"/>
          <p:cNvSpPr>
            <a:spLocks noChangeArrowheads="1"/>
          </p:cNvSpPr>
          <p:nvPr/>
        </p:nvSpPr>
        <p:spPr bwMode="auto">
          <a:xfrm>
            <a:off x="2619375" y="1066800"/>
            <a:ext cx="2974975" cy="4397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b="1"/>
              <a:t>TSH and prolactin levels</a:t>
            </a:r>
          </a:p>
        </p:txBody>
      </p:sp>
      <p:sp>
        <p:nvSpPr>
          <p:cNvPr id="242692" name="Rectangle 4"/>
          <p:cNvSpPr>
            <a:spLocks noChangeArrowheads="1"/>
          </p:cNvSpPr>
          <p:nvPr/>
        </p:nvSpPr>
        <p:spPr bwMode="auto">
          <a:xfrm>
            <a:off x="3076575" y="2209800"/>
            <a:ext cx="2479675" cy="4397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b="1"/>
              <a:t>progestin challenge</a:t>
            </a:r>
          </a:p>
        </p:txBody>
      </p:sp>
      <p:sp>
        <p:nvSpPr>
          <p:cNvPr id="34820" name="Line 5"/>
          <p:cNvSpPr>
            <a:spLocks noChangeShapeType="1"/>
          </p:cNvSpPr>
          <p:nvPr/>
        </p:nvSpPr>
        <p:spPr bwMode="auto">
          <a:xfrm>
            <a:off x="4419600" y="15240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42694" name="Rectangle 6"/>
          <p:cNvSpPr>
            <a:spLocks noChangeArrowheads="1"/>
          </p:cNvSpPr>
          <p:nvPr/>
        </p:nvSpPr>
        <p:spPr bwMode="auto">
          <a:xfrm>
            <a:off x="1676400" y="1600200"/>
            <a:ext cx="25590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>
                <a:solidFill>
                  <a:schemeClr val="folHlink"/>
                </a:solidFill>
              </a:rPr>
              <a:t>within reference range</a:t>
            </a:r>
          </a:p>
        </p:txBody>
      </p:sp>
      <p:sp>
        <p:nvSpPr>
          <p:cNvPr id="242695" name="Rectangle 7"/>
          <p:cNvSpPr>
            <a:spLocks noChangeArrowheads="1"/>
          </p:cNvSpPr>
          <p:nvPr/>
        </p:nvSpPr>
        <p:spPr bwMode="auto">
          <a:xfrm>
            <a:off x="6172200" y="2819400"/>
            <a:ext cx="2768600" cy="781050"/>
          </a:xfrm>
          <a:prstGeom prst="rect">
            <a:avLst/>
          </a:prstGeom>
          <a:solidFill>
            <a:schemeClr val="tx1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sz="1600">
                <a:solidFill>
                  <a:schemeClr val="bg1"/>
                </a:solidFill>
              </a:rPr>
              <a:t>consider anovulatory cycles</a:t>
            </a:r>
          </a:p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sz="1600">
                <a:solidFill>
                  <a:schemeClr val="bg1"/>
                </a:solidFill>
              </a:rPr>
              <a:t>PCO </a:t>
            </a:r>
          </a:p>
        </p:txBody>
      </p:sp>
      <p:sp>
        <p:nvSpPr>
          <p:cNvPr id="242696" name="Rectangle 8"/>
          <p:cNvSpPr>
            <a:spLocks noChangeArrowheads="1"/>
          </p:cNvSpPr>
          <p:nvPr/>
        </p:nvSpPr>
        <p:spPr bwMode="auto">
          <a:xfrm>
            <a:off x="1323975" y="2819400"/>
            <a:ext cx="2843213" cy="4397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b="1"/>
              <a:t>E</a:t>
            </a:r>
            <a:r>
              <a:rPr lang="en-US" altLang="ar-SA" b="1" baseline="-25000"/>
              <a:t>2</a:t>
            </a:r>
            <a:r>
              <a:rPr lang="en-US" altLang="ar-SA" b="1"/>
              <a:t>/progestin challenge </a:t>
            </a:r>
          </a:p>
        </p:txBody>
      </p:sp>
      <p:sp>
        <p:nvSpPr>
          <p:cNvPr id="242697" name="Rectangle 9"/>
          <p:cNvSpPr>
            <a:spLocks noChangeArrowheads="1"/>
          </p:cNvSpPr>
          <p:nvPr/>
        </p:nvSpPr>
        <p:spPr bwMode="auto">
          <a:xfrm>
            <a:off x="82550" y="3581400"/>
            <a:ext cx="2047875" cy="439738"/>
          </a:xfrm>
          <a:prstGeom prst="rect">
            <a:avLst/>
          </a:prstGeom>
          <a:solidFill>
            <a:schemeClr val="tx1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>
                <a:solidFill>
                  <a:schemeClr val="bg1"/>
                </a:solidFill>
              </a:rPr>
              <a:t>outlet obstruction</a:t>
            </a:r>
          </a:p>
        </p:txBody>
      </p:sp>
      <p:sp>
        <p:nvSpPr>
          <p:cNvPr id="242698" name="Rectangle 10"/>
          <p:cNvSpPr>
            <a:spLocks noChangeArrowheads="1"/>
          </p:cNvSpPr>
          <p:nvPr/>
        </p:nvSpPr>
        <p:spPr bwMode="auto">
          <a:xfrm>
            <a:off x="3276600" y="3657600"/>
            <a:ext cx="3190875" cy="4397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b="1"/>
              <a:t>obtain FSH and LH levels. </a:t>
            </a:r>
          </a:p>
        </p:txBody>
      </p:sp>
      <p:sp>
        <p:nvSpPr>
          <p:cNvPr id="242699" name="Rectangle 11"/>
          <p:cNvSpPr>
            <a:spLocks noChangeArrowheads="1"/>
          </p:cNvSpPr>
          <p:nvPr/>
        </p:nvSpPr>
        <p:spPr bwMode="auto">
          <a:xfrm>
            <a:off x="762000" y="4419600"/>
            <a:ext cx="32321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>
                <a:solidFill>
                  <a:schemeClr val="folHlink"/>
                </a:solidFill>
              </a:rPr>
              <a:t>low or within reference range</a:t>
            </a:r>
          </a:p>
        </p:txBody>
      </p:sp>
      <p:sp>
        <p:nvSpPr>
          <p:cNvPr id="242700" name="Rectangle 12"/>
          <p:cNvSpPr>
            <a:spLocks noChangeArrowheads="1"/>
          </p:cNvSpPr>
          <p:nvPr/>
        </p:nvSpPr>
        <p:spPr bwMode="auto">
          <a:xfrm>
            <a:off x="1295400" y="5257800"/>
            <a:ext cx="12096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b="1"/>
              <a:t>head MRI</a:t>
            </a:r>
          </a:p>
        </p:txBody>
      </p:sp>
      <p:sp>
        <p:nvSpPr>
          <p:cNvPr id="242701" name="Rectangle 13"/>
          <p:cNvSpPr>
            <a:spLocks noChangeArrowheads="1"/>
          </p:cNvSpPr>
          <p:nvPr/>
        </p:nvSpPr>
        <p:spPr bwMode="auto">
          <a:xfrm>
            <a:off x="0" y="5791200"/>
            <a:ext cx="3048000" cy="835025"/>
          </a:xfrm>
          <a:prstGeom prst="rect">
            <a:avLst/>
          </a:prstGeom>
          <a:solidFill>
            <a:schemeClr val="tx1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sz="1600">
                <a:solidFill>
                  <a:schemeClr val="bg1"/>
                </a:solidFill>
              </a:rPr>
              <a:t>exclude chronic disease, anorexia nervosa, or psychosocial stress</a:t>
            </a:r>
          </a:p>
        </p:txBody>
      </p:sp>
      <p:sp>
        <p:nvSpPr>
          <p:cNvPr id="242702" name="Rectangle 14"/>
          <p:cNvSpPr>
            <a:spLocks noChangeArrowheads="1"/>
          </p:cNvSpPr>
          <p:nvPr/>
        </p:nvSpPr>
        <p:spPr bwMode="auto">
          <a:xfrm>
            <a:off x="5348288" y="4470400"/>
            <a:ext cx="7921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sz="2000">
                <a:solidFill>
                  <a:schemeClr val="folHlink"/>
                </a:solidFill>
              </a:rPr>
              <a:t>high</a:t>
            </a:r>
          </a:p>
        </p:txBody>
      </p:sp>
      <p:sp>
        <p:nvSpPr>
          <p:cNvPr id="242703" name="Rectangle 15"/>
          <p:cNvSpPr>
            <a:spLocks noChangeArrowheads="1"/>
          </p:cNvSpPr>
          <p:nvPr/>
        </p:nvSpPr>
        <p:spPr bwMode="auto">
          <a:xfrm>
            <a:off x="5603875" y="5105400"/>
            <a:ext cx="1400175" cy="4397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b="1"/>
              <a:t>karyotype</a:t>
            </a:r>
          </a:p>
        </p:txBody>
      </p:sp>
      <p:sp>
        <p:nvSpPr>
          <p:cNvPr id="242704" name="Rectangle 16"/>
          <p:cNvSpPr>
            <a:spLocks noChangeArrowheads="1"/>
          </p:cNvSpPr>
          <p:nvPr/>
        </p:nvSpPr>
        <p:spPr bwMode="auto">
          <a:xfrm>
            <a:off x="3886200" y="6248400"/>
            <a:ext cx="1412875" cy="376238"/>
          </a:xfrm>
          <a:prstGeom prst="rect">
            <a:avLst/>
          </a:prstGeom>
          <a:solidFill>
            <a:schemeClr val="tx1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>
                <a:solidFill>
                  <a:schemeClr val="bg1"/>
                </a:solidFill>
              </a:rPr>
              <a:t>Turner synd</a:t>
            </a:r>
          </a:p>
        </p:txBody>
      </p:sp>
      <p:sp>
        <p:nvSpPr>
          <p:cNvPr id="242705" name="Rectangle 17"/>
          <p:cNvSpPr>
            <a:spLocks noChangeArrowheads="1"/>
          </p:cNvSpPr>
          <p:nvPr/>
        </p:nvSpPr>
        <p:spPr bwMode="auto">
          <a:xfrm>
            <a:off x="5962650" y="6026150"/>
            <a:ext cx="3181350" cy="841375"/>
          </a:xfrm>
          <a:prstGeom prst="rect">
            <a:avLst/>
          </a:prstGeom>
          <a:solidFill>
            <a:schemeClr val="tx1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>
                <a:solidFill>
                  <a:schemeClr val="bg1"/>
                </a:solidFill>
              </a:rPr>
              <a:t>karyotype is normal (46,XX),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>
                <a:solidFill>
                  <a:schemeClr val="bg1"/>
                </a:solidFill>
              </a:rPr>
              <a:t> the cause is ovarian failure</a:t>
            </a:r>
          </a:p>
        </p:txBody>
      </p:sp>
      <p:sp>
        <p:nvSpPr>
          <p:cNvPr id="242707" name="Rectangle 19"/>
          <p:cNvSpPr>
            <a:spLocks noChangeArrowheads="1"/>
          </p:cNvSpPr>
          <p:nvPr/>
        </p:nvSpPr>
        <p:spPr bwMode="auto">
          <a:xfrm>
            <a:off x="5562600" y="838200"/>
            <a:ext cx="11620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>
                <a:solidFill>
                  <a:schemeClr val="folHlink"/>
                </a:solidFill>
              </a:rPr>
              <a:t>elevated</a:t>
            </a:r>
          </a:p>
        </p:txBody>
      </p:sp>
      <p:sp>
        <p:nvSpPr>
          <p:cNvPr id="34834" name="Line 20"/>
          <p:cNvSpPr>
            <a:spLocks noChangeShapeType="1"/>
          </p:cNvSpPr>
          <p:nvPr/>
        </p:nvSpPr>
        <p:spPr bwMode="auto">
          <a:xfrm>
            <a:off x="5638800" y="12954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42709" name="Rectangle 21"/>
          <p:cNvSpPr>
            <a:spLocks noChangeArrowheads="1"/>
          </p:cNvSpPr>
          <p:nvPr/>
        </p:nvSpPr>
        <p:spPr bwMode="auto">
          <a:xfrm>
            <a:off x="6781800" y="990600"/>
            <a:ext cx="2352675" cy="841375"/>
          </a:xfrm>
          <a:prstGeom prst="rect">
            <a:avLst/>
          </a:prstGeom>
          <a:solidFill>
            <a:schemeClr val="tx1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>
                <a:solidFill>
                  <a:schemeClr val="bg1"/>
                </a:solidFill>
              </a:rPr>
              <a:t>hypothyroidism and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>
                <a:solidFill>
                  <a:schemeClr val="bg1"/>
                </a:solidFill>
              </a:rPr>
              <a:t>hyperprolactinemia</a:t>
            </a:r>
          </a:p>
        </p:txBody>
      </p:sp>
      <p:sp>
        <p:nvSpPr>
          <p:cNvPr id="242710" name="Text Box 22"/>
          <p:cNvSpPr txBox="1">
            <a:spLocks noChangeArrowheads="1"/>
          </p:cNvSpPr>
          <p:nvPr/>
        </p:nvSpPr>
        <p:spPr bwMode="auto">
          <a:xfrm>
            <a:off x="5791200" y="21336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folHlink"/>
                </a:solidFill>
                <a:latin typeface="Times New Roman" pitchFamily="18" charset="0"/>
              </a:rPr>
              <a:t>+VE</a:t>
            </a:r>
            <a:endParaRPr lang="en-US" altLang="ar-SA" b="1">
              <a:solidFill>
                <a:schemeClr val="folHlink"/>
              </a:solidFill>
              <a:latin typeface="Times New Roman" pitchFamily="18" charset="0"/>
            </a:endParaRPr>
          </a:p>
        </p:txBody>
      </p:sp>
      <p:sp>
        <p:nvSpPr>
          <p:cNvPr id="242711" name="Text Box 23"/>
          <p:cNvSpPr txBox="1">
            <a:spLocks noChangeArrowheads="1"/>
          </p:cNvSpPr>
          <p:nvPr/>
        </p:nvSpPr>
        <p:spPr bwMode="auto">
          <a:xfrm>
            <a:off x="2057400" y="22240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folHlink"/>
                </a:solidFill>
                <a:latin typeface="Times New Roman" pitchFamily="18" charset="0"/>
              </a:rPr>
              <a:t>-</a:t>
            </a:r>
            <a:r>
              <a:rPr lang="en-US" altLang="ar-SA" sz="2800" b="1">
                <a:solidFill>
                  <a:schemeClr val="folHlink"/>
                </a:solidFill>
                <a:latin typeface="Times New Roman" pitchFamily="18" charset="0"/>
              </a:rPr>
              <a:t>VE</a:t>
            </a:r>
          </a:p>
        </p:txBody>
      </p:sp>
      <p:sp>
        <p:nvSpPr>
          <p:cNvPr id="34838" name="Line 24"/>
          <p:cNvSpPr>
            <a:spLocks noChangeShapeType="1"/>
          </p:cNvSpPr>
          <p:nvPr/>
        </p:nvSpPr>
        <p:spPr bwMode="auto">
          <a:xfrm flipH="1">
            <a:off x="2819400" y="4191000"/>
            <a:ext cx="1905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39" name="Line 25"/>
          <p:cNvSpPr>
            <a:spLocks noChangeShapeType="1"/>
          </p:cNvSpPr>
          <p:nvPr/>
        </p:nvSpPr>
        <p:spPr bwMode="auto">
          <a:xfrm>
            <a:off x="4724400" y="4191000"/>
            <a:ext cx="914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40" name="AutoShape 26"/>
          <p:cNvSpPr>
            <a:spLocks noChangeArrowheads="1"/>
          </p:cNvSpPr>
          <p:nvPr/>
        </p:nvSpPr>
        <p:spPr bwMode="auto">
          <a:xfrm>
            <a:off x="0" y="304800"/>
            <a:ext cx="2133600" cy="1600200"/>
          </a:xfrm>
          <a:prstGeom prst="cloudCallout">
            <a:avLst>
              <a:gd name="adj1" fmla="val -24778"/>
              <a:gd name="adj2" fmla="val 8869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ar-SA" sz="2000" b="1">
                <a:solidFill>
                  <a:schemeClr val="bg1"/>
                </a:solidFill>
                <a:latin typeface="Times New Roman" pitchFamily="18" charset="0"/>
              </a:rPr>
              <a:t>If puberty</a:t>
            </a:r>
          </a:p>
          <a:p>
            <a:pPr algn="ctr" eaLnBrk="1" hangingPunct="1"/>
            <a:r>
              <a:rPr lang="en-US" altLang="ar-SA" sz="2000" b="1">
                <a:solidFill>
                  <a:schemeClr val="bg1"/>
                </a:solidFill>
                <a:latin typeface="Times New Roman" pitchFamily="18" charset="0"/>
              </a:rPr>
              <a:t> not delayed</a:t>
            </a:r>
            <a:endParaRPr lang="en-US" altLang="en-US" sz="24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4841" name="Line 27"/>
          <p:cNvSpPr>
            <a:spLocks noChangeShapeType="1"/>
          </p:cNvSpPr>
          <p:nvPr/>
        </p:nvSpPr>
        <p:spPr bwMode="auto">
          <a:xfrm flipH="1">
            <a:off x="5257800" y="5562600"/>
            <a:ext cx="762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42" name="Line 28"/>
          <p:cNvSpPr>
            <a:spLocks noChangeShapeType="1"/>
          </p:cNvSpPr>
          <p:nvPr/>
        </p:nvSpPr>
        <p:spPr bwMode="auto">
          <a:xfrm>
            <a:off x="6019800" y="5562600"/>
            <a:ext cx="12954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43" name="Line 29"/>
          <p:cNvSpPr>
            <a:spLocks noChangeShapeType="1"/>
          </p:cNvSpPr>
          <p:nvPr/>
        </p:nvSpPr>
        <p:spPr bwMode="auto">
          <a:xfrm flipH="1">
            <a:off x="2133600" y="3810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44" name="Line 30"/>
          <p:cNvSpPr>
            <a:spLocks noChangeShapeType="1"/>
          </p:cNvSpPr>
          <p:nvPr/>
        </p:nvSpPr>
        <p:spPr bwMode="auto">
          <a:xfrm flipV="1">
            <a:off x="2590800" y="3276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45" name="Line 31"/>
          <p:cNvSpPr>
            <a:spLocks noChangeShapeType="1"/>
          </p:cNvSpPr>
          <p:nvPr/>
        </p:nvSpPr>
        <p:spPr bwMode="auto">
          <a:xfrm>
            <a:off x="2895600" y="3276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46" name="Line 32"/>
          <p:cNvSpPr>
            <a:spLocks noChangeShapeType="1"/>
          </p:cNvSpPr>
          <p:nvPr/>
        </p:nvSpPr>
        <p:spPr bwMode="auto">
          <a:xfrm>
            <a:off x="2895600" y="3810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42721" name="Text Box 33"/>
          <p:cNvSpPr txBox="1">
            <a:spLocks noChangeArrowheads="1"/>
          </p:cNvSpPr>
          <p:nvPr/>
        </p:nvSpPr>
        <p:spPr bwMode="auto">
          <a:xfrm>
            <a:off x="2895600" y="3352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itchFamily="18" charset="0"/>
              </a:rPr>
              <a:t>+</a:t>
            </a:r>
          </a:p>
        </p:txBody>
      </p:sp>
      <p:sp>
        <p:nvSpPr>
          <p:cNvPr id="242722" name="Text Box 34"/>
          <p:cNvSpPr txBox="1">
            <a:spLocks noChangeArrowheads="1"/>
          </p:cNvSpPr>
          <p:nvPr/>
        </p:nvSpPr>
        <p:spPr bwMode="auto">
          <a:xfrm>
            <a:off x="2133600" y="3276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</a:rPr>
              <a:t>-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2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2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2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2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2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2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2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2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2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2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1" grpId="0" animBg="1" autoUpdateAnimBg="0"/>
      <p:bldP spid="242692" grpId="0" animBg="1" autoUpdateAnimBg="0"/>
      <p:bldP spid="242694" grpId="0" autoUpdateAnimBg="0"/>
      <p:bldP spid="242695" grpId="0" animBg="1" autoUpdateAnimBg="0"/>
      <p:bldP spid="242696" grpId="0" animBg="1" autoUpdateAnimBg="0"/>
      <p:bldP spid="242697" grpId="0" animBg="1" autoUpdateAnimBg="0"/>
      <p:bldP spid="242698" grpId="0" animBg="1" autoUpdateAnimBg="0"/>
      <p:bldP spid="242699" grpId="0" autoUpdateAnimBg="0"/>
      <p:bldP spid="242700" grpId="0" animBg="1" autoUpdateAnimBg="0"/>
      <p:bldP spid="242701" grpId="0" animBg="1" autoUpdateAnimBg="0"/>
      <p:bldP spid="242702" grpId="0" autoUpdateAnimBg="0"/>
      <p:bldP spid="242703" grpId="0" animBg="1" autoUpdateAnimBg="0"/>
      <p:bldP spid="242704" grpId="0" animBg="1" autoUpdateAnimBg="0"/>
      <p:bldP spid="242705" grpId="0" animBg="1" autoUpdateAnimBg="0"/>
      <p:bldP spid="242707" grpId="0" autoUpdateAnimBg="0"/>
      <p:bldP spid="242709" grpId="0" animBg="1" autoUpdateAnimBg="0"/>
      <p:bldP spid="242710" grpId="0" autoUpdateAnimBg="0"/>
      <p:bldP spid="242711" grpId="0" autoUpdateAnimBg="0"/>
      <p:bldP spid="242721" grpId="0" autoUpdateAnimBg="0"/>
      <p:bldP spid="242722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0" y="0"/>
            <a:ext cx="3505200" cy="19812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1" eaLnBrk="1" hangingPunct="1"/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541338" y="457200"/>
            <a:ext cx="2503487" cy="101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sz="2400" b="1">
                <a:solidFill>
                  <a:srgbClr val="003300"/>
                </a:solidFill>
              </a:rPr>
              <a:t>genital tract</a:t>
            </a:r>
          </a:p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sz="2400" b="1">
                <a:solidFill>
                  <a:srgbClr val="003300"/>
                </a:solidFill>
              </a:rPr>
              <a:t> abnormalities </a:t>
            </a:r>
          </a:p>
        </p:txBody>
      </p:sp>
      <p:sp>
        <p:nvSpPr>
          <p:cNvPr id="243716" name="Rectangle 4"/>
          <p:cNvSpPr>
            <a:spLocks noChangeArrowheads="1"/>
          </p:cNvSpPr>
          <p:nvPr/>
        </p:nvSpPr>
        <p:spPr bwMode="auto">
          <a:xfrm>
            <a:off x="4191000" y="685800"/>
            <a:ext cx="2263775" cy="5191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sz="2800" b="1">
                <a:solidFill>
                  <a:srgbClr val="FF6600"/>
                </a:solidFill>
              </a:rPr>
              <a:t>karyotype</a:t>
            </a:r>
          </a:p>
        </p:txBody>
      </p:sp>
      <p:sp>
        <p:nvSpPr>
          <p:cNvPr id="243717" name="Rectangle 5"/>
          <p:cNvSpPr>
            <a:spLocks noChangeArrowheads="1"/>
          </p:cNvSpPr>
          <p:nvPr/>
        </p:nvSpPr>
        <p:spPr bwMode="auto">
          <a:xfrm>
            <a:off x="1981200" y="1981200"/>
            <a:ext cx="277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>
                <a:solidFill>
                  <a:srgbClr val="FF6600"/>
                </a:solidFill>
              </a:rPr>
              <a:t>If the karyotype is 46,XY</a:t>
            </a:r>
          </a:p>
        </p:txBody>
      </p:sp>
      <p:sp>
        <p:nvSpPr>
          <p:cNvPr id="243718" name="Rectangle 6"/>
          <p:cNvSpPr>
            <a:spLocks noChangeArrowheads="1"/>
          </p:cNvSpPr>
          <p:nvPr/>
        </p:nvSpPr>
        <p:spPr bwMode="auto">
          <a:xfrm>
            <a:off x="5981700" y="1981200"/>
            <a:ext cx="2932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sz="2000">
                <a:solidFill>
                  <a:srgbClr val="FF6600"/>
                </a:solidFill>
              </a:rPr>
              <a:t>If the karyotype is 46,XX</a:t>
            </a:r>
          </a:p>
        </p:txBody>
      </p:sp>
      <p:sp>
        <p:nvSpPr>
          <p:cNvPr id="243719" name="Rectangle 7"/>
          <p:cNvSpPr>
            <a:spLocks noChangeArrowheads="1"/>
          </p:cNvSpPr>
          <p:nvPr/>
        </p:nvSpPr>
        <p:spPr bwMode="auto">
          <a:xfrm>
            <a:off x="2149475" y="2946400"/>
            <a:ext cx="2552700" cy="39687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rt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sz="2000" b="1">
                <a:solidFill>
                  <a:srgbClr val="FF6600"/>
                </a:solidFill>
              </a:rPr>
              <a:t>testosterone levels </a:t>
            </a:r>
          </a:p>
        </p:txBody>
      </p:sp>
      <p:sp>
        <p:nvSpPr>
          <p:cNvPr id="243720" name="Rectangle 8"/>
          <p:cNvSpPr>
            <a:spLocks noChangeArrowheads="1"/>
          </p:cNvSpPr>
          <p:nvPr/>
        </p:nvSpPr>
        <p:spPr bwMode="auto">
          <a:xfrm>
            <a:off x="1589088" y="4495800"/>
            <a:ext cx="1527175" cy="439738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b="1"/>
              <a:t>male range</a:t>
            </a:r>
          </a:p>
        </p:txBody>
      </p:sp>
      <p:sp>
        <p:nvSpPr>
          <p:cNvPr id="243721" name="Rectangle 9"/>
          <p:cNvSpPr>
            <a:spLocks noChangeArrowheads="1"/>
          </p:cNvSpPr>
          <p:nvPr/>
        </p:nvSpPr>
        <p:spPr bwMode="auto">
          <a:xfrm>
            <a:off x="3571875" y="4572000"/>
            <a:ext cx="1730375" cy="439738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b="1"/>
              <a:t>female range</a:t>
            </a:r>
          </a:p>
        </p:txBody>
      </p:sp>
      <p:sp>
        <p:nvSpPr>
          <p:cNvPr id="243722" name="Rectangle 10"/>
          <p:cNvSpPr>
            <a:spLocks noChangeArrowheads="1"/>
          </p:cNvSpPr>
          <p:nvPr/>
        </p:nvSpPr>
        <p:spPr bwMode="auto">
          <a:xfrm>
            <a:off x="1162050" y="6019800"/>
            <a:ext cx="2673350" cy="36671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b="1">
                <a:solidFill>
                  <a:schemeClr val="bg1"/>
                </a:solidFill>
              </a:rPr>
              <a:t>androgen insensitivity </a:t>
            </a:r>
          </a:p>
        </p:txBody>
      </p:sp>
      <p:sp>
        <p:nvSpPr>
          <p:cNvPr id="243723" name="Rectangle 11"/>
          <p:cNvSpPr>
            <a:spLocks noChangeArrowheads="1"/>
          </p:cNvSpPr>
          <p:nvPr/>
        </p:nvSpPr>
        <p:spPr bwMode="auto">
          <a:xfrm>
            <a:off x="4114800" y="5715000"/>
            <a:ext cx="3689350" cy="83185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b="1">
                <a:solidFill>
                  <a:schemeClr val="bg1"/>
                </a:solidFill>
              </a:rPr>
              <a:t>testicular regression</a:t>
            </a:r>
          </a:p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b="1">
                <a:solidFill>
                  <a:schemeClr val="bg1"/>
                </a:solidFill>
              </a:rPr>
              <a:t> or gonadal enzyme deficiency.</a:t>
            </a:r>
          </a:p>
        </p:txBody>
      </p:sp>
      <p:sp>
        <p:nvSpPr>
          <p:cNvPr id="243724" name="Rectangle 12"/>
          <p:cNvSpPr>
            <a:spLocks noChangeArrowheads="1"/>
          </p:cNvSpPr>
          <p:nvPr/>
        </p:nvSpPr>
        <p:spPr bwMode="auto">
          <a:xfrm>
            <a:off x="4953000" y="3505200"/>
            <a:ext cx="4191000" cy="11064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b="1">
                <a:solidFill>
                  <a:schemeClr val="bg1"/>
                </a:solidFill>
              </a:rPr>
              <a:t>müllerian agenesis </a:t>
            </a:r>
          </a:p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b="1">
                <a:solidFill>
                  <a:schemeClr val="bg1"/>
                </a:solidFill>
              </a:rPr>
              <a:t>(ie, Rokitansky-Kuster-Hauser syndrome).</a:t>
            </a:r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H="1">
            <a:off x="4343400" y="1295400"/>
            <a:ext cx="914400" cy="533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>
            <a:off x="5257800" y="1295400"/>
            <a:ext cx="76200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>
            <a:off x="3505200" y="23622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7162800" y="25146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3352800" y="3505200"/>
            <a:ext cx="914400" cy="9144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2514600" y="3505200"/>
            <a:ext cx="838200" cy="8382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2438400" y="495300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4572000" y="49530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>
            <a:off x="3429000" y="762000"/>
            <a:ext cx="762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6" grpId="0" animBg="1" autoUpdateAnimBg="0"/>
      <p:bldP spid="243717" grpId="0" autoUpdateAnimBg="0"/>
      <p:bldP spid="243718" grpId="0" autoUpdateAnimBg="0"/>
      <p:bldP spid="243719" grpId="0" animBg="1" autoUpdateAnimBg="0"/>
      <p:bldP spid="243720" grpId="0" animBg="1" autoUpdateAnimBg="0"/>
      <p:bldP spid="243721" grpId="0" animBg="1" autoUpdateAnimBg="0"/>
      <p:bldP spid="243722" grpId="0" animBg="1" autoUpdateAnimBg="0"/>
      <p:bldP spid="243723" grpId="0" animBg="1" autoUpdateAnimBg="0"/>
      <p:bldP spid="243724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685800"/>
            <a:ext cx="8382000" cy="2286000"/>
          </a:xfrm>
          <a:prstGeom prst="wedgeRoundRectCallout">
            <a:avLst>
              <a:gd name="adj1" fmla="val -2556"/>
              <a:gd name="adj2" fmla="val 7916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1" eaLnBrk="1" hangingPunct="1"/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609600" y="960438"/>
            <a:ext cx="8153400" cy="16764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SA">
                <a:solidFill>
                  <a:srgbClr val="FF0066"/>
                </a:solidFill>
              </a:rPr>
              <a:t>Breast</a:t>
            </a:r>
            <a:r>
              <a:rPr lang="en-US" altLang="ar-SA">
                <a:solidFill>
                  <a:schemeClr val="hlink"/>
                </a:solidFill>
              </a:rPr>
              <a:t> </a:t>
            </a:r>
            <a:r>
              <a:rPr lang="en-US" altLang="ar-SA">
                <a:solidFill>
                  <a:schemeClr val="bg1"/>
                </a:solidFill>
              </a:rPr>
              <a:t>development,</a:t>
            </a:r>
            <a:r>
              <a:rPr lang="en-US" altLang="ar-SA">
                <a:solidFill>
                  <a:schemeClr val="hlink"/>
                </a:solidFill>
              </a:rPr>
              <a:t> </a:t>
            </a:r>
            <a:r>
              <a:rPr lang="en-US" altLang="ar-SA">
                <a:solidFill>
                  <a:srgbClr val="FF0066"/>
                </a:solidFill>
              </a:rPr>
              <a:t>pubertal growth spurt</a:t>
            </a:r>
            <a:r>
              <a:rPr lang="en-US" altLang="ar-SA">
                <a:solidFill>
                  <a:schemeClr val="hlink"/>
                </a:solidFill>
              </a:rPr>
              <a:t>, </a:t>
            </a:r>
            <a:r>
              <a:rPr lang="en-US" altLang="ar-SA">
                <a:solidFill>
                  <a:schemeClr val="bg1"/>
                </a:solidFill>
              </a:rPr>
              <a:t>and </a:t>
            </a:r>
            <a:r>
              <a:rPr lang="en-US" altLang="ar-SA">
                <a:solidFill>
                  <a:srgbClr val="FF0066"/>
                </a:solidFill>
              </a:rPr>
              <a:t>adrenarche </a:t>
            </a:r>
            <a:r>
              <a:rPr lang="en-US" altLang="ar-SA">
                <a:solidFill>
                  <a:schemeClr val="bg1"/>
                </a:solidFill>
              </a:rPr>
              <a:t>are </a:t>
            </a:r>
            <a:r>
              <a:rPr lang="en-US" altLang="ar-SA" sz="4000" b="1">
                <a:solidFill>
                  <a:schemeClr val="bg1"/>
                </a:solidFill>
              </a:rPr>
              <a:t>delayed or absent</a:t>
            </a:r>
            <a:r>
              <a:rPr lang="en-US" altLang="ar-SA">
                <a:solidFill>
                  <a:schemeClr val="bg1"/>
                </a:solidFill>
              </a:rPr>
              <a:t> in persons with</a:t>
            </a:r>
            <a:endParaRPr lang="en-US" altLang="en-US">
              <a:solidFill>
                <a:schemeClr val="hlink"/>
              </a:solidFill>
            </a:endParaRPr>
          </a:p>
        </p:txBody>
      </p:sp>
      <p:sp>
        <p:nvSpPr>
          <p:cNvPr id="36868" name="Oval 4"/>
          <p:cNvSpPr>
            <a:spLocks noChangeArrowheads="1"/>
          </p:cNvSpPr>
          <p:nvPr/>
        </p:nvSpPr>
        <p:spPr bwMode="auto">
          <a:xfrm>
            <a:off x="914400" y="3733800"/>
            <a:ext cx="7467600" cy="2971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sz="4400" b="1">
                <a:solidFill>
                  <a:schemeClr val="bg1"/>
                </a:solidFill>
              </a:rPr>
              <a:t>hypothalamic pituitary </a:t>
            </a:r>
          </a:p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ar-SA" sz="4400" b="1">
                <a:solidFill>
                  <a:schemeClr val="bg1"/>
                </a:solidFill>
              </a:rPr>
              <a:t>failure</a:t>
            </a:r>
            <a:r>
              <a:rPr lang="en-US" altLang="ar-SA" sz="2800">
                <a:solidFill>
                  <a:schemeClr val="bg1"/>
                </a:solidFill>
              </a:rPr>
              <a:t> </a:t>
            </a:r>
          </a:p>
          <a:p>
            <a:pPr algn="ctr" rtl="1" eaLnBrk="1" hangingPunct="1"/>
            <a:endParaRPr lang="en-US" altLang="en-US" sz="240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381000" y="919163"/>
            <a:ext cx="8382000" cy="2438400"/>
          </a:xfrm>
          <a:prstGeom prst="wedgeRoundRectCallout">
            <a:avLst>
              <a:gd name="adj1" fmla="val -1458"/>
              <a:gd name="adj2" fmla="val 85157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1" eaLnBrk="1" hangingPunct="1"/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457200" y="1295400"/>
            <a:ext cx="815340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SA" sz="3600" b="1">
                <a:solidFill>
                  <a:schemeClr val="bg1"/>
                </a:solidFill>
              </a:rPr>
              <a:t>adrenarche occurs normally</a:t>
            </a:r>
            <a:r>
              <a:rPr lang="en-US" altLang="ar-SA" sz="2800">
                <a:solidFill>
                  <a:schemeClr val="bg1"/>
                </a:solidFill>
              </a:rPr>
              <a:t>, while estrogen-dependent </a:t>
            </a:r>
            <a:r>
              <a:rPr lang="en-US" altLang="ar-SA" sz="2800">
                <a:solidFill>
                  <a:srgbClr val="FF0066"/>
                </a:solidFill>
              </a:rPr>
              <a:t>breast development</a:t>
            </a:r>
            <a:r>
              <a:rPr lang="en-US" altLang="ar-SA" sz="2800">
                <a:solidFill>
                  <a:schemeClr val="bg1"/>
                </a:solidFill>
              </a:rPr>
              <a:t> and the </a:t>
            </a:r>
            <a:r>
              <a:rPr lang="en-US" altLang="ar-SA" sz="2800">
                <a:solidFill>
                  <a:srgbClr val="FF0066"/>
                </a:solidFill>
              </a:rPr>
              <a:t>pubertal growth spurt</a:t>
            </a:r>
            <a:r>
              <a:rPr lang="en-US" altLang="ar-SA" sz="2800">
                <a:solidFill>
                  <a:schemeClr val="bg1"/>
                </a:solidFill>
              </a:rPr>
              <a:t> are absent or delayed</a:t>
            </a:r>
            <a:endParaRPr lang="en-US" altLang="en-US" sz="2800">
              <a:solidFill>
                <a:schemeClr val="bg1"/>
              </a:solidFill>
            </a:endParaRPr>
          </a:p>
        </p:txBody>
      </p:sp>
      <p:sp>
        <p:nvSpPr>
          <p:cNvPr id="37892" name="Oval 4"/>
          <p:cNvSpPr>
            <a:spLocks noChangeArrowheads="1"/>
          </p:cNvSpPr>
          <p:nvPr/>
        </p:nvSpPr>
        <p:spPr bwMode="auto">
          <a:xfrm>
            <a:off x="762000" y="4343400"/>
            <a:ext cx="7772400" cy="2514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ar-SA" sz="4000" b="1">
                <a:solidFill>
                  <a:schemeClr val="bg1"/>
                </a:solidFill>
              </a:rPr>
              <a:t>isolated ovarian insufficiency</a:t>
            </a:r>
          </a:p>
          <a:p>
            <a:pPr algn="ctr" eaLnBrk="1" hangingPunct="1"/>
            <a:r>
              <a:rPr lang="en-US" altLang="ar-SA" sz="4000" b="1">
                <a:solidFill>
                  <a:schemeClr val="bg1"/>
                </a:solidFill>
              </a:rPr>
              <a:t> or failure</a:t>
            </a:r>
            <a:endParaRPr lang="en-US" altLang="en-US" sz="20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524000"/>
            <a:ext cx="76962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5400" b="1" dirty="0">
                <a:solidFill>
                  <a:srgbClr val="FF6600"/>
                </a:solidFill>
              </a:rPr>
              <a:t>Etiology of </a:t>
            </a:r>
            <a:r>
              <a:rPr lang="en-US" altLang="ar-SA" sz="5400" b="1" dirty="0">
                <a:solidFill>
                  <a:srgbClr val="FF6600"/>
                </a:solidFill>
                <a:effectLst/>
              </a:rPr>
              <a:t>secondary amenorrhea</a:t>
            </a:r>
            <a:br>
              <a:rPr lang="en-US" altLang="ar-SA" sz="5400" b="1" dirty="0">
                <a:solidFill>
                  <a:srgbClr val="FF6600"/>
                </a:solidFill>
                <a:effectLst/>
              </a:rPr>
            </a:br>
            <a:endParaRPr lang="en-US" altLang="ar-SA" sz="5400" b="1" dirty="0">
              <a:solidFill>
                <a:srgbClr val="FF6600"/>
              </a:solidFill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ar-SA" smtClean="0">
                <a:solidFill>
                  <a:srgbClr val="FF6600"/>
                </a:solidFill>
                <a:effectLst/>
              </a:rPr>
              <a:t>Secondary amenorrhea</a:t>
            </a:r>
            <a:endParaRPr lang="en-US" altLang="en-US" smtClean="0">
              <a:solidFill>
                <a:srgbClr val="FF6600"/>
              </a:solidFill>
              <a:effectLst/>
            </a:endParaRP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/>
              <a:t>No menses for 3 months </a:t>
            </a:r>
            <a:r>
              <a:rPr lang="en-US" sz="2400" dirty="0">
                <a:sym typeface="Wingdings" pitchFamily="2" charset="2"/>
              </a:rPr>
              <a:t></a:t>
            </a:r>
            <a:r>
              <a:rPr lang="en-US" sz="2400" dirty="0"/>
              <a:t> if previous menses were regular.</a:t>
            </a:r>
          </a:p>
          <a:p>
            <a:pPr algn="just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en-US" sz="2400" dirty="0"/>
              <a:t>No menses for 6 months </a:t>
            </a:r>
            <a:r>
              <a:rPr lang="en-US" sz="2400" dirty="0">
                <a:sym typeface="Wingdings" pitchFamily="2" charset="2"/>
              </a:rPr>
              <a:t></a:t>
            </a:r>
            <a:r>
              <a:rPr lang="en-US" sz="2400" dirty="0"/>
              <a:t> if previous menses were irregular</a:t>
            </a:r>
          </a:p>
          <a:p>
            <a:pPr>
              <a:defRPr/>
            </a:pPr>
            <a:r>
              <a:rPr lang="en-US" altLang="ar-SA" sz="4000" b="1" i="1" dirty="0" err="1">
                <a:solidFill>
                  <a:schemeClr val="folHlink"/>
                </a:solidFill>
              </a:rPr>
              <a:t>Oligomenorrhea</a:t>
            </a:r>
            <a:endParaRPr lang="en-US" altLang="ar-SA" sz="4000" b="1" i="1" dirty="0">
              <a:solidFill>
                <a:schemeClr val="folHlink"/>
              </a:solidFill>
            </a:endParaRPr>
          </a:p>
          <a:p>
            <a:pPr>
              <a:defRPr/>
            </a:pPr>
            <a:endParaRPr lang="en-GB" sz="4000" dirty="0"/>
          </a:p>
          <a:p>
            <a:pPr>
              <a:defRPr/>
            </a:pPr>
            <a:r>
              <a:rPr lang="en-GB" sz="4000" dirty="0"/>
              <a:t>Interval of more than 35 days between periods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en-US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05800" cy="8651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ar-SA" sz="3200" b="1" smtClean="0">
                <a:solidFill>
                  <a:srgbClr val="FF6600"/>
                </a:solidFill>
                <a:effectLst/>
              </a:rPr>
              <a:t/>
            </a:r>
            <a:br>
              <a:rPr lang="en-US" altLang="ar-SA" sz="3200" b="1" smtClean="0">
                <a:solidFill>
                  <a:srgbClr val="FF6600"/>
                </a:solidFill>
                <a:effectLst/>
              </a:rPr>
            </a:br>
            <a:r>
              <a:rPr lang="en-US" altLang="ar-SA" sz="3200" b="1" smtClean="0">
                <a:solidFill>
                  <a:srgbClr val="FF6600"/>
                </a:solidFill>
                <a:effectLst/>
              </a:rPr>
              <a:t>No features of androgen excess present</a:t>
            </a:r>
            <a:r>
              <a:rPr lang="en-US" altLang="ar-SA" sz="3200" smtClean="0">
                <a:solidFill>
                  <a:srgbClr val="FF6600"/>
                </a:solidFill>
                <a:effectLst/>
              </a:rPr>
              <a:t> </a:t>
            </a:r>
            <a:br>
              <a:rPr lang="en-US" altLang="ar-SA" sz="3200" smtClean="0">
                <a:solidFill>
                  <a:srgbClr val="FF6600"/>
                </a:solidFill>
                <a:effectLst/>
              </a:rPr>
            </a:br>
            <a:endParaRPr lang="en-US" altLang="en-US" sz="3200" smtClean="0">
              <a:solidFill>
                <a:srgbClr val="FF6600"/>
              </a:solidFill>
              <a:effectLst/>
            </a:endParaRP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914400" y="1295400"/>
            <a:ext cx="10058400" cy="5334000"/>
          </a:xfrm>
        </p:spPr>
        <p:txBody>
          <a:bodyPr/>
          <a:lstStyle/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 b="1">
                <a:solidFill>
                  <a:srgbClr val="00FF00"/>
                </a:solidFill>
                <a:effectLst/>
              </a:rPr>
              <a:t>Physiologic</a:t>
            </a:r>
            <a:r>
              <a:rPr lang="en-US" altLang="ar-SA" sz="2400" b="1">
                <a:effectLst/>
              </a:rPr>
              <a:t>, </a:t>
            </a:r>
            <a:r>
              <a:rPr lang="en-US" altLang="ar-SA" sz="2400">
                <a:effectLst/>
              </a:rPr>
              <a:t>e.g. pregnancy, lactation, menopause 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 b="1">
                <a:solidFill>
                  <a:srgbClr val="00FF00"/>
                </a:solidFill>
                <a:effectLst/>
              </a:rPr>
              <a:t>Iatrogenic</a:t>
            </a:r>
            <a:r>
              <a:rPr lang="en-US" altLang="ar-SA" sz="2400" b="1">
                <a:effectLst/>
              </a:rPr>
              <a:t>, </a:t>
            </a:r>
            <a:r>
              <a:rPr lang="en-US" altLang="ar-SA" sz="2400">
                <a:effectLst/>
              </a:rPr>
              <a:t>e.g. depot medroxyprogesterone acetate contraceptive injection, radiotherapy, chemotherapy</a:t>
            </a:r>
            <a:r>
              <a:rPr lang="en-US" altLang="ar-SA" sz="2400" b="1">
                <a:effectLst/>
              </a:rPr>
              <a:t> </a:t>
            </a:r>
            <a:endParaRPr lang="en-US" altLang="ar-SA" sz="2400">
              <a:effectLst/>
            </a:endParaRP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 b="1">
                <a:solidFill>
                  <a:srgbClr val="00FF00"/>
                </a:solidFill>
                <a:effectLst/>
              </a:rPr>
              <a:t>Systemic disease</a:t>
            </a:r>
            <a:r>
              <a:rPr lang="en-US" altLang="ar-SA" sz="2400" b="1">
                <a:effectLst/>
              </a:rPr>
              <a:t>, </a:t>
            </a:r>
            <a:r>
              <a:rPr lang="en-US" altLang="ar-SA" sz="2400">
                <a:effectLst/>
              </a:rPr>
              <a:t>e.g. chronic illness, hypo- or hyperthyroidism 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 b="1">
                <a:solidFill>
                  <a:srgbClr val="00FF00"/>
                </a:solidFill>
                <a:effectLst/>
              </a:rPr>
              <a:t>Uterine causes</a:t>
            </a:r>
            <a:r>
              <a:rPr lang="en-US" altLang="ar-SA" sz="2400">
                <a:effectLst/>
              </a:rPr>
              <a:t>,</a:t>
            </a:r>
            <a:r>
              <a:rPr lang="en-US" altLang="ar-SA" sz="2400" b="1">
                <a:effectLst/>
              </a:rPr>
              <a:t> </a:t>
            </a:r>
            <a:r>
              <a:rPr lang="en-US" altLang="ar-SA" sz="2400">
                <a:effectLst/>
              </a:rPr>
              <a:t>e.g. cervical stenosis, Asherman's syndrome (intra-uterine adhesions)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en-US" sz="3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ar-SA" b="1" dirty="0">
                <a:solidFill>
                  <a:srgbClr val="FF6600"/>
                </a:solidFill>
                <a:effectLst/>
              </a:rPr>
              <a:t>secondary amenorrhea</a:t>
            </a:r>
            <a:endParaRPr lang="en-US" dirty="0"/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 b="1">
                <a:solidFill>
                  <a:srgbClr val="00FF00"/>
                </a:solidFill>
                <a:effectLst/>
              </a:rPr>
              <a:t>Ovarian causes</a:t>
            </a:r>
            <a:r>
              <a:rPr lang="en-US" altLang="ar-SA" sz="2400" b="1">
                <a:effectLst/>
              </a:rPr>
              <a:t>, </a:t>
            </a:r>
            <a:r>
              <a:rPr lang="en-US" altLang="ar-SA" sz="2400">
                <a:effectLst/>
              </a:rPr>
              <a:t>e.g. premature ovarian failure, resistant ovary syndrome 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 b="1">
                <a:solidFill>
                  <a:srgbClr val="00FF00"/>
                </a:solidFill>
                <a:effectLst/>
              </a:rPr>
              <a:t>Hypothalamic causes,</a:t>
            </a:r>
            <a:r>
              <a:rPr lang="en-US" altLang="ar-SA" sz="2400">
                <a:effectLst/>
              </a:rPr>
              <a:t> e.g. weight loss, exercise, psychological distress, chronic illness, idiopathic 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 b="1">
                <a:solidFill>
                  <a:srgbClr val="00FF00"/>
                </a:solidFill>
                <a:effectLst/>
              </a:rPr>
              <a:t>Pituitary causes,</a:t>
            </a:r>
            <a:r>
              <a:rPr lang="en-US" altLang="ar-SA" sz="2400">
                <a:effectLst/>
              </a:rPr>
              <a:t> e.g. hyperprolactinaemia, hypopituitarism, Sheehan's syndrome 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None/>
              <a:defRPr/>
            </a:pPr>
            <a:endParaRPr 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ar-SA" sz="3200" b="1" smtClean="0">
                <a:solidFill>
                  <a:srgbClr val="FF6600"/>
                </a:solidFill>
                <a:effectLst/>
              </a:rPr>
              <a:t/>
            </a:r>
            <a:br>
              <a:rPr lang="en-US" altLang="ar-SA" sz="3200" b="1" smtClean="0">
                <a:solidFill>
                  <a:srgbClr val="FF6600"/>
                </a:solidFill>
                <a:effectLst/>
              </a:rPr>
            </a:br>
            <a:r>
              <a:rPr lang="en-US" altLang="ar-SA" sz="3200" b="1" smtClean="0">
                <a:solidFill>
                  <a:srgbClr val="FF6600"/>
                </a:solidFill>
                <a:effectLst/>
              </a:rPr>
              <a:t>Features of androgen excess present</a:t>
            </a:r>
            <a:r>
              <a:rPr lang="en-US" altLang="ar-SA" sz="3200" smtClean="0">
                <a:solidFill>
                  <a:srgbClr val="FF6600"/>
                </a:solidFill>
                <a:effectLst/>
              </a:rPr>
              <a:t> </a:t>
            </a:r>
            <a:br>
              <a:rPr lang="en-US" altLang="ar-SA" sz="3200" smtClean="0">
                <a:solidFill>
                  <a:srgbClr val="FF6600"/>
                </a:solidFill>
                <a:effectLst/>
              </a:rPr>
            </a:br>
            <a:endParaRPr lang="en-US" altLang="en-US" sz="3200" smtClean="0">
              <a:solidFill>
                <a:srgbClr val="FF6600"/>
              </a:solidFill>
              <a:effectLst/>
            </a:endParaRP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838200" y="1600200"/>
            <a:ext cx="9982200" cy="4530725"/>
          </a:xfrm>
        </p:spPr>
        <p:txBody>
          <a:bodyPr/>
          <a:lstStyle/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 b="1">
                <a:solidFill>
                  <a:srgbClr val="00FF00"/>
                </a:solidFill>
                <a:effectLst/>
              </a:rPr>
              <a:t>Polycystic ovary syndrome 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 b="1">
                <a:solidFill>
                  <a:srgbClr val="00FF00"/>
                </a:solidFill>
                <a:effectLst/>
              </a:rPr>
              <a:t>Cushing's syndrome 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 b="1">
                <a:solidFill>
                  <a:srgbClr val="00FF00"/>
                </a:solidFill>
                <a:effectLst/>
              </a:rPr>
              <a:t>Late-onset congenital adrenal hyperplasia 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 b="1">
                <a:solidFill>
                  <a:srgbClr val="00FF00"/>
                </a:solidFill>
                <a:effectLst/>
              </a:rPr>
              <a:t>Adrenal or ovarian androgen-producing tumor </a:t>
            </a:r>
          </a:p>
          <a:p>
            <a:pPr eaLnBrk="1" hangingPunct="1">
              <a:defRPr/>
            </a:pPr>
            <a:endParaRPr lang="en-US" altLang="en-US" sz="4000" b="1">
              <a:solidFill>
                <a:srgbClr val="00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ar-SA" sz="3600" b="1" smtClean="0">
                <a:solidFill>
                  <a:srgbClr val="FF6600"/>
                </a:solidFill>
                <a:effectLst/>
              </a:rPr>
              <a:t>Polycystic ovary syndrome</a:t>
            </a:r>
            <a:br>
              <a:rPr lang="en-US" altLang="ar-SA" sz="3600" b="1" smtClean="0">
                <a:solidFill>
                  <a:srgbClr val="FF6600"/>
                </a:solidFill>
                <a:effectLst/>
              </a:rPr>
            </a:br>
            <a:endParaRPr lang="en-US" altLang="en-US" sz="3600" b="1" smtClean="0">
              <a:solidFill>
                <a:srgbClr val="FF6600"/>
              </a:solidFill>
              <a:effectLst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953000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US" altLang="ar-SA" sz="2400" b="1" smtClean="0">
                <a:effectLst/>
              </a:rPr>
              <a:t>This condition is characterized by hirsutism, acne, alopecia, infertility, obesity, and menstrual abnormalities (amenorrhea in 19% of cases)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US" altLang="ar-SA" sz="2400" b="1" smtClean="0">
                <a:solidFill>
                  <a:srgbClr val="FFFF00"/>
                </a:solidFill>
                <a:effectLst/>
              </a:rPr>
              <a:t>Ultrasound examination</a:t>
            </a:r>
            <a:r>
              <a:rPr lang="en-US" altLang="ar-SA" sz="2400" smtClean="0">
                <a:effectLst/>
              </a:rPr>
              <a:t> of the ovaries typically shows multiple, small peripheral cysts. up to a third of women in the general population have polycystic ovaries on ultrasound examination .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US" altLang="ar-SA" sz="2400" b="1" smtClean="0">
                <a:solidFill>
                  <a:srgbClr val="FFFF00"/>
                </a:solidFill>
                <a:effectLst/>
              </a:rPr>
              <a:t>Endocrine abnormalities</a:t>
            </a:r>
            <a:r>
              <a:rPr lang="en-US" altLang="ar-SA" sz="2400" smtClean="0">
                <a:effectLst/>
              </a:rPr>
              <a:t> include increased serum concentrations of testosterone, prolactin, luteinizing hormone (LH) (with normal follicle-stimulating hormone [FSH] levels), and insulin resistance with compensatory hyperinsulinemia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ar-SA" b="1" dirty="0">
                <a:solidFill>
                  <a:srgbClr val="FF6600"/>
                </a:solidFill>
                <a:effectLst/>
              </a:rPr>
              <a:t>Polycystic ovary syndrome</a:t>
            </a:r>
            <a:endParaRPr lang="en-US" dirty="0"/>
          </a:p>
        </p:txBody>
      </p:sp>
      <p:pic>
        <p:nvPicPr>
          <p:cNvPr id="44035" name="Picture 7" descr="pco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2492375"/>
            <a:ext cx="3948112" cy="3128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036" name="Picture 8" descr="pco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2492375"/>
            <a:ext cx="3816350" cy="3184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5" descr="pco 2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1125538"/>
            <a:ext cx="6523037" cy="44656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>
                <a:solidFill>
                  <a:srgbClr val="FF6600"/>
                </a:solidFill>
              </a:rPr>
              <a:t>Asherman’s</a:t>
            </a:r>
            <a:r>
              <a:rPr lang="en-US" dirty="0">
                <a:solidFill>
                  <a:srgbClr val="FF6600"/>
                </a:solidFill>
              </a:rPr>
              <a:t> Syndrome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altLang="en-US" sz="1400" b="1" u="sng" dirty="0">
              <a:solidFill>
                <a:srgbClr val="D31123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altLang="en-US" b="1" dirty="0"/>
              <a:t>	</a:t>
            </a:r>
            <a:r>
              <a:rPr lang="en-US" altLang="en-US" sz="2800" b="1" dirty="0"/>
              <a:t>Secondary </a:t>
            </a:r>
            <a:r>
              <a:rPr lang="en-US" altLang="en-US" sz="2800" b="1" dirty="0" err="1"/>
              <a:t>amenorrhoea</a:t>
            </a:r>
            <a:r>
              <a:rPr lang="en-US" altLang="en-US" sz="2800" b="1" dirty="0"/>
              <a:t> following destruction of the endometrium by overzealous curettage</a:t>
            </a:r>
            <a:r>
              <a:rPr lang="en-US" altLang="en-US" sz="2800" b="1" dirty="0">
                <a:sym typeface="Wingdings" panose="05000000000000000000" pitchFamily="2" charset="2"/>
              </a:rPr>
              <a:t> multiple intrauterine </a:t>
            </a:r>
            <a:r>
              <a:rPr lang="en-US" altLang="en-US" sz="2800" b="1" dirty="0" err="1">
                <a:sym typeface="Wingdings" panose="05000000000000000000" pitchFamily="2" charset="2"/>
              </a:rPr>
              <a:t>Synechiae</a:t>
            </a:r>
            <a:r>
              <a:rPr lang="en-US" altLang="en-US" sz="2800" b="1" dirty="0">
                <a:sym typeface="Wingdings" panose="05000000000000000000" pitchFamily="2" charset="2"/>
              </a:rPr>
              <a:t> show up on “</a:t>
            </a:r>
            <a:r>
              <a:rPr lang="en-US" altLang="en-US" sz="2800" b="1" dirty="0">
                <a:solidFill>
                  <a:srgbClr val="F7FC38"/>
                </a:solidFill>
                <a:sym typeface="Wingdings" panose="05000000000000000000" pitchFamily="2" charset="2"/>
              </a:rPr>
              <a:t>Hysterography or </a:t>
            </a:r>
            <a:r>
              <a:rPr lang="en-US" altLang="en-US" sz="2800" b="1" dirty="0" err="1">
                <a:solidFill>
                  <a:srgbClr val="F7FC38"/>
                </a:solidFill>
                <a:sym typeface="Wingdings" panose="05000000000000000000" pitchFamily="2" charset="2"/>
              </a:rPr>
              <a:t>hysterescopy</a:t>
            </a:r>
            <a:r>
              <a:rPr lang="en-US" altLang="en-US" sz="2800" b="1" dirty="0">
                <a:sym typeface="Wingdings" panose="05000000000000000000" pitchFamily="2" charset="2"/>
              </a:rPr>
              <a:t>”.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altLang="en-US" sz="2800" b="1" dirty="0"/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altLang="en-US" sz="2800" b="1" dirty="0"/>
              <a:t>	</a:t>
            </a:r>
            <a:r>
              <a:rPr lang="en-US" altLang="en-US" sz="2800" b="1" dirty="0">
                <a:solidFill>
                  <a:srgbClr val="D31123"/>
                </a:solidFill>
              </a:rPr>
              <a:t>MANAGEMENT: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altLang="en-US" sz="2800" b="1" dirty="0"/>
              <a:t>	Under G.A. </a:t>
            </a:r>
            <a:r>
              <a:rPr lang="en-US" altLang="en-US" sz="2800" b="1" dirty="0">
                <a:sym typeface="Wingdings" panose="05000000000000000000" pitchFamily="2" charset="2"/>
              </a:rPr>
              <a:t>breakdown Adhesions through </a:t>
            </a:r>
            <a:r>
              <a:rPr lang="en-US" altLang="en-US" sz="2800" b="1" dirty="0" err="1">
                <a:sym typeface="Wingdings" panose="05000000000000000000" pitchFamily="2" charset="2"/>
              </a:rPr>
              <a:t>hysteroscopeinsert</a:t>
            </a:r>
            <a:r>
              <a:rPr lang="en-US" altLang="en-US" sz="2800" b="1" dirty="0">
                <a:sym typeface="Wingdings" panose="05000000000000000000" pitchFamily="2" charset="2"/>
              </a:rPr>
              <a:t> an IUCD to prevent reformation hormone therapy (E</a:t>
            </a:r>
            <a:r>
              <a:rPr lang="en-US" altLang="en-US" sz="2800" b="1" baseline="-25000" dirty="0">
                <a:sym typeface="Wingdings" panose="05000000000000000000" pitchFamily="2" charset="2"/>
              </a:rPr>
              <a:t>2</a:t>
            </a:r>
            <a:r>
              <a:rPr lang="en-US" altLang="en-US" sz="2800" b="1" dirty="0">
                <a:sym typeface="Wingdings" panose="05000000000000000000" pitchFamily="2" charset="2"/>
              </a:rPr>
              <a:t> + P)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altLang="en-US" b="1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>
                <a:solidFill>
                  <a:srgbClr val="FF6600"/>
                </a:solidFill>
              </a:rPr>
              <a:t>Asherman’s</a:t>
            </a:r>
            <a:r>
              <a:rPr lang="en-US" dirty="0">
                <a:solidFill>
                  <a:srgbClr val="FF6600"/>
                </a:solidFill>
              </a:rPr>
              <a:t> Syndrome</a:t>
            </a:r>
          </a:p>
        </p:txBody>
      </p:sp>
      <p:pic>
        <p:nvPicPr>
          <p:cNvPr id="47107" name="Picture 6" descr="asherman's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2205038"/>
            <a:ext cx="4030662" cy="3311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7108" name="Picture 7" descr="IUSYNE Moderate"/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212975"/>
            <a:ext cx="4038600" cy="33035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534400" cy="4530725"/>
          </a:xfrm>
        </p:spPr>
        <p:txBody>
          <a:bodyPr/>
          <a:lstStyle/>
          <a:p>
            <a:pPr lvl="4" eaLnBrk="1" hangingPunct="1">
              <a:spcBef>
                <a:spcPts val="500"/>
              </a:spcBef>
              <a:spcAft>
                <a:spcPts val="500"/>
              </a:spcAft>
              <a:defRPr/>
            </a:pPr>
            <a:endParaRPr lang="en-US" altLang="ar-SA" sz="1800" b="1">
              <a:effectLst/>
            </a:endParaRP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 u="sng">
                <a:effectLst/>
              </a:rPr>
              <a:t>Menopause/ovarian failure occurring before the age of 40 years is considered premature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>
                <a:effectLst/>
              </a:rPr>
              <a:t>Auto-immune disease is the most common cause; auto-antibodies to ovarian cells, gonadotrophin receptors, and oocytes have been reported in 80% of cases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>
                <a:effectLst/>
              </a:rPr>
              <a:t>Before puberty or in adolescents, ovarian failure is usually due to a chromosomal abnormality, e.g. Turner mosaic, or previous radiotherapy, or chemotherapy</a:t>
            </a:r>
          </a:p>
          <a:p>
            <a:pPr eaLnBrk="1" hangingPunct="1">
              <a:defRPr/>
            </a:pPr>
            <a:endParaRPr lang="en-US" altLang="en-US" sz="2800"/>
          </a:p>
        </p:txBody>
      </p:sp>
      <p:sp>
        <p:nvSpPr>
          <p:cNvPr id="160773" name="Rectangle 5"/>
          <p:cNvSpPr>
            <a:spLocks noGrp="1" noChangeArrowheads="1"/>
          </p:cNvSpPr>
          <p:nvPr>
            <p:ph type="title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en-US" altLang="ar-SA" b="1">
                <a:solidFill>
                  <a:srgbClr val="FF6600"/>
                </a:solidFill>
                <a:effectLst/>
              </a:rPr>
              <a:t>Premature ovarian failure</a:t>
            </a:r>
            <a:endParaRPr lang="en-US" altLang="en-US" b="1">
              <a:solidFill>
                <a:srgbClr val="FF66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8366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ar-EG" smtClean="0">
                <a:solidFill>
                  <a:srgbClr val="FFFF00"/>
                </a:solidFill>
                <a:effectLst/>
              </a:rPr>
              <a:t>Ovarian failure (premature menopause)</a:t>
            </a:r>
            <a:br>
              <a:rPr lang="en-US" altLang="ar-EG" smtClean="0">
                <a:solidFill>
                  <a:srgbClr val="FFFF00"/>
                </a:solidFill>
                <a:effectLst/>
              </a:rPr>
            </a:br>
            <a:r>
              <a:rPr lang="en-US" altLang="ar-EG" smtClean="0">
                <a:solidFill>
                  <a:srgbClr val="FFFF00"/>
                </a:solidFill>
                <a:effectLst/>
              </a:rPr>
              <a:t/>
            </a:r>
            <a:br>
              <a:rPr lang="en-US" altLang="ar-EG" smtClean="0">
                <a:solidFill>
                  <a:srgbClr val="FFFF00"/>
                </a:solidFill>
                <a:effectLst/>
              </a:rPr>
            </a:br>
            <a:endParaRPr lang="en-US" altLang="ar-EG" smtClean="0">
              <a:solidFill>
                <a:srgbClr val="FFFF00"/>
              </a:solidFill>
              <a:effectLst/>
            </a:endParaRP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900113" y="2205038"/>
            <a:ext cx="29511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rtl="1" eaLnBrk="1" hangingPunct="1">
              <a:spcBef>
                <a:spcPct val="50000"/>
              </a:spcBef>
            </a:pPr>
            <a:endParaRPr lang="en-US" altLang="en-US" sz="1800"/>
          </a:p>
        </p:txBody>
      </p:sp>
      <p:sp>
        <p:nvSpPr>
          <p:cNvPr id="190468" name="Text Box 4"/>
          <p:cNvSpPr txBox="1">
            <a:spLocks noChangeArrowheads="1"/>
          </p:cNvSpPr>
          <p:nvPr/>
        </p:nvSpPr>
        <p:spPr bwMode="auto">
          <a:xfrm>
            <a:off x="685800" y="2205038"/>
            <a:ext cx="23050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</a:pPr>
            <a:r>
              <a:rPr lang="en-US" altLang="ar-EG" sz="2400" b="1">
                <a:solidFill>
                  <a:srgbClr val="00FF00"/>
                </a:solidFill>
              </a:rPr>
              <a:t>chromosomal anomalies </a:t>
            </a:r>
          </a:p>
        </p:txBody>
      </p:sp>
      <p:sp>
        <p:nvSpPr>
          <p:cNvPr id="190469" name="Text Box 5"/>
          <p:cNvSpPr txBox="1">
            <a:spLocks noChangeArrowheads="1"/>
          </p:cNvSpPr>
          <p:nvPr/>
        </p:nvSpPr>
        <p:spPr bwMode="auto">
          <a:xfrm>
            <a:off x="6084888" y="2362200"/>
            <a:ext cx="19446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</a:pPr>
            <a:r>
              <a:rPr lang="en-US" altLang="ar-EG" sz="2000" b="1">
                <a:solidFill>
                  <a:schemeClr val="folHlink"/>
                </a:solidFill>
              </a:rPr>
              <a:t>autoimmune disease </a:t>
            </a:r>
          </a:p>
        </p:txBody>
      </p:sp>
      <p:sp>
        <p:nvSpPr>
          <p:cNvPr id="190470" name="AutoShape 6"/>
          <p:cNvSpPr>
            <a:spLocks noChangeArrowheads="1"/>
          </p:cNvSpPr>
          <p:nvPr/>
        </p:nvSpPr>
        <p:spPr bwMode="auto">
          <a:xfrm rot="5400000">
            <a:off x="6299994" y="1342231"/>
            <a:ext cx="1079500" cy="935038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90471" name="AutoShape 7"/>
          <p:cNvSpPr>
            <a:spLocks noChangeArrowheads="1"/>
          </p:cNvSpPr>
          <p:nvPr/>
        </p:nvSpPr>
        <p:spPr bwMode="auto">
          <a:xfrm rot="10800000">
            <a:off x="1619250" y="1277938"/>
            <a:ext cx="936625" cy="1008062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90472" name="Text Box 8"/>
          <p:cNvSpPr txBox="1">
            <a:spLocks noChangeArrowheads="1"/>
          </p:cNvSpPr>
          <p:nvPr/>
        </p:nvSpPr>
        <p:spPr bwMode="auto">
          <a:xfrm>
            <a:off x="0" y="3644900"/>
            <a:ext cx="4267200" cy="246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EG" sz="2400" b="1"/>
              <a:t>If the woman is under 30, a karyotype should be performed to rule out any mosaicism involving a Y chromosome</a:t>
            </a:r>
          </a:p>
          <a:p>
            <a:pPr algn="ctr" eaLnBrk="1" hangingPunct="1">
              <a:spcBef>
                <a:spcPct val="50000"/>
              </a:spcBef>
            </a:pPr>
            <a:endParaRPr lang="en-US" altLang="ar-EG" sz="2400"/>
          </a:p>
        </p:txBody>
      </p:sp>
      <p:sp>
        <p:nvSpPr>
          <p:cNvPr id="190473" name="Text Box 9"/>
          <p:cNvSpPr txBox="1">
            <a:spLocks noChangeArrowheads="1"/>
          </p:cNvSpPr>
          <p:nvPr/>
        </p:nvSpPr>
        <p:spPr bwMode="auto">
          <a:xfrm>
            <a:off x="4572000" y="4114800"/>
            <a:ext cx="4572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EG" sz="2000" b="1"/>
              <a:t>It is necessary to screen for thyroid, parathyroid, and adrenal dysfunction</a:t>
            </a:r>
          </a:p>
        </p:txBody>
      </p:sp>
      <p:sp>
        <p:nvSpPr>
          <p:cNvPr id="190474" name="AutoShape 10"/>
          <p:cNvSpPr>
            <a:spLocks noChangeArrowheads="1"/>
          </p:cNvSpPr>
          <p:nvPr/>
        </p:nvSpPr>
        <p:spPr bwMode="auto">
          <a:xfrm>
            <a:off x="6878638" y="3124200"/>
            <a:ext cx="436562" cy="914400"/>
          </a:xfrm>
          <a:prstGeom prst="downArrow">
            <a:avLst>
              <a:gd name="adj1" fmla="val 50000"/>
              <a:gd name="adj2" fmla="val 52364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OM" altLang="en-US"/>
          </a:p>
        </p:txBody>
      </p:sp>
      <p:sp>
        <p:nvSpPr>
          <p:cNvPr id="190475" name="AutoShape 11"/>
          <p:cNvSpPr>
            <a:spLocks noChangeArrowheads="1"/>
          </p:cNvSpPr>
          <p:nvPr/>
        </p:nvSpPr>
        <p:spPr bwMode="auto">
          <a:xfrm>
            <a:off x="1752600" y="3009900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OM" altLang="en-US"/>
          </a:p>
        </p:txBody>
      </p:sp>
      <p:sp>
        <p:nvSpPr>
          <p:cNvPr id="190476" name="Text Box 12"/>
          <p:cNvSpPr txBox="1">
            <a:spLocks noChangeArrowheads="1"/>
          </p:cNvSpPr>
          <p:nvPr/>
        </p:nvSpPr>
        <p:spPr bwMode="auto">
          <a:xfrm>
            <a:off x="228600" y="5789613"/>
            <a:ext cx="39624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ar-EG" sz="1800" b="1">
                <a:solidFill>
                  <a:srgbClr val="FFFF00"/>
                </a:solidFill>
              </a:rPr>
              <a:t>If a Y chromosome is found the gonads should be surgically excised</a:t>
            </a:r>
          </a:p>
        </p:txBody>
      </p:sp>
      <p:sp>
        <p:nvSpPr>
          <p:cNvPr id="49165" name="Line 14"/>
          <p:cNvSpPr>
            <a:spLocks noChangeShapeType="1"/>
          </p:cNvSpPr>
          <p:nvPr/>
        </p:nvSpPr>
        <p:spPr bwMode="auto">
          <a:xfrm>
            <a:off x="4427538" y="1844675"/>
            <a:ext cx="0" cy="4752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0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0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0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0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0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0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0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0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0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0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8" grpId="0" autoUpdateAnimBg="0"/>
      <p:bldP spid="190469" grpId="0" autoUpdateAnimBg="0"/>
      <p:bldP spid="190470" grpId="0" animBg="1"/>
      <p:bldP spid="190471" grpId="0" animBg="1"/>
      <p:bldP spid="190472" grpId="0" autoUpdateAnimBg="0"/>
      <p:bldP spid="190473" grpId="0" autoUpdateAnimBg="0"/>
      <p:bldP spid="190474" grpId="0" animBg="1"/>
      <p:bldP spid="190475" grpId="0" animBg="1"/>
      <p:bldP spid="19047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>
                <a:solidFill>
                  <a:srgbClr val="FF6600"/>
                </a:solidFill>
              </a:rPr>
              <a:t>Thelarche (breast development)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/>
              <a:t>Requires estrogen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>
                <a:solidFill>
                  <a:srgbClr val="FF6600"/>
                </a:solidFill>
              </a:rPr>
              <a:t>Pubarche/adrenarche (pubic hair development)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/>
              <a:t>Requires androgens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sz="240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>
                <a:solidFill>
                  <a:srgbClr val="FF6600"/>
                </a:solidFill>
              </a:rPr>
              <a:t>Menarche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/>
              <a:t>Requires: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/>
              <a:t>GnRH from the hypothalamus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/>
              <a:t>FSH and LH from the pituitary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/>
              <a:t>Estrogen and progesterone from the ovaries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/>
              <a:t>Normal outflow tract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en-US">
                <a:solidFill>
                  <a:srgbClr val="FF6600"/>
                </a:solidFill>
              </a:rPr>
              <a:t>Events of Puberty</a:t>
            </a:r>
            <a:endParaRPr lang="en-US" altLang="ar-SA">
              <a:solidFill>
                <a:srgbClr val="FF66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EG" smtClean="0">
                <a:solidFill>
                  <a:srgbClr val="FFFF00"/>
                </a:solidFill>
                <a:effectLst/>
              </a:rPr>
              <a:t>Autoimmune related dysfunction 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9244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ar-EG" sz="2800"/>
              <a:t>The most common association is with thyroid disease, but the parathyroids and adrenals can also be affected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ar-EG" sz="2800"/>
              <a:t>Several studies have shown laboratory evidence of immune problems in about 15-40% of women with premature ovarian failure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ar-EG" sz="2800" b="1"/>
              <a:t>In general, ovarian biopsy is not indicated in patients with premature ovarian failure since no clinically useful information will be obtained</a:t>
            </a:r>
            <a:endParaRPr lang="en-US" altLang="ar-EG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ar-SA" sz="4000" b="1" smtClean="0">
                <a:solidFill>
                  <a:srgbClr val="FF6600"/>
                </a:solidFill>
                <a:effectLst/>
              </a:rPr>
              <a:t/>
            </a:r>
            <a:br>
              <a:rPr lang="en-US" altLang="ar-SA" sz="4000" b="1" smtClean="0">
                <a:solidFill>
                  <a:srgbClr val="FF6600"/>
                </a:solidFill>
                <a:effectLst/>
              </a:rPr>
            </a:br>
            <a:r>
              <a:rPr lang="en-US" altLang="ar-SA" sz="4000" b="1" smtClean="0">
                <a:solidFill>
                  <a:srgbClr val="FF6600"/>
                </a:solidFill>
                <a:effectLst/>
              </a:rPr>
              <a:t>Hyperprolactinemia</a:t>
            </a:r>
            <a:br>
              <a:rPr lang="en-US" altLang="ar-SA" sz="4000" b="1" smtClean="0">
                <a:solidFill>
                  <a:srgbClr val="FF6600"/>
                </a:solidFill>
                <a:effectLst/>
              </a:rPr>
            </a:br>
            <a:endParaRPr lang="en-US" altLang="en-US" sz="4000" b="1" smtClean="0">
              <a:solidFill>
                <a:srgbClr val="FF6600"/>
              </a:solidFill>
              <a:effectLst/>
            </a:endParaRP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530725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 b="1">
                <a:solidFill>
                  <a:srgbClr val="00FF00"/>
                </a:solidFill>
                <a:effectLst/>
              </a:rPr>
              <a:t>A prolactinoma</a:t>
            </a:r>
            <a:r>
              <a:rPr lang="en-US" altLang="ar-SA" sz="2400" b="1">
                <a:effectLst/>
              </a:rPr>
              <a:t> is the commonest cause of hyperprolactinemia</a:t>
            </a:r>
            <a:r>
              <a:rPr lang="en-US" altLang="ar-SA" sz="2400">
                <a:effectLst/>
              </a:rPr>
              <a:t> (60% of cases)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>
                <a:effectLst/>
              </a:rPr>
              <a:t>Other causes include </a:t>
            </a:r>
            <a:r>
              <a:rPr lang="en-US" altLang="ar-SA" sz="2400" b="1">
                <a:solidFill>
                  <a:srgbClr val="00FF00"/>
                </a:solidFill>
                <a:effectLst/>
              </a:rPr>
              <a:t>non-functioning pituitary adenoma</a:t>
            </a:r>
            <a:r>
              <a:rPr lang="en-US" altLang="ar-SA" sz="2400">
                <a:effectLst/>
              </a:rPr>
              <a:t> (disrupting the inhibitory influence of dopamine on prolactin secretion)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>
                <a:effectLst/>
              </a:rPr>
              <a:t> </a:t>
            </a:r>
            <a:r>
              <a:rPr lang="en-US" altLang="ar-SA" sz="2400" b="1">
                <a:solidFill>
                  <a:srgbClr val="00FF00"/>
                </a:solidFill>
                <a:effectLst/>
              </a:rPr>
              <a:t>dopaminergic antagonist drugs</a:t>
            </a:r>
            <a:r>
              <a:rPr lang="en-US" altLang="ar-SA" sz="2400">
                <a:effectLst/>
              </a:rPr>
              <a:t> (e.g. phenothiazines, haloperidol, clozapine, methyldopa, cimetidine); primary hypothyroidism (thyrotrophin-releasing hormone stimulates the secretion of prolactin), or it may be idiopathic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 b="1">
                <a:effectLst/>
              </a:rPr>
              <a:t>Prolactin acts directly on the hypothalamus</a:t>
            </a:r>
            <a:r>
              <a:rPr lang="en-US" altLang="ar-SA" sz="2400">
                <a:effectLst/>
              </a:rPr>
              <a:t> to reduce the amplitude and frequency of pulses of gonadotrophin-releasing hormone</a:t>
            </a:r>
          </a:p>
          <a:p>
            <a:pPr eaLnBrk="1" hangingPunct="1">
              <a:defRPr/>
            </a:pPr>
            <a:endParaRPr lang="en-US" alt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ar-SA" b="1" smtClean="0">
                <a:solidFill>
                  <a:srgbClr val="FF6600"/>
                </a:solidFill>
                <a:effectLst/>
              </a:rPr>
              <a:t>Weight-related amenorrhoea</a:t>
            </a:r>
            <a:endParaRPr lang="en-US" altLang="en-US" b="1" smtClean="0">
              <a:solidFill>
                <a:srgbClr val="FF6600"/>
              </a:solidFill>
              <a:effectLst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lvl="4" eaLnBrk="1" hangingPunct="1">
              <a:spcBef>
                <a:spcPts val="500"/>
              </a:spcBef>
              <a:spcAft>
                <a:spcPts val="500"/>
              </a:spcAft>
            </a:pPr>
            <a:endParaRPr lang="en-US" altLang="ar-SA" smtClean="0">
              <a:effectLst/>
            </a:endParaRP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US" altLang="ar-SA" smtClean="0">
                <a:effectLst/>
              </a:rPr>
              <a:t>A regular menstrual cycle is unlikely to occur if the body mass index (BMI) is less than 19 (normal range 20-25)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US" altLang="ar-SA" smtClean="0">
                <a:effectLst/>
              </a:rPr>
              <a:t>Weight loss may be due to illness, exercise, or eating disorders, among which anorexia nervosa lies at the extreme end of the spectrum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ar-SA" sz="3200" b="1" smtClean="0">
                <a:solidFill>
                  <a:srgbClr val="FF6600"/>
                </a:solidFill>
                <a:effectLst/>
              </a:rPr>
              <a:t>Progestogen-associated amenorrhea</a:t>
            </a:r>
            <a:br>
              <a:rPr lang="en-US" altLang="ar-SA" sz="3200" b="1" smtClean="0">
                <a:solidFill>
                  <a:srgbClr val="FF6600"/>
                </a:solidFill>
                <a:effectLst/>
              </a:rPr>
            </a:br>
            <a:endParaRPr lang="en-US" altLang="en-US" sz="3200" b="1" smtClean="0">
              <a:solidFill>
                <a:srgbClr val="FF6600"/>
              </a:solidFill>
              <a:effectLst/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5029200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000" b="1">
                <a:solidFill>
                  <a:srgbClr val="00FF00"/>
                </a:solidFill>
                <a:effectLst/>
              </a:rPr>
              <a:t>Depot medroxyprogesterone acetate</a:t>
            </a:r>
            <a:r>
              <a:rPr lang="en-US" altLang="ar-SA" sz="2000">
                <a:effectLst/>
              </a:rPr>
              <a:t> inhibits the secretion of gonadotrophins and thus suppresses ovulation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000">
                <a:effectLst/>
              </a:rPr>
              <a:t>After 1 year of use, 80% of women have amenorrhoea or very scanty, infrequent vaginal bleeding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000" b="1">
                <a:effectLst/>
              </a:rPr>
              <a:t>There is partial estrogen deficiency</a:t>
            </a:r>
            <a:r>
              <a:rPr lang="en-US" altLang="ar-SA" sz="2000">
                <a:effectLst/>
              </a:rPr>
              <a:t> in women who use depot medroxyprogesterone acetate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000" b="1">
                <a:solidFill>
                  <a:srgbClr val="00FF00"/>
                </a:solidFill>
                <a:effectLst/>
              </a:rPr>
              <a:t>The progestogen-only pill</a:t>
            </a:r>
            <a:r>
              <a:rPr lang="en-US" altLang="ar-SA" sz="2000">
                <a:effectLst/>
              </a:rPr>
              <a:t> leads to reversible long-term amenorrhoea in a minority of women, due to complete suppression of ovulation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000" b="1">
                <a:solidFill>
                  <a:srgbClr val="00FF00"/>
                </a:solidFill>
                <a:effectLst/>
              </a:rPr>
              <a:t>The levonorgestrel-releasing intra-uterine device</a:t>
            </a:r>
            <a:r>
              <a:rPr lang="en-US" altLang="ar-SA" sz="2000">
                <a:effectLst/>
              </a:rPr>
              <a:t> commonly results in amenorrhoea after a few months. This is thought to be mainly a local effect, but suppression of ovulation can occur in some women (in some cycles)</a:t>
            </a:r>
          </a:p>
          <a:p>
            <a:pPr eaLnBrk="1" hangingPunct="1">
              <a:defRPr/>
            </a:pPr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ar-EG" sz="4400" b="1">
                <a:solidFill>
                  <a:srgbClr val="FF6600"/>
                </a:solidFill>
              </a:rPr>
              <a:t> ASSESMENT OF SECONDARY AMENORRHEA</a:t>
            </a:r>
            <a:r>
              <a:rPr lang="en-US" altLang="ar-EG" sz="4400">
                <a:solidFill>
                  <a:srgbClr val="FF6600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ar-EG" b="1" dirty="0">
                <a:solidFill>
                  <a:srgbClr val="FF6600"/>
                </a:solidFill>
              </a:rPr>
              <a:t>History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708275"/>
            <a:ext cx="9144000" cy="34226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ar-EG" sz="3600" b="1"/>
              <a:t>A good history can reveal the etiologic diagnosis in up to 85% of cases of amenorrhea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ar-EG" sz="4000" b="1" dirty="0">
                <a:solidFill>
                  <a:srgbClr val="FF6600"/>
                </a:solidFill>
              </a:rPr>
              <a:t>History</a:t>
            </a:r>
            <a:endParaRPr lang="en-US" altLang="en-US" sz="40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b="1">
                <a:solidFill>
                  <a:srgbClr val="00FF00"/>
                </a:solidFill>
                <a:effectLst/>
              </a:rPr>
              <a:t>symptoms of pregnancy</a:t>
            </a:r>
            <a:r>
              <a:rPr lang="en-US" altLang="ar-SA">
                <a:effectLst/>
              </a:rPr>
              <a:t>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b="1">
                <a:solidFill>
                  <a:srgbClr val="00FF00"/>
                </a:solidFill>
                <a:effectLst/>
              </a:rPr>
              <a:t>Associated symptoms,</a:t>
            </a:r>
            <a:r>
              <a:rPr lang="en-US" altLang="ar-SA">
                <a:effectLst/>
              </a:rPr>
              <a:t> e.g. galactorrhoea, hirsutism, hot flushes, dry vagina, symptoms of thyroid disease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b="1">
                <a:solidFill>
                  <a:srgbClr val="00FF00"/>
                </a:solidFill>
                <a:effectLst/>
              </a:rPr>
              <a:t>Recent change in body weight</a:t>
            </a:r>
            <a:r>
              <a:rPr lang="en-US" altLang="ar-SA">
                <a:effectLst/>
              </a:rPr>
              <a:t>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b="1">
                <a:solidFill>
                  <a:srgbClr val="00FF00"/>
                </a:solidFill>
                <a:effectLst/>
              </a:rPr>
              <a:t>Recent emotional upsets</a:t>
            </a:r>
            <a:r>
              <a:rPr lang="en-US" altLang="ar-SA">
                <a:solidFill>
                  <a:srgbClr val="00FF00"/>
                </a:solidFill>
                <a:effectLst/>
              </a:rPr>
              <a:t>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b="1">
                <a:solidFill>
                  <a:srgbClr val="00FF00"/>
                </a:solidFill>
                <a:effectLst/>
              </a:rPr>
              <a:t>Previous menstrual and obstetric history</a:t>
            </a:r>
            <a:r>
              <a:rPr lang="en-US" altLang="ar-SA">
                <a:solidFill>
                  <a:srgbClr val="00FF00"/>
                </a:solidFill>
                <a:effectLst/>
              </a:rPr>
              <a:t> </a:t>
            </a:r>
          </a:p>
          <a:p>
            <a:pPr eaLnBrk="1" hangingPunct="1">
              <a:defRPr/>
            </a:pP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ar-EG" b="1" dirty="0">
                <a:solidFill>
                  <a:srgbClr val="FF6600"/>
                </a:solidFill>
              </a:rPr>
              <a:t>History</a:t>
            </a:r>
            <a:endParaRPr lang="en-US" dirty="0"/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b="1">
                <a:solidFill>
                  <a:srgbClr val="00FF00"/>
                </a:solidFill>
                <a:effectLst/>
              </a:rPr>
              <a:t>Previous surgery,</a:t>
            </a:r>
            <a:r>
              <a:rPr lang="en-US" altLang="ar-SA">
                <a:effectLst/>
              </a:rPr>
              <a:t> e.g. endometrial curettage, oophorectomy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b="1">
                <a:solidFill>
                  <a:srgbClr val="00FF00"/>
                </a:solidFill>
                <a:effectLst/>
              </a:rPr>
              <a:t>Previous abdominal, pelvic, or cranial radiotherapy</a:t>
            </a:r>
            <a:r>
              <a:rPr lang="en-US" altLang="ar-SA">
                <a:solidFill>
                  <a:srgbClr val="00FF00"/>
                </a:solidFill>
                <a:effectLst/>
              </a:rPr>
              <a:t>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b="1">
                <a:solidFill>
                  <a:srgbClr val="00FF00"/>
                </a:solidFill>
                <a:effectLst/>
              </a:rPr>
              <a:t>Family history,</a:t>
            </a:r>
            <a:r>
              <a:rPr lang="en-US" altLang="ar-SA">
                <a:effectLst/>
              </a:rPr>
              <a:t> e.g. of early menopause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b="1">
                <a:solidFill>
                  <a:srgbClr val="00FF00"/>
                </a:solidFill>
                <a:effectLst/>
              </a:rPr>
              <a:t>Drug history</a:t>
            </a:r>
            <a:r>
              <a:rPr lang="en-US" altLang="ar-SA" b="1">
                <a:effectLst/>
              </a:rPr>
              <a:t>,</a:t>
            </a:r>
            <a:r>
              <a:rPr lang="en-US" altLang="ar-SA">
                <a:effectLst/>
              </a:rPr>
              <a:t> e.g. progestogens, combined oral contraceptive, chemotherapy 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5050"/>
                </a:solidFill>
              </a:rPr>
              <a:t>EXAMINATION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 b="1">
                <a:solidFill>
                  <a:srgbClr val="00FF00"/>
                </a:solidFill>
                <a:effectLst/>
              </a:rPr>
              <a:t>Height and weight:</a:t>
            </a:r>
            <a:r>
              <a:rPr lang="en-US" altLang="ar-SA" sz="2800">
                <a:effectLst/>
              </a:rPr>
              <a:t> calculate body mass index if appropriate.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 b="1">
                <a:solidFill>
                  <a:srgbClr val="00FF00"/>
                </a:solidFill>
                <a:effectLst/>
              </a:rPr>
              <a:t>Signs of excess androgens</a:t>
            </a:r>
            <a:r>
              <a:rPr lang="en-US" altLang="ar-SA" sz="2800" b="1">
                <a:effectLst/>
              </a:rPr>
              <a:t>,</a:t>
            </a:r>
            <a:r>
              <a:rPr lang="en-US" altLang="ar-SA" sz="2800">
                <a:effectLst/>
              </a:rPr>
              <a:t> e.g. hirsutism, acne 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 b="1">
                <a:solidFill>
                  <a:srgbClr val="00FF00"/>
                </a:solidFill>
                <a:effectLst/>
              </a:rPr>
              <a:t>Signs of virilization,</a:t>
            </a:r>
            <a:r>
              <a:rPr lang="en-US" altLang="ar-SA" sz="2800">
                <a:effectLst/>
              </a:rPr>
              <a:t> e.g. deep voice, clitoromegaly in addition to hirsutism, and acne 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 b="1">
                <a:solidFill>
                  <a:srgbClr val="00FF00"/>
                </a:solidFill>
                <a:effectLst/>
              </a:rPr>
              <a:t>Signs of thyroid disease</a:t>
            </a:r>
            <a:r>
              <a:rPr lang="en-US" altLang="ar-SA" sz="2800">
                <a:solidFill>
                  <a:srgbClr val="00FF00"/>
                </a:solidFill>
                <a:effectLst/>
              </a:rPr>
              <a:t> </a:t>
            </a:r>
            <a:endParaRPr lang="en-US" altLang="ar-SA" sz="2800"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en-US" sz="4000"/>
          </a:p>
          <a:p>
            <a:pPr eaLnBrk="1" hangingPunct="1">
              <a:buFont typeface="Wingdings" pitchFamily="2" charset="2"/>
              <a:buNone/>
              <a:defRPr/>
            </a:pPr>
            <a:endParaRPr lang="en-US" sz="4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FF5050"/>
                </a:solidFill>
              </a:rPr>
              <a:t>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413" cy="5068888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altLang="ar-SA" sz="2400" b="1" dirty="0">
                <a:solidFill>
                  <a:srgbClr val="00FF00"/>
                </a:solidFill>
                <a:effectLst/>
              </a:rPr>
              <a:t>Acanthosis </a:t>
            </a:r>
            <a:r>
              <a:rPr lang="en-US" altLang="ar-SA" sz="2400" b="1" dirty="0" err="1">
                <a:solidFill>
                  <a:srgbClr val="00FF00"/>
                </a:solidFill>
                <a:effectLst/>
              </a:rPr>
              <a:t>nigricans</a:t>
            </a:r>
            <a:r>
              <a:rPr lang="en-US" altLang="ar-SA" sz="2400" b="1" dirty="0">
                <a:solidFill>
                  <a:srgbClr val="00FF00"/>
                </a:solidFill>
                <a:effectLst/>
              </a:rPr>
              <a:t>:</a:t>
            </a:r>
            <a:r>
              <a:rPr lang="en-US" altLang="ar-SA" sz="2400" dirty="0">
                <a:effectLst/>
              </a:rPr>
              <a:t> this </a:t>
            </a:r>
            <a:r>
              <a:rPr lang="en-US" altLang="ar-SA" sz="2400" dirty="0" err="1">
                <a:effectLst/>
              </a:rPr>
              <a:t>hyperpigmented</a:t>
            </a:r>
            <a:r>
              <a:rPr lang="en-US" altLang="ar-SA" sz="2400" dirty="0">
                <a:effectLst/>
              </a:rPr>
              <a:t> thickening of the skin folds of the axilla and neck is a sign of profound insulin resistance. It is associated with polycystic ovary syndrome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ar-SA" sz="2400" dirty="0">
                <a:effectLst/>
              </a:rPr>
              <a:t>(PCOS) and obesity.  </a:t>
            </a:r>
          </a:p>
          <a:p>
            <a:pPr>
              <a:defRPr/>
            </a:pPr>
            <a:endParaRPr lang="en-US" altLang="ar-SA" sz="2400" dirty="0">
              <a:effectLst/>
            </a:endParaRPr>
          </a:p>
          <a:p>
            <a:pPr>
              <a:defRPr/>
            </a:pPr>
            <a:endParaRPr lang="en-US" altLang="ar-SA" sz="2400" dirty="0">
              <a:effectLst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altLang="ar-SA" sz="2400" dirty="0">
              <a:effectLst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altLang="ar-SA" sz="2400" dirty="0">
              <a:effectLst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altLang="ar-SA" sz="2400" dirty="0">
              <a:effectLst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ar-SA" sz="2400" dirty="0">
                <a:effectLst/>
              </a:rPr>
              <a:t>Breast examination for </a:t>
            </a:r>
            <a:r>
              <a:rPr lang="en-US" altLang="ar-SA" sz="2400" dirty="0" err="1">
                <a:effectLst/>
              </a:rPr>
              <a:t>galactorrhoea</a:t>
            </a:r>
            <a:endParaRPr lang="en-US" altLang="ar-SA" sz="2400" dirty="0">
              <a:effectLst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ar-SA" sz="2400" dirty="0">
                <a:effectLst/>
              </a:rPr>
              <a:t>Pelvic examination </a:t>
            </a:r>
          </a:p>
          <a:p>
            <a:pPr marL="1371600" lvl="3" indent="0" eaLnBrk="1" hangingPunct="1">
              <a:spcBef>
                <a:spcPts val="500"/>
              </a:spcBef>
              <a:spcAft>
                <a:spcPts val="500"/>
              </a:spcAft>
              <a:buFontTx/>
              <a:buNone/>
              <a:defRPr/>
            </a:pPr>
            <a:endParaRPr lang="en-US" altLang="ar-SA" sz="2800" b="1" dirty="0">
              <a:solidFill>
                <a:srgbClr val="00FF00"/>
              </a:solidFill>
              <a:effectLst/>
            </a:endParaRPr>
          </a:p>
          <a:p>
            <a:pPr>
              <a:defRPr/>
            </a:pPr>
            <a:endParaRPr lang="en-US" altLang="ar-SA" dirty="0">
              <a:effectLst/>
            </a:endParaRPr>
          </a:p>
          <a:p>
            <a:pPr>
              <a:defRPr/>
            </a:pPr>
            <a:endParaRPr lang="en-US" altLang="ar-SA" dirty="0">
              <a:effectLst/>
            </a:endParaRPr>
          </a:p>
          <a:p>
            <a:pPr>
              <a:defRPr/>
            </a:pPr>
            <a:endParaRPr lang="en-US" altLang="ar-SA" dirty="0">
              <a:effectLst/>
            </a:endParaRPr>
          </a:p>
          <a:p>
            <a:pPr>
              <a:defRPr/>
            </a:pPr>
            <a:endParaRPr lang="en-US" altLang="ar-SA" dirty="0">
              <a:effectLst/>
            </a:endParaRPr>
          </a:p>
          <a:p>
            <a:pPr>
              <a:defRPr/>
            </a:pPr>
            <a:endParaRPr lang="en-US" dirty="0"/>
          </a:p>
        </p:txBody>
      </p:sp>
      <p:pic>
        <p:nvPicPr>
          <p:cNvPr id="59396" name="Picture 3" descr="figure02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2781300"/>
            <a:ext cx="3600450" cy="25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FF6600"/>
                </a:solidFill>
                <a:effectLst/>
              </a:rPr>
              <a:t>Magnitude of the problem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219200" y="1600200"/>
            <a:ext cx="9906000" cy="4530725"/>
          </a:xfrm>
        </p:spPr>
        <p:txBody>
          <a:bodyPr/>
          <a:lstStyle/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 b="1">
                <a:solidFill>
                  <a:srgbClr val="FF6600"/>
                </a:solidFill>
                <a:effectLst/>
              </a:rPr>
              <a:t>Secondary amenorrhea </a:t>
            </a:r>
            <a:r>
              <a:rPr lang="en-US" altLang="ar-SA" sz="2800" b="1">
                <a:effectLst/>
              </a:rPr>
              <a:t>(prevalence about </a:t>
            </a:r>
            <a:r>
              <a:rPr lang="en-US" altLang="ar-SA" sz="2800" b="1">
                <a:solidFill>
                  <a:srgbClr val="FFFF00"/>
                </a:solidFill>
                <a:effectLst/>
              </a:rPr>
              <a:t>3%)</a:t>
            </a:r>
            <a:r>
              <a:rPr lang="en-US" altLang="ar-SA" sz="2800" b="1">
                <a:effectLst/>
              </a:rPr>
              <a:t> 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 b="1">
                <a:solidFill>
                  <a:srgbClr val="FF6600"/>
                </a:solidFill>
                <a:effectLst/>
              </a:rPr>
              <a:t>Primary amenorrhea</a:t>
            </a:r>
            <a:r>
              <a:rPr lang="en-US" altLang="ar-SA" sz="2800" b="1">
                <a:effectLst/>
              </a:rPr>
              <a:t> (prevalence about </a:t>
            </a:r>
            <a:r>
              <a:rPr lang="en-US" altLang="ar-SA" sz="2800" b="1">
                <a:solidFill>
                  <a:srgbClr val="FFFF00"/>
                </a:solidFill>
                <a:effectLst/>
              </a:rPr>
              <a:t>0.3%)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>
                <a:effectLst/>
              </a:rPr>
              <a:t> </a:t>
            </a:r>
            <a:r>
              <a:rPr lang="en-US" altLang="ar-SA" sz="2800" b="1">
                <a:effectLst/>
              </a:rPr>
              <a:t>Between 10 and 20% of women complaining of infertility have amenorrhea</a:t>
            </a:r>
            <a:r>
              <a:rPr lang="en-US" altLang="ar-SA" sz="2800">
                <a:effectLst/>
              </a:rPr>
              <a:t> . 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>
                <a:effectLst/>
              </a:rPr>
              <a:t>Up to 50% of competitive runners (training 80 miles per week) and up to 44% of ballet dancers have amenorrhea.</a:t>
            </a:r>
          </a:p>
          <a:p>
            <a:pPr eaLnBrk="1" hangingPunct="1">
              <a:defRPr/>
            </a:pPr>
            <a:endParaRPr lang="en-US" altLang="en-US" sz="4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059113" y="333375"/>
            <a:ext cx="28082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</a:pPr>
            <a:r>
              <a:rPr lang="en-US" altLang="ar-EG" sz="1800">
                <a:solidFill>
                  <a:srgbClr val="00FF00"/>
                </a:solidFill>
              </a:rPr>
              <a:t>Preg.test</a:t>
            </a:r>
          </a:p>
        </p:txBody>
      </p:sp>
      <p:sp>
        <p:nvSpPr>
          <p:cNvPr id="60419" name="Line 5"/>
          <p:cNvSpPr>
            <a:spLocks noChangeShapeType="1"/>
          </p:cNvSpPr>
          <p:nvPr/>
        </p:nvSpPr>
        <p:spPr bwMode="auto">
          <a:xfrm>
            <a:off x="4427538" y="692150"/>
            <a:ext cx="0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206750" y="1219200"/>
            <a:ext cx="2736850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ar-EG" sz="1800" b="1">
                <a:solidFill>
                  <a:schemeClr val="folHlink"/>
                </a:solidFill>
              </a:rPr>
              <a:t>TSH ,PROLACTIN, Prog.challenge test</a:t>
            </a:r>
          </a:p>
          <a:p>
            <a:pPr eaLnBrk="1" hangingPunct="1">
              <a:spcBef>
                <a:spcPct val="50000"/>
              </a:spcBef>
            </a:pPr>
            <a:endParaRPr lang="en-US" altLang="ar-EG" sz="1800"/>
          </a:p>
          <a:p>
            <a:pPr eaLnBrk="1" hangingPunct="1">
              <a:spcBef>
                <a:spcPct val="50000"/>
              </a:spcBef>
            </a:pPr>
            <a:endParaRPr lang="en-US" altLang="en-US" sz="1800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1403350" y="2205038"/>
            <a:ext cx="1720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EG" sz="1800">
                <a:solidFill>
                  <a:srgbClr val="FF0066"/>
                </a:solidFill>
              </a:rPr>
              <a:t>withdrawal bleeding</a:t>
            </a:r>
            <a:r>
              <a:rPr lang="en-US" altLang="ar-EG" sz="1800"/>
              <a:t> </a:t>
            </a:r>
          </a:p>
        </p:txBody>
      </p:sp>
      <p:sp>
        <p:nvSpPr>
          <p:cNvPr id="60422" name="Line 8"/>
          <p:cNvSpPr>
            <a:spLocks noChangeShapeType="1"/>
          </p:cNvSpPr>
          <p:nvPr/>
        </p:nvSpPr>
        <p:spPr bwMode="auto">
          <a:xfrm flipH="1">
            <a:off x="2627313" y="1828800"/>
            <a:ext cx="496887" cy="3762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5364163" y="2133600"/>
            <a:ext cx="22320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EG" sz="1800">
                <a:solidFill>
                  <a:srgbClr val="FF6600"/>
                </a:solidFill>
              </a:rPr>
              <a:t>without withdrawal bleeding </a:t>
            </a:r>
          </a:p>
        </p:txBody>
      </p:sp>
      <p:sp>
        <p:nvSpPr>
          <p:cNvPr id="60424" name="Line 10"/>
          <p:cNvSpPr>
            <a:spLocks noChangeShapeType="1"/>
          </p:cNvSpPr>
          <p:nvPr/>
        </p:nvSpPr>
        <p:spPr bwMode="auto">
          <a:xfrm>
            <a:off x="5562600" y="1828800"/>
            <a:ext cx="449263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4140200" y="3141663"/>
            <a:ext cx="1873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EG" sz="1800">
                <a:solidFill>
                  <a:srgbClr val="00FF00"/>
                </a:solidFill>
              </a:rPr>
              <a:t>hypoestrogenic 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6948488" y="3068638"/>
            <a:ext cx="2195512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EG" sz="1800">
                <a:solidFill>
                  <a:schemeClr val="folHlink"/>
                </a:solidFill>
              </a:rPr>
              <a:t>compromised outflow tract</a:t>
            </a:r>
            <a:r>
              <a:rPr lang="en-US" altLang="ar-EG" sz="1800"/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ar-EG" sz="1800"/>
              <a:t>+</a:t>
            </a:r>
          </a:p>
        </p:txBody>
      </p:sp>
      <p:sp>
        <p:nvSpPr>
          <p:cNvPr id="60427" name="Line 13"/>
          <p:cNvSpPr>
            <a:spLocks noChangeShapeType="1"/>
          </p:cNvSpPr>
          <p:nvPr/>
        </p:nvSpPr>
        <p:spPr bwMode="auto">
          <a:xfrm flipH="1">
            <a:off x="5292725" y="2636838"/>
            <a:ext cx="503238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60428" name="Line 14"/>
          <p:cNvSpPr>
            <a:spLocks noChangeShapeType="1"/>
          </p:cNvSpPr>
          <p:nvPr/>
        </p:nvSpPr>
        <p:spPr bwMode="auto">
          <a:xfrm>
            <a:off x="7235825" y="2565400"/>
            <a:ext cx="504825" cy="5032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067175" y="3644900"/>
            <a:ext cx="1873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00FF00"/>
                </a:solidFill>
              </a:rPr>
              <a:t>+</a:t>
            </a:r>
            <a:r>
              <a:rPr lang="en-US" altLang="ar-EG" sz="1800">
                <a:solidFill>
                  <a:srgbClr val="00FF00"/>
                </a:solidFill>
              </a:rPr>
              <a:t>ve.est,progest,challenge test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7019925" y="4006850"/>
            <a:ext cx="21240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>
                <a:solidFill>
                  <a:schemeClr val="folHlink"/>
                </a:solidFill>
              </a:rPr>
              <a:t>-</a:t>
            </a:r>
            <a:r>
              <a:rPr lang="en-US" altLang="ar-EG">
                <a:solidFill>
                  <a:schemeClr val="folHlink"/>
                </a:solidFill>
              </a:rPr>
              <a:t>ve.est,progest</a:t>
            </a:r>
          </a:p>
          <a:p>
            <a:pPr algn="ctr" eaLnBrk="1" hangingPunct="1"/>
            <a:r>
              <a:rPr lang="en-US" altLang="ar-EG">
                <a:solidFill>
                  <a:schemeClr val="folHlink"/>
                </a:solidFill>
              </a:rPr>
              <a:t>challenge test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4140200" y="4941888"/>
            <a:ext cx="18716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EG" sz="1800">
                <a:solidFill>
                  <a:srgbClr val="FF0066"/>
                </a:solidFill>
              </a:rPr>
              <a:t>FSH&gt;30-40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6907213" y="5195888"/>
            <a:ext cx="21605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EG" sz="1800">
                <a:solidFill>
                  <a:schemeClr val="folHlink"/>
                </a:solidFill>
              </a:rPr>
              <a:t>Normal FSH</a:t>
            </a:r>
          </a:p>
        </p:txBody>
      </p:sp>
      <p:sp>
        <p:nvSpPr>
          <p:cNvPr id="60433" name="Line 19"/>
          <p:cNvSpPr>
            <a:spLocks noChangeShapeType="1"/>
          </p:cNvSpPr>
          <p:nvPr/>
        </p:nvSpPr>
        <p:spPr bwMode="auto">
          <a:xfrm>
            <a:off x="8001000" y="5562600"/>
            <a:ext cx="0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6227763" y="6216650"/>
            <a:ext cx="2916237" cy="64135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EG" sz="1800" b="1">
                <a:solidFill>
                  <a:srgbClr val="663300"/>
                </a:solidFill>
              </a:rPr>
              <a:t>HSG OR hysteroscopy</a:t>
            </a:r>
            <a:r>
              <a:rPr lang="en-US" altLang="ar-EG" sz="1800">
                <a:solidFill>
                  <a:srgbClr val="663300"/>
                </a:solidFill>
              </a:rPr>
              <a:t> </a:t>
            </a:r>
            <a:r>
              <a:rPr lang="en-US" altLang="ar-EG" sz="1800" b="1">
                <a:solidFill>
                  <a:srgbClr val="663300"/>
                </a:solidFill>
              </a:rPr>
              <a:t>asherman</a:t>
            </a:r>
          </a:p>
        </p:txBody>
      </p:sp>
      <p:sp>
        <p:nvSpPr>
          <p:cNvPr id="60435" name="Line 21"/>
          <p:cNvSpPr>
            <a:spLocks noChangeShapeType="1"/>
          </p:cNvSpPr>
          <p:nvPr/>
        </p:nvSpPr>
        <p:spPr bwMode="auto">
          <a:xfrm>
            <a:off x="5003800" y="4292600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60436" name="Line 24"/>
          <p:cNvSpPr>
            <a:spLocks noChangeShapeType="1"/>
          </p:cNvSpPr>
          <p:nvPr/>
        </p:nvSpPr>
        <p:spPr bwMode="auto">
          <a:xfrm flipH="1">
            <a:off x="3708400" y="4292600"/>
            <a:ext cx="12954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60437" name="Line 25"/>
          <p:cNvSpPr>
            <a:spLocks noChangeShapeType="1"/>
          </p:cNvSpPr>
          <p:nvPr/>
        </p:nvSpPr>
        <p:spPr bwMode="auto">
          <a:xfrm>
            <a:off x="3708400" y="458152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2916238" y="4930775"/>
            <a:ext cx="1511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EG" sz="1800">
                <a:solidFill>
                  <a:srgbClr val="00FF00"/>
                </a:solidFill>
              </a:rPr>
              <a:t>FSH low </a:t>
            </a:r>
            <a:endParaRPr lang="en-US" altLang="ar-EG" sz="1800"/>
          </a:p>
        </p:txBody>
      </p:sp>
      <p:sp>
        <p:nvSpPr>
          <p:cNvPr id="60439" name="Line 27"/>
          <p:cNvSpPr>
            <a:spLocks noChangeShapeType="1"/>
          </p:cNvSpPr>
          <p:nvPr/>
        </p:nvSpPr>
        <p:spPr bwMode="auto">
          <a:xfrm>
            <a:off x="5029200" y="5229225"/>
            <a:ext cx="0" cy="409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4500563" y="5653088"/>
            <a:ext cx="12239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EG" sz="1800">
                <a:solidFill>
                  <a:srgbClr val="FF0066"/>
                </a:solidFill>
              </a:rPr>
              <a:t>repeat</a:t>
            </a:r>
          </a:p>
        </p:txBody>
      </p:sp>
      <p:sp>
        <p:nvSpPr>
          <p:cNvPr id="60441" name="Line 29"/>
          <p:cNvSpPr>
            <a:spLocks noChangeShapeType="1"/>
          </p:cNvSpPr>
          <p:nvPr/>
        </p:nvSpPr>
        <p:spPr bwMode="auto">
          <a:xfrm>
            <a:off x="3657600" y="5257800"/>
            <a:ext cx="0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60442" name="Line 31"/>
          <p:cNvSpPr>
            <a:spLocks noChangeShapeType="1"/>
          </p:cNvSpPr>
          <p:nvPr/>
        </p:nvSpPr>
        <p:spPr bwMode="auto">
          <a:xfrm>
            <a:off x="5029200" y="6040438"/>
            <a:ext cx="0" cy="360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3344" name="Text Box 32"/>
          <p:cNvSpPr txBox="1">
            <a:spLocks noChangeArrowheads="1"/>
          </p:cNvSpPr>
          <p:nvPr/>
        </p:nvSpPr>
        <p:spPr bwMode="auto">
          <a:xfrm>
            <a:off x="4572000" y="6491288"/>
            <a:ext cx="936625" cy="366712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</a:pPr>
            <a:r>
              <a:rPr lang="en-US" altLang="ar-EG" sz="1800" b="1">
                <a:solidFill>
                  <a:srgbClr val="663300"/>
                </a:solidFill>
              </a:rPr>
              <a:t>POF</a:t>
            </a:r>
          </a:p>
        </p:txBody>
      </p:sp>
      <p:sp>
        <p:nvSpPr>
          <p:cNvPr id="13346" name="Text Box 34"/>
          <p:cNvSpPr txBox="1">
            <a:spLocks noChangeArrowheads="1"/>
          </p:cNvSpPr>
          <p:nvPr/>
        </p:nvSpPr>
        <p:spPr bwMode="auto">
          <a:xfrm>
            <a:off x="1619250" y="5876925"/>
            <a:ext cx="2592388" cy="64135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EG" sz="1800" b="1">
                <a:solidFill>
                  <a:srgbClr val="663300"/>
                </a:solidFill>
              </a:rPr>
              <a:t>hypothalamic-pituitary failure</a:t>
            </a:r>
            <a:r>
              <a:rPr lang="en-US" altLang="ar-EG" sz="1800" b="1">
                <a:solidFill>
                  <a:srgbClr val="00FF00"/>
                </a:solidFill>
              </a:rPr>
              <a:t> </a:t>
            </a:r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1066800" y="3519488"/>
            <a:ext cx="1800225" cy="366712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EG" sz="1800" b="1">
                <a:solidFill>
                  <a:srgbClr val="663300"/>
                </a:solidFill>
              </a:rPr>
              <a:t>anovulation </a:t>
            </a:r>
          </a:p>
        </p:txBody>
      </p:sp>
      <p:sp>
        <p:nvSpPr>
          <p:cNvPr id="60446" name="Line 37"/>
          <p:cNvSpPr>
            <a:spLocks noChangeShapeType="1"/>
          </p:cNvSpPr>
          <p:nvPr/>
        </p:nvSpPr>
        <p:spPr bwMode="auto">
          <a:xfrm>
            <a:off x="1979613" y="2925763"/>
            <a:ext cx="0" cy="503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60447" name="Text Box 38"/>
          <p:cNvSpPr txBox="1">
            <a:spLocks noChangeArrowheads="1"/>
          </p:cNvSpPr>
          <p:nvPr/>
        </p:nvSpPr>
        <p:spPr bwMode="auto">
          <a:xfrm>
            <a:off x="3352800" y="333375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00FF00"/>
                </a:solidFill>
              </a:rPr>
              <a:t>-</a:t>
            </a:r>
            <a:r>
              <a:rPr lang="en-US" altLang="ar-EG" sz="1800">
                <a:solidFill>
                  <a:srgbClr val="00FF00"/>
                </a:solidFill>
              </a:rPr>
              <a:t>VE  </a:t>
            </a:r>
          </a:p>
        </p:txBody>
      </p:sp>
      <p:sp>
        <p:nvSpPr>
          <p:cNvPr id="60448" name="Line 39"/>
          <p:cNvSpPr>
            <a:spLocks noChangeShapeType="1"/>
          </p:cNvSpPr>
          <p:nvPr/>
        </p:nvSpPr>
        <p:spPr bwMode="auto">
          <a:xfrm>
            <a:off x="8001000" y="4676775"/>
            <a:ext cx="0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utoUpdateAnimBg="0"/>
      <p:bldP spid="13318" grpId="0" autoUpdateAnimBg="0"/>
      <p:bldP spid="13319" grpId="0" autoUpdateAnimBg="0"/>
      <p:bldP spid="13321" grpId="0" autoUpdateAnimBg="0"/>
      <p:bldP spid="13323" grpId="0" autoUpdateAnimBg="0"/>
      <p:bldP spid="13324" grpId="0" autoUpdateAnimBg="0"/>
      <p:bldP spid="13327" grpId="0" autoUpdateAnimBg="0"/>
      <p:bldP spid="13328" grpId="0" autoUpdateAnimBg="0"/>
      <p:bldP spid="13329" grpId="0" autoUpdateAnimBg="0"/>
      <p:bldP spid="13330" grpId="0" autoUpdateAnimBg="0"/>
      <p:bldP spid="13332" grpId="0" animBg="1" autoUpdateAnimBg="0"/>
      <p:bldP spid="13338" grpId="0" autoUpdateAnimBg="0"/>
      <p:bldP spid="13340" grpId="0" autoUpdateAnimBg="0"/>
      <p:bldP spid="13344" grpId="0" animBg="1" autoUpdateAnimBg="0"/>
      <p:bldP spid="13346" grpId="0" animBg="1" autoUpdateAnimBg="0"/>
      <p:bldP spid="13348" grpId="0" animBg="1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ar-SA" b="1" smtClean="0">
                <a:solidFill>
                  <a:srgbClr val="FF6600"/>
                </a:solidFill>
                <a:effectLst/>
              </a:rPr>
              <a:t>Complications and prognosis</a:t>
            </a:r>
            <a:br>
              <a:rPr lang="en-US" altLang="ar-SA" b="1" smtClean="0">
                <a:solidFill>
                  <a:srgbClr val="FF6600"/>
                </a:solidFill>
                <a:effectLst/>
              </a:rPr>
            </a:br>
            <a:endParaRPr lang="en-US" altLang="en-US" b="1" smtClean="0">
              <a:solidFill>
                <a:srgbClr val="FF6600"/>
              </a:solidFill>
              <a:effectLst/>
            </a:endParaRP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295400" y="1676400"/>
            <a:ext cx="10210800" cy="4530725"/>
          </a:xfrm>
        </p:spPr>
        <p:txBody>
          <a:bodyPr/>
          <a:lstStyle/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b="1">
                <a:solidFill>
                  <a:srgbClr val="00FF00"/>
                </a:solidFill>
                <a:effectLst/>
              </a:rPr>
              <a:t>Osteoporosis:</a:t>
            </a:r>
            <a:r>
              <a:rPr lang="en-US" altLang="ar-SA" b="1">
                <a:effectLst/>
              </a:rPr>
              <a:t> </a:t>
            </a:r>
            <a:r>
              <a:rPr lang="en-US" altLang="ar-SA">
                <a:effectLst/>
              </a:rPr>
              <a:t>women with amenorrhoea associated with estrogen deficiency are at significant risk of developing osteoporosis. This increased risk persists even if normal menses are resumed.</a:t>
            </a:r>
            <a:r>
              <a:rPr lang="en-US" altLang="ar-SA" b="1">
                <a:effectLst/>
              </a:rPr>
              <a:t> </a:t>
            </a:r>
            <a:r>
              <a:rPr lang="en-US" altLang="ar-SA">
                <a:effectLst/>
              </a:rPr>
              <a:t>Estrogen deficiency is of particular concern in younger women as a desirable peak bone mass may not be attained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b="1">
                <a:solidFill>
                  <a:srgbClr val="00FF00"/>
                </a:solidFill>
                <a:effectLst/>
              </a:rPr>
              <a:t>Cardiovascular disease</a:t>
            </a:r>
            <a:r>
              <a:rPr lang="en-US" altLang="ar-SA">
                <a:effectLst/>
              </a:rPr>
              <a:t> </a:t>
            </a:r>
          </a:p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>
                <a:effectLst/>
              </a:rPr>
              <a:t>Young women with amenorrhoea associated with estrogen deficiency may be at increased risk of cardiovascular disease</a:t>
            </a:r>
          </a:p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endParaRPr lang="en-US" altLang="ar-SA">
              <a:effectLst/>
            </a:endParaRPr>
          </a:p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>
                <a:effectLst/>
              </a:rPr>
              <a:t>Women with polycystic ovary syndrome have an increased risk of developing cardiovascular disease, hypertension, and type 2 diabetes [Hopkinson et al, 1998]</a:t>
            </a:r>
          </a:p>
          <a:p>
            <a:pPr eaLnBrk="1" hangingPunct="1">
              <a:defRPr/>
            </a:pP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066800" y="1600200"/>
            <a:ext cx="9829800" cy="4530725"/>
          </a:xfrm>
        </p:spPr>
        <p:txBody>
          <a:bodyPr/>
          <a:lstStyle/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 b="1">
                <a:solidFill>
                  <a:srgbClr val="00FF00"/>
                </a:solidFill>
                <a:effectLst/>
              </a:rPr>
              <a:t>Endometrial hyperplasia:</a:t>
            </a:r>
            <a:r>
              <a:rPr lang="en-US" altLang="ar-SA" sz="2400" b="1">
                <a:effectLst/>
              </a:rPr>
              <a:t> </a:t>
            </a:r>
            <a:r>
              <a:rPr lang="en-US" altLang="ar-SA" sz="2400">
                <a:effectLst/>
              </a:rPr>
              <a:t>women with amenorrhoea but no associated oestrogen deficiency are at increased risk of endometrial hyperplasia and endometrial carcinoma 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 b="1">
                <a:solidFill>
                  <a:srgbClr val="00FF00"/>
                </a:solidFill>
                <a:effectLst/>
              </a:rPr>
              <a:t>Infertility:</a:t>
            </a:r>
            <a:r>
              <a:rPr lang="en-US" altLang="ar-SA" sz="2400" b="1">
                <a:effectLst/>
              </a:rPr>
              <a:t> </a:t>
            </a:r>
            <a:r>
              <a:rPr lang="en-US" altLang="ar-SA" sz="2400">
                <a:effectLst/>
              </a:rPr>
              <a:t>women with amenorrhoea generally do not ovulate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 b="1">
                <a:solidFill>
                  <a:srgbClr val="00FF00"/>
                </a:solidFill>
                <a:effectLst/>
              </a:rPr>
              <a:t>Psychological distress:</a:t>
            </a:r>
            <a:r>
              <a:rPr lang="en-US" altLang="ar-SA" sz="2400" b="1">
                <a:effectLst/>
              </a:rPr>
              <a:t> </a:t>
            </a:r>
            <a:r>
              <a:rPr lang="en-US" altLang="ar-SA" sz="2400">
                <a:effectLst/>
              </a:rPr>
              <a:t>amenorrhea often causes considerable anxiety, many women have concerns about loss of fertility, loss of femininity, or worry about an unwanted pregnancy. </a:t>
            </a:r>
            <a:r>
              <a:rPr lang="en-US" altLang="ar-SA" sz="2400">
                <a:solidFill>
                  <a:srgbClr val="FFFF00"/>
                </a:solidFill>
                <a:effectLst/>
              </a:rPr>
              <a:t>The diagnosis of Turner's syndrome, testicular feminization, or developmental anomaly can be traumatic for both girls and their parents</a:t>
            </a:r>
            <a:r>
              <a:rPr lang="en-US" altLang="ar-SA" sz="2400">
                <a:effectLst/>
              </a:rPr>
              <a:t> </a:t>
            </a:r>
          </a:p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609600" y="4302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ctr" eaLnBrk="1" hangingPunct="1"/>
            <a:r>
              <a:rPr lang="en-US" altLang="ar-SA" sz="4400" b="1">
                <a:solidFill>
                  <a:srgbClr val="FF6600"/>
                </a:solidFill>
              </a:rPr>
              <a:t>Complications and prognosis</a:t>
            </a:r>
            <a:br>
              <a:rPr lang="en-US" altLang="ar-SA" sz="4400" b="1">
                <a:solidFill>
                  <a:srgbClr val="FF6600"/>
                </a:solidFill>
              </a:rPr>
            </a:br>
            <a:endParaRPr lang="en-US" altLang="en-US" sz="4400" b="1">
              <a:solidFill>
                <a:srgbClr val="FF66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73250"/>
            <a:ext cx="7772400" cy="2317750"/>
          </a:xfrm>
          <a:ln w="76200" cmpd="tri">
            <a:solidFill>
              <a:srgbClr val="FF00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en-US" altLang="ar-SA" sz="10600">
                <a:solidFill>
                  <a:srgbClr val="FF6600"/>
                </a:solidFill>
              </a:rPr>
              <a:t>Thank you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73250"/>
            <a:ext cx="7543800" cy="30797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>
                <a:solidFill>
                  <a:srgbClr val="FF6600"/>
                </a:solidFill>
              </a:rPr>
              <a:t>ETIOLOGY OF </a:t>
            </a:r>
            <a:r>
              <a:rPr lang="en-US" altLang="ar-SA" b="1">
                <a:solidFill>
                  <a:srgbClr val="FF6600"/>
                </a:solidFill>
                <a:effectLst/>
              </a:rPr>
              <a:t>PRIMARY AMENORRHEA</a:t>
            </a:r>
            <a:br>
              <a:rPr lang="en-US" altLang="ar-SA" b="1">
                <a:solidFill>
                  <a:srgbClr val="FF6600"/>
                </a:solidFill>
                <a:effectLst/>
              </a:rPr>
            </a:br>
            <a:endParaRPr lang="en-US" altLang="ar-SA" b="1">
              <a:solidFill>
                <a:srgbClr val="FF6600"/>
              </a:solidFill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6271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ar-SA" b="1" smtClean="0">
                <a:solidFill>
                  <a:srgbClr val="FF6600"/>
                </a:solidFill>
                <a:effectLst/>
              </a:rPr>
              <a:t>Secondary sexual characteristics present</a:t>
            </a:r>
            <a:endParaRPr lang="en-US" altLang="en-US" b="1" smtClean="0">
              <a:solidFill>
                <a:srgbClr val="FF6600"/>
              </a:solidFill>
              <a:effectLst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676400" y="2133600"/>
            <a:ext cx="10820400" cy="4454525"/>
          </a:xfrm>
        </p:spPr>
        <p:txBody>
          <a:bodyPr/>
          <a:lstStyle/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US" altLang="ar-SA" sz="2800" smtClean="0">
                <a:solidFill>
                  <a:srgbClr val="00FF00"/>
                </a:solidFill>
                <a:effectLst/>
              </a:rPr>
              <a:t>Constitutional delay</a:t>
            </a:r>
            <a:r>
              <a:rPr lang="en-US" altLang="ar-SA" sz="2800" smtClean="0">
                <a:effectLst/>
              </a:rPr>
              <a:t> </a:t>
            </a:r>
          </a:p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US" altLang="ar-SA" sz="2800" smtClean="0">
                <a:solidFill>
                  <a:srgbClr val="00FF00"/>
                </a:solidFill>
                <a:effectLst/>
              </a:rPr>
              <a:t>Genito-urinary malformation</a:t>
            </a:r>
            <a:r>
              <a:rPr lang="en-US" altLang="ar-SA" sz="2800" smtClean="0">
                <a:effectLst/>
              </a:rPr>
              <a:t>, e.g. imperforate hymen, transverse vaginal septum, absent vagina with or without a functioning uterus </a:t>
            </a:r>
          </a:p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US" altLang="ar-SA" sz="2800" smtClean="0">
                <a:solidFill>
                  <a:srgbClr val="00FF00"/>
                </a:solidFill>
                <a:effectLst/>
              </a:rPr>
              <a:t>Androgen insensitivity</a:t>
            </a:r>
            <a:endParaRPr lang="en-US" altLang="ar-SA" sz="2800" smtClean="0">
              <a:effectLst/>
            </a:endParaRPr>
          </a:p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US" altLang="ar-SA" sz="2800" smtClean="0">
                <a:solidFill>
                  <a:srgbClr val="00FF00"/>
                </a:solidFill>
                <a:effectLst/>
              </a:rPr>
              <a:t>Resistant ovary syndrome</a:t>
            </a:r>
          </a:p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US" altLang="ar-SA" sz="2800" smtClean="0">
                <a:solidFill>
                  <a:srgbClr val="00FF00"/>
                </a:solidFill>
                <a:effectLst/>
              </a:rPr>
              <a:t>Pregnancy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524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ar-SA" b="1" smtClean="0">
                <a:solidFill>
                  <a:srgbClr val="FF6600"/>
                </a:solidFill>
                <a:effectLst/>
              </a:rPr>
              <a:t/>
            </a:r>
            <a:br>
              <a:rPr lang="en-US" altLang="ar-SA" b="1" smtClean="0">
                <a:solidFill>
                  <a:srgbClr val="FF6600"/>
                </a:solidFill>
                <a:effectLst/>
              </a:rPr>
            </a:br>
            <a:r>
              <a:rPr lang="en-US" altLang="ar-SA" b="1" smtClean="0">
                <a:solidFill>
                  <a:srgbClr val="FF6600"/>
                </a:solidFill>
                <a:effectLst/>
              </a:rPr>
              <a:t> Secondary sexual</a:t>
            </a:r>
            <a:br>
              <a:rPr lang="en-US" altLang="ar-SA" b="1" smtClean="0">
                <a:solidFill>
                  <a:srgbClr val="FF6600"/>
                </a:solidFill>
                <a:effectLst/>
              </a:rPr>
            </a:br>
            <a:r>
              <a:rPr lang="en-US" altLang="ar-SA" b="1" smtClean="0">
                <a:solidFill>
                  <a:srgbClr val="FF6600"/>
                </a:solidFill>
                <a:effectLst/>
              </a:rPr>
              <a:t> characteristics absent</a:t>
            </a:r>
            <a:r>
              <a:rPr lang="en-US" altLang="ar-SA" sz="4800" smtClean="0">
                <a:solidFill>
                  <a:srgbClr val="FF6600"/>
                </a:solidFill>
                <a:effectLst/>
              </a:rPr>
              <a:t> </a:t>
            </a:r>
            <a:br>
              <a:rPr lang="en-US" altLang="ar-SA" sz="4800" smtClean="0">
                <a:solidFill>
                  <a:srgbClr val="FF6600"/>
                </a:solidFill>
                <a:effectLst/>
              </a:rPr>
            </a:br>
            <a:endParaRPr lang="en-US" altLang="en-US" sz="4800" smtClean="0">
              <a:solidFill>
                <a:srgbClr val="FF6600"/>
              </a:solidFill>
              <a:effectLst/>
            </a:endParaRP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676400" y="2133600"/>
            <a:ext cx="10515600" cy="4530725"/>
          </a:xfrm>
        </p:spPr>
        <p:txBody>
          <a:bodyPr/>
          <a:lstStyle/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>
                <a:solidFill>
                  <a:srgbClr val="00FF00"/>
                </a:solidFill>
                <a:effectLst/>
              </a:rPr>
              <a:t>Hypothalamic dysfunction</a:t>
            </a:r>
            <a:r>
              <a:rPr lang="en-US" altLang="ar-SA" sz="2400">
                <a:effectLst/>
              </a:rPr>
              <a:t>, e.g. chronic illness, anorexia nervosa, weight loss, 'stress' </a:t>
            </a:r>
          </a:p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>
                <a:solidFill>
                  <a:srgbClr val="00FF00"/>
                </a:solidFill>
                <a:effectLst/>
              </a:rPr>
              <a:t>Gonadotrophin deficiency</a:t>
            </a:r>
            <a:r>
              <a:rPr lang="en-US" altLang="ar-SA" sz="2400">
                <a:effectLst/>
              </a:rPr>
              <a:t>, e.g. Kallman's syndrome </a:t>
            </a:r>
          </a:p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>
                <a:solidFill>
                  <a:srgbClr val="00FF00"/>
                </a:solidFill>
                <a:effectLst/>
              </a:rPr>
              <a:t>Hypopituitarism </a:t>
            </a:r>
          </a:p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>
                <a:solidFill>
                  <a:srgbClr val="00FF00"/>
                </a:solidFill>
                <a:effectLst/>
              </a:rPr>
              <a:t>Hyperprolactinemia </a:t>
            </a:r>
          </a:p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>
                <a:solidFill>
                  <a:srgbClr val="00FF00"/>
                </a:solidFill>
                <a:effectLst/>
              </a:rPr>
              <a:t>Hypothyroidism</a:t>
            </a:r>
          </a:p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400">
                <a:solidFill>
                  <a:srgbClr val="00FF00"/>
                </a:solidFill>
                <a:effectLst/>
              </a:rPr>
              <a:t>Gonadal failure</a:t>
            </a:r>
            <a:r>
              <a:rPr lang="en-US" altLang="ar-SA" sz="2400">
                <a:effectLst/>
              </a:rPr>
              <a:t>, e.g. ovarian dysgenesis/agenesis, premature ovarian failure </a:t>
            </a:r>
          </a:p>
          <a:p>
            <a:pPr eaLnBrk="1" hangingPunct="1">
              <a:defRPr/>
            </a:pPr>
            <a:endParaRPr lang="en-US" altLang="en-US" sz="3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ar-SA" sz="4000" b="1" smtClean="0">
                <a:solidFill>
                  <a:srgbClr val="FF6600"/>
                </a:solidFill>
                <a:effectLst/>
              </a:rPr>
              <a:t/>
            </a:r>
            <a:br>
              <a:rPr lang="en-US" altLang="ar-SA" sz="4000" b="1" smtClean="0">
                <a:solidFill>
                  <a:srgbClr val="FF6600"/>
                </a:solidFill>
                <a:effectLst/>
              </a:rPr>
            </a:br>
            <a:r>
              <a:rPr lang="en-US" altLang="ar-SA" sz="4000" b="1" smtClean="0">
                <a:solidFill>
                  <a:srgbClr val="FF6600"/>
                </a:solidFill>
                <a:effectLst/>
              </a:rPr>
              <a:t> Ambiguous external genitalia</a:t>
            </a:r>
            <a:r>
              <a:rPr lang="en-US" altLang="ar-SA" sz="4000" smtClean="0">
                <a:solidFill>
                  <a:srgbClr val="FF6600"/>
                </a:solidFill>
                <a:effectLst/>
              </a:rPr>
              <a:t> </a:t>
            </a:r>
            <a:br>
              <a:rPr lang="en-US" altLang="ar-SA" sz="4000" smtClean="0">
                <a:solidFill>
                  <a:srgbClr val="FF6600"/>
                </a:solidFill>
                <a:effectLst/>
              </a:rPr>
            </a:br>
            <a:endParaRPr lang="en-US" altLang="en-US" sz="4000" smtClean="0">
              <a:solidFill>
                <a:srgbClr val="FF6600"/>
              </a:solidFill>
              <a:effectLst/>
            </a:endParaRP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219200" y="1946275"/>
            <a:ext cx="8229600" cy="4530725"/>
          </a:xfrm>
        </p:spPr>
        <p:txBody>
          <a:bodyPr/>
          <a:lstStyle/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>
                <a:solidFill>
                  <a:srgbClr val="FFFF00"/>
                </a:solidFill>
                <a:effectLst/>
              </a:rPr>
              <a:t>Congenital adrenal hyperplasia </a:t>
            </a:r>
          </a:p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>
                <a:solidFill>
                  <a:srgbClr val="FFFF00"/>
                </a:solidFill>
                <a:effectLst/>
              </a:rPr>
              <a:t>Androgen-secreting tumor </a:t>
            </a:r>
          </a:p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  <a:defRPr/>
            </a:pPr>
            <a:r>
              <a:rPr lang="en-US" altLang="ar-SA" sz="2800">
                <a:solidFill>
                  <a:srgbClr val="FFFF00"/>
                </a:solidFill>
                <a:effectLst/>
              </a:rPr>
              <a:t>5-Alpha-reductase deficiency </a:t>
            </a:r>
          </a:p>
          <a:p>
            <a:pPr eaLnBrk="1" hangingPunct="1">
              <a:defRPr/>
            </a:pPr>
            <a:endParaRPr lang="en-US" altLang="en-US" sz="40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EG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EG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1585</TotalTime>
  <Words>2166</Words>
  <Application>Microsoft Office PowerPoint</Application>
  <PresentationFormat>On-screen Show (4:3)</PresentationFormat>
  <Paragraphs>307</Paragraphs>
  <Slides>53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3" baseType="lpstr">
      <vt:lpstr>Arial</vt:lpstr>
      <vt:lpstr>Wingdings</vt:lpstr>
      <vt:lpstr>Symbol</vt:lpstr>
      <vt:lpstr>Tahoma</vt:lpstr>
      <vt:lpstr>Times New Roman</vt:lpstr>
      <vt:lpstr>SimSun</vt:lpstr>
      <vt:lpstr>Arial Narrow</vt:lpstr>
      <vt:lpstr>Wingdings 3</vt:lpstr>
      <vt:lpstr>Beam</vt:lpstr>
      <vt:lpstr>Unknown</vt:lpstr>
      <vt:lpstr>Professor Adel Abulheija FRCOG</vt:lpstr>
      <vt:lpstr>Primary Amenorrhea</vt:lpstr>
      <vt:lpstr>Secondary amenorrhea</vt:lpstr>
      <vt:lpstr>Events of Puberty</vt:lpstr>
      <vt:lpstr>Magnitude of the problem</vt:lpstr>
      <vt:lpstr>ETIOLOGY OF PRIMARY AMENORRHEA </vt:lpstr>
      <vt:lpstr>Secondary sexual characteristics present</vt:lpstr>
      <vt:lpstr>  Secondary sexual  characteristics absent  </vt:lpstr>
      <vt:lpstr>  Ambiguous external genitalia  </vt:lpstr>
      <vt:lpstr>CAH</vt:lpstr>
      <vt:lpstr>Sertoli-Leydig Cell Tumor</vt:lpstr>
      <vt:lpstr>Gonadal dysgenesis</vt:lpstr>
      <vt:lpstr> Turner's syndrome </vt:lpstr>
      <vt:lpstr>Turner's syndrome </vt:lpstr>
      <vt:lpstr>Uterovaginal agenesis</vt:lpstr>
      <vt:lpstr> Utero-vaginal Agenisis  Mayer-Rokitansky-Kuster-Hauser syndrome</vt:lpstr>
      <vt:lpstr>Androgen insensitivity syndrome</vt:lpstr>
      <vt:lpstr>Imperforate hymen</vt:lpstr>
      <vt:lpstr>Imperforate hymen </vt:lpstr>
      <vt:lpstr>Hypogonadotrophic Hypogonadism</vt:lpstr>
      <vt:lpstr>Constitutional delay</vt:lpstr>
      <vt:lpstr>Weight-related amenorrhoea Anorexia Nervosa</vt:lpstr>
      <vt:lpstr>ASSESSMENT OF PRIMARY AMENORRHEA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Etiology of secondary amenorrhea </vt:lpstr>
      <vt:lpstr> No features of androgen excess present  </vt:lpstr>
      <vt:lpstr>secondary amenorrhea</vt:lpstr>
      <vt:lpstr> Features of androgen excess present  </vt:lpstr>
      <vt:lpstr>Polycystic ovary syndrome </vt:lpstr>
      <vt:lpstr>Polycystic ovary syndrome</vt:lpstr>
      <vt:lpstr>PowerPoint Presentation</vt:lpstr>
      <vt:lpstr>Asherman’s Syndrome</vt:lpstr>
      <vt:lpstr>Asherman’s Syndrome</vt:lpstr>
      <vt:lpstr>Premature ovarian failure</vt:lpstr>
      <vt:lpstr>Ovarian failure (premature menopause)  </vt:lpstr>
      <vt:lpstr>Autoimmune related dysfunction </vt:lpstr>
      <vt:lpstr> Hyperprolactinemia </vt:lpstr>
      <vt:lpstr>Weight-related amenorrhoea</vt:lpstr>
      <vt:lpstr>Progestogen-associated amenorrhea </vt:lpstr>
      <vt:lpstr> ASSESMENT OF SECONDARY AMENORRHEA </vt:lpstr>
      <vt:lpstr>History</vt:lpstr>
      <vt:lpstr>History</vt:lpstr>
      <vt:lpstr>History</vt:lpstr>
      <vt:lpstr>EXAMINATION</vt:lpstr>
      <vt:lpstr>EXAMINATION</vt:lpstr>
      <vt:lpstr>PowerPoint Presentation</vt:lpstr>
      <vt:lpstr>Complications and prognosis </vt:lpstr>
      <vt:lpstr>PowerPoint Presentation</vt:lpstr>
      <vt:lpstr>Thank you</vt:lpstr>
    </vt:vector>
  </TitlesOfParts>
  <Company>DR.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Secondary Amenorrhea</dc:title>
  <dc:creator>Dr. Mohamed</dc:creator>
  <cp:lastModifiedBy>Rabai </cp:lastModifiedBy>
  <cp:revision>91</cp:revision>
  <dcterms:created xsi:type="dcterms:W3CDTF">2002-11-12T20:16:42Z</dcterms:created>
  <dcterms:modified xsi:type="dcterms:W3CDTF">2021-02-12T00:07:34Z</dcterms:modified>
</cp:coreProperties>
</file>